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76" r:id="rId2"/>
    <p:sldId id="272" r:id="rId3"/>
    <p:sldId id="278" r:id="rId4"/>
    <p:sldId id="304" r:id="rId5"/>
    <p:sldId id="317" r:id="rId6"/>
    <p:sldId id="318" r:id="rId7"/>
    <p:sldId id="319" r:id="rId8"/>
    <p:sldId id="320" r:id="rId9"/>
    <p:sldId id="321" r:id="rId10"/>
    <p:sldId id="322" r:id="rId11"/>
    <p:sldId id="323" r:id="rId12"/>
    <p:sldId id="324" r:id="rId13"/>
    <p:sldId id="347" r:id="rId14"/>
    <p:sldId id="325" r:id="rId15"/>
    <p:sldId id="315" r:id="rId16"/>
    <p:sldId id="326" r:id="rId17"/>
    <p:sldId id="327" r:id="rId18"/>
    <p:sldId id="328" r:id="rId19"/>
    <p:sldId id="329" r:id="rId20"/>
    <p:sldId id="330" r:id="rId21"/>
    <p:sldId id="331" r:id="rId22"/>
    <p:sldId id="332" r:id="rId23"/>
    <p:sldId id="333" r:id="rId24"/>
    <p:sldId id="349" r:id="rId25"/>
    <p:sldId id="334" r:id="rId26"/>
    <p:sldId id="348" r:id="rId27"/>
    <p:sldId id="335" r:id="rId28"/>
    <p:sldId id="341" r:id="rId29"/>
    <p:sldId id="336" r:id="rId30"/>
    <p:sldId id="298" r:id="rId31"/>
    <p:sldId id="338" r:id="rId32"/>
    <p:sldId id="302" r:id="rId33"/>
    <p:sldId id="340" r:id="rId34"/>
    <p:sldId id="299" r:id="rId35"/>
    <p:sldId id="343" r:id="rId36"/>
    <p:sldId id="344" r:id="rId37"/>
    <p:sldId id="345" r:id="rId38"/>
    <p:sldId id="346" r:id="rId39"/>
  </p:sldIdLst>
  <p:sldSz cx="9144000" cy="6858000" type="screen4x3"/>
  <p:notesSz cx="7302500" cy="95885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lvl1pPr defTabSz="912813" eaLnBrk="1" hangingPunct="1">
              <a:defRPr sz="1200">
                <a:latin typeface="Arial" panose="020B0604020202020204" pitchFamily="34" charset="0"/>
              </a:defRPr>
            </a:lvl1pPr>
          </a:lstStyle>
          <a:p>
            <a:pPr>
              <a:defRPr/>
            </a:pPr>
            <a:endParaRPr lang="en-US" altLang="cs-CZ"/>
          </a:p>
        </p:txBody>
      </p:sp>
      <p:sp>
        <p:nvSpPr>
          <p:cNvPr id="18435" name="Rectangle 3"/>
          <p:cNvSpPr>
            <a:spLocks noGrp="1" noChangeArrowheads="1"/>
          </p:cNvSpPr>
          <p:nvPr>
            <p:ph type="dt" sz="quarter" idx="1"/>
          </p:nvPr>
        </p:nvSpPr>
        <p:spPr bwMode="auto">
          <a:xfrm>
            <a:off x="4135438" y="0"/>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lvl1pPr algn="r" defTabSz="912813" eaLnBrk="1" hangingPunct="1">
              <a:defRPr sz="1200">
                <a:latin typeface="Arial" panose="020B0604020202020204" pitchFamily="34" charset="0"/>
              </a:defRPr>
            </a:lvl1pPr>
          </a:lstStyle>
          <a:p>
            <a:pPr>
              <a:defRPr/>
            </a:pPr>
            <a:endParaRPr lang="en-US" altLang="cs-CZ"/>
          </a:p>
        </p:txBody>
      </p:sp>
      <p:sp>
        <p:nvSpPr>
          <p:cNvPr id="18436" name="Rectangle 4"/>
          <p:cNvSpPr>
            <a:spLocks noGrp="1" noChangeArrowheads="1"/>
          </p:cNvSpPr>
          <p:nvPr>
            <p:ph type="ftr" sz="quarter" idx="2"/>
          </p:nvPr>
        </p:nvSpPr>
        <p:spPr bwMode="auto">
          <a:xfrm>
            <a:off x="0" y="9107488"/>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b" anchorCtr="0" compatLnSpc="1">
            <a:prstTxWarp prst="textNoShape">
              <a:avLst/>
            </a:prstTxWarp>
          </a:bodyPr>
          <a:lstStyle>
            <a:lvl1pPr defTabSz="912813" eaLnBrk="1" hangingPunct="1">
              <a:defRPr sz="1200">
                <a:latin typeface="Arial" panose="020B0604020202020204" pitchFamily="34" charset="0"/>
              </a:defRPr>
            </a:lvl1pPr>
          </a:lstStyle>
          <a:p>
            <a:pPr>
              <a:defRPr/>
            </a:pPr>
            <a:endParaRPr lang="en-US" altLang="cs-CZ"/>
          </a:p>
        </p:txBody>
      </p:sp>
      <p:sp>
        <p:nvSpPr>
          <p:cNvPr id="18437" name="Rectangle 5"/>
          <p:cNvSpPr>
            <a:spLocks noGrp="1" noChangeArrowheads="1"/>
          </p:cNvSpPr>
          <p:nvPr>
            <p:ph type="sldNum" sz="quarter" idx="3"/>
          </p:nvPr>
        </p:nvSpPr>
        <p:spPr bwMode="auto">
          <a:xfrm>
            <a:off x="4135438" y="9107488"/>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b" anchorCtr="0" compatLnSpc="1">
            <a:prstTxWarp prst="textNoShape">
              <a:avLst/>
            </a:prstTxWarp>
          </a:bodyPr>
          <a:lstStyle>
            <a:lvl1pPr algn="r" defTabSz="912813" eaLnBrk="1" hangingPunct="1">
              <a:defRPr sz="1200"/>
            </a:lvl1pPr>
          </a:lstStyle>
          <a:p>
            <a:fld id="{5913547F-2509-4F2C-847B-8A4F70D0BB95}" type="slidenum">
              <a:rPr lang="en-US" altLang="cs-CZ"/>
              <a:pPr/>
              <a:t>‹#›</a:t>
            </a:fld>
            <a:endParaRPr lang="en-US" altLang="cs-CZ"/>
          </a:p>
        </p:txBody>
      </p:sp>
    </p:spTree>
    <p:extLst>
      <p:ext uri="{BB962C8B-B14F-4D97-AF65-F5344CB8AC3E}">
        <p14:creationId xmlns:p14="http://schemas.microsoft.com/office/powerpoint/2010/main" val="2982057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4" rIns="96506" bIns="48254" numCol="1" anchor="t" anchorCtr="0" compatLnSpc="1">
            <a:prstTxWarp prst="textNoShape">
              <a:avLst/>
            </a:prstTxWarp>
          </a:bodyPr>
          <a:lstStyle>
            <a:lvl1pPr defTabSz="965200" eaLnBrk="1" hangingPunct="1">
              <a:defRPr sz="1300">
                <a:latin typeface="Arial" panose="020B0604020202020204" pitchFamily="34" charset="0"/>
              </a:defRPr>
            </a:lvl1pPr>
          </a:lstStyle>
          <a:p>
            <a:pPr>
              <a:defRPr/>
            </a:pPr>
            <a:endParaRPr lang="en-US" altLang="cs-CZ"/>
          </a:p>
        </p:txBody>
      </p:sp>
      <p:sp>
        <p:nvSpPr>
          <p:cNvPr id="4099" name="Rectangle 3"/>
          <p:cNvSpPr>
            <a:spLocks noGrp="1" noChangeArrowheads="1"/>
          </p:cNvSpPr>
          <p:nvPr>
            <p:ph type="dt" idx="1"/>
          </p:nvPr>
        </p:nvSpPr>
        <p:spPr bwMode="auto">
          <a:xfrm>
            <a:off x="4135438" y="0"/>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4" rIns="96506" bIns="48254" numCol="1" anchor="t" anchorCtr="0" compatLnSpc="1">
            <a:prstTxWarp prst="textNoShape">
              <a:avLst/>
            </a:prstTxWarp>
          </a:bodyPr>
          <a:lstStyle>
            <a:lvl1pPr algn="r" defTabSz="965200" eaLnBrk="1" hangingPunct="1">
              <a:defRPr sz="1300">
                <a:latin typeface="Arial" panose="020B0604020202020204" pitchFamily="34" charset="0"/>
              </a:defRPr>
            </a:lvl1pPr>
          </a:lstStyle>
          <a:p>
            <a:pPr>
              <a:defRPr/>
            </a:pPr>
            <a:endParaRPr lang="en-US" altLang="cs-CZ"/>
          </a:p>
        </p:txBody>
      </p:sp>
      <p:sp>
        <p:nvSpPr>
          <p:cNvPr id="205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30250" y="4554538"/>
            <a:ext cx="58420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4" rIns="96506" bIns="48254" numCol="1" anchor="t" anchorCtr="0" compatLnSpc="1">
            <a:prstTxWarp prst="textNoShape">
              <a:avLst/>
            </a:prstTxWarp>
          </a:bodyPr>
          <a:lstStyle/>
          <a:p>
            <a:pPr lvl="0"/>
            <a:r>
              <a:rPr lang="en-US" altLang="cs-CZ" noProof="0" smtClean="0"/>
              <a:t>Klepnutím lze upravit styly předlohy textu.</a:t>
            </a:r>
          </a:p>
          <a:p>
            <a:pPr lvl="1"/>
            <a:r>
              <a:rPr lang="en-US" altLang="cs-CZ" noProof="0" smtClean="0"/>
              <a:t>Druhá úroveň</a:t>
            </a:r>
          </a:p>
          <a:p>
            <a:pPr lvl="2"/>
            <a:r>
              <a:rPr lang="en-US" altLang="cs-CZ" noProof="0" smtClean="0"/>
              <a:t>Třetí úroveň</a:t>
            </a:r>
          </a:p>
          <a:p>
            <a:pPr lvl="3"/>
            <a:r>
              <a:rPr lang="en-US" altLang="cs-CZ" noProof="0" smtClean="0"/>
              <a:t>Čtvrtá úroveň</a:t>
            </a:r>
          </a:p>
          <a:p>
            <a:pPr lvl="4"/>
            <a:r>
              <a:rPr lang="en-US" altLang="cs-CZ" noProof="0" smtClean="0"/>
              <a:t>Pátá úroveň</a:t>
            </a:r>
          </a:p>
        </p:txBody>
      </p:sp>
      <p:sp>
        <p:nvSpPr>
          <p:cNvPr id="4102" name="Rectangle 6"/>
          <p:cNvSpPr>
            <a:spLocks noGrp="1" noChangeArrowheads="1"/>
          </p:cNvSpPr>
          <p:nvPr>
            <p:ph type="ftr" sz="quarter" idx="4"/>
          </p:nvPr>
        </p:nvSpPr>
        <p:spPr bwMode="auto">
          <a:xfrm>
            <a:off x="0" y="9107488"/>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4" rIns="96506" bIns="48254" numCol="1" anchor="b" anchorCtr="0" compatLnSpc="1">
            <a:prstTxWarp prst="textNoShape">
              <a:avLst/>
            </a:prstTxWarp>
          </a:bodyPr>
          <a:lstStyle>
            <a:lvl1pPr defTabSz="965200" eaLnBrk="1" hangingPunct="1">
              <a:defRPr sz="1300">
                <a:latin typeface="Arial" panose="020B0604020202020204" pitchFamily="34" charset="0"/>
              </a:defRPr>
            </a:lvl1pPr>
          </a:lstStyle>
          <a:p>
            <a:pPr>
              <a:defRPr/>
            </a:pPr>
            <a:endParaRPr lang="en-US" altLang="cs-CZ"/>
          </a:p>
        </p:txBody>
      </p:sp>
      <p:sp>
        <p:nvSpPr>
          <p:cNvPr id="4103" name="Rectangle 7"/>
          <p:cNvSpPr>
            <a:spLocks noGrp="1" noChangeArrowheads="1"/>
          </p:cNvSpPr>
          <p:nvPr>
            <p:ph type="sldNum" sz="quarter" idx="5"/>
          </p:nvPr>
        </p:nvSpPr>
        <p:spPr bwMode="auto">
          <a:xfrm>
            <a:off x="4135438" y="9107488"/>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4" rIns="96506" bIns="48254" numCol="1" anchor="b" anchorCtr="0" compatLnSpc="1">
            <a:prstTxWarp prst="textNoShape">
              <a:avLst/>
            </a:prstTxWarp>
          </a:bodyPr>
          <a:lstStyle>
            <a:lvl1pPr algn="r" defTabSz="965200" eaLnBrk="1" hangingPunct="1">
              <a:defRPr sz="1300"/>
            </a:lvl1pPr>
          </a:lstStyle>
          <a:p>
            <a:fld id="{F550398D-536D-484F-BE2A-FE7EA21E2313}" type="slidenum">
              <a:rPr lang="en-US" altLang="cs-CZ"/>
              <a:pPr/>
              <a:t>‹#›</a:t>
            </a:fld>
            <a:endParaRPr lang="en-US" altLang="cs-CZ"/>
          </a:p>
        </p:txBody>
      </p:sp>
    </p:spTree>
    <p:extLst>
      <p:ext uri="{BB962C8B-B14F-4D97-AF65-F5344CB8AC3E}">
        <p14:creationId xmlns:p14="http://schemas.microsoft.com/office/powerpoint/2010/main" val="301697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D61DEE10-3C18-40F0-9C20-681F5520AF65}" type="slidenum">
              <a:rPr lang="en-US" altLang="cs-CZ"/>
              <a:pPr/>
              <a:t>1</a:t>
            </a:fld>
            <a:endParaRPr lang="en-US" altLang="cs-CZ"/>
          </a:p>
        </p:txBody>
      </p:sp>
      <p:sp>
        <p:nvSpPr>
          <p:cNvPr id="5123" name="Rectangle 7"/>
          <p:cNvSpPr txBox="1">
            <a:spLocks noGrp="1" noChangeArrowheads="1"/>
          </p:cNvSpPr>
          <p:nvPr/>
        </p:nvSpPr>
        <p:spPr bwMode="auto">
          <a:xfrm>
            <a:off x="4135438" y="9110663"/>
            <a:ext cx="31670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1" tIns="47431" rIns="94861" bIns="47431" anchor="b"/>
          <a:lstStyle>
            <a:lvl1pPr defTabSz="949325">
              <a:defRPr>
                <a:solidFill>
                  <a:schemeClr val="tx1"/>
                </a:solidFill>
                <a:latin typeface="Arial" charset="0"/>
              </a:defRPr>
            </a:lvl1pPr>
            <a:lvl2pPr marL="741363" indent="-284163" defTabSz="949325">
              <a:defRPr>
                <a:solidFill>
                  <a:schemeClr val="tx1"/>
                </a:solidFill>
                <a:latin typeface="Arial" charset="0"/>
              </a:defRPr>
            </a:lvl2pPr>
            <a:lvl3pPr marL="1141413" indent="-228600" defTabSz="949325">
              <a:defRPr>
                <a:solidFill>
                  <a:schemeClr val="tx1"/>
                </a:solidFill>
                <a:latin typeface="Arial" charset="0"/>
              </a:defRPr>
            </a:lvl3pPr>
            <a:lvl4pPr marL="1595438" indent="-225425" defTabSz="949325">
              <a:defRPr>
                <a:solidFill>
                  <a:schemeClr val="tx1"/>
                </a:solidFill>
                <a:latin typeface="Arial" charset="0"/>
              </a:defRPr>
            </a:lvl4pPr>
            <a:lvl5pPr marL="2054225" indent="-228600" defTabSz="949325">
              <a:defRPr>
                <a:solidFill>
                  <a:schemeClr val="tx1"/>
                </a:solidFill>
                <a:latin typeface="Arial" charset="0"/>
              </a:defRPr>
            </a:lvl5pPr>
            <a:lvl6pPr marL="2511425" indent="-228600" defTabSz="949325" eaLnBrk="0" fontAlgn="base" hangingPunct="0">
              <a:spcBef>
                <a:spcPct val="0"/>
              </a:spcBef>
              <a:spcAft>
                <a:spcPct val="0"/>
              </a:spcAft>
              <a:defRPr>
                <a:solidFill>
                  <a:schemeClr val="tx1"/>
                </a:solidFill>
                <a:latin typeface="Arial" charset="0"/>
              </a:defRPr>
            </a:lvl6pPr>
            <a:lvl7pPr marL="2968625" indent="-228600" defTabSz="949325" eaLnBrk="0" fontAlgn="base" hangingPunct="0">
              <a:spcBef>
                <a:spcPct val="0"/>
              </a:spcBef>
              <a:spcAft>
                <a:spcPct val="0"/>
              </a:spcAft>
              <a:defRPr>
                <a:solidFill>
                  <a:schemeClr val="tx1"/>
                </a:solidFill>
                <a:latin typeface="Arial" charset="0"/>
              </a:defRPr>
            </a:lvl7pPr>
            <a:lvl8pPr marL="3425825" indent="-228600" defTabSz="949325" eaLnBrk="0" fontAlgn="base" hangingPunct="0">
              <a:spcBef>
                <a:spcPct val="0"/>
              </a:spcBef>
              <a:spcAft>
                <a:spcPct val="0"/>
              </a:spcAft>
              <a:defRPr>
                <a:solidFill>
                  <a:schemeClr val="tx1"/>
                </a:solidFill>
                <a:latin typeface="Arial" charset="0"/>
              </a:defRPr>
            </a:lvl8pPr>
            <a:lvl9pPr marL="3883025" indent="-228600" defTabSz="949325" eaLnBrk="0" fontAlgn="base" hangingPunct="0">
              <a:spcBef>
                <a:spcPct val="0"/>
              </a:spcBef>
              <a:spcAft>
                <a:spcPct val="0"/>
              </a:spcAft>
              <a:defRPr>
                <a:solidFill>
                  <a:schemeClr val="tx1"/>
                </a:solidFill>
                <a:latin typeface="Arial" charset="0"/>
              </a:defRPr>
            </a:lvl9pPr>
          </a:lstStyle>
          <a:p>
            <a:pPr algn="r" eaLnBrk="1" hangingPunct="1"/>
            <a:fld id="{B1074688-034A-454E-9E3B-C94F18F6EAD9}" type="slidenum">
              <a:rPr lang="en-US" altLang="cs-CZ" sz="1300">
                <a:latin typeface="Times New Roman" pitchFamily="18" charset="0"/>
              </a:rPr>
              <a:pPr algn="r" eaLnBrk="1" hangingPunct="1"/>
              <a:t>1</a:t>
            </a:fld>
            <a:endParaRPr lang="en-US" altLang="cs-CZ" sz="1300">
              <a:latin typeface="Times New Roman" pitchFamily="18" charset="0"/>
            </a:endParaRPr>
          </a:p>
        </p:txBody>
      </p:sp>
      <p:sp>
        <p:nvSpPr>
          <p:cNvPr id="5124" name="Rectangle 2"/>
          <p:cNvSpPr>
            <a:spLocks noGrp="1" noRot="1" noChangeAspect="1" noChangeArrowheads="1" noTextEdit="1"/>
          </p:cNvSpPr>
          <p:nvPr>
            <p:ph type="sldImg"/>
          </p:nvPr>
        </p:nvSpPr>
        <p:spPr>
          <a:xfrm>
            <a:off x="1255713" y="719138"/>
            <a:ext cx="4794250" cy="3595687"/>
          </a:xfrm>
          <a:solidFill>
            <a:srgbClr val="FFFFFF"/>
          </a:solidFill>
          <a:ln/>
        </p:spPr>
      </p:sp>
      <p:sp>
        <p:nvSpPr>
          <p:cNvPr id="5125" name="Rectangle 3"/>
          <p:cNvSpPr>
            <a:spLocks noGrp="1" noChangeArrowheads="1"/>
          </p:cNvSpPr>
          <p:nvPr>
            <p:ph type="body" idx="1"/>
          </p:nvPr>
        </p:nvSpPr>
        <p:spPr>
          <a:xfrm>
            <a:off x="973138" y="4552950"/>
            <a:ext cx="5356225" cy="4316413"/>
          </a:xfrm>
          <a:solidFill>
            <a:srgbClr val="FFFFFF"/>
          </a:solidFill>
          <a:ln>
            <a:solidFill>
              <a:srgbClr val="000000"/>
            </a:solidFill>
            <a:miter lim="800000"/>
            <a:headEnd/>
            <a:tailEnd/>
          </a:ln>
        </p:spPr>
        <p:txBody>
          <a:bodyPr lIns="95288" tIns="47645" rIns="95288" bIns="47645"/>
          <a:lstStyle/>
          <a:p>
            <a:pPr eaLnBrk="1" hangingPunct="1"/>
            <a:endParaRPr lang="cs-CZ" altLang="cs-CZ"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cs-CZ"/>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6"/>
          <p:cNvSpPr>
            <a:spLocks noGrp="1" noChangeArrowheads="1"/>
          </p:cNvSpPr>
          <p:nvPr>
            <p:ph type="sldNum" sz="quarter" idx="12"/>
          </p:nvPr>
        </p:nvSpPr>
        <p:spPr>
          <a:ln/>
        </p:spPr>
        <p:txBody>
          <a:bodyPr/>
          <a:lstStyle>
            <a:lvl1pPr>
              <a:defRPr/>
            </a:lvl1pPr>
          </a:lstStyle>
          <a:p>
            <a:fld id="{F200DD98-835C-4402-BC43-98040F066CCF}" type="slidenum">
              <a:rPr lang="en-US" altLang="cs-CZ"/>
              <a:pPr/>
              <a:t>‹#›</a:t>
            </a:fld>
            <a:endParaRPr lang="en-US" altLang="cs-CZ"/>
          </a:p>
        </p:txBody>
      </p:sp>
    </p:spTree>
    <p:extLst>
      <p:ext uri="{BB962C8B-B14F-4D97-AF65-F5344CB8AC3E}">
        <p14:creationId xmlns:p14="http://schemas.microsoft.com/office/powerpoint/2010/main" val="427135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6"/>
          <p:cNvSpPr>
            <a:spLocks noGrp="1" noChangeArrowheads="1"/>
          </p:cNvSpPr>
          <p:nvPr>
            <p:ph type="sldNum" sz="quarter" idx="12"/>
          </p:nvPr>
        </p:nvSpPr>
        <p:spPr>
          <a:ln/>
        </p:spPr>
        <p:txBody>
          <a:bodyPr/>
          <a:lstStyle>
            <a:lvl1pPr>
              <a:defRPr/>
            </a:lvl1pPr>
          </a:lstStyle>
          <a:p>
            <a:fld id="{DECBAB0C-5D9B-43C7-817D-F5B3807FDAAB}" type="slidenum">
              <a:rPr lang="en-US" altLang="cs-CZ"/>
              <a:pPr/>
              <a:t>‹#›</a:t>
            </a:fld>
            <a:endParaRPr lang="en-US" altLang="cs-CZ"/>
          </a:p>
        </p:txBody>
      </p:sp>
    </p:spTree>
    <p:extLst>
      <p:ext uri="{BB962C8B-B14F-4D97-AF65-F5344CB8AC3E}">
        <p14:creationId xmlns:p14="http://schemas.microsoft.com/office/powerpoint/2010/main" val="230125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6"/>
          <p:cNvSpPr>
            <a:spLocks noGrp="1" noChangeArrowheads="1"/>
          </p:cNvSpPr>
          <p:nvPr>
            <p:ph type="sldNum" sz="quarter" idx="12"/>
          </p:nvPr>
        </p:nvSpPr>
        <p:spPr>
          <a:ln/>
        </p:spPr>
        <p:txBody>
          <a:bodyPr/>
          <a:lstStyle>
            <a:lvl1pPr>
              <a:defRPr/>
            </a:lvl1pPr>
          </a:lstStyle>
          <a:p>
            <a:fld id="{D5D333D8-E3D6-4284-9ED2-6F595C9895F1}" type="slidenum">
              <a:rPr lang="en-US" altLang="cs-CZ"/>
              <a:pPr/>
              <a:t>‹#›</a:t>
            </a:fld>
            <a:endParaRPr lang="en-US" altLang="cs-CZ"/>
          </a:p>
        </p:txBody>
      </p:sp>
    </p:spTree>
    <p:extLst>
      <p:ext uri="{BB962C8B-B14F-4D97-AF65-F5344CB8AC3E}">
        <p14:creationId xmlns:p14="http://schemas.microsoft.com/office/powerpoint/2010/main" val="45126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6"/>
          <p:cNvSpPr>
            <a:spLocks noGrp="1" noChangeArrowheads="1"/>
          </p:cNvSpPr>
          <p:nvPr>
            <p:ph type="sldNum" sz="quarter" idx="12"/>
          </p:nvPr>
        </p:nvSpPr>
        <p:spPr>
          <a:ln/>
        </p:spPr>
        <p:txBody>
          <a:bodyPr/>
          <a:lstStyle>
            <a:lvl1pPr>
              <a:defRPr/>
            </a:lvl1pPr>
          </a:lstStyle>
          <a:p>
            <a:fld id="{89D6B9D1-D3B6-492E-8A04-5EE390E2FAD0}" type="slidenum">
              <a:rPr lang="en-US" altLang="cs-CZ"/>
              <a:pPr/>
              <a:t>‹#›</a:t>
            </a:fld>
            <a:endParaRPr lang="en-US" altLang="cs-CZ"/>
          </a:p>
        </p:txBody>
      </p:sp>
    </p:spTree>
    <p:extLst>
      <p:ext uri="{BB962C8B-B14F-4D97-AF65-F5344CB8AC3E}">
        <p14:creationId xmlns:p14="http://schemas.microsoft.com/office/powerpoint/2010/main" val="28093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cs-CZ"/>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6"/>
          <p:cNvSpPr>
            <a:spLocks noGrp="1" noChangeArrowheads="1"/>
          </p:cNvSpPr>
          <p:nvPr>
            <p:ph type="sldNum" sz="quarter" idx="12"/>
          </p:nvPr>
        </p:nvSpPr>
        <p:spPr>
          <a:ln/>
        </p:spPr>
        <p:txBody>
          <a:bodyPr/>
          <a:lstStyle>
            <a:lvl1pPr>
              <a:defRPr/>
            </a:lvl1pPr>
          </a:lstStyle>
          <a:p>
            <a:fld id="{6CF81337-5566-4E95-93CF-3DF2914C0802}" type="slidenum">
              <a:rPr lang="en-US" altLang="cs-CZ"/>
              <a:pPr/>
              <a:t>‹#›</a:t>
            </a:fld>
            <a:endParaRPr lang="en-US" altLang="cs-CZ"/>
          </a:p>
        </p:txBody>
      </p:sp>
    </p:spTree>
    <p:extLst>
      <p:ext uri="{BB962C8B-B14F-4D97-AF65-F5344CB8AC3E}">
        <p14:creationId xmlns:p14="http://schemas.microsoft.com/office/powerpoint/2010/main" val="8664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7" name="Rectangle 6"/>
          <p:cNvSpPr>
            <a:spLocks noGrp="1" noChangeArrowheads="1"/>
          </p:cNvSpPr>
          <p:nvPr>
            <p:ph type="sldNum" sz="quarter" idx="12"/>
          </p:nvPr>
        </p:nvSpPr>
        <p:spPr>
          <a:ln/>
        </p:spPr>
        <p:txBody>
          <a:bodyPr/>
          <a:lstStyle>
            <a:lvl1pPr>
              <a:defRPr/>
            </a:lvl1pPr>
          </a:lstStyle>
          <a:p>
            <a:fld id="{F04CF384-7FBF-4423-AB30-EFDBC2E7611B}" type="slidenum">
              <a:rPr lang="en-US" altLang="cs-CZ"/>
              <a:pPr/>
              <a:t>‹#›</a:t>
            </a:fld>
            <a:endParaRPr lang="en-US" altLang="cs-CZ"/>
          </a:p>
        </p:txBody>
      </p:sp>
    </p:spTree>
    <p:extLst>
      <p:ext uri="{BB962C8B-B14F-4D97-AF65-F5344CB8AC3E}">
        <p14:creationId xmlns:p14="http://schemas.microsoft.com/office/powerpoint/2010/main" val="354358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cs-CZ"/>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9" name="Rectangle 6"/>
          <p:cNvSpPr>
            <a:spLocks noGrp="1" noChangeArrowheads="1"/>
          </p:cNvSpPr>
          <p:nvPr>
            <p:ph type="sldNum" sz="quarter" idx="12"/>
          </p:nvPr>
        </p:nvSpPr>
        <p:spPr>
          <a:ln/>
        </p:spPr>
        <p:txBody>
          <a:bodyPr/>
          <a:lstStyle>
            <a:lvl1pPr>
              <a:defRPr/>
            </a:lvl1pPr>
          </a:lstStyle>
          <a:p>
            <a:fld id="{F4D8FFD3-2A40-4150-9405-CC52FCEF3A78}" type="slidenum">
              <a:rPr lang="en-US" altLang="cs-CZ"/>
              <a:pPr/>
              <a:t>‹#›</a:t>
            </a:fld>
            <a:endParaRPr lang="en-US" altLang="cs-CZ"/>
          </a:p>
        </p:txBody>
      </p:sp>
    </p:spTree>
    <p:extLst>
      <p:ext uri="{BB962C8B-B14F-4D97-AF65-F5344CB8AC3E}">
        <p14:creationId xmlns:p14="http://schemas.microsoft.com/office/powerpoint/2010/main" val="386926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5" name="Rectangle 6"/>
          <p:cNvSpPr>
            <a:spLocks noGrp="1" noChangeArrowheads="1"/>
          </p:cNvSpPr>
          <p:nvPr>
            <p:ph type="sldNum" sz="quarter" idx="12"/>
          </p:nvPr>
        </p:nvSpPr>
        <p:spPr>
          <a:ln/>
        </p:spPr>
        <p:txBody>
          <a:bodyPr/>
          <a:lstStyle>
            <a:lvl1pPr>
              <a:defRPr/>
            </a:lvl1pPr>
          </a:lstStyle>
          <a:p>
            <a:fld id="{8F5E6822-4BA4-4201-9C14-D890AC5B941B}" type="slidenum">
              <a:rPr lang="en-US" altLang="cs-CZ"/>
              <a:pPr/>
              <a:t>‹#›</a:t>
            </a:fld>
            <a:endParaRPr lang="en-US" altLang="cs-CZ"/>
          </a:p>
        </p:txBody>
      </p:sp>
    </p:spTree>
    <p:extLst>
      <p:ext uri="{BB962C8B-B14F-4D97-AF65-F5344CB8AC3E}">
        <p14:creationId xmlns:p14="http://schemas.microsoft.com/office/powerpoint/2010/main" val="69643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4" name="Rectangle 6"/>
          <p:cNvSpPr>
            <a:spLocks noGrp="1" noChangeArrowheads="1"/>
          </p:cNvSpPr>
          <p:nvPr>
            <p:ph type="sldNum" sz="quarter" idx="12"/>
          </p:nvPr>
        </p:nvSpPr>
        <p:spPr>
          <a:ln/>
        </p:spPr>
        <p:txBody>
          <a:bodyPr/>
          <a:lstStyle>
            <a:lvl1pPr>
              <a:defRPr/>
            </a:lvl1pPr>
          </a:lstStyle>
          <a:p>
            <a:fld id="{64707B4F-0DAB-461C-81F9-4FF7358CE45E}" type="slidenum">
              <a:rPr lang="en-US" altLang="cs-CZ"/>
              <a:pPr/>
              <a:t>‹#›</a:t>
            </a:fld>
            <a:endParaRPr lang="en-US" altLang="cs-CZ"/>
          </a:p>
        </p:txBody>
      </p:sp>
    </p:spTree>
    <p:extLst>
      <p:ext uri="{BB962C8B-B14F-4D97-AF65-F5344CB8AC3E}">
        <p14:creationId xmlns:p14="http://schemas.microsoft.com/office/powerpoint/2010/main" val="163257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cs-CZ"/>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7" name="Rectangle 6"/>
          <p:cNvSpPr>
            <a:spLocks noGrp="1" noChangeArrowheads="1"/>
          </p:cNvSpPr>
          <p:nvPr>
            <p:ph type="sldNum" sz="quarter" idx="12"/>
          </p:nvPr>
        </p:nvSpPr>
        <p:spPr>
          <a:ln/>
        </p:spPr>
        <p:txBody>
          <a:bodyPr/>
          <a:lstStyle>
            <a:lvl1pPr>
              <a:defRPr/>
            </a:lvl1pPr>
          </a:lstStyle>
          <a:p>
            <a:fld id="{034483CD-0EF6-4B84-9D4A-7B6E0E4FA4D7}" type="slidenum">
              <a:rPr lang="en-US" altLang="cs-CZ"/>
              <a:pPr/>
              <a:t>‹#›</a:t>
            </a:fld>
            <a:endParaRPr lang="en-US" altLang="cs-CZ"/>
          </a:p>
        </p:txBody>
      </p:sp>
    </p:spTree>
    <p:extLst>
      <p:ext uri="{BB962C8B-B14F-4D97-AF65-F5344CB8AC3E}">
        <p14:creationId xmlns:p14="http://schemas.microsoft.com/office/powerpoint/2010/main" val="372725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cs-CZ"/>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7" name="Rectangle 6"/>
          <p:cNvSpPr>
            <a:spLocks noGrp="1" noChangeArrowheads="1"/>
          </p:cNvSpPr>
          <p:nvPr>
            <p:ph type="sldNum" sz="quarter" idx="12"/>
          </p:nvPr>
        </p:nvSpPr>
        <p:spPr>
          <a:ln/>
        </p:spPr>
        <p:txBody>
          <a:bodyPr/>
          <a:lstStyle>
            <a:lvl1pPr>
              <a:defRPr/>
            </a:lvl1pPr>
          </a:lstStyle>
          <a:p>
            <a:fld id="{B1CAF70C-2F62-40BE-B0D4-CD33933A04E1}" type="slidenum">
              <a:rPr lang="en-US" altLang="cs-CZ"/>
              <a:pPr/>
              <a:t>‹#›</a:t>
            </a:fld>
            <a:endParaRPr lang="en-US" altLang="cs-CZ"/>
          </a:p>
        </p:txBody>
      </p:sp>
    </p:spTree>
    <p:extLst>
      <p:ext uri="{BB962C8B-B14F-4D97-AF65-F5344CB8AC3E}">
        <p14:creationId xmlns:p14="http://schemas.microsoft.com/office/powerpoint/2010/main" val="157464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cs-CZ" smtClean="0"/>
              <a:t>Klepnutím lze upravit styly předlohy textu.</a:t>
            </a:r>
          </a:p>
          <a:p>
            <a:pPr lvl="1"/>
            <a:r>
              <a:rPr lang="en-US" altLang="cs-CZ" smtClean="0"/>
              <a:t>Druhá úroveň</a:t>
            </a:r>
          </a:p>
          <a:p>
            <a:pPr lvl="2"/>
            <a:r>
              <a:rPr lang="en-US" altLang="cs-CZ" smtClean="0"/>
              <a:t>Třetí úroveň</a:t>
            </a:r>
          </a:p>
          <a:p>
            <a:pPr lvl="3"/>
            <a:r>
              <a:rPr lang="en-US" altLang="cs-CZ" smtClean="0"/>
              <a:t>Čtvrtá úroveň</a:t>
            </a:r>
          </a:p>
          <a:p>
            <a:pPr lvl="4"/>
            <a:r>
              <a:rPr lang="en-US"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A8302E4-73E2-403C-8F82-873C6D1C6E33}" type="slidenum">
              <a:rPr lang="en-US" altLang="cs-CZ"/>
              <a:pPr/>
              <a:t>‹#›</a:t>
            </a:fld>
            <a:endParaRPr lang="en-US"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362200"/>
            <a:ext cx="3124200"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idx="4294967295"/>
          </p:nvPr>
        </p:nvSpPr>
        <p:spPr>
          <a:xfrm>
            <a:off x="0" y="0"/>
            <a:ext cx="9144000" cy="3276600"/>
          </a:xfrm>
        </p:spPr>
        <p:txBody>
          <a:bodyPr/>
          <a:lstStyle/>
          <a:p>
            <a:pPr eaLnBrk="1" hangingPunct="1"/>
            <a:r>
              <a:rPr lang="en-GB" altLang="cs-CZ" sz="4800" b="1" dirty="0" smtClean="0">
                <a:solidFill>
                  <a:srgbClr val="CC0000"/>
                </a:solidFill>
              </a:rPr>
              <a:t>Visual Pathway and Visual Pathologies</a:t>
            </a:r>
            <a:br>
              <a:rPr lang="en-GB" altLang="cs-CZ" sz="4800" b="1" dirty="0" smtClean="0">
                <a:solidFill>
                  <a:srgbClr val="CC0000"/>
                </a:solidFill>
              </a:rPr>
            </a:br>
            <a:r>
              <a:rPr lang="en-GB" altLang="cs-CZ" sz="3200" b="1" dirty="0" smtClean="0">
                <a:solidFill>
                  <a:srgbClr val="CC0000"/>
                </a:solidFill>
              </a:rPr>
              <a:t>(Human Visual System: </a:t>
            </a:r>
            <a:r>
              <a:rPr lang="en-GB" altLang="cs-CZ" sz="3200" b="1" dirty="0" smtClean="0">
                <a:solidFill>
                  <a:srgbClr val="C00000"/>
                </a:solidFill>
              </a:rPr>
              <a:t>Visual Periphery, Visual Pathway, Normal Function and Impairment)</a:t>
            </a:r>
            <a:br>
              <a:rPr lang="en-GB" altLang="cs-CZ" sz="3200" b="1" dirty="0" smtClean="0">
                <a:solidFill>
                  <a:srgbClr val="C00000"/>
                </a:solidFill>
              </a:rPr>
            </a:br>
            <a:endParaRPr lang="en-US" altLang="cs-CZ" sz="3200" b="1" dirty="0" smtClean="0">
              <a:solidFill>
                <a:srgbClr val="CC0000"/>
              </a:solidFill>
            </a:endParaRPr>
          </a:p>
        </p:txBody>
      </p:sp>
      <p:sp>
        <p:nvSpPr>
          <p:cNvPr id="4100" name="Text Box 3"/>
          <p:cNvSpPr txBox="1">
            <a:spLocks noChangeArrowheads="1"/>
          </p:cNvSpPr>
          <p:nvPr/>
        </p:nvSpPr>
        <p:spPr bwMode="auto">
          <a:xfrm>
            <a:off x="3352800" y="4052888"/>
            <a:ext cx="2500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cs-CZ" sz="2800" b="1"/>
              <a:t>Petr Mar</a:t>
            </a:r>
            <a:r>
              <a:rPr lang="cs-CZ" altLang="cs-CZ" sz="2800" b="1"/>
              <a:t>šá</a:t>
            </a:r>
            <a:r>
              <a:rPr lang="en-US" altLang="cs-CZ" sz="2800" b="1"/>
              <a:t>lek</a:t>
            </a:r>
          </a:p>
        </p:txBody>
      </p:sp>
      <p:sp>
        <p:nvSpPr>
          <p:cNvPr id="4101" name="Text Box 4"/>
          <p:cNvSpPr txBox="1">
            <a:spLocks noChangeArrowheads="1"/>
          </p:cNvSpPr>
          <p:nvPr/>
        </p:nvSpPr>
        <p:spPr bwMode="auto">
          <a:xfrm>
            <a:off x="685800" y="6096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sz="2400" dirty="0" smtClean="0"/>
              <a:t>First presented in 20</a:t>
            </a:r>
            <a:r>
              <a:rPr lang="en-GB" altLang="cs-CZ" sz="2400" dirty="0" smtClean="0"/>
              <a:t>20</a:t>
            </a:r>
            <a:r>
              <a:rPr lang="cs-CZ" altLang="cs-CZ" sz="2400" dirty="0" smtClean="0"/>
              <a:t>, version 24+</a:t>
            </a:r>
            <a:endParaRPr lang="en-US" altLang="cs-CZ" sz="2400" dirty="0"/>
          </a:p>
        </p:txBody>
      </p:sp>
      <p:sp>
        <p:nvSpPr>
          <p:cNvPr id="4102"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72EE847-CFD4-4713-8A3B-01B48D9D1DC7}" type="slidenum">
              <a:rPr lang="en-US" altLang="cs-CZ" sz="1400"/>
              <a:pPr>
                <a:spcBef>
                  <a:spcPct val="0"/>
                </a:spcBef>
                <a:buFontTx/>
                <a:buNone/>
              </a:pPr>
              <a:t>1</a:t>
            </a:fld>
            <a:endParaRPr lang="en-US" altLang="cs-CZ"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66138"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41B7C0-1736-45BF-BC3E-AA17F790C305}" type="slidenum">
              <a:rPr lang="en-US" altLang="cs-CZ" sz="1400" smtClean="0"/>
              <a:pPr>
                <a:spcBef>
                  <a:spcPct val="0"/>
                </a:spcBef>
                <a:buFontTx/>
                <a:buNone/>
              </a:pPr>
              <a:t>10</a:t>
            </a:fld>
            <a:endParaRPr lang="en-US" altLang="cs-CZ" sz="1400" smtClean="0"/>
          </a:p>
        </p:txBody>
      </p:sp>
      <p:sp>
        <p:nvSpPr>
          <p:cNvPr id="14340"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3600">
                <a:solidFill>
                  <a:srgbClr val="C00000"/>
                </a:solidFill>
              </a:rPr>
              <a:t>Adaptation to Day and Night Illumination Conditions</a:t>
            </a:r>
            <a:endParaRPr lang="en-GB" altLang="en-US" sz="3600">
              <a:solidFill>
                <a:srgbClr val="C00000"/>
              </a:solidFill>
            </a:endParaRPr>
          </a:p>
        </p:txBody>
      </p:sp>
      <p:sp>
        <p:nvSpPr>
          <p:cNvPr id="14341" name="Text Box 4"/>
          <p:cNvSpPr txBox="1">
            <a:spLocks noChangeArrowheads="1"/>
          </p:cNvSpPr>
          <p:nvPr/>
        </p:nvSpPr>
        <p:spPr bwMode="auto">
          <a:xfrm>
            <a:off x="533400" y="5951538"/>
            <a:ext cx="624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Adaptation to lighter conditions is instant. Adaptation to the dark takes tens of minutes.</a:t>
            </a:r>
          </a:p>
        </p:txBody>
      </p:sp>
    </p:spTree>
    <p:extLst>
      <p:ext uri="{BB962C8B-B14F-4D97-AF65-F5344CB8AC3E}">
        <p14:creationId xmlns:p14="http://schemas.microsoft.com/office/powerpoint/2010/main" val="2907782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7225" y="3616325"/>
            <a:ext cx="33051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5FFA67-125D-4ECF-A676-022DC461DE77}" type="slidenum">
              <a:rPr lang="en-US" altLang="cs-CZ" sz="1400" smtClean="0"/>
              <a:pPr>
                <a:spcBef>
                  <a:spcPct val="0"/>
                </a:spcBef>
                <a:buFontTx/>
                <a:buNone/>
              </a:pPr>
              <a:t>11</a:t>
            </a:fld>
            <a:endParaRPr lang="en-US" altLang="cs-CZ" sz="1400" smtClean="0"/>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460375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09600"/>
            <a:ext cx="535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itle 1"/>
          <p:cNvSpPr>
            <a:spLocks noGrp="1"/>
          </p:cNvSpPr>
          <p:nvPr>
            <p:ph type="title"/>
          </p:nvPr>
        </p:nvSpPr>
        <p:spPr>
          <a:xfrm>
            <a:off x="685800" y="-76200"/>
            <a:ext cx="8229600" cy="639763"/>
          </a:xfrm>
        </p:spPr>
        <p:txBody>
          <a:bodyPr/>
          <a:lstStyle/>
          <a:p>
            <a:r>
              <a:rPr lang="en-GB" altLang="en-US" smtClean="0">
                <a:solidFill>
                  <a:srgbClr val="C00000"/>
                </a:solidFill>
              </a:rPr>
              <a:t>Perimeter investigation</a:t>
            </a:r>
          </a:p>
        </p:txBody>
      </p:sp>
      <p:sp>
        <p:nvSpPr>
          <p:cNvPr id="15367" name="Text Box 4"/>
          <p:cNvSpPr txBox="1">
            <a:spLocks noChangeArrowheads="1"/>
          </p:cNvSpPr>
          <p:nvPr/>
        </p:nvSpPr>
        <p:spPr bwMode="auto">
          <a:xfrm>
            <a:off x="3951288" y="5951538"/>
            <a:ext cx="5192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A normal visual field is a combination of </a:t>
            </a:r>
            <a:r>
              <a:rPr lang="en-US" altLang="cs-CZ" sz="2400">
                <a:solidFill>
                  <a:srgbClr val="0070C0"/>
                </a:solidFill>
              </a:rPr>
              <a:t>left</a:t>
            </a:r>
            <a:r>
              <a:rPr lang="en-US" altLang="cs-CZ" sz="2400"/>
              <a:t> and </a:t>
            </a:r>
            <a:r>
              <a:rPr lang="en-US" altLang="cs-CZ" sz="2400">
                <a:solidFill>
                  <a:srgbClr val="C00000"/>
                </a:solidFill>
              </a:rPr>
              <a:t>right</a:t>
            </a:r>
            <a:r>
              <a:rPr lang="en-US" altLang="cs-CZ" sz="2400"/>
              <a:t> eye views</a:t>
            </a:r>
          </a:p>
        </p:txBody>
      </p:sp>
      <p:sp>
        <p:nvSpPr>
          <p:cNvPr id="15368" name="Text Box 4"/>
          <p:cNvSpPr txBox="1">
            <a:spLocks noChangeArrowheads="1"/>
          </p:cNvSpPr>
          <p:nvPr/>
        </p:nvSpPr>
        <p:spPr bwMode="auto">
          <a:xfrm>
            <a:off x="3886200" y="33528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t>Blind Spot</a:t>
            </a:r>
            <a:r>
              <a:rPr lang="cs-CZ" altLang="cs-CZ" sz="2000"/>
              <a:t>s</a:t>
            </a:r>
            <a:r>
              <a:rPr lang="en-US" altLang="cs-CZ" sz="2000"/>
              <a:t> and Yellow Spot</a:t>
            </a:r>
            <a:r>
              <a:rPr lang="cs-CZ" altLang="cs-CZ" sz="2000"/>
              <a:t>s in L and R Retina</a:t>
            </a:r>
            <a:endParaRPr lang="en-US" altLang="cs-CZ" sz="2000"/>
          </a:p>
        </p:txBody>
      </p:sp>
      <p:sp>
        <p:nvSpPr>
          <p:cNvPr id="15369" name="Text Box 4"/>
          <p:cNvSpPr txBox="1">
            <a:spLocks noChangeArrowheads="1"/>
          </p:cNvSpPr>
          <p:nvPr/>
        </p:nvSpPr>
        <p:spPr bwMode="auto">
          <a:xfrm>
            <a:off x="0" y="5997575"/>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t>The perimeter can be measured objectively</a:t>
            </a:r>
            <a:endParaRPr lang="en-US" altLang="cs-CZ" sz="2000"/>
          </a:p>
        </p:txBody>
      </p:sp>
    </p:spTree>
    <p:extLst>
      <p:ext uri="{BB962C8B-B14F-4D97-AF65-F5344CB8AC3E}">
        <p14:creationId xmlns:p14="http://schemas.microsoft.com/office/powerpoint/2010/main" val="3344578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0838" y="3581400"/>
            <a:ext cx="42465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23875"/>
            <a:ext cx="5959475"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3A4E83-9685-4146-B375-596BCFF1441E}" type="slidenum">
              <a:rPr lang="en-US" altLang="cs-CZ" sz="1400" smtClean="0"/>
              <a:pPr>
                <a:spcBef>
                  <a:spcPct val="0"/>
                </a:spcBef>
                <a:buFontTx/>
                <a:buNone/>
              </a:pPr>
              <a:t>12</a:t>
            </a:fld>
            <a:endParaRPr lang="en-US" altLang="cs-CZ" sz="1400" smtClean="0"/>
          </a:p>
        </p:txBody>
      </p:sp>
      <p:grpSp>
        <p:nvGrpSpPr>
          <p:cNvPr id="16389" name="Group 4"/>
          <p:cNvGrpSpPr>
            <a:grpSpLocks noChangeAspect="1"/>
          </p:cNvGrpSpPr>
          <p:nvPr/>
        </p:nvGrpSpPr>
        <p:grpSpPr bwMode="auto">
          <a:xfrm flipH="1">
            <a:off x="5880100" y="1017588"/>
            <a:ext cx="3133725" cy="3173412"/>
            <a:chOff x="2589" y="336"/>
            <a:chExt cx="3939" cy="3990"/>
          </a:xfrm>
        </p:grpSpPr>
        <p:sp>
          <p:nvSpPr>
            <p:cNvPr id="16393" name="AutoShape 3"/>
            <p:cNvSpPr>
              <a:spLocks noChangeAspect="1" noChangeArrowheads="1" noTextEdit="1"/>
            </p:cNvSpPr>
            <p:nvPr/>
          </p:nvSpPr>
          <p:spPr bwMode="auto">
            <a:xfrm>
              <a:off x="2589" y="336"/>
              <a:ext cx="3939" cy="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63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 y="336"/>
              <a:ext cx="3948" cy="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0" name="Rectangle 5"/>
          <p:cNvSpPr>
            <a:spLocks noChangeArrowheads="1"/>
          </p:cNvSpPr>
          <p:nvPr/>
        </p:nvSpPr>
        <p:spPr bwMode="auto">
          <a:xfrm>
            <a:off x="-914400" y="-41275"/>
            <a:ext cx="85344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2800">
                <a:solidFill>
                  <a:srgbClr val="C00000"/>
                </a:solidFill>
              </a:rPr>
              <a:t>Lacrimal </a:t>
            </a:r>
            <a:r>
              <a:rPr lang="en-GB" altLang="cs-CZ" sz="2800">
                <a:solidFill>
                  <a:srgbClr val="C00000"/>
                </a:solidFill>
              </a:rPr>
              <a:t>G</a:t>
            </a:r>
            <a:r>
              <a:rPr lang="cs-CZ" altLang="cs-CZ" sz="2800">
                <a:solidFill>
                  <a:srgbClr val="C00000"/>
                </a:solidFill>
              </a:rPr>
              <a:t>land and </a:t>
            </a:r>
            <a:r>
              <a:rPr lang="en-GB" altLang="cs-CZ" sz="2800">
                <a:solidFill>
                  <a:srgbClr val="C00000"/>
                </a:solidFill>
              </a:rPr>
              <a:t>D</a:t>
            </a:r>
            <a:r>
              <a:rPr lang="cs-CZ" altLang="cs-CZ" sz="2800">
                <a:solidFill>
                  <a:srgbClr val="C00000"/>
                </a:solidFill>
              </a:rPr>
              <a:t>uct, </a:t>
            </a:r>
            <a:r>
              <a:rPr lang="en-GB" altLang="cs-CZ" sz="2800">
                <a:solidFill>
                  <a:srgbClr val="C00000"/>
                </a:solidFill>
              </a:rPr>
              <a:t>E</a:t>
            </a:r>
            <a:r>
              <a:rPr lang="cs-CZ" altLang="cs-CZ" sz="2800">
                <a:solidFill>
                  <a:srgbClr val="C00000"/>
                </a:solidFill>
              </a:rPr>
              <a:t>ye </a:t>
            </a:r>
            <a:r>
              <a:rPr lang="en-GB" altLang="cs-CZ" sz="2800">
                <a:solidFill>
                  <a:srgbClr val="C00000"/>
                </a:solidFill>
              </a:rPr>
              <a:t>M</a:t>
            </a:r>
            <a:r>
              <a:rPr lang="cs-CZ" altLang="cs-CZ" sz="2800">
                <a:solidFill>
                  <a:srgbClr val="C00000"/>
                </a:solidFill>
              </a:rPr>
              <a:t>uscles</a:t>
            </a:r>
            <a:endParaRPr lang="en-US" altLang="cs-CZ" sz="2800">
              <a:solidFill>
                <a:srgbClr val="C00000"/>
              </a:solidFill>
            </a:endParaRPr>
          </a:p>
        </p:txBody>
      </p:sp>
      <p:sp>
        <p:nvSpPr>
          <p:cNvPr id="16391" name="Text Box 4"/>
          <p:cNvSpPr txBox="1">
            <a:spLocks noChangeArrowheads="1"/>
          </p:cNvSpPr>
          <p:nvPr/>
        </p:nvSpPr>
        <p:spPr bwMode="auto">
          <a:xfrm>
            <a:off x="5932488" y="5715000"/>
            <a:ext cx="313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Oculo-motor muscles</a:t>
            </a:r>
          </a:p>
        </p:txBody>
      </p:sp>
      <p:sp>
        <p:nvSpPr>
          <p:cNvPr id="16392" name="Text Box 4"/>
          <p:cNvSpPr txBox="1">
            <a:spLocks noChangeArrowheads="1"/>
          </p:cNvSpPr>
          <p:nvPr/>
        </p:nvSpPr>
        <p:spPr bwMode="auto">
          <a:xfrm>
            <a:off x="6629400" y="76200"/>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t>Left-right symmetry, eye movements</a:t>
            </a:r>
            <a:endParaRPr lang="en-US" altLang="cs-CZ" sz="2000"/>
          </a:p>
        </p:txBody>
      </p:sp>
    </p:spTree>
    <p:extLst>
      <p:ext uri="{BB962C8B-B14F-4D97-AF65-F5344CB8AC3E}">
        <p14:creationId xmlns:p14="http://schemas.microsoft.com/office/powerpoint/2010/main" val="267797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8C02CE-6F7D-4C0C-9E5B-2B9A94E3F5B3}" type="slidenum">
              <a:rPr lang="cs-CZ" altLang="cs-CZ"/>
              <a:pPr/>
              <a:t>13</a:t>
            </a:fld>
            <a:endParaRPr lang="cs-CZ" altLang="cs-CZ"/>
          </a:p>
        </p:txBody>
      </p:sp>
      <p:sp>
        <p:nvSpPr>
          <p:cNvPr id="19459" name="Rectangle 4"/>
          <p:cNvSpPr>
            <a:spLocks noGrp="1" noChangeArrowheads="1"/>
          </p:cNvSpPr>
          <p:nvPr>
            <p:ph type="title"/>
          </p:nvPr>
        </p:nvSpPr>
        <p:spPr>
          <a:xfrm>
            <a:off x="457200" y="274638"/>
            <a:ext cx="8229600" cy="792162"/>
          </a:xfrm>
        </p:spPr>
        <p:txBody>
          <a:bodyPr/>
          <a:lstStyle/>
          <a:p>
            <a:pPr eaLnBrk="1" hangingPunct="1"/>
            <a:r>
              <a:rPr lang="en-US" altLang="cs-CZ" smtClean="0"/>
              <a:t>Nystagmus</a:t>
            </a: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2825"/>
            <a:ext cx="8153400" cy="506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102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7400" y="1828800"/>
            <a:ext cx="5816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xfrm>
            <a:off x="228600" y="76200"/>
            <a:ext cx="8686800" cy="1668463"/>
          </a:xfrm>
        </p:spPr>
        <p:txBody>
          <a:bodyPr/>
          <a:lstStyle/>
          <a:p>
            <a:r>
              <a:rPr lang="en-GB" altLang="en-US" smtClean="0">
                <a:solidFill>
                  <a:srgbClr val="C00000"/>
                </a:solidFill>
              </a:rPr>
              <a:t>Aperture Versus Depth of Field</a:t>
            </a:r>
            <a:br>
              <a:rPr lang="en-GB" altLang="en-US" smtClean="0">
                <a:solidFill>
                  <a:srgbClr val="C00000"/>
                </a:solidFill>
              </a:rPr>
            </a:br>
            <a:r>
              <a:rPr lang="cs-CZ" altLang="en-US" smtClean="0">
                <a:solidFill>
                  <a:srgbClr val="C00000"/>
                </a:solidFill>
              </a:rPr>
              <a:t>(</a:t>
            </a:r>
            <a:r>
              <a:rPr lang="cs-CZ" altLang="en-US" sz="4000" smtClean="0">
                <a:solidFill>
                  <a:srgbClr val="C00000"/>
                </a:solidFill>
              </a:rPr>
              <a:t>světelnost/ clona</a:t>
            </a:r>
            <a:r>
              <a:rPr lang="cs-CZ" altLang="en-US" smtClean="0">
                <a:solidFill>
                  <a:srgbClr val="C00000"/>
                </a:solidFill>
              </a:rPr>
              <a:t>, </a:t>
            </a:r>
            <a:r>
              <a:rPr lang="cs-CZ" altLang="en-US" sz="4000" smtClean="0">
                <a:solidFill>
                  <a:srgbClr val="C00000"/>
                </a:solidFill>
              </a:rPr>
              <a:t>hloubka ostrosti</a:t>
            </a:r>
            <a:r>
              <a:rPr lang="cs-CZ" altLang="en-US" smtClean="0">
                <a:solidFill>
                  <a:srgbClr val="C00000"/>
                </a:solidFill>
              </a:rPr>
              <a:t>)</a:t>
            </a:r>
            <a:br>
              <a:rPr lang="cs-CZ" altLang="en-US" smtClean="0">
                <a:solidFill>
                  <a:srgbClr val="C00000"/>
                </a:solidFill>
              </a:rPr>
            </a:br>
            <a:r>
              <a:rPr lang="en-GB" altLang="en-US" sz="3600" smtClean="0">
                <a:solidFill>
                  <a:srgbClr val="C00000"/>
                </a:solidFill>
              </a:rPr>
              <a:t>Apply to Human Eye Functioning as Well</a:t>
            </a:r>
          </a:p>
        </p:txBody>
      </p:sp>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2794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695825"/>
            <a:ext cx="3810000" cy="21621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4"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4086C4-333F-4F0A-B496-E5219208E454}" type="slidenum">
              <a:rPr lang="en-US" altLang="cs-CZ" sz="1400" smtClean="0"/>
              <a:pPr>
                <a:spcBef>
                  <a:spcPct val="0"/>
                </a:spcBef>
                <a:buFontTx/>
                <a:buNone/>
              </a:pPr>
              <a:t>14</a:t>
            </a:fld>
            <a:endParaRPr lang="en-US" altLang="cs-CZ" sz="1400" smtClean="0"/>
          </a:p>
        </p:txBody>
      </p:sp>
      <p:pic>
        <p:nvPicPr>
          <p:cNvPr id="1741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646738"/>
            <a:ext cx="295592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4"/>
          <p:cNvSpPr txBox="1">
            <a:spLocks noChangeArrowheads="1"/>
          </p:cNvSpPr>
          <p:nvPr/>
        </p:nvSpPr>
        <p:spPr bwMode="auto">
          <a:xfrm>
            <a:off x="6762750" y="5776913"/>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600"/>
              <a:t>In Photography, these are Shutter Speeds and Apertures…</a:t>
            </a:r>
          </a:p>
        </p:txBody>
      </p:sp>
    </p:spTree>
    <p:extLst>
      <p:ext uri="{BB962C8B-B14F-4D97-AF65-F5344CB8AC3E}">
        <p14:creationId xmlns:p14="http://schemas.microsoft.com/office/powerpoint/2010/main" val="1963821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707B4F-0DAB-461C-81F9-4FF7358CE45E}" type="slidenum">
              <a:rPr lang="en-US" altLang="cs-CZ" smtClean="0"/>
              <a:pPr/>
              <a:t>15</a:t>
            </a:fld>
            <a:endParaRPr lang="en-US" altLang="cs-CZ"/>
          </a:p>
        </p:txBody>
      </p:sp>
      <p:pic>
        <p:nvPicPr>
          <p:cNvPr id="1026" name="Picture 2" descr="Depth of Field in Photography: Understanding of Depth of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595029" cy="48452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171773" y="4359182"/>
                <a:ext cx="5943600" cy="7150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3600" i="1" smtClean="0">
                              <a:latin typeface="Cambria Math" panose="02040503050406030204" pitchFamily="18" charset="0"/>
                            </a:rPr>
                          </m:ctrlPr>
                        </m:sSubPr>
                        <m:e>
                          <m:r>
                            <a:rPr lang="en-US" sz="3600" b="0" i="1" smtClean="0">
                              <a:latin typeface="Cambria Math"/>
                            </a:rPr>
                            <m:t>𝐷</m:t>
                          </m:r>
                        </m:e>
                        <m:sub>
                          <m:r>
                            <m:rPr>
                              <m:nor/>
                            </m:rPr>
                            <a:rPr lang="en-US" sz="3600" b="0" i="0" smtClean="0">
                              <a:latin typeface="Cambria Math"/>
                            </a:rPr>
                            <m:t>DOF</m:t>
                          </m:r>
                        </m:sub>
                      </m:sSub>
                      <m:r>
                        <a:rPr lang="pt-BR" sz="3600" b="0" i="1" smtClean="0">
                          <a:latin typeface="Cambria Math"/>
                          <a:ea typeface="Cambria Math"/>
                        </a:rPr>
                        <m:t>≈</m:t>
                      </m:r>
                      <m:sSub>
                        <m:sSubPr>
                          <m:ctrlPr>
                            <a:rPr lang="pt-BR" sz="3600" b="0" i="1" smtClean="0">
                              <a:latin typeface="Cambria Math" panose="02040503050406030204" pitchFamily="18" charset="0"/>
                            </a:rPr>
                          </m:ctrlPr>
                        </m:sSubPr>
                        <m:e>
                          <m:r>
                            <a:rPr lang="en-US" sz="3600" b="0" i="1" smtClean="0">
                              <a:latin typeface="Cambria Math"/>
                            </a:rPr>
                            <m:t>2</m:t>
                          </m:r>
                          <m:sSubSup>
                            <m:sSubSupPr>
                              <m:ctrlPr>
                                <a:rPr lang="en-US" sz="3600" b="0" i="1" smtClean="0">
                                  <a:latin typeface="Cambria Math" panose="02040503050406030204" pitchFamily="18" charset="0"/>
                                </a:rPr>
                              </m:ctrlPr>
                            </m:sSubSupPr>
                            <m:e>
                              <m:r>
                                <a:rPr lang="en-US" sz="3600" b="0" i="1" smtClean="0">
                                  <a:latin typeface="Cambria Math"/>
                                </a:rPr>
                                <m:t>𝑢</m:t>
                              </m:r>
                            </m:e>
                            <m:sub/>
                            <m:sup>
                              <m:r>
                                <a:rPr lang="en-US" sz="3600" b="0" i="1" smtClean="0">
                                  <a:latin typeface="Cambria Math"/>
                                </a:rPr>
                                <m:t>2</m:t>
                              </m:r>
                            </m:sup>
                          </m:sSubSup>
                          <m:r>
                            <a:rPr lang="en-US" sz="3600" b="0" i="1" smtClean="0">
                              <a:latin typeface="Cambria Math"/>
                            </a:rPr>
                            <m:t>𝑁𝑐</m:t>
                          </m:r>
                          <m:r>
                            <a:rPr lang="en-US" sz="3600" b="0" i="1" smtClean="0">
                              <a:latin typeface="Cambria Math"/>
                            </a:rPr>
                            <m:t>/</m:t>
                          </m:r>
                          <m:sSup>
                            <m:sSupPr>
                              <m:ctrlPr>
                                <a:rPr lang="en-US" sz="3600" b="0" i="1" smtClean="0">
                                  <a:latin typeface="Cambria Math" panose="02040503050406030204" pitchFamily="18" charset="0"/>
                                </a:rPr>
                              </m:ctrlPr>
                            </m:sSupPr>
                            <m:e>
                              <m:r>
                                <a:rPr lang="en-US" sz="3600" b="0" i="1" smtClean="0">
                                  <a:latin typeface="Cambria Math"/>
                                </a:rPr>
                                <m:t>𝑓</m:t>
                              </m:r>
                            </m:e>
                            <m:sup>
                              <m:r>
                                <a:rPr lang="en-US" sz="3600" b="0" i="1" smtClean="0">
                                  <a:latin typeface="Cambria Math"/>
                                </a:rPr>
                                <m:t>2</m:t>
                              </m:r>
                            </m:sup>
                          </m:sSup>
                        </m:e>
                        <m:sub/>
                      </m:sSub>
                    </m:oMath>
                  </m:oMathPara>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71773" y="4359182"/>
                <a:ext cx="5943600" cy="715068"/>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205353" y="5189504"/>
            <a:ext cx="7827784" cy="1200329"/>
          </a:xfrm>
          <a:prstGeom prst="rect">
            <a:avLst/>
          </a:prstGeom>
          <a:noFill/>
        </p:spPr>
        <p:txBody>
          <a:bodyPr wrap="none" rtlCol="0">
            <a:spAutoFit/>
          </a:bodyPr>
          <a:lstStyle/>
          <a:p>
            <a:r>
              <a:rPr lang="en-US" dirty="0" smtClean="0"/>
              <a:t>Depth of field </a:t>
            </a:r>
            <a:r>
              <a:rPr lang="en-US" i="1" dirty="0" smtClean="0"/>
              <a:t>D</a:t>
            </a:r>
            <a:r>
              <a:rPr lang="en-US" dirty="0" smtClean="0"/>
              <a:t> is approximately proportional to this formula, entered by</a:t>
            </a:r>
          </a:p>
          <a:p>
            <a:r>
              <a:rPr lang="cs-CZ" dirty="0"/>
              <a:t>a</a:t>
            </a:r>
            <a:r>
              <a:rPr lang="cs-CZ" dirty="0" smtClean="0"/>
              <a:t>n </a:t>
            </a:r>
            <a:r>
              <a:rPr lang="en-US" dirty="0" smtClean="0"/>
              <a:t>acceptable circle </a:t>
            </a:r>
            <a:r>
              <a:rPr lang="en-US" dirty="0"/>
              <a:t>of confusion </a:t>
            </a:r>
            <a:r>
              <a:rPr lang="en-US" dirty="0" smtClean="0"/>
              <a:t>diameter (</a:t>
            </a:r>
            <a:r>
              <a:rPr lang="en-US" i="1" dirty="0" smtClean="0"/>
              <a:t>c</a:t>
            </a:r>
            <a:r>
              <a:rPr lang="en-US" dirty="0"/>
              <a:t>), </a:t>
            </a:r>
            <a:r>
              <a:rPr lang="en-US" dirty="0" smtClean="0"/>
              <a:t>aperture </a:t>
            </a:r>
            <a:r>
              <a:rPr lang="en-US" dirty="0" smtClean="0"/>
              <a:t>diameter</a:t>
            </a:r>
            <a:r>
              <a:rPr lang="cs-CZ" dirty="0" smtClean="0"/>
              <a:t> </a:t>
            </a:r>
            <a:r>
              <a:rPr lang="en-US" dirty="0" smtClean="0"/>
              <a:t>(</a:t>
            </a:r>
            <a:r>
              <a:rPr lang="en-US" i="1" dirty="0" smtClean="0"/>
              <a:t>A</a:t>
            </a:r>
            <a:r>
              <a:rPr lang="en-US" dirty="0" smtClean="0"/>
              <a:t>),</a:t>
            </a:r>
          </a:p>
          <a:p>
            <a:r>
              <a:rPr lang="en-US" dirty="0" smtClean="0"/>
              <a:t>and </a:t>
            </a:r>
            <a:r>
              <a:rPr lang="en-US" dirty="0"/>
              <a:t>distance to </a:t>
            </a:r>
            <a:r>
              <a:rPr lang="cs-CZ" dirty="0" smtClean="0"/>
              <a:t>the </a:t>
            </a:r>
            <a:r>
              <a:rPr lang="en-US" dirty="0" smtClean="0"/>
              <a:t>subject </a:t>
            </a:r>
            <a:r>
              <a:rPr lang="en-US" dirty="0"/>
              <a:t>(</a:t>
            </a:r>
            <a:r>
              <a:rPr lang="en-US" i="1" dirty="0"/>
              <a:t>u</a:t>
            </a:r>
            <a:r>
              <a:rPr lang="en-US" dirty="0" smtClean="0"/>
              <a:t>), divided by the square of the </a:t>
            </a:r>
            <a:r>
              <a:rPr lang="en-US" dirty="0"/>
              <a:t>focal length (</a:t>
            </a:r>
            <a:r>
              <a:rPr lang="en-US" i="1" dirty="0"/>
              <a:t>f</a:t>
            </a:r>
            <a:r>
              <a:rPr lang="en-US" dirty="0" smtClean="0"/>
              <a:t>), </a:t>
            </a:r>
          </a:p>
          <a:p>
            <a:r>
              <a:rPr lang="en-US" dirty="0" smtClean="0"/>
              <a:t>all in length units. </a:t>
            </a:r>
            <a:r>
              <a:rPr lang="cs-CZ" dirty="0" smtClean="0"/>
              <a:t>The dimensionless</a:t>
            </a:r>
            <a:r>
              <a:rPr lang="en-US" dirty="0" smtClean="0"/>
              <a:t> </a:t>
            </a:r>
            <a:r>
              <a:rPr lang="cs-CZ" dirty="0" smtClean="0"/>
              <a:t>f-number is </a:t>
            </a:r>
            <a:r>
              <a:rPr lang="en-US" i="1" dirty="0" smtClean="0"/>
              <a:t>N = f/A</a:t>
            </a:r>
            <a:r>
              <a:rPr lang="cs-CZ" i="1" dirty="0" smtClean="0"/>
              <a:t>.</a:t>
            </a:r>
            <a:endParaRPr lang="en-US" i="1" dirty="0"/>
          </a:p>
        </p:txBody>
      </p:sp>
      <p:sp>
        <p:nvSpPr>
          <p:cNvPr id="7" name="Rectangle 6"/>
          <p:cNvSpPr/>
          <p:nvPr/>
        </p:nvSpPr>
        <p:spPr>
          <a:xfrm>
            <a:off x="152400" y="3589304"/>
            <a:ext cx="8595029" cy="769441"/>
          </a:xfrm>
          <a:prstGeom prst="rect">
            <a:avLst/>
          </a:prstGeom>
        </p:spPr>
        <p:txBody>
          <a:bodyPr wrap="square">
            <a:spAutoFit/>
          </a:bodyPr>
          <a:lstStyle/>
          <a:p>
            <a:r>
              <a:rPr lang="en-GB" altLang="en-US" sz="4400" dirty="0">
                <a:solidFill>
                  <a:srgbClr val="C00000"/>
                </a:solidFill>
              </a:rPr>
              <a:t>Aperture Versus Depth of Field</a:t>
            </a:r>
            <a:endParaRPr lang="en-US" sz="4400" dirty="0"/>
          </a:p>
        </p:txBody>
      </p:sp>
    </p:spTree>
    <p:extLst>
      <p:ext uri="{BB962C8B-B14F-4D97-AF65-F5344CB8AC3E}">
        <p14:creationId xmlns:p14="http://schemas.microsoft.com/office/powerpoint/2010/main" val="419737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76200"/>
            <a:ext cx="8534400" cy="1143000"/>
          </a:xfrm>
        </p:spPr>
        <p:txBody>
          <a:bodyPr/>
          <a:lstStyle/>
          <a:p>
            <a:r>
              <a:rPr lang="en-GB" altLang="en-US" smtClean="0">
                <a:solidFill>
                  <a:srgbClr val="C00000"/>
                </a:solidFill>
              </a:rPr>
              <a:t>Aperture Versus Depth of Field</a:t>
            </a:r>
            <a:br>
              <a:rPr lang="en-GB" altLang="en-US" smtClean="0">
                <a:solidFill>
                  <a:srgbClr val="C00000"/>
                </a:solidFill>
              </a:rPr>
            </a:br>
            <a:r>
              <a:rPr lang="en-GB" altLang="en-US" sz="3600" smtClean="0">
                <a:solidFill>
                  <a:srgbClr val="C00000"/>
                </a:solidFill>
              </a:rPr>
              <a:t>Apply to Human Eye Functioning as Well</a:t>
            </a:r>
          </a:p>
        </p:txBody>
      </p:sp>
      <p:sp>
        <p:nvSpPr>
          <p:cNvPr id="1843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9BB55B-CF99-46C1-B767-5744F6C05E38}" type="slidenum">
              <a:rPr lang="en-US" altLang="cs-CZ" sz="1400" smtClean="0"/>
              <a:pPr>
                <a:spcBef>
                  <a:spcPct val="0"/>
                </a:spcBef>
                <a:buFontTx/>
                <a:buNone/>
              </a:pPr>
              <a:t>16</a:t>
            </a:fld>
            <a:endParaRPr lang="en-US" altLang="cs-CZ" sz="1400" smtClean="0"/>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38505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4"/>
          <p:cNvSpPr txBox="1">
            <a:spLocks noChangeArrowheads="1"/>
          </p:cNvSpPr>
          <p:nvPr/>
        </p:nvSpPr>
        <p:spPr bwMode="auto">
          <a:xfrm>
            <a:off x="152400" y="6319838"/>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These are ‘digital’ processes, encoded by action potentials</a:t>
            </a:r>
          </a:p>
        </p:txBody>
      </p:sp>
    </p:spTree>
    <p:extLst>
      <p:ext uri="{BB962C8B-B14F-4D97-AF65-F5344CB8AC3E}">
        <p14:creationId xmlns:p14="http://schemas.microsoft.com/office/powerpoint/2010/main" val="3538616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883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B23373-3E8D-42CD-BD16-914D104D86C9}" type="slidenum">
              <a:rPr lang="cs-CZ" altLang="en-US" sz="1400" smtClean="0"/>
              <a:pPr>
                <a:spcBef>
                  <a:spcPct val="0"/>
                </a:spcBef>
                <a:buFontTx/>
                <a:buNone/>
              </a:pPr>
              <a:t>17</a:t>
            </a:fld>
            <a:endParaRPr lang="cs-CZ" altLang="en-US" sz="1400" smtClean="0"/>
          </a:p>
        </p:txBody>
      </p:sp>
      <p:pic>
        <p:nvPicPr>
          <p:cNvPr id="194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0"/>
            <a:ext cx="3886200" cy="497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Rectangle 3"/>
          <p:cNvSpPr>
            <a:spLocks noGrp="1" noChangeArrowheads="1"/>
          </p:cNvSpPr>
          <p:nvPr>
            <p:ph type="title"/>
          </p:nvPr>
        </p:nvSpPr>
        <p:spPr>
          <a:xfrm>
            <a:off x="0" y="4343400"/>
            <a:ext cx="1828800" cy="2438400"/>
          </a:xfrm>
        </p:spPr>
        <p:txBody>
          <a:bodyPr/>
          <a:lstStyle/>
          <a:p>
            <a:pPr algn="l"/>
            <a:r>
              <a:rPr lang="en-US" altLang="en-US" sz="4000" smtClean="0">
                <a:solidFill>
                  <a:schemeClr val="accent2"/>
                </a:solidFill>
              </a:rPr>
              <a:t>Ten</a:t>
            </a:r>
            <a:r>
              <a:rPr lang="cs-CZ" altLang="en-US" sz="4000" smtClean="0">
                <a:solidFill>
                  <a:schemeClr val="accent2"/>
                </a:solidFill>
              </a:rPr>
              <a:t/>
            </a:r>
            <a:br>
              <a:rPr lang="cs-CZ" altLang="en-US" sz="4000" smtClean="0">
                <a:solidFill>
                  <a:schemeClr val="accent2"/>
                </a:solidFill>
              </a:rPr>
            </a:br>
            <a:r>
              <a:rPr lang="en-US" altLang="en-US" sz="4000" smtClean="0">
                <a:solidFill>
                  <a:schemeClr val="accent2"/>
                </a:solidFill>
              </a:rPr>
              <a:t>Layers of Retina</a:t>
            </a:r>
          </a:p>
        </p:txBody>
      </p:sp>
      <p:sp>
        <p:nvSpPr>
          <p:cNvPr id="19462" name="Text Box 4"/>
          <p:cNvSpPr txBox="1">
            <a:spLocks noChangeArrowheads="1"/>
          </p:cNvSpPr>
          <p:nvPr/>
        </p:nvSpPr>
        <p:spPr bwMode="auto">
          <a:xfrm>
            <a:off x="1600200" y="5165725"/>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The optic nerve is the output of the retina.</a:t>
            </a:r>
          </a:p>
          <a:p>
            <a:pPr eaLnBrk="1" hangingPunct="1">
              <a:spcBef>
                <a:spcPct val="0"/>
              </a:spcBef>
              <a:buFontTx/>
              <a:buNone/>
            </a:pPr>
            <a:r>
              <a:rPr lang="en-US" altLang="cs-CZ" sz="2400"/>
              <a:t>The retina is a unique neural network of the immense size of one million output lines</a:t>
            </a:r>
            <a:r>
              <a:rPr lang="cs-CZ" altLang="cs-CZ" sz="2400"/>
              <a:t>, a </a:t>
            </a:r>
            <a:r>
              <a:rPr lang="en-US" altLang="cs-CZ" sz="2400"/>
              <a:t>patch of = 10^3*10^3</a:t>
            </a:r>
            <a:r>
              <a:rPr lang="cs-CZ" altLang="cs-CZ" sz="2400"/>
              <a:t> pixels</a:t>
            </a:r>
            <a:r>
              <a:rPr lang="en-US" altLang="cs-CZ" sz="2400"/>
              <a:t>.</a:t>
            </a:r>
            <a:r>
              <a:rPr lang="cs-CZ" altLang="cs-CZ" sz="2400"/>
              <a:t> </a:t>
            </a:r>
            <a:r>
              <a:rPr lang="en-US" altLang="cs-CZ" sz="2400"/>
              <a:t>Its functions are poorly understood…</a:t>
            </a:r>
          </a:p>
        </p:txBody>
      </p:sp>
    </p:spTree>
    <p:extLst>
      <p:ext uri="{BB962C8B-B14F-4D97-AF65-F5344CB8AC3E}">
        <p14:creationId xmlns:p14="http://schemas.microsoft.com/office/powerpoint/2010/main" val="961935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5715000"/>
            <a:ext cx="9144000" cy="1143000"/>
          </a:xfrm>
        </p:spPr>
        <p:txBody>
          <a:bodyPr/>
          <a:lstStyle/>
          <a:p>
            <a:r>
              <a:rPr lang="en-GB" altLang="en-US" sz="2800" dirty="0" smtClean="0">
                <a:solidFill>
                  <a:srgbClr val="C00000"/>
                </a:solidFill>
              </a:rPr>
              <a:t>Od s</a:t>
            </a:r>
            <a:r>
              <a:rPr lang="cs-CZ" altLang="en-US" sz="2800" dirty="0" smtClean="0">
                <a:solidFill>
                  <a:srgbClr val="C00000"/>
                </a:solidFill>
              </a:rPr>
              <a:t>vě</a:t>
            </a:r>
            <a:r>
              <a:rPr lang="en-GB" altLang="en-US" sz="2800" dirty="0" err="1" smtClean="0">
                <a:solidFill>
                  <a:srgbClr val="C00000"/>
                </a:solidFill>
              </a:rPr>
              <a:t>tla</a:t>
            </a:r>
            <a:r>
              <a:rPr lang="cs-CZ" altLang="en-US" sz="2800" dirty="0" smtClean="0">
                <a:solidFill>
                  <a:srgbClr val="C00000"/>
                </a:solidFill>
              </a:rPr>
              <a:t> přes receptorový potenciál k akčním potenciálům a kódování ve zrakovém ner</a:t>
            </a:r>
            <a:r>
              <a:rPr lang="en-GB" altLang="en-US" sz="2800" dirty="0" smtClean="0">
                <a:solidFill>
                  <a:srgbClr val="C00000"/>
                </a:solidFill>
              </a:rPr>
              <a:t>vu</a:t>
            </a:r>
            <a:endParaRPr lang="en-GB" altLang="en-US" sz="3200" dirty="0" smtClean="0">
              <a:solidFill>
                <a:srgbClr val="C00000"/>
              </a:solidFill>
            </a:endParaRP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94234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C45D35-F502-4B29-85BB-068F64758827}" type="slidenum">
              <a:rPr lang="en-US" altLang="cs-CZ" sz="1400" smtClean="0"/>
              <a:pPr>
                <a:spcBef>
                  <a:spcPct val="0"/>
                </a:spcBef>
                <a:buFontTx/>
                <a:buNone/>
              </a:pPr>
              <a:t>18</a:t>
            </a:fld>
            <a:endParaRPr lang="en-US" altLang="cs-CZ" sz="1400" smtClean="0"/>
          </a:p>
        </p:txBody>
      </p:sp>
      <p:sp>
        <p:nvSpPr>
          <p:cNvPr id="20485" name="Title 1"/>
          <p:cNvSpPr txBox="1">
            <a:spLocks/>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2800">
                <a:solidFill>
                  <a:srgbClr val="C00000"/>
                </a:solidFill>
              </a:rPr>
              <a:t>From Light Through Receptor Potential</a:t>
            </a:r>
            <a:br>
              <a:rPr lang="cs-CZ" altLang="en-US" sz="2800">
                <a:solidFill>
                  <a:srgbClr val="C00000"/>
                </a:solidFill>
              </a:rPr>
            </a:br>
            <a:r>
              <a:rPr lang="cs-CZ" altLang="en-US" sz="2800">
                <a:solidFill>
                  <a:srgbClr val="C00000"/>
                </a:solidFill>
              </a:rPr>
              <a:t> to Action Potentials and Coding in Optical Nerve</a:t>
            </a:r>
            <a:endParaRPr lang="en-GB" altLang="en-US">
              <a:solidFill>
                <a:srgbClr val="C00000"/>
              </a:solidFill>
            </a:endParaRPr>
          </a:p>
        </p:txBody>
      </p:sp>
    </p:spTree>
    <p:extLst>
      <p:ext uri="{BB962C8B-B14F-4D97-AF65-F5344CB8AC3E}">
        <p14:creationId xmlns:p14="http://schemas.microsoft.com/office/powerpoint/2010/main" val="4293940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2800">
                <a:solidFill>
                  <a:srgbClr val="C00000"/>
                </a:solidFill>
              </a:rPr>
              <a:t>From Light Through Receptor Potential</a:t>
            </a:r>
            <a:br>
              <a:rPr lang="cs-CZ" altLang="en-US" sz="2800">
                <a:solidFill>
                  <a:srgbClr val="C00000"/>
                </a:solidFill>
              </a:rPr>
            </a:br>
            <a:r>
              <a:rPr lang="cs-CZ" altLang="en-US" sz="2800">
                <a:solidFill>
                  <a:srgbClr val="C00000"/>
                </a:solidFill>
              </a:rPr>
              <a:t> to Action Potentials and Coding in Optical Nerve</a:t>
            </a:r>
            <a:endParaRPr lang="en-GB" altLang="en-US">
              <a:solidFill>
                <a:srgbClr val="C00000"/>
              </a:solidFill>
            </a:endParaRPr>
          </a:p>
        </p:txBody>
      </p:sp>
      <p:pic>
        <p:nvPicPr>
          <p:cNvPr id="215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838" y="1184275"/>
            <a:ext cx="7426325"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668372-CE1F-4FBE-A994-34D7CF4F33B6}" type="slidenum">
              <a:rPr lang="en-US" altLang="cs-CZ" sz="1400" smtClean="0"/>
              <a:pPr>
                <a:spcBef>
                  <a:spcPct val="0"/>
                </a:spcBef>
                <a:buFontTx/>
                <a:buNone/>
              </a:pPr>
              <a:t>19</a:t>
            </a:fld>
            <a:endParaRPr lang="en-US" altLang="cs-CZ" sz="1400" smtClean="0"/>
          </a:p>
        </p:txBody>
      </p:sp>
      <p:sp>
        <p:nvSpPr>
          <p:cNvPr id="21509" name="Text Box 4"/>
          <p:cNvSpPr txBox="1">
            <a:spLocks noChangeArrowheads="1"/>
          </p:cNvSpPr>
          <p:nvPr/>
        </p:nvSpPr>
        <p:spPr bwMode="auto">
          <a:xfrm>
            <a:off x="1752600" y="59436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Retinal ‘On’ and ‘Off’ ganglion cells</a:t>
            </a:r>
          </a:p>
        </p:txBody>
      </p:sp>
    </p:spTree>
    <p:extLst>
      <p:ext uri="{BB962C8B-B14F-4D97-AF65-F5344CB8AC3E}">
        <p14:creationId xmlns:p14="http://schemas.microsoft.com/office/powerpoint/2010/main" val="3316713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228600" y="685800"/>
            <a:ext cx="8534400" cy="4154984"/>
          </a:xfrm>
          <a:prstGeom prst="rect">
            <a:avLst/>
          </a:prstGeom>
          <a:solidFill>
            <a:schemeClr val="accent1"/>
          </a:solidFill>
          <a:ln>
            <a:solidFill>
              <a:srgbClr val="FF3300"/>
            </a:solidFill>
          </a:ln>
          <a:effectLs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cs-CZ" sz="2400" b="1" dirty="0" smtClean="0">
                <a:solidFill>
                  <a:srgbClr val="CC0000"/>
                </a:solidFill>
              </a:rPr>
              <a:t>Outline 8 – Retina and Subcortical Visual Pathway </a:t>
            </a:r>
          </a:p>
          <a:p>
            <a:pPr marL="285750" indent="-285750" eaLnBrk="1" hangingPunct="1">
              <a:spcBef>
                <a:spcPct val="0"/>
              </a:spcBef>
              <a:buFontTx/>
              <a:buChar char="-"/>
              <a:defRPr/>
            </a:pPr>
            <a:r>
              <a:rPr lang="en-US" altLang="cs-CZ" sz="2400" dirty="0" smtClean="0">
                <a:solidFill>
                  <a:srgbClr val="CC0000"/>
                </a:solidFill>
              </a:rPr>
              <a:t>Retina, </a:t>
            </a:r>
            <a:r>
              <a:rPr lang="en-US" altLang="cs-CZ" sz="2400" dirty="0">
                <a:solidFill>
                  <a:srgbClr val="CC0000"/>
                </a:solidFill>
              </a:rPr>
              <a:t>P</a:t>
            </a:r>
            <a:r>
              <a:rPr lang="en-US" altLang="cs-CZ" sz="2400" dirty="0" smtClean="0">
                <a:solidFill>
                  <a:srgbClr val="CC0000"/>
                </a:solidFill>
              </a:rPr>
              <a:t>oint Spread Function</a:t>
            </a:r>
          </a:p>
          <a:p>
            <a:pPr marL="285750" indent="-285750" eaLnBrk="1" hangingPunct="1">
              <a:spcBef>
                <a:spcPct val="0"/>
              </a:spcBef>
              <a:buFontTx/>
              <a:buChar char="-"/>
              <a:defRPr/>
            </a:pPr>
            <a:r>
              <a:rPr lang="en-US" altLang="cs-CZ" sz="2400" dirty="0" smtClean="0">
                <a:solidFill>
                  <a:srgbClr val="CC0000"/>
                </a:solidFill>
              </a:rPr>
              <a:t>Adaptation, Accommodation</a:t>
            </a:r>
          </a:p>
          <a:p>
            <a:pPr marL="285750" indent="-285750" eaLnBrk="1" hangingPunct="1">
              <a:spcBef>
                <a:spcPct val="0"/>
              </a:spcBef>
              <a:buFontTx/>
              <a:buChar char="-"/>
              <a:defRPr/>
            </a:pPr>
            <a:r>
              <a:rPr lang="en-US" altLang="cs-CZ" sz="2400" dirty="0" smtClean="0">
                <a:solidFill>
                  <a:srgbClr val="CC0000"/>
                </a:solidFill>
              </a:rPr>
              <a:t>Visual Acuity, Optical Eye Media, </a:t>
            </a:r>
            <a:r>
              <a:rPr lang="en-US" altLang="cs-CZ" sz="2400" dirty="0">
                <a:solidFill>
                  <a:srgbClr val="CC0000"/>
                </a:solidFill>
              </a:rPr>
              <a:t>Lens, Illumination,</a:t>
            </a:r>
            <a:endParaRPr lang="en-US" altLang="cs-CZ" sz="2400" dirty="0" smtClean="0">
              <a:solidFill>
                <a:srgbClr val="CC0000"/>
              </a:solidFill>
            </a:endParaRPr>
          </a:p>
          <a:p>
            <a:pPr marL="285750" indent="-285750" eaLnBrk="1" hangingPunct="1">
              <a:spcBef>
                <a:spcPct val="0"/>
              </a:spcBef>
              <a:buFontTx/>
              <a:buChar char="-"/>
              <a:defRPr/>
            </a:pPr>
            <a:r>
              <a:rPr lang="en-US" altLang="cs-CZ" sz="2400" dirty="0" smtClean="0">
                <a:solidFill>
                  <a:srgbClr val="CC0000"/>
                </a:solidFill>
              </a:rPr>
              <a:t>Rods, Cones, Black and White /and Color Vision</a:t>
            </a:r>
          </a:p>
          <a:p>
            <a:pPr marL="285750" indent="-285750" eaLnBrk="1" hangingPunct="1">
              <a:spcBef>
                <a:spcPct val="0"/>
              </a:spcBef>
              <a:buFontTx/>
              <a:buChar char="-"/>
              <a:defRPr/>
            </a:pPr>
            <a:r>
              <a:rPr lang="en-US" altLang="cs-CZ" sz="2400" dirty="0">
                <a:solidFill>
                  <a:srgbClr val="CC0000"/>
                </a:solidFill>
              </a:rPr>
              <a:t>Ten Neural Layers in Retina, Functional </a:t>
            </a:r>
            <a:r>
              <a:rPr lang="en-US" altLang="cs-CZ" sz="2400" dirty="0" smtClean="0">
                <a:solidFill>
                  <a:srgbClr val="CC0000"/>
                </a:solidFill>
              </a:rPr>
              <a:t>Aspects</a:t>
            </a:r>
          </a:p>
          <a:p>
            <a:pPr marL="285750" indent="-285750" eaLnBrk="1" hangingPunct="1">
              <a:spcBef>
                <a:spcPct val="0"/>
              </a:spcBef>
              <a:buFontTx/>
              <a:buChar char="-"/>
              <a:defRPr/>
            </a:pPr>
            <a:r>
              <a:rPr lang="en-US" altLang="cs-CZ" sz="2400" dirty="0" smtClean="0">
                <a:solidFill>
                  <a:srgbClr val="CC0000"/>
                </a:solidFill>
              </a:rPr>
              <a:t>Binocular Vision and Its Disorders, </a:t>
            </a:r>
            <a:r>
              <a:rPr lang="en-US" altLang="cs-CZ" sz="2400" dirty="0" err="1" smtClean="0">
                <a:solidFill>
                  <a:srgbClr val="CC0000"/>
                </a:solidFill>
              </a:rPr>
              <a:t>Vergence</a:t>
            </a:r>
            <a:r>
              <a:rPr lang="en-US" altLang="cs-CZ" sz="2400" dirty="0" smtClean="0">
                <a:solidFill>
                  <a:srgbClr val="CC0000"/>
                </a:solidFill>
              </a:rPr>
              <a:t>, </a:t>
            </a:r>
            <a:r>
              <a:rPr lang="en-US" altLang="cs-CZ" sz="2400" dirty="0" err="1" smtClean="0">
                <a:solidFill>
                  <a:srgbClr val="CC0000"/>
                </a:solidFill>
              </a:rPr>
              <a:t>Strabism</a:t>
            </a:r>
            <a:endParaRPr lang="en-US" altLang="cs-CZ" sz="2400" dirty="0" smtClean="0">
              <a:solidFill>
                <a:srgbClr val="CC0000"/>
              </a:solidFill>
            </a:endParaRPr>
          </a:p>
          <a:p>
            <a:pPr marL="285750" indent="-285750" eaLnBrk="1" hangingPunct="1">
              <a:spcBef>
                <a:spcPct val="0"/>
              </a:spcBef>
              <a:buFontTx/>
              <a:buChar char="-"/>
              <a:defRPr/>
            </a:pPr>
            <a:r>
              <a:rPr lang="en-US" altLang="cs-CZ" sz="2400" dirty="0" smtClean="0">
                <a:solidFill>
                  <a:srgbClr val="CC0000"/>
                </a:solidFill>
              </a:rPr>
              <a:t>Saccades, Visual Following, Nystagmus</a:t>
            </a:r>
          </a:p>
          <a:p>
            <a:pPr marL="285750" indent="-285750" eaLnBrk="1" hangingPunct="1">
              <a:spcBef>
                <a:spcPct val="0"/>
              </a:spcBef>
              <a:buFontTx/>
              <a:buChar char="-"/>
              <a:defRPr/>
            </a:pPr>
            <a:r>
              <a:rPr lang="en-US" altLang="cs-CZ" sz="2400" dirty="0" err="1" smtClean="0">
                <a:solidFill>
                  <a:srgbClr val="CC0000"/>
                </a:solidFill>
              </a:rPr>
              <a:t>Visuo</a:t>
            </a:r>
            <a:r>
              <a:rPr lang="en-US" altLang="cs-CZ" sz="2400" dirty="0" smtClean="0">
                <a:solidFill>
                  <a:srgbClr val="CC0000"/>
                </a:solidFill>
              </a:rPr>
              <a:t>-motor Eye Movement Control, Basic Concepts</a:t>
            </a:r>
          </a:p>
          <a:p>
            <a:pPr marL="285750" indent="-285750" eaLnBrk="1" hangingPunct="1">
              <a:spcBef>
                <a:spcPct val="0"/>
              </a:spcBef>
              <a:buFontTx/>
              <a:buChar char="-"/>
              <a:defRPr/>
            </a:pPr>
            <a:r>
              <a:rPr lang="en-US" altLang="cs-CZ" sz="2400" dirty="0" smtClean="0">
                <a:solidFill>
                  <a:srgbClr val="CC0000"/>
                </a:solidFill>
              </a:rPr>
              <a:t>Optical nerve, Perimeter, Objective Perimeter</a:t>
            </a:r>
            <a:endParaRPr lang="cs-CZ" altLang="cs-CZ" sz="2400" dirty="0" smtClean="0">
              <a:solidFill>
                <a:srgbClr val="CC0000"/>
              </a:solidFill>
            </a:endParaRPr>
          </a:p>
          <a:p>
            <a:pPr marL="285750" indent="-285750" eaLnBrk="1" hangingPunct="1">
              <a:spcBef>
                <a:spcPct val="0"/>
              </a:spcBef>
              <a:buFontTx/>
              <a:buChar char="-"/>
              <a:defRPr/>
            </a:pPr>
            <a:r>
              <a:rPr lang="en-US" altLang="cs-CZ" sz="2400" dirty="0">
                <a:solidFill>
                  <a:srgbClr val="FF0000"/>
                </a:solidFill>
              </a:rPr>
              <a:t>Color </a:t>
            </a:r>
            <a:r>
              <a:rPr lang="en-US" altLang="cs-CZ" sz="2400" dirty="0">
                <a:solidFill>
                  <a:srgbClr val="00B050"/>
                </a:solidFill>
              </a:rPr>
              <a:t>Opponent</a:t>
            </a:r>
            <a:r>
              <a:rPr lang="en-US" altLang="cs-CZ" sz="2400" dirty="0">
                <a:solidFill>
                  <a:srgbClr val="CC0000"/>
                </a:solidFill>
              </a:rPr>
              <a:t> </a:t>
            </a:r>
            <a:r>
              <a:rPr lang="en-US" altLang="cs-CZ" sz="2400" dirty="0"/>
              <a:t>System </a:t>
            </a:r>
            <a:r>
              <a:rPr lang="en-US" altLang="cs-CZ" sz="2400" dirty="0">
                <a:solidFill>
                  <a:srgbClr val="7030A0"/>
                </a:solidFill>
              </a:rPr>
              <a:t>in the </a:t>
            </a:r>
            <a:r>
              <a:rPr lang="en-US" altLang="cs-CZ" sz="2400" dirty="0">
                <a:solidFill>
                  <a:srgbClr val="FFC000"/>
                </a:solidFill>
              </a:rPr>
              <a:t>Visual</a:t>
            </a:r>
            <a:r>
              <a:rPr lang="en-US" altLang="cs-CZ" sz="2400" dirty="0">
                <a:solidFill>
                  <a:srgbClr val="CC0000"/>
                </a:solidFill>
              </a:rPr>
              <a:t> </a:t>
            </a:r>
            <a:r>
              <a:rPr lang="en-US" altLang="cs-CZ" sz="2400" dirty="0" smtClean="0">
                <a:solidFill>
                  <a:srgbClr val="0070C0"/>
                </a:solidFill>
              </a:rPr>
              <a:t>Pathway</a:t>
            </a:r>
            <a:endParaRPr lang="en-US" altLang="cs-CZ" sz="2400" dirty="0">
              <a:solidFill>
                <a:srgbClr val="0070C0"/>
              </a:solidFill>
            </a:endParaRPr>
          </a:p>
        </p:txBody>
      </p:sp>
      <p:sp>
        <p:nvSpPr>
          <p:cNvPr id="6147"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5228F44-8BFF-4359-9E7B-AABAFDACC1BC}" type="slidenum">
              <a:rPr lang="en-US" altLang="cs-CZ" sz="1400"/>
              <a:pPr>
                <a:spcBef>
                  <a:spcPct val="0"/>
                </a:spcBef>
                <a:buFontTx/>
                <a:buNone/>
              </a:pPr>
              <a:t>2</a:t>
            </a:fld>
            <a:endParaRPr lang="en-US" altLang="cs-CZ"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F7EB32-9952-475B-B349-C10998FBE9AF}" type="slidenum">
              <a:rPr lang="en-US" altLang="cs-CZ" sz="1400" smtClean="0"/>
              <a:pPr>
                <a:spcBef>
                  <a:spcPct val="0"/>
                </a:spcBef>
                <a:buFontTx/>
                <a:buNone/>
              </a:pPr>
              <a:t>20</a:t>
            </a:fld>
            <a:endParaRPr lang="en-US" altLang="cs-CZ" sz="1400" smtClean="0"/>
          </a:p>
        </p:txBody>
      </p:sp>
      <p:sp>
        <p:nvSpPr>
          <p:cNvPr id="22531" name="Title 1"/>
          <p:cNvSpPr txBox="1">
            <a:spLocks/>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2800">
                <a:solidFill>
                  <a:srgbClr val="C00000"/>
                </a:solidFill>
              </a:rPr>
              <a:t>From Light Through Receptor Potential</a:t>
            </a:r>
            <a:br>
              <a:rPr lang="cs-CZ" altLang="en-US" sz="2800">
                <a:solidFill>
                  <a:srgbClr val="C00000"/>
                </a:solidFill>
              </a:rPr>
            </a:br>
            <a:r>
              <a:rPr lang="cs-CZ" altLang="en-US" sz="2800">
                <a:solidFill>
                  <a:srgbClr val="C00000"/>
                </a:solidFill>
              </a:rPr>
              <a:t> to Action Potentials and Coding in Optical Nerve</a:t>
            </a:r>
            <a:endParaRPr lang="en-GB" altLang="en-US">
              <a:solidFill>
                <a:srgbClr val="C00000"/>
              </a:solidFill>
            </a:endParaRPr>
          </a:p>
        </p:txBody>
      </p:sp>
      <p:sp>
        <p:nvSpPr>
          <p:cNvPr id="22532" name="Rectangle 1"/>
          <p:cNvSpPr>
            <a:spLocks noChangeArrowheads="1"/>
          </p:cNvSpPr>
          <p:nvPr/>
        </p:nvSpPr>
        <p:spPr bwMode="auto">
          <a:xfrm>
            <a:off x="457200" y="1077913"/>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a:t>Origin of visual illusions...</a:t>
            </a:r>
            <a:endParaRPr lang="en-US" altLang="cs-CZ"/>
          </a:p>
        </p:txBody>
      </p:sp>
      <p:pic>
        <p:nvPicPr>
          <p:cNvPr id="225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609725"/>
            <a:ext cx="868997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4"/>
          <p:cNvSpPr txBox="1">
            <a:spLocks noChangeArrowheads="1"/>
          </p:cNvSpPr>
          <p:nvPr/>
        </p:nvSpPr>
        <p:spPr bwMode="auto">
          <a:xfrm>
            <a:off x="304800" y="624363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Peripheral (=Retinal) and Central (=Cortical) Mechanisms…</a:t>
            </a:r>
          </a:p>
        </p:txBody>
      </p:sp>
    </p:spTree>
    <p:extLst>
      <p:ext uri="{BB962C8B-B14F-4D97-AF65-F5344CB8AC3E}">
        <p14:creationId xmlns:p14="http://schemas.microsoft.com/office/powerpoint/2010/main" val="37183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txBox="1">
            <a:spLocks/>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2800">
                <a:solidFill>
                  <a:srgbClr val="FF0000"/>
                </a:solidFill>
              </a:rPr>
              <a:t>Th</a:t>
            </a:r>
            <a:r>
              <a:rPr lang="en-GB" altLang="en-US" sz="2800">
                <a:solidFill>
                  <a:srgbClr val="FF0000"/>
                </a:solidFill>
              </a:rPr>
              <a:t>e (Ludimar) Hermann Grid Illusion, 1870</a:t>
            </a:r>
            <a:endParaRPr lang="en-GB" altLang="en-US">
              <a:solidFill>
                <a:srgbClr val="FF0000"/>
              </a:solidFill>
            </a:endParaRPr>
          </a:p>
        </p:txBody>
      </p:sp>
      <p:sp>
        <p:nvSpPr>
          <p:cNvPr id="23556" name="Slide Number Placeholder 8"/>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279C91-AC93-4ADD-B1BD-EB008309B848}" type="slidenum">
              <a:rPr lang="en-US" altLang="cs-CZ" sz="1400" smtClean="0"/>
              <a:pPr>
                <a:spcBef>
                  <a:spcPct val="0"/>
                </a:spcBef>
                <a:buFontTx/>
                <a:buNone/>
              </a:pPr>
              <a:t>21</a:t>
            </a:fld>
            <a:endParaRPr lang="en-US" altLang="cs-CZ" sz="1400" smtClean="0"/>
          </a:p>
        </p:txBody>
      </p:sp>
      <p:sp>
        <p:nvSpPr>
          <p:cNvPr id="23557" name="Text Box 4"/>
          <p:cNvSpPr txBox="1">
            <a:spLocks noChangeArrowheads="1"/>
          </p:cNvSpPr>
          <p:nvPr/>
        </p:nvSpPr>
        <p:spPr bwMode="auto">
          <a:xfrm>
            <a:off x="76200" y="6167438"/>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a:solidFill>
                  <a:srgbClr val="00B050"/>
                </a:solidFill>
              </a:rPr>
              <a:t>Note the white ‘lightning’ and ‘darkening’ of the grid nodes.</a:t>
            </a:r>
            <a:endParaRPr lang="en-US" altLang="cs-CZ" sz="2400">
              <a:solidFill>
                <a:srgbClr val="00B050"/>
              </a:solidFill>
            </a:endParaRPr>
          </a:p>
        </p:txBody>
      </p:sp>
    </p:spTree>
    <p:extLst>
      <p:ext uri="{BB962C8B-B14F-4D97-AF65-F5344CB8AC3E}">
        <p14:creationId xmlns:p14="http://schemas.microsoft.com/office/powerpoint/2010/main" val="3848219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44613"/>
            <a:ext cx="4487863"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txBox="1">
            <a:spLocks/>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2800">
                <a:solidFill>
                  <a:srgbClr val="FF0000"/>
                </a:solidFill>
              </a:rPr>
              <a:t>Th</a:t>
            </a:r>
            <a:r>
              <a:rPr lang="en-GB" altLang="en-US" sz="2800">
                <a:solidFill>
                  <a:srgbClr val="FF0000"/>
                </a:solidFill>
              </a:rPr>
              <a:t>e (Ludimar) Hermann Grid Illusion, 1870</a:t>
            </a:r>
            <a:endParaRPr lang="en-GB" altLang="en-US">
              <a:solidFill>
                <a:srgbClr val="FF0000"/>
              </a:solidFill>
            </a:endParaRPr>
          </a:p>
        </p:txBody>
      </p:sp>
      <p:sp>
        <p:nvSpPr>
          <p:cNvPr id="24580" name="Text Box 4"/>
          <p:cNvSpPr txBox="1">
            <a:spLocks noChangeArrowheads="1"/>
          </p:cNvSpPr>
          <p:nvPr/>
        </p:nvSpPr>
        <p:spPr bwMode="auto">
          <a:xfrm>
            <a:off x="76200" y="60960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[M. Bach and C. M. Poloschek, Visual Neuroscience 2006]</a:t>
            </a:r>
          </a:p>
        </p:txBody>
      </p:sp>
      <p:sp>
        <p:nvSpPr>
          <p:cNvPr id="24581" name="Text Box 4"/>
          <p:cNvSpPr txBox="1">
            <a:spLocks noChangeArrowheads="1"/>
          </p:cNvSpPr>
          <p:nvPr/>
        </p:nvSpPr>
        <p:spPr bwMode="auto">
          <a:xfrm>
            <a:off x="5334000" y="990600"/>
            <a:ext cx="365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Comment:</a:t>
            </a:r>
          </a:p>
          <a:p>
            <a:pPr eaLnBrk="1" hangingPunct="1">
              <a:spcBef>
                <a:spcPct val="0"/>
              </a:spcBef>
              <a:buFontTx/>
              <a:buNone/>
            </a:pPr>
            <a:r>
              <a:rPr lang="en-US" altLang="cs-CZ" sz="2400"/>
              <a:t>The right side does not show illusory darkened centers compared to the left side. The illusion producing the mechanism acts probably only on perpendicular neighbourhoods. This locates the illusion to the central (cortical) part of the visual pathway.</a:t>
            </a:r>
          </a:p>
        </p:txBody>
      </p:sp>
      <p:sp>
        <p:nvSpPr>
          <p:cNvPr id="24582"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0364AD-BF76-42F5-B5E2-D5954C734B75}" type="slidenum">
              <a:rPr lang="en-US" altLang="cs-CZ" sz="1400" smtClean="0"/>
              <a:pPr>
                <a:spcBef>
                  <a:spcPct val="0"/>
                </a:spcBef>
                <a:buFontTx/>
                <a:buNone/>
              </a:pPr>
              <a:t>22</a:t>
            </a:fld>
            <a:endParaRPr lang="en-US" altLang="cs-CZ" sz="1400" smtClean="0"/>
          </a:p>
        </p:txBody>
      </p:sp>
    </p:spTree>
    <p:extLst>
      <p:ext uri="{BB962C8B-B14F-4D97-AF65-F5344CB8AC3E}">
        <p14:creationId xmlns:p14="http://schemas.microsoft.com/office/powerpoint/2010/main" val="2928783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CD59D0-8618-46D2-82FE-1E4A40236AE4}" type="slidenum">
              <a:rPr lang="cs-CZ" altLang="en-US" sz="1400" smtClean="0"/>
              <a:pPr>
                <a:spcBef>
                  <a:spcPct val="0"/>
                </a:spcBef>
                <a:buFontTx/>
                <a:buNone/>
              </a:pPr>
              <a:t>23</a:t>
            </a:fld>
            <a:endParaRPr lang="cs-CZ" altLang="en-US" sz="1400" smtClean="0"/>
          </a:p>
        </p:txBody>
      </p:sp>
      <p:sp>
        <p:nvSpPr>
          <p:cNvPr id="25603" name="Rectangle 4"/>
          <p:cNvSpPr>
            <a:spLocks noGrp="1" noChangeArrowheads="1"/>
          </p:cNvSpPr>
          <p:nvPr>
            <p:ph type="title"/>
          </p:nvPr>
        </p:nvSpPr>
        <p:spPr/>
        <p:txBody>
          <a:bodyPr/>
          <a:lstStyle/>
          <a:p>
            <a:r>
              <a:rPr lang="cs-CZ" altLang="en-US" smtClean="0">
                <a:solidFill>
                  <a:schemeClr val="accent2"/>
                </a:solidFill>
              </a:rPr>
              <a:t>Electric </a:t>
            </a:r>
            <a:r>
              <a:rPr lang="en-GB" altLang="en-US" smtClean="0">
                <a:solidFill>
                  <a:schemeClr val="accent2"/>
                </a:solidFill>
              </a:rPr>
              <a:t>P</a:t>
            </a:r>
            <a:r>
              <a:rPr lang="cs-CZ" altLang="en-US" smtClean="0">
                <a:solidFill>
                  <a:schemeClr val="accent2"/>
                </a:solidFill>
              </a:rPr>
              <a:t>otentials of </a:t>
            </a:r>
            <a:r>
              <a:rPr lang="en-GB" altLang="en-US" smtClean="0">
                <a:solidFill>
                  <a:schemeClr val="accent2"/>
                </a:solidFill>
              </a:rPr>
              <a:t>R</a:t>
            </a:r>
            <a:r>
              <a:rPr lang="cs-CZ" altLang="en-US" smtClean="0">
                <a:solidFill>
                  <a:schemeClr val="accent2"/>
                </a:solidFill>
              </a:rPr>
              <a:t>etina</a:t>
            </a:r>
            <a:endParaRPr lang="en-US" altLang="en-US" smtClean="0">
              <a:solidFill>
                <a:schemeClr val="accent2"/>
              </a:solidFill>
            </a:endParaRP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791368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4"/>
          <p:cNvSpPr txBox="1">
            <a:spLocks noChangeArrowheads="1"/>
          </p:cNvSpPr>
          <p:nvPr/>
        </p:nvSpPr>
        <p:spPr bwMode="auto">
          <a:xfrm>
            <a:off x="609600" y="5821363"/>
            <a:ext cx="678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Electro-Retino-Gram in analogy to the EEG can record retinal activity and eye movements.</a:t>
            </a:r>
          </a:p>
        </p:txBody>
      </p:sp>
    </p:spTree>
    <p:extLst>
      <p:ext uri="{BB962C8B-B14F-4D97-AF65-F5344CB8AC3E}">
        <p14:creationId xmlns:p14="http://schemas.microsoft.com/office/powerpoint/2010/main" val="1740968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GB" sz="4000" dirty="0" smtClean="0"/>
              <a:t>Spectral sensitivities of cones and rods</a:t>
            </a:r>
            <a:endParaRPr lang="en-GB" sz="4000" dirty="0"/>
          </a:p>
        </p:txBody>
      </p:sp>
      <p:sp>
        <p:nvSpPr>
          <p:cNvPr id="3" name="Slide Number Placeholder 2"/>
          <p:cNvSpPr>
            <a:spLocks noGrp="1"/>
          </p:cNvSpPr>
          <p:nvPr>
            <p:ph type="sldNum" sz="quarter" idx="12"/>
          </p:nvPr>
        </p:nvSpPr>
        <p:spPr/>
        <p:txBody>
          <a:bodyPr/>
          <a:lstStyle/>
          <a:p>
            <a:fld id="{8F5E6822-4BA4-4201-9C14-D890AC5B941B}" type="slidenum">
              <a:rPr lang="en-US" altLang="cs-CZ" smtClean="0"/>
              <a:pPr/>
              <a:t>24</a:t>
            </a:fld>
            <a:endParaRPr lang="en-US" altLang="cs-CZ"/>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609600"/>
            <a:ext cx="8096250" cy="3200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86200"/>
            <a:ext cx="8534400" cy="2971494"/>
          </a:xfrm>
          <a:prstGeom prst="rect">
            <a:avLst/>
          </a:prstGeom>
        </p:spPr>
      </p:pic>
    </p:spTree>
    <p:extLst>
      <p:ext uri="{BB962C8B-B14F-4D97-AF65-F5344CB8AC3E}">
        <p14:creationId xmlns:p14="http://schemas.microsoft.com/office/powerpoint/2010/main" val="1678454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6BE694-F12C-42AA-86F9-575A3CC694D7}" type="slidenum">
              <a:rPr lang="cs-CZ" altLang="en-US" sz="1400" smtClean="0"/>
              <a:pPr>
                <a:spcBef>
                  <a:spcPct val="0"/>
                </a:spcBef>
                <a:buFontTx/>
                <a:buNone/>
              </a:pPr>
              <a:t>25</a:t>
            </a:fld>
            <a:endParaRPr lang="cs-CZ" altLang="en-US" sz="1400" smtClean="0"/>
          </a:p>
        </p:txBody>
      </p:sp>
      <p:sp>
        <p:nvSpPr>
          <p:cNvPr id="26627" name="Rectangle 2"/>
          <p:cNvSpPr>
            <a:spLocks noGrp="1" noChangeArrowheads="1"/>
          </p:cNvSpPr>
          <p:nvPr>
            <p:ph type="title"/>
          </p:nvPr>
        </p:nvSpPr>
        <p:spPr/>
        <p:txBody>
          <a:bodyPr/>
          <a:lstStyle/>
          <a:p>
            <a:r>
              <a:rPr lang="cs-CZ" altLang="en-US" sz="4000" smtClean="0">
                <a:solidFill>
                  <a:srgbClr val="FFC000"/>
                </a:solidFill>
              </a:rPr>
              <a:t>Day</a:t>
            </a:r>
            <a:r>
              <a:rPr lang="cs-CZ" altLang="en-US" sz="4000" smtClean="0">
                <a:solidFill>
                  <a:schemeClr val="tx1"/>
                </a:solidFill>
              </a:rPr>
              <a:t> and </a:t>
            </a:r>
            <a:r>
              <a:rPr lang="en-US" altLang="en-US" sz="4000" smtClean="0">
                <a:solidFill>
                  <a:schemeClr val="tx1"/>
                </a:solidFill>
              </a:rPr>
              <a:t>Nigh</a:t>
            </a:r>
            <a:r>
              <a:rPr lang="cs-CZ" altLang="en-US" sz="4000" smtClean="0">
                <a:solidFill>
                  <a:schemeClr val="tx1"/>
                </a:solidFill>
              </a:rPr>
              <a:t>t Vision, with Rods</a:t>
            </a:r>
            <a:r>
              <a:rPr lang="en-US" altLang="en-US" sz="4000" smtClean="0">
                <a:solidFill>
                  <a:schemeClr val="accent2"/>
                </a:solidFill>
              </a:rPr>
              <a:t> </a:t>
            </a:r>
            <a:r>
              <a:rPr lang="en-US" altLang="en-US" sz="4000" smtClean="0">
                <a:solidFill>
                  <a:schemeClr val="tx1"/>
                </a:solidFill>
              </a:rPr>
              <a:t>and </a:t>
            </a:r>
            <a:r>
              <a:rPr lang="cs-CZ" altLang="en-US" sz="4000" smtClean="0">
                <a:solidFill>
                  <a:srgbClr val="FF0000"/>
                </a:solidFill>
              </a:rPr>
              <a:t>Three</a:t>
            </a:r>
            <a:r>
              <a:rPr lang="en-US" altLang="en-US" sz="4000" smtClean="0">
                <a:solidFill>
                  <a:schemeClr val="accent2"/>
                </a:solidFill>
              </a:rPr>
              <a:t> </a:t>
            </a:r>
            <a:r>
              <a:rPr lang="cs-CZ" altLang="en-US" sz="4000" smtClean="0">
                <a:solidFill>
                  <a:srgbClr val="009900"/>
                </a:solidFill>
              </a:rPr>
              <a:t>Cone</a:t>
            </a:r>
            <a:r>
              <a:rPr lang="cs-CZ" altLang="en-US" sz="4000" smtClean="0">
                <a:solidFill>
                  <a:schemeClr val="accent2"/>
                </a:solidFill>
              </a:rPr>
              <a:t> </a:t>
            </a:r>
            <a:r>
              <a:rPr lang="cs-CZ" altLang="en-US" sz="4000" smtClean="0">
                <a:solidFill>
                  <a:srgbClr val="0070C0"/>
                </a:solidFill>
              </a:rPr>
              <a:t>Types</a:t>
            </a:r>
            <a:endParaRPr lang="en-US" altLang="en-US" sz="4000" smtClean="0">
              <a:solidFill>
                <a:srgbClr val="0070C0"/>
              </a:solidFill>
            </a:endParaRPr>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69342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752600"/>
            <a:ext cx="2092325"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4"/>
          <p:cNvSpPr txBox="1">
            <a:spLocks noChangeArrowheads="1"/>
          </p:cNvSpPr>
          <p:nvPr/>
        </p:nvSpPr>
        <p:spPr bwMode="auto">
          <a:xfrm>
            <a:off x="476250" y="5053013"/>
            <a:ext cx="7829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Color Blindness is manifested in men (XY) only, as it is located on the X chromosome. Women have the X in duplicate (XX). It also includes visual acuity impairment due to different than normal densities of cones.</a:t>
            </a:r>
          </a:p>
        </p:txBody>
      </p:sp>
    </p:spTree>
    <p:extLst>
      <p:ext uri="{BB962C8B-B14F-4D97-AF65-F5344CB8AC3E}">
        <p14:creationId xmlns:p14="http://schemas.microsoft.com/office/powerpoint/2010/main" val="1365045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6BE694-F12C-42AA-86F9-575A3CC694D7}" type="slidenum">
              <a:rPr lang="cs-CZ" altLang="en-US" sz="1400" smtClean="0"/>
              <a:pPr>
                <a:spcBef>
                  <a:spcPct val="0"/>
                </a:spcBef>
                <a:buFontTx/>
                <a:buNone/>
              </a:pPr>
              <a:t>26</a:t>
            </a:fld>
            <a:endParaRPr lang="cs-CZ" altLang="en-US" sz="1400" smtClean="0"/>
          </a:p>
        </p:txBody>
      </p:sp>
      <p:sp>
        <p:nvSpPr>
          <p:cNvPr id="26627" name="Rectangle 2"/>
          <p:cNvSpPr>
            <a:spLocks noGrp="1" noChangeArrowheads="1"/>
          </p:cNvSpPr>
          <p:nvPr>
            <p:ph type="title"/>
          </p:nvPr>
        </p:nvSpPr>
        <p:spPr/>
        <p:txBody>
          <a:bodyPr/>
          <a:lstStyle/>
          <a:p>
            <a:r>
              <a:rPr lang="cs-CZ" altLang="en-US" sz="4000" smtClean="0">
                <a:solidFill>
                  <a:srgbClr val="FFC000"/>
                </a:solidFill>
              </a:rPr>
              <a:t>Day</a:t>
            </a:r>
            <a:r>
              <a:rPr lang="cs-CZ" altLang="en-US" sz="4000" smtClean="0">
                <a:solidFill>
                  <a:schemeClr val="tx1"/>
                </a:solidFill>
              </a:rPr>
              <a:t> and </a:t>
            </a:r>
            <a:r>
              <a:rPr lang="en-US" altLang="en-US" sz="4000" smtClean="0">
                <a:solidFill>
                  <a:schemeClr val="tx1"/>
                </a:solidFill>
              </a:rPr>
              <a:t>Nigh</a:t>
            </a:r>
            <a:r>
              <a:rPr lang="cs-CZ" altLang="en-US" sz="4000" smtClean="0">
                <a:solidFill>
                  <a:schemeClr val="tx1"/>
                </a:solidFill>
              </a:rPr>
              <a:t>t Vision, with Rods</a:t>
            </a:r>
            <a:r>
              <a:rPr lang="en-US" altLang="en-US" sz="4000" smtClean="0">
                <a:solidFill>
                  <a:schemeClr val="accent2"/>
                </a:solidFill>
              </a:rPr>
              <a:t> </a:t>
            </a:r>
            <a:r>
              <a:rPr lang="en-US" altLang="en-US" sz="4000" smtClean="0">
                <a:solidFill>
                  <a:schemeClr val="tx1"/>
                </a:solidFill>
              </a:rPr>
              <a:t>and </a:t>
            </a:r>
            <a:r>
              <a:rPr lang="cs-CZ" altLang="en-US" sz="4000" smtClean="0">
                <a:solidFill>
                  <a:srgbClr val="FF0000"/>
                </a:solidFill>
              </a:rPr>
              <a:t>Three</a:t>
            </a:r>
            <a:r>
              <a:rPr lang="en-US" altLang="en-US" sz="4000" smtClean="0">
                <a:solidFill>
                  <a:schemeClr val="accent2"/>
                </a:solidFill>
              </a:rPr>
              <a:t> </a:t>
            </a:r>
            <a:r>
              <a:rPr lang="cs-CZ" altLang="en-US" sz="4000" smtClean="0">
                <a:solidFill>
                  <a:srgbClr val="009900"/>
                </a:solidFill>
              </a:rPr>
              <a:t>Cone</a:t>
            </a:r>
            <a:r>
              <a:rPr lang="cs-CZ" altLang="en-US" sz="4000" smtClean="0">
                <a:solidFill>
                  <a:schemeClr val="accent2"/>
                </a:solidFill>
              </a:rPr>
              <a:t> </a:t>
            </a:r>
            <a:r>
              <a:rPr lang="cs-CZ" altLang="en-US" sz="4000" smtClean="0">
                <a:solidFill>
                  <a:srgbClr val="0070C0"/>
                </a:solidFill>
              </a:rPr>
              <a:t>Types</a:t>
            </a:r>
            <a:endParaRPr lang="en-US" altLang="en-US" sz="4000" smtClean="0">
              <a:solidFill>
                <a:srgbClr val="0070C0"/>
              </a:solidFill>
            </a:endParaRPr>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69342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752600"/>
            <a:ext cx="2092325"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4"/>
          <p:cNvSpPr txBox="1">
            <a:spLocks noChangeArrowheads="1"/>
          </p:cNvSpPr>
          <p:nvPr/>
        </p:nvSpPr>
        <p:spPr bwMode="auto">
          <a:xfrm>
            <a:off x="476250" y="5053013"/>
            <a:ext cx="7829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Color Blindness is manifested in men (XY) only, as it is located on the X chromosome. Women have the X in duplicate (XX). It also includes visual acuity impairment due to different than normal densities of cones.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29107"/>
            <a:ext cx="4682826" cy="2971494"/>
          </a:xfrm>
          <a:prstGeom prst="rect">
            <a:avLst/>
          </a:prstGeom>
        </p:spPr>
      </p:pic>
    </p:spTree>
    <p:extLst>
      <p:ext uri="{BB962C8B-B14F-4D97-AF65-F5344CB8AC3E}">
        <p14:creationId xmlns:p14="http://schemas.microsoft.com/office/powerpoint/2010/main" val="4226225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FC3661-360C-4E2C-9576-1F27C3E94BBB}" type="slidenum">
              <a:rPr lang="en-US" altLang="cs-CZ" sz="1400" smtClean="0"/>
              <a:pPr>
                <a:spcBef>
                  <a:spcPct val="0"/>
                </a:spcBef>
                <a:buFontTx/>
                <a:buNone/>
              </a:pPr>
              <a:t>27</a:t>
            </a:fld>
            <a:endParaRPr lang="en-US" altLang="cs-CZ" sz="1400" smtClean="0"/>
          </a:p>
        </p:txBody>
      </p:sp>
      <p:pic>
        <p:nvPicPr>
          <p:cNvPr id="276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92250"/>
            <a:ext cx="93376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1"/>
          <p:cNvSpPr>
            <a:spLocks noGrp="1"/>
          </p:cNvSpPr>
          <p:nvPr>
            <p:ph type="title"/>
          </p:nvPr>
        </p:nvSpPr>
        <p:spPr>
          <a:xfrm>
            <a:off x="228600" y="228600"/>
            <a:ext cx="8686800" cy="1600200"/>
          </a:xfrm>
        </p:spPr>
        <p:txBody>
          <a:bodyPr/>
          <a:lstStyle/>
          <a:p>
            <a:r>
              <a:rPr lang="cs-CZ" altLang="en-US" sz="3600" dirty="0" smtClean="0">
                <a:solidFill>
                  <a:srgbClr val="FF0000"/>
                </a:solidFill>
              </a:rPr>
              <a:t>Prot</a:t>
            </a:r>
            <a:r>
              <a:rPr lang="cs-CZ" altLang="en-US" sz="3600" dirty="0" smtClean="0"/>
              <a:t>anopia </a:t>
            </a:r>
            <a:r>
              <a:rPr lang="en-GB" altLang="en-US" sz="3600" dirty="0" smtClean="0"/>
              <a:t>(no </a:t>
            </a:r>
            <a:r>
              <a:rPr lang="en-GB" altLang="en-US" sz="3600" u="sng" dirty="0">
                <a:uFill>
                  <a:solidFill>
                    <a:srgbClr val="00B0F0"/>
                  </a:solidFill>
                </a:uFill>
              </a:rPr>
              <a:t>red</a:t>
            </a:r>
            <a:r>
              <a:rPr lang="en-GB" altLang="en-US" sz="3600" dirty="0" smtClean="0"/>
              <a:t> cones) </a:t>
            </a:r>
            <a:r>
              <a:rPr lang="cs-CZ" altLang="en-US" sz="3600" dirty="0" smtClean="0"/>
              <a:t>and </a:t>
            </a:r>
            <a:r>
              <a:rPr lang="cs-CZ" altLang="en-US" sz="3600" dirty="0" smtClean="0">
                <a:solidFill>
                  <a:srgbClr val="00B050"/>
                </a:solidFill>
              </a:rPr>
              <a:t>Deuter</a:t>
            </a:r>
            <a:r>
              <a:rPr lang="cs-CZ" altLang="en-US" sz="3600" dirty="0" smtClean="0"/>
              <a:t>anopia </a:t>
            </a:r>
            <a:r>
              <a:rPr lang="en-GB" altLang="en-US" sz="3600" dirty="0" smtClean="0"/>
              <a:t>(no </a:t>
            </a:r>
            <a:r>
              <a:rPr lang="en-GB" altLang="en-US" sz="3600" u="sng" dirty="0">
                <a:uFill>
                  <a:solidFill>
                    <a:srgbClr val="FFC000"/>
                  </a:solidFill>
                </a:uFill>
              </a:rPr>
              <a:t>green</a:t>
            </a:r>
            <a:r>
              <a:rPr lang="en-GB" altLang="en-US" sz="3600" dirty="0" smtClean="0"/>
              <a:t> cones) </a:t>
            </a:r>
            <a:r>
              <a:rPr lang="cs-CZ" altLang="en-US" sz="3600" dirty="0" smtClean="0"/>
              <a:t>and</a:t>
            </a:r>
            <a:r>
              <a:rPr lang="en-GB" altLang="en-US" sz="3600" dirty="0" smtClean="0"/>
              <a:t/>
            </a:r>
            <a:br>
              <a:rPr lang="en-GB" altLang="en-US" sz="3600" dirty="0" smtClean="0"/>
            </a:br>
            <a:r>
              <a:rPr lang="cs-CZ" altLang="en-US" sz="3600" dirty="0" smtClean="0"/>
              <a:t>How They </a:t>
            </a:r>
            <a:r>
              <a:rPr lang="en-GB" altLang="en-US" sz="3600" dirty="0" smtClean="0"/>
              <a:t>(May) </a:t>
            </a:r>
            <a:r>
              <a:rPr lang="cs-CZ" altLang="en-US" sz="3600" dirty="0" smtClean="0"/>
              <a:t>See Colors </a:t>
            </a:r>
            <a:endParaRPr lang="en-GB" altLang="en-US" sz="3600" dirty="0" smtClean="0"/>
          </a:p>
        </p:txBody>
      </p:sp>
      <p:sp>
        <p:nvSpPr>
          <p:cNvPr id="27653" name="Text Box 4"/>
          <p:cNvSpPr txBox="1">
            <a:spLocks noChangeArrowheads="1"/>
          </p:cNvSpPr>
          <p:nvPr/>
        </p:nvSpPr>
        <p:spPr bwMode="auto">
          <a:xfrm>
            <a:off x="762000" y="5862638"/>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t>Normal,		</a:t>
            </a:r>
            <a:r>
              <a:rPr lang="en-US" altLang="cs-CZ" sz="2000">
                <a:solidFill>
                  <a:srgbClr val="C00000"/>
                </a:solidFill>
              </a:rPr>
              <a:t>protan</a:t>
            </a:r>
            <a:r>
              <a:rPr lang="en-US" altLang="cs-CZ" sz="2000"/>
              <a:t>-opia (2%), </a:t>
            </a:r>
            <a:r>
              <a:rPr lang="en-US" altLang="cs-CZ" sz="2000">
                <a:solidFill>
                  <a:srgbClr val="009900"/>
                </a:solidFill>
              </a:rPr>
              <a:t>deutan</a:t>
            </a:r>
            <a:r>
              <a:rPr lang="en-US" altLang="cs-CZ" sz="2000"/>
              <a:t>- (6% of males).</a:t>
            </a:r>
          </a:p>
        </p:txBody>
      </p:sp>
    </p:spTree>
    <p:extLst>
      <p:ext uri="{BB962C8B-B14F-4D97-AF65-F5344CB8AC3E}">
        <p14:creationId xmlns:p14="http://schemas.microsoft.com/office/powerpoint/2010/main" val="100951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D9FA0D-8635-447D-8D56-77D8946175FE}" type="slidenum">
              <a:rPr lang="cs-CZ" altLang="en-US" sz="1400" smtClean="0"/>
              <a:pPr>
                <a:spcBef>
                  <a:spcPct val="0"/>
                </a:spcBef>
                <a:buFontTx/>
                <a:buNone/>
              </a:pPr>
              <a:t>28</a:t>
            </a:fld>
            <a:endParaRPr lang="cs-CZ" altLang="en-US" sz="1400" smtClean="0"/>
          </a:p>
        </p:txBody>
      </p:sp>
      <p:sp>
        <p:nvSpPr>
          <p:cNvPr id="33795" name="Rectangle 4"/>
          <p:cNvSpPr>
            <a:spLocks noGrp="1" noChangeArrowheads="1"/>
          </p:cNvSpPr>
          <p:nvPr>
            <p:ph type="title"/>
          </p:nvPr>
        </p:nvSpPr>
        <p:spPr>
          <a:xfrm>
            <a:off x="0" y="274638"/>
            <a:ext cx="9067800" cy="868362"/>
          </a:xfrm>
        </p:spPr>
        <p:txBody>
          <a:bodyPr/>
          <a:lstStyle/>
          <a:p>
            <a:r>
              <a:rPr lang="en-US" altLang="en-US" sz="3200" smtClean="0"/>
              <a:t>Visual Fields in Optic Nerve and their</a:t>
            </a:r>
            <a:r>
              <a:rPr lang="cs-CZ" altLang="en-US" sz="3200" smtClean="0"/>
              <a:t> </a:t>
            </a:r>
            <a:r>
              <a:rPr lang="en-GB" altLang="en-US" sz="3200" smtClean="0"/>
              <a:t>D</a:t>
            </a:r>
            <a:r>
              <a:rPr lang="cs-CZ" altLang="en-US" sz="3200" smtClean="0"/>
              <a:t>efects</a:t>
            </a:r>
            <a:endParaRPr lang="en-US" altLang="en-US" sz="3200" smtClean="0"/>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44220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478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9163"/>
            <a:ext cx="95123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p:cNvSpPr txBox="1">
            <a:spLocks noChangeArrowheads="1"/>
          </p:cNvSpPr>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Binocular/ Stereoscopic Vision</a:t>
            </a:r>
          </a:p>
        </p:txBody>
      </p:sp>
      <p:sp>
        <p:nvSpPr>
          <p:cNvPr id="28676"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CB9F26-D393-43CF-96FC-EBFC216D4ED9}" type="slidenum">
              <a:rPr lang="en-US" altLang="cs-CZ" sz="1400" smtClean="0"/>
              <a:pPr>
                <a:spcBef>
                  <a:spcPct val="0"/>
                </a:spcBef>
                <a:buFontTx/>
                <a:buNone/>
              </a:pPr>
              <a:t>29</a:t>
            </a:fld>
            <a:endParaRPr lang="en-US" altLang="cs-CZ" sz="1400" smtClean="0"/>
          </a:p>
        </p:txBody>
      </p:sp>
    </p:spTree>
    <p:extLst>
      <p:ext uri="{BB962C8B-B14F-4D97-AF65-F5344CB8AC3E}">
        <p14:creationId xmlns:p14="http://schemas.microsoft.com/office/powerpoint/2010/main" val="355707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B8FFB97-535B-414C-88C3-946B6BD04711}" type="slidenum">
              <a:rPr lang="cs-CZ" altLang="en-US" sz="1400"/>
              <a:pPr>
                <a:spcBef>
                  <a:spcPct val="0"/>
                </a:spcBef>
                <a:buFontTx/>
                <a:buNone/>
              </a:pPr>
              <a:t>3</a:t>
            </a:fld>
            <a:endParaRPr lang="cs-CZ" altLang="en-US" sz="1400" dirty="0"/>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28600"/>
            <a:ext cx="47625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2895600" y="152400"/>
            <a:ext cx="61722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US" altLang="en-US" sz="3600" dirty="0">
                <a:solidFill>
                  <a:srgbClr val="C00000"/>
                </a:solidFill>
              </a:rPr>
              <a:t>Snellen 		</a:t>
            </a:r>
            <a:r>
              <a:rPr lang="en-US" altLang="en-US" sz="3600" dirty="0"/>
              <a:t>(N/36)</a:t>
            </a:r>
            <a:endParaRPr lang="cs-CZ" altLang="en-US" sz="1200" dirty="0"/>
          </a:p>
          <a:p>
            <a:pPr algn="r">
              <a:spcBef>
                <a:spcPct val="0"/>
              </a:spcBef>
              <a:buFontTx/>
              <a:buNone/>
            </a:pPr>
            <a:r>
              <a:rPr lang="en-US" altLang="en-US" dirty="0" err="1">
                <a:solidFill>
                  <a:srgbClr val="C00000"/>
                </a:solidFill>
              </a:rPr>
              <a:t>Optotypes</a:t>
            </a:r>
            <a:r>
              <a:rPr lang="en-US" altLang="en-US" dirty="0">
                <a:solidFill>
                  <a:srgbClr val="C00000"/>
                </a:solidFill>
              </a:rPr>
              <a:t> </a:t>
            </a:r>
            <a:r>
              <a:rPr lang="en-US" altLang="en-US" dirty="0"/>
              <a:t>have (N/32)</a:t>
            </a:r>
            <a:endParaRPr lang="cs-CZ" altLang="en-US" dirty="0"/>
          </a:p>
          <a:p>
            <a:pPr algn="r">
              <a:spcBef>
                <a:spcPct val="0"/>
              </a:spcBef>
              <a:buFontTx/>
              <a:buNone/>
            </a:pPr>
            <a:r>
              <a:rPr lang="en-US" altLang="en-US" sz="2800" dirty="0"/>
              <a:t>letters with defined (N/28)</a:t>
            </a:r>
            <a:endParaRPr lang="cs-CZ" altLang="en-US" sz="2800" dirty="0"/>
          </a:p>
          <a:p>
            <a:pPr algn="r">
              <a:spcBef>
                <a:spcPct val="0"/>
              </a:spcBef>
              <a:buFontTx/>
              <a:buNone/>
            </a:pPr>
            <a:endParaRPr lang="en-US" altLang="en-US" sz="2800" dirty="0"/>
          </a:p>
          <a:p>
            <a:pPr algn="r">
              <a:spcBef>
                <a:spcPct val="0"/>
              </a:spcBef>
              <a:buFontTx/>
              <a:buNone/>
            </a:pPr>
            <a:r>
              <a:rPr lang="en-US" altLang="en-US" sz="2600" dirty="0"/>
              <a:t>letter </a:t>
            </a:r>
            <a:r>
              <a:rPr lang="cs-CZ" altLang="en-US" sz="2600" dirty="0"/>
              <a:t>size, </a:t>
            </a:r>
            <a:r>
              <a:rPr lang="en-US" altLang="en-US" sz="2600" dirty="0" smtClean="0"/>
              <a:t>(</a:t>
            </a:r>
            <a:r>
              <a:rPr lang="cs-CZ" altLang="en-US" sz="2600" dirty="0" smtClean="0"/>
              <a:t>or </a:t>
            </a:r>
            <a:r>
              <a:rPr lang="en-US" altLang="en-US" sz="2600" dirty="0" smtClean="0"/>
              <a:t>number of </a:t>
            </a:r>
            <a:r>
              <a:rPr lang="en-US" altLang="en-US" sz="2600" dirty="0" err="1"/>
              <a:t>poin</a:t>
            </a:r>
            <a:r>
              <a:rPr lang="cs-CZ" altLang="en-US" sz="2600" dirty="0"/>
              <a:t>t</a:t>
            </a:r>
            <a:r>
              <a:rPr lang="en-US" altLang="en-US" sz="2600" dirty="0" smtClean="0"/>
              <a:t>s) (</a:t>
            </a:r>
            <a:r>
              <a:rPr lang="en-US" altLang="en-US" sz="2600" dirty="0"/>
              <a:t>N/26)</a:t>
            </a:r>
            <a:endParaRPr lang="cs-CZ" altLang="en-US" sz="2600" dirty="0"/>
          </a:p>
          <a:p>
            <a:pPr algn="r">
              <a:spcBef>
                <a:spcPct val="0"/>
              </a:spcBef>
              <a:buFontTx/>
              <a:buNone/>
            </a:pPr>
            <a:endParaRPr lang="en-US" altLang="en-US" sz="2600" dirty="0"/>
          </a:p>
          <a:p>
            <a:pPr algn="r">
              <a:spcBef>
                <a:spcPct val="0"/>
              </a:spcBef>
              <a:buFontTx/>
              <a:buNone/>
            </a:pPr>
            <a:r>
              <a:rPr lang="en-US" altLang="en-US" sz="2400" dirty="0"/>
              <a:t>seen from a calibrated distance</a:t>
            </a:r>
            <a:r>
              <a:rPr lang="cs-CZ" altLang="en-US" sz="2400" dirty="0"/>
              <a:t>. </a:t>
            </a:r>
            <a:r>
              <a:rPr lang="en-US" altLang="en-US" sz="2400" dirty="0"/>
              <a:t>(N/24)</a:t>
            </a:r>
          </a:p>
          <a:p>
            <a:pPr algn="r">
              <a:spcBef>
                <a:spcPct val="0"/>
              </a:spcBef>
              <a:buFontTx/>
              <a:buNone/>
            </a:pPr>
            <a:endParaRPr lang="en-US" altLang="en-US" sz="2400" dirty="0"/>
          </a:p>
          <a:p>
            <a:pPr algn="r">
              <a:spcBef>
                <a:spcPct val="0"/>
              </a:spcBef>
              <a:buFontTx/>
              <a:buNone/>
            </a:pPr>
            <a:r>
              <a:rPr lang="cs-CZ" altLang="en-US" sz="2200" dirty="0"/>
              <a:t>This is </a:t>
            </a:r>
            <a:r>
              <a:rPr lang="en-US" altLang="en-US" sz="2200" dirty="0"/>
              <a:t>written as fraction. </a:t>
            </a:r>
            <a:r>
              <a:rPr lang="cs-CZ" altLang="en-US" sz="2200" dirty="0"/>
              <a:t> </a:t>
            </a:r>
            <a:r>
              <a:rPr lang="en-US" altLang="en-US" sz="2200" dirty="0"/>
              <a:t>(N/22)</a:t>
            </a:r>
          </a:p>
          <a:p>
            <a:pPr algn="r">
              <a:spcBef>
                <a:spcPct val="0"/>
              </a:spcBef>
              <a:buFontTx/>
              <a:buNone/>
            </a:pPr>
            <a:endParaRPr lang="en-US" altLang="en-US" sz="2200" dirty="0"/>
          </a:p>
          <a:p>
            <a:pPr algn="r">
              <a:spcBef>
                <a:spcPct val="0"/>
              </a:spcBef>
              <a:buFontTx/>
              <a:buNone/>
            </a:pPr>
            <a:r>
              <a:rPr lang="en-US" altLang="en-US" sz="2000" dirty="0"/>
              <a:t>The best </a:t>
            </a:r>
            <a:r>
              <a:rPr lang="cs-CZ" altLang="en-US" sz="2000" dirty="0"/>
              <a:t>vision is: 6/6</a:t>
            </a:r>
            <a:r>
              <a:rPr lang="en-US" altLang="en-US" sz="2000" dirty="0"/>
              <a:t>	 </a:t>
            </a:r>
            <a:r>
              <a:rPr lang="cs-CZ" altLang="en-US" sz="2000" dirty="0"/>
              <a:t>   </a:t>
            </a:r>
            <a:r>
              <a:rPr lang="en-US" altLang="en-US" sz="2000" dirty="0"/>
              <a:t>(N/20)</a:t>
            </a:r>
          </a:p>
          <a:p>
            <a:pPr algn="r">
              <a:spcBef>
                <a:spcPct val="0"/>
              </a:spcBef>
              <a:buFontTx/>
              <a:buNone/>
            </a:pPr>
            <a:endParaRPr lang="cs-CZ" altLang="en-US" sz="2000" dirty="0"/>
          </a:p>
          <a:p>
            <a:pPr algn="r">
              <a:spcBef>
                <a:spcPct val="0"/>
              </a:spcBef>
              <a:buFontTx/>
              <a:buNone/>
            </a:pPr>
            <a:r>
              <a:rPr lang="en-US" altLang="en-US" sz="1800" dirty="0" smtClean="0"/>
              <a:t>Numerator: </a:t>
            </a:r>
            <a:r>
              <a:rPr lang="cs-CZ" altLang="en-US" sz="1800" dirty="0" smtClean="0"/>
              <a:t>F</a:t>
            </a:r>
            <a:r>
              <a:rPr lang="en-US" altLang="en-US" sz="1800" dirty="0"/>
              <a:t>rom </a:t>
            </a:r>
            <a:r>
              <a:rPr lang="cs-CZ" altLang="en-US" sz="1800" dirty="0"/>
              <a:t>distance </a:t>
            </a:r>
            <a:r>
              <a:rPr lang="en-US" altLang="en-US" sz="1800" dirty="0"/>
              <a:t>six meters</a:t>
            </a:r>
            <a:r>
              <a:rPr lang="cs-CZ" altLang="en-US" sz="1800" dirty="0"/>
              <a:t>/    </a:t>
            </a:r>
            <a:r>
              <a:rPr lang="en-US" altLang="en-US" sz="1800" dirty="0"/>
              <a:t>(N/18)</a:t>
            </a:r>
          </a:p>
          <a:p>
            <a:pPr algn="r">
              <a:spcBef>
                <a:spcPct val="0"/>
              </a:spcBef>
              <a:buFontTx/>
              <a:buNone/>
            </a:pPr>
            <a:endParaRPr lang="en-US" altLang="en-US" sz="1800" dirty="0"/>
          </a:p>
          <a:p>
            <a:pPr algn="r">
              <a:spcBef>
                <a:spcPct val="0"/>
              </a:spcBef>
              <a:buFontTx/>
              <a:buNone/>
            </a:pPr>
            <a:r>
              <a:rPr lang="en-US" altLang="en-US" sz="1600" b="1" dirty="0" smtClean="0"/>
              <a:t>denominator: </a:t>
            </a:r>
            <a:r>
              <a:rPr lang="cs-CZ" altLang="en-US" sz="1600" b="1" dirty="0" smtClean="0"/>
              <a:t>we </a:t>
            </a:r>
            <a:r>
              <a:rPr lang="cs-CZ" altLang="en-US" sz="1600" b="1" dirty="0"/>
              <a:t>see </a:t>
            </a:r>
            <a:r>
              <a:rPr lang="en-US" altLang="en-US" sz="1600" b="1" dirty="0"/>
              <a:t>six points 	</a:t>
            </a:r>
            <a:r>
              <a:rPr lang="en-US" altLang="en-US" sz="1600" b="1" dirty="0" smtClean="0"/>
              <a:t>(</a:t>
            </a:r>
            <a:r>
              <a:rPr lang="en-US" altLang="en-US" sz="1600" b="1" dirty="0"/>
              <a:t>B/16)</a:t>
            </a:r>
          </a:p>
          <a:p>
            <a:pPr algn="r">
              <a:spcBef>
                <a:spcPct val="0"/>
              </a:spcBef>
              <a:buFontTx/>
              <a:buNone/>
            </a:pPr>
            <a:endParaRPr lang="en-US" altLang="en-US" sz="1600" b="1" dirty="0"/>
          </a:p>
          <a:p>
            <a:pPr algn="r">
              <a:spcBef>
                <a:spcPct val="0"/>
              </a:spcBef>
              <a:buFontTx/>
              <a:buNone/>
            </a:pPr>
            <a:r>
              <a:rPr lang="cs-CZ" altLang="en-US" sz="1400" b="1" dirty="0"/>
              <a:t>(one </a:t>
            </a:r>
            <a:r>
              <a:rPr lang="en-US" altLang="en-US" sz="1400" b="1" dirty="0"/>
              <a:t>arch </a:t>
            </a:r>
            <a:r>
              <a:rPr lang="cs-CZ" altLang="en-US" sz="1400" b="1" dirty="0"/>
              <a:t>minute each)</a:t>
            </a:r>
            <a:r>
              <a:rPr lang="en-US" altLang="en-US" sz="1400" b="1" dirty="0"/>
              <a:t>.	(B/14)</a:t>
            </a:r>
          </a:p>
        </p:txBody>
      </p:sp>
      <p:sp>
        <p:nvSpPr>
          <p:cNvPr id="2" name="TextBox 1"/>
          <p:cNvSpPr txBox="1"/>
          <p:nvPr/>
        </p:nvSpPr>
        <p:spPr>
          <a:xfrm>
            <a:off x="142409" y="6392863"/>
            <a:ext cx="4296369" cy="461665"/>
          </a:xfrm>
          <a:prstGeom prst="rect">
            <a:avLst/>
          </a:prstGeom>
          <a:noFill/>
        </p:spPr>
        <p:txBody>
          <a:bodyPr wrap="none" rtlCol="0">
            <a:spAutoFit/>
          </a:bodyPr>
          <a:lstStyle/>
          <a:p>
            <a:r>
              <a:rPr lang="en-US" sz="2400" dirty="0" smtClean="0"/>
              <a:t>Hermann Snellen, 1834 -1908</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txBox="1">
            <a:spLocks noChangeArrowheads="1"/>
          </p:cNvSpPr>
          <p:nvPr/>
        </p:nvSpPr>
        <p:spPr bwMode="auto">
          <a:xfrm>
            <a:off x="457200" y="-762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4400">
                <a:solidFill>
                  <a:schemeClr val="tx2"/>
                </a:solidFill>
              </a:rPr>
              <a:t>Binocular/ Stereoscopic Vision</a:t>
            </a:r>
          </a:p>
        </p:txBody>
      </p:sp>
      <p:sp>
        <p:nvSpPr>
          <p:cNvPr id="29699"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210909F-2BBA-4715-B088-BD8A347A926E}" type="slidenum">
              <a:rPr lang="en-US" altLang="cs-CZ" sz="1400"/>
              <a:pPr>
                <a:spcBef>
                  <a:spcPct val="0"/>
                </a:spcBef>
                <a:buFontTx/>
                <a:buNone/>
              </a:pPr>
              <a:t>30</a:t>
            </a:fld>
            <a:endParaRPr lang="en-US" altLang="cs-CZ" sz="1400"/>
          </a:p>
        </p:txBody>
      </p:sp>
      <p:pic>
        <p:nvPicPr>
          <p:cNvPr id="29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8" y="711200"/>
            <a:ext cx="8145462"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4"/>
          <p:cNvSpPr txBox="1">
            <a:spLocks noChangeArrowheads="1"/>
          </p:cNvSpPr>
          <p:nvPr/>
        </p:nvSpPr>
        <p:spPr bwMode="auto">
          <a:xfrm>
            <a:off x="274638" y="6019800"/>
            <a:ext cx="8412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sz="2400" dirty="0"/>
              <a:t>Geometry of disparities using the Cyclopean </a:t>
            </a:r>
            <a:r>
              <a:rPr lang="en-US" altLang="cs-CZ" sz="2400" dirty="0" smtClean="0"/>
              <a:t>Eye</a:t>
            </a:r>
          </a:p>
          <a:p>
            <a:pPr eaLnBrk="1" hangingPunct="1">
              <a:spcBef>
                <a:spcPct val="0"/>
              </a:spcBef>
              <a:buFontTx/>
              <a:buNone/>
            </a:pPr>
            <a:r>
              <a:rPr lang="en-US" altLang="cs-CZ" sz="2400" dirty="0"/>
              <a:t>[</a:t>
            </a:r>
            <a:r>
              <a:rPr lang="en-US" altLang="cs-CZ" sz="2400" dirty="0" err="1"/>
              <a:t>Julesz</a:t>
            </a:r>
            <a:r>
              <a:rPr lang="en-US" altLang="cs-CZ" sz="2400" dirty="0"/>
              <a:t>, Bela. "</a:t>
            </a:r>
            <a:r>
              <a:rPr lang="en-US" altLang="cs-CZ" sz="2400" i="1" dirty="0"/>
              <a:t>Foundations of cyclopean perception</a:t>
            </a:r>
            <a:r>
              <a:rPr lang="en-US" altLang="cs-CZ" sz="2400" dirty="0"/>
              <a:t>." 1971</a:t>
            </a:r>
            <a:r>
              <a:rPr lang="en-US" altLang="cs-CZ" sz="2400" dirty="0" smtClean="0"/>
              <a:t>]</a:t>
            </a:r>
            <a:endParaRPr lang="en-US" altLang="cs-CZ"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17913"/>
            <a:ext cx="91440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6663" y="0"/>
            <a:ext cx="3614737"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8FA67D-D0F9-4AAF-84BA-CDC2A3A0410F}" type="slidenum">
              <a:rPr lang="en-US" altLang="cs-CZ" sz="1400" smtClean="0"/>
              <a:pPr>
                <a:spcBef>
                  <a:spcPct val="0"/>
                </a:spcBef>
                <a:buFontTx/>
                <a:buNone/>
              </a:pPr>
              <a:t>31</a:t>
            </a:fld>
            <a:endParaRPr lang="en-US" altLang="cs-CZ" sz="1400" smtClean="0"/>
          </a:p>
        </p:txBody>
      </p:sp>
      <p:sp>
        <p:nvSpPr>
          <p:cNvPr id="5" name="Rectangle 4"/>
          <p:cNvSpPr txBox="1">
            <a:spLocks noChangeArrowheads="1"/>
          </p:cNvSpPr>
          <p:nvPr/>
        </p:nvSpPr>
        <p:spPr>
          <a:xfrm>
            <a:off x="152400" y="274638"/>
            <a:ext cx="3200400" cy="2468562"/>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fontAlgn="auto">
              <a:spcAft>
                <a:spcPts val="0"/>
              </a:spcAft>
              <a:defRPr/>
            </a:pPr>
            <a:r>
              <a:rPr lang="cs-CZ" altLang="en-US" sz="3600" dirty="0" smtClean="0">
                <a:solidFill>
                  <a:srgbClr val="FF0000"/>
                </a:solidFill>
              </a:rPr>
              <a:t>Red</a:t>
            </a:r>
            <a:r>
              <a:rPr lang="cs-CZ" altLang="en-US" sz="3600" dirty="0" smtClean="0">
                <a:solidFill>
                  <a:schemeClr val="tx1">
                    <a:lumMod val="95000"/>
                    <a:lumOff val="5000"/>
                  </a:schemeClr>
                </a:solidFill>
              </a:rPr>
              <a:t> and </a:t>
            </a:r>
            <a:r>
              <a:rPr lang="cs-CZ" altLang="en-US" sz="3600" dirty="0" smtClean="0">
                <a:solidFill>
                  <a:srgbClr val="33CCCC"/>
                </a:solidFill>
              </a:rPr>
              <a:t>Cyan </a:t>
            </a:r>
            <a:r>
              <a:rPr lang="cs-CZ" altLang="en-US" sz="3600" dirty="0" smtClean="0">
                <a:solidFill>
                  <a:schemeClr val="tx1">
                    <a:lumMod val="95000"/>
                    <a:lumOff val="5000"/>
                  </a:schemeClr>
                </a:solidFill>
              </a:rPr>
              <a:t>Anaglyphs for</a:t>
            </a:r>
          </a:p>
          <a:p>
            <a:pPr fontAlgn="auto">
              <a:spcAft>
                <a:spcPts val="0"/>
              </a:spcAft>
              <a:defRPr/>
            </a:pPr>
            <a:r>
              <a:rPr lang="cs-CZ" altLang="en-US" sz="3600" dirty="0" smtClean="0">
                <a:solidFill>
                  <a:schemeClr val="tx1">
                    <a:lumMod val="95000"/>
                    <a:lumOff val="5000"/>
                  </a:schemeClr>
                </a:solidFill>
              </a:rPr>
              <a:t>Stereoscopic</a:t>
            </a:r>
          </a:p>
          <a:p>
            <a:pPr fontAlgn="auto">
              <a:spcAft>
                <a:spcPts val="0"/>
              </a:spcAft>
              <a:defRPr/>
            </a:pPr>
            <a:r>
              <a:rPr lang="cs-CZ" altLang="en-US" sz="3600" dirty="0" smtClean="0">
                <a:solidFill>
                  <a:schemeClr val="tx1">
                    <a:lumMod val="95000"/>
                    <a:lumOff val="5000"/>
                  </a:schemeClr>
                </a:solidFill>
              </a:rPr>
              <a:t>Images</a:t>
            </a:r>
            <a:endParaRPr lang="en-US" altLang="en-US" sz="3600" dirty="0" smtClean="0">
              <a:solidFill>
                <a:schemeClr val="tx1">
                  <a:lumMod val="95000"/>
                  <a:lumOff val="5000"/>
                </a:schemeClr>
              </a:solidFill>
            </a:endParaRPr>
          </a:p>
        </p:txBody>
      </p:sp>
    </p:spTree>
    <p:extLst>
      <p:ext uri="{BB962C8B-B14F-4D97-AF65-F5344CB8AC3E}">
        <p14:creationId xmlns:p14="http://schemas.microsoft.com/office/powerpoint/2010/main" val="2736417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E4DF36B-DFFD-4F1E-A683-E5B04A4EDC33}" type="slidenum">
              <a:rPr lang="en-US" altLang="cs-CZ" sz="1400"/>
              <a:pPr>
                <a:spcBef>
                  <a:spcPct val="0"/>
                </a:spcBef>
                <a:buFontTx/>
                <a:buNone/>
              </a:pPr>
              <a:t>32</a:t>
            </a:fld>
            <a:endParaRPr lang="en-US" altLang="cs-CZ" sz="1400"/>
          </a:p>
        </p:txBody>
      </p:sp>
      <p:pic>
        <p:nvPicPr>
          <p:cNvPr id="317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txBox="1">
            <a:spLocks noChangeArrowheads="1"/>
          </p:cNvSpPr>
          <p:nvPr/>
        </p:nvSpPr>
        <p:spPr bwMode="auto">
          <a:xfrm>
            <a:off x="457200" y="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600" dirty="0" smtClean="0">
                <a:solidFill>
                  <a:srgbClr val="C00000"/>
                </a:solidFill>
              </a:rPr>
              <a:t>There is More to Depth of Field:</a:t>
            </a:r>
          </a:p>
          <a:p>
            <a:pPr>
              <a:spcBef>
                <a:spcPct val="0"/>
              </a:spcBef>
              <a:buFontTx/>
              <a:buNone/>
            </a:pPr>
            <a:r>
              <a:rPr lang="en-US" altLang="en-US" sz="3600" dirty="0" smtClean="0">
                <a:solidFill>
                  <a:srgbClr val="C00000"/>
                </a:solidFill>
              </a:rPr>
              <a:t>Binocular </a:t>
            </a:r>
            <a:r>
              <a:rPr lang="en-US" altLang="en-US" sz="3600" dirty="0">
                <a:solidFill>
                  <a:srgbClr val="C00000"/>
                </a:solidFill>
              </a:rPr>
              <a:t>Focusing is Realized by Eye Con- and Di-Vergence</a:t>
            </a:r>
          </a:p>
        </p:txBody>
      </p:sp>
      <p:sp>
        <p:nvSpPr>
          <p:cNvPr id="31749" name="Text Box 4"/>
          <p:cNvSpPr txBox="1">
            <a:spLocks noChangeArrowheads="1"/>
          </p:cNvSpPr>
          <p:nvPr/>
        </p:nvSpPr>
        <p:spPr bwMode="auto">
          <a:xfrm>
            <a:off x="685800" y="64008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sz="2400" dirty="0"/>
              <a:t>(Con)vergence disorder is called </a:t>
            </a:r>
            <a:r>
              <a:rPr lang="en-US" altLang="cs-CZ" sz="2400" dirty="0" err="1"/>
              <a:t>strabism</a:t>
            </a:r>
            <a:r>
              <a:rPr lang="en-US" altLang="cs-CZ" sz="2400" dirty="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86125"/>
            <a:ext cx="84264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161BF4-F82E-408B-A133-52A2147E4F22}" type="slidenum">
              <a:rPr lang="en-US" altLang="cs-CZ" sz="1400" smtClean="0"/>
              <a:pPr>
                <a:spcBef>
                  <a:spcPct val="0"/>
                </a:spcBef>
                <a:buFontTx/>
                <a:buNone/>
              </a:pPr>
              <a:t>33</a:t>
            </a:fld>
            <a:endParaRPr lang="en-US" altLang="cs-CZ" sz="1400" smtClean="0"/>
          </a:p>
        </p:txBody>
      </p:sp>
      <p:sp>
        <p:nvSpPr>
          <p:cNvPr id="32772" name="Rectangle 4"/>
          <p:cNvSpPr txBox="1">
            <a:spLocks noChangeArrowheads="1"/>
          </p:cNvSpPr>
          <p:nvPr/>
        </p:nvSpPr>
        <p:spPr bwMode="auto">
          <a:xfrm>
            <a:off x="457200" y="460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Stereoscopic Vision</a:t>
            </a:r>
          </a:p>
        </p:txBody>
      </p:sp>
      <p:sp>
        <p:nvSpPr>
          <p:cNvPr id="32773" name="Text Box 4"/>
          <p:cNvSpPr txBox="1">
            <a:spLocks noChangeArrowheads="1"/>
          </p:cNvSpPr>
          <p:nvPr/>
        </p:nvSpPr>
        <p:spPr bwMode="auto">
          <a:xfrm>
            <a:off x="685800" y="13716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Binocular: Stereo Disparity, in Near Field Scene Only</a:t>
            </a:r>
          </a:p>
          <a:p>
            <a:pPr eaLnBrk="1" hangingPunct="1">
              <a:spcBef>
                <a:spcPct val="0"/>
              </a:spcBef>
              <a:buFontTx/>
              <a:buNone/>
            </a:pPr>
            <a:r>
              <a:rPr lang="en-US" altLang="cs-CZ" sz="2400"/>
              <a:t>Monocular: - By Perspective</a:t>
            </a:r>
          </a:p>
          <a:p>
            <a:pPr eaLnBrk="1" hangingPunct="1">
              <a:spcBef>
                <a:spcPct val="0"/>
              </a:spcBef>
              <a:buFontTx/>
              <a:buNone/>
            </a:pPr>
            <a:r>
              <a:rPr lang="en-US" altLang="cs-CZ" sz="2400"/>
              <a:t>	- By Known Object Sizes</a:t>
            </a:r>
          </a:p>
          <a:p>
            <a:pPr eaLnBrk="1" hangingPunct="1">
              <a:spcBef>
                <a:spcPct val="0"/>
              </a:spcBef>
              <a:buFontTx/>
              <a:buNone/>
            </a:pPr>
            <a:r>
              <a:rPr lang="en-US" altLang="cs-CZ" sz="2400"/>
              <a:t>	- By Parallax (in Disparity and Relative Motion)</a:t>
            </a:r>
          </a:p>
        </p:txBody>
      </p:sp>
    </p:spTree>
    <p:extLst>
      <p:ext uri="{BB962C8B-B14F-4D97-AF65-F5344CB8AC3E}">
        <p14:creationId xmlns:p14="http://schemas.microsoft.com/office/powerpoint/2010/main" val="251568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304800"/>
            <a:ext cx="8229600" cy="685800"/>
          </a:xfrm>
        </p:spPr>
        <p:txBody>
          <a:bodyPr/>
          <a:lstStyle/>
          <a:p>
            <a:r>
              <a:rPr lang="en-US" altLang="en-US" dirty="0" smtClean="0">
                <a:solidFill>
                  <a:srgbClr val="008000"/>
                </a:solidFill>
              </a:rPr>
              <a:t>Literary references</a:t>
            </a:r>
            <a:endParaRPr lang="en-US" altLang="en-US" dirty="0" smtClean="0"/>
          </a:p>
        </p:txBody>
      </p:sp>
      <p:sp>
        <p:nvSpPr>
          <p:cNvPr id="34819" name="Content Placeholder 2"/>
          <p:cNvSpPr>
            <a:spLocks noGrp="1"/>
          </p:cNvSpPr>
          <p:nvPr>
            <p:ph sz="half" idx="1"/>
          </p:nvPr>
        </p:nvSpPr>
        <p:spPr>
          <a:xfrm>
            <a:off x="228600" y="1600200"/>
            <a:ext cx="5029200" cy="4953000"/>
          </a:xfrm>
        </p:spPr>
        <p:txBody>
          <a:bodyPr/>
          <a:lstStyle/>
          <a:p>
            <a:pPr marL="0" indent="0">
              <a:buFontTx/>
              <a:buNone/>
            </a:pPr>
            <a:r>
              <a:rPr lang="en-US" altLang="en-US" sz="2000" dirty="0" smtClean="0"/>
              <a:t>[</a:t>
            </a:r>
            <a:r>
              <a:rPr lang="en-US" altLang="en-US" sz="2000" dirty="0" err="1" smtClean="0"/>
              <a:t>Despopoulos</a:t>
            </a:r>
            <a:r>
              <a:rPr lang="en-US" altLang="en-US" sz="2000" dirty="0" smtClean="0"/>
              <a:t>, A; </a:t>
            </a:r>
            <a:r>
              <a:rPr lang="en-US" altLang="en-US" sz="2000" dirty="0" err="1" smtClean="0"/>
              <a:t>Silbernagl</a:t>
            </a:r>
            <a:r>
              <a:rPr lang="en-US" altLang="en-US" sz="2000" dirty="0" smtClean="0"/>
              <a:t>, S, </a:t>
            </a:r>
          </a:p>
          <a:p>
            <a:pPr marL="0" indent="0">
              <a:buFontTx/>
              <a:buNone/>
            </a:pPr>
            <a:r>
              <a:rPr lang="en-US" altLang="en-US" sz="2000" dirty="0" smtClean="0"/>
              <a:t>Color Atlas of Physiology, 1991],</a:t>
            </a:r>
          </a:p>
          <a:p>
            <a:pPr marL="0" indent="0">
              <a:buFontTx/>
              <a:buNone/>
            </a:pPr>
            <a:endParaRPr lang="en-US" altLang="en-US" sz="2000" dirty="0" smtClean="0"/>
          </a:p>
          <a:p>
            <a:pPr marL="0" indent="0">
              <a:buNone/>
            </a:pPr>
            <a:r>
              <a:rPr lang="en-US" altLang="en-US" sz="2000" dirty="0" smtClean="0"/>
              <a:t>[</a:t>
            </a:r>
            <a:r>
              <a:rPr lang="en-US" altLang="en-US" sz="2000" dirty="0" err="1" smtClean="0"/>
              <a:t>Marsalek</a:t>
            </a:r>
            <a:r>
              <a:rPr lang="en-US" altLang="en-US" sz="2000" dirty="0"/>
              <a:t>, P</a:t>
            </a:r>
            <a:r>
              <a:rPr lang="en-US" altLang="en-US" sz="2000" dirty="0" smtClean="0"/>
              <a:t>.; </a:t>
            </a:r>
            <a:r>
              <a:rPr lang="en-US" altLang="en-US" sz="2000" dirty="0" err="1" smtClean="0"/>
              <a:t>Hajny</a:t>
            </a:r>
            <a:r>
              <a:rPr lang="en-US" altLang="en-US" sz="2000" dirty="0" smtClean="0"/>
              <a:t>, </a:t>
            </a:r>
            <a:r>
              <a:rPr lang="en-US" altLang="en-US" sz="2000" dirty="0"/>
              <a:t>M</a:t>
            </a:r>
            <a:r>
              <a:rPr lang="en-US" altLang="en-US" sz="2000" dirty="0" smtClean="0"/>
              <a:t>.; </a:t>
            </a:r>
            <a:r>
              <a:rPr lang="en-US" altLang="en-US" sz="2000" dirty="0" err="1"/>
              <a:t>Vokurka</a:t>
            </a:r>
            <a:r>
              <a:rPr lang="en-US" altLang="en-US" sz="2000" dirty="0"/>
              <a:t>, M. (2017). Pathological Physiology of the Visual Pathway. In </a:t>
            </a:r>
            <a:r>
              <a:rPr lang="en-US" altLang="en-US" sz="2000" i="1" dirty="0"/>
              <a:t>Homonymous Visual Field </a:t>
            </a:r>
            <a:r>
              <a:rPr lang="en-US" altLang="en-US" sz="2000" i="1" dirty="0" smtClean="0"/>
              <a:t>Defects, </a:t>
            </a:r>
            <a:r>
              <a:rPr lang="en-US" altLang="en-US" sz="2000" dirty="0" smtClean="0"/>
              <a:t>edited by K. </a:t>
            </a:r>
            <a:r>
              <a:rPr lang="en-US" altLang="en-US" sz="2000" dirty="0" err="1" smtClean="0"/>
              <a:t>Skorkovska</a:t>
            </a:r>
            <a:r>
              <a:rPr lang="en-US" altLang="en-US" sz="2000" i="1" dirty="0" smtClean="0"/>
              <a:t> </a:t>
            </a:r>
            <a:r>
              <a:rPr lang="en-US" altLang="en-US" sz="2000" dirty="0"/>
              <a:t>(pp. 17-29). Springer, </a:t>
            </a:r>
            <a:r>
              <a:rPr lang="en-US" altLang="en-US" sz="2000" dirty="0" smtClean="0"/>
              <a:t>Cham]</a:t>
            </a:r>
            <a:endParaRPr lang="en-US" altLang="en-US" sz="2000" dirty="0"/>
          </a:p>
          <a:p>
            <a:pPr marL="0" indent="0">
              <a:buNone/>
            </a:pPr>
            <a:endParaRPr lang="en-US" altLang="en-US" sz="2000" dirty="0" smtClean="0"/>
          </a:p>
          <a:p>
            <a:pPr marL="0" indent="0">
              <a:buNone/>
            </a:pPr>
            <a:r>
              <a:rPr lang="en-US" altLang="en-US" sz="2000" dirty="0" smtClean="0"/>
              <a:t>[</a:t>
            </a:r>
            <a:r>
              <a:rPr lang="en-US" altLang="en-US" sz="2000" dirty="0" err="1" smtClean="0"/>
              <a:t>Julesz</a:t>
            </a:r>
            <a:r>
              <a:rPr lang="en-US" altLang="en-US" sz="2000" dirty="0"/>
              <a:t>, Bela. "</a:t>
            </a:r>
            <a:r>
              <a:rPr lang="en-US" altLang="en-US" sz="2000" i="1" dirty="0"/>
              <a:t>Foundations of cyclopean perception</a:t>
            </a:r>
            <a:r>
              <a:rPr lang="en-US" altLang="en-US" sz="2000" dirty="0"/>
              <a:t>." </a:t>
            </a:r>
            <a:r>
              <a:rPr lang="en-US" altLang="en-US" sz="2000" dirty="0" smtClean="0"/>
              <a:t>1971]</a:t>
            </a:r>
            <a:endParaRPr lang="en-US" altLang="en-US" sz="2000" dirty="0"/>
          </a:p>
          <a:p>
            <a:pPr marL="0" indent="0">
              <a:buNone/>
            </a:pPr>
            <a:endParaRPr lang="en-US" altLang="en-US" sz="2000" dirty="0"/>
          </a:p>
          <a:p>
            <a:pPr marL="0" indent="0">
              <a:buNone/>
            </a:pPr>
            <a:r>
              <a:rPr lang="en-US" altLang="en-US" sz="2000" dirty="0" smtClean="0"/>
              <a:t>[</a:t>
            </a:r>
            <a:r>
              <a:rPr lang="en-US" altLang="en-US" sz="2000" dirty="0" err="1" smtClean="0"/>
              <a:t>Julesz</a:t>
            </a:r>
            <a:r>
              <a:rPr lang="en-US" altLang="en-US" sz="2000" dirty="0" smtClean="0"/>
              <a:t> B</a:t>
            </a:r>
            <a:r>
              <a:rPr lang="cs-CZ" altLang="en-US" sz="2000" dirty="0" smtClean="0"/>
              <a:t>ela</a:t>
            </a:r>
            <a:r>
              <a:rPr lang="en-US" altLang="en-US" sz="2000" dirty="0" smtClean="0"/>
              <a:t>. </a:t>
            </a:r>
            <a:r>
              <a:rPr lang="en-US" altLang="en-US" sz="2000" dirty="0"/>
              <a:t>Stereoscopic vision. Vision Research. </a:t>
            </a:r>
            <a:r>
              <a:rPr lang="en-US" altLang="en-US" sz="2000" dirty="0" smtClean="0"/>
              <a:t>26 (9): 1601-12, 1986]</a:t>
            </a:r>
            <a:endParaRPr lang="en-US" altLang="en-US" sz="2000" dirty="0"/>
          </a:p>
          <a:p>
            <a:pPr marL="0" indent="0">
              <a:buFontTx/>
              <a:buNone/>
            </a:pPr>
            <a:endParaRPr lang="en-US" altLang="en-US" sz="2000" dirty="0" smtClean="0"/>
          </a:p>
          <a:p>
            <a:pPr marL="0" indent="0">
              <a:buFontTx/>
              <a:buNone/>
            </a:pPr>
            <a:endParaRPr lang="en-US" altLang="en-US" sz="2000" dirty="0" smtClean="0">
              <a:solidFill>
                <a:srgbClr val="008000"/>
              </a:solidFill>
            </a:endParaRPr>
          </a:p>
        </p:txBody>
      </p:sp>
      <p:sp>
        <p:nvSpPr>
          <p:cNvPr id="3482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F0FEFDF-5521-4E87-9659-7B1A8BB7BB55}" type="slidenum">
              <a:rPr lang="en-US" altLang="en-US" sz="1400"/>
              <a:pPr>
                <a:spcBef>
                  <a:spcPct val="0"/>
                </a:spcBef>
                <a:buFontTx/>
                <a:buNone/>
              </a:pPr>
              <a:t>34</a:t>
            </a:fld>
            <a:endParaRPr lang="en-US" altLang="en-US" sz="1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28600" y="685800"/>
            <a:ext cx="7848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a:solidFill>
                  <a:srgbClr val="CC0000"/>
                </a:solidFill>
              </a:rPr>
              <a:t>Random dot stereogram (autostereogram)</a:t>
            </a:r>
            <a:endParaRPr lang="cs-CZ" altLang="cs-CZ" sz="2800">
              <a:solidFill>
                <a:srgbClr val="CC0000"/>
              </a:solidFill>
            </a:endParaRPr>
          </a:p>
        </p:txBody>
      </p:sp>
      <p:pic>
        <p:nvPicPr>
          <p:cNvPr id="358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57413"/>
            <a:ext cx="1635125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696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157413"/>
            <a:ext cx="15803563"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228600" y="1152525"/>
            <a:ext cx="7848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a:solidFill>
                  <a:srgbClr val="CC0000"/>
                </a:solidFill>
              </a:rPr>
              <a:t>Random dot stereogram (autostereogram)</a:t>
            </a:r>
            <a:endParaRPr lang="cs-CZ" altLang="cs-CZ" sz="2800">
              <a:solidFill>
                <a:srgbClr val="CC0000"/>
              </a:solidFill>
            </a:endParaRPr>
          </a:p>
        </p:txBody>
      </p:sp>
    </p:spTree>
    <p:extLst>
      <p:ext uri="{BB962C8B-B14F-4D97-AF65-F5344CB8AC3E}">
        <p14:creationId xmlns:p14="http://schemas.microsoft.com/office/powerpoint/2010/main" val="2330442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6950" y="396875"/>
            <a:ext cx="530225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228600" y="152400"/>
            <a:ext cx="30480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rgbClr val="CC0000"/>
                </a:solidFill>
              </a:rPr>
              <a:t>Ano</a:t>
            </a:r>
            <a:r>
              <a:rPr lang="en-GB" altLang="cs-CZ" sz="2400">
                <a:solidFill>
                  <a:srgbClr val="CC0000"/>
                </a:solidFill>
              </a:rPr>
              <a:t>ther stere</a:t>
            </a:r>
            <a:r>
              <a:rPr lang="cs-CZ" altLang="cs-CZ" sz="2400">
                <a:solidFill>
                  <a:srgbClr val="CC0000"/>
                </a:solidFill>
              </a:rPr>
              <a:t>o</a:t>
            </a:r>
            <a:r>
              <a:rPr lang="en-GB" altLang="cs-CZ" sz="2400">
                <a:solidFill>
                  <a:srgbClr val="CC0000"/>
                </a:solidFill>
              </a:rPr>
              <a:t>scopic perception </a:t>
            </a:r>
            <a:r>
              <a:rPr lang="cs-CZ" altLang="cs-CZ" sz="2400">
                <a:solidFill>
                  <a:srgbClr val="CC0000"/>
                </a:solidFill>
              </a:rPr>
              <a:t>mode </a:t>
            </a:r>
            <a:r>
              <a:rPr lang="en-GB" altLang="cs-CZ" sz="2400">
                <a:solidFill>
                  <a:srgbClr val="CC0000"/>
                </a:solidFill>
              </a:rPr>
              <a:t>can be obtained using red and blue anaglyphs.</a:t>
            </a:r>
          </a:p>
          <a:p>
            <a:pPr eaLnBrk="1" hangingPunct="1">
              <a:spcBef>
                <a:spcPct val="0"/>
              </a:spcBef>
              <a:buFontTx/>
              <a:buNone/>
            </a:pPr>
            <a:r>
              <a:rPr lang="en-GB" altLang="cs-CZ" sz="2400">
                <a:solidFill>
                  <a:srgbClr val="CC0000"/>
                </a:solidFill>
              </a:rPr>
              <a:t>This </a:t>
            </a:r>
            <a:r>
              <a:rPr lang="cs-CZ" altLang="cs-CZ" sz="2400">
                <a:solidFill>
                  <a:srgbClr val="CC0000"/>
                </a:solidFill>
              </a:rPr>
              <a:t>is</a:t>
            </a:r>
            <a:r>
              <a:rPr lang="en-GB" altLang="cs-CZ" sz="2400">
                <a:solidFill>
                  <a:srgbClr val="CC0000"/>
                </a:solidFill>
              </a:rPr>
              <a:t> also </a:t>
            </a:r>
            <a:r>
              <a:rPr lang="cs-CZ" altLang="cs-CZ" sz="2400">
                <a:solidFill>
                  <a:srgbClr val="CC0000"/>
                </a:solidFill>
              </a:rPr>
              <a:t>a </a:t>
            </a:r>
            <a:r>
              <a:rPr lang="en-GB" altLang="cs-CZ" sz="2400">
                <a:solidFill>
                  <a:srgbClr val="CC0000"/>
                </a:solidFill>
              </a:rPr>
              <a:t>subject in </a:t>
            </a:r>
            <a:r>
              <a:rPr lang="cs-CZ" altLang="cs-CZ" sz="2400">
                <a:solidFill>
                  <a:srgbClr val="CC0000"/>
                </a:solidFill>
              </a:rPr>
              <a:t>the following</a:t>
            </a:r>
            <a:r>
              <a:rPr lang="en-GB" altLang="cs-CZ" sz="2400">
                <a:solidFill>
                  <a:srgbClr val="CC0000"/>
                </a:solidFill>
              </a:rPr>
              <a:t> two lectures:</a:t>
            </a:r>
          </a:p>
          <a:p>
            <a:pPr eaLnBrk="1" hangingPunct="1">
              <a:spcBef>
                <a:spcPct val="0"/>
              </a:spcBef>
              <a:buFontTx/>
              <a:buNone/>
            </a:pPr>
            <a:r>
              <a:rPr lang="en-GB" altLang="cs-CZ" sz="2400">
                <a:solidFill>
                  <a:srgbClr val="CC0000"/>
                </a:solidFill>
              </a:rPr>
              <a:t>- Visual cortex</a:t>
            </a:r>
            <a:endParaRPr lang="cs-CZ" altLang="cs-CZ" sz="2400">
              <a:solidFill>
                <a:srgbClr val="CC0000"/>
              </a:solidFill>
            </a:endParaRPr>
          </a:p>
          <a:p>
            <a:pPr eaLnBrk="1" hangingPunct="1">
              <a:spcBef>
                <a:spcPct val="0"/>
              </a:spcBef>
              <a:buFontTx/>
              <a:buNone/>
            </a:pPr>
            <a:r>
              <a:rPr lang="en-GB" altLang="cs-CZ" sz="2400">
                <a:solidFill>
                  <a:srgbClr val="CC0000"/>
                </a:solidFill>
              </a:rPr>
              <a:t>- Vision/ hearing cross, also about space perception</a:t>
            </a:r>
          </a:p>
        </p:txBody>
      </p:sp>
      <p:sp>
        <p:nvSpPr>
          <p:cNvPr id="37892" name="Rectangle 3"/>
          <p:cNvSpPr txBox="1">
            <a:spLocks noChangeArrowheads="1"/>
          </p:cNvSpPr>
          <p:nvPr/>
        </p:nvSpPr>
        <p:spPr bwMode="auto">
          <a:xfrm>
            <a:off x="-76200" y="4827588"/>
            <a:ext cx="35052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4000" b="1">
                <a:solidFill>
                  <a:srgbClr val="C00000"/>
                </a:solidFill>
              </a:rPr>
              <a:t>END</a:t>
            </a:r>
          </a:p>
          <a:p>
            <a:pPr algn="ctr" eaLnBrk="1" hangingPunct="1">
              <a:buFontTx/>
              <a:buNone/>
            </a:pPr>
            <a:r>
              <a:rPr lang="cs-CZ" altLang="cs-CZ" sz="4000" b="1">
                <a:solidFill>
                  <a:srgbClr val="C00000"/>
                </a:solidFill>
              </a:rPr>
              <a:t>OF THE LECTURE</a:t>
            </a:r>
          </a:p>
        </p:txBody>
      </p:sp>
    </p:spTree>
    <p:extLst>
      <p:ext uri="{BB962C8B-B14F-4D97-AF65-F5344CB8AC3E}">
        <p14:creationId xmlns:p14="http://schemas.microsoft.com/office/powerpoint/2010/main" val="1608759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85800" y="612775"/>
            <a:ext cx="76200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FontTx/>
              <a:buNone/>
            </a:pPr>
            <a:r>
              <a:rPr lang="cs-CZ" altLang="cs-CZ" sz="1400">
                <a:latin typeface="Calibri" panose="020F0502020204030204" pitchFamily="34" charset="0"/>
                <a:ea typeface="Calibri" panose="020F0502020204030204" pitchFamily="34" charset="0"/>
                <a:cs typeface="Times New Roman" panose="02020603050405020304" pitchFamily="18" charset="0"/>
              </a:rPr>
              <a:t>České vysoké učení technické v Praze, Fakulta elektrotechnická Právní doložka (licence) k tomuto Dílu (elektronický materiál) České vysoké učení technické v Praze (dále jen ČVUT) je ve smyslu autorského zákona vykonavatelem majetkových práv k Dílu či držitelem licence k užití Díla. Užívat Dílo smí pouze student nebo zaměstnanec ČVUT (dále jen Uživatel), a to za podmínek dále uvedených.</a:t>
            </a:r>
          </a:p>
          <a:p>
            <a:pPr>
              <a:lnSpc>
                <a:spcPct val="107000"/>
              </a:lnSpc>
              <a:spcBef>
                <a:spcPct val="0"/>
              </a:spcBef>
              <a:spcAft>
                <a:spcPts val="800"/>
              </a:spcAft>
              <a:buFontTx/>
              <a:buNone/>
            </a:pPr>
            <a:r>
              <a:rPr lang="cs-CZ" altLang="cs-CZ" sz="14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ct val="0"/>
              </a:spcBef>
              <a:spcAft>
                <a:spcPts val="800"/>
              </a:spcAft>
              <a:buFontTx/>
              <a:buNone/>
            </a:pPr>
            <a:r>
              <a:rPr lang="cs-CZ" altLang="cs-CZ" sz="1400">
                <a:latin typeface="Calibri" panose="020F0502020204030204" pitchFamily="34" charset="0"/>
                <a:ea typeface="Calibri" panose="020F0502020204030204" pitchFamily="34" charset="0"/>
                <a:cs typeface="Times New Roman" panose="02020603050405020304" pitchFamily="18" charset="0"/>
              </a:rPr>
              <a:t> ČVUT poskytuje podle autorského zákona, v platném znění, oprávnění k užití tohoto Díla pouze Uživateli a pouze ke studijním nebo pedagogickým účelům na ČVUT. Toto Dílo ani jeho část nesmí být dále šířena (elektronicky, tiskově, vizuálně, audiem a jiným způsobem), rozmnožována (elektronicky, tiskově, vizuálně, audiem a jiným způsobem), využívána na školení, a to ani jako doplňkový materiál. Dílo nebo jeho část nesmí být bez souhlasu ČVUT využívána ke komerčním účelům. Uživateli je povoleno ponechat si Dílo i po skončení studia či pedagogické činnosti na ČVUT, výhradně pro vlastní osobní potřebu. Tím není dotčeno právo zákazu výše zmíněného užití Díla bez souhlasu ČVUT. Současně není dovoleno jakýmkoliv způsobem manipulovat s obsahem materiálu, zejména měnit jeho obsah včetně elektronických popisných dat, odstraňovat nebo měnit zabezpečení včetně vodoznaku a odstraňovat nebo měnit tyto licenční podmínky.</a:t>
            </a:r>
          </a:p>
          <a:p>
            <a:pPr>
              <a:lnSpc>
                <a:spcPct val="107000"/>
              </a:lnSpc>
              <a:spcBef>
                <a:spcPct val="0"/>
              </a:spcBef>
              <a:spcAft>
                <a:spcPts val="800"/>
              </a:spcAft>
              <a:buFontTx/>
              <a:buNone/>
            </a:pPr>
            <a:r>
              <a:rPr lang="cs-CZ" altLang="cs-CZ" sz="14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ct val="0"/>
              </a:spcBef>
              <a:spcAft>
                <a:spcPts val="800"/>
              </a:spcAft>
              <a:buFontTx/>
              <a:buNone/>
            </a:pPr>
            <a:r>
              <a:rPr lang="cs-CZ" altLang="cs-CZ" sz="1400">
                <a:latin typeface="Calibri" panose="020F0502020204030204" pitchFamily="34" charset="0"/>
                <a:ea typeface="Calibri" panose="020F0502020204030204" pitchFamily="34" charset="0"/>
                <a:cs typeface="Times New Roman" panose="02020603050405020304" pitchFamily="18" charset="0"/>
              </a:rPr>
              <a:t>V případě, že Uživatel nebo jiná osoba, která drží toto Dílo (Držitel díla), nesouhlasí s touto licencí, nebo je touto licencí vyloučena z užití Díla, je jeho povinností zdržet se užívání Díla a je povinen toto Dílo trvale odstranit včetně veškerých kopií (elektronické, tiskové, vizuální, audio a zhotovených jiným způsobem) z elektronického zařízení a všech záznamových zařízení, na které jej Držitel díla umístil.</a:t>
            </a:r>
          </a:p>
        </p:txBody>
      </p:sp>
      <p:sp>
        <p:nvSpPr>
          <p:cNvPr id="38915"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7C1954-DAA5-4064-B6ED-DAA9C1B04EBE}" type="slidenum">
              <a:rPr lang="en-US" altLang="cs-CZ" sz="1400" smtClean="0"/>
              <a:pPr>
                <a:spcBef>
                  <a:spcPct val="0"/>
                </a:spcBef>
                <a:buFontTx/>
                <a:buNone/>
              </a:pPr>
              <a:t>38</a:t>
            </a:fld>
            <a:endParaRPr lang="en-US" altLang="cs-CZ" sz="1400" smtClean="0"/>
          </a:p>
        </p:txBody>
      </p:sp>
    </p:spTree>
    <p:extLst>
      <p:ext uri="{BB962C8B-B14F-4D97-AF65-F5344CB8AC3E}">
        <p14:creationId xmlns:p14="http://schemas.microsoft.com/office/powerpoint/2010/main" val="3251482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EAB2493-CF05-4791-945E-0520687B9CCD}" type="slidenum">
              <a:rPr lang="cs-CZ" altLang="cs-CZ" sz="1400"/>
              <a:pPr>
                <a:spcBef>
                  <a:spcPct val="0"/>
                </a:spcBef>
                <a:buFontTx/>
                <a:buNone/>
              </a:pPr>
              <a:t>4</a:t>
            </a:fld>
            <a:endParaRPr lang="cs-CZ" altLang="cs-CZ" sz="1400"/>
          </a:p>
        </p:txBody>
      </p:sp>
      <p:sp>
        <p:nvSpPr>
          <p:cNvPr id="8195" name="Text Box 2"/>
          <p:cNvSpPr txBox="1">
            <a:spLocks noChangeArrowheads="1"/>
          </p:cNvSpPr>
          <p:nvPr/>
        </p:nvSpPr>
        <p:spPr bwMode="auto">
          <a:xfrm>
            <a:off x="0" y="228600"/>
            <a:ext cx="9190914"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b="1" dirty="0">
                <a:solidFill>
                  <a:srgbClr val="C00000"/>
                </a:solidFill>
              </a:rPr>
              <a:t>Functional </a:t>
            </a:r>
            <a:r>
              <a:rPr lang="cs-CZ" altLang="cs-CZ" b="1" dirty="0" smtClean="0">
                <a:solidFill>
                  <a:srgbClr val="C00000"/>
                </a:solidFill>
              </a:rPr>
              <a:t>C</a:t>
            </a:r>
            <a:r>
              <a:rPr lang="en-US" altLang="cs-CZ" b="1" dirty="0" err="1" smtClean="0">
                <a:solidFill>
                  <a:srgbClr val="C00000"/>
                </a:solidFill>
              </a:rPr>
              <a:t>lassification</a:t>
            </a:r>
            <a:r>
              <a:rPr lang="en-US" altLang="cs-CZ" b="1" dirty="0" smtClean="0">
                <a:solidFill>
                  <a:srgbClr val="C00000"/>
                </a:solidFill>
              </a:rPr>
              <a:t> </a:t>
            </a:r>
            <a:r>
              <a:rPr lang="en-US" altLang="cs-CZ" b="1" dirty="0">
                <a:solidFill>
                  <a:srgbClr val="C00000"/>
                </a:solidFill>
              </a:rPr>
              <a:t>of </a:t>
            </a:r>
            <a:r>
              <a:rPr lang="cs-CZ" altLang="cs-CZ" b="1" dirty="0" smtClean="0">
                <a:solidFill>
                  <a:srgbClr val="C00000"/>
                </a:solidFill>
              </a:rPr>
              <a:t>V</a:t>
            </a:r>
            <a:r>
              <a:rPr lang="en-US" altLang="cs-CZ" b="1" dirty="0" err="1" smtClean="0">
                <a:solidFill>
                  <a:srgbClr val="C00000"/>
                </a:solidFill>
              </a:rPr>
              <a:t>ision</a:t>
            </a:r>
            <a:r>
              <a:rPr lang="en-US" altLang="cs-CZ" b="1" dirty="0" smtClean="0">
                <a:solidFill>
                  <a:srgbClr val="C00000"/>
                </a:solidFill>
              </a:rPr>
              <a:t> </a:t>
            </a:r>
            <a:r>
              <a:rPr lang="cs-CZ" altLang="cs-CZ" b="1" dirty="0">
                <a:solidFill>
                  <a:srgbClr val="C00000"/>
                </a:solidFill>
              </a:rPr>
              <a:t>I</a:t>
            </a:r>
            <a:r>
              <a:rPr lang="en-US" altLang="cs-CZ" b="1" dirty="0" err="1" smtClean="0">
                <a:solidFill>
                  <a:srgbClr val="C00000"/>
                </a:solidFill>
              </a:rPr>
              <a:t>mpairment</a:t>
            </a:r>
            <a:endParaRPr lang="en-US" altLang="cs-CZ" b="1" dirty="0">
              <a:solidFill>
                <a:srgbClr val="C00000"/>
              </a:solidFill>
            </a:endParaRPr>
          </a:p>
          <a:p>
            <a:pPr eaLnBrk="1" hangingPunct="1">
              <a:spcBef>
                <a:spcPct val="0"/>
              </a:spcBef>
              <a:buFontTx/>
              <a:buNone/>
            </a:pPr>
            <a:endParaRPr lang="cs-CZ" altLang="cs-CZ" sz="2400" dirty="0" smtClean="0"/>
          </a:p>
          <a:p>
            <a:pPr eaLnBrk="1" hangingPunct="1">
              <a:spcBef>
                <a:spcPct val="0"/>
              </a:spcBef>
              <a:buFontTx/>
              <a:buNone/>
            </a:pPr>
            <a:r>
              <a:rPr lang="cs-CZ" altLang="cs-CZ" sz="2400" dirty="0" smtClean="0"/>
              <a:t>A fraction,</a:t>
            </a:r>
            <a:r>
              <a:rPr lang="en-US" altLang="cs-CZ" sz="2400" dirty="0" smtClean="0"/>
              <a:t> </a:t>
            </a:r>
            <a:r>
              <a:rPr lang="en-US" altLang="cs-CZ" sz="2400" dirty="0"/>
              <a:t>written as numerator/ denominator denotes:</a:t>
            </a:r>
          </a:p>
          <a:p>
            <a:pPr eaLnBrk="1" hangingPunct="1">
              <a:spcBef>
                <a:spcPct val="0"/>
              </a:spcBef>
              <a:buFontTx/>
              <a:buNone/>
            </a:pPr>
            <a:r>
              <a:rPr lang="cs-CZ" altLang="cs-CZ" sz="2400" dirty="0" smtClean="0"/>
              <a:t>given a</a:t>
            </a:r>
            <a:r>
              <a:rPr lang="en-US" altLang="cs-CZ" sz="2400" dirty="0" smtClean="0"/>
              <a:t> 6 </a:t>
            </a:r>
            <a:r>
              <a:rPr lang="en-US" altLang="cs-CZ" sz="2400" dirty="0"/>
              <a:t>m </a:t>
            </a:r>
            <a:r>
              <a:rPr lang="cs-CZ" altLang="cs-CZ" sz="2400" dirty="0" smtClean="0"/>
              <a:t>viewing </a:t>
            </a:r>
            <a:r>
              <a:rPr lang="en-US" altLang="cs-CZ" sz="2400" dirty="0" smtClean="0"/>
              <a:t>distance, </a:t>
            </a:r>
            <a:r>
              <a:rPr lang="cs-CZ" altLang="cs-CZ" sz="2400" dirty="0" smtClean="0"/>
              <a:t>/</a:t>
            </a:r>
            <a:r>
              <a:rPr lang="en-US" altLang="cs-CZ" sz="2400" dirty="0" smtClean="0"/>
              <a:t>or 20 feet</a:t>
            </a:r>
            <a:r>
              <a:rPr lang="cs-CZ" altLang="cs-CZ" sz="2400" dirty="0" smtClean="0"/>
              <a:t>/, how many</a:t>
            </a:r>
          </a:p>
          <a:p>
            <a:pPr eaLnBrk="1" hangingPunct="1">
              <a:spcBef>
                <a:spcPct val="0"/>
              </a:spcBef>
              <a:buFontTx/>
              <a:buNone/>
            </a:pPr>
            <a:r>
              <a:rPr lang="cs-CZ" altLang="cs-CZ" sz="2400" dirty="0" smtClean="0"/>
              <a:t>points are seen as one point? (hence best is 6/6 or 20/20)</a:t>
            </a:r>
            <a:endParaRPr lang="en-US" altLang="cs-CZ" sz="2400" dirty="0"/>
          </a:p>
          <a:p>
            <a:pPr eaLnBrk="1" hangingPunct="1">
              <a:spcBef>
                <a:spcPct val="0"/>
              </a:spcBef>
              <a:buFontTx/>
              <a:buNone/>
            </a:pPr>
            <a:r>
              <a:rPr lang="en-US" altLang="cs-CZ" sz="2400" dirty="0"/>
              <a:t>(Geometry of 2D angle is simplified to a square </a:t>
            </a:r>
            <a:r>
              <a:rPr lang="en-US" altLang="cs-CZ" sz="2400" dirty="0" smtClean="0"/>
              <a:t>patch</a:t>
            </a:r>
            <a:endParaRPr lang="cs-CZ" altLang="cs-CZ" sz="2400" dirty="0" smtClean="0"/>
          </a:p>
          <a:p>
            <a:pPr eaLnBrk="1" hangingPunct="1">
              <a:spcBef>
                <a:spcPct val="0"/>
              </a:spcBef>
              <a:buNone/>
            </a:pPr>
            <a:r>
              <a:rPr lang="cs-CZ" altLang="cs-CZ" sz="2400" dirty="0"/>
              <a:t> </a:t>
            </a:r>
            <a:r>
              <a:rPr lang="cs-CZ" altLang="cs-CZ" sz="2400" dirty="0" smtClean="0"/>
              <a:t>angular</a:t>
            </a:r>
            <a:r>
              <a:rPr lang="en-GB" altLang="cs-CZ" sz="2400" dirty="0" smtClean="0"/>
              <a:t>_</a:t>
            </a:r>
            <a:r>
              <a:rPr lang="cs-CZ" altLang="cs-CZ" sz="2400" dirty="0" smtClean="0"/>
              <a:t>deg</a:t>
            </a:r>
            <a:r>
              <a:rPr lang="cs-CZ" altLang="cs-CZ" sz="2400" baseline="30000" dirty="0" smtClean="0"/>
              <a:t>o</a:t>
            </a:r>
            <a:r>
              <a:rPr lang="en-GB" altLang="cs-CZ" sz="2400" baseline="30000" dirty="0" smtClean="0"/>
              <a:t> </a:t>
            </a:r>
            <a:r>
              <a:rPr lang="en-GB" altLang="cs-CZ" sz="2400" dirty="0" smtClean="0"/>
              <a:t>(*= times) </a:t>
            </a:r>
            <a:r>
              <a:rPr lang="cs-CZ" altLang="cs-CZ" sz="2400" dirty="0" smtClean="0"/>
              <a:t>angular</a:t>
            </a:r>
            <a:r>
              <a:rPr lang="en-GB" altLang="cs-CZ" sz="2400" dirty="0" smtClean="0"/>
              <a:t>_</a:t>
            </a:r>
            <a:r>
              <a:rPr lang="cs-CZ" altLang="cs-CZ" sz="2400" dirty="0" smtClean="0"/>
              <a:t>deg</a:t>
            </a:r>
            <a:r>
              <a:rPr lang="cs-CZ" altLang="cs-CZ" sz="2400" baseline="30000" dirty="0" smtClean="0"/>
              <a:t>o</a:t>
            </a:r>
            <a:r>
              <a:rPr lang="en-US" altLang="cs-CZ" sz="2400" dirty="0" smtClean="0"/>
              <a:t>.)</a:t>
            </a:r>
            <a:endParaRPr lang="en-US" altLang="cs-CZ" sz="2400" dirty="0"/>
          </a:p>
          <a:p>
            <a:pPr eaLnBrk="1" hangingPunct="1">
              <a:spcBef>
                <a:spcPct val="0"/>
              </a:spcBef>
              <a:buFontTx/>
              <a:buNone/>
            </a:pPr>
            <a:endParaRPr lang="en-US" altLang="cs-CZ" sz="2400" dirty="0"/>
          </a:p>
          <a:p>
            <a:pPr eaLnBrk="1" hangingPunct="1">
              <a:spcBef>
                <a:spcPct val="0"/>
              </a:spcBef>
              <a:buFontTx/>
              <a:buNone/>
            </a:pPr>
            <a:r>
              <a:rPr lang="en-US" altLang="cs-CZ" sz="2400" dirty="0"/>
              <a:t>1 normal vision						6/6</a:t>
            </a:r>
          </a:p>
          <a:p>
            <a:pPr eaLnBrk="1" hangingPunct="1">
              <a:spcBef>
                <a:spcPct val="0"/>
              </a:spcBef>
              <a:buFontTx/>
              <a:buNone/>
            </a:pPr>
            <a:r>
              <a:rPr lang="en-US" altLang="cs-CZ" sz="2400" dirty="0"/>
              <a:t>2 low vision			worse than 	</a:t>
            </a:r>
            <a:r>
              <a:rPr lang="cs-CZ" altLang="cs-CZ" sz="2400" dirty="0" smtClean="0"/>
              <a:t>		</a:t>
            </a:r>
            <a:r>
              <a:rPr lang="en-US" altLang="cs-CZ" sz="2400" dirty="0" smtClean="0"/>
              <a:t>(&lt;)</a:t>
            </a:r>
            <a:r>
              <a:rPr lang="cs-CZ" altLang="cs-CZ" sz="2400" dirty="0" smtClean="0"/>
              <a:t> </a:t>
            </a:r>
            <a:r>
              <a:rPr lang="en-US" altLang="cs-CZ" sz="2400" dirty="0"/>
              <a:t>6/18</a:t>
            </a:r>
          </a:p>
          <a:p>
            <a:pPr eaLnBrk="1" hangingPunct="1">
              <a:spcBef>
                <a:spcPct val="0"/>
              </a:spcBef>
              <a:buFontTx/>
              <a:buNone/>
            </a:pPr>
            <a:r>
              <a:rPr lang="en-US" altLang="cs-CZ" sz="2400" dirty="0"/>
              <a:t>(on the best eye with corrective lenses)</a:t>
            </a:r>
          </a:p>
          <a:p>
            <a:pPr eaLnBrk="1" hangingPunct="1">
              <a:spcBef>
                <a:spcPct val="0"/>
              </a:spcBef>
              <a:buFontTx/>
              <a:buNone/>
            </a:pPr>
            <a:r>
              <a:rPr lang="en-US" altLang="cs-CZ" sz="2400" dirty="0"/>
              <a:t>3 (practical) blindness (EU)				&lt; 3/60</a:t>
            </a:r>
          </a:p>
          <a:p>
            <a:pPr eaLnBrk="1" hangingPunct="1">
              <a:spcBef>
                <a:spcPct val="0"/>
              </a:spcBef>
              <a:buFontTx/>
              <a:buNone/>
            </a:pPr>
            <a:r>
              <a:rPr lang="en-US" altLang="cs-CZ" sz="2400" dirty="0"/>
              <a:t>	or narrowing of visual angle less than 	</a:t>
            </a:r>
            <a:r>
              <a:rPr lang="cs-CZ" altLang="cs-CZ" sz="2400" dirty="0" smtClean="0"/>
              <a:t>	</a:t>
            </a:r>
            <a:r>
              <a:rPr lang="en-US" altLang="cs-CZ" sz="2400" dirty="0" smtClean="0"/>
              <a:t>&lt;</a:t>
            </a:r>
            <a:r>
              <a:rPr lang="cs-CZ" altLang="cs-CZ" sz="2400" dirty="0" smtClean="0"/>
              <a:t> 10</a:t>
            </a:r>
            <a:r>
              <a:rPr lang="cs-CZ" altLang="cs-CZ" sz="2400" baseline="30000" dirty="0"/>
              <a:t>o</a:t>
            </a:r>
            <a:r>
              <a:rPr lang="cs-CZ" altLang="cs-CZ" sz="2400" dirty="0" smtClean="0"/>
              <a:t>*10</a:t>
            </a:r>
            <a:r>
              <a:rPr lang="cs-CZ" altLang="cs-CZ" sz="2400" baseline="30000" dirty="0" smtClean="0"/>
              <a:t>o</a:t>
            </a:r>
            <a:endParaRPr lang="cs-CZ" altLang="cs-CZ" sz="2400" baseline="30000" dirty="0"/>
          </a:p>
          <a:p>
            <a:pPr eaLnBrk="1" hangingPunct="1">
              <a:spcBef>
                <a:spcPct val="0"/>
              </a:spcBef>
              <a:buFontTx/>
              <a:buNone/>
            </a:pPr>
            <a:r>
              <a:rPr lang="cs-CZ" altLang="cs-CZ" sz="2400" dirty="0"/>
              <a:t>	</a:t>
            </a:r>
            <a:r>
              <a:rPr lang="en-US" altLang="cs-CZ" sz="2400" dirty="0"/>
              <a:t>other</a:t>
            </a:r>
            <a:r>
              <a:rPr lang="cs-CZ" altLang="cs-CZ" sz="2400" dirty="0"/>
              <a:t> </a:t>
            </a:r>
            <a:r>
              <a:rPr lang="en-US" altLang="cs-CZ" sz="2400" dirty="0"/>
              <a:t>more strict </a:t>
            </a:r>
            <a:r>
              <a:rPr lang="cs-CZ" altLang="cs-CZ" sz="2400" dirty="0"/>
              <a:t>norm	</a:t>
            </a:r>
            <a:r>
              <a:rPr lang="en-US" altLang="cs-CZ" sz="2400" dirty="0"/>
              <a:t>(US)	</a:t>
            </a:r>
            <a:r>
              <a:rPr lang="cs-CZ" altLang="cs-CZ" sz="2400" dirty="0"/>
              <a:t>&lt; 6/60,	&lt; </a:t>
            </a:r>
            <a:r>
              <a:rPr lang="cs-CZ" altLang="cs-CZ" sz="2400" dirty="0" smtClean="0"/>
              <a:t>20</a:t>
            </a:r>
            <a:r>
              <a:rPr lang="cs-CZ" altLang="cs-CZ" sz="2400" baseline="30000" dirty="0"/>
              <a:t>o</a:t>
            </a:r>
            <a:r>
              <a:rPr lang="cs-CZ" altLang="cs-CZ" sz="2400" dirty="0" smtClean="0"/>
              <a:t>*20</a:t>
            </a:r>
            <a:r>
              <a:rPr lang="cs-CZ" altLang="cs-CZ" sz="2400" baseline="30000" dirty="0" smtClean="0"/>
              <a:t>o</a:t>
            </a:r>
            <a:endParaRPr lang="cs-CZ" altLang="cs-CZ" sz="2400" baseline="30000" dirty="0"/>
          </a:p>
          <a:p>
            <a:pPr eaLnBrk="1" hangingPunct="1">
              <a:spcBef>
                <a:spcPct val="0"/>
              </a:spcBef>
              <a:buFontTx/>
              <a:buNone/>
            </a:pPr>
            <a:r>
              <a:rPr lang="cs-CZ" altLang="cs-CZ" sz="2400" dirty="0"/>
              <a:t>4 </a:t>
            </a:r>
            <a:r>
              <a:rPr lang="cs-CZ" altLang="cs-CZ" sz="2400" i="1" dirty="0"/>
              <a:t>amblyopi</a:t>
            </a:r>
            <a:r>
              <a:rPr lang="en-US" altLang="cs-CZ" sz="2400" i="1" dirty="0" smtClean="0"/>
              <a:t>a </a:t>
            </a:r>
            <a:r>
              <a:rPr lang="en-US" altLang="cs-CZ" sz="2400" dirty="0" err="1" smtClean="0"/>
              <a:t>a</a:t>
            </a:r>
            <a:r>
              <a:rPr lang="cs-CZ" altLang="cs-CZ" sz="2400" dirty="0" smtClean="0"/>
              <a:t>lso</a:t>
            </a:r>
            <a:r>
              <a:rPr lang="en-US" altLang="cs-CZ" sz="2400" dirty="0" smtClean="0"/>
              <a:t> k</a:t>
            </a:r>
            <a:r>
              <a:rPr lang="cs-CZ" altLang="cs-CZ" sz="2400" dirty="0" smtClean="0"/>
              <a:t>nown</a:t>
            </a:r>
            <a:r>
              <a:rPr lang="en-US" altLang="cs-CZ" sz="2400" dirty="0" smtClean="0"/>
              <a:t> a</a:t>
            </a:r>
            <a:r>
              <a:rPr lang="cs-CZ" altLang="cs-CZ" sz="2400" dirty="0" smtClean="0"/>
              <a:t>s</a:t>
            </a:r>
            <a:r>
              <a:rPr lang="en-US" altLang="cs-CZ" sz="2400" dirty="0" smtClean="0"/>
              <a:t> </a:t>
            </a:r>
            <a:r>
              <a:rPr lang="cs-CZ" altLang="cs-CZ" sz="2400" i="1" dirty="0" smtClean="0"/>
              <a:t>„</a:t>
            </a:r>
            <a:r>
              <a:rPr lang="en-US" altLang="cs-CZ" sz="2400" i="1" dirty="0" smtClean="0"/>
              <a:t>lazy eye</a:t>
            </a:r>
            <a:r>
              <a:rPr lang="cs-CZ" altLang="cs-CZ" sz="2400" i="1" dirty="0" smtClean="0"/>
              <a:t>“</a:t>
            </a:r>
            <a:endParaRPr lang="cs-CZ" altLang="cs-CZ" sz="2400" dirty="0" smtClean="0"/>
          </a:p>
          <a:p>
            <a:pPr eaLnBrk="1" hangingPunct="1">
              <a:spcBef>
                <a:spcPct val="0"/>
              </a:spcBef>
              <a:buFontTx/>
              <a:buNone/>
            </a:pPr>
            <a:r>
              <a:rPr lang="en-US" altLang="cs-CZ" sz="2400" dirty="0" smtClean="0"/>
              <a:t>(= </a:t>
            </a:r>
            <a:r>
              <a:rPr lang="en-US" altLang="cs-CZ" sz="2400" dirty="0"/>
              <a:t>lower acuity due to central causes</a:t>
            </a:r>
            <a:r>
              <a:rPr lang="en-US" altLang="cs-CZ" sz="2400" i="1" dirty="0" smtClean="0"/>
              <a:t>) </a:t>
            </a:r>
            <a:endParaRPr lang="en-US" altLang="cs-CZ" sz="2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16292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5"/>
          <p:cNvSpPr>
            <a:spLocks noChangeArrowheads="1"/>
          </p:cNvSpPr>
          <p:nvPr/>
        </p:nvSpPr>
        <p:spPr bwMode="auto">
          <a:xfrm>
            <a:off x="304800" y="0"/>
            <a:ext cx="85344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cs-CZ" sz="4400">
                <a:solidFill>
                  <a:srgbClr val="C00000"/>
                </a:solidFill>
              </a:rPr>
              <a:t>Visual Acuity: 1’ (angular minute)</a:t>
            </a:r>
          </a:p>
        </p:txBody>
      </p:sp>
      <p:sp>
        <p:nvSpPr>
          <p:cNvPr id="9220"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B0BA67-2FD4-4567-A27A-17BAB22C11C1}" type="slidenum">
              <a:rPr lang="en-US" altLang="cs-CZ" sz="1400" smtClean="0"/>
              <a:pPr>
                <a:spcBef>
                  <a:spcPct val="0"/>
                </a:spcBef>
                <a:buFontTx/>
                <a:buNone/>
              </a:pPr>
              <a:t>5</a:t>
            </a:fld>
            <a:endParaRPr lang="en-US" altLang="cs-CZ" sz="1400" smtClean="0"/>
          </a:p>
        </p:txBody>
      </p:sp>
      <p:pic>
        <p:nvPicPr>
          <p:cNvPr id="92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72000"/>
            <a:ext cx="26289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p:cNvSpPr txBox="1">
            <a:spLocks noChangeArrowheads="1"/>
          </p:cNvSpPr>
          <p:nvPr/>
        </p:nvSpPr>
        <p:spPr bwMode="auto">
          <a:xfrm>
            <a:off x="5715000" y="4540250"/>
            <a:ext cx="33528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a:solidFill>
                  <a:srgbClr val="009900"/>
                </a:solidFill>
              </a:rPr>
              <a:t>The sharp image results when the object plane is </a:t>
            </a:r>
            <a:r>
              <a:rPr lang="en-GB" altLang="en-US" sz="2400" u="sng">
                <a:solidFill>
                  <a:srgbClr val="009900"/>
                </a:solidFill>
              </a:rPr>
              <a:t>focused</a:t>
            </a:r>
            <a:r>
              <a:rPr lang="en-GB" altLang="en-US" sz="2400">
                <a:solidFill>
                  <a:srgbClr val="009900"/>
                </a:solidFill>
              </a:rPr>
              <a:t> and spherical aberration is minimal </a:t>
            </a:r>
            <a:endParaRPr lang="en-US" altLang="en-US" sz="2400">
              <a:solidFill>
                <a:srgbClr val="009900"/>
              </a:solidFill>
            </a:endParaRPr>
          </a:p>
        </p:txBody>
      </p:sp>
      <p:grpSp>
        <p:nvGrpSpPr>
          <p:cNvPr id="9223" name="Group 2"/>
          <p:cNvGrpSpPr>
            <a:grpSpLocks/>
          </p:cNvGrpSpPr>
          <p:nvPr/>
        </p:nvGrpSpPr>
        <p:grpSpPr bwMode="auto">
          <a:xfrm>
            <a:off x="1752600" y="4540250"/>
            <a:ext cx="4267200" cy="2241550"/>
            <a:chOff x="1752600" y="4540250"/>
            <a:chExt cx="4267200" cy="2241550"/>
          </a:xfrm>
        </p:grpSpPr>
        <p:sp>
          <p:nvSpPr>
            <p:cNvPr id="9224" name="Rectangle 3"/>
            <p:cNvSpPr txBox="1">
              <a:spLocks noChangeArrowheads="1"/>
            </p:cNvSpPr>
            <p:nvPr/>
          </p:nvSpPr>
          <p:spPr bwMode="auto">
            <a:xfrm>
              <a:off x="2971800" y="4540250"/>
              <a:ext cx="30480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a:solidFill>
                    <a:schemeClr val="accent2"/>
                  </a:solidFill>
                </a:rPr>
                <a:t>i</a:t>
              </a:r>
              <a:r>
                <a:rPr lang="cs-CZ" altLang="en-US" sz="2800">
                  <a:solidFill>
                    <a:schemeClr val="accent2"/>
                  </a:solidFill>
                </a:rPr>
                <a:t>mage results from convolution of object and point spread function</a:t>
              </a:r>
              <a:endParaRPr lang="en-US" altLang="en-US" sz="2800">
                <a:solidFill>
                  <a:schemeClr val="accent2"/>
                </a:solidFill>
              </a:endParaRPr>
            </a:p>
          </p:txBody>
        </p:sp>
        <p:sp>
          <p:nvSpPr>
            <p:cNvPr id="9225" name="TextBox 1"/>
            <p:cNvSpPr txBox="1">
              <a:spLocks noChangeArrowheads="1"/>
            </p:cNvSpPr>
            <p:nvPr/>
          </p:nvSpPr>
          <p:spPr bwMode="auto">
            <a:xfrm>
              <a:off x="1752600" y="4540250"/>
              <a:ext cx="1305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a:solidFill>
                    <a:srgbClr val="002060"/>
                  </a:solidFill>
                </a:rPr>
                <a:t>Retinal</a:t>
              </a:r>
            </a:p>
          </p:txBody>
        </p:sp>
      </p:grpSp>
    </p:spTree>
    <p:extLst>
      <p:ext uri="{BB962C8B-B14F-4D97-AF65-F5344CB8AC3E}">
        <p14:creationId xmlns:p14="http://schemas.microsoft.com/office/powerpoint/2010/main" val="1953223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 y="0"/>
            <a:ext cx="8991600" cy="838200"/>
          </a:xfrm>
        </p:spPr>
        <p:txBody>
          <a:bodyPr/>
          <a:lstStyle/>
          <a:p>
            <a:r>
              <a:rPr lang="cs-CZ" altLang="en-US" sz="3600" smtClean="0">
                <a:solidFill>
                  <a:srgbClr val="FF0000"/>
                </a:solidFill>
              </a:rPr>
              <a:t>Far </a:t>
            </a:r>
            <a:r>
              <a:rPr lang="cs-CZ" altLang="en-US" sz="3600" smtClean="0">
                <a:solidFill>
                  <a:srgbClr val="0070C0"/>
                </a:solidFill>
              </a:rPr>
              <a:t>and </a:t>
            </a:r>
            <a:r>
              <a:rPr lang="cs-CZ" altLang="en-US" sz="3600" smtClean="0">
                <a:solidFill>
                  <a:srgbClr val="009900"/>
                </a:solidFill>
              </a:rPr>
              <a:t>Near</a:t>
            </a:r>
            <a:r>
              <a:rPr lang="cs-CZ" altLang="en-US" sz="3600" smtClean="0">
                <a:solidFill>
                  <a:srgbClr val="0070C0"/>
                </a:solidFill>
              </a:rPr>
              <a:t> Point</a:t>
            </a:r>
            <a:r>
              <a:rPr lang="en-GB" altLang="en-US" sz="3600" smtClean="0">
                <a:solidFill>
                  <a:srgbClr val="0070C0"/>
                </a:solidFill>
              </a:rPr>
              <a:t>/ or How Eye </a:t>
            </a:r>
            <a:r>
              <a:rPr lang="en-GB" altLang="en-US" sz="3600" u="sng" smtClean="0">
                <a:solidFill>
                  <a:srgbClr val="0070C0"/>
                </a:solidFill>
              </a:rPr>
              <a:t>Focuses</a:t>
            </a:r>
          </a:p>
        </p:txBody>
      </p:sp>
      <p:sp>
        <p:nvSpPr>
          <p:cNvPr id="10243"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DD750D-53D3-45C0-BFAE-ACAEE7C17F96}" type="slidenum">
              <a:rPr lang="en-US" altLang="cs-CZ" sz="1400" smtClean="0"/>
              <a:pPr>
                <a:spcBef>
                  <a:spcPct val="0"/>
                </a:spcBef>
                <a:buFontTx/>
                <a:buNone/>
              </a:pPr>
              <a:t>6</a:t>
            </a:fld>
            <a:endParaRPr lang="en-US" altLang="cs-CZ" sz="1400" smtClean="0"/>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78486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 y="3248025"/>
            <a:ext cx="88550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4"/>
          <p:cNvSpPr txBox="1">
            <a:spLocks noChangeArrowheads="1"/>
          </p:cNvSpPr>
          <p:nvPr/>
        </p:nvSpPr>
        <p:spPr bwMode="auto">
          <a:xfrm>
            <a:off x="685800" y="5791200"/>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Myopia = Near-sightedness</a:t>
            </a:r>
          </a:p>
          <a:p>
            <a:pPr eaLnBrk="1" hangingPunct="1">
              <a:spcBef>
                <a:spcPct val="0"/>
              </a:spcBef>
              <a:buFontTx/>
              <a:buNone/>
            </a:pPr>
            <a:r>
              <a:rPr lang="en-US" altLang="cs-CZ" sz="2400"/>
              <a:t>The opposite is Hypermetropia = Far-sightedness</a:t>
            </a:r>
          </a:p>
        </p:txBody>
      </p:sp>
    </p:spTree>
    <p:extLst>
      <p:ext uri="{BB962C8B-B14F-4D97-AF65-F5344CB8AC3E}">
        <p14:creationId xmlns:p14="http://schemas.microsoft.com/office/powerpoint/2010/main" val="3034759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20725"/>
            <a:ext cx="7608888"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2BE405-693E-4C42-99E4-E3DCDFBBB344}" type="slidenum">
              <a:rPr lang="en-US" altLang="cs-CZ" sz="1400" smtClean="0"/>
              <a:pPr>
                <a:spcBef>
                  <a:spcPct val="0"/>
                </a:spcBef>
                <a:buFontTx/>
                <a:buNone/>
              </a:pPr>
              <a:t>7</a:t>
            </a:fld>
            <a:endParaRPr lang="en-US" altLang="cs-CZ" sz="1400" smtClean="0"/>
          </a:p>
        </p:txBody>
      </p:sp>
      <p:sp>
        <p:nvSpPr>
          <p:cNvPr id="11268" name="Title 1"/>
          <p:cNvSpPr txBox="1">
            <a:spLocks/>
          </p:cNvSpPr>
          <p:nvPr/>
        </p:nvSpPr>
        <p:spPr bwMode="auto">
          <a:xfrm>
            <a:off x="-152400" y="1524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a:solidFill>
                  <a:srgbClr val="C00000"/>
                </a:solidFill>
              </a:rPr>
              <a:t>Accommodation</a:t>
            </a:r>
            <a:r>
              <a:rPr lang="cs-CZ" altLang="en-US">
                <a:solidFill>
                  <a:srgbClr val="C00000"/>
                </a:solidFill>
              </a:rPr>
              <a:t> = </a:t>
            </a:r>
            <a:r>
              <a:rPr lang="cs-CZ" altLang="en-US" u="sng">
                <a:solidFill>
                  <a:srgbClr val="C00000"/>
                </a:solidFill>
              </a:rPr>
              <a:t>Focusing</a:t>
            </a:r>
            <a:r>
              <a:rPr lang="cs-CZ" altLang="en-US">
                <a:solidFill>
                  <a:srgbClr val="C00000"/>
                </a:solidFill>
              </a:rPr>
              <a:t> to Get </a:t>
            </a:r>
            <a:r>
              <a:rPr lang="en-GB" altLang="en-US">
                <a:solidFill>
                  <a:srgbClr val="C00000"/>
                </a:solidFill>
              </a:rPr>
              <a:t>a </a:t>
            </a:r>
            <a:r>
              <a:rPr lang="cs-CZ" altLang="en-US">
                <a:solidFill>
                  <a:srgbClr val="C00000"/>
                </a:solidFill>
              </a:rPr>
              <a:t>Sharp Image</a:t>
            </a:r>
            <a:endParaRPr lang="en-GB" altLang="en-US">
              <a:solidFill>
                <a:srgbClr val="C00000"/>
              </a:solidFill>
            </a:endParaRPr>
          </a:p>
        </p:txBody>
      </p:sp>
    </p:spTree>
    <p:extLst>
      <p:ext uri="{BB962C8B-B14F-4D97-AF65-F5344CB8AC3E}">
        <p14:creationId xmlns:p14="http://schemas.microsoft.com/office/powerpoint/2010/main" val="3408289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76200"/>
            <a:ext cx="9296400" cy="762000"/>
          </a:xfrm>
        </p:spPr>
        <p:txBody>
          <a:bodyPr/>
          <a:lstStyle/>
          <a:p>
            <a:r>
              <a:rPr lang="en-GB" altLang="en-US" sz="3200" smtClean="0">
                <a:solidFill>
                  <a:srgbClr val="C00000"/>
                </a:solidFill>
              </a:rPr>
              <a:t>Accommodation</a:t>
            </a:r>
            <a:r>
              <a:rPr lang="cs-CZ" altLang="en-US" sz="3200" smtClean="0">
                <a:solidFill>
                  <a:srgbClr val="C00000"/>
                </a:solidFill>
              </a:rPr>
              <a:t> = </a:t>
            </a:r>
            <a:r>
              <a:rPr lang="cs-CZ" altLang="en-US" sz="3200" u="sng" smtClean="0">
                <a:solidFill>
                  <a:srgbClr val="C00000"/>
                </a:solidFill>
              </a:rPr>
              <a:t>Focusing</a:t>
            </a:r>
            <a:r>
              <a:rPr lang="cs-CZ" altLang="en-US" sz="3200" smtClean="0">
                <a:solidFill>
                  <a:srgbClr val="C00000"/>
                </a:solidFill>
              </a:rPr>
              <a:t> to Get </a:t>
            </a:r>
            <a:r>
              <a:rPr lang="en-GB" altLang="en-US" sz="3200" smtClean="0">
                <a:solidFill>
                  <a:srgbClr val="C00000"/>
                </a:solidFill>
              </a:rPr>
              <a:t>a </a:t>
            </a:r>
            <a:r>
              <a:rPr lang="cs-CZ" altLang="en-US" sz="3200" smtClean="0">
                <a:solidFill>
                  <a:srgbClr val="C00000"/>
                </a:solidFill>
              </a:rPr>
              <a:t>Sharp Image</a:t>
            </a:r>
            <a:endParaRPr lang="en-GB" altLang="en-US" sz="3200" smtClean="0">
              <a:solidFill>
                <a:srgbClr val="C00000"/>
              </a:solidFill>
            </a:endParaRPr>
          </a:p>
        </p:txBody>
      </p:sp>
      <p:sp>
        <p:nvSpPr>
          <p:cNvPr id="3" name="Content Placeholder 2"/>
          <p:cNvSpPr>
            <a:spLocks noGrp="1"/>
          </p:cNvSpPr>
          <p:nvPr>
            <p:ph idx="1"/>
          </p:nvPr>
        </p:nvSpPr>
        <p:spPr>
          <a:xfrm>
            <a:off x="457200" y="914400"/>
            <a:ext cx="8229600" cy="5181600"/>
          </a:xfrm>
        </p:spPr>
        <p:txBody>
          <a:bodyPr/>
          <a:lstStyle/>
          <a:p>
            <a:pPr marL="0" indent="0" algn="just">
              <a:buFontTx/>
              <a:buNone/>
              <a:defRPr/>
            </a:pPr>
            <a:r>
              <a:rPr lang="en-GB" dirty="0" smtClean="0"/>
              <a:t>In individual development and ageing, far and near point positions change. A common effect of this presbyopia is a hyper-</a:t>
            </a:r>
            <a:r>
              <a:rPr lang="en-GB" dirty="0" err="1" smtClean="0"/>
              <a:t>metropia</a:t>
            </a:r>
            <a:r>
              <a:rPr lang="en-GB" dirty="0" smtClean="0"/>
              <a:t>.</a:t>
            </a:r>
          </a:p>
          <a:p>
            <a:pPr marL="0" indent="0" algn="just">
              <a:buFontTx/>
              <a:buNone/>
              <a:defRPr/>
            </a:pPr>
            <a:r>
              <a:rPr lang="en-GB" dirty="0" smtClean="0"/>
              <a:t>Around the age of 50, the elasticity of the lens drops to the point that the near point is distant enough that practically merges with the far point.</a:t>
            </a:r>
          </a:p>
          <a:p>
            <a:pPr marL="0" indent="0" algn="just">
              <a:buFontTx/>
              <a:buNone/>
              <a:defRPr/>
            </a:pPr>
            <a:r>
              <a:rPr lang="en-GB" dirty="0" smtClean="0"/>
              <a:t>(As the next stage, with the use of current eye treatment, patients with cataract have implanted artificial lenses…)</a:t>
            </a:r>
          </a:p>
          <a:p>
            <a:pPr marL="0" indent="0">
              <a:buFontTx/>
              <a:buNone/>
              <a:defRPr/>
            </a:pPr>
            <a:endParaRPr lang="en-GB" dirty="0" smtClean="0"/>
          </a:p>
          <a:p>
            <a:pPr>
              <a:defRPr/>
            </a:pPr>
            <a:endParaRPr lang="en-GB" dirty="0"/>
          </a:p>
        </p:txBody>
      </p:sp>
      <p:sp>
        <p:nvSpPr>
          <p:cNvPr id="1229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B6B3CE-19A4-4E17-BBBF-8ED26DA3C6A3}" type="slidenum">
              <a:rPr lang="en-US" altLang="cs-CZ" sz="1400" smtClean="0"/>
              <a:pPr>
                <a:spcBef>
                  <a:spcPct val="0"/>
                </a:spcBef>
                <a:buFontTx/>
                <a:buNone/>
              </a:pPr>
              <a:t>8</a:t>
            </a:fld>
            <a:endParaRPr lang="en-US" altLang="cs-CZ" sz="1400" smtClean="0"/>
          </a:p>
        </p:txBody>
      </p:sp>
    </p:spTree>
    <p:extLst>
      <p:ext uri="{BB962C8B-B14F-4D97-AF65-F5344CB8AC3E}">
        <p14:creationId xmlns:p14="http://schemas.microsoft.com/office/powerpoint/2010/main" val="295142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4"/>
          <p:cNvSpPr txBox="1">
            <a:spLocks noChangeArrowheads="1"/>
          </p:cNvSpPr>
          <p:nvPr/>
        </p:nvSpPr>
        <p:spPr bwMode="auto">
          <a:xfrm>
            <a:off x="152400" y="6260455"/>
            <a:ext cx="8915400" cy="461665"/>
          </a:xfrm>
          <a:prstGeom prst="rect">
            <a:avLst/>
          </a:prstGeom>
          <a:solidFill>
            <a:srgbClr val="FFFF0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t>Blind Spot and Yellow Spot</a:t>
            </a:r>
            <a:r>
              <a:rPr lang="cs-CZ" altLang="cs-CZ" sz="2400" dirty="0"/>
              <a:t> in </a:t>
            </a:r>
            <a:r>
              <a:rPr lang="cs-CZ" altLang="cs-CZ" sz="2400" dirty="0" smtClean="0"/>
              <a:t>Retina</a:t>
            </a:r>
            <a:r>
              <a:rPr lang="en-GB" altLang="cs-CZ" sz="2400" dirty="0" smtClean="0"/>
              <a:t> </a:t>
            </a:r>
            <a:r>
              <a:rPr lang="en-GB" altLang="cs-CZ" sz="2400" dirty="0" smtClean="0">
                <a:solidFill>
                  <a:srgbClr val="FF0000"/>
                </a:solidFill>
              </a:rPr>
              <a:t>&lt;stop&gt;, </a:t>
            </a:r>
            <a:r>
              <a:rPr lang="en-GB" altLang="cs-CZ" sz="2400" dirty="0" smtClean="0"/>
              <a:t>test yourself…</a:t>
            </a:r>
            <a:endParaRPr lang="en-US" altLang="cs-CZ" sz="2400" dirty="0"/>
          </a:p>
        </p:txBody>
      </p:sp>
      <p:sp>
        <p:nvSpPr>
          <p:cNvPr id="13314" name="Title 1"/>
          <p:cNvSpPr>
            <a:spLocks noGrp="1"/>
          </p:cNvSpPr>
          <p:nvPr>
            <p:ph type="title"/>
          </p:nvPr>
        </p:nvSpPr>
        <p:spPr>
          <a:xfrm>
            <a:off x="152400" y="76200"/>
            <a:ext cx="8839200" cy="1143000"/>
          </a:xfrm>
        </p:spPr>
        <p:txBody>
          <a:bodyPr/>
          <a:lstStyle/>
          <a:p>
            <a:r>
              <a:rPr lang="cs-CZ" altLang="en-US" smtClean="0">
                <a:solidFill>
                  <a:srgbClr val="C00000"/>
                </a:solidFill>
              </a:rPr>
              <a:t>Visual </a:t>
            </a:r>
            <a:r>
              <a:rPr lang="en-GB" altLang="en-US" smtClean="0">
                <a:solidFill>
                  <a:srgbClr val="C00000"/>
                </a:solidFill>
              </a:rPr>
              <a:t>A</a:t>
            </a:r>
            <a:r>
              <a:rPr lang="cs-CZ" altLang="en-US" smtClean="0">
                <a:solidFill>
                  <a:srgbClr val="C00000"/>
                </a:solidFill>
              </a:rPr>
              <a:t>cuity, Day and Night Acuity</a:t>
            </a:r>
            <a:endParaRPr lang="en-GB" altLang="en-US" smtClean="0">
              <a:solidFill>
                <a:srgbClr val="C00000"/>
              </a:solidFill>
            </a:endParaRPr>
          </a:p>
        </p:txBody>
      </p:sp>
      <p:sp>
        <p:nvSpPr>
          <p:cNvPr id="13315"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2A0FC7-EF21-4D81-B37A-687C521AD227}" type="slidenum">
              <a:rPr lang="en-US" altLang="cs-CZ" sz="1400" smtClean="0"/>
              <a:pPr>
                <a:spcBef>
                  <a:spcPct val="0"/>
                </a:spcBef>
                <a:buFontTx/>
                <a:buNone/>
              </a:pPr>
              <a:t>9</a:t>
            </a:fld>
            <a:endParaRPr lang="en-US" altLang="cs-CZ" sz="1400" smtClean="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143000"/>
            <a:ext cx="941228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783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1202</Words>
  <Application>Microsoft Office PowerPoint</Application>
  <PresentationFormat>On-screen Show (4:3)</PresentationFormat>
  <Paragraphs>182</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Cambria Math</vt:lpstr>
      <vt:lpstr>Times New Roman</vt:lpstr>
      <vt:lpstr>Výchozí návrh</vt:lpstr>
      <vt:lpstr>Visual Pathway and Visual Pathologies (Human Visual System: Visual Periphery, Visual Pathway, Normal Function and Impairment) </vt:lpstr>
      <vt:lpstr>PowerPoint Presentation</vt:lpstr>
      <vt:lpstr>PowerPoint Presentation</vt:lpstr>
      <vt:lpstr>PowerPoint Presentation</vt:lpstr>
      <vt:lpstr>PowerPoint Presentation</vt:lpstr>
      <vt:lpstr>Far and Near Point/ or How Eye Focuses</vt:lpstr>
      <vt:lpstr>PowerPoint Presentation</vt:lpstr>
      <vt:lpstr>Accommodation = Focusing to Get a Sharp Image</vt:lpstr>
      <vt:lpstr>Visual Acuity, Day and Night Acuity</vt:lpstr>
      <vt:lpstr>PowerPoint Presentation</vt:lpstr>
      <vt:lpstr>Perimeter investigation</vt:lpstr>
      <vt:lpstr>PowerPoint Presentation</vt:lpstr>
      <vt:lpstr>Nystagmus</vt:lpstr>
      <vt:lpstr>Aperture Versus Depth of Field (světelnost/ clona, hloubka ostrosti) Apply to Human Eye Functioning as Well</vt:lpstr>
      <vt:lpstr>PowerPoint Presentation</vt:lpstr>
      <vt:lpstr>Aperture Versus Depth of Field Apply to Human Eye Functioning as Well</vt:lpstr>
      <vt:lpstr>Ten Layers of Retina</vt:lpstr>
      <vt:lpstr>Od světla přes receptorový potenciál k akčním potenciálům a kódování ve zrakovém nervu</vt:lpstr>
      <vt:lpstr>PowerPoint Presentation</vt:lpstr>
      <vt:lpstr>PowerPoint Presentation</vt:lpstr>
      <vt:lpstr>PowerPoint Presentation</vt:lpstr>
      <vt:lpstr>PowerPoint Presentation</vt:lpstr>
      <vt:lpstr>Electric Potentials of Retina</vt:lpstr>
      <vt:lpstr>Spectral sensitivities of cones and rods</vt:lpstr>
      <vt:lpstr>Day and Night Vision, with Rods and Three Cone Types</vt:lpstr>
      <vt:lpstr>Day and Night Vision, with Rods and Three Cone Types</vt:lpstr>
      <vt:lpstr>Protanopia (no red cones) and Deuteranopia (no green cones) and How They (May) See Colors </vt:lpstr>
      <vt:lpstr>Visual Fields in Optic Nerve and their Defects</vt:lpstr>
      <vt:lpstr>PowerPoint Presentation</vt:lpstr>
      <vt:lpstr>PowerPoint Presentation</vt:lpstr>
      <vt:lpstr>PowerPoint Presentation</vt:lpstr>
      <vt:lpstr>PowerPoint Presentation</vt:lpstr>
      <vt:lpstr>PowerPoint Presentation</vt:lpstr>
      <vt:lpstr>Literary references</vt:lpstr>
      <vt:lpstr>PowerPoint Presentation</vt:lpstr>
      <vt:lpstr>PowerPoint Presentation</vt:lpstr>
      <vt:lpstr>PowerPoint Presentation</vt:lpstr>
      <vt:lpstr>PowerPoint Presentation</vt:lpstr>
    </vt:vector>
  </TitlesOfParts>
  <Company>UPF 1.LF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Petr</dc:creator>
  <cp:lastModifiedBy>ucitel</cp:lastModifiedBy>
  <cp:revision>188</cp:revision>
  <cp:lastPrinted>2020-11-11T12:42:07Z</cp:lastPrinted>
  <dcterms:created xsi:type="dcterms:W3CDTF">2011-01-16T18:15:09Z</dcterms:created>
  <dcterms:modified xsi:type="dcterms:W3CDTF">2024-11-07T09:38:27Z</dcterms:modified>
</cp:coreProperties>
</file>