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78" r:id="rId2"/>
    <p:sldId id="283" r:id="rId3"/>
    <p:sldId id="281" r:id="rId4"/>
    <p:sldId id="288" r:id="rId5"/>
    <p:sldId id="286" r:id="rId6"/>
    <p:sldId id="307" r:id="rId7"/>
    <p:sldId id="320" r:id="rId8"/>
    <p:sldId id="319" r:id="rId9"/>
    <p:sldId id="337" r:id="rId10"/>
    <p:sldId id="321" r:id="rId11"/>
    <p:sldId id="322" r:id="rId12"/>
    <p:sldId id="332" r:id="rId13"/>
    <p:sldId id="325" r:id="rId14"/>
    <p:sldId id="326" r:id="rId15"/>
    <p:sldId id="327" r:id="rId16"/>
    <p:sldId id="328" r:id="rId17"/>
    <p:sldId id="329" r:id="rId18"/>
    <p:sldId id="330" r:id="rId19"/>
    <p:sldId id="310" r:id="rId20"/>
    <p:sldId id="309" r:id="rId21"/>
    <p:sldId id="296" r:id="rId22"/>
    <p:sldId id="331" r:id="rId23"/>
    <p:sldId id="338" r:id="rId24"/>
    <p:sldId id="336" r:id="rId25"/>
    <p:sldId id="333" r:id="rId26"/>
    <p:sldId id="334" r:id="rId27"/>
    <p:sldId id="335" r:id="rId28"/>
    <p:sldId id="300" r:id="rId29"/>
    <p:sldId id="298" r:id="rId30"/>
    <p:sldId id="280" r:id="rId31"/>
    <p:sldId id="289" r:id="rId32"/>
    <p:sldId id="297" r:id="rId33"/>
    <p:sldId id="293" r:id="rId34"/>
    <p:sldId id="294" r:id="rId35"/>
    <p:sldId id="295" r:id="rId36"/>
    <p:sldId id="304" r:id="rId37"/>
    <p:sldId id="311" r:id="rId38"/>
    <p:sldId id="301" r:id="rId39"/>
    <p:sldId id="302" r:id="rId40"/>
    <p:sldId id="303" r:id="rId41"/>
    <p:sldId id="306" r:id="rId42"/>
    <p:sldId id="308" r:id="rId43"/>
    <p:sldId id="339" r:id="rId44"/>
    <p:sldId id="314" r:id="rId45"/>
    <p:sldId id="315" r:id="rId46"/>
    <p:sldId id="282" r:id="rId47"/>
    <p:sldId id="290" r:id="rId48"/>
    <p:sldId id="291" r:id="rId49"/>
    <p:sldId id="285" r:id="rId50"/>
    <p:sldId id="264" r:id="rId51"/>
  </p:sldIdLst>
  <p:sldSz cx="9144000" cy="6858000" type="screen4x3"/>
  <p:notesSz cx="7302500" cy="95885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2" autoAdjust="0"/>
    <p:restoredTop sz="94660"/>
  </p:normalViewPr>
  <p:slideViewPr>
    <p:cSldViewPr>
      <p:cViewPr>
        <p:scale>
          <a:sx n="120" d="100"/>
          <a:sy n="120" d="100"/>
        </p:scale>
        <p:origin x="186" y="43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defTabSz="91281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5438" y="0"/>
            <a:ext cx="31654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7488"/>
            <a:ext cx="31654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defTabSz="91281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5438" y="9107488"/>
            <a:ext cx="31654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/>
            </a:lvl1pPr>
          </a:lstStyle>
          <a:p>
            <a:fld id="{8F6E0791-972C-42F2-9A6B-CC9851BAC7DD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761292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defTabSz="965200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5438" y="0"/>
            <a:ext cx="31654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algn="r" defTabSz="965200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0250" y="4554538"/>
            <a:ext cx="5842000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noProof="0" smtClean="0"/>
              <a:t>Klepnutím lze upravit styly předlohy textu.</a:t>
            </a:r>
          </a:p>
          <a:p>
            <a:pPr lvl="1"/>
            <a:r>
              <a:rPr lang="en-US" altLang="cs-CZ" noProof="0" smtClean="0"/>
              <a:t>Druhá úroveň</a:t>
            </a:r>
          </a:p>
          <a:p>
            <a:pPr lvl="2"/>
            <a:r>
              <a:rPr lang="en-US" altLang="cs-CZ" noProof="0" smtClean="0"/>
              <a:t>Třetí úroveň</a:t>
            </a:r>
          </a:p>
          <a:p>
            <a:pPr lvl="3"/>
            <a:r>
              <a:rPr lang="en-US" altLang="cs-CZ" noProof="0" smtClean="0"/>
              <a:t>Čtvrtá úroveň</a:t>
            </a:r>
          </a:p>
          <a:p>
            <a:pPr lvl="4"/>
            <a:r>
              <a:rPr lang="en-US" altLang="cs-CZ" noProof="0" smtClean="0"/>
              <a:t>Pátá úroveň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7488"/>
            <a:ext cx="31654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defTabSz="965200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5438" y="9107488"/>
            <a:ext cx="31654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algn="r" defTabSz="965200" eaLnBrk="1" hangingPunct="1">
              <a:defRPr sz="1300"/>
            </a:lvl1pPr>
          </a:lstStyle>
          <a:p>
            <a:fld id="{AC6A3F1C-26AF-4A32-BC40-3FB43F8BDF67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4678305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ADFCBA2-ABE9-4716-A114-9065C8962BB5}" type="slidenum">
              <a:rPr lang="en-US" altLang="cs-CZ"/>
              <a:pPr/>
              <a:t>1</a:t>
            </a:fld>
            <a:endParaRPr lang="en-US" altLang="cs-CZ"/>
          </a:p>
        </p:txBody>
      </p:sp>
      <p:sp>
        <p:nvSpPr>
          <p:cNvPr id="5123" name="Rectangle 7"/>
          <p:cNvSpPr txBox="1">
            <a:spLocks noGrp="1" noChangeArrowheads="1"/>
          </p:cNvSpPr>
          <p:nvPr/>
        </p:nvSpPr>
        <p:spPr bwMode="auto">
          <a:xfrm>
            <a:off x="4135438" y="9110663"/>
            <a:ext cx="3167062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61" tIns="47431" rIns="94861" bIns="47431" anchor="b"/>
          <a:lstStyle>
            <a:lvl1pPr defTabSz="949325">
              <a:defRPr>
                <a:solidFill>
                  <a:schemeClr val="tx1"/>
                </a:solidFill>
                <a:latin typeface="Arial" charset="0"/>
              </a:defRPr>
            </a:lvl1pPr>
            <a:lvl2pPr marL="741363" indent="-284163" defTabSz="949325">
              <a:defRPr>
                <a:solidFill>
                  <a:schemeClr val="tx1"/>
                </a:solidFill>
                <a:latin typeface="Arial" charset="0"/>
              </a:defRPr>
            </a:lvl2pPr>
            <a:lvl3pPr marL="1141413" indent="-228600" defTabSz="949325">
              <a:defRPr>
                <a:solidFill>
                  <a:schemeClr val="tx1"/>
                </a:solidFill>
                <a:latin typeface="Arial" charset="0"/>
              </a:defRPr>
            </a:lvl3pPr>
            <a:lvl4pPr marL="1595438" indent="-225425" defTabSz="949325">
              <a:defRPr>
                <a:solidFill>
                  <a:schemeClr val="tx1"/>
                </a:solidFill>
                <a:latin typeface="Arial" charset="0"/>
              </a:defRPr>
            </a:lvl4pPr>
            <a:lvl5pPr marL="2054225" indent="-228600" defTabSz="949325">
              <a:defRPr>
                <a:solidFill>
                  <a:schemeClr val="tx1"/>
                </a:solidFill>
                <a:latin typeface="Arial" charset="0"/>
              </a:defRPr>
            </a:lvl5pPr>
            <a:lvl6pPr marL="2511425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68625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5825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3025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65EE8DD-75CC-4C16-B09E-FD91392DADE7}" type="slidenum">
              <a:rPr lang="en-US" altLang="cs-CZ" sz="1300">
                <a:latin typeface="Times New Roman" pitchFamily="18" charset="0"/>
              </a:rPr>
              <a:pPr algn="r" eaLnBrk="1" hangingPunct="1"/>
              <a:t>1</a:t>
            </a:fld>
            <a:endParaRPr lang="en-US" altLang="cs-CZ" sz="1300">
              <a:latin typeface="Times New Roman" pitchFamily="18" charset="0"/>
            </a:endParaRPr>
          </a:p>
        </p:txBody>
      </p:sp>
      <p:sp>
        <p:nvSpPr>
          <p:cNvPr id="51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794250" cy="3595687"/>
          </a:xfrm>
          <a:solidFill>
            <a:srgbClr val="FFFFFF"/>
          </a:solidFill>
          <a:ln/>
        </p:spPr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2950"/>
            <a:ext cx="5356225" cy="4316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288" tIns="47645" rIns="95288" bIns="47645"/>
          <a:lstStyle/>
          <a:p>
            <a:pPr eaLnBrk="1" hangingPunct="1"/>
            <a:endParaRPr lang="cs-CZ" altLang="cs-CZ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AF0B8D-1983-4AE4-A2A5-917A46327B53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765023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043931-75F1-4033-BEC0-1A93787F643C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94238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82320-FDC1-499C-ADC6-633DC44A7642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008989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9B600A-C29E-4227-A68E-D52737ECA829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850147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45286D-E0F8-4AC8-8CE8-F6623138D621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93980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D87A16-3593-4C9E-BB42-00A38915B6C1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142505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DFE782-D6C8-4957-9527-F85E84024234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45116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75932-B486-4AEB-901A-244EEDEC05FF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146950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D2B2C4-D132-4293-AE7A-75BED88D80D5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879903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154C41-5B26-4F57-8980-10C64B57A41E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695153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03355D-EB0E-41C5-BE09-DAB2B26FAEE2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014533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Klepnutím lze upravit styly předlohy textu.</a:t>
            </a:r>
          </a:p>
          <a:p>
            <a:pPr lvl="1"/>
            <a:r>
              <a:rPr lang="en-US" altLang="cs-CZ" smtClean="0"/>
              <a:t>Druhá úroveň</a:t>
            </a:r>
          </a:p>
          <a:p>
            <a:pPr lvl="2"/>
            <a:r>
              <a:rPr lang="en-US" altLang="cs-CZ" smtClean="0"/>
              <a:t>Třetí úroveň</a:t>
            </a:r>
          </a:p>
          <a:p>
            <a:pPr lvl="3"/>
            <a:r>
              <a:rPr lang="en-US" altLang="cs-CZ" smtClean="0"/>
              <a:t>Čtvrtá úroveň</a:t>
            </a:r>
          </a:p>
          <a:p>
            <a:pPr lvl="4"/>
            <a:r>
              <a:rPr lang="en-US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CAA5BBF-39BB-4EF5-89EB-D0EA3F08ABEB}" type="slidenum">
              <a:rPr lang="en-US" altLang="cs-CZ"/>
              <a:pPr/>
              <a:t>‹#›</a:t>
            </a:fld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w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mailto:Petr.Marsalek@LF1.CUNI.CZ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9144000" cy="1981200"/>
          </a:xfrm>
        </p:spPr>
        <p:txBody>
          <a:bodyPr/>
          <a:lstStyle/>
          <a:p>
            <a:pPr eaLnBrk="1" hangingPunct="1"/>
            <a:r>
              <a:rPr lang="en-GB" altLang="cs-CZ" sz="3200" b="1" dirty="0" smtClean="0">
                <a:solidFill>
                  <a:srgbClr val="CC0000"/>
                </a:solidFill>
              </a:rPr>
              <a:t>FAV, Talk no. 9, </a:t>
            </a:r>
            <a:r>
              <a:rPr lang="cs-CZ" altLang="cs-CZ" sz="3200" b="1" dirty="0" smtClean="0">
                <a:solidFill>
                  <a:srgbClr val="CC0000"/>
                </a:solidFill>
              </a:rPr>
              <a:t>Visual</a:t>
            </a:r>
            <a:r>
              <a:rPr lang="en-GB" altLang="cs-CZ" sz="3200" b="1" dirty="0" smtClean="0">
                <a:solidFill>
                  <a:srgbClr val="CC0000"/>
                </a:solidFill>
              </a:rPr>
              <a:t> </a:t>
            </a:r>
            <a:r>
              <a:rPr lang="cs-CZ" altLang="cs-CZ" sz="3200" b="1" dirty="0" smtClean="0">
                <a:solidFill>
                  <a:srgbClr val="CC0000"/>
                </a:solidFill>
              </a:rPr>
              <a:t>C</a:t>
            </a:r>
            <a:r>
              <a:rPr lang="en-GB" altLang="cs-CZ" sz="3200" b="1" dirty="0" err="1" smtClean="0">
                <a:solidFill>
                  <a:srgbClr val="CC0000"/>
                </a:solidFill>
              </a:rPr>
              <a:t>ortex</a:t>
            </a:r>
            <a:r>
              <a:rPr lang="en-GB" altLang="cs-CZ" sz="3200" b="1" dirty="0" smtClean="0">
                <a:solidFill>
                  <a:srgbClr val="CC0000"/>
                </a:solidFill>
              </a:rPr>
              <a:t>,</a:t>
            </a:r>
            <a:br>
              <a:rPr lang="en-GB" altLang="cs-CZ" sz="3200" b="1" dirty="0" smtClean="0">
                <a:solidFill>
                  <a:srgbClr val="CC0000"/>
                </a:solidFill>
              </a:rPr>
            </a:br>
            <a:endParaRPr lang="en-US" altLang="cs-CZ" sz="3200" b="1" dirty="0" smtClean="0">
              <a:solidFill>
                <a:srgbClr val="CC0000"/>
              </a:solidFill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352800" y="4052888"/>
            <a:ext cx="25003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800" b="1"/>
              <a:t>Petr Mar</a:t>
            </a:r>
            <a:r>
              <a:rPr lang="cs-CZ" altLang="cs-CZ" sz="2800" b="1"/>
              <a:t>šá</a:t>
            </a:r>
            <a:r>
              <a:rPr lang="en-US" altLang="cs-CZ" sz="2800" b="1"/>
              <a:t>lek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85800" y="60960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Year</a:t>
            </a:r>
            <a:r>
              <a:rPr lang="en-GB" altLang="cs-CZ" sz="2400"/>
              <a:t>s</a:t>
            </a:r>
            <a:r>
              <a:rPr lang="cs-CZ" altLang="cs-CZ" sz="2400"/>
              <a:t> </a:t>
            </a:r>
            <a:r>
              <a:rPr lang="en-US" altLang="cs-CZ" sz="2400"/>
              <a:t>20</a:t>
            </a:r>
            <a:r>
              <a:rPr lang="en-GB" altLang="cs-CZ" sz="2400"/>
              <a:t>20</a:t>
            </a:r>
            <a:r>
              <a:rPr lang="cs-CZ" altLang="cs-CZ" sz="2400"/>
              <a:t>/ 2021</a:t>
            </a:r>
            <a:r>
              <a:rPr lang="en-GB" altLang="cs-CZ" sz="2400"/>
              <a:t>/ 2022</a:t>
            </a:r>
            <a:endParaRPr lang="en-US" altLang="cs-CZ" sz="2400"/>
          </a:p>
        </p:txBody>
      </p:sp>
      <p:sp>
        <p:nvSpPr>
          <p:cNvPr id="410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F8A8D2-B09D-479A-BDAD-F1A1C638E189}" type="slidenum">
              <a:rPr lang="en-US" altLang="cs-CZ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cs-CZ" sz="1400"/>
          </a:p>
        </p:txBody>
      </p:sp>
      <p:pic>
        <p:nvPicPr>
          <p:cNvPr id="410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88" y="1981200"/>
            <a:ext cx="2589212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38A2E7-5F91-4E8F-91F4-C806C01B1CE7}" type="slidenum">
              <a:rPr lang="en-US" altLang="cs-CZ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cs-CZ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2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CEC5A0-F7C2-4B0F-99AF-8F5FE58C2024}" type="slidenum">
              <a:rPr lang="en-US" altLang="cs-CZ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cs-CZ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87363"/>
          </a:xfrm>
        </p:spPr>
        <p:txBody>
          <a:bodyPr/>
          <a:lstStyle/>
          <a:p>
            <a:r>
              <a:rPr lang="cs-CZ" altLang="en-US" dirty="0" smtClean="0">
                <a:solidFill>
                  <a:srgbClr val="00B050"/>
                </a:solidFill>
              </a:rPr>
              <a:t>Visual/</a:t>
            </a:r>
            <a:r>
              <a:rPr lang="cs-CZ" altLang="en-US" dirty="0" smtClean="0">
                <a:solidFill>
                  <a:srgbClr val="00B050"/>
                </a:solidFill>
              </a:rPr>
              <a:t>Illusions</a:t>
            </a:r>
            <a:endParaRPr lang="en-GB" altLang="en-US" dirty="0" smtClean="0">
              <a:solidFill>
                <a:srgbClr val="00B050"/>
              </a:solidFill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382000" cy="57912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altLang="en-US" sz="2000" dirty="0" smtClean="0">
                <a:solidFill>
                  <a:srgbClr val="00B050"/>
                </a:solidFill>
              </a:rPr>
              <a:t>Examples of </a:t>
            </a:r>
            <a:r>
              <a:rPr lang="cs-CZ" altLang="en-US" sz="2000" dirty="0" smtClean="0">
                <a:solidFill>
                  <a:srgbClr val="00B050"/>
                </a:solidFill>
              </a:rPr>
              <a:t>visual</a:t>
            </a:r>
            <a:r>
              <a:rPr lang="en-GB" altLang="en-US" sz="2000" dirty="0" smtClean="0">
                <a:solidFill>
                  <a:srgbClr val="00B050"/>
                </a:solidFill>
              </a:rPr>
              <a:t> illusions</a:t>
            </a:r>
            <a:endParaRPr lang="cs-CZ" altLang="en-US" sz="2000" dirty="0">
              <a:solidFill>
                <a:srgbClr val="00B050"/>
              </a:solidFill>
            </a:endParaRPr>
          </a:p>
          <a:p>
            <a:pPr marL="0" indent="0">
              <a:buFontTx/>
              <a:buNone/>
              <a:defRPr/>
            </a:pPr>
            <a:endParaRPr lang="cs-CZ" altLang="en-US" sz="2000" dirty="0" smtClean="0">
              <a:solidFill>
                <a:srgbClr val="00B050"/>
              </a:solidFill>
            </a:endParaRPr>
          </a:p>
          <a:p>
            <a:pPr marL="0" indent="0">
              <a:buFontTx/>
              <a:buNone/>
              <a:defRPr/>
            </a:pPr>
            <a:endParaRPr lang="cs-CZ" altLang="en-US" sz="2000" dirty="0">
              <a:solidFill>
                <a:srgbClr val="00B050"/>
              </a:solidFill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cs-CZ" altLang="en-US" sz="2000" dirty="0" smtClean="0"/>
              <a:t>Hyperacuity (llll////)</a:t>
            </a:r>
          </a:p>
          <a:p>
            <a:pPr marL="457200" indent="-457200">
              <a:buFontTx/>
              <a:buAutoNum type="arabicPeriod"/>
              <a:defRPr/>
            </a:pPr>
            <a:r>
              <a:rPr lang="cs-CZ" altLang="en-US" sz="2000" dirty="0" smtClean="0"/>
              <a:t>Group of illusions based on perceptual figure-ground alternation</a:t>
            </a:r>
          </a:p>
          <a:p>
            <a:pPr marL="457200" indent="-457200">
              <a:buFontTx/>
              <a:buAutoNum type="arabicPeriod"/>
              <a:defRPr/>
            </a:pPr>
            <a:r>
              <a:rPr lang="cs-CZ" altLang="en-US" sz="2000" dirty="0" smtClean="0"/>
              <a:t>Kanisza and Bregman-Kanisza illusory occluded objects</a:t>
            </a:r>
            <a:endParaRPr lang="cs-CZ" altLang="en-US" sz="2000" dirty="0" smtClean="0"/>
          </a:p>
          <a:p>
            <a:pPr marL="457200" indent="-457200">
              <a:buFontTx/>
              <a:buAutoNum type="arabicPeriod"/>
              <a:defRPr/>
            </a:pPr>
            <a:r>
              <a:rPr lang="cs-CZ" altLang="en-US" sz="2000" dirty="0" smtClean="0"/>
              <a:t>Cortical “inertial mechanisms“ creating after-effects</a:t>
            </a:r>
          </a:p>
          <a:p>
            <a:pPr marL="457200" indent="-457200">
              <a:buFontTx/>
              <a:buAutoNum type="arabicPeriod"/>
              <a:defRPr/>
            </a:pPr>
            <a:r>
              <a:rPr lang="cs-CZ" altLang="en-US" sz="2000" dirty="0" smtClean="0"/>
              <a:t>Impossible 3-dimensional object designs (e.g. </a:t>
            </a:r>
            <a:r>
              <a:rPr lang="cs-CZ" altLang="en-US" sz="2000" dirty="0"/>
              <a:t>d</a:t>
            </a:r>
            <a:r>
              <a:rPr lang="cs-CZ" altLang="en-US" sz="2000" dirty="0" smtClean="0"/>
              <a:t>rawings by M. C. Escher)</a:t>
            </a:r>
          </a:p>
          <a:p>
            <a:pPr marL="457200" indent="-457200">
              <a:buFontTx/>
              <a:buAutoNum type="arabicPeriod"/>
              <a:defRPr/>
            </a:pPr>
            <a:r>
              <a:rPr lang="cs-CZ" altLang="en-US" sz="2000" dirty="0" smtClean="0"/>
              <a:t>Binary (Necker cube like) illusory percepts: they are important mechanisms how to register two variants of the </a:t>
            </a:r>
            <a:r>
              <a:rPr lang="en-GB" altLang="en-US" sz="2000" dirty="0" smtClean="0"/>
              <a:t>binocular </a:t>
            </a:r>
            <a:r>
              <a:rPr lang="cs-CZ" altLang="en-US" sz="2000" dirty="0" smtClean="0"/>
              <a:t>outer world that cannot be distinguished by creating only one probable input.</a:t>
            </a:r>
          </a:p>
          <a:p>
            <a:pPr marL="457200" indent="-457200">
              <a:buFontTx/>
              <a:buAutoNum type="arabicPeriod"/>
              <a:defRPr/>
            </a:pPr>
            <a:r>
              <a:rPr lang="cs-CZ" altLang="en-US" sz="2000" dirty="0" smtClean="0"/>
              <a:t>The rivalry between the two eyes is another mechanism for how to arrive at a plausible outer world scene. Intricate displays addressing these mechanisms demonstrate that part of what </a:t>
            </a:r>
            <a:r>
              <a:rPr lang="en-GB" altLang="en-US" sz="2000" dirty="0" smtClean="0"/>
              <a:t>we </a:t>
            </a:r>
            <a:r>
              <a:rPr lang="cs-CZ" altLang="en-US" sz="2000" dirty="0" smtClean="0"/>
              <a:t>see cannot be accessed consciously </a:t>
            </a:r>
            <a:r>
              <a:rPr lang="en-GB" altLang="en-US" sz="2000" dirty="0" smtClean="0"/>
              <a:t>[</a:t>
            </a:r>
            <a:r>
              <a:rPr lang="cs-CZ" altLang="en-US" sz="2000" dirty="0" smtClean="0"/>
              <a:t>Koch and others.</a:t>
            </a:r>
            <a:r>
              <a:rPr lang="en-GB" altLang="en-US" sz="2000" dirty="0" smtClean="0"/>
              <a:t>]</a:t>
            </a:r>
            <a:endParaRPr lang="cs-CZ" altLang="en-US" sz="2000" dirty="0" smtClean="0"/>
          </a:p>
          <a:p>
            <a:pPr marL="0" indent="0">
              <a:buFontTx/>
              <a:buNone/>
              <a:defRPr/>
            </a:pPr>
            <a:endParaRPr lang="en-GB" altLang="en-US" sz="2000" dirty="0" smtClean="0"/>
          </a:p>
        </p:txBody>
      </p:sp>
      <p:sp>
        <p:nvSpPr>
          <p:cNvPr id="3482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E73593-89C9-4B2A-947D-42124FE0F273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cs-CZ" sz="140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914400" y="1219200"/>
            <a:ext cx="7391400" cy="304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z="2000" dirty="0" smtClean="0">
                <a:solidFill>
                  <a:srgbClr val="00B050"/>
                </a:solidFill>
              </a:rPr>
              <a:t>(This </a:t>
            </a:r>
            <a:r>
              <a:rPr lang="cs-CZ" altLang="en-US" sz="2000" dirty="0">
                <a:solidFill>
                  <a:srgbClr val="00B050"/>
                </a:solidFill>
              </a:rPr>
              <a:t>is not a complete list, these are rather random </a:t>
            </a:r>
            <a:r>
              <a:rPr lang="cs-CZ" altLang="en-US" sz="2000" dirty="0" smtClean="0">
                <a:solidFill>
                  <a:srgbClr val="00B050"/>
                </a:solidFill>
              </a:rPr>
              <a:t>examples.)</a:t>
            </a:r>
            <a:endParaRPr lang="en-US" altLang="cs-CZ" sz="2000" b="1" dirty="0" smtClean="0">
              <a:solidFill>
                <a:srgbClr val="33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27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cs-CZ" altLang="en-US" dirty="0" smtClean="0">
                <a:solidFill>
                  <a:srgbClr val="FF0000"/>
                </a:solidFill>
              </a:rPr>
              <a:t>Face</a:t>
            </a:r>
            <a:r>
              <a:rPr lang="en-GB" altLang="en-US" dirty="0" smtClean="0">
                <a:solidFill>
                  <a:srgbClr val="FF0000"/>
                </a:solidFill>
              </a:rPr>
              <a:t>s</a:t>
            </a:r>
            <a:r>
              <a:rPr lang="cs-CZ" altLang="en-US" dirty="0" smtClean="0">
                <a:solidFill>
                  <a:srgbClr val="FF0000"/>
                </a:solidFill>
              </a:rPr>
              <a:t>/ </a:t>
            </a:r>
            <a:r>
              <a:rPr lang="cs-CZ" altLang="en-US" dirty="0" smtClean="0">
                <a:solidFill>
                  <a:srgbClr val="FF0000"/>
                </a:solidFill>
              </a:rPr>
              <a:t>Vase (Gestalt Illusion)</a:t>
            </a:r>
            <a:endParaRPr lang="en-GB" altLang="en-US" dirty="0" smtClean="0">
              <a:solidFill>
                <a:srgbClr val="FF0000"/>
              </a:solidFill>
            </a:endParaRPr>
          </a:p>
        </p:txBody>
      </p:sp>
      <p:pic>
        <p:nvPicPr>
          <p:cNvPr id="1638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19200"/>
            <a:ext cx="2914650" cy="44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4DF733-9A57-4DA6-AE42-56E07751BAEB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cs-CZ" sz="1400" smtClean="0"/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0" y="5875338"/>
            <a:ext cx="8915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rgbClr val="00B050"/>
                </a:solidFill>
              </a:rPr>
              <a:t>Comment:</a:t>
            </a:r>
            <a:endParaRPr lang="en-GB" altLang="cs-CZ" sz="2400" dirty="0">
              <a:solidFill>
                <a:srgbClr val="00B05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dirty="0">
                <a:solidFill>
                  <a:srgbClr val="00B050"/>
                </a:solidFill>
              </a:rPr>
              <a:t>figure and ground alternate, based on to what we attend.</a:t>
            </a:r>
            <a:endParaRPr lang="en-US" altLang="cs-CZ" sz="2400" dirty="0">
              <a:solidFill>
                <a:srgbClr val="00B050"/>
              </a:solidFill>
            </a:endParaRPr>
          </a:p>
        </p:txBody>
      </p:sp>
      <p:sp>
        <p:nvSpPr>
          <p:cNvPr id="16390" name="Text Box 4"/>
          <p:cNvSpPr txBox="1">
            <a:spLocks noChangeArrowheads="1"/>
          </p:cNvSpPr>
          <p:nvPr/>
        </p:nvSpPr>
        <p:spPr bwMode="auto">
          <a:xfrm>
            <a:off x="533400" y="1447800"/>
            <a:ext cx="4572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/>
              <a:t>Definitions</a:t>
            </a:r>
            <a:r>
              <a:rPr lang="en-US" altLang="cs-CZ" sz="2400" dirty="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/>
              <a:t>What are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/>
              <a:t>1/ </a:t>
            </a:r>
            <a:r>
              <a:rPr lang="cs-CZ" altLang="cs-CZ" sz="2400" dirty="0" smtClean="0"/>
              <a:t>illusions</a:t>
            </a:r>
            <a:r>
              <a:rPr lang="en-GB" altLang="cs-CZ" sz="2400" dirty="0" smtClean="0"/>
              <a:t> (following slides)</a:t>
            </a: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/>
              <a:t>2/ </a:t>
            </a:r>
            <a:r>
              <a:rPr lang="cs-CZ" altLang="cs-CZ" sz="2400" dirty="0" smtClean="0"/>
              <a:t>pseudo-hallucinations</a:t>
            </a:r>
            <a:endParaRPr lang="en-GB" altLang="cs-CZ" sz="24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dirty="0" smtClean="0"/>
              <a:t>(example: migraine perceptions)</a:t>
            </a: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/>
              <a:t>3/ </a:t>
            </a:r>
            <a:r>
              <a:rPr lang="cs-CZ" altLang="cs-CZ" sz="2400" dirty="0" smtClean="0"/>
              <a:t>hallucinations</a:t>
            </a:r>
            <a:r>
              <a:rPr lang="en-GB" altLang="cs-CZ" sz="2400" dirty="0" smtClean="0"/>
              <a:t> (seeing unreal scenes)</a:t>
            </a:r>
            <a:endParaRPr lang="en-US" altLang="cs-CZ" sz="2400" dirty="0"/>
          </a:p>
        </p:txBody>
      </p:sp>
    </p:spTree>
    <p:extLst>
      <p:ext uri="{BB962C8B-B14F-4D97-AF65-F5344CB8AC3E}">
        <p14:creationId xmlns:p14="http://schemas.microsoft.com/office/powerpoint/2010/main" val="312278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3200"/>
            <a:ext cx="83343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257175" y="228600"/>
            <a:ext cx="85344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3600">
                <a:solidFill>
                  <a:srgbClr val="FF0000"/>
                </a:solidFill>
              </a:rPr>
              <a:t>Mechanisms in visual cortex are powerful in constructing, what we see, and sometimes in constructing illusions</a:t>
            </a:r>
          </a:p>
        </p:txBody>
      </p:sp>
      <p:sp>
        <p:nvSpPr>
          <p:cNvPr id="1741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D4C43D9-6BEC-4E50-AD78-6C438A49F925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cs-CZ" sz="1400" smtClean="0"/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228600" y="5181600"/>
            <a:ext cx="8077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00B050"/>
                </a:solidFill>
              </a:rPr>
              <a:t>Comment:</a:t>
            </a:r>
            <a:endParaRPr lang="en-US" altLang="cs-CZ" sz="2400">
              <a:solidFill>
                <a:srgbClr val="00B05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solidFill>
                  <a:srgbClr val="00B050"/>
                </a:solidFill>
              </a:rPr>
              <a:t>first fix the center of the left image, after circa 10 second move your eyes to fixate the center of the right image.</a:t>
            </a:r>
            <a:endParaRPr lang="cs-CZ" altLang="cs-CZ" sz="24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97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AI1.gif                                                        0000A922Thales                         B7CE98F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4138"/>
            <a:ext cx="6015038" cy="601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4026E1-1685-4073-B745-7FEFAC8EDD93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cs-CZ" sz="1400" smtClean="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-1676400" y="5638800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>
                <a:solidFill>
                  <a:srgbClr val="00B050"/>
                </a:solidFill>
              </a:rPr>
              <a:t>Alignment</a:t>
            </a:r>
            <a:endParaRPr lang="cs-CZ" altLang="cs-CZ" sz="2400">
              <a:solidFill>
                <a:srgbClr val="00B050"/>
              </a:solidFill>
            </a:endParaRPr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0" y="6027738"/>
            <a:ext cx="8077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00B050"/>
                </a:solidFill>
              </a:rPr>
              <a:t>Comment:</a:t>
            </a:r>
            <a:endParaRPr lang="en-US" altLang="cs-CZ" sz="2400">
              <a:solidFill>
                <a:srgbClr val="00B05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solidFill>
                  <a:srgbClr val="00B050"/>
                </a:solidFill>
              </a:rPr>
              <a:t>fixate cross 10 secs. Then move to next slide</a:t>
            </a:r>
            <a:endParaRPr lang="cs-CZ" altLang="cs-CZ" sz="24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3406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1"/>
          <p:cNvGrpSpPr>
            <a:grpSpLocks/>
          </p:cNvGrpSpPr>
          <p:nvPr/>
        </p:nvGrpSpPr>
        <p:grpSpPr bwMode="auto">
          <a:xfrm>
            <a:off x="1905000" y="76200"/>
            <a:ext cx="5938838" cy="6024563"/>
            <a:chOff x="1298575" y="160337"/>
            <a:chExt cx="6545263" cy="6545263"/>
          </a:xfrm>
        </p:grpSpPr>
        <p:pic>
          <p:nvPicPr>
            <p:cNvPr id="19462" name="Picture 2" descr="AI1.gif                                                        0000A922Thales                         B7CE98F7: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8575" y="160337"/>
              <a:ext cx="6545263" cy="654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3" name="Rectangle 3"/>
            <p:cNvSpPr>
              <a:spLocks noChangeArrowheads="1"/>
            </p:cNvSpPr>
            <p:nvPr/>
          </p:nvSpPr>
          <p:spPr bwMode="auto">
            <a:xfrm>
              <a:off x="1828800" y="685800"/>
              <a:ext cx="2514600" cy="2514600"/>
            </a:xfrm>
            <a:prstGeom prst="rect">
              <a:avLst/>
            </a:prstGeom>
            <a:solidFill>
              <a:srgbClr val="969696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cs-CZ" altLang="en-US" sz="1800"/>
            </a:p>
          </p:txBody>
        </p:sp>
        <p:sp>
          <p:nvSpPr>
            <p:cNvPr id="19464" name="Rectangle 4"/>
            <p:cNvSpPr>
              <a:spLocks noChangeArrowheads="1"/>
            </p:cNvSpPr>
            <p:nvPr/>
          </p:nvSpPr>
          <p:spPr bwMode="auto">
            <a:xfrm>
              <a:off x="4800600" y="685800"/>
              <a:ext cx="2514600" cy="2514600"/>
            </a:xfrm>
            <a:prstGeom prst="rect">
              <a:avLst/>
            </a:prstGeom>
            <a:solidFill>
              <a:srgbClr val="969696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cs-CZ" altLang="en-US" sz="1800"/>
            </a:p>
          </p:txBody>
        </p:sp>
        <p:sp>
          <p:nvSpPr>
            <p:cNvPr id="19465" name="Rectangle 5"/>
            <p:cNvSpPr>
              <a:spLocks noChangeArrowheads="1"/>
            </p:cNvSpPr>
            <p:nvPr/>
          </p:nvSpPr>
          <p:spPr bwMode="auto">
            <a:xfrm>
              <a:off x="1828800" y="3657600"/>
              <a:ext cx="2514600" cy="2514600"/>
            </a:xfrm>
            <a:prstGeom prst="rect">
              <a:avLst/>
            </a:prstGeom>
            <a:solidFill>
              <a:srgbClr val="969696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cs-CZ" altLang="en-US" sz="1800"/>
            </a:p>
          </p:txBody>
        </p:sp>
        <p:sp>
          <p:nvSpPr>
            <p:cNvPr id="19466" name="Rectangle 6"/>
            <p:cNvSpPr>
              <a:spLocks noChangeArrowheads="1"/>
            </p:cNvSpPr>
            <p:nvPr/>
          </p:nvSpPr>
          <p:spPr bwMode="auto">
            <a:xfrm>
              <a:off x="4800600" y="3657600"/>
              <a:ext cx="2514600" cy="2514600"/>
            </a:xfrm>
            <a:prstGeom prst="rect">
              <a:avLst/>
            </a:prstGeom>
            <a:solidFill>
              <a:srgbClr val="969696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cs-CZ" altLang="en-US" sz="1800"/>
            </a:p>
          </p:txBody>
        </p:sp>
      </p:grpSp>
      <p:sp>
        <p:nvSpPr>
          <p:cNvPr id="1945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F4A2F8-BEED-4170-94ED-69205008B52D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cs-CZ" sz="1400" smtClean="0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-1676400" y="5638800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dirty="0">
                <a:solidFill>
                  <a:srgbClr val="00B050"/>
                </a:solidFill>
              </a:rPr>
              <a:t>Alignment</a:t>
            </a:r>
            <a:endParaRPr lang="cs-CZ" altLang="cs-CZ" sz="2400" dirty="0">
              <a:solidFill>
                <a:srgbClr val="00B050"/>
              </a:solidFill>
            </a:endParaRPr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0" y="6027738"/>
            <a:ext cx="8839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FF00FF"/>
                </a:solidFill>
              </a:rPr>
              <a:t>Comment:</a:t>
            </a:r>
            <a:endParaRPr lang="en-US" altLang="cs-CZ" sz="2400">
              <a:solidFill>
                <a:srgbClr val="FF00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solidFill>
                  <a:srgbClr val="FF00FF"/>
                </a:solidFill>
              </a:rPr>
              <a:t>fixate cross 10 secs. When colors fade go to the previous slide</a:t>
            </a:r>
            <a:endParaRPr lang="cs-CZ" altLang="cs-CZ" sz="240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4351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 smtClean="0">
                <a:solidFill>
                  <a:srgbClr val="FF0000"/>
                </a:solidFill>
              </a:rPr>
              <a:t>Bregman - Kanisza Illusion</a:t>
            </a:r>
            <a:endParaRPr lang="en-GB" altLang="en-US" dirty="0" smtClean="0">
              <a:solidFill>
                <a:srgbClr val="FF0000"/>
              </a:solidFill>
            </a:endParaRPr>
          </a:p>
        </p:txBody>
      </p:sp>
      <p:sp>
        <p:nvSpPr>
          <p:cNvPr id="2457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973AEBB-7BAF-4DA8-909B-56D745CC04ED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cs-CZ" sz="1400" smtClean="0"/>
          </a:p>
        </p:txBody>
      </p:sp>
      <p:pic>
        <p:nvPicPr>
          <p:cNvPr id="2458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764698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6200" y="6027738"/>
            <a:ext cx="8915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rgbClr val="00B050"/>
                </a:solidFill>
              </a:rPr>
              <a:t>Comment:</a:t>
            </a:r>
            <a:endParaRPr lang="en-GB" altLang="cs-CZ" sz="2400" dirty="0">
              <a:solidFill>
                <a:srgbClr val="00B05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dirty="0">
                <a:solidFill>
                  <a:srgbClr val="00B050"/>
                </a:solidFill>
              </a:rPr>
              <a:t>t</a:t>
            </a:r>
            <a:r>
              <a:rPr lang="en-GB" altLang="cs-CZ" sz="2400" dirty="0" smtClean="0">
                <a:solidFill>
                  <a:srgbClr val="00B050"/>
                </a:solidFill>
              </a:rPr>
              <a:t>he </a:t>
            </a:r>
            <a:r>
              <a:rPr lang="en-GB" altLang="cs-CZ" sz="2400" dirty="0" err="1" smtClean="0">
                <a:solidFill>
                  <a:srgbClr val="00B050"/>
                </a:solidFill>
              </a:rPr>
              <a:t>Bs</a:t>
            </a:r>
            <a:r>
              <a:rPr lang="en-GB" altLang="cs-CZ" sz="2400" dirty="0" smtClean="0">
                <a:solidFill>
                  <a:srgbClr val="00B050"/>
                </a:solidFill>
              </a:rPr>
              <a:t> on the right panel are more legible than those on the left</a:t>
            </a:r>
            <a:r>
              <a:rPr lang="en-GB" altLang="cs-CZ" sz="2400" dirty="0" smtClean="0">
                <a:solidFill>
                  <a:srgbClr val="00B050"/>
                </a:solidFill>
              </a:rPr>
              <a:t>.</a:t>
            </a:r>
            <a:endParaRPr lang="en-US" altLang="cs-CZ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37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1295400"/>
            <a:ext cx="600075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itle 1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en-US" sz="3600">
                <a:solidFill>
                  <a:srgbClr val="FF0000"/>
                </a:solidFill>
              </a:rPr>
              <a:t>Necker Cube/ Impossible Necker Cube</a:t>
            </a:r>
            <a:endParaRPr lang="en-GB" altLang="en-US" sz="3600">
              <a:solidFill>
                <a:srgbClr val="FF0000"/>
              </a:solidFill>
            </a:endParaRPr>
          </a:p>
        </p:txBody>
      </p:sp>
      <p:pic>
        <p:nvPicPr>
          <p:cNvPr id="2560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697163"/>
            <a:ext cx="3475038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74C7D0-65E5-454F-9271-51213BC6E3B9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cs-CZ" sz="1400" smtClean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6200" y="6027738"/>
            <a:ext cx="8915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rgbClr val="00B050"/>
                </a:solidFill>
              </a:rPr>
              <a:t>Comment:</a:t>
            </a:r>
            <a:endParaRPr lang="en-GB" altLang="cs-CZ" sz="2400" dirty="0">
              <a:solidFill>
                <a:srgbClr val="00B05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dirty="0">
                <a:solidFill>
                  <a:srgbClr val="00B050"/>
                </a:solidFill>
              </a:rPr>
              <a:t>a</a:t>
            </a:r>
            <a:r>
              <a:rPr lang="en-GB" altLang="cs-CZ" sz="2400" dirty="0" smtClean="0">
                <a:solidFill>
                  <a:srgbClr val="00B050"/>
                </a:solidFill>
              </a:rPr>
              <a:t>ttend to the top and the bottom inner vertex of the cube.</a:t>
            </a:r>
            <a:endParaRPr lang="en-US" altLang="cs-CZ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84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EE273E-A420-4A50-9E5A-004F9C5A14FC}" type="slidenum">
              <a:rPr lang="en-US" altLang="cs-CZ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cs-CZ" sz="1400"/>
          </a:p>
        </p:txBody>
      </p:sp>
      <p:pic>
        <p:nvPicPr>
          <p:cNvPr id="3277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607695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4"/>
          <p:cNvSpPr txBox="1">
            <a:spLocks noChangeArrowheads="1"/>
          </p:cNvSpPr>
          <p:nvPr/>
        </p:nvSpPr>
        <p:spPr bwMode="auto">
          <a:xfrm>
            <a:off x="457200" y="0"/>
            <a:ext cx="8229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tx2"/>
                </a:solidFill>
              </a:rPr>
              <a:t>Binocular Focusing is Realized by Eye Con- and Di-Vergence</a:t>
            </a:r>
          </a:p>
        </p:txBody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685800" y="61722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/>
              <a:t>(Con)vergence disorder is called strabism.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29400" y="1636216"/>
            <a:ext cx="2286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dirty="0" smtClean="0">
                <a:solidFill>
                  <a:srgbClr val="339966"/>
                </a:solidFill>
              </a:rPr>
              <a:t>Mostly involuntary and rarely voluntary subcortical vergence control is needed for proper stereo vision and disambiguating binocular perceptions.</a:t>
            </a:r>
            <a:endParaRPr lang="en-US" altLang="cs-CZ" sz="2400" dirty="0">
              <a:solidFill>
                <a:srgbClr val="3399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228600" y="685800"/>
            <a:ext cx="85344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cs-CZ" sz="2400" b="1" dirty="0" smtClean="0">
                <a:solidFill>
                  <a:srgbClr val="CC0000"/>
                </a:solidFill>
              </a:rPr>
              <a:t>Outline </a:t>
            </a:r>
            <a:r>
              <a:rPr lang="en-US" altLang="cs-CZ" sz="2400" b="1" dirty="0">
                <a:solidFill>
                  <a:srgbClr val="CC0000"/>
                </a:solidFill>
              </a:rPr>
              <a:t>9</a:t>
            </a:r>
            <a:r>
              <a:rPr lang="en-US" altLang="cs-CZ" sz="2400" b="1" dirty="0" smtClean="0">
                <a:solidFill>
                  <a:srgbClr val="CC0000"/>
                </a:solidFill>
              </a:rPr>
              <a:t> – Visual Cortex 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cs-CZ" sz="2400" dirty="0" smtClean="0">
                <a:solidFill>
                  <a:srgbClr val="CC0000"/>
                </a:solidFill>
              </a:rPr>
              <a:t>Primary and Secondary Visual Areas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cs-CZ" sz="2400" dirty="0">
                <a:solidFill>
                  <a:srgbClr val="CC0000"/>
                </a:solidFill>
              </a:rPr>
              <a:t>Synthetic Overview: Image Processing, Receptive Fields, Physiological ‘Laws</a:t>
            </a:r>
            <a:r>
              <a:rPr lang="en-US" altLang="cs-CZ" sz="2400" dirty="0" smtClean="0">
                <a:solidFill>
                  <a:srgbClr val="CC0000"/>
                </a:solidFill>
              </a:rPr>
              <a:t>’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cs-CZ" sz="2400" dirty="0" smtClean="0">
                <a:solidFill>
                  <a:srgbClr val="CC0000"/>
                </a:solidFill>
              </a:rPr>
              <a:t>Not All Visual Areas Contain Consciously Accessible Representation – Eye Rivalry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cs-CZ" sz="2400" dirty="0" smtClean="0">
                <a:solidFill>
                  <a:srgbClr val="CC0000"/>
                </a:solidFill>
              </a:rPr>
              <a:t>Magnocellular and Parvocellular Pathways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cs-CZ" sz="2400" dirty="0" smtClean="0">
                <a:solidFill>
                  <a:srgbClr val="CC0000"/>
                </a:solidFill>
              </a:rPr>
              <a:t>V1, V2, V3, </a:t>
            </a:r>
            <a:r>
              <a:rPr lang="cs-CZ" altLang="cs-CZ" sz="2400" dirty="0" smtClean="0">
                <a:solidFill>
                  <a:srgbClr val="CC0000"/>
                </a:solidFill>
              </a:rPr>
              <a:t>V4, </a:t>
            </a:r>
            <a:r>
              <a:rPr lang="en-US" altLang="cs-CZ" sz="2400" dirty="0" smtClean="0">
                <a:solidFill>
                  <a:srgbClr val="CC0000"/>
                </a:solidFill>
              </a:rPr>
              <a:t>MT</a:t>
            </a:r>
            <a:r>
              <a:rPr lang="cs-CZ" altLang="cs-CZ" sz="2400" dirty="0" smtClean="0">
                <a:solidFill>
                  <a:srgbClr val="CC0000"/>
                </a:solidFill>
              </a:rPr>
              <a:t> (=V5)</a:t>
            </a:r>
            <a:r>
              <a:rPr lang="en-US" altLang="cs-CZ" sz="2400" dirty="0" smtClean="0">
                <a:solidFill>
                  <a:srgbClr val="CC0000"/>
                </a:solidFill>
              </a:rPr>
              <a:t> and </a:t>
            </a:r>
            <a:r>
              <a:rPr lang="cs-CZ" altLang="cs-CZ" sz="2400" dirty="0" smtClean="0">
                <a:solidFill>
                  <a:srgbClr val="CC0000"/>
                </a:solidFill>
              </a:rPr>
              <a:t>O</a:t>
            </a:r>
            <a:r>
              <a:rPr lang="en-US" altLang="cs-CZ" sz="2400" dirty="0" err="1" smtClean="0">
                <a:solidFill>
                  <a:srgbClr val="CC0000"/>
                </a:solidFill>
              </a:rPr>
              <a:t>ther</a:t>
            </a:r>
            <a:r>
              <a:rPr lang="en-US" altLang="cs-CZ" sz="2400" dirty="0" smtClean="0">
                <a:solidFill>
                  <a:srgbClr val="CC0000"/>
                </a:solidFill>
              </a:rPr>
              <a:t> </a:t>
            </a:r>
            <a:r>
              <a:rPr lang="cs-CZ" altLang="cs-CZ" sz="2400" dirty="0" smtClean="0">
                <a:solidFill>
                  <a:srgbClr val="CC0000"/>
                </a:solidFill>
              </a:rPr>
              <a:t>A</a:t>
            </a:r>
            <a:r>
              <a:rPr lang="en-US" altLang="cs-CZ" sz="2400" dirty="0" err="1" smtClean="0">
                <a:solidFill>
                  <a:srgbClr val="CC0000"/>
                </a:solidFill>
              </a:rPr>
              <a:t>reas</a:t>
            </a:r>
            <a:endParaRPr lang="en-US" altLang="cs-CZ" sz="2400" dirty="0" smtClean="0">
              <a:solidFill>
                <a:srgbClr val="CC0000"/>
              </a:solidFill>
            </a:endParaRP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cs-CZ" sz="2400" dirty="0" smtClean="0">
                <a:solidFill>
                  <a:srgbClr val="CC0000"/>
                </a:solidFill>
              </a:rPr>
              <a:t>Modalities of Vision Based on Cortical Processing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cs-CZ" sz="2400" dirty="0" smtClean="0">
                <a:solidFill>
                  <a:srgbClr val="CC0000"/>
                </a:solidFill>
              </a:rPr>
              <a:t>Features not Residing in Unique Areas: Stereo Disparity, Color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cs-CZ" sz="2400" dirty="0" smtClean="0">
                <a:solidFill>
                  <a:srgbClr val="CC0000"/>
                </a:solidFill>
              </a:rPr>
              <a:t>Features Located To </a:t>
            </a:r>
            <a:r>
              <a:rPr lang="cs-CZ" altLang="cs-CZ" sz="2400" dirty="0" smtClean="0">
                <a:solidFill>
                  <a:srgbClr val="CC0000"/>
                </a:solidFill>
              </a:rPr>
              <a:t>A</a:t>
            </a:r>
            <a:r>
              <a:rPr lang="en-US" altLang="cs-CZ" sz="2400" dirty="0" err="1" smtClean="0">
                <a:solidFill>
                  <a:srgbClr val="CC0000"/>
                </a:solidFill>
              </a:rPr>
              <a:t>reas</a:t>
            </a:r>
            <a:r>
              <a:rPr lang="en-US" altLang="cs-CZ" sz="2400" dirty="0" smtClean="0">
                <a:solidFill>
                  <a:srgbClr val="CC0000"/>
                </a:solidFill>
              </a:rPr>
              <a:t>: Dorsal (Location and Motion) versus Ventral (Object) Streams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cs-CZ" sz="2400" dirty="0" smtClean="0">
                <a:solidFill>
                  <a:srgbClr val="CC0000"/>
                </a:solidFill>
              </a:rPr>
              <a:t>Controversies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cs-CZ" sz="2400" dirty="0" smtClean="0">
                <a:solidFill>
                  <a:srgbClr val="CC0000"/>
                </a:solidFill>
              </a:rPr>
              <a:t>Processing Hierarchy of the Visual Cortex</a:t>
            </a:r>
          </a:p>
        </p:txBody>
      </p:sp>
      <p:sp>
        <p:nvSpPr>
          <p:cNvPr id="614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386715-7121-47D0-9275-DAC4BA3B0957}" type="slidenum">
              <a:rPr lang="en-US" altLang="cs-CZ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cs-CZ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2209800" y="3276600"/>
            <a:ext cx="45720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cs-CZ" dirty="0">
                <a:solidFill>
                  <a:srgbClr val="CC0000"/>
                </a:solidFill>
              </a:rPr>
              <a:t>Not All Visual Areas Contain Consciously Accessible Representation –&gt; Eye Rivalry</a:t>
            </a:r>
          </a:p>
        </p:txBody>
      </p:sp>
      <p:sp>
        <p:nvSpPr>
          <p:cNvPr id="337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Binocular Rivalry in Conflicting Images To Left and Right Eye </a:t>
            </a:r>
            <a:endParaRPr lang="en-GB" altLang="en-US" smtClean="0"/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88BD78-C7AB-4AC5-992F-C962381D39B2}" type="slidenum">
              <a:rPr lang="en-US" altLang="cs-CZ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cs-CZ" sz="1400"/>
          </a:p>
        </p:txBody>
      </p:sp>
      <p:sp>
        <p:nvSpPr>
          <p:cNvPr id="33797" name="Title 1"/>
          <p:cNvSpPr txBox="1">
            <a:spLocks/>
          </p:cNvSpPr>
          <p:nvPr/>
        </p:nvSpPr>
        <p:spPr bwMode="auto">
          <a:xfrm>
            <a:off x="457200" y="1981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en-US" sz="4400">
                <a:solidFill>
                  <a:srgbClr val="FF0000"/>
                </a:solidFill>
              </a:rPr>
              <a:t>What Functional Purpose This May Have? </a:t>
            </a:r>
            <a:r>
              <a:rPr lang="en-US" altLang="en-US" sz="4400">
                <a:solidFill>
                  <a:srgbClr val="FF0000"/>
                </a:solidFill>
              </a:rPr>
              <a:t> </a:t>
            </a:r>
            <a:endParaRPr lang="en-GB" altLang="en-US" sz="440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12681" y="6107668"/>
            <a:ext cx="35092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3200" dirty="0"/>
              <a:t>[</a:t>
            </a:r>
            <a:r>
              <a:rPr lang="cs-CZ" altLang="en-US" sz="3200" dirty="0"/>
              <a:t>Koch and others.</a:t>
            </a:r>
            <a:r>
              <a:rPr lang="en-GB" altLang="en-US" sz="3200" dirty="0"/>
              <a:t>]</a:t>
            </a:r>
            <a:endParaRPr lang="cs-CZ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919163"/>
            <a:ext cx="9512300" cy="497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4"/>
          <p:cNvSpPr txBox="1">
            <a:spLocks noChangeArrowheads="1"/>
          </p:cNvSpPr>
          <p:nvPr/>
        </p:nvSpPr>
        <p:spPr bwMode="auto">
          <a:xfrm>
            <a:off x="0" y="0"/>
            <a:ext cx="9144000" cy="868362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tx2"/>
                </a:solidFill>
              </a:rPr>
              <a:t>Binocular Fusion</a:t>
            </a:r>
          </a:p>
        </p:txBody>
      </p:sp>
      <p:sp>
        <p:nvSpPr>
          <p:cNvPr id="3686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B47350-BBFC-40CC-88BA-D4B5E88AA49C}" type="slidenum">
              <a:rPr lang="en-US" altLang="cs-CZ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cs-CZ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cs-CZ" altLang="en-US" sz="4000" smtClean="0">
                <a:solidFill>
                  <a:srgbClr val="FF0000"/>
                </a:solidFill>
              </a:rPr>
              <a:t>Paintings by</a:t>
            </a:r>
            <a:r>
              <a:rPr lang="en-GB" altLang="en-US" sz="4000" smtClean="0">
                <a:solidFill>
                  <a:srgbClr val="FF0000"/>
                </a:solidFill>
              </a:rPr>
              <a:t/>
            </a:r>
            <a:br>
              <a:rPr lang="en-GB" altLang="en-US" sz="4000" smtClean="0">
                <a:solidFill>
                  <a:srgbClr val="FF0000"/>
                </a:solidFill>
              </a:rPr>
            </a:br>
            <a:r>
              <a:rPr lang="en-GB" altLang="en-US" sz="4000" smtClean="0">
                <a:solidFill>
                  <a:srgbClr val="FF0000"/>
                </a:solidFill>
              </a:rPr>
              <a:t>Maurits Cornelis Escher (1898-1972)</a:t>
            </a:r>
          </a:p>
        </p:txBody>
      </p:sp>
      <p:pic>
        <p:nvPicPr>
          <p:cNvPr id="2662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55788"/>
            <a:ext cx="5581650" cy="477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81200"/>
            <a:ext cx="572135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575645-D2AF-4C7A-B569-253EC351B2D3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cs-CZ" sz="1400" smtClean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610600" y="6031468"/>
            <a:ext cx="6096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 dirty="0" smtClean="0"/>
              <a:t>CODE“</a:t>
            </a:r>
            <a:endParaRPr lang="cs-CZ" altLang="cs-CZ" sz="1000" dirty="0"/>
          </a:p>
        </p:txBody>
      </p:sp>
    </p:spTree>
    <p:extLst>
      <p:ext uri="{BB962C8B-B14F-4D97-AF65-F5344CB8AC3E}">
        <p14:creationId xmlns:p14="http://schemas.microsoft.com/office/powerpoint/2010/main" val="324345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50975" y="838200"/>
            <a:ext cx="6681788" cy="5410200"/>
          </a:xfrm>
        </p:spPr>
      </p:pic>
      <p:sp>
        <p:nvSpPr>
          <p:cNvPr id="2662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FAE355-8A3A-40E3-B921-AC715CBCD48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26628" name="Title 3"/>
          <p:cNvSpPr>
            <a:spLocks noGrp="1"/>
          </p:cNvSpPr>
          <p:nvPr>
            <p:ph type="title"/>
          </p:nvPr>
        </p:nvSpPr>
        <p:spPr>
          <a:xfrm>
            <a:off x="457200" y="-1447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Sometimes the walls move…</a:t>
            </a:r>
          </a:p>
        </p:txBody>
      </p:sp>
      <p:sp>
        <p:nvSpPr>
          <p:cNvPr id="26629" name="Rectangle 2"/>
          <p:cNvSpPr txBox="1">
            <a:spLocks noChangeArrowheads="1"/>
          </p:cNvSpPr>
          <p:nvPr/>
        </p:nvSpPr>
        <p:spPr bwMode="auto">
          <a:xfrm>
            <a:off x="0" y="152400"/>
            <a:ext cx="89916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8000"/>
                </a:solidFill>
              </a:rPr>
              <a:t>Cartoon: Drinking coffee and illusions</a:t>
            </a:r>
            <a:endParaRPr lang="cs-CZ" altLang="en-US" sz="400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2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87363"/>
          </a:xfrm>
        </p:spPr>
        <p:txBody>
          <a:bodyPr/>
          <a:lstStyle/>
          <a:p>
            <a:r>
              <a:rPr lang="cs-CZ" altLang="en-US" smtClean="0">
                <a:solidFill>
                  <a:srgbClr val="00B050"/>
                </a:solidFill>
              </a:rPr>
              <a:t>Auditory Illusions</a:t>
            </a:r>
            <a:endParaRPr lang="en-GB" altLang="en-US" smtClean="0">
              <a:solidFill>
                <a:srgbClr val="00B050"/>
              </a:solidFill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7912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altLang="en-US" sz="2000" dirty="0" smtClean="0">
                <a:solidFill>
                  <a:srgbClr val="00B050"/>
                </a:solidFill>
              </a:rPr>
              <a:t>Examples of auditory illusions</a:t>
            </a:r>
            <a:r>
              <a:rPr lang="cs-CZ" altLang="en-US" sz="2000" dirty="0">
                <a:solidFill>
                  <a:srgbClr val="00B050"/>
                </a:solidFill>
              </a:rPr>
              <a:t>/</a:t>
            </a:r>
            <a:r>
              <a:rPr lang="cs-CZ" altLang="en-US" sz="2000" dirty="0" smtClean="0">
                <a:solidFill>
                  <a:srgbClr val="00B050"/>
                </a:solidFill>
              </a:rPr>
              <a:t> </a:t>
            </a:r>
            <a:r>
              <a:rPr lang="cs-CZ" altLang="en-US" sz="2000" dirty="0" smtClean="0">
                <a:solidFill>
                  <a:srgbClr val="0070C0"/>
                </a:solidFill>
              </a:rPr>
              <a:t>Some of these are binaural</a:t>
            </a:r>
            <a:endParaRPr lang="en-GB" altLang="en-US" sz="2000" dirty="0" smtClean="0">
              <a:solidFill>
                <a:srgbClr val="0070C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GB" altLang="en-US" sz="2000" dirty="0" smtClean="0"/>
              <a:t>- </a:t>
            </a:r>
            <a:r>
              <a:rPr lang="en-GB" altLang="en-US" sz="2000" dirty="0" smtClean="0">
                <a:solidFill>
                  <a:srgbClr val="0070C0"/>
                </a:solidFill>
              </a:rPr>
              <a:t>Binaural</a:t>
            </a:r>
            <a:r>
              <a:rPr lang="en-GB" altLang="en-US" sz="2000" dirty="0" smtClean="0"/>
              <a:t> beats </a:t>
            </a:r>
            <a:r>
              <a:rPr lang="en-GB" altLang="en-US" sz="2000" dirty="0" smtClean="0">
                <a:solidFill>
                  <a:srgbClr val="00B050"/>
                </a:solidFill>
              </a:rPr>
              <a:t>(comment: this is rather a regular sound perception)</a:t>
            </a:r>
          </a:p>
          <a:p>
            <a:pPr marL="0" indent="0">
              <a:buFontTx/>
              <a:buNone/>
              <a:defRPr/>
            </a:pPr>
            <a:r>
              <a:rPr lang="en-GB" altLang="en-US" sz="2000" dirty="0" smtClean="0"/>
              <a:t>- The constant spectrum melody</a:t>
            </a:r>
          </a:p>
          <a:p>
            <a:pPr marL="0" indent="0">
              <a:buFontTx/>
              <a:buNone/>
              <a:defRPr/>
            </a:pPr>
            <a:r>
              <a:rPr lang="en-GB" altLang="en-US" sz="2000" dirty="0" smtClean="0"/>
              <a:t>- Scale illusion by (Diana Deutsch in1973), this is a </a:t>
            </a:r>
            <a:r>
              <a:rPr lang="en-GB" altLang="en-US" sz="2000" dirty="0" smtClean="0">
                <a:solidFill>
                  <a:srgbClr val="0070C0"/>
                </a:solidFill>
              </a:rPr>
              <a:t>binaural</a:t>
            </a:r>
            <a:r>
              <a:rPr lang="en-GB" altLang="en-US" sz="2000" dirty="0" smtClean="0"/>
              <a:t> melody presentation potentially usable as a diagnostic for some neocortical defects </a:t>
            </a:r>
          </a:p>
          <a:p>
            <a:pPr marL="0" indent="0">
              <a:buFontTx/>
              <a:buNone/>
              <a:defRPr/>
            </a:pPr>
            <a:r>
              <a:rPr lang="en-GB" altLang="en-US" sz="2000" dirty="0" smtClean="0"/>
              <a:t>- Illusory continuity and illusory discontinuity of tones</a:t>
            </a:r>
          </a:p>
          <a:p>
            <a:pPr>
              <a:buFontTx/>
              <a:buChar char="-"/>
              <a:defRPr/>
            </a:pPr>
            <a:r>
              <a:rPr lang="en-GB" altLang="en-US" sz="2000" dirty="0" smtClean="0"/>
              <a:t>Hearing a </a:t>
            </a:r>
            <a:r>
              <a:rPr lang="en-GB" altLang="en-US" sz="2000" u="sng" dirty="0" smtClean="0"/>
              <a:t>missing fundamental </a:t>
            </a:r>
            <a:r>
              <a:rPr lang="en-GB" altLang="en-US" sz="2000" dirty="0" smtClean="0"/>
              <a:t>frequency, given other parts of the harmonic series</a:t>
            </a:r>
            <a:endParaRPr lang="cs-CZ" altLang="en-US" sz="2000" dirty="0" smtClean="0"/>
          </a:p>
          <a:p>
            <a:pPr>
              <a:buFontTx/>
              <a:buChar char="-"/>
              <a:defRPr/>
            </a:pPr>
            <a:r>
              <a:rPr lang="cs-CZ" altLang="en-US" sz="2000" dirty="0" smtClean="0"/>
              <a:t>Illusory „</a:t>
            </a:r>
            <a:r>
              <a:rPr lang="cs-CZ" altLang="en-US" sz="2000" u="sng" dirty="0" smtClean="0"/>
              <a:t>circular pitch </a:t>
            </a:r>
            <a:r>
              <a:rPr lang="cs-CZ" altLang="en-US" sz="2000" dirty="0" smtClean="0"/>
              <a:t>scale (octave)“</a:t>
            </a:r>
            <a:endParaRPr lang="en-GB" altLang="en-US" sz="2000" dirty="0" smtClean="0"/>
          </a:p>
          <a:p>
            <a:pPr marL="0" indent="0">
              <a:buFontTx/>
              <a:buNone/>
              <a:defRPr/>
            </a:pPr>
            <a:r>
              <a:rPr lang="en-GB" altLang="en-US" sz="2000" dirty="0" smtClean="0"/>
              <a:t>- Various effects using </a:t>
            </a:r>
            <a:r>
              <a:rPr lang="en-GB" altLang="en-US" sz="2000" dirty="0" err="1" smtClean="0"/>
              <a:t>lossy</a:t>
            </a:r>
            <a:r>
              <a:rPr lang="en-GB" altLang="en-US" sz="2000" dirty="0" smtClean="0"/>
              <a:t> </a:t>
            </a:r>
            <a:r>
              <a:rPr lang="en-GB" altLang="en-US" sz="2000" dirty="0" smtClean="0"/>
              <a:t>audio </a:t>
            </a:r>
            <a:r>
              <a:rPr lang="en-GB" altLang="en-US" sz="2000" dirty="0" smtClean="0"/>
              <a:t>compression </a:t>
            </a:r>
            <a:r>
              <a:rPr lang="cs-CZ" altLang="en-US" sz="2000" dirty="0" smtClean="0"/>
              <a:t>(</a:t>
            </a:r>
            <a:r>
              <a:rPr lang="en-GB" altLang="en-US" sz="2000" dirty="0" smtClean="0"/>
              <a:t>some based on the aliasing effects/ Octave </a:t>
            </a:r>
            <a:r>
              <a:rPr lang="en-GB" altLang="en-US" sz="2000" dirty="0" smtClean="0"/>
              <a:t>illusion/</a:t>
            </a:r>
            <a:r>
              <a:rPr lang="cs-CZ" altLang="en-US" sz="2000" dirty="0" smtClean="0"/>
              <a:t> </a:t>
            </a:r>
            <a:r>
              <a:rPr lang="en-GB" altLang="en-US" sz="2000" dirty="0" smtClean="0"/>
              <a:t>Deutsch's high–low illusion</a:t>
            </a:r>
            <a:r>
              <a:rPr lang="cs-CZ" altLang="en-US" sz="2000" dirty="0"/>
              <a:t>)</a:t>
            </a:r>
            <a:endParaRPr lang="en-GB" altLang="en-US" sz="2000" dirty="0" smtClean="0"/>
          </a:p>
          <a:p>
            <a:pPr marL="0" indent="0">
              <a:buFontTx/>
              <a:buNone/>
              <a:defRPr/>
            </a:pPr>
            <a:r>
              <a:rPr lang="en-GB" altLang="en-US" sz="2000" dirty="0" smtClean="0"/>
              <a:t>- Auditory </a:t>
            </a:r>
            <a:r>
              <a:rPr lang="en-GB" altLang="en-US" sz="2000" dirty="0" err="1" smtClean="0"/>
              <a:t>pareidolia</a:t>
            </a:r>
            <a:r>
              <a:rPr lang="en-GB" altLang="en-US" sz="2000" dirty="0" smtClean="0"/>
              <a:t>: hearing indistinct voices in random noise </a:t>
            </a:r>
            <a:r>
              <a:rPr lang="en-GB" altLang="en-US" sz="2000" dirty="0" smtClean="0">
                <a:solidFill>
                  <a:srgbClr val="00B050"/>
                </a:solidFill>
              </a:rPr>
              <a:t>(comment: Recall babble noise).</a:t>
            </a:r>
            <a:endParaRPr lang="cs-CZ" altLang="en-US" sz="2000" dirty="0" smtClean="0"/>
          </a:p>
          <a:p>
            <a:pPr marL="0" indent="0">
              <a:buFontTx/>
              <a:buNone/>
              <a:defRPr/>
            </a:pPr>
            <a:r>
              <a:rPr lang="cs-CZ" altLang="en-US" sz="2000" dirty="0" smtClean="0"/>
              <a:t>- </a:t>
            </a:r>
            <a:r>
              <a:rPr lang="en-GB" altLang="en-US" sz="2000" dirty="0" smtClean="0"/>
              <a:t>perceptually ambiguous </a:t>
            </a:r>
            <a:r>
              <a:rPr lang="en-GB" altLang="en-US" sz="2000" dirty="0" err="1" smtClean="0"/>
              <a:t>stimul</a:t>
            </a:r>
            <a:r>
              <a:rPr lang="cs-CZ" altLang="en-US" sz="2000" dirty="0" smtClean="0"/>
              <a:t>i (analogy to Necker cube)</a:t>
            </a:r>
            <a:endParaRPr lang="en-GB" altLang="en-US" sz="2000" dirty="0" smtClean="0"/>
          </a:p>
        </p:txBody>
      </p:sp>
      <p:sp>
        <p:nvSpPr>
          <p:cNvPr id="3482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E73593-89C9-4B2A-947D-42124FE0F273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cs-CZ" sz="1400" smtClean="0"/>
          </a:p>
        </p:txBody>
      </p:sp>
    </p:spTree>
    <p:extLst>
      <p:ext uri="{BB962C8B-B14F-4D97-AF65-F5344CB8AC3E}">
        <p14:creationId xmlns:p14="http://schemas.microsoft.com/office/powerpoint/2010/main" val="164338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solidFill>
                  <a:srgbClr val="00B050"/>
                </a:solidFill>
              </a:rPr>
              <a:t>Binaural Beats</a:t>
            </a:r>
          </a:p>
        </p:txBody>
      </p:sp>
      <p:sp>
        <p:nvSpPr>
          <p:cNvPr id="3584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8AA2F6-EE90-43ED-ACC8-00A823D758B5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cs-CZ" sz="1400" smtClean="0"/>
          </a:p>
        </p:txBody>
      </p:sp>
      <p:pic>
        <p:nvPicPr>
          <p:cNvPr id="3584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75" y="1600200"/>
            <a:ext cx="409892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09600" y="1828800"/>
            <a:ext cx="27432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rgbClr val="00B050"/>
                </a:solidFill>
              </a:rPr>
              <a:t>Comment:</a:t>
            </a:r>
            <a:endParaRPr lang="en-GB" altLang="cs-CZ" sz="2400" dirty="0">
              <a:solidFill>
                <a:srgbClr val="00B05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dirty="0">
                <a:solidFill>
                  <a:srgbClr val="00B050"/>
                </a:solidFill>
              </a:rPr>
              <a:t>t</a:t>
            </a:r>
            <a:r>
              <a:rPr lang="en-GB" altLang="cs-CZ" sz="2400" dirty="0" smtClean="0">
                <a:solidFill>
                  <a:srgbClr val="00B050"/>
                </a:solidFill>
              </a:rPr>
              <a:t>op: left and right ear channels,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dirty="0" smtClean="0">
                <a:solidFill>
                  <a:srgbClr val="00B050"/>
                </a:solidFill>
              </a:rPr>
              <a:t>bottom: resulting beating sound.</a:t>
            </a:r>
            <a:endParaRPr lang="en-US" altLang="cs-CZ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24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mtClean="0">
                <a:solidFill>
                  <a:srgbClr val="00B050"/>
                </a:solidFill>
              </a:rPr>
              <a:t>Circular pitch</a:t>
            </a:r>
            <a:endParaRPr lang="en-GB" altLang="en-US" smtClean="0">
              <a:solidFill>
                <a:srgbClr val="00B050"/>
              </a:solidFill>
            </a:endParaRPr>
          </a:p>
        </p:txBody>
      </p:sp>
      <p:sp>
        <p:nvSpPr>
          <p:cNvPr id="36867" name="TextBox 2"/>
          <p:cNvSpPr txBox="1">
            <a:spLocks noChangeArrowheads="1"/>
          </p:cNvSpPr>
          <p:nvPr/>
        </p:nvSpPr>
        <p:spPr bwMode="auto">
          <a:xfrm>
            <a:off x="762000" y="2057400"/>
            <a:ext cx="7239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This continuum is known as pitch height. However pitch also varies in a circular fashion, known as</a:t>
            </a:r>
            <a:r>
              <a:rPr lang="cs-CZ" altLang="en-US" sz="1800"/>
              <a:t> pitch class</a:t>
            </a:r>
            <a:r>
              <a:rPr lang="en-GB" altLang="en-US" sz="1800"/>
              <a:t>: as one plays up a keyboard in semitone steps, C, C♯, D, D♯, E, F, F♯, G, G♯, A, A♯ and B sound in succession, followed by C again, but one</a:t>
            </a:r>
            <a:r>
              <a:rPr lang="cs-CZ" altLang="en-US" sz="1800"/>
              <a:t> octave</a:t>
            </a:r>
            <a:r>
              <a:rPr lang="en-GB" altLang="en-US" sz="1800"/>
              <a:t> higher. Because the octave is the most consonant interval after the</a:t>
            </a:r>
            <a:r>
              <a:rPr lang="cs-CZ" altLang="en-US" sz="1800"/>
              <a:t> unison</a:t>
            </a:r>
            <a:r>
              <a:rPr lang="en-GB" altLang="en-US" sz="1800"/>
              <a:t>, tones that stand in octave relation, and are so of the same pitch class, have a certain perceptual equivalence—all Cs sound more alike to other Cs than to any other pitch class, as do all D♯s, and so on;</a:t>
            </a:r>
          </a:p>
        </p:txBody>
      </p:sp>
      <p:sp>
        <p:nvSpPr>
          <p:cNvPr id="3686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EE8DBA4-49FD-4129-9219-F97B073ED7FE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cs-CZ" sz="1400" smtClean="0"/>
          </a:p>
        </p:txBody>
      </p:sp>
    </p:spTree>
    <p:extLst>
      <p:ext uri="{BB962C8B-B14F-4D97-AF65-F5344CB8AC3E}">
        <p14:creationId xmlns:p14="http://schemas.microsoft.com/office/powerpoint/2010/main" val="80641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altLang="en-US" dirty="0" smtClean="0">
                <a:solidFill>
                  <a:schemeClr val="tx1"/>
                </a:solidFill>
              </a:rPr>
              <a:t>Combined</a:t>
            </a:r>
            <a:r>
              <a:rPr lang="en-GB" altLang="en-US" dirty="0" smtClean="0">
                <a:solidFill>
                  <a:srgbClr val="00B050"/>
                </a:solidFill>
              </a:rPr>
              <a:t> </a:t>
            </a:r>
            <a:r>
              <a:rPr lang="en-GB" altLang="en-US" dirty="0" smtClean="0">
                <a:solidFill>
                  <a:srgbClr val="FF0000"/>
                </a:solidFill>
              </a:rPr>
              <a:t>Visual </a:t>
            </a:r>
            <a:r>
              <a:rPr lang="en-GB" altLang="en-US" dirty="0" smtClean="0">
                <a:solidFill>
                  <a:schemeClr val="tx1"/>
                </a:solidFill>
              </a:rPr>
              <a:t>and </a:t>
            </a:r>
            <a:r>
              <a:rPr lang="en-GB" altLang="en-US" dirty="0" smtClean="0">
                <a:solidFill>
                  <a:srgbClr val="00B050"/>
                </a:solidFill>
              </a:rPr>
              <a:t>Auditory </a:t>
            </a:r>
            <a:r>
              <a:rPr lang="en-GB" altLang="en-US" dirty="0" smtClean="0">
                <a:solidFill>
                  <a:schemeClr val="tx1"/>
                </a:solidFill>
              </a:rPr>
              <a:t>Stimuli </a:t>
            </a:r>
          </a:p>
        </p:txBody>
      </p:sp>
      <p:sp>
        <p:nvSpPr>
          <p:cNvPr id="3789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94A270-A115-4E16-973E-194407D87196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cs-CZ" sz="1400" smtClean="0"/>
          </a:p>
        </p:txBody>
      </p:sp>
      <p:sp>
        <p:nvSpPr>
          <p:cNvPr id="37892" name="Content Placeholder 2"/>
          <p:cNvSpPr txBox="1">
            <a:spLocks/>
          </p:cNvSpPr>
          <p:nvPr/>
        </p:nvSpPr>
        <p:spPr bwMode="auto">
          <a:xfrm>
            <a:off x="457200" y="13716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r>
              <a:rPr lang="cs-CZ" altLang="en-US" sz="2800" dirty="0">
                <a:solidFill>
                  <a:srgbClr val="990033"/>
                </a:solidFill>
              </a:rPr>
              <a:t>Visual and auditory objects are localized in the same quadrant/ location of outer space</a:t>
            </a:r>
          </a:p>
          <a:p>
            <a:pPr>
              <a:buFontTx/>
              <a:buChar char="-"/>
            </a:pPr>
            <a:r>
              <a:rPr lang="en-GB" altLang="en-US" sz="2800" dirty="0">
                <a:solidFill>
                  <a:srgbClr val="990033"/>
                </a:solidFill>
              </a:rPr>
              <a:t>Ventriloquism effects</a:t>
            </a:r>
            <a:r>
              <a:rPr lang="cs-CZ" altLang="en-US" sz="2800" dirty="0">
                <a:solidFill>
                  <a:srgbClr val="990033"/>
                </a:solidFill>
              </a:rPr>
              <a:t> are based on „binding“ visual and auditory disparate parts of „speech“</a:t>
            </a:r>
            <a:endParaRPr lang="en-GB" altLang="en-US" sz="2800" dirty="0">
              <a:solidFill>
                <a:srgbClr val="990033"/>
              </a:solidFill>
            </a:endParaRPr>
          </a:p>
          <a:p>
            <a:pPr>
              <a:buFontTx/>
              <a:buChar char="-"/>
            </a:pPr>
            <a:r>
              <a:rPr lang="en-GB" altLang="en-US" sz="2800" dirty="0">
                <a:solidFill>
                  <a:srgbClr val="990033"/>
                </a:solidFill>
              </a:rPr>
              <a:t>Other</a:t>
            </a:r>
            <a:r>
              <a:rPr lang="cs-CZ" altLang="en-US" sz="2800" dirty="0">
                <a:solidFill>
                  <a:srgbClr val="990033"/>
                </a:solidFill>
              </a:rPr>
              <a:t> perceived </a:t>
            </a:r>
            <a:r>
              <a:rPr lang="cs-CZ" altLang="en-US" sz="2800" dirty="0" smtClean="0">
                <a:solidFill>
                  <a:srgbClr val="990033"/>
                </a:solidFill>
              </a:rPr>
              <a:t>object</a:t>
            </a:r>
            <a:r>
              <a:rPr lang="en-GB" altLang="en-US" sz="2800" dirty="0" smtClean="0">
                <a:solidFill>
                  <a:srgbClr val="990033"/>
                </a:solidFill>
              </a:rPr>
              <a:t>s</a:t>
            </a:r>
            <a:r>
              <a:rPr lang="cs-CZ" altLang="en-US" sz="2800" dirty="0" smtClean="0">
                <a:solidFill>
                  <a:srgbClr val="990033"/>
                </a:solidFill>
              </a:rPr>
              <a:t> </a:t>
            </a:r>
            <a:r>
              <a:rPr lang="cs-CZ" altLang="en-US" sz="2800" dirty="0">
                <a:solidFill>
                  <a:srgbClr val="990033"/>
                </a:solidFill>
              </a:rPr>
              <a:t>can be „multisensory“ </a:t>
            </a:r>
            <a:r>
              <a:rPr lang="cs-CZ" altLang="en-US" sz="2800" dirty="0" smtClean="0">
                <a:solidFill>
                  <a:srgbClr val="990033"/>
                </a:solidFill>
              </a:rPr>
              <a:t>/</a:t>
            </a:r>
            <a:r>
              <a:rPr lang="en-GB" altLang="en-US" sz="2800" dirty="0" smtClean="0">
                <a:solidFill>
                  <a:srgbClr val="990033"/>
                </a:solidFill>
              </a:rPr>
              <a:t>examples </a:t>
            </a:r>
            <a:r>
              <a:rPr lang="cs-CZ" altLang="en-US" sz="2800" dirty="0" smtClean="0">
                <a:solidFill>
                  <a:srgbClr val="990033"/>
                </a:solidFill>
              </a:rPr>
              <a:t>includ</a:t>
            </a:r>
            <a:r>
              <a:rPr lang="en-GB" altLang="en-US" sz="2800" dirty="0" smtClean="0">
                <a:solidFill>
                  <a:srgbClr val="990033"/>
                </a:solidFill>
              </a:rPr>
              <a:t>e</a:t>
            </a:r>
            <a:r>
              <a:rPr lang="cs-CZ" altLang="en-US" sz="2800" dirty="0" smtClean="0">
                <a:solidFill>
                  <a:srgbClr val="990033"/>
                </a:solidFill>
              </a:rPr>
              <a:t> </a:t>
            </a:r>
            <a:r>
              <a:rPr lang="en-GB" altLang="en-US" sz="2800" dirty="0" smtClean="0">
                <a:solidFill>
                  <a:srgbClr val="990033"/>
                </a:solidFill>
              </a:rPr>
              <a:t>visual and </a:t>
            </a:r>
            <a:r>
              <a:rPr lang="cs-CZ" altLang="en-US" sz="2800" dirty="0" smtClean="0">
                <a:solidFill>
                  <a:srgbClr val="990033"/>
                </a:solidFill>
              </a:rPr>
              <a:t>touch </a:t>
            </a:r>
            <a:r>
              <a:rPr lang="cs-CZ" altLang="en-US" sz="2800" dirty="0">
                <a:solidFill>
                  <a:srgbClr val="990033"/>
                </a:solidFill>
              </a:rPr>
              <a:t>objects/ and „synesthetic</a:t>
            </a:r>
            <a:r>
              <a:rPr lang="cs-CZ" altLang="en-US" sz="2800" dirty="0" smtClean="0">
                <a:solidFill>
                  <a:srgbClr val="990033"/>
                </a:solidFill>
              </a:rPr>
              <a:t>“</a:t>
            </a:r>
            <a:r>
              <a:rPr lang="en-GB" altLang="en-US" sz="2800" dirty="0" smtClean="0">
                <a:solidFill>
                  <a:srgbClr val="990033"/>
                </a:solidFill>
              </a:rPr>
              <a:t> /examples include smell, taste, and cold touch sensation of menthol on a skin</a:t>
            </a:r>
            <a:endParaRPr lang="cs-CZ" altLang="en-US" sz="2800" dirty="0">
              <a:solidFill>
                <a:srgbClr val="990033"/>
              </a:solidFill>
            </a:endParaRPr>
          </a:p>
          <a:p>
            <a:pPr>
              <a:buFontTx/>
              <a:buChar char="-"/>
            </a:pPr>
            <a:r>
              <a:rPr lang="cs-CZ" altLang="en-US" sz="2800" dirty="0">
                <a:solidFill>
                  <a:srgbClr val="990033"/>
                </a:solidFill>
              </a:rPr>
              <a:t>Augmented /Sound /Image /Video /Reality</a:t>
            </a:r>
          </a:p>
          <a:p>
            <a:pPr>
              <a:buFontTx/>
              <a:buChar char="-"/>
            </a:pPr>
            <a:r>
              <a:rPr lang="cs-CZ" altLang="en-US" sz="2800" dirty="0">
                <a:solidFill>
                  <a:srgbClr val="990033"/>
                </a:solidFill>
              </a:rPr>
              <a:t>Unity of outer space is disturbed </a:t>
            </a:r>
            <a:r>
              <a:rPr lang="cs-CZ" altLang="en-US" sz="2800" dirty="0" smtClean="0">
                <a:solidFill>
                  <a:srgbClr val="990033"/>
                </a:solidFill>
              </a:rPr>
              <a:t>in</a:t>
            </a:r>
            <a:r>
              <a:rPr lang="en-GB" altLang="en-US" sz="2800" dirty="0" smtClean="0">
                <a:solidFill>
                  <a:srgbClr val="990033"/>
                </a:solidFill>
              </a:rPr>
              <a:t> a</a:t>
            </a:r>
            <a:r>
              <a:rPr lang="cs-CZ" altLang="en-US" sz="2800" dirty="0" smtClean="0">
                <a:solidFill>
                  <a:srgbClr val="990033"/>
                </a:solidFill>
              </a:rPr>
              <a:t> </a:t>
            </a:r>
            <a:r>
              <a:rPr lang="cs-CZ" altLang="en-US" sz="2800" dirty="0">
                <a:solidFill>
                  <a:srgbClr val="990033"/>
                </a:solidFill>
              </a:rPr>
              <a:t>rare </a:t>
            </a:r>
            <a:r>
              <a:rPr lang="en-GB" altLang="en-US" sz="2800" dirty="0" smtClean="0">
                <a:solidFill>
                  <a:srgbClr val="990033"/>
                </a:solidFill>
              </a:rPr>
              <a:t>cognitive disorder </a:t>
            </a:r>
            <a:r>
              <a:rPr lang="cs-CZ" altLang="en-US" sz="2800" dirty="0" smtClean="0">
                <a:solidFill>
                  <a:srgbClr val="990033"/>
                </a:solidFill>
              </a:rPr>
              <a:t>condition</a:t>
            </a:r>
            <a:r>
              <a:rPr lang="cs-CZ" altLang="en-US" sz="2800" dirty="0">
                <a:solidFill>
                  <a:srgbClr val="990033"/>
                </a:solidFill>
              </a:rPr>
              <a:t>: hemineglect</a:t>
            </a:r>
          </a:p>
        </p:txBody>
      </p:sp>
    </p:spTree>
    <p:extLst>
      <p:ext uri="{BB962C8B-B14F-4D97-AF65-F5344CB8AC3E}">
        <p14:creationId xmlns:p14="http://schemas.microsoft.com/office/powerpoint/2010/main" val="413442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5" y="152401"/>
            <a:ext cx="8856655" cy="6312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1D4DC3-D701-41C3-A5C8-BC2C3F45669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title"/>
          </p:nvPr>
        </p:nvSpPr>
        <p:spPr>
          <a:xfrm>
            <a:off x="-76200" y="5181600"/>
            <a:ext cx="3200400" cy="1752600"/>
          </a:xfrm>
          <a:noFill/>
        </p:spPr>
        <p:txBody>
          <a:bodyPr/>
          <a:lstStyle/>
          <a:p>
            <a:pPr algn="l"/>
            <a:r>
              <a:rPr lang="en-US" altLang="en-US" sz="4000" dirty="0" smtClean="0">
                <a:solidFill>
                  <a:srgbClr val="009900"/>
                </a:solidFill>
              </a:rPr>
              <a:t>What</a:t>
            </a:r>
            <a:r>
              <a:rPr lang="cs-CZ" altLang="en-US" sz="4000" dirty="0" smtClean="0">
                <a:solidFill>
                  <a:srgbClr val="009900"/>
                </a:solidFill>
              </a:rPr>
              <a:t>?</a:t>
            </a:r>
            <a:r>
              <a:rPr lang="en-US" altLang="en-US" sz="4000" dirty="0" smtClean="0">
                <a:solidFill>
                  <a:srgbClr val="009900"/>
                </a:solidFill>
              </a:rPr>
              <a:t> </a:t>
            </a:r>
            <a:r>
              <a:rPr lang="en-US" altLang="en-US" sz="4000" dirty="0" smtClean="0">
                <a:solidFill>
                  <a:schemeClr val="tx1"/>
                </a:solidFill>
              </a:rPr>
              <a:t>and</a:t>
            </a:r>
            <a:r>
              <a:rPr lang="en-US" altLang="en-US" sz="4000" dirty="0" smtClean="0">
                <a:solidFill>
                  <a:srgbClr val="009900"/>
                </a:solidFill>
              </a:rPr>
              <a:t> </a:t>
            </a:r>
            <a:r>
              <a:rPr lang="en-US" altLang="en-US" sz="4000" dirty="0" smtClean="0">
                <a:solidFill>
                  <a:srgbClr val="FF33CC"/>
                </a:solidFill>
              </a:rPr>
              <a:t>Where</a:t>
            </a:r>
            <a:r>
              <a:rPr lang="cs-CZ" altLang="en-US" sz="4000" dirty="0" smtClean="0">
                <a:solidFill>
                  <a:srgbClr val="FF33CC"/>
                </a:solidFill>
              </a:rPr>
              <a:t>?</a:t>
            </a:r>
            <a:r>
              <a:rPr lang="en-US" altLang="en-US" sz="4000" dirty="0" smtClean="0">
                <a:solidFill>
                  <a:srgbClr val="009900"/>
                </a:solidFill>
              </a:rPr>
              <a:t> </a:t>
            </a:r>
            <a:r>
              <a:rPr lang="en-US" altLang="en-US" sz="4000" dirty="0" smtClean="0">
                <a:solidFill>
                  <a:schemeClr val="tx1"/>
                </a:solidFill>
              </a:rPr>
              <a:t>In Visual Cortex</a:t>
            </a:r>
            <a:endParaRPr lang="cs-CZ" altLang="en-US" sz="4000" dirty="0" smtClean="0">
              <a:solidFill>
                <a:schemeClr val="tx1"/>
              </a:solidFill>
            </a:endParaRPr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2590800" y="6096000"/>
            <a:ext cx="7086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chemeClr val="accent2"/>
                </a:solidFill>
              </a:rPr>
              <a:t>                                                                                 </a:t>
            </a:r>
            <a:r>
              <a:rPr lang="en-US" altLang="en-US" sz="1800" dirty="0">
                <a:solidFill>
                  <a:schemeClr val="accent2"/>
                </a:solidFill>
              </a:rPr>
              <a:t>]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391400" y="1905000"/>
            <a:ext cx="1905000" cy="355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 dirty="0">
                <a:solidFill>
                  <a:srgbClr val="7030A0"/>
                </a:solidFill>
              </a:rPr>
              <a:t>Visual Pathways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cs-CZ" sz="1800" dirty="0">
                <a:solidFill>
                  <a:srgbClr val="FF0066"/>
                </a:solidFill>
              </a:rPr>
              <a:t>red</a:t>
            </a:r>
            <a:r>
              <a:rPr lang="cs-CZ" altLang="cs-CZ" sz="1800" dirty="0">
                <a:solidFill>
                  <a:srgbClr val="FF0066"/>
                </a:solidFill>
              </a:rPr>
              <a:t>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 dirty="0"/>
              <a:t>magnocel</a:t>
            </a:r>
            <a:r>
              <a:rPr lang="en-US" altLang="cs-CZ" sz="1800" dirty="0"/>
              <a:t>l</a:t>
            </a:r>
            <a:r>
              <a:rPr lang="cs-CZ" altLang="cs-CZ" sz="1800" dirty="0"/>
              <a:t>ul</a:t>
            </a:r>
            <a:r>
              <a:rPr lang="en-US" altLang="cs-CZ" sz="1800" dirty="0"/>
              <a:t>a</a:t>
            </a:r>
            <a:r>
              <a:rPr lang="cs-CZ" altLang="cs-CZ" sz="1800" dirty="0"/>
              <a:t>r </a:t>
            </a:r>
            <a:r>
              <a:rPr lang="en-US" altLang="cs-CZ" sz="1800" dirty="0"/>
              <a:t>pathway</a:t>
            </a:r>
            <a:r>
              <a:rPr lang="cs-CZ" altLang="cs-CZ" sz="1800" dirty="0"/>
              <a:t> (</a:t>
            </a:r>
            <a:r>
              <a:rPr lang="en-US" altLang="cs-CZ" sz="1800" dirty="0"/>
              <a:t>motion</a:t>
            </a:r>
            <a:r>
              <a:rPr lang="cs-CZ" altLang="cs-CZ" sz="1800" dirty="0"/>
              <a:t>, </a:t>
            </a:r>
            <a:r>
              <a:rPr lang="en-US" altLang="cs-CZ" sz="1800" dirty="0"/>
              <a:t>black and white</a:t>
            </a:r>
            <a:r>
              <a:rPr lang="cs-CZ" altLang="cs-CZ" sz="1800" dirty="0"/>
              <a:t>)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cs-CZ" sz="1800" dirty="0">
                <a:solidFill>
                  <a:srgbClr val="009900"/>
                </a:solidFill>
              </a:rPr>
              <a:t>green</a:t>
            </a:r>
            <a:r>
              <a:rPr lang="cs-CZ" altLang="cs-CZ" sz="1800" dirty="0">
                <a:solidFill>
                  <a:srgbClr val="009900"/>
                </a:solidFill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/>
              <a:t>parvocel</a:t>
            </a:r>
            <a:r>
              <a:rPr lang="en-US" altLang="cs-CZ" sz="1800" dirty="0"/>
              <a:t>l</a:t>
            </a:r>
            <a:r>
              <a:rPr lang="cs-CZ" altLang="cs-CZ" sz="1800" dirty="0"/>
              <a:t>ul</a:t>
            </a:r>
            <a:r>
              <a:rPr lang="en-US" altLang="cs-CZ" sz="1800" dirty="0" err="1"/>
              <a:t>ar</a:t>
            </a:r>
            <a:endParaRPr lang="cs-CZ" altLang="cs-CZ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cs-CZ" sz="1800" dirty="0"/>
              <a:t>pathway</a:t>
            </a:r>
            <a:r>
              <a:rPr lang="cs-CZ" altLang="cs-CZ" sz="1800" dirty="0"/>
              <a:t> (</a:t>
            </a:r>
            <a:r>
              <a:rPr lang="en-US" altLang="cs-CZ" sz="1800" dirty="0"/>
              <a:t>color</a:t>
            </a:r>
            <a:r>
              <a:rPr lang="cs-CZ" altLang="cs-CZ" sz="1800" dirty="0"/>
              <a:t>)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cs-CZ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304800"/>
            <a:ext cx="4899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sz="3200" dirty="0">
                <a:solidFill>
                  <a:srgbClr val="0000FF"/>
                </a:solidFill>
              </a:rPr>
              <a:t>Connectivity and Function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E694F9-E879-49C8-B7CE-E1080340800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title"/>
          </p:nvPr>
        </p:nvSpPr>
        <p:spPr>
          <a:xfrm>
            <a:off x="-76200" y="0"/>
            <a:ext cx="9448800" cy="2209800"/>
          </a:xfrm>
        </p:spPr>
        <p:txBody>
          <a:bodyPr/>
          <a:lstStyle/>
          <a:p>
            <a:pPr algn="l"/>
            <a:r>
              <a:rPr lang="en-US" altLang="en-US" sz="3600" dirty="0" smtClean="0"/>
              <a:t>What is </a:t>
            </a:r>
            <a:r>
              <a:rPr lang="cs-CZ" altLang="en-US" sz="3600" dirty="0" smtClean="0"/>
              <a:t>HC? </a:t>
            </a:r>
            <a:r>
              <a:rPr lang="en-US" altLang="en-US" sz="3600" dirty="0" smtClean="0"/>
              <a:t>Is it </a:t>
            </a:r>
            <a:r>
              <a:rPr lang="en-US" altLang="en-US" sz="3600" dirty="0" smtClean="0"/>
              <a:t>a (</a:t>
            </a:r>
            <a:r>
              <a:rPr lang="cs-CZ" altLang="en-US" sz="3600" dirty="0" smtClean="0"/>
              <a:t>H</a:t>
            </a:r>
            <a:r>
              <a:rPr lang="en-GB" altLang="en-US" sz="3600" dirty="0" smtClean="0"/>
              <a:t>)</a:t>
            </a:r>
            <a:r>
              <a:rPr lang="cs-CZ" altLang="en-US" sz="3600" dirty="0" smtClean="0"/>
              <a:t>igher </a:t>
            </a:r>
            <a:r>
              <a:rPr lang="en-GB" altLang="en-US" sz="3600" dirty="0" smtClean="0"/>
              <a:t>(</a:t>
            </a:r>
            <a:r>
              <a:rPr lang="cs-CZ" altLang="en-US" sz="3600" dirty="0" smtClean="0"/>
              <a:t>C</a:t>
            </a:r>
            <a:r>
              <a:rPr lang="en-GB" altLang="en-US" sz="3600" dirty="0" smtClean="0"/>
              <a:t>)</a:t>
            </a:r>
            <a:r>
              <a:rPr lang="cs-CZ" altLang="en-US" sz="3600" dirty="0" smtClean="0"/>
              <a:t>enter</a:t>
            </a:r>
            <a:r>
              <a:rPr lang="cs-CZ" altLang="en-US" sz="3600" dirty="0" smtClean="0"/>
              <a:t>, </a:t>
            </a:r>
            <a:r>
              <a:rPr lang="en-GB" altLang="en-US" sz="3600" dirty="0" smtClean="0"/>
              <a:t>(</a:t>
            </a:r>
            <a:r>
              <a:rPr lang="cs-CZ" altLang="en-US" sz="3600" dirty="0" smtClean="0"/>
              <a:t>H</a:t>
            </a:r>
            <a:r>
              <a:rPr lang="en-GB" altLang="en-US" sz="3600" dirty="0" smtClean="0"/>
              <a:t>)</a:t>
            </a:r>
            <a:r>
              <a:rPr lang="cs-CZ" altLang="en-US" sz="3600" dirty="0" smtClean="0"/>
              <a:t>ippo</a:t>
            </a:r>
            <a:r>
              <a:rPr lang="en-US" altLang="en-US" sz="3600" dirty="0" smtClean="0"/>
              <a:t>(</a:t>
            </a:r>
            <a:r>
              <a:rPr lang="cs-CZ" altLang="en-US" sz="3600" dirty="0" smtClean="0"/>
              <a:t>c</a:t>
            </a:r>
            <a:r>
              <a:rPr lang="en-US" altLang="en-US" sz="3600" dirty="0"/>
              <a:t>)</a:t>
            </a:r>
            <a:r>
              <a:rPr lang="cs-CZ" altLang="en-US" sz="3600" dirty="0" smtClean="0"/>
              <a:t>ampus, </a:t>
            </a:r>
            <a:r>
              <a:rPr lang="en-GB" altLang="en-US" sz="3600" dirty="0" smtClean="0"/>
              <a:t>(</a:t>
            </a:r>
            <a:r>
              <a:rPr lang="cs-CZ" altLang="en-US" sz="3600" dirty="0" smtClean="0"/>
              <a:t>H</a:t>
            </a:r>
            <a:r>
              <a:rPr lang="en-GB" altLang="en-US" sz="3600" dirty="0" smtClean="0"/>
              <a:t>)</a:t>
            </a:r>
            <a:r>
              <a:rPr lang="cs-CZ" altLang="en-US" sz="3600" dirty="0" smtClean="0"/>
              <a:t>ommun</a:t>
            </a:r>
            <a:r>
              <a:rPr lang="en-US" altLang="en-US" sz="3600" dirty="0" smtClean="0"/>
              <a:t>(</a:t>
            </a:r>
            <a:r>
              <a:rPr lang="cs-CZ" altLang="en-US" sz="3600" dirty="0" smtClean="0"/>
              <a:t>c</a:t>
            </a:r>
            <a:r>
              <a:rPr lang="en-US" altLang="en-US" sz="3600" dirty="0" smtClean="0"/>
              <a:t>)</a:t>
            </a:r>
            <a:r>
              <a:rPr lang="cs-CZ" altLang="en-US" sz="3600" dirty="0" smtClean="0"/>
              <a:t>ulus</a:t>
            </a:r>
            <a:r>
              <a:rPr lang="en-US" altLang="en-US" sz="3600" dirty="0" smtClean="0"/>
              <a:t>,</a:t>
            </a:r>
            <a:br>
              <a:rPr lang="en-US" altLang="en-US" sz="3600" dirty="0" smtClean="0"/>
            </a:br>
            <a:r>
              <a:rPr lang="en-US" altLang="en-US" sz="3600" dirty="0" smtClean="0"/>
              <a:t>Is there Anything At All On the Top of Cortical</a:t>
            </a:r>
            <a:br>
              <a:rPr lang="en-US" altLang="en-US" sz="3600" dirty="0" smtClean="0"/>
            </a:br>
            <a:r>
              <a:rPr lang="en-US" altLang="en-US" sz="3600" dirty="0" smtClean="0"/>
              <a:t>Hierarchy?</a:t>
            </a:r>
            <a:endParaRPr lang="cs-CZ" altLang="en-US" sz="3600" dirty="0" smtClean="0"/>
          </a:p>
        </p:txBody>
      </p:sp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33550"/>
            <a:ext cx="510540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1" name="Rectangle 6"/>
          <p:cNvSpPr>
            <a:spLocks noChangeArrowheads="1"/>
          </p:cNvSpPr>
          <p:nvPr/>
        </p:nvSpPr>
        <p:spPr bwMode="auto">
          <a:xfrm>
            <a:off x="0" y="3429000"/>
            <a:ext cx="91440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 smtClean="0"/>
              <a:t>Visual Cortices are Primary and Secondary (Any Sensory Are Like This) </a:t>
            </a:r>
            <a:endParaRPr lang="cs-CZ" altLang="en-US" sz="40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rgbClr val="009900"/>
                </a:solidFill>
              </a:rPr>
              <a:t>What? </a:t>
            </a:r>
            <a:r>
              <a:rPr lang="en-US" altLang="en-US" sz="4000" dirty="0" smtClean="0"/>
              <a:t>is in</a:t>
            </a:r>
            <a:r>
              <a:rPr lang="cs-CZ" altLang="en-US" sz="4000" dirty="0" smtClean="0"/>
              <a:t> </a:t>
            </a:r>
            <a:r>
              <a:rPr lang="cs-CZ" altLang="en-US" sz="4000" dirty="0"/>
              <a:t>(</a:t>
            </a:r>
            <a:r>
              <a:rPr lang="cs-CZ" altLang="en-US" sz="4000" dirty="0" smtClean="0"/>
              <a:t>ventr</a:t>
            </a:r>
            <a:r>
              <a:rPr lang="en-US" altLang="en-US" sz="4000" dirty="0" smtClean="0"/>
              <a:t>al</a:t>
            </a:r>
            <a:r>
              <a:rPr lang="cs-CZ" altLang="en-US" sz="4000" dirty="0" smtClean="0"/>
              <a:t>=) </a:t>
            </a:r>
            <a:r>
              <a:rPr lang="en-US" altLang="en-US" sz="4000" dirty="0" smtClean="0"/>
              <a:t>facing cortical projection areas</a:t>
            </a:r>
            <a:r>
              <a:rPr lang="cs-CZ" altLang="en-US" sz="4000" dirty="0">
                <a:solidFill>
                  <a:srgbClr val="009900"/>
                </a:solidFill>
              </a:rPr>
              <a:t/>
            </a:r>
            <a:br>
              <a:rPr lang="cs-CZ" altLang="en-US" sz="4000" dirty="0">
                <a:solidFill>
                  <a:srgbClr val="009900"/>
                </a:solidFill>
              </a:rPr>
            </a:br>
            <a:r>
              <a:rPr lang="en-US" altLang="en-US" sz="4000" dirty="0" smtClean="0">
                <a:solidFill>
                  <a:srgbClr val="FF33CC"/>
                </a:solidFill>
              </a:rPr>
              <a:t>Where?</a:t>
            </a:r>
            <a:r>
              <a:rPr lang="en-US" altLang="en-US" sz="4000" dirty="0" smtClean="0">
                <a:solidFill>
                  <a:srgbClr val="009900"/>
                </a:solidFill>
              </a:rPr>
              <a:t> </a:t>
            </a:r>
            <a:r>
              <a:rPr lang="en-US" altLang="en-US" sz="4000" dirty="0" smtClean="0"/>
              <a:t>is in</a:t>
            </a:r>
            <a:r>
              <a:rPr lang="cs-CZ" altLang="en-US" sz="4000" dirty="0" smtClean="0"/>
              <a:t> (</a:t>
            </a:r>
            <a:r>
              <a:rPr lang="en-US" altLang="en-US" sz="4000" dirty="0" smtClean="0"/>
              <a:t>dorsal</a:t>
            </a:r>
            <a:r>
              <a:rPr lang="cs-CZ" altLang="en-US" sz="4000" dirty="0" smtClean="0"/>
              <a:t>=) </a:t>
            </a:r>
            <a:r>
              <a:rPr lang="en-US" altLang="en-US" sz="4000" dirty="0" smtClean="0"/>
              <a:t>rear </a:t>
            </a:r>
            <a:r>
              <a:rPr lang="en-US" altLang="en-US" sz="4000" dirty="0"/>
              <a:t>cortical projection </a:t>
            </a:r>
            <a:r>
              <a:rPr lang="en-US" altLang="en-US" sz="4000" dirty="0" smtClean="0"/>
              <a:t>areas</a:t>
            </a:r>
            <a:endParaRPr lang="cs-CZ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>
                <a:solidFill>
                  <a:srgbClr val="C00000"/>
                </a:solidFill>
              </a:rPr>
              <a:t>Ventral and Dorsal Stream</a:t>
            </a:r>
          </a:p>
        </p:txBody>
      </p:sp>
      <p:pic>
        <p:nvPicPr>
          <p:cNvPr id="717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17638"/>
            <a:ext cx="68580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FAA64D-94A0-41CF-B124-C380A4AADC36}" type="slidenum">
              <a:rPr lang="en-US" altLang="cs-CZ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cs-CZ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93904"/>
            <a:ext cx="8610600" cy="635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D9C4C1-C5A5-4D23-9436-6E0E3B0DADE2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cs-CZ" altLang="cs-CZ" sz="1400"/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7315200" y="1828800"/>
            <a:ext cx="1905000" cy="355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FF0066"/>
                </a:solidFill>
              </a:rPr>
              <a:t>Visual Pathways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cs-CZ" sz="1800">
                <a:solidFill>
                  <a:srgbClr val="FF0066"/>
                </a:solidFill>
              </a:rPr>
              <a:t>red</a:t>
            </a:r>
            <a:r>
              <a:rPr lang="cs-CZ" altLang="cs-CZ" sz="1800">
                <a:solidFill>
                  <a:srgbClr val="FF0066"/>
                </a:solidFill>
              </a:rPr>
              <a:t>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/>
              <a:t>magnocel</a:t>
            </a:r>
            <a:r>
              <a:rPr lang="en-US" altLang="cs-CZ" sz="1800"/>
              <a:t>l</a:t>
            </a:r>
            <a:r>
              <a:rPr lang="cs-CZ" altLang="cs-CZ" sz="1800"/>
              <a:t>ul</a:t>
            </a:r>
            <a:r>
              <a:rPr lang="en-US" altLang="cs-CZ" sz="1800"/>
              <a:t>a</a:t>
            </a:r>
            <a:r>
              <a:rPr lang="cs-CZ" altLang="cs-CZ" sz="1800"/>
              <a:t>r </a:t>
            </a:r>
            <a:r>
              <a:rPr lang="en-US" altLang="cs-CZ" sz="1800"/>
              <a:t>pathway</a:t>
            </a:r>
            <a:r>
              <a:rPr lang="cs-CZ" altLang="cs-CZ" sz="1800"/>
              <a:t> (</a:t>
            </a:r>
            <a:r>
              <a:rPr lang="en-US" altLang="cs-CZ" sz="1800"/>
              <a:t>motion</a:t>
            </a:r>
            <a:r>
              <a:rPr lang="cs-CZ" altLang="cs-CZ" sz="1800"/>
              <a:t>, </a:t>
            </a:r>
            <a:r>
              <a:rPr lang="en-US" altLang="cs-CZ" sz="1800"/>
              <a:t>black and white</a:t>
            </a:r>
            <a:r>
              <a:rPr lang="cs-CZ" altLang="cs-CZ" sz="1800"/>
              <a:t>)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cs-CZ" sz="1800">
                <a:solidFill>
                  <a:srgbClr val="009900"/>
                </a:solidFill>
              </a:rPr>
              <a:t>green</a:t>
            </a:r>
            <a:r>
              <a:rPr lang="cs-CZ" altLang="cs-CZ" sz="1800">
                <a:solidFill>
                  <a:srgbClr val="009900"/>
                </a:solidFill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parvocel</a:t>
            </a:r>
            <a:r>
              <a:rPr lang="en-US" altLang="cs-CZ" sz="1800"/>
              <a:t>l</a:t>
            </a:r>
            <a:r>
              <a:rPr lang="cs-CZ" altLang="cs-CZ" sz="1800"/>
              <a:t>ul</a:t>
            </a:r>
            <a:r>
              <a:rPr lang="en-US" altLang="cs-CZ" sz="1800"/>
              <a:t>ar</a:t>
            </a:r>
            <a:endParaRPr lang="cs-CZ" altLang="cs-CZ" sz="18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cs-CZ" sz="1800"/>
              <a:t>pathway</a:t>
            </a:r>
            <a:r>
              <a:rPr lang="cs-CZ" altLang="cs-CZ" sz="1800"/>
              <a:t> (</a:t>
            </a:r>
            <a:r>
              <a:rPr lang="en-US" altLang="cs-CZ" sz="1800"/>
              <a:t>color</a:t>
            </a:r>
            <a:r>
              <a:rPr lang="cs-CZ" altLang="cs-CZ" sz="1800"/>
              <a:t>)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cs-CZ" sz="1800"/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0" y="0"/>
            <a:ext cx="9144000" cy="493904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dirty="0">
                <a:solidFill>
                  <a:srgbClr val="0000FF"/>
                </a:solidFill>
              </a:rPr>
              <a:t>Too Complicated </a:t>
            </a:r>
            <a:r>
              <a:rPr lang="cs-CZ" altLang="cs-CZ" dirty="0">
                <a:solidFill>
                  <a:srgbClr val="0000FF"/>
                </a:solidFill>
              </a:rPr>
              <a:t>W</a:t>
            </a:r>
            <a:r>
              <a:rPr lang="en-US" altLang="cs-CZ" dirty="0">
                <a:solidFill>
                  <a:srgbClr val="0000FF"/>
                </a:solidFill>
              </a:rPr>
              <a:t>ay to </a:t>
            </a:r>
            <a:r>
              <a:rPr lang="cs-CZ" altLang="cs-CZ" dirty="0">
                <a:solidFill>
                  <a:srgbClr val="0000FF"/>
                </a:solidFill>
              </a:rPr>
              <a:t>E</a:t>
            </a:r>
            <a:r>
              <a:rPr lang="en-US" altLang="cs-CZ" dirty="0" err="1">
                <a:solidFill>
                  <a:srgbClr val="0000FF"/>
                </a:solidFill>
              </a:rPr>
              <a:t>xplain</a:t>
            </a:r>
            <a:r>
              <a:rPr lang="cs-CZ" altLang="cs-CZ" dirty="0">
                <a:solidFill>
                  <a:srgbClr val="0000FF"/>
                </a:solidFill>
              </a:rPr>
              <a:t> Visual </a:t>
            </a:r>
            <a:r>
              <a:rPr lang="cs-CZ" altLang="cs-CZ" dirty="0" smtClean="0">
                <a:solidFill>
                  <a:srgbClr val="0000FF"/>
                </a:solidFill>
              </a:rPr>
              <a:t>Corte</a:t>
            </a:r>
            <a:r>
              <a:rPr lang="en-US" altLang="cs-CZ" dirty="0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538573"/>
            <a:ext cx="4899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sz="3200" dirty="0">
                <a:solidFill>
                  <a:srgbClr val="0000FF"/>
                </a:solidFill>
              </a:rPr>
              <a:t>Connectivity and Function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988" y="698500"/>
            <a:ext cx="5916612" cy="615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254033-D786-4F76-848B-4C3BFF8099D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/>
          </a:p>
        </p:txBody>
      </p:sp>
      <p:sp>
        <p:nvSpPr>
          <p:cNvPr id="18436" name="Rectangle 3"/>
          <p:cNvSpPr txBox="1">
            <a:spLocks noChangeArrowheads="1"/>
          </p:cNvSpPr>
          <p:nvPr/>
        </p:nvSpPr>
        <p:spPr bwMode="auto">
          <a:xfrm>
            <a:off x="117475" y="1111250"/>
            <a:ext cx="2576513" cy="3232150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4000" dirty="0">
                <a:solidFill>
                  <a:schemeClr val="accent2"/>
                </a:solidFill>
              </a:rPr>
              <a:t>Overview of higher functions of visual cortex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4000" dirty="0">
                <a:solidFill>
                  <a:schemeClr val="accent2"/>
                </a:solidFill>
              </a:rPr>
              <a:t/>
            </a:r>
            <a:br>
              <a:rPr lang="cs-CZ" altLang="cs-CZ" sz="4000" dirty="0">
                <a:solidFill>
                  <a:schemeClr val="accent2"/>
                </a:solidFill>
              </a:rPr>
            </a:br>
            <a:endParaRPr lang="en-US" altLang="cs-CZ" sz="2800" dirty="0">
              <a:solidFill>
                <a:schemeClr val="accent2"/>
              </a:solidFill>
            </a:endParaRPr>
          </a:p>
        </p:txBody>
      </p:sp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117475" y="0"/>
            <a:ext cx="85693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cs-CZ" sz="4000" dirty="0">
                <a:solidFill>
                  <a:srgbClr val="0000FF"/>
                </a:solidFill>
              </a:rPr>
              <a:t>Alternative Way to Explain Vision…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53340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7475" y="4718447"/>
            <a:ext cx="198163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sz="4000" dirty="0" smtClean="0">
                <a:solidFill>
                  <a:schemeClr val="accent2"/>
                </a:solidFill>
              </a:rPr>
              <a:t>Early </a:t>
            </a:r>
            <a:endParaRPr lang="en-US" altLang="cs-CZ" sz="4000" dirty="0" smtClean="0">
              <a:solidFill>
                <a:schemeClr val="accent2"/>
              </a:solidFill>
            </a:endParaRPr>
          </a:p>
          <a:p>
            <a:r>
              <a:rPr lang="cs-CZ" altLang="cs-CZ" sz="4000" dirty="0" smtClean="0">
                <a:solidFill>
                  <a:schemeClr val="accent2"/>
                </a:solidFill>
              </a:rPr>
              <a:t>vs</a:t>
            </a:r>
            <a:r>
              <a:rPr lang="cs-CZ" altLang="cs-CZ" sz="4000" dirty="0">
                <a:solidFill>
                  <a:schemeClr val="accent2"/>
                </a:solidFill>
              </a:rPr>
              <a:t>. </a:t>
            </a:r>
            <a:r>
              <a:rPr lang="cs-CZ" altLang="cs-CZ" sz="4000" dirty="0" smtClean="0">
                <a:solidFill>
                  <a:schemeClr val="accent2"/>
                </a:solidFill>
              </a:rPr>
              <a:t>Late</a:t>
            </a:r>
            <a:endParaRPr lang="en-US" altLang="cs-CZ" sz="4000" dirty="0" smtClean="0">
              <a:solidFill>
                <a:schemeClr val="accent2"/>
              </a:solidFill>
            </a:endParaRPr>
          </a:p>
          <a:p>
            <a:r>
              <a:rPr lang="cs-CZ" altLang="cs-CZ" sz="4000" dirty="0" smtClean="0">
                <a:solidFill>
                  <a:schemeClr val="accent2"/>
                </a:solidFill>
              </a:rPr>
              <a:t>vision</a:t>
            </a:r>
            <a:endParaRPr lang="en-US" altLang="cs-CZ" sz="4000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6599D1-BD61-4FD9-B8D1-D11B24C7335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/>
          </a:p>
        </p:txBody>
      </p:sp>
      <p:pic>
        <p:nvPicPr>
          <p:cNvPr id="3584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0"/>
            <a:ext cx="5821362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EA27FC-B0A3-4B29-A057-4199F0BBF447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cs-CZ" altLang="cs-CZ" sz="1400"/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/>
          <a:lstStyle/>
          <a:p>
            <a:pPr algn="l"/>
            <a:r>
              <a:rPr lang="cs-CZ" altLang="cs-CZ" sz="4000" smtClean="0">
                <a:solidFill>
                  <a:srgbClr val="009900"/>
                </a:solidFill>
              </a:rPr>
              <a:t>Face recognition –</a:t>
            </a:r>
            <a:r>
              <a:rPr lang="cs-CZ" altLang="cs-CZ" sz="4000" smtClean="0"/>
              <a:t> to recognize these </a:t>
            </a:r>
            <a:r>
              <a:rPr lang="cs-CZ" altLang="cs-CZ" sz="4000" smtClean="0">
                <a:solidFill>
                  <a:srgbClr val="339966"/>
                </a:solidFill>
              </a:rPr>
              <a:t>blurred faces</a:t>
            </a:r>
            <a:r>
              <a:rPr lang="cs-CZ" altLang="cs-CZ" sz="4000" smtClean="0"/>
              <a:t>, some degree of visual acuity is needed</a:t>
            </a:r>
            <a:endParaRPr lang="en-US" altLang="cs-CZ" sz="4000" smtClean="0"/>
          </a:p>
        </p:txBody>
      </p:sp>
      <p:pic>
        <p:nvPicPr>
          <p:cNvPr id="19460" name="Picture 5" descr="face-bl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70866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E45670-CD6A-4221-AD11-2E6C5BE82B29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cs-CZ" altLang="cs-CZ" sz="140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630363"/>
          </a:xfrm>
        </p:spPr>
        <p:txBody>
          <a:bodyPr/>
          <a:lstStyle/>
          <a:p>
            <a:pPr algn="l"/>
            <a:r>
              <a:rPr lang="cs-CZ" altLang="cs-CZ" sz="4000" smtClean="0">
                <a:solidFill>
                  <a:srgbClr val="009900"/>
                </a:solidFill>
              </a:rPr>
              <a:t>Blurred faces, </a:t>
            </a:r>
            <a:r>
              <a:rPr lang="cs-CZ" altLang="cs-CZ" sz="4000" smtClean="0"/>
              <a:t>however these famous people are recogizable from the context</a:t>
            </a:r>
            <a:endParaRPr lang="en-US" altLang="cs-CZ" sz="4000" smtClean="0"/>
          </a:p>
        </p:txBody>
      </p:sp>
      <p:pic>
        <p:nvPicPr>
          <p:cNvPr id="20484" name="Picture 3" descr="face-bl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70866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762000" y="1828800"/>
            <a:ext cx="655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cs-CZ" sz="1800"/>
          </a:p>
        </p:txBody>
      </p:sp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152400" y="1828800"/>
            <a:ext cx="72390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cs-CZ" sz="1600"/>
              <a:t>2 G. Bush Sr.[+] – 5 B. Obama – 4 G.W. Bush – 3 B. Clinton – 1 J. Carter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C1FD1B-6BC6-4454-8B25-BFF32688E5FA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cs-CZ" altLang="cs-CZ" sz="140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228600"/>
          </a:xfrm>
        </p:spPr>
        <p:txBody>
          <a:bodyPr/>
          <a:lstStyle/>
          <a:p>
            <a:pPr algn="l"/>
            <a:r>
              <a:rPr lang="en-US" altLang="cs-CZ" sz="4000" dirty="0" smtClean="0">
                <a:solidFill>
                  <a:srgbClr val="009900"/>
                </a:solidFill>
              </a:rPr>
              <a:t>-…</a:t>
            </a:r>
            <a:endParaRPr lang="en-US" altLang="cs-CZ" sz="4000" dirty="0" smtClean="0"/>
          </a:p>
        </p:txBody>
      </p:sp>
      <p:pic>
        <p:nvPicPr>
          <p:cNvPr id="21508" name="Picture 3" descr="face-bl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70866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762000" y="1828800"/>
            <a:ext cx="655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cs-CZ" sz="1800"/>
          </a:p>
        </p:txBody>
      </p:sp>
      <p:pic>
        <p:nvPicPr>
          <p:cNvPr id="21510" name="Picture 6" descr="Five-Presidents-Oval-Off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1033462"/>
            <a:ext cx="8478838" cy="582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152400" y="457199"/>
            <a:ext cx="72390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cs-CZ" sz="1600"/>
              <a:t>2 G. Bush Sr.[+] – 5 B. Obama – 4 G.W. Bush – 3 B. Clinton – 1 J. Carter</a:t>
            </a:r>
          </a:p>
        </p:txBody>
      </p:sp>
      <p:pic>
        <p:nvPicPr>
          <p:cNvPr id="21512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338" y="1828799"/>
            <a:ext cx="2481262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3CAA57-0A08-4C55-9219-5C472B304B7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mtClean="0">
                <a:solidFill>
                  <a:schemeClr val="accent2"/>
                </a:solidFill>
              </a:rPr>
              <a:t>Blindsight (= slepo-zrakost</a:t>
            </a:r>
            <a:r>
              <a:rPr lang="en-US" altLang="en-US" smtClean="0">
                <a:solidFill>
                  <a:schemeClr val="accent2"/>
                </a:solidFill>
              </a:rPr>
              <a:t>…</a:t>
            </a:r>
            <a:r>
              <a:rPr lang="cs-CZ" altLang="en-US" smtClean="0">
                <a:solidFill>
                  <a:schemeClr val="accent2"/>
                </a:solidFill>
              </a:rPr>
              <a:t>)</a:t>
            </a:r>
          </a:p>
        </p:txBody>
      </p:sp>
      <p:pic>
        <p:nvPicPr>
          <p:cNvPr id="34820" name="Picture 3" descr="scientificamericanmind1208-20-I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36688"/>
            <a:ext cx="6172200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6200" y="6027738"/>
            <a:ext cx="8915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dirty="0" smtClean="0">
                <a:solidFill>
                  <a:srgbClr val="00B050"/>
                </a:solidFill>
              </a:rPr>
              <a:t>This is another example of visual-motor brain action not accessible to consciousness.</a:t>
            </a:r>
            <a:endParaRPr lang="en-US" altLang="cs-CZ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126162"/>
          </a:xfrm>
        </p:spPr>
        <p:txBody>
          <a:bodyPr/>
          <a:lstStyle/>
          <a:p>
            <a:pPr algn="l"/>
            <a:r>
              <a:rPr lang="cs-CZ" altLang="en-US" smtClean="0"/>
              <a:t>Retreating to Sensory Diagnostic Methods</a:t>
            </a:r>
            <a:br>
              <a:rPr lang="cs-CZ" altLang="en-US" smtClean="0"/>
            </a:br>
            <a:r>
              <a:rPr lang="cs-CZ" altLang="en-US" smtClean="0"/>
              <a:t>Magnetic Resonance Imaging (MRI)</a:t>
            </a:r>
            <a:br>
              <a:rPr lang="cs-CZ" altLang="en-US" smtClean="0"/>
            </a:br>
            <a:r>
              <a:rPr lang="cs-CZ" altLang="en-US" smtClean="0"/>
              <a:t>(Spatial Domain)</a:t>
            </a:r>
            <a:br>
              <a:rPr lang="cs-CZ" altLang="en-US" smtClean="0"/>
            </a:br>
            <a:r>
              <a:rPr lang="cs-CZ" altLang="en-US" smtClean="0"/>
              <a:t>Functional MRI, fMRI</a:t>
            </a:r>
            <a:br>
              <a:rPr lang="cs-CZ" altLang="en-US" smtClean="0"/>
            </a:br>
            <a:r>
              <a:rPr lang="cs-CZ" altLang="en-US" smtClean="0"/>
              <a:t>(Spatial and Time Domain)</a:t>
            </a:r>
            <a:br>
              <a:rPr lang="cs-CZ" altLang="en-US" smtClean="0"/>
            </a:br>
            <a:r>
              <a:rPr lang="cs-CZ" altLang="en-US" smtClean="0"/>
              <a:t>Evoked Responses, ER, EP, EEG</a:t>
            </a:r>
            <a:br>
              <a:rPr lang="cs-CZ" altLang="en-US" smtClean="0"/>
            </a:br>
            <a:r>
              <a:rPr lang="cs-CZ" altLang="en-US" smtClean="0"/>
              <a:t>(Time Domain)</a:t>
            </a:r>
            <a:br>
              <a:rPr lang="cs-CZ" altLang="en-US" smtClean="0"/>
            </a:br>
            <a:endParaRPr lang="en-GB" altLang="en-US" smtClean="0"/>
          </a:p>
        </p:txBody>
      </p:sp>
      <p:sp>
        <p:nvSpPr>
          <p:cNvPr id="2560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6ECE931-F5C4-4FA3-866F-1F1B637931AA}" type="slidenum">
              <a:rPr lang="en-US" altLang="cs-CZ" sz="140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cs-CZ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288925" y="2743200"/>
            <a:ext cx="25304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Around year 2000: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Caltech’s 3.0 T Trio Siemens magnetic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scanner</a:t>
            </a:r>
          </a:p>
        </p:txBody>
      </p:sp>
      <p:pic>
        <p:nvPicPr>
          <p:cNvPr id="26627" name="Picture 3" descr="brain-1.jpg                                                    0005A26DMacintosh HD                   BD75060C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152400"/>
            <a:ext cx="5894387" cy="593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743200" y="152400"/>
            <a:ext cx="5867400" cy="61436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2743200" y="3048000"/>
            <a:ext cx="304800" cy="457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8229600" y="3048000"/>
            <a:ext cx="304800" cy="6096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663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57786C-0A8C-4E2D-8C75-631EB9A478D5}" type="slidenum">
              <a:rPr lang="en-US" altLang="cs-CZ" sz="140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cs-CZ" sz="1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brain-2.jpg                                                    0005A26DMacintosh HD                   BD75060C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230188"/>
            <a:ext cx="6350000" cy="639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4038600" y="381000"/>
            <a:ext cx="990600" cy="381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447800" y="3200400"/>
            <a:ext cx="381000" cy="457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7315200" y="3200400"/>
            <a:ext cx="381000" cy="533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765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43F68D-CFA5-4769-A8B6-39062306E3D3}" type="slidenum">
              <a:rPr lang="en-US" altLang="cs-CZ" sz="140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cs-CZ" sz="1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222913" y="1295400"/>
            <a:ext cx="853440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b="1" dirty="0" smtClean="0">
                <a:solidFill>
                  <a:srgbClr val="7030A0"/>
                </a:solidFill>
              </a:rPr>
              <a:t>THIS PANEL IS A </a:t>
            </a:r>
            <a:r>
              <a:rPr lang="cs-CZ" altLang="cs-CZ" sz="1800" b="1" u="sng" dirty="0" smtClean="0">
                <a:solidFill>
                  <a:srgbClr val="7030A0"/>
                </a:solidFill>
              </a:rPr>
              <a:t>SPECULATIVE ATTEMPT </a:t>
            </a:r>
            <a:r>
              <a:rPr lang="cs-CZ" altLang="cs-CZ" sz="1800" b="1" dirty="0" smtClean="0">
                <a:solidFill>
                  <a:srgbClr val="7030A0"/>
                </a:solidFill>
              </a:rPr>
              <a:t>TO CLASSIFY BRODMANN AREAS DIFFERENTLY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cs-CZ" altLang="cs-CZ" sz="1800" b="1" dirty="0">
              <a:solidFill>
                <a:srgbClr val="7030A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cs-CZ" sz="1800" b="1" dirty="0" smtClean="0">
                <a:solidFill>
                  <a:srgbClr val="7030A0"/>
                </a:solidFill>
              </a:rPr>
              <a:t>“Binary Trees of </a:t>
            </a:r>
            <a:r>
              <a:rPr lang="en-US" altLang="cs-CZ" sz="1800" b="1" dirty="0" err="1" smtClean="0">
                <a:solidFill>
                  <a:srgbClr val="7030A0"/>
                </a:solidFill>
              </a:rPr>
              <a:t>Brodmann</a:t>
            </a:r>
            <a:r>
              <a:rPr lang="en-US" altLang="cs-CZ" sz="1800" b="1" dirty="0" smtClean="0">
                <a:solidFill>
                  <a:srgbClr val="7030A0"/>
                </a:solidFill>
              </a:rPr>
              <a:t> Areas” and </a:t>
            </a:r>
            <a:r>
              <a:rPr lang="cs-CZ" altLang="cs-CZ" sz="1800" b="1" dirty="0" smtClean="0">
                <a:solidFill>
                  <a:srgbClr val="7030A0"/>
                </a:solidFill>
              </a:rPr>
              <a:t>B</a:t>
            </a:r>
            <a:r>
              <a:rPr lang="en-US" altLang="cs-CZ" sz="1800" b="1" dirty="0" err="1" smtClean="0">
                <a:solidFill>
                  <a:srgbClr val="7030A0"/>
                </a:solidFill>
              </a:rPr>
              <a:t>eyond</a:t>
            </a:r>
            <a:r>
              <a:rPr lang="en-US" altLang="cs-CZ" sz="1800" b="1" dirty="0" smtClean="0">
                <a:solidFill>
                  <a:srgbClr val="7030A0"/>
                </a:solidFill>
              </a:rPr>
              <a:t> </a:t>
            </a:r>
            <a:r>
              <a:rPr lang="en-US" altLang="cs-CZ" sz="1800" b="1" dirty="0" err="1" smtClean="0">
                <a:solidFill>
                  <a:srgbClr val="7030A0"/>
                </a:solidFill>
              </a:rPr>
              <a:t>Brodmann</a:t>
            </a:r>
            <a:r>
              <a:rPr lang="en-US" altLang="cs-CZ" sz="1800" b="1" dirty="0" smtClean="0">
                <a:solidFill>
                  <a:srgbClr val="7030A0"/>
                </a:solidFill>
              </a:rPr>
              <a:t> </a:t>
            </a:r>
            <a:r>
              <a:rPr lang="cs-CZ" altLang="cs-CZ" sz="1800" b="1" dirty="0" smtClean="0">
                <a:solidFill>
                  <a:srgbClr val="7030A0"/>
                </a:solidFill>
              </a:rPr>
              <a:t>A</a:t>
            </a:r>
            <a:r>
              <a:rPr lang="en-US" altLang="cs-CZ" sz="1800" b="1" dirty="0" err="1" smtClean="0">
                <a:solidFill>
                  <a:srgbClr val="7030A0"/>
                </a:solidFill>
              </a:rPr>
              <a:t>reas</a:t>
            </a:r>
            <a:endParaRPr lang="en-US" altLang="cs-CZ" sz="1800" b="1" dirty="0" smtClean="0">
              <a:solidFill>
                <a:srgbClr val="7030A0"/>
              </a:solidFill>
            </a:endParaRP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cs-CZ" sz="1800" dirty="0" smtClean="0">
                <a:solidFill>
                  <a:srgbClr val="7030A0"/>
                </a:solidFill>
              </a:rPr>
              <a:t>Bit 1: (Left) vs. (Right) Hemisphere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cs-CZ" sz="1800" dirty="0" smtClean="0">
                <a:solidFill>
                  <a:srgbClr val="7030A0"/>
                </a:solidFill>
              </a:rPr>
              <a:t>Bit 2 and 3: (Motor/ Frontal Lobe) (Somatosensory/ Parietal L.)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cs-CZ" sz="1800" dirty="0" smtClean="0">
                <a:solidFill>
                  <a:srgbClr val="7030A0"/>
                </a:solidFill>
              </a:rPr>
              <a:t>Bit 2 and 3: (Auditory/ Temporal L.) (Visual/ Occipital L.)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cs-CZ" sz="1800" dirty="0" smtClean="0">
                <a:solidFill>
                  <a:srgbClr val="7030A0"/>
                </a:solidFill>
              </a:rPr>
              <a:t>Bit 4: (Primary) vs. (Secondary) Sensory projection areas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cs-CZ" sz="1800" dirty="0" smtClean="0">
                <a:solidFill>
                  <a:srgbClr val="7030A0"/>
                </a:solidFill>
              </a:rPr>
              <a:t>Bit</a:t>
            </a:r>
            <a:r>
              <a:rPr lang="cs-CZ" altLang="cs-CZ" sz="1800" dirty="0" smtClean="0">
                <a:solidFill>
                  <a:srgbClr val="7030A0"/>
                </a:solidFill>
              </a:rPr>
              <a:t>s</a:t>
            </a:r>
            <a:r>
              <a:rPr lang="en-US" altLang="cs-CZ" sz="1800" dirty="0" smtClean="0">
                <a:solidFill>
                  <a:srgbClr val="7030A0"/>
                </a:solidFill>
              </a:rPr>
              <a:t> 5</a:t>
            </a:r>
            <a:r>
              <a:rPr lang="cs-CZ" altLang="cs-CZ" sz="1800" dirty="0" smtClean="0">
                <a:solidFill>
                  <a:srgbClr val="7030A0"/>
                </a:solidFill>
              </a:rPr>
              <a:t>,</a:t>
            </a:r>
            <a:r>
              <a:rPr lang="en-US" altLang="cs-CZ" sz="1800" dirty="0" smtClean="0">
                <a:solidFill>
                  <a:srgbClr val="7030A0"/>
                </a:solidFill>
              </a:rPr>
              <a:t> 6</a:t>
            </a:r>
            <a:r>
              <a:rPr lang="cs-CZ" altLang="cs-CZ" sz="1800" dirty="0" smtClean="0">
                <a:solidFill>
                  <a:srgbClr val="7030A0"/>
                </a:solidFill>
              </a:rPr>
              <a:t>,</a:t>
            </a:r>
            <a:r>
              <a:rPr lang="en-US" altLang="cs-CZ" sz="1800" dirty="0" smtClean="0">
                <a:solidFill>
                  <a:srgbClr val="7030A0"/>
                </a:solidFill>
              </a:rPr>
              <a:t> 7: subdivisions of visual</a:t>
            </a:r>
            <a:r>
              <a:rPr lang="cs-CZ" altLang="cs-CZ" sz="1800" dirty="0" smtClean="0">
                <a:solidFill>
                  <a:srgbClr val="7030A0"/>
                </a:solidFill>
              </a:rPr>
              <a:t>/ sensory</a:t>
            </a:r>
            <a:r>
              <a:rPr lang="en-US" altLang="cs-CZ" sz="1800" dirty="0" smtClean="0">
                <a:solidFill>
                  <a:srgbClr val="7030A0"/>
                </a:solidFill>
              </a:rPr>
              <a:t> areas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cs-CZ" sz="1800" dirty="0" smtClean="0">
                <a:solidFill>
                  <a:srgbClr val="7030A0"/>
                </a:solidFill>
              </a:rPr>
              <a:t>Sensory Domains: Bit</a:t>
            </a:r>
            <a:r>
              <a:rPr lang="cs-CZ" altLang="cs-CZ" sz="1800" dirty="0" smtClean="0">
                <a:solidFill>
                  <a:srgbClr val="7030A0"/>
                </a:solidFill>
              </a:rPr>
              <a:t>s</a:t>
            </a:r>
            <a:r>
              <a:rPr lang="en-US" altLang="cs-CZ" sz="1800" dirty="0" smtClean="0">
                <a:solidFill>
                  <a:srgbClr val="7030A0"/>
                </a:solidFill>
              </a:rPr>
              <a:t> 1 </a:t>
            </a:r>
            <a:r>
              <a:rPr lang="cs-CZ" altLang="cs-CZ" sz="1800" dirty="0" smtClean="0">
                <a:solidFill>
                  <a:srgbClr val="7030A0"/>
                </a:solidFill>
              </a:rPr>
              <a:t>and 7</a:t>
            </a:r>
            <a:r>
              <a:rPr lang="en-US" altLang="cs-CZ" sz="1800" dirty="0" smtClean="0">
                <a:solidFill>
                  <a:srgbClr val="7030A0"/>
                </a:solidFill>
              </a:rPr>
              <a:t>: (Left/ Right) vs. (Bottom/ Top) </a:t>
            </a:r>
            <a:r>
              <a:rPr lang="cs-CZ" altLang="cs-CZ" sz="1800" dirty="0">
                <a:solidFill>
                  <a:srgbClr val="7030A0"/>
                </a:solidFill>
              </a:rPr>
              <a:t>E</a:t>
            </a:r>
            <a:r>
              <a:rPr lang="en-US" altLang="cs-CZ" sz="1800" dirty="0" err="1" smtClean="0">
                <a:solidFill>
                  <a:srgbClr val="7030A0"/>
                </a:solidFill>
              </a:rPr>
              <a:t>xten</a:t>
            </a:r>
            <a:r>
              <a:rPr lang="cs-CZ" altLang="cs-CZ" sz="1800" dirty="0" smtClean="0">
                <a:solidFill>
                  <a:srgbClr val="7030A0"/>
                </a:solidFill>
              </a:rPr>
              <a:t>s</a:t>
            </a:r>
            <a:r>
              <a:rPr lang="en-US" altLang="cs-CZ" sz="1800" dirty="0" smtClean="0">
                <a:solidFill>
                  <a:srgbClr val="7030A0"/>
                </a:solidFill>
              </a:rPr>
              <a:t>ion</a:t>
            </a:r>
            <a:r>
              <a:rPr lang="cs-CZ" altLang="cs-CZ" sz="1800" dirty="0" smtClean="0">
                <a:solidFill>
                  <a:srgbClr val="7030A0"/>
                </a:solidFill>
              </a:rPr>
              <a:t>s</a:t>
            </a:r>
            <a:r>
              <a:rPr lang="en-US" altLang="cs-CZ" sz="1800" dirty="0" smtClean="0">
                <a:solidFill>
                  <a:srgbClr val="7030A0"/>
                </a:solidFill>
              </a:rPr>
              <a:t>, </a:t>
            </a:r>
            <a:r>
              <a:rPr lang="cs-CZ" altLang="cs-CZ" sz="1800" dirty="0" err="1">
                <a:solidFill>
                  <a:srgbClr val="7030A0"/>
                </a:solidFill>
              </a:rPr>
              <a:t>R</a:t>
            </a:r>
            <a:r>
              <a:rPr lang="en-US" altLang="cs-CZ" sz="1800" dirty="0" err="1" smtClean="0">
                <a:solidFill>
                  <a:srgbClr val="7030A0"/>
                </a:solidFill>
              </a:rPr>
              <a:t>etinotopy</a:t>
            </a:r>
            <a:r>
              <a:rPr lang="en-US" altLang="cs-CZ" sz="1800" dirty="0" smtClean="0">
                <a:solidFill>
                  <a:srgbClr val="7030A0"/>
                </a:solidFill>
              </a:rPr>
              <a:t>, </a:t>
            </a:r>
            <a:r>
              <a:rPr lang="cs-CZ" altLang="cs-CZ" sz="1800" dirty="0" smtClean="0">
                <a:solidFill>
                  <a:srgbClr val="7030A0"/>
                </a:solidFill>
              </a:rPr>
              <a:t>S</a:t>
            </a:r>
            <a:r>
              <a:rPr lang="en-US" altLang="cs-CZ" sz="1800" dirty="0" err="1" smtClean="0">
                <a:solidFill>
                  <a:srgbClr val="7030A0"/>
                </a:solidFill>
              </a:rPr>
              <a:t>patial</a:t>
            </a:r>
            <a:r>
              <a:rPr lang="en-US" altLang="cs-CZ" sz="1800" dirty="0" smtClean="0">
                <a:solidFill>
                  <a:srgbClr val="7030A0"/>
                </a:solidFill>
              </a:rPr>
              <a:t> </a:t>
            </a:r>
            <a:r>
              <a:rPr lang="cs-CZ" altLang="cs-CZ" sz="1800" dirty="0">
                <a:solidFill>
                  <a:srgbClr val="7030A0"/>
                </a:solidFill>
              </a:rPr>
              <a:t>M</a:t>
            </a:r>
            <a:r>
              <a:rPr lang="en-US" altLang="cs-CZ" sz="1800" dirty="0" err="1" smtClean="0">
                <a:solidFill>
                  <a:srgbClr val="7030A0"/>
                </a:solidFill>
              </a:rPr>
              <a:t>ap</a:t>
            </a:r>
            <a:r>
              <a:rPr lang="cs-CZ" altLang="cs-CZ" sz="1800" dirty="0" smtClean="0">
                <a:solidFill>
                  <a:srgbClr val="7030A0"/>
                </a:solidFill>
              </a:rPr>
              <a:t>s</a:t>
            </a:r>
            <a:endParaRPr lang="en-US" altLang="cs-CZ" sz="1800" dirty="0" smtClean="0">
              <a:solidFill>
                <a:srgbClr val="7030A0"/>
              </a:solidFill>
            </a:endParaRP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cs-CZ" sz="1800" dirty="0" smtClean="0">
                <a:solidFill>
                  <a:srgbClr val="7030A0"/>
                </a:solidFill>
              </a:rPr>
              <a:t>Bit </a:t>
            </a:r>
            <a:r>
              <a:rPr lang="cs-CZ" altLang="cs-CZ" sz="1800" dirty="0" smtClean="0">
                <a:solidFill>
                  <a:srgbClr val="7030A0"/>
                </a:solidFill>
              </a:rPr>
              <a:t>8</a:t>
            </a:r>
            <a:r>
              <a:rPr lang="en-US" altLang="cs-CZ" sz="1800" dirty="0" smtClean="0">
                <a:solidFill>
                  <a:srgbClr val="7030A0"/>
                </a:solidFill>
              </a:rPr>
              <a:t>: Temporal encodings: subcortical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cs-CZ" sz="1800" dirty="0" smtClean="0">
                <a:solidFill>
                  <a:srgbClr val="7030A0"/>
                </a:solidFill>
              </a:rPr>
              <a:t>Bit </a:t>
            </a:r>
            <a:r>
              <a:rPr lang="cs-CZ" altLang="cs-CZ" sz="1800" dirty="0">
                <a:solidFill>
                  <a:srgbClr val="7030A0"/>
                </a:solidFill>
              </a:rPr>
              <a:t>9</a:t>
            </a:r>
            <a:r>
              <a:rPr lang="en-US" altLang="cs-CZ" sz="1800" dirty="0" smtClean="0">
                <a:solidFill>
                  <a:srgbClr val="7030A0"/>
                </a:solidFill>
              </a:rPr>
              <a:t>: Other modality encodings – Hippocampus (Archi-cortex)/ space navigation, and so on.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endParaRPr lang="en-US" altLang="cs-CZ" sz="1800" dirty="0">
              <a:solidFill>
                <a:srgbClr val="7030A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cs-CZ" sz="1800" dirty="0" smtClean="0">
                <a:solidFill>
                  <a:srgbClr val="7030A0"/>
                </a:solidFill>
              </a:rPr>
              <a:t>Olfactory cortex</a:t>
            </a:r>
            <a:r>
              <a:rPr lang="cs-CZ" altLang="cs-CZ" sz="1800" dirty="0" smtClean="0">
                <a:solidFill>
                  <a:srgbClr val="7030A0"/>
                </a:solidFill>
              </a:rPr>
              <a:t> and Hippocampus</a:t>
            </a:r>
            <a:r>
              <a:rPr lang="en-US" altLang="cs-CZ" sz="1800" dirty="0" smtClean="0">
                <a:solidFill>
                  <a:srgbClr val="7030A0"/>
                </a:solidFill>
              </a:rPr>
              <a:t> (Archi-cortex), </a:t>
            </a:r>
            <a:r>
              <a:rPr lang="cs-CZ" altLang="cs-CZ" sz="1800" dirty="0" smtClean="0">
                <a:solidFill>
                  <a:srgbClr val="7030A0"/>
                </a:solidFill>
              </a:rPr>
              <a:t>Olfacory Bulb (Paleo-cortex), </a:t>
            </a:r>
            <a:r>
              <a:rPr lang="en-US" altLang="cs-CZ" sz="1800" dirty="0" smtClean="0">
                <a:solidFill>
                  <a:srgbClr val="7030A0"/>
                </a:solidFill>
              </a:rPr>
              <a:t>Vestibular </a:t>
            </a:r>
            <a:r>
              <a:rPr lang="cs-CZ" altLang="cs-CZ" sz="1800" dirty="0" smtClean="0">
                <a:solidFill>
                  <a:srgbClr val="7030A0"/>
                </a:solidFill>
              </a:rPr>
              <a:t>Cortex (Part of Temporal lobe), Cortical Projections</a:t>
            </a:r>
            <a:r>
              <a:rPr lang="en-US" altLang="cs-CZ" sz="1800" dirty="0" smtClean="0">
                <a:solidFill>
                  <a:srgbClr val="7030A0"/>
                </a:solidFill>
              </a:rPr>
              <a:t>, Remaining senses: Olfaction, </a:t>
            </a:r>
            <a:r>
              <a:rPr lang="cs-CZ" altLang="cs-CZ" sz="1800" dirty="0">
                <a:solidFill>
                  <a:srgbClr val="7030A0"/>
                </a:solidFill>
              </a:rPr>
              <a:t>T</a:t>
            </a:r>
            <a:r>
              <a:rPr lang="cs-CZ" altLang="cs-CZ" sz="1800" dirty="0" smtClean="0">
                <a:solidFill>
                  <a:srgbClr val="7030A0"/>
                </a:solidFill>
              </a:rPr>
              <a:t>aste</a:t>
            </a:r>
            <a:r>
              <a:rPr lang="en-US" altLang="cs-CZ" sz="1800" dirty="0" smtClean="0">
                <a:solidFill>
                  <a:srgbClr val="7030A0"/>
                </a:solidFill>
              </a:rPr>
              <a:t> and Touch</a:t>
            </a:r>
          </a:p>
        </p:txBody>
      </p:sp>
      <p:sp>
        <p:nvSpPr>
          <p:cNvPr id="819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E9528B-6841-4F99-AA3C-0F29A1B9E01E}" type="slidenum">
              <a:rPr lang="en-US" altLang="cs-CZ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cs-CZ" sz="140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cs-CZ" sz="2400" b="1" dirty="0" smtClean="0">
                <a:solidFill>
                  <a:srgbClr val="CC0000"/>
                </a:solidFill>
              </a:rPr>
              <a:t>Warning, this is the Same </a:t>
            </a:r>
            <a:r>
              <a:rPr lang="en-GB" altLang="cs-CZ" sz="2400" b="1" dirty="0">
                <a:solidFill>
                  <a:srgbClr val="CC0000"/>
                </a:solidFill>
              </a:rPr>
              <a:t>S</a:t>
            </a:r>
            <a:r>
              <a:rPr lang="en-GB" altLang="cs-CZ" sz="2400" b="1" dirty="0" smtClean="0">
                <a:solidFill>
                  <a:srgbClr val="CC0000"/>
                </a:solidFill>
              </a:rPr>
              <a:t>lide as in the Hearing talk</a:t>
            </a:r>
            <a:endParaRPr lang="en-US" altLang="cs-CZ" sz="2400" b="1" dirty="0" smtClean="0">
              <a:solidFill>
                <a:srgbClr val="CC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6492874"/>
            <a:ext cx="9144000" cy="36512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dirty="0">
                <a:solidFill>
                  <a:srgbClr val="CC0000"/>
                </a:solidFill>
              </a:rPr>
              <a:t>T</a:t>
            </a:r>
            <a:r>
              <a:rPr lang="en-GB" altLang="cs-CZ" sz="2400" b="1" dirty="0" smtClean="0">
                <a:solidFill>
                  <a:srgbClr val="CC0000"/>
                </a:solidFill>
              </a:rPr>
              <a:t>his is</a:t>
            </a:r>
            <a:r>
              <a:rPr lang="cs-CZ" altLang="cs-CZ" sz="2400" b="1" dirty="0" smtClean="0">
                <a:solidFill>
                  <a:srgbClr val="CC0000"/>
                </a:solidFill>
              </a:rPr>
              <a:t> NOT an official anatomical classification.</a:t>
            </a:r>
            <a:r>
              <a:rPr lang="en-GB" altLang="cs-CZ" sz="2400" b="1" dirty="0" smtClean="0">
                <a:solidFill>
                  <a:srgbClr val="CC0000"/>
                </a:solidFill>
              </a:rPr>
              <a:t> </a:t>
            </a:r>
            <a:endParaRPr lang="en-US" altLang="cs-CZ" sz="2400" b="1" dirty="0" smtClean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brain-8.jpg                                                    0005A26DMacintosh HD                   BD75060C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230188"/>
            <a:ext cx="6348413" cy="639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447800" y="3124200"/>
            <a:ext cx="381000" cy="533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4114800" y="381000"/>
            <a:ext cx="838200" cy="381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7315200" y="3124200"/>
            <a:ext cx="381000" cy="533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867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C2AF80-B010-4817-A10F-F6D4693ECAF2}" type="slidenum">
              <a:rPr lang="en-US" altLang="cs-CZ" sz="140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cs-CZ" sz="1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457200" y="985838"/>
            <a:ext cx="8283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FF0000"/>
                </a:solidFill>
              </a:rPr>
              <a:t>Talk no. 4 – Hearing Loss, Diagnostic Methods in Audiology</a:t>
            </a: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88818B-C2F5-453D-B1BA-9BE6AD287D00}" type="slidenum">
              <a:rPr lang="en-US" altLang="cs-CZ" sz="140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cs-CZ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0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43000"/>
            <a:ext cx="6096000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1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47775"/>
            <a:ext cx="476250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4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6096000" cy="1143000"/>
          </a:xfrm>
          <a:solidFill>
            <a:srgbClr val="FFFF00"/>
          </a:solidFill>
        </p:spPr>
        <p:txBody>
          <a:bodyPr/>
          <a:lstStyle/>
          <a:p>
            <a:pPr algn="l"/>
            <a:r>
              <a:rPr lang="cs-CZ" altLang="en-US" sz="3200" b="1" dirty="0" smtClean="0">
                <a:solidFill>
                  <a:srgbClr val="008000"/>
                </a:solidFill>
              </a:rPr>
              <a:t>Auditory and Visual Cortical</a:t>
            </a:r>
            <a:br>
              <a:rPr lang="cs-CZ" altLang="en-US" sz="3200" b="1" dirty="0" smtClean="0">
                <a:solidFill>
                  <a:srgbClr val="008000"/>
                </a:solidFill>
              </a:rPr>
            </a:br>
            <a:r>
              <a:rPr lang="en-US" altLang="en-US" sz="3200" b="1" dirty="0" err="1" smtClean="0">
                <a:solidFill>
                  <a:srgbClr val="008000"/>
                </a:solidFill>
              </a:rPr>
              <a:t>Evo</a:t>
            </a:r>
            <a:r>
              <a:rPr lang="cs-CZ" altLang="en-US" sz="3200" b="1" dirty="0" smtClean="0">
                <a:solidFill>
                  <a:srgbClr val="008000"/>
                </a:solidFill>
              </a:rPr>
              <a:t>ked</a:t>
            </a:r>
            <a:r>
              <a:rPr lang="en-US" altLang="en-US" sz="3200" b="1" dirty="0" smtClean="0">
                <a:solidFill>
                  <a:srgbClr val="008000"/>
                </a:solidFill>
              </a:rPr>
              <a:t> (</a:t>
            </a:r>
            <a:r>
              <a:rPr lang="en-US" altLang="en-US" sz="3200" b="1" strike="sngStrike" dirty="0" smtClean="0">
                <a:solidFill>
                  <a:srgbClr val="008000"/>
                </a:solidFill>
              </a:rPr>
              <a:t>Response</a:t>
            </a:r>
            <a:r>
              <a:rPr lang="en-US" altLang="en-US" sz="3200" b="1" dirty="0" smtClean="0">
                <a:solidFill>
                  <a:srgbClr val="008000"/>
                </a:solidFill>
              </a:rPr>
              <a:t>) Potentials</a:t>
            </a:r>
            <a:endParaRPr lang="cs-CZ" altLang="en-US" sz="3200" b="1" dirty="0" smtClean="0">
              <a:solidFill>
                <a:srgbClr val="008000"/>
              </a:solidFill>
            </a:endParaRPr>
          </a:p>
        </p:txBody>
      </p:sp>
      <p:sp>
        <p:nvSpPr>
          <p:cNvPr id="30725" name="TextBox 2"/>
          <p:cNvSpPr txBox="1">
            <a:spLocks noChangeArrowheads="1"/>
          </p:cNvSpPr>
          <p:nvPr/>
        </p:nvSpPr>
        <p:spPr bwMode="auto">
          <a:xfrm>
            <a:off x="5791200" y="0"/>
            <a:ext cx="3352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800" dirty="0"/>
              <a:t> AEP – Auditory EP VEP – Visual EP</a:t>
            </a:r>
          </a:p>
        </p:txBody>
      </p:sp>
      <p:pic>
        <p:nvPicPr>
          <p:cNvPr id="30726" name="Picture 2" descr="Výsledek obrázku pro auditory evoked potenti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2" t="41225" r="5315" b="2094"/>
          <a:stretch>
            <a:fillRect/>
          </a:stretch>
        </p:blipFill>
        <p:spPr bwMode="auto">
          <a:xfrm>
            <a:off x="152400" y="4572000"/>
            <a:ext cx="4724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 Box 1032"/>
          <p:cNvSpPr txBox="1">
            <a:spLocks noChangeArrowheads="1"/>
          </p:cNvSpPr>
          <p:nvPr/>
        </p:nvSpPr>
        <p:spPr bwMode="auto">
          <a:xfrm>
            <a:off x="4819650" y="4495800"/>
            <a:ext cx="455295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Repetition rate 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brainstem ER audiometry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Can be of low freq. sound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(40 Hz).</a:t>
            </a:r>
            <a:r>
              <a:rPr lang="cs-CZ" altLang="en-US" sz="2800"/>
              <a:t>CZ:BERA,EN:ABR</a:t>
            </a:r>
            <a:endParaRPr lang="cs-CZ" altLang="en-US" sz="2800" u="sng"/>
          </a:p>
        </p:txBody>
      </p:sp>
      <p:sp>
        <p:nvSpPr>
          <p:cNvPr id="3072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ED8D71-0FCA-4EAF-9938-35ABED47BD8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400"/>
          </a:p>
        </p:txBody>
      </p:sp>
      <p:sp>
        <p:nvSpPr>
          <p:cNvPr id="30729" name="Rectangle 5"/>
          <p:cNvSpPr>
            <a:spLocks noChangeArrowheads="1"/>
          </p:cNvSpPr>
          <p:nvPr/>
        </p:nvSpPr>
        <p:spPr bwMode="auto">
          <a:xfrm>
            <a:off x="0" y="6324600"/>
            <a:ext cx="9067800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</a:rPr>
              <a:t>[R. Hari et al., Exp. Brain Res., 1980]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AI1.gif                                                        0000A922Thales                         B7CE98F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4138"/>
            <a:ext cx="6015038" cy="601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4026E1-1685-4073-B745-7FEFAC8EDD93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cs-CZ" sz="1400" smtClean="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-1676400" y="5638800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>
                <a:solidFill>
                  <a:srgbClr val="00B050"/>
                </a:solidFill>
              </a:rPr>
              <a:t>Alignment</a:t>
            </a:r>
            <a:endParaRPr lang="cs-CZ" altLang="cs-CZ" sz="2400">
              <a:solidFill>
                <a:srgbClr val="00B050"/>
              </a:solidFill>
            </a:endParaRPr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457200" y="6243935"/>
            <a:ext cx="807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dirty="0" smtClean="0">
                <a:solidFill>
                  <a:srgbClr val="00B050"/>
                </a:solidFill>
              </a:rPr>
              <a:t>What are the cortical origins of these after-images?</a:t>
            </a:r>
            <a:endParaRPr lang="cs-CZ" altLang="cs-CZ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7695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 txBox="1">
            <a:spLocks/>
          </p:cNvSpPr>
          <p:nvPr/>
        </p:nvSpPr>
        <p:spPr bwMode="auto">
          <a:xfrm>
            <a:off x="381000" y="-15875"/>
            <a:ext cx="8229600" cy="7016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400">
                <a:solidFill>
                  <a:schemeClr val="bg1"/>
                </a:solidFill>
              </a:rPr>
              <a:t>Color</a:t>
            </a:r>
            <a:r>
              <a:rPr lang="en-GB" altLang="en-US" sz="4400">
                <a:solidFill>
                  <a:schemeClr val="tx2"/>
                </a:solidFill>
              </a:rPr>
              <a:t> </a:t>
            </a:r>
            <a:r>
              <a:rPr lang="en-GB" altLang="en-US" sz="4400">
                <a:solidFill>
                  <a:schemeClr val="bg1"/>
                </a:solidFill>
              </a:rPr>
              <a:t>Opponent Processes</a:t>
            </a:r>
          </a:p>
        </p:txBody>
      </p:sp>
      <p:pic>
        <p:nvPicPr>
          <p:cNvPr id="3891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175"/>
            <a:ext cx="9144000" cy="616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itle 1"/>
          <p:cNvSpPr>
            <a:spLocks noGrp="1"/>
          </p:cNvSpPr>
          <p:nvPr>
            <p:ph type="title"/>
          </p:nvPr>
        </p:nvSpPr>
        <p:spPr>
          <a:xfrm>
            <a:off x="762000" y="-15875"/>
            <a:ext cx="7391400" cy="701675"/>
          </a:xfrm>
        </p:spPr>
        <p:txBody>
          <a:bodyPr/>
          <a:lstStyle/>
          <a:p>
            <a:r>
              <a:rPr lang="en-GB" altLang="en-US" dirty="0" err="1" smtClean="0"/>
              <a:t>Color</a:t>
            </a:r>
            <a:r>
              <a:rPr lang="en-GB" altLang="en-US" dirty="0" smtClean="0"/>
              <a:t> Opponent </a:t>
            </a:r>
            <a:r>
              <a:rPr lang="en-GB" altLang="en-US" dirty="0" smtClean="0">
                <a:solidFill>
                  <a:schemeClr val="bg1"/>
                </a:solidFill>
              </a:rPr>
              <a:t>Processes</a:t>
            </a:r>
          </a:p>
        </p:txBody>
      </p:sp>
      <p:sp>
        <p:nvSpPr>
          <p:cNvPr id="7" name="Up-Down Arrow 6"/>
          <p:cNvSpPr/>
          <p:nvPr/>
        </p:nvSpPr>
        <p:spPr>
          <a:xfrm>
            <a:off x="3352800" y="838200"/>
            <a:ext cx="2514600" cy="5257800"/>
          </a:xfrm>
          <a:prstGeom prst="up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891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EB958F-D77E-45C5-89AE-B6BA76D0698E}" type="slidenum">
              <a:rPr lang="en-US" altLang="cs-CZ" sz="140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cs-CZ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Color Opponent Processes</a:t>
            </a:r>
          </a:p>
        </p:txBody>
      </p:sp>
      <p:pic>
        <p:nvPicPr>
          <p:cNvPr id="3993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8463" y="1524000"/>
            <a:ext cx="9542463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B9A5E6-50F5-4162-AF86-C02BD0450DE5}" type="slidenum">
              <a:rPr lang="en-US" altLang="cs-CZ" sz="140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cs-CZ" sz="1400"/>
          </a:p>
        </p:txBody>
      </p:sp>
      <p:sp>
        <p:nvSpPr>
          <p:cNvPr id="39941" name="Title 1"/>
          <p:cNvSpPr txBox="1">
            <a:spLocks/>
          </p:cNvSpPr>
          <p:nvPr/>
        </p:nvSpPr>
        <p:spPr bwMode="auto">
          <a:xfrm>
            <a:off x="457200" y="5410200"/>
            <a:ext cx="8229600" cy="7016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400">
                <a:solidFill>
                  <a:schemeClr val="bg1"/>
                </a:solidFill>
              </a:rPr>
              <a:t>Color</a:t>
            </a:r>
            <a:r>
              <a:rPr lang="en-GB" altLang="en-US" sz="4400">
                <a:solidFill>
                  <a:schemeClr val="tx2"/>
                </a:solidFill>
              </a:rPr>
              <a:t> </a:t>
            </a:r>
            <a:r>
              <a:rPr lang="en-GB" altLang="en-US" sz="4400">
                <a:solidFill>
                  <a:schemeClr val="bg1"/>
                </a:solidFill>
              </a:rPr>
              <a:t>Opponent Processes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88246F-D096-4576-A565-39EE3ABF10FB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46</a:t>
            </a:fld>
            <a:endParaRPr lang="cs-CZ" altLang="cs-CZ" sz="140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400"/>
            <a:ext cx="9144000" cy="1143000"/>
          </a:xfrm>
        </p:spPr>
        <p:txBody>
          <a:bodyPr/>
          <a:lstStyle/>
          <a:p>
            <a:pPr algn="l"/>
            <a:r>
              <a:rPr lang="en-US" altLang="cs-CZ" sz="3600" smtClean="0">
                <a:solidFill>
                  <a:schemeClr val="accent2"/>
                </a:solidFill>
              </a:rPr>
              <a:t>Disorders of Visual Association Cortices</a:t>
            </a:r>
            <a:r>
              <a:rPr lang="cs-CZ" altLang="cs-CZ" sz="3600" smtClean="0">
                <a:solidFill>
                  <a:schemeClr val="accent2"/>
                </a:solidFill>
              </a:rPr>
              <a:t/>
            </a:r>
            <a:br>
              <a:rPr lang="cs-CZ" altLang="cs-CZ" sz="3600" smtClean="0">
                <a:solidFill>
                  <a:schemeClr val="accent2"/>
                </a:solidFill>
              </a:rPr>
            </a:br>
            <a:r>
              <a:rPr lang="cs-CZ" altLang="cs-CZ" sz="2400" smtClean="0">
                <a:solidFill>
                  <a:schemeClr val="accent2"/>
                </a:solidFill>
              </a:rPr>
              <a:t>Atlas </a:t>
            </a:r>
            <a:r>
              <a:rPr lang="en-US" altLang="cs-CZ" sz="2400" smtClean="0">
                <a:solidFill>
                  <a:schemeClr val="accent2"/>
                </a:solidFill>
              </a:rPr>
              <a:t>of </a:t>
            </a:r>
            <a:r>
              <a:rPr lang="en-GB" altLang="cs-CZ" sz="2400" smtClean="0">
                <a:solidFill>
                  <a:schemeClr val="accent2"/>
                </a:solidFill>
              </a:rPr>
              <a:t>P</a:t>
            </a:r>
            <a:r>
              <a:rPr lang="cs-CZ" altLang="cs-CZ" sz="2400" smtClean="0">
                <a:solidFill>
                  <a:schemeClr val="accent2"/>
                </a:solidFill>
              </a:rPr>
              <a:t>ato</a:t>
            </a:r>
            <a:r>
              <a:rPr lang="en-US" altLang="cs-CZ" sz="2400" smtClean="0">
                <a:solidFill>
                  <a:schemeClr val="accent2"/>
                </a:solidFill>
              </a:rPr>
              <a:t>ph</a:t>
            </a:r>
            <a:r>
              <a:rPr lang="cs-CZ" altLang="cs-CZ" sz="2400" smtClean="0">
                <a:solidFill>
                  <a:schemeClr val="accent2"/>
                </a:solidFill>
              </a:rPr>
              <a:t>y</a:t>
            </a:r>
            <a:r>
              <a:rPr lang="en-US" altLang="cs-CZ" sz="2400" smtClean="0">
                <a:solidFill>
                  <a:schemeClr val="accent2"/>
                </a:solidFill>
              </a:rPr>
              <a:t>s</a:t>
            </a:r>
            <a:r>
              <a:rPr lang="cs-CZ" altLang="cs-CZ" sz="2400" smtClean="0">
                <a:solidFill>
                  <a:schemeClr val="accent2"/>
                </a:solidFill>
              </a:rPr>
              <a:t>iolog</a:t>
            </a:r>
            <a:r>
              <a:rPr lang="en-US" altLang="cs-CZ" sz="2400" smtClean="0">
                <a:solidFill>
                  <a:schemeClr val="accent2"/>
                </a:solidFill>
              </a:rPr>
              <a:t>y</a:t>
            </a:r>
            <a:r>
              <a:rPr lang="cs-CZ" altLang="cs-CZ" sz="2400" smtClean="0">
                <a:solidFill>
                  <a:schemeClr val="accent2"/>
                </a:solidFill>
              </a:rPr>
              <a:t>, 1</a:t>
            </a:r>
            <a:r>
              <a:rPr lang="en-US" altLang="cs-CZ" sz="2400" smtClean="0">
                <a:solidFill>
                  <a:schemeClr val="accent2"/>
                </a:solidFill>
              </a:rPr>
              <a:t>st English</a:t>
            </a:r>
            <a:r>
              <a:rPr lang="cs-CZ" altLang="cs-CZ" sz="2400" smtClean="0">
                <a:solidFill>
                  <a:schemeClr val="accent2"/>
                </a:solidFill>
              </a:rPr>
              <a:t> </a:t>
            </a:r>
            <a:r>
              <a:rPr lang="en-US" altLang="cs-CZ" sz="2400" smtClean="0">
                <a:solidFill>
                  <a:schemeClr val="accent2"/>
                </a:solidFill>
              </a:rPr>
              <a:t>edition</a:t>
            </a:r>
            <a:r>
              <a:rPr lang="cs-CZ" altLang="cs-CZ" sz="2400" smtClean="0">
                <a:solidFill>
                  <a:schemeClr val="accent2"/>
                </a:solidFill>
              </a:rPr>
              <a:t>, 200</a:t>
            </a:r>
            <a:r>
              <a:rPr lang="en-US" altLang="cs-CZ" sz="2400" smtClean="0">
                <a:solidFill>
                  <a:schemeClr val="accent2"/>
                </a:solidFill>
              </a:rPr>
              <a:t>0</a:t>
            </a:r>
            <a:r>
              <a:rPr lang="cs-CZ" altLang="cs-CZ" sz="2400" smtClean="0">
                <a:solidFill>
                  <a:schemeClr val="accent2"/>
                </a:solidFill>
              </a:rPr>
              <a:t>, </a:t>
            </a:r>
            <a:r>
              <a:rPr lang="en-US" altLang="cs-CZ" sz="2400" smtClean="0">
                <a:solidFill>
                  <a:schemeClr val="accent2"/>
                </a:solidFill>
              </a:rPr>
              <a:t>p</a:t>
            </a:r>
            <a:r>
              <a:rPr lang="cs-CZ" altLang="cs-CZ" sz="2400" smtClean="0">
                <a:solidFill>
                  <a:schemeClr val="accent2"/>
                </a:solidFill>
              </a:rPr>
              <a:t>. 327</a:t>
            </a:r>
          </a:p>
        </p:txBody>
      </p:sp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144000" cy="272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572000"/>
            <a:ext cx="4038600" cy="60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124200"/>
            <a:ext cx="4289425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6705600" cy="187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908252-6FCE-492A-B53D-0F9018D9FAB4}" type="slidenum">
              <a:rPr lang="en-US" altLang="cs-CZ" sz="1400">
                <a:solidFill>
                  <a:srgbClr val="0070C0"/>
                </a:solidFill>
              </a:rPr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cs-CZ" sz="1400">
              <a:solidFill>
                <a:srgbClr val="0070C0"/>
              </a:solidFill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14600"/>
            <a:ext cx="8229600" cy="533400"/>
          </a:xfrm>
        </p:spPr>
        <p:txBody>
          <a:bodyPr/>
          <a:lstStyle/>
          <a:p>
            <a:r>
              <a:rPr lang="cs-CZ" altLang="cs-CZ" sz="4000" dirty="0" smtClean="0">
                <a:solidFill>
                  <a:srgbClr val="0070C0"/>
                </a:solidFill>
              </a:rPr>
              <a:t>Literature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0"/>
            <a:ext cx="8610600" cy="35814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dirty="0" smtClean="0">
                <a:solidFill>
                  <a:srgbClr val="0070C0"/>
                </a:solidFill>
              </a:rPr>
              <a:t>(</a:t>
            </a:r>
            <a:r>
              <a:rPr lang="en-GB" altLang="cs-CZ" sz="1800" dirty="0" smtClean="0">
                <a:solidFill>
                  <a:srgbClr val="0070C0"/>
                </a:solidFill>
              </a:rPr>
              <a:t>3</a:t>
            </a:r>
            <a:r>
              <a:rPr lang="cs-CZ" altLang="cs-CZ" sz="1800" dirty="0" smtClean="0">
                <a:solidFill>
                  <a:srgbClr val="0070C0"/>
                </a:solidFill>
              </a:rPr>
              <a:t>) SCOVILLE </a:t>
            </a:r>
            <a:r>
              <a:rPr lang="en-US" altLang="cs-CZ" sz="1800" dirty="0" smtClean="0">
                <a:solidFill>
                  <a:srgbClr val="0070C0"/>
                </a:solidFill>
              </a:rPr>
              <a:t>William Beecher and </a:t>
            </a:r>
            <a:r>
              <a:rPr lang="cs-CZ" altLang="cs-CZ" sz="1800" dirty="0" smtClean="0">
                <a:solidFill>
                  <a:srgbClr val="0070C0"/>
                </a:solidFill>
              </a:rPr>
              <a:t>MILNER </a:t>
            </a:r>
            <a:r>
              <a:rPr lang="en-US" altLang="cs-CZ" sz="1800" dirty="0" smtClean="0">
                <a:solidFill>
                  <a:srgbClr val="0070C0"/>
                </a:solidFill>
              </a:rPr>
              <a:t>Brenda</a:t>
            </a:r>
            <a:r>
              <a:rPr lang="cs-CZ" altLang="cs-CZ" sz="1800" dirty="0" smtClean="0">
                <a:solidFill>
                  <a:srgbClr val="0070C0"/>
                </a:solidFill>
              </a:rPr>
              <a:t>, </a:t>
            </a:r>
            <a:r>
              <a:rPr lang="en-US" altLang="cs-CZ" sz="1800" dirty="0" smtClean="0">
                <a:solidFill>
                  <a:srgbClr val="0070C0"/>
                </a:solidFill>
              </a:rPr>
              <a:t>Loss of recent memory after bilateral hippocampal lesions. Journal of Neurology, Neurosurgery and Psychiatry 20, (1): 11–21</a:t>
            </a:r>
            <a:r>
              <a:rPr lang="cs-CZ" altLang="cs-CZ" sz="1800" dirty="0" smtClean="0">
                <a:solidFill>
                  <a:srgbClr val="0070C0"/>
                </a:solidFill>
              </a:rPr>
              <a:t>, 1957.</a:t>
            </a:r>
            <a:endParaRPr lang="en-US" altLang="cs-CZ" sz="1800" dirty="0" smtClean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dirty="0" smtClean="0">
                <a:solidFill>
                  <a:srgbClr val="0070C0"/>
                </a:solidFill>
              </a:rPr>
              <a:t>(</a:t>
            </a:r>
            <a:r>
              <a:rPr lang="en-GB" altLang="cs-CZ" sz="1800" dirty="0" smtClean="0">
                <a:solidFill>
                  <a:srgbClr val="0070C0"/>
                </a:solidFill>
              </a:rPr>
              <a:t>2</a:t>
            </a:r>
            <a:r>
              <a:rPr lang="cs-CZ" altLang="cs-CZ" sz="1800" dirty="0" smtClean="0">
                <a:solidFill>
                  <a:srgbClr val="0070C0"/>
                </a:solidFill>
              </a:rPr>
              <a:t>)</a:t>
            </a:r>
            <a:r>
              <a:rPr lang="en-US" altLang="cs-CZ" sz="1800" dirty="0" smtClean="0">
                <a:solidFill>
                  <a:srgbClr val="0070C0"/>
                </a:solidFill>
              </a:rPr>
              <a:t> </a:t>
            </a:r>
            <a:r>
              <a:rPr lang="cs-CZ" altLang="cs-CZ" sz="1800" dirty="0" smtClean="0">
                <a:solidFill>
                  <a:srgbClr val="0070C0"/>
                </a:solidFill>
              </a:rPr>
              <a:t>TURING </a:t>
            </a:r>
            <a:r>
              <a:rPr lang="en-US" altLang="cs-CZ" sz="1800" dirty="0" smtClean="0">
                <a:solidFill>
                  <a:srgbClr val="0070C0"/>
                </a:solidFill>
              </a:rPr>
              <a:t>A. M.</a:t>
            </a:r>
            <a:r>
              <a:rPr lang="cs-CZ" altLang="cs-CZ" sz="1800" dirty="0" smtClean="0">
                <a:solidFill>
                  <a:srgbClr val="0070C0"/>
                </a:solidFill>
              </a:rPr>
              <a:t>, </a:t>
            </a:r>
            <a:r>
              <a:rPr lang="en-US" altLang="cs-CZ" sz="1800" dirty="0" smtClean="0">
                <a:solidFill>
                  <a:srgbClr val="0070C0"/>
                </a:solidFill>
              </a:rPr>
              <a:t>Computing Machinery and Intelligence. Mind 49: 433-460</a:t>
            </a:r>
            <a:r>
              <a:rPr lang="cs-CZ" altLang="cs-CZ" sz="1800" dirty="0" smtClean="0">
                <a:solidFill>
                  <a:srgbClr val="0070C0"/>
                </a:solidFill>
              </a:rPr>
              <a:t>, 1950</a:t>
            </a:r>
            <a:r>
              <a:rPr lang="en-US" altLang="cs-CZ" sz="1800" dirty="0" smtClean="0">
                <a:solidFill>
                  <a:srgbClr val="0070C0"/>
                </a:solidFill>
              </a:rPr>
              <a:t>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dirty="0" smtClean="0">
                <a:solidFill>
                  <a:srgbClr val="0070C0"/>
                </a:solidFill>
              </a:rPr>
              <a:t>(</a:t>
            </a:r>
            <a:r>
              <a:rPr lang="en-GB" altLang="cs-CZ" sz="1800" dirty="0" smtClean="0">
                <a:solidFill>
                  <a:srgbClr val="0070C0"/>
                </a:solidFill>
              </a:rPr>
              <a:t>1</a:t>
            </a:r>
            <a:r>
              <a:rPr lang="cs-CZ" altLang="cs-CZ" sz="1800" dirty="0" smtClean="0">
                <a:solidFill>
                  <a:srgbClr val="0070C0"/>
                </a:solidFill>
              </a:rPr>
              <a:t>) FECHNER G.T., Foundations of psychophysics, </a:t>
            </a:r>
            <a:r>
              <a:rPr lang="en-US" altLang="cs-CZ" sz="1800" dirty="0" err="1" smtClean="0">
                <a:solidFill>
                  <a:srgbClr val="0070C0"/>
                </a:solidFill>
              </a:rPr>
              <a:t>Elemente</a:t>
            </a:r>
            <a:r>
              <a:rPr lang="en-US" altLang="cs-CZ" sz="1800" dirty="0" smtClean="0">
                <a:solidFill>
                  <a:srgbClr val="0070C0"/>
                </a:solidFill>
              </a:rPr>
              <a:t> der </a:t>
            </a:r>
            <a:r>
              <a:rPr lang="en-US" altLang="cs-CZ" sz="1800" dirty="0" err="1" smtClean="0">
                <a:solidFill>
                  <a:srgbClr val="0070C0"/>
                </a:solidFill>
              </a:rPr>
              <a:t>Psychophysik</a:t>
            </a:r>
            <a:r>
              <a:rPr lang="cs-CZ" altLang="cs-CZ" sz="1800" dirty="0" smtClean="0">
                <a:solidFill>
                  <a:srgbClr val="0070C0"/>
                </a:solidFill>
              </a:rPr>
              <a:t>, </a:t>
            </a:r>
            <a:r>
              <a:rPr lang="en-US" altLang="cs-CZ" sz="1800" dirty="0" smtClean="0">
                <a:solidFill>
                  <a:srgbClr val="0070C0"/>
                </a:solidFill>
              </a:rPr>
              <a:t>1860</a:t>
            </a:r>
            <a:r>
              <a:rPr lang="cs-CZ" altLang="cs-CZ" sz="1800" dirty="0" smtClean="0">
                <a:solidFill>
                  <a:srgbClr val="0070C0"/>
                </a:solidFill>
              </a:rPr>
              <a:t>.</a:t>
            </a:r>
            <a:endParaRPr lang="en-US" altLang="cs-CZ" sz="1800" dirty="0" smtClean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dirty="0" smtClean="0">
                <a:solidFill>
                  <a:srgbClr val="0070C0"/>
                </a:solidFill>
              </a:rPr>
              <a:t>(</a:t>
            </a:r>
            <a:r>
              <a:rPr lang="en-GB" altLang="cs-CZ" sz="1800" dirty="0" smtClean="0">
                <a:solidFill>
                  <a:srgbClr val="0070C0"/>
                </a:solidFill>
              </a:rPr>
              <a:t>4</a:t>
            </a:r>
            <a:r>
              <a:rPr lang="cs-CZ" altLang="cs-CZ" sz="1800" dirty="0" smtClean="0">
                <a:solidFill>
                  <a:srgbClr val="0070C0"/>
                </a:solidFill>
              </a:rPr>
              <a:t>) WERNER G., MOUNTCASTLE V.B., </a:t>
            </a:r>
            <a:r>
              <a:rPr lang="en-US" altLang="cs-CZ" sz="1800" dirty="0" smtClean="0">
                <a:solidFill>
                  <a:srgbClr val="0070C0"/>
                </a:solidFill>
              </a:rPr>
              <a:t>Neural activity in </a:t>
            </a:r>
            <a:r>
              <a:rPr lang="en-US" altLang="cs-CZ" sz="1800" dirty="0" err="1" smtClean="0">
                <a:solidFill>
                  <a:srgbClr val="0070C0"/>
                </a:solidFill>
              </a:rPr>
              <a:t>mechano</a:t>
            </a:r>
            <a:r>
              <a:rPr lang="cs-CZ" altLang="cs-CZ" sz="1800" dirty="0" smtClean="0">
                <a:solidFill>
                  <a:srgbClr val="0070C0"/>
                </a:solidFill>
              </a:rPr>
              <a:t>-</a:t>
            </a:r>
            <a:r>
              <a:rPr lang="en-US" altLang="cs-CZ" sz="1800" dirty="0" smtClean="0">
                <a:solidFill>
                  <a:srgbClr val="0070C0"/>
                </a:solidFill>
              </a:rPr>
              <a:t>receptive cutaneous afferents: stimulus-response relations, Weber functions, and information transmission</a:t>
            </a:r>
            <a:r>
              <a:rPr lang="cs-CZ" altLang="cs-CZ" sz="1800" dirty="0" smtClean="0">
                <a:solidFill>
                  <a:srgbClr val="0070C0"/>
                </a:solidFill>
              </a:rPr>
              <a:t>, </a:t>
            </a:r>
            <a:r>
              <a:rPr lang="en-US" altLang="cs-CZ" sz="1800" dirty="0" smtClean="0">
                <a:solidFill>
                  <a:srgbClr val="0070C0"/>
                </a:solidFill>
              </a:rPr>
              <a:t>J</a:t>
            </a:r>
            <a:r>
              <a:rPr lang="cs-CZ" altLang="cs-CZ" sz="1800" dirty="0" smtClean="0">
                <a:solidFill>
                  <a:srgbClr val="0070C0"/>
                </a:solidFill>
              </a:rPr>
              <a:t>. N</a:t>
            </a:r>
            <a:r>
              <a:rPr lang="en-US" altLang="cs-CZ" sz="1800" dirty="0" err="1" smtClean="0">
                <a:solidFill>
                  <a:srgbClr val="0070C0"/>
                </a:solidFill>
              </a:rPr>
              <a:t>europhysiology</a:t>
            </a:r>
            <a:r>
              <a:rPr lang="cs-CZ" altLang="cs-CZ" sz="1800" dirty="0" smtClean="0">
                <a:solidFill>
                  <a:srgbClr val="0070C0"/>
                </a:solidFill>
              </a:rPr>
              <a:t>, </a:t>
            </a:r>
            <a:r>
              <a:rPr lang="en-US" altLang="cs-CZ" sz="1800" dirty="0" smtClean="0">
                <a:solidFill>
                  <a:srgbClr val="0070C0"/>
                </a:solidFill>
              </a:rPr>
              <a:t>2</a:t>
            </a:r>
            <a:r>
              <a:rPr lang="cs-CZ" altLang="cs-CZ" sz="1800" dirty="0" smtClean="0">
                <a:solidFill>
                  <a:srgbClr val="0070C0"/>
                </a:solidFill>
              </a:rPr>
              <a:t>8(</a:t>
            </a:r>
            <a:r>
              <a:rPr lang="en-US" altLang="cs-CZ" sz="1800" dirty="0" smtClean="0">
                <a:solidFill>
                  <a:srgbClr val="0070C0"/>
                </a:solidFill>
              </a:rPr>
              <a:t>2</a:t>
            </a:r>
            <a:r>
              <a:rPr lang="cs-CZ" altLang="cs-CZ" sz="1800" dirty="0" smtClean="0">
                <a:solidFill>
                  <a:srgbClr val="0070C0"/>
                </a:solidFill>
              </a:rPr>
              <a:t>), </a:t>
            </a:r>
            <a:r>
              <a:rPr lang="en-US" altLang="cs-CZ" sz="1800" dirty="0" smtClean="0">
                <a:solidFill>
                  <a:srgbClr val="0070C0"/>
                </a:solidFill>
              </a:rPr>
              <a:t>359-397</a:t>
            </a:r>
            <a:r>
              <a:rPr lang="cs-CZ" altLang="cs-CZ" sz="1800" dirty="0" smtClean="0">
                <a:solidFill>
                  <a:srgbClr val="0070C0"/>
                </a:solidFill>
              </a:rPr>
              <a:t>, 1965.</a:t>
            </a:r>
            <a:endParaRPr lang="en-US" altLang="cs-CZ" sz="1800" dirty="0" smtClean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dirty="0" smtClean="0">
                <a:solidFill>
                  <a:srgbClr val="0070C0"/>
                </a:solidFill>
              </a:rPr>
              <a:t>(</a:t>
            </a:r>
            <a:r>
              <a:rPr lang="en-GB" altLang="cs-CZ" sz="1800" dirty="0" smtClean="0">
                <a:solidFill>
                  <a:srgbClr val="0070C0"/>
                </a:solidFill>
              </a:rPr>
              <a:t>5</a:t>
            </a:r>
            <a:r>
              <a:rPr lang="cs-CZ" altLang="cs-CZ" sz="1800" dirty="0" smtClean="0">
                <a:solidFill>
                  <a:srgbClr val="0070C0"/>
                </a:solidFill>
              </a:rPr>
              <a:t>) KANDEL E., SCHWARTZ JH</a:t>
            </a:r>
            <a:r>
              <a:rPr lang="de-DE" altLang="cs-CZ" sz="1800" dirty="0" smtClean="0">
                <a:solidFill>
                  <a:srgbClr val="0070C0"/>
                </a:solidFill>
              </a:rPr>
              <a:t>, J</a:t>
            </a:r>
            <a:r>
              <a:rPr lang="cs-CZ" altLang="cs-CZ" sz="1800" dirty="0" smtClean="0">
                <a:solidFill>
                  <a:srgbClr val="0070C0"/>
                </a:solidFill>
              </a:rPr>
              <a:t>ESSELL TH, Principles of Neural Science, 2000.</a:t>
            </a:r>
            <a:endParaRPr lang="en-GB" altLang="cs-CZ" sz="1800" dirty="0" smtClean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dirty="0" smtClean="0">
                <a:solidFill>
                  <a:srgbClr val="0070C0"/>
                </a:solidFill>
              </a:rPr>
              <a:t>(</a:t>
            </a:r>
            <a:r>
              <a:rPr lang="en-GB" altLang="cs-CZ" sz="1800" dirty="0" smtClean="0">
                <a:solidFill>
                  <a:srgbClr val="0070C0"/>
                </a:solidFill>
              </a:rPr>
              <a:t>6</a:t>
            </a:r>
            <a:r>
              <a:rPr lang="cs-CZ" altLang="cs-CZ" sz="1800" dirty="0" smtClean="0">
                <a:solidFill>
                  <a:srgbClr val="0070C0"/>
                </a:solidFill>
              </a:rPr>
              <a:t>) KOCH C., The Quest for Consciousness, 2004.</a:t>
            </a:r>
            <a:endParaRPr lang="en-US" altLang="cs-CZ" sz="1800" dirty="0" smtClean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cs-CZ" sz="1800" dirty="0" smtClean="0">
                <a:solidFill>
                  <a:srgbClr val="0070C0"/>
                </a:solidFill>
              </a:rPr>
              <a:t>(</a:t>
            </a:r>
            <a:r>
              <a:rPr lang="en-US" altLang="cs-CZ" sz="1800" dirty="0">
                <a:solidFill>
                  <a:srgbClr val="0070C0"/>
                </a:solidFill>
              </a:rPr>
              <a:t>7) </a:t>
            </a:r>
            <a:r>
              <a:rPr lang="en-US" altLang="cs-CZ" sz="1800" dirty="0" smtClean="0">
                <a:solidFill>
                  <a:srgbClr val="0070C0"/>
                </a:solidFill>
              </a:rPr>
              <a:t>MARR, D. </a:t>
            </a:r>
            <a:r>
              <a:rPr lang="en-US" altLang="cs-CZ" sz="1800" dirty="0">
                <a:solidFill>
                  <a:srgbClr val="0070C0"/>
                </a:solidFill>
              </a:rPr>
              <a:t>Vision: </a:t>
            </a:r>
            <a:r>
              <a:rPr lang="en-US" altLang="cs-CZ" sz="1800" dirty="0" smtClean="0">
                <a:solidFill>
                  <a:srgbClr val="0070C0"/>
                </a:solidFill>
              </a:rPr>
              <a:t>a </a:t>
            </a:r>
            <a:r>
              <a:rPr lang="en-US" altLang="cs-CZ" sz="1800" dirty="0">
                <a:solidFill>
                  <a:srgbClr val="0070C0"/>
                </a:solidFill>
              </a:rPr>
              <a:t>Computational Investigation into the Human Representation and Processing of Visual </a:t>
            </a:r>
            <a:r>
              <a:rPr lang="en-US" altLang="cs-CZ" sz="1800" dirty="0" smtClean="0">
                <a:solidFill>
                  <a:srgbClr val="0070C0"/>
                </a:solidFill>
              </a:rPr>
              <a:t>Information, 1982.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dirty="0" smtClean="0">
                <a:solidFill>
                  <a:srgbClr val="0070C0"/>
                </a:solidFill>
              </a:rPr>
              <a:t>(</a:t>
            </a:r>
            <a:r>
              <a:rPr lang="en-US" altLang="cs-CZ" sz="1800" dirty="0" smtClean="0">
                <a:solidFill>
                  <a:srgbClr val="0070C0"/>
                </a:solidFill>
              </a:rPr>
              <a:t>8</a:t>
            </a:r>
            <a:r>
              <a:rPr lang="cs-CZ" altLang="cs-CZ" sz="1800" dirty="0" smtClean="0">
                <a:solidFill>
                  <a:srgbClr val="0070C0"/>
                </a:solidFill>
              </a:rPr>
              <a:t>) LODGE D., Thinks..., 2002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76200"/>
            <a:ext cx="9144000" cy="201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200" dirty="0" smtClean="0"/>
              <a:t>There are Many More Numerous </a:t>
            </a:r>
            <a:r>
              <a:rPr lang="cs-CZ" altLang="en-US" sz="3200" dirty="0" smtClean="0"/>
              <a:t>Understanding and Interpretation Difficulties,</a:t>
            </a:r>
            <a:r>
              <a:rPr lang="en-GB" altLang="en-US" sz="3200" dirty="0" smtClean="0"/>
              <a:t> How To Explain Visual Perception as</a:t>
            </a:r>
            <a:r>
              <a:rPr lang="cs-CZ" altLang="en-US" sz="3200" dirty="0" smtClean="0"/>
              <a:t>...</a:t>
            </a:r>
            <a:r>
              <a:rPr lang="en-GB" altLang="en-US" sz="3200" dirty="0" smtClean="0"/>
              <a:t> Physiological, Neural, Psychological Process…</a:t>
            </a:r>
            <a:endParaRPr lang="en-GB" alt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E0379A-0848-40AB-B4E2-728BA1E2E402}" type="slidenum">
              <a:rPr lang="en-US" altLang="cs-CZ" sz="1400"/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cs-CZ" sz="1400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533400"/>
          </a:xfrm>
        </p:spPr>
        <p:txBody>
          <a:bodyPr/>
          <a:lstStyle/>
          <a:p>
            <a:r>
              <a:rPr lang="cs-CZ" altLang="cs-CZ" sz="4000" smtClean="0"/>
              <a:t>Literature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73100"/>
            <a:ext cx="8610600" cy="34417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dirty="0" smtClean="0"/>
              <a:t>(</a:t>
            </a:r>
            <a:r>
              <a:rPr lang="en-GB" altLang="cs-CZ" sz="1800" dirty="0" smtClean="0"/>
              <a:t>1</a:t>
            </a:r>
            <a:r>
              <a:rPr lang="cs-CZ" altLang="cs-CZ" sz="1800" dirty="0" smtClean="0"/>
              <a:t>) </a:t>
            </a:r>
            <a:r>
              <a:rPr lang="en-US" altLang="cs-CZ" sz="1800" dirty="0" smtClean="0"/>
              <a:t>KURISCAK E., MARSALEK P., STROFFEK J. and TOTH P.G., Biological context of Hebb learning in artificial neural networks, a review. </a:t>
            </a:r>
            <a:r>
              <a:rPr lang="en-US" altLang="cs-CZ" sz="1800" dirty="0" err="1" smtClean="0"/>
              <a:t>Neurocomputing</a:t>
            </a:r>
            <a:r>
              <a:rPr lang="en-US" altLang="cs-CZ" sz="1800" dirty="0" smtClean="0"/>
              <a:t>, 152, 27-35, 2015.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dirty="0" smtClean="0"/>
              <a:t>(</a:t>
            </a:r>
            <a:r>
              <a:rPr lang="en-GB" altLang="cs-CZ" sz="1800" dirty="0" smtClean="0"/>
              <a:t>2</a:t>
            </a:r>
            <a:r>
              <a:rPr lang="cs-CZ" altLang="cs-CZ" sz="1800" dirty="0" smtClean="0"/>
              <a:t>) GRUNDA T., MARSALEK P. and SYKOROVA P., Homonymous hemianopia and related visual defects: Restoration of vision after a stroke. Acta Neurobiol. Exp. (Wars.), 73(2), 237-249, 2013.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dirty="0" smtClean="0"/>
              <a:t>(</a:t>
            </a:r>
            <a:r>
              <a:rPr lang="en-GB" altLang="cs-CZ" sz="1800" dirty="0" smtClean="0"/>
              <a:t>3</a:t>
            </a:r>
            <a:r>
              <a:rPr lang="cs-CZ" altLang="cs-CZ" sz="1800" dirty="0" smtClean="0"/>
              <a:t>) </a:t>
            </a:r>
            <a:r>
              <a:rPr lang="en-US" altLang="cs-CZ" sz="1800" dirty="0" smtClean="0"/>
              <a:t>HRUBY T. and MARSALEK P. Event-related potentials - the P3 wave. </a:t>
            </a:r>
            <a:r>
              <a:rPr lang="en-US" altLang="cs-CZ" sz="1800" dirty="0" err="1" smtClean="0"/>
              <a:t>Acta</a:t>
            </a:r>
            <a:r>
              <a:rPr lang="en-US" altLang="cs-CZ" sz="1800" dirty="0" smtClean="0"/>
              <a:t> </a:t>
            </a:r>
            <a:r>
              <a:rPr lang="en-US" altLang="cs-CZ" sz="1800" dirty="0" err="1" smtClean="0"/>
              <a:t>Neurobiol</a:t>
            </a:r>
            <a:r>
              <a:rPr lang="en-US" altLang="cs-CZ" sz="1800" dirty="0" smtClean="0"/>
              <a:t>. Exp.</a:t>
            </a:r>
            <a:r>
              <a:rPr lang="cs-CZ" altLang="cs-CZ" sz="1800" dirty="0" smtClean="0"/>
              <a:t> </a:t>
            </a:r>
            <a:r>
              <a:rPr lang="en-US" altLang="cs-CZ" sz="1800" dirty="0" smtClean="0"/>
              <a:t>(Wars.), 63(1), 55-63, 2003.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altLang="cs-CZ" sz="1800" dirty="0" smtClean="0"/>
              <a:t>(4) </a:t>
            </a:r>
            <a:r>
              <a:rPr lang="cs-CZ" altLang="cs-CZ" sz="1800" dirty="0" smtClean="0"/>
              <a:t>MARSALEK P., SANTAMARIA F. Investigating spike backpropagation induced Ca2+ influx in models of hippocampal and cortical pyramidal neurons. Biosystems, 48, 147-156, 1998.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dirty="0" smtClean="0"/>
              <a:t>(</a:t>
            </a:r>
            <a:r>
              <a:rPr lang="en-GB" altLang="cs-CZ" sz="1800" dirty="0" smtClean="0"/>
              <a:t>5</a:t>
            </a:r>
            <a:r>
              <a:rPr lang="cs-CZ" altLang="cs-CZ" sz="1800" dirty="0" smtClean="0"/>
              <a:t>) MARSALEK P., KOCH C. and MAUNSELL J. On the relationship between synaptic input and spike output jitter in individual neurons. Proc. Natl. Acad. Sci. USA, 94, 735-740, 1997.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F444AE5-FDE1-4FDD-85DF-8ABC702AACC1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49</a:t>
            </a:fld>
            <a:endParaRPr lang="cs-CZ" altLang="cs-CZ" sz="1400"/>
          </a:p>
        </p:txBody>
      </p:sp>
      <p:sp>
        <p:nvSpPr>
          <p:cNvPr id="46083" name="Text Box 6"/>
          <p:cNvSpPr txBox="1">
            <a:spLocks noChangeArrowheads="1"/>
          </p:cNvSpPr>
          <p:nvPr/>
        </p:nvSpPr>
        <p:spPr bwMode="auto">
          <a:xfrm>
            <a:off x="1042988" y="-1066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solidFill>
                  <a:srgbClr val="FF0000"/>
                </a:solidFill>
                <a:cs typeface="Arial" charset="0"/>
              </a:rPr>
              <a:t>Thanks for your attention</a:t>
            </a:r>
          </a:p>
        </p:txBody>
      </p:sp>
      <p:sp>
        <p:nvSpPr>
          <p:cNvPr id="46084" name="Text Box 6"/>
          <p:cNvSpPr txBox="1">
            <a:spLocks noChangeArrowheads="1"/>
          </p:cNvSpPr>
          <p:nvPr/>
        </p:nvSpPr>
        <p:spPr bwMode="auto">
          <a:xfrm>
            <a:off x="457200" y="381000"/>
            <a:ext cx="80772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dirty="0">
                <a:solidFill>
                  <a:srgbClr val="FF0000"/>
                </a:solidFill>
                <a:cs typeface="Arial" charset="0"/>
              </a:rPr>
              <a:t>Thanks for your attention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2400" dirty="0">
              <a:solidFill>
                <a:srgbClr val="009900"/>
              </a:solidFill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dirty="0">
                <a:solidFill>
                  <a:srgbClr val="009900"/>
                </a:solidFill>
                <a:cs typeface="Arial" charset="0"/>
              </a:rPr>
              <a:t>CTU FEE</a:t>
            </a:r>
            <a:endParaRPr lang="en-US" altLang="cs-CZ" sz="2400" dirty="0">
              <a:solidFill>
                <a:srgbClr val="009900"/>
              </a:solidFill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2400" dirty="0">
              <a:solidFill>
                <a:srgbClr val="FF0000"/>
              </a:solidFill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dirty="0">
                <a:solidFill>
                  <a:srgbClr val="FF0000"/>
                </a:solidFill>
                <a:cs typeface="Arial" charset="0"/>
              </a:rPr>
              <a:t>Warning: neither the PDF, nor the PPT, PPTX, etc.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smtClean="0">
                <a:solidFill>
                  <a:srgbClr val="FF0000"/>
                </a:solidFill>
                <a:cs typeface="Arial" charset="0"/>
              </a:rPr>
              <a:t>Versions</a:t>
            </a:r>
            <a:r>
              <a:rPr lang="en-US" altLang="cs-CZ" sz="240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altLang="cs-CZ" sz="2400" dirty="0">
                <a:solidFill>
                  <a:srgbClr val="FF0000"/>
                </a:solidFill>
                <a:cs typeface="Arial" charset="0"/>
              </a:rPr>
              <a:t>of this presentation are official study materials.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dirty="0">
                <a:solidFill>
                  <a:srgbClr val="FF0000"/>
                </a:solidFill>
                <a:cs typeface="Arial" charset="0"/>
              </a:rPr>
              <a:t>For internal use only. Do not distribute.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2400" dirty="0">
              <a:solidFill>
                <a:srgbClr val="FF0000"/>
              </a:solidFill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cs typeface="Arial" charset="0"/>
              </a:rPr>
              <a:t>Contacts</a:t>
            </a:r>
            <a:r>
              <a:rPr lang="cs-CZ" altLang="en-US" sz="2400" dirty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:</a:t>
            </a:r>
            <a:endParaRPr lang="en-GB" altLang="en-US" sz="2400" dirty="0">
              <a:solidFill>
                <a:srgbClr val="FF0000"/>
              </a:solidFill>
              <a:latin typeface="Calibri" pitchFamily="34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dirty="0">
                <a:solidFill>
                  <a:srgbClr val="FF0000"/>
                </a:solidFill>
                <a:latin typeface="Calibri" pitchFamily="34" charset="0"/>
                <a:cs typeface="Arial" charset="0"/>
                <a:hlinkClick r:id="rId2"/>
              </a:rPr>
              <a:t>Petr.Marsalek</a:t>
            </a:r>
            <a:r>
              <a:rPr lang="en-GB" altLang="en-US" sz="2400" dirty="0">
                <a:solidFill>
                  <a:srgbClr val="FF0000"/>
                </a:solidFill>
                <a:latin typeface="Calibri" pitchFamily="34" charset="0"/>
                <a:cs typeface="Arial" charset="0"/>
                <a:hlinkClick r:id="rId2"/>
              </a:rPr>
              <a:t>@FEL.CVUT.CZ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dirty="0">
                <a:solidFill>
                  <a:srgbClr val="FF0000"/>
                </a:solidFill>
                <a:latin typeface="Calibri" pitchFamily="34" charset="0"/>
                <a:cs typeface="Arial" charset="0"/>
                <a:hlinkClick r:id="rId2"/>
              </a:rPr>
              <a:t>Petr.Marsalek</a:t>
            </a:r>
            <a:r>
              <a:rPr lang="en-GB" altLang="en-US" sz="2400" dirty="0">
                <a:solidFill>
                  <a:srgbClr val="FF0000"/>
                </a:solidFill>
                <a:latin typeface="Calibri" pitchFamily="34" charset="0"/>
                <a:cs typeface="Arial" charset="0"/>
                <a:hlinkClick r:id="rId2"/>
              </a:rPr>
              <a:t>@LF1.CUNI.CZ</a:t>
            </a:r>
            <a:endParaRPr lang="en-US" altLang="cs-CZ" sz="2400" dirty="0">
              <a:solidFill>
                <a:srgbClr val="009900"/>
              </a:solidFill>
              <a:cs typeface="Arial" charset="0"/>
            </a:endParaRPr>
          </a:p>
        </p:txBody>
      </p:sp>
      <p:sp>
        <p:nvSpPr>
          <p:cNvPr id="46085" name="Rectangle 1"/>
          <p:cNvSpPr>
            <a:spLocks noChangeArrowheads="1"/>
          </p:cNvSpPr>
          <p:nvPr/>
        </p:nvSpPr>
        <p:spPr bwMode="auto">
          <a:xfrm>
            <a:off x="785813" y="4581525"/>
            <a:ext cx="7978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sz="2400" b="1" dirty="0" smtClean="0"/>
              <a:t>http</a:t>
            </a:r>
            <a:r>
              <a:rPr lang="en-GB" sz="2400" b="1" dirty="0"/>
              <a:t>://</a:t>
            </a:r>
            <a:r>
              <a:rPr lang="en-GB" sz="2400" b="1" dirty="0" smtClean="0"/>
              <a:t>onyx.lf1.cuni.cz/mlab/ftp/PPT-</a:t>
            </a:r>
            <a:r>
              <a:rPr lang="cs-CZ" sz="2400" b="1" dirty="0" smtClean="0"/>
              <a:t>C</a:t>
            </a:r>
            <a:r>
              <a:rPr lang="en-GB" sz="2400" b="1" dirty="0" smtClean="0"/>
              <a:t>VUT/FAV/2022</a:t>
            </a:r>
            <a:endParaRPr lang="cs-CZ" altLang="cs-CZ" sz="2400" dirty="0"/>
          </a:p>
        </p:txBody>
      </p:sp>
      <p:sp>
        <p:nvSpPr>
          <p:cNvPr id="46086" name="Rectangle 3"/>
          <p:cNvSpPr txBox="1">
            <a:spLocks noChangeArrowheads="1"/>
          </p:cNvSpPr>
          <p:nvPr/>
        </p:nvSpPr>
        <p:spPr bwMode="auto">
          <a:xfrm>
            <a:off x="534988" y="5208588"/>
            <a:ext cx="8229600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cs-CZ" altLang="cs-CZ" sz="4000" b="1">
                <a:solidFill>
                  <a:srgbClr val="FF0000"/>
                </a:solidFill>
              </a:rPr>
              <a:t>END</a:t>
            </a:r>
          </a:p>
          <a:p>
            <a:pPr algn="ctr" eaLnBrk="1" hangingPunct="1">
              <a:buFontTx/>
              <a:buNone/>
            </a:pPr>
            <a:r>
              <a:rPr lang="cs-CZ" altLang="cs-CZ" sz="4000" b="1">
                <a:solidFill>
                  <a:srgbClr val="FF0000"/>
                </a:solidFill>
              </a:rPr>
              <a:t>OF THE LECTURE</a:t>
            </a:r>
          </a:p>
        </p:txBody>
      </p:sp>
      <p:pic>
        <p:nvPicPr>
          <p:cNvPr id="4608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0"/>
            <a:ext cx="29892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838200"/>
            <a:ext cx="2286000" cy="1462088"/>
          </a:xfrm>
          <a:prstGeom prst="rect">
            <a:avLst/>
          </a:prstGeom>
          <a:noFill/>
          <a:ln w="1587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Rectangle 3"/>
          <p:cNvSpPr txBox="1">
            <a:spLocks noChangeArrowheads="1"/>
          </p:cNvSpPr>
          <p:nvPr/>
        </p:nvSpPr>
        <p:spPr bwMode="auto">
          <a:xfrm>
            <a:off x="76200" y="1106486"/>
            <a:ext cx="670560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3600" dirty="0">
                <a:solidFill>
                  <a:srgbClr val="7030A0"/>
                </a:solidFill>
              </a:rPr>
              <a:t>CORTICAL MICROCIRCUIT</a:t>
            </a:r>
          </a:p>
          <a:p>
            <a:pPr eaLnBrk="1" hangingPunct="1">
              <a:buFontTx/>
              <a:buNone/>
            </a:pPr>
            <a:r>
              <a:rPr lang="cs-CZ" altLang="cs-CZ" sz="2800" dirty="0">
                <a:solidFill>
                  <a:srgbClr val="FF0000"/>
                </a:solidFill>
              </a:rPr>
              <a:t>Neocortex and Other Cortices</a:t>
            </a:r>
            <a:endParaRPr lang="en-GB" altLang="cs-CZ" sz="2800" dirty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cs-CZ" altLang="cs-CZ" sz="2800" dirty="0">
                <a:solidFill>
                  <a:srgbClr val="FF0000"/>
                </a:solidFill>
              </a:rPr>
              <a:t>(Paleocortex, Olfact. Only: 3 Layers, Archicortex, Olfact. and Hippocampus, </a:t>
            </a:r>
          </a:p>
          <a:p>
            <a:pPr eaLnBrk="1" hangingPunct="1">
              <a:buFontTx/>
              <a:buNone/>
            </a:pPr>
            <a:r>
              <a:rPr lang="cs-CZ" altLang="cs-CZ" sz="2800" dirty="0">
                <a:solidFill>
                  <a:srgbClr val="FF0000"/>
                </a:solidFill>
              </a:rPr>
              <a:t> 3 or 4 Layers)</a:t>
            </a:r>
          </a:p>
        </p:txBody>
      </p:sp>
      <p:pic>
        <p:nvPicPr>
          <p:cNvPr id="921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3886200"/>
            <a:ext cx="9126538" cy="319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0C2855-0228-40D6-9877-1385E4FF2AEA}" type="slidenum">
              <a:rPr lang="en-US" altLang="cs-CZ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cs-CZ" sz="1400"/>
          </a:p>
        </p:txBody>
      </p:sp>
      <p:pic>
        <p:nvPicPr>
          <p:cNvPr id="9222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466976"/>
            <a:ext cx="2286000" cy="1685925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-152400"/>
            <a:ext cx="9144000" cy="838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cs-CZ" sz="2400" b="1" dirty="0" smtClean="0">
                <a:solidFill>
                  <a:srgbClr val="CC0000"/>
                </a:solidFill>
              </a:rPr>
              <a:t>Warning, this is </a:t>
            </a:r>
            <a:r>
              <a:rPr lang="cs-CZ" altLang="cs-CZ" sz="2400" b="1" dirty="0" smtClean="0">
                <a:solidFill>
                  <a:srgbClr val="CC0000"/>
                </a:solidFill>
              </a:rPr>
              <a:t>almost</a:t>
            </a:r>
            <a:r>
              <a:rPr lang="en-GB" altLang="cs-CZ" sz="2400" b="1" dirty="0" smtClean="0">
                <a:solidFill>
                  <a:srgbClr val="CC0000"/>
                </a:solidFill>
              </a:rPr>
              <a:t> </a:t>
            </a:r>
            <a:r>
              <a:rPr lang="cs-CZ" altLang="cs-CZ" sz="2400" b="1" dirty="0" smtClean="0">
                <a:solidFill>
                  <a:srgbClr val="CC0000"/>
                </a:solidFill>
              </a:rPr>
              <a:t>the </a:t>
            </a:r>
            <a:r>
              <a:rPr lang="en-GB" altLang="cs-CZ" sz="2400" b="1" dirty="0" smtClean="0">
                <a:solidFill>
                  <a:srgbClr val="CC0000"/>
                </a:solidFill>
              </a:rPr>
              <a:t>Same </a:t>
            </a:r>
            <a:r>
              <a:rPr lang="en-GB" altLang="cs-CZ" sz="2400" b="1" dirty="0">
                <a:solidFill>
                  <a:srgbClr val="CC0000"/>
                </a:solidFill>
              </a:rPr>
              <a:t>S</a:t>
            </a:r>
            <a:r>
              <a:rPr lang="en-GB" altLang="cs-CZ" sz="2400" b="1" dirty="0" smtClean="0">
                <a:solidFill>
                  <a:srgbClr val="CC0000"/>
                </a:solidFill>
              </a:rPr>
              <a:t>lide as in the Hearing talk</a:t>
            </a:r>
            <a:endParaRPr lang="en-US" altLang="cs-CZ" sz="2400" b="1" dirty="0" smtClean="0">
              <a:solidFill>
                <a:srgbClr val="CC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2876" y="697468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cs-CZ" dirty="0" smtClean="0"/>
              <a:t>uditory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05600" y="23622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visual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ChangeArrowheads="1"/>
          </p:cNvSpPr>
          <p:nvPr/>
        </p:nvSpPr>
        <p:spPr bwMode="auto">
          <a:xfrm>
            <a:off x="685800" y="612775"/>
            <a:ext cx="7620000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cs-CZ" altLang="cs-CZ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České vysoké učení technické v Praze, Fakulta elektrotechnická Právní doložka (licence) k tomuto Dílu (elektronický materiál) České vysoké učení technické v Praze (dále jen ČVUT) je ve smyslu autorského zákona vykonavatelem majetkových práv k Dílu či držitelem licence k užití Díla. Užívat Dílo smí pouze student nebo zaměstnanec ČVUT (dále jen Uživatel), a to za podmínek dále uvedených.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cs-CZ" altLang="cs-CZ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cs-CZ" altLang="cs-CZ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 ČVUT poskytuje podle autorského zákona, v platném znění, oprávnění k užití tohoto Díla pouze Uživateli a pouze ke studijním nebo pedagogickým účelům na ČVUT. Toto Dílo ani jeho část nesmí být dále šířena (elektronicky, tiskově, vizuálně, audiem a jiným způsobem), rozmnožována (elektronicky, tiskově, vizuálně, audiem a jiným způsobem), využívána na školení, a to ani jako doplňkový materiál. Dílo nebo jeho část nesmí být bez souhlasu ČVUT využívána ke komerčním účelům. Uživateli je povoleno ponechat si Dílo i po skončení studia či pedagogické činnosti na ČVUT, výhradně pro vlastní osobní potřebu. Tím není dotčeno právo zákazu výše zmíněného užití Díla bez souhlasu ČVUT. Současně není dovoleno jakýmkoliv způsobem manipulovat s obsahem materiálu, zejména měnit jeho obsah včetně elektronických popisných dat, odstraňovat nebo měnit zabezpečení včetně vodoznaku a odstraňovat nebo měnit tyto licenční podmínky.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cs-CZ" altLang="cs-CZ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cs-CZ" altLang="cs-CZ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V případě, že Uživatel nebo jiná osoba, která drží toto Dílo (Držitel díla), nesouhlasí s touto licencí, nebo je touto licencí vyloučena z užití Díla, je jeho povinností zdržet se užívání Díla a je povinen toto Dílo trvale odstranit včetně veškerých kopií (elektronické, tiskové, vizuální, audio a zhotovených jiným způsobem) z elektronického zařízení a všech záznamových zařízení, na které jej Držitel díla umístil.</a:t>
            </a:r>
          </a:p>
        </p:txBody>
      </p:sp>
      <p:sp>
        <p:nvSpPr>
          <p:cNvPr id="4710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5D29EB-9C53-461B-91CA-622F021B574E}" type="slidenum">
              <a:rPr lang="en-US" altLang="cs-CZ" sz="1400"/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cs-CZ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5212"/>
            <a:ext cx="3971925" cy="579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4"/>
          <p:cNvSpPr txBox="1">
            <a:spLocks noChangeArrowheads="1"/>
          </p:cNvSpPr>
          <p:nvPr/>
        </p:nvSpPr>
        <p:spPr bwMode="auto">
          <a:xfrm>
            <a:off x="4800600" y="1219200"/>
            <a:ext cx="4191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4000" dirty="0">
                <a:solidFill>
                  <a:srgbClr val="009900"/>
                </a:solidFill>
              </a:rPr>
              <a:t>Brodmann Areas</a:t>
            </a:r>
            <a:endParaRPr lang="en-US" altLang="cs-CZ" sz="4000" dirty="0">
              <a:solidFill>
                <a:srgbClr val="009900"/>
              </a:solidFill>
            </a:endParaRPr>
          </a:p>
        </p:txBody>
      </p:sp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4648200" y="2516188"/>
            <a:ext cx="4191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cs-CZ" altLang="cs-CZ" dirty="0"/>
              <a:t>	</a:t>
            </a:r>
            <a:r>
              <a:rPr lang="cs-CZ" altLang="cs-CZ" dirty="0">
                <a:solidFill>
                  <a:srgbClr val="00B050"/>
                </a:solidFill>
              </a:rPr>
              <a:t>(</a:t>
            </a:r>
            <a:r>
              <a:rPr lang="en-GB" altLang="cs-CZ" dirty="0">
                <a:solidFill>
                  <a:srgbClr val="00B050"/>
                </a:solidFill>
              </a:rPr>
              <a:t>Outer and Inner</a:t>
            </a:r>
            <a:r>
              <a:rPr lang="cs-CZ" altLang="cs-CZ" dirty="0">
                <a:solidFill>
                  <a:srgbClr val="00B050"/>
                </a:solidFill>
              </a:rPr>
              <a:t> Hemisphere Part</a:t>
            </a:r>
            <a:r>
              <a:rPr lang="en-GB" altLang="cs-CZ" dirty="0">
                <a:solidFill>
                  <a:srgbClr val="00B050"/>
                </a:solidFill>
              </a:rPr>
              <a:t>s</a:t>
            </a:r>
            <a:r>
              <a:rPr lang="cs-CZ" altLang="cs-CZ" dirty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122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C08B467-CB08-47F3-ABEC-C4C81B9D6B40}" type="slidenum">
              <a:rPr lang="en-US" altLang="cs-CZ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cs-CZ" sz="1400"/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6705600" y="3609975"/>
            <a:ext cx="2095500" cy="2257425"/>
            <a:chOff x="6972300" y="762000"/>
            <a:chExt cx="2095500" cy="2257425"/>
          </a:xfrm>
        </p:grpSpPr>
        <p:pic>
          <p:nvPicPr>
            <p:cNvPr id="7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2300" y="762000"/>
              <a:ext cx="2095500" cy="2257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2"/>
            <p:cNvSpPr txBox="1">
              <a:spLocks noChangeArrowheads="1"/>
            </p:cNvSpPr>
            <p:nvPr/>
          </p:nvSpPr>
          <p:spPr bwMode="auto">
            <a:xfrm>
              <a:off x="7783340" y="1607322"/>
              <a:ext cx="3385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80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9" name="TextBox 9"/>
            <p:cNvSpPr txBox="1">
              <a:spLocks noChangeArrowheads="1"/>
            </p:cNvSpPr>
            <p:nvPr/>
          </p:nvSpPr>
          <p:spPr bwMode="auto">
            <a:xfrm>
              <a:off x="8168357" y="1323045"/>
              <a:ext cx="3385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80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0" name="TextBox 11"/>
            <p:cNvSpPr txBox="1">
              <a:spLocks noChangeArrowheads="1"/>
            </p:cNvSpPr>
            <p:nvPr/>
          </p:nvSpPr>
          <p:spPr bwMode="auto">
            <a:xfrm>
              <a:off x="7607469" y="1263134"/>
              <a:ext cx="3385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800">
                  <a:solidFill>
                    <a:srgbClr val="FF0000"/>
                  </a:solidFill>
                </a:rPr>
                <a:t>X</a:t>
              </a:r>
            </a:p>
          </p:txBody>
        </p:sp>
      </p:grp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533400"/>
            <a:ext cx="9144000" cy="609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cs-CZ" sz="2400" b="1" dirty="0" smtClean="0">
                <a:solidFill>
                  <a:srgbClr val="CC0000"/>
                </a:solidFill>
              </a:rPr>
              <a:t>Can you find differences </a:t>
            </a:r>
            <a:r>
              <a:rPr lang="en-GB" altLang="cs-CZ" sz="2400" b="1" dirty="0" smtClean="0">
                <a:solidFill>
                  <a:srgbClr val="CC0000"/>
                </a:solidFill>
              </a:rPr>
              <a:t>between</a:t>
            </a:r>
            <a:r>
              <a:rPr lang="en-GB" altLang="cs-CZ" sz="2400" b="1" dirty="0" smtClean="0">
                <a:solidFill>
                  <a:srgbClr val="CC0000"/>
                </a:solidFill>
              </a:rPr>
              <a:t> </a:t>
            </a:r>
            <a:r>
              <a:rPr lang="en-GB" altLang="cs-CZ" sz="2400" b="1" dirty="0" smtClean="0">
                <a:solidFill>
                  <a:srgbClr val="CC0000"/>
                </a:solidFill>
              </a:rPr>
              <a:t>Auditory </a:t>
            </a:r>
            <a:r>
              <a:rPr lang="en-GB" altLang="cs-CZ" sz="2400" b="1" dirty="0" smtClean="0">
                <a:solidFill>
                  <a:srgbClr val="CC0000"/>
                </a:solidFill>
              </a:rPr>
              <a:t>and</a:t>
            </a:r>
            <a:r>
              <a:rPr lang="en-GB" altLang="cs-CZ" sz="2400" b="1" dirty="0" smtClean="0">
                <a:solidFill>
                  <a:srgbClr val="CC0000"/>
                </a:solidFill>
              </a:rPr>
              <a:t> </a:t>
            </a:r>
            <a:r>
              <a:rPr lang="en-GB" altLang="cs-CZ" sz="2400" b="1" dirty="0" smtClean="0">
                <a:solidFill>
                  <a:srgbClr val="CC0000"/>
                </a:solidFill>
              </a:rPr>
              <a:t>Visual </a:t>
            </a:r>
            <a:r>
              <a:rPr lang="en-GB" altLang="cs-CZ" sz="2400" b="1" dirty="0" smtClean="0">
                <a:solidFill>
                  <a:srgbClr val="CC0000"/>
                </a:solidFill>
              </a:rPr>
              <a:t>Areas?</a:t>
            </a:r>
            <a:endParaRPr lang="en-US" altLang="cs-CZ" sz="2400" b="1" dirty="0" smtClean="0">
              <a:solidFill>
                <a:srgbClr val="CC0000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45878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cs-CZ" sz="2400" b="1" dirty="0" smtClean="0">
                <a:solidFill>
                  <a:srgbClr val="CC0000"/>
                </a:solidFill>
              </a:rPr>
              <a:t>Warning, this is </a:t>
            </a:r>
            <a:r>
              <a:rPr lang="cs-CZ" altLang="cs-CZ" sz="2400" b="1" dirty="0" smtClean="0">
                <a:solidFill>
                  <a:srgbClr val="CC0000"/>
                </a:solidFill>
              </a:rPr>
              <a:t>almost</a:t>
            </a:r>
            <a:r>
              <a:rPr lang="en-GB" altLang="cs-CZ" sz="2400" b="1" dirty="0" smtClean="0">
                <a:solidFill>
                  <a:srgbClr val="CC0000"/>
                </a:solidFill>
              </a:rPr>
              <a:t> </a:t>
            </a:r>
            <a:r>
              <a:rPr lang="cs-CZ" altLang="cs-CZ" sz="2400" b="1" dirty="0" smtClean="0">
                <a:solidFill>
                  <a:srgbClr val="CC0000"/>
                </a:solidFill>
              </a:rPr>
              <a:t>the </a:t>
            </a:r>
            <a:r>
              <a:rPr lang="en-GB" altLang="cs-CZ" sz="2400" b="1" dirty="0" smtClean="0">
                <a:solidFill>
                  <a:srgbClr val="CC0000"/>
                </a:solidFill>
              </a:rPr>
              <a:t>Same </a:t>
            </a:r>
            <a:r>
              <a:rPr lang="en-GB" altLang="cs-CZ" sz="2400" b="1" dirty="0">
                <a:solidFill>
                  <a:srgbClr val="CC0000"/>
                </a:solidFill>
              </a:rPr>
              <a:t>S</a:t>
            </a:r>
            <a:r>
              <a:rPr lang="en-GB" altLang="cs-CZ" sz="2400" b="1" dirty="0" smtClean="0">
                <a:solidFill>
                  <a:srgbClr val="CC0000"/>
                </a:solidFill>
              </a:rPr>
              <a:t>lide as in the Hearing talk</a:t>
            </a:r>
            <a:endParaRPr lang="en-US" altLang="cs-CZ" sz="2400" b="1" dirty="0" smtClean="0">
              <a:solidFill>
                <a:srgbClr val="CC0000"/>
              </a:solidFill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657600" y="6245225"/>
            <a:ext cx="56322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800" dirty="0" smtClean="0"/>
              <a:t>Next slides will be in search of the function of individual visual areas, V1, V2, V3, V4, et cetera…</a:t>
            </a:r>
            <a:endParaRPr lang="en-US" altLang="cs-CZ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0CD4C9-88DF-4E76-921A-AA5940321537}" type="slidenum">
              <a:rPr lang="en-US" altLang="cs-CZ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cs-CZ" sz="1400"/>
          </a:p>
        </p:txBody>
      </p:sp>
      <p:pic>
        <p:nvPicPr>
          <p:cNvPr id="1331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" y="762000"/>
            <a:ext cx="8689975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itle 1"/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en-US" sz="2800" dirty="0">
                <a:solidFill>
                  <a:srgbClr val="FF0000"/>
                </a:solidFill>
              </a:rPr>
              <a:t>Visual Pathway Inner Workings </a:t>
            </a:r>
            <a:endParaRPr lang="en-GB" altLang="en-US" dirty="0">
              <a:solidFill>
                <a:srgbClr val="FF000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04800" y="5562600"/>
            <a:ext cx="7162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smtClean="0"/>
              <a:t>Both </a:t>
            </a:r>
            <a:r>
              <a:rPr lang="en-US" altLang="cs-CZ" sz="2400" dirty="0" smtClean="0"/>
              <a:t>Peripheral </a:t>
            </a:r>
            <a:r>
              <a:rPr lang="en-US" altLang="cs-CZ" sz="2400" dirty="0"/>
              <a:t>(=Retinal) and Central (=</a:t>
            </a:r>
            <a:r>
              <a:rPr lang="en-US" altLang="cs-CZ" sz="2400" dirty="0" smtClean="0"/>
              <a:t>Cortical</a:t>
            </a:r>
            <a:r>
              <a:rPr lang="cs-CZ" altLang="cs-CZ" sz="2400" dirty="0" smtClean="0"/>
              <a:t>)</a:t>
            </a:r>
            <a:r>
              <a:rPr lang="en-GB" altLang="cs-CZ" sz="2400" dirty="0" smtClean="0"/>
              <a:t> Mechanisms Contribute to Contrast Perception</a:t>
            </a:r>
            <a:endParaRPr lang="en-US" alt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B7768F-2993-4AD0-A5D3-0B7906D1F217}" type="slidenum">
              <a:rPr lang="en-US" altLang="cs-CZ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cs-CZ" sz="1400"/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152400" y="1695271"/>
            <a:ext cx="872514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400" dirty="0"/>
              <a:t>Experimental Construction of Receptive Fields: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2400" dirty="0"/>
              <a:t>Simple and Complex Cells in Primary Visual Cortex, Area V1,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2400" dirty="0"/>
              <a:t>Illusory Contours by von der Heydt, Area V2, and Higher Areas</a:t>
            </a:r>
            <a:endParaRPr lang="en-GB" altLang="en-US" sz="2400" dirty="0"/>
          </a:p>
        </p:txBody>
      </p:sp>
      <p:pic>
        <p:nvPicPr>
          <p:cNvPr id="1434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971800"/>
            <a:ext cx="3733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en-US" sz="2800" dirty="0">
                <a:solidFill>
                  <a:srgbClr val="FF0000"/>
                </a:solidFill>
              </a:rPr>
              <a:t>Th</a:t>
            </a:r>
            <a:r>
              <a:rPr lang="en-GB" altLang="en-US" sz="2800" dirty="0">
                <a:solidFill>
                  <a:srgbClr val="FF0000"/>
                </a:solidFill>
              </a:rPr>
              <a:t>e </a:t>
            </a:r>
            <a:r>
              <a:rPr lang="en-GB" altLang="en-US" sz="2800" dirty="0" err="1">
                <a:solidFill>
                  <a:srgbClr val="FF0000"/>
                </a:solidFill>
              </a:rPr>
              <a:t>K</a:t>
            </a:r>
            <a:r>
              <a:rPr lang="en-GB" altLang="en-US" sz="2800" dirty="0" err="1" smtClean="0">
                <a:solidFill>
                  <a:srgbClr val="FF0000"/>
                </a:solidFill>
              </a:rPr>
              <a:t>anisza</a:t>
            </a:r>
            <a:r>
              <a:rPr lang="en-GB" altLang="en-US" sz="2800" dirty="0" smtClean="0">
                <a:solidFill>
                  <a:srgbClr val="FF0000"/>
                </a:solidFill>
              </a:rPr>
              <a:t> Triangle</a:t>
            </a:r>
            <a:endParaRPr lang="en-GB" altLang="en-US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5269" y="990600"/>
            <a:ext cx="6583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Gaetano </a:t>
            </a:r>
            <a:r>
              <a:rPr lang="en-US" b="1" dirty="0" err="1"/>
              <a:t>Kanizsa</a:t>
            </a:r>
            <a:r>
              <a:rPr lang="en-US" dirty="0"/>
              <a:t> (1913-1993), Italian artist and psychologist.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45796" y="545068"/>
            <a:ext cx="5917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= An illusory triangle pointing to the bottom of the figure.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smtClean="0">
                <a:solidFill>
                  <a:srgbClr val="FF0000"/>
                </a:solidFill>
              </a:rPr>
              <a:t>What We See Results from Expectations</a:t>
            </a:r>
          </a:p>
        </p:txBody>
      </p:sp>
      <p:pic>
        <p:nvPicPr>
          <p:cNvPr id="1229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1431925"/>
            <a:ext cx="5514975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38C280-EFAD-48E5-B377-AC3A657E3EB0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cs-CZ" sz="1400" smtClean="0"/>
          </a:p>
        </p:txBody>
      </p:sp>
      <p:sp>
        <p:nvSpPr>
          <p:cNvPr id="12294" name="Text Box 4"/>
          <p:cNvSpPr txBox="1">
            <a:spLocks noChangeArrowheads="1"/>
          </p:cNvSpPr>
          <p:nvPr/>
        </p:nvSpPr>
        <p:spPr bwMode="auto">
          <a:xfrm>
            <a:off x="76200" y="5715000"/>
            <a:ext cx="8077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smtClean="0">
                <a:solidFill>
                  <a:srgbClr val="FFC000"/>
                </a:solidFill>
              </a:rPr>
              <a:t>Comment</a:t>
            </a:r>
            <a:r>
              <a:rPr lang="en-GB" altLang="cs-CZ" sz="2400" dirty="0" smtClean="0">
                <a:solidFill>
                  <a:srgbClr val="FFC000"/>
                </a:solidFill>
              </a:rPr>
              <a:t>/ question</a:t>
            </a:r>
            <a:r>
              <a:rPr lang="cs-CZ" altLang="cs-CZ" sz="2400" dirty="0" smtClean="0">
                <a:solidFill>
                  <a:srgbClr val="FFC000"/>
                </a:solidFill>
              </a:rPr>
              <a:t>:</a:t>
            </a:r>
            <a:endParaRPr lang="cs-CZ" altLang="cs-CZ" sz="2400" dirty="0">
              <a:solidFill>
                <a:srgbClr val="FFC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dirty="0">
                <a:solidFill>
                  <a:srgbClr val="FFC000"/>
                </a:solidFill>
              </a:rPr>
              <a:t>w</a:t>
            </a:r>
            <a:r>
              <a:rPr lang="cs-CZ" altLang="cs-CZ" sz="2400" dirty="0">
                <a:solidFill>
                  <a:srgbClr val="FFC000"/>
                </a:solidFill>
              </a:rPr>
              <a:t>hen </a:t>
            </a:r>
            <a:r>
              <a:rPr lang="en-GB" altLang="cs-CZ" sz="2400" dirty="0" smtClean="0">
                <a:solidFill>
                  <a:srgbClr val="FFC000"/>
                </a:solidFill>
              </a:rPr>
              <a:t>do </a:t>
            </a:r>
            <a:r>
              <a:rPr lang="cs-CZ" altLang="cs-CZ" sz="2400" dirty="0" smtClean="0">
                <a:solidFill>
                  <a:srgbClr val="FFC000"/>
                </a:solidFill>
              </a:rPr>
              <a:t>we </a:t>
            </a:r>
            <a:r>
              <a:rPr lang="cs-CZ" altLang="cs-CZ" sz="2400" dirty="0">
                <a:solidFill>
                  <a:srgbClr val="FFC000"/>
                </a:solidFill>
              </a:rPr>
              <a:t>see and when </a:t>
            </a:r>
            <a:r>
              <a:rPr lang="cs-CZ" altLang="cs-CZ" sz="2400" dirty="0" smtClean="0">
                <a:solidFill>
                  <a:srgbClr val="FFC000"/>
                </a:solidFill>
              </a:rPr>
              <a:t>don</a:t>
            </a:r>
            <a:r>
              <a:rPr lang="en-GB" altLang="cs-CZ" sz="2400" dirty="0">
                <a:solidFill>
                  <a:srgbClr val="FFC000"/>
                </a:solidFill>
              </a:rPr>
              <a:t>’</a:t>
            </a:r>
            <a:r>
              <a:rPr lang="cs-CZ" altLang="cs-CZ" sz="2400" dirty="0">
                <a:solidFill>
                  <a:srgbClr val="FFC000"/>
                </a:solidFill>
              </a:rPr>
              <a:t>t see yellow banana</a:t>
            </a:r>
            <a:r>
              <a:rPr lang="en-GB" altLang="cs-CZ" sz="2400" dirty="0">
                <a:solidFill>
                  <a:srgbClr val="FFC000"/>
                </a:solidFill>
              </a:rPr>
              <a:t>?</a:t>
            </a:r>
            <a:endParaRPr lang="en-US" altLang="cs-CZ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23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1227</TotalTime>
  <Words>2228</Words>
  <Application>Microsoft Office PowerPoint</Application>
  <PresentationFormat>On-screen Show (4:3)</PresentationFormat>
  <Paragraphs>269</Paragraphs>
  <Slides>50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Arial</vt:lpstr>
      <vt:lpstr>Calibri</vt:lpstr>
      <vt:lpstr>Times New Roman</vt:lpstr>
      <vt:lpstr>Výchozí návrh</vt:lpstr>
      <vt:lpstr>FAV, Talk no. 9, Visual Cortex, </vt:lpstr>
      <vt:lpstr>PowerPoint Presentation</vt:lpstr>
      <vt:lpstr>Ventral and Dorsal 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We See Results from Expectations</vt:lpstr>
      <vt:lpstr>PowerPoint Presentation</vt:lpstr>
      <vt:lpstr>PowerPoint Presentation</vt:lpstr>
      <vt:lpstr>Visual/Illusions</vt:lpstr>
      <vt:lpstr>Faces/ Vase (Gestalt Illusion)</vt:lpstr>
      <vt:lpstr>PowerPoint Presentation</vt:lpstr>
      <vt:lpstr>PowerPoint Presentation</vt:lpstr>
      <vt:lpstr>PowerPoint Presentation</vt:lpstr>
      <vt:lpstr>Bregman - Kanisza Illusion</vt:lpstr>
      <vt:lpstr>PowerPoint Presentation</vt:lpstr>
      <vt:lpstr>PowerPoint Presentation</vt:lpstr>
      <vt:lpstr>Binocular Rivalry in Conflicting Images To Left and Right Eye </vt:lpstr>
      <vt:lpstr>PowerPoint Presentation</vt:lpstr>
      <vt:lpstr>Paintings by Maurits Cornelis Escher (1898-1972)</vt:lpstr>
      <vt:lpstr>Sometimes the walls move…</vt:lpstr>
      <vt:lpstr>Auditory Illusions</vt:lpstr>
      <vt:lpstr>Binaural Beats</vt:lpstr>
      <vt:lpstr>Circular pitch</vt:lpstr>
      <vt:lpstr>Combined Visual and Auditory Stimuli </vt:lpstr>
      <vt:lpstr>What? and Where? In Visual Cortex</vt:lpstr>
      <vt:lpstr>What is HC? Is it a (H)igher (C)enter, (H)ippo(c)ampus, (H)ommun(c)ulus, Is there Anything At All On the Top of Cortical Hierarchy?</vt:lpstr>
      <vt:lpstr>PowerPoint Presentation</vt:lpstr>
      <vt:lpstr>PowerPoint Presentation</vt:lpstr>
      <vt:lpstr>PowerPoint Presentation</vt:lpstr>
      <vt:lpstr>Face recognition – to recognize these blurred faces, some degree of visual acuity is needed</vt:lpstr>
      <vt:lpstr>Blurred faces, however these famous people are recogizable from the context</vt:lpstr>
      <vt:lpstr>-…</vt:lpstr>
      <vt:lpstr>Blindsight (= slepo-zrakost…)</vt:lpstr>
      <vt:lpstr>Retreating to Sensory Diagnostic Methods Magnetic Resonance Imaging (MRI) (Spatial Domain) Functional MRI, fMRI (Spatial and Time Domain) Evoked Responses, ER, EP, EEG (Time Domain) </vt:lpstr>
      <vt:lpstr>PowerPoint Presentation</vt:lpstr>
      <vt:lpstr>PowerPoint Presentation</vt:lpstr>
      <vt:lpstr>PowerPoint Presentation</vt:lpstr>
      <vt:lpstr>PowerPoint Presentation</vt:lpstr>
      <vt:lpstr>Auditory and Visual Cortical Evoked (Response) Potentials</vt:lpstr>
      <vt:lpstr>PowerPoint Presentation</vt:lpstr>
      <vt:lpstr>Color Opponent Processes</vt:lpstr>
      <vt:lpstr>Color Opponent Processes</vt:lpstr>
      <vt:lpstr>Disorders of Visual Association Cortices Atlas of Patophysiology, 1st English edition, 2000, p. 327</vt:lpstr>
      <vt:lpstr>Literature</vt:lpstr>
      <vt:lpstr>Literature</vt:lpstr>
      <vt:lpstr>PowerPoint Presentation</vt:lpstr>
      <vt:lpstr>PowerPoint Presentation</vt:lpstr>
    </vt:vector>
  </TitlesOfParts>
  <Company>UPF 1.LF UK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Petr</dc:creator>
  <cp:lastModifiedBy>marsalek</cp:lastModifiedBy>
  <cp:revision>180</cp:revision>
  <cp:lastPrinted>2022-11-23T17:15:37Z</cp:lastPrinted>
  <dcterms:created xsi:type="dcterms:W3CDTF">2011-01-16T18:15:09Z</dcterms:created>
  <dcterms:modified xsi:type="dcterms:W3CDTF">2022-11-23T17:18:06Z</dcterms:modified>
</cp:coreProperties>
</file>