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00" r:id="rId3"/>
    <p:sldId id="260" r:id="rId4"/>
    <p:sldId id="290" r:id="rId5"/>
    <p:sldId id="265" r:id="rId6"/>
    <p:sldId id="294" r:id="rId7"/>
    <p:sldId id="295" r:id="rId8"/>
    <p:sldId id="266" r:id="rId9"/>
    <p:sldId id="296" r:id="rId10"/>
    <p:sldId id="297" r:id="rId11"/>
    <p:sldId id="263" r:id="rId12"/>
    <p:sldId id="289" r:id="rId13"/>
    <p:sldId id="267" r:id="rId14"/>
    <p:sldId id="269" r:id="rId15"/>
    <p:sldId id="270" r:id="rId16"/>
    <p:sldId id="268" r:id="rId17"/>
    <p:sldId id="273" r:id="rId18"/>
    <p:sldId id="272" r:id="rId19"/>
    <p:sldId id="271" r:id="rId20"/>
    <p:sldId id="274" r:id="rId21"/>
    <p:sldId id="293" r:id="rId22"/>
    <p:sldId id="291" r:id="rId23"/>
    <p:sldId id="292" r:id="rId24"/>
    <p:sldId id="277" r:id="rId25"/>
    <p:sldId id="278" r:id="rId26"/>
    <p:sldId id="279" r:id="rId27"/>
    <p:sldId id="280" r:id="rId28"/>
    <p:sldId id="281" r:id="rId29"/>
    <p:sldId id="298" r:id="rId30"/>
    <p:sldId id="288" r:id="rId31"/>
    <p:sldId id="286" r:id="rId32"/>
    <p:sldId id="276" r:id="rId33"/>
    <p:sldId id="299" r:id="rId34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7EB42F2-82B7-4275-8644-196ACC780C8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7954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23AD3ACC-4738-4C65-99B6-8489F5B9B21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0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65AC8-567E-4B71-B411-9C2E0866BD87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135438" y="9110663"/>
            <a:ext cx="31670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61" tIns="47431" rIns="94861" bIns="47431" anchor="b"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5425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E9360AA-518A-4746-BC60-B765A31A62CA}" type="slidenum">
              <a:rPr lang="en-US" altLang="cs-CZ" sz="130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n-US" altLang="cs-CZ" sz="1300">
              <a:latin typeface="Times New Roman" panose="02020603050405020304" pitchFamily="18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794250" cy="3595687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2950"/>
            <a:ext cx="5356225" cy="4316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88" tIns="47645" rIns="95288" bIns="47645"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9486F7-78E9-4B4E-A9FA-92DAD90F5EF8}" type="slidenum">
              <a:rPr lang="en-US" altLang="cs-CZ">
                <a:cs typeface="Arial" charset="0"/>
              </a:rPr>
              <a:pPr/>
              <a:t>33</a:t>
            </a:fld>
            <a:endParaRPr lang="en-US" alt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5994-ED44-4477-840E-105BE4DE4C1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3677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90B4-F79A-435F-BB2C-36B65D67729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8015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00FF-4FF3-48C1-98DE-39B04370BFB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449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FE4A-598A-4DD4-AB27-4C1EE8934B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414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01362-0B61-4AB2-BD20-18D7AED7521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5379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2FA-9EC1-4F2D-915D-FD0F58969B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118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E5F7-94E0-4304-81A4-9FB5A6211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77677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679F-600B-40B4-9A1B-B8709D99E9E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4399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D3511-E3DF-4FAE-843B-083602BAA7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59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C3C4-1290-47BD-A741-7616D68F229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375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CD96-47E7-4E29-B06D-A461A950D0C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5906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363C72-00FE-4DC2-9365-9EAF839B8C7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981200"/>
          </a:xfrm>
        </p:spPr>
        <p:txBody>
          <a:bodyPr/>
          <a:lstStyle/>
          <a:p>
            <a:pPr eaLnBrk="1" hangingPunct="1"/>
            <a:r>
              <a:rPr lang="en-GB" altLang="cs-CZ" sz="4800" b="1" dirty="0" smtClean="0">
                <a:solidFill>
                  <a:srgbClr val="CC0000"/>
                </a:solidFill>
              </a:rPr>
              <a:t>FAV</a:t>
            </a:r>
            <a:r>
              <a:rPr lang="en-GB" altLang="cs-CZ" sz="4800" b="1" dirty="0" smtClean="0">
                <a:solidFill>
                  <a:srgbClr val="CC0000"/>
                </a:solidFill>
              </a:rPr>
              <a:t>,</a:t>
            </a:r>
            <a:r>
              <a:rPr lang="en-GB" altLang="cs-CZ" sz="4800" b="1" dirty="0" smtClean="0">
                <a:solidFill>
                  <a:srgbClr val="CC0000"/>
                </a:solidFill>
              </a:rPr>
              <a:t/>
            </a:r>
            <a:br>
              <a:rPr lang="en-GB" altLang="cs-CZ" sz="4800" b="1" dirty="0" smtClean="0">
                <a:solidFill>
                  <a:srgbClr val="CC0000"/>
                </a:solidFill>
              </a:rPr>
            </a:br>
            <a:r>
              <a:rPr lang="en-GB" altLang="cs-CZ" sz="4800" b="1" dirty="0" smtClean="0">
                <a:solidFill>
                  <a:srgbClr val="CC0000"/>
                </a:solidFill>
              </a:rPr>
              <a:t>Auditory pathway</a:t>
            </a:r>
            <a:r>
              <a:rPr lang="en-US" altLang="cs-CZ" sz="3200" b="1" dirty="0">
                <a:solidFill>
                  <a:srgbClr val="0070C0"/>
                </a:solidFill>
              </a:rPr>
              <a:t/>
            </a:r>
            <a:br>
              <a:rPr lang="en-US" altLang="cs-CZ" sz="3200" b="1" dirty="0">
                <a:solidFill>
                  <a:srgbClr val="0070C0"/>
                </a:solidFill>
              </a:rPr>
            </a:br>
            <a:r>
              <a:rPr lang="en-US" altLang="cs-CZ" sz="2400" b="1" dirty="0" smtClean="0">
                <a:solidFill>
                  <a:srgbClr val="0070C0"/>
                </a:solidFill>
              </a:rPr>
              <a:t>https</a:t>
            </a:r>
            <a:r>
              <a:rPr lang="en-US" altLang="cs-CZ" sz="2400" b="1" dirty="0">
                <a:solidFill>
                  <a:srgbClr val="0070C0"/>
                </a:solidFill>
              </a:rPr>
              <a:t>://dec52.lf1.cuni.cz/~</a:t>
            </a:r>
            <a:r>
              <a:rPr lang="en-US" altLang="cs-CZ" sz="2400" b="1" dirty="0" smtClean="0">
                <a:solidFill>
                  <a:srgbClr val="0070C0"/>
                </a:solidFill>
              </a:rPr>
              <a:t>pmar/ftp/REST/PPT-FEL</a:t>
            </a:r>
            <a:r>
              <a:rPr lang="cs-CZ" altLang="cs-CZ" sz="2400" b="1" dirty="0">
                <a:solidFill>
                  <a:srgbClr val="0070C0"/>
                </a:solidFill>
              </a:rPr>
              <a:t>-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older</a:t>
            </a:r>
            <a:r>
              <a:rPr lang="en-US" altLang="cs-CZ" sz="2400" b="1" dirty="0" smtClean="0">
                <a:solidFill>
                  <a:srgbClr val="0070C0"/>
                </a:solidFill>
              </a:rPr>
              <a:t>/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/>
            </a:r>
            <a:br>
              <a:rPr lang="cs-CZ" altLang="cs-CZ" sz="3200" b="1" dirty="0" smtClean="0">
                <a:solidFill>
                  <a:srgbClr val="0070C0"/>
                </a:solidFill>
              </a:rPr>
            </a:br>
            <a:endParaRPr lang="en-US" altLang="cs-CZ" sz="3200" b="1" dirty="0" smtClean="0">
              <a:solidFill>
                <a:srgbClr val="CC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352800" y="4052888"/>
            <a:ext cx="2500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/>
              <a:t>Petr Mar</a:t>
            </a:r>
            <a:r>
              <a:rPr lang="cs-CZ" altLang="cs-CZ" sz="2800" b="1"/>
              <a:t>šá</a:t>
            </a:r>
            <a:r>
              <a:rPr lang="en-US" altLang="cs-CZ" sz="2800" b="1"/>
              <a:t>lek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60960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 - presentation update -</a:t>
            </a:r>
            <a:endParaRPr lang="en-US" altLang="cs-CZ" sz="2400" dirty="0"/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71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05800" cy="3048000"/>
          </a:xfrm>
        </p:spPr>
        <p:txBody>
          <a:bodyPr/>
          <a:lstStyle/>
          <a:p>
            <a:pPr algn="l"/>
            <a:r>
              <a:rPr lang="en-US" altLang="cs-CZ" dirty="0" smtClean="0"/>
              <a:t>Excitatory and Inhibitory Post-Synaptic Potentials, EPSPs and IPSPs. (Plus </a:t>
            </a:r>
            <a:r>
              <a:rPr lang="en-US" altLang="cs-CZ" dirty="0" smtClean="0"/>
              <a:t>a Neuromuscular </a:t>
            </a:r>
            <a:r>
              <a:rPr lang="en-US" altLang="cs-CZ" dirty="0"/>
              <a:t>P</a:t>
            </a:r>
            <a:r>
              <a:rPr lang="en-US" altLang="cs-CZ" dirty="0" smtClean="0"/>
              <a:t>late</a:t>
            </a:r>
            <a:r>
              <a:rPr lang="en-US" altLang="cs-CZ" dirty="0" smtClean="0"/>
              <a:t>, just for completeness…)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AD12C-D520-4165-ADD6-F248839DBB79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0"/>
            <a:ext cx="6964363" cy="758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28600" y="6107113"/>
            <a:ext cx="4724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[</a:t>
            </a:r>
            <a:r>
              <a:rPr lang="cs-CZ" altLang="cs-CZ" sz="1800"/>
              <a:t>Vejražka, 1991,Sign</a:t>
            </a:r>
            <a:r>
              <a:rPr lang="en-GB" altLang="cs-CZ" sz="1800"/>
              <a:t>als </a:t>
            </a:r>
            <a:r>
              <a:rPr lang="cs-CZ" altLang="cs-CZ" sz="1800"/>
              <a:t>a</a:t>
            </a:r>
            <a:r>
              <a:rPr lang="en-GB" altLang="cs-CZ" sz="1800"/>
              <a:t>nd</a:t>
            </a:r>
            <a:r>
              <a:rPr lang="cs-CZ" altLang="cs-CZ" sz="1800"/>
              <a:t> s</a:t>
            </a:r>
            <a:r>
              <a:rPr lang="en-GB" altLang="cs-CZ" sz="1800"/>
              <a:t>ystems</a:t>
            </a:r>
            <a:r>
              <a:rPr lang="en-US" altLang="cs-CZ" sz="1800"/>
              <a:t>]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/>
          </p:nvPr>
        </p:nvSpPr>
        <p:spPr>
          <a:xfrm>
            <a:off x="5486400" y="-152400"/>
            <a:ext cx="3352800" cy="2743200"/>
          </a:xfrm>
        </p:spPr>
        <p:txBody>
          <a:bodyPr/>
          <a:lstStyle/>
          <a:p>
            <a:pPr algn="r"/>
            <a:r>
              <a:rPr lang="en-US" altLang="cs-CZ" sz="3200" smtClean="0">
                <a:solidFill>
                  <a:srgbClr val="00B050"/>
                </a:solidFill>
              </a:rPr>
              <a:t>This is only a methaphor! </a:t>
            </a:r>
            <a:r>
              <a:rPr lang="en-US" altLang="cs-CZ" sz="3200" smtClean="0"/>
              <a:t>Pulse-</a:t>
            </a:r>
            <a:r>
              <a:rPr lang="en-GB" altLang="cs-CZ" sz="3200" smtClean="0"/>
              <a:t>code</a:t>
            </a:r>
            <a:r>
              <a:rPr lang="cs-CZ" altLang="cs-CZ" sz="3200" smtClean="0"/>
              <a:t> modula</a:t>
            </a:r>
            <a:r>
              <a:rPr lang="en-GB" altLang="cs-CZ" sz="3200" smtClean="0"/>
              <a:t>tion</a:t>
            </a:r>
            <a:r>
              <a:rPr lang="cs-CZ" altLang="cs-CZ" sz="3200" smtClean="0"/>
              <a:t> (PCM)</a:t>
            </a:r>
            <a:endParaRPr lang="en-US" altLang="cs-CZ" sz="3200" smtClean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15000" y="2624078"/>
            <a:ext cx="3581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Sound file extensions</a:t>
            </a:r>
            <a:r>
              <a:rPr lang="cs-CZ" altLang="cs-CZ" sz="2000" dirty="0"/>
              <a:t>: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…, .WAV, .PCM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Synchron</a:t>
            </a:r>
            <a:r>
              <a:rPr lang="en-GB" altLang="cs-CZ" sz="2000" dirty="0" err="1"/>
              <a:t>ous</a:t>
            </a:r>
            <a:r>
              <a:rPr lang="en-GB" altLang="cs-CZ" sz="2000" dirty="0"/>
              <a:t> with sampling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 frequency</a:t>
            </a:r>
            <a:r>
              <a:rPr lang="cs-CZ" altLang="cs-CZ" sz="2000" dirty="0"/>
              <a:t>,</a:t>
            </a:r>
            <a:endParaRPr lang="en-GB" altLang="cs-CZ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Auditory pathway</a:t>
            </a:r>
            <a:r>
              <a:rPr lang="cs-CZ" altLang="cs-CZ" sz="2000" dirty="0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Low</a:t>
            </a:r>
            <a:r>
              <a:rPr lang="cs-CZ" altLang="cs-CZ" sz="2000" dirty="0"/>
              <a:t> f</a:t>
            </a:r>
            <a:r>
              <a:rPr lang="en-GB" altLang="cs-CZ" sz="2000" dirty="0" err="1"/>
              <a:t>req</a:t>
            </a:r>
            <a:r>
              <a:rPr lang="cs-CZ" altLang="cs-CZ" sz="2000" dirty="0"/>
              <a:t>. (20-500 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00B050"/>
                </a:solidFill>
              </a:rPr>
              <a:t>S</a:t>
            </a:r>
            <a:r>
              <a:rPr lang="cs-CZ" altLang="cs-CZ" sz="2000" dirty="0">
                <a:solidFill>
                  <a:srgbClr val="00B050"/>
                </a:solidFill>
              </a:rPr>
              <a:t>ynchron</a:t>
            </a:r>
            <a:r>
              <a:rPr lang="en-GB" altLang="cs-CZ" sz="2000" dirty="0" err="1">
                <a:solidFill>
                  <a:srgbClr val="00B050"/>
                </a:solidFill>
              </a:rPr>
              <a:t>ous</a:t>
            </a:r>
            <a:r>
              <a:rPr lang="cs-CZ" altLang="cs-CZ" sz="2000" dirty="0">
                <a:solidFill>
                  <a:srgbClr val="00B050"/>
                </a:solidFill>
              </a:rPr>
              <a:t> </a:t>
            </a:r>
            <a:r>
              <a:rPr lang="en-GB" altLang="cs-CZ" sz="2000" dirty="0">
                <a:solidFill>
                  <a:srgbClr val="00B050"/>
                </a:solidFill>
              </a:rPr>
              <a:t>with sound</a:t>
            </a:r>
            <a:r>
              <a:rPr lang="cs-CZ" altLang="cs-CZ" sz="2000" dirty="0">
                <a:solidFill>
                  <a:srgbClr val="00B05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cs-CZ" sz="2000" dirty="0"/>
              <a:t>High frequency</a:t>
            </a:r>
            <a:r>
              <a:rPr lang="cs-CZ" altLang="cs-CZ" sz="2000" dirty="0"/>
              <a:t> f. (0.5-16 kHz)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00B050"/>
                </a:solidFill>
              </a:rPr>
              <a:t>Asynchro</a:t>
            </a:r>
            <a:r>
              <a:rPr lang="en-GB" altLang="cs-CZ" sz="2000" dirty="0">
                <a:solidFill>
                  <a:srgbClr val="00B050"/>
                </a:solidFill>
              </a:rPr>
              <a:t>nous</a:t>
            </a:r>
            <a:r>
              <a:rPr lang="cs-CZ" altLang="cs-CZ" sz="2000" dirty="0">
                <a:solidFill>
                  <a:srgbClr val="00B050"/>
                </a:solidFill>
              </a:rPr>
              <a:t>, trigger</a:t>
            </a:r>
            <a:r>
              <a:rPr lang="en-GB" altLang="cs-CZ" sz="2000" dirty="0" err="1">
                <a:solidFill>
                  <a:srgbClr val="00B050"/>
                </a:solidFill>
              </a:rPr>
              <a:t>ed</a:t>
            </a:r>
            <a:endParaRPr lang="en-US" altLang="cs-CZ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7FAE96-6F9F-4C13-B973-994C09B950B4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cs-CZ" sz="14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800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3352800"/>
            <a:ext cx="4648200" cy="2743200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rgbClr val="FF3300"/>
                </a:solidFill>
              </a:rPr>
              <a:t>Encoding of </a:t>
            </a:r>
            <a:r>
              <a:rPr lang="en-US" altLang="cs-CZ" sz="4000" smtClean="0">
                <a:solidFill>
                  <a:srgbClr val="FF3300"/>
                </a:solidFill>
              </a:rPr>
              <a:t>S</a:t>
            </a:r>
            <a:r>
              <a:rPr lang="cs-CZ" altLang="cs-CZ" sz="4000" smtClean="0">
                <a:solidFill>
                  <a:srgbClr val="FF3300"/>
                </a:solidFill>
              </a:rPr>
              <a:t>ound </a:t>
            </a:r>
            <a:r>
              <a:rPr lang="en-US" altLang="cs-CZ" sz="4000" smtClean="0">
                <a:solidFill>
                  <a:srgbClr val="FF3300"/>
                </a:solidFill>
              </a:rPr>
              <a:t>L</a:t>
            </a:r>
            <a:r>
              <a:rPr lang="cs-CZ" altLang="cs-CZ" sz="4000" smtClean="0">
                <a:solidFill>
                  <a:srgbClr val="FF3300"/>
                </a:solidFill>
              </a:rPr>
              <a:t>oudness and </a:t>
            </a:r>
            <a:r>
              <a:rPr lang="en-US" altLang="cs-CZ" sz="4000" smtClean="0">
                <a:solidFill>
                  <a:srgbClr val="FF3300"/>
                </a:solidFill>
              </a:rPr>
              <a:t>F</a:t>
            </a:r>
            <a:r>
              <a:rPr lang="cs-CZ" altLang="cs-CZ" sz="4000" smtClean="0">
                <a:solidFill>
                  <a:srgbClr val="FF3300"/>
                </a:solidFill>
              </a:rPr>
              <a:t>requency</a:t>
            </a:r>
            <a:r>
              <a:rPr lang="en-US" altLang="cs-CZ" sz="4000" smtClean="0">
                <a:solidFill>
                  <a:srgbClr val="FF3300"/>
                </a:solidFill>
              </a:rPr>
              <a:t> by APs (= Spike Trains)</a:t>
            </a:r>
            <a:br>
              <a:rPr lang="en-US" altLang="cs-CZ" sz="4000" smtClean="0">
                <a:solidFill>
                  <a:srgbClr val="FF3300"/>
                </a:solidFill>
              </a:rPr>
            </a:br>
            <a:endParaRPr lang="en-US" altLang="cs-CZ" sz="4000" smtClean="0">
              <a:solidFill>
                <a:srgbClr val="FF3300"/>
              </a:solidFill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4787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72580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4876800" y="6303962"/>
            <a:ext cx="42672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[Werner, </a:t>
            </a:r>
            <a:r>
              <a:rPr lang="en-US" altLang="en-US" sz="2400" dirty="0" err="1">
                <a:solidFill>
                  <a:srgbClr val="008000"/>
                </a:solidFill>
              </a:rPr>
              <a:t>Mountcastle</a:t>
            </a:r>
            <a:r>
              <a:rPr lang="en-US" altLang="en-US" sz="2400" dirty="0">
                <a:solidFill>
                  <a:srgbClr val="008000"/>
                </a:solidFill>
              </a:rPr>
              <a:t>, 1965</a:t>
            </a:r>
            <a:r>
              <a:rPr lang="en-US" altLang="en-US" sz="2400" dirty="0"/>
              <a:t>]</a:t>
            </a:r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524000"/>
          </a:xfrm>
        </p:spPr>
        <p:txBody>
          <a:bodyPr/>
          <a:lstStyle/>
          <a:p>
            <a:pPr algn="l"/>
            <a:r>
              <a:rPr lang="en-US" altLang="en-US" sz="3200" dirty="0" smtClean="0">
                <a:solidFill>
                  <a:srgbClr val="FF3300"/>
                </a:solidFill>
              </a:rPr>
              <a:t>Objective</a:t>
            </a:r>
            <a:r>
              <a:rPr lang="en-US" altLang="en-US" sz="3200" dirty="0" smtClean="0"/>
              <a:t> /to </a:t>
            </a:r>
            <a:r>
              <a:rPr lang="en-US" altLang="en-US" sz="3200" dirty="0" smtClean="0">
                <a:solidFill>
                  <a:srgbClr val="D60093"/>
                </a:solidFill>
              </a:rPr>
              <a:t>Internal</a:t>
            </a:r>
            <a:r>
              <a:rPr lang="en-US" altLang="en-US" sz="3200" dirty="0" smtClean="0"/>
              <a:t> /to </a:t>
            </a:r>
            <a:r>
              <a:rPr lang="en-US" altLang="en-US" sz="3200" dirty="0" smtClean="0">
                <a:solidFill>
                  <a:srgbClr val="00B0F0"/>
                </a:solidFill>
              </a:rPr>
              <a:t>Subjective</a:t>
            </a:r>
            <a:r>
              <a:rPr lang="en-US" altLang="en-US" sz="3200" dirty="0" smtClean="0"/>
              <a:t>; This</a:t>
            </a:r>
            <a:br>
              <a:rPr lang="en-US" altLang="en-US" sz="3200" dirty="0" smtClean="0"/>
            </a:br>
            <a:r>
              <a:rPr lang="en-US" altLang="en-US" sz="3200" dirty="0" smtClean="0"/>
              <a:t>transform is described as: Psychophysical Law,</a:t>
            </a:r>
            <a:br>
              <a:rPr lang="en-US" altLang="en-US" sz="3200" dirty="0" smtClean="0"/>
            </a:br>
            <a:r>
              <a:rPr lang="en-US" altLang="en-US" sz="3200" dirty="0" smtClean="0"/>
              <a:t>is also called Psychometric Function, </a:t>
            </a:r>
            <a:r>
              <a:rPr lang="en-US" altLang="en-US" sz="3200" dirty="0" smtClean="0">
                <a:solidFill>
                  <a:srgbClr val="D60093"/>
                </a:solidFill>
              </a:rPr>
              <a:t>R</a:t>
            </a:r>
            <a:r>
              <a:rPr lang="en-US" altLang="en-US" sz="3200" dirty="0" smtClean="0"/>
              <a:t>=f(</a:t>
            </a:r>
            <a:r>
              <a:rPr lang="en-US" altLang="en-US" sz="3200" dirty="0" smtClean="0">
                <a:solidFill>
                  <a:srgbClr val="FF0000"/>
                </a:solidFill>
              </a:rPr>
              <a:t>S</a:t>
            </a:r>
            <a:r>
              <a:rPr lang="en-US" altLang="en-US" sz="3200" dirty="0" smtClean="0"/>
              <a:t>)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A1BF14-C6BE-4107-81D8-96F4D79CDF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7239000" y="1752600"/>
            <a:ext cx="1828800" cy="426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Touch, vibration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</a:rPr>
              <a:t>stimulus</a:t>
            </a:r>
            <a:r>
              <a:rPr lang="en-US" altLang="en-US" sz="2000" dirty="0">
                <a:solidFill>
                  <a:srgbClr val="008000"/>
                </a:solidFill>
              </a:rPr>
              <a:t>: skin </a:t>
            </a:r>
            <a:r>
              <a:rPr lang="en-US" altLang="en-US" sz="2000" dirty="0" smtClean="0">
                <a:solidFill>
                  <a:srgbClr val="008000"/>
                </a:solidFill>
              </a:rPr>
              <a:t>indentation </a:t>
            </a:r>
            <a:r>
              <a:rPr lang="en-US" altLang="en-US" sz="2000" dirty="0">
                <a:solidFill>
                  <a:srgbClr val="008000"/>
                </a:solidFill>
              </a:rPr>
              <a:t>stimuli, internal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D60093"/>
                </a:solidFill>
              </a:rPr>
              <a:t>response</a:t>
            </a:r>
            <a:r>
              <a:rPr lang="en-US" altLang="en-US" sz="2000" dirty="0">
                <a:solidFill>
                  <a:srgbClr val="008000"/>
                </a:solidFill>
              </a:rPr>
              <a:t>: spike trains in mechano- receptive fibers,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B0F0"/>
                </a:solidFill>
              </a:rPr>
              <a:t>Subjective responses: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>
                <a:solidFill>
                  <a:srgbClr val="008000"/>
                </a:solidFill>
              </a:rPr>
              <a:t>touch </a:t>
            </a:r>
            <a:r>
              <a:rPr lang="en-US" altLang="en-US" sz="2000" dirty="0" smtClean="0">
                <a:solidFill>
                  <a:srgbClr val="008000"/>
                </a:solidFill>
              </a:rPr>
              <a:t>percepts</a:t>
            </a:r>
            <a:endParaRPr lang="cs-CZ" alt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B9015-E267-4889-8706-8DB48BAE50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638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28600"/>
            <a:ext cx="4167188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4"/>
          <p:cNvSpPr txBox="1">
            <a:spLocks noChangeArrowheads="1"/>
          </p:cNvSpPr>
          <p:nvPr/>
        </p:nvSpPr>
        <p:spPr bwMode="auto">
          <a:xfrm>
            <a:off x="152400" y="4397375"/>
            <a:ext cx="4268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[WINTER I.M., PALMER A.R. Intensity coding in low-frequency auditory-nerve fibres of the guinea pig.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J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Acoust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GB" altLang="en-US" sz="2400" dirty="0" err="1" smtClean="0">
                <a:solidFill>
                  <a:srgbClr val="008000"/>
                </a:solidFill>
                <a:latin typeface="+mj-lt"/>
              </a:rPr>
              <a:t>Soc</a:t>
            </a:r>
            <a:r>
              <a:rPr lang="en-GB" altLang="en-US" sz="2400" dirty="0" smtClean="0">
                <a:solidFill>
                  <a:srgbClr val="008000"/>
                </a:solidFill>
                <a:latin typeface="+mj-lt"/>
              </a:rPr>
              <a:t> Am 1991, 90, pp. 1958–1967]</a:t>
            </a: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42687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D60093"/>
                </a:solidFill>
              </a:rPr>
              <a:t>High, Middle and Low Spontaneous Rate Auditory Nerve Fibres</a:t>
            </a:r>
            <a:endParaRPr lang="en-US" altLang="en-US">
              <a:solidFill>
                <a:srgbClr val="D60093"/>
              </a:solidFill>
            </a:endParaRP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505200"/>
            <a:ext cx="563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x-axis: stimulus intensity, 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y-axis: neuronal spike rate </a:t>
            </a:r>
            <a:r>
              <a:rPr lang="en-GB" altLang="en-US" sz="2400" dirty="0" smtClean="0"/>
              <a:t>per s(</a:t>
            </a:r>
            <a:r>
              <a:rPr lang="en-GB" altLang="en-US" sz="2400" dirty="0" err="1" smtClean="0"/>
              <a:t>econd</a:t>
            </a:r>
            <a:r>
              <a:rPr lang="en-GB" altLang="en-US" sz="2400" dirty="0" smtClean="0"/>
              <a:t>)</a:t>
            </a:r>
            <a:endParaRPr lang="cs-CZ" altLang="en-US" sz="2400" dirty="0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4495800" y="6019800"/>
            <a:ext cx="37560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[Winter and Palmer, 1991]</a:t>
            </a:r>
          </a:p>
        </p:txBody>
      </p:sp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152400" y="19812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dB SPL,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decibels of sound pressure level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3300"/>
                </a:solidFill>
              </a:rPr>
              <a:t>(objective units)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D60093"/>
                </a:solidFill>
              </a:rPr>
              <a:t>spike rate (internal units)</a:t>
            </a:r>
            <a:endParaRPr lang="cs-CZ" altLang="en-US" sz="2400" dirty="0">
              <a:solidFill>
                <a:srgbClr val="D60093"/>
              </a:solidFill>
            </a:endParaRPr>
          </a:p>
        </p:txBody>
      </p:sp>
      <p:sp>
        <p:nvSpPr>
          <p:cNvPr id="16393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en-US" altLang="en-US" smtClean="0"/>
              <a:t>High, Middle and Low S.R.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69739F-2ACE-45D3-9922-50E68157C36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4830763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3"/>
            <a:ext cx="8229600" cy="20574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altLang="en-US" sz="3600" smtClean="0">
                <a:solidFill>
                  <a:srgbClr val="FF3300"/>
                </a:solidFill>
              </a:rPr>
              <a:t>Physical</a:t>
            </a:r>
            <a:r>
              <a:rPr lang="en-US" altLang="en-US" sz="3600" smtClean="0"/>
              <a:t> /to </a:t>
            </a:r>
            <a:r>
              <a:rPr lang="en-US" altLang="en-US" sz="3600" smtClean="0">
                <a:solidFill>
                  <a:srgbClr val="D60093"/>
                </a:solidFill>
              </a:rPr>
              <a:t>Internal</a:t>
            </a:r>
            <a:r>
              <a:rPr lang="en-US" altLang="en-US" sz="3600" smtClean="0"/>
              <a:t> Representation of</a:t>
            </a:r>
            <a:br>
              <a:rPr lang="en-US" altLang="en-US" sz="3600" smtClean="0"/>
            </a:br>
            <a:r>
              <a:rPr lang="en-US" altLang="en-US" sz="3600" smtClean="0"/>
              <a:t>Percept; </a:t>
            </a:r>
            <a:r>
              <a:rPr lang="en-US" altLang="en-US" sz="3600" smtClean="0">
                <a:solidFill>
                  <a:srgbClr val="D60093"/>
                </a:solidFill>
              </a:rPr>
              <a:t>Modality</a:t>
            </a:r>
            <a:r>
              <a:rPr lang="en-US" altLang="en-US" sz="3600" smtClean="0"/>
              <a:t> of Percept;</a:t>
            </a:r>
            <a:br>
              <a:rPr lang="en-US" altLang="en-US" sz="3600" smtClean="0"/>
            </a:br>
            <a:r>
              <a:rPr lang="en-US" altLang="en-US" sz="3600" smtClean="0"/>
              <a:t>Internal Representation</a:t>
            </a:r>
            <a:br>
              <a:rPr lang="en-US" altLang="en-US" sz="3600" smtClean="0"/>
            </a:br>
            <a:r>
              <a:rPr lang="en-US" altLang="en-US" sz="3600" smtClean="0"/>
              <a:t>by </a:t>
            </a:r>
            <a:r>
              <a:rPr lang="en-US" altLang="en-US" sz="3600" smtClean="0">
                <a:solidFill>
                  <a:srgbClr val="D60093"/>
                </a:solidFill>
              </a:rPr>
              <a:t>Spike Trains</a:t>
            </a:r>
            <a:endParaRPr lang="cs-CZ" altLang="en-US" sz="3600" smtClean="0">
              <a:solidFill>
                <a:srgbClr val="D60093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152400" y="575151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[Camalet, Duke, Julicher, Prost, Proc Natl Acad Sci USA, 2000]</a:t>
            </a:r>
            <a:endParaRPr lang="cs-CZ" altLang="en-US" sz="2400">
              <a:solidFill>
                <a:srgbClr val="008000"/>
              </a:solidFill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24400" y="6303963"/>
            <a:ext cx="37560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[Winter and Palmer, 1991]</a:t>
            </a:r>
          </a:p>
        </p:txBody>
      </p:sp>
      <p:pic>
        <p:nvPicPr>
          <p:cNvPr id="1741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50938"/>
            <a:ext cx="3709988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/>
          <a:lstStyle/>
          <a:p>
            <a:pPr algn="l"/>
            <a:r>
              <a:rPr lang="en-US" altLang="en-US" smtClean="0">
                <a:solidFill>
                  <a:srgbClr val="008000"/>
                </a:solidFill>
              </a:rPr>
              <a:t>Vector strength,</a:t>
            </a:r>
            <a:endParaRPr lang="cs-CZ" altLang="en-US" i="1" smtClean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5276850"/>
            <a:ext cx="6248400" cy="1504950"/>
            <a:chOff x="0" y="5276850"/>
            <a:chExt cx="6705600" cy="1504950"/>
          </a:xfrm>
        </p:grpSpPr>
        <p:sp>
          <p:nvSpPr>
            <p:cNvPr id="18441" name="Rectangle 1027"/>
            <p:cNvSpPr>
              <a:spLocks noChangeArrowheads="1"/>
            </p:cNvSpPr>
            <p:nvPr/>
          </p:nvSpPr>
          <p:spPr bwMode="auto">
            <a:xfrm>
              <a:off x="0" y="5276850"/>
              <a:ext cx="6705600" cy="15049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cs-CZ" altLang="en-US" sz="2800">
                <a:solidFill>
                  <a:srgbClr val="FF3300"/>
                </a:solidFill>
              </a:endParaRPr>
            </a:p>
          </p:txBody>
        </p:sp>
        <p:graphicFrame>
          <p:nvGraphicFramePr>
            <p:cNvPr id="18442" name="Object 1028"/>
            <p:cNvGraphicFramePr>
              <a:graphicFrameLocks noChangeAspect="1"/>
            </p:cNvGraphicFramePr>
            <p:nvPr/>
          </p:nvGraphicFramePr>
          <p:xfrm>
            <a:off x="76200" y="5322888"/>
            <a:ext cx="6223000" cy="1382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71" name="Rovnice" r:id="rId3" imgW="2451100" imgH="533400" progId="Equation.3">
                    <p:embed/>
                  </p:oleObj>
                </mc:Choice>
                <mc:Fallback>
                  <p:oleObj name="Rovnice" r:id="rId3" imgW="2451100" imgH="533400" progId="Equation.3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" y="5322888"/>
                          <a:ext cx="6223000" cy="1382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36" name="Rectangle 1030"/>
          <p:cNvSpPr>
            <a:spLocks noChangeArrowheads="1"/>
          </p:cNvSpPr>
          <p:nvPr/>
        </p:nvSpPr>
        <p:spPr bwMode="auto">
          <a:xfrm>
            <a:off x="5791200" y="53340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[Joris et al, 2006]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7" name="Rectangle 1032"/>
          <p:cNvSpPr>
            <a:spLocks noChangeArrowheads="1"/>
          </p:cNvSpPr>
          <p:nvPr/>
        </p:nvSpPr>
        <p:spPr bwMode="auto">
          <a:xfrm>
            <a:off x="4114800" y="6400800"/>
            <a:ext cx="5410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    </a:t>
            </a:r>
            <a:r>
              <a:rPr lang="en-US" altLang="en-US" sz="2800">
                <a:solidFill>
                  <a:srgbClr val="008000"/>
                </a:solidFill>
              </a:rPr>
              <a:t>[Goldberg and Brown, 1969]</a:t>
            </a:r>
            <a:endParaRPr lang="cs-CZ" altLang="en-US" sz="2800">
              <a:solidFill>
                <a:srgbClr val="008000"/>
              </a:solidFill>
            </a:endParaRPr>
          </a:p>
        </p:txBody>
      </p:sp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C0889-70D8-480C-8D1A-5391EF9A53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pic>
        <p:nvPicPr>
          <p:cNvPr id="18439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2400"/>
            <a:ext cx="5581650" cy="547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Text Box 1033"/>
          <p:cNvSpPr txBox="1">
            <a:spLocks noChangeArrowheads="1"/>
          </p:cNvSpPr>
          <p:nvPr/>
        </p:nvSpPr>
        <p:spPr bwMode="auto">
          <a:xfrm>
            <a:off x="0" y="1447800"/>
            <a:ext cx="3810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has values from 0 to 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Is similar to correlation coefficient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(which has values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from –1 to 1).</a:t>
            </a:r>
            <a:endParaRPr lang="cs-CZ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70104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rgbClr val="008000"/>
                </a:solidFill>
              </a:rPr>
              <a:t>Examples of variable Vector strengths </a:t>
            </a:r>
            <a:r>
              <a:rPr lang="en-US" altLang="en-US" sz="2800" i="1" dirty="0" smtClean="0">
                <a:solidFill>
                  <a:srgbClr val="008000"/>
                </a:solidFill>
              </a:rPr>
              <a:t>r</a:t>
            </a:r>
            <a:endParaRPr lang="cs-CZ" altLang="en-US" sz="2800" b="1" i="1" dirty="0" smtClean="0">
              <a:solidFill>
                <a:srgbClr val="008000"/>
              </a:solidFill>
              <a:latin typeface="Symbol" panose="05050102010706020507" pitchFamily="18" charset="2"/>
            </a:endParaRP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5105400" y="61913"/>
            <a:ext cx="518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</a:rPr>
              <a:t>Examples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8000"/>
                </a:solidFill>
              </a:rPr>
              <a:t>values </a:t>
            </a:r>
            <a:r>
              <a:rPr lang="en-US" altLang="en-US" sz="2800" i="1" dirty="0">
                <a:solidFill>
                  <a:srgbClr val="008000"/>
                </a:solidFill>
              </a:rPr>
              <a:t>r</a:t>
            </a:r>
            <a:r>
              <a:rPr lang="en-US" altLang="en-US" sz="2800" dirty="0">
                <a:solidFill>
                  <a:srgbClr val="008000"/>
                </a:solidFill>
              </a:rPr>
              <a:t> = 0.5, 0.8, 0.05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05400" y="1600200"/>
            <a:ext cx="350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(Narrow) rectangular pulse, </a:t>
            </a:r>
            <a:r>
              <a:rPr lang="en-US" altLang="en-US" sz="2800" i="1"/>
              <a:t>r</a:t>
            </a:r>
            <a:r>
              <a:rPr lang="en-US" altLang="en-US" sz="2800"/>
              <a:t> = 0.8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sine with DC component, </a:t>
            </a:r>
            <a:r>
              <a:rPr lang="en-US" altLang="en-US" sz="2800" i="1">
                <a:solidFill>
                  <a:srgbClr val="0070C0"/>
                </a:solidFill>
              </a:rPr>
              <a:t>r</a:t>
            </a:r>
            <a:r>
              <a:rPr lang="en-US" altLang="en-US" sz="2800">
                <a:solidFill>
                  <a:srgbClr val="0070C0"/>
                </a:solidFill>
              </a:rPr>
              <a:t> = 0.05</a:t>
            </a:r>
            <a:endParaRPr lang="en-US" altLang="en-US" sz="280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181600" y="960438"/>
          <a:ext cx="38131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Rovnice" r:id="rId4" imgW="977476" imgH="203112" progId="Equation.3">
                  <p:embed/>
                </p:oleObj>
              </mc:Choice>
              <mc:Fallback>
                <p:oleObj name="Rovnice" r:id="rId4" imgW="97747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60438"/>
                        <a:ext cx="38131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64978-D582-41BC-98C2-E8CEC7C58D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Circular statistics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76200" y="533400"/>
            <a:ext cx="80867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Circular statistics is used in description of repetitive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events (time domain).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It can cover time repetition on different time scales.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(Examples: sound period, time gap in sound.)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Can be used in description of horizontal sound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localization (for different quantities: </a:t>
            </a:r>
            <a:r>
              <a:rPr lang="en-US" altLang="en-US" sz="2400" dirty="0" smtClean="0"/>
              <a:t>time period, </a:t>
            </a:r>
            <a:r>
              <a:rPr lang="en-US" altLang="en-US" sz="2400" dirty="0"/>
              <a:t>or space).</a:t>
            </a:r>
            <a:endParaRPr lang="cs-CZ" altLang="en-US" sz="2400" dirty="0"/>
          </a:p>
        </p:txBody>
      </p:sp>
      <p:pic>
        <p:nvPicPr>
          <p:cNvPr id="20484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124200"/>
            <a:ext cx="836453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E2B93-BDD4-4944-B536-46A5FF7ADE2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15963"/>
          </a:xfrm>
        </p:spPr>
        <p:txBody>
          <a:bodyPr/>
          <a:lstStyle/>
          <a:p>
            <a:r>
              <a:rPr lang="en-US" altLang="en-US" sz="4000" smtClean="0">
                <a:solidFill>
                  <a:srgbClr val="008000"/>
                </a:solidFill>
              </a:rPr>
              <a:t>“Canonical” spiking auditory model</a:t>
            </a:r>
            <a:endParaRPr lang="cs-CZ" altLang="en-US" sz="4000" smtClean="0">
              <a:solidFill>
                <a:srgbClr val="008000"/>
              </a:solidFill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A7FB5-BC97-4384-BB75-CD0EAC10E24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24000"/>
            <a:ext cx="8699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844382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8000"/>
                </a:solidFill>
              </a:rPr>
              <a:t>[</a:t>
            </a:r>
            <a:r>
              <a:rPr lang="en-GB" sz="2400" dirty="0" smtClean="0">
                <a:solidFill>
                  <a:srgbClr val="00B050"/>
                </a:solidFill>
              </a:rPr>
              <a:t>Heinz </a:t>
            </a:r>
            <a:r>
              <a:rPr lang="en-GB" sz="2400" dirty="0">
                <a:solidFill>
                  <a:srgbClr val="00B050"/>
                </a:solidFill>
              </a:rPr>
              <a:t>MG, Zhang X, Bruce IC, Carney </a:t>
            </a:r>
            <a:r>
              <a:rPr lang="en-GB" sz="2400" dirty="0" smtClean="0">
                <a:solidFill>
                  <a:srgbClr val="00B050"/>
                </a:solidFill>
              </a:rPr>
              <a:t>LH, 2001</a:t>
            </a:r>
            <a:r>
              <a:rPr lang="en-US" altLang="en-US" sz="2400" dirty="0">
                <a:solidFill>
                  <a:srgbClr val="008000"/>
                </a:solidFill>
              </a:rPr>
              <a:t>]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Outline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9100" y="9144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Auditory pathway consists of mono-aural and binaural part.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Neurons encode signals by trains of action potentials, spike trains.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Several sound processing stages are attributed to different nuclei in the auditory pathway.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Binaural hearing uses two cues, Interaural Time Difference (ITD) and Interaural Level Difference. ILD (Level) difference is more important.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-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000" b="1" dirty="0">
                <a:solidFill>
                  <a:srgbClr val="C00000"/>
                </a:solidFill>
              </a:rPr>
              <a:t>Ultimate processing stage is sound representation in Auditory Cortex.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C2DA0-1311-4BD9-AC85-6D252187E6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5599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2800"/>
            <a:ext cx="74676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algn="l"/>
            <a:r>
              <a:rPr lang="en-US" altLang="en-US" sz="4000" dirty="0" smtClean="0">
                <a:solidFill>
                  <a:srgbClr val="008000"/>
                </a:solidFill>
              </a:rPr>
              <a:t>V</a:t>
            </a:r>
            <a:r>
              <a:rPr lang="cs-CZ" altLang="en-US" sz="4000" dirty="0" smtClean="0">
                <a:solidFill>
                  <a:srgbClr val="008000"/>
                </a:solidFill>
              </a:rPr>
              <a:t>ector strength, </a:t>
            </a:r>
            <a:r>
              <a:rPr lang="en-US" altLang="en-US" sz="4000" dirty="0" smtClean="0">
                <a:solidFill>
                  <a:srgbClr val="008000"/>
                </a:solidFill>
              </a:rPr>
              <a:t>spike </a:t>
            </a:r>
            <a:r>
              <a:rPr lang="cs-CZ" altLang="en-US" sz="4000" dirty="0" smtClean="0">
                <a:solidFill>
                  <a:srgbClr val="008000"/>
                </a:solidFill>
              </a:rPr>
              <a:t>tim</a:t>
            </a:r>
            <a:r>
              <a:rPr lang="en-US" altLang="en-US" sz="4000" dirty="0" err="1" smtClean="0">
                <a:solidFill>
                  <a:srgbClr val="008000"/>
                </a:solidFill>
              </a:rPr>
              <a:t>ing</a:t>
            </a:r>
            <a:r>
              <a:rPr lang="cs-CZ" altLang="en-US" sz="4000" dirty="0" smtClean="0">
                <a:solidFill>
                  <a:srgbClr val="008000"/>
                </a:solidFill>
              </a:rPr>
              <a:t> jitter</a:t>
            </a:r>
            <a:r>
              <a:rPr lang="en-US" altLang="en-US" sz="4000" dirty="0" smtClean="0">
                <a:solidFill>
                  <a:srgbClr val="008000"/>
                </a:solidFill>
              </a:rPr>
              <a:t> and other variability measures</a:t>
            </a:r>
            <a:endParaRPr lang="cs-CZ" altLang="en-US" sz="4000" dirty="0" smtClean="0">
              <a:solidFill>
                <a:srgbClr val="00800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2AA91-A10F-4782-90D9-C24F91530C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0476F4-8480-495C-9737-816AC8FB7F71}" type="slidenum">
              <a:rPr lang="cs-CZ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en-US" sz="1400"/>
          </a:p>
        </p:txBody>
      </p:sp>
      <p:pic>
        <p:nvPicPr>
          <p:cNvPr id="23555" name="Picture 2" descr="msoB8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325"/>
            <a:ext cx="8763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33400" y="762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990099"/>
                </a:solidFill>
              </a:rPr>
              <a:t>Auditory </a:t>
            </a:r>
            <a:r>
              <a:rPr lang="en-GB" altLang="cs-CZ" sz="3600" b="1" dirty="0">
                <a:solidFill>
                  <a:srgbClr val="990099"/>
                </a:solidFill>
              </a:rPr>
              <a:t>P</a:t>
            </a:r>
            <a:r>
              <a:rPr lang="cs-CZ" altLang="cs-CZ" sz="3600" b="1" dirty="0" smtClean="0">
                <a:solidFill>
                  <a:srgbClr val="990099"/>
                </a:solidFill>
              </a:rPr>
              <a:t>athway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, </a:t>
            </a:r>
            <a:r>
              <a:rPr lang="en-GB" altLang="cs-CZ" sz="3600" b="1" dirty="0">
                <a:solidFill>
                  <a:srgbClr val="990099"/>
                </a:solidFill>
              </a:rPr>
              <a:t>P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arts: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3600" b="1" dirty="0" err="1">
                <a:solidFill>
                  <a:srgbClr val="990099"/>
                </a:solidFill>
              </a:rPr>
              <a:t>M</a:t>
            </a:r>
            <a:r>
              <a:rPr lang="en-GB" altLang="cs-CZ" sz="3600" b="1" dirty="0" err="1" smtClean="0">
                <a:solidFill>
                  <a:srgbClr val="990099"/>
                </a:solidFill>
              </a:rPr>
              <a:t>onoaural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 (1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) and </a:t>
            </a:r>
            <a:r>
              <a:rPr lang="en-GB" altLang="cs-CZ" sz="3600" b="1" dirty="0">
                <a:solidFill>
                  <a:srgbClr val="990099"/>
                </a:solidFill>
              </a:rPr>
              <a:t>B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inaural (2</a:t>
            </a:r>
            <a:r>
              <a:rPr lang="en-GB" altLang="cs-CZ" sz="3600" b="1" dirty="0" smtClean="0">
                <a:solidFill>
                  <a:srgbClr val="990099"/>
                </a:solidFill>
              </a:rPr>
              <a:t>)</a:t>
            </a:r>
            <a:endParaRPr lang="en-US" altLang="cs-CZ" sz="3600" b="1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cs-CZ" sz="36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31FE96-E48B-4037-9E87-3F9F51DD456B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cs-CZ" sz="140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"/>
            <a:ext cx="558323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990099"/>
                </a:solidFill>
              </a:rPr>
              <a:t>Auditory 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>
                <a:solidFill>
                  <a:srgbClr val="990099"/>
                </a:solidFill>
              </a:rPr>
              <a:t>Binaural </a:t>
            </a:r>
            <a:r>
              <a:rPr lang="en-US" altLang="cs-CZ" sz="3600" dirty="0" smtClean="0">
                <a:solidFill>
                  <a:srgbClr val="990099"/>
                </a:solidFill>
              </a:rPr>
              <a:t>part (2)</a:t>
            </a:r>
            <a:endParaRPr lang="cs-CZ" altLang="cs-CZ" sz="3600" dirty="0">
              <a:solidFill>
                <a:srgbClr val="990099"/>
              </a:solidFill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4876800" y="838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0099"/>
                </a:solidFill>
              </a:rPr>
              <a:t>Three notes to lateral</a:t>
            </a:r>
            <a:br>
              <a:rPr lang="cs-CZ" altLang="cs-CZ" sz="2000">
                <a:solidFill>
                  <a:srgbClr val="990099"/>
                </a:solidFill>
              </a:rPr>
            </a:br>
            <a:r>
              <a:rPr lang="cs-CZ" altLang="cs-CZ" sz="2000">
                <a:solidFill>
                  <a:srgbClr val="990099"/>
                </a:solidFill>
              </a:rPr>
              <a:t>symmetry of auditory pathway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5638800" y="1905000"/>
            <a:ext cx="3505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&gt;Compared to visual pathway, where left and right parts of visual scene only cross, the auditory pathway is from the third (first binaural) neuron on backed up by the crossings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&gt;Speech centers are laterally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assymetric (due to probable functional purpose)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&gt;Difference between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/>
              <a:t>left and the right ear is used in sound localization</a:t>
            </a: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B3784-5A94-4ACE-95DE-8BBBB23A05D6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cs-CZ" sz="14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01138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378C1-66AC-455E-8E1B-B99D7418D3F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06913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[Marsalek, Lansky, Biol Cybern, 2005]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rgbClr val="008000"/>
                </a:solidFill>
              </a:rPr>
              <a:t>(Coincidence) Detection </a:t>
            </a:r>
            <a:r>
              <a:rPr lang="en-US" altLang="en-US" sz="2800" dirty="0">
                <a:solidFill>
                  <a:srgbClr val="008000"/>
                </a:solidFill>
              </a:rPr>
              <a:t>P</a:t>
            </a:r>
            <a:r>
              <a:rPr lang="en-US" altLang="en-US" sz="2800" dirty="0" smtClean="0">
                <a:solidFill>
                  <a:srgbClr val="008000"/>
                </a:solidFill>
              </a:rPr>
              <a:t>robability of Two </a:t>
            </a:r>
            <a:r>
              <a:rPr lang="en-US" altLang="en-US" sz="2800" dirty="0">
                <a:solidFill>
                  <a:srgbClr val="008000"/>
                </a:solidFill>
              </a:rPr>
              <a:t>S</a:t>
            </a:r>
            <a:r>
              <a:rPr lang="en-US" altLang="en-US" sz="2800" dirty="0" smtClean="0">
                <a:solidFill>
                  <a:srgbClr val="008000"/>
                </a:solidFill>
              </a:rPr>
              <a:t>pikes </a:t>
            </a:r>
            <a:r>
              <a:rPr lang="en-US" altLang="en-US" sz="2800" dirty="0">
                <a:solidFill>
                  <a:srgbClr val="008000"/>
                </a:solidFill>
              </a:rPr>
              <a:t>C</a:t>
            </a:r>
            <a:r>
              <a:rPr lang="en-US" altLang="en-US" sz="2800" dirty="0" smtClean="0">
                <a:solidFill>
                  <a:srgbClr val="008000"/>
                </a:solidFill>
              </a:rPr>
              <a:t>onverging on Medial Superior Olive Neuron</a:t>
            </a:r>
            <a:endParaRPr lang="cs-CZ" altLang="en-US" sz="2800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7620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-76200"/>
            <a:ext cx="4876800" cy="563563"/>
          </a:xfrm>
        </p:spPr>
        <p:txBody>
          <a:bodyPr/>
          <a:lstStyle/>
          <a:p>
            <a:pPr algn="r"/>
            <a:r>
              <a:rPr lang="en-US" altLang="en-US" smtClean="0">
                <a:solidFill>
                  <a:srgbClr val="008000"/>
                </a:solidFill>
              </a:rPr>
              <a:t>Reaction times</a:t>
            </a:r>
            <a:endParaRPr lang="cs-CZ" altLang="en-US" smtClean="0">
              <a:solidFill>
                <a:srgbClr val="008000"/>
              </a:solidFill>
            </a:endParaRPr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125244-1CC6-400A-A60A-AD84590903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63039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8000"/>
                </a:solidFill>
              </a:rPr>
              <a:t>[</a:t>
            </a:r>
            <a:r>
              <a:rPr lang="en-US" altLang="en-US" sz="2400" dirty="0" err="1">
                <a:solidFill>
                  <a:srgbClr val="008000"/>
                </a:solidFill>
              </a:rPr>
              <a:t>Toth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Marsalek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Pokora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</a:rPr>
              <a:t>Biol</a:t>
            </a:r>
            <a:r>
              <a:rPr lang="en-US" altLang="en-US" sz="2400" dirty="0">
                <a:solidFill>
                  <a:srgbClr val="008000"/>
                </a:solidFill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</a:rPr>
              <a:t>Cybern</a:t>
            </a:r>
            <a:r>
              <a:rPr lang="en-US" altLang="en-US" sz="2400" dirty="0">
                <a:solidFill>
                  <a:srgbClr val="008000"/>
                </a:solidFill>
              </a:rPr>
              <a:t>, </a:t>
            </a:r>
            <a:r>
              <a:rPr lang="en-US" altLang="en-US" sz="2400" dirty="0" smtClean="0">
                <a:solidFill>
                  <a:srgbClr val="008000"/>
                </a:solidFill>
              </a:rPr>
              <a:t>2018]</a:t>
            </a:r>
            <a:endParaRPr lang="en-US" alt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47775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248400" cy="1143000"/>
          </a:xfrm>
        </p:spPr>
        <p:txBody>
          <a:bodyPr/>
          <a:lstStyle/>
          <a:p>
            <a:pPr algn="l"/>
            <a:r>
              <a:rPr lang="en-US" altLang="en-US" sz="2800" b="1" dirty="0" smtClean="0">
                <a:solidFill>
                  <a:srgbClr val="008000"/>
                </a:solidFill>
              </a:rPr>
              <a:t>Objective Signal From Lower Auditory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Relay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s 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Is Recorded As: </a:t>
            </a:r>
            <a:r>
              <a:rPr lang="en-US" altLang="en-US" sz="2800" b="1" dirty="0" err="1" smtClean="0">
                <a:solidFill>
                  <a:srgbClr val="008000"/>
                </a:solidFill>
              </a:rPr>
              <a:t>Evo</a:t>
            </a:r>
            <a:r>
              <a:rPr lang="cs-CZ" altLang="en-US" sz="2800" b="1" dirty="0" smtClean="0">
                <a:solidFill>
                  <a:srgbClr val="008000"/>
                </a:solidFill>
              </a:rPr>
              <a:t>ked</a:t>
            </a:r>
            <a:r>
              <a:rPr lang="en-US" altLang="en-US" sz="2800" b="1" dirty="0" smtClean="0">
                <a:solidFill>
                  <a:srgbClr val="008000"/>
                </a:solidFill>
              </a:rPr>
              <a:t> Potentials</a:t>
            </a:r>
            <a:endParaRPr lang="cs-CZ" altLang="en-US" sz="2800" b="1" dirty="0" smtClean="0">
              <a:solidFill>
                <a:srgbClr val="008000"/>
              </a:solidFill>
            </a:endParaRPr>
          </a:p>
        </p:txBody>
      </p:sp>
      <p:sp>
        <p:nvSpPr>
          <p:cNvPr id="30725" name="TextBox 2"/>
          <p:cNvSpPr txBox="1">
            <a:spLocks noChangeArrowheads="1"/>
          </p:cNvSpPr>
          <p:nvPr/>
        </p:nvSpPr>
        <p:spPr bwMode="auto">
          <a:xfrm>
            <a:off x="5105400" y="0"/>
            <a:ext cx="396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/>
              <a:t> AEP – auditory EP VEP – visual EP</a:t>
            </a:r>
          </a:p>
        </p:txBody>
      </p:sp>
      <p:pic>
        <p:nvPicPr>
          <p:cNvPr id="30726" name="Picture 2" descr="Výsledek obrázku pro auditory evoked potent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t="41225" r="5315" b="2094"/>
          <a:stretch>
            <a:fillRect/>
          </a:stretch>
        </p:blipFill>
        <p:spPr bwMode="auto">
          <a:xfrm>
            <a:off x="152400" y="4572000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032"/>
          <p:cNvSpPr txBox="1">
            <a:spLocks noChangeArrowheads="1"/>
          </p:cNvSpPr>
          <p:nvPr/>
        </p:nvSpPr>
        <p:spPr bwMode="auto">
          <a:xfrm>
            <a:off x="4824413" y="4495800"/>
            <a:ext cx="42433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Repetition rate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brainstem ER audiometry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Can be of low freq. sound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(40 Hz).</a:t>
            </a:r>
            <a:endParaRPr lang="cs-CZ" altLang="en-US" sz="2800" u="sng"/>
          </a:p>
        </p:txBody>
      </p:sp>
      <p:sp>
        <p:nvSpPr>
          <p:cNvPr id="307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C619FA-74D1-4B86-BB23-1A35CAA8DD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sp>
        <p:nvSpPr>
          <p:cNvPr id="30729" name="Rectangle 5"/>
          <p:cNvSpPr>
            <a:spLocks noChangeArrowheads="1"/>
          </p:cNvSpPr>
          <p:nvPr/>
        </p:nvSpPr>
        <p:spPr bwMode="auto">
          <a:xfrm>
            <a:off x="0" y="6227763"/>
            <a:ext cx="84582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[R. Hari et al, Exp Brain Res, 1980]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altLang="en-US" smtClean="0">
                <a:solidFill>
                  <a:srgbClr val="008000"/>
                </a:solidFill>
              </a:rPr>
              <a:t>Literary references</a:t>
            </a:r>
            <a:endParaRPr lang="en-US" alt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[Werner,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Mountcastle</a:t>
            </a:r>
            <a:r>
              <a:rPr lang="en-US" altLang="en-US" sz="2000" dirty="0" smtClean="0">
                <a:solidFill>
                  <a:srgbClr val="008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J Physiology, 1965],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[Goldberg and Brown,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J Physiology 1969], </a:t>
            </a:r>
          </a:p>
          <a:p>
            <a:pPr marL="0" indent="0">
              <a:buFontTx/>
              <a:buNone/>
            </a:pPr>
            <a:r>
              <a:rPr lang="fr-FR" altLang="en-US" sz="2000" dirty="0" smtClean="0">
                <a:solidFill>
                  <a:srgbClr val="008000"/>
                </a:solidFill>
              </a:rPr>
              <a:t>[R. Hari et al, </a:t>
            </a:r>
            <a:r>
              <a:rPr lang="fr-FR" altLang="en-US" sz="2000" dirty="0" err="1" smtClean="0">
                <a:solidFill>
                  <a:srgbClr val="008000"/>
                </a:solidFill>
              </a:rPr>
              <a:t>Exp</a:t>
            </a:r>
            <a:r>
              <a:rPr lang="fr-FR" altLang="en-US" sz="2000" dirty="0" smtClean="0">
                <a:solidFill>
                  <a:srgbClr val="008000"/>
                </a:solidFill>
              </a:rPr>
              <a:t> Brain </a:t>
            </a:r>
            <a:r>
              <a:rPr lang="fr-FR" altLang="en-US" sz="2000" dirty="0" err="1" smtClean="0">
                <a:solidFill>
                  <a:srgbClr val="008000"/>
                </a:solidFill>
              </a:rPr>
              <a:t>Res</a:t>
            </a:r>
            <a:r>
              <a:rPr lang="fr-FR" altLang="en-US" sz="2000" dirty="0" smtClean="0">
                <a:solidFill>
                  <a:srgbClr val="008000"/>
                </a:solidFill>
              </a:rPr>
              <a:t>, 1980]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[C.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Koeppl</a:t>
            </a:r>
            <a:r>
              <a:rPr lang="en-US" altLang="en-US" sz="2000" dirty="0" smtClean="0">
                <a:solidFill>
                  <a:srgbClr val="008000"/>
                </a:solidFill>
              </a:rPr>
              <a:t>, J Neuroscience, 1997], </a:t>
            </a:r>
          </a:p>
          <a:p>
            <a:pPr marL="0" indent="0">
              <a:buFontTx/>
              <a:buNone/>
            </a:pPr>
            <a:r>
              <a:rPr lang="de-DE" altLang="en-US" sz="2000" dirty="0" smtClean="0">
                <a:solidFill>
                  <a:srgbClr val="008000"/>
                </a:solidFill>
              </a:rPr>
              <a:t>[Camalet, Duke, Julicher, Prost, Proc Natl Acad Sci USA, 2000],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Joris</a:t>
            </a:r>
            <a:r>
              <a:rPr lang="en-US" altLang="en-US" sz="2000" dirty="0" smtClean="0">
                <a:solidFill>
                  <a:srgbClr val="008000"/>
                </a:solidFill>
              </a:rPr>
              <a:t>, et al, Hear Res, 2006], 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Koeppl</a:t>
            </a:r>
            <a:r>
              <a:rPr lang="en-US" altLang="en-US" sz="2000" dirty="0" smtClean="0">
                <a:solidFill>
                  <a:srgbClr val="008000"/>
                </a:solidFill>
              </a:rPr>
              <a:t> C,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1997]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(on vector. strength in barn owl) 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etc</a:t>
            </a:r>
            <a:endParaRPr lang="en-US" alt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76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000" dirty="0">
                <a:solidFill>
                  <a:srgbClr val="008000"/>
                </a:solidFill>
              </a:rPr>
              <a:t>o</a:t>
            </a:r>
            <a:r>
              <a:rPr lang="en-US" altLang="en-US" sz="2000" dirty="0" smtClean="0">
                <a:solidFill>
                  <a:srgbClr val="008000"/>
                </a:solidFill>
              </a:rPr>
              <a:t>ur </a:t>
            </a:r>
            <a:r>
              <a:rPr lang="en-US" altLang="en-US" sz="2000" dirty="0" smtClean="0">
                <a:solidFill>
                  <a:srgbClr val="008000"/>
                </a:solidFill>
              </a:rPr>
              <a:t>colleagues</a:t>
            </a:r>
            <a:endParaRPr lang="en-US" altLang="en-US" sz="20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[Marsalek, Lansky,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2005],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Toth</a:t>
            </a:r>
            <a:r>
              <a:rPr lang="en-US" altLang="en-US" sz="2000" dirty="0" smtClean="0">
                <a:solidFill>
                  <a:srgbClr val="008000"/>
                </a:solidFill>
              </a:rPr>
              <a:t>, Marsalek,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Pokora</a:t>
            </a:r>
            <a:r>
              <a:rPr lang="en-US" altLang="en-US" sz="2000" dirty="0" smtClean="0">
                <a:solidFill>
                  <a:srgbClr val="008000"/>
                </a:solidFill>
              </a:rPr>
              <a:t>,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Biol</a:t>
            </a:r>
            <a:r>
              <a:rPr lang="en-US" altLang="en-US" sz="2000" dirty="0" smtClean="0">
                <a:solidFill>
                  <a:srgbClr val="008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Cybern</a:t>
            </a:r>
            <a:r>
              <a:rPr lang="en-US" altLang="en-US" sz="2000" dirty="0" smtClean="0">
                <a:solidFill>
                  <a:srgbClr val="008000"/>
                </a:solidFill>
              </a:rPr>
              <a:t>, 2017]</a:t>
            </a:r>
          </a:p>
          <a:p>
            <a:pPr marL="0" indent="0">
              <a:buFontTx/>
              <a:buNone/>
            </a:pPr>
            <a:r>
              <a:rPr lang="en-US" altLang="en-US" sz="2000" dirty="0" smtClean="0">
                <a:solidFill>
                  <a:srgbClr val="008000"/>
                </a:solidFill>
              </a:rPr>
              <a:t>[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Bouse</a:t>
            </a:r>
            <a:r>
              <a:rPr lang="en-US" altLang="en-US" sz="2000" dirty="0" smtClean="0">
                <a:solidFill>
                  <a:srgbClr val="008000"/>
                </a:solidFill>
              </a:rPr>
              <a:t>, Vencovsky, </a:t>
            </a:r>
            <a:r>
              <a:rPr lang="en-US" altLang="en-US" sz="2000" dirty="0" err="1" smtClean="0">
                <a:solidFill>
                  <a:srgbClr val="008000"/>
                </a:solidFill>
              </a:rPr>
              <a:t>Rund</a:t>
            </a:r>
            <a:r>
              <a:rPr lang="en-US" altLang="en-US" sz="2000" dirty="0" smtClean="0">
                <a:solidFill>
                  <a:srgbClr val="008000"/>
                </a:solidFill>
              </a:rPr>
              <a:t>, Marsalek, JASA, 2019]</a:t>
            </a:r>
          </a:p>
          <a:p>
            <a:pPr marL="0" indent="0">
              <a:buFontTx/>
              <a:buNone/>
            </a:pPr>
            <a:r>
              <a:rPr lang="en-US" altLang="en-US" sz="2000" dirty="0" err="1" smtClean="0">
                <a:solidFill>
                  <a:srgbClr val="008000"/>
                </a:solidFill>
              </a:rPr>
              <a:t>etc</a:t>
            </a:r>
            <a:endParaRPr lang="en-US" altLang="en-US" sz="2000" dirty="0" smtClean="0">
              <a:solidFill>
                <a:srgbClr val="008000"/>
              </a:solidFill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8FDFA-3F12-45A1-9CCA-7699CC34C3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mtClean="0">
                <a:solidFill>
                  <a:srgbClr val="C00000"/>
                </a:solidFill>
              </a:rPr>
              <a:t>Conclusions</a:t>
            </a:r>
            <a:endParaRPr lang="cs-CZ" altLang="en-US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19100" y="914400"/>
            <a:ext cx="83058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1 Auditory pathway consists of mono-aural and binaural part.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2 Neurons encode signals by trains of action potentials, spike trains.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3 Several sound processing stages are attributed to different nuclei in the auditory pathway.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4 Binaural hearing uses two cues, Interaural Time Difference (ITD) and Interaural Level Difference. ILD (Level) difference is more important.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</a:rPr>
              <a:t>5 Ultimate processing stage is sound representation in Auditory Cortex.</a:t>
            </a: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C2DA0-1311-4BD9-AC85-6D252187E66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304800"/>
            <a:ext cx="85344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Summary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digital format – using trains of action potentials (spike trains) composed from binary 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distinct neural pathways: 1 ascending 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circa 10 neuronal relays (we highlight 7 here). Not all of them have known functions.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 cortical, in short cortical processing.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(auditory nerve center), 2_cochlear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 (MSO,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quadri-gemina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 the pathway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intertwins</a:t>
            </a:r>
            <a:r>
              <a:rPr lang="en-US" altLang="cs-CZ" sz="1800" dirty="0" smtClean="0">
                <a:solidFill>
                  <a:srgbClr val="CC0000"/>
                </a:solidFill>
              </a:rPr>
              <a:t>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 auditory part of cerebral cortex consisting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it is relevant what are functions of these,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spikes = action potentials.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76200"/>
            <a:ext cx="86868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cs-CZ" sz="1800" b="1" dirty="0" smtClean="0">
                <a:solidFill>
                  <a:srgbClr val="CC0000"/>
                </a:solidFill>
              </a:rPr>
              <a:t>Outline – Review of the auditory pathway anatomy is here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nerve encodes sound in </a:t>
            </a:r>
            <a:r>
              <a:rPr lang="en-GB" altLang="cs-CZ" sz="1800" dirty="0" smtClean="0">
                <a:solidFill>
                  <a:srgbClr val="CC0000"/>
                </a:solidFill>
              </a:rPr>
              <a:t>‘</a:t>
            </a:r>
            <a:r>
              <a:rPr lang="en-US" altLang="cs-CZ" sz="1800" dirty="0" smtClean="0">
                <a:solidFill>
                  <a:srgbClr val="CC0000"/>
                </a:solidFill>
              </a:rPr>
              <a:t>digital’ </a:t>
            </a:r>
            <a:r>
              <a:rPr lang="en-US" altLang="cs-CZ" sz="1800" dirty="0" smtClean="0">
                <a:solidFill>
                  <a:srgbClr val="CC0000"/>
                </a:solidFill>
              </a:rPr>
              <a:t>format – using trains of action potentials (spike trains) composed </a:t>
            </a:r>
            <a:r>
              <a:rPr lang="en-US" altLang="cs-CZ" sz="1800" dirty="0" smtClean="0">
                <a:solidFill>
                  <a:srgbClr val="CC0000"/>
                </a:solidFill>
              </a:rPr>
              <a:t>of </a:t>
            </a:r>
            <a:r>
              <a:rPr lang="en-US" altLang="cs-CZ" sz="1800" dirty="0" smtClean="0">
                <a:solidFill>
                  <a:srgbClr val="CC0000"/>
                </a:solidFill>
              </a:rPr>
              <a:t>binary </a:t>
            </a:r>
            <a:r>
              <a:rPr lang="en-US" altLang="cs-CZ" sz="1800" dirty="0" smtClean="0">
                <a:solidFill>
                  <a:srgbClr val="CC0000"/>
                </a:solidFill>
              </a:rPr>
              <a:t>(all-or-none) pulses.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Auditory pathway branches into two anatomically and functionally </a:t>
            </a:r>
            <a:r>
              <a:rPr lang="en-US" altLang="cs-CZ" sz="1800" dirty="0" smtClean="0">
                <a:solidFill>
                  <a:srgbClr val="CC0000"/>
                </a:solidFill>
              </a:rPr>
              <a:t>distinct (sub)-pathways</a:t>
            </a:r>
            <a:r>
              <a:rPr lang="en-US" altLang="cs-CZ" sz="1800" dirty="0" smtClean="0">
                <a:solidFill>
                  <a:srgbClr val="CC0000"/>
                </a:solidFill>
              </a:rPr>
              <a:t>: 1 </a:t>
            </a:r>
            <a:r>
              <a:rPr lang="en-US" altLang="cs-CZ" sz="1800" dirty="0" smtClean="0">
                <a:solidFill>
                  <a:srgbClr val="CC0000"/>
                </a:solidFill>
              </a:rPr>
              <a:t>(ascending) </a:t>
            </a:r>
            <a:r>
              <a:rPr lang="en-US" altLang="cs-CZ" sz="1800" dirty="0" smtClean="0">
                <a:solidFill>
                  <a:srgbClr val="CC0000"/>
                </a:solidFill>
              </a:rPr>
              <a:t>mono-aural pathway and 2 binaural pathway.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Between cochlea and auditory cortex, signal is relayed through </a:t>
            </a:r>
            <a:r>
              <a:rPr lang="en-US" altLang="cs-CZ" sz="1800" dirty="0" smtClean="0">
                <a:solidFill>
                  <a:srgbClr val="CC0000"/>
                </a:solidFill>
              </a:rPr>
              <a:t>circa </a:t>
            </a:r>
            <a:r>
              <a:rPr lang="en-US" altLang="cs-CZ" sz="1800" dirty="0" smtClean="0">
                <a:solidFill>
                  <a:srgbClr val="CC0000"/>
                </a:solidFill>
              </a:rPr>
              <a:t>10 neuronal </a:t>
            </a:r>
            <a:r>
              <a:rPr lang="en-US" altLang="cs-CZ" sz="1800" dirty="0" smtClean="0">
                <a:solidFill>
                  <a:srgbClr val="CC0000"/>
                </a:solidFill>
              </a:rPr>
              <a:t>relays (=nuclei)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 smtClean="0">
                <a:solidFill>
                  <a:srgbClr val="CC0000"/>
                </a:solidFill>
              </a:rPr>
              <a:t>Some </a:t>
            </a:r>
            <a:r>
              <a:rPr lang="en-GB" altLang="cs-CZ" sz="1800" dirty="0" smtClean="0">
                <a:solidFill>
                  <a:srgbClr val="CC0000"/>
                </a:solidFill>
              </a:rPr>
              <a:t>pathway parts </a:t>
            </a:r>
            <a:r>
              <a:rPr lang="cs-CZ" altLang="cs-CZ" sz="1800" dirty="0" smtClean="0">
                <a:solidFill>
                  <a:srgbClr val="CC0000"/>
                </a:solidFill>
              </a:rPr>
              <a:t>have </a:t>
            </a:r>
            <a:r>
              <a:rPr lang="cs-CZ" altLang="cs-CZ" sz="1800" dirty="0" smtClean="0">
                <a:solidFill>
                  <a:srgbClr val="CC0000"/>
                </a:solidFill>
              </a:rPr>
              <a:t>fewer and some have more neurons </a:t>
            </a:r>
            <a:r>
              <a:rPr lang="cs-CZ" altLang="cs-CZ" sz="1800" dirty="0" smtClean="0">
                <a:solidFill>
                  <a:srgbClr val="CC0000"/>
                </a:solidFill>
              </a:rPr>
              <a:t>in</a:t>
            </a:r>
            <a:r>
              <a:rPr lang="en-GB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smtClean="0">
                <a:solidFill>
                  <a:srgbClr val="CC0000"/>
                </a:solidFill>
              </a:rPr>
              <a:t>between</a:t>
            </a:r>
            <a:r>
              <a:rPr lang="cs-CZ" altLang="cs-CZ" sz="1800" dirty="0" smtClean="0">
                <a:solidFill>
                  <a:srgbClr val="CC0000"/>
                </a:solidFill>
              </a:rPr>
              <a:t>. </a:t>
            </a:r>
            <a:r>
              <a:rPr lang="cs-CZ" altLang="cs-CZ" sz="1800" dirty="0">
                <a:solidFill>
                  <a:srgbClr val="CC0000"/>
                </a:solidFill>
              </a:rPr>
              <a:t>W</a:t>
            </a:r>
            <a:r>
              <a:rPr lang="en-US" altLang="cs-CZ" sz="1800" dirty="0" smtClean="0">
                <a:solidFill>
                  <a:srgbClr val="CC0000"/>
                </a:solidFill>
              </a:rPr>
              <a:t>e highlight 7 here. </a:t>
            </a:r>
            <a:r>
              <a:rPr lang="en-US" altLang="cs-CZ" sz="1800" dirty="0">
                <a:solidFill>
                  <a:srgbClr val="CC0000"/>
                </a:solidFill>
              </a:rPr>
              <a:t>F</a:t>
            </a:r>
            <a:r>
              <a:rPr lang="en-US" altLang="cs-CZ" sz="1800" dirty="0" smtClean="0">
                <a:solidFill>
                  <a:srgbClr val="CC0000"/>
                </a:solidFill>
              </a:rPr>
              <a:t>unctions of some neurons are not known.</a:t>
            </a:r>
            <a:endParaRPr lang="en-US" altLang="cs-CZ" sz="1800" dirty="0" smtClean="0">
              <a:solidFill>
                <a:srgbClr val="CC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This (3rd) talk deals with sub-cortical processing, while next (4th) deals with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thalamo</a:t>
            </a:r>
            <a:r>
              <a:rPr lang="en-US" altLang="cs-CZ" sz="1800" dirty="0" smtClean="0">
                <a:solidFill>
                  <a:srgbClr val="CC0000"/>
                </a:solidFill>
              </a:rPr>
              <a:t>-cortical </a:t>
            </a:r>
            <a:r>
              <a:rPr lang="en-US" altLang="cs-CZ" sz="1800" dirty="0" smtClean="0">
                <a:solidFill>
                  <a:srgbClr val="CC0000"/>
                </a:solidFill>
              </a:rPr>
              <a:t>(in short cortical) processing</a:t>
            </a:r>
            <a:r>
              <a:rPr lang="cs-CZ" altLang="cs-CZ" sz="1800" dirty="0" smtClean="0">
                <a:solidFill>
                  <a:srgbClr val="CC0000"/>
                </a:solidFill>
              </a:rPr>
              <a:t> and binaural/ </a:t>
            </a:r>
            <a:r>
              <a:rPr lang="en-US" altLang="cs-CZ" sz="1800" dirty="0" smtClean="0">
                <a:solidFill>
                  <a:srgbClr val="CC0000"/>
                </a:solidFill>
              </a:rPr>
              <a:t>=</a:t>
            </a:r>
            <a:r>
              <a:rPr lang="cs-CZ" altLang="cs-CZ" sz="1800" dirty="0" smtClean="0">
                <a:solidFill>
                  <a:srgbClr val="CC0000"/>
                </a:solidFill>
              </a:rPr>
              <a:t>spatial hearing</a:t>
            </a:r>
            <a:r>
              <a:rPr lang="en-US" altLang="cs-CZ" sz="1800" dirty="0" smtClean="0">
                <a:solidFill>
                  <a:srgbClr val="CC0000"/>
                </a:solidFill>
              </a:rPr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Distinct mono aural nuclei are: 1 spiral ganglion </a:t>
            </a:r>
            <a:r>
              <a:rPr lang="cs-CZ" altLang="cs-CZ" sz="1800" dirty="0" smtClean="0">
                <a:solidFill>
                  <a:srgbClr val="CC0000"/>
                </a:solidFill>
              </a:rPr>
              <a:t>= </a:t>
            </a:r>
            <a:r>
              <a:rPr lang="en-US" altLang="cs-CZ" sz="1800" dirty="0" smtClean="0">
                <a:solidFill>
                  <a:srgbClr val="CC0000"/>
                </a:solidFill>
              </a:rPr>
              <a:t>auditory nerve center, 2 cochlear nuclei, 3 superior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olivary</a:t>
            </a:r>
            <a:r>
              <a:rPr lang="en-US" altLang="cs-CZ" sz="1800" dirty="0" smtClean="0">
                <a:solidFill>
                  <a:srgbClr val="CC0000"/>
                </a:solidFill>
              </a:rPr>
              <a:t> complex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These are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medial and lateral superior olives (MSO</a:t>
            </a:r>
            <a:r>
              <a:rPr lang="en-US" altLang="cs-CZ" sz="1800" dirty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and LSO) and 4 lamina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quadrigemina</a:t>
            </a:r>
            <a:r>
              <a:rPr lang="en-US" altLang="cs-CZ" sz="1800" dirty="0" smtClean="0">
                <a:solidFill>
                  <a:srgbClr val="CC0000"/>
                </a:solidFill>
              </a:rPr>
              <a:t> </a:t>
            </a:r>
            <a:r>
              <a:rPr lang="en-US" altLang="cs-CZ" sz="1800" dirty="0" smtClean="0">
                <a:solidFill>
                  <a:srgbClr val="CC0000"/>
                </a:solidFill>
              </a:rPr>
              <a:t>nuclei, one of whose is inferior colliculus.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Then as numbers 5, 5A, 5B, 5C</a:t>
            </a:r>
            <a:r>
              <a:rPr lang="cs-CZ" altLang="cs-CZ" sz="1800" dirty="0" smtClean="0">
                <a:solidFill>
                  <a:srgbClr val="CC0000"/>
                </a:solidFill>
              </a:rPr>
              <a:t>/ and variable number </a:t>
            </a:r>
            <a:r>
              <a:rPr lang="en-US" altLang="cs-CZ" sz="1800" dirty="0" err="1">
                <a:solidFill>
                  <a:srgbClr val="CC0000"/>
                </a:solidFill>
              </a:rPr>
              <a:t>i</a:t>
            </a:r>
            <a:r>
              <a:rPr lang="cs-CZ" altLang="cs-CZ" sz="1800" dirty="0" smtClean="0">
                <a:solidFill>
                  <a:srgbClr val="CC0000"/>
                </a:solidFill>
              </a:rPr>
              <a:t>nbetween/</a:t>
            </a:r>
            <a:r>
              <a:rPr lang="en-US" altLang="cs-CZ" sz="1800" dirty="0" smtClean="0">
                <a:solidFill>
                  <a:srgbClr val="CC0000"/>
                </a:solidFill>
              </a:rPr>
              <a:t> the pathway intertwines through the bundle of lemniscus </a:t>
            </a:r>
            <a:r>
              <a:rPr lang="en-US" altLang="cs-CZ" sz="1800" dirty="0" err="1" smtClean="0">
                <a:solidFill>
                  <a:srgbClr val="CC0000"/>
                </a:solidFill>
              </a:rPr>
              <a:t>lateralis</a:t>
            </a:r>
            <a:r>
              <a:rPr lang="en-US" altLang="cs-CZ" sz="1800" dirty="0" smtClean="0">
                <a:solidFill>
                  <a:srgbClr val="CC0000"/>
                </a:solidFill>
              </a:rPr>
              <a:t> to 6 medial geniculate nucleus, which is in fact thalamic nucleus.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Last stage is 7</a:t>
            </a:r>
            <a:r>
              <a:rPr lang="cs-CZ" altLang="cs-CZ" sz="1800" dirty="0" smtClean="0">
                <a:solidFill>
                  <a:srgbClr val="CC0000"/>
                </a:solidFill>
              </a:rPr>
              <a:t>:</a:t>
            </a:r>
            <a:r>
              <a:rPr lang="en-US" altLang="cs-CZ" sz="1800" dirty="0" smtClean="0">
                <a:solidFill>
                  <a:srgbClr val="CC0000"/>
                </a:solidFill>
              </a:rPr>
              <a:t> auditory part of cerebral cortex</a:t>
            </a:r>
            <a:r>
              <a:rPr lang="cs-CZ" altLang="cs-CZ" sz="1800" dirty="0" smtClean="0">
                <a:solidFill>
                  <a:srgbClr val="CC0000"/>
                </a:solidFill>
              </a:rPr>
              <a:t>.</a:t>
            </a:r>
            <a:r>
              <a:rPr lang="en-US" altLang="cs-CZ" sz="1800" dirty="0" smtClean="0">
                <a:solidFill>
                  <a:srgbClr val="CC0000"/>
                </a:solidFill>
              </a:rPr>
              <a:t> It consists od several auditory areas, one called primary and the rest is dubbed secondary.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Binaural pathway starts with the 3rd neuron of medial or lateral superior olive.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While it is easy to dissect these pathways into anatomical parts, </a:t>
            </a:r>
            <a:r>
              <a:rPr lang="cs-CZ" altLang="cs-CZ" sz="1800" dirty="0" smtClean="0">
                <a:solidFill>
                  <a:srgbClr val="CC0000"/>
                </a:solidFill>
              </a:rPr>
              <a:t>we </a:t>
            </a:r>
            <a:r>
              <a:rPr lang="cs-CZ" altLang="cs-CZ" sz="1800" dirty="0" smtClean="0">
                <a:solidFill>
                  <a:srgbClr val="CC0000"/>
                </a:solidFill>
              </a:rPr>
              <a:t>w</a:t>
            </a:r>
            <a:r>
              <a:rPr lang="en-GB" altLang="cs-CZ" sz="1800" dirty="0" err="1" smtClean="0">
                <a:solidFill>
                  <a:srgbClr val="CC0000"/>
                </a:solidFill>
              </a:rPr>
              <a:t>ould</a:t>
            </a:r>
            <a:r>
              <a:rPr lang="en-GB" altLang="cs-CZ" sz="1800" dirty="0" smtClean="0">
                <a:solidFill>
                  <a:srgbClr val="CC0000"/>
                </a:solidFill>
              </a:rPr>
              <a:t> like</a:t>
            </a:r>
            <a:r>
              <a:rPr lang="cs-CZ" altLang="cs-CZ" sz="1800" dirty="0" smtClean="0">
                <a:solidFill>
                  <a:srgbClr val="CC0000"/>
                </a:solidFill>
              </a:rPr>
              <a:t> </a:t>
            </a:r>
            <a:r>
              <a:rPr lang="cs-CZ" altLang="cs-CZ" sz="1800" dirty="0" smtClean="0">
                <a:solidFill>
                  <a:srgbClr val="CC0000"/>
                </a:solidFill>
              </a:rPr>
              <a:t>to know, </a:t>
            </a:r>
            <a:r>
              <a:rPr lang="en-US" altLang="cs-CZ" sz="1800" dirty="0" smtClean="0">
                <a:solidFill>
                  <a:srgbClr val="CC0000"/>
                </a:solidFill>
              </a:rPr>
              <a:t>what are </a:t>
            </a:r>
            <a:r>
              <a:rPr lang="cs-CZ" altLang="cs-CZ" sz="1800" dirty="0" smtClean="0">
                <a:solidFill>
                  <a:srgbClr val="CC0000"/>
                </a:solidFill>
              </a:rPr>
              <a:t>neural </a:t>
            </a:r>
            <a:r>
              <a:rPr lang="en-US" altLang="cs-CZ" sz="1800" dirty="0" smtClean="0">
                <a:solidFill>
                  <a:srgbClr val="CC0000"/>
                </a:solidFill>
              </a:rPr>
              <a:t>functions, and they are mostly unknown to date.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cs-CZ" sz="1800" dirty="0" smtClean="0">
                <a:solidFill>
                  <a:srgbClr val="CC0000"/>
                </a:solidFill>
              </a:rPr>
              <a:t>Majority of this talk deals with spikes, so let us start over with the </a:t>
            </a:r>
            <a:r>
              <a:rPr lang="en-US" altLang="cs-CZ" sz="1800" dirty="0" smtClean="0">
                <a:solidFill>
                  <a:srgbClr val="CC0000"/>
                </a:solidFill>
              </a:rPr>
              <a:t>spikes (= </a:t>
            </a:r>
            <a:r>
              <a:rPr lang="en-US" altLang="cs-CZ" sz="1800" dirty="0" smtClean="0">
                <a:solidFill>
                  <a:srgbClr val="CC0000"/>
                </a:solidFill>
              </a:rPr>
              <a:t>action </a:t>
            </a:r>
            <a:r>
              <a:rPr lang="en-US" altLang="cs-CZ" sz="1800" dirty="0" smtClean="0">
                <a:solidFill>
                  <a:srgbClr val="CC0000"/>
                </a:solidFill>
              </a:rPr>
              <a:t>potentials). </a:t>
            </a:r>
            <a:endParaRPr lang="cs-CZ" altLang="cs-CZ" sz="1800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9"/>
    </mc:Choice>
    <mc:Fallback xmlns="">
      <p:transition spd="slow" advTm="611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E6EEEF-15EB-4C9C-B2A8-4442C0F7F1B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009900"/>
                </a:solidFill>
                <a:cs typeface="Arial" panose="020B0604020202020204" pitchFamily="34" charset="0"/>
              </a:rPr>
              <a:t>This Is Proprietary Material of the Czech Technical University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Contacts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@CVUT.CZ)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34822" name="Rectangle 3"/>
          <p:cNvSpPr txBox="1">
            <a:spLocks noChangeArrowheads="1"/>
          </p:cNvSpPr>
          <p:nvPr/>
        </p:nvSpPr>
        <p:spPr bwMode="auto">
          <a:xfrm>
            <a:off x="534988" y="423863"/>
            <a:ext cx="578961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>
                <a:solidFill>
                  <a:srgbClr val="FF0000"/>
                </a:solidFill>
              </a:rPr>
              <a:t>OF THE LECTURE</a:t>
            </a: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04800"/>
            <a:ext cx="215265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612775"/>
            <a:ext cx="7620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České vysoké učení technické v Praze, Fakulta elektrotechnická Právní doložka (licence) k tomuto Dílu (elektronický materiál) České vysoké učení technické v Praze (dále jen ČVUT) je ve smyslu autorského zákona vykonavatelem majetkových práv k Dílu či držitelem licence k užití Díla. Užívat Dílo smí pouze student nebo zaměstnanec ČVUT (dále jen Uživatel), a to za podmínek dále uvedených.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ČVUT poskytuje podle autorského zákona, v platném znění, oprávnění k užití tohoto Díla pouze Uživateli a pouze ke studijním nebo pedagogickým účelům na ČVUT. Toto Dílo ani jeho část nesmí být dále šířena (elektronicky, tiskově, vizuálně, audiem a jiným způsobem), rozmnožována (elektronicky, tiskově, vizuálně, audiem a jiným způsobem), využívána na školení, a to ani jako doplňkový materiál. Dílo nebo jeho část nesmí být bez souhlasu ČVUT využívána ke komerčním účelům. Uživateli je povoleno ponechat si Dílo i po skončení studia či pedagogické činnosti na ČVUT, výhradně pro vlastní osobní potřebu. Tím není dotčeno právo zákazu výše zmíněného užití Díla bez souhlasu ČVUT. Současně není dovoleno jakýmkoliv způsobem manipulovat s obsahem materiálu, zejména měnit jeho obsah včetně elektronických popisných dat, odstraňovat nebo měnit zabezpečení včetně vodoznaku a odstraňovat nebo měnit tyto licenční podmínky.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případě, že Uživatel nebo jiná osoba, která drží toto Dílo (Držitel díla), nesouhlasí s touto licencí, nebo je touto licencí vyloučena z užití Díla, je jeho povinností zdržet se užívání Díla a je povinen toto Dílo trvale odstranit včetně veškerých kopií (elektronické, tiskové, vizuální, audio a zhotovených jiným způsobem) z elektronického zařízení a všech záznamových zařízení, na které jej Držitel díla umístil.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63563"/>
          </a:xfrm>
        </p:spPr>
        <p:txBody>
          <a:bodyPr/>
          <a:lstStyle/>
          <a:p>
            <a:r>
              <a:rPr lang="en-US" altLang="en-US" sz="3200" smtClean="0">
                <a:solidFill>
                  <a:srgbClr val="FF0000"/>
                </a:solidFill>
              </a:rPr>
              <a:t>sound azimuth</a:t>
            </a:r>
            <a:r>
              <a:rPr lang="en-US" altLang="en-US" sz="3200" smtClean="0">
                <a:solidFill>
                  <a:srgbClr val="008000"/>
                </a:solidFill>
              </a:rPr>
              <a:t>, </a:t>
            </a:r>
            <a:r>
              <a:rPr lang="en-US" altLang="en-US" sz="3200" smtClean="0">
                <a:solidFill>
                  <a:srgbClr val="D60093"/>
                </a:solidFill>
              </a:rPr>
              <a:t>model</a:t>
            </a:r>
            <a:r>
              <a:rPr lang="en-US" altLang="en-US" sz="3200" smtClean="0">
                <a:solidFill>
                  <a:srgbClr val="008000"/>
                </a:solidFill>
              </a:rPr>
              <a:t> and </a:t>
            </a:r>
            <a:r>
              <a:rPr lang="en-US" altLang="en-US" sz="3200" smtClean="0">
                <a:solidFill>
                  <a:srgbClr val="00B0F0"/>
                </a:solidFill>
              </a:rPr>
              <a:t>subjective response</a:t>
            </a:r>
            <a:endParaRPr lang="cs-CZ" altLang="en-US" sz="3200" smtClean="0">
              <a:solidFill>
                <a:srgbClr val="00B0F0"/>
              </a:solidFill>
            </a:endParaRPr>
          </a:p>
        </p:txBody>
      </p:sp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6B440A-74A1-47A1-825C-165292F3D4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0294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6227763"/>
            <a:ext cx="77946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8000"/>
                </a:solidFill>
              </a:rPr>
              <a:t>[Bouse, Vencovsky, Rund, Marsalek, JASA, 2019]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54542" y="282575"/>
            <a:ext cx="904286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Group: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A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udiolog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y,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A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coustics and Computational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Neuroscience, </a:t>
            </a:r>
            <a:r>
              <a:rPr lang="en-US" altLang="en-US" dirty="0">
                <a:solidFill>
                  <a:srgbClr val="990000"/>
                </a:solidFill>
                <a:cs typeface="Arial" charset="0"/>
              </a:rPr>
              <a:t>C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T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U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a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nd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 1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st</a:t>
            </a:r>
            <a:r>
              <a:rPr lang="en-US" altLang="en-US" dirty="0" err="1">
                <a:solidFill>
                  <a:srgbClr val="990000"/>
                </a:solidFill>
                <a:cs typeface="Arial" charset="0"/>
              </a:rPr>
              <a:t>M</a:t>
            </a:r>
            <a:r>
              <a:rPr lang="cs-CZ" altLang="en-US" dirty="0" smtClean="0">
                <a:solidFill>
                  <a:srgbClr val="990000"/>
                </a:solidFill>
                <a:cs typeface="Arial" charset="0"/>
              </a:rPr>
              <a:t>F </a:t>
            </a:r>
            <a:r>
              <a:rPr lang="en-US" altLang="en-US" dirty="0" err="1" smtClean="0">
                <a:solidFill>
                  <a:srgbClr val="990000"/>
                </a:solidFill>
                <a:cs typeface="Arial" charset="0"/>
              </a:rPr>
              <a:t>CUni</a:t>
            </a:r>
            <a:r>
              <a:rPr lang="en-US" altLang="en-US" dirty="0" smtClean="0">
                <a:solidFill>
                  <a:srgbClr val="990000"/>
                </a:solidFill>
                <a:cs typeface="Arial" charset="0"/>
              </a:rPr>
              <a:t> (year 2015)</a:t>
            </a:r>
            <a:endParaRPr lang="cs-CZ" altLang="en-US" dirty="0">
              <a:solidFill>
                <a:srgbClr val="99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/~45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C0957F-D7E4-4AB1-AA71-54A458DFC9CD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cs-CZ" sz="1400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304800"/>
            <a:ext cx="58896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838200" y="457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990099"/>
                </a:solidFill>
              </a:rPr>
              <a:t>Auditory 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 smtClean="0">
                <a:solidFill>
                  <a:srgbClr val="990099"/>
                </a:solidFill>
              </a:rPr>
              <a:t>Mono-aural (1)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 smtClean="0">
                <a:solidFill>
                  <a:srgbClr val="990099"/>
                </a:solidFill>
              </a:rPr>
              <a:t>pathway</a:t>
            </a:r>
            <a:endParaRPr lang="en-US" altLang="cs-CZ" sz="3600" dirty="0">
              <a:solidFill>
                <a:srgbClr val="990099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cs-CZ" sz="3600" dirty="0">
                <a:solidFill>
                  <a:srgbClr val="990099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6469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758A4B-220C-4F97-8CA3-BF0DF73114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009900"/>
                </a:solidFill>
              </a:rPr>
              <a:t>Before starting with spikes, recall</a:t>
            </a:r>
            <a:r>
              <a:rPr lang="en-GB" altLang="en-US" sz="1800" b="1" dirty="0">
                <a:solidFill>
                  <a:srgbClr val="009900"/>
                </a:solidFill>
              </a:rPr>
              <a:t> Normal audiogram</a:t>
            </a:r>
            <a:r>
              <a:rPr lang="en-GB" altLang="en-US" sz="1800" dirty="0">
                <a:solidFill>
                  <a:srgbClr val="009900"/>
                </a:solidFill>
              </a:rPr>
              <a:t>: </a:t>
            </a:r>
            <a:r>
              <a:rPr lang="en-GB" altLang="en-US" sz="1800" dirty="0"/>
              <a:t>x-axis, sound f</a:t>
            </a:r>
            <a:r>
              <a:rPr lang="cs-CZ" altLang="en-US" sz="1800" dirty="0"/>
              <a:t>re</a:t>
            </a:r>
            <a:r>
              <a:rPr lang="en-GB" altLang="en-US" sz="1800" dirty="0" err="1"/>
              <a:t>quency</a:t>
            </a:r>
            <a:r>
              <a:rPr lang="en-GB" altLang="en-US" sz="1800" dirty="0"/>
              <a:t> (Hz), y-axis, sound pressure (Pa).</a:t>
            </a:r>
            <a:r>
              <a:rPr lang="cs-CZ" altLang="en-US" sz="1800" dirty="0"/>
              <a:t> </a:t>
            </a:r>
            <a:r>
              <a:rPr lang="en-GB" altLang="en-US" sz="1800" dirty="0">
                <a:solidFill>
                  <a:srgbClr val="FF3300"/>
                </a:solidFill>
              </a:rPr>
              <a:t>Red top curve </a:t>
            </a:r>
            <a:r>
              <a:rPr lang="en-GB" altLang="en-US" sz="1800" dirty="0"/>
              <a:t>is pain threshold. Hearing threshold is </a:t>
            </a:r>
            <a:r>
              <a:rPr lang="en-GB" altLang="en-US" sz="1800" dirty="0">
                <a:solidFill>
                  <a:srgbClr val="009900"/>
                </a:solidFill>
              </a:rPr>
              <a:t>Green bottom curve</a:t>
            </a:r>
            <a:r>
              <a:rPr lang="en-GB" altLang="en-US" sz="1800" dirty="0"/>
              <a:t>. </a:t>
            </a:r>
            <a:r>
              <a:rPr lang="en-GB" altLang="en-US" sz="1800" dirty="0">
                <a:solidFill>
                  <a:srgbClr val="00B0F0"/>
                </a:solidFill>
              </a:rPr>
              <a:t>Blue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/>
              <a:t>are</a:t>
            </a:r>
            <a:r>
              <a:rPr lang="en-GB" altLang="en-US" sz="1800" dirty="0">
                <a:solidFill>
                  <a:schemeClr val="accent2"/>
                </a:solidFill>
              </a:rPr>
              <a:t> </a:t>
            </a:r>
            <a:r>
              <a:rPr lang="en-GB" altLang="en-US" sz="1800" dirty="0">
                <a:solidFill>
                  <a:srgbClr val="00B0F0"/>
                </a:solidFill>
              </a:rPr>
              <a:t>curves</a:t>
            </a:r>
            <a:r>
              <a:rPr lang="cs-CZ" altLang="en-US" sz="1800" dirty="0"/>
              <a:t> </a:t>
            </a:r>
            <a:r>
              <a:rPr lang="en-GB" altLang="en-US" sz="1800" dirty="0"/>
              <a:t>of </a:t>
            </a:r>
            <a:r>
              <a:rPr lang="en-GB" altLang="en-US" sz="1800" i="1" dirty="0">
                <a:solidFill>
                  <a:srgbClr val="00B0F0"/>
                </a:solidFill>
              </a:rPr>
              <a:t>subjectively</a:t>
            </a:r>
            <a:r>
              <a:rPr lang="en-GB" altLang="en-US" sz="1800" dirty="0"/>
              <a:t> equivalent loudness level</a:t>
            </a:r>
            <a:r>
              <a:rPr lang="en-GB" altLang="en-US" sz="1800" dirty="0">
                <a:solidFill>
                  <a:srgbClr val="FF3300"/>
                </a:solidFill>
              </a:rPr>
              <a:t>. </a:t>
            </a:r>
            <a:r>
              <a:rPr lang="en-GB" altLang="en-US" sz="1800" u="sng" dirty="0">
                <a:solidFill>
                  <a:srgbClr val="FF3300"/>
                </a:solidFill>
              </a:rPr>
              <a:t>dB SPL </a:t>
            </a:r>
            <a:r>
              <a:rPr lang="en-GB" altLang="en-US" sz="1800" dirty="0">
                <a:solidFill>
                  <a:srgbClr val="FF3300"/>
                </a:solidFill>
              </a:rPr>
              <a:t>is </a:t>
            </a:r>
            <a:r>
              <a:rPr lang="en-GB" altLang="en-US" sz="1800" i="1" dirty="0">
                <a:solidFill>
                  <a:srgbClr val="FF3300"/>
                </a:solidFill>
              </a:rPr>
              <a:t>objective</a:t>
            </a:r>
            <a:r>
              <a:rPr lang="en-GB" altLang="en-US" sz="1800" dirty="0">
                <a:solidFill>
                  <a:srgbClr val="FF3300"/>
                </a:solidFill>
              </a:rPr>
              <a:t> unit</a:t>
            </a:r>
            <a:r>
              <a:rPr lang="en-GB" altLang="en-US" sz="1800" dirty="0"/>
              <a:t>, </a:t>
            </a:r>
            <a:r>
              <a:rPr lang="en-GB" altLang="en-US" sz="1800" u="sng" dirty="0" err="1">
                <a:solidFill>
                  <a:srgbClr val="00B0F0"/>
                </a:solidFill>
              </a:rPr>
              <a:t>P</a:t>
            </a:r>
            <a:r>
              <a:rPr lang="en-GB" altLang="en-US" sz="1800" u="sng" dirty="0" err="1" smtClean="0">
                <a:solidFill>
                  <a:srgbClr val="00B0F0"/>
                </a:solidFill>
              </a:rPr>
              <a:t>hon</a:t>
            </a:r>
            <a:r>
              <a:rPr lang="en-GB" altLang="en-US" sz="1800" dirty="0" smtClean="0">
                <a:solidFill>
                  <a:srgbClr val="00B0F0"/>
                </a:solidFill>
              </a:rPr>
              <a:t> </a:t>
            </a:r>
            <a:r>
              <a:rPr lang="en-GB" altLang="en-US" sz="1800" dirty="0">
                <a:solidFill>
                  <a:srgbClr val="00B0F0"/>
                </a:solidFill>
              </a:rPr>
              <a:t>is </a:t>
            </a:r>
            <a:r>
              <a:rPr lang="en-GB" altLang="en-US" sz="1800" i="1" dirty="0">
                <a:solidFill>
                  <a:srgbClr val="00B0F0"/>
                </a:solidFill>
              </a:rPr>
              <a:t>subjective</a:t>
            </a:r>
            <a:r>
              <a:rPr lang="en-GB" altLang="en-US" sz="1800" dirty="0">
                <a:solidFill>
                  <a:srgbClr val="00B0F0"/>
                </a:solidFill>
              </a:rPr>
              <a:t> unit</a:t>
            </a:r>
            <a:r>
              <a:rPr lang="en-GB" altLang="en-US" sz="1800" dirty="0"/>
              <a:t>.</a:t>
            </a:r>
            <a:r>
              <a:rPr lang="cs-CZ" altLang="en-US" sz="1800" dirty="0"/>
              <a:t> </a:t>
            </a:r>
            <a:r>
              <a:rPr lang="en-GB" altLang="en-US" sz="1800" dirty="0">
                <a:solidFill>
                  <a:srgbClr val="CC9900"/>
                </a:solidFill>
              </a:rPr>
              <a:t>Yellow blob </a:t>
            </a:r>
            <a:r>
              <a:rPr lang="en-GB" altLang="en-US" sz="1800" dirty="0"/>
              <a:t>is speech region.</a:t>
            </a:r>
            <a:endParaRPr lang="en-US" altLang="en-US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solidFill>
                  <a:srgbClr val="808080"/>
                </a:solidFill>
              </a:rPr>
              <a:t>Gray</a:t>
            </a:r>
            <a:r>
              <a:rPr lang="en-GB" altLang="en-US" sz="1800" b="1" dirty="0">
                <a:solidFill>
                  <a:srgbClr val="808080"/>
                </a:solidFill>
              </a:rPr>
              <a:t> line</a:t>
            </a:r>
            <a:r>
              <a:rPr lang="cs-CZ" altLang="en-US" sz="1800" dirty="0"/>
              <a:t> </a:t>
            </a:r>
            <a:r>
              <a:rPr lang="en-GB" altLang="en-US" sz="1800" dirty="0"/>
              <a:t>is reference frequency 1000 Hz</a:t>
            </a:r>
            <a:r>
              <a:rPr lang="en-GB" altLang="en-US" sz="2000" dirty="0"/>
              <a:t>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28600" y="6019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[</a:t>
            </a:r>
            <a:r>
              <a:rPr lang="en-US" altLang="en-US" sz="1400">
                <a:solidFill>
                  <a:srgbClr val="0070C0"/>
                </a:solidFill>
              </a:rPr>
              <a:t>loudness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</a:rPr>
              <a:t>depending on pitch</a:t>
            </a:r>
            <a:r>
              <a:rPr lang="en-US" altLang="en-US" sz="14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in a textbook: Silbernagl, Despopoulos, Thieme, 2000]</a:t>
            </a:r>
          </a:p>
        </p:txBody>
      </p:sp>
      <p:sp>
        <p:nvSpPr>
          <p:cNvPr id="7174" name="Title 2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</p:spPr>
        <p:txBody>
          <a:bodyPr/>
          <a:lstStyle/>
          <a:p>
            <a:r>
              <a:rPr lang="en-US" altLang="en-US" smtClean="0"/>
              <a:t>Normal audiogram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1"/>
    </mc:Choice>
    <mc:Fallback xmlns="">
      <p:transition spd="slow" advTm="119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cs-CZ" altLang="en-US" smtClean="0"/>
              <a:t>Spike, or A</a:t>
            </a:r>
            <a:r>
              <a:rPr lang="en-US" altLang="en-US" smtClean="0"/>
              <a:t>ction</a:t>
            </a:r>
            <a:r>
              <a:rPr lang="cs-CZ" altLang="en-US" smtClean="0"/>
              <a:t> </a:t>
            </a:r>
            <a:r>
              <a:rPr lang="en-US" altLang="en-US" smtClean="0"/>
              <a:t>P</a:t>
            </a:r>
            <a:r>
              <a:rPr lang="cs-CZ" altLang="en-US" smtClean="0"/>
              <a:t>oten</a:t>
            </a:r>
            <a:r>
              <a:rPr lang="en-US" altLang="en-US" smtClean="0"/>
              <a:t>tia</a:t>
            </a:r>
            <a:r>
              <a:rPr lang="cs-CZ" altLang="en-US" smtClean="0"/>
              <a:t>l</a:t>
            </a:r>
            <a:r>
              <a:rPr lang="en-US" altLang="en-US" smtClean="0"/>
              <a:t>, AP,</a:t>
            </a:r>
            <a:r>
              <a:rPr lang="cs-CZ" altLang="en-US" smtClean="0"/>
              <a:t/>
            </a:r>
            <a:br>
              <a:rPr lang="cs-CZ" altLang="en-US" smtClean="0"/>
            </a:br>
            <a:r>
              <a:rPr lang="en-US" altLang="en-US" smtClean="0"/>
              <a:t>Is an Unitary I</a:t>
            </a:r>
            <a:r>
              <a:rPr lang="cs-CZ" altLang="en-US" smtClean="0"/>
              <a:t>mpuls</a:t>
            </a:r>
            <a:r>
              <a:rPr lang="en-US" altLang="en-US" smtClean="0"/>
              <a:t>e.</a:t>
            </a:r>
          </a:p>
        </p:txBody>
      </p:sp>
      <p:sp>
        <p:nvSpPr>
          <p:cNvPr id="8195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9D8AD0-D656-4C4A-B191-90F77118EFC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840898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en-US" smtClean="0"/>
              <a:t>AP </a:t>
            </a:r>
            <a:r>
              <a:rPr lang="en-US" altLang="en-US" smtClean="0"/>
              <a:t>Conduction in Neural Fiber</a:t>
            </a:r>
          </a:p>
        </p:txBody>
      </p:sp>
      <p:sp>
        <p:nvSpPr>
          <p:cNvPr id="9219" name="Zástupný symbol pro číslo snímku 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AC67C7A-ACE6-4290-B96B-B5B912AC5B5E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04988"/>
            <a:ext cx="8947150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92275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rgbClr val="FF3300"/>
                </a:solidFill>
              </a:rPr>
              <a:t>RECALLING PSYCHO-PHYSICS:</a:t>
            </a:r>
            <a:br>
              <a:rPr lang="en-US" altLang="en-US" dirty="0" smtClean="0">
                <a:solidFill>
                  <a:srgbClr val="FF3300"/>
                </a:solidFill>
              </a:rPr>
            </a:br>
            <a:r>
              <a:rPr lang="en-US" altLang="en-US" sz="3600" dirty="0" smtClean="0">
                <a:solidFill>
                  <a:srgbClr val="FF3300"/>
                </a:solidFill>
              </a:rPr>
              <a:t>Objective</a:t>
            </a:r>
            <a:r>
              <a:rPr lang="en-US" altLang="en-US" sz="3600" dirty="0" smtClean="0"/>
              <a:t> /to </a:t>
            </a:r>
            <a:r>
              <a:rPr lang="en-US" alt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Internal</a:t>
            </a:r>
            <a:r>
              <a:rPr lang="en-US" altLang="en-US" sz="3600" dirty="0"/>
              <a:t> /to </a:t>
            </a:r>
            <a:r>
              <a:rPr lang="en-US" altLang="en-US" sz="3600" dirty="0" smtClean="0">
                <a:solidFill>
                  <a:srgbClr val="00B0F0"/>
                </a:solidFill>
              </a:rPr>
              <a:t>Subjective</a:t>
            </a:r>
            <a:r>
              <a:rPr lang="en-US" altLang="en-US" sz="3600" dirty="0" smtClean="0"/>
              <a:t> (Barrier</a:t>
            </a:r>
            <a:r>
              <a:rPr lang="en-US" altLang="en-US" sz="3600" dirty="0"/>
              <a:t>)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dirty="0" smtClean="0">
                <a:solidFill>
                  <a:srgbClr val="FF3300"/>
                </a:solidFill>
              </a:rPr>
              <a:t>Physical</a:t>
            </a:r>
            <a:r>
              <a:rPr lang="en-US" altLang="en-US" dirty="0" smtClean="0"/>
              <a:t> /to </a:t>
            </a:r>
            <a:r>
              <a:rPr lang="en-US" altLang="en-US" dirty="0" smtClean="0">
                <a:solidFill>
                  <a:srgbClr val="00B0F0"/>
                </a:solidFill>
              </a:rPr>
              <a:t>Perceptual</a:t>
            </a:r>
            <a:r>
              <a:rPr lang="en-US" altLang="en-US" dirty="0" smtClean="0"/>
              <a:t>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6163"/>
            <a:ext cx="4038600" cy="39163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amplitude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frequency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spectrum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duration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azimuth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A modulation,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6163"/>
            <a:ext cx="4038600" cy="36115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loudness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pitch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timbre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length</a:t>
            </a:r>
          </a:p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direction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roughness, </a:t>
            </a:r>
            <a:r>
              <a:rPr lang="en-US" dirty="0" err="1" smtClean="0">
                <a:solidFill>
                  <a:srgbClr val="00B0F0"/>
                </a:solidFill>
              </a:rPr>
              <a:t>etc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9015D-A1E9-49F3-9DF5-CC4DEBFCC19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0246" name="Rectangle 4"/>
          <p:cNvSpPr txBox="1">
            <a:spLocks noChangeArrowheads="1"/>
          </p:cNvSpPr>
          <p:nvPr/>
        </p:nvSpPr>
        <p:spPr bwMode="auto">
          <a:xfrm>
            <a:off x="125413" y="5851525"/>
            <a:ext cx="8229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7030A0"/>
                </a:solidFill>
              </a:rPr>
              <a:t>But: how is this represented/ encoded?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BA3173-294D-459A-9F42-4799ACD4A0E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2250" y="5986463"/>
            <a:ext cx="8229600" cy="1023937"/>
          </a:xfrm>
        </p:spPr>
        <p:txBody>
          <a:bodyPr/>
          <a:lstStyle/>
          <a:p>
            <a:pPr algn="l"/>
            <a:r>
              <a:rPr lang="en-US" altLang="en-US" sz="3600" smtClean="0"/>
              <a:t>Action</a:t>
            </a:r>
            <a:r>
              <a:rPr lang="cs-CZ" altLang="en-US" sz="3600" smtClean="0"/>
              <a:t> </a:t>
            </a:r>
            <a:r>
              <a:rPr lang="en-US" altLang="en-US" sz="3600" smtClean="0"/>
              <a:t>P</a:t>
            </a:r>
            <a:r>
              <a:rPr lang="cs-CZ" altLang="en-US" sz="3600" smtClean="0"/>
              <a:t>oten</a:t>
            </a:r>
            <a:r>
              <a:rPr lang="en-US" altLang="en-US" sz="3600" smtClean="0"/>
              <a:t>tial</a:t>
            </a:r>
            <a:r>
              <a:rPr lang="cs-CZ" altLang="en-US" sz="3600" smtClean="0"/>
              <a:t> (AP)</a:t>
            </a:r>
            <a:r>
              <a:rPr lang="en-US" altLang="en-US" sz="3600" smtClean="0"/>
              <a:t> Propagation, and Conduction on a Synapse</a:t>
            </a:r>
            <a:br>
              <a:rPr lang="en-US" altLang="en-US" sz="3600" smtClean="0"/>
            </a:br>
            <a:endParaRPr lang="en-US" altLang="en-US" sz="3600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85344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13357</TotalTime>
  <Words>1878</Words>
  <Application>Microsoft Office PowerPoint</Application>
  <PresentationFormat>On-screen Show (4:3)</PresentationFormat>
  <Paragraphs>215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Výchozí návrh</vt:lpstr>
      <vt:lpstr>Rovnice</vt:lpstr>
      <vt:lpstr>FAV, Auditory pathway https://dec52.lf1.cuni.cz/~pmar/ftp/REST/PPT-FEL-older/ </vt:lpstr>
      <vt:lpstr>Outline</vt:lpstr>
      <vt:lpstr>PowerPoint Presentation</vt:lpstr>
      <vt:lpstr>PowerPoint Presentation</vt:lpstr>
      <vt:lpstr>Normal audiogram</vt:lpstr>
      <vt:lpstr>Spike, or Action Potential, AP, Is an Unitary Impulse.</vt:lpstr>
      <vt:lpstr>AP Conduction in Neural Fiber</vt:lpstr>
      <vt:lpstr>RECALLING PSYCHO-PHYSICS: Objective /to Internal /to Subjective (Barrier) Physical /to Perceptual Energy</vt:lpstr>
      <vt:lpstr>Action Potential (AP) Propagation, and Conduction on a Synapse </vt:lpstr>
      <vt:lpstr>Excitatory and Inhibitory Post-Synaptic Potentials, EPSPs and IPSPs. (Plus a Neuromuscular Plate, just for completeness…)</vt:lpstr>
      <vt:lpstr>This is only a methaphor! Pulse-code modulation (PCM)</vt:lpstr>
      <vt:lpstr>Encoding of Sound Loudness and Frequency by APs (= Spike Trains) </vt:lpstr>
      <vt:lpstr>Objective /to Internal /to Subjective; This transform is described as: Psychophysical Law, is also called Psychometric Function, R=f(S)</vt:lpstr>
      <vt:lpstr>High, Middle and Low S.R.</vt:lpstr>
      <vt:lpstr>Physical /to Internal Representation of Percept; Modality of Percept; Internal Representation by Spike Trains</vt:lpstr>
      <vt:lpstr>Vector strength,</vt:lpstr>
      <vt:lpstr>Examples of variable Vector strengths r</vt:lpstr>
      <vt:lpstr>Circular statistics</vt:lpstr>
      <vt:lpstr>“Canonical” spiking auditory model</vt:lpstr>
      <vt:lpstr>Vector strength, spike timing jitter and other variability measures</vt:lpstr>
      <vt:lpstr>PowerPoint Presentation</vt:lpstr>
      <vt:lpstr>PowerPoint Presentation</vt:lpstr>
      <vt:lpstr>PowerPoint Presentation</vt:lpstr>
      <vt:lpstr>(Coincidence) Detection Probability of Two Spikes Converging on Medial Superior Olive Neuron</vt:lpstr>
      <vt:lpstr>Reaction times</vt:lpstr>
      <vt:lpstr>Objective Signal From Lower Auditory Relays Is Recorded As: Evoked Potentials</vt:lpstr>
      <vt:lpstr>Literary references</vt:lpstr>
      <vt:lpstr>Conclusions</vt:lpstr>
      <vt:lpstr>PowerPoint Presentation</vt:lpstr>
      <vt:lpstr>PowerPoint Presentation</vt:lpstr>
      <vt:lpstr>PowerPoint Presentation</vt:lpstr>
      <vt:lpstr>sound azimuth, model and subjective response</vt:lpstr>
      <vt:lpstr>PowerPoint Presentation</vt:lpstr>
    </vt:vector>
  </TitlesOfParts>
  <Company>UPF 1.LF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</dc:creator>
  <cp:lastModifiedBy>Marsalek, Petr</cp:lastModifiedBy>
  <cp:revision>134</cp:revision>
  <cp:lastPrinted>2022-09-17T03:54:48Z</cp:lastPrinted>
  <dcterms:created xsi:type="dcterms:W3CDTF">2011-01-16T18:15:09Z</dcterms:created>
  <dcterms:modified xsi:type="dcterms:W3CDTF">2025-10-22T16:47:48Z</dcterms:modified>
</cp:coreProperties>
</file>