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7" r:id="rId2"/>
    <p:sldId id="304" r:id="rId3"/>
    <p:sldId id="264" r:id="rId4"/>
    <p:sldId id="301" r:id="rId5"/>
    <p:sldId id="287" r:id="rId6"/>
    <p:sldId id="297" r:id="rId7"/>
    <p:sldId id="300" r:id="rId8"/>
    <p:sldId id="289" r:id="rId9"/>
    <p:sldId id="290" r:id="rId10"/>
    <p:sldId id="298" r:id="rId11"/>
    <p:sldId id="291" r:id="rId12"/>
    <p:sldId id="292" r:id="rId13"/>
    <p:sldId id="293" r:id="rId14"/>
    <p:sldId id="336" r:id="rId15"/>
    <p:sldId id="284" r:id="rId16"/>
    <p:sldId id="288" r:id="rId17"/>
    <p:sldId id="274" r:id="rId18"/>
    <p:sldId id="282" r:id="rId19"/>
    <p:sldId id="271" r:id="rId20"/>
    <p:sldId id="337" r:id="rId21"/>
    <p:sldId id="268" r:id="rId22"/>
    <p:sldId id="299" r:id="rId23"/>
    <p:sldId id="269" r:id="rId24"/>
    <p:sldId id="270" r:id="rId25"/>
    <p:sldId id="265" r:id="rId26"/>
    <p:sldId id="272" r:id="rId27"/>
    <p:sldId id="273" r:id="rId28"/>
    <p:sldId id="338" r:id="rId29"/>
    <p:sldId id="276" r:id="rId30"/>
    <p:sldId id="277" r:id="rId31"/>
    <p:sldId id="295" r:id="rId32"/>
    <p:sldId id="306" r:id="rId33"/>
    <p:sldId id="307" r:id="rId34"/>
    <p:sldId id="309" r:id="rId35"/>
    <p:sldId id="308" r:id="rId36"/>
    <p:sldId id="310" r:id="rId37"/>
    <p:sldId id="311" r:id="rId38"/>
    <p:sldId id="313" r:id="rId39"/>
    <p:sldId id="314" r:id="rId40"/>
    <p:sldId id="315" r:id="rId41"/>
    <p:sldId id="312" r:id="rId42"/>
    <p:sldId id="316" r:id="rId43"/>
    <p:sldId id="317" r:id="rId44"/>
    <p:sldId id="325" r:id="rId45"/>
    <p:sldId id="326" r:id="rId46"/>
    <p:sldId id="327" r:id="rId47"/>
    <p:sldId id="296" r:id="rId48"/>
    <p:sldId id="261" r:id="rId49"/>
    <p:sldId id="328" r:id="rId50"/>
    <p:sldId id="334" r:id="rId51"/>
    <p:sldId id="305" r:id="rId52"/>
    <p:sldId id="335" r:id="rId53"/>
  </p:sldIdLst>
  <p:sldSz cx="9144000" cy="6858000" type="screen4x3"/>
  <p:notesSz cx="7302500" cy="95885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348" y="6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14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5438" y="0"/>
            <a:ext cx="31654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7488"/>
            <a:ext cx="31654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 defTabSz="912813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5438" y="9107488"/>
            <a:ext cx="31654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 smtClean="0"/>
            </a:lvl1pPr>
          </a:lstStyle>
          <a:p>
            <a:pPr>
              <a:defRPr/>
            </a:pPr>
            <a:fld id="{272BA6D3-3B42-4037-820D-CD6E774BAF9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203867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defTabSz="965200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5438" y="0"/>
            <a:ext cx="31654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algn="r" defTabSz="965200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0250" y="4554538"/>
            <a:ext cx="584200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noProof="0" smtClean="0"/>
              <a:t>Klepnutím lze upravit styly předlohy textu.</a:t>
            </a:r>
          </a:p>
          <a:p>
            <a:pPr lvl="1"/>
            <a:r>
              <a:rPr lang="en-US" altLang="cs-CZ" noProof="0" smtClean="0"/>
              <a:t>Druhá úroveň</a:t>
            </a:r>
          </a:p>
          <a:p>
            <a:pPr lvl="2"/>
            <a:r>
              <a:rPr lang="en-US" altLang="cs-CZ" noProof="0" smtClean="0"/>
              <a:t>Třetí úroveň</a:t>
            </a:r>
          </a:p>
          <a:p>
            <a:pPr lvl="3"/>
            <a:r>
              <a:rPr lang="en-US" altLang="cs-CZ" noProof="0" smtClean="0"/>
              <a:t>Čtvrtá úroveň</a:t>
            </a:r>
          </a:p>
          <a:p>
            <a:pPr lvl="4"/>
            <a:r>
              <a:rPr lang="en-US" altLang="cs-CZ" noProof="0" smtClean="0"/>
              <a:t>Pátá úroveň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7488"/>
            <a:ext cx="31654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defTabSz="965200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5438" y="9107488"/>
            <a:ext cx="31654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algn="r" defTabSz="965200" eaLnBrk="1" hangingPunct="1">
              <a:defRPr sz="1300" smtClean="0"/>
            </a:lvl1pPr>
          </a:lstStyle>
          <a:p>
            <a:pPr>
              <a:defRPr/>
            </a:pPr>
            <a:fld id="{FD0DF3C4-4136-4E62-9A35-74A1F7E8568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1116919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69503F4-37F0-49A1-9B72-2622F29ECCD6}" type="slidenum">
              <a:rPr lang="en-US" altLang="cs-CZ"/>
              <a:pPr/>
              <a:t>1</a:t>
            </a:fld>
            <a:endParaRPr lang="en-US" altLang="cs-CZ"/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4135438" y="9110663"/>
            <a:ext cx="316706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61" tIns="47431" rIns="94861" bIns="47431" anchor="b"/>
          <a:lstStyle>
            <a:lvl1pPr defTabSz="949325">
              <a:defRPr>
                <a:solidFill>
                  <a:schemeClr val="tx1"/>
                </a:solidFill>
                <a:latin typeface="Arial" charset="0"/>
              </a:defRPr>
            </a:lvl1pPr>
            <a:lvl2pPr marL="741363" indent="-284163" defTabSz="949325">
              <a:defRPr>
                <a:solidFill>
                  <a:schemeClr val="tx1"/>
                </a:solidFill>
                <a:latin typeface="Arial" charset="0"/>
              </a:defRPr>
            </a:lvl2pPr>
            <a:lvl3pPr marL="1141413" indent="-228600" defTabSz="949325">
              <a:defRPr>
                <a:solidFill>
                  <a:schemeClr val="tx1"/>
                </a:solidFill>
                <a:latin typeface="Arial" charset="0"/>
              </a:defRPr>
            </a:lvl3pPr>
            <a:lvl4pPr marL="1595438" indent="-225425" defTabSz="949325">
              <a:defRPr>
                <a:solidFill>
                  <a:schemeClr val="tx1"/>
                </a:solidFill>
                <a:latin typeface="Arial" charset="0"/>
              </a:defRPr>
            </a:lvl4pPr>
            <a:lvl5pPr marL="2054225" indent="-228600" defTabSz="949325">
              <a:defRPr>
                <a:solidFill>
                  <a:schemeClr val="tx1"/>
                </a:solidFill>
                <a:latin typeface="Arial" charset="0"/>
              </a:defRPr>
            </a:lvl5pPr>
            <a:lvl6pPr marL="2511425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8625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5825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025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867EAE6-EE63-46E6-AA5C-AB8133914269}" type="slidenum">
              <a:rPr lang="en-US" altLang="cs-CZ" sz="1300">
                <a:latin typeface="Times New Roman" pitchFamily="18" charset="0"/>
              </a:rPr>
              <a:pPr algn="r" eaLnBrk="1" hangingPunct="1"/>
              <a:t>1</a:t>
            </a:fld>
            <a:endParaRPr lang="en-US" altLang="cs-CZ" sz="1300">
              <a:latin typeface="Times New Roman" pitchFamily="18" charset="0"/>
            </a:endParaRPr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19138"/>
            <a:ext cx="4794250" cy="3595687"/>
          </a:xfrm>
          <a:solidFill>
            <a:srgbClr val="FFFFFF"/>
          </a:solidFill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2950"/>
            <a:ext cx="5356225" cy="4316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288" tIns="47645" rIns="95288" bIns="47645"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6B03253-1066-48B7-9E82-AC9DEA47B2D4}" type="slidenum">
              <a:rPr lang="en-US" altLang="cs-CZ">
                <a:cs typeface="Arial" charset="0"/>
              </a:rPr>
              <a:pPr/>
              <a:t>2</a:t>
            </a:fld>
            <a:endParaRPr lang="en-US" alt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C2D40F0-5D0F-4509-B8C6-9D5104074FA0}" type="slidenum">
              <a:rPr lang="en-US" altLang="cs-CZ">
                <a:cs typeface="Arial" charset="0"/>
              </a:rPr>
              <a:pPr/>
              <a:t>51</a:t>
            </a:fld>
            <a:endParaRPr lang="en-US" alt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C2D40F0-5D0F-4509-B8C6-9D5104074FA0}" type="slidenum">
              <a:rPr lang="en-US" altLang="cs-CZ">
                <a:cs typeface="Arial" charset="0"/>
              </a:rPr>
              <a:pPr/>
              <a:t>52</a:t>
            </a:fld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643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7617E-8901-40B2-B4CC-37E4877ACEF9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36112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B8ED0-14DF-445B-8340-09422E9D9A2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524853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C6346-4920-4065-ACA5-EF97C4F75D9C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38414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71434-6B96-4878-8333-FF038DCB1CFA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129056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40C35-28AF-41BC-A43E-01F3558392A5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52261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4EB2B-F238-4334-94E5-2D20119FA850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36002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EBD6D-026B-4F62-BB6A-E3A894B9ADA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96362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19367-59F0-44F5-AA90-D6BC261BDAC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506436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5E12D-14E7-4E26-81F5-A4ED795A0415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50929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36CFD-0F07-435A-BFA3-00661C84182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9213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02E35-B409-4E79-A282-2937FCFDD1F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5678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Klepnutím lze upravit styly předlohy textu.</a:t>
            </a:r>
          </a:p>
          <a:p>
            <a:pPr lvl="1"/>
            <a:r>
              <a:rPr lang="en-US" altLang="cs-CZ" smtClean="0"/>
              <a:t>Druhá úroveň</a:t>
            </a:r>
          </a:p>
          <a:p>
            <a:pPr lvl="2"/>
            <a:r>
              <a:rPr lang="en-US" altLang="cs-CZ" smtClean="0"/>
              <a:t>Třetí úroveň</a:t>
            </a:r>
          </a:p>
          <a:p>
            <a:pPr lvl="3"/>
            <a:r>
              <a:rPr lang="en-US" altLang="cs-CZ" smtClean="0"/>
              <a:t>Čtvrtá úroveň</a:t>
            </a:r>
          </a:p>
          <a:p>
            <a:pPr lvl="4"/>
            <a:r>
              <a:rPr lang="en-US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96755682-FB1C-4A8E-A6BC-7B22492F488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w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mailto:Petr.Marsalek@LF1.CUNI.CZ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1981200"/>
          </a:xfrm>
        </p:spPr>
        <p:txBody>
          <a:bodyPr/>
          <a:lstStyle/>
          <a:p>
            <a:pPr eaLnBrk="1" hangingPunct="1"/>
            <a:r>
              <a:rPr lang="en-GB" altLang="cs-CZ" sz="3200" b="1" dirty="0" smtClean="0">
                <a:solidFill>
                  <a:srgbClr val="CC0000"/>
                </a:solidFill>
              </a:rPr>
              <a:t>FAV, </a:t>
            </a:r>
            <a:r>
              <a:rPr lang="en-GB" altLang="cs-CZ" sz="3200" b="1" dirty="0" smtClean="0">
                <a:solidFill>
                  <a:srgbClr val="CC0000"/>
                </a:solidFill>
              </a:rPr>
              <a:t>Talk</a:t>
            </a:r>
            <a:r>
              <a:rPr lang="cs-CZ" altLang="cs-CZ" sz="3200" b="1" dirty="0">
                <a:solidFill>
                  <a:srgbClr val="CC0000"/>
                </a:solidFill>
              </a:rPr>
              <a:t>:</a:t>
            </a:r>
            <a:r>
              <a:rPr lang="en-GB" altLang="cs-CZ" sz="3200" b="1" dirty="0" smtClean="0">
                <a:solidFill>
                  <a:srgbClr val="CC0000"/>
                </a:solidFill>
              </a:rPr>
              <a:t> </a:t>
            </a:r>
            <a:r>
              <a:rPr lang="en-GB" altLang="cs-CZ" sz="3200" b="1" dirty="0" smtClean="0">
                <a:solidFill>
                  <a:srgbClr val="CC0000"/>
                </a:solidFill>
              </a:rPr>
              <a:t>Auditory </a:t>
            </a:r>
            <a:r>
              <a:rPr lang="cs-CZ" altLang="cs-CZ" sz="3200" b="1" dirty="0" smtClean="0">
                <a:solidFill>
                  <a:srgbClr val="CC0000"/>
                </a:solidFill>
              </a:rPr>
              <a:t>C</a:t>
            </a:r>
            <a:r>
              <a:rPr lang="en-GB" altLang="cs-CZ" sz="3200" b="1" dirty="0" err="1" smtClean="0">
                <a:solidFill>
                  <a:srgbClr val="CC0000"/>
                </a:solidFill>
              </a:rPr>
              <a:t>ortex</a:t>
            </a:r>
            <a:r>
              <a:rPr lang="en-GB" altLang="cs-CZ" sz="3200" b="1" dirty="0" smtClean="0">
                <a:solidFill>
                  <a:srgbClr val="CC0000"/>
                </a:solidFill>
              </a:rPr>
              <a:t>,</a:t>
            </a:r>
            <a:r>
              <a:rPr lang="cs-CZ" altLang="cs-CZ" sz="3200" b="1" dirty="0" smtClean="0">
                <a:solidFill>
                  <a:srgbClr val="CC0000"/>
                </a:solidFill>
              </a:rPr>
              <a:t> Spatial Hearing, Speech</a:t>
            </a:r>
            <a:r>
              <a:rPr lang="en-US" altLang="cs-CZ" sz="3200" b="1" dirty="0" smtClean="0">
                <a:solidFill>
                  <a:srgbClr val="CC0000"/>
                </a:solidFill>
              </a:rPr>
              <a:t> Perception</a:t>
            </a:r>
            <a:r>
              <a:rPr lang="en-GB" altLang="cs-CZ" sz="3200" b="1" dirty="0" smtClean="0">
                <a:solidFill>
                  <a:srgbClr val="CC0000"/>
                </a:solidFill>
              </a:rPr>
              <a:t/>
            </a:r>
            <a:br>
              <a:rPr lang="en-GB" altLang="cs-CZ" sz="3200" b="1" dirty="0" smtClean="0">
                <a:solidFill>
                  <a:srgbClr val="CC0000"/>
                </a:solidFill>
              </a:rPr>
            </a:br>
            <a:endParaRPr lang="en-US" altLang="cs-CZ" sz="3200" b="1" dirty="0" smtClean="0">
              <a:solidFill>
                <a:srgbClr val="CC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98475" y="4052888"/>
            <a:ext cx="8229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800" b="1" dirty="0"/>
              <a:t>Petr Mar</a:t>
            </a:r>
            <a:r>
              <a:rPr lang="cs-CZ" altLang="cs-CZ" sz="2800" b="1" dirty="0"/>
              <a:t>šá</a:t>
            </a:r>
            <a:r>
              <a:rPr lang="en-US" altLang="cs-CZ" sz="2800" b="1" dirty="0" err="1" smtClean="0"/>
              <a:t>lek</a:t>
            </a:r>
            <a:endParaRPr lang="cs-CZ" altLang="cs-CZ" sz="2800" b="1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cs-CZ" sz="2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000" b="1" dirty="0">
                <a:solidFill>
                  <a:srgbClr val="0070C0"/>
                </a:solidFill>
              </a:rPr>
              <a:t>https://dec52.lf1.cuni.cz/~pmar/ftp/REST/PPT-FEL-older/</a:t>
            </a:r>
            <a:br>
              <a:rPr lang="en-US" altLang="cs-CZ" sz="2000" b="1" dirty="0">
                <a:solidFill>
                  <a:srgbClr val="0070C0"/>
                </a:solidFill>
              </a:rPr>
            </a:br>
            <a:endParaRPr lang="en-US" altLang="cs-CZ" sz="2000" b="1" dirty="0">
              <a:solidFill>
                <a:srgbClr val="0070C0"/>
              </a:solidFill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85800" y="6096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/>
              <a:t>September/ October 20</a:t>
            </a:r>
            <a:r>
              <a:rPr lang="en-GB" altLang="cs-CZ" sz="2400" dirty="0" smtClean="0"/>
              <a:t>2</a:t>
            </a:r>
            <a:r>
              <a:rPr lang="cs-CZ" altLang="cs-CZ" sz="2400" dirty="0"/>
              <a:t>5</a:t>
            </a:r>
            <a:endParaRPr lang="en-US" altLang="cs-CZ" sz="2400" dirty="0"/>
          </a:p>
        </p:txBody>
      </p:sp>
      <p:sp>
        <p:nvSpPr>
          <p:cNvPr id="205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C81AAE-8622-47AC-94A4-DBC31DC59F4B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cs-CZ" sz="1400"/>
          </a:p>
        </p:txBody>
      </p:sp>
      <p:pic>
        <p:nvPicPr>
          <p:cNvPr id="20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2057400"/>
            <a:ext cx="2855912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B102C8-3FFA-4D5C-9175-4BD6431F51F7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cs-CZ" sz="1400"/>
          </a:p>
        </p:txBody>
      </p:sp>
      <p:grpSp>
        <p:nvGrpSpPr>
          <p:cNvPr id="39939" name="Group 8"/>
          <p:cNvGrpSpPr>
            <a:grpSpLocks/>
          </p:cNvGrpSpPr>
          <p:nvPr/>
        </p:nvGrpSpPr>
        <p:grpSpPr bwMode="auto">
          <a:xfrm>
            <a:off x="76200" y="914400"/>
            <a:ext cx="9067800" cy="5310188"/>
            <a:chOff x="240" y="288"/>
            <a:chExt cx="5520" cy="3057"/>
          </a:xfrm>
        </p:grpSpPr>
        <p:pic>
          <p:nvPicPr>
            <p:cNvPr id="3994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88"/>
              <a:ext cx="5520" cy="3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942" name="Rectangle 5"/>
            <p:cNvSpPr>
              <a:spLocks noChangeArrowheads="1"/>
            </p:cNvSpPr>
            <p:nvPr/>
          </p:nvSpPr>
          <p:spPr bwMode="auto">
            <a:xfrm>
              <a:off x="4176" y="1248"/>
              <a:ext cx="1152" cy="28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4400">
                <a:latin typeface="Times New Roman" pitchFamily="18" charset="0"/>
              </a:endParaRPr>
            </a:p>
          </p:txBody>
        </p:sp>
        <p:sp>
          <p:nvSpPr>
            <p:cNvPr id="39943" name="Rectangle 6"/>
            <p:cNvSpPr>
              <a:spLocks noChangeArrowheads="1"/>
            </p:cNvSpPr>
            <p:nvPr/>
          </p:nvSpPr>
          <p:spPr bwMode="auto">
            <a:xfrm>
              <a:off x="624" y="1680"/>
              <a:ext cx="864" cy="24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4400">
                <a:latin typeface="Times New Roman" pitchFamily="18" charset="0"/>
              </a:endParaRPr>
            </a:p>
          </p:txBody>
        </p:sp>
      </p:grpSp>
      <p:sp>
        <p:nvSpPr>
          <p:cNvPr id="39940" name="Text Box 7"/>
          <p:cNvSpPr txBox="1">
            <a:spLocks noChangeArrowheads="1"/>
          </p:cNvSpPr>
          <p:nvPr/>
        </p:nvSpPr>
        <p:spPr bwMode="auto">
          <a:xfrm>
            <a:off x="400050" y="228600"/>
            <a:ext cx="80533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solidFill>
                  <a:srgbClr val="00B050"/>
                </a:solidFill>
              </a:rPr>
              <a:t>Two </a:t>
            </a:r>
            <a:r>
              <a:rPr lang="cs-CZ" altLang="cs-CZ" sz="2400">
                <a:solidFill>
                  <a:srgbClr val="00B050"/>
                </a:solidFill>
              </a:rPr>
              <a:t>M</a:t>
            </a:r>
            <a:r>
              <a:rPr lang="en-US" altLang="cs-CZ" sz="2400">
                <a:solidFill>
                  <a:srgbClr val="00B050"/>
                </a:solidFill>
              </a:rPr>
              <a:t>ain </a:t>
            </a:r>
            <a:r>
              <a:rPr lang="cs-CZ" altLang="cs-CZ" sz="2400">
                <a:solidFill>
                  <a:srgbClr val="00B050"/>
                </a:solidFill>
              </a:rPr>
              <a:t>S</a:t>
            </a:r>
            <a:r>
              <a:rPr lang="en-US" altLang="cs-CZ" sz="2400">
                <a:solidFill>
                  <a:srgbClr val="00B050"/>
                </a:solidFill>
              </a:rPr>
              <a:t>peech </a:t>
            </a:r>
            <a:r>
              <a:rPr lang="cs-CZ" altLang="cs-CZ" sz="2400">
                <a:solidFill>
                  <a:srgbClr val="00B050"/>
                </a:solidFill>
              </a:rPr>
              <a:t>C</a:t>
            </a:r>
            <a:r>
              <a:rPr lang="en-US" altLang="cs-CZ" sz="2400">
                <a:solidFill>
                  <a:srgbClr val="00B050"/>
                </a:solidFill>
              </a:rPr>
              <a:t>enters </a:t>
            </a:r>
            <a:r>
              <a:rPr lang="cs-CZ" altLang="cs-CZ" sz="2400">
                <a:solidFill>
                  <a:srgbClr val="00B050"/>
                </a:solidFill>
              </a:rPr>
              <a:t>W</a:t>
            </a:r>
            <a:r>
              <a:rPr lang="en-US" altLang="cs-CZ" sz="2400">
                <a:solidFill>
                  <a:srgbClr val="00B050"/>
                </a:solidFill>
              </a:rPr>
              <a:t>ithin the (</a:t>
            </a:r>
            <a:r>
              <a:rPr lang="cs-CZ" altLang="cs-CZ" sz="2400">
                <a:solidFill>
                  <a:srgbClr val="00B050"/>
                </a:solidFill>
              </a:rPr>
              <a:t>Brodmann</a:t>
            </a:r>
            <a:r>
              <a:rPr lang="en-GB" altLang="cs-CZ" sz="2400">
                <a:solidFill>
                  <a:srgbClr val="00B050"/>
                </a:solidFill>
              </a:rPr>
              <a:t>’s)</a:t>
            </a:r>
            <a:r>
              <a:rPr lang="en-US" altLang="cs-CZ" sz="2400">
                <a:solidFill>
                  <a:srgbClr val="00B050"/>
                </a:solidFill>
              </a:rPr>
              <a:t> </a:t>
            </a:r>
            <a:r>
              <a:rPr lang="cs-CZ" altLang="cs-CZ" sz="2400">
                <a:solidFill>
                  <a:srgbClr val="00B050"/>
                </a:solidFill>
              </a:rPr>
              <a:t>A</a:t>
            </a:r>
            <a:r>
              <a:rPr lang="en-US" altLang="cs-CZ" sz="2400">
                <a:solidFill>
                  <a:srgbClr val="00B050"/>
                </a:solidFill>
              </a:rPr>
              <a:t>reas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6613"/>
            <a:ext cx="7467600" cy="589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Rectangle 6"/>
          <p:cNvSpPr>
            <a:spLocks noChangeArrowheads="1"/>
          </p:cNvSpPr>
          <p:nvPr/>
        </p:nvSpPr>
        <p:spPr bwMode="auto">
          <a:xfrm>
            <a:off x="6781800" y="2383631"/>
            <a:ext cx="2514600" cy="3962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990099"/>
                </a:solidFill>
              </a:rPr>
              <a:t>The Least Structured Mammalian Brain is Found in Rodents and Insectivora</a:t>
            </a:r>
            <a:endParaRPr lang="en-US" altLang="cs-CZ" sz="2800" dirty="0">
              <a:solidFill>
                <a:srgbClr val="99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800" dirty="0">
                <a:solidFill>
                  <a:srgbClr val="990099"/>
                </a:solidFill>
              </a:rPr>
              <a:t>e.g. in </a:t>
            </a:r>
            <a:r>
              <a:rPr lang="en-US" altLang="cs-CZ" sz="2800" dirty="0" smtClean="0">
                <a:solidFill>
                  <a:srgbClr val="990099"/>
                </a:solidFill>
              </a:rPr>
              <a:t>Mole</a:t>
            </a:r>
            <a:r>
              <a:rPr lang="cs-CZ" altLang="cs-CZ" sz="2800" dirty="0" smtClean="0">
                <a:solidFill>
                  <a:srgbClr val="990099"/>
                </a:solidFill>
              </a:rPr>
              <a:t>/or Hedgehog</a:t>
            </a:r>
            <a:endParaRPr lang="cs-CZ" altLang="cs-CZ" sz="2800" dirty="0">
              <a:solidFill>
                <a:srgbClr val="990099"/>
              </a:solidFill>
            </a:endParaRP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94E88D-CA57-43BB-AE30-8FFC79A32EFF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cs-CZ" sz="1400"/>
          </a:p>
        </p:txBody>
      </p:sp>
      <p:sp>
        <p:nvSpPr>
          <p:cNvPr id="40965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4191000" cy="533400"/>
          </a:xfrm>
        </p:spPr>
        <p:txBody>
          <a:bodyPr/>
          <a:lstStyle/>
          <a:p>
            <a:r>
              <a:rPr lang="cs-CZ" altLang="cs-CZ" sz="4000" smtClean="0">
                <a:solidFill>
                  <a:srgbClr val="009900"/>
                </a:solidFill>
              </a:rPr>
              <a:t>Brodmann Areas</a:t>
            </a:r>
            <a:endParaRPr lang="en-US" altLang="cs-CZ" sz="4000" smtClean="0">
              <a:solidFill>
                <a:srgbClr val="009900"/>
              </a:solidFill>
            </a:endParaRPr>
          </a:p>
        </p:txBody>
      </p:sp>
      <p:sp>
        <p:nvSpPr>
          <p:cNvPr id="40967" name="TextBox 10"/>
          <p:cNvSpPr txBox="1">
            <a:spLocks noChangeArrowheads="1"/>
          </p:cNvSpPr>
          <p:nvPr/>
        </p:nvSpPr>
        <p:spPr bwMode="auto">
          <a:xfrm>
            <a:off x="7793038" y="1255713"/>
            <a:ext cx="339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X</a:t>
            </a:r>
          </a:p>
        </p:txBody>
      </p:sp>
      <p:grpSp>
        <p:nvGrpSpPr>
          <p:cNvPr id="40968" name="Group 3"/>
          <p:cNvGrpSpPr>
            <a:grpSpLocks/>
          </p:cNvGrpSpPr>
          <p:nvPr/>
        </p:nvGrpSpPr>
        <p:grpSpPr bwMode="auto">
          <a:xfrm>
            <a:off x="6953250" y="228600"/>
            <a:ext cx="2095500" cy="2257425"/>
            <a:chOff x="6972300" y="762000"/>
            <a:chExt cx="2095500" cy="2257425"/>
          </a:xfrm>
        </p:grpSpPr>
        <p:pic>
          <p:nvPicPr>
            <p:cNvPr id="4097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300" y="762000"/>
              <a:ext cx="2095500" cy="225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3" name="TextBox 2"/>
            <p:cNvSpPr txBox="1">
              <a:spLocks noChangeArrowheads="1"/>
            </p:cNvSpPr>
            <p:nvPr/>
          </p:nvSpPr>
          <p:spPr bwMode="auto">
            <a:xfrm>
              <a:off x="7783340" y="1607322"/>
              <a:ext cx="3385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0974" name="TextBox 9"/>
            <p:cNvSpPr txBox="1">
              <a:spLocks noChangeArrowheads="1"/>
            </p:cNvSpPr>
            <p:nvPr/>
          </p:nvSpPr>
          <p:spPr bwMode="auto">
            <a:xfrm>
              <a:off x="8168357" y="1323045"/>
              <a:ext cx="3385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0975" name="TextBox 11"/>
            <p:cNvSpPr txBox="1">
              <a:spLocks noChangeArrowheads="1"/>
            </p:cNvSpPr>
            <p:nvPr/>
          </p:nvSpPr>
          <p:spPr bwMode="auto">
            <a:xfrm>
              <a:off x="7607469" y="1263134"/>
              <a:ext cx="3385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40969" name="TextBox 4"/>
          <p:cNvSpPr txBox="1">
            <a:spLocks noChangeArrowheads="1"/>
          </p:cNvSpPr>
          <p:nvPr/>
        </p:nvSpPr>
        <p:spPr bwMode="auto">
          <a:xfrm>
            <a:off x="7807325" y="1169988"/>
            <a:ext cx="338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651000" y="6415088"/>
            <a:ext cx="2819400" cy="381000"/>
          </a:xfrm>
          <a:prstGeom prst="rect">
            <a:avLst/>
          </a:prstGeom>
          <a:solidFill>
            <a:schemeClr val="accent6">
              <a:alpha val="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4400" dirty="0" smtClean="0"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8800" y="6092825"/>
            <a:ext cx="2667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4114800" y="228600"/>
            <a:ext cx="502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cs-CZ" altLang="cs-CZ" dirty="0"/>
              <a:t>	</a:t>
            </a:r>
            <a:r>
              <a:rPr lang="cs-CZ" altLang="cs-CZ" dirty="0">
                <a:solidFill>
                  <a:srgbClr val="00B050"/>
                </a:solidFill>
              </a:rPr>
              <a:t>(Outer Hemisphere Part)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6" descr="Brodmann-areas-by-h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08387"/>
            <a:ext cx="48006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20763"/>
            <a:ext cx="8686800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FF370F-BBDB-41F2-A4AF-8325326B7B39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cs-CZ" sz="1400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106363"/>
            <a:ext cx="8686800" cy="1524000"/>
          </a:xfrm>
        </p:spPr>
        <p:txBody>
          <a:bodyPr/>
          <a:lstStyle/>
          <a:p>
            <a:r>
              <a:rPr lang="cs-CZ" altLang="cs-CZ" sz="4000" smtClean="0">
                <a:solidFill>
                  <a:srgbClr val="009900"/>
                </a:solidFill>
              </a:rPr>
              <a:t>Brodmann Areas (Inner and Outer)</a:t>
            </a:r>
            <a:br>
              <a:rPr lang="cs-CZ" altLang="cs-CZ" sz="4000" smtClean="0">
                <a:solidFill>
                  <a:srgbClr val="009900"/>
                </a:solidFill>
              </a:rPr>
            </a:br>
            <a:r>
              <a:rPr lang="en-US" altLang="cs-CZ" sz="4000" smtClean="0">
                <a:solidFill>
                  <a:srgbClr val="00B0F0"/>
                </a:solidFill>
              </a:rPr>
              <a:t>http://www.fmriconsulting.com/brodmannconn/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47EC50-C91E-4C63-BE01-50EEF468A89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cs-CZ" sz="1400"/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88963"/>
            <a:ext cx="8534400" cy="630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6934200" y="1828800"/>
            <a:ext cx="1905000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7030A0"/>
                </a:solidFill>
              </a:rPr>
              <a:t>Visual Pathways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cs-CZ" sz="1800">
                <a:solidFill>
                  <a:srgbClr val="FF0066"/>
                </a:solidFill>
              </a:rPr>
              <a:t>red</a:t>
            </a:r>
            <a:r>
              <a:rPr lang="cs-CZ" altLang="cs-CZ" sz="1800">
                <a:solidFill>
                  <a:srgbClr val="FF0066"/>
                </a:solidFill>
              </a:rPr>
              <a:t>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magnocel</a:t>
            </a:r>
            <a:r>
              <a:rPr lang="en-US" altLang="cs-CZ" sz="1800"/>
              <a:t>l</a:t>
            </a:r>
            <a:r>
              <a:rPr lang="cs-CZ" altLang="cs-CZ" sz="1800"/>
              <a:t>ul</a:t>
            </a:r>
            <a:r>
              <a:rPr lang="en-US" altLang="cs-CZ" sz="1800"/>
              <a:t>a</a:t>
            </a:r>
            <a:r>
              <a:rPr lang="cs-CZ" altLang="cs-CZ" sz="1800"/>
              <a:t>r </a:t>
            </a:r>
            <a:r>
              <a:rPr lang="en-US" altLang="cs-CZ" sz="1800"/>
              <a:t>pathway</a:t>
            </a:r>
            <a:r>
              <a:rPr lang="cs-CZ" altLang="cs-CZ" sz="1800"/>
              <a:t> (</a:t>
            </a:r>
            <a:r>
              <a:rPr lang="en-US" altLang="cs-CZ" sz="1800"/>
              <a:t>motion</a:t>
            </a:r>
            <a:r>
              <a:rPr lang="cs-CZ" altLang="cs-CZ" sz="1800"/>
              <a:t>, </a:t>
            </a:r>
            <a:r>
              <a:rPr lang="en-US" altLang="cs-CZ" sz="1800"/>
              <a:t>black and white</a:t>
            </a:r>
            <a:r>
              <a:rPr lang="cs-CZ" altLang="cs-CZ" sz="180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rgbClr val="009900"/>
                </a:solidFill>
              </a:rPr>
              <a:t>green</a:t>
            </a:r>
            <a:r>
              <a:rPr lang="cs-CZ" altLang="cs-CZ" sz="1800">
                <a:solidFill>
                  <a:srgbClr val="009900"/>
                </a:solidFill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parvocel</a:t>
            </a:r>
            <a:r>
              <a:rPr lang="en-US" altLang="cs-CZ" sz="1800"/>
              <a:t>l</a:t>
            </a:r>
            <a:r>
              <a:rPr lang="cs-CZ" altLang="cs-CZ" sz="1800"/>
              <a:t>ul</a:t>
            </a:r>
            <a:r>
              <a:rPr lang="en-US" altLang="cs-CZ" sz="1800"/>
              <a:t>ar</a:t>
            </a: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/>
              <a:t>pathway</a:t>
            </a:r>
            <a:r>
              <a:rPr lang="cs-CZ" altLang="cs-CZ" sz="1800"/>
              <a:t> (</a:t>
            </a:r>
            <a:r>
              <a:rPr lang="en-US" altLang="cs-CZ" sz="1800"/>
              <a:t>color</a:t>
            </a:r>
            <a:r>
              <a:rPr lang="cs-CZ" altLang="cs-CZ" sz="1800"/>
              <a:t>)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cs-CZ" sz="1800"/>
          </a:p>
        </p:txBody>
      </p:sp>
      <p:sp>
        <p:nvSpPr>
          <p:cNvPr id="43013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400" dirty="0">
                <a:solidFill>
                  <a:srgbClr val="0000FF"/>
                </a:solidFill>
              </a:rPr>
              <a:t>Inappropriate </a:t>
            </a:r>
            <a:r>
              <a:rPr lang="cs-CZ" altLang="cs-CZ" sz="2400" dirty="0">
                <a:solidFill>
                  <a:srgbClr val="0000FF"/>
                </a:solidFill>
              </a:rPr>
              <a:t>W</a:t>
            </a:r>
            <a:r>
              <a:rPr lang="en-US" altLang="cs-CZ" sz="2400" dirty="0">
                <a:solidFill>
                  <a:srgbClr val="0000FF"/>
                </a:solidFill>
              </a:rPr>
              <a:t>ay to </a:t>
            </a:r>
            <a:r>
              <a:rPr lang="cs-CZ" altLang="cs-CZ" sz="2400" dirty="0">
                <a:solidFill>
                  <a:srgbClr val="0000FF"/>
                </a:solidFill>
              </a:rPr>
              <a:t>E</a:t>
            </a:r>
            <a:r>
              <a:rPr lang="en-US" altLang="cs-CZ" sz="2400" dirty="0" err="1">
                <a:solidFill>
                  <a:srgbClr val="0000FF"/>
                </a:solidFill>
              </a:rPr>
              <a:t>xplain</a:t>
            </a:r>
            <a:r>
              <a:rPr lang="cs-CZ" altLang="cs-CZ" sz="2400" dirty="0">
                <a:solidFill>
                  <a:srgbClr val="0000FF"/>
                </a:solidFill>
              </a:rPr>
              <a:t> </a:t>
            </a:r>
            <a:r>
              <a:rPr lang="cs-CZ" altLang="cs-CZ" sz="2400" dirty="0" smtClean="0">
                <a:solidFill>
                  <a:srgbClr val="0000FF"/>
                </a:solidFill>
              </a:rPr>
              <a:t>(Visual)Cortical Connectivity</a:t>
            </a:r>
            <a:endParaRPr lang="en-US" altLang="cs-CZ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698500"/>
            <a:ext cx="5916612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254033-D786-4F76-848B-4C3BFF8099DC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117475" y="1111250"/>
            <a:ext cx="2576513" cy="323215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 dirty="0">
                <a:solidFill>
                  <a:schemeClr val="accent2"/>
                </a:solidFill>
              </a:rPr>
              <a:t>Overview of higher functions of visual cortex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000" dirty="0">
                <a:solidFill>
                  <a:schemeClr val="accent2"/>
                </a:solidFill>
              </a:rPr>
              <a:t/>
            </a:r>
            <a:br>
              <a:rPr lang="cs-CZ" altLang="cs-CZ" sz="4000" dirty="0">
                <a:solidFill>
                  <a:schemeClr val="accent2"/>
                </a:solidFill>
              </a:rPr>
            </a:br>
            <a:endParaRPr lang="en-US" altLang="cs-CZ" sz="2800" dirty="0">
              <a:solidFill>
                <a:schemeClr val="accent2"/>
              </a:solidFill>
            </a:endParaRP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117475" y="0"/>
            <a:ext cx="85693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4000" dirty="0">
                <a:solidFill>
                  <a:srgbClr val="0000FF"/>
                </a:solidFill>
              </a:rPr>
              <a:t>Alternative Way to Explain Vision…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53340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7475" y="4718447"/>
            <a:ext cx="198163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4000" dirty="0" smtClean="0">
                <a:solidFill>
                  <a:schemeClr val="accent2"/>
                </a:solidFill>
              </a:rPr>
              <a:t>Early </a:t>
            </a:r>
            <a:endParaRPr lang="en-US" altLang="cs-CZ" sz="4000" dirty="0" smtClean="0">
              <a:solidFill>
                <a:schemeClr val="accent2"/>
              </a:solidFill>
            </a:endParaRPr>
          </a:p>
          <a:p>
            <a:r>
              <a:rPr lang="cs-CZ" altLang="cs-CZ" sz="4000" dirty="0" smtClean="0">
                <a:solidFill>
                  <a:schemeClr val="accent2"/>
                </a:solidFill>
              </a:rPr>
              <a:t>vs</a:t>
            </a:r>
            <a:r>
              <a:rPr lang="cs-CZ" altLang="cs-CZ" sz="4000" dirty="0">
                <a:solidFill>
                  <a:schemeClr val="accent2"/>
                </a:solidFill>
              </a:rPr>
              <a:t>. </a:t>
            </a:r>
            <a:r>
              <a:rPr lang="cs-CZ" altLang="cs-CZ" sz="4000" dirty="0" smtClean="0">
                <a:solidFill>
                  <a:schemeClr val="accent2"/>
                </a:solidFill>
              </a:rPr>
              <a:t>Late</a:t>
            </a:r>
            <a:endParaRPr lang="en-US" altLang="cs-CZ" sz="4000" dirty="0" smtClean="0">
              <a:solidFill>
                <a:schemeClr val="accent2"/>
              </a:solidFill>
            </a:endParaRPr>
          </a:p>
          <a:p>
            <a:r>
              <a:rPr lang="cs-CZ" altLang="cs-CZ" sz="4000" dirty="0" smtClean="0">
                <a:solidFill>
                  <a:schemeClr val="accent2"/>
                </a:solidFill>
              </a:rPr>
              <a:t>vision</a:t>
            </a:r>
            <a:endParaRPr lang="en-US" altLang="cs-CZ" sz="4000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07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250"/>
            <a:ext cx="8686800" cy="536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77861B-8BC2-4F6D-9AD7-977445A05884}" type="slidenum">
              <a:rPr lang="en-US" altLang="cs-CZ" sz="1400"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cs-CZ" sz="1400">
              <a:cs typeface="Arial" charset="0"/>
            </a:endParaRPr>
          </a:p>
        </p:txBody>
      </p:sp>
      <p:sp>
        <p:nvSpPr>
          <p:cNvPr id="4608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cs-CZ" smtClean="0">
                <a:solidFill>
                  <a:srgbClr val="009900"/>
                </a:solidFill>
              </a:rPr>
              <a:t>What </a:t>
            </a:r>
            <a:r>
              <a:rPr lang="en-US" altLang="cs-CZ" smtClean="0">
                <a:solidFill>
                  <a:schemeClr val="tx1"/>
                </a:solidFill>
              </a:rPr>
              <a:t>and</a:t>
            </a:r>
            <a:r>
              <a:rPr lang="en-US" altLang="cs-CZ" smtClean="0">
                <a:solidFill>
                  <a:srgbClr val="009900"/>
                </a:solidFill>
              </a:rPr>
              <a:t> </a:t>
            </a:r>
            <a:r>
              <a:rPr lang="en-US" altLang="cs-CZ" smtClean="0">
                <a:solidFill>
                  <a:srgbClr val="FF33CC"/>
                </a:solidFill>
              </a:rPr>
              <a:t>Where</a:t>
            </a:r>
            <a:r>
              <a:rPr lang="en-US" altLang="cs-CZ" smtClean="0">
                <a:solidFill>
                  <a:srgbClr val="009900"/>
                </a:solidFill>
              </a:rPr>
              <a:t> </a:t>
            </a:r>
            <a:r>
              <a:rPr lang="en-US" altLang="cs-CZ" smtClean="0">
                <a:solidFill>
                  <a:schemeClr val="tx1"/>
                </a:solidFill>
              </a:rPr>
              <a:t>in</a:t>
            </a:r>
            <a:r>
              <a:rPr lang="en-US" altLang="cs-CZ" smtClean="0">
                <a:solidFill>
                  <a:srgbClr val="009900"/>
                </a:solidFill>
              </a:rPr>
              <a:t> </a:t>
            </a:r>
            <a:r>
              <a:rPr lang="en-US" altLang="cs-CZ" smtClean="0">
                <a:solidFill>
                  <a:schemeClr val="tx1"/>
                </a:solidFill>
              </a:rPr>
              <a:t>auditory cortex</a:t>
            </a:r>
            <a:r>
              <a:rPr lang="cs-CZ" altLang="cs-CZ" smtClean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4608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685800"/>
            <a:ext cx="298926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2600" y="866775"/>
            <a:ext cx="860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Visual</a:t>
            </a:r>
          </a:p>
          <a:p>
            <a:r>
              <a:rPr lang="cs-CZ" b="1" dirty="0" smtClean="0"/>
              <a:t>Areas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676400" y="2120054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Auditory</a:t>
            </a:r>
          </a:p>
          <a:p>
            <a:r>
              <a:rPr lang="cs-CZ" b="1" dirty="0" smtClean="0"/>
              <a:t>Areas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228600" y="685800"/>
            <a:ext cx="8534400" cy="535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 smtClean="0">
                <a:solidFill>
                  <a:srgbClr val="7030A0"/>
                </a:solidFill>
              </a:rPr>
              <a:t>THIS PANEL IS A SPECULATIVE ATTEMPT TO CLASSIFY BRODMANN AREAS DIFFERENTLY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800" b="1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cs-CZ" sz="1800" b="1" dirty="0" smtClean="0">
                <a:solidFill>
                  <a:srgbClr val="7030A0"/>
                </a:solidFill>
              </a:rPr>
              <a:t>“Binary Trees of </a:t>
            </a:r>
            <a:r>
              <a:rPr lang="en-US" altLang="cs-CZ" sz="1800" b="1" dirty="0" err="1" smtClean="0">
                <a:solidFill>
                  <a:srgbClr val="7030A0"/>
                </a:solidFill>
              </a:rPr>
              <a:t>Brodmann</a:t>
            </a:r>
            <a:r>
              <a:rPr lang="en-US" altLang="cs-CZ" sz="1800" b="1" dirty="0" smtClean="0">
                <a:solidFill>
                  <a:srgbClr val="7030A0"/>
                </a:solidFill>
              </a:rPr>
              <a:t> Areas” and </a:t>
            </a:r>
            <a:r>
              <a:rPr lang="cs-CZ" altLang="cs-CZ" sz="1800" b="1" dirty="0" smtClean="0">
                <a:solidFill>
                  <a:srgbClr val="7030A0"/>
                </a:solidFill>
              </a:rPr>
              <a:t>B</a:t>
            </a:r>
            <a:r>
              <a:rPr lang="en-US" altLang="cs-CZ" sz="1800" b="1" dirty="0" err="1" smtClean="0">
                <a:solidFill>
                  <a:srgbClr val="7030A0"/>
                </a:solidFill>
              </a:rPr>
              <a:t>eyond</a:t>
            </a:r>
            <a:r>
              <a:rPr lang="en-US" altLang="cs-CZ" sz="1800" b="1" dirty="0" smtClean="0">
                <a:solidFill>
                  <a:srgbClr val="7030A0"/>
                </a:solidFill>
              </a:rPr>
              <a:t> </a:t>
            </a:r>
            <a:r>
              <a:rPr lang="en-US" altLang="cs-CZ" sz="1800" b="1" dirty="0" err="1" smtClean="0">
                <a:solidFill>
                  <a:srgbClr val="7030A0"/>
                </a:solidFill>
              </a:rPr>
              <a:t>Brodmann</a:t>
            </a:r>
            <a:r>
              <a:rPr lang="en-US" altLang="cs-CZ" sz="1800" b="1" dirty="0" smtClean="0">
                <a:solidFill>
                  <a:srgbClr val="7030A0"/>
                </a:solidFill>
              </a:rPr>
              <a:t> </a:t>
            </a:r>
            <a:r>
              <a:rPr lang="cs-CZ" altLang="cs-CZ" sz="1800" b="1" dirty="0" smtClean="0">
                <a:solidFill>
                  <a:srgbClr val="7030A0"/>
                </a:solidFill>
              </a:rPr>
              <a:t>A</a:t>
            </a:r>
            <a:r>
              <a:rPr lang="en-US" altLang="cs-CZ" sz="1800" b="1" dirty="0" err="1" smtClean="0">
                <a:solidFill>
                  <a:srgbClr val="7030A0"/>
                </a:solidFill>
              </a:rPr>
              <a:t>reas</a:t>
            </a:r>
            <a:endParaRPr lang="en-US" altLang="cs-CZ" sz="1800" b="1" dirty="0" smtClean="0">
              <a:solidFill>
                <a:srgbClr val="7030A0"/>
              </a:solidFill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7030A0"/>
                </a:solidFill>
              </a:rPr>
              <a:t>Bit 1: (Left) vs. (Right) Hemisphere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7030A0"/>
                </a:solidFill>
              </a:rPr>
              <a:t>Bit 2 and 3: (Motor/ Frontal Lobe) (Somatosensory/ Parietal L.)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7030A0"/>
                </a:solidFill>
              </a:rPr>
              <a:t>Bit 2 and 3: (Auditory/ Temporal L.) (Visual/ Occipital L.)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7030A0"/>
                </a:solidFill>
              </a:rPr>
              <a:t>Bit 4: (Primary) vs. (Secondary) Sensory projection areas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7030A0"/>
                </a:solidFill>
              </a:rPr>
              <a:t>Bit</a:t>
            </a:r>
            <a:r>
              <a:rPr lang="cs-CZ" altLang="cs-CZ" sz="1800" dirty="0" smtClean="0">
                <a:solidFill>
                  <a:srgbClr val="7030A0"/>
                </a:solidFill>
              </a:rPr>
              <a:t>s</a:t>
            </a:r>
            <a:r>
              <a:rPr lang="en-US" altLang="cs-CZ" sz="1800" dirty="0" smtClean="0">
                <a:solidFill>
                  <a:srgbClr val="7030A0"/>
                </a:solidFill>
              </a:rPr>
              <a:t> 5</a:t>
            </a:r>
            <a:r>
              <a:rPr lang="cs-CZ" altLang="cs-CZ" sz="1800" dirty="0" smtClean="0">
                <a:solidFill>
                  <a:srgbClr val="7030A0"/>
                </a:solidFill>
              </a:rPr>
              <a:t>,</a:t>
            </a:r>
            <a:r>
              <a:rPr lang="en-US" altLang="cs-CZ" sz="1800" dirty="0" smtClean="0">
                <a:solidFill>
                  <a:srgbClr val="7030A0"/>
                </a:solidFill>
              </a:rPr>
              <a:t> 6</a:t>
            </a:r>
            <a:r>
              <a:rPr lang="cs-CZ" altLang="cs-CZ" sz="1800" dirty="0" smtClean="0">
                <a:solidFill>
                  <a:srgbClr val="7030A0"/>
                </a:solidFill>
              </a:rPr>
              <a:t>,</a:t>
            </a:r>
            <a:r>
              <a:rPr lang="en-US" altLang="cs-CZ" sz="1800" dirty="0" smtClean="0">
                <a:solidFill>
                  <a:srgbClr val="7030A0"/>
                </a:solidFill>
              </a:rPr>
              <a:t> 7: subdivisions of visual</a:t>
            </a:r>
            <a:r>
              <a:rPr lang="cs-CZ" altLang="cs-CZ" sz="1800" dirty="0" smtClean="0">
                <a:solidFill>
                  <a:srgbClr val="7030A0"/>
                </a:solidFill>
              </a:rPr>
              <a:t>/ sensory</a:t>
            </a:r>
            <a:r>
              <a:rPr lang="en-US" altLang="cs-CZ" sz="1800" dirty="0" smtClean="0">
                <a:solidFill>
                  <a:srgbClr val="7030A0"/>
                </a:solidFill>
              </a:rPr>
              <a:t> areas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7030A0"/>
                </a:solidFill>
              </a:rPr>
              <a:t>Sensory Domains: Bit</a:t>
            </a:r>
            <a:r>
              <a:rPr lang="cs-CZ" altLang="cs-CZ" sz="1800" dirty="0" smtClean="0">
                <a:solidFill>
                  <a:srgbClr val="7030A0"/>
                </a:solidFill>
              </a:rPr>
              <a:t>s</a:t>
            </a:r>
            <a:r>
              <a:rPr lang="en-US" altLang="cs-CZ" sz="1800" dirty="0" smtClean="0">
                <a:solidFill>
                  <a:srgbClr val="7030A0"/>
                </a:solidFill>
              </a:rPr>
              <a:t> 1 </a:t>
            </a:r>
            <a:r>
              <a:rPr lang="cs-CZ" altLang="cs-CZ" sz="1800" dirty="0" smtClean="0">
                <a:solidFill>
                  <a:srgbClr val="7030A0"/>
                </a:solidFill>
              </a:rPr>
              <a:t>and 7</a:t>
            </a:r>
            <a:r>
              <a:rPr lang="en-US" altLang="cs-CZ" sz="1800" dirty="0" smtClean="0">
                <a:solidFill>
                  <a:srgbClr val="7030A0"/>
                </a:solidFill>
              </a:rPr>
              <a:t>: (Left/ Right) vs. (Bottom/ Top) </a:t>
            </a:r>
            <a:r>
              <a:rPr lang="cs-CZ" altLang="cs-CZ" sz="1800" dirty="0">
                <a:solidFill>
                  <a:srgbClr val="7030A0"/>
                </a:solidFill>
              </a:rPr>
              <a:t>E</a:t>
            </a:r>
            <a:r>
              <a:rPr lang="en-US" altLang="cs-CZ" sz="1800" dirty="0" err="1" smtClean="0">
                <a:solidFill>
                  <a:srgbClr val="7030A0"/>
                </a:solidFill>
              </a:rPr>
              <a:t>xten</a:t>
            </a:r>
            <a:r>
              <a:rPr lang="cs-CZ" altLang="cs-CZ" sz="1800" dirty="0" smtClean="0">
                <a:solidFill>
                  <a:srgbClr val="7030A0"/>
                </a:solidFill>
              </a:rPr>
              <a:t>s</a:t>
            </a:r>
            <a:r>
              <a:rPr lang="en-US" altLang="cs-CZ" sz="1800" dirty="0" smtClean="0">
                <a:solidFill>
                  <a:srgbClr val="7030A0"/>
                </a:solidFill>
              </a:rPr>
              <a:t>ion</a:t>
            </a:r>
            <a:r>
              <a:rPr lang="cs-CZ" altLang="cs-CZ" sz="1800" dirty="0" smtClean="0">
                <a:solidFill>
                  <a:srgbClr val="7030A0"/>
                </a:solidFill>
              </a:rPr>
              <a:t>s</a:t>
            </a:r>
            <a:r>
              <a:rPr lang="en-US" altLang="cs-CZ" sz="1800" dirty="0" smtClean="0">
                <a:solidFill>
                  <a:srgbClr val="7030A0"/>
                </a:solidFill>
              </a:rPr>
              <a:t>, </a:t>
            </a:r>
            <a:r>
              <a:rPr lang="cs-CZ" altLang="cs-CZ" sz="1800" dirty="0" err="1">
                <a:solidFill>
                  <a:srgbClr val="7030A0"/>
                </a:solidFill>
              </a:rPr>
              <a:t>R</a:t>
            </a:r>
            <a:r>
              <a:rPr lang="en-US" altLang="cs-CZ" sz="1800" dirty="0" err="1" smtClean="0">
                <a:solidFill>
                  <a:srgbClr val="7030A0"/>
                </a:solidFill>
              </a:rPr>
              <a:t>etinotopy</a:t>
            </a:r>
            <a:r>
              <a:rPr lang="en-US" altLang="cs-CZ" sz="1800" dirty="0" smtClean="0">
                <a:solidFill>
                  <a:srgbClr val="7030A0"/>
                </a:solidFill>
              </a:rPr>
              <a:t>, </a:t>
            </a:r>
            <a:r>
              <a:rPr lang="cs-CZ" altLang="cs-CZ" sz="1800" dirty="0" smtClean="0">
                <a:solidFill>
                  <a:srgbClr val="7030A0"/>
                </a:solidFill>
              </a:rPr>
              <a:t>S</a:t>
            </a:r>
            <a:r>
              <a:rPr lang="en-US" altLang="cs-CZ" sz="1800" dirty="0" err="1" smtClean="0">
                <a:solidFill>
                  <a:srgbClr val="7030A0"/>
                </a:solidFill>
              </a:rPr>
              <a:t>patial</a:t>
            </a:r>
            <a:r>
              <a:rPr lang="en-US" altLang="cs-CZ" sz="1800" dirty="0" smtClean="0">
                <a:solidFill>
                  <a:srgbClr val="7030A0"/>
                </a:solidFill>
              </a:rPr>
              <a:t> </a:t>
            </a:r>
            <a:r>
              <a:rPr lang="cs-CZ" altLang="cs-CZ" sz="1800" dirty="0">
                <a:solidFill>
                  <a:srgbClr val="7030A0"/>
                </a:solidFill>
              </a:rPr>
              <a:t>M</a:t>
            </a:r>
            <a:r>
              <a:rPr lang="en-US" altLang="cs-CZ" sz="1800" dirty="0" err="1" smtClean="0">
                <a:solidFill>
                  <a:srgbClr val="7030A0"/>
                </a:solidFill>
              </a:rPr>
              <a:t>ap</a:t>
            </a:r>
            <a:r>
              <a:rPr lang="cs-CZ" altLang="cs-CZ" sz="1800" dirty="0" smtClean="0">
                <a:solidFill>
                  <a:srgbClr val="7030A0"/>
                </a:solidFill>
              </a:rPr>
              <a:t>s</a:t>
            </a:r>
            <a:endParaRPr lang="en-US" altLang="cs-CZ" sz="1800" dirty="0" smtClean="0">
              <a:solidFill>
                <a:srgbClr val="7030A0"/>
              </a:solidFill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7030A0"/>
                </a:solidFill>
              </a:rPr>
              <a:t>Bit </a:t>
            </a:r>
            <a:r>
              <a:rPr lang="cs-CZ" altLang="cs-CZ" sz="1800" dirty="0" smtClean="0">
                <a:solidFill>
                  <a:srgbClr val="7030A0"/>
                </a:solidFill>
              </a:rPr>
              <a:t>8</a:t>
            </a:r>
            <a:r>
              <a:rPr lang="en-US" altLang="cs-CZ" sz="1800" dirty="0" smtClean="0">
                <a:solidFill>
                  <a:srgbClr val="7030A0"/>
                </a:solidFill>
              </a:rPr>
              <a:t>: Temporal encodings: subcortical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7030A0"/>
                </a:solidFill>
              </a:rPr>
              <a:t>Bit </a:t>
            </a:r>
            <a:r>
              <a:rPr lang="cs-CZ" altLang="cs-CZ" sz="1800" dirty="0">
                <a:solidFill>
                  <a:srgbClr val="7030A0"/>
                </a:solidFill>
              </a:rPr>
              <a:t>9</a:t>
            </a:r>
            <a:r>
              <a:rPr lang="en-US" altLang="cs-CZ" sz="1800" dirty="0" smtClean="0">
                <a:solidFill>
                  <a:srgbClr val="7030A0"/>
                </a:solidFill>
              </a:rPr>
              <a:t>: Other modality encodings – Hippocampus (Archi-cortex)/ space navigation, and so on.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endParaRPr lang="en-US" altLang="cs-CZ" sz="1800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cs-CZ" sz="1800" dirty="0" smtClean="0">
                <a:solidFill>
                  <a:srgbClr val="7030A0"/>
                </a:solidFill>
              </a:rPr>
              <a:t>Olfactory cortex</a:t>
            </a:r>
            <a:r>
              <a:rPr lang="cs-CZ" altLang="cs-CZ" sz="1800" dirty="0" smtClean="0">
                <a:solidFill>
                  <a:srgbClr val="7030A0"/>
                </a:solidFill>
              </a:rPr>
              <a:t> and Hippocampus</a:t>
            </a:r>
            <a:r>
              <a:rPr lang="en-US" altLang="cs-CZ" sz="1800" dirty="0" smtClean="0">
                <a:solidFill>
                  <a:srgbClr val="7030A0"/>
                </a:solidFill>
              </a:rPr>
              <a:t> (Archi-cortex), </a:t>
            </a:r>
            <a:r>
              <a:rPr lang="cs-CZ" altLang="cs-CZ" sz="1800" dirty="0" smtClean="0">
                <a:solidFill>
                  <a:srgbClr val="7030A0"/>
                </a:solidFill>
              </a:rPr>
              <a:t>Olfacory Bulb (Paleo-cortex), </a:t>
            </a:r>
            <a:r>
              <a:rPr lang="en-US" altLang="cs-CZ" sz="1800" dirty="0" smtClean="0">
                <a:solidFill>
                  <a:srgbClr val="7030A0"/>
                </a:solidFill>
              </a:rPr>
              <a:t>Vestibular </a:t>
            </a:r>
            <a:r>
              <a:rPr lang="cs-CZ" altLang="cs-CZ" sz="1800" dirty="0" smtClean="0">
                <a:solidFill>
                  <a:srgbClr val="7030A0"/>
                </a:solidFill>
              </a:rPr>
              <a:t>Cortex (Part of Temporal lobe), Cortical Projections</a:t>
            </a:r>
            <a:r>
              <a:rPr lang="en-US" altLang="cs-CZ" sz="1800" dirty="0" smtClean="0">
                <a:solidFill>
                  <a:srgbClr val="7030A0"/>
                </a:solidFill>
              </a:rPr>
              <a:t>, Remaining senses: Olfaction, </a:t>
            </a:r>
            <a:r>
              <a:rPr lang="cs-CZ" altLang="cs-CZ" sz="1800" dirty="0">
                <a:solidFill>
                  <a:srgbClr val="7030A0"/>
                </a:solidFill>
              </a:rPr>
              <a:t>T</a:t>
            </a:r>
            <a:r>
              <a:rPr lang="cs-CZ" altLang="cs-CZ" sz="1800" dirty="0" smtClean="0">
                <a:solidFill>
                  <a:srgbClr val="7030A0"/>
                </a:solidFill>
              </a:rPr>
              <a:t>aste</a:t>
            </a:r>
            <a:r>
              <a:rPr lang="en-US" altLang="cs-CZ" sz="1800" dirty="0" smtClean="0">
                <a:solidFill>
                  <a:srgbClr val="7030A0"/>
                </a:solidFill>
              </a:rPr>
              <a:t> and Touch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endParaRPr lang="en-US" altLang="cs-CZ" sz="1800" dirty="0" smtClean="0">
              <a:solidFill>
                <a:srgbClr val="7030A0"/>
              </a:solidFill>
            </a:endParaRPr>
          </a:p>
        </p:txBody>
      </p:sp>
      <p:sp>
        <p:nvSpPr>
          <p:cNvPr id="4505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0D5F8E-2065-4844-94FE-2E12F9086D8A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cs-CZ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E8BF37-AE27-4607-8E6B-F8EA60A71449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cs-CZ" sz="1400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228600"/>
            <a:ext cx="3962400" cy="1905000"/>
          </a:xfrm>
        </p:spPr>
        <p:txBody>
          <a:bodyPr/>
          <a:lstStyle/>
          <a:p>
            <a:pPr algn="l" eaLnBrk="1" hangingPunct="1"/>
            <a:r>
              <a:rPr lang="en-US" altLang="cs-CZ" sz="4000" smtClean="0">
                <a:solidFill>
                  <a:srgbClr val="FF0000"/>
                </a:solidFill>
              </a:rPr>
              <a:t>Speech</a:t>
            </a:r>
            <a:r>
              <a:rPr lang="cs-CZ" altLang="cs-CZ" sz="4000" smtClean="0">
                <a:solidFill>
                  <a:srgbClr val="FF0000"/>
                </a:solidFill>
              </a:rPr>
              <a:t/>
            </a:r>
            <a:br>
              <a:rPr lang="cs-CZ" altLang="cs-CZ" sz="4000" smtClean="0">
                <a:solidFill>
                  <a:srgbClr val="FF0000"/>
                </a:solidFill>
              </a:rPr>
            </a:br>
            <a:r>
              <a:rPr lang="en-US" altLang="cs-CZ" sz="4000" smtClean="0">
                <a:solidFill>
                  <a:srgbClr val="FF0000"/>
                </a:solidFill>
              </a:rPr>
              <a:t>Processing in Cerebral Cortex</a:t>
            </a:r>
          </a:p>
        </p:txBody>
      </p:sp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4956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-76200"/>
            <a:ext cx="8753475" cy="646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DCB722-80CA-45A6-869D-525EF84DC1E1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cs-CZ" sz="1400"/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390525" y="6278563"/>
            <a:ext cx="83724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>
                <a:solidFill>
                  <a:srgbClr val="FF3300"/>
                </a:solidFill>
              </a:rPr>
              <a:t>Vocal range and singing range</a:t>
            </a:r>
            <a:r>
              <a:rPr lang="cs-CZ" altLang="cs-CZ">
                <a:solidFill>
                  <a:srgbClr val="FF3300"/>
                </a:solidFill>
              </a:rPr>
              <a:t> + modalities...</a:t>
            </a:r>
            <a:endParaRPr lang="en-US" altLang="cs-CZ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5F0BD9-15D3-454E-9459-017BEB538F82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cs-CZ" sz="1400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009900"/>
                </a:solidFill>
              </a:rPr>
              <a:t>Formants of </a:t>
            </a:r>
            <a:r>
              <a:rPr lang="en-GB" altLang="cs-CZ" smtClean="0">
                <a:solidFill>
                  <a:srgbClr val="009900"/>
                </a:solidFill>
              </a:rPr>
              <a:t>V</a:t>
            </a:r>
            <a:r>
              <a:rPr lang="cs-CZ" altLang="cs-CZ" smtClean="0">
                <a:solidFill>
                  <a:srgbClr val="009900"/>
                </a:solidFill>
              </a:rPr>
              <a:t>owels in </a:t>
            </a:r>
            <a:r>
              <a:rPr lang="en-GB" altLang="cs-CZ" smtClean="0">
                <a:solidFill>
                  <a:srgbClr val="009900"/>
                </a:solidFill>
              </a:rPr>
              <a:t>Different Languages</a:t>
            </a:r>
            <a:r>
              <a:rPr lang="cs-CZ" altLang="cs-CZ" smtClean="0">
                <a:solidFill>
                  <a:srgbClr val="009900"/>
                </a:solidFill>
              </a:rPr>
              <a:t> </a:t>
            </a:r>
            <a:endParaRPr lang="en-US" altLang="cs-CZ" smtClean="0">
              <a:solidFill>
                <a:srgbClr val="009900"/>
              </a:solidFill>
            </a:endParaRPr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981200"/>
            <a:ext cx="871537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322F28-0EB6-4102-B720-FBA423C11CA2}" type="slidenum">
              <a:rPr lang="en-US" altLang="cs-CZ" sz="1400"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cs-CZ" sz="1400">
              <a:cs typeface="Arial" charset="0"/>
            </a:endParaRPr>
          </a:p>
        </p:txBody>
      </p:sp>
      <p:grpSp>
        <p:nvGrpSpPr>
          <p:cNvPr id="5123" name="Group 4"/>
          <p:cNvGrpSpPr>
            <a:grpSpLocks/>
          </p:cNvGrpSpPr>
          <p:nvPr/>
        </p:nvGrpSpPr>
        <p:grpSpPr bwMode="auto">
          <a:xfrm>
            <a:off x="2990850" y="836613"/>
            <a:ext cx="5448300" cy="3113087"/>
            <a:chOff x="2630597" y="836771"/>
            <a:chExt cx="5448300" cy="3112294"/>
          </a:xfrm>
        </p:grpSpPr>
        <p:pic>
          <p:nvPicPr>
            <p:cNvPr id="5130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0597" y="836771"/>
              <a:ext cx="5448300" cy="3112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31" name="Rectangle 10"/>
            <p:cNvSpPr>
              <a:spLocks noChangeArrowheads="1"/>
            </p:cNvSpPr>
            <p:nvPr/>
          </p:nvSpPr>
          <p:spPr bwMode="auto">
            <a:xfrm>
              <a:off x="6406763" y="1814135"/>
              <a:ext cx="1137037" cy="293209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4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5132" name="Rectangle 11"/>
            <p:cNvSpPr>
              <a:spLocks noChangeArrowheads="1"/>
            </p:cNvSpPr>
            <p:nvPr/>
          </p:nvSpPr>
          <p:spPr bwMode="auto">
            <a:xfrm>
              <a:off x="2900900" y="2253949"/>
              <a:ext cx="852777" cy="24434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4400">
                <a:latin typeface="Times New Roman" pitchFamily="18" charset="0"/>
                <a:cs typeface="Arial" charset="0"/>
              </a:endParaRPr>
            </a:p>
          </p:txBody>
        </p:sp>
      </p:grpSp>
      <p:pic>
        <p:nvPicPr>
          <p:cNvPr id="5124" name="Picture 2" descr="The image “http://upload.wikimedia.org/wikipedia/commons/7/7c/HumanEar.jpg” cannot be displayed, because it contains error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3595688"/>
            <a:ext cx="3754438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The image “http://upload.wikimedia.org/wikipedia/commons/7/7c/HumanEar.jpg” cannot be displayed, because it contains errors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3" y="3590925"/>
            <a:ext cx="3754437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2286000"/>
            <a:ext cx="214312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534400" cy="442913"/>
          </a:xfrm>
        </p:spPr>
        <p:txBody>
          <a:bodyPr/>
          <a:lstStyle/>
          <a:p>
            <a:pPr algn="l"/>
            <a:r>
              <a:rPr lang="en-US" altLang="cs-CZ" sz="4000" dirty="0" smtClean="0">
                <a:solidFill>
                  <a:srgbClr val="FF0000"/>
                </a:solidFill>
              </a:rPr>
              <a:t>Overview </a:t>
            </a:r>
            <a:r>
              <a:rPr lang="cs-CZ" altLang="cs-CZ" sz="4000" dirty="0" smtClean="0">
                <a:solidFill>
                  <a:srgbClr val="FF0000"/>
                </a:solidFill>
              </a:rPr>
              <a:t>of</a:t>
            </a:r>
            <a:r>
              <a:rPr lang="en-US" altLang="cs-CZ" sz="4000" dirty="0" smtClean="0">
                <a:solidFill>
                  <a:srgbClr val="FF0000"/>
                </a:solidFill>
              </a:rPr>
              <a:t> </a:t>
            </a:r>
            <a:r>
              <a:rPr lang="en-US" altLang="cs-CZ" sz="4000" dirty="0" smtClean="0">
                <a:solidFill>
                  <a:srgbClr val="FF0000"/>
                </a:solidFill>
              </a:rPr>
              <a:t>the  </a:t>
            </a:r>
            <a:r>
              <a:rPr lang="cs-CZ" altLang="cs-CZ" sz="4000" dirty="0" smtClean="0">
                <a:solidFill>
                  <a:srgbClr val="FF0000"/>
                </a:solidFill>
              </a:rPr>
              <a:t>A</a:t>
            </a:r>
            <a:r>
              <a:rPr lang="en-US" altLang="cs-CZ" sz="4000" dirty="0" err="1" smtClean="0">
                <a:solidFill>
                  <a:srgbClr val="FF0000"/>
                </a:solidFill>
              </a:rPr>
              <a:t>uditory</a:t>
            </a:r>
            <a:r>
              <a:rPr lang="en-US" altLang="cs-CZ" sz="4000" dirty="0" smtClean="0">
                <a:solidFill>
                  <a:srgbClr val="FF0000"/>
                </a:solidFill>
              </a:rPr>
              <a:t> </a:t>
            </a:r>
            <a:r>
              <a:rPr lang="cs-CZ" altLang="cs-CZ" sz="4000" dirty="0">
                <a:solidFill>
                  <a:srgbClr val="FF0000"/>
                </a:solidFill>
              </a:rPr>
              <a:t>P</a:t>
            </a:r>
            <a:r>
              <a:rPr lang="en-US" altLang="cs-CZ" sz="4000" dirty="0" err="1" smtClean="0">
                <a:solidFill>
                  <a:srgbClr val="FF0000"/>
                </a:solidFill>
              </a:rPr>
              <a:t>athway</a:t>
            </a:r>
            <a:endParaRPr lang="en-US" altLang="cs-CZ" sz="4000" dirty="0" smtClean="0">
              <a:solidFill>
                <a:srgbClr val="FF0000"/>
              </a:solidFill>
            </a:endParaRPr>
          </a:p>
        </p:txBody>
      </p:sp>
      <p:sp>
        <p:nvSpPr>
          <p:cNvPr id="5128" name="TextBox 17"/>
          <p:cNvSpPr txBox="1">
            <a:spLocks noChangeArrowheads="1"/>
          </p:cNvSpPr>
          <p:nvPr/>
        </p:nvSpPr>
        <p:spPr bwMode="auto">
          <a:xfrm>
            <a:off x="127000" y="4800600"/>
            <a:ext cx="195421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rgbClr val="00B050"/>
                </a:solidFill>
                <a:cs typeface="Arial" charset="0"/>
              </a:rPr>
              <a:t>Auditory pathway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rgbClr val="00B050"/>
                </a:solidFill>
                <a:cs typeface="Arial" charset="0"/>
              </a:rPr>
              <a:t>from cochlea to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rgbClr val="00B050"/>
                </a:solidFill>
                <a:cs typeface="Arial" charset="0"/>
              </a:rPr>
              <a:t>brainstem</a:t>
            </a:r>
            <a:endParaRPr lang="cs-CZ" altLang="cs-CZ" sz="1800">
              <a:solidFill>
                <a:srgbClr val="00B050"/>
              </a:solidFill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rgbClr val="00B050"/>
                </a:solidFill>
                <a:cs typeface="Arial" charset="0"/>
              </a:rPr>
              <a:t>and subcortical</a:t>
            </a:r>
            <a:r>
              <a:rPr lang="cs-CZ" altLang="cs-CZ" sz="1800">
                <a:solidFill>
                  <a:srgbClr val="00B050"/>
                </a:solidFill>
                <a:cs typeface="Arial" charset="0"/>
              </a:rPr>
              <a:t> </a:t>
            </a:r>
            <a:endParaRPr lang="en-US" altLang="cs-CZ" sz="1800">
              <a:solidFill>
                <a:srgbClr val="00B050"/>
              </a:solidFill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B050"/>
                </a:solidFill>
                <a:cs typeface="Arial" charset="0"/>
              </a:rPr>
              <a:t>cent</a:t>
            </a:r>
            <a:r>
              <a:rPr lang="en-US" altLang="cs-CZ" sz="1800">
                <a:solidFill>
                  <a:srgbClr val="00B050"/>
                </a:solidFill>
                <a:cs typeface="Arial" charset="0"/>
              </a:rPr>
              <a:t>e</a:t>
            </a:r>
            <a:r>
              <a:rPr lang="cs-CZ" altLang="cs-CZ" sz="1800">
                <a:solidFill>
                  <a:srgbClr val="00B050"/>
                </a:solidFill>
                <a:cs typeface="Arial" charset="0"/>
              </a:rPr>
              <a:t>r</a:t>
            </a:r>
            <a:r>
              <a:rPr lang="en-US" altLang="cs-CZ" sz="1800">
                <a:solidFill>
                  <a:srgbClr val="00B050"/>
                </a:solidFill>
                <a:cs typeface="Arial" charset="0"/>
              </a:rPr>
              <a:t>s</a:t>
            </a:r>
            <a:endParaRPr lang="cs-CZ" altLang="cs-CZ" sz="1800">
              <a:solidFill>
                <a:srgbClr val="00B050"/>
              </a:solidFill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rgbClr val="00B050"/>
                </a:solidFill>
                <a:cs typeface="Arial" charset="0"/>
              </a:rPr>
              <a:t>t</a:t>
            </a:r>
            <a:r>
              <a:rPr lang="cs-CZ" altLang="cs-CZ" sz="1800">
                <a:solidFill>
                  <a:srgbClr val="00B050"/>
                </a:solidFill>
                <a:cs typeface="Arial" charset="0"/>
              </a:rPr>
              <a:t>o thalamu</a:t>
            </a:r>
            <a:r>
              <a:rPr lang="en-US" altLang="cs-CZ" sz="1800">
                <a:solidFill>
                  <a:srgbClr val="00B050"/>
                </a:solidFill>
                <a:cs typeface="Arial" charset="0"/>
              </a:rPr>
              <a:t>s</a:t>
            </a:r>
            <a:r>
              <a:rPr lang="cs-CZ" altLang="cs-CZ" sz="1800">
                <a:solidFill>
                  <a:srgbClr val="00B050"/>
                </a:solidFill>
                <a:cs typeface="Arial" charset="0"/>
              </a:rPr>
              <a:t> a</a:t>
            </a:r>
            <a:r>
              <a:rPr lang="en-US" altLang="cs-CZ" sz="1800">
                <a:solidFill>
                  <a:srgbClr val="00B050"/>
                </a:solidFill>
                <a:cs typeface="Arial" charset="0"/>
              </a:rPr>
              <a:t>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rgbClr val="00B050"/>
                </a:solidFill>
                <a:cs typeface="Arial" charset="0"/>
              </a:rPr>
              <a:t>cortex</a:t>
            </a:r>
            <a:endParaRPr lang="cs-CZ" altLang="cs-CZ" sz="180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5129" name="TextBox 5"/>
          <p:cNvSpPr txBox="1">
            <a:spLocks noChangeArrowheads="1"/>
          </p:cNvSpPr>
          <p:nvPr/>
        </p:nvSpPr>
        <p:spPr bwMode="auto">
          <a:xfrm>
            <a:off x="55563" y="1081088"/>
            <a:ext cx="29162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cs typeface="Arial" charset="0"/>
              </a:rPr>
              <a:t>Auditory pathway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cs typeface="Arial" charset="0"/>
              </a:rPr>
              <a:t>from the two ears</a:t>
            </a:r>
            <a:endParaRPr lang="cs-CZ" altLang="cs-CZ" sz="1800"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cs typeface="Arial" charset="0"/>
              </a:rPr>
              <a:t>crosses several times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cs typeface="Arial" charset="0"/>
              </a:rPr>
              <a:t>at different height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cs typeface="Arial" charset="0"/>
              </a:rPr>
              <a:t>(= distance from ‘rostrum’)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cs typeface="Arial" charset="0"/>
              </a:rPr>
              <a:t>Crossings: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cs typeface="Arial" charset="0"/>
              </a:rPr>
              <a:t>1) back up object hearing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cs typeface="Arial" charset="0"/>
              </a:rPr>
              <a:t>2) serve spatial hearing</a:t>
            </a:r>
            <a:endParaRPr lang="cs-CZ" altLang="cs-CZ" sz="18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0B455E-A5E5-4B3C-9461-80EBD2C7850C}" type="slidenum">
              <a:rPr lang="en-US" altLang="cs-CZ"/>
              <a:pPr>
                <a:defRPr/>
              </a:pPr>
              <a:t>20</a:t>
            </a:fld>
            <a:endParaRPr lang="en-US" altLang="cs-CZ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Vývojová stadia rozvoje řeči</a:t>
            </a:r>
            <a:endParaRPr lang="en-US" altLang="cs-CZ" smtClean="0">
              <a:solidFill>
                <a:srgbClr val="FF0000"/>
              </a:solidFill>
            </a:endParaRPr>
          </a:p>
        </p:txBody>
      </p:sp>
      <p:sp>
        <p:nvSpPr>
          <p:cNvPr id="38917" name="Rectangle 3"/>
          <p:cNvSpPr>
            <a:spLocks noChangeArrowheads="1"/>
          </p:cNvSpPr>
          <p:nvPr/>
        </p:nvSpPr>
        <p:spPr bwMode="auto">
          <a:xfrm>
            <a:off x="76200" y="685800"/>
            <a:ext cx="8686800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 sz="2000" b="1" dirty="0">
                <a:latin typeface="Arial" panose="020B0604020202020204" pitchFamily="34" charset="0"/>
              </a:rPr>
              <a:t>6 m</a:t>
            </a:r>
            <a:r>
              <a:rPr lang="cs-CZ" altLang="cs-CZ" sz="2000" b="1" dirty="0">
                <a:latin typeface="Arial" panose="020B0604020202020204" pitchFamily="34" charset="0"/>
              </a:rPr>
              <a:t>ě</a:t>
            </a:r>
            <a:r>
              <a:rPr lang="en-US" altLang="cs-CZ" sz="2000" b="1" dirty="0">
                <a:latin typeface="Arial" panose="020B0604020202020204" pitchFamily="34" charset="0"/>
              </a:rPr>
              <a:t>s</a:t>
            </a:r>
            <a:r>
              <a:rPr lang="cs-CZ" altLang="cs-CZ" sz="2000" b="1" dirty="0">
                <a:latin typeface="Arial" panose="020B0604020202020204" pitchFamily="34" charset="0"/>
              </a:rPr>
              <a:t>íců</a:t>
            </a:r>
            <a:r>
              <a:rPr lang="en-US" altLang="cs-CZ" sz="2000" b="1" dirty="0">
                <a:latin typeface="Arial" panose="020B0604020202020204" pitchFamily="34" charset="0"/>
              </a:rPr>
              <a:t>	</a:t>
            </a:r>
            <a:r>
              <a:rPr lang="cs-CZ" altLang="cs-CZ" sz="2000" b="1" u="sng" dirty="0">
                <a:latin typeface="Arial" panose="020B0604020202020204" pitchFamily="34" charset="0"/>
              </a:rPr>
              <a:t>Počátky </a:t>
            </a:r>
            <a:r>
              <a:rPr lang="cs-CZ" altLang="cs-CZ" sz="2000" b="1" u="sng" dirty="0">
                <a:solidFill>
                  <a:srgbClr val="FF0000"/>
                </a:solidFill>
                <a:latin typeface="Arial" panose="020B0604020202020204" pitchFamily="34" charset="0"/>
              </a:rPr>
              <a:t>žvatlání</a:t>
            </a:r>
            <a:r>
              <a:rPr lang="en-US" altLang="cs-CZ" sz="2000" b="1" dirty="0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 dirty="0">
                <a:latin typeface="Arial" panose="020B0604020202020204" pitchFamily="34" charset="0"/>
              </a:rPr>
              <a:t>1 </a:t>
            </a:r>
            <a:r>
              <a:rPr lang="cs-CZ" altLang="cs-CZ" sz="2000" b="1" dirty="0">
                <a:latin typeface="Arial" panose="020B0604020202020204" pitchFamily="34" charset="0"/>
              </a:rPr>
              <a:t>rok</a:t>
            </a:r>
            <a:r>
              <a:rPr lang="en-US" altLang="cs-CZ" sz="2000" b="1" dirty="0">
                <a:latin typeface="Arial" panose="020B0604020202020204" pitchFamily="34" charset="0"/>
              </a:rPr>
              <a:t>		</a:t>
            </a:r>
            <a:r>
              <a:rPr lang="en-US" altLang="cs-CZ" sz="2000" b="1" u="sng" dirty="0">
                <a:latin typeface="Arial" panose="020B0604020202020204" pitchFamily="34" charset="0"/>
              </a:rPr>
              <a:t>Po</a:t>
            </a:r>
            <a:r>
              <a:rPr lang="cs-CZ" altLang="cs-CZ" sz="2000" b="1" u="sng" dirty="0">
                <a:latin typeface="Arial" panose="020B0604020202020204" pitchFamily="34" charset="0"/>
              </a:rPr>
              <a:t>čátky rozumění řeči</a:t>
            </a:r>
            <a:r>
              <a:rPr lang="en-US" altLang="cs-CZ" sz="2000" b="1" dirty="0">
                <a:latin typeface="Arial" panose="020B0604020202020204" pitchFamily="34" charset="0"/>
              </a:rPr>
              <a:t>, </a:t>
            </a:r>
            <a:r>
              <a:rPr lang="en-US" altLang="cs-CZ" sz="2000" b="1" dirty="0" err="1">
                <a:latin typeface="Arial" panose="020B0604020202020204" pitchFamily="34" charset="0"/>
              </a:rPr>
              <a:t>jednoslovn</a:t>
            </a:r>
            <a:r>
              <a:rPr lang="cs-CZ" altLang="cs-CZ" sz="2000" b="1" dirty="0">
                <a:latin typeface="Arial" panose="020B0604020202020204" pitchFamily="34" charset="0"/>
              </a:rPr>
              <a:t>á produkce</a:t>
            </a:r>
            <a:r>
              <a:rPr lang="en-US" altLang="cs-CZ" sz="2000" b="1" dirty="0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 dirty="0">
                <a:latin typeface="Arial" panose="020B0604020202020204" pitchFamily="34" charset="0"/>
              </a:rPr>
              <a:t>1.5 </a:t>
            </a:r>
            <a:r>
              <a:rPr lang="cs-CZ" altLang="cs-CZ" sz="2000" b="1" dirty="0">
                <a:latin typeface="Arial" panose="020B0604020202020204" pitchFamily="34" charset="0"/>
              </a:rPr>
              <a:t>roku</a:t>
            </a:r>
            <a:r>
              <a:rPr lang="en-US" altLang="cs-CZ" sz="2000" b="1" dirty="0">
                <a:latin typeface="Arial" panose="020B0604020202020204" pitchFamily="34" charset="0"/>
              </a:rPr>
              <a:t>	</a:t>
            </a:r>
            <a:r>
              <a:rPr lang="cs-CZ" altLang="cs-CZ" sz="2000" b="1" dirty="0">
                <a:latin typeface="Arial" panose="020B0604020202020204" pitchFamily="34" charset="0"/>
              </a:rPr>
              <a:t>Slovník s</a:t>
            </a:r>
            <a:r>
              <a:rPr lang="en-US" altLang="cs-CZ" sz="2000" b="1" dirty="0">
                <a:latin typeface="Arial" panose="020B0604020202020204" pitchFamily="34" charset="0"/>
              </a:rPr>
              <a:t> 30 </a:t>
            </a:r>
            <a:r>
              <a:rPr lang="cs-CZ" altLang="cs-CZ" sz="2000" b="1" dirty="0">
                <a:latin typeface="Arial" panose="020B0604020202020204" pitchFamily="34" charset="0"/>
              </a:rPr>
              <a:t>až</a:t>
            </a:r>
            <a:r>
              <a:rPr lang="en-US" altLang="cs-CZ" sz="2000" b="1" dirty="0">
                <a:latin typeface="Arial" panose="020B0604020202020204" pitchFamily="34" charset="0"/>
              </a:rPr>
              <a:t> 50 </a:t>
            </a:r>
            <a:r>
              <a:rPr lang="cs-CZ" altLang="cs-CZ" sz="2000" b="1" dirty="0">
                <a:latin typeface="Arial" panose="020B0604020202020204" pitchFamily="34" charset="0"/>
              </a:rPr>
              <a:t>slovy</a:t>
            </a:r>
            <a:r>
              <a:rPr lang="en-US" altLang="cs-CZ" sz="2000" b="1" dirty="0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 dirty="0">
                <a:latin typeface="Arial" panose="020B0604020202020204" pitchFamily="34" charset="0"/>
              </a:rPr>
              <a:t>2 </a:t>
            </a:r>
            <a:r>
              <a:rPr lang="cs-CZ" altLang="cs-CZ" sz="2000" b="1" dirty="0">
                <a:latin typeface="Arial" panose="020B0604020202020204" pitchFamily="34" charset="0"/>
              </a:rPr>
              <a:t>roky</a:t>
            </a:r>
            <a:r>
              <a:rPr lang="en-US" altLang="cs-CZ" sz="2000" b="1" dirty="0">
                <a:latin typeface="Arial" panose="020B0604020202020204" pitchFamily="34" charset="0"/>
              </a:rPr>
              <a:t>		</a:t>
            </a:r>
            <a:r>
              <a:rPr lang="cs-CZ" altLang="cs-CZ" sz="2000" b="1" dirty="0">
                <a:latin typeface="Arial" panose="020B0604020202020204" pitchFamily="34" charset="0"/>
              </a:rPr>
              <a:t>Slovník s</a:t>
            </a:r>
            <a:r>
              <a:rPr lang="en-US" altLang="cs-CZ" sz="2000" b="1" dirty="0">
                <a:latin typeface="Arial" panose="020B0604020202020204" pitchFamily="34" charset="0"/>
              </a:rPr>
              <a:t> 50 </a:t>
            </a:r>
            <a:r>
              <a:rPr lang="cs-CZ" altLang="cs-CZ" sz="2000" b="1" dirty="0">
                <a:latin typeface="Arial" panose="020B0604020202020204" pitchFamily="34" charset="0"/>
              </a:rPr>
              <a:t>až několika sty slovy</a:t>
            </a:r>
            <a:r>
              <a:rPr lang="en-US" altLang="cs-CZ" sz="2000" b="1" dirty="0">
                <a:latin typeface="Arial" panose="020B0604020202020204" pitchFamily="34" charset="0"/>
              </a:rPr>
              <a:t>. </a:t>
            </a:r>
            <a:r>
              <a:rPr lang="cs-CZ" altLang="cs-CZ" sz="2000" b="1" dirty="0">
                <a:latin typeface="Arial" panose="020B0604020202020204" pitchFamily="34" charset="0"/>
              </a:rPr>
              <a:t>Holé</a:t>
            </a:r>
            <a:r>
              <a:rPr lang="en-US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</a:rPr>
              <a:t>věty </a:t>
            </a:r>
            <a:r>
              <a:rPr lang="en-US" altLang="cs-CZ" sz="2000" b="1" dirty="0">
                <a:latin typeface="Arial" panose="020B0604020202020204" pitchFamily="34" charset="0"/>
              </a:rPr>
              <a:t>(</a:t>
            </a:r>
            <a:r>
              <a:rPr lang="en-US" altLang="cs-CZ" sz="2000" b="1" dirty="0" err="1">
                <a:latin typeface="Arial" panose="020B0604020202020204" pitchFamily="34" charset="0"/>
              </a:rPr>
              <a:t>telegra</a:t>
            </a:r>
            <a:r>
              <a:rPr lang="cs-CZ" altLang="cs-CZ" sz="2000" b="1" dirty="0">
                <a:latin typeface="Arial" panose="020B0604020202020204" pitchFamily="34" charset="0"/>
              </a:rPr>
              <a:t>my/ SMSky</a:t>
            </a:r>
            <a:r>
              <a:rPr lang="en-US" altLang="cs-CZ" sz="2000" b="1" dirty="0">
                <a:latin typeface="Arial" panose="020B0604020202020204" pitchFamily="34" charset="0"/>
              </a:rPr>
              <a:t>).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 dirty="0">
                <a:latin typeface="Arial" panose="020B0604020202020204" pitchFamily="34" charset="0"/>
              </a:rPr>
              <a:t>2.5 </a:t>
            </a:r>
            <a:r>
              <a:rPr lang="cs-CZ" altLang="cs-CZ" sz="2000" b="1" dirty="0">
                <a:latin typeface="Arial" panose="020B0604020202020204" pitchFamily="34" charset="0"/>
              </a:rPr>
              <a:t>rok</a:t>
            </a:r>
            <a:r>
              <a:rPr lang="en-US" altLang="cs-CZ" sz="2000" b="1" dirty="0">
                <a:latin typeface="Arial" panose="020B0604020202020204" pitchFamily="34" charset="0"/>
              </a:rPr>
              <a:t>y	</a:t>
            </a:r>
            <a:r>
              <a:rPr lang="cs-CZ" altLang="cs-CZ" sz="2000" b="1" dirty="0">
                <a:latin typeface="Arial" panose="020B0604020202020204" pitchFamily="34" charset="0"/>
              </a:rPr>
              <a:t>Věty se třemi a více slovy</a:t>
            </a:r>
            <a:r>
              <a:rPr lang="en-US" altLang="cs-CZ" sz="2000" b="1" dirty="0">
                <a:latin typeface="Arial" panose="020B0604020202020204" pitchFamily="34" charset="0"/>
              </a:rPr>
              <a:t>. M</a:t>
            </a:r>
            <a:r>
              <a:rPr lang="cs-CZ" altLang="cs-CZ" sz="2000" b="1" dirty="0">
                <a:latin typeface="Arial" panose="020B0604020202020204" pitchFamily="34" charset="0"/>
              </a:rPr>
              <a:t>noho</a:t>
            </a:r>
            <a:r>
              <a:rPr lang="en-US" altLang="cs-CZ" sz="2000" b="1" dirty="0">
                <a:latin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Arial" panose="020B0604020202020204" pitchFamily="34" charset="0"/>
              </a:rPr>
              <a:t>gramati</a:t>
            </a:r>
            <a:r>
              <a:rPr lang="cs-CZ" altLang="cs-CZ" sz="2000" b="1" dirty="0">
                <a:latin typeface="Arial" panose="020B0604020202020204" pitchFamily="34" charset="0"/>
              </a:rPr>
              <a:t>ckých chyb, neologismy, </a:t>
            </a:r>
            <a:r>
              <a:rPr lang="en-US" altLang="cs-CZ" sz="2000" b="1" dirty="0" err="1">
                <a:latin typeface="Arial" panose="020B0604020202020204" pitchFamily="34" charset="0"/>
              </a:rPr>
              <a:t>idiosyn</a:t>
            </a:r>
            <a:r>
              <a:rPr lang="cs-CZ" altLang="cs-CZ" sz="2000" b="1" dirty="0">
                <a:latin typeface="Arial" panose="020B0604020202020204" pitchFamily="34" charset="0"/>
              </a:rPr>
              <a:t>k</a:t>
            </a:r>
            <a:r>
              <a:rPr lang="en-US" altLang="cs-CZ" sz="2000" b="1" dirty="0" err="1">
                <a:latin typeface="Arial" panose="020B0604020202020204" pitchFamily="34" charset="0"/>
              </a:rPr>
              <a:t>ratic</a:t>
            </a:r>
            <a:r>
              <a:rPr lang="cs-CZ" altLang="cs-CZ" sz="2000" b="1" dirty="0">
                <a:latin typeface="Arial" panose="020B0604020202020204" pitchFamily="34" charset="0"/>
              </a:rPr>
              <a:t>ké</a:t>
            </a:r>
            <a:r>
              <a:rPr lang="en-US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</a:rPr>
              <a:t>výrazy</a:t>
            </a:r>
            <a:r>
              <a:rPr lang="en-US" altLang="cs-CZ" sz="2000" b="1" dirty="0">
                <a:latin typeface="Arial" panose="020B0604020202020204" pitchFamily="34" charset="0"/>
              </a:rPr>
              <a:t>.</a:t>
            </a:r>
            <a:r>
              <a:rPr lang="cs-CZ" altLang="cs-CZ" sz="2000" b="1" dirty="0">
                <a:latin typeface="Arial" panose="020B0604020202020204" pitchFamily="34" charset="0"/>
              </a:rPr>
              <a:t> Dobré porozumění řeči</a:t>
            </a:r>
            <a:r>
              <a:rPr lang="en-US" altLang="cs-CZ" sz="2000" b="1" dirty="0">
                <a:latin typeface="Arial" panose="020B0604020202020204" pitchFamily="34" charset="0"/>
              </a:rPr>
              <a:t>.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 dirty="0">
                <a:latin typeface="Arial" panose="020B0604020202020204" pitchFamily="34" charset="0"/>
              </a:rPr>
              <a:t>3 roky		Slovník s 1000 slovy.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 dirty="0">
                <a:latin typeface="Arial" panose="020B0604020202020204" pitchFamily="34" charset="0"/>
              </a:rPr>
              <a:t>4 </a:t>
            </a:r>
            <a:r>
              <a:rPr lang="cs-CZ" altLang="cs-CZ" sz="2000" b="1" dirty="0">
                <a:latin typeface="Arial" panose="020B0604020202020204" pitchFamily="34" charset="0"/>
              </a:rPr>
              <a:t>roky</a:t>
            </a:r>
            <a:r>
              <a:rPr lang="en-US" altLang="cs-CZ" sz="2000" b="1" dirty="0">
                <a:latin typeface="Arial" panose="020B0604020202020204" pitchFamily="34" charset="0"/>
              </a:rPr>
              <a:t>		</a:t>
            </a:r>
            <a:r>
              <a:rPr lang="cs-CZ" altLang="cs-CZ" sz="2000" b="1" dirty="0">
                <a:latin typeface="Arial" panose="020B0604020202020204" pitchFamily="34" charset="0"/>
              </a:rPr>
              <a:t>Produkce řeči blízká schopnostem dospělého, slovník s 2000 slovy</a:t>
            </a:r>
            <a:r>
              <a:rPr lang="en-US" altLang="cs-CZ" sz="2000" b="1" dirty="0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 dirty="0">
                <a:solidFill>
                  <a:srgbClr val="009900"/>
                </a:solidFill>
                <a:latin typeface="Arial" panose="020B0604020202020204" pitchFamily="34" charset="0"/>
              </a:rPr>
              <a:t>Podle: </a:t>
            </a:r>
            <a:r>
              <a:rPr lang="en-US" altLang="cs-CZ" sz="2000" b="1" dirty="0">
                <a:solidFill>
                  <a:srgbClr val="009900"/>
                </a:solidFill>
                <a:latin typeface="Arial" panose="020B0604020202020204" pitchFamily="34" charset="0"/>
              </a:rPr>
              <a:t>[</a:t>
            </a:r>
            <a:r>
              <a:rPr lang="en-US" altLang="cs-CZ" sz="2000" b="1" dirty="0" err="1">
                <a:solidFill>
                  <a:srgbClr val="009900"/>
                </a:solidFill>
                <a:latin typeface="Arial" panose="020B0604020202020204" pitchFamily="34" charset="0"/>
              </a:rPr>
              <a:t>Kandel</a:t>
            </a:r>
            <a:r>
              <a:rPr lang="en-US" altLang="cs-CZ" sz="2000" b="1" dirty="0">
                <a:solidFill>
                  <a:srgbClr val="009900"/>
                </a:solidFill>
                <a:latin typeface="Arial" panose="020B0604020202020204" pitchFamily="34" charset="0"/>
              </a:rPr>
              <a:t>, Schwartz, </a:t>
            </a:r>
            <a:r>
              <a:rPr lang="en-US" altLang="cs-CZ" sz="2000" b="1" dirty="0" err="1">
                <a:solidFill>
                  <a:srgbClr val="009900"/>
                </a:solidFill>
                <a:latin typeface="Arial" panose="020B0604020202020204" pitchFamily="34" charset="0"/>
              </a:rPr>
              <a:t>Jessel</a:t>
            </a:r>
            <a:r>
              <a:rPr lang="en-US" altLang="cs-CZ" sz="2000" b="1" dirty="0">
                <a:solidFill>
                  <a:srgbClr val="009900"/>
                </a:solidFill>
                <a:latin typeface="Arial" panose="020B0604020202020204" pitchFamily="34" charset="0"/>
              </a:rPr>
              <a:t>, Principles of Neural Science, </a:t>
            </a:r>
            <a:r>
              <a:rPr lang="cs-CZ" altLang="cs-CZ" sz="2000" b="1" dirty="0">
                <a:solidFill>
                  <a:srgbClr val="009900"/>
                </a:solidFill>
                <a:latin typeface="Arial" panose="020B0604020202020204" pitchFamily="34" charset="0"/>
              </a:rPr>
              <a:t>1991</a:t>
            </a:r>
            <a:r>
              <a:rPr lang="en-US" altLang="cs-CZ" sz="2000" b="1" dirty="0">
                <a:solidFill>
                  <a:srgbClr val="009900"/>
                </a:solidFill>
                <a:latin typeface="Arial" panose="020B0604020202020204" pitchFamily="34" charset="0"/>
              </a:rPr>
              <a:t>]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 dirty="0">
                <a:solidFill>
                  <a:srgbClr val="FF3300"/>
                </a:solidFill>
                <a:latin typeface="Arial" panose="020B0604020202020204" pitchFamily="34" charset="0"/>
              </a:rPr>
              <a:t>(Jak je to v jiných jazycích?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 dirty="0">
                <a:solidFill>
                  <a:srgbClr val="FF3300"/>
                </a:solidFill>
                <a:latin typeface="Arial" panose="020B0604020202020204" pitchFamily="34" charset="0"/>
              </a:rPr>
              <a:t>CZ:</a:t>
            </a:r>
            <a:r>
              <a:rPr lang="cs-CZ" altLang="cs-CZ" sz="2000" b="1" dirty="0">
                <a:solidFill>
                  <a:srgbClr val="FF3300"/>
                </a:solidFill>
                <a:latin typeface="Arial" panose="020B0604020202020204" pitchFamily="34" charset="0"/>
              </a:rPr>
              <a:t> žvatlat,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rgbClr val="FF3300"/>
                </a:solidFill>
                <a:latin typeface="Arial" panose="020B0604020202020204" pitchFamily="34" charset="0"/>
              </a:rPr>
              <a:t>SK: džavotať,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en-US" altLang="cs-CZ" sz="2000" b="1" dirty="0">
                <a:solidFill>
                  <a:srgbClr val="FF3300"/>
                </a:solidFill>
                <a:latin typeface="Arial" panose="020B0604020202020204" pitchFamily="34" charset="0"/>
              </a:rPr>
              <a:t>EN: </a:t>
            </a:r>
            <a:r>
              <a:rPr lang="en-US" altLang="cs-CZ" sz="2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babbl</a:t>
            </a:r>
            <a:r>
              <a:rPr lang="cs-CZ" altLang="cs-CZ" sz="2000" b="1" dirty="0">
                <a:solidFill>
                  <a:srgbClr val="FF3300"/>
                </a:solidFill>
                <a:latin typeface="Arial" panose="020B0604020202020204" pitchFamily="34" charset="0"/>
              </a:rPr>
              <a:t>e</a:t>
            </a:r>
            <a:r>
              <a:rPr lang="en-US" altLang="cs-CZ" sz="2000" b="1" dirty="0">
                <a:solidFill>
                  <a:srgbClr val="FF3300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2000" b="1" dirty="0">
                <a:solidFill>
                  <a:srgbClr val="FF3300"/>
                </a:solidFill>
                <a:latin typeface="Arial" panose="020B0604020202020204" pitchFamily="34" charset="0"/>
              </a:rPr>
              <a:t>GE: plappern, FR: babiller,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 dirty="0">
                <a:solidFill>
                  <a:srgbClr val="FF3300"/>
                </a:solidFill>
                <a:latin typeface="Arial" panose="020B0604020202020204" pitchFamily="34" charset="0"/>
              </a:rPr>
              <a:t>LAT: balbuties, </a:t>
            </a:r>
            <a:r>
              <a:rPr lang="cs-CZ" altLang="cs-CZ" sz="2000" b="1" dirty="0" smtClean="0">
                <a:solidFill>
                  <a:srgbClr val="FF3300"/>
                </a:solidFill>
                <a:latin typeface="Arial" panose="020B0604020202020204" pitchFamily="34" charset="0"/>
              </a:rPr>
              <a:t>RU: lepetať. a.t.d</a:t>
            </a:r>
            <a:r>
              <a:rPr lang="cs-CZ" altLang="cs-CZ" sz="2000" b="1" dirty="0">
                <a:solidFill>
                  <a:srgbClr val="FF3300"/>
                </a:solidFill>
                <a:latin typeface="Arial" panose="020B0604020202020204" pitchFamily="34" charset="0"/>
              </a:rPr>
              <a:t>…)</a:t>
            </a:r>
            <a:endParaRPr lang="en-US" altLang="cs-CZ" sz="2000" b="1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6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6B3A4C-71B1-4103-BAC7-BCC835258545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cs-CZ" sz="140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296400" cy="838200"/>
          </a:xfrm>
        </p:spPr>
        <p:txBody>
          <a:bodyPr/>
          <a:lstStyle/>
          <a:p>
            <a:pPr algn="l" eaLnBrk="1" hangingPunct="1"/>
            <a:r>
              <a:rPr lang="cs-CZ" altLang="cs-CZ" sz="3600" smtClean="0">
                <a:solidFill>
                  <a:srgbClr val="009900"/>
                </a:solidFill>
              </a:rPr>
              <a:t>Stages of </a:t>
            </a:r>
            <a:r>
              <a:rPr lang="en-GB" altLang="cs-CZ" sz="3600" smtClean="0">
                <a:solidFill>
                  <a:srgbClr val="009900"/>
                </a:solidFill>
              </a:rPr>
              <a:t>Speech and L</a:t>
            </a:r>
            <a:r>
              <a:rPr lang="cs-CZ" altLang="cs-CZ" sz="3600" smtClean="0">
                <a:solidFill>
                  <a:srgbClr val="009900"/>
                </a:solidFill>
              </a:rPr>
              <a:t>anguage</a:t>
            </a:r>
            <a:r>
              <a:rPr lang="en-GB" altLang="cs-CZ" sz="3600" smtClean="0">
                <a:solidFill>
                  <a:srgbClr val="009900"/>
                </a:solidFill>
              </a:rPr>
              <a:t> A</a:t>
            </a:r>
            <a:r>
              <a:rPr lang="cs-CZ" altLang="cs-CZ" sz="3600" smtClean="0">
                <a:solidFill>
                  <a:srgbClr val="009900"/>
                </a:solidFill>
              </a:rPr>
              <a:t>cquisition</a:t>
            </a:r>
            <a:endParaRPr lang="en-US" altLang="cs-CZ" sz="3600" smtClean="0">
              <a:solidFill>
                <a:srgbClr val="009900"/>
              </a:solidFill>
            </a:endParaRPr>
          </a:p>
        </p:txBody>
      </p:sp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228600" y="762000"/>
            <a:ext cx="8686800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 sz="2000" b="1"/>
              <a:t>6 mo	</a:t>
            </a:r>
            <a:r>
              <a:rPr lang="en-US" altLang="cs-CZ" sz="2000" b="1" u="sng"/>
              <a:t>Beginning of distinct babbling</a:t>
            </a:r>
            <a:r>
              <a:rPr lang="en-US" altLang="cs-CZ" sz="2000" b="1"/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/>
              <a:t>1 y		</a:t>
            </a:r>
            <a:r>
              <a:rPr lang="en-US" altLang="cs-CZ" sz="2000" b="1" u="sng"/>
              <a:t>Beginning of language understanding</a:t>
            </a:r>
            <a:r>
              <a:rPr lang="en-US" altLang="cs-CZ" sz="2000" b="1"/>
              <a:t>, one word utterances.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/>
              <a:t>1.5 y	Dictionary of 30 to 50 words.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/>
              <a:t>2 y		Dictionary of 50 to several hundred words. Two word (telegraphic</a:t>
            </a:r>
            <a:r>
              <a:rPr lang="cs-CZ" altLang="cs-CZ" sz="2000" b="1"/>
              <a:t>/ short message</a:t>
            </a:r>
            <a:r>
              <a:rPr lang="en-US" altLang="cs-CZ" sz="2000" b="1"/>
              <a:t>) speaker.</a:t>
            </a:r>
            <a:endParaRPr lang="cs-CZ" altLang="cs-CZ" sz="2000" b="1"/>
          </a:p>
          <a:p>
            <a:pPr eaLnBrk="1" hangingPunct="1">
              <a:spcBef>
                <a:spcPct val="50000"/>
              </a:spcBef>
            </a:pPr>
            <a:r>
              <a:rPr lang="en-US" altLang="cs-CZ" sz="2000" b="1"/>
              <a:t>2.5 y	Three or more word sentences. Many grammatical errors and idiosyncratic expressions. Good understanding of language.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/>
              <a:t>3 y		Dictionary of 1000 words.</a:t>
            </a:r>
            <a:endParaRPr lang="cs-CZ" altLang="cs-CZ" sz="2000" b="1"/>
          </a:p>
          <a:p>
            <a:pPr eaLnBrk="1" hangingPunct="1">
              <a:spcBef>
                <a:spcPct val="50000"/>
              </a:spcBef>
            </a:pPr>
            <a:r>
              <a:rPr lang="en-US" altLang="cs-CZ" sz="2000" b="1"/>
              <a:t>4 y		</a:t>
            </a:r>
            <a:r>
              <a:rPr lang="cs-CZ" altLang="cs-CZ" sz="2000" b="1"/>
              <a:t>Dictionary of </a:t>
            </a:r>
            <a:r>
              <a:rPr lang="en-US" altLang="cs-CZ" sz="2000" b="1"/>
              <a:t>2</a:t>
            </a:r>
            <a:r>
              <a:rPr lang="cs-CZ" altLang="cs-CZ" sz="2000" b="1"/>
              <a:t>000 words.</a:t>
            </a:r>
            <a:r>
              <a:rPr lang="en-US" altLang="cs-CZ" sz="2000" b="1"/>
              <a:t> S</a:t>
            </a:r>
            <a:r>
              <a:rPr lang="cs-CZ" altLang="cs-CZ" sz="2000" b="1"/>
              <a:t>peech competence</a:t>
            </a:r>
            <a:r>
              <a:rPr lang="en-US" altLang="cs-CZ" sz="2000" b="1"/>
              <a:t> close to adults.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solidFill>
                  <a:srgbClr val="009900"/>
                </a:solidFill>
              </a:rPr>
              <a:t>[Kandel, Schwartz, Jessel, Principles of Neural Science, </a:t>
            </a:r>
            <a:r>
              <a:rPr lang="cs-CZ" altLang="cs-CZ" sz="2000" b="1">
                <a:solidFill>
                  <a:srgbClr val="009900"/>
                </a:solidFill>
              </a:rPr>
              <a:t>1991</a:t>
            </a:r>
            <a:r>
              <a:rPr lang="en-US" altLang="cs-CZ" sz="2000" b="1">
                <a:solidFill>
                  <a:srgbClr val="009900"/>
                </a:solidFill>
              </a:rPr>
              <a:t>]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solidFill>
                  <a:srgbClr val="FF3300"/>
                </a:solidFill>
              </a:rPr>
              <a:t>EN: babbl</a:t>
            </a:r>
            <a:r>
              <a:rPr lang="cs-CZ" altLang="cs-CZ" sz="2000" b="1">
                <a:solidFill>
                  <a:srgbClr val="FF3300"/>
                </a:solidFill>
              </a:rPr>
              <a:t>e</a:t>
            </a:r>
            <a:r>
              <a:rPr lang="en-US" altLang="cs-CZ" sz="2000" b="1">
                <a:solidFill>
                  <a:srgbClr val="FF3300"/>
                </a:solidFill>
              </a:rPr>
              <a:t>, CZ:</a:t>
            </a:r>
            <a:r>
              <a:rPr lang="cs-CZ" altLang="cs-CZ" sz="2000" b="1">
                <a:solidFill>
                  <a:srgbClr val="FF3300"/>
                </a:solidFill>
              </a:rPr>
              <a:t> žvatlat, SK: džavotať, GE: plappern,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3300"/>
                </a:solidFill>
              </a:rPr>
              <a:t>LAT: balbuties, et cetera…</a:t>
            </a:r>
            <a:endParaRPr lang="en-US" altLang="cs-CZ" sz="2000" b="1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 txBox="1">
            <a:spLocks noChangeArrowheads="1"/>
          </p:cNvSpPr>
          <p:nvPr/>
        </p:nvSpPr>
        <p:spPr bwMode="auto">
          <a:xfrm>
            <a:off x="469900" y="492125"/>
            <a:ext cx="822960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altLang="cs-CZ" sz="4000" dirty="0">
                <a:solidFill>
                  <a:srgbClr val="FF0000"/>
                </a:solidFill>
              </a:rPr>
              <a:t>Comments On Speech </a:t>
            </a:r>
            <a:r>
              <a:rPr lang="en-GB" altLang="cs-CZ" sz="4000" dirty="0" err="1" smtClean="0">
                <a:solidFill>
                  <a:srgbClr val="FF0000"/>
                </a:solidFill>
              </a:rPr>
              <a:t>Cente</a:t>
            </a:r>
            <a:r>
              <a:rPr lang="cs-CZ" altLang="cs-CZ" sz="4000" dirty="0" smtClean="0">
                <a:solidFill>
                  <a:srgbClr val="FF0000"/>
                </a:solidFill>
              </a:rPr>
              <a:t>r</a:t>
            </a:r>
            <a:r>
              <a:rPr lang="en-GB" altLang="cs-CZ" sz="4000" dirty="0" smtClean="0">
                <a:solidFill>
                  <a:srgbClr val="FF0000"/>
                </a:solidFill>
              </a:rPr>
              <a:t>s</a:t>
            </a:r>
            <a:endParaRPr lang="cs-CZ" altLang="cs-CZ" sz="4000" dirty="0">
              <a:solidFill>
                <a:srgbClr val="FF0000"/>
              </a:solidFill>
            </a:endParaRPr>
          </a:p>
        </p:txBody>
      </p:sp>
      <p:sp>
        <p:nvSpPr>
          <p:cNvPr id="5120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4B6C83-3FAD-41A9-B3DA-BDE76C9EC482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cs-CZ" sz="1400"/>
          </a:p>
        </p:txBody>
      </p:sp>
      <p:sp>
        <p:nvSpPr>
          <p:cNvPr id="51204" name="TextBox 1"/>
          <p:cNvSpPr txBox="1">
            <a:spLocks noChangeArrowheads="1"/>
          </p:cNvSpPr>
          <p:nvPr/>
        </p:nvSpPr>
        <p:spPr bwMode="auto">
          <a:xfrm>
            <a:off x="685800" y="1828800"/>
            <a:ext cx="6985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 dirty="0"/>
              <a:t>(1) On rare cases of ‘split brain’ patients, it has been demonstrated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1800" dirty="0"/>
              <a:t>that lateralization of is a purposeful physiological feature</a:t>
            </a:r>
            <a:endParaRPr lang="cs-CZ" altLang="cs-CZ" sz="1800" dirty="0"/>
          </a:p>
        </p:txBody>
      </p:sp>
      <p:sp>
        <p:nvSpPr>
          <p:cNvPr id="51205" name="TextBox 4"/>
          <p:cNvSpPr txBox="1">
            <a:spLocks noChangeArrowheads="1"/>
          </p:cNvSpPr>
          <p:nvPr/>
        </p:nvSpPr>
        <p:spPr bwMode="auto">
          <a:xfrm>
            <a:off x="685800" y="2719388"/>
            <a:ext cx="73596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 dirty="0"/>
              <a:t>(2) Sensory speech </a:t>
            </a:r>
            <a:r>
              <a:rPr lang="en-GB" altLang="cs-CZ" sz="1800" dirty="0" err="1"/>
              <a:t>center</a:t>
            </a:r>
            <a:r>
              <a:rPr lang="en-GB" altLang="cs-CZ" sz="1800" dirty="0"/>
              <a:t> deficit (= aphasia) is more devastating than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1800" dirty="0"/>
              <a:t>motor aphasia.  This is because one does not have a way how to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1800" dirty="0"/>
              <a:t>communicate with a patient affected by sensory aphasia.</a:t>
            </a:r>
          </a:p>
        </p:txBody>
      </p:sp>
      <p:sp>
        <p:nvSpPr>
          <p:cNvPr id="51206" name="TextBox 5"/>
          <p:cNvSpPr txBox="1">
            <a:spLocks noChangeArrowheads="1"/>
          </p:cNvSpPr>
          <p:nvPr/>
        </p:nvSpPr>
        <p:spPr bwMode="auto">
          <a:xfrm>
            <a:off x="685800" y="3886200"/>
            <a:ext cx="6926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 dirty="0"/>
              <a:t>(3) There are critical developmental periods in native (and foreign)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1800" dirty="0"/>
              <a:t>language and speech acquisition.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E8284F-5FC1-4D14-A79C-1DB0A16364FC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cs-CZ" sz="1400"/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800"/>
            <a:ext cx="5895975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27898" y="381000"/>
            <a:ext cx="2590800" cy="281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990099"/>
                </a:solidFill>
              </a:rPr>
              <a:t>Asymmetries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990099"/>
                </a:solidFill>
              </a:rPr>
              <a:t>Seen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990099"/>
                </a:solidFill>
              </a:rPr>
              <a:t>In Specific Sections of Cerebral Cortex</a:t>
            </a:r>
            <a:endParaRPr lang="en-US" altLang="cs-CZ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A76019-96C8-42D5-99E4-9690D9486FEE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cs-CZ" sz="1400"/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250"/>
            <a:ext cx="851535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096000" y="76200"/>
            <a:ext cx="2819400" cy="228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990099"/>
                </a:solidFill>
              </a:rPr>
              <a:t>Statistics of Left Versus Right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990099"/>
                </a:solidFill>
              </a:rPr>
              <a:t>Asymmetries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990099"/>
                </a:solidFill>
              </a:rPr>
              <a:t>Is Not Symmetric (?)</a:t>
            </a:r>
            <a:endParaRPr lang="cs-CZ" altLang="cs-CZ" sz="2800" dirty="0" smtClean="0">
              <a:solidFill>
                <a:srgbClr val="99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1CBB74-E491-4FD9-8D10-886DC2A7FB20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cs-CZ" sz="1400"/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038"/>
            <a:ext cx="6669088" cy="715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0" y="2438400"/>
            <a:ext cx="1371600" cy="3048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400">
              <a:latin typeface="Times New Roman" pitchFamily="18" charset="0"/>
            </a:endParaRPr>
          </a:p>
        </p:txBody>
      </p: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6705600" y="2667000"/>
            <a:ext cx="25908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990099"/>
                </a:solidFill>
              </a:rPr>
              <a:t>Psycho</a:t>
            </a:r>
            <a:r>
              <a:rPr lang="en-US" altLang="cs-CZ" sz="2800" dirty="0">
                <a:solidFill>
                  <a:srgbClr val="990099"/>
                </a:solidFill>
              </a:rPr>
              <a:t>-</a:t>
            </a:r>
            <a:r>
              <a:rPr lang="cs-CZ" altLang="cs-CZ" sz="2800" dirty="0">
                <a:solidFill>
                  <a:srgbClr val="990099"/>
                </a:solidFill>
              </a:rPr>
              <a:t>P</a:t>
            </a:r>
            <a:r>
              <a:rPr lang="en-US" altLang="cs-CZ" sz="2800" dirty="0" err="1">
                <a:solidFill>
                  <a:srgbClr val="990099"/>
                </a:solidFill>
              </a:rPr>
              <a:t>hysical</a:t>
            </a:r>
            <a:r>
              <a:rPr lang="cs-CZ" altLang="cs-CZ" sz="2800" dirty="0">
                <a:solidFill>
                  <a:srgbClr val="990099"/>
                </a:solidFill>
              </a:rPr>
              <a:t/>
            </a:r>
            <a:br>
              <a:rPr lang="cs-CZ" altLang="cs-CZ" sz="2800" dirty="0">
                <a:solidFill>
                  <a:srgbClr val="990099"/>
                </a:solidFill>
              </a:rPr>
            </a:br>
            <a:r>
              <a:rPr lang="cs-CZ" altLang="cs-CZ" sz="2800" dirty="0">
                <a:solidFill>
                  <a:srgbClr val="990099"/>
                </a:solidFill>
              </a:rPr>
              <a:t>a</a:t>
            </a:r>
            <a:r>
              <a:rPr lang="en-US" altLang="cs-CZ" sz="2800" dirty="0" err="1">
                <a:solidFill>
                  <a:srgbClr val="990099"/>
                </a:solidFill>
              </a:rPr>
              <a:t>nd</a:t>
            </a:r>
            <a:r>
              <a:rPr lang="cs-CZ" altLang="cs-CZ" sz="2800" dirty="0">
                <a:solidFill>
                  <a:srgbClr val="990099"/>
                </a:solidFill>
              </a:rPr>
              <a:t> Ele</a:t>
            </a:r>
            <a:r>
              <a:rPr lang="en-US" altLang="cs-CZ" sz="2800" dirty="0">
                <a:solidFill>
                  <a:srgbClr val="990099"/>
                </a:solidFill>
              </a:rPr>
              <a:t>c</a:t>
            </a:r>
            <a:r>
              <a:rPr lang="cs-CZ" altLang="cs-CZ" sz="2800" dirty="0">
                <a:solidFill>
                  <a:srgbClr val="990099"/>
                </a:solidFill>
              </a:rPr>
              <a:t>tro- Ence</a:t>
            </a:r>
            <a:r>
              <a:rPr lang="en-US" altLang="cs-CZ" sz="2800" dirty="0" err="1">
                <a:solidFill>
                  <a:srgbClr val="990099"/>
                </a:solidFill>
              </a:rPr>
              <a:t>ph</a:t>
            </a:r>
            <a:r>
              <a:rPr lang="cs-CZ" altLang="cs-CZ" sz="2800" dirty="0">
                <a:solidFill>
                  <a:srgbClr val="990099"/>
                </a:solidFill>
              </a:rPr>
              <a:t>alo</a:t>
            </a:r>
            <a:r>
              <a:rPr lang="en-US" altLang="cs-CZ" sz="2800" dirty="0">
                <a:solidFill>
                  <a:srgbClr val="990099"/>
                </a:solidFill>
              </a:rPr>
              <a:t>-</a:t>
            </a:r>
            <a:r>
              <a:rPr lang="cs-CZ" altLang="cs-CZ" sz="2800" dirty="0">
                <a:solidFill>
                  <a:srgbClr val="990099"/>
                </a:solidFill>
              </a:rPr>
              <a:t>Gra</a:t>
            </a:r>
            <a:r>
              <a:rPr lang="en-US" altLang="cs-CZ" sz="2800" dirty="0" err="1">
                <a:solidFill>
                  <a:srgbClr val="990099"/>
                </a:solidFill>
              </a:rPr>
              <a:t>ph</a:t>
            </a:r>
            <a:r>
              <a:rPr lang="cs-CZ" altLang="cs-CZ" sz="2800" dirty="0">
                <a:solidFill>
                  <a:srgbClr val="990099"/>
                </a:solidFill>
              </a:rPr>
              <a:t>ic</a:t>
            </a:r>
            <a:br>
              <a:rPr lang="cs-CZ" altLang="cs-CZ" sz="2800" dirty="0">
                <a:solidFill>
                  <a:srgbClr val="990099"/>
                </a:solidFill>
              </a:rPr>
            </a:br>
            <a:r>
              <a:rPr lang="cs-CZ" altLang="cs-CZ" sz="2800" dirty="0">
                <a:solidFill>
                  <a:srgbClr val="990099"/>
                </a:solidFill>
              </a:rPr>
              <a:t>R</a:t>
            </a:r>
            <a:r>
              <a:rPr lang="en-US" altLang="cs-CZ" sz="2800" dirty="0" err="1">
                <a:solidFill>
                  <a:srgbClr val="990099"/>
                </a:solidFill>
              </a:rPr>
              <a:t>esponses</a:t>
            </a:r>
            <a:r>
              <a:rPr lang="cs-CZ" altLang="cs-CZ" sz="2800" dirty="0">
                <a:solidFill>
                  <a:srgbClr val="990099"/>
                </a:solidFill>
              </a:rPr>
              <a:t/>
            </a:r>
            <a:br>
              <a:rPr lang="cs-CZ" altLang="cs-CZ" sz="2800" dirty="0">
                <a:solidFill>
                  <a:srgbClr val="990099"/>
                </a:solidFill>
              </a:rPr>
            </a:br>
            <a:r>
              <a:rPr lang="en-US" altLang="cs-CZ" sz="2800" dirty="0">
                <a:solidFill>
                  <a:srgbClr val="990099"/>
                </a:solidFill>
              </a:rPr>
              <a:t>of </a:t>
            </a:r>
            <a:r>
              <a:rPr lang="cs-CZ" altLang="cs-CZ" sz="2800" dirty="0">
                <a:solidFill>
                  <a:srgbClr val="990099"/>
                </a:solidFill>
              </a:rPr>
              <a:t>I</a:t>
            </a:r>
            <a:r>
              <a:rPr lang="en-US" altLang="cs-CZ" sz="2800" dirty="0" err="1">
                <a:solidFill>
                  <a:srgbClr val="990099"/>
                </a:solidFill>
              </a:rPr>
              <a:t>nfants</a:t>
            </a:r>
            <a:r>
              <a:rPr lang="cs-CZ" altLang="cs-CZ" sz="2800" dirty="0">
                <a:solidFill>
                  <a:srgbClr val="990099"/>
                </a:solidFill>
              </a:rPr>
              <a:t> a</a:t>
            </a:r>
            <a:r>
              <a:rPr lang="en-US" altLang="cs-CZ" sz="2800" dirty="0" err="1">
                <a:solidFill>
                  <a:srgbClr val="990099"/>
                </a:solidFill>
              </a:rPr>
              <a:t>nd</a:t>
            </a:r>
            <a:r>
              <a:rPr lang="cs-CZ" altLang="cs-CZ" sz="2800" dirty="0">
                <a:solidFill>
                  <a:srgbClr val="990099"/>
                </a:solidFill>
              </a:rPr>
              <a:t/>
            </a:r>
            <a:br>
              <a:rPr lang="cs-CZ" altLang="cs-CZ" sz="2800" dirty="0">
                <a:solidFill>
                  <a:srgbClr val="990099"/>
                </a:solidFill>
              </a:rPr>
            </a:br>
            <a:r>
              <a:rPr lang="cs-CZ" altLang="cs-CZ" sz="2800" dirty="0">
                <a:solidFill>
                  <a:srgbClr val="990099"/>
                </a:solidFill>
              </a:rPr>
              <a:t>S</a:t>
            </a:r>
            <a:r>
              <a:rPr lang="en-US" altLang="cs-CZ" sz="2800" dirty="0">
                <a:solidFill>
                  <a:srgbClr val="990099"/>
                </a:solidFill>
              </a:rPr>
              <a:t>mall </a:t>
            </a:r>
            <a:r>
              <a:rPr lang="cs-CZ" altLang="cs-CZ" sz="2800" dirty="0">
                <a:solidFill>
                  <a:srgbClr val="990099"/>
                </a:solidFill>
              </a:rPr>
              <a:t>C</a:t>
            </a:r>
            <a:r>
              <a:rPr lang="en-US" altLang="cs-CZ" sz="2800" dirty="0" err="1">
                <a:solidFill>
                  <a:srgbClr val="990099"/>
                </a:solidFill>
              </a:rPr>
              <a:t>hildren</a:t>
            </a:r>
            <a:endParaRPr lang="en-US" altLang="cs-CZ" sz="2800" dirty="0">
              <a:solidFill>
                <a:schemeClr val="tx2"/>
              </a:solidFill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6759575" y="0"/>
            <a:ext cx="2590800" cy="266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00B050"/>
                </a:solidFill>
              </a:rPr>
              <a:t>All Conscious Mental Processes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00B050"/>
                </a:solidFill>
              </a:rPr>
              <a:t>Reside in Cerebral Cortex</a:t>
            </a:r>
            <a:endParaRPr lang="en-US" altLang="cs-CZ" sz="280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5B98B2-EDE0-417B-A458-6208CC65A4A4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cs-CZ" sz="1400"/>
          </a:p>
        </p:txBody>
      </p: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"/>
            <a:ext cx="485775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4" name="Rectangle 5"/>
          <p:cNvSpPr>
            <a:spLocks noChangeArrowheads="1"/>
          </p:cNvSpPr>
          <p:nvPr/>
        </p:nvSpPr>
        <p:spPr bwMode="auto">
          <a:xfrm>
            <a:off x="5181600" y="3657600"/>
            <a:ext cx="3810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990099"/>
                </a:solidFill>
              </a:rPr>
              <a:t>Prototyp</a:t>
            </a:r>
            <a:r>
              <a:rPr lang="en-US" altLang="cs-CZ" sz="2800">
                <a:solidFill>
                  <a:srgbClr val="990099"/>
                </a:solidFill>
              </a:rPr>
              <a:t>es of</a:t>
            </a:r>
            <a:r>
              <a:rPr lang="cs-CZ" altLang="cs-CZ" sz="2800">
                <a:solidFill>
                  <a:srgbClr val="990099"/>
                </a:solidFill>
              </a:rPr>
              <a:t> </a:t>
            </a:r>
            <a:r>
              <a:rPr lang="en-US" altLang="cs-CZ" sz="2800">
                <a:solidFill>
                  <a:srgbClr val="990099"/>
                </a:solidFill>
              </a:rPr>
              <a:t>vowels</a:t>
            </a:r>
            <a:r>
              <a:rPr lang="cs-CZ" altLang="cs-CZ" sz="2800">
                <a:solidFill>
                  <a:srgbClr val="990099"/>
                </a:solidFill>
              </a:rPr>
              <a:t/>
            </a:r>
            <a:br>
              <a:rPr lang="cs-CZ" altLang="cs-CZ" sz="2800">
                <a:solidFill>
                  <a:srgbClr val="990099"/>
                </a:solidFill>
              </a:rPr>
            </a:br>
            <a:r>
              <a:rPr lang="cs-CZ" altLang="cs-CZ" sz="2800">
                <a:solidFill>
                  <a:srgbClr val="990099"/>
                </a:solidFill>
              </a:rPr>
              <a:t>a</a:t>
            </a:r>
            <a:r>
              <a:rPr lang="en-US" altLang="cs-CZ" sz="2800">
                <a:solidFill>
                  <a:srgbClr val="990099"/>
                </a:solidFill>
              </a:rPr>
              <a:t>nd</a:t>
            </a:r>
            <a:r>
              <a:rPr lang="cs-CZ" altLang="cs-CZ" sz="2800">
                <a:solidFill>
                  <a:srgbClr val="990099"/>
                </a:solidFill>
              </a:rPr>
              <a:t> synt</a:t>
            </a:r>
            <a:r>
              <a:rPr lang="en-US" altLang="cs-CZ" sz="2800">
                <a:solidFill>
                  <a:srgbClr val="990099"/>
                </a:solidFill>
              </a:rPr>
              <a:t>h</a:t>
            </a:r>
            <a:r>
              <a:rPr lang="cs-CZ" altLang="cs-CZ" sz="2800">
                <a:solidFill>
                  <a:srgbClr val="990099"/>
                </a:solidFill>
              </a:rPr>
              <a:t>etic</a:t>
            </a:r>
            <a:r>
              <a:rPr lang="en-US" altLang="cs-CZ" sz="2800">
                <a:solidFill>
                  <a:srgbClr val="990099"/>
                </a:solidFill>
              </a:rPr>
              <a:t> vowels</a:t>
            </a:r>
            <a:r>
              <a:rPr lang="cs-CZ" altLang="cs-CZ" sz="2800">
                <a:solidFill>
                  <a:srgbClr val="990099"/>
                </a:solidFill>
              </a:rPr>
              <a:t/>
            </a:r>
            <a:br>
              <a:rPr lang="cs-CZ" altLang="cs-CZ" sz="2800">
                <a:solidFill>
                  <a:srgbClr val="990099"/>
                </a:solidFill>
              </a:rPr>
            </a:br>
            <a:r>
              <a:rPr lang="en-US" altLang="cs-CZ" sz="2800">
                <a:solidFill>
                  <a:srgbClr val="990099"/>
                </a:solidFill>
              </a:rPr>
              <a:t>in </a:t>
            </a:r>
            <a:r>
              <a:rPr lang="cs-CZ" altLang="cs-CZ" sz="2800">
                <a:solidFill>
                  <a:srgbClr val="990099"/>
                </a:solidFill>
              </a:rPr>
              <a:t>formant</a:t>
            </a:r>
            <a:r>
              <a:rPr lang="en-US" altLang="cs-CZ" sz="2800">
                <a:solidFill>
                  <a:srgbClr val="990099"/>
                </a:solidFill>
              </a:rPr>
              <a:t> space</a:t>
            </a:r>
            <a:r>
              <a:rPr lang="cs-CZ" altLang="cs-CZ" sz="2800">
                <a:solidFill>
                  <a:schemeClr val="tx2"/>
                </a:solidFill>
              </a:rPr>
              <a:t> </a:t>
            </a:r>
            <a:br>
              <a:rPr lang="cs-CZ" altLang="cs-CZ" sz="2800">
                <a:solidFill>
                  <a:schemeClr val="tx2"/>
                </a:solidFill>
              </a:rPr>
            </a:br>
            <a:r>
              <a:rPr lang="en-US" altLang="cs-CZ" sz="2800">
                <a:solidFill>
                  <a:schemeClr val="tx2"/>
                </a:solidFill>
              </a:rPr>
              <a:t>[P. Kuhl</a:t>
            </a:r>
            <a:r>
              <a:rPr lang="cs-CZ" altLang="cs-CZ" sz="2800">
                <a:solidFill>
                  <a:schemeClr val="tx2"/>
                </a:solidFill>
              </a:rPr>
              <a:t> et al, 1992</a:t>
            </a:r>
            <a:r>
              <a:rPr lang="en-US" altLang="cs-CZ" sz="2800">
                <a:solidFill>
                  <a:schemeClr val="tx2"/>
                </a:solidFill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42F867-82A5-4927-812A-026599FBF041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cs-CZ" sz="1400"/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016375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46386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4267200" y="3733800"/>
            <a:ext cx="3810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990099"/>
                </a:solidFill>
              </a:rPr>
              <a:t>Psycho</a:t>
            </a:r>
            <a:r>
              <a:rPr lang="en-US" altLang="cs-CZ" sz="2800">
                <a:solidFill>
                  <a:srgbClr val="990099"/>
                </a:solidFill>
              </a:rPr>
              <a:t>-ph</a:t>
            </a:r>
            <a:r>
              <a:rPr lang="cs-CZ" altLang="cs-CZ" sz="2800">
                <a:solidFill>
                  <a:srgbClr val="990099"/>
                </a:solidFill>
              </a:rPr>
              <a:t>y</a:t>
            </a:r>
            <a:r>
              <a:rPr lang="en-US" altLang="cs-CZ" sz="2800">
                <a:solidFill>
                  <a:srgbClr val="990099"/>
                </a:solidFill>
              </a:rPr>
              <a:t>s</a:t>
            </a:r>
            <a:r>
              <a:rPr lang="cs-CZ" altLang="cs-CZ" sz="2800">
                <a:solidFill>
                  <a:srgbClr val="990099"/>
                </a:solidFill>
              </a:rPr>
              <a:t>i</a:t>
            </a:r>
            <a:r>
              <a:rPr lang="en-US" altLang="cs-CZ" sz="2800">
                <a:solidFill>
                  <a:srgbClr val="990099"/>
                </a:solidFill>
              </a:rPr>
              <a:t>cal</a:t>
            </a:r>
            <a:r>
              <a:rPr lang="cs-CZ" altLang="cs-CZ" sz="2800">
                <a:solidFill>
                  <a:srgbClr val="990099"/>
                </a:solidFill>
              </a:rPr>
              <a:t/>
            </a:r>
            <a:br>
              <a:rPr lang="cs-CZ" altLang="cs-CZ" sz="2800">
                <a:solidFill>
                  <a:srgbClr val="990099"/>
                </a:solidFill>
              </a:rPr>
            </a:br>
            <a:r>
              <a:rPr lang="en-US" altLang="cs-CZ" sz="2800">
                <a:solidFill>
                  <a:srgbClr val="990099"/>
                </a:solidFill>
              </a:rPr>
              <a:t>responses of 6 month old infants</a:t>
            </a:r>
            <a:r>
              <a:rPr lang="cs-CZ" altLang="cs-CZ" sz="2800">
                <a:solidFill>
                  <a:srgbClr val="990099"/>
                </a:solidFill>
              </a:rPr>
              <a:t> </a:t>
            </a:r>
            <a:r>
              <a:rPr lang="en-US" altLang="cs-CZ" sz="2800">
                <a:solidFill>
                  <a:srgbClr val="990099"/>
                </a:solidFill>
              </a:rPr>
              <a:t>to vowels of native and foreign language</a:t>
            </a:r>
            <a:br>
              <a:rPr lang="en-US" altLang="cs-CZ" sz="2800">
                <a:solidFill>
                  <a:srgbClr val="990099"/>
                </a:solidFill>
              </a:rPr>
            </a:br>
            <a:r>
              <a:rPr lang="en-US" altLang="cs-CZ" sz="2800">
                <a:solidFill>
                  <a:schemeClr val="tx2"/>
                </a:solidFill>
              </a:rPr>
              <a:t>[P. Kuhl</a:t>
            </a:r>
            <a:r>
              <a:rPr lang="cs-CZ" altLang="cs-CZ" sz="2800">
                <a:solidFill>
                  <a:schemeClr val="tx2"/>
                </a:solidFill>
              </a:rPr>
              <a:t> et al, 1992</a:t>
            </a:r>
            <a:r>
              <a:rPr lang="en-US" altLang="cs-CZ" sz="2800">
                <a:solidFill>
                  <a:schemeClr val="tx2"/>
                </a:solidFill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31E9D-D93F-4962-9DF1-1022CC282197}" type="slidenum">
              <a:rPr lang="en-US" altLang="cs-CZ"/>
              <a:pPr>
                <a:defRPr/>
              </a:pPr>
              <a:t>28</a:t>
            </a:fld>
            <a:endParaRPr lang="en-US" altLang="cs-CZ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7163" cy="679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8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E3BBF4-9E11-4D12-81DE-7C33F94625ED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cs-CZ" sz="1400"/>
          </a:p>
        </p:txBody>
      </p:sp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5563"/>
            <a:ext cx="7848600" cy="680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7DEF67-9D9B-4A21-9CED-B9EA01566B56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cs-CZ" sz="1400"/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76450"/>
            <a:ext cx="287655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152400" y="76200"/>
            <a:ext cx="883920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dirty="0">
                <a:solidFill>
                  <a:srgbClr val="009900"/>
                </a:solidFill>
              </a:rPr>
              <a:t>How Do We Collect </a:t>
            </a:r>
            <a:r>
              <a:rPr lang="cs-CZ" altLang="cs-CZ" dirty="0">
                <a:solidFill>
                  <a:srgbClr val="009900"/>
                </a:solidFill>
              </a:rPr>
              <a:t>Information About Cortex</a:t>
            </a:r>
            <a:r>
              <a:rPr lang="en-GB" altLang="cs-CZ" dirty="0">
                <a:solidFill>
                  <a:srgbClr val="009900"/>
                </a:solidFill>
              </a:rPr>
              <a:t>? We Use </a:t>
            </a:r>
            <a:r>
              <a:rPr lang="cs-CZ" altLang="cs-CZ" dirty="0" smtClean="0">
                <a:solidFill>
                  <a:srgbClr val="009900"/>
                </a:solidFill>
              </a:rPr>
              <a:t>Behavior/ Or Ele</a:t>
            </a:r>
            <a:r>
              <a:rPr lang="en-US" altLang="cs-CZ" dirty="0">
                <a:solidFill>
                  <a:srgbClr val="009900"/>
                </a:solidFill>
              </a:rPr>
              <a:t>c</a:t>
            </a:r>
            <a:r>
              <a:rPr lang="cs-CZ" altLang="cs-CZ" dirty="0">
                <a:solidFill>
                  <a:srgbClr val="009900"/>
                </a:solidFill>
              </a:rPr>
              <a:t>tro</a:t>
            </a:r>
            <a:r>
              <a:rPr lang="en-US" altLang="cs-CZ" dirty="0" err="1">
                <a:solidFill>
                  <a:srgbClr val="009900"/>
                </a:solidFill>
              </a:rPr>
              <a:t>ph</a:t>
            </a:r>
            <a:r>
              <a:rPr lang="cs-CZ" altLang="cs-CZ" dirty="0">
                <a:solidFill>
                  <a:srgbClr val="009900"/>
                </a:solidFill>
              </a:rPr>
              <a:t>y</a:t>
            </a:r>
            <a:r>
              <a:rPr lang="en-US" altLang="cs-CZ" dirty="0">
                <a:solidFill>
                  <a:srgbClr val="009900"/>
                </a:solidFill>
              </a:rPr>
              <a:t>s</a:t>
            </a:r>
            <a:r>
              <a:rPr lang="cs-CZ" altLang="cs-CZ" dirty="0">
                <a:solidFill>
                  <a:srgbClr val="009900"/>
                </a:solidFill>
              </a:rPr>
              <a:t>iolog</a:t>
            </a:r>
            <a:r>
              <a:rPr lang="en-US" altLang="cs-CZ" dirty="0">
                <a:solidFill>
                  <a:srgbClr val="009900"/>
                </a:solidFill>
              </a:rPr>
              <a:t>y</a:t>
            </a:r>
            <a:r>
              <a:rPr lang="cs-CZ" altLang="cs-CZ" dirty="0">
                <a:solidFill>
                  <a:srgbClr val="009900"/>
                </a:solidFill>
              </a:rPr>
              <a:t>,</a:t>
            </a:r>
            <a:br>
              <a:rPr lang="cs-CZ" altLang="cs-CZ" dirty="0">
                <a:solidFill>
                  <a:srgbClr val="009900"/>
                </a:solidFill>
              </a:rPr>
            </a:br>
            <a:r>
              <a:rPr lang="cs-CZ" altLang="cs-CZ" dirty="0">
                <a:solidFill>
                  <a:srgbClr val="009900"/>
                </a:solidFill>
              </a:rPr>
              <a:t>N</a:t>
            </a:r>
            <a:r>
              <a:rPr lang="en-US" altLang="cs-CZ" dirty="0">
                <a:solidFill>
                  <a:srgbClr val="009900"/>
                </a:solidFill>
              </a:rPr>
              <a:t>on-</a:t>
            </a:r>
            <a:r>
              <a:rPr lang="cs-CZ" altLang="cs-CZ" dirty="0">
                <a:solidFill>
                  <a:srgbClr val="009900"/>
                </a:solidFill>
              </a:rPr>
              <a:t>inva</a:t>
            </a:r>
            <a:r>
              <a:rPr lang="en-US" altLang="cs-CZ" dirty="0">
                <a:solidFill>
                  <a:srgbClr val="009900"/>
                </a:solidFill>
              </a:rPr>
              <a:t>s</a:t>
            </a:r>
            <a:r>
              <a:rPr lang="cs-CZ" altLang="cs-CZ" dirty="0">
                <a:solidFill>
                  <a:srgbClr val="009900"/>
                </a:solidFill>
              </a:rPr>
              <a:t>iv</a:t>
            </a:r>
            <a:r>
              <a:rPr lang="en-US" altLang="cs-CZ" dirty="0">
                <a:solidFill>
                  <a:srgbClr val="009900"/>
                </a:solidFill>
              </a:rPr>
              <a:t>e</a:t>
            </a:r>
            <a:r>
              <a:rPr lang="cs-CZ" altLang="cs-CZ" dirty="0">
                <a:solidFill>
                  <a:srgbClr val="009900"/>
                </a:solidFill>
              </a:rPr>
              <a:t> a</a:t>
            </a:r>
            <a:r>
              <a:rPr lang="en-US" altLang="cs-CZ" dirty="0" err="1">
                <a:solidFill>
                  <a:srgbClr val="009900"/>
                </a:solidFill>
              </a:rPr>
              <a:t>nd</a:t>
            </a:r>
            <a:r>
              <a:rPr lang="cs-CZ" altLang="cs-CZ" dirty="0">
                <a:solidFill>
                  <a:srgbClr val="009900"/>
                </a:solidFill>
              </a:rPr>
              <a:t> Inva</a:t>
            </a:r>
            <a:r>
              <a:rPr lang="en-US" altLang="cs-CZ" dirty="0" err="1">
                <a:solidFill>
                  <a:srgbClr val="009900"/>
                </a:solidFill>
              </a:rPr>
              <a:t>sive</a:t>
            </a:r>
            <a:r>
              <a:rPr lang="en-US" altLang="cs-CZ" dirty="0">
                <a:solidFill>
                  <a:srgbClr val="009900"/>
                </a:solidFill>
              </a:rPr>
              <a:t>.</a:t>
            </a:r>
            <a:endParaRPr lang="cs-CZ" altLang="cs-CZ" dirty="0">
              <a:solidFill>
                <a:srgbClr val="009900"/>
              </a:solidFill>
            </a:endParaRPr>
          </a:p>
        </p:txBody>
      </p:sp>
      <p:pic>
        <p:nvPicPr>
          <p:cNvPr id="32771" name="Picture 2" descr="monkey09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6215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9900"/>
            <a:ext cx="3767138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528FCB-F56A-43F2-B78C-97DFE6A86DFB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cs-CZ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8417EDA-CA60-4A4B-AED4-D7D0BFA25939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cs-CZ" sz="1400"/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533400"/>
          </a:xfrm>
        </p:spPr>
        <p:txBody>
          <a:bodyPr/>
          <a:lstStyle/>
          <a:p>
            <a:r>
              <a:rPr lang="cs-CZ" altLang="cs-CZ" sz="4000" smtClean="0"/>
              <a:t>Literature</a:t>
            </a:r>
            <a:r>
              <a:rPr lang="en-US" altLang="cs-CZ" sz="4000" smtClean="0"/>
              <a:t> – Computational Brain</a:t>
            </a:r>
            <a:endParaRPr lang="cs-CZ" altLang="cs-CZ" sz="4000" smtClean="0"/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610600" cy="57150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</a:t>
            </a:r>
            <a:r>
              <a:rPr lang="en-GB" altLang="cs-CZ" sz="1800" smtClean="0"/>
              <a:t>3</a:t>
            </a:r>
            <a:r>
              <a:rPr lang="cs-CZ" altLang="cs-CZ" sz="1800" smtClean="0"/>
              <a:t>) SCOVILLE </a:t>
            </a:r>
            <a:r>
              <a:rPr lang="en-US" altLang="cs-CZ" sz="1800" smtClean="0"/>
              <a:t>William Beecher and </a:t>
            </a:r>
            <a:r>
              <a:rPr lang="cs-CZ" altLang="cs-CZ" sz="1800" smtClean="0"/>
              <a:t>MILNER </a:t>
            </a:r>
            <a:r>
              <a:rPr lang="en-US" altLang="cs-CZ" sz="1800" smtClean="0"/>
              <a:t>Brenda</a:t>
            </a:r>
            <a:r>
              <a:rPr lang="cs-CZ" altLang="cs-CZ" sz="1800" smtClean="0"/>
              <a:t>, </a:t>
            </a:r>
            <a:r>
              <a:rPr lang="en-US" altLang="cs-CZ" sz="1800" smtClean="0"/>
              <a:t>Loss of recent memory after bilateral hippocampal lesions. Journal of Neurology, Neurosurgery and Psychiatry 20, (1): 11–21</a:t>
            </a:r>
            <a:r>
              <a:rPr lang="cs-CZ" altLang="cs-CZ" sz="1800" smtClean="0"/>
              <a:t>, 1957.</a:t>
            </a:r>
            <a:endParaRPr lang="en-US" altLang="cs-CZ" sz="18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</a:t>
            </a:r>
            <a:r>
              <a:rPr lang="en-GB" altLang="cs-CZ" sz="1800" smtClean="0"/>
              <a:t>2</a:t>
            </a:r>
            <a:r>
              <a:rPr lang="cs-CZ" altLang="cs-CZ" sz="1800" smtClean="0"/>
              <a:t>)</a:t>
            </a:r>
            <a:r>
              <a:rPr lang="en-US" altLang="cs-CZ" sz="1800" smtClean="0"/>
              <a:t> </a:t>
            </a:r>
            <a:r>
              <a:rPr lang="cs-CZ" altLang="cs-CZ" sz="1800" smtClean="0"/>
              <a:t>TURING </a:t>
            </a:r>
            <a:r>
              <a:rPr lang="en-US" altLang="cs-CZ" sz="1800" smtClean="0"/>
              <a:t>A. M.</a:t>
            </a:r>
            <a:r>
              <a:rPr lang="cs-CZ" altLang="cs-CZ" sz="1800" smtClean="0"/>
              <a:t>, </a:t>
            </a:r>
            <a:r>
              <a:rPr lang="en-US" altLang="cs-CZ" sz="1800" smtClean="0"/>
              <a:t>Computing Machinery and Intelligence. Mind 49: 433-460</a:t>
            </a:r>
            <a:r>
              <a:rPr lang="cs-CZ" altLang="cs-CZ" sz="1800" smtClean="0"/>
              <a:t>, 1950</a:t>
            </a:r>
            <a:r>
              <a:rPr lang="en-US" altLang="cs-CZ" sz="1800" smtClean="0"/>
              <a:t>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</a:t>
            </a:r>
            <a:r>
              <a:rPr lang="en-GB" altLang="cs-CZ" sz="1800" smtClean="0"/>
              <a:t>1</a:t>
            </a:r>
            <a:r>
              <a:rPr lang="cs-CZ" altLang="cs-CZ" sz="1800" smtClean="0"/>
              <a:t>) FECHNER G.T., Foundations of psychophysics, </a:t>
            </a:r>
            <a:r>
              <a:rPr lang="en-US" altLang="cs-CZ" sz="1800" smtClean="0"/>
              <a:t>Elemente der Psychophysik</a:t>
            </a:r>
            <a:r>
              <a:rPr lang="cs-CZ" altLang="cs-CZ" sz="1800" smtClean="0"/>
              <a:t>, </a:t>
            </a:r>
            <a:r>
              <a:rPr lang="en-US" altLang="cs-CZ" sz="1800" smtClean="0"/>
              <a:t>1860</a:t>
            </a:r>
            <a:r>
              <a:rPr lang="cs-CZ" altLang="cs-CZ" sz="1800" smtClean="0"/>
              <a:t>.</a:t>
            </a:r>
            <a:endParaRPr lang="en-US" altLang="cs-CZ" sz="18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</a:t>
            </a:r>
            <a:r>
              <a:rPr lang="en-GB" altLang="cs-CZ" sz="1800" smtClean="0"/>
              <a:t>4</a:t>
            </a:r>
            <a:r>
              <a:rPr lang="cs-CZ" altLang="cs-CZ" sz="1800" smtClean="0"/>
              <a:t>) WERNER G., MOUNTCASTLE V.B., </a:t>
            </a:r>
            <a:r>
              <a:rPr lang="en-US" altLang="cs-CZ" sz="1800" smtClean="0"/>
              <a:t>Neural activity in mechano</a:t>
            </a:r>
            <a:r>
              <a:rPr lang="cs-CZ" altLang="cs-CZ" sz="1800" smtClean="0"/>
              <a:t>-</a:t>
            </a:r>
            <a:r>
              <a:rPr lang="en-US" altLang="cs-CZ" sz="1800" smtClean="0"/>
              <a:t>receptive cutaneous afferents: stimulus-response relations, Weber functions, and information transmission</a:t>
            </a:r>
            <a:r>
              <a:rPr lang="cs-CZ" altLang="cs-CZ" sz="1800" smtClean="0"/>
              <a:t>, </a:t>
            </a:r>
            <a:r>
              <a:rPr lang="en-US" altLang="cs-CZ" sz="1800" smtClean="0"/>
              <a:t>J</a:t>
            </a:r>
            <a:r>
              <a:rPr lang="cs-CZ" altLang="cs-CZ" sz="1800" smtClean="0"/>
              <a:t>. N</a:t>
            </a:r>
            <a:r>
              <a:rPr lang="en-US" altLang="cs-CZ" sz="1800" smtClean="0"/>
              <a:t>europhysiology</a:t>
            </a:r>
            <a:r>
              <a:rPr lang="cs-CZ" altLang="cs-CZ" sz="1800" smtClean="0"/>
              <a:t>, </a:t>
            </a:r>
            <a:r>
              <a:rPr lang="en-US" altLang="cs-CZ" sz="1800" smtClean="0"/>
              <a:t>2</a:t>
            </a:r>
            <a:r>
              <a:rPr lang="cs-CZ" altLang="cs-CZ" sz="1800" smtClean="0"/>
              <a:t>8(</a:t>
            </a:r>
            <a:r>
              <a:rPr lang="en-US" altLang="cs-CZ" sz="1800" smtClean="0"/>
              <a:t>2</a:t>
            </a:r>
            <a:r>
              <a:rPr lang="cs-CZ" altLang="cs-CZ" sz="1800" smtClean="0"/>
              <a:t>), </a:t>
            </a:r>
            <a:r>
              <a:rPr lang="en-US" altLang="cs-CZ" sz="1800" smtClean="0"/>
              <a:t>359-397</a:t>
            </a:r>
            <a:r>
              <a:rPr lang="cs-CZ" altLang="cs-CZ" sz="1800" smtClean="0"/>
              <a:t>, 1965.</a:t>
            </a:r>
            <a:endParaRPr lang="en-US" altLang="cs-CZ" sz="18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</a:t>
            </a:r>
            <a:r>
              <a:rPr lang="en-GB" altLang="cs-CZ" sz="1800" smtClean="0"/>
              <a:t>5</a:t>
            </a:r>
            <a:r>
              <a:rPr lang="cs-CZ" altLang="cs-CZ" sz="1800" smtClean="0"/>
              <a:t>) KANDEL E., SCHWARTZ JH</a:t>
            </a:r>
            <a:r>
              <a:rPr lang="de-DE" altLang="cs-CZ" sz="1800" smtClean="0"/>
              <a:t>, J</a:t>
            </a:r>
            <a:r>
              <a:rPr lang="cs-CZ" altLang="cs-CZ" sz="1800" smtClean="0"/>
              <a:t>ESSELL TH, Principles of Neural Science, 2000.</a:t>
            </a:r>
            <a:endParaRPr lang="en-GB" altLang="cs-CZ" sz="18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</a:t>
            </a:r>
            <a:r>
              <a:rPr lang="en-GB" altLang="cs-CZ" sz="1800" smtClean="0"/>
              <a:t>6</a:t>
            </a:r>
            <a:r>
              <a:rPr lang="cs-CZ" altLang="cs-CZ" sz="1800" smtClean="0"/>
              <a:t>) KOCH C., The Quest for Consciousness, 2004.</a:t>
            </a:r>
            <a:endParaRPr lang="en-US" altLang="cs-CZ" sz="18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(7) LODGE D., Thinks..., 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067800" cy="1401762"/>
          </a:xfrm>
        </p:spPr>
        <p:txBody>
          <a:bodyPr/>
          <a:lstStyle/>
          <a:p>
            <a:pPr algn="l"/>
            <a:r>
              <a:rPr lang="cs-CZ" altLang="en-US" sz="3600" b="1" dirty="0" smtClean="0">
                <a:solidFill>
                  <a:schemeClr val="tx1"/>
                </a:solidFill>
              </a:rPr>
              <a:t>O</a:t>
            </a:r>
            <a:r>
              <a:rPr lang="en-US" altLang="en-US" sz="3600" b="1" dirty="0" err="1" smtClean="0">
                <a:solidFill>
                  <a:schemeClr val="tx1"/>
                </a:solidFill>
              </a:rPr>
              <a:t>utline</a:t>
            </a:r>
            <a:r>
              <a:rPr lang="en-US" altLang="en-US" sz="3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3600" b="1" dirty="0" smtClean="0">
                <a:solidFill>
                  <a:schemeClr val="tx1"/>
                </a:solidFill>
              </a:rPr>
              <a:t>– </a:t>
            </a:r>
            <a:r>
              <a:rPr lang="cs-CZ" altLang="en-US" sz="3600" b="1" dirty="0" smtClean="0">
                <a:solidFill>
                  <a:schemeClr val="tx1"/>
                </a:solidFill>
              </a:rPr>
              <a:t/>
            </a:r>
            <a:br>
              <a:rPr lang="cs-CZ" altLang="en-US" sz="3600" b="1" dirty="0" smtClean="0">
                <a:solidFill>
                  <a:schemeClr val="tx1"/>
                </a:solidFill>
              </a:rPr>
            </a:br>
            <a:r>
              <a:rPr lang="cs-CZ" altLang="en-US" sz="3600" b="1" dirty="0" smtClean="0">
                <a:solidFill>
                  <a:schemeClr val="tx1"/>
                </a:solidFill>
              </a:rPr>
              <a:t>Binaural Hearing</a:t>
            </a:r>
            <a:endParaRPr lang="cs-CZ" alt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419100" y="1920875"/>
            <a:ext cx="830580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 dirty="0"/>
              <a:t>Introduction: coincidence detectors are part of the circuit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 dirty="0"/>
              <a:t>Hypothetically it is possible that coincidence detectors are at different processing stages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 dirty="0"/>
              <a:t>Several models are discussed: with and without synaptic mechanisms, with and without cochlear mechanics, and other variants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 dirty="0"/>
              <a:t>Outputs of all models are evaluated by the ideal observer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 dirty="0"/>
              <a:t>Questions addressed/ open questions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 dirty="0"/>
              <a:t>Example: Can modeling phase information improve our description/ understanding of ‘medial superior olive’/ ‘interaural time difference’ mechanisms?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 dirty="0"/>
              <a:t>Discussion</a:t>
            </a:r>
          </a:p>
        </p:txBody>
      </p:sp>
      <p:sp>
        <p:nvSpPr>
          <p:cNvPr id="717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F64FD0-49B6-4A8F-B187-CCBE486EF155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915400" cy="1241425"/>
          </a:xfrm>
        </p:spPr>
        <p:txBody>
          <a:bodyPr/>
          <a:lstStyle/>
          <a:p>
            <a:pPr algn="l"/>
            <a:r>
              <a:rPr lang="en-US" altLang="en-US" smtClean="0">
                <a:solidFill>
                  <a:srgbClr val="008000"/>
                </a:solidFill>
              </a:rPr>
              <a:t>Tonotopic organization in cochlea,</a:t>
            </a:r>
            <a:br>
              <a:rPr lang="en-US" altLang="en-US" smtClean="0">
                <a:solidFill>
                  <a:srgbClr val="008000"/>
                </a:solidFill>
              </a:rPr>
            </a:br>
            <a:r>
              <a:rPr lang="en-US" altLang="en-US" smtClean="0">
                <a:solidFill>
                  <a:srgbClr val="008000"/>
                </a:solidFill>
              </a:rPr>
              <a:t>function of D.D. Greenwood, 1961</a:t>
            </a:r>
            <a:endParaRPr lang="cs-CZ" altLang="en-US" smtClean="0">
              <a:solidFill>
                <a:srgbClr val="008000"/>
              </a:solidFill>
            </a:endParaRPr>
          </a:p>
        </p:txBody>
      </p:sp>
      <p:sp>
        <p:nvSpPr>
          <p:cNvPr id="819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660031A-5343-4800-9DA6-EB34611FBCE7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/>
          </a:p>
        </p:txBody>
      </p:sp>
      <p:pic>
        <p:nvPicPr>
          <p:cNvPr id="819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17625"/>
            <a:ext cx="7486650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ECF98A9-D5B2-46CA-B9B2-DB32F3A4B34A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4191000" cy="1524000"/>
          </a:xfrm>
        </p:spPr>
        <p:txBody>
          <a:bodyPr/>
          <a:lstStyle/>
          <a:p>
            <a:pPr algn="l" eaLnBrk="1" hangingPunct="1"/>
            <a:r>
              <a:rPr lang="en-US" altLang="en-US" sz="3200" smtClean="0"/>
              <a:t>auditory nerve</a:t>
            </a:r>
            <a:br>
              <a:rPr lang="en-US" altLang="en-US" sz="3200" smtClean="0"/>
            </a:br>
            <a:r>
              <a:rPr lang="en-US" altLang="en-US" sz="3200" smtClean="0"/>
              <a:t>phase coding</a:t>
            </a:r>
            <a:br>
              <a:rPr lang="en-US" altLang="en-US" sz="3200" smtClean="0"/>
            </a:br>
            <a:r>
              <a:rPr lang="en-US" altLang="en-US" sz="3200" smtClean="0">
                <a:solidFill>
                  <a:srgbClr val="FF0000"/>
                </a:solidFill>
              </a:rPr>
              <a:t>interval</a:t>
            </a:r>
            <a:r>
              <a:rPr lang="cs-CZ" altLang="en-US" sz="3200" smtClean="0">
                <a:solidFill>
                  <a:srgbClr val="FF0000"/>
                </a:solidFill>
              </a:rPr>
              <a:t> histogram</a:t>
            </a:r>
            <a:endParaRPr lang="en-US" altLang="en-US" sz="3200" smtClean="0">
              <a:solidFill>
                <a:srgbClr val="FF0000"/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6200"/>
            <a:ext cx="4706938" cy="593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06375" y="5265738"/>
            <a:ext cx="520382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(A) s</a:t>
            </a:r>
            <a:r>
              <a:rPr lang="cs-CZ" altLang="en-US" sz="2400"/>
              <a:t>timula</a:t>
            </a:r>
            <a:r>
              <a:rPr lang="en-GB" altLang="en-US" sz="2400"/>
              <a:t>tion </a:t>
            </a:r>
            <a:r>
              <a:rPr lang="cs-CZ" altLang="en-US" sz="2400"/>
              <a:t>fre</a:t>
            </a:r>
            <a:r>
              <a:rPr lang="en-GB" altLang="en-US" sz="2400"/>
              <a:t>qu</a:t>
            </a:r>
            <a:r>
              <a:rPr lang="cs-CZ" altLang="en-US" sz="2400"/>
              <a:t>enc</a:t>
            </a:r>
            <a:r>
              <a:rPr lang="en-GB" altLang="en-US" sz="2400"/>
              <a:t>y</a:t>
            </a:r>
            <a:r>
              <a:rPr lang="cs-CZ" altLang="en-US" sz="2400"/>
              <a:t> 412 Hz</a:t>
            </a:r>
            <a:r>
              <a:rPr lang="en-GB" altLang="en-US" sz="2400"/>
              <a:t>;</a:t>
            </a:r>
            <a:endParaRPr lang="cs-CZ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(B) </a:t>
            </a:r>
            <a:r>
              <a:rPr lang="cs-CZ" altLang="en-US" sz="2400"/>
              <a:t>stimula</a:t>
            </a:r>
            <a:r>
              <a:rPr lang="en-GB" altLang="en-US" sz="2400"/>
              <a:t>tion</a:t>
            </a:r>
            <a:r>
              <a:rPr lang="cs-CZ" altLang="en-US" sz="2400"/>
              <a:t> fre</a:t>
            </a:r>
            <a:r>
              <a:rPr lang="en-GB" altLang="en-US" sz="2400"/>
              <a:t>quency </a:t>
            </a:r>
            <a:r>
              <a:rPr lang="cs-CZ" altLang="en-US" sz="2400"/>
              <a:t>1 kHz.</a:t>
            </a:r>
            <a:endParaRPr lang="en-US" altLang="en-US" sz="2400"/>
          </a:p>
        </p:txBody>
      </p:sp>
      <p:sp>
        <p:nvSpPr>
          <p:cNvPr id="10247" name="Rectangle 6"/>
          <p:cNvSpPr>
            <a:spLocks noChangeArrowheads="1"/>
          </p:cNvSpPr>
          <p:nvPr/>
        </p:nvSpPr>
        <p:spPr bwMode="auto">
          <a:xfrm>
            <a:off x="304800" y="4267200"/>
            <a:ext cx="4038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x-axis: time, ms;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y-axis: N - Number of spikes</a:t>
            </a:r>
            <a:endParaRPr lang="cs-CZ" altLang="en-US" sz="2400"/>
          </a:p>
        </p:txBody>
      </p:sp>
      <p:sp>
        <p:nvSpPr>
          <p:cNvPr id="10248" name="Rectangle 6"/>
          <p:cNvSpPr>
            <a:spLocks noChangeArrowheads="1"/>
          </p:cNvSpPr>
          <p:nvPr/>
        </p:nvSpPr>
        <p:spPr bwMode="auto">
          <a:xfrm>
            <a:off x="206375" y="6172200"/>
            <a:ext cx="24606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[Rose JE, 1962]</a:t>
            </a:r>
          </a:p>
        </p:txBody>
      </p:sp>
      <p:sp>
        <p:nvSpPr>
          <p:cNvPr id="10249" name="Rectangle 6"/>
          <p:cNvSpPr>
            <a:spLocks noChangeArrowheads="1"/>
          </p:cNvSpPr>
          <p:nvPr/>
        </p:nvSpPr>
        <p:spPr bwMode="auto">
          <a:xfrm>
            <a:off x="325438" y="3200400"/>
            <a:ext cx="4038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spikes are in rectified half</a:t>
            </a:r>
            <a:r>
              <a:rPr lang="cs-CZ" altLang="en-US" sz="2400"/>
              <a:t>-wave probabilities/ synchronizations</a:t>
            </a:r>
            <a:endParaRPr lang="en-GB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63812D-362F-4E52-A54C-5A1D851953DA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/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7802563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727075" y="5027613"/>
            <a:ext cx="757872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x</a:t>
            </a:r>
            <a:r>
              <a:rPr lang="en-GB" altLang="en-US" sz="2400"/>
              <a:t>-axis</a:t>
            </a:r>
            <a:r>
              <a:rPr lang="cs-CZ" altLang="en-US" sz="2400"/>
              <a:t>: </a:t>
            </a:r>
            <a:r>
              <a:rPr lang="en-GB" altLang="en-US" sz="2400"/>
              <a:t>time; </a:t>
            </a:r>
            <a:r>
              <a:rPr lang="cs-CZ" altLang="en-US" sz="2400"/>
              <a:t>y</a:t>
            </a:r>
            <a:r>
              <a:rPr lang="en-GB" altLang="en-US" sz="2400"/>
              <a:t>-axis</a:t>
            </a:r>
            <a:r>
              <a:rPr lang="cs-CZ" altLang="en-US" sz="2400"/>
              <a:t>: </a:t>
            </a:r>
            <a:r>
              <a:rPr lang="en-GB" altLang="en-US" sz="2400"/>
              <a:t>neuronal </a:t>
            </a:r>
            <a:r>
              <a:rPr lang="cs-CZ" altLang="en-US" sz="2400"/>
              <a:t>characteristic</a:t>
            </a:r>
            <a:r>
              <a:rPr lang="en-GB" altLang="en-US" sz="2400"/>
              <a:t> </a:t>
            </a:r>
            <a:r>
              <a:rPr lang="cs-CZ" altLang="en-US" sz="2400"/>
              <a:t>fre</a:t>
            </a:r>
            <a:r>
              <a:rPr lang="en-GB" altLang="en-US" sz="2400"/>
              <a:t>quency;</a:t>
            </a:r>
            <a:endParaRPr lang="cs-CZ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z</a:t>
            </a:r>
            <a:r>
              <a:rPr lang="en-GB" altLang="en-US" sz="2400"/>
              <a:t>-axis</a:t>
            </a:r>
            <a:r>
              <a:rPr lang="cs-CZ" altLang="en-US" sz="2400"/>
              <a:t>:</a:t>
            </a:r>
            <a:r>
              <a:rPr lang="en-GB" altLang="en-US" sz="2400"/>
              <a:t> </a:t>
            </a:r>
            <a:r>
              <a:rPr lang="en-GB" altLang="en-US" sz="2400">
                <a:solidFill>
                  <a:srgbClr val="FF0000"/>
                </a:solidFill>
              </a:rPr>
              <a:t>spike</a:t>
            </a:r>
            <a:r>
              <a:rPr lang="cs-CZ" altLang="en-US" sz="2400">
                <a:solidFill>
                  <a:srgbClr val="FF0000"/>
                </a:solidFill>
              </a:rPr>
              <a:t> </a:t>
            </a:r>
            <a:r>
              <a:rPr lang="en-GB" altLang="en-US" sz="2400">
                <a:solidFill>
                  <a:srgbClr val="FF0000"/>
                </a:solidFill>
              </a:rPr>
              <a:t>time </a:t>
            </a:r>
            <a:r>
              <a:rPr lang="cs-CZ" altLang="en-US" sz="2400"/>
              <a:t>histogram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685800" y="6057900"/>
            <a:ext cx="5638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[Kiang, 1965]</a:t>
            </a:r>
          </a:p>
        </p:txBody>
      </p:sp>
      <p:sp>
        <p:nvSpPr>
          <p:cNvPr id="9223" name="Rectangle 4"/>
          <p:cNvSpPr txBox="1">
            <a:spLocks noChangeArrowheads="1"/>
          </p:cNvSpPr>
          <p:nvPr/>
        </p:nvSpPr>
        <p:spPr bwMode="auto">
          <a:xfrm>
            <a:off x="304800" y="609600"/>
            <a:ext cx="533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</a:rPr>
              <a:t>auditory nerve</a:t>
            </a:r>
            <a:br>
              <a:rPr lang="en-US" altLang="en-US">
                <a:solidFill>
                  <a:schemeClr val="tx2"/>
                </a:solidFill>
              </a:rPr>
            </a:br>
            <a:r>
              <a:rPr lang="en-US" altLang="en-US">
                <a:solidFill>
                  <a:schemeClr val="tx2"/>
                </a:solidFill>
              </a:rPr>
              <a:t>time and frequency coding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</a:rPr>
              <a:t>time</a:t>
            </a:r>
            <a:r>
              <a:rPr lang="cs-CZ" altLang="en-US">
                <a:solidFill>
                  <a:schemeClr val="tx2"/>
                </a:solidFill>
              </a:rPr>
              <a:t> histogram</a:t>
            </a:r>
            <a:endParaRPr lang="en-US" alt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4B265D-7898-4572-AE23-08189226CE08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/>
          </a:p>
        </p:txBody>
      </p:sp>
      <p:pic>
        <p:nvPicPr>
          <p:cNvPr id="11268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762000"/>
            <a:ext cx="54768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206375" y="5791200"/>
            <a:ext cx="74136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[(</a:t>
            </a:r>
            <a:r>
              <a:rPr lang="cs-CZ" altLang="en-US" sz="2400"/>
              <a:t>computational</a:t>
            </a:r>
            <a:r>
              <a:rPr lang="en-US" altLang="en-US" sz="2400"/>
              <a:t>) neuroscience reviews/ textbooks]</a:t>
            </a:r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228600" y="3352800"/>
            <a:ext cx="6477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latin typeface="Arial" charset="0"/>
              </a:rPr>
              <a:t>x-axis: firing rates;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latin typeface="Arial" charset="0"/>
              </a:rPr>
              <a:t>y-axis: response probabilities;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 smtClean="0">
                <a:latin typeface="Arial" charset="0"/>
              </a:rPr>
              <a:t>- different </a:t>
            </a:r>
            <a:r>
              <a:rPr lang="en-GB" altLang="en-US" sz="2400" dirty="0">
                <a:latin typeface="Arial" charset="0"/>
              </a:rPr>
              <a:t>signals are detected based on variable responses and different mean </a:t>
            </a:r>
            <a:r>
              <a:rPr lang="en-GB" altLang="en-US" sz="2400" dirty="0" smtClean="0">
                <a:latin typeface="Arial" charset="0"/>
              </a:rPr>
              <a:t>values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en-US" sz="2400" dirty="0" smtClean="0">
                <a:latin typeface="Arial" charset="0"/>
              </a:rPr>
              <a:t>JND (just noticeable difference), in dB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en-US" sz="2400" dirty="0">
                <a:latin typeface="Arial" charset="0"/>
              </a:rPr>
              <a:t>e</a:t>
            </a:r>
            <a:r>
              <a:rPr lang="en-US" altLang="en-US" sz="2400" dirty="0" smtClean="0">
                <a:latin typeface="Arial" charset="0"/>
              </a:rPr>
              <a:t>ncoded by spikes</a:t>
            </a:r>
            <a:endParaRPr lang="cs-CZ" altLang="en-US" sz="2400" dirty="0">
              <a:latin typeface="Arial" charset="0"/>
            </a:endParaRPr>
          </a:p>
        </p:txBody>
      </p:sp>
      <p:sp>
        <p:nvSpPr>
          <p:cNvPr id="11271" name="Nadpis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/>
          <a:lstStyle/>
          <a:p>
            <a:r>
              <a:rPr lang="en-GB" altLang="en-US" sz="3600" b="1" smtClean="0"/>
              <a:t>Signal discrimination by ideal observer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6"/>
          <p:cNvGrpSpPr>
            <a:grpSpLocks/>
          </p:cNvGrpSpPr>
          <p:nvPr/>
        </p:nvGrpSpPr>
        <p:grpSpPr bwMode="auto">
          <a:xfrm>
            <a:off x="2819400" y="60325"/>
            <a:ext cx="4905375" cy="2409825"/>
            <a:chOff x="2819400" y="59748"/>
            <a:chExt cx="4905278" cy="2409825"/>
          </a:xfrm>
        </p:grpSpPr>
        <p:pic>
          <p:nvPicPr>
            <p:cNvPr id="1232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59748"/>
              <a:ext cx="4905278" cy="2409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Oval 27"/>
            <p:cNvSpPr/>
            <p:nvPr/>
          </p:nvSpPr>
          <p:spPr>
            <a:xfrm>
              <a:off x="3608372" y="761423"/>
              <a:ext cx="333368" cy="3254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4202113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2978150" cy="487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33C46C-D439-45F5-88A1-F5835B6CE076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-76200" y="5041900"/>
            <a:ext cx="7010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800"/>
              <a:t>Jeffress delay line is the use of coincidence detectors in birds.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800"/>
              <a:t>Mammals use other circuitry with coincidence detectors</a:t>
            </a:r>
          </a:p>
        </p:txBody>
      </p:sp>
      <p:sp>
        <p:nvSpPr>
          <p:cNvPr id="1229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GB" altLang="en-US" smtClean="0">
                <a:solidFill>
                  <a:srgbClr val="FF0000"/>
                </a:solidFill>
              </a:rPr>
              <a:t>Coincidence detectors</a:t>
            </a:r>
            <a:endParaRPr lang="cs-CZ" altLang="en-US" smtClean="0">
              <a:solidFill>
                <a:srgbClr val="FF0000"/>
              </a:solidFill>
            </a:endParaRPr>
          </a:p>
        </p:txBody>
      </p:sp>
      <p:grpSp>
        <p:nvGrpSpPr>
          <p:cNvPr id="12296" name="Group 36"/>
          <p:cNvGrpSpPr>
            <a:grpSpLocks/>
          </p:cNvGrpSpPr>
          <p:nvPr/>
        </p:nvGrpSpPr>
        <p:grpSpPr bwMode="auto">
          <a:xfrm>
            <a:off x="5665788" y="2057400"/>
            <a:ext cx="3425825" cy="762000"/>
            <a:chOff x="528" y="1968"/>
            <a:chExt cx="4416" cy="960"/>
          </a:xfrm>
        </p:grpSpPr>
        <p:sp>
          <p:nvSpPr>
            <p:cNvPr id="12301" name="Oval 37"/>
            <p:cNvSpPr>
              <a:spLocks noChangeArrowheads="1"/>
            </p:cNvSpPr>
            <p:nvPr/>
          </p:nvSpPr>
          <p:spPr bwMode="auto">
            <a:xfrm>
              <a:off x="4560" y="216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02" name="Oval 38"/>
            <p:cNvSpPr>
              <a:spLocks noChangeArrowheads="1"/>
            </p:cNvSpPr>
            <p:nvPr/>
          </p:nvSpPr>
          <p:spPr bwMode="auto">
            <a:xfrm>
              <a:off x="3888" y="216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03" name="Oval 39"/>
            <p:cNvSpPr>
              <a:spLocks noChangeArrowheads="1"/>
            </p:cNvSpPr>
            <p:nvPr/>
          </p:nvSpPr>
          <p:spPr bwMode="auto">
            <a:xfrm>
              <a:off x="3168" y="216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04" name="Oval 40"/>
            <p:cNvSpPr>
              <a:spLocks noChangeArrowheads="1"/>
            </p:cNvSpPr>
            <p:nvPr/>
          </p:nvSpPr>
          <p:spPr bwMode="auto">
            <a:xfrm>
              <a:off x="2496" y="2160"/>
              <a:ext cx="384" cy="384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05" name="Oval 41"/>
            <p:cNvSpPr>
              <a:spLocks noChangeArrowheads="1"/>
            </p:cNvSpPr>
            <p:nvPr/>
          </p:nvSpPr>
          <p:spPr bwMode="auto">
            <a:xfrm>
              <a:off x="528" y="2544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06" name="Oval 42"/>
            <p:cNvSpPr>
              <a:spLocks noChangeArrowheads="1"/>
            </p:cNvSpPr>
            <p:nvPr/>
          </p:nvSpPr>
          <p:spPr bwMode="auto">
            <a:xfrm>
              <a:off x="528" y="1968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07" name="Oval 43"/>
            <p:cNvSpPr>
              <a:spLocks noChangeArrowheads="1"/>
            </p:cNvSpPr>
            <p:nvPr/>
          </p:nvSpPr>
          <p:spPr bwMode="auto">
            <a:xfrm>
              <a:off x="1152" y="1968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08" name="Oval 44"/>
            <p:cNvSpPr>
              <a:spLocks noChangeArrowheads="1"/>
            </p:cNvSpPr>
            <p:nvPr/>
          </p:nvSpPr>
          <p:spPr bwMode="auto">
            <a:xfrm>
              <a:off x="1824" y="1968"/>
              <a:ext cx="384" cy="3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09" name="Oval 45"/>
            <p:cNvSpPr>
              <a:spLocks noChangeArrowheads="1"/>
            </p:cNvSpPr>
            <p:nvPr/>
          </p:nvSpPr>
          <p:spPr bwMode="auto">
            <a:xfrm>
              <a:off x="1824" y="2544"/>
              <a:ext cx="384" cy="384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10" name="Oval 46"/>
            <p:cNvSpPr>
              <a:spLocks noChangeArrowheads="1"/>
            </p:cNvSpPr>
            <p:nvPr/>
          </p:nvSpPr>
          <p:spPr bwMode="auto">
            <a:xfrm>
              <a:off x="1152" y="2544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11" name="Line 47"/>
            <p:cNvSpPr>
              <a:spLocks noChangeShapeType="1"/>
            </p:cNvSpPr>
            <p:nvPr/>
          </p:nvSpPr>
          <p:spPr bwMode="auto">
            <a:xfrm>
              <a:off x="1536" y="273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Line 48"/>
            <p:cNvSpPr>
              <a:spLocks noChangeShapeType="1"/>
            </p:cNvSpPr>
            <p:nvPr/>
          </p:nvSpPr>
          <p:spPr bwMode="auto">
            <a:xfrm>
              <a:off x="1632" y="216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3" name="Line 49"/>
            <p:cNvSpPr>
              <a:spLocks noChangeShapeType="1"/>
            </p:cNvSpPr>
            <p:nvPr/>
          </p:nvSpPr>
          <p:spPr bwMode="auto">
            <a:xfrm>
              <a:off x="912" y="273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4" name="Line 50"/>
            <p:cNvSpPr>
              <a:spLocks noChangeShapeType="1"/>
            </p:cNvSpPr>
            <p:nvPr/>
          </p:nvSpPr>
          <p:spPr bwMode="auto">
            <a:xfrm>
              <a:off x="912" y="215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5" name="Line 51"/>
            <p:cNvSpPr>
              <a:spLocks noChangeShapeType="1"/>
            </p:cNvSpPr>
            <p:nvPr/>
          </p:nvSpPr>
          <p:spPr bwMode="auto">
            <a:xfrm>
              <a:off x="4272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Line 52"/>
            <p:cNvSpPr>
              <a:spLocks noChangeShapeType="1"/>
            </p:cNvSpPr>
            <p:nvPr/>
          </p:nvSpPr>
          <p:spPr bwMode="auto">
            <a:xfrm>
              <a:off x="36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7" name="Line 53"/>
            <p:cNvSpPr>
              <a:spLocks noChangeShapeType="1"/>
            </p:cNvSpPr>
            <p:nvPr/>
          </p:nvSpPr>
          <p:spPr bwMode="auto">
            <a:xfrm>
              <a:off x="2928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8" name="Line 54"/>
            <p:cNvSpPr>
              <a:spLocks noChangeShapeType="1"/>
            </p:cNvSpPr>
            <p:nvPr/>
          </p:nvSpPr>
          <p:spPr bwMode="auto">
            <a:xfrm>
              <a:off x="2208" y="2160"/>
              <a:ext cx="28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9" name="Line 55"/>
            <p:cNvSpPr>
              <a:spLocks noChangeShapeType="1"/>
            </p:cNvSpPr>
            <p:nvPr/>
          </p:nvSpPr>
          <p:spPr bwMode="auto">
            <a:xfrm flipV="1">
              <a:off x="2208" y="2496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Oval 2"/>
          <p:cNvSpPr/>
          <p:nvPr/>
        </p:nvSpPr>
        <p:spPr>
          <a:xfrm>
            <a:off x="28575" y="5492750"/>
            <a:ext cx="3705225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031875" y="28956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634288" y="407035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0" y="6324600"/>
            <a:ext cx="3705225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95450"/>
            <a:ext cx="3914775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1695450"/>
            <a:ext cx="2447925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2"/>
          <p:cNvSpPr txBox="1">
            <a:spLocks noChangeArrowheads="1"/>
          </p:cNvSpPr>
          <p:nvPr/>
        </p:nvSpPr>
        <p:spPr bwMode="auto">
          <a:xfrm>
            <a:off x="457200" y="1524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dirty="0"/>
              <a:t>Sanda and Marsalek, Stochastic interpolation model…of MSO…, </a:t>
            </a:r>
            <a:r>
              <a:rPr lang="en-GB" altLang="en-US" sz="2800" i="1" dirty="0"/>
              <a:t>Brain Research</a:t>
            </a:r>
            <a:r>
              <a:rPr lang="en-GB" altLang="en-US" sz="2800" dirty="0"/>
              <a:t>, 2012.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(= model without </a:t>
            </a:r>
            <a:r>
              <a:rPr lang="cs-CZ" altLang="en-US" sz="2800" dirty="0" smtClean="0"/>
              <a:t>detailed </a:t>
            </a:r>
            <a:r>
              <a:rPr lang="en-US" altLang="en-US" sz="2800" dirty="0" smtClean="0"/>
              <a:t>cochlear </a:t>
            </a:r>
            <a:r>
              <a:rPr lang="en-US" altLang="en-US" sz="2800" dirty="0"/>
              <a:t>mechanics)</a:t>
            </a:r>
            <a:endParaRPr lang="cs-CZ" altLang="en-US" sz="2800" dirty="0"/>
          </a:p>
        </p:txBody>
      </p:sp>
      <p:sp>
        <p:nvSpPr>
          <p:cNvPr id="5" name="Oval 4"/>
          <p:cNvSpPr/>
          <p:nvPr/>
        </p:nvSpPr>
        <p:spPr>
          <a:xfrm>
            <a:off x="1828800" y="51816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334000" y="3581400"/>
            <a:ext cx="681038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45E12D-14E7-4E26-81F5-A4ED795A0415}" type="slidenum">
              <a:rPr lang="en-US" altLang="cs-CZ" smtClean="0"/>
              <a:pPr>
                <a:defRPr/>
              </a:pPr>
              <a:t>38</a:t>
            </a:fld>
            <a:endParaRPr lang="en-US" altLang="cs-CZ" dirty="0"/>
          </a:p>
        </p:txBody>
      </p:sp>
      <p:sp>
        <p:nvSpPr>
          <p:cNvPr id="3" name="TextBox 2"/>
          <p:cNvSpPr txBox="1"/>
          <p:nvPr/>
        </p:nvSpPr>
        <p:spPr>
          <a:xfrm>
            <a:off x="3152716" y="5315634"/>
            <a:ext cx="5724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Later Compared to the Meddis model</a:t>
            </a:r>
          </a:p>
          <a:p>
            <a:r>
              <a:rPr lang="en-GB" dirty="0" smtClean="0"/>
              <a:t>Raymond </a:t>
            </a:r>
            <a:r>
              <a:rPr lang="en-GB" dirty="0" err="1"/>
              <a:t>Meddis</a:t>
            </a:r>
            <a:r>
              <a:rPr lang="en-GB" dirty="0"/>
              <a:t> (23 July 1944 – 25 November </a:t>
            </a:r>
            <a:r>
              <a:rPr lang="en-GB" dirty="0" smtClean="0"/>
              <a:t>2018)</a:t>
            </a:r>
            <a:endParaRPr lang="cs-CZ" dirty="0" smtClean="0"/>
          </a:p>
          <a:p>
            <a:r>
              <a:rPr lang="cs-CZ" dirty="0" smtClean="0"/>
              <a:t>/aged 74/ </a:t>
            </a:r>
            <a:r>
              <a:rPr lang="en-GB" dirty="0" smtClean="0"/>
              <a:t>was </a:t>
            </a:r>
            <a:r>
              <a:rPr lang="en-GB" dirty="0"/>
              <a:t>a British auditory psychologist.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DC30CE-AB8F-479F-ABC6-4DA83D5D5CE3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/>
          </a:p>
        </p:txBody>
      </p:sp>
      <p:pic>
        <p:nvPicPr>
          <p:cNvPr id="143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533400"/>
            <a:ext cx="84693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itle 1"/>
          <p:cNvSpPr txBox="1">
            <a:spLocks/>
          </p:cNvSpPr>
          <p:nvPr/>
        </p:nvSpPr>
        <p:spPr bwMode="auto">
          <a:xfrm>
            <a:off x="838200" y="762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FF0000"/>
                </a:solidFill>
              </a:rPr>
              <a:t>Model output - examples</a:t>
            </a:r>
            <a:endParaRPr lang="cs-CZ" altLang="en-US" sz="2800">
              <a:solidFill>
                <a:srgbClr val="FF0000"/>
              </a:solidFill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-76200" y="152400"/>
            <a:ext cx="67278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Sound frequencies</a:t>
            </a:r>
            <a:r>
              <a:rPr lang="de-DE" altLang="en-US" sz="1800"/>
              <a:t> 50, 71, 100, 141, 200, 283 Hz.</a:t>
            </a:r>
            <a:endParaRPr lang="en-US" altLang="en-US" sz="1800"/>
          </a:p>
        </p:txBody>
      </p:sp>
      <p:pic>
        <p:nvPicPr>
          <p:cNvPr id="1434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92500"/>
            <a:ext cx="44196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4930775" y="6324600"/>
            <a:ext cx="4137025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[</a:t>
            </a:r>
            <a:r>
              <a:rPr lang="en-US" altLang="en-US" sz="2000" dirty="0" err="1"/>
              <a:t>Sanda</a:t>
            </a:r>
            <a:r>
              <a:rPr lang="en-US" altLang="en-US" sz="2000" dirty="0"/>
              <a:t> and </a:t>
            </a:r>
            <a:r>
              <a:rPr lang="en-US" altLang="en-US" sz="2000" dirty="0" err="1"/>
              <a:t>Marsalek</a:t>
            </a:r>
            <a:r>
              <a:rPr lang="en-US" altLang="en-US" sz="2000" dirty="0"/>
              <a:t>, 2012]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05200" cy="1143000"/>
          </a:xfrm>
        </p:spPr>
        <p:txBody>
          <a:bodyPr/>
          <a:lstStyle/>
          <a:p>
            <a:r>
              <a:rPr lang="en-GB" altLang="cs-CZ" smtClean="0"/>
              <a:t>Pyramidal Neuron</a:t>
            </a:r>
            <a:endParaRPr lang="cs-CZ" altLang="cs-CZ" smtClean="0"/>
          </a:p>
        </p:txBody>
      </p:sp>
      <p:sp>
        <p:nvSpPr>
          <p:cNvPr id="3379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0DE19D-913D-4185-BC28-AD91659C6D62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cs-CZ" sz="1400"/>
          </a:p>
        </p:txBody>
      </p:sp>
      <p:pic>
        <p:nvPicPr>
          <p:cNvPr id="3379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8613"/>
            <a:ext cx="304800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609600" y="1752600"/>
            <a:ext cx="33528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800" dirty="0"/>
              <a:t>As most neurons, this cell consists of: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800" dirty="0">
                <a:solidFill>
                  <a:srgbClr val="FF0000"/>
                </a:solidFill>
              </a:rPr>
              <a:t>[1] cell body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800" dirty="0">
                <a:solidFill>
                  <a:srgbClr val="FF0000"/>
                </a:solidFill>
              </a:rPr>
              <a:t>[2] basal dendrites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800" dirty="0">
                <a:solidFill>
                  <a:srgbClr val="FF0000"/>
                </a:solidFill>
              </a:rPr>
              <a:t>[3] apical dendrites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800" dirty="0">
                <a:solidFill>
                  <a:srgbClr val="0070C0"/>
                </a:solidFill>
              </a:rPr>
              <a:t>[4] principal axon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800" dirty="0">
                <a:solidFill>
                  <a:srgbClr val="0070C0"/>
                </a:solidFill>
              </a:rPr>
              <a:t>[5] axon collaterals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800" dirty="0"/>
              <a:t>Synapses use excitatory neuro-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800" dirty="0"/>
              <a:t>transmitter: </a:t>
            </a:r>
            <a:r>
              <a:rPr lang="en-GB" altLang="cs-CZ" sz="2800" dirty="0">
                <a:solidFill>
                  <a:srgbClr val="00B050"/>
                </a:solidFill>
              </a:rPr>
              <a:t>glutamate.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C9E58C-A8A4-457A-B6FF-50C386F422FF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/>
          </a:p>
        </p:txBody>
      </p:sp>
      <p:pic>
        <p:nvPicPr>
          <p:cNvPr id="1536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136525"/>
            <a:ext cx="95408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Obdélník 3"/>
          <p:cNvSpPr>
            <a:spLocks noChangeArrowheads="1"/>
          </p:cNvSpPr>
          <p:nvPr/>
        </p:nvSpPr>
        <p:spPr bwMode="auto">
          <a:xfrm>
            <a:off x="5237163" y="3814763"/>
            <a:ext cx="360203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low frequency localization with several different parameter settings/ ideal observer readouts: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left: single neuron, unlimited time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right: reaction time of azimuth TA, spike timing jitter TJ, window of coincidence detection wCD</a:t>
            </a:r>
            <a:endParaRPr lang="cs-CZ" altLang="en-US" sz="1800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4191000" y="6356350"/>
            <a:ext cx="43434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[colored: </a:t>
            </a:r>
            <a:r>
              <a:rPr lang="en-US" altLang="en-US" sz="2000" dirty="0" err="1"/>
              <a:t>Sanda</a:t>
            </a:r>
            <a:r>
              <a:rPr lang="en-US" altLang="en-US" sz="2000" dirty="0"/>
              <a:t> and </a:t>
            </a:r>
            <a:r>
              <a:rPr lang="en-US" altLang="en-US" sz="2000" dirty="0" err="1"/>
              <a:t>Marsalek</a:t>
            </a:r>
            <a:r>
              <a:rPr lang="en-US" altLang="en-US" sz="2000" dirty="0"/>
              <a:t>, 2012]</a:t>
            </a:r>
          </a:p>
        </p:txBody>
      </p:sp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00463"/>
            <a:ext cx="3957638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61913" y="6356350"/>
            <a:ext cx="41370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[bw: Lansky and Marsalek, 2008]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90C528-34A3-4F29-84B2-3D8E9F68D598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355850"/>
            <a:ext cx="2143125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601663"/>
            <a:ext cx="2143125" cy="160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685800"/>
            <a:ext cx="2260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3962400"/>
            <a:ext cx="24130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ctangle 6"/>
          <p:cNvSpPr>
            <a:spLocks noChangeArrowheads="1"/>
          </p:cNvSpPr>
          <p:nvPr/>
        </p:nvSpPr>
        <p:spPr bwMode="auto">
          <a:xfrm>
            <a:off x="0" y="6254750"/>
            <a:ext cx="9034463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[Bures and Marsalek, ‘On Lateral Superior Olive, LSO’, 2013]</a:t>
            </a:r>
          </a:p>
        </p:txBody>
      </p:sp>
      <p:sp>
        <p:nvSpPr>
          <p:cNvPr id="16393" name="Obdélník 1"/>
          <p:cNvSpPr>
            <a:spLocks noChangeArrowheads="1"/>
          </p:cNvSpPr>
          <p:nvPr/>
        </p:nvSpPr>
        <p:spPr bwMode="auto">
          <a:xfrm>
            <a:off x="6335713" y="762000"/>
            <a:ext cx="26987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left from top: candidate mechanisms of sound azimuth in LSO, in high frequencies.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JND, just noticeable difference in ILD, inter-aural level difference can be equivalently expressed in dB, or in spikes/ 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right: shows parameter variation.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bottom: inhibition/ post- inhibitory rebound</a:t>
            </a:r>
            <a:endParaRPr lang="cs-CZ" altLang="en-US" sz="1800"/>
          </a:p>
        </p:txBody>
      </p:sp>
      <p:pic>
        <p:nvPicPr>
          <p:cNvPr id="16394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799013"/>
            <a:ext cx="1933575" cy="144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5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8229600" cy="609600"/>
          </a:xfrm>
        </p:spPr>
        <p:txBody>
          <a:bodyPr/>
          <a:lstStyle/>
          <a:p>
            <a:pPr algn="r"/>
            <a:r>
              <a:rPr lang="en-GB" altLang="en-US" sz="2800" smtClean="0">
                <a:solidFill>
                  <a:srgbClr val="FF0000"/>
                </a:solidFill>
              </a:rPr>
              <a:t>Coincidence detection - examples</a:t>
            </a:r>
            <a:endParaRPr lang="cs-CZ" altLang="en-US" sz="280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738E8C-B2A2-435E-B382-21DE2D38DBE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/>
          </a:p>
        </p:txBody>
      </p:sp>
      <p:pic>
        <p:nvPicPr>
          <p:cNvPr id="1741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56578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206375" y="6172200"/>
            <a:ext cx="40608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[</a:t>
            </a:r>
            <a:r>
              <a:rPr lang="en-US" altLang="en-US" sz="2400" dirty="0" err="1"/>
              <a:t>Toth</a:t>
            </a:r>
            <a:r>
              <a:rPr lang="en-US" altLang="en-US" sz="2400" dirty="0"/>
              <a:t> and </a:t>
            </a:r>
            <a:r>
              <a:rPr lang="en-US" altLang="en-US" sz="2400" dirty="0" err="1"/>
              <a:t>Marsalek</a:t>
            </a:r>
            <a:r>
              <a:rPr lang="en-US" altLang="en-US" sz="2400" dirty="0"/>
              <a:t>, 2015]</a:t>
            </a:r>
          </a:p>
        </p:txBody>
      </p:sp>
      <p:sp>
        <p:nvSpPr>
          <p:cNvPr id="17414" name="Obdélník 1"/>
          <p:cNvSpPr>
            <a:spLocks noChangeArrowheads="1"/>
          </p:cNvSpPr>
          <p:nvPr/>
        </p:nvSpPr>
        <p:spPr bwMode="auto">
          <a:xfrm>
            <a:off x="6191250" y="609600"/>
            <a:ext cx="264795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Coincidence detectors are ‘implemented’ by combination of few EPSPs and an IPSP.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These are candidate </a:t>
            </a:r>
            <a:r>
              <a:rPr lang="en-GB" altLang="en-US" sz="1800" dirty="0"/>
              <a:t>mechanisms of calculating sound azimuth in low frequencies with the use of adding excitatory and inhibitory postsynaptic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p</a:t>
            </a:r>
            <a:r>
              <a:rPr lang="en-GB" altLang="en-US" sz="1800" dirty="0" smtClean="0"/>
              <a:t>otentials.  </a:t>
            </a:r>
            <a:endParaRPr lang="cs-CZ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7C3156-999B-4F20-BE7C-731832FB08EF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/>
          </a:p>
        </p:txBody>
      </p:sp>
      <p:pic>
        <p:nvPicPr>
          <p:cNvPr id="1843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2" y="-76200"/>
            <a:ext cx="47498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Obdélník 3"/>
          <p:cNvSpPr>
            <a:spLocks noChangeArrowheads="1"/>
          </p:cNvSpPr>
          <p:nvPr/>
        </p:nvSpPr>
        <p:spPr bwMode="auto">
          <a:xfrm>
            <a:off x="5943600" y="842962"/>
            <a:ext cx="28194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Solution </a:t>
            </a:r>
            <a:r>
              <a:rPr lang="en-GB" altLang="en-US" sz="1800" dirty="0"/>
              <a:t>to some questions </a:t>
            </a:r>
            <a:r>
              <a:rPr lang="en-GB" altLang="en-US" sz="1800" dirty="0" smtClean="0"/>
              <a:t>as to the construction of the </a:t>
            </a:r>
            <a:r>
              <a:rPr lang="en-GB" altLang="en-US" sz="1800" dirty="0" smtClean="0">
                <a:solidFill>
                  <a:schemeClr val="accent2"/>
                </a:solidFill>
              </a:rPr>
              <a:t>‘tuning curve’ </a:t>
            </a:r>
            <a:r>
              <a:rPr lang="en-GB" altLang="en-US" sz="1800" dirty="0" smtClean="0"/>
              <a:t>can </a:t>
            </a:r>
            <a:r>
              <a:rPr lang="en-GB" altLang="en-US" sz="1800" dirty="0"/>
              <a:t>be simple: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to calculate a </a:t>
            </a:r>
            <a:r>
              <a:rPr lang="en-GB" altLang="en-US" sz="1800" dirty="0">
                <a:solidFill>
                  <a:schemeClr val="accent2"/>
                </a:solidFill>
              </a:rPr>
              <a:t>“read-out” </a:t>
            </a:r>
            <a:r>
              <a:rPr lang="en-GB" altLang="en-US" sz="1800" dirty="0"/>
              <a:t>curve, it just needs to take inversion function of a spike time histogram, pick a proper branch and a proper function </a:t>
            </a:r>
            <a:r>
              <a:rPr lang="en-GB" altLang="en-US" sz="1800" dirty="0" smtClean="0"/>
              <a:t>normalization.</a:t>
            </a:r>
            <a:endParaRPr lang="cs-CZ" altLang="en-US" sz="1800" dirty="0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4861832" y="131762"/>
            <a:ext cx="40608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[</a:t>
            </a:r>
            <a:r>
              <a:rPr lang="en-US" altLang="en-US" sz="2400" dirty="0" err="1"/>
              <a:t>Toth</a:t>
            </a:r>
            <a:r>
              <a:rPr lang="en-US" altLang="en-US" sz="2400" dirty="0"/>
              <a:t> and </a:t>
            </a:r>
            <a:r>
              <a:rPr lang="en-US" altLang="en-US" sz="2400" dirty="0" err="1"/>
              <a:t>Marsalek</a:t>
            </a:r>
            <a:r>
              <a:rPr lang="en-US" altLang="en-US" sz="2400" dirty="0"/>
              <a:t>, 2015]</a:t>
            </a: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1100"/>
            <a:ext cx="44196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r>
              <a:rPr lang="en-US" altLang="en-US" sz="3200" smtClean="0">
                <a:solidFill>
                  <a:srgbClr val="008000"/>
                </a:solidFill>
              </a:rPr>
              <a:t>Cochlear phase in response to sine input</a:t>
            </a:r>
            <a:endParaRPr lang="cs-CZ" altLang="en-US" sz="3200" smtClean="0">
              <a:solidFill>
                <a:srgbClr val="008000"/>
              </a:solidFill>
            </a:endParaRPr>
          </a:p>
        </p:txBody>
      </p:sp>
      <p:sp>
        <p:nvSpPr>
          <p:cNvPr id="2765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B7B3CB-DD7D-440F-B33F-7E642B161376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/>
          </a:p>
        </p:txBody>
      </p:sp>
      <p:pic>
        <p:nvPicPr>
          <p:cNvPr id="2765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46601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2"/>
          <p:cNvSpPr txBox="1">
            <a:spLocks noChangeArrowheads="1"/>
          </p:cNvSpPr>
          <p:nvPr/>
        </p:nvSpPr>
        <p:spPr bwMode="auto">
          <a:xfrm>
            <a:off x="7938" y="5902325"/>
            <a:ext cx="8805862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2"/>
                </a:solidFill>
              </a:rPr>
              <a:t>Simplified cochlear model by Duke, Julicher, Vilfan, and others</a:t>
            </a:r>
            <a:endParaRPr lang="cs-CZ" altLang="en-US" sz="200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31C46B-0146-4D5E-97A6-0FF875801E1A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6477000" y="1066800"/>
            <a:ext cx="2667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9900"/>
                </a:solidFill>
              </a:rPr>
              <a:t>open problems,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9900"/>
                </a:solidFill>
              </a:rPr>
              <a:t>interdisciplinary questions,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9900"/>
                </a:solidFill>
              </a:rPr>
              <a:t>technology questions</a:t>
            </a:r>
            <a:r>
              <a:rPr lang="cs-CZ" altLang="en-US" sz="2400">
                <a:solidFill>
                  <a:srgbClr val="009900"/>
                </a:solidFill>
              </a:rPr>
              <a:t> </a:t>
            </a:r>
            <a:endParaRPr lang="cs-CZ" altLang="en-US" sz="2400">
              <a:solidFill>
                <a:srgbClr val="FF3300"/>
              </a:solidFill>
            </a:endParaRPr>
          </a:p>
        </p:txBody>
      </p:sp>
      <p:sp>
        <p:nvSpPr>
          <p:cNvPr id="28677" name="Obdélník 3"/>
          <p:cNvSpPr>
            <a:spLocks noChangeArrowheads="1"/>
          </p:cNvSpPr>
          <p:nvPr/>
        </p:nvSpPr>
        <p:spPr bwMode="auto">
          <a:xfrm>
            <a:off x="152400" y="1066800"/>
            <a:ext cx="6324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Applications of auditory nerve spike train studies: cochlear implants (CI)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Some cochlear implantees have implants on both sides (mostly in German speaking countries). How is it with binaural hearing and horizontal localization?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In tonal languages (Asian, like Chinese) pitch by CI is the processing bottleneck. How can be pitch impression improved in CI? Key observation: tradeoff localization vs. pitch.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Ambisonics/ holophonics/ augmented/ etc/ digital sound engineering …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31DB6E8-2B03-45F2-A39B-DF70A4847234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/>
          </a:p>
        </p:txBody>
      </p:sp>
      <p:sp>
        <p:nvSpPr>
          <p:cNvPr id="29700" name="Obdélník 3"/>
          <p:cNvSpPr>
            <a:spLocks noChangeArrowheads="1"/>
          </p:cNvSpPr>
          <p:nvPr/>
        </p:nvSpPr>
        <p:spPr bwMode="auto">
          <a:xfrm>
            <a:off x="152400" y="914400"/>
            <a:ext cx="85344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Times New Roman" pitchFamily="18" charset="0"/>
              </a:rPr>
              <a:t>BURES Z. and MARSALEK P., Models and manuscripts in preparation.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b="1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Times New Roman" pitchFamily="18" charset="0"/>
              </a:rPr>
              <a:t>TOTH P.G. and MARSALEK P., Analytical description of coincidence detection synaptic mechanisms in the auditory pathway. </a:t>
            </a:r>
            <a:r>
              <a:rPr lang="en-GB" altLang="en-US" sz="2000" b="1" i="1">
                <a:latin typeface="Times New Roman" pitchFamily="18" charset="0"/>
              </a:rPr>
              <a:t>Biosystems</a:t>
            </a:r>
            <a:r>
              <a:rPr lang="en-GB" altLang="en-US" sz="2000" b="1">
                <a:latin typeface="Times New Roman" pitchFamily="18" charset="0"/>
              </a:rPr>
              <a:t>, 136, 90-98, 2015.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b="1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Times New Roman" pitchFamily="18" charset="0"/>
              </a:rPr>
              <a:t>BURES Z. and MARSALEK P., On the precision of neural computation with inter-aural level differences in the lateral superior olive. </a:t>
            </a:r>
            <a:r>
              <a:rPr lang="en-GB" altLang="en-US" sz="2000" b="1" i="1">
                <a:latin typeface="Times New Roman" pitchFamily="18" charset="0"/>
              </a:rPr>
              <a:t>Brain Res.</a:t>
            </a:r>
            <a:r>
              <a:rPr lang="en-GB" altLang="en-US" sz="2000" b="1">
                <a:latin typeface="Times New Roman" pitchFamily="18" charset="0"/>
              </a:rPr>
              <a:t>, 1536, 16-26, 2013.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b="1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Times New Roman" pitchFamily="18" charset="0"/>
              </a:rPr>
              <a:t>SANDA P. and MARSALEK, P., Stochastic interpolation model of the medial superior olive neural circuit, </a:t>
            </a:r>
            <a:r>
              <a:rPr lang="en-GB" altLang="en-US" sz="2000" b="1" i="1">
                <a:latin typeface="Times New Roman" pitchFamily="18" charset="0"/>
              </a:rPr>
              <a:t>Brain Res</a:t>
            </a:r>
            <a:r>
              <a:rPr lang="en-GB" altLang="en-US" sz="2000" b="1">
                <a:latin typeface="Times New Roman" pitchFamily="18" charset="0"/>
              </a:rPr>
              <a:t>., 1434, 257-265, 2012.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itchFamily="18" charset="0"/>
              </a:rPr>
              <a:t>MARSALEK P., DRAPAL M., Mechanisms of Coincidence Detection…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itchFamily="18" charset="0"/>
              </a:rPr>
              <a:t>Chapter in Book: </a:t>
            </a:r>
            <a:r>
              <a:rPr lang="en-US" altLang="en-US" sz="2000" b="1" i="1">
                <a:latin typeface="Times New Roman" pitchFamily="18" charset="0"/>
              </a:rPr>
              <a:t>Mathematical Modeling of Biological Systems</a:t>
            </a:r>
            <a:r>
              <a:rPr lang="en-US" altLang="en-US" sz="2000" b="1">
                <a:latin typeface="Times New Roman" pitchFamily="18" charset="0"/>
              </a:rPr>
              <a:t>, 2008.</a:t>
            </a:r>
            <a:endParaRPr lang="en-GB" altLang="en-US" sz="2000" b="1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b="1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Times New Roman" pitchFamily="18" charset="0"/>
              </a:rPr>
              <a:t>BURES Z., PhD thesis, 2007.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itchFamily="18" charset="0"/>
              </a:rPr>
              <a:t>MARSALEK P., Habilitation thesis, 2005.</a:t>
            </a:r>
            <a:endParaRPr lang="en-GB" altLang="en-US" sz="2000" b="1">
              <a:latin typeface="Times New Roman" pitchFamily="18" charset="0"/>
            </a:endParaRPr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914400" y="284163"/>
            <a:ext cx="7315200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Literature – Binaural Hearing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365C11-0690-4671-9732-549A383E6D5D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cs-CZ" sz="1400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533400"/>
          </a:xfrm>
        </p:spPr>
        <p:txBody>
          <a:bodyPr/>
          <a:lstStyle/>
          <a:p>
            <a:r>
              <a:rPr lang="cs-CZ" altLang="cs-CZ" sz="4000" smtClean="0"/>
              <a:t>Literature</a:t>
            </a:r>
            <a:r>
              <a:rPr lang="en-US" altLang="cs-CZ" sz="4000" smtClean="0"/>
              <a:t> – Brain networks</a:t>
            </a:r>
            <a:endParaRPr lang="cs-CZ" altLang="cs-CZ" sz="4000" smtClean="0"/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73100"/>
            <a:ext cx="8610600" cy="34417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</a:t>
            </a:r>
            <a:r>
              <a:rPr lang="en-GB" altLang="cs-CZ" sz="1800" smtClean="0"/>
              <a:t>1</a:t>
            </a:r>
            <a:r>
              <a:rPr lang="cs-CZ" altLang="cs-CZ" sz="1800" smtClean="0"/>
              <a:t>) </a:t>
            </a:r>
            <a:r>
              <a:rPr lang="en-US" altLang="cs-CZ" sz="1800" smtClean="0"/>
              <a:t>KURISCAK E., MARSALEK P., STROFFEK J. and TOTH P.G., Biological context of Hebb learning in artificial neural networks, a review. Neurocomputing, 152, 27-35, 2015.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</a:t>
            </a:r>
            <a:r>
              <a:rPr lang="en-GB" altLang="cs-CZ" sz="1800" smtClean="0"/>
              <a:t>2</a:t>
            </a:r>
            <a:r>
              <a:rPr lang="cs-CZ" altLang="cs-CZ" sz="1800" smtClean="0"/>
              <a:t>) GRUNDA T., MARSALEK P. and SYKOROVA P., Homonymous hemianopia and related visual defects: Restoration of vision after a stroke. Acta Neurobiol. Exp. (Wars.), 73(2), 237-249, 2013.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</a:t>
            </a:r>
            <a:r>
              <a:rPr lang="en-GB" altLang="cs-CZ" sz="1800" smtClean="0"/>
              <a:t>3</a:t>
            </a:r>
            <a:r>
              <a:rPr lang="cs-CZ" altLang="cs-CZ" sz="1800" smtClean="0"/>
              <a:t>) </a:t>
            </a:r>
            <a:r>
              <a:rPr lang="en-US" altLang="cs-CZ" sz="1800" smtClean="0"/>
              <a:t>HRUBY T. and MARSALEK P. Event-related potentials - the P3 wave. Acta Neurobiol. Exp.</a:t>
            </a:r>
            <a:r>
              <a:rPr lang="cs-CZ" altLang="cs-CZ" sz="1800" smtClean="0"/>
              <a:t> </a:t>
            </a:r>
            <a:r>
              <a:rPr lang="en-US" altLang="cs-CZ" sz="1800" smtClean="0"/>
              <a:t>(Wars.), 63(1), 55-63, 2003.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cs-CZ" sz="1800" smtClean="0"/>
              <a:t>(4) </a:t>
            </a:r>
            <a:r>
              <a:rPr lang="cs-CZ" altLang="cs-CZ" sz="1800" smtClean="0"/>
              <a:t>MARSALEK P., SANTAMARIA F. Investigating spike backpropagation induced Ca2+ influx in models of hippocampal and cortical pyramidal neurons. Biosystems, 48, 147-156, 1998.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</a:t>
            </a:r>
            <a:r>
              <a:rPr lang="en-GB" altLang="cs-CZ" sz="1800" smtClean="0"/>
              <a:t>5</a:t>
            </a:r>
            <a:r>
              <a:rPr lang="cs-CZ" altLang="cs-CZ" sz="1800" smtClean="0"/>
              <a:t>) MARSALEK P., KOCH C. and MAUNSELL J. On the relationship between synaptic input and spike output jitter in individual neurons. Proc. Natl. Acad. Sci. USA, 94, 735-740, 1997.</a:t>
            </a:r>
          </a:p>
        </p:txBody>
      </p:sp>
      <p:pic>
        <p:nvPicPr>
          <p:cNvPr id="634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94175"/>
            <a:ext cx="2855913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F60727-0BA0-4837-B4C5-C9F9B5CA1FC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cs-CZ" altLang="cs-CZ" sz="1400"/>
          </a:p>
        </p:txBody>
      </p:sp>
      <p:sp>
        <p:nvSpPr>
          <p:cNvPr id="65539" name="Text Box 6"/>
          <p:cNvSpPr txBox="1">
            <a:spLocks noChangeArrowheads="1"/>
          </p:cNvSpPr>
          <p:nvPr/>
        </p:nvSpPr>
        <p:spPr bwMode="auto">
          <a:xfrm>
            <a:off x="1042988" y="-10668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solidFill>
                  <a:srgbClr val="FF0000"/>
                </a:solidFill>
                <a:cs typeface="Arial" charset="0"/>
              </a:rPr>
              <a:t>Thanks for your attention</a:t>
            </a:r>
          </a:p>
        </p:txBody>
      </p:sp>
      <p:sp>
        <p:nvSpPr>
          <p:cNvPr id="65540" name="Text Box 6"/>
          <p:cNvSpPr txBox="1">
            <a:spLocks noChangeArrowheads="1"/>
          </p:cNvSpPr>
          <p:nvPr/>
        </p:nvSpPr>
        <p:spPr bwMode="auto">
          <a:xfrm>
            <a:off x="457200" y="381000"/>
            <a:ext cx="80772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solidFill>
                  <a:srgbClr val="FF0000"/>
                </a:solidFill>
                <a:cs typeface="Arial" charset="0"/>
              </a:rPr>
              <a:t>Thanks for your attention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 dirty="0">
              <a:solidFill>
                <a:srgbClr val="0099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solidFill>
                  <a:srgbClr val="009900"/>
                </a:solidFill>
                <a:cs typeface="Arial" charset="0"/>
              </a:rPr>
              <a:t>CTU FEE</a:t>
            </a:r>
            <a:endParaRPr lang="en-US" altLang="cs-CZ" sz="2400" dirty="0">
              <a:solidFill>
                <a:srgbClr val="0099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dirty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solidFill>
                  <a:srgbClr val="FF0000"/>
                </a:solidFill>
                <a:cs typeface="Arial" charset="0"/>
              </a:rPr>
              <a:t>Warning: neither the PDF, nor the PPT, PPTX, etc.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solidFill>
                  <a:srgbClr val="FF0000"/>
                </a:solidFill>
                <a:cs typeface="Arial" charset="0"/>
              </a:rPr>
              <a:t>versions of this presentation are official study materials.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solidFill>
                  <a:srgbClr val="FF0000"/>
                </a:solidFill>
                <a:cs typeface="Arial" charset="0"/>
              </a:rPr>
              <a:t>For internal use only. Do not distribute.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dirty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Arial" charset="0"/>
              </a:rPr>
              <a:t>Contacts</a:t>
            </a:r>
            <a:r>
              <a:rPr lang="cs-CZ" altLang="en-US" sz="24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:</a:t>
            </a:r>
            <a:endParaRPr lang="en-GB" altLang="en-US" sz="2400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 smtClean="0">
                <a:solidFill>
                  <a:srgbClr val="FF0000"/>
                </a:solidFill>
                <a:latin typeface="Calibri" pitchFamily="34" charset="0"/>
                <a:cs typeface="Arial" charset="0"/>
                <a:hlinkClick r:id="rId2"/>
              </a:rPr>
              <a:t>Petr.Marsalek</a:t>
            </a:r>
            <a:r>
              <a:rPr lang="en-GB" altLang="en-US" sz="2400" dirty="0">
                <a:solidFill>
                  <a:srgbClr val="FF0000"/>
                </a:solidFill>
                <a:latin typeface="Calibri" pitchFamily="34" charset="0"/>
                <a:cs typeface="Arial" charset="0"/>
                <a:hlinkClick r:id="rId2"/>
              </a:rPr>
              <a:t>@LF1.CUNI.CZ</a:t>
            </a:r>
            <a:endParaRPr lang="en-US" altLang="cs-CZ" sz="2400" dirty="0">
              <a:solidFill>
                <a:srgbClr val="009900"/>
              </a:solidFill>
              <a:cs typeface="Arial" charset="0"/>
            </a:endParaRPr>
          </a:p>
        </p:txBody>
      </p:sp>
      <p:sp>
        <p:nvSpPr>
          <p:cNvPr id="65542" name="Rectangle 3"/>
          <p:cNvSpPr txBox="1">
            <a:spLocks noChangeArrowheads="1"/>
          </p:cNvSpPr>
          <p:nvPr/>
        </p:nvSpPr>
        <p:spPr bwMode="auto">
          <a:xfrm>
            <a:off x="534988" y="5208588"/>
            <a:ext cx="8229600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cs-CZ" sz="4000" b="1">
                <a:solidFill>
                  <a:srgbClr val="FF0000"/>
                </a:solidFill>
              </a:rPr>
              <a:t>END</a:t>
            </a:r>
          </a:p>
          <a:p>
            <a:pPr algn="ctr" eaLnBrk="1" hangingPunct="1">
              <a:buFontTx/>
              <a:buNone/>
            </a:pPr>
            <a:r>
              <a:rPr lang="cs-CZ" altLang="cs-CZ" sz="4000" b="1">
                <a:solidFill>
                  <a:srgbClr val="FF0000"/>
                </a:solidFill>
              </a:rPr>
              <a:t>OF THE LECTURE</a:t>
            </a:r>
          </a:p>
        </p:txBody>
      </p:sp>
      <p:pic>
        <p:nvPicPr>
          <p:cNvPr id="6554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79375"/>
            <a:ext cx="2855912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573212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solidFill>
                  <a:schemeClr val="bg1">
                    <a:lumMod val="85000"/>
                  </a:schemeClr>
                </a:solidFill>
              </a:rPr>
              <a:t>(Outline) </a:t>
            </a:r>
            <a:r>
              <a:rPr lang="en-US" altLang="en-US" b="1" dirty="0" smtClean="0">
                <a:solidFill>
                  <a:schemeClr val="tx1"/>
                </a:solidFill>
              </a:rPr>
              <a:t>Conclusions – Binaural hearing</a:t>
            </a:r>
            <a:endParaRPr lang="cs-CZ" altLang="en-US" b="1" dirty="0" smtClean="0">
              <a:solidFill>
                <a:schemeClr val="tx1"/>
              </a:solidFill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19100" y="1847850"/>
            <a:ext cx="8305800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/>
              <a:t>Introduction: coincidence detectors are part of the circuit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/>
              <a:t>Hypothetically it is possible that coincidence detectors are at different processing stages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/>
              <a:t>Several models are discussed: with and without synaptic mechanisms, with and without cochlear mechanics, and other variants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/>
              <a:t>Outputs of all models are evaluated by the ideal observer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/>
              <a:t>Questions addressed/ open questions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000" b="1"/>
              <a:t>Example: Can modeling phase information improve our description/ understanding of MSO (= low frequency encoding) mechanisms?</a:t>
            </a:r>
          </a:p>
        </p:txBody>
      </p:sp>
      <p:sp>
        <p:nvSpPr>
          <p:cNvPr id="3072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E98D4F-DD4A-4422-A1D1-E3C9C9B3D933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 txBox="1">
            <a:spLocks noChangeArrowheads="1"/>
          </p:cNvSpPr>
          <p:nvPr/>
        </p:nvSpPr>
        <p:spPr bwMode="auto">
          <a:xfrm>
            <a:off x="76200" y="762000"/>
            <a:ext cx="8915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3600" dirty="0">
                <a:solidFill>
                  <a:srgbClr val="7030A0"/>
                </a:solidFill>
              </a:rPr>
              <a:t>CORTICAL MICROCIRCUIT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solidFill>
                  <a:srgbClr val="FF0000"/>
                </a:solidFill>
              </a:rPr>
              <a:t>Neocortex and Other Cortices (Paleocortex, </a:t>
            </a:r>
            <a:r>
              <a:rPr lang="cs-CZ" altLang="cs-CZ" dirty="0" smtClean="0">
                <a:solidFill>
                  <a:srgbClr val="FF0000"/>
                </a:solidFill>
              </a:rPr>
              <a:t>Olfactory </a:t>
            </a:r>
            <a:r>
              <a:rPr lang="cs-CZ" altLang="cs-CZ" dirty="0">
                <a:solidFill>
                  <a:srgbClr val="FF0000"/>
                </a:solidFill>
              </a:rPr>
              <a:t>Only: 3 Layers, Archicortex, </a:t>
            </a:r>
            <a:r>
              <a:rPr lang="cs-CZ" altLang="cs-CZ" dirty="0" smtClean="0">
                <a:solidFill>
                  <a:srgbClr val="FF0000"/>
                </a:solidFill>
              </a:rPr>
              <a:t>Olfactory </a:t>
            </a:r>
            <a:r>
              <a:rPr lang="cs-CZ" altLang="cs-CZ" dirty="0">
                <a:solidFill>
                  <a:srgbClr val="FF0000"/>
                </a:solidFill>
              </a:rPr>
              <a:t>and Hippocampus, </a:t>
            </a:r>
            <a:r>
              <a:rPr lang="cs-CZ" altLang="cs-CZ" dirty="0" smtClean="0">
                <a:solidFill>
                  <a:srgbClr val="FF0000"/>
                </a:solidFill>
              </a:rPr>
              <a:t>3 </a:t>
            </a:r>
            <a:r>
              <a:rPr lang="cs-CZ" altLang="cs-CZ" dirty="0">
                <a:solidFill>
                  <a:srgbClr val="FF0000"/>
                </a:solidFill>
              </a:rPr>
              <a:t>or 4 Layers)</a:t>
            </a:r>
          </a:p>
        </p:txBody>
      </p:sp>
      <p:pic>
        <p:nvPicPr>
          <p:cNvPr id="348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9337"/>
            <a:ext cx="9126538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2FE3E2-0599-472C-BFE4-33CE5B3ACE06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cs-CZ" sz="1400"/>
          </a:p>
        </p:txBody>
      </p:sp>
      <p:pic>
        <p:nvPicPr>
          <p:cNvPr id="348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6200"/>
            <a:ext cx="22860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0" y="76200"/>
            <a:ext cx="8915400" cy="686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cs-CZ" sz="1800" b="1" dirty="0" smtClean="0">
                <a:solidFill>
                  <a:srgbClr val="CC0000"/>
                </a:solidFill>
              </a:rPr>
              <a:t>Outline FAV </a:t>
            </a:r>
            <a:r>
              <a:rPr lang="cs-CZ" altLang="cs-CZ" sz="1800" b="1" dirty="0" smtClean="0">
                <a:solidFill>
                  <a:srgbClr val="CC0000"/>
                </a:solidFill>
              </a:rPr>
              <a:t>5</a:t>
            </a:r>
            <a:endParaRPr lang="en-US" altLang="cs-CZ" sz="1800" b="1" dirty="0" smtClean="0">
              <a:solidFill>
                <a:srgbClr val="CC0000"/>
              </a:solidFill>
            </a:endParaRP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 smtClean="0">
                <a:solidFill>
                  <a:srgbClr val="FF33CC"/>
                </a:solidFill>
              </a:rPr>
              <a:t>Cortex</a:t>
            </a:r>
            <a:endParaRPr lang="en-US" altLang="cs-CZ" sz="1800" dirty="0" smtClean="0">
              <a:solidFill>
                <a:srgbClr val="FF33CC"/>
              </a:solidFill>
            </a:endParaRP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Thalamus is a gateway through which sensory stimulation gains cortical attention and processing. We can be woken up by strong auditory or visual stimuli.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Neocortical brain areas have common features (six layers) and distinctions (sensory versus motor, and others).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Sensory areas are typically divided into ‘primary’ and ‘secondary’, but the functional features of processing order between these remain unclear.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There are 47 distinct </a:t>
            </a:r>
            <a:r>
              <a:rPr lang="en-US" altLang="cs-CZ" sz="1600" dirty="0" err="1" smtClean="0">
                <a:solidFill>
                  <a:srgbClr val="CC0000"/>
                </a:solidFill>
              </a:rPr>
              <a:t>Brodman</a:t>
            </a:r>
            <a:r>
              <a:rPr lang="cs-CZ" altLang="cs-CZ" sz="1600" dirty="0" smtClean="0">
                <a:solidFill>
                  <a:srgbClr val="CC0000"/>
                </a:solidFill>
              </a:rPr>
              <a:t>n</a:t>
            </a:r>
            <a:r>
              <a:rPr lang="en-US" altLang="cs-CZ" sz="1600" dirty="0" smtClean="0">
                <a:solidFill>
                  <a:srgbClr val="CC0000"/>
                </a:solidFill>
              </a:rPr>
              <a:t> areas</a:t>
            </a:r>
            <a:r>
              <a:rPr lang="cs-CZ" altLang="cs-CZ" sz="1600" dirty="0" smtClean="0">
                <a:solidFill>
                  <a:srgbClr val="CC0000"/>
                </a:solidFill>
              </a:rPr>
              <a:t> (by Korbinian Brodmann, 1909)</a:t>
            </a:r>
            <a:r>
              <a:rPr lang="en-GB" altLang="cs-CZ" sz="1600" dirty="0" smtClean="0">
                <a:solidFill>
                  <a:srgbClr val="CC0000"/>
                </a:solidFill>
              </a:rPr>
              <a:t>.</a:t>
            </a:r>
            <a:endParaRPr lang="en-US" altLang="cs-CZ" sz="1600" dirty="0" smtClean="0">
              <a:solidFill>
                <a:srgbClr val="CC0000"/>
              </a:solidFill>
            </a:endParaRP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b="1" u="sng" dirty="0" smtClean="0">
                <a:solidFill>
                  <a:srgbClr val="FF33CC"/>
                </a:solidFill>
              </a:rPr>
              <a:t>Speech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Distinct areas enable vocalization: </a:t>
            </a:r>
            <a:r>
              <a:rPr lang="cs-CZ" altLang="cs-CZ" sz="1600" dirty="0" smtClean="0">
                <a:solidFill>
                  <a:srgbClr val="CC0000"/>
                </a:solidFill>
              </a:rPr>
              <a:t>2 major </a:t>
            </a:r>
            <a:r>
              <a:rPr lang="en-US" altLang="cs-CZ" sz="1600" dirty="0" smtClean="0">
                <a:solidFill>
                  <a:srgbClr val="CC0000"/>
                </a:solidFill>
              </a:rPr>
              <a:t>speech centers</a:t>
            </a:r>
            <a:r>
              <a:rPr lang="cs-CZ" altLang="cs-CZ" sz="1600" dirty="0" smtClean="0">
                <a:solidFill>
                  <a:srgbClr val="CC0000"/>
                </a:solidFill>
              </a:rPr>
              <a:t>, sensory and motor</a:t>
            </a:r>
            <a:r>
              <a:rPr lang="en-GB" altLang="cs-CZ" sz="1600" dirty="0" smtClean="0">
                <a:solidFill>
                  <a:srgbClr val="CC0000"/>
                </a:solidFill>
              </a:rPr>
              <a:t>.</a:t>
            </a:r>
            <a:endParaRPr lang="en-US" altLang="cs-CZ" sz="1600" dirty="0" smtClean="0">
              <a:solidFill>
                <a:srgbClr val="CC0000"/>
              </a:solidFill>
            </a:endParaRP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Inter-hemispheric division of labor: when we sing a song, left (dominant) hemisphere maintains lyrics and the other (non-dominant) hemisphere contains the melody.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Speech sounds (vowels, consonants) have distinct spectral and temporal features (formants).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There are critical developmental periods for speech acquisition – language understanding starts before speech production. Developmental period partly closes in puberty.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(Families of Indo-European languages, tonal languages, language origin, structure and putative universal grammar et cetera</a:t>
            </a:r>
            <a:r>
              <a:rPr lang="cs-CZ" altLang="cs-CZ" sz="1600" dirty="0" smtClean="0">
                <a:solidFill>
                  <a:srgbClr val="CC0000"/>
                </a:solidFill>
              </a:rPr>
              <a:t>. This is fascinating</a:t>
            </a:r>
            <a:r>
              <a:rPr lang="en-GB" altLang="cs-CZ" sz="1600" dirty="0" smtClean="0">
                <a:solidFill>
                  <a:srgbClr val="CC0000"/>
                </a:solidFill>
              </a:rPr>
              <a:t>,</a:t>
            </a:r>
            <a:r>
              <a:rPr lang="cs-CZ" altLang="cs-CZ" sz="1600" dirty="0" smtClean="0">
                <a:solidFill>
                  <a:srgbClr val="CC0000"/>
                </a:solidFill>
              </a:rPr>
              <a:t> but</a:t>
            </a:r>
            <a:r>
              <a:rPr lang="en-US" altLang="cs-CZ" sz="1600" dirty="0" smtClean="0">
                <a:solidFill>
                  <a:srgbClr val="CC0000"/>
                </a:solidFill>
              </a:rPr>
              <a:t> </a:t>
            </a:r>
            <a:r>
              <a:rPr lang="cs-CZ" altLang="cs-CZ" sz="1600" dirty="0" smtClean="0">
                <a:solidFill>
                  <a:srgbClr val="CC0000"/>
                </a:solidFill>
              </a:rPr>
              <a:t>it is mostly</a:t>
            </a:r>
            <a:r>
              <a:rPr lang="en-US" altLang="cs-CZ" sz="1600" dirty="0" smtClean="0">
                <a:solidFill>
                  <a:srgbClr val="CC0000"/>
                </a:solidFill>
              </a:rPr>
              <a:t> beyond scope of these lectures…)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 smtClean="0">
                <a:solidFill>
                  <a:srgbClr val="CC0000"/>
                </a:solidFill>
              </a:rPr>
              <a:t>Hearing loss in ageing progresses across modalities and higher loudness </a:t>
            </a:r>
            <a:r>
              <a:rPr lang="cs-CZ" altLang="cs-CZ" sz="1600" dirty="0" smtClean="0">
                <a:solidFill>
                  <a:srgbClr val="CC0000"/>
                </a:solidFill>
              </a:rPr>
              <a:t>in hearing aid </a:t>
            </a:r>
            <a:r>
              <a:rPr lang="en-US" altLang="cs-CZ" sz="1600" dirty="0" smtClean="0">
                <a:solidFill>
                  <a:srgbClr val="CC0000"/>
                </a:solidFill>
              </a:rPr>
              <a:t>often does not help – is there a need for augmented media? Yes</a:t>
            </a:r>
            <a:r>
              <a:rPr lang="en-US" altLang="cs-CZ" sz="1600" dirty="0" smtClean="0">
                <a:solidFill>
                  <a:srgbClr val="CC0000"/>
                </a:solidFill>
              </a:rPr>
              <a:t>…</a:t>
            </a:r>
            <a:endParaRPr lang="cs-CZ" altLang="cs-CZ" sz="1600" dirty="0" smtClean="0">
              <a:solidFill>
                <a:srgbClr val="CC0000"/>
              </a:solidFill>
            </a:endParaRP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800" dirty="0">
                <a:solidFill>
                  <a:srgbClr val="FF33CC"/>
                </a:solidFill>
              </a:rPr>
              <a:t>Binaural hearing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>
                <a:solidFill>
                  <a:srgbClr val="CC0000"/>
                </a:solidFill>
              </a:rPr>
              <a:t>Medial Superior Olive computes sound azimuth in horizontal plane in low frequencies from interaural time difference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1600" dirty="0">
                <a:solidFill>
                  <a:srgbClr val="CC0000"/>
                </a:solidFill>
              </a:rPr>
              <a:t>Lateral Superior Olive computes sound azimuth in horizontal plane in high frequencies from interaural intensity difference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endParaRPr lang="cs-CZ" altLang="cs-CZ" sz="1600" dirty="0" smtClean="0">
              <a:solidFill>
                <a:srgbClr val="CC0000"/>
              </a:solidFill>
            </a:endParaRPr>
          </a:p>
        </p:txBody>
      </p:sp>
      <p:sp>
        <p:nvSpPr>
          <p:cNvPr id="40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56C807-6283-4A1E-A1C4-23A12CD21A36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cs-CZ" sz="1400"/>
          </a:p>
        </p:txBody>
      </p:sp>
    </p:spTree>
    <p:extLst>
      <p:ext uri="{BB962C8B-B14F-4D97-AF65-F5344CB8AC3E}">
        <p14:creationId xmlns:p14="http://schemas.microsoft.com/office/powerpoint/2010/main" val="254661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6"/>
          <p:cNvSpPr>
            <a:spLocks noChangeArrowheads="1"/>
          </p:cNvSpPr>
          <p:nvPr/>
        </p:nvSpPr>
        <p:spPr bwMode="auto">
          <a:xfrm>
            <a:off x="53975" y="282575"/>
            <a:ext cx="9043988" cy="9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990000"/>
                </a:solidFill>
                <a:cs typeface="Arial" charset="0"/>
              </a:rPr>
              <a:t>Group:</a:t>
            </a:r>
            <a:r>
              <a:rPr lang="cs-CZ" altLang="en-US">
                <a:solidFill>
                  <a:srgbClr val="990000"/>
                </a:solidFill>
                <a:cs typeface="Arial" charset="0"/>
              </a:rPr>
              <a:t> </a:t>
            </a:r>
            <a:r>
              <a:rPr lang="en-US" altLang="en-US">
                <a:solidFill>
                  <a:srgbClr val="990000"/>
                </a:solidFill>
                <a:cs typeface="Arial" charset="0"/>
              </a:rPr>
              <a:t>A</a:t>
            </a:r>
            <a:r>
              <a:rPr lang="cs-CZ" altLang="en-US">
                <a:solidFill>
                  <a:srgbClr val="990000"/>
                </a:solidFill>
                <a:cs typeface="Arial" charset="0"/>
              </a:rPr>
              <a:t>udiolog</a:t>
            </a:r>
            <a:r>
              <a:rPr lang="en-US" altLang="en-US">
                <a:solidFill>
                  <a:srgbClr val="990000"/>
                </a:solidFill>
                <a:cs typeface="Arial" charset="0"/>
              </a:rPr>
              <a:t>y, Acoustics and Computational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990000"/>
                </a:solidFill>
                <a:cs typeface="Arial" charset="0"/>
              </a:rPr>
              <a:t>Neuroscience, C</a:t>
            </a:r>
            <a:r>
              <a:rPr lang="cs-CZ" altLang="en-US">
                <a:solidFill>
                  <a:srgbClr val="990000"/>
                </a:solidFill>
                <a:cs typeface="Arial" charset="0"/>
              </a:rPr>
              <a:t>T</a:t>
            </a:r>
            <a:r>
              <a:rPr lang="en-US" altLang="en-US">
                <a:solidFill>
                  <a:srgbClr val="990000"/>
                </a:solidFill>
                <a:cs typeface="Arial" charset="0"/>
              </a:rPr>
              <a:t>U</a:t>
            </a:r>
            <a:r>
              <a:rPr lang="cs-CZ" altLang="en-US">
                <a:solidFill>
                  <a:srgbClr val="990000"/>
                </a:solidFill>
                <a:cs typeface="Arial" charset="0"/>
              </a:rPr>
              <a:t> a</a:t>
            </a:r>
            <a:r>
              <a:rPr lang="en-US" altLang="en-US">
                <a:solidFill>
                  <a:srgbClr val="990000"/>
                </a:solidFill>
                <a:cs typeface="Arial" charset="0"/>
              </a:rPr>
              <a:t>nd</a:t>
            </a:r>
            <a:r>
              <a:rPr lang="cs-CZ" altLang="en-US">
                <a:solidFill>
                  <a:srgbClr val="990000"/>
                </a:solidFill>
                <a:cs typeface="Arial" charset="0"/>
              </a:rPr>
              <a:t> 1</a:t>
            </a:r>
            <a:r>
              <a:rPr lang="en-US" altLang="en-US">
                <a:solidFill>
                  <a:srgbClr val="990000"/>
                </a:solidFill>
                <a:cs typeface="Arial" charset="0"/>
              </a:rPr>
              <a:t>stM</a:t>
            </a:r>
            <a:r>
              <a:rPr lang="cs-CZ" altLang="en-US">
                <a:solidFill>
                  <a:srgbClr val="990000"/>
                </a:solidFill>
                <a:cs typeface="Arial" charset="0"/>
              </a:rPr>
              <a:t>F </a:t>
            </a:r>
            <a:r>
              <a:rPr lang="en-US" altLang="en-US">
                <a:solidFill>
                  <a:srgbClr val="990000"/>
                </a:solidFill>
                <a:cs typeface="Arial" charset="0"/>
              </a:rPr>
              <a:t>CUni (year 2015)</a:t>
            </a:r>
            <a:endParaRPr lang="cs-CZ" altLang="en-US">
              <a:solidFill>
                <a:srgbClr val="990000"/>
              </a:solidFill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45E12D-14E7-4E26-81F5-A4ED795A0415}" type="slidenum">
              <a:rPr lang="en-US" altLang="cs-CZ" smtClean="0"/>
              <a:pPr>
                <a:defRPr/>
              </a:pPr>
              <a:t>51</a:t>
            </a:fld>
            <a:endParaRPr lang="en-US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48" y="228600"/>
            <a:ext cx="8654003" cy="6497989"/>
          </a:xfrm>
          <a:prstGeom prst="rect">
            <a:avLst/>
          </a:prstGeom>
        </p:spPr>
      </p:pic>
      <p:sp>
        <p:nvSpPr>
          <p:cNvPr id="66563" name="Rectangle 6"/>
          <p:cNvSpPr>
            <a:spLocks noChangeArrowheads="1"/>
          </p:cNvSpPr>
          <p:nvPr/>
        </p:nvSpPr>
        <p:spPr bwMode="auto">
          <a:xfrm>
            <a:off x="304447" y="152400"/>
            <a:ext cx="8654003" cy="92333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990000"/>
                </a:solidFill>
                <a:cs typeface="Arial" charset="0"/>
              </a:rPr>
              <a:t>Group:</a:t>
            </a:r>
            <a:r>
              <a:rPr lang="cs-CZ" altLang="en-US" sz="2800" dirty="0">
                <a:solidFill>
                  <a:srgbClr val="990000"/>
                </a:solidFill>
                <a:cs typeface="Arial" charset="0"/>
              </a:rPr>
              <a:t> </a:t>
            </a:r>
            <a:r>
              <a:rPr lang="en-US" altLang="en-US" sz="2800" dirty="0">
                <a:solidFill>
                  <a:srgbClr val="990000"/>
                </a:solidFill>
                <a:cs typeface="Arial" charset="0"/>
              </a:rPr>
              <a:t>A</a:t>
            </a:r>
            <a:r>
              <a:rPr lang="cs-CZ" altLang="en-US" sz="2800" dirty="0">
                <a:solidFill>
                  <a:srgbClr val="990000"/>
                </a:solidFill>
                <a:cs typeface="Arial" charset="0"/>
              </a:rPr>
              <a:t>udiolog</a:t>
            </a:r>
            <a:r>
              <a:rPr lang="en-US" altLang="en-US" sz="2800" dirty="0">
                <a:solidFill>
                  <a:srgbClr val="990000"/>
                </a:solidFill>
                <a:cs typeface="Arial" charset="0"/>
              </a:rPr>
              <a:t>y, Acoustics and </a:t>
            </a:r>
            <a:r>
              <a:rPr lang="cs-CZ" altLang="en-US" sz="2800" dirty="0" smtClean="0">
                <a:solidFill>
                  <a:srgbClr val="990000"/>
                </a:solidFill>
                <a:cs typeface="Arial" charset="0"/>
              </a:rPr>
              <a:t>Ad hoc people</a:t>
            </a:r>
            <a:endParaRPr lang="cs-CZ" altLang="en-US" sz="2800" dirty="0">
              <a:solidFill>
                <a:srgbClr val="990000"/>
              </a:solidFill>
              <a:cs typeface="Arial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990000"/>
                </a:solidFill>
                <a:cs typeface="Arial" charset="0"/>
              </a:rPr>
              <a:t>(year 20</a:t>
            </a:r>
            <a:r>
              <a:rPr lang="cs-CZ" altLang="en-US" dirty="0" smtClean="0">
                <a:solidFill>
                  <a:srgbClr val="990000"/>
                </a:solidFill>
                <a:cs typeface="Arial" charset="0"/>
              </a:rPr>
              <a:t>2</a:t>
            </a:r>
            <a:r>
              <a:rPr lang="en-US" altLang="en-US" dirty="0" smtClean="0">
                <a:solidFill>
                  <a:srgbClr val="990000"/>
                </a:solidFill>
                <a:cs typeface="Arial" charset="0"/>
              </a:rPr>
              <a:t>5</a:t>
            </a:r>
            <a:r>
              <a:rPr lang="en-US" altLang="en-US" dirty="0">
                <a:solidFill>
                  <a:srgbClr val="990000"/>
                </a:solidFill>
                <a:cs typeface="Arial" charset="0"/>
              </a:rPr>
              <a:t>)</a:t>
            </a:r>
            <a:endParaRPr lang="cs-CZ" altLang="en-US" dirty="0">
              <a:solidFill>
                <a:srgbClr val="990000"/>
              </a:solidFill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45E12D-14E7-4E26-81F5-A4ED795A0415}" type="slidenum">
              <a:rPr lang="en-US" altLang="cs-CZ" smtClean="0"/>
              <a:pPr>
                <a:defRPr/>
              </a:pPr>
              <a:t>52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84471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>
                <a:solidFill>
                  <a:srgbClr val="7030A0"/>
                </a:solidFill>
              </a:rPr>
              <a:t>Cortex Consists of Columns as Functional Units</a:t>
            </a:r>
          </a:p>
        </p:txBody>
      </p:sp>
      <p:sp>
        <p:nvSpPr>
          <p:cNvPr id="3584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47F128-A1F3-473C-9967-0139FC6FAB06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cs-CZ" sz="1400"/>
          </a:p>
        </p:txBody>
      </p:sp>
      <p:pic>
        <p:nvPicPr>
          <p:cNvPr id="3584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421481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5181600" y="3887788"/>
            <a:ext cx="2590800" cy="2436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990099"/>
                </a:solidFill>
              </a:rPr>
              <a:t>CC = Cortico-Cortical Connections,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990099"/>
                </a:solidFill>
              </a:rPr>
              <a:t>TR = Thalamic Radiation</a:t>
            </a:r>
            <a:endParaRPr lang="en-US" altLang="cs-CZ" sz="2800">
              <a:solidFill>
                <a:schemeClr val="tx2"/>
              </a:solidFill>
            </a:endParaRPr>
          </a:p>
        </p:txBody>
      </p:sp>
      <p:sp>
        <p:nvSpPr>
          <p:cNvPr id="35846" name="TextBox 5"/>
          <p:cNvSpPr txBox="1">
            <a:spLocks noChangeArrowheads="1"/>
          </p:cNvSpPr>
          <p:nvPr/>
        </p:nvSpPr>
        <p:spPr bwMode="auto">
          <a:xfrm>
            <a:off x="5181600" y="1736725"/>
            <a:ext cx="3175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800"/>
              <a:t>Area of Cerebral Cortex Correlates with the Size and Surface Area of the Mammal</a:t>
            </a:r>
            <a:endParaRPr lang="cs-CZ" altLang="cs-CZ" sz="2800"/>
          </a:p>
        </p:txBody>
      </p:sp>
      <p:sp>
        <p:nvSpPr>
          <p:cNvPr id="2" name="Rectangle 1"/>
          <p:cNvSpPr/>
          <p:nvPr/>
        </p:nvSpPr>
        <p:spPr>
          <a:xfrm>
            <a:off x="381000" y="3887788"/>
            <a:ext cx="1143000" cy="2665412"/>
          </a:xfrm>
          <a:prstGeom prst="rect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6099ED-EFF6-4884-8371-3DB752827D90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cs-CZ" sz="1400"/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76613"/>
            <a:ext cx="381000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76613"/>
            <a:ext cx="396557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09613"/>
            <a:ext cx="3808413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4495800" y="609600"/>
            <a:ext cx="44196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800">
                <a:solidFill>
                  <a:srgbClr val="990099"/>
                </a:solidFill>
              </a:rPr>
              <a:t>Unfolded Human </a:t>
            </a:r>
            <a:r>
              <a:rPr lang="cs-CZ" altLang="cs-CZ" sz="2800">
                <a:solidFill>
                  <a:srgbClr val="990099"/>
                </a:solidFill>
              </a:rPr>
              <a:t>C</a:t>
            </a:r>
            <a:r>
              <a:rPr lang="en-GB" altLang="cs-CZ" sz="2800">
                <a:solidFill>
                  <a:srgbClr val="990099"/>
                </a:solidFill>
              </a:rPr>
              <a:t>erebral </a:t>
            </a:r>
            <a:r>
              <a:rPr lang="cs-CZ" altLang="cs-CZ" sz="2800">
                <a:solidFill>
                  <a:srgbClr val="990099"/>
                </a:solidFill>
              </a:rPr>
              <a:t>Cort</a:t>
            </a:r>
            <a:r>
              <a:rPr lang="en-GB" altLang="cs-CZ" sz="2800">
                <a:solidFill>
                  <a:srgbClr val="990099"/>
                </a:solidFill>
              </a:rPr>
              <a:t>ex</a:t>
            </a:r>
            <a:r>
              <a:rPr lang="cs-CZ" altLang="cs-CZ" sz="2800">
                <a:solidFill>
                  <a:srgbClr val="990099"/>
                </a:solidFill>
              </a:rPr>
              <a:t> </a:t>
            </a:r>
            <a:r>
              <a:rPr lang="en-GB" altLang="cs-CZ" sz="2800">
                <a:solidFill>
                  <a:srgbClr val="990099"/>
                </a:solidFill>
              </a:rPr>
              <a:t>Has Surface Area As Medium Size Pizza </a:t>
            </a:r>
            <a:endParaRPr lang="cs-CZ" altLang="cs-CZ" sz="2800">
              <a:solidFill>
                <a:srgbClr val="990099"/>
              </a:solidFill>
            </a:endParaRPr>
          </a:p>
        </p:txBody>
      </p:sp>
      <p:sp>
        <p:nvSpPr>
          <p:cNvPr id="36871" name="Title 1"/>
          <p:cNvSpPr txBox="1">
            <a:spLocks/>
          </p:cNvSpPr>
          <p:nvPr/>
        </p:nvSpPr>
        <p:spPr bwMode="auto">
          <a:xfrm>
            <a:off x="4495800" y="2474913"/>
            <a:ext cx="39592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>
                <a:solidFill>
                  <a:srgbClr val="FF33CC"/>
                </a:solidFill>
              </a:rPr>
              <a:t>Pastafarian Mission</a:t>
            </a:r>
            <a:endParaRPr lang="cs-CZ" altLang="cs-CZ">
              <a:solidFill>
                <a:srgbClr val="FF33CC"/>
              </a:solidFill>
            </a:endParaRPr>
          </a:p>
        </p:txBody>
      </p:sp>
      <p:sp>
        <p:nvSpPr>
          <p:cNvPr id="36872" name="Title 1"/>
          <p:cNvSpPr txBox="1">
            <a:spLocks/>
          </p:cNvSpPr>
          <p:nvPr/>
        </p:nvSpPr>
        <p:spPr bwMode="auto">
          <a:xfrm>
            <a:off x="4498975" y="1981200"/>
            <a:ext cx="39592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>
                <a:solidFill>
                  <a:srgbClr val="C00000"/>
                </a:solidFill>
              </a:rPr>
              <a:t>Says Our Proud</a:t>
            </a:r>
            <a:endParaRPr lang="cs-CZ" altLang="cs-CZ">
              <a:solidFill>
                <a:srgbClr val="C00000"/>
              </a:solidFill>
            </a:endParaRPr>
          </a:p>
        </p:txBody>
      </p:sp>
      <p:sp>
        <p:nvSpPr>
          <p:cNvPr id="368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5"/>
            <a:ext cx="8229600" cy="555625"/>
          </a:xfrm>
        </p:spPr>
        <p:txBody>
          <a:bodyPr/>
          <a:lstStyle/>
          <a:p>
            <a:r>
              <a:rPr lang="en-US" altLang="en-US" sz="3200" smtClean="0">
                <a:solidFill>
                  <a:srgbClr val="008000"/>
                </a:solidFill>
              </a:rPr>
              <a:t>Skid Time</a:t>
            </a:r>
            <a:endParaRPr lang="cs-CZ" altLang="en-US" sz="3200" smtClean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F10DD7-D599-491A-A071-A9227436B5B5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cs-CZ" sz="1400"/>
          </a:p>
        </p:txBody>
      </p:sp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304800" y="381000"/>
            <a:ext cx="86106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cs-CZ" altLang="cs-CZ" sz="2800">
                <a:solidFill>
                  <a:srgbClr val="009900"/>
                </a:solidFill>
              </a:rPr>
              <a:t>Cerebral Cortex and Other Connected Nuclei</a:t>
            </a:r>
          </a:p>
          <a:p>
            <a:pPr>
              <a:buFontTx/>
              <a:buNone/>
            </a:pPr>
            <a:r>
              <a:rPr lang="cs-CZ" altLang="cs-CZ" sz="2800"/>
              <a:t>-	Reticular Formation</a:t>
            </a:r>
          </a:p>
          <a:p>
            <a:pPr>
              <a:buFontTx/>
              <a:buChar char="-"/>
            </a:pPr>
            <a:r>
              <a:rPr lang="cs-CZ" altLang="cs-CZ" sz="2800"/>
              <a:t>Sensory Projections</a:t>
            </a:r>
          </a:p>
          <a:p>
            <a:pPr>
              <a:buFontTx/>
              <a:buChar char="-"/>
            </a:pPr>
            <a:r>
              <a:rPr lang="cs-CZ" altLang="cs-CZ" sz="2800"/>
              <a:t>Motor Projections</a:t>
            </a:r>
          </a:p>
          <a:p>
            <a:pPr>
              <a:buFontTx/>
              <a:buChar char="-"/>
            </a:pPr>
            <a:r>
              <a:rPr lang="cs-CZ" altLang="cs-CZ" sz="2800"/>
              <a:t>Thalamus</a:t>
            </a:r>
            <a:endParaRPr lang="en-US" altLang="cs-CZ" sz="2800"/>
          </a:p>
          <a:p>
            <a:pPr>
              <a:buFontTx/>
              <a:buChar char="-"/>
            </a:pPr>
            <a:r>
              <a:rPr lang="en-US" altLang="cs-CZ" sz="2800"/>
              <a:t>… </a:t>
            </a:r>
            <a:r>
              <a:rPr lang="cs-CZ" altLang="cs-CZ" sz="2800"/>
              <a:t>Other Sub-Cortical Projections...</a:t>
            </a:r>
          </a:p>
          <a:p>
            <a:pPr>
              <a:buFontTx/>
              <a:buNone/>
            </a:pPr>
            <a:endParaRPr lang="cs-CZ" altLang="cs-CZ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AC68F0-AD69-445F-9A11-C0B2A235EC95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cs-CZ" sz="140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686800" cy="1143000"/>
          </a:xfrm>
        </p:spPr>
        <p:txBody>
          <a:bodyPr/>
          <a:lstStyle/>
          <a:p>
            <a:r>
              <a:rPr lang="cs-CZ" altLang="cs-CZ" sz="4000" smtClean="0">
                <a:solidFill>
                  <a:srgbClr val="008000"/>
                </a:solidFill>
              </a:rPr>
              <a:t>Reticular Formation</a:t>
            </a:r>
            <a:endParaRPr lang="en-US" altLang="cs-CZ" sz="4000" smtClean="0">
              <a:solidFill>
                <a:srgbClr val="008000"/>
              </a:solidFill>
            </a:endParaRPr>
          </a:p>
        </p:txBody>
      </p:sp>
      <p:grpSp>
        <p:nvGrpSpPr>
          <p:cNvPr id="38916" name="Group 3"/>
          <p:cNvGrpSpPr>
            <a:grpSpLocks/>
          </p:cNvGrpSpPr>
          <p:nvPr/>
        </p:nvGrpSpPr>
        <p:grpSpPr bwMode="auto">
          <a:xfrm>
            <a:off x="-304800" y="1828800"/>
            <a:ext cx="9147175" cy="4038600"/>
            <a:chOff x="0" y="1104"/>
            <a:chExt cx="5330" cy="2203"/>
          </a:xfrm>
        </p:grpSpPr>
        <p:pic>
          <p:nvPicPr>
            <p:cNvPr id="3891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776"/>
              <a:ext cx="1922" cy="1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91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04"/>
              <a:ext cx="3328" cy="2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919" name="Line 6"/>
            <p:cNvSpPr>
              <a:spLocks noChangeShapeType="1"/>
            </p:cNvSpPr>
            <p:nvPr/>
          </p:nvSpPr>
          <p:spPr bwMode="auto">
            <a:xfrm flipV="1">
              <a:off x="2016" y="2352"/>
              <a:ext cx="1968" cy="72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2348</Words>
  <Application>Microsoft Office PowerPoint</Application>
  <PresentationFormat>On-screen Show (4:3)</PresentationFormat>
  <Paragraphs>330</Paragraphs>
  <Slides>52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Times New Roman</vt:lpstr>
      <vt:lpstr>Výchozí návrh</vt:lpstr>
      <vt:lpstr>FAV, Talk: Auditory Cortex, Spatial Hearing, Speech Perception </vt:lpstr>
      <vt:lpstr>Overview of the  Auditory Pathway</vt:lpstr>
      <vt:lpstr>PowerPoint Presentation</vt:lpstr>
      <vt:lpstr>Pyramidal Neuron</vt:lpstr>
      <vt:lpstr>PowerPoint Presentation</vt:lpstr>
      <vt:lpstr>Cortex Consists of Columns as Functional Units</vt:lpstr>
      <vt:lpstr>Skid Time</vt:lpstr>
      <vt:lpstr>PowerPoint Presentation</vt:lpstr>
      <vt:lpstr>Reticular Formation</vt:lpstr>
      <vt:lpstr>PowerPoint Presentation</vt:lpstr>
      <vt:lpstr>Brodmann Areas</vt:lpstr>
      <vt:lpstr>Brodmann Areas (Inner and Outer) http://www.fmriconsulting.com/brodmannconn/</vt:lpstr>
      <vt:lpstr>PowerPoint Presentation</vt:lpstr>
      <vt:lpstr>PowerPoint Presentation</vt:lpstr>
      <vt:lpstr>What and Where in auditory cortex?</vt:lpstr>
      <vt:lpstr>PowerPoint Presentation</vt:lpstr>
      <vt:lpstr>Speech Processing in Cerebral Cortex</vt:lpstr>
      <vt:lpstr>PowerPoint Presentation</vt:lpstr>
      <vt:lpstr>Formants of Vowels in Different Languages </vt:lpstr>
      <vt:lpstr>Vývojová stadia rozvoje řeči</vt:lpstr>
      <vt:lpstr>Stages of Speech and Language Acquisition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Literature – Computational Brain</vt:lpstr>
      <vt:lpstr>Outline –  Binaural Hearing</vt:lpstr>
      <vt:lpstr>Tonotopic organization in cochlea, function of D.D. Greenwood, 1961</vt:lpstr>
      <vt:lpstr>auditory nerve phase coding interval histogram</vt:lpstr>
      <vt:lpstr>PowerPoint Presentation</vt:lpstr>
      <vt:lpstr>Signal discrimination by ideal observer</vt:lpstr>
      <vt:lpstr>Coincidence detectors</vt:lpstr>
      <vt:lpstr>PowerPoint Presentation</vt:lpstr>
      <vt:lpstr>PowerPoint Presentation</vt:lpstr>
      <vt:lpstr>PowerPoint Presentation</vt:lpstr>
      <vt:lpstr>Coincidence detection - examples</vt:lpstr>
      <vt:lpstr>PowerPoint Presentation</vt:lpstr>
      <vt:lpstr>PowerPoint Presentation</vt:lpstr>
      <vt:lpstr>Cochlear phase in response to sine input</vt:lpstr>
      <vt:lpstr>PowerPoint Presentation</vt:lpstr>
      <vt:lpstr>PowerPoint Presentation</vt:lpstr>
      <vt:lpstr>Literature – Brain networks</vt:lpstr>
      <vt:lpstr>PowerPoint Presentation</vt:lpstr>
      <vt:lpstr>(Outline) Conclusions – Binaural hearing</vt:lpstr>
      <vt:lpstr>PowerPoint Presentation</vt:lpstr>
      <vt:lpstr>PowerPoint Presentation</vt:lpstr>
      <vt:lpstr>PowerPoint Presentation</vt:lpstr>
    </vt:vector>
  </TitlesOfParts>
  <Company>UPF 1.LF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Petr</dc:creator>
  <cp:lastModifiedBy>Marsalek, Petr</cp:lastModifiedBy>
  <cp:revision>209</cp:revision>
  <cp:lastPrinted>2025-10-29T16:11:34Z</cp:lastPrinted>
  <dcterms:created xsi:type="dcterms:W3CDTF">2011-01-16T18:15:09Z</dcterms:created>
  <dcterms:modified xsi:type="dcterms:W3CDTF">2025-10-29T16:21:17Z</dcterms:modified>
</cp:coreProperties>
</file>