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379" r:id="rId3"/>
    <p:sldId id="386" r:id="rId4"/>
    <p:sldId id="389" r:id="rId5"/>
    <p:sldId id="390" r:id="rId6"/>
    <p:sldId id="380" r:id="rId7"/>
    <p:sldId id="381" r:id="rId8"/>
    <p:sldId id="391" r:id="rId9"/>
    <p:sldId id="402" r:id="rId10"/>
    <p:sldId id="403" r:id="rId11"/>
    <p:sldId id="372" r:id="rId12"/>
    <p:sldId id="393" r:id="rId13"/>
    <p:sldId id="394" r:id="rId14"/>
    <p:sldId id="395" r:id="rId15"/>
    <p:sldId id="396" r:id="rId16"/>
    <p:sldId id="397" r:id="rId17"/>
    <p:sldId id="399" r:id="rId18"/>
    <p:sldId id="400" r:id="rId19"/>
    <p:sldId id="401" r:id="rId20"/>
    <p:sldId id="382" r:id="rId21"/>
    <p:sldId id="383" r:id="rId22"/>
    <p:sldId id="384" r:id="rId23"/>
    <p:sldId id="385" r:id="rId24"/>
    <p:sldId id="388" r:id="rId25"/>
    <p:sldId id="387" r:id="rId26"/>
    <p:sldId id="313" r:id="rId27"/>
    <p:sldId id="404" r:id="rId28"/>
    <p:sldId id="40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35" autoAdjust="0"/>
  </p:normalViewPr>
  <p:slideViewPr>
    <p:cSldViewPr>
      <p:cViewPr>
        <p:scale>
          <a:sx n="100" d="100"/>
          <a:sy n="100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3A3C46-7D35-4F84-A0AC-E273468DC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52401-DA9B-471F-B5E1-BA4B17D9103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6388"/>
          </a:xfrm>
          <a:noFill/>
        </p:spPr>
        <p:txBody>
          <a:bodyPr lIns="84057" tIns="42028" rIns="84057" bIns="42028"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5CFDAA-D00A-4D99-B0C3-B6CA5980F84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AE5AC-3E9A-43C9-84A2-AD954F3DE929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9F53EA-3AD2-4F5C-9395-103E53A0405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BC600-95C5-45CF-8897-16A8E1639EF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D019-F807-4BF5-A007-DB12F2587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7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D2EB-8C02-4F63-8F60-14409EBF4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FE1C-8360-48A7-B556-39325E285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5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2D71-DA46-4F93-8B8B-31257F40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26A8-EBC6-4688-B967-89B4AD5CF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6306-8479-4F9A-932C-69381655C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4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47EE5-B643-4FA9-AA08-7767A6B27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5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424E-27CB-46E1-AA70-22A421CF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18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01D-DA9E-411E-9F19-D7E943234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A066-EE53-41C0-B6BA-600606C67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8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D3BE-66C9-42AB-9989-BC833B243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7980E4-5402-43D5-97F4-7FC091076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01317-CEF2-4368-A7B9-DAF400FD9E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3886200"/>
          </a:xfrm>
        </p:spPr>
        <p:txBody>
          <a:bodyPr/>
          <a:lstStyle/>
          <a:p>
            <a:pPr algn="l" eaLnBrk="1" hangingPunct="1"/>
            <a:r>
              <a:rPr lang="cs-CZ" altLang="en-US" sz="4000" b="1" smtClean="0">
                <a:solidFill>
                  <a:srgbClr val="009900"/>
                </a:solidFill>
              </a:rPr>
              <a:t/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/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Obecná fyziologie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en-US" altLang="en-US" sz="4000" b="1" smtClean="0">
                <a:solidFill>
                  <a:srgbClr val="009900"/>
                </a:solidFill>
              </a:rPr>
              <a:t>Ú</a:t>
            </a:r>
            <a:r>
              <a:rPr lang="cs-CZ" altLang="en-US" sz="4000" b="1" smtClean="0">
                <a:solidFill>
                  <a:srgbClr val="009900"/>
                </a:solidFill>
              </a:rPr>
              <a:t>vod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/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endParaRPr lang="en-US" altLang="en-US" sz="4000" b="1" smtClean="0">
              <a:solidFill>
                <a:srgbClr val="0099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905000" y="4433888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</a:rPr>
              <a:t>Petr Mar</a:t>
            </a:r>
            <a:r>
              <a:rPr lang="cs-CZ" altLang="en-US" sz="2800" b="1">
                <a:solidFill>
                  <a:srgbClr val="009900"/>
                </a:solidFill>
              </a:rPr>
              <a:t>šá</a:t>
            </a:r>
            <a:r>
              <a:rPr lang="en-US" altLang="en-US" sz="2800" b="1">
                <a:solidFill>
                  <a:srgbClr val="009900"/>
                </a:solidFill>
              </a:rPr>
              <a:t>lek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  <a:r>
              <a:rPr lang="en-US" altLang="en-US" sz="2400"/>
              <a:t>p</a:t>
            </a:r>
            <a:r>
              <a:rPr lang="cs-CZ" altLang="en-US" sz="2400"/>
              <a:t>řednáška, CZ</a:t>
            </a:r>
            <a:r>
              <a:rPr lang="en-GB" altLang="en-US" sz="2400"/>
              <a:t>v25</a:t>
            </a:r>
            <a:r>
              <a:rPr lang="cs-CZ" altLang="en-US" sz="2400"/>
              <a:t>,</a:t>
            </a:r>
            <a:endParaRPr lang="en-US" altLang="en-US" sz="240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9900"/>
                </a:solidFill>
              </a:rPr>
              <a:t>1.LF UK Praha, Ústav patologické fyziologie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62600" y="407988"/>
            <a:ext cx="3289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(PPT, PDF, atd.)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neoficiální výukový materiál</a:t>
            </a:r>
            <a:endParaRPr lang="en-US" altLang="en-US" sz="2000">
              <a:solidFill>
                <a:srgbClr val="FF6600"/>
              </a:solidFill>
            </a:endParaRPr>
          </a:p>
        </p:txBody>
      </p:sp>
      <p:sp>
        <p:nvSpPr>
          <p:cNvPr id="3080" name="object 17"/>
          <p:cNvSpPr txBox="1">
            <a:spLocks noChangeArrowheads="1"/>
          </p:cNvSpPr>
          <p:nvPr/>
        </p:nvSpPr>
        <p:spPr bwMode="auto">
          <a:xfrm>
            <a:off x="1066800" y="3282950"/>
            <a:ext cx="7620000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en-US" sz="2000" b="1" dirty="0">
                <a:solidFill>
                  <a:schemeClr val="folHlink"/>
                </a:solidFill>
                <a:cs typeface="Arial" panose="020B0604020202020204" pitchFamily="34" charset="0"/>
              </a:rPr>
              <a:t>Fyziologie</a:t>
            </a:r>
            <a:r>
              <a:rPr lang="en-GB" altLang="en-US" sz="2000" b="1" dirty="0">
                <a:solidFill>
                  <a:schemeClr val="folHlink"/>
                </a:solidFill>
                <a:cs typeface="Arial" panose="020B0604020202020204" pitchFamily="34" charset="0"/>
              </a:rPr>
              <a:t> a </a:t>
            </a:r>
            <a:r>
              <a:rPr lang="en-GB" altLang="en-US" sz="2000" b="1" dirty="0" err="1">
                <a:solidFill>
                  <a:schemeClr val="folHlink"/>
                </a:solidFill>
                <a:cs typeface="Arial" panose="020B0604020202020204" pitchFamily="34" charset="0"/>
              </a:rPr>
              <a:t>patofyziologie</a:t>
            </a:r>
            <a:r>
              <a:rPr lang="cs-CZ" altLang="en-US" sz="2000" b="1" dirty="0">
                <a:solidFill>
                  <a:schemeClr val="folHlink"/>
                </a:solidFill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člověka</a:t>
            </a:r>
            <a:r>
              <a:rPr lang="en-GB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solidFill>
                  <a:schemeClr val="folHlink"/>
                </a:solidFill>
                <a:cs typeface="Arial" panose="020B0604020202020204" pitchFamily="34" charset="0"/>
              </a:rPr>
              <a:t>Kurs</a:t>
            </a:r>
            <a:r>
              <a:rPr lang="en-GB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 pro </a:t>
            </a:r>
            <a:r>
              <a:rPr lang="en-GB" altLang="en-US" sz="2000" b="1" dirty="0" err="1" smtClean="0">
                <a:solidFill>
                  <a:schemeClr val="folHlink"/>
                </a:solidFill>
                <a:cs typeface="Arial" panose="020B0604020202020204" pitchFamily="34" charset="0"/>
              </a:rPr>
              <a:t>nel</a:t>
            </a:r>
            <a:r>
              <a:rPr lang="cs-CZ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é</a:t>
            </a:r>
            <a:r>
              <a:rPr lang="en-GB" altLang="en-US" sz="2000" b="1" dirty="0" err="1" smtClean="0">
                <a:solidFill>
                  <a:schemeClr val="folHlink"/>
                </a:solidFill>
                <a:cs typeface="Arial" panose="020B0604020202020204" pitchFamily="34" charset="0"/>
              </a:rPr>
              <a:t>ka</a:t>
            </a:r>
            <a:r>
              <a:rPr lang="cs-CZ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ř</a:t>
            </a:r>
            <a:r>
              <a:rPr lang="en-GB" altLang="en-US" sz="2000" b="1" dirty="0" err="1" smtClean="0">
                <a:solidFill>
                  <a:schemeClr val="folHlink"/>
                </a:solidFill>
                <a:cs typeface="Arial" panose="020B0604020202020204" pitchFamily="34" charset="0"/>
              </a:rPr>
              <a:t>sk</a:t>
            </a:r>
            <a:r>
              <a:rPr lang="cs-CZ" altLang="en-US" sz="2000" b="1" dirty="0" smtClean="0">
                <a:solidFill>
                  <a:schemeClr val="folHlink"/>
                </a:solidFill>
                <a:cs typeface="Arial" panose="020B0604020202020204" pitchFamily="34" charset="0"/>
              </a:rPr>
              <a:t>é směry</a:t>
            </a:r>
            <a:endParaRPr lang="en-US" altLang="en-US" sz="2000" dirty="0">
              <a:solidFill>
                <a:schemeClr val="folHlink"/>
              </a:solidFill>
              <a:cs typeface="Arial" panose="020B0604020202020204" pitchFamily="34" charset="0"/>
            </a:endParaRPr>
          </a:p>
          <a:p>
            <a:pPr algn="r" eaLnBrk="1" hangingPunct="1">
              <a:spcBef>
                <a:spcPts val="150"/>
              </a:spcBef>
              <a:buFontTx/>
              <a:buNone/>
            </a:pPr>
            <a:endParaRPr lang="en-US" altLang="en-US" sz="2000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424E-27CB-46E1-AA70-22A421CF038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482" y="3048000"/>
            <a:ext cx="300191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000" kern="0" dirty="0" smtClean="0"/>
              <a:t>Typická střevní buňka</a:t>
            </a:r>
          </a:p>
          <a:p>
            <a:r>
              <a:rPr lang="cs-CZ" sz="2000" kern="0" dirty="0" smtClean="0"/>
              <a:t>(náčrt a elektron-mikroskopický snímek)</a:t>
            </a:r>
            <a:endParaRPr lang="en-GB" sz="20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0793" cy="287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85874"/>
            <a:ext cx="4855201" cy="51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D00F0-F243-45D7-B49F-E044F3E06D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28600" y="58674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760 mmHg = 1 atm = 1000 cmH2O = 101 kPa =~100 kPa/</a:t>
            </a:r>
            <a:r>
              <a:rPr lang="cs-CZ" altLang="en-US" sz="2400"/>
              <a:t> </a:t>
            </a:r>
            <a:r>
              <a:rPr lang="en-US" altLang="en-US" sz="2400"/>
              <a:t>%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1000" y="25146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folHlink"/>
                </a:solidFill>
              </a:rPr>
              <a:t>Erytrocyty jsou unášeny cirkulací, bez cirkulace není život u savců.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chemeClr val="folHlink"/>
                </a:solidFill>
              </a:rPr>
              <a:t>Cirkulace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udr</a:t>
            </a:r>
            <a:r>
              <a:rPr lang="cs-CZ" altLang="en-US" sz="2800" dirty="0">
                <a:solidFill>
                  <a:schemeClr val="folHlink"/>
                </a:solidFill>
              </a:rPr>
              <a:t>ž</a:t>
            </a:r>
            <a:r>
              <a:rPr lang="en-US" altLang="en-US" sz="2800" dirty="0" err="1">
                <a:solidFill>
                  <a:schemeClr val="folHlink"/>
                </a:solidFill>
              </a:rPr>
              <a:t>uje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dod</a:t>
            </a:r>
            <a:r>
              <a:rPr lang="cs-CZ" altLang="en-US" sz="2800" dirty="0">
                <a:solidFill>
                  <a:schemeClr val="folHlink"/>
                </a:solidFill>
              </a:rPr>
              <a:t>á</a:t>
            </a:r>
            <a:r>
              <a:rPr lang="en-US" altLang="en-US" sz="2800" dirty="0" err="1">
                <a:solidFill>
                  <a:schemeClr val="folHlink"/>
                </a:solidFill>
              </a:rPr>
              <a:t>vku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kysl</a:t>
            </a:r>
            <a:r>
              <a:rPr lang="cs-CZ" altLang="en-US" sz="2800" dirty="0">
                <a:solidFill>
                  <a:schemeClr val="folHlink"/>
                </a:solidFill>
              </a:rPr>
              <a:t>í</a:t>
            </a:r>
            <a:r>
              <a:rPr lang="en-US" altLang="en-US" sz="2800" dirty="0" err="1">
                <a:solidFill>
                  <a:schemeClr val="folHlink"/>
                </a:solidFill>
              </a:rPr>
              <a:t>ku</a:t>
            </a:r>
            <a:r>
              <a:rPr lang="en-US" altLang="en-US" sz="2800" dirty="0">
                <a:solidFill>
                  <a:schemeClr val="folHlink"/>
                </a:solidFill>
              </a:rPr>
              <a:t> do </a:t>
            </a:r>
            <a:r>
              <a:rPr lang="en-US" altLang="en-US" sz="2800" dirty="0" err="1">
                <a:solidFill>
                  <a:schemeClr val="folHlink"/>
                </a:solidFill>
              </a:rPr>
              <a:t>tkan</a:t>
            </a:r>
            <a:r>
              <a:rPr lang="cs-CZ" altLang="en-US" sz="2800" dirty="0">
                <a:solidFill>
                  <a:schemeClr val="folHlink"/>
                </a:solidFill>
              </a:rPr>
              <a:t>í</a:t>
            </a:r>
            <a:r>
              <a:rPr lang="en-US" altLang="en-US" sz="2800" dirty="0">
                <a:solidFill>
                  <a:schemeClr val="folHlink"/>
                </a:solidFill>
              </a:rPr>
              <a:t>, </a:t>
            </a:r>
            <a:r>
              <a:rPr lang="en-US" altLang="en-US" sz="2800" dirty="0" err="1">
                <a:solidFill>
                  <a:schemeClr val="folHlink"/>
                </a:solidFill>
              </a:rPr>
              <a:t>krevn</a:t>
            </a:r>
            <a:r>
              <a:rPr lang="cs-CZ" altLang="en-US" sz="2800" dirty="0">
                <a:solidFill>
                  <a:schemeClr val="folHlink"/>
                </a:solidFill>
              </a:rPr>
              <a:t>í </a:t>
            </a:r>
            <a:r>
              <a:rPr lang="en-US" altLang="en-US" sz="2800" dirty="0">
                <a:solidFill>
                  <a:schemeClr val="folHlink"/>
                </a:solidFill>
              </a:rPr>
              <a:t>proud je </a:t>
            </a:r>
            <a:r>
              <a:rPr lang="en-US" altLang="en-US" sz="2800" dirty="0" err="1">
                <a:solidFill>
                  <a:schemeClr val="folHlink"/>
                </a:solidFill>
              </a:rPr>
              <a:t>udr</a:t>
            </a:r>
            <a:r>
              <a:rPr lang="cs-CZ" altLang="en-US" sz="2800" dirty="0">
                <a:solidFill>
                  <a:schemeClr val="folHlink"/>
                </a:solidFill>
              </a:rPr>
              <a:t>ž</a:t>
            </a:r>
            <a:r>
              <a:rPr lang="en-US" altLang="en-US" sz="2800" dirty="0" err="1">
                <a:solidFill>
                  <a:schemeClr val="folHlink"/>
                </a:solidFill>
              </a:rPr>
              <a:t>ov</a:t>
            </a:r>
            <a:r>
              <a:rPr lang="cs-CZ" altLang="en-US" sz="2800" dirty="0">
                <a:solidFill>
                  <a:schemeClr val="folHlink"/>
                </a:solidFill>
              </a:rPr>
              <a:t>á</a:t>
            </a:r>
            <a:r>
              <a:rPr lang="en-US" altLang="en-US" sz="2800" dirty="0">
                <a:solidFill>
                  <a:schemeClr val="folHlink"/>
                </a:solidFill>
              </a:rPr>
              <a:t>n </a:t>
            </a:r>
            <a:r>
              <a:rPr lang="en-US" altLang="en-US" sz="2800" dirty="0" err="1">
                <a:solidFill>
                  <a:schemeClr val="folHlink"/>
                </a:solidFill>
              </a:rPr>
              <a:t>tlakov</a:t>
            </a:r>
            <a:r>
              <a:rPr lang="cs-CZ" altLang="en-US" sz="2800" dirty="0">
                <a:solidFill>
                  <a:schemeClr val="folHlink"/>
                </a:solidFill>
              </a:rPr>
              <a:t>ý</a:t>
            </a:r>
            <a:r>
              <a:rPr lang="en-US" altLang="en-US" sz="2800" dirty="0">
                <a:solidFill>
                  <a:schemeClr val="folHlink"/>
                </a:solidFill>
              </a:rPr>
              <a:t>mi</a:t>
            </a:r>
            <a:r>
              <a:rPr lang="cs-CZ" altLang="en-US" sz="2800" dirty="0">
                <a:solidFill>
                  <a:schemeClr val="folHlink"/>
                </a:solidFill>
              </a:rPr>
              <a:t> rozdíly a pulsací, pulsace může být přítomná i bez proudu, ale ne naopak, viz </a:t>
            </a:r>
            <a:endParaRPr lang="en-US" altLang="en-US" sz="2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953000"/>
            <a:ext cx="26821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sz="2800" dirty="0">
                <a:solidFill>
                  <a:schemeClr val="folHlink"/>
                </a:solidFill>
              </a:rPr>
              <a:t>jednotky tlaku</a:t>
            </a:r>
            <a:r>
              <a:rPr lang="cs-CZ" altLang="en-US" sz="2800" dirty="0" smtClean="0">
                <a:solidFill>
                  <a:schemeClr val="folHlink"/>
                </a:solidFill>
              </a:rPr>
              <a:t>...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745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A nyní erytrocyty/ = červené krvinky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84DC-256F-49B9-9096-16EE9B3D13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3200400"/>
          </a:xfrm>
        </p:spPr>
        <p:txBody>
          <a:bodyPr/>
          <a:lstStyle/>
          <a:p>
            <a:pPr algn="l" eaLnBrk="1" hangingPunct="1"/>
            <a:r>
              <a:rPr lang="cs-CZ" altLang="en-US" smtClean="0"/>
              <a:t>Mikroskopický popis funkce erytrocytu, vztah k cirkulaci, vztah k (buněčnému a mikroskopickému) dýchání.</a:t>
            </a:r>
            <a:br>
              <a:rPr lang="cs-CZ" altLang="en-US" smtClean="0"/>
            </a:br>
            <a:r>
              <a:rPr lang="cs-CZ" altLang="en-US" smtClean="0"/>
              <a:t>Mikroskopické, mesoskopické a makroskopické, často mezi tím přeskakujeme :-( ...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63F09F-F5EE-4CC6-8C1A-95FF10CC6B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folHlink"/>
                </a:solidFill>
              </a:rPr>
              <a:t>Respir</a:t>
            </a:r>
            <a:r>
              <a:rPr lang="cs-CZ" altLang="en-US" sz="3600" b="1" smtClean="0">
                <a:solidFill>
                  <a:schemeClr val="folHlink"/>
                </a:solidFill>
              </a:rPr>
              <a:t>ace, = převážně </a:t>
            </a:r>
            <a:r>
              <a:rPr lang="en-US" altLang="en-US" sz="3600" b="1" smtClean="0">
                <a:solidFill>
                  <a:schemeClr val="folHlink"/>
                </a:solidFill>
              </a:rPr>
              <a:t>mikroskopick</a:t>
            </a:r>
            <a:r>
              <a:rPr lang="cs-CZ" altLang="en-US" sz="3600" b="1" smtClean="0">
                <a:solidFill>
                  <a:schemeClr val="folHlink"/>
                </a:solidFill>
              </a:rPr>
              <a:t>é a biochemické procesy, 1/ 2</a:t>
            </a:r>
            <a:endParaRPr lang="en-US" altLang="en-US" sz="3600" b="1" smtClean="0">
              <a:solidFill>
                <a:schemeClr val="folHlink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19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AAB39-7CEB-4A90-BBC7-2CE6FFC435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folHlink"/>
                </a:solidFill>
              </a:rPr>
              <a:t>Respir</a:t>
            </a:r>
            <a:r>
              <a:rPr lang="cs-CZ" altLang="en-US" sz="3600" b="1" smtClean="0">
                <a:solidFill>
                  <a:schemeClr val="folHlink"/>
                </a:solidFill>
              </a:rPr>
              <a:t>ace, = převážně </a:t>
            </a:r>
            <a:r>
              <a:rPr lang="en-US" altLang="en-US" sz="3600" b="1" smtClean="0">
                <a:solidFill>
                  <a:schemeClr val="folHlink"/>
                </a:solidFill>
              </a:rPr>
              <a:t>mikroskopick</a:t>
            </a:r>
            <a:r>
              <a:rPr lang="cs-CZ" altLang="en-US" sz="3600" b="1" smtClean="0">
                <a:solidFill>
                  <a:schemeClr val="folHlink"/>
                </a:solidFill>
              </a:rPr>
              <a:t>é a biochemické procesy, 2/ 2</a:t>
            </a:r>
            <a:endParaRPr lang="en-US" altLang="en-US" sz="3600" b="1" smtClean="0">
              <a:solidFill>
                <a:schemeClr val="folHlink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53085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9D76-CA67-453D-B00F-2A2EB8DA71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362200" y="682625"/>
          <a:ext cx="45370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Rastrový obraz" r:id="rId4" imgW="2324424" imgH="2695951" progId="Paint.Picture">
                  <p:embed/>
                </p:oleObj>
              </mc:Choice>
              <mc:Fallback>
                <p:oleObj name="Rastrový obraz" r:id="rId4" imgW="2324424" imgH="269595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82625"/>
                        <a:ext cx="45370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71550" y="461963"/>
            <a:ext cx="243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/>
              <a:t>dkysli</a:t>
            </a:r>
            <a:r>
              <a:rPr lang="cs-CZ" altLang="en-US" sz="2400"/>
              <a:t>čená krev</a:t>
            </a:r>
            <a:endParaRPr lang="en-US" altLang="en-US" sz="240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43250" y="2341563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40 mmHg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387850" y="2252663"/>
            <a:ext cx="117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104 mmHg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806950" y="5008563"/>
            <a:ext cx="117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104 mmHg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756150" y="5834063"/>
            <a:ext cx="139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aorta: </a:t>
            </a: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95 mmHg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181350" y="1579563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45 mmHg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124450" y="3154363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40 mmHg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4425950" y="4322763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40 mmHg</a:t>
            </a:r>
          </a:p>
        </p:txBody>
      </p:sp>
      <p:sp>
        <p:nvSpPr>
          <p:cNvPr id="16396" name="Rectangle 11"/>
          <p:cNvSpPr>
            <a:spLocks noGrp="1" noChangeArrowheads="1"/>
          </p:cNvSpPr>
          <p:nvPr>
            <p:ph type="title"/>
          </p:nvPr>
        </p:nvSpPr>
        <p:spPr>
          <a:xfrm>
            <a:off x="4419600" y="228600"/>
            <a:ext cx="4038600" cy="68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V</a:t>
            </a:r>
            <a:r>
              <a:rPr lang="cs-CZ" altLang="en-US" sz="2400" smtClean="0">
                <a:solidFill>
                  <a:schemeClr val="tx1"/>
                </a:solidFill>
              </a:rPr>
              <a:t>ýměna plynů krev : plíce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E9F3E-EB50-452D-9197-60EA4863DAE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631950" y="544513"/>
          <a:ext cx="6092825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Rastrový obraz" r:id="rId4" imgW="2838846" imgH="2600000" progId="Paint.Picture">
                  <p:embed/>
                </p:oleObj>
              </mc:Choice>
              <mc:Fallback>
                <p:oleObj name="Rastrový obraz" r:id="rId4" imgW="2838846" imgH="26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44513"/>
                        <a:ext cx="6092825" cy="558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30825" y="1593850"/>
            <a:ext cx="117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  <a:endParaRPr lang="cs-CZ" altLang="en-US" sz="2400" baseline="-25000"/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104 </a:t>
            </a:r>
            <a:r>
              <a:rPr lang="en-US" altLang="en-US" sz="1600"/>
              <a:t>mmHg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778125" y="255905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 baseline="-25000"/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40</a:t>
            </a:r>
            <a:r>
              <a:rPr lang="en-US" altLang="en-US" sz="1600"/>
              <a:t> mmHg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73525" y="437515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</a:t>
            </a:r>
            <a:r>
              <a:rPr lang="cs-CZ" altLang="en-US" sz="1600">
                <a:solidFill>
                  <a:srgbClr val="FF0000"/>
                </a:solidFill>
              </a:rPr>
              <a:t>5</a:t>
            </a:r>
            <a:r>
              <a:rPr lang="en-US" altLang="en-US" sz="1600">
                <a:solidFill>
                  <a:srgbClr val="FF0000"/>
                </a:solidFill>
              </a:rPr>
              <a:t> mmHg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270125" y="300355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</a:t>
            </a:r>
            <a:r>
              <a:rPr lang="cs-CZ" altLang="en-US" sz="1600">
                <a:solidFill>
                  <a:srgbClr val="FF0000"/>
                </a:solidFill>
              </a:rPr>
              <a:t>6 </a:t>
            </a:r>
            <a:r>
              <a:rPr lang="en-US" altLang="en-US" sz="1600">
                <a:solidFill>
                  <a:srgbClr val="FF0000"/>
                </a:solidFill>
              </a:rPr>
              <a:t>mmHg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470525" y="94615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</a:t>
            </a:r>
            <a:r>
              <a:rPr lang="cs-CZ" altLang="en-US" sz="1600">
                <a:solidFill>
                  <a:srgbClr val="FF0000"/>
                </a:solidFill>
              </a:rPr>
              <a:t>0</a:t>
            </a:r>
            <a:r>
              <a:rPr lang="en-US" altLang="en-US" sz="1600">
                <a:solidFill>
                  <a:srgbClr val="FF0000"/>
                </a:solidFill>
              </a:rPr>
              <a:t> mmHg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940300" y="2713038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O</a:t>
            </a:r>
            <a:r>
              <a:rPr lang="en-US" altLang="en-US" sz="1600" baseline="-25000"/>
              <a:t>2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4551363" y="3271838"/>
            <a:ext cx="566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C</a:t>
            </a:r>
            <a:r>
              <a:rPr lang="cs-CZ" altLang="en-US" sz="1600">
                <a:solidFill>
                  <a:srgbClr val="FF0000"/>
                </a:solidFill>
              </a:rPr>
              <a:t>O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286125" y="357505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cs-CZ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</a:t>
            </a:r>
            <a:r>
              <a:rPr lang="cs-CZ" altLang="en-US" sz="1600">
                <a:solidFill>
                  <a:srgbClr val="FF0000"/>
                </a:solidFill>
              </a:rPr>
              <a:t>5</a:t>
            </a:r>
            <a:r>
              <a:rPr lang="en-US" altLang="en-US" sz="1600">
                <a:solidFill>
                  <a:srgbClr val="FF0000"/>
                </a:solidFill>
              </a:rPr>
              <a:t> mmHg</a:t>
            </a: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3124200" y="3276600"/>
            <a:ext cx="317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3746500" y="4229100"/>
            <a:ext cx="317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H="1">
            <a:off x="3251200" y="1892300"/>
            <a:ext cx="20955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2657475" y="5840413"/>
            <a:ext cx="243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o</a:t>
            </a:r>
            <a:r>
              <a:rPr lang="en-US" altLang="en-US" sz="2400"/>
              <a:t>dkysli</a:t>
            </a:r>
            <a:r>
              <a:rPr lang="cs-CZ" altLang="en-US" sz="2400"/>
              <a:t>čená krev</a:t>
            </a:r>
            <a:endParaRPr lang="en-US" altLang="en-US" sz="2400"/>
          </a:p>
        </p:txBody>
      </p:sp>
      <p:sp>
        <p:nvSpPr>
          <p:cNvPr id="18448" name="Rectangle 15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3962400" cy="60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V</a:t>
            </a:r>
            <a:r>
              <a:rPr lang="cs-CZ" altLang="en-US" sz="2400" smtClean="0">
                <a:solidFill>
                  <a:schemeClr val="tx1"/>
                </a:solidFill>
              </a:rPr>
              <a:t>ýměna plynů tkáň : krev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F022B-07A5-471A-BBF0-2F36E5324C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50900"/>
            <a:ext cx="545465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6018213" y="2895600"/>
          <a:ext cx="2732087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Rastrový obraz" r:id="rId5" imgW="2257740" imgH="2742857" progId="Paint.Picture">
                  <p:embed/>
                </p:oleObj>
              </mc:Choice>
              <mc:Fallback>
                <p:oleObj name="Rastrový obraz" r:id="rId5" imgW="2257740" imgH="27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895600"/>
                        <a:ext cx="2732087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095625" y="1285875"/>
            <a:ext cx="106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trachea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2486025" y="29749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bronchus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82625" y="2644775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bronchiolus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813425" y="60356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alveoly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7086600" y="54864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6003925" y="457200"/>
            <a:ext cx="2881313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altLang="en-US" sz="3200" kern="0" dirty="0" smtClean="0">
                <a:solidFill>
                  <a:srgbClr val="FF0000"/>
                </a:solidFill>
              </a:rPr>
              <a:t>Struktur</a:t>
            </a:r>
            <a:r>
              <a:rPr lang="en-US" altLang="en-US" sz="3200" kern="0" dirty="0">
                <a:solidFill>
                  <a:srgbClr val="FF0000"/>
                </a:solidFill>
              </a:rPr>
              <a:t>a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3200" kern="0" dirty="0" err="1" smtClean="0">
                <a:solidFill>
                  <a:srgbClr val="FF0000"/>
                </a:solidFill>
              </a:rPr>
              <a:t>plic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 je </a:t>
            </a:r>
            <a:r>
              <a:rPr lang="en-US" altLang="en-US" sz="3200" kern="0" dirty="0" err="1" smtClean="0">
                <a:solidFill>
                  <a:srgbClr val="FF0000"/>
                </a:solidFill>
              </a:rPr>
              <a:t>frakt</a:t>
            </a:r>
            <a:r>
              <a:rPr lang="cs-CZ" altLang="en-US" sz="3200" kern="0" dirty="0" smtClean="0">
                <a:solidFill>
                  <a:srgbClr val="FF0000"/>
                </a:solidFill>
              </a:rPr>
              <a:t>á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ln</a:t>
            </a:r>
            <a:r>
              <a:rPr lang="cs-CZ" altLang="en-US" sz="3200" kern="0" dirty="0" smtClean="0">
                <a:solidFill>
                  <a:srgbClr val="FF0000"/>
                </a:solidFill>
              </a:rPr>
              <a:t>í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 (!),</a:t>
            </a:r>
            <a:br>
              <a:rPr lang="en-US" altLang="en-US" sz="3200" kern="0" dirty="0" smtClean="0">
                <a:solidFill>
                  <a:srgbClr val="FF0000"/>
                </a:solidFill>
              </a:rPr>
            </a:br>
            <a:r>
              <a:rPr lang="en-US" altLang="en-US" sz="3200" kern="0" dirty="0" err="1" smtClean="0">
                <a:solidFill>
                  <a:srgbClr val="FF0000"/>
                </a:solidFill>
              </a:rPr>
              <a:t>povrch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 je:</a:t>
            </a:r>
            <a:br>
              <a:rPr lang="en-US" altLang="en-US" sz="3200" kern="0" dirty="0" smtClean="0">
                <a:solidFill>
                  <a:srgbClr val="FF0000"/>
                </a:solidFill>
              </a:rPr>
            </a:br>
            <a:r>
              <a:rPr lang="en-US" altLang="en-US" sz="3200" kern="0" dirty="0" smtClean="0">
                <a:solidFill>
                  <a:srgbClr val="FF0000"/>
                </a:solidFill>
              </a:rPr>
              <a:t>100 m2 (!!)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3A9E3-2114-4937-8A64-680DD0278D5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771525" y="333375"/>
          <a:ext cx="6896100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Rastrový obraz" r:id="rId4" imgW="4877481" imgH="4105848" progId="Paint.Picture">
                  <p:embed/>
                </p:oleObj>
              </mc:Choice>
              <mc:Fallback>
                <p:oleObj name="Rastrový obraz" r:id="rId4" imgW="4877481" imgH="41058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33375"/>
                        <a:ext cx="6896100" cy="58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422400" y="4159250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kapiláry</a:t>
            </a:r>
            <a:endParaRPr lang="en-US" altLang="en-US" sz="240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018213" y="2182813"/>
            <a:ext cx="1287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plicní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arteriola</a:t>
            </a:r>
            <a:endParaRPr lang="en-US" altLang="en-US" sz="2400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684838" y="1449388"/>
            <a:ext cx="2439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odkysličená krev</a:t>
            </a:r>
            <a:endParaRPr lang="en-US" altLang="en-US" sz="240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851025" y="922338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okysličená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krev</a:t>
            </a:r>
            <a:endParaRPr lang="en-US" altLang="en-US" sz="2400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31913" y="1917700"/>
            <a:ext cx="1084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plicní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cs-CZ" altLang="en-US" sz="2400"/>
              <a:t>ve</a:t>
            </a:r>
            <a:r>
              <a:rPr lang="en-US" altLang="en-US" sz="2400"/>
              <a:t>n</a:t>
            </a:r>
            <a:r>
              <a:rPr lang="cs-CZ" altLang="en-US" sz="2400"/>
              <a:t>ula</a:t>
            </a:r>
            <a:endParaRPr lang="en-US" altLang="en-US" sz="240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346200" y="2525713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bronchiol</a:t>
            </a:r>
            <a:endParaRPr lang="en-US" altLang="en-US" sz="2400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447800" y="3124200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alveoli</a:t>
            </a:r>
            <a:endParaRPr lang="en-US" altLang="en-US" sz="2400"/>
          </a:p>
        </p:txBody>
      </p:sp>
      <p:sp>
        <p:nvSpPr>
          <p:cNvPr id="2253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156325" y="333375"/>
            <a:ext cx="273685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00"/>
                </a:solidFill>
              </a:rPr>
              <a:t>Struktura plic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276D3-2971-48D7-BCCE-A8CA20D1D3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algn="l" eaLnBrk="1" hangingPunct="1"/>
            <a:r>
              <a:rPr lang="cs-CZ" altLang="en-US" smtClean="0"/>
              <a:t>Každá živá buňka včetně erytrocytu má potenciál na membráně, některé jsou vzrušivé, některé jsou schopny pohybu...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454CA-F7A1-4F28-8A01-B0760C2D00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52400" y="88890"/>
            <a:ext cx="8763000" cy="34163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PDF a PPT </a:t>
            </a:r>
            <a:r>
              <a:rPr lang="cs-CZ" altLang="en-US" sz="2400" dirty="0" smtClean="0"/>
              <a:t>soubory </a:t>
            </a:r>
            <a:r>
              <a:rPr lang="cs-CZ" altLang="en-US" sz="2400" dirty="0"/>
              <a:t>je možno najít na webu na adrese: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cs-CZ" altLang="en-US" sz="2400" dirty="0"/>
              <a:t>podzim 20</a:t>
            </a:r>
            <a:r>
              <a:rPr lang="en-GB" altLang="en-US" sz="2400" dirty="0" smtClean="0"/>
              <a:t>2</a:t>
            </a:r>
            <a:r>
              <a:rPr lang="cs-CZ" altLang="en-US" sz="2400" dirty="0" smtClean="0"/>
              <a:t>5 </a:t>
            </a:r>
            <a:r>
              <a:rPr lang="cs-CZ" altLang="en-US" sz="2400" dirty="0"/>
              <a:t>= funguj</a:t>
            </a:r>
            <a:r>
              <a:rPr lang="en-US" altLang="en-US" sz="2400" dirty="0"/>
              <a:t>e </a:t>
            </a:r>
            <a:r>
              <a:rPr lang="en-US" altLang="en-US" sz="2400" dirty="0" smtClean="0"/>
              <a:t>http</a:t>
            </a:r>
            <a:r>
              <a:rPr lang="cs-CZ" altLang="en-US" sz="2400" dirty="0" smtClean="0"/>
              <a:t>s</a:t>
            </a:r>
            <a:r>
              <a:rPr lang="en-US" altLang="en-US" sz="2400" dirty="0" smtClean="0"/>
              <a:t>)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https://dec52.lf1.cuni.cz/~pmar/ftp/PPT-AKK/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smtClean="0"/>
              <a:t>Nernstův rovnovážný potenciál</a:t>
            </a:r>
            <a:endParaRPr lang="en-US" altLang="en-US" smtClean="0"/>
          </a:p>
        </p:txBody>
      </p:sp>
      <p:sp>
        <p:nvSpPr>
          <p:cNvPr id="25603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CF5577-BB5C-42F7-A975-594C851A304B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300288"/>
            <a:ext cx="908843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mtClean="0"/>
              <a:t>Akční potenciál</a:t>
            </a:r>
            <a:br>
              <a:rPr lang="cs-CZ" altLang="en-US" smtClean="0"/>
            </a:br>
            <a:r>
              <a:rPr lang="cs-CZ" altLang="en-US" smtClean="0"/>
              <a:t>(je jednotkový impuls)</a:t>
            </a:r>
            <a:endParaRPr lang="en-US" altLang="en-US" smtClean="0"/>
          </a:p>
        </p:txBody>
      </p:sp>
      <p:sp>
        <p:nvSpPr>
          <p:cNvPr id="26627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33383E5-62B4-42FD-87FD-EA16785080A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0"/>
            <a:ext cx="84089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dirty="0" smtClean="0"/>
              <a:t>Vedení </a:t>
            </a:r>
            <a:r>
              <a:rPr lang="cs-CZ" altLang="en-US" u="sng" dirty="0"/>
              <a:t>a</a:t>
            </a:r>
            <a:r>
              <a:rPr lang="cs-CZ" altLang="en-US" u="sng" dirty="0" smtClean="0"/>
              <a:t>kčního potenciálu</a:t>
            </a:r>
            <a:r>
              <a:rPr lang="cs-CZ" altLang="en-US" dirty="0" smtClean="0"/>
              <a:t> po </a:t>
            </a:r>
            <a:r>
              <a:rPr lang="cs-CZ" altLang="en-US" dirty="0" smtClean="0"/>
              <a:t>nervovém vlákně</a:t>
            </a:r>
            <a:endParaRPr lang="en-US" altLang="en-US" dirty="0" smtClean="0"/>
          </a:p>
        </p:txBody>
      </p:sp>
      <p:sp>
        <p:nvSpPr>
          <p:cNvPr id="27651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B0EDFE-1DE8-403B-811F-3EFDFC6210D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04988"/>
            <a:ext cx="89471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smtClean="0"/>
              <a:t>Postsynaptický potenciál na nervosvalové ploténce</a:t>
            </a:r>
            <a:endParaRPr lang="en-US" altLang="en-US" smtClean="0"/>
          </a:p>
        </p:txBody>
      </p:sp>
      <p:sp>
        <p:nvSpPr>
          <p:cNvPr id="28675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664AF9-D70C-45F2-83F8-932F3600266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9325"/>
            <a:ext cx="89487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200400" cy="2392362"/>
          </a:xfrm>
        </p:spPr>
        <p:txBody>
          <a:bodyPr/>
          <a:lstStyle/>
          <a:p>
            <a:pPr algn="l"/>
            <a:r>
              <a:rPr lang="cs-CZ" altLang="en-US" sz="4000" smtClean="0"/>
              <a:t>Energetika,</a:t>
            </a:r>
            <a:br>
              <a:rPr lang="cs-CZ" altLang="en-US" sz="4000" smtClean="0"/>
            </a:br>
            <a:r>
              <a:rPr lang="cs-CZ" altLang="en-US" sz="4000" smtClean="0"/>
              <a:t>glykolýza,</a:t>
            </a:r>
            <a:br>
              <a:rPr lang="cs-CZ" altLang="en-US" sz="4000" smtClean="0"/>
            </a:br>
            <a:r>
              <a:rPr lang="cs-CZ" altLang="en-US" sz="4000" smtClean="0"/>
              <a:t>Adenosin-Tri-(P)fosfát</a:t>
            </a:r>
            <a:endParaRPr lang="en-US" altLang="en-US" sz="4000" smtClean="0"/>
          </a:p>
        </p:txBody>
      </p:sp>
      <p:sp>
        <p:nvSpPr>
          <p:cNvPr id="29699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215557-4CCF-4AE7-88C3-8B4DDDAB874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81171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0767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cs-CZ" altLang="en-US" smtClean="0"/>
              <a:t>Energetika svalu</a:t>
            </a:r>
            <a:endParaRPr lang="en-US" altLang="en-US" smtClean="0"/>
          </a:p>
        </p:txBody>
      </p:sp>
      <p:sp>
        <p:nvSpPr>
          <p:cNvPr id="30723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7FCCE1-72F3-4DE1-9BAE-591090B7F0E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209800"/>
            <a:ext cx="7375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F412D-CE26-4C1A-9397-107A2A712A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52400" y="1501775"/>
            <a:ext cx="8763000" cy="52038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Je to výměna O</a:t>
            </a:r>
            <a:r>
              <a:rPr lang="cs-CZ" altLang="en-US" sz="2400" baseline="-25000"/>
              <a:t>2</a:t>
            </a:r>
            <a:r>
              <a:rPr lang="cs-CZ" altLang="en-US" sz="2400"/>
              <a:t>/ CO</a:t>
            </a:r>
            <a:r>
              <a:rPr lang="cs-CZ" altLang="en-US" sz="2400" baseline="-25000"/>
              <a:t>2</a:t>
            </a:r>
            <a:r>
              <a:rPr lang="cs-CZ" altLang="en-US" sz="2400"/>
              <a:t>, živin/ zplodin metabolismu.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Nestačila by difúze?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Než by se vše vyměnilo difúzí, to bychom dávno </a:t>
            </a:r>
            <a:r>
              <a:rPr lang="en-US" altLang="en-US" sz="2400"/>
              <a:t>zem</a:t>
            </a:r>
            <a:r>
              <a:rPr lang="cs-CZ" altLang="en-US" sz="2400"/>
              <a:t>řeli na hypoxii (= nedostatek O</a:t>
            </a:r>
            <a:r>
              <a:rPr lang="cs-CZ" altLang="en-US" sz="2400" baseline="-25000"/>
              <a:t>2</a:t>
            </a:r>
            <a:r>
              <a:rPr lang="cs-CZ" altLang="en-US" sz="240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U členovců, speciálně hmyzu/ například u octomilky obecné o celkové délce těla samečka 1 mm, je krevní oběh otevřený, bez cév, obíhá hemolymfa, s </a:t>
            </a:r>
            <a:r>
              <a:rPr lang="en-US" altLang="en-US" sz="2400"/>
              <a:t>“</a:t>
            </a:r>
            <a:r>
              <a:rPr lang="cs-CZ" altLang="en-US" sz="2400"/>
              <a:t>hemocyty</a:t>
            </a:r>
            <a:r>
              <a:rPr lang="en-US" altLang="en-US" sz="2400"/>
              <a:t>”</a:t>
            </a:r>
            <a:r>
              <a:rPr lang="cs-CZ" altLang="en-US" sz="2400"/>
              <a:t> i když metabolické plyny O</a:t>
            </a:r>
            <a:r>
              <a:rPr lang="cs-CZ" altLang="en-US" sz="2400" baseline="-25000"/>
              <a:t>2</a:t>
            </a:r>
            <a:r>
              <a:rPr lang="cs-CZ" altLang="en-US" sz="2400"/>
              <a:t>/ CO</a:t>
            </a:r>
            <a:r>
              <a:rPr lang="cs-CZ" altLang="en-US" sz="2400" baseline="-25000"/>
              <a:t>2 </a:t>
            </a:r>
            <a:r>
              <a:rPr lang="cs-CZ" altLang="en-US" sz="2400"/>
              <a:t>jsou u hmyzu rozváděny ke svalům vzdušnicemi.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U savců/ člověka jsou kapiláry (vlásečnice) tenkostěnné a jemné cévy, které propojují tepny (artérie) a žíly (vény). Jejich průměr se pohybuje mezi 5 a 20 μm a délka kolem 0,5 mm. Vzdálenost mezi nimi ve tkáni je 8 až 10 μm.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	Krev v nich proudí rychlostí asi 0,5 mm/s.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cs-CZ" altLang="en-US" sz="4000" b="1" smtClean="0">
                <a:solidFill>
                  <a:schemeClr val="folHlink"/>
                </a:solidFill>
              </a:rPr>
              <a:t>Proč/ k čemu je vůbec </a:t>
            </a:r>
            <a:r>
              <a:rPr lang="en-US" altLang="en-US" sz="4000" b="1" smtClean="0">
                <a:solidFill>
                  <a:schemeClr val="folHlink"/>
                </a:solidFill>
              </a:rPr>
              <a:t>k</a:t>
            </a:r>
            <a:r>
              <a:rPr lang="cs-CZ" altLang="en-US" sz="4000" b="1" smtClean="0">
                <a:solidFill>
                  <a:schemeClr val="folHlink"/>
                </a:solidFill>
              </a:rPr>
              <a:t>rev?</a:t>
            </a:r>
            <a:br>
              <a:rPr lang="cs-CZ" altLang="en-US" sz="4000" b="1" smtClean="0">
                <a:solidFill>
                  <a:schemeClr val="folHlink"/>
                </a:solidFill>
              </a:rPr>
            </a:br>
            <a:r>
              <a:rPr lang="cs-CZ" altLang="en-US" sz="3200" b="1" smtClean="0">
                <a:solidFill>
                  <a:schemeClr val="folHlink"/>
                </a:solidFill>
              </a:rPr>
              <a:t>(P</a:t>
            </a:r>
            <a:r>
              <a:rPr lang="en-US" altLang="en-US" sz="3200" b="1" smtClean="0">
                <a:solidFill>
                  <a:schemeClr val="folHlink"/>
                </a:solidFill>
              </a:rPr>
              <a:t>ů</a:t>
            </a:r>
            <a:r>
              <a:rPr lang="cs-CZ" altLang="en-US" sz="3200" b="1" smtClean="0">
                <a:solidFill>
                  <a:schemeClr val="folHlink"/>
                </a:solidFill>
              </a:rPr>
              <a:t>vodní slide: k čemu je cirkulace?)</a:t>
            </a:r>
            <a:endParaRPr lang="en-US" altLang="en-US" sz="32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454CA-F7A1-4F28-8A01-B0760C2D00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52400" y="88890"/>
            <a:ext cx="8763000" cy="34163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PDF a PPT </a:t>
            </a:r>
            <a:r>
              <a:rPr lang="cs-CZ" altLang="en-US" sz="2400" dirty="0" smtClean="0"/>
              <a:t>soubory </a:t>
            </a:r>
            <a:r>
              <a:rPr lang="cs-CZ" altLang="en-US" sz="2400" dirty="0"/>
              <a:t>je možno najít na webu na adrese: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cs-CZ" altLang="en-US" sz="2400" dirty="0"/>
              <a:t>podzim 20</a:t>
            </a:r>
            <a:r>
              <a:rPr lang="en-GB" altLang="en-US" sz="2400" dirty="0" smtClean="0"/>
              <a:t>2</a:t>
            </a:r>
            <a:r>
              <a:rPr lang="cs-CZ" altLang="en-US" sz="2400" dirty="0" smtClean="0"/>
              <a:t>5 </a:t>
            </a:r>
            <a:r>
              <a:rPr lang="cs-CZ" altLang="en-US" sz="2400" dirty="0"/>
              <a:t>= funguj</a:t>
            </a:r>
            <a:r>
              <a:rPr lang="en-US" altLang="en-US" sz="2400" dirty="0"/>
              <a:t>e </a:t>
            </a:r>
            <a:r>
              <a:rPr lang="en-US" altLang="en-US" sz="2400" dirty="0" smtClean="0"/>
              <a:t>http</a:t>
            </a:r>
            <a:r>
              <a:rPr lang="cs-CZ" altLang="en-US" sz="2400" dirty="0" smtClean="0"/>
              <a:t>s</a:t>
            </a:r>
            <a:r>
              <a:rPr lang="en-US" altLang="en-US" sz="2400" dirty="0" smtClean="0"/>
              <a:t>)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https://dec52.lf1.cuni.cz/~pmar/ftp/PPT-AKK/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00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001D-DA9E-411E-9F19-D7E94323477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cs-CZ" altLang="en-US" sz="4000" b="1" smtClean="0">
                <a:solidFill>
                  <a:schemeClr val="folHlink"/>
                </a:solidFill>
              </a:rPr>
              <a:t>Studijní prameny</a:t>
            </a:r>
            <a:endParaRPr lang="en-US" altLang="en-US" sz="4000" b="1" smtClean="0">
              <a:solidFill>
                <a:schemeClr val="folHlink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948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chemeClr val="folHlink"/>
                </a:solidFill>
              </a:rPr>
              <a:t>Především přednášky a cvičení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Nap</a:t>
            </a:r>
            <a:r>
              <a:rPr lang="cs-CZ" altLang="en-US" sz="1800" dirty="0"/>
              <a:t>ř knihy pro střední personál, viz </a:t>
            </a:r>
            <a:r>
              <a:rPr lang="en-US" altLang="en-US" sz="1800" dirty="0"/>
              <a:t>[1]</a:t>
            </a:r>
            <a:r>
              <a:rPr lang="cs-CZ" altLang="en-US" sz="1800" dirty="0"/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[</a:t>
            </a:r>
            <a:r>
              <a:rPr lang="cs-CZ" altLang="en-US" sz="1800" dirty="0"/>
              <a:t>1</a:t>
            </a:r>
            <a:r>
              <a:rPr lang="en-US" altLang="en-US" sz="1800" dirty="0"/>
              <a:t>]</a:t>
            </a:r>
            <a:r>
              <a:rPr lang="cs-CZ" altLang="en-US" sz="1800" dirty="0"/>
              <a:t> Mourek J., </a:t>
            </a:r>
            <a:r>
              <a:rPr lang="pl-PL" altLang="en-US" sz="1800" dirty="0"/>
              <a:t>Fyziologie, učebnice pro studenty zdravotnických oborů. </a:t>
            </a:r>
            <a:r>
              <a:rPr lang="cs-CZ" altLang="en-US" sz="1800" dirty="0"/>
              <a:t>Grada, 2012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[</a:t>
            </a:r>
            <a:r>
              <a:rPr lang="cs-CZ" altLang="en-US" sz="1800" dirty="0"/>
              <a:t>2</a:t>
            </a:r>
            <a:r>
              <a:rPr lang="en-US" altLang="en-US" sz="1800" dirty="0"/>
              <a:t>] S. </a:t>
            </a:r>
            <a:r>
              <a:rPr lang="en-US" altLang="en-US" sz="1800" dirty="0" err="1"/>
              <a:t>Silbernagl</a:t>
            </a:r>
            <a:r>
              <a:rPr lang="cs-CZ" altLang="en-US" sz="1800" dirty="0"/>
              <a:t>, </a:t>
            </a:r>
            <a:r>
              <a:rPr lang="en-US" altLang="en-US" sz="1800" dirty="0"/>
              <a:t>A. </a:t>
            </a:r>
            <a:r>
              <a:rPr lang="en-US" altLang="en-US" sz="1800" dirty="0" err="1"/>
              <a:t>Despopoulos</a:t>
            </a:r>
            <a:r>
              <a:rPr lang="en-US" altLang="en-US" sz="1800" dirty="0"/>
              <a:t>: Atlas </a:t>
            </a:r>
            <a:r>
              <a:rPr lang="en-US" altLang="en-US" sz="1800" dirty="0" err="1"/>
              <a:t>fyziologie</a:t>
            </a:r>
            <a:r>
              <a:rPr lang="en-US" altLang="en-US" sz="1800" dirty="0"/>
              <a:t> </a:t>
            </a:r>
            <a:r>
              <a:rPr lang="cs-CZ" altLang="en-US" sz="1800" dirty="0"/>
              <a:t>č</a:t>
            </a:r>
            <a:r>
              <a:rPr lang="en-US" altLang="en-US" sz="1800" dirty="0" err="1"/>
              <a:t>lov</a:t>
            </a:r>
            <a:r>
              <a:rPr lang="cs-CZ" altLang="en-US" sz="1800" dirty="0"/>
              <a:t>ě</a:t>
            </a:r>
            <a:r>
              <a:rPr lang="en-US" altLang="en-US" sz="1800" dirty="0" err="1"/>
              <a:t>ka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Grada</a:t>
            </a:r>
            <a:r>
              <a:rPr lang="en-US" altLang="en-US" sz="1800" dirty="0"/>
              <a:t>, Praha, 1995;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[</a:t>
            </a:r>
            <a:r>
              <a:rPr lang="cs-CZ" altLang="en-US" sz="1800" dirty="0"/>
              <a:t>3</a:t>
            </a:r>
            <a:r>
              <a:rPr lang="en-US" altLang="en-US" sz="1800" dirty="0"/>
              <a:t>] S. </a:t>
            </a:r>
            <a:r>
              <a:rPr lang="en-US" altLang="en-US" sz="1800" dirty="0" err="1"/>
              <a:t>Silbernagl</a:t>
            </a:r>
            <a:r>
              <a:rPr lang="cs-CZ" altLang="en-US" sz="1800" dirty="0"/>
              <a:t>, </a:t>
            </a:r>
            <a:r>
              <a:rPr lang="en-US" altLang="en-US" sz="1800" dirty="0"/>
              <a:t>A. </a:t>
            </a:r>
            <a:r>
              <a:rPr lang="en-US" altLang="en-US" sz="1800" dirty="0" err="1"/>
              <a:t>Despopoulos</a:t>
            </a:r>
            <a:r>
              <a:rPr lang="en-US" altLang="en-US" sz="1800" dirty="0"/>
              <a:t>: Color </a:t>
            </a:r>
            <a:r>
              <a:rPr lang="cs-CZ" altLang="en-US" sz="1800" dirty="0" smtClean="0"/>
              <a:t>A</a:t>
            </a:r>
            <a:r>
              <a:rPr lang="en-US" altLang="en-US" sz="1800" dirty="0" err="1" smtClean="0"/>
              <a:t>tlas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of </a:t>
            </a:r>
            <a:r>
              <a:rPr lang="cs-CZ" altLang="en-US" sz="1800" dirty="0" smtClean="0"/>
              <a:t>P</a:t>
            </a:r>
            <a:r>
              <a:rPr lang="en-US" altLang="en-US" sz="1800" dirty="0" err="1" smtClean="0"/>
              <a:t>hysiology</a:t>
            </a:r>
            <a:r>
              <a:rPr lang="en-US" altLang="en-US" sz="1800" dirty="0"/>
              <a:t>, 4th English ed.,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Georg </a:t>
            </a:r>
            <a:r>
              <a:rPr lang="en-US" altLang="en-US" sz="1800" dirty="0" err="1"/>
              <a:t>Thieme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Verlag</a:t>
            </a:r>
            <a:r>
              <a:rPr lang="en-US" altLang="en-US" sz="1800" dirty="0"/>
              <a:t>, Stuttgart, 1991</a:t>
            </a:r>
            <a:r>
              <a:rPr lang="en-US" altLang="en-US" sz="1800" dirty="0" smtClean="0"/>
              <a:t>;</a:t>
            </a:r>
            <a:endParaRPr lang="cs-CZ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[</a:t>
            </a:r>
            <a:r>
              <a:rPr lang="cs-CZ" altLang="en-US" sz="1800" dirty="0" smtClean="0"/>
              <a:t>4</a:t>
            </a:r>
            <a:r>
              <a:rPr lang="en-US" altLang="en-US" sz="1800" dirty="0" smtClean="0"/>
              <a:t>] </a:t>
            </a:r>
            <a:r>
              <a:rPr lang="en-US" altLang="en-US" sz="1800" dirty="0"/>
              <a:t>S. </a:t>
            </a:r>
            <a:r>
              <a:rPr lang="en-US" altLang="en-US" sz="1800" dirty="0" err="1"/>
              <a:t>Silbernagl</a:t>
            </a:r>
            <a:r>
              <a:rPr lang="cs-CZ" altLang="en-US" sz="1800" dirty="0"/>
              <a:t>, </a:t>
            </a:r>
            <a:r>
              <a:rPr lang="cs-CZ" altLang="en-US" sz="1800" dirty="0" smtClean="0"/>
              <a:t>F</a:t>
            </a:r>
            <a:r>
              <a:rPr lang="en-US" altLang="en-US" sz="1800" dirty="0" smtClean="0"/>
              <a:t>. </a:t>
            </a:r>
            <a:r>
              <a:rPr lang="cs-CZ" altLang="en-US" sz="1800" dirty="0" smtClean="0"/>
              <a:t>Lang</a:t>
            </a:r>
            <a:r>
              <a:rPr lang="en-US" altLang="en-US" sz="1800" dirty="0" smtClean="0"/>
              <a:t>: </a:t>
            </a:r>
            <a:r>
              <a:rPr lang="en-US" altLang="en-US" sz="1800" dirty="0"/>
              <a:t>Color </a:t>
            </a:r>
            <a:r>
              <a:rPr lang="cs-CZ" altLang="en-US" sz="1800" dirty="0" smtClean="0"/>
              <a:t>A</a:t>
            </a:r>
            <a:r>
              <a:rPr lang="en-US" altLang="en-US" sz="1800" dirty="0" err="1" smtClean="0"/>
              <a:t>tlas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of </a:t>
            </a:r>
            <a:r>
              <a:rPr lang="cs-CZ" altLang="en-US" sz="1800" dirty="0" smtClean="0"/>
              <a:t>Patophysiology</a:t>
            </a:r>
            <a:r>
              <a:rPr lang="en-US" altLang="en-US" sz="1800" dirty="0" smtClean="0"/>
              <a:t>,</a:t>
            </a:r>
            <a:r>
              <a:rPr lang="cs-CZ" altLang="en-US" sz="1800" dirty="0" smtClean="0"/>
              <a:t> </a:t>
            </a:r>
            <a:r>
              <a:rPr lang="en-US" altLang="en-US" sz="1800" dirty="0" smtClean="0"/>
              <a:t>Georg </a:t>
            </a:r>
            <a:r>
              <a:rPr lang="en-US" altLang="en-US" sz="1800" dirty="0" err="1"/>
              <a:t>Thieme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Verlag</a:t>
            </a:r>
            <a:r>
              <a:rPr lang="en-US" altLang="en-US" sz="1800" dirty="0" smtClean="0"/>
              <a:t>,</a:t>
            </a:r>
            <a:endParaRPr lang="cs-CZ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Stuttgart</a:t>
            </a:r>
            <a:r>
              <a:rPr lang="en-US" altLang="en-US" sz="1800" dirty="0"/>
              <a:t>, </a:t>
            </a:r>
            <a:r>
              <a:rPr lang="cs-CZ" altLang="en-US" sz="1800" dirty="0" smtClean="0"/>
              <a:t>2000</a:t>
            </a:r>
            <a:r>
              <a:rPr lang="en-US" altLang="en-US" sz="1800" dirty="0" smtClean="0"/>
              <a:t>;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 </a:t>
            </a:r>
            <a:r>
              <a:rPr lang="cs-CZ" altLang="en-US" sz="1800" dirty="0"/>
              <a:t>č</a:t>
            </a:r>
            <a:r>
              <a:rPr lang="en-US" altLang="en-US" sz="1800" dirty="0" err="1"/>
              <a:t>erp</a:t>
            </a:r>
            <a:r>
              <a:rPr lang="cs-CZ" altLang="en-US" sz="1800" dirty="0"/>
              <a:t>á</a:t>
            </a:r>
            <a:r>
              <a:rPr lang="en-US" altLang="en-US" sz="1800" dirty="0"/>
              <a:t>me </a:t>
            </a:r>
            <a:r>
              <a:rPr lang="cs-CZ" altLang="en-US" sz="1800" dirty="0"/>
              <a:t>buďto z českých, či </a:t>
            </a:r>
            <a:r>
              <a:rPr lang="en-US" altLang="en-US" sz="1800" dirty="0"/>
              <a:t>z </a:t>
            </a:r>
            <a:r>
              <a:rPr lang="en-US" altLang="en-US" sz="1800" dirty="0" err="1"/>
              <a:t>anglick</a:t>
            </a:r>
            <a:r>
              <a:rPr lang="cs-CZ" altLang="en-US" sz="1800" dirty="0"/>
              <a:t>ý</a:t>
            </a:r>
            <a:r>
              <a:rPr lang="en-US" altLang="en-US" sz="1800" dirty="0" err="1"/>
              <a:t>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verz</a:t>
            </a:r>
            <a:r>
              <a:rPr lang="cs-CZ" altLang="en-US" sz="1800" dirty="0"/>
              <a:t>í a reedicí.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[m</a:t>
            </a:r>
            <a:r>
              <a:rPr lang="cs-CZ" altLang="en-US" sz="1800" dirty="0"/>
              <a:t>á</a:t>
            </a:r>
            <a:r>
              <a:rPr lang="en-US" altLang="en-US" sz="1800" dirty="0"/>
              <a:t>lo </a:t>
            </a:r>
            <a:r>
              <a:rPr lang="en-US" altLang="en-US" sz="1800" dirty="0" err="1"/>
              <a:t>dostupn</a:t>
            </a:r>
            <a:r>
              <a:rPr lang="cs-CZ" altLang="en-US" sz="1800" dirty="0"/>
              <a:t>á</a:t>
            </a:r>
            <a:r>
              <a:rPr lang="en-US" altLang="en-US" sz="1800" dirty="0"/>
              <a:t>] Dee</a:t>
            </a:r>
            <a:r>
              <a:rPr lang="cs-CZ" altLang="en-US" sz="1800" dirty="0"/>
              <a:t> </a:t>
            </a:r>
            <a:r>
              <a:rPr lang="en-US" altLang="en-US" sz="1800" dirty="0" err="1"/>
              <a:t>Unglaub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Silverthorn</a:t>
            </a:r>
            <a:r>
              <a:rPr lang="cs-CZ" altLang="en-US" sz="1800" dirty="0"/>
              <a:t>: </a:t>
            </a:r>
            <a:r>
              <a:rPr lang="en-US" altLang="en-US" sz="1800" dirty="0"/>
              <a:t>Human</a:t>
            </a:r>
            <a:r>
              <a:rPr lang="cs-CZ" altLang="en-US" sz="1800" dirty="0"/>
              <a:t> </a:t>
            </a:r>
            <a:r>
              <a:rPr lang="en-US" altLang="en-US" sz="1800" dirty="0"/>
              <a:t>Physiology: An Integrated</a:t>
            </a:r>
            <a:r>
              <a:rPr lang="cs-CZ" altLang="en-US" sz="1800" dirty="0"/>
              <a:t> </a:t>
            </a:r>
            <a:r>
              <a:rPr lang="en-US" altLang="en-US" sz="1800" dirty="0"/>
              <a:t>Approach</a:t>
            </a:r>
            <a:endParaRPr lang="cs-CZ" altLang="en-US" sz="1800" dirty="0"/>
          </a:p>
        </p:txBody>
      </p:sp>
      <p:pic>
        <p:nvPicPr>
          <p:cNvPr id="6148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958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438"/>
            <a:ext cx="8229600" cy="720725"/>
          </a:xfrm>
        </p:spPr>
        <p:txBody>
          <a:bodyPr/>
          <a:lstStyle/>
          <a:p>
            <a:r>
              <a:rPr lang="cs-CZ" altLang="en-US" sz="2000" b="1" smtClean="0">
                <a:solidFill>
                  <a:schemeClr val="folHlink"/>
                </a:solidFill>
              </a:rPr>
              <a:t>1 Co je fyziologie?/ =Popis fungování organismu s užitím</a:t>
            </a:r>
            <a:br>
              <a:rPr lang="cs-CZ" altLang="en-US" sz="2000" b="1" smtClean="0">
                <a:solidFill>
                  <a:schemeClr val="folHlink"/>
                </a:solidFill>
              </a:rPr>
            </a:br>
            <a:r>
              <a:rPr lang="cs-CZ" altLang="en-US" sz="2000" b="1" smtClean="0">
                <a:solidFill>
                  <a:schemeClr val="folHlink"/>
                </a:solidFill>
              </a:rPr>
              <a:t>chemie a fyziky. Toto je redukcionismus (slabý :-).</a:t>
            </a:r>
            <a:endParaRPr lang="en-US" altLang="en-US" sz="2000" b="1" smtClean="0">
              <a:solidFill>
                <a:schemeClr val="folHlink"/>
              </a:solidFill>
            </a:endParaRPr>
          </a:p>
        </p:txBody>
      </p:sp>
      <p:sp>
        <p:nvSpPr>
          <p:cNvPr id="7171" name="AutoShape 3"/>
          <p:cNvSpPr>
            <a:spLocks noChangeAspect="1" noChangeArrowheads="1" noTextEdit="1"/>
          </p:cNvSpPr>
          <p:nvPr/>
        </p:nvSpPr>
        <p:spPr bwMode="auto">
          <a:xfrm>
            <a:off x="228600" y="2581275"/>
            <a:ext cx="84582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73775" y="2255837"/>
            <a:ext cx="1195388" cy="257175"/>
          </a:xfrm>
          <a:prstGeom prst="rect">
            <a:avLst/>
          </a:prstGeom>
          <a:noFill/>
          <a:ln w="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0" y="2255837"/>
            <a:ext cx="1092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</a:rPr>
              <a:t>adaptation</a:t>
            </a:r>
            <a:endParaRPr lang="en-US" altLang="en-US" sz="18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792788" y="1762125"/>
            <a:ext cx="1570037" cy="258762"/>
          </a:xfrm>
          <a:prstGeom prst="rect">
            <a:avLst/>
          </a:prstGeom>
          <a:noFill/>
          <a:ln w="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791200" y="1762125"/>
            <a:ext cx="14922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</a:rPr>
              <a:t>living systems</a:t>
            </a:r>
            <a:endParaRPr lang="en-US" altLang="en-US" sz="1800" dirty="0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2220913" y="1290638"/>
            <a:ext cx="76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•</a:t>
            </a:r>
            <a:endParaRPr lang="en-US" altLang="en-US" sz="1800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2360613" y="1747838"/>
            <a:ext cx="32781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studies the  normal functions of</a:t>
            </a:r>
            <a:endParaRPr lang="en-US" altLang="en-US" sz="1800"/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949325" y="990600"/>
            <a:ext cx="55816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CC"/>
                </a:solidFill>
              </a:rPr>
              <a:t>What is PHYSIOLOGY, </a:t>
            </a:r>
            <a:r>
              <a:rPr lang="cs-CZ" altLang="en-US" sz="2200" b="1">
                <a:solidFill>
                  <a:srgbClr val="3333CC"/>
                </a:solidFill>
              </a:rPr>
              <a:t>(Ř.: </a:t>
            </a:r>
            <a:r>
              <a:rPr lang="en-US" altLang="en-US" sz="2200" b="1">
                <a:solidFill>
                  <a:srgbClr val="3333CC"/>
                </a:solidFill>
              </a:rPr>
              <a:t>ph</a:t>
            </a:r>
            <a:r>
              <a:rPr lang="cs-CZ" altLang="en-US" sz="2200" b="1">
                <a:solidFill>
                  <a:srgbClr val="3333CC"/>
                </a:solidFill>
              </a:rPr>
              <a:t>ý</a:t>
            </a:r>
            <a:r>
              <a:rPr lang="en-US" altLang="en-US" sz="2200" b="1">
                <a:solidFill>
                  <a:srgbClr val="3333CC"/>
                </a:solidFill>
              </a:rPr>
              <a:t>sis, logos </a:t>
            </a:r>
            <a:r>
              <a:rPr lang="cs-CZ" altLang="en-US" sz="2200" b="1">
                <a:solidFill>
                  <a:srgbClr val="3333CC"/>
                </a:solidFill>
              </a:rPr>
              <a:t>)</a:t>
            </a:r>
            <a:endParaRPr lang="en-US" altLang="en-US" sz="1800"/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6553200" y="1152525"/>
            <a:ext cx="7556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CC"/>
                </a:solidFill>
                <a:latin typeface="Symbol" panose="05050102010706020507" pitchFamily="18" charset="2"/>
              </a:rPr>
              <a:t>FusiV</a:t>
            </a:r>
            <a:endParaRPr lang="en-US" altLang="en-US" sz="1800"/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7543800" y="1152525"/>
            <a:ext cx="736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CC"/>
                </a:solidFill>
                <a:latin typeface="Symbol" panose="05050102010706020507" pitchFamily="18" charset="2"/>
              </a:rPr>
              <a:t>LogoV</a:t>
            </a:r>
            <a:endParaRPr lang="en-US" altLang="en-US" sz="1800"/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2243138" y="1782763"/>
            <a:ext cx="76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•</a:t>
            </a:r>
            <a:endParaRPr lang="en-US" altLang="en-US" sz="1800"/>
          </a:p>
        </p:txBody>
      </p:sp>
      <p:sp>
        <p:nvSpPr>
          <p:cNvPr id="7184" name="Rectangle 23"/>
          <p:cNvSpPr>
            <a:spLocks noChangeArrowheads="1"/>
          </p:cNvSpPr>
          <p:nvPr/>
        </p:nvSpPr>
        <p:spPr bwMode="auto">
          <a:xfrm>
            <a:off x="2384425" y="2239963"/>
            <a:ext cx="36290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aims to understand mechanisms of</a:t>
            </a:r>
            <a:endParaRPr lang="en-US" altLang="en-US" sz="1800"/>
          </a:p>
        </p:txBody>
      </p:sp>
      <p:sp>
        <p:nvSpPr>
          <p:cNvPr id="7185" name="Rectangle 24"/>
          <p:cNvSpPr>
            <a:spLocks noChangeArrowheads="1"/>
          </p:cNvSpPr>
          <p:nvPr/>
        </p:nvSpPr>
        <p:spPr bwMode="auto">
          <a:xfrm>
            <a:off x="2243138" y="2298700"/>
            <a:ext cx="76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•</a:t>
            </a:r>
            <a:endParaRPr lang="en-US" altLang="en-US" sz="1800"/>
          </a:p>
        </p:txBody>
      </p:sp>
      <p:sp>
        <p:nvSpPr>
          <p:cNvPr id="7186" name="Rectangle 25"/>
          <p:cNvSpPr>
            <a:spLocks noChangeArrowheads="1"/>
          </p:cNvSpPr>
          <p:nvPr/>
        </p:nvSpPr>
        <p:spPr bwMode="auto">
          <a:xfrm>
            <a:off x="2384425" y="2755900"/>
            <a:ext cx="2982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uses experimental approach </a:t>
            </a:r>
            <a:endParaRPr lang="en-US" altLang="en-US" sz="1800"/>
          </a:p>
        </p:txBody>
      </p:sp>
      <p:sp>
        <p:nvSpPr>
          <p:cNvPr id="7187" name="Rectangle 28"/>
          <p:cNvSpPr>
            <a:spLocks noChangeArrowheads="1"/>
          </p:cNvSpPr>
          <p:nvPr/>
        </p:nvSpPr>
        <p:spPr bwMode="auto">
          <a:xfrm>
            <a:off x="228600" y="5818188"/>
            <a:ext cx="8434388" cy="49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89" name="Rectangle 30"/>
          <p:cNvSpPr>
            <a:spLocks noChangeArrowheads="1"/>
          </p:cNvSpPr>
          <p:nvPr/>
        </p:nvSpPr>
        <p:spPr bwMode="auto">
          <a:xfrm>
            <a:off x="8499475" y="5818188"/>
            <a:ext cx="163513" cy="49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90" name="Rectangle 31"/>
          <p:cNvSpPr>
            <a:spLocks noChangeArrowheads="1"/>
          </p:cNvSpPr>
          <p:nvPr/>
        </p:nvSpPr>
        <p:spPr bwMode="auto">
          <a:xfrm>
            <a:off x="1258888" y="3495675"/>
            <a:ext cx="1546225" cy="515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92" name="Rectangle 33"/>
          <p:cNvSpPr>
            <a:spLocks noChangeArrowheads="1"/>
          </p:cNvSpPr>
          <p:nvPr/>
        </p:nvSpPr>
        <p:spPr bwMode="auto">
          <a:xfrm>
            <a:off x="2501900" y="3495675"/>
            <a:ext cx="374650" cy="515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193" name="Rectangle 34"/>
          <p:cNvSpPr>
            <a:spLocks noChangeArrowheads="1"/>
          </p:cNvSpPr>
          <p:nvPr/>
        </p:nvSpPr>
        <p:spPr bwMode="auto">
          <a:xfrm>
            <a:off x="4070350" y="4175125"/>
            <a:ext cx="376238" cy="136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19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175125"/>
            <a:ext cx="3762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175125"/>
            <a:ext cx="3762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6" name="Rectangle 37"/>
          <p:cNvSpPr>
            <a:spLocks noChangeArrowheads="1"/>
          </p:cNvSpPr>
          <p:nvPr/>
        </p:nvSpPr>
        <p:spPr bwMode="auto">
          <a:xfrm>
            <a:off x="4070350" y="4175125"/>
            <a:ext cx="376238" cy="136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19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175125"/>
            <a:ext cx="3762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175125"/>
            <a:ext cx="3762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9" name="Freeform 40"/>
          <p:cNvSpPr>
            <a:spLocks/>
          </p:cNvSpPr>
          <p:nvPr/>
        </p:nvSpPr>
        <p:spPr bwMode="auto">
          <a:xfrm>
            <a:off x="4070350" y="4175125"/>
            <a:ext cx="398463" cy="1362075"/>
          </a:xfrm>
          <a:custGeom>
            <a:avLst/>
            <a:gdLst>
              <a:gd name="T0" fmla="*/ 632560806 w 251"/>
              <a:gd name="T1" fmla="*/ 0 h 858"/>
              <a:gd name="T2" fmla="*/ 483870607 w 251"/>
              <a:gd name="T3" fmla="*/ 37803138 h 858"/>
              <a:gd name="T4" fmla="*/ 372983593 w 251"/>
              <a:gd name="T5" fmla="*/ 75604688 h 858"/>
              <a:gd name="T6" fmla="*/ 299899764 w 251"/>
              <a:gd name="T7" fmla="*/ 186491563 h 858"/>
              <a:gd name="T8" fmla="*/ 299899764 w 251"/>
              <a:gd name="T9" fmla="*/ 224294700 h 858"/>
              <a:gd name="T10" fmla="*/ 262096579 w 251"/>
              <a:gd name="T11" fmla="*/ 262096250 h 858"/>
              <a:gd name="T12" fmla="*/ 262096579 w 251"/>
              <a:gd name="T13" fmla="*/ 262096250 h 858"/>
              <a:gd name="T14" fmla="*/ 262096579 w 251"/>
              <a:gd name="T15" fmla="*/ 299899388 h 858"/>
              <a:gd name="T16" fmla="*/ 262096579 w 251"/>
              <a:gd name="T17" fmla="*/ 335181575 h 858"/>
              <a:gd name="T18" fmla="*/ 262096579 w 251"/>
              <a:gd name="T19" fmla="*/ 372983125 h 858"/>
              <a:gd name="T20" fmla="*/ 262096579 w 251"/>
              <a:gd name="T21" fmla="*/ 521673138 h 858"/>
              <a:gd name="T22" fmla="*/ 299899764 w 251"/>
              <a:gd name="T23" fmla="*/ 597277825 h 858"/>
              <a:gd name="T24" fmla="*/ 299899764 w 251"/>
              <a:gd name="T25" fmla="*/ 635079375 h 858"/>
              <a:gd name="T26" fmla="*/ 299899764 w 251"/>
              <a:gd name="T27" fmla="*/ 670361563 h 858"/>
              <a:gd name="T28" fmla="*/ 262096579 w 251"/>
              <a:gd name="T29" fmla="*/ 708164700 h 858"/>
              <a:gd name="T30" fmla="*/ 262096579 w 251"/>
              <a:gd name="T31" fmla="*/ 745966250 h 858"/>
              <a:gd name="T32" fmla="*/ 262096579 w 251"/>
              <a:gd name="T33" fmla="*/ 783769388 h 858"/>
              <a:gd name="T34" fmla="*/ 224294981 w 251"/>
              <a:gd name="T35" fmla="*/ 821570938 h 858"/>
              <a:gd name="T36" fmla="*/ 224294981 w 251"/>
              <a:gd name="T37" fmla="*/ 856853125 h 858"/>
              <a:gd name="T38" fmla="*/ 186491797 w 251"/>
              <a:gd name="T39" fmla="*/ 856853125 h 858"/>
              <a:gd name="T40" fmla="*/ 186491797 w 251"/>
              <a:gd name="T41" fmla="*/ 894656263 h 858"/>
              <a:gd name="T42" fmla="*/ 151209565 w 251"/>
              <a:gd name="T43" fmla="*/ 894656263 h 858"/>
              <a:gd name="T44" fmla="*/ 151209565 w 251"/>
              <a:gd name="T45" fmla="*/ 932457813 h 858"/>
              <a:gd name="T46" fmla="*/ 151209565 w 251"/>
              <a:gd name="T47" fmla="*/ 970260950 h 858"/>
              <a:gd name="T48" fmla="*/ 113407967 w 251"/>
              <a:gd name="T49" fmla="*/ 1005543138 h 858"/>
              <a:gd name="T50" fmla="*/ 75604782 w 251"/>
              <a:gd name="T51" fmla="*/ 1118949375 h 858"/>
              <a:gd name="T52" fmla="*/ 37803185 w 251"/>
              <a:gd name="T53" fmla="*/ 1267639388 h 858"/>
              <a:gd name="T54" fmla="*/ 0 w 251"/>
              <a:gd name="T55" fmla="*/ 1305440938 h 858"/>
              <a:gd name="T56" fmla="*/ 0 w 251"/>
              <a:gd name="T57" fmla="*/ 1340723125 h 858"/>
              <a:gd name="T58" fmla="*/ 0 w 251"/>
              <a:gd name="T59" fmla="*/ 1378526263 h 858"/>
              <a:gd name="T60" fmla="*/ 0 w 251"/>
              <a:gd name="T61" fmla="*/ 1416327813 h 858"/>
              <a:gd name="T62" fmla="*/ 37803185 w 251"/>
              <a:gd name="T63" fmla="*/ 1602819375 h 858"/>
              <a:gd name="T64" fmla="*/ 75604782 w 251"/>
              <a:gd name="T65" fmla="*/ 1751509388 h 858"/>
              <a:gd name="T66" fmla="*/ 151209565 w 251"/>
              <a:gd name="T67" fmla="*/ 1862396263 h 858"/>
              <a:gd name="T68" fmla="*/ 224294981 w 251"/>
              <a:gd name="T69" fmla="*/ 1975802500 h 858"/>
              <a:gd name="T70" fmla="*/ 335181996 w 251"/>
              <a:gd name="T71" fmla="*/ 2086689375 h 858"/>
              <a:gd name="T72" fmla="*/ 372983593 w 251"/>
              <a:gd name="T73" fmla="*/ 2124492513 h 858"/>
              <a:gd name="T74" fmla="*/ 410786778 w 251"/>
              <a:gd name="T75" fmla="*/ 2124492513 h 858"/>
              <a:gd name="T76" fmla="*/ 410786778 w 251"/>
              <a:gd name="T77" fmla="*/ 2147483646 h 858"/>
              <a:gd name="T78" fmla="*/ 448588375 w 251"/>
              <a:gd name="T79" fmla="*/ 2147483646 h 858"/>
              <a:gd name="T80" fmla="*/ 448588375 w 251"/>
              <a:gd name="T81" fmla="*/ 2147483646 h 858"/>
              <a:gd name="T82" fmla="*/ 448588375 w 251"/>
              <a:gd name="T83" fmla="*/ 2147483646 h 858"/>
              <a:gd name="T84" fmla="*/ 448588375 w 251"/>
              <a:gd name="T85" fmla="*/ 2147483646 h 858"/>
              <a:gd name="T86" fmla="*/ 448588375 w 251"/>
              <a:gd name="T87" fmla="*/ 2147483646 h 858"/>
              <a:gd name="T88" fmla="*/ 559475390 w 251"/>
              <a:gd name="T89" fmla="*/ 2147483646 h 858"/>
              <a:gd name="T90" fmla="*/ 597278574 w 251"/>
              <a:gd name="T91" fmla="*/ 2147483646 h 8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1" h="858">
                <a:moveTo>
                  <a:pt x="251" y="0"/>
                </a:moveTo>
                <a:lnTo>
                  <a:pt x="192" y="15"/>
                </a:lnTo>
                <a:lnTo>
                  <a:pt x="148" y="30"/>
                </a:lnTo>
                <a:lnTo>
                  <a:pt x="119" y="74"/>
                </a:lnTo>
                <a:lnTo>
                  <a:pt x="119" y="89"/>
                </a:lnTo>
                <a:lnTo>
                  <a:pt x="104" y="104"/>
                </a:lnTo>
                <a:lnTo>
                  <a:pt x="104" y="119"/>
                </a:lnTo>
                <a:lnTo>
                  <a:pt x="104" y="133"/>
                </a:lnTo>
                <a:lnTo>
                  <a:pt x="104" y="148"/>
                </a:lnTo>
                <a:lnTo>
                  <a:pt x="104" y="207"/>
                </a:lnTo>
                <a:lnTo>
                  <a:pt x="119" y="237"/>
                </a:lnTo>
                <a:lnTo>
                  <a:pt x="119" y="252"/>
                </a:lnTo>
                <a:lnTo>
                  <a:pt x="119" y="266"/>
                </a:lnTo>
                <a:lnTo>
                  <a:pt x="104" y="281"/>
                </a:lnTo>
                <a:lnTo>
                  <a:pt x="104" y="296"/>
                </a:lnTo>
                <a:lnTo>
                  <a:pt x="104" y="311"/>
                </a:lnTo>
                <a:lnTo>
                  <a:pt x="89" y="326"/>
                </a:lnTo>
                <a:lnTo>
                  <a:pt x="89" y="340"/>
                </a:lnTo>
                <a:lnTo>
                  <a:pt x="74" y="340"/>
                </a:lnTo>
                <a:lnTo>
                  <a:pt x="74" y="355"/>
                </a:lnTo>
                <a:lnTo>
                  <a:pt x="60" y="355"/>
                </a:lnTo>
                <a:lnTo>
                  <a:pt x="60" y="370"/>
                </a:lnTo>
                <a:lnTo>
                  <a:pt x="60" y="385"/>
                </a:lnTo>
                <a:lnTo>
                  <a:pt x="45" y="399"/>
                </a:lnTo>
                <a:lnTo>
                  <a:pt x="30" y="444"/>
                </a:lnTo>
                <a:lnTo>
                  <a:pt x="15" y="503"/>
                </a:lnTo>
                <a:lnTo>
                  <a:pt x="0" y="518"/>
                </a:lnTo>
                <a:lnTo>
                  <a:pt x="0" y="532"/>
                </a:lnTo>
                <a:lnTo>
                  <a:pt x="0" y="547"/>
                </a:lnTo>
                <a:lnTo>
                  <a:pt x="0" y="562"/>
                </a:lnTo>
                <a:lnTo>
                  <a:pt x="15" y="636"/>
                </a:lnTo>
                <a:lnTo>
                  <a:pt x="30" y="695"/>
                </a:lnTo>
                <a:lnTo>
                  <a:pt x="60" y="739"/>
                </a:lnTo>
                <a:lnTo>
                  <a:pt x="89" y="784"/>
                </a:lnTo>
                <a:lnTo>
                  <a:pt x="133" y="828"/>
                </a:lnTo>
                <a:lnTo>
                  <a:pt x="148" y="843"/>
                </a:lnTo>
                <a:lnTo>
                  <a:pt x="163" y="843"/>
                </a:lnTo>
                <a:lnTo>
                  <a:pt x="163" y="858"/>
                </a:lnTo>
                <a:lnTo>
                  <a:pt x="178" y="858"/>
                </a:lnTo>
                <a:lnTo>
                  <a:pt x="222" y="858"/>
                </a:lnTo>
                <a:lnTo>
                  <a:pt x="237" y="85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Rectangle 41"/>
          <p:cNvSpPr>
            <a:spLocks noChangeArrowheads="1"/>
          </p:cNvSpPr>
          <p:nvPr/>
        </p:nvSpPr>
        <p:spPr bwMode="auto">
          <a:xfrm>
            <a:off x="4446588" y="4175125"/>
            <a:ext cx="374650" cy="136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201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175125"/>
            <a:ext cx="374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175125"/>
            <a:ext cx="374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Rectangle 44"/>
          <p:cNvSpPr>
            <a:spLocks noChangeArrowheads="1"/>
          </p:cNvSpPr>
          <p:nvPr/>
        </p:nvSpPr>
        <p:spPr bwMode="auto">
          <a:xfrm>
            <a:off x="4446588" y="4175125"/>
            <a:ext cx="374650" cy="136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20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175125"/>
            <a:ext cx="374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175125"/>
            <a:ext cx="374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Freeform 47"/>
          <p:cNvSpPr>
            <a:spLocks/>
          </p:cNvSpPr>
          <p:nvPr/>
        </p:nvSpPr>
        <p:spPr bwMode="auto">
          <a:xfrm>
            <a:off x="4446588" y="4175125"/>
            <a:ext cx="374650" cy="1362075"/>
          </a:xfrm>
          <a:custGeom>
            <a:avLst/>
            <a:gdLst>
              <a:gd name="T0" fmla="*/ 0 w 236"/>
              <a:gd name="T1" fmla="*/ 0 h 858"/>
              <a:gd name="T2" fmla="*/ 148690013 w 236"/>
              <a:gd name="T3" fmla="*/ 37803138 h 858"/>
              <a:gd name="T4" fmla="*/ 259576888 w 236"/>
              <a:gd name="T5" fmla="*/ 75604688 h 858"/>
              <a:gd name="T6" fmla="*/ 332660625 w 236"/>
              <a:gd name="T7" fmla="*/ 186491563 h 858"/>
              <a:gd name="T8" fmla="*/ 332660625 w 236"/>
              <a:gd name="T9" fmla="*/ 224294700 h 858"/>
              <a:gd name="T10" fmla="*/ 332660625 w 236"/>
              <a:gd name="T11" fmla="*/ 262096250 h 858"/>
              <a:gd name="T12" fmla="*/ 370463763 w 236"/>
              <a:gd name="T13" fmla="*/ 262096250 h 858"/>
              <a:gd name="T14" fmla="*/ 370463763 w 236"/>
              <a:gd name="T15" fmla="*/ 299899388 h 858"/>
              <a:gd name="T16" fmla="*/ 370463763 w 236"/>
              <a:gd name="T17" fmla="*/ 335181575 h 858"/>
              <a:gd name="T18" fmla="*/ 370463763 w 236"/>
              <a:gd name="T19" fmla="*/ 372983125 h 858"/>
              <a:gd name="T20" fmla="*/ 332660625 w 236"/>
              <a:gd name="T21" fmla="*/ 521673138 h 858"/>
              <a:gd name="T22" fmla="*/ 332660625 w 236"/>
              <a:gd name="T23" fmla="*/ 597277825 h 858"/>
              <a:gd name="T24" fmla="*/ 332660625 w 236"/>
              <a:gd name="T25" fmla="*/ 635079375 h 858"/>
              <a:gd name="T26" fmla="*/ 332660625 w 236"/>
              <a:gd name="T27" fmla="*/ 670361563 h 858"/>
              <a:gd name="T28" fmla="*/ 332660625 w 236"/>
              <a:gd name="T29" fmla="*/ 708164700 h 858"/>
              <a:gd name="T30" fmla="*/ 370463763 w 236"/>
              <a:gd name="T31" fmla="*/ 745966250 h 858"/>
              <a:gd name="T32" fmla="*/ 370463763 w 236"/>
              <a:gd name="T33" fmla="*/ 783769388 h 858"/>
              <a:gd name="T34" fmla="*/ 370463763 w 236"/>
              <a:gd name="T35" fmla="*/ 821570938 h 858"/>
              <a:gd name="T36" fmla="*/ 408265313 w 236"/>
              <a:gd name="T37" fmla="*/ 856853125 h 858"/>
              <a:gd name="T38" fmla="*/ 408265313 w 236"/>
              <a:gd name="T39" fmla="*/ 856853125 h 858"/>
              <a:gd name="T40" fmla="*/ 446068450 w 236"/>
              <a:gd name="T41" fmla="*/ 894656263 h 858"/>
              <a:gd name="T42" fmla="*/ 446068450 w 236"/>
              <a:gd name="T43" fmla="*/ 894656263 h 858"/>
              <a:gd name="T44" fmla="*/ 481350638 w 236"/>
              <a:gd name="T45" fmla="*/ 932457813 h 858"/>
              <a:gd name="T46" fmla="*/ 481350638 w 236"/>
              <a:gd name="T47" fmla="*/ 970260950 h 858"/>
              <a:gd name="T48" fmla="*/ 481350638 w 236"/>
              <a:gd name="T49" fmla="*/ 1005543138 h 858"/>
              <a:gd name="T50" fmla="*/ 519152188 w 236"/>
              <a:gd name="T51" fmla="*/ 1043344688 h 858"/>
              <a:gd name="T52" fmla="*/ 556955325 w 236"/>
              <a:gd name="T53" fmla="*/ 1156752513 h 858"/>
              <a:gd name="T54" fmla="*/ 594756875 w 236"/>
              <a:gd name="T55" fmla="*/ 1267639388 h 858"/>
              <a:gd name="T56" fmla="*/ 594756875 w 236"/>
              <a:gd name="T57" fmla="*/ 1305440938 h 858"/>
              <a:gd name="T58" fmla="*/ 594756875 w 236"/>
              <a:gd name="T59" fmla="*/ 1340723125 h 858"/>
              <a:gd name="T60" fmla="*/ 594756875 w 236"/>
              <a:gd name="T61" fmla="*/ 1378526263 h 858"/>
              <a:gd name="T62" fmla="*/ 594756875 w 236"/>
              <a:gd name="T63" fmla="*/ 1416327813 h 858"/>
              <a:gd name="T64" fmla="*/ 594756875 w 236"/>
              <a:gd name="T65" fmla="*/ 1602819375 h 858"/>
              <a:gd name="T66" fmla="*/ 519152188 w 236"/>
              <a:gd name="T67" fmla="*/ 1751509388 h 858"/>
              <a:gd name="T68" fmla="*/ 481350638 w 236"/>
              <a:gd name="T69" fmla="*/ 1862396263 h 858"/>
              <a:gd name="T70" fmla="*/ 446068450 w 236"/>
              <a:gd name="T71" fmla="*/ 1938000950 h 858"/>
              <a:gd name="T72" fmla="*/ 408265313 w 236"/>
              <a:gd name="T73" fmla="*/ 1975802500 h 858"/>
              <a:gd name="T74" fmla="*/ 297378438 w 236"/>
              <a:gd name="T75" fmla="*/ 2086689375 h 858"/>
              <a:gd name="T76" fmla="*/ 183972200 w 236"/>
              <a:gd name="T77" fmla="*/ 2147483646 h 858"/>
              <a:gd name="T78" fmla="*/ 183972200 w 236"/>
              <a:gd name="T79" fmla="*/ 2147483646 h 858"/>
              <a:gd name="T80" fmla="*/ 183972200 w 236"/>
              <a:gd name="T81" fmla="*/ 2147483646 h 858"/>
              <a:gd name="T82" fmla="*/ 148690013 w 236"/>
              <a:gd name="T83" fmla="*/ 2147483646 h 858"/>
              <a:gd name="T84" fmla="*/ 148690013 w 236"/>
              <a:gd name="T85" fmla="*/ 2147483646 h 858"/>
              <a:gd name="T86" fmla="*/ 35282188 w 236"/>
              <a:gd name="T87" fmla="*/ 2147483646 h 858"/>
              <a:gd name="T88" fmla="*/ 0 w 236"/>
              <a:gd name="T89" fmla="*/ 2147483646 h 8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36" h="858">
                <a:moveTo>
                  <a:pt x="0" y="0"/>
                </a:moveTo>
                <a:lnTo>
                  <a:pt x="59" y="15"/>
                </a:lnTo>
                <a:lnTo>
                  <a:pt x="103" y="30"/>
                </a:lnTo>
                <a:lnTo>
                  <a:pt x="132" y="74"/>
                </a:lnTo>
                <a:lnTo>
                  <a:pt x="132" y="89"/>
                </a:lnTo>
                <a:lnTo>
                  <a:pt x="132" y="104"/>
                </a:lnTo>
                <a:lnTo>
                  <a:pt x="147" y="104"/>
                </a:lnTo>
                <a:lnTo>
                  <a:pt x="147" y="119"/>
                </a:lnTo>
                <a:lnTo>
                  <a:pt x="147" y="133"/>
                </a:lnTo>
                <a:lnTo>
                  <a:pt x="147" y="148"/>
                </a:lnTo>
                <a:lnTo>
                  <a:pt x="132" y="207"/>
                </a:lnTo>
                <a:lnTo>
                  <a:pt x="132" y="237"/>
                </a:lnTo>
                <a:lnTo>
                  <a:pt x="132" y="252"/>
                </a:lnTo>
                <a:lnTo>
                  <a:pt x="132" y="266"/>
                </a:lnTo>
                <a:lnTo>
                  <a:pt x="132" y="281"/>
                </a:lnTo>
                <a:lnTo>
                  <a:pt x="147" y="296"/>
                </a:lnTo>
                <a:lnTo>
                  <a:pt x="147" y="311"/>
                </a:lnTo>
                <a:lnTo>
                  <a:pt x="147" y="326"/>
                </a:lnTo>
                <a:lnTo>
                  <a:pt x="162" y="340"/>
                </a:lnTo>
                <a:lnTo>
                  <a:pt x="177" y="355"/>
                </a:lnTo>
                <a:lnTo>
                  <a:pt x="191" y="370"/>
                </a:lnTo>
                <a:lnTo>
                  <a:pt x="191" y="385"/>
                </a:lnTo>
                <a:lnTo>
                  <a:pt x="191" y="399"/>
                </a:lnTo>
                <a:lnTo>
                  <a:pt x="206" y="414"/>
                </a:lnTo>
                <a:lnTo>
                  <a:pt x="221" y="459"/>
                </a:lnTo>
                <a:lnTo>
                  <a:pt x="236" y="503"/>
                </a:lnTo>
                <a:lnTo>
                  <a:pt x="236" y="518"/>
                </a:lnTo>
                <a:lnTo>
                  <a:pt x="236" y="532"/>
                </a:lnTo>
                <a:lnTo>
                  <a:pt x="236" y="547"/>
                </a:lnTo>
                <a:lnTo>
                  <a:pt x="236" y="562"/>
                </a:lnTo>
                <a:lnTo>
                  <a:pt x="236" y="636"/>
                </a:lnTo>
                <a:lnTo>
                  <a:pt x="206" y="695"/>
                </a:lnTo>
                <a:lnTo>
                  <a:pt x="191" y="739"/>
                </a:lnTo>
                <a:lnTo>
                  <a:pt x="177" y="769"/>
                </a:lnTo>
                <a:lnTo>
                  <a:pt x="162" y="784"/>
                </a:lnTo>
                <a:lnTo>
                  <a:pt x="118" y="828"/>
                </a:lnTo>
                <a:lnTo>
                  <a:pt x="73" y="858"/>
                </a:lnTo>
                <a:lnTo>
                  <a:pt x="59" y="858"/>
                </a:lnTo>
                <a:lnTo>
                  <a:pt x="14" y="858"/>
                </a:lnTo>
                <a:lnTo>
                  <a:pt x="0" y="85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Freeform 48"/>
          <p:cNvSpPr>
            <a:spLocks/>
          </p:cNvSpPr>
          <p:nvPr/>
        </p:nvSpPr>
        <p:spPr bwMode="auto">
          <a:xfrm>
            <a:off x="4446588" y="4175125"/>
            <a:ext cx="350837" cy="822325"/>
          </a:xfrm>
          <a:custGeom>
            <a:avLst/>
            <a:gdLst>
              <a:gd name="T0" fmla="*/ 0 w 221"/>
              <a:gd name="T1" fmla="*/ 0 h 518"/>
              <a:gd name="T2" fmla="*/ 0 w 221"/>
              <a:gd name="T3" fmla="*/ 1305440938 h 518"/>
              <a:gd name="T4" fmla="*/ 148688213 w 221"/>
              <a:gd name="T5" fmla="*/ 1305440938 h 518"/>
              <a:gd name="T6" fmla="*/ 221773434 w 221"/>
              <a:gd name="T7" fmla="*/ 1267639388 h 518"/>
              <a:gd name="T8" fmla="*/ 259574930 w 221"/>
              <a:gd name="T9" fmla="*/ 1267639388 h 518"/>
              <a:gd name="T10" fmla="*/ 332660151 w 221"/>
              <a:gd name="T11" fmla="*/ 1267639388 h 518"/>
              <a:gd name="T12" fmla="*/ 370461647 w 221"/>
              <a:gd name="T13" fmla="*/ 1229836250 h 518"/>
              <a:gd name="T14" fmla="*/ 408264731 w 221"/>
              <a:gd name="T15" fmla="*/ 1229836250 h 518"/>
              <a:gd name="T16" fmla="*/ 446066227 w 221"/>
              <a:gd name="T17" fmla="*/ 1229836250 h 518"/>
              <a:gd name="T18" fmla="*/ 481348364 w 221"/>
              <a:gd name="T19" fmla="*/ 1192034700 h 518"/>
              <a:gd name="T20" fmla="*/ 481348364 w 221"/>
              <a:gd name="T21" fmla="*/ 1192034700 h 518"/>
              <a:gd name="T22" fmla="*/ 519151448 w 221"/>
              <a:gd name="T23" fmla="*/ 1156752513 h 518"/>
              <a:gd name="T24" fmla="*/ 519151448 w 221"/>
              <a:gd name="T25" fmla="*/ 1156752513 h 518"/>
              <a:gd name="T26" fmla="*/ 556952944 w 221"/>
              <a:gd name="T27" fmla="*/ 1118949375 h 518"/>
              <a:gd name="T28" fmla="*/ 556952944 w 221"/>
              <a:gd name="T29" fmla="*/ 1118949375 h 518"/>
              <a:gd name="T30" fmla="*/ 556952944 w 221"/>
              <a:gd name="T31" fmla="*/ 1081147825 h 518"/>
              <a:gd name="T32" fmla="*/ 519151448 w 221"/>
              <a:gd name="T33" fmla="*/ 1081147825 h 518"/>
              <a:gd name="T34" fmla="*/ 519151448 w 221"/>
              <a:gd name="T35" fmla="*/ 1043344688 h 518"/>
              <a:gd name="T36" fmla="*/ 481348364 w 221"/>
              <a:gd name="T37" fmla="*/ 970260950 h 518"/>
              <a:gd name="T38" fmla="*/ 481348364 w 221"/>
              <a:gd name="T39" fmla="*/ 932457813 h 518"/>
              <a:gd name="T40" fmla="*/ 446066227 w 221"/>
              <a:gd name="T41" fmla="*/ 894656263 h 518"/>
              <a:gd name="T42" fmla="*/ 446066227 w 221"/>
              <a:gd name="T43" fmla="*/ 894656263 h 518"/>
              <a:gd name="T44" fmla="*/ 408264731 w 221"/>
              <a:gd name="T45" fmla="*/ 856853125 h 518"/>
              <a:gd name="T46" fmla="*/ 408264731 w 221"/>
              <a:gd name="T47" fmla="*/ 821570938 h 518"/>
              <a:gd name="T48" fmla="*/ 370461647 w 221"/>
              <a:gd name="T49" fmla="*/ 783769388 h 518"/>
              <a:gd name="T50" fmla="*/ 370461647 w 221"/>
              <a:gd name="T51" fmla="*/ 745966250 h 518"/>
              <a:gd name="T52" fmla="*/ 332660151 w 221"/>
              <a:gd name="T53" fmla="*/ 708164700 h 518"/>
              <a:gd name="T54" fmla="*/ 332660151 w 221"/>
              <a:gd name="T55" fmla="*/ 670361563 h 518"/>
              <a:gd name="T56" fmla="*/ 332660151 w 221"/>
              <a:gd name="T57" fmla="*/ 635079375 h 518"/>
              <a:gd name="T58" fmla="*/ 332660151 w 221"/>
              <a:gd name="T59" fmla="*/ 597277825 h 518"/>
              <a:gd name="T60" fmla="*/ 332660151 w 221"/>
              <a:gd name="T61" fmla="*/ 559474688 h 518"/>
              <a:gd name="T62" fmla="*/ 332660151 w 221"/>
              <a:gd name="T63" fmla="*/ 521673138 h 518"/>
              <a:gd name="T64" fmla="*/ 370461647 w 221"/>
              <a:gd name="T65" fmla="*/ 486390950 h 518"/>
              <a:gd name="T66" fmla="*/ 370461647 w 221"/>
              <a:gd name="T67" fmla="*/ 410786263 h 518"/>
              <a:gd name="T68" fmla="*/ 370461647 w 221"/>
              <a:gd name="T69" fmla="*/ 372983125 h 518"/>
              <a:gd name="T70" fmla="*/ 370461647 w 221"/>
              <a:gd name="T71" fmla="*/ 335181575 h 518"/>
              <a:gd name="T72" fmla="*/ 370461647 w 221"/>
              <a:gd name="T73" fmla="*/ 262096250 h 518"/>
              <a:gd name="T74" fmla="*/ 332660151 w 221"/>
              <a:gd name="T75" fmla="*/ 262096250 h 518"/>
              <a:gd name="T76" fmla="*/ 332660151 w 221"/>
              <a:gd name="T77" fmla="*/ 224294700 h 518"/>
              <a:gd name="T78" fmla="*/ 259574930 w 221"/>
              <a:gd name="T79" fmla="*/ 113407825 h 518"/>
              <a:gd name="T80" fmla="*/ 148688213 w 221"/>
              <a:gd name="T81" fmla="*/ 37803138 h 518"/>
              <a:gd name="T82" fmla="*/ 110886717 w 221"/>
              <a:gd name="T83" fmla="*/ 0 h 518"/>
              <a:gd name="T84" fmla="*/ 0 w 221"/>
              <a:gd name="T85" fmla="*/ 0 h 5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21" h="518">
                <a:moveTo>
                  <a:pt x="0" y="0"/>
                </a:moveTo>
                <a:lnTo>
                  <a:pt x="0" y="518"/>
                </a:lnTo>
                <a:lnTo>
                  <a:pt x="59" y="518"/>
                </a:lnTo>
                <a:lnTo>
                  <a:pt x="88" y="503"/>
                </a:lnTo>
                <a:lnTo>
                  <a:pt x="103" y="503"/>
                </a:lnTo>
                <a:lnTo>
                  <a:pt x="132" y="503"/>
                </a:lnTo>
                <a:lnTo>
                  <a:pt x="147" y="488"/>
                </a:lnTo>
                <a:lnTo>
                  <a:pt x="162" y="488"/>
                </a:lnTo>
                <a:lnTo>
                  <a:pt x="177" y="488"/>
                </a:lnTo>
                <a:lnTo>
                  <a:pt x="191" y="473"/>
                </a:lnTo>
                <a:lnTo>
                  <a:pt x="206" y="459"/>
                </a:lnTo>
                <a:lnTo>
                  <a:pt x="221" y="444"/>
                </a:lnTo>
                <a:lnTo>
                  <a:pt x="221" y="429"/>
                </a:lnTo>
                <a:lnTo>
                  <a:pt x="206" y="429"/>
                </a:lnTo>
                <a:lnTo>
                  <a:pt x="206" y="414"/>
                </a:lnTo>
                <a:lnTo>
                  <a:pt x="191" y="385"/>
                </a:lnTo>
                <a:lnTo>
                  <a:pt x="191" y="370"/>
                </a:lnTo>
                <a:lnTo>
                  <a:pt x="177" y="355"/>
                </a:lnTo>
                <a:lnTo>
                  <a:pt x="162" y="340"/>
                </a:lnTo>
                <a:lnTo>
                  <a:pt x="162" y="326"/>
                </a:lnTo>
                <a:lnTo>
                  <a:pt x="147" y="311"/>
                </a:lnTo>
                <a:lnTo>
                  <a:pt x="147" y="296"/>
                </a:lnTo>
                <a:lnTo>
                  <a:pt x="132" y="281"/>
                </a:lnTo>
                <a:lnTo>
                  <a:pt x="132" y="266"/>
                </a:lnTo>
                <a:lnTo>
                  <a:pt x="132" y="252"/>
                </a:lnTo>
                <a:lnTo>
                  <a:pt x="132" y="237"/>
                </a:lnTo>
                <a:lnTo>
                  <a:pt x="132" y="222"/>
                </a:lnTo>
                <a:lnTo>
                  <a:pt x="132" y="207"/>
                </a:lnTo>
                <a:lnTo>
                  <a:pt x="147" y="193"/>
                </a:lnTo>
                <a:lnTo>
                  <a:pt x="147" y="163"/>
                </a:lnTo>
                <a:lnTo>
                  <a:pt x="147" y="148"/>
                </a:lnTo>
                <a:lnTo>
                  <a:pt x="147" y="133"/>
                </a:lnTo>
                <a:lnTo>
                  <a:pt x="147" y="104"/>
                </a:lnTo>
                <a:lnTo>
                  <a:pt x="132" y="104"/>
                </a:lnTo>
                <a:lnTo>
                  <a:pt x="132" y="89"/>
                </a:lnTo>
                <a:lnTo>
                  <a:pt x="103" y="45"/>
                </a:lnTo>
                <a:lnTo>
                  <a:pt x="59" y="15"/>
                </a:lnTo>
                <a:lnTo>
                  <a:pt x="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Freeform 49"/>
          <p:cNvSpPr>
            <a:spLocks/>
          </p:cNvSpPr>
          <p:nvPr/>
        </p:nvSpPr>
        <p:spPr bwMode="auto">
          <a:xfrm>
            <a:off x="4446588" y="4175125"/>
            <a:ext cx="350837" cy="822325"/>
          </a:xfrm>
          <a:custGeom>
            <a:avLst/>
            <a:gdLst>
              <a:gd name="T0" fmla="*/ 0 w 221"/>
              <a:gd name="T1" fmla="*/ 0 h 518"/>
              <a:gd name="T2" fmla="*/ 148688213 w 221"/>
              <a:gd name="T3" fmla="*/ 37803138 h 518"/>
              <a:gd name="T4" fmla="*/ 259574930 w 221"/>
              <a:gd name="T5" fmla="*/ 75604688 h 518"/>
              <a:gd name="T6" fmla="*/ 332660151 w 221"/>
              <a:gd name="T7" fmla="*/ 186491563 h 518"/>
              <a:gd name="T8" fmla="*/ 370461647 w 221"/>
              <a:gd name="T9" fmla="*/ 262096250 h 518"/>
              <a:gd name="T10" fmla="*/ 370461647 w 221"/>
              <a:gd name="T11" fmla="*/ 262096250 h 518"/>
              <a:gd name="T12" fmla="*/ 370461647 w 221"/>
              <a:gd name="T13" fmla="*/ 299899388 h 518"/>
              <a:gd name="T14" fmla="*/ 370461647 w 221"/>
              <a:gd name="T15" fmla="*/ 335181575 h 518"/>
              <a:gd name="T16" fmla="*/ 370461647 w 221"/>
              <a:gd name="T17" fmla="*/ 372983125 h 518"/>
              <a:gd name="T18" fmla="*/ 370461647 w 221"/>
              <a:gd name="T19" fmla="*/ 521673138 h 518"/>
              <a:gd name="T20" fmla="*/ 332660151 w 221"/>
              <a:gd name="T21" fmla="*/ 597277825 h 518"/>
              <a:gd name="T22" fmla="*/ 332660151 w 221"/>
              <a:gd name="T23" fmla="*/ 635079375 h 518"/>
              <a:gd name="T24" fmla="*/ 370461647 w 221"/>
              <a:gd name="T25" fmla="*/ 745966250 h 518"/>
              <a:gd name="T26" fmla="*/ 408264731 w 221"/>
              <a:gd name="T27" fmla="*/ 856853125 h 518"/>
              <a:gd name="T28" fmla="*/ 446066227 w 221"/>
              <a:gd name="T29" fmla="*/ 856853125 h 518"/>
              <a:gd name="T30" fmla="*/ 446066227 w 221"/>
              <a:gd name="T31" fmla="*/ 894656263 h 518"/>
              <a:gd name="T32" fmla="*/ 446066227 w 221"/>
              <a:gd name="T33" fmla="*/ 932457813 h 518"/>
              <a:gd name="T34" fmla="*/ 481348364 w 221"/>
              <a:gd name="T35" fmla="*/ 932457813 h 518"/>
              <a:gd name="T36" fmla="*/ 481348364 w 221"/>
              <a:gd name="T37" fmla="*/ 970260950 h 518"/>
              <a:gd name="T38" fmla="*/ 519151448 w 221"/>
              <a:gd name="T39" fmla="*/ 1005543138 h 518"/>
              <a:gd name="T40" fmla="*/ 519151448 w 221"/>
              <a:gd name="T41" fmla="*/ 1043344688 h 518"/>
              <a:gd name="T42" fmla="*/ 556952944 w 221"/>
              <a:gd name="T43" fmla="*/ 1081147825 h 518"/>
              <a:gd name="T44" fmla="*/ 556952944 w 221"/>
              <a:gd name="T45" fmla="*/ 1118949375 h 518"/>
              <a:gd name="T46" fmla="*/ 556952944 w 221"/>
              <a:gd name="T47" fmla="*/ 1118949375 h 518"/>
              <a:gd name="T48" fmla="*/ 556952944 w 221"/>
              <a:gd name="T49" fmla="*/ 1156752513 h 518"/>
              <a:gd name="T50" fmla="*/ 519151448 w 221"/>
              <a:gd name="T51" fmla="*/ 1156752513 h 518"/>
              <a:gd name="T52" fmla="*/ 519151448 w 221"/>
              <a:gd name="T53" fmla="*/ 1192034700 h 518"/>
              <a:gd name="T54" fmla="*/ 519151448 w 221"/>
              <a:gd name="T55" fmla="*/ 1192034700 h 518"/>
              <a:gd name="T56" fmla="*/ 481348364 w 221"/>
              <a:gd name="T57" fmla="*/ 1192034700 h 518"/>
              <a:gd name="T58" fmla="*/ 446066227 w 221"/>
              <a:gd name="T59" fmla="*/ 1229836250 h 518"/>
              <a:gd name="T60" fmla="*/ 408264731 w 221"/>
              <a:gd name="T61" fmla="*/ 1229836250 h 518"/>
              <a:gd name="T62" fmla="*/ 370461647 w 221"/>
              <a:gd name="T63" fmla="*/ 1267639388 h 518"/>
              <a:gd name="T64" fmla="*/ 332660151 w 221"/>
              <a:gd name="T65" fmla="*/ 1267639388 h 518"/>
              <a:gd name="T66" fmla="*/ 259574930 w 221"/>
              <a:gd name="T67" fmla="*/ 1267639388 h 518"/>
              <a:gd name="T68" fmla="*/ 221773434 w 221"/>
              <a:gd name="T69" fmla="*/ 1267639388 h 518"/>
              <a:gd name="T70" fmla="*/ 148688213 w 221"/>
              <a:gd name="T71" fmla="*/ 1305440938 h 518"/>
              <a:gd name="T72" fmla="*/ 73083633 w 221"/>
              <a:gd name="T73" fmla="*/ 1305440938 h 518"/>
              <a:gd name="T74" fmla="*/ 0 w 221"/>
              <a:gd name="T75" fmla="*/ 1305440938 h 5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21" h="518">
                <a:moveTo>
                  <a:pt x="0" y="0"/>
                </a:moveTo>
                <a:lnTo>
                  <a:pt x="59" y="15"/>
                </a:lnTo>
                <a:lnTo>
                  <a:pt x="103" y="30"/>
                </a:lnTo>
                <a:lnTo>
                  <a:pt x="132" y="74"/>
                </a:lnTo>
                <a:lnTo>
                  <a:pt x="147" y="104"/>
                </a:lnTo>
                <a:lnTo>
                  <a:pt x="147" y="119"/>
                </a:lnTo>
                <a:lnTo>
                  <a:pt x="147" y="133"/>
                </a:lnTo>
                <a:lnTo>
                  <a:pt x="147" y="148"/>
                </a:lnTo>
                <a:lnTo>
                  <a:pt x="147" y="207"/>
                </a:lnTo>
                <a:lnTo>
                  <a:pt x="132" y="237"/>
                </a:lnTo>
                <a:lnTo>
                  <a:pt x="132" y="252"/>
                </a:lnTo>
                <a:lnTo>
                  <a:pt x="147" y="296"/>
                </a:lnTo>
                <a:lnTo>
                  <a:pt x="162" y="340"/>
                </a:lnTo>
                <a:lnTo>
                  <a:pt x="177" y="340"/>
                </a:lnTo>
                <a:lnTo>
                  <a:pt x="177" y="355"/>
                </a:lnTo>
                <a:lnTo>
                  <a:pt x="177" y="370"/>
                </a:lnTo>
                <a:lnTo>
                  <a:pt x="191" y="370"/>
                </a:lnTo>
                <a:lnTo>
                  <a:pt x="191" y="385"/>
                </a:lnTo>
                <a:lnTo>
                  <a:pt x="206" y="399"/>
                </a:lnTo>
                <a:lnTo>
                  <a:pt x="206" y="414"/>
                </a:lnTo>
                <a:lnTo>
                  <a:pt x="221" y="429"/>
                </a:lnTo>
                <a:lnTo>
                  <a:pt x="221" y="444"/>
                </a:lnTo>
                <a:lnTo>
                  <a:pt x="221" y="459"/>
                </a:lnTo>
                <a:lnTo>
                  <a:pt x="206" y="459"/>
                </a:lnTo>
                <a:lnTo>
                  <a:pt x="206" y="473"/>
                </a:lnTo>
                <a:lnTo>
                  <a:pt x="191" y="473"/>
                </a:lnTo>
                <a:lnTo>
                  <a:pt x="177" y="488"/>
                </a:lnTo>
                <a:lnTo>
                  <a:pt x="162" y="488"/>
                </a:lnTo>
                <a:lnTo>
                  <a:pt x="147" y="503"/>
                </a:lnTo>
                <a:lnTo>
                  <a:pt x="132" y="503"/>
                </a:lnTo>
                <a:lnTo>
                  <a:pt x="103" y="503"/>
                </a:lnTo>
                <a:lnTo>
                  <a:pt x="88" y="503"/>
                </a:lnTo>
                <a:lnTo>
                  <a:pt x="59" y="518"/>
                </a:lnTo>
                <a:lnTo>
                  <a:pt x="29" y="518"/>
                </a:lnTo>
                <a:lnTo>
                  <a:pt x="0" y="5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Freeform 50"/>
          <p:cNvSpPr>
            <a:spLocks/>
          </p:cNvSpPr>
          <p:nvPr/>
        </p:nvSpPr>
        <p:spPr bwMode="auto">
          <a:xfrm>
            <a:off x="4117975" y="4175125"/>
            <a:ext cx="350838" cy="822325"/>
          </a:xfrm>
          <a:custGeom>
            <a:avLst/>
            <a:gdLst>
              <a:gd name="T0" fmla="*/ 521673881 w 221"/>
              <a:gd name="T1" fmla="*/ 0 h 518"/>
              <a:gd name="T2" fmla="*/ 408265894 w 221"/>
              <a:gd name="T3" fmla="*/ 37803138 h 518"/>
              <a:gd name="T4" fmla="*/ 259577257 w 221"/>
              <a:gd name="T5" fmla="*/ 113407825 h 518"/>
              <a:gd name="T6" fmla="*/ 186491828 w 221"/>
              <a:gd name="T7" fmla="*/ 262096250 h 518"/>
              <a:gd name="T8" fmla="*/ 186491828 w 221"/>
              <a:gd name="T9" fmla="*/ 335181575 h 518"/>
              <a:gd name="T10" fmla="*/ 186491828 w 221"/>
              <a:gd name="T11" fmla="*/ 372983125 h 518"/>
              <a:gd name="T12" fmla="*/ 186491828 w 221"/>
              <a:gd name="T13" fmla="*/ 521673138 h 518"/>
              <a:gd name="T14" fmla="*/ 224295020 w 221"/>
              <a:gd name="T15" fmla="*/ 597277825 h 518"/>
              <a:gd name="T16" fmla="*/ 224295020 w 221"/>
              <a:gd name="T17" fmla="*/ 635079375 h 518"/>
              <a:gd name="T18" fmla="*/ 186491828 w 221"/>
              <a:gd name="T19" fmla="*/ 745966250 h 518"/>
              <a:gd name="T20" fmla="*/ 110887033 w 221"/>
              <a:gd name="T21" fmla="*/ 856853125 h 518"/>
              <a:gd name="T22" fmla="*/ 110887033 w 221"/>
              <a:gd name="T23" fmla="*/ 894656263 h 518"/>
              <a:gd name="T24" fmla="*/ 75604795 w 221"/>
              <a:gd name="T25" fmla="*/ 894656263 h 518"/>
              <a:gd name="T26" fmla="*/ 75604795 w 221"/>
              <a:gd name="T27" fmla="*/ 932457813 h 518"/>
              <a:gd name="T28" fmla="*/ 37803191 w 221"/>
              <a:gd name="T29" fmla="*/ 1043344688 h 518"/>
              <a:gd name="T30" fmla="*/ 0 w 221"/>
              <a:gd name="T31" fmla="*/ 1081147825 h 518"/>
              <a:gd name="T32" fmla="*/ 0 w 221"/>
              <a:gd name="T33" fmla="*/ 1081147825 h 518"/>
              <a:gd name="T34" fmla="*/ 0 w 221"/>
              <a:gd name="T35" fmla="*/ 1118949375 h 518"/>
              <a:gd name="T36" fmla="*/ 37803191 w 221"/>
              <a:gd name="T37" fmla="*/ 1156752513 h 518"/>
              <a:gd name="T38" fmla="*/ 37803191 w 221"/>
              <a:gd name="T39" fmla="*/ 1192034700 h 518"/>
              <a:gd name="T40" fmla="*/ 75604795 w 221"/>
              <a:gd name="T41" fmla="*/ 1192034700 h 518"/>
              <a:gd name="T42" fmla="*/ 148690224 w 221"/>
              <a:gd name="T43" fmla="*/ 1229836250 h 518"/>
              <a:gd name="T44" fmla="*/ 186491828 w 221"/>
              <a:gd name="T45" fmla="*/ 1229836250 h 518"/>
              <a:gd name="T46" fmla="*/ 224295020 w 221"/>
              <a:gd name="T47" fmla="*/ 1267639388 h 518"/>
              <a:gd name="T48" fmla="*/ 259577257 w 221"/>
              <a:gd name="T49" fmla="*/ 1267639388 h 518"/>
              <a:gd name="T50" fmla="*/ 335182053 w 221"/>
              <a:gd name="T51" fmla="*/ 1267639388 h 518"/>
              <a:gd name="T52" fmla="*/ 408265894 w 221"/>
              <a:gd name="T53" fmla="*/ 1305440938 h 518"/>
              <a:gd name="T54" fmla="*/ 556956119 w 221"/>
              <a:gd name="T55" fmla="*/ 1305440938 h 518"/>
              <a:gd name="T56" fmla="*/ 521673881 w 221"/>
              <a:gd name="T57" fmla="*/ 0 h 51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1" h="518">
                <a:moveTo>
                  <a:pt x="207" y="0"/>
                </a:moveTo>
                <a:lnTo>
                  <a:pt x="162" y="15"/>
                </a:lnTo>
                <a:lnTo>
                  <a:pt x="103" y="45"/>
                </a:lnTo>
                <a:lnTo>
                  <a:pt x="74" y="104"/>
                </a:lnTo>
                <a:lnTo>
                  <a:pt x="74" y="133"/>
                </a:lnTo>
                <a:lnTo>
                  <a:pt x="74" y="148"/>
                </a:lnTo>
                <a:lnTo>
                  <a:pt x="74" y="207"/>
                </a:lnTo>
                <a:lnTo>
                  <a:pt x="89" y="237"/>
                </a:lnTo>
                <a:lnTo>
                  <a:pt x="89" y="252"/>
                </a:lnTo>
                <a:lnTo>
                  <a:pt x="74" y="296"/>
                </a:lnTo>
                <a:lnTo>
                  <a:pt x="44" y="340"/>
                </a:lnTo>
                <a:lnTo>
                  <a:pt x="44" y="355"/>
                </a:lnTo>
                <a:lnTo>
                  <a:pt x="30" y="355"/>
                </a:lnTo>
                <a:lnTo>
                  <a:pt x="30" y="370"/>
                </a:lnTo>
                <a:lnTo>
                  <a:pt x="15" y="414"/>
                </a:lnTo>
                <a:lnTo>
                  <a:pt x="0" y="429"/>
                </a:lnTo>
                <a:lnTo>
                  <a:pt x="0" y="444"/>
                </a:lnTo>
                <a:lnTo>
                  <a:pt x="15" y="459"/>
                </a:lnTo>
                <a:lnTo>
                  <a:pt x="15" y="473"/>
                </a:lnTo>
                <a:lnTo>
                  <a:pt x="30" y="473"/>
                </a:lnTo>
                <a:lnTo>
                  <a:pt x="59" y="488"/>
                </a:lnTo>
                <a:lnTo>
                  <a:pt x="74" y="488"/>
                </a:lnTo>
                <a:lnTo>
                  <a:pt x="89" y="503"/>
                </a:lnTo>
                <a:lnTo>
                  <a:pt x="103" y="503"/>
                </a:lnTo>
                <a:lnTo>
                  <a:pt x="133" y="503"/>
                </a:lnTo>
                <a:lnTo>
                  <a:pt x="162" y="518"/>
                </a:lnTo>
                <a:lnTo>
                  <a:pt x="221" y="518"/>
                </a:lnTo>
                <a:lnTo>
                  <a:pt x="2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Freeform 51"/>
          <p:cNvSpPr>
            <a:spLocks/>
          </p:cNvSpPr>
          <p:nvPr/>
        </p:nvSpPr>
        <p:spPr bwMode="auto">
          <a:xfrm>
            <a:off x="4117975" y="4175125"/>
            <a:ext cx="350838" cy="822325"/>
          </a:xfrm>
          <a:custGeom>
            <a:avLst/>
            <a:gdLst>
              <a:gd name="T0" fmla="*/ 556956119 w 221"/>
              <a:gd name="T1" fmla="*/ 0 h 518"/>
              <a:gd name="T2" fmla="*/ 408265894 w 221"/>
              <a:gd name="T3" fmla="*/ 37803138 h 518"/>
              <a:gd name="T4" fmla="*/ 297378861 w 221"/>
              <a:gd name="T5" fmla="*/ 75604688 h 518"/>
              <a:gd name="T6" fmla="*/ 224295020 w 221"/>
              <a:gd name="T7" fmla="*/ 186491563 h 518"/>
              <a:gd name="T8" fmla="*/ 186491828 w 221"/>
              <a:gd name="T9" fmla="*/ 224294700 h 518"/>
              <a:gd name="T10" fmla="*/ 186491828 w 221"/>
              <a:gd name="T11" fmla="*/ 262096250 h 518"/>
              <a:gd name="T12" fmla="*/ 186491828 w 221"/>
              <a:gd name="T13" fmla="*/ 262096250 h 518"/>
              <a:gd name="T14" fmla="*/ 186491828 w 221"/>
              <a:gd name="T15" fmla="*/ 299899388 h 518"/>
              <a:gd name="T16" fmla="*/ 186491828 w 221"/>
              <a:gd name="T17" fmla="*/ 335181575 h 518"/>
              <a:gd name="T18" fmla="*/ 186491828 w 221"/>
              <a:gd name="T19" fmla="*/ 372983125 h 518"/>
              <a:gd name="T20" fmla="*/ 186491828 w 221"/>
              <a:gd name="T21" fmla="*/ 521673138 h 518"/>
              <a:gd name="T22" fmla="*/ 224295020 w 221"/>
              <a:gd name="T23" fmla="*/ 597277825 h 518"/>
              <a:gd name="T24" fmla="*/ 224295020 w 221"/>
              <a:gd name="T25" fmla="*/ 635079375 h 518"/>
              <a:gd name="T26" fmla="*/ 186491828 w 221"/>
              <a:gd name="T27" fmla="*/ 745966250 h 518"/>
              <a:gd name="T28" fmla="*/ 148690224 w 221"/>
              <a:gd name="T29" fmla="*/ 856853125 h 518"/>
              <a:gd name="T30" fmla="*/ 110887033 w 221"/>
              <a:gd name="T31" fmla="*/ 856853125 h 518"/>
              <a:gd name="T32" fmla="*/ 110887033 w 221"/>
              <a:gd name="T33" fmla="*/ 894656263 h 518"/>
              <a:gd name="T34" fmla="*/ 75604795 w 221"/>
              <a:gd name="T35" fmla="*/ 932457813 h 518"/>
              <a:gd name="T36" fmla="*/ 75604795 w 221"/>
              <a:gd name="T37" fmla="*/ 932457813 h 518"/>
              <a:gd name="T38" fmla="*/ 75604795 w 221"/>
              <a:gd name="T39" fmla="*/ 970260950 h 518"/>
              <a:gd name="T40" fmla="*/ 37803191 w 221"/>
              <a:gd name="T41" fmla="*/ 1005543138 h 518"/>
              <a:gd name="T42" fmla="*/ 37803191 w 221"/>
              <a:gd name="T43" fmla="*/ 1043344688 h 518"/>
              <a:gd name="T44" fmla="*/ 0 w 221"/>
              <a:gd name="T45" fmla="*/ 1081147825 h 518"/>
              <a:gd name="T46" fmla="*/ 0 w 221"/>
              <a:gd name="T47" fmla="*/ 1118949375 h 518"/>
              <a:gd name="T48" fmla="*/ 0 w 221"/>
              <a:gd name="T49" fmla="*/ 1118949375 h 518"/>
              <a:gd name="T50" fmla="*/ 0 w 221"/>
              <a:gd name="T51" fmla="*/ 1156752513 h 518"/>
              <a:gd name="T52" fmla="*/ 0 w 221"/>
              <a:gd name="T53" fmla="*/ 1156752513 h 518"/>
              <a:gd name="T54" fmla="*/ 37803191 w 221"/>
              <a:gd name="T55" fmla="*/ 1192034700 h 518"/>
              <a:gd name="T56" fmla="*/ 37803191 w 221"/>
              <a:gd name="T57" fmla="*/ 1192034700 h 518"/>
              <a:gd name="T58" fmla="*/ 75604795 w 221"/>
              <a:gd name="T59" fmla="*/ 1192034700 h 518"/>
              <a:gd name="T60" fmla="*/ 110887033 w 221"/>
              <a:gd name="T61" fmla="*/ 1229836250 h 518"/>
              <a:gd name="T62" fmla="*/ 148690224 w 221"/>
              <a:gd name="T63" fmla="*/ 1229836250 h 518"/>
              <a:gd name="T64" fmla="*/ 186491828 w 221"/>
              <a:gd name="T65" fmla="*/ 1267639388 h 518"/>
              <a:gd name="T66" fmla="*/ 224295020 w 221"/>
              <a:gd name="T67" fmla="*/ 1267639388 h 518"/>
              <a:gd name="T68" fmla="*/ 297378861 w 221"/>
              <a:gd name="T69" fmla="*/ 1267639388 h 518"/>
              <a:gd name="T70" fmla="*/ 335182053 w 221"/>
              <a:gd name="T71" fmla="*/ 1267639388 h 518"/>
              <a:gd name="T72" fmla="*/ 408265894 w 221"/>
              <a:gd name="T73" fmla="*/ 1305440938 h 518"/>
              <a:gd name="T74" fmla="*/ 483870690 w 221"/>
              <a:gd name="T75" fmla="*/ 1305440938 h 518"/>
              <a:gd name="T76" fmla="*/ 556956119 w 221"/>
              <a:gd name="T77" fmla="*/ 1305440938 h 5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21" h="518">
                <a:moveTo>
                  <a:pt x="221" y="0"/>
                </a:moveTo>
                <a:lnTo>
                  <a:pt x="162" y="15"/>
                </a:lnTo>
                <a:lnTo>
                  <a:pt x="118" y="30"/>
                </a:lnTo>
                <a:lnTo>
                  <a:pt x="89" y="74"/>
                </a:lnTo>
                <a:lnTo>
                  <a:pt x="74" y="89"/>
                </a:lnTo>
                <a:lnTo>
                  <a:pt x="74" y="104"/>
                </a:lnTo>
                <a:lnTo>
                  <a:pt x="74" y="119"/>
                </a:lnTo>
                <a:lnTo>
                  <a:pt x="74" y="133"/>
                </a:lnTo>
                <a:lnTo>
                  <a:pt x="74" y="148"/>
                </a:lnTo>
                <a:lnTo>
                  <a:pt x="74" y="207"/>
                </a:lnTo>
                <a:lnTo>
                  <a:pt x="89" y="237"/>
                </a:lnTo>
                <a:lnTo>
                  <a:pt x="89" y="252"/>
                </a:lnTo>
                <a:lnTo>
                  <a:pt x="74" y="296"/>
                </a:lnTo>
                <a:lnTo>
                  <a:pt x="59" y="340"/>
                </a:lnTo>
                <a:lnTo>
                  <a:pt x="44" y="340"/>
                </a:lnTo>
                <a:lnTo>
                  <a:pt x="44" y="355"/>
                </a:lnTo>
                <a:lnTo>
                  <a:pt x="30" y="370"/>
                </a:lnTo>
                <a:lnTo>
                  <a:pt x="30" y="385"/>
                </a:lnTo>
                <a:lnTo>
                  <a:pt x="15" y="399"/>
                </a:lnTo>
                <a:lnTo>
                  <a:pt x="15" y="414"/>
                </a:lnTo>
                <a:lnTo>
                  <a:pt x="0" y="429"/>
                </a:lnTo>
                <a:lnTo>
                  <a:pt x="0" y="444"/>
                </a:lnTo>
                <a:lnTo>
                  <a:pt x="0" y="459"/>
                </a:lnTo>
                <a:lnTo>
                  <a:pt x="15" y="473"/>
                </a:lnTo>
                <a:lnTo>
                  <a:pt x="30" y="473"/>
                </a:lnTo>
                <a:lnTo>
                  <a:pt x="44" y="488"/>
                </a:lnTo>
                <a:lnTo>
                  <a:pt x="59" y="488"/>
                </a:lnTo>
                <a:lnTo>
                  <a:pt x="74" y="503"/>
                </a:lnTo>
                <a:lnTo>
                  <a:pt x="89" y="503"/>
                </a:lnTo>
                <a:lnTo>
                  <a:pt x="118" y="503"/>
                </a:lnTo>
                <a:lnTo>
                  <a:pt x="133" y="503"/>
                </a:lnTo>
                <a:lnTo>
                  <a:pt x="162" y="518"/>
                </a:lnTo>
                <a:lnTo>
                  <a:pt x="192" y="518"/>
                </a:lnTo>
                <a:lnTo>
                  <a:pt x="221" y="5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Freeform 52"/>
          <p:cNvSpPr>
            <a:spLocks/>
          </p:cNvSpPr>
          <p:nvPr/>
        </p:nvSpPr>
        <p:spPr bwMode="auto">
          <a:xfrm>
            <a:off x="4305300" y="4270375"/>
            <a:ext cx="280988" cy="327025"/>
          </a:xfrm>
          <a:custGeom>
            <a:avLst/>
            <a:gdLst>
              <a:gd name="T0" fmla="*/ 224295099 w 177"/>
              <a:gd name="T1" fmla="*/ 0 h 206"/>
              <a:gd name="T2" fmla="*/ 110887072 w 177"/>
              <a:gd name="T3" fmla="*/ 35282188 h 206"/>
              <a:gd name="T4" fmla="*/ 37803205 w 177"/>
              <a:gd name="T5" fmla="*/ 148690013 h 206"/>
              <a:gd name="T6" fmla="*/ 0 w 177"/>
              <a:gd name="T7" fmla="*/ 259576888 h 206"/>
              <a:gd name="T8" fmla="*/ 0 w 177"/>
              <a:gd name="T9" fmla="*/ 335181575 h 206"/>
              <a:gd name="T10" fmla="*/ 75604822 w 177"/>
              <a:gd name="T11" fmla="*/ 446068450 h 206"/>
              <a:gd name="T12" fmla="*/ 148690277 w 177"/>
              <a:gd name="T13" fmla="*/ 519152188 h 206"/>
              <a:gd name="T14" fmla="*/ 224295099 w 177"/>
              <a:gd name="T15" fmla="*/ 519152188 h 206"/>
              <a:gd name="T16" fmla="*/ 297378967 w 177"/>
              <a:gd name="T17" fmla="*/ 519152188 h 206"/>
              <a:gd name="T18" fmla="*/ 408266039 w 177"/>
              <a:gd name="T19" fmla="*/ 446068450 h 206"/>
              <a:gd name="T20" fmla="*/ 446069244 w 177"/>
              <a:gd name="T21" fmla="*/ 335181575 h 206"/>
              <a:gd name="T22" fmla="*/ 446069244 w 177"/>
              <a:gd name="T23" fmla="*/ 259576888 h 206"/>
              <a:gd name="T24" fmla="*/ 446069244 w 177"/>
              <a:gd name="T25" fmla="*/ 183972200 h 206"/>
              <a:gd name="T26" fmla="*/ 408266039 w 177"/>
              <a:gd name="T27" fmla="*/ 73085325 h 206"/>
              <a:gd name="T28" fmla="*/ 297378967 w 177"/>
              <a:gd name="T29" fmla="*/ 35282188 h 206"/>
              <a:gd name="T30" fmla="*/ 224295099 w 177"/>
              <a:gd name="T31" fmla="*/ 0 h 2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" h="206">
                <a:moveTo>
                  <a:pt x="89" y="0"/>
                </a:moveTo>
                <a:lnTo>
                  <a:pt x="44" y="14"/>
                </a:lnTo>
                <a:lnTo>
                  <a:pt x="15" y="59"/>
                </a:lnTo>
                <a:lnTo>
                  <a:pt x="0" y="103"/>
                </a:lnTo>
                <a:lnTo>
                  <a:pt x="0" y="133"/>
                </a:lnTo>
                <a:lnTo>
                  <a:pt x="30" y="177"/>
                </a:lnTo>
                <a:lnTo>
                  <a:pt x="59" y="206"/>
                </a:lnTo>
                <a:lnTo>
                  <a:pt x="89" y="206"/>
                </a:lnTo>
                <a:lnTo>
                  <a:pt x="118" y="206"/>
                </a:lnTo>
                <a:lnTo>
                  <a:pt x="162" y="177"/>
                </a:lnTo>
                <a:lnTo>
                  <a:pt x="177" y="133"/>
                </a:lnTo>
                <a:lnTo>
                  <a:pt x="177" y="103"/>
                </a:lnTo>
                <a:lnTo>
                  <a:pt x="177" y="73"/>
                </a:lnTo>
                <a:lnTo>
                  <a:pt x="162" y="29"/>
                </a:lnTo>
                <a:lnTo>
                  <a:pt x="118" y="14"/>
                </a:lnTo>
                <a:lnTo>
                  <a:pt x="89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Freeform 53"/>
          <p:cNvSpPr>
            <a:spLocks/>
          </p:cNvSpPr>
          <p:nvPr/>
        </p:nvSpPr>
        <p:spPr bwMode="auto">
          <a:xfrm>
            <a:off x="4305300" y="4270375"/>
            <a:ext cx="280988" cy="327025"/>
          </a:xfrm>
          <a:custGeom>
            <a:avLst/>
            <a:gdLst>
              <a:gd name="T0" fmla="*/ 446069244 w 177"/>
              <a:gd name="T1" fmla="*/ 259576888 h 206"/>
              <a:gd name="T2" fmla="*/ 446069244 w 177"/>
              <a:gd name="T3" fmla="*/ 408265313 h 206"/>
              <a:gd name="T4" fmla="*/ 335182171 w 177"/>
              <a:gd name="T5" fmla="*/ 483870000 h 206"/>
              <a:gd name="T6" fmla="*/ 224295099 w 177"/>
              <a:gd name="T7" fmla="*/ 519152188 h 206"/>
              <a:gd name="T8" fmla="*/ 148690277 w 177"/>
              <a:gd name="T9" fmla="*/ 519152188 h 206"/>
              <a:gd name="T10" fmla="*/ 75604822 w 177"/>
              <a:gd name="T11" fmla="*/ 446068450 h 206"/>
              <a:gd name="T12" fmla="*/ 0 w 177"/>
              <a:gd name="T13" fmla="*/ 335181575 h 206"/>
              <a:gd name="T14" fmla="*/ 0 w 177"/>
              <a:gd name="T15" fmla="*/ 259576888 h 206"/>
              <a:gd name="T16" fmla="*/ 0 w 177"/>
              <a:gd name="T17" fmla="*/ 183972200 h 206"/>
              <a:gd name="T18" fmla="*/ 75604822 w 177"/>
              <a:gd name="T19" fmla="*/ 73085325 h 206"/>
              <a:gd name="T20" fmla="*/ 148690277 w 177"/>
              <a:gd name="T21" fmla="*/ 35282188 h 206"/>
              <a:gd name="T22" fmla="*/ 224295099 w 177"/>
              <a:gd name="T23" fmla="*/ 0 h 206"/>
              <a:gd name="T24" fmla="*/ 297378967 w 177"/>
              <a:gd name="T25" fmla="*/ 35282188 h 206"/>
              <a:gd name="T26" fmla="*/ 408266039 w 177"/>
              <a:gd name="T27" fmla="*/ 73085325 h 206"/>
              <a:gd name="T28" fmla="*/ 446069244 w 177"/>
              <a:gd name="T29" fmla="*/ 183972200 h 206"/>
              <a:gd name="T30" fmla="*/ 446069244 w 177"/>
              <a:gd name="T31" fmla="*/ 259576888 h 2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" h="206">
                <a:moveTo>
                  <a:pt x="177" y="103"/>
                </a:moveTo>
                <a:lnTo>
                  <a:pt x="177" y="162"/>
                </a:lnTo>
                <a:lnTo>
                  <a:pt x="133" y="192"/>
                </a:lnTo>
                <a:lnTo>
                  <a:pt x="89" y="206"/>
                </a:lnTo>
                <a:lnTo>
                  <a:pt x="59" y="206"/>
                </a:lnTo>
                <a:lnTo>
                  <a:pt x="30" y="177"/>
                </a:lnTo>
                <a:lnTo>
                  <a:pt x="0" y="133"/>
                </a:lnTo>
                <a:lnTo>
                  <a:pt x="0" y="103"/>
                </a:lnTo>
                <a:lnTo>
                  <a:pt x="0" y="73"/>
                </a:lnTo>
                <a:lnTo>
                  <a:pt x="30" y="29"/>
                </a:lnTo>
                <a:lnTo>
                  <a:pt x="59" y="14"/>
                </a:lnTo>
                <a:lnTo>
                  <a:pt x="89" y="0"/>
                </a:lnTo>
                <a:lnTo>
                  <a:pt x="118" y="14"/>
                </a:lnTo>
                <a:lnTo>
                  <a:pt x="162" y="29"/>
                </a:lnTo>
                <a:lnTo>
                  <a:pt x="177" y="73"/>
                </a:lnTo>
                <a:lnTo>
                  <a:pt x="177" y="103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Freeform 54"/>
          <p:cNvSpPr>
            <a:spLocks/>
          </p:cNvSpPr>
          <p:nvPr/>
        </p:nvSpPr>
        <p:spPr bwMode="auto">
          <a:xfrm>
            <a:off x="4398963" y="4503738"/>
            <a:ext cx="47625" cy="47625"/>
          </a:xfrm>
          <a:custGeom>
            <a:avLst/>
            <a:gdLst>
              <a:gd name="T0" fmla="*/ 75604688 w 30"/>
              <a:gd name="T1" fmla="*/ 0 h 30"/>
              <a:gd name="T2" fmla="*/ 0 w 30"/>
              <a:gd name="T3" fmla="*/ 0 h 30"/>
              <a:gd name="T4" fmla="*/ 0 w 30"/>
              <a:gd name="T5" fmla="*/ 37803138 h 30"/>
              <a:gd name="T6" fmla="*/ 0 w 30"/>
              <a:gd name="T7" fmla="*/ 37803138 h 30"/>
              <a:gd name="T8" fmla="*/ 37803138 w 30"/>
              <a:gd name="T9" fmla="*/ 37803138 h 30"/>
              <a:gd name="T10" fmla="*/ 75604688 w 30"/>
              <a:gd name="T11" fmla="*/ 75604688 h 30"/>
              <a:gd name="T12" fmla="*/ 75604688 w 30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30">
                <a:moveTo>
                  <a:pt x="30" y="0"/>
                </a:moveTo>
                <a:lnTo>
                  <a:pt x="0" y="0"/>
                </a:lnTo>
                <a:lnTo>
                  <a:pt x="0" y="15"/>
                </a:lnTo>
                <a:lnTo>
                  <a:pt x="15" y="15"/>
                </a:lnTo>
                <a:lnTo>
                  <a:pt x="3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Freeform 55"/>
          <p:cNvSpPr>
            <a:spLocks/>
          </p:cNvSpPr>
          <p:nvPr/>
        </p:nvSpPr>
        <p:spPr bwMode="auto">
          <a:xfrm>
            <a:off x="4398963" y="4503738"/>
            <a:ext cx="47625" cy="47625"/>
          </a:xfrm>
          <a:custGeom>
            <a:avLst/>
            <a:gdLst>
              <a:gd name="T0" fmla="*/ 0 w 30"/>
              <a:gd name="T1" fmla="*/ 0 h 30"/>
              <a:gd name="T2" fmla="*/ 0 w 30"/>
              <a:gd name="T3" fmla="*/ 37803138 h 30"/>
              <a:gd name="T4" fmla="*/ 0 w 30"/>
              <a:gd name="T5" fmla="*/ 37803138 h 30"/>
              <a:gd name="T6" fmla="*/ 37803138 w 30"/>
              <a:gd name="T7" fmla="*/ 75604688 h 30"/>
              <a:gd name="T8" fmla="*/ 75604688 w 30"/>
              <a:gd name="T9" fmla="*/ 75604688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0">
                <a:moveTo>
                  <a:pt x="0" y="0"/>
                </a:moveTo>
                <a:lnTo>
                  <a:pt x="0" y="15"/>
                </a:lnTo>
                <a:lnTo>
                  <a:pt x="15" y="30"/>
                </a:lnTo>
                <a:lnTo>
                  <a:pt x="3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Freeform 56"/>
          <p:cNvSpPr>
            <a:spLocks/>
          </p:cNvSpPr>
          <p:nvPr/>
        </p:nvSpPr>
        <p:spPr bwMode="auto">
          <a:xfrm>
            <a:off x="4446588" y="4503738"/>
            <a:ext cx="69850" cy="47625"/>
          </a:xfrm>
          <a:custGeom>
            <a:avLst/>
            <a:gdLst>
              <a:gd name="T0" fmla="*/ 0 w 44"/>
              <a:gd name="T1" fmla="*/ 0 h 30"/>
              <a:gd name="T2" fmla="*/ 0 w 44"/>
              <a:gd name="T3" fmla="*/ 75604688 h 30"/>
              <a:gd name="T4" fmla="*/ 35282188 w 44"/>
              <a:gd name="T5" fmla="*/ 37803138 h 30"/>
              <a:gd name="T6" fmla="*/ 73085325 w 44"/>
              <a:gd name="T7" fmla="*/ 37803138 h 30"/>
              <a:gd name="T8" fmla="*/ 110886875 w 44"/>
              <a:gd name="T9" fmla="*/ 37803138 h 30"/>
              <a:gd name="T10" fmla="*/ 110886875 w 44"/>
              <a:gd name="T11" fmla="*/ 0 h 30"/>
              <a:gd name="T12" fmla="*/ 0 w 44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30">
                <a:moveTo>
                  <a:pt x="0" y="0"/>
                </a:moveTo>
                <a:lnTo>
                  <a:pt x="0" y="30"/>
                </a:lnTo>
                <a:lnTo>
                  <a:pt x="14" y="15"/>
                </a:lnTo>
                <a:lnTo>
                  <a:pt x="29" y="15"/>
                </a:lnTo>
                <a:lnTo>
                  <a:pt x="44" y="15"/>
                </a:lnTo>
                <a:lnTo>
                  <a:pt x="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Freeform 57"/>
          <p:cNvSpPr>
            <a:spLocks/>
          </p:cNvSpPr>
          <p:nvPr/>
        </p:nvSpPr>
        <p:spPr bwMode="auto">
          <a:xfrm>
            <a:off x="4446588" y="4503738"/>
            <a:ext cx="69850" cy="47625"/>
          </a:xfrm>
          <a:custGeom>
            <a:avLst/>
            <a:gdLst>
              <a:gd name="T0" fmla="*/ 0 w 44"/>
              <a:gd name="T1" fmla="*/ 75604688 h 30"/>
              <a:gd name="T2" fmla="*/ 35282188 w 44"/>
              <a:gd name="T3" fmla="*/ 75604688 h 30"/>
              <a:gd name="T4" fmla="*/ 73085325 w 44"/>
              <a:gd name="T5" fmla="*/ 37803138 h 30"/>
              <a:gd name="T6" fmla="*/ 110886875 w 44"/>
              <a:gd name="T7" fmla="*/ 37803138 h 30"/>
              <a:gd name="T8" fmla="*/ 110886875 w 44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30">
                <a:moveTo>
                  <a:pt x="0" y="30"/>
                </a:moveTo>
                <a:lnTo>
                  <a:pt x="14" y="30"/>
                </a:lnTo>
                <a:lnTo>
                  <a:pt x="29" y="15"/>
                </a:lnTo>
                <a:lnTo>
                  <a:pt x="44" y="15"/>
                </a:lnTo>
                <a:lnTo>
                  <a:pt x="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Freeform 58"/>
          <p:cNvSpPr>
            <a:spLocks/>
          </p:cNvSpPr>
          <p:nvPr/>
        </p:nvSpPr>
        <p:spPr bwMode="auto">
          <a:xfrm>
            <a:off x="4375150" y="4503738"/>
            <a:ext cx="71438" cy="0"/>
          </a:xfrm>
          <a:custGeom>
            <a:avLst/>
            <a:gdLst>
              <a:gd name="T0" fmla="*/ 113408619 w 45"/>
              <a:gd name="T1" fmla="*/ 0 w 45"/>
              <a:gd name="T2" fmla="*/ 37803402 w 45"/>
              <a:gd name="T3" fmla="*/ 37803402 w 45"/>
              <a:gd name="T4" fmla="*/ 75605217 w 45"/>
              <a:gd name="T5" fmla="*/ 113408619 w 45"/>
              <a:gd name="T6" fmla="*/ 113408619 w 45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</a:gdLst>
            <a:ahLst/>
            <a:cxnLst>
              <a:cxn ang="T7">
                <a:pos x="T0" y="0"/>
              </a:cxn>
              <a:cxn ang="T8">
                <a:pos x="T1" y="0"/>
              </a:cxn>
              <a:cxn ang="T9">
                <a:pos x="T2" y="0"/>
              </a:cxn>
              <a:cxn ang="T10">
                <a:pos x="T3" y="0"/>
              </a:cxn>
              <a:cxn ang="T11">
                <a:pos x="T4" y="0"/>
              </a:cxn>
              <a:cxn ang="T12">
                <a:pos x="T5" y="0"/>
              </a:cxn>
              <a:cxn ang="T13">
                <a:pos x="T6" y="0"/>
              </a:cxn>
            </a:cxnLst>
            <a:rect l="0" t="0" r="r" b="b"/>
            <a:pathLst>
              <a:path w="45">
                <a:moveTo>
                  <a:pt x="45" y="0"/>
                </a:moveTo>
                <a:lnTo>
                  <a:pt x="0" y="0"/>
                </a:lnTo>
                <a:lnTo>
                  <a:pt x="15" y="0"/>
                </a:lnTo>
                <a:lnTo>
                  <a:pt x="30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8" name="Freeform 59"/>
          <p:cNvSpPr>
            <a:spLocks/>
          </p:cNvSpPr>
          <p:nvPr/>
        </p:nvSpPr>
        <p:spPr bwMode="auto">
          <a:xfrm>
            <a:off x="4375150" y="4503738"/>
            <a:ext cx="71438" cy="0"/>
          </a:xfrm>
          <a:custGeom>
            <a:avLst/>
            <a:gdLst>
              <a:gd name="T0" fmla="*/ 0 w 45"/>
              <a:gd name="T1" fmla="*/ 37803402 w 45"/>
              <a:gd name="T2" fmla="*/ 37803402 w 45"/>
              <a:gd name="T3" fmla="*/ 75605217 w 45"/>
              <a:gd name="T4" fmla="*/ 113408619 w 45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45">
                <a:moveTo>
                  <a:pt x="0" y="0"/>
                </a:moveTo>
                <a:lnTo>
                  <a:pt x="15" y="0"/>
                </a:lnTo>
                <a:lnTo>
                  <a:pt x="30" y="0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9" name="Freeform 60"/>
          <p:cNvSpPr>
            <a:spLocks/>
          </p:cNvSpPr>
          <p:nvPr/>
        </p:nvSpPr>
        <p:spPr bwMode="auto">
          <a:xfrm>
            <a:off x="4446588" y="4503738"/>
            <a:ext cx="69850" cy="0"/>
          </a:xfrm>
          <a:custGeom>
            <a:avLst/>
            <a:gdLst>
              <a:gd name="T0" fmla="*/ 0 w 44"/>
              <a:gd name="T1" fmla="*/ 0 w 44"/>
              <a:gd name="T2" fmla="*/ 35282188 w 44"/>
              <a:gd name="T3" fmla="*/ 73085325 w 44"/>
              <a:gd name="T4" fmla="*/ 110886875 w 44"/>
              <a:gd name="T5" fmla="*/ 110886875 w 44"/>
              <a:gd name="T6" fmla="*/ 0 w 44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</a:gdLst>
            <a:ahLst/>
            <a:cxnLst>
              <a:cxn ang="T7">
                <a:pos x="T0" y="0"/>
              </a:cxn>
              <a:cxn ang="T8">
                <a:pos x="T1" y="0"/>
              </a:cxn>
              <a:cxn ang="T9">
                <a:pos x="T2" y="0"/>
              </a:cxn>
              <a:cxn ang="T10">
                <a:pos x="T3" y="0"/>
              </a:cxn>
              <a:cxn ang="T11">
                <a:pos x="T4" y="0"/>
              </a:cxn>
              <a:cxn ang="T12">
                <a:pos x="T5" y="0"/>
              </a:cxn>
              <a:cxn ang="T13">
                <a:pos x="T6" y="0"/>
              </a:cxn>
            </a:cxnLst>
            <a:rect l="0" t="0" r="r" b="b"/>
            <a:pathLst>
              <a:path w="4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29" y="0"/>
                </a:lnTo>
                <a:lnTo>
                  <a:pt x="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0" name="Freeform 61"/>
          <p:cNvSpPr>
            <a:spLocks/>
          </p:cNvSpPr>
          <p:nvPr/>
        </p:nvSpPr>
        <p:spPr bwMode="auto">
          <a:xfrm>
            <a:off x="4446588" y="4503738"/>
            <a:ext cx="69850" cy="0"/>
          </a:xfrm>
          <a:custGeom>
            <a:avLst/>
            <a:gdLst>
              <a:gd name="T0" fmla="*/ 0 w 44"/>
              <a:gd name="T1" fmla="*/ 35282188 w 44"/>
              <a:gd name="T2" fmla="*/ 73085325 w 44"/>
              <a:gd name="T3" fmla="*/ 110886875 w 44"/>
              <a:gd name="T4" fmla="*/ 110886875 w 4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44">
                <a:moveTo>
                  <a:pt x="0" y="0"/>
                </a:moveTo>
                <a:lnTo>
                  <a:pt x="14" y="0"/>
                </a:lnTo>
                <a:lnTo>
                  <a:pt x="29" y="0"/>
                </a:lnTo>
                <a:lnTo>
                  <a:pt x="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1" name="Freeform 62"/>
          <p:cNvSpPr>
            <a:spLocks/>
          </p:cNvSpPr>
          <p:nvPr/>
        </p:nvSpPr>
        <p:spPr bwMode="auto">
          <a:xfrm>
            <a:off x="4375150" y="4386263"/>
            <a:ext cx="23813" cy="23812"/>
          </a:xfrm>
          <a:custGeom>
            <a:avLst/>
            <a:gdLst>
              <a:gd name="T0" fmla="*/ 37803931 w 15"/>
              <a:gd name="T1" fmla="*/ 0 h 15"/>
              <a:gd name="T2" fmla="*/ 0 w 15"/>
              <a:gd name="T3" fmla="*/ 0 h 15"/>
              <a:gd name="T4" fmla="*/ 0 w 15"/>
              <a:gd name="T5" fmla="*/ 0 h 15"/>
              <a:gd name="T6" fmla="*/ 0 w 15"/>
              <a:gd name="T7" fmla="*/ 37800756 h 15"/>
              <a:gd name="T8" fmla="*/ 0 w 15"/>
              <a:gd name="T9" fmla="*/ 37800756 h 15"/>
              <a:gd name="T10" fmla="*/ 37803931 w 15"/>
              <a:gd name="T11" fmla="*/ 37800756 h 15"/>
              <a:gd name="T12" fmla="*/ 37803931 w 15"/>
              <a:gd name="T13" fmla="*/ 37800756 h 15"/>
              <a:gd name="T14" fmla="*/ 37803931 w 15"/>
              <a:gd name="T15" fmla="*/ 0 h 15"/>
              <a:gd name="T16" fmla="*/ 37803931 w 15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15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2" name="Freeform 63"/>
          <p:cNvSpPr>
            <a:spLocks/>
          </p:cNvSpPr>
          <p:nvPr/>
        </p:nvSpPr>
        <p:spPr bwMode="auto">
          <a:xfrm>
            <a:off x="4375150" y="4386263"/>
            <a:ext cx="23813" cy="23812"/>
          </a:xfrm>
          <a:custGeom>
            <a:avLst/>
            <a:gdLst>
              <a:gd name="T0" fmla="*/ 37803931 w 15"/>
              <a:gd name="T1" fmla="*/ 37800756 h 15"/>
              <a:gd name="T2" fmla="*/ 37803931 w 15"/>
              <a:gd name="T3" fmla="*/ 37800756 h 15"/>
              <a:gd name="T4" fmla="*/ 37803931 w 15"/>
              <a:gd name="T5" fmla="*/ 37800756 h 15"/>
              <a:gd name="T6" fmla="*/ 37803931 w 15"/>
              <a:gd name="T7" fmla="*/ 37800756 h 15"/>
              <a:gd name="T8" fmla="*/ 0 w 15"/>
              <a:gd name="T9" fmla="*/ 37800756 h 15"/>
              <a:gd name="T10" fmla="*/ 0 w 15"/>
              <a:gd name="T11" fmla="*/ 37800756 h 15"/>
              <a:gd name="T12" fmla="*/ 0 w 15"/>
              <a:gd name="T13" fmla="*/ 37800756 h 15"/>
              <a:gd name="T14" fmla="*/ 0 w 15"/>
              <a:gd name="T15" fmla="*/ 0 h 15"/>
              <a:gd name="T16" fmla="*/ 0 w 15"/>
              <a:gd name="T17" fmla="*/ 0 h 15"/>
              <a:gd name="T18" fmla="*/ 37803931 w 15"/>
              <a:gd name="T19" fmla="*/ 0 h 15"/>
              <a:gd name="T20" fmla="*/ 37803931 w 15"/>
              <a:gd name="T21" fmla="*/ 0 h 15"/>
              <a:gd name="T22" fmla="*/ 37803931 w 15"/>
              <a:gd name="T23" fmla="*/ 0 h 15"/>
              <a:gd name="T24" fmla="*/ 37803931 w 15"/>
              <a:gd name="T25" fmla="*/ 3780075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5">
                <a:moveTo>
                  <a:pt x="15" y="15"/>
                </a:moveTo>
                <a:lnTo>
                  <a:pt x="15" y="15"/>
                </a:lnTo>
                <a:lnTo>
                  <a:pt x="0" y="15"/>
                </a:ln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3" name="Freeform 64"/>
          <p:cNvSpPr>
            <a:spLocks/>
          </p:cNvSpPr>
          <p:nvPr/>
        </p:nvSpPr>
        <p:spPr bwMode="auto">
          <a:xfrm>
            <a:off x="4492625" y="4386263"/>
            <a:ext cx="23813" cy="23812"/>
          </a:xfrm>
          <a:custGeom>
            <a:avLst/>
            <a:gdLst>
              <a:gd name="T0" fmla="*/ 37803931 w 15"/>
              <a:gd name="T1" fmla="*/ 0 h 15"/>
              <a:gd name="T2" fmla="*/ 0 w 15"/>
              <a:gd name="T3" fmla="*/ 0 h 15"/>
              <a:gd name="T4" fmla="*/ 0 w 15"/>
              <a:gd name="T5" fmla="*/ 0 h 15"/>
              <a:gd name="T6" fmla="*/ 0 w 15"/>
              <a:gd name="T7" fmla="*/ 37800756 h 15"/>
              <a:gd name="T8" fmla="*/ 0 w 15"/>
              <a:gd name="T9" fmla="*/ 37800756 h 15"/>
              <a:gd name="T10" fmla="*/ 37803931 w 15"/>
              <a:gd name="T11" fmla="*/ 37800756 h 15"/>
              <a:gd name="T12" fmla="*/ 37803931 w 15"/>
              <a:gd name="T13" fmla="*/ 37800756 h 15"/>
              <a:gd name="T14" fmla="*/ 37803931 w 15"/>
              <a:gd name="T15" fmla="*/ 0 h 15"/>
              <a:gd name="T16" fmla="*/ 37803931 w 15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15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4" name="Freeform 65"/>
          <p:cNvSpPr>
            <a:spLocks/>
          </p:cNvSpPr>
          <p:nvPr/>
        </p:nvSpPr>
        <p:spPr bwMode="auto">
          <a:xfrm>
            <a:off x="4492625" y="4386263"/>
            <a:ext cx="23813" cy="23812"/>
          </a:xfrm>
          <a:custGeom>
            <a:avLst/>
            <a:gdLst>
              <a:gd name="T0" fmla="*/ 37803931 w 15"/>
              <a:gd name="T1" fmla="*/ 0 h 15"/>
              <a:gd name="T2" fmla="*/ 37803931 w 15"/>
              <a:gd name="T3" fmla="*/ 37800756 h 15"/>
              <a:gd name="T4" fmla="*/ 37803931 w 15"/>
              <a:gd name="T5" fmla="*/ 37800756 h 15"/>
              <a:gd name="T6" fmla="*/ 0 w 15"/>
              <a:gd name="T7" fmla="*/ 37800756 h 15"/>
              <a:gd name="T8" fmla="*/ 0 w 15"/>
              <a:gd name="T9" fmla="*/ 37800756 h 15"/>
              <a:gd name="T10" fmla="*/ 0 w 15"/>
              <a:gd name="T11" fmla="*/ 37800756 h 15"/>
              <a:gd name="T12" fmla="*/ 0 w 15"/>
              <a:gd name="T13" fmla="*/ 0 h 15"/>
              <a:gd name="T14" fmla="*/ 0 w 15"/>
              <a:gd name="T15" fmla="*/ 0 h 15"/>
              <a:gd name="T16" fmla="*/ 0 w 15"/>
              <a:gd name="T17" fmla="*/ 0 h 15"/>
              <a:gd name="T18" fmla="*/ 0 w 15"/>
              <a:gd name="T19" fmla="*/ 0 h 15"/>
              <a:gd name="T20" fmla="*/ 37803931 w 15"/>
              <a:gd name="T21" fmla="*/ 0 h 15"/>
              <a:gd name="T22" fmla="*/ 37803931 w 15"/>
              <a:gd name="T23" fmla="*/ 0 h 15"/>
              <a:gd name="T24" fmla="*/ 37803931 w 15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5">
                <a:moveTo>
                  <a:pt x="15" y="0"/>
                </a:moveTo>
                <a:lnTo>
                  <a:pt x="15" y="15"/>
                </a:lnTo>
                <a:lnTo>
                  <a:pt x="0" y="15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5" name="Freeform 66"/>
          <p:cNvSpPr>
            <a:spLocks/>
          </p:cNvSpPr>
          <p:nvPr/>
        </p:nvSpPr>
        <p:spPr bwMode="auto">
          <a:xfrm>
            <a:off x="4422775" y="4457700"/>
            <a:ext cx="46038" cy="23813"/>
          </a:xfrm>
          <a:custGeom>
            <a:avLst/>
            <a:gdLst>
              <a:gd name="T0" fmla="*/ 73086119 w 29"/>
              <a:gd name="T1" fmla="*/ 0 h 15"/>
              <a:gd name="T2" fmla="*/ 37803548 w 29"/>
              <a:gd name="T3" fmla="*/ 0 h 15"/>
              <a:gd name="T4" fmla="*/ 0 w 29"/>
              <a:gd name="T5" fmla="*/ 0 h 15"/>
              <a:gd name="T6" fmla="*/ 0 w 29"/>
              <a:gd name="T7" fmla="*/ 37803931 h 15"/>
              <a:gd name="T8" fmla="*/ 0 w 29"/>
              <a:gd name="T9" fmla="*/ 37803931 h 15"/>
              <a:gd name="T10" fmla="*/ 37803548 w 29"/>
              <a:gd name="T11" fmla="*/ 37803931 h 15"/>
              <a:gd name="T12" fmla="*/ 73086119 w 29"/>
              <a:gd name="T13" fmla="*/ 37803931 h 15"/>
              <a:gd name="T14" fmla="*/ 73086119 w 29"/>
              <a:gd name="T15" fmla="*/ 37803931 h 15"/>
              <a:gd name="T16" fmla="*/ 73086119 w 29"/>
              <a:gd name="T17" fmla="*/ 37803931 h 15"/>
              <a:gd name="T18" fmla="*/ 73086119 w 29"/>
              <a:gd name="T19" fmla="*/ 0 h 15"/>
              <a:gd name="T20" fmla="*/ 73086119 w 29"/>
              <a:gd name="T21" fmla="*/ 0 h 15"/>
              <a:gd name="T22" fmla="*/ 73086119 w 29"/>
              <a:gd name="T23" fmla="*/ 0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" h="15">
                <a:moveTo>
                  <a:pt x="29" y="0"/>
                </a:moveTo>
                <a:lnTo>
                  <a:pt x="15" y="0"/>
                </a:lnTo>
                <a:lnTo>
                  <a:pt x="0" y="0"/>
                </a:lnTo>
                <a:lnTo>
                  <a:pt x="0" y="15"/>
                </a:lnTo>
                <a:lnTo>
                  <a:pt x="15" y="15"/>
                </a:lnTo>
                <a:lnTo>
                  <a:pt x="29" y="15"/>
                </a:lnTo>
                <a:lnTo>
                  <a:pt x="29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6" name="Freeform 67"/>
          <p:cNvSpPr>
            <a:spLocks/>
          </p:cNvSpPr>
          <p:nvPr/>
        </p:nvSpPr>
        <p:spPr bwMode="auto">
          <a:xfrm>
            <a:off x="4422775" y="4457700"/>
            <a:ext cx="46038" cy="23813"/>
          </a:xfrm>
          <a:custGeom>
            <a:avLst/>
            <a:gdLst>
              <a:gd name="T0" fmla="*/ 37803548 w 29"/>
              <a:gd name="T1" fmla="*/ 0 h 15"/>
              <a:gd name="T2" fmla="*/ 0 w 29"/>
              <a:gd name="T3" fmla="*/ 0 h 15"/>
              <a:gd name="T4" fmla="*/ 0 w 29"/>
              <a:gd name="T5" fmla="*/ 0 h 15"/>
              <a:gd name="T6" fmla="*/ 0 w 29"/>
              <a:gd name="T7" fmla="*/ 37803931 h 15"/>
              <a:gd name="T8" fmla="*/ 0 w 29"/>
              <a:gd name="T9" fmla="*/ 37803931 h 15"/>
              <a:gd name="T10" fmla="*/ 37803548 w 29"/>
              <a:gd name="T11" fmla="*/ 37803931 h 15"/>
              <a:gd name="T12" fmla="*/ 37803548 w 29"/>
              <a:gd name="T13" fmla="*/ 37803931 h 15"/>
              <a:gd name="T14" fmla="*/ 73086119 w 29"/>
              <a:gd name="T15" fmla="*/ 37803931 h 15"/>
              <a:gd name="T16" fmla="*/ 73086119 w 29"/>
              <a:gd name="T17" fmla="*/ 37803931 h 15"/>
              <a:gd name="T18" fmla="*/ 73086119 w 29"/>
              <a:gd name="T19" fmla="*/ 37803931 h 15"/>
              <a:gd name="T20" fmla="*/ 73086119 w 29"/>
              <a:gd name="T21" fmla="*/ 0 h 15"/>
              <a:gd name="T22" fmla="*/ 73086119 w 29"/>
              <a:gd name="T23" fmla="*/ 0 h 15"/>
              <a:gd name="T24" fmla="*/ 73086119 w 29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15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15" y="15"/>
                </a:lnTo>
                <a:lnTo>
                  <a:pt x="29" y="1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7" name="Freeform 68"/>
          <p:cNvSpPr>
            <a:spLocks/>
          </p:cNvSpPr>
          <p:nvPr/>
        </p:nvSpPr>
        <p:spPr bwMode="auto">
          <a:xfrm>
            <a:off x="4352925" y="4364038"/>
            <a:ext cx="69850" cy="22225"/>
          </a:xfrm>
          <a:custGeom>
            <a:avLst/>
            <a:gdLst>
              <a:gd name="T0" fmla="*/ 73085325 w 44"/>
              <a:gd name="T1" fmla="*/ 0 h 14"/>
              <a:gd name="T2" fmla="*/ 35282188 w 44"/>
              <a:gd name="T3" fmla="*/ 0 h 14"/>
              <a:gd name="T4" fmla="*/ 35282188 w 44"/>
              <a:gd name="T5" fmla="*/ 0 h 14"/>
              <a:gd name="T6" fmla="*/ 0 w 44"/>
              <a:gd name="T7" fmla="*/ 35282188 h 14"/>
              <a:gd name="T8" fmla="*/ 110886875 w 44"/>
              <a:gd name="T9" fmla="*/ 35282188 h 14"/>
              <a:gd name="T10" fmla="*/ 110886875 w 44"/>
              <a:gd name="T11" fmla="*/ 0 h 14"/>
              <a:gd name="T12" fmla="*/ 73085325 w 44"/>
              <a:gd name="T13" fmla="*/ 0 h 14"/>
              <a:gd name="T14" fmla="*/ 73085325 w 44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" h="14">
                <a:moveTo>
                  <a:pt x="29" y="0"/>
                </a:moveTo>
                <a:lnTo>
                  <a:pt x="14" y="0"/>
                </a:lnTo>
                <a:lnTo>
                  <a:pt x="0" y="14"/>
                </a:lnTo>
                <a:lnTo>
                  <a:pt x="44" y="14"/>
                </a:lnTo>
                <a:lnTo>
                  <a:pt x="44" y="0"/>
                </a:lnTo>
                <a:lnTo>
                  <a:pt x="29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8" name="Freeform 69"/>
          <p:cNvSpPr>
            <a:spLocks/>
          </p:cNvSpPr>
          <p:nvPr/>
        </p:nvSpPr>
        <p:spPr bwMode="auto">
          <a:xfrm>
            <a:off x="4352925" y="4364038"/>
            <a:ext cx="69850" cy="22225"/>
          </a:xfrm>
          <a:custGeom>
            <a:avLst/>
            <a:gdLst>
              <a:gd name="T0" fmla="*/ 0 w 44"/>
              <a:gd name="T1" fmla="*/ 35282188 h 14"/>
              <a:gd name="T2" fmla="*/ 35282188 w 44"/>
              <a:gd name="T3" fmla="*/ 0 h 14"/>
              <a:gd name="T4" fmla="*/ 73085325 w 44"/>
              <a:gd name="T5" fmla="*/ 0 h 14"/>
              <a:gd name="T6" fmla="*/ 73085325 w 44"/>
              <a:gd name="T7" fmla="*/ 0 h 14"/>
              <a:gd name="T8" fmla="*/ 110886875 w 44"/>
              <a:gd name="T9" fmla="*/ 0 h 14"/>
              <a:gd name="T10" fmla="*/ 110886875 w 44"/>
              <a:gd name="T11" fmla="*/ 0 h 14"/>
              <a:gd name="T12" fmla="*/ 110886875 w 44"/>
              <a:gd name="T13" fmla="*/ 35282188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14">
                <a:moveTo>
                  <a:pt x="0" y="14"/>
                </a:moveTo>
                <a:lnTo>
                  <a:pt x="14" y="0"/>
                </a:lnTo>
                <a:lnTo>
                  <a:pt x="29" y="0"/>
                </a:lnTo>
                <a:lnTo>
                  <a:pt x="44" y="0"/>
                </a:lnTo>
                <a:lnTo>
                  <a:pt x="44" y="1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9" name="Freeform 70"/>
          <p:cNvSpPr>
            <a:spLocks/>
          </p:cNvSpPr>
          <p:nvPr/>
        </p:nvSpPr>
        <p:spPr bwMode="auto">
          <a:xfrm>
            <a:off x="4468813" y="4364038"/>
            <a:ext cx="71437" cy="22225"/>
          </a:xfrm>
          <a:custGeom>
            <a:avLst/>
            <a:gdLst>
              <a:gd name="T0" fmla="*/ 75604158 w 45"/>
              <a:gd name="T1" fmla="*/ 0 h 14"/>
              <a:gd name="T2" fmla="*/ 37801285 w 45"/>
              <a:gd name="T3" fmla="*/ 0 h 14"/>
              <a:gd name="T4" fmla="*/ 37801285 w 45"/>
              <a:gd name="T5" fmla="*/ 0 h 14"/>
              <a:gd name="T6" fmla="*/ 0 w 45"/>
              <a:gd name="T7" fmla="*/ 0 h 14"/>
              <a:gd name="T8" fmla="*/ 0 w 45"/>
              <a:gd name="T9" fmla="*/ 35282188 h 14"/>
              <a:gd name="T10" fmla="*/ 113405444 w 45"/>
              <a:gd name="T11" fmla="*/ 35282188 h 14"/>
              <a:gd name="T12" fmla="*/ 75604158 w 45"/>
              <a:gd name="T13" fmla="*/ 0 h 14"/>
              <a:gd name="T14" fmla="*/ 75604158 w 45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14">
                <a:moveTo>
                  <a:pt x="30" y="0"/>
                </a:moveTo>
                <a:lnTo>
                  <a:pt x="15" y="0"/>
                </a:lnTo>
                <a:lnTo>
                  <a:pt x="0" y="0"/>
                </a:lnTo>
                <a:lnTo>
                  <a:pt x="0" y="14"/>
                </a:lnTo>
                <a:lnTo>
                  <a:pt x="45" y="14"/>
                </a:lnTo>
                <a:lnTo>
                  <a:pt x="30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0" name="Freeform 71"/>
          <p:cNvSpPr>
            <a:spLocks/>
          </p:cNvSpPr>
          <p:nvPr/>
        </p:nvSpPr>
        <p:spPr bwMode="auto">
          <a:xfrm>
            <a:off x="4468813" y="4364038"/>
            <a:ext cx="71437" cy="22225"/>
          </a:xfrm>
          <a:custGeom>
            <a:avLst/>
            <a:gdLst>
              <a:gd name="T0" fmla="*/ 113405444 w 45"/>
              <a:gd name="T1" fmla="*/ 35282188 h 14"/>
              <a:gd name="T2" fmla="*/ 113405444 w 45"/>
              <a:gd name="T3" fmla="*/ 0 h 14"/>
              <a:gd name="T4" fmla="*/ 75604158 w 45"/>
              <a:gd name="T5" fmla="*/ 0 h 14"/>
              <a:gd name="T6" fmla="*/ 37801285 w 45"/>
              <a:gd name="T7" fmla="*/ 0 h 14"/>
              <a:gd name="T8" fmla="*/ 37801285 w 45"/>
              <a:gd name="T9" fmla="*/ 0 h 14"/>
              <a:gd name="T10" fmla="*/ 0 w 45"/>
              <a:gd name="T11" fmla="*/ 0 h 14"/>
              <a:gd name="T12" fmla="*/ 0 w 45"/>
              <a:gd name="T13" fmla="*/ 35282188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14">
                <a:moveTo>
                  <a:pt x="45" y="14"/>
                </a:moveTo>
                <a:lnTo>
                  <a:pt x="45" y="0"/>
                </a:lnTo>
                <a:lnTo>
                  <a:pt x="30" y="0"/>
                </a:lnTo>
                <a:lnTo>
                  <a:pt x="15" y="0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1" name="Freeform 72"/>
          <p:cNvSpPr>
            <a:spLocks/>
          </p:cNvSpPr>
          <p:nvPr/>
        </p:nvSpPr>
        <p:spPr bwMode="auto">
          <a:xfrm>
            <a:off x="4446588" y="4714875"/>
            <a:ext cx="22225" cy="23813"/>
          </a:xfrm>
          <a:custGeom>
            <a:avLst/>
            <a:gdLst>
              <a:gd name="T0" fmla="*/ 35282188 w 14"/>
              <a:gd name="T1" fmla="*/ 0 h 15"/>
              <a:gd name="T2" fmla="*/ 0 w 14"/>
              <a:gd name="T3" fmla="*/ 0 h 15"/>
              <a:gd name="T4" fmla="*/ 0 w 14"/>
              <a:gd name="T5" fmla="*/ 37803931 h 15"/>
              <a:gd name="T6" fmla="*/ 0 w 14"/>
              <a:gd name="T7" fmla="*/ 37803931 h 15"/>
              <a:gd name="T8" fmla="*/ 0 w 14"/>
              <a:gd name="T9" fmla="*/ 37803931 h 15"/>
              <a:gd name="T10" fmla="*/ 35282188 w 14"/>
              <a:gd name="T11" fmla="*/ 37803931 h 15"/>
              <a:gd name="T12" fmla="*/ 35282188 w 14"/>
              <a:gd name="T13" fmla="*/ 37803931 h 15"/>
              <a:gd name="T14" fmla="*/ 35282188 w 14"/>
              <a:gd name="T15" fmla="*/ 37803931 h 15"/>
              <a:gd name="T16" fmla="*/ 35282188 w 14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5">
                <a:moveTo>
                  <a:pt x="14" y="0"/>
                </a:moveTo>
                <a:lnTo>
                  <a:pt x="0" y="0"/>
                </a:lnTo>
                <a:lnTo>
                  <a:pt x="0" y="15"/>
                </a:lnTo>
                <a:lnTo>
                  <a:pt x="14" y="15"/>
                </a:lnTo>
                <a:lnTo>
                  <a:pt x="14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2" name="Freeform 73"/>
          <p:cNvSpPr>
            <a:spLocks/>
          </p:cNvSpPr>
          <p:nvPr/>
        </p:nvSpPr>
        <p:spPr bwMode="auto">
          <a:xfrm>
            <a:off x="4446588" y="4714875"/>
            <a:ext cx="22225" cy="23813"/>
          </a:xfrm>
          <a:custGeom>
            <a:avLst/>
            <a:gdLst>
              <a:gd name="T0" fmla="*/ 35282188 w 14"/>
              <a:gd name="T1" fmla="*/ 37803931 h 15"/>
              <a:gd name="T2" fmla="*/ 35282188 w 14"/>
              <a:gd name="T3" fmla="*/ 37803931 h 15"/>
              <a:gd name="T4" fmla="*/ 35282188 w 14"/>
              <a:gd name="T5" fmla="*/ 37803931 h 15"/>
              <a:gd name="T6" fmla="*/ 0 w 14"/>
              <a:gd name="T7" fmla="*/ 37803931 h 15"/>
              <a:gd name="T8" fmla="*/ 0 w 14"/>
              <a:gd name="T9" fmla="*/ 37803931 h 15"/>
              <a:gd name="T10" fmla="*/ 0 w 14"/>
              <a:gd name="T11" fmla="*/ 37803931 h 15"/>
              <a:gd name="T12" fmla="*/ 0 w 14"/>
              <a:gd name="T13" fmla="*/ 37803931 h 15"/>
              <a:gd name="T14" fmla="*/ 0 w 14"/>
              <a:gd name="T15" fmla="*/ 37803931 h 15"/>
              <a:gd name="T16" fmla="*/ 0 w 14"/>
              <a:gd name="T17" fmla="*/ 0 h 15"/>
              <a:gd name="T18" fmla="*/ 0 w 14"/>
              <a:gd name="T19" fmla="*/ 0 h 15"/>
              <a:gd name="T20" fmla="*/ 35282188 w 14"/>
              <a:gd name="T21" fmla="*/ 0 h 15"/>
              <a:gd name="T22" fmla="*/ 35282188 w 14"/>
              <a:gd name="T23" fmla="*/ 37803931 h 15"/>
              <a:gd name="T24" fmla="*/ 35282188 w 14"/>
              <a:gd name="T25" fmla="*/ 37803931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5">
                <a:moveTo>
                  <a:pt x="14" y="15"/>
                </a:moveTo>
                <a:lnTo>
                  <a:pt x="14" y="15"/>
                </a:lnTo>
                <a:lnTo>
                  <a:pt x="0" y="15"/>
                </a:lnTo>
                <a:lnTo>
                  <a:pt x="0" y="0"/>
                </a:lnTo>
                <a:lnTo>
                  <a:pt x="14" y="0"/>
                </a:lnTo>
                <a:lnTo>
                  <a:pt x="14" y="15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3" name="Freeform 74"/>
          <p:cNvSpPr>
            <a:spLocks/>
          </p:cNvSpPr>
          <p:nvPr/>
        </p:nvSpPr>
        <p:spPr bwMode="auto">
          <a:xfrm>
            <a:off x="4446588" y="4808538"/>
            <a:ext cx="22225" cy="23812"/>
          </a:xfrm>
          <a:custGeom>
            <a:avLst/>
            <a:gdLst>
              <a:gd name="T0" fmla="*/ 35282188 w 14"/>
              <a:gd name="T1" fmla="*/ 0 h 15"/>
              <a:gd name="T2" fmla="*/ 0 w 14"/>
              <a:gd name="T3" fmla="*/ 0 h 15"/>
              <a:gd name="T4" fmla="*/ 0 w 14"/>
              <a:gd name="T5" fmla="*/ 0 h 15"/>
              <a:gd name="T6" fmla="*/ 0 w 14"/>
              <a:gd name="T7" fmla="*/ 37800756 h 15"/>
              <a:gd name="T8" fmla="*/ 0 w 14"/>
              <a:gd name="T9" fmla="*/ 37800756 h 15"/>
              <a:gd name="T10" fmla="*/ 35282188 w 14"/>
              <a:gd name="T11" fmla="*/ 37800756 h 15"/>
              <a:gd name="T12" fmla="*/ 35282188 w 14"/>
              <a:gd name="T13" fmla="*/ 37800756 h 15"/>
              <a:gd name="T14" fmla="*/ 35282188 w 14"/>
              <a:gd name="T15" fmla="*/ 0 h 15"/>
              <a:gd name="T16" fmla="*/ 35282188 w 14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5">
                <a:moveTo>
                  <a:pt x="14" y="0"/>
                </a:moveTo>
                <a:lnTo>
                  <a:pt x="0" y="0"/>
                </a:lnTo>
                <a:lnTo>
                  <a:pt x="0" y="15"/>
                </a:lnTo>
                <a:lnTo>
                  <a:pt x="14" y="15"/>
                </a:lnTo>
                <a:lnTo>
                  <a:pt x="14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4" name="Freeform 75"/>
          <p:cNvSpPr>
            <a:spLocks/>
          </p:cNvSpPr>
          <p:nvPr/>
        </p:nvSpPr>
        <p:spPr bwMode="auto">
          <a:xfrm>
            <a:off x="4446588" y="4808538"/>
            <a:ext cx="22225" cy="23812"/>
          </a:xfrm>
          <a:custGeom>
            <a:avLst/>
            <a:gdLst>
              <a:gd name="T0" fmla="*/ 35282188 w 14"/>
              <a:gd name="T1" fmla="*/ 37800756 h 15"/>
              <a:gd name="T2" fmla="*/ 35282188 w 14"/>
              <a:gd name="T3" fmla="*/ 37800756 h 15"/>
              <a:gd name="T4" fmla="*/ 35282188 w 14"/>
              <a:gd name="T5" fmla="*/ 37800756 h 15"/>
              <a:gd name="T6" fmla="*/ 0 w 14"/>
              <a:gd name="T7" fmla="*/ 37800756 h 15"/>
              <a:gd name="T8" fmla="*/ 0 w 14"/>
              <a:gd name="T9" fmla="*/ 37800756 h 15"/>
              <a:gd name="T10" fmla="*/ 0 w 14"/>
              <a:gd name="T11" fmla="*/ 37800756 h 15"/>
              <a:gd name="T12" fmla="*/ 0 w 14"/>
              <a:gd name="T13" fmla="*/ 37800756 h 15"/>
              <a:gd name="T14" fmla="*/ 0 w 14"/>
              <a:gd name="T15" fmla="*/ 0 h 15"/>
              <a:gd name="T16" fmla="*/ 0 w 14"/>
              <a:gd name="T17" fmla="*/ 0 h 15"/>
              <a:gd name="T18" fmla="*/ 0 w 14"/>
              <a:gd name="T19" fmla="*/ 0 h 15"/>
              <a:gd name="T20" fmla="*/ 35282188 w 14"/>
              <a:gd name="T21" fmla="*/ 0 h 15"/>
              <a:gd name="T22" fmla="*/ 35282188 w 14"/>
              <a:gd name="T23" fmla="*/ 0 h 15"/>
              <a:gd name="T24" fmla="*/ 35282188 w 14"/>
              <a:gd name="T25" fmla="*/ 3780075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5">
                <a:moveTo>
                  <a:pt x="14" y="15"/>
                </a:moveTo>
                <a:lnTo>
                  <a:pt x="14" y="15"/>
                </a:lnTo>
                <a:lnTo>
                  <a:pt x="0" y="15"/>
                </a:lnTo>
                <a:lnTo>
                  <a:pt x="0" y="0"/>
                </a:lnTo>
                <a:lnTo>
                  <a:pt x="14" y="0"/>
                </a:lnTo>
                <a:lnTo>
                  <a:pt x="14" y="15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5" name="Freeform 76"/>
          <p:cNvSpPr>
            <a:spLocks/>
          </p:cNvSpPr>
          <p:nvPr/>
        </p:nvSpPr>
        <p:spPr bwMode="auto">
          <a:xfrm>
            <a:off x="4446588" y="4903788"/>
            <a:ext cx="22225" cy="22225"/>
          </a:xfrm>
          <a:custGeom>
            <a:avLst/>
            <a:gdLst>
              <a:gd name="T0" fmla="*/ 35282188 w 14"/>
              <a:gd name="T1" fmla="*/ 0 h 14"/>
              <a:gd name="T2" fmla="*/ 0 w 14"/>
              <a:gd name="T3" fmla="*/ 0 h 14"/>
              <a:gd name="T4" fmla="*/ 0 w 14"/>
              <a:gd name="T5" fmla="*/ 0 h 14"/>
              <a:gd name="T6" fmla="*/ 0 w 14"/>
              <a:gd name="T7" fmla="*/ 35282188 h 14"/>
              <a:gd name="T8" fmla="*/ 0 w 14"/>
              <a:gd name="T9" fmla="*/ 35282188 h 14"/>
              <a:gd name="T10" fmla="*/ 35282188 w 14"/>
              <a:gd name="T11" fmla="*/ 35282188 h 14"/>
              <a:gd name="T12" fmla="*/ 35282188 w 14"/>
              <a:gd name="T13" fmla="*/ 35282188 h 14"/>
              <a:gd name="T14" fmla="*/ 35282188 w 14"/>
              <a:gd name="T15" fmla="*/ 0 h 14"/>
              <a:gd name="T16" fmla="*/ 35282188 w 14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4">
                <a:moveTo>
                  <a:pt x="14" y="0"/>
                </a:moveTo>
                <a:lnTo>
                  <a:pt x="0" y="0"/>
                </a:lnTo>
                <a:lnTo>
                  <a:pt x="0" y="14"/>
                </a:lnTo>
                <a:lnTo>
                  <a:pt x="14" y="14"/>
                </a:lnTo>
                <a:lnTo>
                  <a:pt x="14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6" name="Freeform 77"/>
          <p:cNvSpPr>
            <a:spLocks/>
          </p:cNvSpPr>
          <p:nvPr/>
        </p:nvSpPr>
        <p:spPr bwMode="auto">
          <a:xfrm>
            <a:off x="4446588" y="4903788"/>
            <a:ext cx="22225" cy="22225"/>
          </a:xfrm>
          <a:custGeom>
            <a:avLst/>
            <a:gdLst>
              <a:gd name="T0" fmla="*/ 35282188 w 14"/>
              <a:gd name="T1" fmla="*/ 0 h 14"/>
              <a:gd name="T2" fmla="*/ 35282188 w 14"/>
              <a:gd name="T3" fmla="*/ 35282188 h 14"/>
              <a:gd name="T4" fmla="*/ 35282188 w 14"/>
              <a:gd name="T5" fmla="*/ 35282188 h 14"/>
              <a:gd name="T6" fmla="*/ 0 w 14"/>
              <a:gd name="T7" fmla="*/ 35282188 h 14"/>
              <a:gd name="T8" fmla="*/ 0 w 14"/>
              <a:gd name="T9" fmla="*/ 35282188 h 14"/>
              <a:gd name="T10" fmla="*/ 0 w 14"/>
              <a:gd name="T11" fmla="*/ 35282188 h 14"/>
              <a:gd name="T12" fmla="*/ 0 w 14"/>
              <a:gd name="T13" fmla="*/ 0 h 14"/>
              <a:gd name="T14" fmla="*/ 0 w 14"/>
              <a:gd name="T15" fmla="*/ 0 h 14"/>
              <a:gd name="T16" fmla="*/ 0 w 14"/>
              <a:gd name="T17" fmla="*/ 0 h 14"/>
              <a:gd name="T18" fmla="*/ 0 w 14"/>
              <a:gd name="T19" fmla="*/ 0 h 14"/>
              <a:gd name="T20" fmla="*/ 35282188 w 14"/>
              <a:gd name="T21" fmla="*/ 0 h 14"/>
              <a:gd name="T22" fmla="*/ 35282188 w 14"/>
              <a:gd name="T23" fmla="*/ 0 h 14"/>
              <a:gd name="T24" fmla="*/ 35282188 w 14"/>
              <a:gd name="T25" fmla="*/ 0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4">
                <a:moveTo>
                  <a:pt x="14" y="0"/>
                </a:moveTo>
                <a:lnTo>
                  <a:pt x="14" y="14"/>
                </a:lnTo>
                <a:lnTo>
                  <a:pt x="0" y="14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7" name="Rectangle 78"/>
          <p:cNvSpPr>
            <a:spLocks noChangeArrowheads="1"/>
          </p:cNvSpPr>
          <p:nvPr/>
        </p:nvSpPr>
        <p:spPr bwMode="auto">
          <a:xfrm>
            <a:off x="4938713" y="4292600"/>
            <a:ext cx="631825" cy="1127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238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292600"/>
            <a:ext cx="631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292600"/>
            <a:ext cx="631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0" name="Rectangle 81"/>
          <p:cNvSpPr>
            <a:spLocks noChangeArrowheads="1"/>
          </p:cNvSpPr>
          <p:nvPr/>
        </p:nvSpPr>
        <p:spPr bwMode="auto">
          <a:xfrm>
            <a:off x="5688013" y="4433888"/>
            <a:ext cx="468312" cy="844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pic>
        <p:nvPicPr>
          <p:cNvPr id="7241" name="Picture 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433888"/>
            <a:ext cx="468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2" name="Picture 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433888"/>
            <a:ext cx="468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3" name="Freeform 84"/>
          <p:cNvSpPr>
            <a:spLocks/>
          </p:cNvSpPr>
          <p:nvPr/>
        </p:nvSpPr>
        <p:spPr bwMode="auto">
          <a:xfrm>
            <a:off x="4914900" y="3963988"/>
            <a:ext cx="117475" cy="165100"/>
          </a:xfrm>
          <a:custGeom>
            <a:avLst/>
            <a:gdLst>
              <a:gd name="T0" fmla="*/ 0 w 74"/>
              <a:gd name="T1" fmla="*/ 0 h 104"/>
              <a:gd name="T2" fmla="*/ 0 w 74"/>
              <a:gd name="T3" fmla="*/ 262096250 h 104"/>
              <a:gd name="T4" fmla="*/ 186491563 w 74"/>
              <a:gd name="T5" fmla="*/ 186491563 h 104"/>
              <a:gd name="T6" fmla="*/ 37803138 w 74"/>
              <a:gd name="T7" fmla="*/ 186491563 h 104"/>
              <a:gd name="T8" fmla="*/ 37803138 w 74"/>
              <a:gd name="T9" fmla="*/ 75604688 h 104"/>
              <a:gd name="T10" fmla="*/ 186491563 w 74"/>
              <a:gd name="T11" fmla="*/ 75604688 h 104"/>
              <a:gd name="T12" fmla="*/ 0 w 74"/>
              <a:gd name="T13" fmla="*/ 0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" h="104">
                <a:moveTo>
                  <a:pt x="0" y="0"/>
                </a:moveTo>
                <a:lnTo>
                  <a:pt x="0" y="104"/>
                </a:lnTo>
                <a:lnTo>
                  <a:pt x="74" y="74"/>
                </a:lnTo>
                <a:lnTo>
                  <a:pt x="15" y="74"/>
                </a:lnTo>
                <a:lnTo>
                  <a:pt x="15" y="30"/>
                </a:lnTo>
                <a:lnTo>
                  <a:pt x="74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4" name="Rectangle 85"/>
          <p:cNvSpPr>
            <a:spLocks noChangeArrowheads="1"/>
          </p:cNvSpPr>
          <p:nvPr/>
        </p:nvSpPr>
        <p:spPr bwMode="auto">
          <a:xfrm>
            <a:off x="3836988" y="4011613"/>
            <a:ext cx="1077912" cy="698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245" name="Freeform 86"/>
          <p:cNvSpPr>
            <a:spLocks/>
          </p:cNvSpPr>
          <p:nvPr/>
        </p:nvSpPr>
        <p:spPr bwMode="auto">
          <a:xfrm>
            <a:off x="4938713" y="4011613"/>
            <a:ext cx="139700" cy="69850"/>
          </a:xfrm>
          <a:custGeom>
            <a:avLst/>
            <a:gdLst>
              <a:gd name="T0" fmla="*/ 148690013 w 88"/>
              <a:gd name="T1" fmla="*/ 0 h 44"/>
              <a:gd name="T2" fmla="*/ 0 w 88"/>
              <a:gd name="T3" fmla="*/ 0 h 44"/>
              <a:gd name="T4" fmla="*/ 0 w 88"/>
              <a:gd name="T5" fmla="*/ 110886875 h 44"/>
              <a:gd name="T6" fmla="*/ 148690013 w 88"/>
              <a:gd name="T7" fmla="*/ 110886875 h 44"/>
              <a:gd name="T8" fmla="*/ 221773750 w 88"/>
              <a:gd name="T9" fmla="*/ 37803138 h 44"/>
              <a:gd name="T10" fmla="*/ 148690013 w 8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44">
                <a:moveTo>
                  <a:pt x="59" y="0"/>
                </a:moveTo>
                <a:lnTo>
                  <a:pt x="0" y="0"/>
                </a:lnTo>
                <a:lnTo>
                  <a:pt x="0" y="44"/>
                </a:lnTo>
                <a:lnTo>
                  <a:pt x="59" y="44"/>
                </a:lnTo>
                <a:lnTo>
                  <a:pt x="88" y="15"/>
                </a:lnTo>
                <a:lnTo>
                  <a:pt x="59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6" name="Rectangle 87"/>
          <p:cNvSpPr>
            <a:spLocks noChangeArrowheads="1"/>
          </p:cNvSpPr>
          <p:nvPr/>
        </p:nvSpPr>
        <p:spPr bwMode="auto">
          <a:xfrm>
            <a:off x="5899150" y="3471863"/>
            <a:ext cx="21780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247" name="Rectangle 88"/>
          <p:cNvSpPr>
            <a:spLocks noChangeArrowheads="1"/>
          </p:cNvSpPr>
          <p:nvPr/>
        </p:nvSpPr>
        <p:spPr bwMode="auto">
          <a:xfrm>
            <a:off x="7750175" y="3471863"/>
            <a:ext cx="3746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248" name="Freeform 89"/>
          <p:cNvSpPr>
            <a:spLocks/>
          </p:cNvSpPr>
          <p:nvPr/>
        </p:nvSpPr>
        <p:spPr bwMode="auto">
          <a:xfrm>
            <a:off x="2782888" y="3941763"/>
            <a:ext cx="492125" cy="1782762"/>
          </a:xfrm>
          <a:custGeom>
            <a:avLst/>
            <a:gdLst>
              <a:gd name="T0" fmla="*/ 781248438 w 310"/>
              <a:gd name="T1" fmla="*/ 0 h 1123"/>
              <a:gd name="T2" fmla="*/ 667842200 w 310"/>
              <a:gd name="T3" fmla="*/ 35282178 h 1123"/>
              <a:gd name="T4" fmla="*/ 519152188 w 310"/>
              <a:gd name="T5" fmla="*/ 73083717 h 1123"/>
              <a:gd name="T6" fmla="*/ 408265313 w 310"/>
              <a:gd name="T7" fmla="*/ 186491510 h 1123"/>
              <a:gd name="T8" fmla="*/ 370463763 w 310"/>
              <a:gd name="T9" fmla="*/ 259575227 h 1123"/>
              <a:gd name="T10" fmla="*/ 335181575 w 310"/>
              <a:gd name="T11" fmla="*/ 297378354 h 1123"/>
              <a:gd name="T12" fmla="*/ 335181575 w 310"/>
              <a:gd name="T13" fmla="*/ 335179893 h 1123"/>
              <a:gd name="T14" fmla="*/ 335181575 w 310"/>
              <a:gd name="T15" fmla="*/ 370462071 h 1123"/>
              <a:gd name="T16" fmla="*/ 297378438 w 310"/>
              <a:gd name="T17" fmla="*/ 408265198 h 1123"/>
              <a:gd name="T18" fmla="*/ 297378438 w 310"/>
              <a:gd name="T19" fmla="*/ 446066737 h 1123"/>
              <a:gd name="T20" fmla="*/ 297378438 w 310"/>
              <a:gd name="T21" fmla="*/ 483869864 h 1123"/>
              <a:gd name="T22" fmla="*/ 335181575 w 310"/>
              <a:gd name="T23" fmla="*/ 632558248 h 1123"/>
              <a:gd name="T24" fmla="*/ 370463763 w 310"/>
              <a:gd name="T25" fmla="*/ 781248218 h 1123"/>
              <a:gd name="T26" fmla="*/ 370463763 w 310"/>
              <a:gd name="T27" fmla="*/ 819049758 h 1123"/>
              <a:gd name="T28" fmla="*/ 370463763 w 310"/>
              <a:gd name="T29" fmla="*/ 856852885 h 1123"/>
              <a:gd name="T30" fmla="*/ 335181575 w 310"/>
              <a:gd name="T31" fmla="*/ 929936602 h 1123"/>
              <a:gd name="T32" fmla="*/ 335181575 w 310"/>
              <a:gd name="T33" fmla="*/ 1005541268 h 1123"/>
              <a:gd name="T34" fmla="*/ 297378438 w 310"/>
              <a:gd name="T35" fmla="*/ 1040823446 h 1123"/>
              <a:gd name="T36" fmla="*/ 259576888 w 310"/>
              <a:gd name="T37" fmla="*/ 1078626572 h 1123"/>
              <a:gd name="T38" fmla="*/ 259576888 w 310"/>
              <a:gd name="T39" fmla="*/ 1116428112 h 1123"/>
              <a:gd name="T40" fmla="*/ 221773750 w 310"/>
              <a:gd name="T41" fmla="*/ 1154231239 h 1123"/>
              <a:gd name="T42" fmla="*/ 221773750 w 310"/>
              <a:gd name="T43" fmla="*/ 1154231239 h 1123"/>
              <a:gd name="T44" fmla="*/ 186491563 w 310"/>
              <a:gd name="T45" fmla="*/ 1192032778 h 1123"/>
              <a:gd name="T46" fmla="*/ 186491563 w 310"/>
              <a:gd name="T47" fmla="*/ 1227314956 h 1123"/>
              <a:gd name="T48" fmla="*/ 148690013 w 310"/>
              <a:gd name="T49" fmla="*/ 1265118083 h 1123"/>
              <a:gd name="T50" fmla="*/ 110886875 w 310"/>
              <a:gd name="T51" fmla="*/ 1302919622 h 1123"/>
              <a:gd name="T52" fmla="*/ 110886875 w 310"/>
              <a:gd name="T53" fmla="*/ 1376004927 h 1123"/>
              <a:gd name="T54" fmla="*/ 73085325 w 310"/>
              <a:gd name="T55" fmla="*/ 1413806466 h 1123"/>
              <a:gd name="T56" fmla="*/ 73085325 w 310"/>
              <a:gd name="T57" fmla="*/ 1451609593 h 1123"/>
              <a:gd name="T58" fmla="*/ 35282188 w 310"/>
              <a:gd name="T59" fmla="*/ 1527214259 h 1123"/>
              <a:gd name="T60" fmla="*/ 35282188 w 310"/>
              <a:gd name="T61" fmla="*/ 1562496437 h 1123"/>
              <a:gd name="T62" fmla="*/ 0 w 310"/>
              <a:gd name="T63" fmla="*/ 1638101103 h 1123"/>
              <a:gd name="T64" fmla="*/ 0 w 310"/>
              <a:gd name="T65" fmla="*/ 1711184820 h 1123"/>
              <a:gd name="T66" fmla="*/ 0 w 310"/>
              <a:gd name="T67" fmla="*/ 1748987947 h 1123"/>
              <a:gd name="T68" fmla="*/ 0 w 310"/>
              <a:gd name="T69" fmla="*/ 1862394153 h 1123"/>
              <a:gd name="T70" fmla="*/ 0 w 310"/>
              <a:gd name="T71" fmla="*/ 1973280997 h 1123"/>
              <a:gd name="T72" fmla="*/ 35282188 w 310"/>
              <a:gd name="T73" fmla="*/ 2147483646 h 1123"/>
              <a:gd name="T74" fmla="*/ 110886875 w 310"/>
              <a:gd name="T75" fmla="*/ 2147483646 h 1123"/>
              <a:gd name="T76" fmla="*/ 221773750 w 310"/>
              <a:gd name="T77" fmla="*/ 2147483646 h 1123"/>
              <a:gd name="T78" fmla="*/ 297378438 w 310"/>
              <a:gd name="T79" fmla="*/ 2147483646 h 1123"/>
              <a:gd name="T80" fmla="*/ 408265313 w 310"/>
              <a:gd name="T81" fmla="*/ 2147483646 h 1123"/>
              <a:gd name="T82" fmla="*/ 446068450 w 310"/>
              <a:gd name="T83" fmla="*/ 2147483646 h 1123"/>
              <a:gd name="T84" fmla="*/ 483870000 w 310"/>
              <a:gd name="T85" fmla="*/ 2147483646 h 1123"/>
              <a:gd name="T86" fmla="*/ 519152188 w 310"/>
              <a:gd name="T87" fmla="*/ 2147483646 h 1123"/>
              <a:gd name="T88" fmla="*/ 556955325 w 310"/>
              <a:gd name="T89" fmla="*/ 2147483646 h 1123"/>
              <a:gd name="T90" fmla="*/ 556955325 w 310"/>
              <a:gd name="T91" fmla="*/ 2147483646 h 1123"/>
              <a:gd name="T92" fmla="*/ 556955325 w 310"/>
              <a:gd name="T93" fmla="*/ 2147483646 h 1123"/>
              <a:gd name="T94" fmla="*/ 781248438 w 310"/>
              <a:gd name="T95" fmla="*/ 2147483646 h 1123"/>
              <a:gd name="T96" fmla="*/ 781248438 w 310"/>
              <a:gd name="T97" fmla="*/ 0 h 1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10" h="1123">
                <a:moveTo>
                  <a:pt x="310" y="0"/>
                </a:moveTo>
                <a:lnTo>
                  <a:pt x="265" y="14"/>
                </a:lnTo>
                <a:lnTo>
                  <a:pt x="206" y="29"/>
                </a:lnTo>
                <a:lnTo>
                  <a:pt x="162" y="74"/>
                </a:lnTo>
                <a:lnTo>
                  <a:pt x="147" y="103"/>
                </a:lnTo>
                <a:lnTo>
                  <a:pt x="133" y="118"/>
                </a:lnTo>
                <a:lnTo>
                  <a:pt x="133" y="133"/>
                </a:lnTo>
                <a:lnTo>
                  <a:pt x="133" y="147"/>
                </a:lnTo>
                <a:lnTo>
                  <a:pt x="118" y="162"/>
                </a:lnTo>
                <a:lnTo>
                  <a:pt x="118" y="177"/>
                </a:lnTo>
                <a:lnTo>
                  <a:pt x="118" y="192"/>
                </a:lnTo>
                <a:lnTo>
                  <a:pt x="133" y="251"/>
                </a:lnTo>
                <a:lnTo>
                  <a:pt x="147" y="310"/>
                </a:lnTo>
                <a:lnTo>
                  <a:pt x="147" y="325"/>
                </a:lnTo>
                <a:lnTo>
                  <a:pt x="147" y="340"/>
                </a:lnTo>
                <a:lnTo>
                  <a:pt x="133" y="369"/>
                </a:lnTo>
                <a:lnTo>
                  <a:pt x="133" y="399"/>
                </a:lnTo>
                <a:lnTo>
                  <a:pt x="118" y="413"/>
                </a:lnTo>
                <a:lnTo>
                  <a:pt x="103" y="428"/>
                </a:lnTo>
                <a:lnTo>
                  <a:pt x="103" y="443"/>
                </a:lnTo>
                <a:lnTo>
                  <a:pt x="88" y="458"/>
                </a:lnTo>
                <a:lnTo>
                  <a:pt x="74" y="473"/>
                </a:lnTo>
                <a:lnTo>
                  <a:pt x="74" y="487"/>
                </a:lnTo>
                <a:lnTo>
                  <a:pt x="59" y="502"/>
                </a:lnTo>
                <a:lnTo>
                  <a:pt x="44" y="517"/>
                </a:lnTo>
                <a:lnTo>
                  <a:pt x="44" y="546"/>
                </a:lnTo>
                <a:lnTo>
                  <a:pt x="29" y="561"/>
                </a:lnTo>
                <a:lnTo>
                  <a:pt x="29" y="576"/>
                </a:lnTo>
                <a:lnTo>
                  <a:pt x="14" y="606"/>
                </a:lnTo>
                <a:lnTo>
                  <a:pt x="14" y="620"/>
                </a:lnTo>
                <a:lnTo>
                  <a:pt x="0" y="650"/>
                </a:lnTo>
                <a:lnTo>
                  <a:pt x="0" y="679"/>
                </a:lnTo>
                <a:lnTo>
                  <a:pt x="0" y="694"/>
                </a:lnTo>
                <a:lnTo>
                  <a:pt x="0" y="739"/>
                </a:lnTo>
                <a:lnTo>
                  <a:pt x="0" y="783"/>
                </a:lnTo>
                <a:lnTo>
                  <a:pt x="14" y="872"/>
                </a:lnTo>
                <a:lnTo>
                  <a:pt x="44" y="945"/>
                </a:lnTo>
                <a:lnTo>
                  <a:pt x="88" y="1005"/>
                </a:lnTo>
                <a:lnTo>
                  <a:pt x="118" y="1049"/>
                </a:lnTo>
                <a:lnTo>
                  <a:pt x="162" y="1093"/>
                </a:lnTo>
                <a:lnTo>
                  <a:pt x="177" y="1108"/>
                </a:lnTo>
                <a:lnTo>
                  <a:pt x="192" y="1108"/>
                </a:lnTo>
                <a:lnTo>
                  <a:pt x="206" y="1123"/>
                </a:lnTo>
                <a:lnTo>
                  <a:pt x="221" y="1123"/>
                </a:lnTo>
                <a:lnTo>
                  <a:pt x="310" y="1123"/>
                </a:lnTo>
                <a:lnTo>
                  <a:pt x="3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9" name="Freeform 90"/>
          <p:cNvSpPr>
            <a:spLocks/>
          </p:cNvSpPr>
          <p:nvPr/>
        </p:nvSpPr>
        <p:spPr bwMode="auto">
          <a:xfrm>
            <a:off x="2782888" y="3941763"/>
            <a:ext cx="492125" cy="1782762"/>
          </a:xfrm>
          <a:custGeom>
            <a:avLst/>
            <a:gdLst>
              <a:gd name="T0" fmla="*/ 781248438 w 310"/>
              <a:gd name="T1" fmla="*/ 0 h 1123"/>
              <a:gd name="T2" fmla="*/ 667842200 w 310"/>
              <a:gd name="T3" fmla="*/ 35282178 h 1123"/>
              <a:gd name="T4" fmla="*/ 519152188 w 310"/>
              <a:gd name="T5" fmla="*/ 73083717 h 1123"/>
              <a:gd name="T6" fmla="*/ 408265313 w 310"/>
              <a:gd name="T7" fmla="*/ 186491510 h 1123"/>
              <a:gd name="T8" fmla="*/ 370463763 w 310"/>
              <a:gd name="T9" fmla="*/ 259575227 h 1123"/>
              <a:gd name="T10" fmla="*/ 335181575 w 310"/>
              <a:gd name="T11" fmla="*/ 297378354 h 1123"/>
              <a:gd name="T12" fmla="*/ 335181575 w 310"/>
              <a:gd name="T13" fmla="*/ 335179893 h 1123"/>
              <a:gd name="T14" fmla="*/ 335181575 w 310"/>
              <a:gd name="T15" fmla="*/ 370462071 h 1123"/>
              <a:gd name="T16" fmla="*/ 297378438 w 310"/>
              <a:gd name="T17" fmla="*/ 408265198 h 1123"/>
              <a:gd name="T18" fmla="*/ 297378438 w 310"/>
              <a:gd name="T19" fmla="*/ 446066737 h 1123"/>
              <a:gd name="T20" fmla="*/ 297378438 w 310"/>
              <a:gd name="T21" fmla="*/ 483869864 h 1123"/>
              <a:gd name="T22" fmla="*/ 335181575 w 310"/>
              <a:gd name="T23" fmla="*/ 632558248 h 1123"/>
              <a:gd name="T24" fmla="*/ 370463763 w 310"/>
              <a:gd name="T25" fmla="*/ 781248218 h 1123"/>
              <a:gd name="T26" fmla="*/ 370463763 w 310"/>
              <a:gd name="T27" fmla="*/ 819049758 h 1123"/>
              <a:gd name="T28" fmla="*/ 370463763 w 310"/>
              <a:gd name="T29" fmla="*/ 856852885 h 1123"/>
              <a:gd name="T30" fmla="*/ 335181575 w 310"/>
              <a:gd name="T31" fmla="*/ 929936602 h 1123"/>
              <a:gd name="T32" fmla="*/ 335181575 w 310"/>
              <a:gd name="T33" fmla="*/ 1005541268 h 1123"/>
              <a:gd name="T34" fmla="*/ 297378438 w 310"/>
              <a:gd name="T35" fmla="*/ 1040823446 h 1123"/>
              <a:gd name="T36" fmla="*/ 259576888 w 310"/>
              <a:gd name="T37" fmla="*/ 1078626572 h 1123"/>
              <a:gd name="T38" fmla="*/ 259576888 w 310"/>
              <a:gd name="T39" fmla="*/ 1116428112 h 1123"/>
              <a:gd name="T40" fmla="*/ 221773750 w 310"/>
              <a:gd name="T41" fmla="*/ 1154231239 h 1123"/>
              <a:gd name="T42" fmla="*/ 221773750 w 310"/>
              <a:gd name="T43" fmla="*/ 1154231239 h 1123"/>
              <a:gd name="T44" fmla="*/ 186491563 w 310"/>
              <a:gd name="T45" fmla="*/ 1192032778 h 1123"/>
              <a:gd name="T46" fmla="*/ 186491563 w 310"/>
              <a:gd name="T47" fmla="*/ 1227314956 h 1123"/>
              <a:gd name="T48" fmla="*/ 148690013 w 310"/>
              <a:gd name="T49" fmla="*/ 1265118083 h 1123"/>
              <a:gd name="T50" fmla="*/ 110886875 w 310"/>
              <a:gd name="T51" fmla="*/ 1302919622 h 1123"/>
              <a:gd name="T52" fmla="*/ 110886875 w 310"/>
              <a:gd name="T53" fmla="*/ 1376004927 h 1123"/>
              <a:gd name="T54" fmla="*/ 73085325 w 310"/>
              <a:gd name="T55" fmla="*/ 1413806466 h 1123"/>
              <a:gd name="T56" fmla="*/ 73085325 w 310"/>
              <a:gd name="T57" fmla="*/ 1451609593 h 1123"/>
              <a:gd name="T58" fmla="*/ 35282188 w 310"/>
              <a:gd name="T59" fmla="*/ 1527214259 h 1123"/>
              <a:gd name="T60" fmla="*/ 35282188 w 310"/>
              <a:gd name="T61" fmla="*/ 1562496437 h 1123"/>
              <a:gd name="T62" fmla="*/ 0 w 310"/>
              <a:gd name="T63" fmla="*/ 1638101103 h 1123"/>
              <a:gd name="T64" fmla="*/ 0 w 310"/>
              <a:gd name="T65" fmla="*/ 1711184820 h 1123"/>
              <a:gd name="T66" fmla="*/ 0 w 310"/>
              <a:gd name="T67" fmla="*/ 1748987947 h 1123"/>
              <a:gd name="T68" fmla="*/ 0 w 310"/>
              <a:gd name="T69" fmla="*/ 1824592613 h 1123"/>
              <a:gd name="T70" fmla="*/ 0 w 310"/>
              <a:gd name="T71" fmla="*/ 1862394153 h 1123"/>
              <a:gd name="T72" fmla="*/ 0 w 310"/>
              <a:gd name="T73" fmla="*/ 1973280997 h 1123"/>
              <a:gd name="T74" fmla="*/ 35282188 w 310"/>
              <a:gd name="T75" fmla="*/ 2147483646 h 1123"/>
              <a:gd name="T76" fmla="*/ 110886875 w 310"/>
              <a:gd name="T77" fmla="*/ 2147483646 h 1123"/>
              <a:gd name="T78" fmla="*/ 221773750 w 310"/>
              <a:gd name="T79" fmla="*/ 2147483646 h 1123"/>
              <a:gd name="T80" fmla="*/ 297378438 w 310"/>
              <a:gd name="T81" fmla="*/ 2147483646 h 1123"/>
              <a:gd name="T82" fmla="*/ 408265313 w 310"/>
              <a:gd name="T83" fmla="*/ 2147483646 h 1123"/>
              <a:gd name="T84" fmla="*/ 446068450 w 310"/>
              <a:gd name="T85" fmla="*/ 2147483646 h 1123"/>
              <a:gd name="T86" fmla="*/ 483870000 w 310"/>
              <a:gd name="T87" fmla="*/ 2147483646 h 1123"/>
              <a:gd name="T88" fmla="*/ 519152188 w 310"/>
              <a:gd name="T89" fmla="*/ 2147483646 h 1123"/>
              <a:gd name="T90" fmla="*/ 556955325 w 310"/>
              <a:gd name="T91" fmla="*/ 2147483646 h 1123"/>
              <a:gd name="T92" fmla="*/ 556955325 w 310"/>
              <a:gd name="T93" fmla="*/ 2147483646 h 1123"/>
              <a:gd name="T94" fmla="*/ 556955325 w 310"/>
              <a:gd name="T95" fmla="*/ 2147483646 h 1123"/>
              <a:gd name="T96" fmla="*/ 594756875 w 310"/>
              <a:gd name="T97" fmla="*/ 2147483646 h 1123"/>
              <a:gd name="T98" fmla="*/ 594756875 w 310"/>
              <a:gd name="T99" fmla="*/ 2147483646 h 1123"/>
              <a:gd name="T100" fmla="*/ 781248438 w 310"/>
              <a:gd name="T101" fmla="*/ 2147483646 h 1123"/>
              <a:gd name="T102" fmla="*/ 781248438 w 310"/>
              <a:gd name="T103" fmla="*/ 0 h 1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10" h="1123">
                <a:moveTo>
                  <a:pt x="310" y="0"/>
                </a:moveTo>
                <a:lnTo>
                  <a:pt x="265" y="14"/>
                </a:lnTo>
                <a:lnTo>
                  <a:pt x="206" y="29"/>
                </a:lnTo>
                <a:lnTo>
                  <a:pt x="162" y="74"/>
                </a:lnTo>
                <a:lnTo>
                  <a:pt x="147" y="103"/>
                </a:lnTo>
                <a:lnTo>
                  <a:pt x="133" y="118"/>
                </a:lnTo>
                <a:lnTo>
                  <a:pt x="133" y="133"/>
                </a:lnTo>
                <a:lnTo>
                  <a:pt x="133" y="147"/>
                </a:lnTo>
                <a:lnTo>
                  <a:pt x="118" y="162"/>
                </a:lnTo>
                <a:lnTo>
                  <a:pt x="118" y="177"/>
                </a:lnTo>
                <a:lnTo>
                  <a:pt x="118" y="192"/>
                </a:lnTo>
                <a:lnTo>
                  <a:pt x="133" y="251"/>
                </a:lnTo>
                <a:lnTo>
                  <a:pt x="147" y="310"/>
                </a:lnTo>
                <a:lnTo>
                  <a:pt x="147" y="325"/>
                </a:lnTo>
                <a:lnTo>
                  <a:pt x="147" y="340"/>
                </a:lnTo>
                <a:lnTo>
                  <a:pt x="133" y="369"/>
                </a:lnTo>
                <a:lnTo>
                  <a:pt x="133" y="399"/>
                </a:lnTo>
                <a:lnTo>
                  <a:pt x="118" y="413"/>
                </a:lnTo>
                <a:lnTo>
                  <a:pt x="103" y="428"/>
                </a:lnTo>
                <a:lnTo>
                  <a:pt x="103" y="443"/>
                </a:lnTo>
                <a:lnTo>
                  <a:pt x="88" y="458"/>
                </a:lnTo>
                <a:lnTo>
                  <a:pt x="74" y="473"/>
                </a:lnTo>
                <a:lnTo>
                  <a:pt x="74" y="487"/>
                </a:lnTo>
                <a:lnTo>
                  <a:pt x="59" y="502"/>
                </a:lnTo>
                <a:lnTo>
                  <a:pt x="44" y="517"/>
                </a:lnTo>
                <a:lnTo>
                  <a:pt x="44" y="546"/>
                </a:lnTo>
                <a:lnTo>
                  <a:pt x="29" y="561"/>
                </a:lnTo>
                <a:lnTo>
                  <a:pt x="29" y="576"/>
                </a:lnTo>
                <a:lnTo>
                  <a:pt x="14" y="606"/>
                </a:lnTo>
                <a:lnTo>
                  <a:pt x="14" y="620"/>
                </a:lnTo>
                <a:lnTo>
                  <a:pt x="0" y="650"/>
                </a:lnTo>
                <a:lnTo>
                  <a:pt x="0" y="679"/>
                </a:lnTo>
                <a:lnTo>
                  <a:pt x="0" y="694"/>
                </a:lnTo>
                <a:lnTo>
                  <a:pt x="0" y="724"/>
                </a:lnTo>
                <a:lnTo>
                  <a:pt x="0" y="739"/>
                </a:lnTo>
                <a:lnTo>
                  <a:pt x="0" y="783"/>
                </a:lnTo>
                <a:lnTo>
                  <a:pt x="14" y="872"/>
                </a:lnTo>
                <a:lnTo>
                  <a:pt x="44" y="945"/>
                </a:lnTo>
                <a:lnTo>
                  <a:pt x="88" y="1005"/>
                </a:lnTo>
                <a:lnTo>
                  <a:pt x="118" y="1049"/>
                </a:lnTo>
                <a:lnTo>
                  <a:pt x="162" y="1093"/>
                </a:lnTo>
                <a:lnTo>
                  <a:pt x="177" y="1108"/>
                </a:lnTo>
                <a:lnTo>
                  <a:pt x="192" y="1108"/>
                </a:lnTo>
                <a:lnTo>
                  <a:pt x="206" y="1123"/>
                </a:lnTo>
                <a:lnTo>
                  <a:pt x="221" y="1123"/>
                </a:lnTo>
                <a:lnTo>
                  <a:pt x="236" y="1123"/>
                </a:lnTo>
                <a:lnTo>
                  <a:pt x="310" y="1123"/>
                </a:lnTo>
                <a:lnTo>
                  <a:pt x="31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0" name="Freeform 91"/>
          <p:cNvSpPr>
            <a:spLocks/>
          </p:cNvSpPr>
          <p:nvPr/>
        </p:nvSpPr>
        <p:spPr bwMode="auto">
          <a:xfrm>
            <a:off x="3275013" y="3941763"/>
            <a:ext cx="492125" cy="1782762"/>
          </a:xfrm>
          <a:custGeom>
            <a:avLst/>
            <a:gdLst>
              <a:gd name="T0" fmla="*/ 0 w 310"/>
              <a:gd name="T1" fmla="*/ 0 h 1123"/>
              <a:gd name="T2" fmla="*/ 110886875 w 310"/>
              <a:gd name="T3" fmla="*/ 35282178 h 1123"/>
              <a:gd name="T4" fmla="*/ 259576888 w 310"/>
              <a:gd name="T5" fmla="*/ 73083717 h 1123"/>
              <a:gd name="T6" fmla="*/ 370463763 w 310"/>
              <a:gd name="T7" fmla="*/ 186491510 h 1123"/>
              <a:gd name="T8" fmla="*/ 408265313 w 310"/>
              <a:gd name="T9" fmla="*/ 259575227 h 1123"/>
              <a:gd name="T10" fmla="*/ 408265313 w 310"/>
              <a:gd name="T11" fmla="*/ 297378354 h 1123"/>
              <a:gd name="T12" fmla="*/ 446068450 w 310"/>
              <a:gd name="T13" fmla="*/ 335179893 h 1123"/>
              <a:gd name="T14" fmla="*/ 446068450 w 310"/>
              <a:gd name="T15" fmla="*/ 370462071 h 1123"/>
              <a:gd name="T16" fmla="*/ 446068450 w 310"/>
              <a:gd name="T17" fmla="*/ 408265198 h 1123"/>
              <a:gd name="T18" fmla="*/ 446068450 w 310"/>
              <a:gd name="T19" fmla="*/ 446066737 h 1123"/>
              <a:gd name="T20" fmla="*/ 446068450 w 310"/>
              <a:gd name="T21" fmla="*/ 483869864 h 1123"/>
              <a:gd name="T22" fmla="*/ 446068450 w 310"/>
              <a:gd name="T23" fmla="*/ 556953581 h 1123"/>
              <a:gd name="T24" fmla="*/ 446068450 w 310"/>
              <a:gd name="T25" fmla="*/ 632558248 h 1123"/>
              <a:gd name="T26" fmla="*/ 446068450 w 310"/>
              <a:gd name="T27" fmla="*/ 670361374 h 1123"/>
              <a:gd name="T28" fmla="*/ 408265313 w 310"/>
              <a:gd name="T29" fmla="*/ 743445091 h 1123"/>
              <a:gd name="T30" fmla="*/ 408265313 w 310"/>
              <a:gd name="T31" fmla="*/ 781248218 h 1123"/>
              <a:gd name="T32" fmla="*/ 408265313 w 310"/>
              <a:gd name="T33" fmla="*/ 819049758 h 1123"/>
              <a:gd name="T34" fmla="*/ 408265313 w 310"/>
              <a:gd name="T35" fmla="*/ 856852885 h 1123"/>
              <a:gd name="T36" fmla="*/ 446068450 w 310"/>
              <a:gd name="T37" fmla="*/ 929936602 h 1123"/>
              <a:gd name="T38" fmla="*/ 446068450 w 310"/>
              <a:gd name="T39" fmla="*/ 1005541268 h 1123"/>
              <a:gd name="T40" fmla="*/ 483870000 w 310"/>
              <a:gd name="T41" fmla="*/ 1040823446 h 1123"/>
              <a:gd name="T42" fmla="*/ 483870000 w 310"/>
              <a:gd name="T43" fmla="*/ 1078626572 h 1123"/>
              <a:gd name="T44" fmla="*/ 519152188 w 310"/>
              <a:gd name="T45" fmla="*/ 1116428112 h 1123"/>
              <a:gd name="T46" fmla="*/ 519152188 w 310"/>
              <a:gd name="T47" fmla="*/ 1154231239 h 1123"/>
              <a:gd name="T48" fmla="*/ 556955325 w 310"/>
              <a:gd name="T49" fmla="*/ 1154231239 h 1123"/>
              <a:gd name="T50" fmla="*/ 556955325 w 310"/>
              <a:gd name="T51" fmla="*/ 1192032778 h 1123"/>
              <a:gd name="T52" fmla="*/ 594756875 w 310"/>
              <a:gd name="T53" fmla="*/ 1227314956 h 1123"/>
              <a:gd name="T54" fmla="*/ 594756875 w 310"/>
              <a:gd name="T55" fmla="*/ 1265118083 h 1123"/>
              <a:gd name="T56" fmla="*/ 632560013 w 310"/>
              <a:gd name="T57" fmla="*/ 1302919622 h 1123"/>
              <a:gd name="T58" fmla="*/ 667842200 w 310"/>
              <a:gd name="T59" fmla="*/ 1376004927 h 1123"/>
              <a:gd name="T60" fmla="*/ 667842200 w 310"/>
              <a:gd name="T61" fmla="*/ 1413806466 h 1123"/>
              <a:gd name="T62" fmla="*/ 705643750 w 310"/>
              <a:gd name="T63" fmla="*/ 1451609593 h 1123"/>
              <a:gd name="T64" fmla="*/ 743446888 w 310"/>
              <a:gd name="T65" fmla="*/ 1527214259 h 1123"/>
              <a:gd name="T66" fmla="*/ 743446888 w 310"/>
              <a:gd name="T67" fmla="*/ 1562496437 h 1123"/>
              <a:gd name="T68" fmla="*/ 743446888 w 310"/>
              <a:gd name="T69" fmla="*/ 1638101103 h 1123"/>
              <a:gd name="T70" fmla="*/ 781248438 w 310"/>
              <a:gd name="T71" fmla="*/ 1711184820 h 1123"/>
              <a:gd name="T72" fmla="*/ 781248438 w 310"/>
              <a:gd name="T73" fmla="*/ 1748987947 h 1123"/>
              <a:gd name="T74" fmla="*/ 781248438 w 310"/>
              <a:gd name="T75" fmla="*/ 1824592613 h 1123"/>
              <a:gd name="T76" fmla="*/ 781248438 w 310"/>
              <a:gd name="T77" fmla="*/ 1862394153 h 1123"/>
              <a:gd name="T78" fmla="*/ 743446888 w 310"/>
              <a:gd name="T79" fmla="*/ 1973280997 h 1123"/>
              <a:gd name="T80" fmla="*/ 705643750 w 310"/>
              <a:gd name="T81" fmla="*/ 2147483646 h 1123"/>
              <a:gd name="T82" fmla="*/ 632560013 w 310"/>
              <a:gd name="T83" fmla="*/ 2147483646 h 1123"/>
              <a:gd name="T84" fmla="*/ 556955325 w 310"/>
              <a:gd name="T85" fmla="*/ 2147483646 h 1123"/>
              <a:gd name="T86" fmla="*/ 519152188 w 310"/>
              <a:gd name="T87" fmla="*/ 2147483646 h 1123"/>
              <a:gd name="T88" fmla="*/ 408265313 w 310"/>
              <a:gd name="T89" fmla="*/ 2147483646 h 1123"/>
              <a:gd name="T90" fmla="*/ 297378438 w 310"/>
              <a:gd name="T91" fmla="*/ 2147483646 h 1123"/>
              <a:gd name="T92" fmla="*/ 221773750 w 310"/>
              <a:gd name="T93" fmla="*/ 2147483646 h 1123"/>
              <a:gd name="T94" fmla="*/ 221773750 w 310"/>
              <a:gd name="T95" fmla="*/ 2147483646 h 1123"/>
              <a:gd name="T96" fmla="*/ 221773750 w 310"/>
              <a:gd name="T97" fmla="*/ 2147483646 h 1123"/>
              <a:gd name="T98" fmla="*/ 183972200 w 310"/>
              <a:gd name="T99" fmla="*/ 2147483646 h 1123"/>
              <a:gd name="T100" fmla="*/ 183972200 w 310"/>
              <a:gd name="T101" fmla="*/ 2147483646 h 1123"/>
              <a:gd name="T102" fmla="*/ 0 w 310"/>
              <a:gd name="T103" fmla="*/ 2147483646 h 1123"/>
              <a:gd name="T104" fmla="*/ 0 w 310"/>
              <a:gd name="T105" fmla="*/ 0 h 1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0" h="1123">
                <a:moveTo>
                  <a:pt x="0" y="0"/>
                </a:moveTo>
                <a:lnTo>
                  <a:pt x="44" y="14"/>
                </a:lnTo>
                <a:lnTo>
                  <a:pt x="103" y="29"/>
                </a:lnTo>
                <a:lnTo>
                  <a:pt x="147" y="74"/>
                </a:lnTo>
                <a:lnTo>
                  <a:pt x="162" y="103"/>
                </a:lnTo>
                <a:lnTo>
                  <a:pt x="162" y="118"/>
                </a:lnTo>
                <a:lnTo>
                  <a:pt x="177" y="133"/>
                </a:lnTo>
                <a:lnTo>
                  <a:pt x="177" y="147"/>
                </a:lnTo>
                <a:lnTo>
                  <a:pt x="177" y="162"/>
                </a:lnTo>
                <a:lnTo>
                  <a:pt x="177" y="177"/>
                </a:lnTo>
                <a:lnTo>
                  <a:pt x="177" y="192"/>
                </a:lnTo>
                <a:lnTo>
                  <a:pt x="177" y="221"/>
                </a:lnTo>
                <a:lnTo>
                  <a:pt x="177" y="251"/>
                </a:lnTo>
                <a:lnTo>
                  <a:pt x="177" y="266"/>
                </a:lnTo>
                <a:lnTo>
                  <a:pt x="162" y="295"/>
                </a:lnTo>
                <a:lnTo>
                  <a:pt x="162" y="310"/>
                </a:lnTo>
                <a:lnTo>
                  <a:pt x="162" y="325"/>
                </a:lnTo>
                <a:lnTo>
                  <a:pt x="162" y="340"/>
                </a:lnTo>
                <a:lnTo>
                  <a:pt x="177" y="369"/>
                </a:lnTo>
                <a:lnTo>
                  <a:pt x="177" y="399"/>
                </a:lnTo>
                <a:lnTo>
                  <a:pt x="192" y="413"/>
                </a:lnTo>
                <a:lnTo>
                  <a:pt x="192" y="428"/>
                </a:lnTo>
                <a:lnTo>
                  <a:pt x="206" y="443"/>
                </a:lnTo>
                <a:lnTo>
                  <a:pt x="206" y="458"/>
                </a:lnTo>
                <a:lnTo>
                  <a:pt x="221" y="458"/>
                </a:lnTo>
                <a:lnTo>
                  <a:pt x="221" y="473"/>
                </a:lnTo>
                <a:lnTo>
                  <a:pt x="236" y="487"/>
                </a:lnTo>
                <a:lnTo>
                  <a:pt x="236" y="502"/>
                </a:lnTo>
                <a:lnTo>
                  <a:pt x="251" y="517"/>
                </a:lnTo>
                <a:lnTo>
                  <a:pt x="265" y="546"/>
                </a:lnTo>
                <a:lnTo>
                  <a:pt x="265" y="561"/>
                </a:lnTo>
                <a:lnTo>
                  <a:pt x="280" y="576"/>
                </a:lnTo>
                <a:lnTo>
                  <a:pt x="295" y="606"/>
                </a:lnTo>
                <a:lnTo>
                  <a:pt x="295" y="620"/>
                </a:lnTo>
                <a:lnTo>
                  <a:pt x="295" y="650"/>
                </a:lnTo>
                <a:lnTo>
                  <a:pt x="310" y="679"/>
                </a:lnTo>
                <a:lnTo>
                  <a:pt x="310" y="694"/>
                </a:lnTo>
                <a:lnTo>
                  <a:pt x="310" y="724"/>
                </a:lnTo>
                <a:lnTo>
                  <a:pt x="310" y="739"/>
                </a:lnTo>
                <a:lnTo>
                  <a:pt x="295" y="783"/>
                </a:lnTo>
                <a:lnTo>
                  <a:pt x="280" y="872"/>
                </a:lnTo>
                <a:lnTo>
                  <a:pt x="251" y="945"/>
                </a:lnTo>
                <a:lnTo>
                  <a:pt x="221" y="1005"/>
                </a:lnTo>
                <a:lnTo>
                  <a:pt x="206" y="1034"/>
                </a:lnTo>
                <a:lnTo>
                  <a:pt x="162" y="1078"/>
                </a:lnTo>
                <a:lnTo>
                  <a:pt x="118" y="1108"/>
                </a:lnTo>
                <a:lnTo>
                  <a:pt x="88" y="1123"/>
                </a:lnTo>
                <a:lnTo>
                  <a:pt x="73" y="1123"/>
                </a:lnTo>
                <a:lnTo>
                  <a:pt x="0" y="112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1" name="Line 92"/>
          <p:cNvSpPr>
            <a:spLocks noChangeShapeType="1"/>
          </p:cNvSpPr>
          <p:nvPr/>
        </p:nvSpPr>
        <p:spPr bwMode="auto">
          <a:xfrm>
            <a:off x="3275013" y="3963988"/>
            <a:ext cx="0" cy="1736725"/>
          </a:xfrm>
          <a:prstGeom prst="line">
            <a:avLst/>
          </a:prstGeom>
          <a:noFill/>
          <a:ln w="698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2" name="Rectangle 93"/>
          <p:cNvSpPr>
            <a:spLocks noChangeArrowheads="1"/>
          </p:cNvSpPr>
          <p:nvPr/>
        </p:nvSpPr>
        <p:spPr bwMode="auto">
          <a:xfrm>
            <a:off x="2220913" y="2790825"/>
            <a:ext cx="76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•</a:t>
            </a:r>
            <a:endParaRPr lang="en-US" altLang="en-US" sz="1800"/>
          </a:p>
        </p:txBody>
      </p:sp>
      <p:sp>
        <p:nvSpPr>
          <p:cNvPr id="7253" name="Rectangle 94"/>
          <p:cNvSpPr>
            <a:spLocks noChangeArrowheads="1"/>
          </p:cNvSpPr>
          <p:nvPr/>
        </p:nvSpPr>
        <p:spPr bwMode="auto">
          <a:xfrm>
            <a:off x="2336800" y="3248025"/>
            <a:ext cx="19732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is interdisciplinary </a:t>
            </a:r>
            <a:endParaRPr lang="en-US" altLang="en-US" sz="1800"/>
          </a:p>
        </p:txBody>
      </p:sp>
      <p:sp>
        <p:nvSpPr>
          <p:cNvPr id="7254" name="Rectangle 99"/>
          <p:cNvSpPr>
            <a:spLocks noChangeArrowheads="1"/>
          </p:cNvSpPr>
          <p:nvPr/>
        </p:nvSpPr>
        <p:spPr bwMode="auto">
          <a:xfrm>
            <a:off x="1295400" y="3998913"/>
            <a:ext cx="65992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900">
                <a:solidFill>
                  <a:srgbClr val="000000"/>
                </a:solidFill>
              </a:rPr>
              <a:t>Physiology </a:t>
            </a:r>
            <a:r>
              <a:rPr lang="en-US" altLang="en-US" sz="1900">
                <a:solidFill>
                  <a:srgbClr val="000000"/>
                </a:solidFill>
              </a:rPr>
              <a:t>represents the foundations of</a:t>
            </a:r>
            <a:r>
              <a:rPr lang="cs-CZ" altLang="en-US" sz="1900">
                <a:solidFill>
                  <a:srgbClr val="000000"/>
                </a:solidFill>
              </a:rPr>
              <a:t> Systems biology...</a:t>
            </a:r>
            <a:r>
              <a:rPr lang="en-US" altLang="en-US" sz="1900">
                <a:solidFill>
                  <a:srgbClr val="000000"/>
                </a:solidFill>
              </a:rPr>
              <a:t>   </a:t>
            </a:r>
            <a:endParaRPr lang="en-US" altLang="en-US" sz="1800"/>
          </a:p>
        </p:txBody>
      </p:sp>
      <p:sp>
        <p:nvSpPr>
          <p:cNvPr id="7255" name="Rectangle 100"/>
          <p:cNvSpPr>
            <a:spLocks noChangeArrowheads="1"/>
          </p:cNvSpPr>
          <p:nvPr/>
        </p:nvSpPr>
        <p:spPr bwMode="auto">
          <a:xfrm>
            <a:off x="2220913" y="4786313"/>
            <a:ext cx="387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000000"/>
                </a:solidFill>
              </a:rPr>
              <a:t>?</a:t>
            </a:r>
            <a:endParaRPr lang="en-US" altLang="en-US" sz="1800"/>
          </a:p>
        </p:txBody>
      </p:sp>
      <p:sp>
        <p:nvSpPr>
          <p:cNvPr id="7256" name="Freeform 101"/>
          <p:cNvSpPr>
            <a:spLocks/>
          </p:cNvSpPr>
          <p:nvPr/>
        </p:nvSpPr>
        <p:spPr bwMode="auto">
          <a:xfrm>
            <a:off x="3836988" y="5630863"/>
            <a:ext cx="139700" cy="139700"/>
          </a:xfrm>
          <a:custGeom>
            <a:avLst/>
            <a:gdLst>
              <a:gd name="T0" fmla="*/ 221773750 w 88"/>
              <a:gd name="T1" fmla="*/ 0 h 88"/>
              <a:gd name="T2" fmla="*/ 0 w 88"/>
              <a:gd name="T3" fmla="*/ 110886875 h 88"/>
              <a:gd name="T4" fmla="*/ 221773750 w 88"/>
              <a:gd name="T5" fmla="*/ 221773750 h 88"/>
              <a:gd name="T6" fmla="*/ 221773750 w 88"/>
              <a:gd name="T7" fmla="*/ 148690013 h 88"/>
              <a:gd name="T8" fmla="*/ 186491563 w 88"/>
              <a:gd name="T9" fmla="*/ 148690013 h 88"/>
              <a:gd name="T10" fmla="*/ 186491563 w 88"/>
              <a:gd name="T11" fmla="*/ 73085325 h 88"/>
              <a:gd name="T12" fmla="*/ 221773750 w 88"/>
              <a:gd name="T13" fmla="*/ 73085325 h 88"/>
              <a:gd name="T14" fmla="*/ 221773750 w 88"/>
              <a:gd name="T15" fmla="*/ 0 h 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" h="88">
                <a:moveTo>
                  <a:pt x="88" y="0"/>
                </a:moveTo>
                <a:lnTo>
                  <a:pt x="0" y="44"/>
                </a:lnTo>
                <a:lnTo>
                  <a:pt x="88" y="88"/>
                </a:lnTo>
                <a:lnTo>
                  <a:pt x="88" y="59"/>
                </a:lnTo>
                <a:lnTo>
                  <a:pt x="74" y="59"/>
                </a:lnTo>
                <a:lnTo>
                  <a:pt x="74" y="29"/>
                </a:lnTo>
                <a:lnTo>
                  <a:pt x="88" y="29"/>
                </a:lnTo>
                <a:lnTo>
                  <a:pt x="88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7" name="Rectangle 102"/>
          <p:cNvSpPr>
            <a:spLocks noChangeArrowheads="1"/>
          </p:cNvSpPr>
          <p:nvPr/>
        </p:nvSpPr>
        <p:spPr bwMode="auto">
          <a:xfrm>
            <a:off x="3954463" y="5676900"/>
            <a:ext cx="22225" cy="476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258" name="Rectangle 103"/>
          <p:cNvSpPr>
            <a:spLocks noChangeArrowheads="1"/>
          </p:cNvSpPr>
          <p:nvPr/>
        </p:nvSpPr>
        <p:spPr bwMode="auto">
          <a:xfrm>
            <a:off x="3976688" y="5676900"/>
            <a:ext cx="1101725" cy="476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7259" name="Text Box 104"/>
          <p:cNvSpPr txBox="1">
            <a:spLocks noChangeArrowheads="1"/>
          </p:cNvSpPr>
          <p:nvPr/>
        </p:nvSpPr>
        <p:spPr bwMode="auto">
          <a:xfrm>
            <a:off x="381000" y="5867400"/>
            <a:ext cx="749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How do organisms function? Studied from molecular (microscopic) level,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through intermediate (mesoscopic level) to macroscopic size level.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438"/>
            <a:ext cx="8229600" cy="334962"/>
          </a:xfrm>
        </p:spPr>
        <p:txBody>
          <a:bodyPr/>
          <a:lstStyle/>
          <a:p>
            <a:r>
              <a:rPr lang="cs-CZ" altLang="en-US" sz="2800" b="1" smtClean="0">
                <a:solidFill>
                  <a:schemeClr val="folHlink"/>
                </a:solidFill>
              </a:rPr>
              <a:t>2 Co je fyziologie?/ Redukcionismus (silný :-)</a:t>
            </a:r>
            <a:endParaRPr lang="en-US" altLang="en-US" sz="2800" b="1" smtClean="0">
              <a:solidFill>
                <a:schemeClr val="folHlink"/>
              </a:solidFill>
            </a:endParaRPr>
          </a:p>
        </p:txBody>
      </p:sp>
      <p:sp>
        <p:nvSpPr>
          <p:cNvPr id="8195" name="Rectangle 105"/>
          <p:cNvSpPr>
            <a:spLocks noChangeArrowheads="1"/>
          </p:cNvSpPr>
          <p:nvPr/>
        </p:nvSpPr>
        <p:spPr bwMode="auto">
          <a:xfrm>
            <a:off x="152400" y="4724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chemeClr val="folHlink"/>
                </a:solidFill>
              </a:rPr>
              <a:t>Systém oddělený od prostředí, nadaný vnitřní regulací, vnitřní homeostází, soustava výměny energií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8196" name="Text Box 106"/>
          <p:cNvSpPr txBox="1">
            <a:spLocks noChangeArrowheads="1"/>
          </p:cNvSpPr>
          <p:nvPr/>
        </p:nvSpPr>
        <p:spPr bwMode="auto">
          <a:xfrm>
            <a:off x="228600" y="5562600"/>
            <a:ext cx="866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Homeostasis </a:t>
            </a:r>
            <a:r>
              <a:rPr lang="en-US" altLang="en-US" sz="1600"/>
              <a:t>concept was described by French physiologist Claude Bernard</a:t>
            </a:r>
            <a:r>
              <a:rPr lang="cs-CZ" altLang="en-US" sz="1600"/>
              <a:t> (*1813+1878/ 64)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 1865 and the word was coined by Walter Bradford Cannon </a:t>
            </a:r>
            <a:r>
              <a:rPr lang="cs-CZ" altLang="en-US" sz="1600"/>
              <a:t>(*1871+1945/ 73)</a:t>
            </a:r>
            <a:r>
              <a:rPr lang="en-US" altLang="en-US" sz="1600"/>
              <a:t> in 1926</a:t>
            </a:r>
          </a:p>
        </p:txBody>
      </p:sp>
      <p:sp>
        <p:nvSpPr>
          <p:cNvPr id="8197" name="Rectangle 107"/>
          <p:cNvSpPr>
            <a:spLocks noChangeArrowheads="1"/>
          </p:cNvSpPr>
          <p:nvPr/>
        </p:nvSpPr>
        <p:spPr bwMode="auto">
          <a:xfrm>
            <a:off x="304800" y="762000"/>
            <a:ext cx="8991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chemeClr val="folHlink"/>
                </a:solidFill>
              </a:rPr>
              <a:t>Fascinující otázky: 1) Původ a vznik života na Zemi:</a:t>
            </a:r>
            <a:br>
              <a:rPr lang="cs-CZ" altLang="en-US" sz="2000" b="1">
                <a:solidFill>
                  <a:schemeClr val="folHlink"/>
                </a:solidFill>
              </a:rPr>
            </a:br>
            <a:r>
              <a:rPr lang="cs-CZ" altLang="en-US" sz="2000" b="1">
                <a:solidFill>
                  <a:schemeClr val="folHlink"/>
                </a:solidFill>
              </a:rPr>
              <a:t>Johnjoe McFadden: The Quantum evolution,</a:t>
            </a:r>
            <a:br>
              <a:rPr lang="cs-CZ" altLang="en-US" sz="2000" b="1">
                <a:solidFill>
                  <a:schemeClr val="folHlink"/>
                </a:solidFill>
              </a:rPr>
            </a:br>
            <a:r>
              <a:rPr lang="cs-CZ" altLang="en-US" sz="2000" b="1">
                <a:solidFill>
                  <a:schemeClr val="folHlink"/>
                </a:solidFill>
              </a:rPr>
              <a:t>hot white and black chimneys, horké bílé (a černé) komíny...</a:t>
            </a:r>
            <a:br>
              <a:rPr lang="cs-CZ" altLang="en-US" sz="2000" b="1">
                <a:solidFill>
                  <a:schemeClr val="folHlink"/>
                </a:solidFill>
              </a:rPr>
            </a:br>
            <a:r>
              <a:rPr lang="cs-CZ" altLang="en-US" sz="2000" b="1">
                <a:solidFill>
                  <a:schemeClr val="hlink"/>
                </a:solidFill>
              </a:rPr>
              <a:t>= (To má kontext</a:t>
            </a:r>
            <a:br>
              <a:rPr lang="cs-CZ" altLang="en-US" sz="2000" b="1">
                <a:solidFill>
                  <a:schemeClr val="hlink"/>
                </a:solidFill>
              </a:rPr>
            </a:br>
            <a:r>
              <a:rPr lang="cs-CZ" altLang="en-US" sz="2000" b="1">
                <a:solidFill>
                  <a:schemeClr val="hlink"/>
                </a:solidFill>
              </a:rPr>
              <a:t>v laboratorních metodách: (p)olymerase (c)hain (r)eaction)</a:t>
            </a:r>
            <a:endParaRPr lang="en-US" altLang="en-US" sz="2000" b="1">
              <a:solidFill>
                <a:schemeClr val="hlink"/>
              </a:solidFill>
            </a:endParaRPr>
          </a:p>
        </p:txBody>
      </p:sp>
      <p:sp>
        <p:nvSpPr>
          <p:cNvPr id="8198" name="Rectangle 108"/>
          <p:cNvSpPr>
            <a:spLocks noChangeArrowheads="1"/>
          </p:cNvSpPr>
          <p:nvPr/>
        </p:nvSpPr>
        <p:spPr bwMode="auto">
          <a:xfrm>
            <a:off x="457200" y="2514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chemeClr val="folHlink"/>
                </a:solidFill>
              </a:rPr>
              <a:t>Fascinující otázky: 2) Podmínky udržení života, přežití</a:t>
            </a:r>
            <a:br>
              <a:rPr lang="cs-CZ" altLang="en-US" sz="2000" b="1">
                <a:solidFill>
                  <a:schemeClr val="folHlink"/>
                </a:solidFill>
              </a:rPr>
            </a:br>
            <a:r>
              <a:rPr lang="cs-CZ" altLang="en-US" sz="2000" b="1">
                <a:solidFill>
                  <a:schemeClr val="hlink"/>
                </a:solidFill>
              </a:rPr>
              <a:t>= jsou to toky energií, lokální snižování entropie</a:t>
            </a:r>
            <a:endParaRPr lang="en-US" altLang="en-US" sz="2000" b="1">
              <a:solidFill>
                <a:schemeClr val="hlink"/>
              </a:solidFill>
            </a:endParaRPr>
          </a:p>
        </p:txBody>
      </p:sp>
      <p:sp>
        <p:nvSpPr>
          <p:cNvPr id="8199" name="Rectangle 109"/>
          <p:cNvSpPr>
            <a:spLocks noChangeArrowheads="1"/>
          </p:cNvSpPr>
          <p:nvPr/>
        </p:nvSpPr>
        <p:spPr bwMode="auto">
          <a:xfrm>
            <a:off x="457200" y="32004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chemeClr val="folHlink"/>
                </a:solidFill>
              </a:rPr>
              <a:t>Fascinující otázky: 3) Stárnutí, reprodukce... Kromě popisu pohlavního systému toto bohužel není předmětem naší lékařské fyziologie, ale pato-fyziologie, genetiky, gerontologie, neonatologie, atd... </a:t>
            </a:r>
            <a:r>
              <a:rPr lang="cs-CZ" altLang="en-US" sz="2000" b="1">
                <a:solidFill>
                  <a:schemeClr val="hlink"/>
                </a:solidFill>
              </a:rPr>
              <a:t>= tímto jsou zmíněny sousední obory</a:t>
            </a:r>
            <a:endParaRPr lang="en-US" altLang="en-US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cs-CZ" altLang="en-US" sz="3600" b="1" smtClean="0">
                <a:solidFill>
                  <a:schemeClr val="folHlink"/>
                </a:solidFill>
              </a:rPr>
              <a:t>Cíle této části</a:t>
            </a:r>
            <a:r>
              <a:rPr lang="en-US" altLang="en-US" sz="3600" b="1" smtClean="0">
                <a:solidFill>
                  <a:schemeClr val="folHlink"/>
                </a:solidFill>
              </a:rPr>
              <a:t> (1)</a:t>
            </a: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457200" y="1287463"/>
            <a:ext cx="8305800" cy="4776787"/>
          </a:xfrm>
          <a:prstGeom prst="rect">
            <a:avLst/>
          </a:prstGeom>
          <a:noFill/>
          <a:ln w="4762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6034" rIns="0" bIns="0">
            <a:spAutoFit/>
          </a:bodyPr>
          <a:lstStyle>
            <a:lvl1pPr marL="242888" indent="-200025">
              <a:spcBef>
                <a:spcPct val="20000"/>
              </a:spcBef>
              <a:buChar char="•"/>
              <a:tabLst>
                <a:tab pos="2428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28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definovat živý systém</a:t>
            </a:r>
            <a:r>
              <a:rPr lang="cs-CZ" altLang="en-US" sz="2400">
                <a:cs typeface="Arial" panose="020B0604020202020204" pitchFamily="34" charset="0"/>
              </a:rPr>
              <a:t> z hlediska fyziologie: (to je popis s</a:t>
            </a:r>
            <a:r>
              <a:rPr lang="en-US" altLang="en-US" sz="2400">
                <a:cs typeface="Arial" panose="020B0604020202020204" pitchFamily="34" charset="0"/>
              </a:rPr>
              <a:t>~</a:t>
            </a:r>
            <a:r>
              <a:rPr lang="cs-CZ" altLang="en-US" sz="2400">
                <a:cs typeface="Arial" panose="020B0604020202020204" pitchFamily="34" charset="0"/>
              </a:rPr>
              <a:t>použitím chemie a fyziky, speciálně bio</a:t>
            </a:r>
            <a:r>
              <a:rPr lang="en-US" altLang="en-US" sz="2400">
                <a:cs typeface="Arial" panose="020B0604020202020204" pitchFamily="34" charset="0"/>
              </a:rPr>
              <a:t>-</a:t>
            </a:r>
            <a:r>
              <a:rPr lang="cs-CZ" altLang="en-US" sz="2400">
                <a:cs typeface="Arial" panose="020B0604020202020204" pitchFamily="34" charset="0"/>
              </a:rPr>
              <a:t>chemie a </a:t>
            </a:r>
            <a:r>
              <a:rPr lang="en-US" altLang="en-US" sz="2400">
                <a:cs typeface="Arial" panose="020B0604020202020204" pitchFamily="34" charset="0"/>
              </a:rPr>
              <a:t>termo</a:t>
            </a:r>
            <a:r>
              <a:rPr lang="cs-CZ" altLang="en-US" sz="2400">
                <a:cs typeface="Arial" panose="020B0604020202020204" pitchFamily="34" charset="0"/>
              </a:rPr>
              <a:t>-</a:t>
            </a:r>
            <a:r>
              <a:rPr lang="en-US" altLang="en-US" sz="2400">
                <a:cs typeface="Arial" panose="020B0604020202020204" pitchFamily="34" charset="0"/>
              </a:rPr>
              <a:t>dynami</a:t>
            </a:r>
            <a:r>
              <a:rPr lang="cs-CZ" altLang="en-US" sz="2400">
                <a:cs typeface="Arial" panose="020B0604020202020204" pitchFamily="34" charset="0"/>
              </a:rPr>
              <a:t>ky, a transportu, a, a, a t.d.)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definovat buňku a její hlavní funkce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vysvětlit koncept homeostásy na úrovni jednobuněčného a mnohobuněčného organismu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popsat složení a objemy základních elektrolytických oddílů lidského těla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definovat a klasifikovat (spřažené) transporty  charakterizující živé organismy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vysvětlit, že základem buněčných funkcí jsou konformační změny proteinů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cs typeface="Arial" panose="020B0604020202020204" pitchFamily="34" charset="0"/>
              </a:rPr>
              <a:t>vysvětlit jak živočisné buňky generují a využívají energii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cs-CZ" altLang="en-US" sz="3600" b="1" smtClean="0">
                <a:solidFill>
                  <a:schemeClr val="folHlink"/>
                </a:solidFill>
              </a:rPr>
              <a:t>Další Cíle</a:t>
            </a:r>
            <a:r>
              <a:rPr lang="en-US" altLang="en-US" sz="3600" b="1" smtClean="0">
                <a:solidFill>
                  <a:schemeClr val="folHlink"/>
                </a:solidFill>
              </a:rPr>
              <a:t> (</a:t>
            </a:r>
            <a:r>
              <a:rPr lang="cs-CZ" altLang="en-US" sz="3600" b="1" smtClean="0">
                <a:solidFill>
                  <a:schemeClr val="folHlink"/>
                </a:solidFill>
              </a:rPr>
              <a:t>2</a:t>
            </a:r>
            <a:r>
              <a:rPr lang="en-US" altLang="en-US" sz="3600" b="1" smtClean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0243" name="object 4"/>
          <p:cNvSpPr txBox="1">
            <a:spLocks noChangeArrowheads="1"/>
          </p:cNvSpPr>
          <p:nvPr/>
        </p:nvSpPr>
        <p:spPr bwMode="auto">
          <a:xfrm>
            <a:off x="457200" y="1287463"/>
            <a:ext cx="8305800" cy="3924791"/>
          </a:xfrm>
          <a:prstGeom prst="rect">
            <a:avLst/>
          </a:prstGeom>
          <a:noFill/>
          <a:ln w="4762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6034" rIns="0" bIns="0">
            <a:spAutoFit/>
          </a:bodyPr>
          <a:lstStyle>
            <a:lvl1pPr marL="347663" indent="-304800">
              <a:spcBef>
                <a:spcPct val="20000"/>
              </a:spcBef>
              <a:buChar char="•"/>
              <a:tabLst>
                <a:tab pos="2428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304800">
              <a:spcBef>
                <a:spcPct val="20000"/>
              </a:spcBef>
              <a:buChar char="–"/>
              <a:tabLst>
                <a:tab pos="2428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9200" indent="-304800">
              <a:spcBef>
                <a:spcPct val="20000"/>
              </a:spcBef>
              <a:buChar char="•"/>
              <a:tabLst>
                <a:tab pos="24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304800">
              <a:spcBef>
                <a:spcPct val="20000"/>
              </a:spcBef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endParaRPr lang="cs-CZ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 smtClean="0">
                <a:cs typeface="Times New Roman" panose="02020603050405020304" pitchFamily="18" charset="0"/>
              </a:rPr>
              <a:t> Nernstův </a:t>
            </a:r>
            <a:r>
              <a:rPr lang="cs-CZ" altLang="en-US" sz="2400" dirty="0">
                <a:cs typeface="Times New Roman" panose="02020603050405020304" pitchFamily="18" charset="0"/>
              </a:rPr>
              <a:t>potenciál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 smtClean="0">
                <a:cs typeface="Times New Roman" panose="02020603050405020304" pitchFamily="18" charset="0"/>
              </a:rPr>
              <a:t> ATP </a:t>
            </a:r>
            <a:r>
              <a:rPr lang="cs-CZ" altLang="en-US" sz="2400" dirty="0">
                <a:cs typeface="Times New Roman" panose="02020603050405020304" pitchFamily="18" charset="0"/>
              </a:rPr>
              <a:t>jako energetický ekvivalent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 smtClean="0">
                <a:cs typeface="Times New Roman" panose="02020603050405020304" pitchFamily="18" charset="0"/>
              </a:rPr>
              <a:t> Jeho </a:t>
            </a:r>
            <a:r>
              <a:rPr lang="cs-CZ" altLang="en-US" sz="2400" dirty="0">
                <a:cs typeface="Times New Roman" panose="02020603050405020304" pitchFamily="18" charset="0"/>
              </a:rPr>
              <a:t>zdrojem je glykolýza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 smtClean="0">
                <a:cs typeface="Times New Roman" panose="02020603050405020304" pitchFamily="18" charset="0"/>
              </a:rPr>
              <a:t> Anaerobní </a:t>
            </a:r>
            <a:r>
              <a:rPr lang="cs-CZ" altLang="en-US" sz="2400" dirty="0">
                <a:cs typeface="Times New Roman" panose="02020603050405020304" pitchFamily="18" charset="0"/>
              </a:rPr>
              <a:t>a aerobní, spotřeba kyslíku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 smtClean="0">
                <a:cs typeface="Times New Roman" panose="02020603050405020304" pitchFamily="18" charset="0"/>
              </a:rPr>
              <a:t> Příkladem buněk nechť je enterocyt (střevní buňka) a erytrocyt (červená krvinka)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r>
              <a:rPr lang="cs-CZ" altLang="en-US" sz="2400" dirty="0">
                <a:cs typeface="Times New Roman" panose="02020603050405020304" pitchFamily="18" charset="0"/>
              </a:rPr>
              <a:t> </a:t>
            </a:r>
            <a:r>
              <a:rPr lang="cs-CZ" altLang="en-US" sz="2400" dirty="0" smtClean="0">
                <a:cs typeface="Times New Roman" panose="02020603050405020304" pitchFamily="18" charset="0"/>
              </a:rPr>
              <a:t> </a:t>
            </a:r>
            <a:r>
              <a:rPr lang="cs-CZ" altLang="en-US" sz="2400" dirty="0" smtClean="0">
                <a:cs typeface="Times New Roman" panose="02020603050405020304" pitchFamily="18" charset="0"/>
              </a:rPr>
              <a:t>Dále </a:t>
            </a:r>
            <a:r>
              <a:rPr lang="cs-CZ" altLang="en-US" sz="2400" dirty="0">
                <a:cs typeface="Times New Roman" panose="02020603050405020304" pitchFamily="18" charset="0"/>
              </a:rPr>
              <a:t>...</a:t>
            </a:r>
          </a:p>
          <a:p>
            <a:pPr eaLnBrk="1" hangingPunct="1">
              <a:spcBef>
                <a:spcPts val="200"/>
              </a:spcBef>
              <a:buFontTx/>
              <a:buAutoNum type="arabicPeriod" startAt="8"/>
            </a:pPr>
            <a:endParaRPr lang="cs-CZ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0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algn="l"/>
            <a:r>
              <a:rPr lang="cs-CZ" altLang="en-US" sz="3600" dirty="0" smtClean="0">
                <a:solidFill>
                  <a:srgbClr val="009900"/>
                </a:solidFill>
              </a:rPr>
              <a:t>Popis </a:t>
            </a:r>
            <a:r>
              <a:rPr lang="cs-CZ" altLang="en-US" sz="3600" dirty="0" smtClean="0">
                <a:solidFill>
                  <a:srgbClr val="009900"/>
                </a:solidFill>
              </a:rPr>
              <a:t>buňky:</a:t>
            </a:r>
            <a:br>
              <a:rPr lang="cs-CZ" altLang="en-US" sz="3600" dirty="0" smtClean="0">
                <a:solidFill>
                  <a:srgbClr val="009900"/>
                </a:solidFill>
              </a:rPr>
            </a:br>
            <a:r>
              <a:rPr lang="cs-CZ" altLang="en-US" sz="2800" dirty="0" smtClean="0">
                <a:solidFill>
                  <a:srgbClr val="009900"/>
                </a:solidFill>
              </a:rPr>
              <a:t>(vzpomeňme si ze střední školy, kdo může)</a:t>
            </a:r>
            <a:endParaRPr lang="en-US" alt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000" dirty="0" smtClean="0"/>
              <a:t>Všechny buňky oddělují své mikro-prostředí od prostředí (buněčnou) membránou. Prostředím pro buňky lidského těla je </a:t>
            </a:r>
            <a:r>
              <a:rPr lang="en-GB" altLang="en-US" sz="2000" dirty="0" smtClean="0"/>
              <a:t>‘</a:t>
            </a:r>
            <a:r>
              <a:rPr lang="cs-CZ" altLang="en-US" sz="2000" dirty="0" smtClean="0"/>
              <a:t>vnitřní prostředí</a:t>
            </a:r>
            <a:r>
              <a:rPr lang="en-GB" altLang="en-US" sz="2000" dirty="0" smtClean="0"/>
              <a:t>’</a:t>
            </a:r>
            <a:r>
              <a:rPr lang="cs-CZ" altLang="en-US" sz="2000" dirty="0" smtClean="0"/>
              <a:t>.</a:t>
            </a:r>
            <a:endParaRPr lang="cs-CZ" altLang="en-US" sz="2000" dirty="0" smtClean="0"/>
          </a:p>
          <a:p>
            <a:r>
              <a:rPr lang="cs-CZ" altLang="en-US" sz="2000" dirty="0" smtClean="0"/>
              <a:t>Není jedna </a:t>
            </a:r>
            <a:r>
              <a:rPr lang="en-GB" altLang="en-US" sz="2000" dirty="0" smtClean="0"/>
              <a:t>‘</a:t>
            </a:r>
            <a:r>
              <a:rPr lang="cs-CZ" altLang="en-US" sz="2000" dirty="0" smtClean="0"/>
              <a:t>obecná buňka</a:t>
            </a:r>
            <a:r>
              <a:rPr lang="en-GB" altLang="en-US" sz="2000" dirty="0" smtClean="0"/>
              <a:t>’</a:t>
            </a:r>
            <a:r>
              <a:rPr lang="cs-CZ" altLang="en-US" sz="2000" dirty="0" smtClean="0"/>
              <a:t>.</a:t>
            </a:r>
          </a:p>
          <a:p>
            <a:r>
              <a:rPr lang="en-US" altLang="en-US" sz="2000" dirty="0" err="1" smtClean="0"/>
              <a:t>Typick</a:t>
            </a:r>
            <a:r>
              <a:rPr lang="cs-CZ" altLang="en-US" sz="2000" dirty="0" smtClean="0"/>
              <a:t>á buňka je </a:t>
            </a:r>
            <a:r>
              <a:rPr lang="cs-CZ" altLang="en-US" sz="2000" dirty="0" smtClean="0"/>
              <a:t>například buňka </a:t>
            </a:r>
            <a:r>
              <a:rPr lang="cs-CZ" altLang="en-US" sz="2000" dirty="0" smtClean="0"/>
              <a:t>trávicího epitelu tenkého střeva, dělí se, má jádro, vykonává funkce v mnoho-buněčném </a:t>
            </a:r>
            <a:r>
              <a:rPr lang="cs-CZ" altLang="en-US" sz="2000" dirty="0" smtClean="0"/>
              <a:t>organismu.</a:t>
            </a:r>
          </a:p>
          <a:p>
            <a:r>
              <a:rPr lang="cs-CZ" altLang="en-US" sz="2000" dirty="0" smtClean="0"/>
              <a:t>Tou začneme.</a:t>
            </a:r>
            <a:endParaRPr lang="cs-CZ" altLang="en-US" sz="2000" dirty="0" smtClean="0"/>
          </a:p>
          <a:p>
            <a:r>
              <a:rPr lang="cs-CZ" altLang="en-US" sz="2000" dirty="0" smtClean="0"/>
              <a:t>Potom se dále </a:t>
            </a:r>
            <a:r>
              <a:rPr lang="cs-CZ" altLang="en-US" sz="2000" dirty="0" smtClean="0"/>
              <a:t>budeme zbývat buňkou bez jádra, erytrocytem, je o něco jednodušší, to znamená pořád neskutečně složitá...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17" y="1752600"/>
            <a:ext cx="6562800" cy="4990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79" y="533400"/>
            <a:ext cx="2743200" cy="487362"/>
          </a:xfrm>
        </p:spPr>
        <p:txBody>
          <a:bodyPr/>
          <a:lstStyle/>
          <a:p>
            <a:r>
              <a:rPr lang="cs-CZ" sz="2000" dirty="0" smtClean="0">
                <a:solidFill>
                  <a:srgbClr val="FF0000"/>
                </a:solidFill>
              </a:rPr>
              <a:t>Typická střevní buňka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2D71-DA46-4F93-8B8B-31257F40474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5850793" cy="28762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3886201"/>
            <a:ext cx="2468516" cy="2856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1139</Words>
  <Application>Microsoft Office PowerPoint</Application>
  <PresentationFormat>On-screen Show (4:3)</PresentationFormat>
  <Paragraphs>184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Symbol</vt:lpstr>
      <vt:lpstr>Times New Roman</vt:lpstr>
      <vt:lpstr>Výchozí návrh</vt:lpstr>
      <vt:lpstr>Rastrový obraz</vt:lpstr>
      <vt:lpstr>  Obecná fyziologie Úvod  </vt:lpstr>
      <vt:lpstr>PowerPoint Presentation</vt:lpstr>
      <vt:lpstr>Studijní prameny</vt:lpstr>
      <vt:lpstr>1 Co je fyziologie?/ =Popis fungování organismu s užitím chemie a fyziky. Toto je redukcionismus (slabý :-).</vt:lpstr>
      <vt:lpstr>2 Co je fyziologie?/ Redukcionismus (silný :-)</vt:lpstr>
      <vt:lpstr>Cíle této části (1)</vt:lpstr>
      <vt:lpstr>Další Cíle (2)</vt:lpstr>
      <vt:lpstr>Popis buňky: (vzpomeňme si ze střední školy, kdo může)</vt:lpstr>
      <vt:lpstr>Typická střevní buňka</vt:lpstr>
      <vt:lpstr>PowerPoint Presentation</vt:lpstr>
      <vt:lpstr>PowerPoint Presentation</vt:lpstr>
      <vt:lpstr>Mikroskopický popis funkce erytrocytu, vztah k cirkulaci, vztah k (buněčnému a mikroskopickému) dýchání. Mikroskopické, mesoskopické a makroskopické, často mezi tím přeskakujeme :-( ...</vt:lpstr>
      <vt:lpstr>Respirace, = převážně mikroskopické a biochemické procesy, 1/ 2</vt:lpstr>
      <vt:lpstr>Respirace, = převážně mikroskopické a biochemické procesy, 2/ 2</vt:lpstr>
      <vt:lpstr>Výměna plynů krev : plíce</vt:lpstr>
      <vt:lpstr>Výměna plynů tkáň : krev</vt:lpstr>
      <vt:lpstr>PowerPoint Presentation</vt:lpstr>
      <vt:lpstr>Struktura plic</vt:lpstr>
      <vt:lpstr>Každá živá buňka včetně erytrocytu má potenciál na membráně, některé jsou vzrušivé, některé jsou schopny pohybu... </vt:lpstr>
      <vt:lpstr>Nernstův rovnovážný potenciál</vt:lpstr>
      <vt:lpstr>Akční potenciál (je jednotkový impuls)</vt:lpstr>
      <vt:lpstr>Vedení akčního potenciálu po nervovém vlákně</vt:lpstr>
      <vt:lpstr>Postsynaptický potenciál na nervosvalové ploténce</vt:lpstr>
      <vt:lpstr>Energetika, glykolýza, Adenosin-Tri-(P)fosfát</vt:lpstr>
      <vt:lpstr>Energetika svalu</vt:lpstr>
      <vt:lpstr>Proč/ k čemu je vůbec krev? (Původní slide: k čemu je cirkulace?)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289</cp:revision>
  <cp:lastPrinted>2025-10-20T11:10:31Z</cp:lastPrinted>
  <dcterms:created xsi:type="dcterms:W3CDTF">2008-10-06T12:21:50Z</dcterms:created>
  <dcterms:modified xsi:type="dcterms:W3CDTF">2025-10-20T11:11:32Z</dcterms:modified>
</cp:coreProperties>
</file>