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62" r:id="rId3"/>
    <p:sldId id="298" r:id="rId4"/>
    <p:sldId id="263" r:id="rId5"/>
    <p:sldId id="264" r:id="rId6"/>
    <p:sldId id="276" r:id="rId7"/>
    <p:sldId id="277" r:id="rId8"/>
    <p:sldId id="278" r:id="rId9"/>
    <p:sldId id="268" r:id="rId10"/>
    <p:sldId id="270" r:id="rId11"/>
    <p:sldId id="313" r:id="rId12"/>
    <p:sldId id="279" r:id="rId13"/>
    <p:sldId id="309" r:id="rId14"/>
    <p:sldId id="272" r:id="rId15"/>
    <p:sldId id="280" r:id="rId16"/>
    <p:sldId id="281" r:id="rId17"/>
    <p:sldId id="258" r:id="rId18"/>
    <p:sldId id="316" r:id="rId19"/>
    <p:sldId id="301" r:id="rId20"/>
    <p:sldId id="314" r:id="rId21"/>
    <p:sldId id="315" r:id="rId22"/>
    <p:sldId id="289" r:id="rId23"/>
  </p:sldIdLst>
  <p:sldSz cx="9144000" cy="6858000" type="screen4x3"/>
  <p:notesSz cx="7099300" cy="102235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673" autoAdjust="0"/>
  </p:normalViewPr>
  <p:slideViewPr>
    <p:cSldViewPr>
      <p:cViewPr varScale="1">
        <p:scale>
          <a:sx n="117" d="100"/>
          <a:sy n="117" d="100"/>
        </p:scale>
        <p:origin x="33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b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/>
            </a:lvl1pPr>
          </a:lstStyle>
          <a:p>
            <a:pPr>
              <a:defRPr/>
            </a:pPr>
            <a:fld id="{88705493-2166-45D6-9AAD-BF4BF826A9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56163"/>
            <a:ext cx="5680075" cy="460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Klepnutím lze upravit styly předlohy textu.</a:t>
            </a:r>
          </a:p>
          <a:p>
            <a:pPr lvl="1"/>
            <a:r>
              <a:rPr lang="en-US" altLang="en-US" noProof="0" smtClean="0"/>
              <a:t>Druhá úroveň</a:t>
            </a:r>
          </a:p>
          <a:p>
            <a:pPr lvl="2"/>
            <a:r>
              <a:rPr lang="en-US" altLang="en-US" noProof="0" smtClean="0"/>
              <a:t>Třetí úroveň</a:t>
            </a:r>
          </a:p>
          <a:p>
            <a:pPr lvl="3"/>
            <a:r>
              <a:rPr lang="en-US" altLang="en-US" noProof="0" smtClean="0"/>
              <a:t>Čtvrtá úroveň</a:t>
            </a:r>
          </a:p>
          <a:p>
            <a:pPr lvl="4"/>
            <a:r>
              <a:rPr lang="en-US" altLang="en-US" noProof="0" smtClean="0"/>
              <a:t>Pátá úroveň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b" anchorCtr="0" compatLnSpc="1">
            <a:prstTxWarp prst="textNoShape">
              <a:avLst/>
            </a:prstTxWarp>
          </a:bodyPr>
          <a:lstStyle>
            <a:lvl1pPr defTabSz="952500" eaLnBrk="1" hangingPunct="1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107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308" tIns="47654" rIns="95308" bIns="47654" numCol="1" anchor="b" anchorCtr="0" compatLnSpc="1">
            <a:prstTxWarp prst="textNoShape">
              <a:avLst/>
            </a:prstTxWarp>
          </a:bodyPr>
          <a:lstStyle>
            <a:lvl1pPr algn="r" defTabSz="952500" eaLnBrk="1" hangingPunct="1">
              <a:defRPr sz="1300"/>
            </a:lvl1pPr>
          </a:lstStyle>
          <a:p>
            <a:pPr>
              <a:defRPr/>
            </a:pPr>
            <a:fld id="{5241CB8E-63F4-40C0-A319-7D1C58EDDC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1FC39-04A1-43BE-BF43-B88A027FD84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17593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ADBA2-BC57-4401-B76C-13B0D37AA6A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533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782F4-AD1E-4BBC-AF60-BB551496322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7520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C2710-2670-47B4-9AF6-4E7B6FBD0C3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92098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01807-2107-4F9C-9118-7FD692188BF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0380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ED7EF-49E6-42C3-BEBB-EC46601BF62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60237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4A5D6-DCB0-49AC-AA30-605EE064056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81837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350C1-0422-4735-8390-7CB67DC3421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3955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0844B-B8CD-4F23-A9E4-068575518CA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38476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F4EB2-E73B-4231-82F2-9858DD6A28C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9523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2A9C3-AD2F-44BC-9A71-7758A5EC37F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493757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A38420D3-55AF-4C94-98BF-D08DEDED1B0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BC30EB-4714-4AE2-8869-3459C36E9A21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cs-CZ" altLang="en-US" sz="1400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648200"/>
            <a:ext cx="7543800" cy="1752600"/>
          </a:xfrm>
        </p:spPr>
        <p:txBody>
          <a:bodyPr/>
          <a:lstStyle/>
          <a:p>
            <a:pPr eaLnBrk="1" hangingPunct="1"/>
            <a:r>
              <a:rPr lang="cs-CZ" altLang="en-US" sz="3200" smtClean="0"/>
              <a:t>Petr Maršálek</a:t>
            </a:r>
          </a:p>
          <a:p>
            <a:pPr eaLnBrk="1" hangingPunct="1"/>
            <a:r>
              <a:rPr lang="cs-CZ" altLang="en-US" sz="3200" smtClean="0"/>
              <a:t>Ústav Patologické Fyziologie 1.LF UK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38200" y="4648200"/>
            <a:ext cx="7543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cs-CZ" altLang="en-US" sz="3200" dirty="0" smtClean="0"/>
              <a:t>Petr Maršálek</a:t>
            </a:r>
          </a:p>
          <a:p>
            <a:pPr eaLnBrk="1" hangingPunct="1"/>
            <a:r>
              <a:rPr lang="cs-CZ" altLang="en-US" sz="3200" dirty="0" smtClean="0"/>
              <a:t>Ústav Patologické Fyziologie 1.LF UK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90600" y="152400"/>
            <a:ext cx="1219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cs-CZ" altLang="en-US" sz="3200" dirty="0" smtClean="0">
                <a:solidFill>
                  <a:srgbClr val="FF0000"/>
                </a:solidFill>
              </a:rPr>
              <a:t>AKK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4000" dirty="0" smtClean="0">
                <a:solidFill>
                  <a:srgbClr val="00B050"/>
                </a:solidFill>
              </a:rPr>
              <a:t>Smyslové dráhy/ zrak</a:t>
            </a:r>
            <a:endParaRPr lang="en-GB" sz="40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341842-4029-4D74-ACFC-911F8277F6D0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en-US" sz="1400" smtClean="0"/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9725"/>
            <a:ext cx="8610600" cy="420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Rectangle 5"/>
          <p:cNvSpPr>
            <a:spLocks noChangeArrowheads="1"/>
          </p:cNvSpPr>
          <p:nvPr/>
        </p:nvSpPr>
        <p:spPr bwMode="auto">
          <a:xfrm>
            <a:off x="609600" y="228600"/>
            <a:ext cx="82296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accent2"/>
                </a:solidFill>
              </a:rPr>
              <a:t>Dia</a:t>
            </a:r>
            <a:r>
              <a:rPr lang="cs-CZ" altLang="en-US" sz="4400">
                <a:solidFill>
                  <a:schemeClr val="accent2"/>
                </a:solidFill>
              </a:rPr>
              <a:t>betická retinopatie</a:t>
            </a:r>
            <a:endParaRPr lang="en-US" altLang="en-US" sz="4400">
              <a:solidFill>
                <a:schemeClr val="accent2"/>
              </a:solidFill>
            </a:endParaRP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339725" y="5943600"/>
            <a:ext cx="4713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AGE – advanced glycation end products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08691C-9619-42B9-967E-0235C409C4DA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en-US" sz="1400" smtClean="0"/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z="4000" smtClean="0"/>
              <a:t>Laserová koagulace při diabetické retinopatii</a:t>
            </a:r>
            <a:endParaRPr lang="en-US" altLang="en-US" sz="4000" smtClean="0"/>
          </a:p>
        </p:txBody>
      </p:sp>
      <p:pic>
        <p:nvPicPr>
          <p:cNvPr id="14340" name="Picture 5" descr="Diabetic-retinopath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84582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60C215-1754-4996-93A9-A325C8D0CEFD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en-US" sz="140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/>
              <a:t>Šero</a:t>
            </a:r>
            <a:r>
              <a:rPr lang="cs-CZ" altLang="en-US" smtClean="0">
                <a:solidFill>
                  <a:schemeClr val="accent2"/>
                </a:solidFill>
              </a:rPr>
              <a:t>slepost</a:t>
            </a:r>
            <a:r>
              <a:rPr lang="cs-CZ" altLang="en-US" smtClean="0"/>
              <a:t> a </a:t>
            </a:r>
            <a:r>
              <a:rPr lang="cs-CZ" altLang="en-US" smtClean="0">
                <a:solidFill>
                  <a:srgbClr val="33CC33"/>
                </a:solidFill>
              </a:rPr>
              <a:t>barvo</a:t>
            </a:r>
            <a:r>
              <a:rPr lang="cs-CZ" altLang="en-US" smtClean="0">
                <a:solidFill>
                  <a:srgbClr val="FF0000"/>
                </a:solidFill>
              </a:rPr>
              <a:t>slepost</a:t>
            </a:r>
            <a:endParaRPr lang="en-US" altLang="en-US" smtClean="0">
              <a:solidFill>
                <a:srgbClr val="FF0000"/>
              </a:solidFill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6376988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95600"/>
            <a:ext cx="1887538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9C4F6A-B286-4530-A6B7-4D0909F7FB74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en-US" sz="1400" smtClean="0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152400"/>
            <a:ext cx="42672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Retin</a:t>
            </a:r>
            <a:r>
              <a:rPr lang="cs-CZ" altLang="en-US" sz="4000" smtClean="0"/>
              <a:t>ální implantát</a:t>
            </a:r>
            <a:endParaRPr lang="en-US" altLang="en-US" sz="4000" smtClean="0"/>
          </a:p>
        </p:txBody>
      </p:sp>
      <p:pic>
        <p:nvPicPr>
          <p:cNvPr id="16388" name="Picture 5" descr="Retinal-implant-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5243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039938"/>
            <a:ext cx="5988050" cy="481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9E8183-F6D1-410F-86A1-19168AF74535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en-US" sz="1400" smtClean="0"/>
          </a:p>
        </p:txBody>
      </p:sp>
      <p:sp>
        <p:nvSpPr>
          <p:cNvPr id="1741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715962"/>
          </a:xfrm>
        </p:spPr>
        <p:txBody>
          <a:bodyPr/>
          <a:lstStyle/>
          <a:p>
            <a:pPr eaLnBrk="1" hangingPunct="1"/>
            <a:r>
              <a:rPr lang="cs-CZ" altLang="en-US" sz="4000" smtClean="0">
                <a:solidFill>
                  <a:schemeClr val="accent2"/>
                </a:solidFill>
              </a:rPr>
              <a:t>Poruchy zrakové dráhy (na perimetru)</a:t>
            </a:r>
            <a:endParaRPr lang="en-US" altLang="en-US" sz="4000" smtClean="0">
              <a:solidFill>
                <a:schemeClr val="accent2"/>
              </a:solidFill>
            </a:endParaRPr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7442200" cy="528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EB6996-7708-4B01-B27E-921A0AF0D911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en-US" sz="1400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accent2"/>
                </a:solidFill>
              </a:rPr>
              <a:t>Poruchy zornicových reakcí</a:t>
            </a:r>
            <a:endParaRPr lang="en-US" altLang="en-US" smtClean="0">
              <a:solidFill>
                <a:schemeClr val="accent2"/>
              </a:solidFill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7442200" cy="351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0E9876-948A-43FF-8A00-56F7BC508258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en-US" sz="1400" smtClean="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4864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 sz="4000" smtClean="0">
                <a:solidFill>
                  <a:schemeClr val="accent2"/>
                </a:solidFill>
              </a:rPr>
              <a:t>Kognitivní poruchy </a:t>
            </a:r>
            <a:r>
              <a:rPr lang="en-US" altLang="en-US" sz="4000" smtClean="0">
                <a:solidFill>
                  <a:schemeClr val="accent2"/>
                </a:solidFill>
              </a:rPr>
              <a:t>(C)</a:t>
            </a:r>
            <a:r>
              <a:rPr lang="cs-CZ" altLang="en-US" sz="4000" smtClean="0">
                <a:solidFill>
                  <a:schemeClr val="accent2"/>
                </a:solidFill>
              </a:rPr>
              <a:t> </a:t>
            </a:r>
            <a:r>
              <a:rPr lang="cs-CZ" altLang="en-US" sz="2800" smtClean="0">
                <a:solidFill>
                  <a:schemeClr val="accent2"/>
                </a:solidFill>
              </a:rPr>
              <a:t>(najdi rozdíly)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9144000" cy="272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4038600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124200"/>
            <a:ext cx="4289425" cy="55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6705600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1B6965B-11EF-486C-B4BC-D6F02F567C06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en-US" sz="1400" smtClean="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698500"/>
            <a:ext cx="5916612" cy="615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254033-D786-4F76-848B-4C3BFF8099DC}" type="slidenum">
              <a:rPr lang="en-US" altLang="en-US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1" y="1111250"/>
            <a:ext cx="2693988" cy="216535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dirty="0" smtClean="0">
                <a:solidFill>
                  <a:schemeClr val="accent2"/>
                </a:solidFill>
              </a:rPr>
              <a:t>Funkce sekundárních oblastí zrakové kůry</a:t>
            </a:r>
            <a:endParaRPr lang="cs-CZ" altLang="cs-CZ" dirty="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4000" dirty="0">
                <a:solidFill>
                  <a:schemeClr val="accent2"/>
                </a:solidFill>
              </a:rPr>
              <a:t/>
            </a:r>
            <a:br>
              <a:rPr lang="cs-CZ" altLang="cs-CZ" sz="4000" dirty="0">
                <a:solidFill>
                  <a:schemeClr val="accent2"/>
                </a:solidFill>
              </a:rPr>
            </a:br>
            <a:endParaRPr lang="en-US" altLang="cs-CZ" sz="2800" dirty="0">
              <a:solidFill>
                <a:schemeClr val="accent2"/>
              </a:solidFill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0" y="0"/>
            <a:ext cx="9143999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2400" dirty="0" err="1" smtClean="0">
                <a:solidFill>
                  <a:srgbClr val="0000FF"/>
                </a:solidFill>
              </a:rPr>
              <a:t>Alternativ</a:t>
            </a:r>
            <a:r>
              <a:rPr lang="cs-CZ" altLang="cs-CZ" sz="2400" dirty="0" smtClean="0">
                <a:solidFill>
                  <a:srgbClr val="0000FF"/>
                </a:solidFill>
              </a:rPr>
              <a:t>ní ikonické schéma centrálního zpracování ve zraku</a:t>
            </a:r>
            <a:r>
              <a:rPr lang="en-US" altLang="cs-CZ" sz="2400" dirty="0" smtClean="0">
                <a:solidFill>
                  <a:srgbClr val="0000FF"/>
                </a:solidFill>
              </a:rPr>
              <a:t>…</a:t>
            </a:r>
            <a:endParaRPr lang="en-US" altLang="cs-CZ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0" y="53340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63265" y="4973257"/>
            <a:ext cx="312457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2800" dirty="0" smtClean="0">
                <a:solidFill>
                  <a:schemeClr val="accent2"/>
                </a:solidFill>
              </a:rPr>
              <a:t>Časné a pozdní</a:t>
            </a:r>
          </a:p>
          <a:p>
            <a:r>
              <a:rPr lang="cs-CZ" altLang="cs-CZ" sz="2800" dirty="0">
                <a:solidFill>
                  <a:schemeClr val="accent2"/>
                </a:solidFill>
              </a:rPr>
              <a:t>z</a:t>
            </a:r>
            <a:r>
              <a:rPr lang="cs-CZ" altLang="cs-CZ" sz="2800" dirty="0" smtClean="0">
                <a:solidFill>
                  <a:schemeClr val="accent2"/>
                </a:solidFill>
              </a:rPr>
              <a:t>pracování</a:t>
            </a:r>
          </a:p>
          <a:p>
            <a:r>
              <a:rPr lang="cs-CZ" altLang="cs-CZ" sz="2800" dirty="0">
                <a:solidFill>
                  <a:schemeClr val="accent2"/>
                </a:solidFill>
              </a:rPr>
              <a:t>z</a:t>
            </a:r>
            <a:r>
              <a:rPr lang="cs-CZ" altLang="cs-CZ" sz="2800" dirty="0" smtClean="0">
                <a:solidFill>
                  <a:schemeClr val="accent2"/>
                </a:solidFill>
              </a:rPr>
              <a:t>rakové informace</a:t>
            </a:r>
          </a:p>
          <a:p>
            <a:r>
              <a:rPr lang="cs-CZ" altLang="cs-CZ" sz="2800" dirty="0" smtClean="0">
                <a:solidFill>
                  <a:schemeClr val="accent2"/>
                </a:solidFill>
              </a:rPr>
              <a:t>(Early vs. Late)</a:t>
            </a:r>
            <a:endParaRPr lang="en-US" altLang="cs-CZ" sz="2800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6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A36F5B-9B38-448F-93D2-F64FA1D2E49A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en-US" sz="1400" smtClean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Nystagmus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8534400" cy="529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1684E3-8617-4C42-BA9F-483E93E06118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en-US" sz="1400" smtClean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Zrak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E829BD-03D1-4690-BC91-08339F68DBDD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en-US" sz="1400" smtClean="0"/>
          </a:p>
        </p:txBody>
      </p:sp>
      <p:sp>
        <p:nvSpPr>
          <p:cNvPr id="2355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pPr algn="l" eaLnBrk="1" hangingPunct="1"/>
            <a:r>
              <a:rPr lang="cs-CZ" altLang="en-US" sz="4000" smtClean="0"/>
              <a:t>Rozmazané obličeje,</a:t>
            </a:r>
            <a:br>
              <a:rPr lang="cs-CZ" altLang="en-US" sz="4000" smtClean="0"/>
            </a:br>
            <a:r>
              <a:rPr lang="cs-CZ" altLang="en-US" sz="4000" smtClean="0"/>
              <a:t>k rozpoznání obličeje je potřeba určitá zraková ostrost</a:t>
            </a:r>
            <a:endParaRPr lang="en-US" altLang="en-US" sz="4000" smtClean="0"/>
          </a:p>
        </p:txBody>
      </p:sp>
      <p:pic>
        <p:nvPicPr>
          <p:cNvPr id="23556" name="Picture 5" descr="face-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70866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B6FCF0B-BF3F-4E1B-9E02-EAD8C32323FC}" type="slidenum">
              <a:rPr lang="cs-CZ" altLang="cs-CZ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873250"/>
            <a:ext cx="8229600" cy="120808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cs-CZ" altLang="cs-CZ" sz="3600" b="1" smtClean="0">
                <a:solidFill>
                  <a:srgbClr val="FF0000"/>
                </a:solidFill>
              </a:rPr>
              <a:t>Děkuji </a:t>
            </a:r>
          </a:p>
          <a:p>
            <a:pPr algn="ctr" eaLnBrk="1" hangingPunct="1">
              <a:buFontTx/>
              <a:buNone/>
            </a:pPr>
            <a:r>
              <a:rPr lang="cs-CZ" altLang="cs-CZ" sz="3600" b="1" smtClean="0">
                <a:solidFill>
                  <a:srgbClr val="FF0000"/>
                </a:solidFill>
              </a:rPr>
              <a:t>Vám za pozornost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87900" y="3070225"/>
            <a:ext cx="3565525" cy="255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-Toto je v jakékoliv formě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(P</a:t>
            </a:r>
            <a:r>
              <a:rPr lang="en-GB" altLang="en-US" sz="2000" dirty="0" smtClean="0">
                <a:solidFill>
                  <a:srgbClr val="FF6600"/>
                </a:solidFill>
              </a:rPr>
              <a:t>DF</a:t>
            </a:r>
            <a:r>
              <a:rPr lang="cs-CZ" altLang="en-US" sz="2000" dirty="0" smtClean="0">
                <a:solidFill>
                  <a:srgbClr val="FF6600"/>
                </a:solidFill>
              </a:rPr>
              <a:t>, P</a:t>
            </a:r>
            <a:r>
              <a:rPr lang="en-GB" altLang="en-US" sz="2000" dirty="0" smtClean="0">
                <a:solidFill>
                  <a:srgbClr val="FF6600"/>
                </a:solidFill>
              </a:rPr>
              <a:t>PT</a:t>
            </a:r>
            <a:r>
              <a:rPr lang="cs-CZ" altLang="en-US" sz="2000" dirty="0" smtClean="0">
                <a:solidFill>
                  <a:srgbClr val="FF6600"/>
                </a:solidFill>
              </a:rPr>
              <a:t>,</a:t>
            </a:r>
            <a:r>
              <a:rPr lang="en-GB" altLang="en-US" sz="2000" dirty="0" smtClean="0">
                <a:solidFill>
                  <a:srgbClr val="FF6600"/>
                </a:solidFill>
              </a:rPr>
              <a:t> PPTX</a:t>
            </a:r>
            <a:r>
              <a:rPr lang="cs-CZ" altLang="en-US" sz="2000" dirty="0" smtClean="0">
                <a:solidFill>
                  <a:srgbClr val="FF6600"/>
                </a:solidFill>
              </a:rPr>
              <a:t> atd.)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neoficiální výukový materiál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interní potřebu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nešířit</a:t>
            </a: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pro dotazy kontaktujte: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en-US" sz="2000" dirty="0" smtClean="0">
                <a:solidFill>
                  <a:srgbClr val="FF6600"/>
                </a:solidFill>
              </a:rPr>
              <a:t>Petr.Marsalek</a:t>
            </a:r>
            <a:r>
              <a:rPr lang="en-GB" altLang="en-US" sz="2000" dirty="0" smtClean="0">
                <a:solidFill>
                  <a:srgbClr val="FF6600"/>
                </a:solidFill>
              </a:rPr>
              <a:t>@LF1.CUNI.CZ</a:t>
            </a:r>
            <a:endParaRPr lang="cs-CZ" altLang="en-US" sz="2000" dirty="0" smtClean="0">
              <a:solidFill>
                <a:srgbClr val="FF6600"/>
              </a:solidFill>
            </a:endParaRPr>
          </a:p>
          <a:p>
            <a:pPr marL="342900" indent="-342900" eaLnBrk="1" hangingPunct="1">
              <a:spcBef>
                <a:spcPct val="0"/>
              </a:spcBef>
              <a:buFontTx/>
              <a:buChar char="-"/>
              <a:defRPr/>
            </a:pPr>
            <a:endParaRPr lang="en-US" altLang="en-US" sz="2000" dirty="0" smtClean="0">
              <a:solidFill>
                <a:srgbClr val="FF6600"/>
              </a:solidFill>
            </a:endParaRPr>
          </a:p>
        </p:txBody>
      </p:sp>
      <p:sp>
        <p:nvSpPr>
          <p:cNvPr id="24581" name="Rectangle 3"/>
          <p:cNvSpPr txBox="1">
            <a:spLocks noChangeArrowheads="1"/>
          </p:cNvSpPr>
          <p:nvPr/>
        </p:nvSpPr>
        <p:spPr bwMode="auto">
          <a:xfrm>
            <a:off x="304800" y="381000"/>
            <a:ext cx="8229600" cy="120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3600" b="1">
                <a:solidFill>
                  <a:srgbClr val="0070C0"/>
                </a:solidFill>
              </a:rPr>
              <a:t>Souhrn/ Dotazy/ komentáře ?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13DACA-9633-4AD6-91BA-EB2548350786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en-US" sz="1400" smtClean="0"/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592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441325" y="6208713"/>
            <a:ext cx="572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Černobílá blána ze zpětného projektoru, Respekt 2003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5BCEEA-3208-4EB7-8FE1-4521B805B258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en-US" sz="1400" smtClean="0"/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381000"/>
            <a:ext cx="4762500" cy="593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667000" y="228600"/>
            <a:ext cx="6270625" cy="60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Snellenovy</a:t>
            </a:r>
            <a:r>
              <a:rPr lang="cs-CZ" altLang="en-US" sz="3600"/>
              <a:t> (N/36)</a:t>
            </a:r>
            <a:endParaRPr lang="en-US" altLang="en-US" sz="36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optotypy maj</a:t>
            </a:r>
            <a:r>
              <a:rPr lang="cs-CZ" altLang="en-US"/>
              <a:t>í (N/32)</a:t>
            </a:r>
            <a:endParaRPr lang="en-US" altLang="en-US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en-US" sz="2800"/>
              <a:t>písmena s definovanou (N/28)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8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en-US" sz="2600"/>
              <a:t>velikostí, neboli počtem bodů, (N/26)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6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které vidíme z kalibrované vzdálenosti.(N/24)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en-US" sz="2200"/>
              <a:t>To se udává se jako zlomek.(N/22)</a:t>
            </a:r>
            <a:endParaRPr lang="en-US" altLang="en-US" sz="2200"/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en-US" sz="22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en-US" sz="2000"/>
              <a:t>Nejlepší visus je: 6/6         (N/20)</a:t>
            </a:r>
            <a:endParaRPr lang="en-US" altLang="en-US" sz="2000"/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en-US" sz="20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en-US" sz="1800"/>
              <a:t>Ze vzdálenosti šesti metrů/  (N/18)</a:t>
            </a:r>
            <a:endParaRPr lang="en-US" altLang="en-US" sz="1800"/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en-US" sz="180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en-US" sz="1600" b="1"/>
              <a:t>vidíme šest bodů                    (B/16)</a:t>
            </a:r>
            <a:endParaRPr lang="en-US" altLang="en-US" sz="1600" b="1"/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cs-CZ" altLang="en-US" sz="1600" b="1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en-US" sz="1400" b="1"/>
              <a:t>(každý má jednu úhlovou minutu). (B/14)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A7A518-8105-4259-B49E-3750531D6340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en-US" sz="1400" smtClean="0"/>
          </a:p>
        </p:txBody>
      </p:sp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0" y="1371600"/>
            <a:ext cx="8970963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</a:rPr>
              <a:t>Klasifikace zrakových poruch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 normální visus			6/6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2 slabozrakost			horší než (&lt;)</a:t>
            </a:r>
            <a:r>
              <a:rPr lang="cs-CZ" altLang="en-US" sz="2800"/>
              <a:t> </a:t>
            </a:r>
            <a:r>
              <a:rPr lang="en-US" altLang="en-US" sz="2800"/>
              <a:t>6/18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(na lepším oku po korekci)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3 (praktická) slepota		&lt; 3/60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	anebo koncentrické zúžení zorného pole	 &lt;</a:t>
            </a:r>
            <a:r>
              <a:rPr lang="cs-CZ" altLang="en-US" sz="2800"/>
              <a:t> 10*10</a:t>
            </a:r>
            <a:r>
              <a:rPr lang="cs-CZ" altLang="en-US" sz="2800" baseline="30000"/>
              <a:t>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/>
              <a:t>	jiná norma:				&lt; 6/60,	&lt; 20*20</a:t>
            </a:r>
            <a:r>
              <a:rPr lang="cs-CZ" altLang="en-US" sz="2800" baseline="30000"/>
              <a:t>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800"/>
              <a:t>4 </a:t>
            </a:r>
            <a:r>
              <a:rPr lang="cs-CZ" altLang="en-US" sz="2800" i="1"/>
              <a:t>tupozrakost (amblyopie)</a:t>
            </a:r>
            <a:endParaRPr lang="en-US" altLang="en-US" sz="2800" i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00D0FC-1251-4913-8283-C40685B05CA2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en-US" sz="1400" smtClean="0"/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152400" y="228600"/>
            <a:ext cx="8764588" cy="593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 b="1">
                <a:solidFill>
                  <a:srgbClr val="FF3300"/>
                </a:solidFill>
              </a:rPr>
              <a:t>Příčiny slepoty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A nejčastější ve vyspělých zemích: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1 diabetes: retinopatie, 2 glaukom, 3 senilní poruchy,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4 úrazy, 5 ostatní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en-US" sz="2400"/>
              <a:t>B nejčastější v rozvojových zemích: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1 trachom (chlamydia trachomatis), 2 onchocerkóza</a:t>
            </a: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(onchocerca volvulus),</a:t>
            </a:r>
            <a:endParaRPr lang="de-DE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en-US" sz="2400"/>
              <a:t>3 xeroftalmie (avitaminóza A), 4 katarakta, 5 glaukom,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6 úraz, 7 senilní makulární degenerace, 8 diabetická retinopatie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9 geneticky podmíněné příčiny, 10 neurologické příčiny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</a:t>
            </a:r>
            <a:r>
              <a:rPr lang="cs-CZ" altLang="en-US" sz="2400"/>
              <a:t> </a:t>
            </a:r>
            <a:r>
              <a:rPr lang="en-US" altLang="en-US" sz="2400"/>
              <a:t>výskyt slepoty: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ČR:	0,2 %, vyspělé země</a:t>
            </a:r>
            <a:r>
              <a:rPr lang="cs-CZ" altLang="en-US" sz="2400"/>
              <a:t> 0</a:t>
            </a:r>
            <a:r>
              <a:rPr lang="en-US" altLang="en-US" sz="2400"/>
              <a:t>,2 %, celosvětově 1 %,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rozvojové země i několik %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44FF34-E873-496A-B3BF-97387BFEBA6E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en-US" sz="1400" smtClean="0"/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0"/>
            <a:ext cx="553085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762000"/>
            <a:ext cx="1828800" cy="1143000"/>
          </a:xfrm>
        </p:spPr>
        <p:txBody>
          <a:bodyPr/>
          <a:lstStyle/>
          <a:p>
            <a:pPr eaLnBrk="1" hangingPunct="1"/>
            <a:r>
              <a:rPr lang="cs-CZ" altLang="en-US" sz="4000" smtClean="0">
                <a:solidFill>
                  <a:schemeClr val="accent2"/>
                </a:solidFill>
              </a:rPr>
              <a:t>Deset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vrstev</a:t>
            </a:r>
            <a:br>
              <a:rPr lang="cs-CZ" altLang="en-US" sz="4000" smtClean="0">
                <a:solidFill>
                  <a:schemeClr val="accent2"/>
                </a:solidFill>
              </a:rPr>
            </a:br>
            <a:r>
              <a:rPr lang="cs-CZ" altLang="en-US" sz="4000" smtClean="0">
                <a:solidFill>
                  <a:schemeClr val="accent2"/>
                </a:solidFill>
              </a:rPr>
              <a:t>sítnice</a:t>
            </a:r>
            <a:endParaRPr lang="en-US" altLang="en-US" sz="40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15B898-E71E-47C5-917D-CA10DAEF5783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en-US" sz="1400" smtClean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551738" cy="516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400800" cy="944562"/>
          </a:xfrm>
        </p:spPr>
        <p:txBody>
          <a:bodyPr/>
          <a:lstStyle/>
          <a:p>
            <a:pPr algn="l" eaLnBrk="1" hangingPunct="1"/>
            <a:r>
              <a:rPr lang="cs-CZ" altLang="en-US" smtClean="0">
                <a:solidFill>
                  <a:srgbClr val="33CC33"/>
                </a:solidFill>
              </a:rPr>
              <a:t>Zelený</a:t>
            </a:r>
            <a:r>
              <a:rPr lang="cs-CZ" altLang="en-US" smtClean="0"/>
              <a:t> </a:t>
            </a:r>
            <a:r>
              <a:rPr lang="cs-CZ" altLang="en-US" smtClean="0">
                <a:solidFill>
                  <a:schemeClr val="accent2"/>
                </a:solidFill>
              </a:rPr>
              <a:t>a</a:t>
            </a:r>
            <a:r>
              <a:rPr lang="cs-CZ" altLang="en-US" smtClean="0"/>
              <a:t> </a:t>
            </a:r>
            <a:r>
              <a:rPr lang="cs-CZ" altLang="en-US" smtClean="0">
                <a:solidFill>
                  <a:schemeClr val="bg2"/>
                </a:solidFill>
              </a:rPr>
              <a:t>šedý</a:t>
            </a:r>
            <a:r>
              <a:rPr lang="cs-CZ" altLang="en-US" smtClean="0"/>
              <a:t> </a:t>
            </a:r>
            <a:r>
              <a:rPr lang="cs-CZ" altLang="en-US" smtClean="0">
                <a:solidFill>
                  <a:schemeClr val="accent2"/>
                </a:solidFill>
              </a:rPr>
              <a:t>zákal</a:t>
            </a:r>
            <a:endParaRPr lang="en-US" altLang="en-US" smtClean="0">
              <a:solidFill>
                <a:schemeClr val="accent2"/>
              </a:solidFill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6019800" y="152400"/>
            <a:ext cx="288448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AGE – </a:t>
            </a:r>
            <a:r>
              <a:rPr lang="cs-CZ" altLang="en-US" sz="2000"/>
              <a:t>A</a:t>
            </a:r>
            <a:r>
              <a:rPr lang="en-US" altLang="en-US" sz="2000"/>
              <a:t>dvanced </a:t>
            </a:r>
            <a:r>
              <a:rPr lang="cs-CZ" altLang="en-US" sz="2000"/>
              <a:t>G</a:t>
            </a:r>
            <a:r>
              <a:rPr lang="en-US" altLang="en-US" sz="2000"/>
              <a:t>lycation </a:t>
            </a:r>
            <a:r>
              <a:rPr lang="cs-CZ" altLang="en-US" sz="2000"/>
              <a:t>E</a:t>
            </a:r>
            <a:r>
              <a:rPr lang="en-US" altLang="en-US" sz="2000"/>
              <a:t>nd products,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Age = St</a:t>
            </a:r>
            <a:r>
              <a:rPr lang="cs-CZ" altLang="en-US" sz="2000"/>
              <a:t>áří</a:t>
            </a: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4DA5AC8-0CF9-472A-811F-4A8664FB8450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en-US" sz="1400" smtClean="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 smtClean="0">
                <a:solidFill>
                  <a:schemeClr val="accent2"/>
                </a:solidFill>
              </a:rPr>
              <a:t>Další poruchy perimetru</a:t>
            </a:r>
            <a:endParaRPr lang="en-US" altLang="en-US" smtClean="0">
              <a:solidFill>
                <a:schemeClr val="accent2"/>
              </a:solidFill>
            </a:endParaRPr>
          </a:p>
        </p:txBody>
      </p:sp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382000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3DCB36-7E35-4AF9-A07A-C385F8B3DDF9}" type="slidenum">
              <a:rPr lang="cs-CZ" altLang="en-US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en-US" sz="1400" smtClean="0"/>
          </a:p>
        </p:txBody>
      </p:sp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cs-CZ" altLang="en-US" sz="4000" smtClean="0">
                <a:solidFill>
                  <a:schemeClr val="accent2"/>
                </a:solidFill>
              </a:rPr>
              <a:t>Další poruchy sítnice</a:t>
            </a:r>
            <a:endParaRPr lang="en-US" altLang="en-US" sz="4000" smtClean="0">
              <a:solidFill>
                <a:schemeClr val="accent2"/>
              </a:solidFill>
            </a:endParaRP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1088"/>
            <a:ext cx="914400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343</Words>
  <Application>Microsoft Office PowerPoint</Application>
  <PresentationFormat>On-screen Show (4:3)</PresentationFormat>
  <Paragraphs>104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Arial</vt:lpstr>
      <vt:lpstr>Výchozí návrh</vt:lpstr>
      <vt:lpstr>Smyslové dráhy/ zrak</vt:lpstr>
      <vt:lpstr>Zrak</vt:lpstr>
      <vt:lpstr>PowerPoint Presentation</vt:lpstr>
      <vt:lpstr>PowerPoint Presentation</vt:lpstr>
      <vt:lpstr>PowerPoint Presentation</vt:lpstr>
      <vt:lpstr>Deset vrstev sítnice</vt:lpstr>
      <vt:lpstr>Zelený a šedý zákal</vt:lpstr>
      <vt:lpstr>Další poruchy perimetru</vt:lpstr>
      <vt:lpstr>Další poruchy sítnice</vt:lpstr>
      <vt:lpstr>PowerPoint Presentation</vt:lpstr>
      <vt:lpstr>Laserová koagulace při diabetické retinopatii</vt:lpstr>
      <vt:lpstr>Šeroslepost a barvoslepost</vt:lpstr>
      <vt:lpstr>Retinální implantát</vt:lpstr>
      <vt:lpstr>Poruchy zrakové dráhy (na perimetru)</vt:lpstr>
      <vt:lpstr>Poruchy zornicových reakcí</vt:lpstr>
      <vt:lpstr>Kognitivní poruchy (C) (najdi rozdíly)</vt:lpstr>
      <vt:lpstr>PowerPoint Presentation</vt:lpstr>
      <vt:lpstr>PowerPoint Presentation</vt:lpstr>
      <vt:lpstr>Nystagmus</vt:lpstr>
      <vt:lpstr>Rozmazané obličeje, k rozpoznání obličeje je potřeba určitá zraková ostrost</vt:lpstr>
      <vt:lpstr>PowerPoint Presentation</vt:lpstr>
      <vt:lpstr>PowerPoint Presentation</vt:lpstr>
    </vt:vector>
  </TitlesOfParts>
  <Company>FBMI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Patologická fyziologie speciálních smyslů</dc:title>
  <dc:creator>marsalek</dc:creator>
  <cp:lastModifiedBy>Marsalek, Petr</cp:lastModifiedBy>
  <cp:revision>81</cp:revision>
  <cp:lastPrinted>2025-10-27T14:36:04Z</cp:lastPrinted>
  <dcterms:created xsi:type="dcterms:W3CDTF">2008-02-26T14:46:05Z</dcterms:created>
  <dcterms:modified xsi:type="dcterms:W3CDTF">2025-10-27T14:50:25Z</dcterms:modified>
</cp:coreProperties>
</file>