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61" r:id="rId3"/>
    <p:sldId id="312" r:id="rId4"/>
    <p:sldId id="282" r:id="rId5"/>
    <p:sldId id="283" r:id="rId6"/>
    <p:sldId id="307" r:id="rId7"/>
    <p:sldId id="285" r:id="rId8"/>
    <p:sldId id="286" r:id="rId9"/>
    <p:sldId id="311" r:id="rId10"/>
    <p:sldId id="287" r:id="rId11"/>
    <p:sldId id="318" r:id="rId12"/>
    <p:sldId id="293" r:id="rId13"/>
    <p:sldId id="292" r:id="rId14"/>
    <p:sldId id="317" r:id="rId15"/>
    <p:sldId id="316" r:id="rId16"/>
    <p:sldId id="295" r:id="rId17"/>
    <p:sldId id="294" r:id="rId18"/>
    <p:sldId id="296" r:id="rId19"/>
    <p:sldId id="259" r:id="rId20"/>
    <p:sldId id="314" r:id="rId21"/>
  </p:sldIdLst>
  <p:sldSz cx="9144000" cy="6858000" type="screen4x3"/>
  <p:notesSz cx="7099300" cy="102235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5" autoAdjust="0"/>
    <p:restoredTop sz="94673" autoAdjust="0"/>
  </p:normalViewPr>
  <p:slideViewPr>
    <p:cSldViewPr>
      <p:cViewPr varScale="1">
        <p:scale>
          <a:sx n="117" d="100"/>
          <a:sy n="117" d="100"/>
        </p:scale>
        <p:origin x="3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t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t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b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b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/>
            </a:lvl1pPr>
          </a:lstStyle>
          <a:p>
            <a:pPr>
              <a:defRPr/>
            </a:pPr>
            <a:fld id="{00C2B398-E33F-42AD-B4A3-D8CF0C5D21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t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t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6163"/>
            <a:ext cx="5680075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Klepnutím lze upravit styly předlohy textu.</a:t>
            </a:r>
          </a:p>
          <a:p>
            <a:pPr lvl="1"/>
            <a:r>
              <a:rPr lang="en-US" altLang="en-US" noProof="0" smtClean="0"/>
              <a:t>Druhá úroveň</a:t>
            </a:r>
          </a:p>
          <a:p>
            <a:pPr lvl="2"/>
            <a:r>
              <a:rPr lang="en-US" altLang="en-US" noProof="0" smtClean="0"/>
              <a:t>Třetí úroveň</a:t>
            </a:r>
          </a:p>
          <a:p>
            <a:pPr lvl="3"/>
            <a:r>
              <a:rPr lang="en-US" altLang="en-US" noProof="0" smtClean="0"/>
              <a:t>Čtvrtá úroveň</a:t>
            </a:r>
          </a:p>
          <a:p>
            <a:pPr lvl="4"/>
            <a:r>
              <a:rPr lang="en-US" altLang="en-US" noProof="0" smtClean="0"/>
              <a:t>Pátá úroveň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b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b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/>
            </a:lvl1pPr>
          </a:lstStyle>
          <a:p>
            <a:pPr>
              <a:defRPr/>
            </a:pPr>
            <a:fld id="{9E0DE994-8370-4082-BE07-D8CE79688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140B4-A9F3-4E98-8777-11D7C8C9FC6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0539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C7F94-CD39-4E8F-9813-4211731F769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635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8D4D5-6AA5-4A62-B086-835BE67DF08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39899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96993-BF14-4479-9BD5-10FB99FE1B9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4124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33466-396C-435D-9C35-94ADBF37C87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0119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A2D59-C3B4-4598-8C18-A62BC6D7A6D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97555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4F52-90B3-4A94-AC98-C10C82D3858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0364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3DB31-6C74-4D25-B675-441942F5294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0521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4EA4B-2000-41D4-AB19-5C11E66BD7D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0111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6DB65-11C9-4113-A97F-760A593A063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9831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9B7E9-386F-46EA-8075-D4B61BF7912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503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9266164-FE2D-4B59-BBB5-EAC885304C3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D01037-94E5-4A21-932E-2CBAE90A23F9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altLang="en-US" sz="140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 smtClean="0"/>
              <a:t>Patologick</a:t>
            </a:r>
            <a:r>
              <a:rPr lang="cs-CZ" altLang="en-US" sz="4400" smtClean="0"/>
              <a:t>á fyziologie smyslů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86200"/>
            <a:ext cx="7543800" cy="1752600"/>
          </a:xfrm>
        </p:spPr>
        <p:txBody>
          <a:bodyPr/>
          <a:lstStyle/>
          <a:p>
            <a:pPr eaLnBrk="1" hangingPunct="1"/>
            <a:r>
              <a:rPr lang="cs-CZ" altLang="en-US" sz="3200" smtClean="0"/>
              <a:t>Petr Maršálek</a:t>
            </a:r>
          </a:p>
          <a:p>
            <a:pPr eaLnBrk="1" hangingPunct="1"/>
            <a:r>
              <a:rPr lang="cs-CZ" altLang="en-US" sz="3200" smtClean="0"/>
              <a:t>Ústav Patologické Fyziologie 1.LF UK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90600" y="152400"/>
            <a:ext cx="121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cs-CZ" altLang="en-US" sz="3200" dirty="0" smtClean="0">
                <a:solidFill>
                  <a:srgbClr val="FF0000"/>
                </a:solidFill>
              </a:rPr>
              <a:t>AKK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515177-7219-4245-BE25-5BEA99A24E51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en-US" sz="1400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488"/>
            <a:ext cx="6245225" cy="69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3"/>
          <p:cNvSpPr>
            <a:spLocks noGrp="1" noChangeArrowheads="1"/>
          </p:cNvSpPr>
          <p:nvPr>
            <p:ph type="title"/>
          </p:nvPr>
        </p:nvSpPr>
        <p:spPr>
          <a:xfrm>
            <a:off x="6172200" y="1066800"/>
            <a:ext cx="2819400" cy="1143000"/>
          </a:xfrm>
        </p:spPr>
        <p:txBody>
          <a:bodyPr/>
          <a:lstStyle/>
          <a:p>
            <a:pPr eaLnBrk="1" hangingPunct="1"/>
            <a:r>
              <a:rPr lang="cs-CZ" altLang="en-US" sz="4000" smtClean="0">
                <a:solidFill>
                  <a:schemeClr val="accent2"/>
                </a:solidFill>
              </a:rPr>
              <a:t>Křížení sluchové dráhy - přehled</a:t>
            </a:r>
            <a:endParaRPr lang="en-US" altLang="en-US" sz="400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cs-CZ" smtClean="0"/>
              <a:t>/48/</a:t>
            </a:r>
            <a:endParaRPr lang="en-US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0B455E-A5E5-4B3C-9461-80EBD2C7850C}" type="slidenum">
              <a:rPr lang="en-US" altLang="cs-CZ"/>
              <a:pPr>
                <a:defRPr/>
              </a:pPr>
              <a:t>11</a:t>
            </a:fld>
            <a:endParaRPr lang="en-US" altLang="cs-CZ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Vývojová stadia rozvoje řeči</a:t>
            </a:r>
            <a:endParaRPr lang="en-US" altLang="cs-CZ" smtClean="0">
              <a:solidFill>
                <a:srgbClr val="FF0000"/>
              </a:solidFill>
            </a:endParaRPr>
          </a:p>
        </p:txBody>
      </p:sp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228600" y="685800"/>
            <a:ext cx="86868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6 m</a:t>
            </a:r>
            <a:r>
              <a:rPr lang="cs-CZ" altLang="cs-CZ" sz="2000" b="1">
                <a:latin typeface="Arial" panose="020B0604020202020204" pitchFamily="34" charset="0"/>
              </a:rPr>
              <a:t>ě</a:t>
            </a:r>
            <a:r>
              <a:rPr lang="en-US" altLang="cs-CZ" sz="2000" b="1">
                <a:latin typeface="Arial" panose="020B0604020202020204" pitchFamily="34" charset="0"/>
              </a:rPr>
              <a:t>s</a:t>
            </a:r>
            <a:r>
              <a:rPr lang="cs-CZ" altLang="cs-CZ" sz="2000" b="1">
                <a:latin typeface="Arial" panose="020B0604020202020204" pitchFamily="34" charset="0"/>
              </a:rPr>
              <a:t>íců</a:t>
            </a:r>
            <a:r>
              <a:rPr lang="en-US" altLang="cs-CZ" sz="2000" b="1">
                <a:latin typeface="Arial" panose="020B0604020202020204" pitchFamily="34" charset="0"/>
              </a:rPr>
              <a:t>	</a:t>
            </a:r>
            <a:r>
              <a:rPr lang="cs-CZ" altLang="cs-CZ" sz="2000" b="1" u="sng">
                <a:latin typeface="Arial" panose="020B0604020202020204" pitchFamily="34" charset="0"/>
              </a:rPr>
              <a:t>Počátky </a:t>
            </a:r>
            <a:r>
              <a:rPr lang="cs-CZ" altLang="cs-CZ" sz="2000" b="1" u="sng">
                <a:solidFill>
                  <a:srgbClr val="FF0000"/>
                </a:solidFill>
                <a:latin typeface="Arial" panose="020B0604020202020204" pitchFamily="34" charset="0"/>
              </a:rPr>
              <a:t>žvatlání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1 </a:t>
            </a:r>
            <a:r>
              <a:rPr lang="cs-CZ" altLang="cs-CZ" sz="2000" b="1">
                <a:latin typeface="Arial" panose="020B0604020202020204" pitchFamily="34" charset="0"/>
              </a:rPr>
              <a:t>rok</a:t>
            </a:r>
            <a:r>
              <a:rPr lang="en-US" altLang="cs-CZ" sz="2000" b="1">
                <a:latin typeface="Arial" panose="020B0604020202020204" pitchFamily="34" charset="0"/>
              </a:rPr>
              <a:t>		</a:t>
            </a:r>
            <a:r>
              <a:rPr lang="en-US" altLang="cs-CZ" sz="2000" b="1" u="sng">
                <a:latin typeface="Arial" panose="020B0604020202020204" pitchFamily="34" charset="0"/>
              </a:rPr>
              <a:t>Po</a:t>
            </a:r>
            <a:r>
              <a:rPr lang="cs-CZ" altLang="cs-CZ" sz="2000" b="1" u="sng">
                <a:latin typeface="Arial" panose="020B0604020202020204" pitchFamily="34" charset="0"/>
              </a:rPr>
              <a:t>čátky rozumění řeči</a:t>
            </a:r>
            <a:r>
              <a:rPr lang="en-US" altLang="cs-CZ" sz="2000" b="1">
                <a:latin typeface="Arial" panose="020B0604020202020204" pitchFamily="34" charset="0"/>
              </a:rPr>
              <a:t>, jednoslovn</a:t>
            </a:r>
            <a:r>
              <a:rPr lang="cs-CZ" altLang="cs-CZ" sz="2000" b="1">
                <a:latin typeface="Arial" panose="020B0604020202020204" pitchFamily="34" charset="0"/>
              </a:rPr>
              <a:t>á produkce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1.5 </a:t>
            </a:r>
            <a:r>
              <a:rPr lang="cs-CZ" altLang="cs-CZ" sz="2000" b="1">
                <a:latin typeface="Arial" panose="020B0604020202020204" pitchFamily="34" charset="0"/>
              </a:rPr>
              <a:t>roku</a:t>
            </a:r>
            <a:r>
              <a:rPr lang="en-US" altLang="cs-CZ" sz="2000" b="1">
                <a:latin typeface="Arial" panose="020B0604020202020204" pitchFamily="34" charset="0"/>
              </a:rPr>
              <a:t>	</a:t>
            </a:r>
            <a:r>
              <a:rPr lang="cs-CZ" altLang="cs-CZ" sz="2000" b="1">
                <a:latin typeface="Arial" panose="020B0604020202020204" pitchFamily="34" charset="0"/>
              </a:rPr>
              <a:t>Slovník s</a:t>
            </a:r>
            <a:r>
              <a:rPr lang="en-US" altLang="cs-CZ" sz="2000" b="1">
                <a:latin typeface="Arial" panose="020B0604020202020204" pitchFamily="34" charset="0"/>
              </a:rPr>
              <a:t> 30 </a:t>
            </a:r>
            <a:r>
              <a:rPr lang="cs-CZ" altLang="cs-CZ" sz="2000" b="1">
                <a:latin typeface="Arial" panose="020B0604020202020204" pitchFamily="34" charset="0"/>
              </a:rPr>
              <a:t>až</a:t>
            </a:r>
            <a:r>
              <a:rPr lang="en-US" altLang="cs-CZ" sz="2000" b="1">
                <a:latin typeface="Arial" panose="020B0604020202020204" pitchFamily="34" charset="0"/>
              </a:rPr>
              <a:t> 50 </a:t>
            </a:r>
            <a:r>
              <a:rPr lang="cs-CZ" altLang="cs-CZ" sz="2000" b="1">
                <a:latin typeface="Arial" panose="020B0604020202020204" pitchFamily="34" charset="0"/>
              </a:rPr>
              <a:t>slovy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2 </a:t>
            </a:r>
            <a:r>
              <a:rPr lang="cs-CZ" altLang="cs-CZ" sz="2000" b="1">
                <a:latin typeface="Arial" panose="020B0604020202020204" pitchFamily="34" charset="0"/>
              </a:rPr>
              <a:t>roky</a:t>
            </a:r>
            <a:r>
              <a:rPr lang="en-US" altLang="cs-CZ" sz="2000" b="1">
                <a:latin typeface="Arial" panose="020B0604020202020204" pitchFamily="34" charset="0"/>
              </a:rPr>
              <a:t>		</a:t>
            </a:r>
            <a:r>
              <a:rPr lang="cs-CZ" altLang="cs-CZ" sz="2000" b="1">
                <a:latin typeface="Arial" panose="020B0604020202020204" pitchFamily="34" charset="0"/>
              </a:rPr>
              <a:t>Slovník s</a:t>
            </a:r>
            <a:r>
              <a:rPr lang="en-US" altLang="cs-CZ" sz="2000" b="1">
                <a:latin typeface="Arial" panose="020B0604020202020204" pitchFamily="34" charset="0"/>
              </a:rPr>
              <a:t> 50 </a:t>
            </a:r>
            <a:r>
              <a:rPr lang="cs-CZ" altLang="cs-CZ" sz="2000" b="1">
                <a:latin typeface="Arial" panose="020B0604020202020204" pitchFamily="34" charset="0"/>
              </a:rPr>
              <a:t>až několika sty slovy</a:t>
            </a:r>
            <a:r>
              <a:rPr lang="en-US" altLang="cs-CZ" sz="2000" b="1">
                <a:latin typeface="Arial" panose="020B0604020202020204" pitchFamily="34" charset="0"/>
              </a:rPr>
              <a:t>. </a:t>
            </a:r>
            <a:r>
              <a:rPr lang="cs-CZ" altLang="cs-CZ" sz="2000" b="1">
                <a:latin typeface="Arial" panose="020B0604020202020204" pitchFamily="34" charset="0"/>
              </a:rPr>
              <a:t>Holé</a:t>
            </a:r>
            <a:r>
              <a:rPr lang="en-US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věty </a:t>
            </a:r>
            <a:r>
              <a:rPr lang="en-US" altLang="cs-CZ" sz="2000" b="1">
                <a:latin typeface="Arial" panose="020B0604020202020204" pitchFamily="34" charset="0"/>
              </a:rPr>
              <a:t>(telegra</a:t>
            </a:r>
            <a:r>
              <a:rPr lang="cs-CZ" altLang="cs-CZ" sz="2000" b="1">
                <a:latin typeface="Arial" panose="020B0604020202020204" pitchFamily="34" charset="0"/>
              </a:rPr>
              <a:t>my/ SMSky</a:t>
            </a:r>
            <a:r>
              <a:rPr lang="en-US" altLang="cs-CZ" sz="2000" b="1">
                <a:latin typeface="Arial" panose="020B0604020202020204" pitchFamily="34" charset="0"/>
              </a:rPr>
              <a:t>).</a:t>
            </a: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2.5 </a:t>
            </a:r>
            <a:r>
              <a:rPr lang="cs-CZ" altLang="cs-CZ" sz="2000" b="1">
                <a:latin typeface="Arial" panose="020B0604020202020204" pitchFamily="34" charset="0"/>
              </a:rPr>
              <a:t>rok</a:t>
            </a:r>
            <a:r>
              <a:rPr lang="en-US" altLang="cs-CZ" sz="2000" b="1">
                <a:latin typeface="Arial" panose="020B0604020202020204" pitchFamily="34" charset="0"/>
              </a:rPr>
              <a:t>y	</a:t>
            </a:r>
            <a:r>
              <a:rPr lang="cs-CZ" altLang="cs-CZ" sz="2000" b="1">
                <a:latin typeface="Arial" panose="020B0604020202020204" pitchFamily="34" charset="0"/>
              </a:rPr>
              <a:t>Věty se třemi a více slovy</a:t>
            </a:r>
            <a:r>
              <a:rPr lang="en-US" altLang="cs-CZ" sz="2000" b="1">
                <a:latin typeface="Arial" panose="020B0604020202020204" pitchFamily="34" charset="0"/>
              </a:rPr>
              <a:t>. M</a:t>
            </a:r>
            <a:r>
              <a:rPr lang="cs-CZ" altLang="cs-CZ" sz="2000" b="1">
                <a:latin typeface="Arial" panose="020B0604020202020204" pitchFamily="34" charset="0"/>
              </a:rPr>
              <a:t>noho</a:t>
            </a:r>
            <a:r>
              <a:rPr lang="en-US" altLang="cs-CZ" sz="2000" b="1">
                <a:latin typeface="Arial" panose="020B0604020202020204" pitchFamily="34" charset="0"/>
              </a:rPr>
              <a:t> gramati</a:t>
            </a:r>
            <a:r>
              <a:rPr lang="cs-CZ" altLang="cs-CZ" sz="2000" b="1">
                <a:latin typeface="Arial" panose="020B0604020202020204" pitchFamily="34" charset="0"/>
              </a:rPr>
              <a:t>ckých chyb, neologismy, </a:t>
            </a:r>
            <a:r>
              <a:rPr lang="en-US" altLang="cs-CZ" sz="2000" b="1">
                <a:latin typeface="Arial" panose="020B0604020202020204" pitchFamily="34" charset="0"/>
              </a:rPr>
              <a:t>idiosyn</a:t>
            </a:r>
            <a:r>
              <a:rPr lang="cs-CZ" altLang="cs-CZ" sz="2000" b="1">
                <a:latin typeface="Arial" panose="020B0604020202020204" pitchFamily="34" charset="0"/>
              </a:rPr>
              <a:t>k</a:t>
            </a:r>
            <a:r>
              <a:rPr lang="en-US" altLang="cs-CZ" sz="2000" b="1">
                <a:latin typeface="Arial" panose="020B0604020202020204" pitchFamily="34" charset="0"/>
              </a:rPr>
              <a:t>ratic</a:t>
            </a:r>
            <a:r>
              <a:rPr lang="cs-CZ" altLang="cs-CZ" sz="2000" b="1">
                <a:latin typeface="Arial" panose="020B0604020202020204" pitchFamily="34" charset="0"/>
              </a:rPr>
              <a:t>ké</a:t>
            </a:r>
            <a:r>
              <a:rPr lang="en-US" altLang="cs-CZ" sz="2000" b="1">
                <a:latin typeface="Arial" panose="020B0604020202020204" pitchFamily="34" charset="0"/>
              </a:rPr>
              <a:t> </a:t>
            </a:r>
            <a:r>
              <a:rPr lang="cs-CZ" altLang="cs-CZ" sz="2000" b="1">
                <a:latin typeface="Arial" panose="020B0604020202020204" pitchFamily="34" charset="0"/>
              </a:rPr>
              <a:t>výrazy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  <a:r>
              <a:rPr lang="cs-CZ" altLang="cs-CZ" sz="2000" b="1">
                <a:latin typeface="Arial" panose="020B0604020202020204" pitchFamily="34" charset="0"/>
              </a:rPr>
              <a:t> Dobré porozumění řeči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  <a:endParaRPr lang="cs-CZ" altLang="cs-CZ" sz="2000" b="1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latin typeface="Arial" panose="020B0604020202020204" pitchFamily="34" charset="0"/>
              </a:rPr>
              <a:t>3 roky		Slovník s 1000 slovy.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latin typeface="Arial" panose="020B0604020202020204" pitchFamily="34" charset="0"/>
              </a:rPr>
              <a:t>4 </a:t>
            </a:r>
            <a:r>
              <a:rPr lang="cs-CZ" altLang="cs-CZ" sz="2000" b="1">
                <a:latin typeface="Arial" panose="020B0604020202020204" pitchFamily="34" charset="0"/>
              </a:rPr>
              <a:t>roky</a:t>
            </a:r>
            <a:r>
              <a:rPr lang="en-US" altLang="cs-CZ" sz="2000" b="1">
                <a:latin typeface="Arial" panose="020B0604020202020204" pitchFamily="34" charset="0"/>
              </a:rPr>
              <a:t>		</a:t>
            </a:r>
            <a:r>
              <a:rPr lang="cs-CZ" altLang="cs-CZ" sz="2000" b="1">
                <a:latin typeface="Arial" panose="020B0604020202020204" pitchFamily="34" charset="0"/>
              </a:rPr>
              <a:t>Produkce řeči blízká schopnostem dospělého, slovník s 2000 slovy</a:t>
            </a:r>
            <a:r>
              <a:rPr lang="en-US" altLang="cs-CZ" sz="2000" b="1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Podle: </a:t>
            </a:r>
            <a:r>
              <a:rPr lang="en-US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[Kandel, Schwartz, Jessel, Principles of Neural Science, </a:t>
            </a:r>
            <a:r>
              <a:rPr lang="cs-CZ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1991</a:t>
            </a:r>
            <a:r>
              <a:rPr lang="en-US" altLang="cs-CZ" sz="2000" b="1">
                <a:solidFill>
                  <a:srgbClr val="009900"/>
                </a:solidFill>
                <a:latin typeface="Arial" panose="020B0604020202020204" pitchFamily="34" charset="0"/>
              </a:rPr>
              <a:t>]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(Jak je to v jiných jazycích?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CZ:</a:t>
            </a: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 žvatlat,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SK: džavotať,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en-US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EN: babbl</a:t>
            </a: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e</a:t>
            </a:r>
            <a:r>
              <a:rPr lang="en-US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GE: plappern, FR: babiller,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rgbClr val="FF3300"/>
                </a:solidFill>
                <a:latin typeface="Arial" panose="020B0604020202020204" pitchFamily="34" charset="0"/>
              </a:rPr>
              <a:t>LAT: balbuties, a.t.d…)</a:t>
            </a:r>
            <a:endParaRPr lang="en-US" altLang="cs-CZ" sz="20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20A4E4-B970-4173-96F3-2554A4C92FFD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en-US" sz="1400" smtClean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685925"/>
            <a:ext cx="851535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283DA3-E6FF-4C88-B817-C4E91933455F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en-US" sz="1400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5895975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E8BF37-AE27-4607-8E6B-F8EA60A71449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cs-CZ" sz="140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228600"/>
            <a:ext cx="3962400" cy="1905000"/>
          </a:xfrm>
        </p:spPr>
        <p:txBody>
          <a:bodyPr/>
          <a:lstStyle/>
          <a:p>
            <a:pPr algn="l" eaLnBrk="1" hangingPunct="1"/>
            <a:r>
              <a:rPr lang="en-US" altLang="cs-CZ" sz="4000" smtClean="0">
                <a:solidFill>
                  <a:srgbClr val="FF0000"/>
                </a:solidFill>
              </a:rPr>
              <a:t>Speech</a:t>
            </a:r>
            <a:r>
              <a:rPr lang="cs-CZ" altLang="cs-CZ" sz="4000" smtClean="0">
                <a:solidFill>
                  <a:srgbClr val="FF0000"/>
                </a:solidFill>
              </a:rPr>
              <a:t/>
            </a:r>
            <a:br>
              <a:rPr lang="cs-CZ" altLang="cs-CZ" sz="4000" smtClean="0">
                <a:solidFill>
                  <a:srgbClr val="FF0000"/>
                </a:solidFill>
              </a:rPr>
            </a:br>
            <a:r>
              <a:rPr lang="en-US" altLang="cs-CZ" sz="4000" smtClean="0">
                <a:solidFill>
                  <a:srgbClr val="FF0000"/>
                </a:solidFill>
              </a:rPr>
              <a:t>Processing in Cerebral Cortex</a:t>
            </a: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956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9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B102C8-3FFA-4D5C-9175-4BD6431F51F7}" type="slidenum">
              <a:rPr lang="en-US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cs-CZ" sz="1400"/>
          </a:p>
        </p:txBody>
      </p:sp>
      <p:grpSp>
        <p:nvGrpSpPr>
          <p:cNvPr id="39939" name="Group 8"/>
          <p:cNvGrpSpPr>
            <a:grpSpLocks/>
          </p:cNvGrpSpPr>
          <p:nvPr/>
        </p:nvGrpSpPr>
        <p:grpSpPr bwMode="auto">
          <a:xfrm>
            <a:off x="228600" y="1371600"/>
            <a:ext cx="8763000" cy="4852988"/>
            <a:chOff x="240" y="288"/>
            <a:chExt cx="5520" cy="3057"/>
          </a:xfrm>
        </p:grpSpPr>
        <p:pic>
          <p:nvPicPr>
            <p:cNvPr id="3994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88"/>
              <a:ext cx="5520" cy="3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2" name="Rectangle 5"/>
            <p:cNvSpPr>
              <a:spLocks noChangeArrowheads="1"/>
            </p:cNvSpPr>
            <p:nvPr/>
          </p:nvSpPr>
          <p:spPr bwMode="auto">
            <a:xfrm>
              <a:off x="4176" y="1248"/>
              <a:ext cx="1152" cy="2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4400">
                <a:latin typeface="Times New Roman" pitchFamily="18" charset="0"/>
              </a:endParaRPr>
            </a:p>
          </p:txBody>
        </p:sp>
        <p:sp>
          <p:nvSpPr>
            <p:cNvPr id="39943" name="Rectangle 6"/>
            <p:cNvSpPr>
              <a:spLocks noChangeArrowheads="1"/>
            </p:cNvSpPr>
            <p:nvPr/>
          </p:nvSpPr>
          <p:spPr bwMode="auto">
            <a:xfrm>
              <a:off x="624" y="1680"/>
              <a:ext cx="864" cy="24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4400">
                <a:latin typeface="Times New Roman" pitchFamily="18" charset="0"/>
              </a:endParaRPr>
            </a:p>
          </p:txBody>
        </p:sp>
      </p:grpSp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400050" y="228600"/>
            <a:ext cx="80533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rgbClr val="00B050"/>
                </a:solidFill>
              </a:rPr>
              <a:t>Two </a:t>
            </a:r>
            <a:r>
              <a:rPr lang="cs-CZ" altLang="cs-CZ" sz="2400">
                <a:solidFill>
                  <a:srgbClr val="00B050"/>
                </a:solidFill>
              </a:rPr>
              <a:t>M</a:t>
            </a:r>
            <a:r>
              <a:rPr lang="en-US" altLang="cs-CZ" sz="2400">
                <a:solidFill>
                  <a:srgbClr val="00B050"/>
                </a:solidFill>
              </a:rPr>
              <a:t>ain </a:t>
            </a:r>
            <a:r>
              <a:rPr lang="cs-CZ" altLang="cs-CZ" sz="2400">
                <a:solidFill>
                  <a:srgbClr val="00B050"/>
                </a:solidFill>
              </a:rPr>
              <a:t>S</a:t>
            </a:r>
            <a:r>
              <a:rPr lang="en-US" altLang="cs-CZ" sz="2400">
                <a:solidFill>
                  <a:srgbClr val="00B050"/>
                </a:solidFill>
              </a:rPr>
              <a:t>peech </a:t>
            </a:r>
            <a:r>
              <a:rPr lang="cs-CZ" altLang="cs-CZ" sz="2400">
                <a:solidFill>
                  <a:srgbClr val="00B050"/>
                </a:solidFill>
              </a:rPr>
              <a:t>C</a:t>
            </a:r>
            <a:r>
              <a:rPr lang="en-US" altLang="cs-CZ" sz="2400">
                <a:solidFill>
                  <a:srgbClr val="00B050"/>
                </a:solidFill>
              </a:rPr>
              <a:t>enters </a:t>
            </a:r>
            <a:r>
              <a:rPr lang="cs-CZ" altLang="cs-CZ" sz="2400">
                <a:solidFill>
                  <a:srgbClr val="00B050"/>
                </a:solidFill>
              </a:rPr>
              <a:t>W</a:t>
            </a:r>
            <a:r>
              <a:rPr lang="en-US" altLang="cs-CZ" sz="2400">
                <a:solidFill>
                  <a:srgbClr val="00B050"/>
                </a:solidFill>
              </a:rPr>
              <a:t>ithin the (</a:t>
            </a:r>
            <a:r>
              <a:rPr lang="cs-CZ" altLang="cs-CZ" sz="2400">
                <a:solidFill>
                  <a:srgbClr val="00B050"/>
                </a:solidFill>
              </a:rPr>
              <a:t>Brodmann</a:t>
            </a:r>
            <a:r>
              <a:rPr lang="en-GB" altLang="cs-CZ" sz="2400">
                <a:solidFill>
                  <a:srgbClr val="00B050"/>
                </a:solidFill>
              </a:rPr>
              <a:t>’s)</a:t>
            </a:r>
            <a:r>
              <a:rPr lang="en-US" altLang="cs-CZ" sz="2400">
                <a:solidFill>
                  <a:srgbClr val="00B050"/>
                </a:solidFill>
              </a:rPr>
              <a:t> </a:t>
            </a:r>
            <a:r>
              <a:rPr lang="cs-CZ" altLang="cs-CZ" sz="2400">
                <a:solidFill>
                  <a:srgbClr val="00B050"/>
                </a:solidFill>
              </a:rPr>
              <a:t>A</a:t>
            </a:r>
            <a:r>
              <a:rPr lang="en-US" altLang="cs-CZ" sz="2400">
                <a:solidFill>
                  <a:srgbClr val="00B050"/>
                </a:solidFill>
              </a:rPr>
              <a:t>reas</a:t>
            </a:r>
          </a:p>
        </p:txBody>
      </p:sp>
    </p:spTree>
    <p:extLst>
      <p:ext uri="{BB962C8B-B14F-4D97-AF65-F5344CB8AC3E}">
        <p14:creationId xmlns:p14="http://schemas.microsoft.com/office/powerpoint/2010/main" val="36320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304018-7019-461F-9711-2B0334C0F989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en-US" sz="1400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7163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C752EF-F02B-4EF6-A9CD-0E98B44B4CD7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en-US" sz="1400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68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B3EDA-5387-45FB-9DAE-3D67A545AF99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en-US" sz="1400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685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4C8122-B7FD-4342-A152-127045EBEF43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en-US" sz="1400" smtClean="0"/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381000"/>
            <a:ext cx="9291638" cy="595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0C4B07-701E-425E-B715-1E4536D1461A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en-US" sz="1400" smtClean="0"/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Sluch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A7AC57-537E-44B4-A03E-9F1EA2293F2A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73250"/>
            <a:ext cx="8229600" cy="12080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3600" b="1" smtClean="0">
                <a:solidFill>
                  <a:srgbClr val="FF0000"/>
                </a:solidFill>
              </a:rPr>
              <a:t>Děkuji </a:t>
            </a:r>
          </a:p>
          <a:p>
            <a:pPr algn="ctr" eaLnBrk="1" hangingPunct="1">
              <a:buFontTx/>
              <a:buNone/>
            </a:pPr>
            <a:r>
              <a:rPr lang="cs-CZ" altLang="cs-CZ" sz="3600" b="1" smtClean="0">
                <a:solidFill>
                  <a:srgbClr val="FF0000"/>
                </a:solidFill>
              </a:rPr>
              <a:t>Vám za pozornost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87900" y="3070225"/>
            <a:ext cx="356552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-Toto je v jakékoliv formě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(P</a:t>
            </a:r>
            <a:r>
              <a:rPr lang="en-GB" altLang="en-US" sz="2000" dirty="0" smtClean="0">
                <a:solidFill>
                  <a:srgbClr val="FF6600"/>
                </a:solidFill>
              </a:rPr>
              <a:t>DF</a:t>
            </a:r>
            <a:r>
              <a:rPr lang="cs-CZ" altLang="en-US" sz="2000" dirty="0" smtClean="0">
                <a:solidFill>
                  <a:srgbClr val="FF6600"/>
                </a:solidFill>
              </a:rPr>
              <a:t>, P</a:t>
            </a:r>
            <a:r>
              <a:rPr lang="en-GB" altLang="en-US" sz="2000" dirty="0" smtClean="0">
                <a:solidFill>
                  <a:srgbClr val="FF6600"/>
                </a:solidFill>
              </a:rPr>
              <a:t>PT</a:t>
            </a:r>
            <a:r>
              <a:rPr lang="cs-CZ" altLang="en-US" sz="2000" dirty="0" smtClean="0">
                <a:solidFill>
                  <a:srgbClr val="FF6600"/>
                </a:solidFill>
              </a:rPr>
              <a:t>,</a:t>
            </a:r>
            <a:r>
              <a:rPr lang="en-GB" altLang="en-US" sz="2000" dirty="0" smtClean="0">
                <a:solidFill>
                  <a:srgbClr val="FF6600"/>
                </a:solidFill>
              </a:rPr>
              <a:t> PPTX</a:t>
            </a:r>
            <a:r>
              <a:rPr lang="cs-CZ" altLang="en-US" sz="2000" dirty="0" smtClean="0">
                <a:solidFill>
                  <a:srgbClr val="FF6600"/>
                </a:solidFill>
              </a:rPr>
              <a:t> atd.)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neoficiální výukový materiál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interní potřebu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nešířit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dotazy kontaktujte: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Petr.Marsalek</a:t>
            </a:r>
            <a:r>
              <a:rPr lang="en-GB" altLang="en-US" sz="2000" dirty="0" smtClean="0">
                <a:solidFill>
                  <a:srgbClr val="FF6600"/>
                </a:solidFill>
              </a:rPr>
              <a:t>@LF1.CUNI.CZ</a:t>
            </a:r>
            <a:endParaRPr lang="cs-CZ" altLang="en-US" sz="2000" dirty="0" smtClean="0">
              <a:solidFill>
                <a:srgbClr val="FF660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endParaRPr lang="en-US" altLang="en-US" sz="2000" dirty="0" smtClean="0">
              <a:solidFill>
                <a:srgbClr val="FF6600"/>
              </a:solidFill>
            </a:endParaRPr>
          </a:p>
        </p:txBody>
      </p:sp>
      <p:sp>
        <p:nvSpPr>
          <p:cNvPr id="20485" name="Rectangle 3"/>
          <p:cNvSpPr txBox="1">
            <a:spLocks noChangeArrowheads="1"/>
          </p:cNvSpPr>
          <p:nvPr/>
        </p:nvSpPr>
        <p:spPr bwMode="auto">
          <a:xfrm>
            <a:off x="304800" y="381000"/>
            <a:ext cx="8229600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3600" b="1">
                <a:solidFill>
                  <a:srgbClr val="0070C0"/>
                </a:solidFill>
              </a:rPr>
              <a:t>Souhrn/ Dotazy/ komentáře ?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EC20A4-A982-4709-9675-E99667E6095E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en-US" sz="140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bg1"/>
                </a:solidFill>
              </a:rPr>
              <a:t>Obor sly</a:t>
            </a:r>
            <a:r>
              <a:rPr lang="cs-CZ" altLang="en-US" sz="3600" smtClean="0">
                <a:solidFill>
                  <a:schemeClr val="bg1"/>
                </a:solidFill>
              </a:rPr>
              <a:t>šení: frekvence a hlasitosti</a:t>
            </a: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-228600" y="228600"/>
            <a:ext cx="9144000" cy="5562600"/>
            <a:chOff x="0" y="96"/>
            <a:chExt cx="5760" cy="3504"/>
          </a:xfrm>
        </p:grpSpPr>
        <p:pic>
          <p:nvPicPr>
            <p:cNvPr id="6150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"/>
              <a:ext cx="4176" cy="3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51" name="Text Box 5"/>
            <p:cNvSpPr txBox="1">
              <a:spLocks noChangeArrowheads="1"/>
            </p:cNvSpPr>
            <p:nvPr/>
          </p:nvSpPr>
          <p:spPr bwMode="auto">
            <a:xfrm>
              <a:off x="3408" y="96"/>
              <a:ext cx="2352" cy="35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cs-CZ" altLang="en-US" sz="2400">
                  <a:solidFill>
                    <a:schemeClr val="bg2"/>
                  </a:solidFill>
                </a:rPr>
                <a:t>Frekvence je na ose x a akustický tlak na ose y, obojí je v logaritmické stupnici</a:t>
              </a:r>
              <a:r>
                <a:rPr lang="cs-CZ" altLang="en-US" sz="2400"/>
                <a:t>. </a:t>
              </a:r>
              <a:r>
                <a:rPr lang="cs-CZ" altLang="en-US" sz="2400">
                  <a:solidFill>
                    <a:srgbClr val="009900"/>
                  </a:solidFill>
                </a:rPr>
                <a:t>Zelená</a:t>
              </a:r>
              <a:r>
                <a:rPr lang="cs-CZ" altLang="en-US" sz="2400"/>
                <a:t> </a:t>
              </a:r>
              <a:r>
                <a:rPr lang="cs-CZ" altLang="en-US" sz="2400">
                  <a:solidFill>
                    <a:schemeClr val="bg2"/>
                  </a:solidFill>
                </a:rPr>
                <a:t>křivka dole je práh slyšení,</a:t>
              </a:r>
              <a:r>
                <a:rPr lang="cs-CZ" altLang="en-US" sz="2400"/>
                <a:t> </a:t>
              </a:r>
              <a:r>
                <a:rPr lang="cs-CZ" altLang="en-US" sz="2400">
                  <a:solidFill>
                    <a:srgbClr val="FF3300"/>
                  </a:solidFill>
                </a:rPr>
                <a:t>červená</a:t>
              </a:r>
              <a:r>
                <a:rPr lang="cs-CZ" altLang="en-US" sz="2400"/>
                <a:t> </a:t>
              </a:r>
              <a:r>
                <a:rPr lang="cs-CZ" altLang="en-US" sz="2400">
                  <a:solidFill>
                    <a:schemeClr val="bg2"/>
                  </a:solidFill>
                </a:rPr>
                <a:t>nahoře je práh bolesti</a:t>
              </a:r>
              <a:r>
                <a:rPr lang="cs-CZ" altLang="en-US" sz="2400"/>
                <a:t>. </a:t>
              </a:r>
              <a:r>
                <a:rPr lang="cs-CZ" altLang="en-US" sz="2400">
                  <a:solidFill>
                    <a:schemeClr val="accent2"/>
                  </a:solidFill>
                </a:rPr>
                <a:t>Modré</a:t>
              </a:r>
              <a:r>
                <a:rPr lang="cs-CZ" altLang="en-US" sz="2400"/>
                <a:t> </a:t>
              </a:r>
              <a:r>
                <a:rPr lang="cs-CZ" altLang="en-US" sz="2400">
                  <a:solidFill>
                    <a:schemeClr val="bg2"/>
                  </a:solidFill>
                </a:rPr>
                <a:t>jsou subjektivně stejné hladiny hlasitosti (to se použije při definici fónu = subjektivní jednotky).</a:t>
              </a:r>
              <a:r>
                <a:rPr lang="cs-CZ" altLang="en-US" sz="2400"/>
                <a:t> </a:t>
              </a:r>
              <a:r>
                <a:rPr lang="cs-CZ" altLang="en-US" sz="2400">
                  <a:solidFill>
                    <a:srgbClr val="CC9900"/>
                  </a:solidFill>
                </a:rPr>
                <a:t>Žlutá</a:t>
              </a:r>
              <a:r>
                <a:rPr lang="cs-CZ" altLang="en-US" sz="2400"/>
                <a:t> </a:t>
              </a:r>
              <a:r>
                <a:rPr lang="cs-CZ" altLang="en-US" sz="2400">
                  <a:solidFill>
                    <a:schemeClr val="bg2"/>
                  </a:solidFill>
                </a:rPr>
                <a:t>oblast veprostřed jsou hlasitosti a frekvence u řeči.</a:t>
              </a:r>
              <a:r>
                <a:rPr lang="cs-CZ" altLang="en-US" sz="2400"/>
                <a:t> </a:t>
              </a:r>
              <a:r>
                <a:rPr lang="cs-CZ" altLang="en-US" sz="2400" b="1">
                  <a:solidFill>
                    <a:srgbClr val="808080"/>
                  </a:solidFill>
                </a:rPr>
                <a:t>Šedivou</a:t>
              </a:r>
              <a:r>
                <a:rPr lang="cs-CZ" altLang="en-US" sz="2400"/>
                <a:t> </a:t>
              </a:r>
              <a:r>
                <a:rPr lang="cs-CZ" altLang="en-US" sz="2400">
                  <a:solidFill>
                    <a:schemeClr val="bg2"/>
                  </a:solidFill>
                </a:rPr>
                <a:t>čarou je vytažen tzv. referenční kmitočet.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cs-CZ" altLang="en-US" sz="2400">
                <a:solidFill>
                  <a:schemeClr val="bg2"/>
                </a:solidFill>
                <a:latin typeface="Arial Unicode MS" pitchFamily="34" charset="-128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  <a:latin typeface="Arial Unicode MS" pitchFamily="34" charset="-128"/>
              </a:endParaRPr>
            </a:p>
          </p:txBody>
        </p:sp>
      </p:grp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52400" y="6248400"/>
            <a:ext cx="6427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accent2"/>
                </a:solidFill>
              </a:rPr>
              <a:t>Připomeňme si: Obor slyšení: frekvence a hlasitosti</a:t>
            </a:r>
            <a:endParaRPr lang="en-US" altLang="en-US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5C3236-196D-473F-B336-55C03A7A7A1C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en-US" sz="1400" smtClean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304800" y="360363"/>
            <a:ext cx="84582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</a:rPr>
              <a:t>Klasifikace sluchových poruch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 normální sluch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2 nedoslýchavost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(příklad: indikace pro sluchadla:</a:t>
            </a: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	</a:t>
            </a:r>
            <a:r>
              <a:rPr lang="en-US" altLang="en-US" sz="2400"/>
              <a:t>na pásmu 500 Hz - 2 kHz oboustranně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	</a:t>
            </a:r>
            <a:r>
              <a:rPr lang="en-US" altLang="en-US" sz="2400"/>
              <a:t>zvýšený práh o 35 - 40 dB,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	</a:t>
            </a:r>
            <a:r>
              <a:rPr lang="en-US" altLang="en-US" sz="2400"/>
              <a:t>audiometrie řečí - práh zvýšen o více než 35 dB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	</a:t>
            </a:r>
            <a:r>
              <a:rPr lang="en-US" altLang="en-US" sz="2400"/>
              <a:t>neslyší hlasitou řeč ze vzdálenosti 4 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3 (praktická) hluchota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(neslyší hlas přímo u ucha, vlastní hlas,</a:t>
            </a: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zvýšení prahu o 75 - 80 dB)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4 </a:t>
            </a:r>
            <a:r>
              <a:rPr lang="en-US" altLang="en-US" sz="2400" i="1"/>
              <a:t>hluchoněmost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(nerehabilitovaná řeč při hluchotě od raného dětství)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CCEC54-CA74-44F8-AFE7-A589B950059F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en-US" sz="1400" smtClean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609600" y="430213"/>
            <a:ext cx="8272463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</a:rPr>
              <a:t>Příčiny zhoršení sluchové funkce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- otoskleróza (0,5 - 1 % staré populace)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/>
              <a:t>převodní poruchy</a:t>
            </a: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en-US" sz="2400"/>
              <a:t>percepční poruchy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en-US" sz="2400"/>
              <a:t>kochleární poruchy se zachovalou funkcí sluchového nervu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- vrozené poruchy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- toxické poškození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- meningoencefalitidy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- úrazy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- profesionální poškození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- presbyakusie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- Meni</a:t>
            </a:r>
            <a:r>
              <a:rPr lang="cs-CZ" altLang="en-US" sz="2400"/>
              <a:t>é</a:t>
            </a:r>
            <a:r>
              <a:rPr lang="en-US" altLang="en-US" sz="2400"/>
              <a:t>rova choroba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EF9CF0-72C6-4090-88DF-576516E367BE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en-US" sz="1400" smtClean="0"/>
          </a:p>
        </p:txBody>
      </p:sp>
      <p:graphicFrame>
        <p:nvGraphicFramePr>
          <p:cNvPr id="64554" name="Group 42"/>
          <p:cNvGraphicFramePr>
            <a:graphicFrameLocks noGrp="1"/>
          </p:cNvGraphicFramePr>
          <p:nvPr/>
        </p:nvGraphicFramePr>
        <p:xfrm>
          <a:off x="457200" y="990600"/>
          <a:ext cx="8382000" cy="5154613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1331910584"/>
                    </a:ext>
                  </a:extLst>
                </a:gridCol>
                <a:gridCol w="2033588">
                  <a:extLst>
                    <a:ext uri="{9D8B030D-6E8A-4147-A177-3AD203B41FA5}">
                      <a16:colId xmlns:a16="http://schemas.microsoft.com/office/drawing/2014/main" val="3792030148"/>
                    </a:ext>
                  </a:extLst>
                </a:gridCol>
                <a:gridCol w="1243012">
                  <a:extLst>
                    <a:ext uri="{9D8B030D-6E8A-4147-A177-3AD203B41FA5}">
                      <a16:colId xmlns:a16="http://schemas.microsoft.com/office/drawing/2014/main" val="399810953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5047843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40180970"/>
                    </a:ext>
                  </a:extLst>
                </a:gridCol>
              </a:tblGrid>
              <a:tr h="124123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Zkouška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Princip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Norm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Převodní porucha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Percepční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porucha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133094"/>
                  </a:ext>
                </a:extLst>
              </a:tr>
              <a:tr h="123964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Weber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-ova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Baze ladičky na temeno hlavy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-lateral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i-zuje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Lateral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izuje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 postižené straně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Lateral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izuje ke zdravé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traně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282487"/>
                  </a:ext>
                </a:extLst>
              </a:tr>
              <a:tr h="124123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Rinne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-ova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Nejdřív na kost,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 odeznění vzdušné vedení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Positiv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ní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Indiferent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ní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Positiv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ní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462676"/>
                  </a:ext>
                </a:extLst>
              </a:tr>
              <a:tr h="143250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Schwabach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-ova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(subje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ktivní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Pa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ci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je porovnáván s vyšetřujícím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Norm</a:t>
                      </a: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ální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Delší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Kratší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5429972"/>
                  </a:ext>
                </a:extLst>
              </a:tr>
            </a:tbl>
          </a:graphicData>
        </a:graphic>
      </p:graphicFrame>
      <p:sp>
        <p:nvSpPr>
          <p:cNvPr id="9251" name="Rectangle 34"/>
          <p:cNvSpPr>
            <a:spLocks noChangeArrowheads="1"/>
          </p:cNvSpPr>
          <p:nvPr/>
        </p:nvSpPr>
        <p:spPr bwMode="auto">
          <a:xfrm>
            <a:off x="0" y="4805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52" name="Rectangle 3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pPr eaLnBrk="1" hangingPunct="1"/>
            <a:r>
              <a:rPr lang="cs-CZ" altLang="en-US" sz="4000" smtClean="0">
                <a:solidFill>
                  <a:srgbClr val="008000"/>
                </a:solidFill>
              </a:rPr>
              <a:t>Zkoušky s ladičkami</a:t>
            </a:r>
            <a:endParaRPr lang="en-US" altLang="en-US" sz="400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85EC92-F319-4EEF-BE16-66A0717A4890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en-US" sz="1400" smtClean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15340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104900" y="304800"/>
            <a:ext cx="6477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solidFill>
                  <a:srgbClr val="FF3300"/>
                </a:solidFill>
              </a:rPr>
              <a:t>Vedení: kostní a vzdušné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solidFill>
                  <a:srgbClr val="FF3300"/>
                </a:solidFill>
              </a:rPr>
              <a:t>Poruchy: </a:t>
            </a:r>
            <a:r>
              <a:rPr lang="cs-CZ" altLang="en-US" u="sng">
                <a:solidFill>
                  <a:srgbClr val="FF3300"/>
                </a:solidFill>
              </a:rPr>
              <a:t>A. převodní</a:t>
            </a:r>
            <a:r>
              <a:rPr lang="cs-CZ" altLang="en-US">
                <a:solidFill>
                  <a:srgbClr val="FF3300"/>
                </a:solidFill>
              </a:rPr>
              <a:t>, B. percepční</a:t>
            </a:r>
            <a:endParaRPr lang="en-US" altLang="en-US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0E0CBE-08C5-4F3F-AA6F-09169879FB13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en-US" sz="1400" smtClean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5849938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228600" y="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solidFill>
                  <a:srgbClr val="FF3300"/>
                </a:solidFill>
              </a:rPr>
              <a:t>Poruchy: A. převodní, </a:t>
            </a:r>
            <a:r>
              <a:rPr lang="cs-CZ" altLang="en-US" u="sng">
                <a:solidFill>
                  <a:srgbClr val="FF3300"/>
                </a:solidFill>
              </a:rPr>
              <a:t>B. percepční</a:t>
            </a:r>
            <a:endParaRPr lang="en-US" altLang="en-US" u="sng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FB0611-3B89-4AAB-A65D-9EFDD60609D3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en-US" sz="1400" smtClean="0"/>
          </a:p>
        </p:txBody>
      </p:sp>
      <p:pic>
        <p:nvPicPr>
          <p:cNvPr id="12291" name="Picture 2" descr="05_Cochlear_Implant_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836613"/>
            <a:ext cx="7451725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en-US" sz="4000" smtClean="0">
                <a:solidFill>
                  <a:srgbClr val="FF3300"/>
                </a:solidFill>
              </a:rPr>
              <a:t>K</a:t>
            </a:r>
            <a:r>
              <a:rPr lang="en-US" altLang="en-US" sz="4000" smtClean="0">
                <a:solidFill>
                  <a:srgbClr val="FF3300"/>
                </a:solidFill>
              </a:rPr>
              <a:t>ochle</a:t>
            </a:r>
            <a:r>
              <a:rPr lang="cs-CZ" altLang="en-US" sz="4000" smtClean="0">
                <a:solidFill>
                  <a:srgbClr val="FF3300"/>
                </a:solidFill>
              </a:rPr>
              <a:t>ární</a:t>
            </a:r>
            <a:r>
              <a:rPr lang="en-US" altLang="en-US" sz="4000" smtClean="0">
                <a:solidFill>
                  <a:srgbClr val="FF3300"/>
                </a:solidFill>
              </a:rPr>
              <a:t> implant</a:t>
            </a:r>
            <a:r>
              <a:rPr lang="cs-CZ" altLang="en-US" sz="4000" smtClean="0">
                <a:solidFill>
                  <a:srgbClr val="FF3300"/>
                </a:solidFill>
              </a:rPr>
              <a:t>áty a kódování</a:t>
            </a:r>
            <a:endParaRPr lang="en-US" altLang="en-US" sz="4000" smtClean="0">
              <a:solidFill>
                <a:srgbClr val="FF3300"/>
              </a:solidFill>
            </a:endParaRP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152400" y="990600"/>
            <a:ext cx="2159000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U některých poruch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vnitřního ucha, které vedou k těžší ztrátě sluchu, mohou být použity kochleární implantáty, které zčásti nahradí porušenou funkci.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Technický design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kochleárního implantátu používá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více strategií kódování zvuku</a:t>
            </a:r>
            <a:r>
              <a:rPr lang="en-US" altLang="en-US" sz="1800"/>
              <a:t> a </a:t>
            </a:r>
            <a:r>
              <a:rPr lang="cs-CZ" altLang="en-US" sz="1800"/>
              <a:t>řeči, většina z nich je založená na tonotopické organizaci hlemýždě</a:t>
            </a:r>
            <a:r>
              <a:rPr lang="en-US" altLang="en-US" sz="1800"/>
              <a:t>.</a:t>
            </a:r>
            <a:endParaRPr lang="cs-CZ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294" name="Picture 5" descr="http://www.neuroscience.ethz.ch/research/sensory_systems/dillier/dillierpi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836613"/>
            <a:ext cx="2552700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385</Words>
  <Application>Microsoft Office PowerPoint</Application>
  <PresentationFormat>On-screen Show (4:3)</PresentationFormat>
  <Paragraphs>114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 Unicode MS</vt:lpstr>
      <vt:lpstr>Times New Roman</vt:lpstr>
      <vt:lpstr>Výchozí návrh</vt:lpstr>
      <vt:lpstr>Patologická fyziologie smyslů</vt:lpstr>
      <vt:lpstr>Sluch</vt:lpstr>
      <vt:lpstr>Obor slyšení: frekvence a hlasitosti</vt:lpstr>
      <vt:lpstr>PowerPoint Presentation</vt:lpstr>
      <vt:lpstr>PowerPoint Presentation</vt:lpstr>
      <vt:lpstr>Zkoušky s ladičkami</vt:lpstr>
      <vt:lpstr>PowerPoint Presentation</vt:lpstr>
      <vt:lpstr>PowerPoint Presentation</vt:lpstr>
      <vt:lpstr>Kochleární implantáty a kódování</vt:lpstr>
      <vt:lpstr>Křížení sluchové dráhy - přehled</vt:lpstr>
      <vt:lpstr>Vývojová stadia rozvoje řeči</vt:lpstr>
      <vt:lpstr>PowerPoint Presentation</vt:lpstr>
      <vt:lpstr>PowerPoint Presentation</vt:lpstr>
      <vt:lpstr>Speech Processing in Cerebral Cortex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FBMI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Patologická fyziologie speciálních smyslů</dc:title>
  <dc:creator>marsalek</dc:creator>
  <cp:lastModifiedBy>Marsalek, Petr</cp:lastModifiedBy>
  <cp:revision>79</cp:revision>
  <cp:lastPrinted>2025-10-27T14:49:30Z</cp:lastPrinted>
  <dcterms:created xsi:type="dcterms:W3CDTF">2008-02-26T14:46:05Z</dcterms:created>
  <dcterms:modified xsi:type="dcterms:W3CDTF">2025-10-27T14:50:10Z</dcterms:modified>
</cp:coreProperties>
</file>