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324" r:id="rId14"/>
    <p:sldId id="267" r:id="rId15"/>
    <p:sldId id="270" r:id="rId16"/>
    <p:sldId id="272" r:id="rId17"/>
    <p:sldId id="268" r:id="rId18"/>
    <p:sldId id="274" r:id="rId19"/>
    <p:sldId id="269" r:id="rId20"/>
    <p:sldId id="273" r:id="rId21"/>
    <p:sldId id="275" r:id="rId22"/>
    <p:sldId id="277" r:id="rId23"/>
    <p:sldId id="276" r:id="rId24"/>
    <p:sldId id="278" r:id="rId25"/>
    <p:sldId id="282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25" r:id="rId37"/>
    <p:sldId id="313" r:id="rId38"/>
    <p:sldId id="314" r:id="rId39"/>
    <p:sldId id="315" r:id="rId40"/>
    <p:sldId id="316" r:id="rId41"/>
    <p:sldId id="317" r:id="rId42"/>
    <p:sldId id="318" r:id="rId43"/>
    <p:sldId id="320" r:id="rId44"/>
    <p:sldId id="321" r:id="rId45"/>
    <p:sldId id="322" r:id="rId46"/>
    <p:sldId id="323" r:id="rId4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7" autoAdjust="0"/>
    <p:restoredTop sz="94660"/>
  </p:normalViewPr>
  <p:slideViewPr>
    <p:cSldViewPr>
      <p:cViewPr varScale="1">
        <p:scale>
          <a:sx n="117" d="100"/>
          <a:sy n="117" d="100"/>
        </p:scale>
        <p:origin x="2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cs-CZ" altLang="en-US" noProof="0" smtClean="0"/>
              <a:t>Klepnutím lze upravit styl předlohy nadpisů.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cs-CZ" altLang="en-US" noProof="0" smtClean="0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B4BB53-5FB9-461A-97B2-E61B616D530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4175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9C746-12EF-4E1B-BEF7-6D05CC2C88A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6505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CAC9A-3A24-4DAC-AE6B-9E2584A148D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5346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7186-BA3A-4CD2-9779-3BF0A48FEB4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929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A686-3271-4DFB-A395-3F032AD3B19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815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98699-D386-47A4-830E-15D9A41C07F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2398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A6211-3EA9-489C-ACC8-DBD59DD469F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1088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3C4A-2983-4887-94CC-2C8770BA0AF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0779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9BD5-3D02-42A3-ABDB-E0AB65FE9C3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3657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B7729-D7B2-4084-9921-AD5F605A69F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3055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E0F09-9521-4E80-9AED-7DAED9607BE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8752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fld id="{3F1863B9-AB23-4B80-B0BF-53493BBEAEC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b="1" i="0" smtClean="0">
                <a:latin typeface="Arial" panose="020B0604020202020204" pitchFamily="34" charset="0"/>
              </a:rPr>
              <a:t>Patofyziologie poruch čichu a chuti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Petr Mar</a:t>
            </a:r>
            <a:r>
              <a:rPr lang="cs-CZ" altLang="en-US" smtClean="0"/>
              <a:t>šálek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584" y="620688"/>
            <a:ext cx="121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cs-CZ" altLang="en-US" sz="3200" dirty="0" smtClean="0">
                <a:solidFill>
                  <a:srgbClr val="FF0000"/>
                </a:solidFill>
              </a:rPr>
              <a:t>AKK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Stavba a funkce čichového systému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Čichové ústrojí člověka představuje asi 2,5 cm</a:t>
            </a:r>
            <a:r>
              <a:rPr lang="cs-CZ" altLang="en-US" baseline="30000" smtClean="0"/>
              <a:t>2</a:t>
            </a:r>
            <a:r>
              <a:rPr lang="cs-CZ" altLang="en-US" smtClean="0"/>
              <a:t> velká plocha nosní sliznice</a:t>
            </a:r>
          </a:p>
          <a:p>
            <a:pPr eaLnBrk="1" hangingPunct="1"/>
            <a:r>
              <a:rPr lang="cs-CZ" altLang="en-US" smtClean="0"/>
              <a:t>Zaujímá horní třetinu septa a horní skořepu nosní</a:t>
            </a:r>
          </a:p>
          <a:p>
            <a:pPr eaLnBrk="1" hangingPunct="1"/>
            <a:r>
              <a:rPr lang="cs-CZ" altLang="en-US" smtClean="0"/>
              <a:t>Vlastní čichový epitel se skládá z více řad vlastních </a:t>
            </a:r>
            <a:r>
              <a:rPr lang="cs-CZ" altLang="en-US" smtClean="0">
                <a:solidFill>
                  <a:srgbClr val="FF0000"/>
                </a:solidFill>
              </a:rPr>
              <a:t>recepčních a podpůrných buněk</a:t>
            </a:r>
          </a:p>
          <a:p>
            <a:pPr eaLnBrk="1" hangingPunct="1"/>
            <a:endParaRPr lang="cs-CZ" altLang="en-US" baseline="30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Stavba a funkce čichového systému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>
                <a:solidFill>
                  <a:srgbClr val="FF0000"/>
                </a:solidFill>
              </a:rPr>
              <a:t>Recepční buňky</a:t>
            </a:r>
            <a:r>
              <a:rPr lang="cs-CZ" altLang="en-US" smtClean="0"/>
              <a:t> v počtu více než 10 miliónů představují modifikované </a:t>
            </a:r>
            <a:r>
              <a:rPr lang="cs-CZ" altLang="en-US" smtClean="0">
                <a:solidFill>
                  <a:srgbClr val="FF0000"/>
                </a:solidFill>
              </a:rPr>
              <a:t>bipolární nervové buňky</a:t>
            </a:r>
            <a:r>
              <a:rPr lang="cs-CZ" altLang="en-US" smtClean="0"/>
              <a:t>, jejichž dendrity vyčnívají nad úroveň čichové sliznice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Jsou místem vzniku </a:t>
            </a:r>
            <a:r>
              <a:rPr lang="cs-CZ" altLang="en-US" smtClean="0">
                <a:solidFill>
                  <a:srgbClr val="FF0000"/>
                </a:solidFill>
              </a:rPr>
              <a:t>receptorových potenciálů</a:t>
            </a:r>
            <a:r>
              <a:rPr lang="cs-CZ" altLang="en-US" smtClean="0"/>
              <a:t>, které vznikají při styku jemných vláken těchto dendritů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en-US" smtClean="0"/>
              <a:t>s čichanou látkou = odorantem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Stavba a funkce čichového systému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Vlastní těla receptorových buněk jsou </a:t>
            </a:r>
            <a:r>
              <a:rPr lang="cs-CZ" altLang="en-US" smtClean="0">
                <a:solidFill>
                  <a:srgbClr val="FF0000"/>
                </a:solidFill>
              </a:rPr>
              <a:t>oválného</a:t>
            </a:r>
            <a:r>
              <a:rPr lang="cs-CZ" altLang="en-US" smtClean="0"/>
              <a:t> tvaru a přecházejí směrem do hloubky ve velmi slabá (0,2 </a:t>
            </a:r>
            <a:r>
              <a:rPr lang="el-GR" altLang="en-US" smtClean="0">
                <a:cs typeface="Arial" panose="020B0604020202020204" pitchFamily="34" charset="0"/>
              </a:rPr>
              <a:t>μ</a:t>
            </a:r>
            <a:r>
              <a:rPr lang="cs-CZ" altLang="en-US" smtClean="0">
                <a:cs typeface="Arial" panose="020B0604020202020204" pitchFamily="34" charset="0"/>
              </a:rPr>
              <a:t>m) </a:t>
            </a:r>
            <a:r>
              <a:rPr lang="cs-CZ" altLang="en-US" smtClean="0">
                <a:solidFill>
                  <a:srgbClr val="FF0000"/>
                </a:solidFill>
                <a:cs typeface="Arial" panose="020B0604020202020204" pitchFamily="34" charset="0"/>
              </a:rPr>
              <a:t>nemyelin</a:t>
            </a:r>
            <a:r>
              <a:rPr lang="en-US" altLang="en-US" smtClean="0">
                <a:solidFill>
                  <a:srgbClr val="FF0000"/>
                </a:solidFill>
                <a:cs typeface="Arial" panose="020B0604020202020204" pitchFamily="34" charset="0"/>
              </a:rPr>
              <a:t>iz</a:t>
            </a:r>
            <a:r>
              <a:rPr lang="cs-CZ" altLang="en-US" smtClean="0">
                <a:solidFill>
                  <a:srgbClr val="FF0000"/>
                </a:solidFill>
                <a:cs typeface="Arial" panose="020B0604020202020204" pitchFamily="34" charset="0"/>
              </a:rPr>
              <a:t>ovaná vlákna</a:t>
            </a:r>
            <a:r>
              <a:rPr lang="cs-CZ" altLang="en-US" smtClean="0">
                <a:cs typeface="Arial" panose="020B0604020202020204" pitchFamily="34" charset="0"/>
              </a:rPr>
              <a:t>, která pak vytvářejí svazky opatřené Schwan</a:t>
            </a:r>
            <a:r>
              <a:rPr lang="en-US" altLang="en-US" smtClean="0">
                <a:cs typeface="Arial" panose="020B0604020202020204" pitchFamily="34" charset="0"/>
              </a:rPr>
              <a:t>n</a:t>
            </a:r>
            <a:r>
              <a:rPr lang="cs-CZ" altLang="en-US" smtClean="0">
                <a:cs typeface="Arial" panose="020B0604020202020204" pitchFamily="34" charset="0"/>
              </a:rPr>
              <a:t>ovou pochvou a představují vlastní </a:t>
            </a:r>
            <a:r>
              <a:rPr lang="cs-CZ" altLang="en-US" smtClean="0">
                <a:solidFill>
                  <a:srgbClr val="FF0000"/>
                </a:solidFill>
                <a:cs typeface="Arial" panose="020B0604020202020204" pitchFamily="34" charset="0"/>
              </a:rPr>
              <a:t>fila olfactoria I. hlavového nervu.</a:t>
            </a:r>
            <a:endParaRPr lang="el-GR" altLang="en-US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St</a:t>
            </a:r>
            <a:r>
              <a:rPr lang="en-US" altLang="en-US" smtClean="0">
                <a:latin typeface="Arial" panose="020B0604020202020204" pitchFamily="34" charset="0"/>
              </a:rPr>
              <a:t>ruktura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cs-CZ" altLang="en-US" smtClean="0">
                <a:latin typeface="Arial" panose="020B0604020202020204" pitchFamily="34" charset="0"/>
              </a:rPr>
              <a:t>a funkce 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4813"/>
            <a:ext cx="26797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827088" y="476250"/>
            <a:ext cx="76977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300">
                <a:solidFill>
                  <a:srgbClr val="FF3300"/>
                </a:solidFill>
              </a:rPr>
              <a:t>Čich</a:t>
            </a:r>
            <a:r>
              <a:rPr lang="en-US" altLang="en-US" sz="3300">
                <a:solidFill>
                  <a:srgbClr val="FF3300"/>
                </a:solidFill>
              </a:rPr>
              <a:t>/</a:t>
            </a:r>
            <a:br>
              <a:rPr lang="en-US" altLang="en-US" sz="3300">
                <a:solidFill>
                  <a:srgbClr val="FF3300"/>
                </a:solidFill>
              </a:rPr>
            </a:br>
            <a:r>
              <a:rPr lang="en-US" altLang="en-US" sz="3300">
                <a:solidFill>
                  <a:srgbClr val="FF3300"/>
                </a:solidFill>
              </a:rPr>
              <a:t>stavba</a:t>
            </a:r>
            <a:r>
              <a:rPr lang="cs-CZ" altLang="en-US" sz="3300">
                <a:solidFill>
                  <a:srgbClr val="FF3300"/>
                </a:solidFill>
              </a:rPr>
              <a:t> (1)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156325" y="2060575"/>
            <a:ext cx="251142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>
                <a:solidFill>
                  <a:srgbClr val="FF3300"/>
                </a:solidFill>
              </a:rPr>
              <a:t>Čichové receptory: je to podstatná část genomu.</a:t>
            </a:r>
            <a:br>
              <a:rPr lang="cs-CZ" altLang="en-US" sz="2000">
                <a:solidFill>
                  <a:srgbClr val="FF3300"/>
                </a:solidFill>
              </a:rPr>
            </a:br>
            <a:r>
              <a:rPr lang="cs-CZ" altLang="en-US" sz="2000">
                <a:solidFill>
                  <a:srgbClr val="FF3300"/>
                </a:solidFill>
              </a:rPr>
              <a:t>Čichová dráha:</a:t>
            </a:r>
            <a:br>
              <a:rPr lang="cs-CZ" altLang="en-US" sz="2000">
                <a:solidFill>
                  <a:srgbClr val="FF3300"/>
                </a:solidFill>
              </a:rPr>
            </a:br>
            <a:r>
              <a:rPr lang="cs-CZ" altLang="en-US" sz="2000">
                <a:solidFill>
                  <a:srgbClr val="FF3300"/>
                </a:solidFill>
              </a:rPr>
              <a:t>4) čichový trakt</a:t>
            </a:r>
            <a:br>
              <a:rPr lang="cs-CZ" altLang="en-US" sz="2000">
                <a:solidFill>
                  <a:srgbClr val="FF3300"/>
                </a:solidFill>
              </a:rPr>
            </a:br>
            <a:r>
              <a:rPr lang="cs-CZ" altLang="en-US" sz="2000">
                <a:solidFill>
                  <a:srgbClr val="FF3300"/>
                </a:solidFill>
              </a:rPr>
              <a:t>3) mitrální buňky</a:t>
            </a:r>
            <a:br>
              <a:rPr lang="cs-CZ" altLang="en-US" sz="2000">
                <a:solidFill>
                  <a:srgbClr val="FF3300"/>
                </a:solidFill>
              </a:rPr>
            </a:br>
            <a:r>
              <a:rPr lang="cs-CZ" altLang="en-US" sz="2000">
                <a:solidFill>
                  <a:srgbClr val="FF3300"/>
                </a:solidFill>
              </a:rPr>
              <a:t>2) glomeruly</a:t>
            </a:r>
            <a:br>
              <a:rPr lang="cs-CZ" altLang="en-US" sz="2000">
                <a:solidFill>
                  <a:srgbClr val="FF3300"/>
                </a:solidFill>
              </a:rPr>
            </a:br>
            <a:r>
              <a:rPr lang="cs-CZ" altLang="en-US" sz="2000">
                <a:solidFill>
                  <a:srgbClr val="FF3300"/>
                </a:solidFill>
              </a:rPr>
              <a:t>1) čichový epitel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1E1A92D-1E8A-4DD4-9D1F-E599BA11CC6B}" type="slidenum">
              <a:rPr lang="cs-CZ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cs-CZ" altLang="en-US" sz="140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6613"/>
            <a:ext cx="79248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755650" y="981075"/>
            <a:ext cx="432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627063" y="825500"/>
            <a:ext cx="4305300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1800"/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827088" y="981075"/>
            <a:ext cx="4321175" cy="467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900113" y="2133600"/>
            <a:ext cx="32242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5400">
                <a:solidFill>
                  <a:srgbClr val="FF0000"/>
                </a:solidFill>
              </a:rPr>
              <a:t>Čichové receptory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Stavba a funkce čichového systému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Fila olfactoria vstupují pak otvůrky</a:t>
            </a: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</a:t>
            </a:r>
            <a:r>
              <a:rPr lang="cs-CZ" altLang="en-US" smtClean="0"/>
              <a:t>v </a:t>
            </a:r>
            <a:r>
              <a:rPr lang="cs-CZ" altLang="en-US" smtClean="0">
                <a:solidFill>
                  <a:srgbClr val="FF0000"/>
                </a:solidFill>
              </a:rPr>
              <a:t>lamina cribrosa</a:t>
            </a:r>
            <a:r>
              <a:rPr lang="cs-CZ" altLang="en-US" smtClean="0"/>
              <a:t> čichové kosti do lební dutiny a zde se zanořují do </a:t>
            </a:r>
            <a:r>
              <a:rPr lang="cs-CZ" altLang="en-US" smtClean="0">
                <a:solidFill>
                  <a:srgbClr val="FF0000"/>
                </a:solidFill>
              </a:rPr>
              <a:t>bulbus olfactorius</a:t>
            </a:r>
            <a:r>
              <a:rPr lang="cs-CZ" altLang="en-US" smtClean="0"/>
              <a:t>, kde přivádějí akční potenciály </a:t>
            </a:r>
            <a:r>
              <a:rPr lang="en-US" altLang="en-US" smtClean="0"/>
              <a:t>k</a:t>
            </a:r>
            <a:r>
              <a:rPr lang="cs-CZ" altLang="en-US" smtClean="0"/>
              <a:t> dendritům mitrálních buněk ve zvláštních klubíčkovitých útvarech – </a:t>
            </a:r>
            <a:r>
              <a:rPr lang="cs-CZ" altLang="en-US" smtClean="0">
                <a:solidFill>
                  <a:srgbClr val="FF0000"/>
                </a:solidFill>
              </a:rPr>
              <a:t>glomeruli olfactorii</a:t>
            </a:r>
            <a:r>
              <a:rPr lang="cs-CZ" altLang="en-US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Stavba a funkce čichového systému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700" smtClean="0"/>
              <a:t>Neurity mitrálních buněk zahýbají do </a:t>
            </a:r>
            <a:r>
              <a:rPr lang="cs-CZ" altLang="en-US" sz="2700" smtClean="0">
                <a:solidFill>
                  <a:srgbClr val="FF0000"/>
                </a:solidFill>
              </a:rPr>
              <a:t>tractus olfactorius</a:t>
            </a:r>
            <a:r>
              <a:rPr lang="cs-CZ" altLang="en-US" sz="2700" smtClean="0"/>
              <a:t> a jím vedou do </a:t>
            </a:r>
            <a:r>
              <a:rPr lang="cs-CZ" altLang="en-US" sz="2700" smtClean="0">
                <a:solidFill>
                  <a:srgbClr val="FF0000"/>
                </a:solidFill>
              </a:rPr>
              <a:t>bazální čichové kůry</a:t>
            </a:r>
            <a:r>
              <a:rPr lang="cs-CZ" altLang="en-US" sz="2700" smtClean="0"/>
              <a:t> (area prepyriformis, horní část amygdalárního komplexu a peri-amygdalární kůra).</a:t>
            </a:r>
          </a:p>
          <a:p>
            <a:pPr eaLnBrk="1" hangingPunct="1"/>
            <a:r>
              <a:rPr lang="cs-CZ" altLang="en-US" sz="2700" smtClean="0"/>
              <a:t>Vlákna z dalších, tzv. </a:t>
            </a:r>
            <a:r>
              <a:rPr lang="cs-CZ" altLang="en-US" sz="2700" smtClean="0">
                <a:solidFill>
                  <a:srgbClr val="FF0000"/>
                </a:solidFill>
              </a:rPr>
              <a:t>chomáčkových buněk</a:t>
            </a:r>
            <a:r>
              <a:rPr lang="cs-CZ" altLang="en-US" sz="2700" smtClean="0"/>
              <a:t> čichového bulbu, probíhají přes commisura anterior k </a:t>
            </a:r>
            <a:r>
              <a:rPr lang="cs-CZ" altLang="en-US" sz="2700" smtClean="0">
                <a:solidFill>
                  <a:srgbClr val="FF0000"/>
                </a:solidFill>
              </a:rPr>
              <a:t>protilehlému bulbus olfactorius</a:t>
            </a:r>
            <a:r>
              <a:rPr lang="cs-CZ" altLang="en-US" sz="2700" smtClean="0"/>
              <a:t>, přičemž část vláken směřuje k substantia perforata anterior.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9223889-9CB7-499E-B935-6BD8B1C02A1A}" type="slidenum">
              <a:rPr lang="cs-CZ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en-US" sz="1400"/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689133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7235825" y="2060575"/>
            <a:ext cx="1719263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>
                <a:solidFill>
                  <a:srgbClr val="FF3300"/>
                </a:solidFill>
              </a:rPr>
              <a:t>Dechový cyklus, orientační chování, střídavé zapojování nosních dírek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33375"/>
            <a:ext cx="7697787" cy="1366838"/>
          </a:xfrm>
        </p:spPr>
        <p:txBody>
          <a:bodyPr anchor="ctr"/>
          <a:lstStyle/>
          <a:p>
            <a:pPr algn="r" eaLnBrk="1" hangingPunct="1"/>
            <a:r>
              <a:rPr lang="cs-CZ" altLang="en-US" sz="2900" smtClean="0">
                <a:solidFill>
                  <a:srgbClr val="FF3300"/>
                </a:solidFill>
                <a:latin typeface="Arial" panose="020B0604020202020204" pitchFamily="34" charset="0"/>
              </a:rPr>
              <a:t>Čich</a:t>
            </a:r>
            <a:r>
              <a:rPr lang="en-US" altLang="en-US" sz="2900" smtClean="0">
                <a:solidFill>
                  <a:srgbClr val="FF3300"/>
                </a:solidFill>
                <a:latin typeface="Arial" panose="020B0604020202020204" pitchFamily="34" charset="0"/>
              </a:rPr>
              <a:t>/</a:t>
            </a:r>
            <a:br>
              <a:rPr lang="en-US" altLang="en-US" sz="2900" smtClean="0">
                <a:solidFill>
                  <a:srgbClr val="FF3300"/>
                </a:solidFill>
                <a:latin typeface="Arial" panose="020B0604020202020204" pitchFamily="34" charset="0"/>
              </a:rPr>
            </a:br>
            <a:r>
              <a:rPr lang="en-US" altLang="en-US" sz="2900" smtClean="0">
                <a:solidFill>
                  <a:srgbClr val="FF3300"/>
                </a:solidFill>
                <a:latin typeface="Arial" panose="020B0604020202020204" pitchFamily="34" charset="0"/>
              </a:rPr>
              <a:t>stavba</a:t>
            </a:r>
            <a:r>
              <a:rPr lang="cs-CZ" altLang="en-US" sz="2900" smtClean="0">
                <a:solidFill>
                  <a:srgbClr val="FF3300"/>
                </a:solidFill>
                <a:latin typeface="Arial" panose="020B0604020202020204" pitchFamily="34" charset="0"/>
              </a:rPr>
              <a:t>/</a:t>
            </a:r>
            <a:br>
              <a:rPr lang="cs-CZ" altLang="en-US" sz="2900" smtClean="0">
                <a:solidFill>
                  <a:srgbClr val="FF3300"/>
                </a:solidFill>
                <a:latin typeface="Arial" panose="020B0604020202020204" pitchFamily="34" charset="0"/>
              </a:rPr>
            </a:br>
            <a:r>
              <a:rPr lang="cs-CZ" altLang="en-US" sz="2900" smtClean="0">
                <a:solidFill>
                  <a:srgbClr val="FF3300"/>
                </a:solidFill>
                <a:latin typeface="Arial" panose="020B0604020202020204" pitchFamily="34" charset="0"/>
              </a:rPr>
              <a:t>funkce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Stavba a funkce čichového systému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rgbClr val="FF0000"/>
                </a:solidFill>
              </a:rPr>
              <a:t>Prepyriformní kůra se považuje za vlastní korové čichové ústředí</a:t>
            </a:r>
            <a:r>
              <a:rPr lang="cs-CZ" altLang="en-US" smtClean="0"/>
              <a:t> a odtud vedou spoje do entorhinální kůry a do hippocampu.</a:t>
            </a:r>
          </a:p>
          <a:p>
            <a:pPr eaLnBrk="1" hangingPunct="1"/>
            <a:r>
              <a:rPr lang="cs-CZ" altLang="en-US" smtClean="0"/>
              <a:t>Z primárních center čichu vedou striae medullaris thalami a fasciculus telencephali medialis do oblastí limbického systému.</a:t>
            </a:r>
          </a:p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2071EE8-E817-40FF-860D-537DD49B6DA3}" type="slidenum">
              <a:rPr lang="cs-CZ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cs-CZ" altLang="en-US" sz="1400"/>
          </a:p>
        </p:txBody>
      </p:sp>
      <p:pic>
        <p:nvPicPr>
          <p:cNvPr id="21507" name="Picture 5" descr="The image “http://www.cardiff.ac.uk/biosi/staffinfo/jacob/teaching/sensory/olfpath.gif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128838"/>
            <a:ext cx="61341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4400">
                <a:solidFill>
                  <a:srgbClr val="FF3300"/>
                </a:solidFill>
              </a:rPr>
              <a:t>Čich</a:t>
            </a:r>
            <a:r>
              <a:rPr lang="en-US" altLang="en-US" sz="4400">
                <a:solidFill>
                  <a:srgbClr val="FF3300"/>
                </a:solidFill>
              </a:rPr>
              <a:t>ov</a:t>
            </a:r>
            <a:r>
              <a:rPr lang="cs-CZ" altLang="en-US" sz="4400">
                <a:solidFill>
                  <a:srgbClr val="FF3300"/>
                </a:solidFill>
              </a:rPr>
              <a:t>á dráha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Smyslov</a:t>
            </a:r>
            <a:r>
              <a:rPr lang="cs-CZ" altLang="en-US" smtClean="0">
                <a:latin typeface="Arial" panose="020B0604020202020204" pitchFamily="34" charset="0"/>
              </a:rPr>
              <a:t>é systémy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Nervová soustava</a:t>
            </a:r>
            <a:r>
              <a:rPr lang="en-US" altLang="en-US" smtClean="0"/>
              <a:t> realizuje reakce organismu na stimuly</a:t>
            </a:r>
            <a:endParaRPr lang="cs-CZ" altLang="en-US" smtClean="0"/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Analýza vlivů vnějšího prostředí se uskutečňuje ve speciálních systémech – </a:t>
            </a:r>
            <a:r>
              <a:rPr lang="cs-CZ" altLang="en-US" smtClean="0">
                <a:solidFill>
                  <a:srgbClr val="FF0000"/>
                </a:solidFill>
              </a:rPr>
              <a:t>analyzátorech (mozk. </a:t>
            </a:r>
            <a:r>
              <a:rPr lang="en-US" altLang="en-US" smtClean="0">
                <a:solidFill>
                  <a:srgbClr val="FF0000"/>
                </a:solidFill>
              </a:rPr>
              <a:t>k</a:t>
            </a:r>
            <a:r>
              <a:rPr lang="cs-CZ" altLang="en-US" smtClean="0">
                <a:solidFill>
                  <a:srgbClr val="FF0000"/>
                </a:solidFill>
              </a:rPr>
              <a:t>ůra-</a:t>
            </a:r>
            <a:r>
              <a:rPr lang="en-US" altLang="en-US" smtClean="0">
                <a:solidFill>
                  <a:srgbClr val="FF0000"/>
                </a:solidFill>
              </a:rPr>
              <a:t>&gt;</a:t>
            </a:r>
            <a:r>
              <a:rPr lang="cs-CZ" altLang="en-US" smtClean="0">
                <a:solidFill>
                  <a:srgbClr val="FF0000"/>
                </a:solidFill>
              </a:rPr>
              <a:t>vědomí)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Každý se vybírá jen část prostředí – </a:t>
            </a:r>
            <a:r>
              <a:rPr lang="cs-CZ" altLang="en-US" smtClean="0">
                <a:solidFill>
                  <a:srgbClr val="FF0000"/>
                </a:solidFill>
              </a:rPr>
              <a:t>modalitu</a:t>
            </a:r>
            <a:r>
              <a:rPr lang="en-US" altLang="en-US" smtClean="0">
                <a:solidFill>
                  <a:srgbClr val="FF0000"/>
                </a:solidFill>
              </a:rPr>
              <a:t> (= kvalitu a intenzitu, </a:t>
            </a:r>
            <a:r>
              <a:rPr lang="cs-CZ" altLang="en-US" smtClean="0">
                <a:solidFill>
                  <a:srgbClr val="FF0000"/>
                </a:solidFill>
              </a:rPr>
              <a:t>		</a:t>
            </a:r>
            <a:r>
              <a:rPr lang="en-US" altLang="en-US" smtClean="0">
                <a:solidFill>
                  <a:srgbClr val="FF0000"/>
                </a:solidFill>
              </a:rPr>
              <a:t>viz p</a:t>
            </a:r>
            <a:r>
              <a:rPr lang="cs-CZ" altLang="en-US" smtClean="0">
                <a:solidFill>
                  <a:srgbClr val="FF0000"/>
                </a:solidFill>
              </a:rPr>
              <a:t>ří</a:t>
            </a:r>
            <a:r>
              <a:rPr lang="en-US" altLang="en-US" smtClean="0">
                <a:solidFill>
                  <a:srgbClr val="FF0000"/>
                </a:solidFill>
              </a:rPr>
              <a:t>klady</a:t>
            </a:r>
            <a:r>
              <a:rPr lang="cs-CZ" altLang="en-US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Aktivace čichového receptoru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Plynné látky, smíšené s vdechovaným vzduchem</a:t>
            </a:r>
          </a:p>
          <a:p>
            <a:pPr eaLnBrk="1" hangingPunct="1"/>
            <a:r>
              <a:rPr lang="cs-CZ" altLang="en-US" smtClean="0"/>
              <a:t>Ve vodě rozpustné látky se rozpustí ve slabé vrstvičce sekretu, který pokrývá čichovou sliznici, ve které jsou volně zakončeny nejjemnější vláskové výběžky dendritů čichových buněk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Citlivost pro čichové podněty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1905000"/>
            <a:ext cx="3381375" cy="4038600"/>
          </a:xfrm>
        </p:spPr>
        <p:txBody>
          <a:bodyPr/>
          <a:lstStyle/>
          <a:p>
            <a:pPr eaLnBrk="1" hangingPunct="1"/>
            <a:r>
              <a:rPr lang="cs-CZ" altLang="en-US" smtClean="0"/>
              <a:t>U psa – citlivost je o 6-8 řádů vyšší než u člověka</a:t>
            </a:r>
          </a:p>
        </p:txBody>
      </p:sp>
      <p:pic>
        <p:nvPicPr>
          <p:cNvPr id="23556" name="Picture 4" descr="j02167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060575"/>
            <a:ext cx="31845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Citlivost pro čichové podněty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Citlivost čichu záleží na složení chemické látky (např. na počtu atomů C v molekule organických kyselin</a:t>
            </a:r>
            <a:r>
              <a:rPr lang="en-US" altLang="en-US" smtClean="0"/>
              <a:t>)</a:t>
            </a:r>
            <a:r>
              <a:rPr lang="cs-CZ" altLang="en-US" smtClean="0"/>
              <a:t> a také na její koncentraci ve vdechovaném vzduchu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AE7FA62-DB7F-445C-87B8-3584C2CCDC49}" type="slidenum">
              <a:rPr lang="cs-CZ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cs-CZ" altLang="en-US" sz="1400"/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62801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258888" y="333375"/>
            <a:ext cx="7697787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900">
                <a:solidFill>
                  <a:srgbClr val="FF3300"/>
                </a:solidFill>
              </a:rPr>
              <a:t>Čich</a:t>
            </a:r>
            <a:r>
              <a:rPr lang="en-US" altLang="en-US" sz="2900">
                <a:solidFill>
                  <a:srgbClr val="FF3300"/>
                </a:solidFill>
              </a:rPr>
              <a:t>/</a:t>
            </a:r>
            <a:br>
              <a:rPr lang="en-US" altLang="en-US" sz="2900">
                <a:solidFill>
                  <a:srgbClr val="FF3300"/>
                </a:solidFill>
              </a:rPr>
            </a:br>
            <a:r>
              <a:rPr lang="en-US" altLang="en-US" sz="2900">
                <a:solidFill>
                  <a:srgbClr val="FF3300"/>
                </a:solidFill>
              </a:rPr>
              <a:t>stavba</a:t>
            </a:r>
            <a:r>
              <a:rPr lang="cs-CZ" altLang="en-US" sz="2900">
                <a:solidFill>
                  <a:srgbClr val="FF3300"/>
                </a:solidFill>
              </a:rPr>
              <a:t>/</a:t>
            </a:r>
            <a:br>
              <a:rPr lang="cs-CZ" altLang="en-US" sz="2900">
                <a:solidFill>
                  <a:srgbClr val="FF3300"/>
                </a:solidFill>
              </a:rPr>
            </a:br>
            <a:r>
              <a:rPr lang="cs-CZ" altLang="en-US" sz="2900">
                <a:solidFill>
                  <a:srgbClr val="FF3300"/>
                </a:solidFill>
              </a:rPr>
              <a:t>funkce (3)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235825" y="2060575"/>
            <a:ext cx="1719263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>
                <a:solidFill>
                  <a:srgbClr val="FF3300"/>
                </a:solidFill>
              </a:rPr>
              <a:t>Specificita pro odorant, vysoká sensitivita.</a:t>
            </a:r>
            <a:br>
              <a:rPr lang="cs-CZ" altLang="en-US" sz="2000">
                <a:solidFill>
                  <a:srgbClr val="FF3300"/>
                </a:solidFill>
              </a:rPr>
            </a:br>
            <a:r>
              <a:rPr lang="cs-CZ" altLang="en-US" sz="2000">
                <a:solidFill>
                  <a:srgbClr val="FF3300"/>
                </a:solidFill>
              </a:rPr>
              <a:t>Vazba na orientaci a navigaci,</a:t>
            </a:r>
            <a:br>
              <a:rPr lang="cs-CZ" altLang="en-US" sz="2000">
                <a:solidFill>
                  <a:srgbClr val="FF3300"/>
                </a:solidFill>
              </a:rPr>
            </a:br>
            <a:r>
              <a:rPr lang="cs-CZ" altLang="en-US" sz="2000">
                <a:solidFill>
                  <a:srgbClr val="FF3300"/>
                </a:solidFill>
              </a:rPr>
              <a:t>člověk toto prakticky nepoužívá...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Citlivost pro čichové podněty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Člověk dokáže rozlišit 2000-4000 různých pachů, ale rozdíly intenzity menší jak 30% nerozliší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Typické je i to, že čichový počitek je nejsilnější na začátku a pak postupně slábne i při neklesající koncentraci látky ve vzduchu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>
                <a:solidFill>
                  <a:srgbClr val="FF0000"/>
                </a:solidFill>
              </a:rPr>
              <a:t>Jedná se o adaptaci na podnět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CB83F05-6DF9-430E-9D02-E86A28F91D7B}" type="slidenum">
              <a:rPr lang="cs-CZ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cs-CZ" altLang="en-US" sz="140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981200"/>
            <a:ext cx="3990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4400">
                <a:solidFill>
                  <a:srgbClr val="FF3300"/>
                </a:solidFill>
              </a:rPr>
              <a:t>Adaptace čichu a chuti v čase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Vyšetření čichu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Subjektivní hodnocení</a:t>
            </a:r>
          </a:p>
          <a:p>
            <a:pPr eaLnBrk="1" hangingPunct="1"/>
            <a:r>
              <a:rPr lang="cs-CZ" altLang="en-US" smtClean="0"/>
              <a:t>Test UPSIT (University of Pennsylvania Smell Identification Test) – pacient rozlišuje mezi různými kvalitami vůní, které jsou dostupné jako seškrabovací panely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Vyšetření čichu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Objektivní hodnocení</a:t>
            </a:r>
          </a:p>
          <a:p>
            <a:pPr eaLnBrk="1" hangingPunct="1"/>
            <a:r>
              <a:rPr lang="cs-CZ" altLang="en-US" smtClean="0"/>
              <a:t>Olfaktometrie – vyšetření čichu hodnocením evokovaných potenciálů</a:t>
            </a:r>
          </a:p>
          <a:p>
            <a:pPr eaLnBrk="1" hangingPunct="1"/>
            <a:r>
              <a:rPr lang="cs-CZ" altLang="en-US" smtClean="0"/>
              <a:t>SPECT – změna v perfuzi určitých oblastí mozku v závislosti na olfaktorní stimulaci.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Poruchy čichu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Hyposmie – snížení</a:t>
            </a:r>
          </a:p>
          <a:p>
            <a:pPr eaLnBrk="1" hangingPunct="1"/>
            <a:r>
              <a:rPr lang="cs-CZ" altLang="en-US" smtClean="0"/>
              <a:t>Anosmie – ztráta čichu</a:t>
            </a:r>
          </a:p>
          <a:p>
            <a:pPr eaLnBrk="1" hangingPunct="1"/>
            <a:r>
              <a:rPr lang="cs-CZ" altLang="en-US" smtClean="0"/>
              <a:t>Hyperosmie – zvýšená vnímavost </a:t>
            </a:r>
          </a:p>
        </p:txBody>
      </p:sp>
      <p:pic>
        <p:nvPicPr>
          <p:cNvPr id="30724" name="Picture 4" descr="j0286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4813"/>
            <a:ext cx="1512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24288"/>
            <a:ext cx="2268538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24288"/>
            <a:ext cx="22685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5500171-4CD1-471A-9083-F927E1E5E175}" type="slidenum">
              <a:rPr lang="cs-CZ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cs-CZ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Příčiny poruch čichu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7731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Smyslová dráha a analyzátory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Periferní část – receptor a periferní aferentní vlákno</a:t>
            </a:r>
          </a:p>
          <a:p>
            <a:pPr eaLnBrk="1" hangingPunct="1"/>
            <a:r>
              <a:rPr lang="cs-CZ" altLang="en-US" smtClean="0"/>
              <a:t>Několik oddílů specifických podkorových jader</a:t>
            </a:r>
          </a:p>
          <a:p>
            <a:pPr eaLnBrk="1" hangingPunct="1"/>
            <a:r>
              <a:rPr lang="cs-CZ" altLang="en-US" smtClean="0"/>
              <a:t>Korová projekční centra</a:t>
            </a:r>
          </a:p>
          <a:p>
            <a:pPr eaLnBrk="1" hangingPunct="1"/>
            <a:r>
              <a:rPr lang="cs-CZ" altLang="en-US" smtClean="0"/>
              <a:t>Spoje k efektoru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Anosmie a hyposmie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Dočasná – podmíněná edémem nosní sliznice</a:t>
            </a:r>
          </a:p>
          <a:p>
            <a:pPr eaLnBrk="1" hangingPunct="1"/>
            <a:r>
              <a:rPr lang="cs-CZ" altLang="en-US" smtClean="0"/>
              <a:t>Mechanická překážka proudění vzduchu nosní dutinou (deviace nosní přepážky, adenoidní vegetace, polypy, tumory)</a:t>
            </a:r>
            <a:endParaRPr lang="en-US" altLang="en-US" smtClean="0"/>
          </a:p>
          <a:p>
            <a:pPr eaLnBrk="1" hangingPunct="1"/>
            <a:r>
              <a:rPr lang="cs-CZ" altLang="en-US" smtClean="0"/>
              <a:t>Vrozená (k</a:t>
            </a:r>
            <a:r>
              <a:rPr lang="en-US" altLang="en-US" smtClean="0"/>
              <a:t>ongenit</a:t>
            </a:r>
            <a:r>
              <a:rPr lang="cs-CZ" altLang="en-US" smtClean="0"/>
              <a:t>á</a:t>
            </a:r>
            <a:r>
              <a:rPr lang="en-US" altLang="en-US" smtClean="0"/>
              <a:t>ln</a:t>
            </a:r>
            <a:r>
              <a:rPr lang="cs-CZ" altLang="en-US" smtClean="0"/>
              <a:t>í) anosmie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mtClean="0"/>
          </a:p>
          <a:p>
            <a:pPr eaLnBrk="1" hangingPunct="1"/>
            <a:endParaRPr lang="cs-CZ" altLang="en-US" smtClean="0"/>
          </a:p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Hyperosmie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Iritace centrální části čichového systému</a:t>
            </a:r>
          </a:p>
          <a:p>
            <a:pPr eaLnBrk="1" hangingPunct="1"/>
            <a:r>
              <a:rPr lang="cs-CZ" altLang="en-US" smtClean="0"/>
              <a:t>Gravidita</a:t>
            </a:r>
          </a:p>
          <a:p>
            <a:pPr eaLnBrk="1" hangingPunct="1"/>
            <a:r>
              <a:rPr lang="cs-CZ" altLang="en-US" smtClean="0"/>
              <a:t>Ateroskleróza CNS</a:t>
            </a:r>
          </a:p>
          <a:p>
            <a:pPr eaLnBrk="1" hangingPunct="1"/>
            <a:r>
              <a:rPr lang="cs-CZ" altLang="en-US" smtClean="0"/>
              <a:t>Aura před epileptickým nebo migrenózním záchvatem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Kvalitativní poruchy čichu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4332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>
                <a:solidFill>
                  <a:srgbClr val="FF0000"/>
                </a:solidFill>
              </a:rPr>
              <a:t>Parosmie</a:t>
            </a:r>
            <a:r>
              <a:rPr lang="cs-CZ" altLang="en-US" smtClean="0"/>
              <a:t> – </a:t>
            </a:r>
            <a:r>
              <a:rPr lang="cs-CZ" altLang="en-US" smtClean="0">
                <a:solidFill>
                  <a:srgbClr val="FF0000"/>
                </a:solidFill>
              </a:rPr>
              <a:t>objektivní</a:t>
            </a:r>
            <a:r>
              <a:rPr lang="cs-CZ" altLang="en-US" smtClean="0"/>
              <a:t>, kdy pacient cítí pach jinak než zdravý člověk nebo </a:t>
            </a:r>
            <a:r>
              <a:rPr lang="cs-CZ" altLang="en-US" smtClean="0">
                <a:solidFill>
                  <a:srgbClr val="FF0000"/>
                </a:solidFill>
              </a:rPr>
              <a:t>subjektivní</a:t>
            </a:r>
            <a:r>
              <a:rPr lang="cs-CZ" altLang="en-US" smtClean="0"/>
              <a:t>, kdy pacient cítí pach, který neexistuje (</a:t>
            </a:r>
            <a:r>
              <a:rPr lang="cs-CZ" altLang="en-US" smtClean="0">
                <a:solidFill>
                  <a:srgbClr val="FF0000"/>
                </a:solidFill>
              </a:rPr>
              <a:t>dysosmie</a:t>
            </a:r>
            <a:r>
              <a:rPr lang="cs-CZ" altLang="en-US" smtClean="0"/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Pacient si na rozdíl od čichových halucinací uvědomuje, že se jedná o nenormální jev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>
                <a:solidFill>
                  <a:srgbClr val="FF0000"/>
                </a:solidFill>
              </a:rPr>
              <a:t>Kakosmie</a:t>
            </a:r>
            <a:r>
              <a:rPr lang="cs-CZ" altLang="en-US" smtClean="0"/>
              <a:t> – zvláštní druh parosmie, kdy čichový pocit je odporný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Léze čichové dráhy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Olfaktorický bulbus a trakt – </a:t>
            </a:r>
            <a:r>
              <a:rPr lang="cs-CZ" altLang="en-US" smtClean="0">
                <a:solidFill>
                  <a:srgbClr val="FF0000"/>
                </a:solidFill>
              </a:rPr>
              <a:t>postižení stejnostranné</a:t>
            </a:r>
            <a:r>
              <a:rPr lang="cs-CZ" altLang="en-US" smtClean="0"/>
              <a:t> – patologické procesy přední jámy lební – tumory, absces čelního laloku, zlomeniny, osteomyelitida base lební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Leze jednostranná korové části čichového analyzátoru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Obvykle se </a:t>
            </a:r>
            <a:r>
              <a:rPr lang="cs-CZ" altLang="en-US" smtClean="0">
                <a:solidFill>
                  <a:srgbClr val="FF0000"/>
                </a:solidFill>
              </a:rPr>
              <a:t>neprojeví</a:t>
            </a:r>
            <a:r>
              <a:rPr lang="cs-CZ" altLang="en-US" smtClean="0"/>
              <a:t>, protože každé korové centrum má spojení s dostředivými úseky čichového analyzátoru stejné i opačné strany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Unciformní krize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44675"/>
            <a:ext cx="8058150" cy="4332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Dráždění korových částí čichového analyzátoru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Záchvaty klamného vnímání nepříjemných pachů jako spáleného dehtu, zkažených vajec atd.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Spojené s chuťovými pseudohalucinacemi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>
                <a:solidFill>
                  <a:srgbClr val="FF0000"/>
                </a:solidFill>
              </a:rPr>
              <a:t>První příznak nádorů</a:t>
            </a:r>
            <a:r>
              <a:rPr lang="cs-CZ" altLang="en-US" smtClean="0"/>
              <a:t> předních a spodních částí spánkového laloku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Součást paroxysmů u temporální epilepsie</a:t>
            </a:r>
          </a:p>
          <a:p>
            <a:pPr eaLnBrk="1" hangingPunct="1">
              <a:lnSpc>
                <a:spcPct val="90000"/>
              </a:lnSpc>
            </a:pPr>
            <a:endParaRPr lang="cs-CZ" alt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U člověka je součástí čichu...</a:t>
            </a:r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/>
              <a:t>...také chemotaxe...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Příčiny poruch čichu a chuti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1.Neurologické poruchy</a:t>
            </a:r>
          </a:p>
          <a:p>
            <a:pPr lvl="1" eaLnBrk="1" hangingPunct="1"/>
            <a:r>
              <a:rPr lang="cs-CZ" altLang="en-US" smtClean="0"/>
              <a:t>Idiopatická paréza n. facialis</a:t>
            </a:r>
          </a:p>
          <a:p>
            <a:pPr lvl="1" eaLnBrk="1" hangingPunct="1"/>
            <a:r>
              <a:rPr lang="cs-CZ" altLang="en-US" smtClean="0"/>
              <a:t>Trauma lebky</a:t>
            </a:r>
          </a:p>
          <a:p>
            <a:pPr lvl="1" eaLnBrk="1" hangingPunct="1"/>
            <a:r>
              <a:rPr lang="cs-CZ" altLang="en-US" smtClean="0"/>
              <a:t>Sclerosis multiplex</a:t>
            </a:r>
          </a:p>
          <a:p>
            <a:pPr lvl="1" eaLnBrk="1" hangingPunct="1"/>
            <a:r>
              <a:rPr lang="cs-CZ" altLang="en-US" smtClean="0"/>
              <a:t>Parkinsonova choroba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Příčiny poruch čichu a chuti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2. Endokrinní afekce</a:t>
            </a:r>
          </a:p>
          <a:p>
            <a:pPr lvl="1" eaLnBrk="1" hangingPunct="1"/>
            <a:r>
              <a:rPr lang="cs-CZ" altLang="en-US" smtClean="0"/>
              <a:t>Insuficience nadledvin</a:t>
            </a:r>
          </a:p>
          <a:p>
            <a:pPr lvl="1" eaLnBrk="1" hangingPunct="1"/>
            <a:r>
              <a:rPr lang="cs-CZ" altLang="en-US" smtClean="0"/>
              <a:t>Pan-hypo-pituitarismus</a:t>
            </a:r>
          </a:p>
          <a:p>
            <a:pPr lvl="1" eaLnBrk="1" hangingPunct="1"/>
            <a:r>
              <a:rPr lang="cs-CZ" altLang="en-US" smtClean="0"/>
              <a:t>Cushingův sy</a:t>
            </a:r>
          </a:p>
          <a:p>
            <a:pPr lvl="1" eaLnBrk="1" hangingPunct="1"/>
            <a:r>
              <a:rPr lang="cs-CZ" altLang="en-US" smtClean="0"/>
              <a:t>Hypotyreóza</a:t>
            </a:r>
          </a:p>
          <a:p>
            <a:pPr lvl="1" eaLnBrk="1" hangingPunct="1"/>
            <a:r>
              <a:rPr lang="cs-CZ" altLang="en-US" smtClean="0"/>
              <a:t>Diabetes mellitus</a:t>
            </a:r>
          </a:p>
          <a:p>
            <a:pPr lvl="1" eaLnBrk="1" hangingPunct="1"/>
            <a:r>
              <a:rPr lang="cs-CZ" altLang="en-US" smtClean="0"/>
              <a:t>Turnerův sy</a:t>
            </a:r>
          </a:p>
          <a:p>
            <a:pPr lvl="1" eaLnBrk="1" hangingPunct="1"/>
            <a:r>
              <a:rPr lang="cs-CZ" altLang="en-US" smtClean="0"/>
              <a:t>Kallmanův sy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Příčiny poruch čichu a chuti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3. Lokální příčiny</a:t>
            </a:r>
          </a:p>
          <a:p>
            <a:pPr lvl="1" eaLnBrk="1" hangingPunct="1"/>
            <a:r>
              <a:rPr lang="cs-CZ" altLang="en-US" smtClean="0"/>
              <a:t>Sjogrenův sy</a:t>
            </a:r>
          </a:p>
          <a:p>
            <a:pPr lvl="1" eaLnBrk="1" hangingPunct="1"/>
            <a:r>
              <a:rPr lang="cs-CZ" altLang="en-US" smtClean="0"/>
              <a:t>Nosní polypy</a:t>
            </a:r>
          </a:p>
          <a:p>
            <a:pPr lvl="1" eaLnBrk="1" hangingPunct="1"/>
            <a:r>
              <a:rPr lang="cs-CZ" altLang="en-US" smtClean="0"/>
              <a:t>Alergická rhinitida</a:t>
            </a:r>
          </a:p>
          <a:p>
            <a:pPr lvl="1" eaLnBrk="1" hangingPunct="1"/>
            <a:r>
              <a:rPr lang="cs-CZ" altLang="en-US" smtClean="0"/>
              <a:t>Sinusitida</a:t>
            </a:r>
          </a:p>
          <a:p>
            <a:pPr lvl="1" eaLnBrk="1" hangingPunct="1"/>
            <a:r>
              <a:rPr lang="cs-CZ" altLang="en-US" smtClean="0"/>
              <a:t>Radioterapie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Analyzátorové systémy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700" smtClean="0">
                <a:solidFill>
                  <a:srgbClr val="FF0000"/>
                </a:solidFill>
              </a:rPr>
              <a:t>Čichový (chemický nosní)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700" smtClean="0">
                <a:solidFill>
                  <a:srgbClr val="FF0000"/>
                </a:solidFill>
              </a:rPr>
              <a:t>Chuťový (chemický ústní)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700" smtClean="0"/>
              <a:t>Kožní somestetický (exterorecepční) – složen z taktilního (mechanického), termického a algického analyzátoru</a:t>
            </a:r>
            <a:r>
              <a:rPr lang="en-US" altLang="en-US" sz="2700" smtClean="0"/>
              <a:t> (dal</a:t>
            </a:r>
            <a:r>
              <a:rPr lang="cs-CZ" altLang="en-US" sz="2700" smtClean="0"/>
              <a:t>ší modality</a:t>
            </a:r>
            <a:r>
              <a:rPr lang="en-US" altLang="en-US" sz="2700" smtClean="0"/>
              <a:t>)</a:t>
            </a:r>
            <a:endParaRPr lang="cs-CZ" altLang="en-US" sz="2700" smtClean="0"/>
          </a:p>
          <a:p>
            <a:pPr eaLnBrk="1" hangingPunct="1">
              <a:lnSpc>
                <a:spcPct val="80000"/>
              </a:lnSpc>
            </a:pPr>
            <a:r>
              <a:rPr lang="cs-CZ" altLang="en-US" sz="2700" smtClean="0"/>
              <a:t>Interorecepční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700" smtClean="0"/>
              <a:t>Propriocepční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700" smtClean="0"/>
              <a:t>Sluchový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700" smtClean="0"/>
              <a:t>Vestibulární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700" smtClean="0"/>
              <a:t>Zrakový</a:t>
            </a:r>
          </a:p>
          <a:p>
            <a:pPr eaLnBrk="1" hangingPunct="1">
              <a:lnSpc>
                <a:spcPct val="80000"/>
              </a:lnSpc>
            </a:pPr>
            <a:endParaRPr lang="cs-CZ" altLang="en-US" sz="270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Příčiny poruch čichu a chuti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4. Virové infekce</a:t>
            </a:r>
          </a:p>
          <a:p>
            <a:pPr lvl="1" eaLnBrk="1" hangingPunct="1"/>
            <a:r>
              <a:rPr lang="cs-CZ" altLang="en-US" smtClean="0"/>
              <a:t>Akutní hepatitida</a:t>
            </a:r>
          </a:p>
          <a:p>
            <a:pPr lvl="1" eaLnBrk="1" hangingPunct="1"/>
            <a:r>
              <a:rPr lang="cs-CZ" altLang="en-US" smtClean="0"/>
              <a:t>Chřipková onemocnění</a:t>
            </a:r>
          </a:p>
          <a:p>
            <a:pPr lvl="1" eaLnBrk="1" hangingPunct="1"/>
            <a:endParaRPr lang="cs-CZ" alt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Příčiny poruch čichu a chuti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5. Jiné příčiny</a:t>
            </a:r>
          </a:p>
          <a:p>
            <a:pPr lvl="1" eaLnBrk="1" hangingPunct="1"/>
            <a:r>
              <a:rPr lang="cs-CZ" altLang="en-US" smtClean="0"/>
              <a:t>Nádorová onemocnění</a:t>
            </a:r>
          </a:p>
          <a:p>
            <a:pPr lvl="1" eaLnBrk="1" hangingPunct="1"/>
            <a:r>
              <a:rPr lang="cs-CZ" altLang="en-US" smtClean="0"/>
              <a:t>Chronická insuficience ledvin</a:t>
            </a:r>
          </a:p>
          <a:p>
            <a:pPr lvl="1" eaLnBrk="1" hangingPunct="1"/>
            <a:r>
              <a:rPr lang="cs-CZ" altLang="en-US" smtClean="0"/>
              <a:t>Jaterní cirhóza</a:t>
            </a:r>
          </a:p>
          <a:p>
            <a:pPr lvl="1" eaLnBrk="1" hangingPunct="1"/>
            <a:r>
              <a:rPr lang="cs-CZ" altLang="en-US" smtClean="0"/>
              <a:t>Nedostatek vitamínu B12</a:t>
            </a:r>
          </a:p>
          <a:p>
            <a:pPr lvl="1" eaLnBrk="1" hangingPunct="1"/>
            <a:r>
              <a:rPr lang="cs-CZ" altLang="en-US" smtClean="0"/>
              <a:t>Stav po laryng-ektomii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Příčiny poruch čichu a chuti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6. Profesní expozice</a:t>
            </a:r>
          </a:p>
          <a:p>
            <a:pPr lvl="1" eaLnBrk="1" hangingPunct="1"/>
            <a:r>
              <a:rPr lang="cs-CZ" altLang="en-US" smtClean="0"/>
              <a:t>Čpavek</a:t>
            </a:r>
          </a:p>
          <a:p>
            <a:pPr lvl="1" eaLnBrk="1" hangingPunct="1"/>
            <a:r>
              <a:rPr lang="cs-CZ" altLang="en-US" smtClean="0"/>
              <a:t>Benzen</a:t>
            </a:r>
          </a:p>
          <a:p>
            <a:pPr lvl="1" eaLnBrk="1" hangingPunct="1"/>
            <a:r>
              <a:rPr lang="cs-CZ" altLang="en-US" smtClean="0"/>
              <a:t>formaldehyd</a:t>
            </a:r>
          </a:p>
        </p:txBody>
      </p:sp>
      <p:pic>
        <p:nvPicPr>
          <p:cNvPr id="45060" name="Picture 4" descr="j02406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60575"/>
            <a:ext cx="25923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Nechutenství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Psychogenní (stres)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Nechutenství psycho-patologické: anorexia nervosa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Choroby žaludku a střeva, například karcinom žaludku- averze vůči masu, karcinom tlustého střeva, začínající hepatitida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Těžké infekce, dekompenzace kardiální, dekompenzace diabetu, Addisonova choroba, hyper-parathyreosa, chronický alkoholismus, závislost na drogách, radioterapie, léčba – cytostatika, anorektika, digitalis</a:t>
            </a:r>
          </a:p>
        </p:txBody>
      </p:sp>
      <p:pic>
        <p:nvPicPr>
          <p:cNvPr id="46084" name="Picture 4" descr="j02952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6250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Dobrá chuť k jídlu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Hyperthyreoza</a:t>
            </a:r>
          </a:p>
          <a:p>
            <a:pPr eaLnBrk="1" hangingPunct="1"/>
            <a:r>
              <a:rPr lang="cs-CZ" altLang="en-US" smtClean="0"/>
              <a:t>Začínající diabetes</a:t>
            </a:r>
          </a:p>
          <a:p>
            <a:pPr eaLnBrk="1" hangingPunct="1"/>
            <a:r>
              <a:rPr lang="cs-CZ" altLang="en-US" smtClean="0"/>
              <a:t>Malabsorpční syndrom</a:t>
            </a:r>
          </a:p>
          <a:p>
            <a:pPr eaLnBrk="1" hangingPunct="1"/>
            <a:r>
              <a:rPr lang="cs-CZ" altLang="en-US" smtClean="0"/>
              <a:t>Psychogenní příčiny</a:t>
            </a:r>
          </a:p>
        </p:txBody>
      </p:sp>
      <p:pic>
        <p:nvPicPr>
          <p:cNvPr id="47108" name="Picture 4" descr="j02126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060575"/>
            <a:ext cx="2409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Závěr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Poruchy čichových a chuťových vjemů nejsou řídké</a:t>
            </a:r>
          </a:p>
          <a:p>
            <a:pPr eaLnBrk="1" hangingPunct="1"/>
            <a:r>
              <a:rPr lang="cs-CZ" altLang="en-US" smtClean="0"/>
              <a:t>Mohou nemocného vést ke změně stravovacích návyků</a:t>
            </a:r>
          </a:p>
          <a:p>
            <a:pPr eaLnBrk="1" hangingPunct="1"/>
            <a:r>
              <a:rPr lang="cs-CZ" altLang="en-US" smtClean="0"/>
              <a:t>Mohou vyvolat příznaky karence</a:t>
            </a:r>
          </a:p>
          <a:p>
            <a:pPr eaLnBrk="1" hangingPunct="1"/>
            <a:r>
              <a:rPr lang="cs-CZ" altLang="en-US" smtClean="0"/>
              <a:t>Poruchy chuti jsou často způsobeny změněným vnímáním čichových podnětů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Děkuji za pozornost</a:t>
            </a:r>
          </a:p>
        </p:txBody>
      </p:sp>
      <p:pic>
        <p:nvPicPr>
          <p:cNvPr id="49155" name="Picture 4" descr="j0217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3529013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Funkce receptorů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Přijímají podněty z prostředí v různých formách energie, která se v nich transformuje a postupuje dále jako nervový vzruch (signál) po senzorickém nervu. Čich a chuť: chemický signál, lokální působení podnětu na receptory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Práh vnímání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Minimální rozdíl energie,/ koncentrace odorantu,/ chuťově aktivní látky, které při působení na receptor vyvolají smyslový podnět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>
                <a:solidFill>
                  <a:srgbClr val="FF0000"/>
                </a:solidFill>
              </a:rPr>
              <a:t>Absolutní práh</a:t>
            </a:r>
            <a:r>
              <a:rPr lang="cs-CZ" altLang="en-US" smtClean="0"/>
              <a:t> – člověk vnímá, že nějaký podnět začal působit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>
                <a:solidFill>
                  <a:srgbClr val="FF0000"/>
                </a:solidFill>
              </a:rPr>
              <a:t>Relativní práh, diskriminační práh</a:t>
            </a:r>
            <a:r>
              <a:rPr lang="cs-CZ" altLang="en-US" smtClean="0"/>
              <a:t> – rozlišení dvou podnětů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Weber- Fechnerův zákon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400" smtClean="0"/>
              <a:t> - rozhodující je relativní poměr intenzit a nikoliv absolutní rozdíl těchto intenzit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en-US" sz="2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400" smtClean="0">
                <a:solidFill>
                  <a:srgbClr val="FF0000"/>
                </a:solidFill>
              </a:rPr>
              <a:t>Weber-Fechnerův zákon: </a:t>
            </a:r>
            <a:endParaRPr lang="en-US" altLang="en-U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400" smtClean="0">
                <a:solidFill>
                  <a:srgbClr val="FF0000"/>
                </a:solidFill>
              </a:rPr>
              <a:t>R</a:t>
            </a:r>
            <a:r>
              <a:rPr lang="en-US" altLang="en-US" sz="2400" smtClean="0">
                <a:solidFill>
                  <a:srgbClr val="FF0000"/>
                </a:solidFill>
              </a:rPr>
              <a:t>=k log(S/S</a:t>
            </a:r>
            <a:r>
              <a:rPr lang="en-US" altLang="en-US" sz="2400" baseline="-25000" smtClean="0">
                <a:solidFill>
                  <a:srgbClr val="FF0000"/>
                </a:solidFill>
              </a:rPr>
              <a:t>0</a:t>
            </a:r>
            <a:r>
              <a:rPr lang="en-US" altLang="en-US" sz="240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en-US" sz="2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400" smtClean="0"/>
              <a:t>Problém výzkumu: koncepční </a:t>
            </a:r>
            <a:r>
              <a:rPr lang="en-US" altLang="en-US" sz="2400" smtClean="0"/>
              <a:t>bar</a:t>
            </a:r>
            <a:r>
              <a:rPr lang="cs-CZ" altLang="en-US" sz="2400" smtClean="0"/>
              <a:t>iéra mezi objektivním (stimulus, S) a subjektivním (reakce, R),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400" smtClean="0"/>
              <a:t>	(k je konstanta úměrnosti...)</a:t>
            </a:r>
            <a:endParaRPr lang="cs-CZ" altLang="en-US" sz="3700" baseline="-25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3700" baseline="-25000" smtClean="0"/>
              <a:t>Problém studia čichu a chuti, je obtížné dávkovat stimuly v čase a v dané koncentraci.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en-US" sz="3600" b="1" smtClean="0">
                <a:solidFill>
                  <a:srgbClr val="FF0000"/>
                </a:solidFill>
                <a:latin typeface="Arial" panose="020B0604020202020204" pitchFamily="34" charset="0"/>
              </a:rPr>
              <a:t>Čich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Citlivost k chemickým vlivům prostředí je obecnou vlastností živých systémů</a:t>
            </a:r>
          </a:p>
          <a:p>
            <a:pPr eaLnBrk="1" hangingPunct="1"/>
            <a:r>
              <a:rPr lang="cs-CZ" altLang="en-US" smtClean="0"/>
              <a:t>Na chemické podněty nereagují jen tyto specializované receptory, ale nespecificky i sliznice (silnější podněty)</a:t>
            </a:r>
          </a:p>
          <a:p>
            <a:pPr eaLnBrk="1" hangingPunct="1"/>
            <a:r>
              <a:rPr lang="cs-CZ" altLang="en-US" smtClean="0"/>
              <a:t>Citlivé jsou i chemo-receptory, uložené </a:t>
            </a: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/>
              <a:t>v cévách v blízkosti preso-receptorů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8663DA8-8C38-4B80-9C08-23347AF5708C}" type="slidenum">
              <a:rPr lang="cs-CZ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cs-CZ" altLang="en-US" sz="1400"/>
          </a:p>
        </p:txBody>
      </p:sp>
      <p:pic>
        <p:nvPicPr>
          <p:cNvPr id="11267" name="Picture 5" descr="The image “http://www.becomehealthynow.com/images/organs/nervous/cranial_nerves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13213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http://www.neurophys.com/EMG/Cranial_Nerves/CranialNer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052513"/>
            <a:ext cx="3119437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328738" y="1939925"/>
            <a:ext cx="44672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>
                <a:solidFill>
                  <a:srgbClr val="0066FF"/>
                </a:solidFill>
              </a:rPr>
              <a:t>Nervi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>
                <a:solidFill>
                  <a:srgbClr val="0066FF"/>
                </a:solidFill>
              </a:rPr>
              <a:t>craniales</a:t>
            </a:r>
            <a:endParaRPr lang="en-US" altLang="en-US" sz="2000">
              <a:solidFill>
                <a:srgbClr val="0066FF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I - Olfactor</a:t>
            </a:r>
            <a:r>
              <a:rPr lang="cs-CZ" altLang="en-US" sz="2000">
                <a:solidFill>
                  <a:srgbClr val="FF3300"/>
                </a:solidFill>
              </a:rPr>
              <a:t>ius</a:t>
            </a:r>
            <a:r>
              <a:rPr lang="en-US" altLang="en-US" sz="2000"/>
              <a:t>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II - Optic</a:t>
            </a:r>
            <a:r>
              <a:rPr lang="cs-CZ" altLang="en-US" sz="2000">
                <a:solidFill>
                  <a:srgbClr val="FF3300"/>
                </a:solidFill>
              </a:rPr>
              <a:t>us</a:t>
            </a:r>
            <a:r>
              <a:rPr lang="en-US" altLang="en-US" sz="2000"/>
              <a:t>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III-Oculo</a:t>
            </a:r>
            <a:r>
              <a:rPr lang="cs-CZ" altLang="en-US" sz="2000"/>
              <a:t>-</a:t>
            </a:r>
            <a:r>
              <a:rPr lang="en-US" altLang="en-US" sz="2000"/>
              <a:t>motor</a:t>
            </a:r>
            <a:r>
              <a:rPr lang="cs-CZ" altLang="en-US" sz="2000"/>
              <a:t>ius</a:t>
            </a:r>
            <a:r>
              <a:rPr lang="en-US" altLang="en-US" sz="2000"/>
              <a:t>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IV - Trochlear</a:t>
            </a:r>
            <a:r>
              <a:rPr lang="cs-CZ" altLang="en-US" sz="2000"/>
              <a:t>is</a:t>
            </a:r>
            <a:r>
              <a:rPr lang="en-US" altLang="en-US" sz="2000"/>
              <a:t>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 - Trigemin</a:t>
            </a:r>
            <a:r>
              <a:rPr lang="cs-CZ" altLang="en-US" sz="2000">
                <a:solidFill>
                  <a:srgbClr val="FF0000"/>
                </a:solidFill>
              </a:rPr>
              <a:t>us</a:t>
            </a:r>
            <a:r>
              <a:rPr lang="en-US" altLang="en-US" sz="2000"/>
              <a:t>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VI - Abducens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VII - Facial</a:t>
            </a:r>
            <a:r>
              <a:rPr lang="cs-CZ" altLang="en-US" sz="2000"/>
              <a:t>is</a:t>
            </a:r>
            <a:r>
              <a:rPr lang="en-US" altLang="en-US" sz="2000"/>
              <a:t>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VIII – </a:t>
            </a:r>
            <a:r>
              <a:rPr lang="cs-CZ" altLang="en-US" sz="2000">
                <a:solidFill>
                  <a:srgbClr val="FF3300"/>
                </a:solidFill>
              </a:rPr>
              <a:t>Vestibulo-cochlearis</a:t>
            </a:r>
            <a:r>
              <a:rPr lang="en-US" altLang="en-US" sz="2000"/>
              <a:t>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IX – Glosso</a:t>
            </a:r>
            <a:r>
              <a:rPr lang="cs-CZ" altLang="en-US" sz="2000"/>
              <a:t>-</a:t>
            </a:r>
            <a:r>
              <a:rPr lang="en-US" altLang="en-US" sz="2000"/>
              <a:t>pharynge</a:t>
            </a:r>
            <a:r>
              <a:rPr lang="cs-CZ" altLang="en-US" sz="2000"/>
              <a:t>us</a:t>
            </a:r>
            <a:r>
              <a:rPr lang="en-US" altLang="en-US" sz="2000"/>
              <a:t>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>
                <a:solidFill>
                  <a:srgbClr val="FF3300"/>
                </a:solidFill>
              </a:rPr>
              <a:t>(vii, ix, x)Tractus solitarius</a:t>
            </a:r>
            <a:r>
              <a:rPr lang="cs-CZ" altLang="en-US" sz="2000"/>
              <a:t>, </a:t>
            </a:r>
            <a:r>
              <a:rPr lang="en-US" altLang="en-US" sz="2000"/>
              <a:t>X - Vagus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XI - Accessor</a:t>
            </a:r>
            <a:r>
              <a:rPr lang="cs-CZ" altLang="en-US" sz="2000"/>
              <a:t>ius</a:t>
            </a:r>
            <a:r>
              <a:rPr lang="en-US" altLang="en-US" sz="2000"/>
              <a:t>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XII - Hypogl</a:t>
            </a:r>
            <a:r>
              <a:rPr lang="cs-CZ" altLang="en-US" sz="2000"/>
              <a:t>o</a:t>
            </a:r>
            <a:r>
              <a:rPr lang="en-US" altLang="en-US" sz="2000"/>
              <a:t>ss</a:t>
            </a:r>
            <a:r>
              <a:rPr lang="cs-CZ" altLang="en-US" sz="2000"/>
              <a:t>us</a:t>
            </a:r>
            <a:r>
              <a:rPr lang="en-US" altLang="en-US" sz="2000"/>
              <a:t> </a:t>
            </a: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12192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12+? hlavových nervů</a:t>
            </a:r>
            <a:r>
              <a:rPr lang="cs-CZ" altLang="en-US" sz="4400">
                <a:solidFill>
                  <a:srgbClr val="0066FF"/>
                </a:solidFill>
              </a:rPr>
              <a:t> </a:t>
            </a:r>
            <a:endParaRPr lang="en-US" altLang="en-US" sz="440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413</TotalTime>
  <Words>1245</Words>
  <Application>Microsoft Office PowerPoint</Application>
  <PresentationFormat>On-screen Show (4:3)</PresentationFormat>
  <Paragraphs>206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Arial Black</vt:lpstr>
      <vt:lpstr>Wingdings</vt:lpstr>
      <vt:lpstr>Calibri</vt:lpstr>
      <vt:lpstr>Times New Roman</vt:lpstr>
      <vt:lpstr>Studio</vt:lpstr>
      <vt:lpstr>Patofyziologie poruch čichu a chuti</vt:lpstr>
      <vt:lpstr>Smyslové systémy</vt:lpstr>
      <vt:lpstr>Smyslová dráha a analyzátory</vt:lpstr>
      <vt:lpstr>Analyzátorové systémy</vt:lpstr>
      <vt:lpstr>Funkce receptorů</vt:lpstr>
      <vt:lpstr>Práh vnímání</vt:lpstr>
      <vt:lpstr>Weber- Fechnerův zákon</vt:lpstr>
      <vt:lpstr>Čich</vt:lpstr>
      <vt:lpstr>PowerPoint Presentation</vt:lpstr>
      <vt:lpstr>Stavba a funkce čichového systému</vt:lpstr>
      <vt:lpstr>Stavba a funkce čichového systému</vt:lpstr>
      <vt:lpstr>Stavba a funkce čichového systému</vt:lpstr>
      <vt:lpstr>Struktura a funkce </vt:lpstr>
      <vt:lpstr>PowerPoint Presentation</vt:lpstr>
      <vt:lpstr>Stavba a funkce čichového systému</vt:lpstr>
      <vt:lpstr>Stavba a funkce čichového systému</vt:lpstr>
      <vt:lpstr>Čich/ stavba/ funkce (2)</vt:lpstr>
      <vt:lpstr>Stavba a funkce čichového systému</vt:lpstr>
      <vt:lpstr>PowerPoint Presentation</vt:lpstr>
      <vt:lpstr>Aktivace čichového receptoru</vt:lpstr>
      <vt:lpstr>Citlivost pro čichové podněty</vt:lpstr>
      <vt:lpstr>Citlivost pro čichové podněty</vt:lpstr>
      <vt:lpstr>PowerPoint Presentation</vt:lpstr>
      <vt:lpstr>Citlivost pro čichové podněty</vt:lpstr>
      <vt:lpstr>PowerPoint Presentation</vt:lpstr>
      <vt:lpstr>Vyšetření čichu</vt:lpstr>
      <vt:lpstr>Vyšetření čichu</vt:lpstr>
      <vt:lpstr>Poruchy čichu</vt:lpstr>
      <vt:lpstr>Příčiny poruch čichu</vt:lpstr>
      <vt:lpstr>Anosmie a hyposmie</vt:lpstr>
      <vt:lpstr>Hyperosmie</vt:lpstr>
      <vt:lpstr>Kvalitativní poruchy čichu</vt:lpstr>
      <vt:lpstr>Léze čichové dráhy</vt:lpstr>
      <vt:lpstr>Leze jednostranná korové části čichového analyzátoru</vt:lpstr>
      <vt:lpstr>Unciformní krize</vt:lpstr>
      <vt:lpstr>U člověka je součástí čichu...</vt:lpstr>
      <vt:lpstr>Příčiny poruch čichu a chuti</vt:lpstr>
      <vt:lpstr>Příčiny poruch čichu a chuti</vt:lpstr>
      <vt:lpstr>Příčiny poruch čichu a chuti</vt:lpstr>
      <vt:lpstr>Příčiny poruch čichu a chuti</vt:lpstr>
      <vt:lpstr>Příčiny poruch čichu a chuti</vt:lpstr>
      <vt:lpstr>Příčiny poruch čichu a chuti</vt:lpstr>
      <vt:lpstr>Nechutenství</vt:lpstr>
      <vt:lpstr>Dobrá chuť k jídlu</vt:lpstr>
      <vt:lpstr>Závěr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Zuzana Humlova</dc:creator>
  <cp:lastModifiedBy>Marsalek, Petr</cp:lastModifiedBy>
  <cp:revision>105</cp:revision>
  <dcterms:created xsi:type="dcterms:W3CDTF">2009-12-19T17:25:19Z</dcterms:created>
  <dcterms:modified xsi:type="dcterms:W3CDTF">2025-10-27T14:51:48Z</dcterms:modified>
</cp:coreProperties>
</file>