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82" r:id="rId3"/>
    <p:sldId id="290" r:id="rId4"/>
    <p:sldId id="291" r:id="rId5"/>
    <p:sldId id="292" r:id="rId6"/>
    <p:sldId id="293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307" r:id="rId18"/>
    <p:sldId id="326" r:id="rId19"/>
    <p:sldId id="306" r:id="rId20"/>
    <p:sldId id="308" r:id="rId21"/>
    <p:sldId id="309" r:id="rId22"/>
    <p:sldId id="310" r:id="rId23"/>
    <p:sldId id="311" r:id="rId24"/>
    <p:sldId id="312" r:id="rId25"/>
    <p:sldId id="327" r:id="rId26"/>
    <p:sldId id="319" r:id="rId27"/>
    <p:sldId id="320" r:id="rId28"/>
    <p:sldId id="321" r:id="rId29"/>
    <p:sldId id="322" r:id="rId30"/>
    <p:sldId id="323" r:id="rId3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7" autoAdjust="0"/>
    <p:restoredTop sz="94660"/>
  </p:normalViewPr>
  <p:slideViewPr>
    <p:cSldViewPr>
      <p:cViewPr varScale="1">
        <p:scale>
          <a:sx n="117" d="100"/>
          <a:sy n="117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F89699-0F79-40F5-9C56-6F6E58197B7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3320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063FA-8092-40D4-91BB-30ABF585651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268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163E-A2E4-4241-9507-299E72168F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2811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DC690-07DE-4E06-AE9B-AE7827E0689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5737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2887A-EA82-459F-925B-D4CD7098F2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3751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26B45-2C41-4B00-B04C-50F09E7B763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05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C6711-27A2-47FB-A0ED-1776F972BF7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301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ED60-9D5C-4452-93B5-9A005B5B24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8494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CA28-DB6E-4200-A010-D76BADFC9E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052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662A-9B88-4C68-9D5D-8AAAF3AE09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1620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C5EC-03BC-490E-828C-244AEC8DBD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7759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8BD08ED-0D84-4812-92EB-41C236E9E30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b="1" i="0" dirty="0" smtClean="0">
                <a:latin typeface="Arial" panose="020B0604020202020204" pitchFamily="34" charset="0"/>
              </a:rPr>
              <a:t>Patofyziologie poruch čichu a chuti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Petr Mar</a:t>
            </a:r>
            <a:r>
              <a:rPr lang="cs-CZ" altLang="en-US" smtClean="0"/>
              <a:t>šálek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6260" y="620688"/>
            <a:ext cx="121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cs-CZ" altLang="en-US" sz="3200" dirty="0" smtClean="0">
                <a:solidFill>
                  <a:srgbClr val="FF0000"/>
                </a:solidFill>
              </a:rPr>
              <a:t>AKK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Chuťové pohárky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Celkem asi 10 000</a:t>
            </a:r>
          </a:p>
          <a:p>
            <a:pPr eaLnBrk="1" hangingPunct="1"/>
            <a:r>
              <a:rPr lang="cs-CZ" altLang="en-US" smtClean="0"/>
              <a:t>Jsou v nich ještě receptory pro taktilní, tepelné a bolestivé pocity spolu s čichem pro komplexní chuťové vjemy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C782945-D587-4FAE-B5A7-55D713512084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en-US" sz="140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248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859338" y="1773238"/>
            <a:ext cx="3817937" cy="403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Chuťové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000">
                <a:solidFill>
                  <a:srgbClr val="FF0000"/>
                </a:solidFill>
              </a:rPr>
              <a:t>pohárky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Chuťové pohárky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Každý obsahuje 20-25 </a:t>
            </a:r>
            <a:r>
              <a:rPr lang="cs-CZ" altLang="en-US" smtClean="0">
                <a:solidFill>
                  <a:srgbClr val="FF0000"/>
                </a:solidFill>
              </a:rPr>
              <a:t>neuro-epitelových</a:t>
            </a:r>
            <a:r>
              <a:rPr lang="cs-CZ" altLang="en-US" smtClean="0"/>
              <a:t> </a:t>
            </a:r>
            <a:r>
              <a:rPr lang="cs-CZ" altLang="en-US" smtClean="0">
                <a:solidFill>
                  <a:srgbClr val="FF0000"/>
                </a:solidFill>
              </a:rPr>
              <a:t>chuťových buněk</a:t>
            </a:r>
            <a:r>
              <a:rPr lang="cs-CZ" altLang="en-US" smtClean="0"/>
              <a:t>, ke kterým se přidružují méně diferencované </a:t>
            </a:r>
            <a:r>
              <a:rPr lang="cs-CZ" altLang="en-US" smtClean="0">
                <a:solidFill>
                  <a:srgbClr val="FF0000"/>
                </a:solidFill>
              </a:rPr>
              <a:t>podpůrné buňky</a:t>
            </a:r>
            <a:r>
              <a:rPr lang="cs-CZ" altLang="en-US" smtClean="0"/>
              <a:t> jako rezervní elementy, které nahrazují postupně degenerující a odumírající chuťové buňky.</a:t>
            </a:r>
          </a:p>
          <a:p>
            <a:pPr eaLnBrk="1" hangingPunct="1"/>
            <a:r>
              <a:rPr lang="cs-CZ" altLang="en-US" smtClean="0"/>
              <a:t>Chuťové buňky se trvale obměňují, každá má životnost 200-300 h.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Chuťové pohárky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700" smtClean="0">
                <a:solidFill>
                  <a:srgbClr val="FF0000"/>
                </a:solidFill>
              </a:rPr>
              <a:t>Přetětí nervových vláken vede k atrofii chuťového pohárku a jeho ztrátě</a:t>
            </a:r>
          </a:p>
          <a:p>
            <a:pPr eaLnBrk="1" hangingPunct="1"/>
            <a:r>
              <a:rPr lang="cs-CZ" altLang="en-US" sz="2700" smtClean="0">
                <a:solidFill>
                  <a:srgbClr val="FF0000"/>
                </a:solidFill>
              </a:rPr>
              <a:t>Po jejich regeneraci se objeví inervace epitelu a dochází k diferenciaci chuťového pohárku</a:t>
            </a:r>
          </a:p>
          <a:p>
            <a:pPr eaLnBrk="1" hangingPunct="1"/>
            <a:r>
              <a:rPr lang="cs-CZ" altLang="en-US" sz="2700" smtClean="0">
                <a:solidFill>
                  <a:srgbClr val="FF0000"/>
                </a:solidFill>
              </a:rPr>
              <a:t>Distální výběžek  chuťové buňky</a:t>
            </a:r>
            <a:r>
              <a:rPr lang="cs-CZ" altLang="en-US" sz="2700" smtClean="0"/>
              <a:t> vyčnívá jako část specializovaného povrchu ve formě </a:t>
            </a:r>
            <a:r>
              <a:rPr lang="cs-CZ" altLang="en-US" sz="2700" smtClean="0">
                <a:solidFill>
                  <a:srgbClr val="FF0000"/>
                </a:solidFill>
              </a:rPr>
              <a:t>mikro-klků</a:t>
            </a:r>
            <a:r>
              <a:rPr lang="cs-CZ" altLang="en-US" sz="2700" smtClean="0"/>
              <a:t> do malé </a:t>
            </a:r>
            <a:r>
              <a:rPr lang="cs-CZ" altLang="en-US" sz="2700" smtClean="0">
                <a:solidFill>
                  <a:srgbClr val="FF0000"/>
                </a:solidFill>
              </a:rPr>
              <a:t>chuťové kapsičky</a:t>
            </a:r>
            <a:r>
              <a:rPr lang="cs-CZ" altLang="en-US" sz="2700" smtClean="0"/>
              <a:t>, která se otvírá na povrch základním otvorem, kterým chuťový pohárek </a:t>
            </a:r>
            <a:r>
              <a:rPr lang="cs-CZ" altLang="en-US" sz="2700" smtClean="0">
                <a:solidFill>
                  <a:srgbClr val="FF0000"/>
                </a:solidFill>
              </a:rPr>
              <a:t>komunikuje s dutinou ústní</a:t>
            </a:r>
            <a:r>
              <a:rPr lang="cs-CZ" altLang="en-US" sz="270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Chuťová dráha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Roztoky, které obsahují prchavé substance, ionty nebo rozpuštěné molekuly, se dostanou uvedeným otvorem do </a:t>
            </a:r>
            <a:r>
              <a:rPr lang="cs-CZ" altLang="en-US" smtClean="0">
                <a:solidFill>
                  <a:srgbClr val="FF0000"/>
                </a:solidFill>
              </a:rPr>
              <a:t>chuťové kapsičky</a:t>
            </a:r>
            <a:r>
              <a:rPr lang="cs-CZ" altLang="en-US" smtClean="0"/>
              <a:t> a dotýkají se tam </a:t>
            </a:r>
            <a:r>
              <a:rPr lang="cs-CZ" altLang="en-US" smtClean="0">
                <a:solidFill>
                  <a:srgbClr val="FF0000"/>
                </a:solidFill>
              </a:rPr>
              <a:t>receptorových částí chuťových buněk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solidFill>
                  <a:srgbClr val="FF0000"/>
                </a:solidFill>
              </a:rPr>
              <a:t>Proximální konce chuťových buněk vytvářejí synapse s nervovými zakončeními tzv. chuťových nervů</a:t>
            </a:r>
            <a:r>
              <a:rPr lang="cs-CZ" altLang="en-US" smtClean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Chuťová dráha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481888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Chuťové receptory jsou inervovány vlákny s pomalým vedením (průměr vláken 4-6 </a:t>
            </a:r>
            <a:r>
              <a:rPr lang="el-GR" altLang="en-US" smtClean="0">
                <a:cs typeface="Arial" panose="020B0604020202020204" pitchFamily="34" charset="0"/>
              </a:rPr>
              <a:t>μ</a:t>
            </a:r>
            <a:r>
              <a:rPr lang="cs-CZ" altLang="en-US" smtClean="0">
                <a:cs typeface="Arial" panose="020B0604020202020204" pitchFamily="34" charset="0"/>
              </a:rPr>
              <a:t>m)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cs typeface="Arial" panose="020B0604020202020204" pitchFamily="34" charset="0"/>
              </a:rPr>
              <a:t>V předních 2/3 jsou to vlákna 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n. facialis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cs typeface="Arial" panose="020B0604020202020204" pitchFamily="34" charset="0"/>
              </a:rPr>
              <a:t>V zadní 1/3 převážně  vlákna 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n. glosso-pharyngeus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>
                <a:cs typeface="Arial" panose="020B0604020202020204" pitchFamily="34" charset="0"/>
              </a:rPr>
              <a:t>Kořen jazyka, farynx a epiglotis inervuje </a:t>
            </a:r>
            <a:r>
              <a:rPr lang="cs-CZ" altLang="en-US" smtClean="0">
                <a:solidFill>
                  <a:srgbClr val="FF0000"/>
                </a:solidFill>
                <a:cs typeface="Arial" panose="020B0604020202020204" pitchFamily="34" charset="0"/>
              </a:rPr>
              <a:t>n. vagus</a:t>
            </a:r>
            <a:endParaRPr lang="el-GR" altLang="en-US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Chuťová dráha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31175" cy="4260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Chuťová vlákna  VII.n. mají první neuron v ganglion geniculi, IX.n. v ganglion petrosum a X.n. v ganglion nodosum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Pokračují do prodloužené míchy, kde se spojují a vytvářejí svazek – </a:t>
            </a:r>
            <a:r>
              <a:rPr lang="cs-CZ" altLang="en-US" smtClean="0">
                <a:solidFill>
                  <a:srgbClr val="FF0000"/>
                </a:solidFill>
              </a:rPr>
              <a:t>tractus solitarius.</a:t>
            </a:r>
            <a:endParaRPr lang="cs-CZ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V nc. tractus solitarii končí první neuron chuťové dráhy, odtud vedou vlákna cestou </a:t>
            </a:r>
            <a:r>
              <a:rPr lang="cs-CZ" altLang="en-US" smtClean="0">
                <a:solidFill>
                  <a:srgbClr val="FF0000"/>
                </a:solidFill>
              </a:rPr>
              <a:t>lemniscus medialis do thalamu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Chuťová dráha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 </a:t>
            </a:r>
            <a:r>
              <a:rPr lang="cs-CZ" altLang="en-US" smtClean="0">
                <a:solidFill>
                  <a:srgbClr val="FF0000"/>
                </a:solidFill>
              </a:rPr>
              <a:t>nucleus arcuatus thalami</a:t>
            </a:r>
            <a:r>
              <a:rPr lang="cs-CZ" altLang="en-US" smtClean="0"/>
              <a:t> se přepojují a vedou vlákna do rozhraní parietální a temporální kůry, kde v dolní části projekce obličeje </a:t>
            </a:r>
            <a:r>
              <a:rPr lang="cs-CZ" altLang="en-US" smtClean="0">
                <a:solidFill>
                  <a:srgbClr val="FF0000"/>
                </a:solidFill>
              </a:rPr>
              <a:t>končí v oblasti operkula a insuly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Psycho-fyzikální popis chuti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Subjektivní popis/ objektivní stimulace</a:t>
            </a:r>
          </a:p>
          <a:p>
            <a:pPr lvl="1" eaLnBrk="1" hangingPunct="1"/>
            <a:r>
              <a:rPr lang="cs-CZ" altLang="en-US" smtClean="0"/>
              <a:t>Kvalita</a:t>
            </a:r>
          </a:p>
          <a:p>
            <a:pPr lvl="1" eaLnBrk="1" hangingPunct="1"/>
            <a:r>
              <a:rPr lang="cs-CZ" altLang="en-US" smtClean="0"/>
              <a:t>Intenzita</a:t>
            </a:r>
          </a:p>
          <a:p>
            <a:pPr lvl="1" eaLnBrk="1" hangingPunct="1"/>
            <a:r>
              <a:rPr lang="cs-CZ" altLang="en-US" smtClean="0"/>
              <a:t>Trvání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BF24E3-3C70-4A5E-A243-50298CE817BE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en-US" sz="1400"/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0" y="0"/>
            <a:ext cx="3352800" cy="6832600"/>
            <a:chOff x="-240" y="-164"/>
            <a:chExt cx="2400" cy="4304"/>
          </a:xfrm>
        </p:grpSpPr>
        <p:pic>
          <p:nvPicPr>
            <p:cNvPr id="21511" name="Picture 8" descr="http://carpefactum.typepad.com/photos/uncategorized/2007/08/20/alberteinstei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240"/>
              <a:ext cx="2400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6" descr="jazyk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0"/>
              <a:ext cx="708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0" y="-164"/>
              <a:ext cx="13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A.</a:t>
              </a:r>
              <a:r>
                <a:rPr lang="en-US" altLang="en-US" sz="1200" b="1"/>
                <a:t> How to stick out the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tongue (After Einstein)</a:t>
              </a:r>
              <a:endParaRPr lang="cs-CZ" altLang="en-US" sz="1200" b="1"/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44" y="3888"/>
              <a:ext cx="2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600" b="1"/>
                <a:t>B.</a:t>
              </a: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0"/>
            <a:ext cx="7210425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5486400" y="6248400"/>
            <a:ext cx="1492250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 b="1"/>
              <a:t>Pátá chuť: Umami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/>
        </p:nvSpPr>
        <p:spPr bwMode="auto">
          <a:xfrm>
            <a:off x="168275" y="6521450"/>
            <a:ext cx="872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/>
              <a:t>F. Senzory: slaný-Na</a:t>
            </a:r>
            <a:r>
              <a:rPr lang="cs-CZ" altLang="en-US" sz="1600" baseline="30000"/>
              <a:t>+ </a:t>
            </a:r>
            <a:r>
              <a:rPr lang="cs-CZ" altLang="en-US" sz="1600"/>
              <a:t>, kyselý-H</a:t>
            </a:r>
            <a:r>
              <a:rPr lang="cs-CZ" altLang="en-US" sz="1600" baseline="30000"/>
              <a:t>+</a:t>
            </a:r>
            <a:r>
              <a:rPr lang="cs-CZ" altLang="en-US" sz="1600"/>
              <a:t>, sladký-?, hořký</a:t>
            </a:r>
            <a:r>
              <a:rPr lang="en-US" altLang="en-US" sz="1600"/>
              <a:t>&gt;50</a:t>
            </a:r>
            <a:r>
              <a:rPr lang="cs-CZ" altLang="en-US" sz="1600"/>
              <a:t> alkaloidových receptorů</a:t>
            </a:r>
            <a:r>
              <a:rPr lang="en-US" altLang="en-US" sz="1600"/>
              <a:t>,</a:t>
            </a:r>
            <a:r>
              <a:rPr lang="cs-CZ" altLang="en-US" sz="1600"/>
              <a:t> umami-mGluR4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AA370A5-FE3F-42A4-8C1D-89428033F59C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en-US" sz="140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981200"/>
            <a:ext cx="3990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400">
                <a:solidFill>
                  <a:srgbClr val="FF3300"/>
                </a:solidFill>
              </a:rPr>
              <a:t>Adaptace čichu a chuti v čase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Chuťová kompenzace a kontrast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Potlačení hořké chuti, např. kávy cukrem, nazýváme chuťová kompenzace</a:t>
            </a:r>
          </a:p>
          <a:p>
            <a:pPr eaLnBrk="1" hangingPunct="1"/>
            <a:r>
              <a:rPr lang="cs-CZ" altLang="en-US" smtClean="0"/>
              <a:t>Intenzivnější v</a:t>
            </a:r>
            <a:r>
              <a:rPr lang="en-US" altLang="en-US" smtClean="0"/>
              <a:t>n</a:t>
            </a:r>
            <a:r>
              <a:rPr lang="cs-CZ" altLang="en-US" smtClean="0"/>
              <a:t>ímání kyselé chuti citronu po předchozí sladkosti je příkladem chuťového kontrastu</a:t>
            </a:r>
          </a:p>
          <a:p>
            <a:pPr eaLnBrk="1" hangingPunct="1"/>
            <a:endParaRPr lang="cs-CZ" alt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Látky měnící chuťový vjem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Periferní i centrální původ</a:t>
            </a:r>
          </a:p>
          <a:p>
            <a:pPr eaLnBrk="1" hangingPunct="1"/>
            <a:r>
              <a:rPr lang="cs-CZ" altLang="en-US" smtClean="0"/>
              <a:t>Odvykací léčba při některých závislostech, kdy dojde k tak nepříjemné chuti, která vyvolá až zvracení</a:t>
            </a:r>
          </a:p>
          <a:p>
            <a:pPr eaLnBrk="1" hangingPunct="1"/>
            <a:r>
              <a:rPr lang="cs-CZ" altLang="en-US" smtClean="0"/>
              <a:t>Podmíněná chuťová averze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Poruchy chuti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Schopnost vnímat určité chuťové kvality má základ v genetickém kódu</a:t>
            </a:r>
          </a:p>
          <a:p>
            <a:pPr eaLnBrk="1" hangingPunct="1"/>
            <a:r>
              <a:rPr lang="cs-CZ" altLang="en-US" smtClean="0">
                <a:solidFill>
                  <a:srgbClr val="FF0000"/>
                </a:solidFill>
              </a:rPr>
              <a:t>Ageusie</a:t>
            </a:r>
            <a:r>
              <a:rPr lang="cs-CZ" altLang="en-US" smtClean="0"/>
              <a:t> – nevnímání určité látky, zatímco jiní je pociťují velmi intenzivně</a:t>
            </a:r>
          </a:p>
          <a:p>
            <a:pPr eaLnBrk="1" hangingPunct="1"/>
            <a:r>
              <a:rPr lang="cs-CZ" altLang="en-US" smtClean="0"/>
              <a:t>Chuť fenyklového derivátu močoviny- bez chuti x velmi hořká chuť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Poruchy chuti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700" smtClean="0">
                <a:solidFill>
                  <a:srgbClr val="FF0000"/>
                </a:solidFill>
              </a:rPr>
              <a:t>Hypogeusie</a:t>
            </a:r>
            <a:r>
              <a:rPr lang="cs-CZ" altLang="en-US" sz="2700" smtClean="0"/>
              <a:t> – snížené vnímání chuti až ztráta chuti nebo změna chuti </a:t>
            </a:r>
            <a:r>
              <a:rPr lang="cs-CZ" altLang="en-US" sz="2700" smtClean="0">
                <a:solidFill>
                  <a:srgbClr val="FF0000"/>
                </a:solidFill>
              </a:rPr>
              <a:t>dysgeusie</a:t>
            </a:r>
            <a:r>
              <a:rPr lang="cs-CZ" altLang="en-US" sz="2700" smtClean="0"/>
              <a:t> jsou způsobeny i dalšími příčinami a poruchami chuťového analyzátoru na různých úrovních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 smtClean="0"/>
              <a:t>Povlak jazyka, striktury, jizvy po poleptání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 smtClean="0"/>
              <a:t>Poškození chuťových vláken z předních 2/3 jazyka vede i k porušení dalších funkcí n. intermediofacialis – obrna lícních svalů, poruchy sekrece slinných žláz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700" smtClean="0">
                <a:solidFill>
                  <a:srgbClr val="FF0000"/>
                </a:solidFill>
              </a:rPr>
              <a:t>Příčinou je otogenní proces v canalis n. facialis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Poruchy chuti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Při iritaci korové části čichového ústrojí se často objevují chuťové pseudohalucinace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Poruchy chuti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To, čemu říkáme poruchy chuti, jsou často vlastně poruchy čichu. Čich je daleko významější při určení tzv. chutí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altLang="en-US" dirty="0" smtClean="0"/>
              <a:t>v jídle.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D19FB46-E344-43FD-92CC-1EC456E1D2DE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altLang="en-US" smtClean="0"/>
              <a:t>Pato-fyziologie chuti</a:t>
            </a:r>
            <a:endParaRPr lang="en-US" altLang="en-US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866900"/>
            <a:ext cx="7551737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Nechutenství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Psychogenní (stres)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Nechutenství psycho-patologické: anorexia nervosa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Choroby žaludku a střeva, například karcinom žaludku- averze vůči masu, karcinom tlustého střeva, začínající hepatitida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Těžké infekce, dekompenzace kardiální, dekompenzace diabetu, Addisonova choroba, hyper-parathyreosa, chronický alkoholismus, závislost na drogách, radioterapie, léčba – cytostatika, anorektika, digitalis</a:t>
            </a:r>
          </a:p>
        </p:txBody>
      </p:sp>
      <p:pic>
        <p:nvPicPr>
          <p:cNvPr id="29700" name="Picture 4" descr="j02952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2239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Dobrá chuť k jídlu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Hyperthyreoza</a:t>
            </a:r>
          </a:p>
          <a:p>
            <a:pPr eaLnBrk="1" hangingPunct="1"/>
            <a:r>
              <a:rPr lang="cs-CZ" altLang="en-US" smtClean="0"/>
              <a:t>Začínající diabetes</a:t>
            </a:r>
          </a:p>
          <a:p>
            <a:pPr eaLnBrk="1" hangingPunct="1"/>
            <a:r>
              <a:rPr lang="cs-CZ" altLang="en-US" smtClean="0"/>
              <a:t>Malabsorpční syndrom</a:t>
            </a:r>
          </a:p>
          <a:p>
            <a:pPr eaLnBrk="1" hangingPunct="1"/>
            <a:r>
              <a:rPr lang="cs-CZ" altLang="en-US" smtClean="0"/>
              <a:t>Psychogenní příčiny</a:t>
            </a:r>
          </a:p>
        </p:txBody>
      </p:sp>
      <p:pic>
        <p:nvPicPr>
          <p:cNvPr id="30724" name="Picture 4" descr="j02126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2060575"/>
            <a:ext cx="24098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Závěr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Poruchy čichových a chuťových vjemů nejsou řídké</a:t>
            </a:r>
          </a:p>
          <a:p>
            <a:pPr eaLnBrk="1" hangingPunct="1"/>
            <a:r>
              <a:rPr lang="cs-CZ" altLang="en-US" smtClean="0"/>
              <a:t>Mohou nemocného vést ke změně stravovacích návyků</a:t>
            </a:r>
          </a:p>
          <a:p>
            <a:pPr eaLnBrk="1" hangingPunct="1"/>
            <a:r>
              <a:rPr lang="cs-CZ" altLang="en-US" smtClean="0"/>
              <a:t>Mohou vyvolat příznaky karence</a:t>
            </a:r>
          </a:p>
          <a:p>
            <a:pPr eaLnBrk="1" hangingPunct="1"/>
            <a:r>
              <a:rPr lang="cs-CZ" altLang="en-US" smtClean="0"/>
              <a:t>Poruchy chuti jsou často způsobeny změněným vnímáním čichových podnětů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en-US" sz="3600" b="1" smtClean="0">
                <a:solidFill>
                  <a:srgbClr val="FF0000"/>
                </a:solidFill>
                <a:latin typeface="Arial" panose="020B0604020202020204" pitchFamily="34" charset="0"/>
              </a:rPr>
              <a:t>Chuť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Komplexní a značně subjektivně vnímaná kvalita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Skládá se </a:t>
            </a:r>
            <a:r>
              <a:rPr lang="cs-CZ" altLang="en-US" smtClean="0">
                <a:solidFill>
                  <a:srgbClr val="FF0000"/>
                </a:solidFill>
              </a:rPr>
              <a:t>z více podnětů čichové, mechanické i teplotní povahy</a:t>
            </a:r>
            <a:r>
              <a:rPr lang="cs-CZ" altLang="en-US" smtClean="0"/>
              <a:t> a současně zde spolupůsobí i ta část podnětů, která se pociťuje jako </a:t>
            </a:r>
            <a:r>
              <a:rPr lang="cs-CZ" altLang="en-US" smtClean="0">
                <a:solidFill>
                  <a:srgbClr val="FF0000"/>
                </a:solidFill>
              </a:rPr>
              <a:t>bolest</a:t>
            </a:r>
            <a:endParaRPr lang="cs-CZ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Ovlivněna čichem, zrakem a do určité míry i zvukem, viz </a:t>
            </a:r>
            <a:r>
              <a:rPr lang="cs-CZ" altLang="en-US" smtClean="0">
                <a:solidFill>
                  <a:srgbClr val="FF0000"/>
                </a:solidFill>
              </a:rPr>
              <a:t>synestezie</a:t>
            </a:r>
          </a:p>
          <a:p>
            <a:pPr eaLnBrk="1" hangingPunct="1">
              <a:lnSpc>
                <a:spcPct val="90000"/>
              </a:lnSpc>
            </a:pPr>
            <a:endParaRPr lang="cs-CZ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Děkuji za pozornost</a:t>
            </a:r>
          </a:p>
        </p:txBody>
      </p:sp>
      <p:pic>
        <p:nvPicPr>
          <p:cNvPr id="32771" name="Picture 4" descr="j02176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3529013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Receptory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700" smtClean="0"/>
              <a:t>V </a:t>
            </a:r>
            <a:r>
              <a:rPr lang="cs-CZ" altLang="en-US" sz="2700" smtClean="0">
                <a:solidFill>
                  <a:srgbClr val="FF0000"/>
                </a:solidFill>
              </a:rPr>
              <a:t>ústní a nosní dutině</a:t>
            </a:r>
            <a:r>
              <a:rPr lang="cs-CZ" altLang="en-US" sz="2700" smtClean="0"/>
              <a:t> se účastní na percepci chuťových podnětů tak, že je pomáhají vnímat a vyhodnocovat</a:t>
            </a:r>
          </a:p>
          <a:p>
            <a:pPr eaLnBrk="1" hangingPunct="1"/>
            <a:r>
              <a:rPr lang="cs-CZ" altLang="en-US" sz="2700" smtClean="0"/>
              <a:t>Umožňují porovnávat aromatické odstíny</a:t>
            </a:r>
          </a:p>
          <a:p>
            <a:pPr eaLnBrk="1" hangingPunct="1"/>
            <a:r>
              <a:rPr lang="cs-CZ" altLang="en-US" sz="2700" smtClean="0"/>
              <a:t>Registrují </a:t>
            </a:r>
            <a:r>
              <a:rPr lang="cs-CZ" altLang="en-US" sz="2700" smtClean="0">
                <a:solidFill>
                  <a:srgbClr val="FF0000"/>
                </a:solidFill>
              </a:rPr>
              <a:t>konzistenci</a:t>
            </a:r>
            <a:r>
              <a:rPr lang="cs-CZ" altLang="en-US" sz="2700" smtClean="0"/>
              <a:t>, toho, co jíme, pijeme, rozlišuje se tak tekutá a tuhá složka potravy, její </a:t>
            </a:r>
            <a:r>
              <a:rPr lang="cs-CZ" altLang="en-US" sz="2700" smtClean="0">
                <a:solidFill>
                  <a:srgbClr val="FF0000"/>
                </a:solidFill>
              </a:rPr>
              <a:t>teplota</a:t>
            </a:r>
            <a:r>
              <a:rPr lang="cs-CZ" altLang="en-US" sz="2700" smtClean="0"/>
              <a:t>, adstringentní účinek (svíravá senzace, u tříslovin) apod.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Percepce chuti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Za normálních podmínek v podstatě </a:t>
            </a:r>
            <a:r>
              <a:rPr lang="cs-CZ" altLang="en-US" smtClean="0">
                <a:solidFill>
                  <a:srgbClr val="FF0000"/>
                </a:solidFill>
              </a:rPr>
              <a:t>není možné percipovat pouze čistě chuťové kvality</a:t>
            </a:r>
            <a:r>
              <a:rPr lang="cs-CZ" altLang="en-US" smtClean="0"/>
              <a:t> bez toho, abychom zároveň nepřijímali i čichové podněty.</a:t>
            </a:r>
          </a:p>
          <a:p>
            <a:pPr eaLnBrk="1" hangingPunct="1"/>
            <a:r>
              <a:rPr lang="cs-CZ" altLang="en-US" smtClean="0">
                <a:solidFill>
                  <a:srgbClr val="FF0000"/>
                </a:solidFill>
              </a:rPr>
              <a:t>Prahové hodnoty pro chuťové</a:t>
            </a:r>
            <a:r>
              <a:rPr lang="cs-CZ" altLang="en-US" smtClean="0"/>
              <a:t> podněty jsou díky menší citlivosti chuťových receptorů </a:t>
            </a:r>
            <a:r>
              <a:rPr lang="cs-CZ" altLang="en-US" smtClean="0">
                <a:solidFill>
                  <a:srgbClr val="FF0000"/>
                </a:solidFill>
              </a:rPr>
              <a:t>podstatně vyšší než pro čich.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Percepce chuti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Na podráždění chuťových receptorů je potřeba asi 20 000 x více molekul než při dráždění čichových receptorů</a:t>
            </a:r>
          </a:p>
          <a:p>
            <a:pPr eaLnBrk="1" hangingPunct="1"/>
            <a:r>
              <a:rPr lang="cs-CZ" altLang="en-US" smtClean="0"/>
              <a:t>Receptory v oblasti jazyka, patra a hltanu jsou drážděny látkami rozpuštěnými v potravě a pití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Chuťové pocity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4 základní – </a:t>
            </a:r>
            <a:r>
              <a:rPr lang="cs-CZ" altLang="en-US" smtClean="0">
                <a:solidFill>
                  <a:srgbClr val="FF0000"/>
                </a:solidFill>
              </a:rPr>
              <a:t>slaná, sladká, kyselá, hořká</a:t>
            </a:r>
          </a:p>
          <a:p>
            <a:pPr eaLnBrk="1" hangingPunct="1"/>
            <a:r>
              <a:rPr lang="cs-CZ" altLang="en-US" smtClean="0"/>
              <a:t>5. chuťová modalita-</a:t>
            </a:r>
            <a:r>
              <a:rPr lang="cs-CZ" altLang="en-US" smtClean="0">
                <a:solidFill>
                  <a:srgbClr val="FF0000"/>
                </a:solidFill>
              </a:rPr>
              <a:t>“umami“</a:t>
            </a:r>
            <a:r>
              <a:rPr lang="cs-CZ" altLang="en-US" smtClean="0"/>
              <a:t> odpovídající chuti glutamátu, popsaná japonskými/ asijskými autory</a:t>
            </a:r>
          </a:p>
          <a:p>
            <a:pPr eaLnBrk="1" hangingPunct="1"/>
            <a:r>
              <a:rPr lang="cs-CZ" altLang="en-US" smtClean="0"/>
              <a:t>atd. nově popisované modality: kalciová chuť, železitá chuť, nejednotný seznam...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0623408-C536-4CC7-84B2-D79D56A1FDF4}" type="slidenum">
              <a:rPr lang="cs-CZ" altLang="en-US" sz="14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en-US" sz="1400"/>
          </a:p>
        </p:txBody>
      </p: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0" y="0"/>
            <a:ext cx="3352800" cy="6832600"/>
            <a:chOff x="-240" y="-164"/>
            <a:chExt cx="2400" cy="4304"/>
          </a:xfrm>
        </p:grpSpPr>
        <p:pic>
          <p:nvPicPr>
            <p:cNvPr id="10247" name="Picture 8" descr="http://carpefactum.typepad.com/photos/uncategorized/2007/08/20/alberteinstei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" y="240"/>
              <a:ext cx="2400" cy="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6" descr="jazyk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00"/>
              <a:ext cx="708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0" y="-164"/>
              <a:ext cx="134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/>
                <a:t>A.</a:t>
              </a:r>
              <a:r>
                <a:rPr lang="en-US" altLang="en-US" sz="1200" b="1"/>
                <a:t> How to stick out the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/>
                <a:t>tongue (After Einstein)</a:t>
              </a:r>
              <a:endParaRPr lang="cs-CZ" altLang="en-US" sz="1200" b="1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144" y="3888"/>
              <a:ext cx="2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5000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15000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600" b="1"/>
                <a:t>B.</a:t>
              </a: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0"/>
            <a:ext cx="7210425" cy="64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5486400" y="6248400"/>
            <a:ext cx="1492250" cy="2746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 b="1"/>
              <a:t>Pátá chuť: Umami</a:t>
            </a:r>
          </a:p>
        </p:txBody>
      </p:sp>
      <p:sp>
        <p:nvSpPr>
          <p:cNvPr id="10246" name="Text Box 18"/>
          <p:cNvSpPr txBox="1">
            <a:spLocks noChangeArrowheads="1"/>
          </p:cNvSpPr>
          <p:nvPr/>
        </p:nvSpPr>
        <p:spPr bwMode="auto">
          <a:xfrm>
            <a:off x="168275" y="6521450"/>
            <a:ext cx="8724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/>
              <a:t>F. Senzory: slaný-Na</a:t>
            </a:r>
            <a:r>
              <a:rPr lang="cs-CZ" altLang="en-US" sz="1600" baseline="30000"/>
              <a:t>+ </a:t>
            </a:r>
            <a:r>
              <a:rPr lang="cs-CZ" altLang="en-US" sz="1600"/>
              <a:t>, kyselý-H</a:t>
            </a:r>
            <a:r>
              <a:rPr lang="cs-CZ" altLang="en-US" sz="1600" baseline="30000"/>
              <a:t>+</a:t>
            </a:r>
            <a:r>
              <a:rPr lang="cs-CZ" altLang="en-US" sz="1600"/>
              <a:t>, sladký-?, hořký</a:t>
            </a:r>
            <a:r>
              <a:rPr lang="en-US" altLang="en-US" sz="1600"/>
              <a:t>&gt;50</a:t>
            </a:r>
            <a:r>
              <a:rPr lang="cs-CZ" altLang="en-US" sz="1600"/>
              <a:t> alkaloidových receptorů</a:t>
            </a:r>
            <a:r>
              <a:rPr lang="en-US" altLang="en-US" sz="1600"/>
              <a:t>,</a:t>
            </a:r>
            <a:r>
              <a:rPr lang="cs-CZ" altLang="en-US" sz="1600"/>
              <a:t> umami-mGluR4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latin typeface="Arial" panose="020B0604020202020204" pitchFamily="34" charset="0"/>
              </a:rPr>
              <a:t>Vnímání chuti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Závislé na chemickém složení látky</a:t>
            </a:r>
          </a:p>
          <a:p>
            <a:pPr eaLnBrk="1" hangingPunct="1"/>
            <a:r>
              <a:rPr lang="cs-CZ" altLang="en-US" smtClean="0"/>
              <a:t>Kyselost – ionty H+</a:t>
            </a:r>
          </a:p>
          <a:p>
            <a:pPr eaLnBrk="1" hangingPunct="1"/>
            <a:r>
              <a:rPr lang="cs-CZ" altLang="en-US" smtClean="0"/>
              <a:t>Slanost – anionty anorganických solí</a:t>
            </a:r>
          </a:p>
          <a:p>
            <a:pPr eaLnBrk="1" hangingPunct="1"/>
            <a:r>
              <a:rPr lang="cs-CZ" altLang="en-US" smtClean="0"/>
              <a:t>Sladké a hořké – organické látky, některé anorganické (soli olova- sladké; soli hořčíku, vápníku a amonné soli – hořké)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414</TotalTime>
  <Words>968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Wingdings</vt:lpstr>
      <vt:lpstr>Calibri</vt:lpstr>
      <vt:lpstr>Times New Roman</vt:lpstr>
      <vt:lpstr>Studio</vt:lpstr>
      <vt:lpstr>Patofyziologie poruch čichu a chuti</vt:lpstr>
      <vt:lpstr>PowerPoint Presentation</vt:lpstr>
      <vt:lpstr>Chuť</vt:lpstr>
      <vt:lpstr>Receptory</vt:lpstr>
      <vt:lpstr>Percepce chuti</vt:lpstr>
      <vt:lpstr>Percepce chuti</vt:lpstr>
      <vt:lpstr>Chuťové pocity</vt:lpstr>
      <vt:lpstr>PowerPoint Presentation</vt:lpstr>
      <vt:lpstr>Vnímání chuti</vt:lpstr>
      <vt:lpstr>Chuťové pohárky</vt:lpstr>
      <vt:lpstr>PowerPoint Presentation</vt:lpstr>
      <vt:lpstr>Chuťové pohárky</vt:lpstr>
      <vt:lpstr>Chuťové pohárky</vt:lpstr>
      <vt:lpstr>Chuťová dráha</vt:lpstr>
      <vt:lpstr>Chuťová dráha</vt:lpstr>
      <vt:lpstr>Chuťová dráha</vt:lpstr>
      <vt:lpstr>Chuťová dráha</vt:lpstr>
      <vt:lpstr>Psycho-fyzikální popis chuti</vt:lpstr>
      <vt:lpstr>PowerPoint Presentation</vt:lpstr>
      <vt:lpstr>Chuťová kompenzace a kontrast</vt:lpstr>
      <vt:lpstr>Látky měnící chuťový vjem</vt:lpstr>
      <vt:lpstr>Poruchy chuti</vt:lpstr>
      <vt:lpstr>Poruchy chuti</vt:lpstr>
      <vt:lpstr>Poruchy chuti</vt:lpstr>
      <vt:lpstr>Poruchy chuti</vt:lpstr>
      <vt:lpstr>Pato-fyziologie chuti</vt:lpstr>
      <vt:lpstr>Nechutenství</vt:lpstr>
      <vt:lpstr>Dobrá chuť k jídlu</vt:lpstr>
      <vt:lpstr>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Zuzana Humlova</dc:creator>
  <cp:lastModifiedBy>Marsalek, Petr</cp:lastModifiedBy>
  <cp:revision>105</cp:revision>
  <dcterms:created xsi:type="dcterms:W3CDTF">2009-12-19T17:25:19Z</dcterms:created>
  <dcterms:modified xsi:type="dcterms:W3CDTF">2025-10-27T14:53:00Z</dcterms:modified>
</cp:coreProperties>
</file>