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5" r:id="rId2"/>
    <p:sldId id="333" r:id="rId3"/>
    <p:sldId id="407" r:id="rId4"/>
    <p:sldId id="344" r:id="rId5"/>
    <p:sldId id="367" r:id="rId6"/>
    <p:sldId id="368" r:id="rId7"/>
    <p:sldId id="361" r:id="rId8"/>
    <p:sldId id="369" r:id="rId9"/>
    <p:sldId id="370" r:id="rId10"/>
    <p:sldId id="371" r:id="rId11"/>
    <p:sldId id="373" r:id="rId12"/>
    <p:sldId id="372" r:id="rId13"/>
    <p:sldId id="375" r:id="rId14"/>
    <p:sldId id="345" r:id="rId15"/>
    <p:sldId id="352" r:id="rId16"/>
    <p:sldId id="348" r:id="rId17"/>
    <p:sldId id="347" r:id="rId18"/>
    <p:sldId id="357" r:id="rId19"/>
    <p:sldId id="358" r:id="rId20"/>
    <p:sldId id="359" r:id="rId21"/>
    <p:sldId id="408" r:id="rId22"/>
    <p:sldId id="354" r:id="rId23"/>
    <p:sldId id="396" r:id="rId24"/>
    <p:sldId id="377" r:id="rId25"/>
    <p:sldId id="297" r:id="rId26"/>
    <p:sldId id="409" r:id="rId27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19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3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636E9F66-4B9F-441C-BB0A-01A547EA9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99D3BF3A-7B17-4DD8-810E-619DB2376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7F63A-3160-4ACE-9266-844253346EA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6950" y="768350"/>
            <a:ext cx="5106988" cy="3830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2988"/>
            <a:ext cx="5203825" cy="4602162"/>
          </a:xfrm>
          <a:noFill/>
        </p:spPr>
        <p:txBody>
          <a:bodyPr lIns="90992" tIns="45495" rIns="90992" bIns="45495"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E26E2-437B-4A2A-8337-4379446CAE4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6950" y="768350"/>
            <a:ext cx="5106988" cy="38306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91391" tIns="45696" rIns="91391" bIns="45696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EE553-190C-43D4-BF1A-594FD772D04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6950" y="768350"/>
            <a:ext cx="5106988" cy="383063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91391" tIns="45696" rIns="91391" bIns="45696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F8C6-C4C4-4633-B15C-D86C7DE4405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4777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547BF-FB1C-4A57-9D6E-B1B1A3F7F5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188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CBB7-0AAE-418F-BE9A-733638E6351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0836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8017-F47C-4C83-AACB-396D40C6BF6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776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FFE1-22C2-4047-8682-90F1FA2C55C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983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4CB2-07E7-447D-B93E-BF7312F5FE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10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75EB5-D46E-4E21-A4B2-FBF3D871548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8054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4AD6-248F-4458-B823-A27BCC5EF5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62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847A-F733-4223-B6BB-E494213BED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942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5538-3E19-4647-8A6F-C193BA31585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83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82D0-3DE1-4CAC-8A9D-F2D8FD2FC15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7519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83CF-AED4-4000-9394-3C8013B2903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4529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E3889B-6063-4833-8F8F-E783F5AB99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851860-B586-4D38-89A1-85D01B233A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609600"/>
            <a:ext cx="10515600" cy="2362200"/>
          </a:xfrm>
        </p:spPr>
        <p:txBody>
          <a:bodyPr/>
          <a:lstStyle/>
          <a:p>
            <a:pPr eaLnBrk="1" hangingPunct="1"/>
            <a:r>
              <a:rPr lang="cs-CZ" altLang="en-US" sz="3600" b="1" dirty="0" smtClean="0">
                <a:solidFill>
                  <a:srgbClr val="009900"/>
                </a:solidFill>
              </a:rPr>
              <a:t>Hmat, mechanorecepce,</a:t>
            </a:r>
            <a:br>
              <a:rPr lang="cs-CZ" altLang="en-US" sz="3600" b="1" dirty="0" smtClean="0">
                <a:solidFill>
                  <a:srgbClr val="009900"/>
                </a:solidFill>
              </a:rPr>
            </a:br>
            <a:r>
              <a:rPr lang="cs-CZ" altLang="en-US" sz="3600" b="1" dirty="0" smtClean="0">
                <a:solidFill>
                  <a:srgbClr val="009900"/>
                </a:solidFill>
              </a:rPr>
              <a:t>somato-senzorický systém</a:t>
            </a:r>
            <a:endParaRPr lang="en-US" altLang="en-US" sz="3600" b="1" dirty="0" smtClean="0">
              <a:solidFill>
                <a:srgbClr val="0099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905000" y="3900488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</a:rPr>
              <a:t>Petr Mar</a:t>
            </a:r>
            <a:r>
              <a:rPr lang="cs-CZ" altLang="en-US" sz="2800" b="1">
                <a:solidFill>
                  <a:srgbClr val="009900"/>
                </a:solidFill>
              </a:rPr>
              <a:t>šá</a:t>
            </a:r>
            <a:r>
              <a:rPr lang="en-US" altLang="en-US" sz="2800" b="1">
                <a:solidFill>
                  <a:srgbClr val="009900"/>
                </a:solidFill>
              </a:rPr>
              <a:t>lek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66800" y="5791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přednáška (1 až 2) * 45 min</a:t>
            </a:r>
            <a:endParaRPr lang="en-US" altLang="en-US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cs-CZ" altLang="en-US" sz="2400" dirty="0" smtClean="0">
                <a:solidFill>
                  <a:srgbClr val="009900"/>
                </a:solidFill>
              </a:rPr>
              <a:t>http</a:t>
            </a:r>
            <a:r>
              <a:rPr lang="cs-CZ" altLang="en-US" sz="2400" dirty="0" smtClean="0">
                <a:solidFill>
                  <a:srgbClr val="009900"/>
                </a:solidFill>
              </a:rPr>
              <a:t>://dec52.lf1.cuni.cz/~pmar/... AKK</a:t>
            </a:r>
            <a:r>
              <a:rPr lang="cs-CZ" altLang="en-US" sz="2400" dirty="0" smtClean="0">
                <a:solidFill>
                  <a:srgbClr val="009900"/>
                </a:solidFill>
              </a:rPr>
              <a:t>/</a:t>
            </a:r>
          </a:p>
          <a:p>
            <a:pPr algn="ctr" eaLnBrk="1" hangingPunct="1">
              <a:defRPr/>
            </a:pPr>
            <a:endParaRPr lang="en-US" alt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17892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cs-CZ" altLang="en-US" sz="3200" dirty="0" smtClean="0">
                <a:solidFill>
                  <a:srgbClr val="FF0000"/>
                </a:solidFill>
              </a:rPr>
              <a:t>AKK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05013"/>
            <a:ext cx="863441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009F-AD74-43B8-85B0-4A563E3314C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76200"/>
            <a:ext cx="8675688" cy="18526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altLang="en-US" sz="2400" kern="0" dirty="0" smtClean="0">
                <a:solidFill>
                  <a:srgbClr val="009900"/>
                </a:solidFill>
              </a:rPr>
              <a:t>P = proporcionální sensor</a:t>
            </a:r>
          </a:p>
          <a:p>
            <a:pPr algn="l" eaLnBrk="1" hangingPunct="1">
              <a:defRPr/>
            </a:pPr>
            <a:r>
              <a:rPr lang="cs-CZ" altLang="en-US" sz="2400" kern="0" dirty="0" smtClean="0">
                <a:solidFill>
                  <a:srgbClr val="009900"/>
                </a:solidFill>
              </a:rPr>
              <a:t>D = derivační (diferenční sensor)</a:t>
            </a:r>
          </a:p>
          <a:p>
            <a:pPr algn="l" eaLnBrk="1" hangingPunct="1">
              <a:defRPr/>
            </a:pPr>
            <a:r>
              <a:rPr lang="en-US" altLang="en-US" sz="2400" kern="0" dirty="0" smtClean="0">
                <a:solidFill>
                  <a:srgbClr val="FF0000"/>
                </a:solidFill>
              </a:rPr>
              <a:t>[</a:t>
            </a:r>
            <a:r>
              <a:rPr lang="cs-CZ" altLang="en-US" sz="2400" kern="0" dirty="0" smtClean="0">
                <a:solidFill>
                  <a:srgbClr val="009900"/>
                </a:solidFill>
              </a:rPr>
              <a:t>D2 = </a:t>
            </a:r>
            <a:r>
              <a:rPr lang="cs-CZ" altLang="en-US" sz="2400" kern="0" dirty="0" err="1" smtClean="0">
                <a:solidFill>
                  <a:srgbClr val="009900"/>
                </a:solidFill>
              </a:rPr>
              <a:t>akceler</a:t>
            </a:r>
            <a:r>
              <a:rPr lang="en-US" altLang="en-US" sz="2400" kern="0" dirty="0" smtClean="0">
                <a:solidFill>
                  <a:srgbClr val="009900"/>
                </a:solidFill>
              </a:rPr>
              <a:t>a</a:t>
            </a:r>
            <a:r>
              <a:rPr lang="cs-CZ" altLang="en-US" sz="2400" kern="0" dirty="0" smtClean="0">
                <a:solidFill>
                  <a:srgbClr val="009900"/>
                </a:solidFill>
              </a:rPr>
              <a:t>ční (sensor druhé diference)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]</a:t>
            </a:r>
            <a:endParaRPr lang="cs-CZ" altLang="en-US" sz="2400" kern="0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altLang="en-US" sz="2400" kern="0" dirty="0" smtClean="0">
                <a:solidFill>
                  <a:srgbClr val="009900"/>
                </a:solidFill>
              </a:rPr>
              <a:t>I </a:t>
            </a:r>
            <a:r>
              <a:rPr lang="cs-CZ" altLang="en-US" sz="2400" kern="0" dirty="0" smtClean="0">
                <a:solidFill>
                  <a:srgbClr val="009900"/>
                </a:solidFill>
              </a:rPr>
              <a:t>= integrační sensor</a:t>
            </a:r>
          </a:p>
          <a:p>
            <a:pPr algn="l" eaLnBrk="1" hangingPunct="1">
              <a:defRPr/>
            </a:pPr>
            <a:r>
              <a:rPr lang="cs-CZ" altLang="en-US" sz="2400" kern="0" dirty="0" smtClean="0">
                <a:solidFill>
                  <a:srgbClr val="009900"/>
                </a:solidFill>
              </a:rPr>
              <a:t>PD , </a:t>
            </a:r>
            <a:r>
              <a:rPr lang="cs-CZ" altLang="en-US" sz="2400" kern="0" dirty="0" smtClean="0">
                <a:solidFill>
                  <a:srgbClr val="FF0000"/>
                </a:solidFill>
              </a:rPr>
              <a:t>PDI</a:t>
            </a:r>
            <a:r>
              <a:rPr lang="cs-CZ" altLang="en-US" sz="2400" kern="0" dirty="0" smtClean="0">
                <a:solidFill>
                  <a:srgbClr val="009900"/>
                </a:solidFill>
              </a:rPr>
              <a:t>, </a:t>
            </a:r>
            <a:r>
              <a:rPr lang="cs-CZ" altLang="en-US" sz="2400" kern="0" dirty="0" err="1" smtClean="0">
                <a:solidFill>
                  <a:srgbClr val="009900"/>
                </a:solidFill>
              </a:rPr>
              <a:t>atd</a:t>
            </a:r>
            <a:r>
              <a:rPr lang="cs-CZ" altLang="en-US" sz="2400" kern="0" dirty="0" smtClean="0">
                <a:solidFill>
                  <a:srgbClr val="009900"/>
                </a:solidFill>
              </a:rPr>
              <a:t> = smíšený sensor</a:t>
            </a:r>
          </a:p>
          <a:p>
            <a:pPr eaLnBrk="1" hangingPunct="1">
              <a:defRPr/>
            </a:pPr>
            <a:endParaRPr lang="cs-CZ" altLang="en-US" sz="2400" kern="0" dirty="0">
              <a:solidFill>
                <a:srgbClr val="009900"/>
              </a:solidFill>
            </a:endParaRPr>
          </a:p>
          <a:p>
            <a:pPr eaLnBrk="1" hangingPunct="1">
              <a:defRPr/>
            </a:pPr>
            <a:endParaRPr lang="en-US" altLang="en-US" sz="2800" kern="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70CBA8-8A30-4B05-899B-24B6C49EF68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6858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04800" y="-76200"/>
            <a:ext cx="8534400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kern="0" dirty="0" smtClean="0">
                <a:solidFill>
                  <a:srgbClr val="00B050"/>
                </a:solidFill>
              </a:rPr>
              <a:t>Šlachová tělíska a kloubní receptory </a:t>
            </a:r>
            <a:endParaRPr lang="en-US" sz="3600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B79FA-A455-47A3-B641-954C11D70028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00013"/>
            <a:ext cx="57245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4800" y="-76200"/>
            <a:ext cx="8534400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kern="0" dirty="0" smtClean="0">
                <a:solidFill>
                  <a:srgbClr val="00B050"/>
                </a:solidFill>
              </a:rPr>
              <a:t>Šlachová tělíska a kloubní receptory </a:t>
            </a:r>
            <a:endParaRPr lang="en-US" sz="3600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031456-0D75-4700-BA24-51F29E69C356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 smtClean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00038" y="427038"/>
            <a:ext cx="4648200" cy="444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b="1" kern="0" dirty="0" smtClean="0">
                <a:solidFill>
                  <a:srgbClr val="00B050"/>
                </a:solidFill>
              </a:rPr>
              <a:t>Termoreceptory</a:t>
            </a:r>
          </a:p>
          <a:p>
            <a:pPr algn="l">
              <a:defRPr/>
            </a:pPr>
            <a:endParaRPr lang="cs-CZ" sz="3600" kern="0" dirty="0" smtClean="0">
              <a:solidFill>
                <a:srgbClr val="00B050"/>
              </a:solidFill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00B050"/>
                </a:solidFill>
              </a:rPr>
              <a:t>Chladové, </a:t>
            </a:r>
            <a:r>
              <a:rPr lang="en-US" sz="3200" kern="0" dirty="0" smtClean="0">
                <a:solidFill>
                  <a:srgbClr val="00B050"/>
                </a:solidFill>
              </a:rPr>
              <a:t>&lt;</a:t>
            </a:r>
            <a:r>
              <a:rPr lang="cs-CZ" sz="3200" kern="0" dirty="0" smtClean="0">
                <a:solidFill>
                  <a:srgbClr val="00B05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en-US" sz="3200" kern="0" dirty="0" err="1" smtClean="0">
                <a:solidFill>
                  <a:srgbClr val="00B050"/>
                </a:solidFill>
              </a:rPr>
              <a:t>Tepeln</a:t>
            </a:r>
            <a:r>
              <a:rPr lang="cs-CZ" sz="3200" kern="0" dirty="0" smtClean="0">
                <a:solidFill>
                  <a:srgbClr val="00B050"/>
                </a:solidFill>
              </a:rPr>
              <a:t>é</a:t>
            </a:r>
            <a:r>
              <a:rPr lang="en-US" sz="3200" kern="0" dirty="0" smtClean="0">
                <a:solidFill>
                  <a:srgbClr val="00B050"/>
                </a:solidFill>
              </a:rPr>
              <a:t> &gt;</a:t>
            </a:r>
            <a:r>
              <a:rPr lang="cs-CZ" sz="3200" kern="0" dirty="0" smtClean="0">
                <a:solidFill>
                  <a:srgbClr val="00B05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FF0000"/>
                </a:solidFill>
              </a:rPr>
              <a:t>Na horké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sz="3200" kern="0" dirty="0" smtClean="0">
                <a:solidFill>
                  <a:srgbClr val="00B050"/>
                </a:solidFill>
              </a:rPr>
              <a:t>&gt;</a:t>
            </a:r>
            <a:r>
              <a:rPr lang="cs-CZ" sz="3200" kern="0" dirty="0" smtClean="0">
                <a:solidFill>
                  <a:srgbClr val="00B050"/>
                </a:solidFill>
              </a:rPr>
              <a:t> 45 st. C</a:t>
            </a:r>
          </a:p>
          <a:p>
            <a:pPr algn="l">
              <a:defRPr/>
            </a:pPr>
            <a:r>
              <a:rPr lang="cs-CZ" sz="2800" kern="0" dirty="0" smtClean="0">
                <a:solidFill>
                  <a:srgbClr val="00B050"/>
                </a:solidFill>
              </a:rPr>
              <a:t>( = VR1, </a:t>
            </a:r>
            <a:r>
              <a:rPr lang="cs-CZ" sz="2800" kern="0" dirty="0" err="1" smtClean="0">
                <a:solidFill>
                  <a:srgbClr val="00B050"/>
                </a:solidFill>
              </a:rPr>
              <a:t>vaniloidové</a:t>
            </a:r>
            <a:r>
              <a:rPr lang="cs-CZ" sz="2800" kern="0" dirty="0" smtClean="0">
                <a:solidFill>
                  <a:srgbClr val="00B050"/>
                </a:solidFill>
              </a:rPr>
              <a:t>, kapsaicinové receptory) 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28600"/>
            <a:ext cx="34337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7CFEB9-BD51-42B6-8E9C-5E8E02A16AC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648200"/>
          </a:xfrm>
        </p:spPr>
        <p:txBody>
          <a:bodyPr/>
          <a:lstStyle/>
          <a:p>
            <a:pPr eaLnBrk="1" hangingPunct="1"/>
            <a:r>
              <a:rPr lang="cs-CZ" altLang="en-US" sz="4000" b="1" smtClean="0">
                <a:solidFill>
                  <a:srgbClr val="FF0000"/>
                </a:solidFill>
              </a:rPr>
              <a:t>Extempore</a:t>
            </a:r>
            <a:br>
              <a:rPr lang="cs-CZ" altLang="en-US" sz="4000" b="1" smtClean="0">
                <a:solidFill>
                  <a:srgbClr val="FF00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(celkem kolem 5 obrázků): Psychofyzika aplikovaná v praxi, aneb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 o Scovillově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stupnici pálivosti </a:t>
            </a:r>
            <a:r>
              <a:rPr lang="en-US" altLang="en-US" sz="4000" b="1" smtClean="0">
                <a:solidFill>
                  <a:srgbClr val="009900"/>
                </a:solidFill>
              </a:rPr>
              <a:t>p</a:t>
            </a:r>
            <a:r>
              <a:rPr lang="cs-CZ" altLang="en-US" sz="4000" b="1" smtClean="0">
                <a:solidFill>
                  <a:srgbClr val="009900"/>
                </a:solidFill>
              </a:rPr>
              <a:t>apriček</a:t>
            </a:r>
            <a:endParaRPr lang="en-US" altLang="en-US" sz="4000" b="1" smtClean="0">
              <a:solidFill>
                <a:srgbClr val="009900"/>
              </a:solidFill>
            </a:endParaRPr>
          </a:p>
        </p:txBody>
      </p:sp>
      <p:pic>
        <p:nvPicPr>
          <p:cNvPr id="18436" name="Picture 9" descr="capform_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84507-3832-4CD1-B104-19A4989A255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2438400"/>
          </a:xfrm>
        </p:spPr>
        <p:txBody>
          <a:bodyPr/>
          <a:lstStyle/>
          <a:p>
            <a:pPr eaLnBrk="1" hangingPunct="1"/>
            <a:r>
              <a:rPr lang="cs-CZ" altLang="en-US" sz="4000" b="1" smtClean="0">
                <a:solidFill>
                  <a:srgbClr val="009900"/>
                </a:solidFill>
              </a:rPr>
              <a:t>Design pokusu vedoucího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 ke konstrukci 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FF0000"/>
                </a:solidFill>
              </a:rPr>
              <a:t>Scovillovy stupnice </a:t>
            </a:r>
            <a:br>
              <a:rPr lang="cs-CZ" altLang="en-US" sz="4000" b="1" smtClean="0">
                <a:solidFill>
                  <a:srgbClr val="FF00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pálivosti </a:t>
            </a:r>
            <a:r>
              <a:rPr lang="cs-CZ" altLang="en-US" sz="4000" b="1" smtClean="0">
                <a:solidFill>
                  <a:srgbClr val="FF0000"/>
                </a:solidFill>
              </a:rPr>
              <a:t>čili</a:t>
            </a:r>
            <a:r>
              <a:rPr lang="cs-CZ" altLang="en-US" sz="4000" b="1" smtClean="0">
                <a:solidFill>
                  <a:srgbClr val="009900"/>
                </a:solidFill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</a:rPr>
              <a:t>p</a:t>
            </a:r>
            <a:r>
              <a:rPr lang="cs-CZ" altLang="en-US" sz="4000" b="1" smtClean="0">
                <a:solidFill>
                  <a:srgbClr val="FF0000"/>
                </a:solidFill>
              </a:rPr>
              <a:t>apriček</a:t>
            </a:r>
            <a:endParaRPr lang="en-US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8C44E-FCD3-4EDE-801B-CCA7AC9D5EF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1534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b="1" smtClean="0">
                <a:solidFill>
                  <a:srgbClr val="009900"/>
                </a:solidFill>
              </a:rPr>
              <a:t>Scovilův žebříček papriček</a:t>
            </a:r>
            <a:r>
              <a:rPr lang="cs-CZ" altLang="en-US" sz="1800" smtClean="0"/>
              <a:t>		</a:t>
            </a:r>
            <a:r>
              <a:rPr lang="cs-CZ" altLang="en-US" sz="2800" b="1" smtClean="0">
                <a:solidFill>
                  <a:srgbClr val="FF0000"/>
                </a:solidFill>
              </a:rPr>
              <a:t>příklady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3 000 000-6 000 000 	Pepřový sprej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2 00</a:t>
            </a:r>
            <a:r>
              <a:rPr lang="cs-CZ" altLang="en-US" sz="2000" smtClean="0"/>
              <a:t>0</a:t>
            </a:r>
            <a:r>
              <a:rPr lang="en-US" altLang="en-US" sz="2000" smtClean="0"/>
              <a:t> </a:t>
            </a:r>
            <a:r>
              <a:rPr lang="cs-CZ" altLang="en-US" sz="2000" smtClean="0"/>
              <a:t>000</a:t>
            </a:r>
            <a:r>
              <a:rPr lang="en-US" altLang="en-US" sz="2000" smtClean="0"/>
              <a:t> 	</a:t>
            </a:r>
            <a:r>
              <a:rPr lang="cs-CZ" altLang="en-US" sz="2000" smtClean="0"/>
              <a:t>	</a:t>
            </a:r>
            <a:r>
              <a:rPr lang="en-US" altLang="en-US" sz="2000" smtClean="0"/>
              <a:t>Trinidad Moruga Scorpion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1 85</a:t>
            </a:r>
            <a:r>
              <a:rPr lang="cs-CZ" altLang="en-US" sz="2000" smtClean="0"/>
              <a:t>0 000</a:t>
            </a:r>
            <a:r>
              <a:rPr lang="en-US" altLang="en-US" sz="2000" smtClean="0"/>
              <a:t> 	</a:t>
            </a:r>
            <a:r>
              <a:rPr lang="cs-CZ" altLang="en-US" sz="2000" smtClean="0"/>
              <a:t>	</a:t>
            </a:r>
            <a:r>
              <a:rPr lang="en-US" altLang="en-US" sz="2000" smtClean="0"/>
              <a:t>Chocolate 7-Pot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</a:t>
            </a:r>
            <a:r>
              <a:rPr lang="cs-CZ" altLang="en-US" sz="2000" smtClean="0"/>
              <a:t>600 000</a:t>
            </a:r>
            <a:r>
              <a:rPr lang="en-US" altLang="en-US" sz="2000" smtClean="0"/>
              <a:t>	</a:t>
            </a:r>
            <a:r>
              <a:rPr lang="cs-CZ" altLang="en-US" sz="2000" smtClean="0"/>
              <a:t>	</a:t>
            </a:r>
            <a:r>
              <a:rPr lang="en-US" altLang="en-US" sz="2000" smtClean="0"/>
              <a:t>Dorset Naga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1 4</a:t>
            </a:r>
            <a:r>
              <a:rPr lang="cs-CZ" altLang="en-US" sz="2000" smtClean="0"/>
              <a:t>50 000	</a:t>
            </a:r>
            <a:r>
              <a:rPr lang="en-US" altLang="en-US" sz="2000" smtClean="0"/>
              <a:t> 	Trinidad Scorpion Butch Taylor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</a:t>
            </a:r>
            <a:r>
              <a:rPr lang="cs-CZ" altLang="en-US" sz="2000" smtClean="0"/>
              <a:t>200 000	</a:t>
            </a:r>
            <a:r>
              <a:rPr lang="en-US" altLang="en-US" sz="2000" smtClean="0"/>
              <a:t>	Naga Viper</a:t>
            </a:r>
            <a:r>
              <a:rPr lang="cs-CZ" altLang="en-US" sz="2000" smtClean="0"/>
              <a:t>, </a:t>
            </a:r>
            <a:r>
              <a:rPr lang="en-US" altLang="en-US" sz="2000" smtClean="0"/>
              <a:t>Trinidad 7 Pot Jonah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</a:t>
            </a:r>
            <a:r>
              <a:rPr lang="cs-CZ" altLang="en-US" sz="2000" smtClean="0"/>
              <a:t>200 000</a:t>
            </a:r>
            <a:r>
              <a:rPr lang="en-US" altLang="en-US" sz="2000" smtClean="0"/>
              <a:t> </a:t>
            </a:r>
            <a:r>
              <a:rPr lang="cs-CZ" altLang="en-US" sz="2000" smtClean="0"/>
              <a:t>	</a:t>
            </a:r>
            <a:r>
              <a:rPr lang="en-US" altLang="en-US" sz="2000" smtClean="0"/>
              <a:t>	Satan's Strain Trinidad Scorpion Moruga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</a:t>
            </a:r>
            <a:r>
              <a:rPr lang="cs-CZ" altLang="en-US" sz="2000" smtClean="0"/>
              <a:t>100 000</a:t>
            </a:r>
            <a:r>
              <a:rPr lang="en-US" altLang="en-US" sz="2000" smtClean="0"/>
              <a:t> </a:t>
            </a:r>
            <a:r>
              <a:rPr lang="cs-CZ" altLang="en-US" sz="2000" smtClean="0"/>
              <a:t>	</a:t>
            </a:r>
            <a:r>
              <a:rPr lang="en-US" altLang="en-US" sz="2000" smtClean="0"/>
              <a:t>	Naga Morich</a:t>
            </a:r>
            <a:r>
              <a:rPr lang="cs-CZ" altLang="en-US" sz="2000" smtClean="0"/>
              <a:t>, </a:t>
            </a:r>
            <a:r>
              <a:rPr lang="en-US" altLang="en-US" sz="2000" smtClean="0"/>
              <a:t>Infinity Chilli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1 0</a:t>
            </a:r>
            <a:r>
              <a:rPr lang="cs-CZ" altLang="en-US" sz="2000" smtClean="0"/>
              <a:t>50 000</a:t>
            </a:r>
            <a:r>
              <a:rPr lang="en-US" altLang="en-US" sz="2000" smtClean="0"/>
              <a:t> </a:t>
            </a:r>
            <a:r>
              <a:rPr lang="cs-CZ" altLang="en-US" sz="2000" smtClean="0"/>
              <a:t>	</a:t>
            </a:r>
            <a:r>
              <a:rPr lang="en-US" altLang="en-US" sz="2000" smtClean="0"/>
              <a:t>	Bhut Jolokia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850 000 </a:t>
            </a:r>
            <a:r>
              <a:rPr lang="cs-CZ" altLang="en-US" sz="2000" smtClean="0"/>
              <a:t>	</a:t>
            </a:r>
            <a:r>
              <a:rPr lang="en-US" altLang="en-US" sz="2000" smtClean="0"/>
              <a:t>	Trinidad 7 Pot CARDI Strain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350 000 – 580 000 	Red Savina 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100 000 – 350 000 	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50 000 – 100 000 	Paprička Birds Eye</a:t>
            </a:r>
            <a:r>
              <a:rPr lang="cs-CZ" altLang="en-US" sz="2000" smtClean="0"/>
              <a:t>, Piri Piri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30 000 – 50 000 	Tabasco </a:t>
            </a:r>
            <a:r>
              <a:rPr lang="cs-CZ" altLang="en-US" sz="2000" smtClean="0"/>
              <a:t>paprička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5 000 – 23 000 	</a:t>
            </a:r>
            <a:r>
              <a:rPr lang="cs-CZ" altLang="en-US" sz="2000" smtClean="0"/>
              <a:t>	</a:t>
            </a:r>
            <a:r>
              <a:rPr lang="en-US" altLang="en-US" sz="2000" smtClean="0"/>
              <a:t>Serrano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5 000 – 10 000 	</a:t>
            </a:r>
            <a:r>
              <a:rPr lang="cs-CZ" altLang="en-US" sz="2000" smtClean="0"/>
              <a:t>	</a:t>
            </a:r>
            <a:r>
              <a:rPr lang="en-US" altLang="en-US" sz="2000" smtClean="0"/>
              <a:t>Chipotle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2 500 – 8 000 	</a:t>
            </a:r>
            <a:r>
              <a:rPr lang="cs-CZ" altLang="en-US" sz="2000" smtClean="0"/>
              <a:t>	</a:t>
            </a:r>
            <a:r>
              <a:rPr lang="en-US" altLang="en-US" sz="2000" smtClean="0"/>
              <a:t>Jalapeño, Tabasco </a:t>
            </a:r>
            <a:r>
              <a:rPr lang="cs-CZ" altLang="en-US" sz="2000" smtClean="0"/>
              <a:t>omáčka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1 000 – 2 000 	</a:t>
            </a:r>
            <a:r>
              <a:rPr lang="cs-CZ" altLang="en-US" sz="2000" smtClean="0"/>
              <a:t>	</a:t>
            </a:r>
            <a:r>
              <a:rPr lang="en-US" altLang="en-US" sz="2000" smtClean="0"/>
              <a:t>Poblano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100 – 500 	</a:t>
            </a:r>
            <a:r>
              <a:rPr lang="cs-CZ" altLang="en-US" sz="2000" smtClean="0"/>
              <a:t>	</a:t>
            </a:r>
            <a:r>
              <a:rPr lang="en-US" altLang="en-US" sz="2000" smtClean="0"/>
              <a:t>Pimento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D0D337-8B68-4BA5-9FF1-E737D04FE4B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153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smtClean="0">
                <a:solidFill>
                  <a:srgbClr val="009900"/>
                </a:solidFill>
              </a:rPr>
              <a:t>Scovillovy jednotky pálivosti</a:t>
            </a:r>
            <a:r>
              <a:rPr lang="cs-CZ" altLang="en-US" sz="2000" smtClean="0"/>
              <a:t>		</a:t>
            </a:r>
            <a:r>
              <a:rPr lang="cs-CZ" altLang="en-US" sz="2800" smtClean="0">
                <a:solidFill>
                  <a:srgbClr val="FF0000"/>
                </a:solidFill>
              </a:rPr>
              <a:t>účinná látka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smtClean="0">
                <a:solidFill>
                  <a:srgbClr val="009900"/>
                </a:solidFill>
              </a:rPr>
              <a:t>(Scoville heat units)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16,000,000,000</a:t>
            </a:r>
            <a:r>
              <a:rPr lang="cs-CZ" altLang="en-US" sz="2000" smtClean="0"/>
              <a:t>		</a:t>
            </a:r>
            <a:r>
              <a:rPr lang="en-US" altLang="en-US" sz="2400" smtClean="0"/>
              <a:t>Resiniferatoxin</a:t>
            </a:r>
            <a:endParaRPr lang="cs-CZ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5,300,000,000</a:t>
            </a:r>
            <a:r>
              <a:rPr lang="cs-CZ" altLang="en-US" sz="2400" smtClean="0"/>
              <a:t>		Tinyatoxin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16,000,000</a:t>
            </a:r>
            <a:r>
              <a:rPr lang="cs-CZ" altLang="en-US" sz="2400" smtClean="0"/>
              <a:t>			</a:t>
            </a:r>
            <a:r>
              <a:rPr lang="cs-CZ" altLang="en-US" sz="2400" smtClean="0">
                <a:solidFill>
                  <a:srgbClr val="FF3300"/>
                </a:solidFill>
              </a:rPr>
              <a:t>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15,000,000</a:t>
            </a:r>
            <a:r>
              <a:rPr lang="cs-CZ" altLang="en-US" sz="2400" smtClean="0"/>
              <a:t>			Dihydrocapsaicin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9,200,000</a:t>
            </a:r>
            <a:r>
              <a:rPr lang="cs-CZ" altLang="en-US" sz="2400" smtClean="0"/>
              <a:t>			Nonivamide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9,100,000</a:t>
            </a:r>
            <a:r>
              <a:rPr lang="cs-CZ" altLang="en-US" sz="2400" smtClean="0"/>
              <a:t>			Nordihydrocapsaicin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8,600,000</a:t>
            </a:r>
            <a:r>
              <a:rPr lang="cs-CZ" altLang="en-US" sz="2400" smtClean="0"/>
              <a:t>			Homocapsaicin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160,000</a:t>
            </a:r>
            <a:r>
              <a:rPr lang="cs-CZ" altLang="en-US" sz="2400" smtClean="0"/>
              <a:t>			Shogaol (dehydr. zázv. olej)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100,000</a:t>
            </a:r>
            <a:r>
              <a:rPr lang="cs-CZ" altLang="en-US" sz="2400" smtClean="0"/>
              <a:t>			Piperine (pepřový alkaloid)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60,000</a:t>
            </a:r>
            <a:r>
              <a:rPr lang="cs-CZ" altLang="en-US" sz="2400" smtClean="0"/>
              <a:t>			Gingerol (zázvorový olej)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16,000</a:t>
            </a:r>
            <a:r>
              <a:rPr lang="cs-CZ" altLang="en-US" sz="2400" smtClean="0"/>
              <a:t>			Capsiate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7F088-1854-4B93-99C0-14C47F715588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2400" y="2209800"/>
            <a:ext cx="89916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 smtClean="0"/>
              <a:t>W.S. </a:t>
            </a:r>
            <a:r>
              <a:rPr lang="en-US" altLang="en-US" sz="2000" b="1" dirty="0" err="1" smtClean="0"/>
              <a:t>byli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toti</a:t>
            </a:r>
            <a:r>
              <a:rPr lang="cs-CZ" altLang="en-US" sz="2000" b="1" dirty="0" smtClean="0"/>
              <a:t>ž dva: W.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L.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S. a W.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B.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S.</a:t>
            </a:r>
            <a:r>
              <a:rPr lang="en-US" altLang="en-US" sz="2000" b="1" dirty="0" smtClean="0"/>
              <a:t>, a </a:t>
            </a:r>
            <a:r>
              <a:rPr lang="en-US" altLang="en-US" sz="2000" b="1" dirty="0" err="1" smtClean="0"/>
              <a:t>pak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byl</a:t>
            </a:r>
            <a:r>
              <a:rPr lang="en-US" altLang="en-US" sz="2000" b="1" dirty="0" smtClean="0"/>
              <a:t> je</a:t>
            </a:r>
            <a:r>
              <a:rPr lang="cs-CZ" altLang="en-US" sz="2000" b="1" dirty="0" smtClean="0"/>
              <a:t>š</a:t>
            </a:r>
            <a:r>
              <a:rPr lang="en-US" altLang="en-US" sz="2000" b="1" dirty="0" err="1" smtClean="0"/>
              <a:t>te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pacient</a:t>
            </a:r>
            <a:r>
              <a:rPr lang="en-US" altLang="en-US" sz="2000" b="1" dirty="0" smtClean="0"/>
              <a:t> H. M.</a:t>
            </a:r>
            <a:r>
              <a:rPr lang="cs-CZ" altLang="en-US" sz="2000" b="1" dirty="0" smtClean="0"/>
              <a:t>:</a:t>
            </a:r>
            <a:endParaRPr lang="en-US" altLang="en-US" sz="2000" b="1" dirty="0" smtClean="0"/>
          </a:p>
          <a:p>
            <a:pPr eaLnBrk="1" hangingPunct="1"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Wilbur Lincoln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Scoville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 smtClean="0"/>
              <a:t>americ</a:t>
            </a:r>
            <a:r>
              <a:rPr lang="cs-CZ" altLang="en-US" sz="2000" b="1" dirty="0" err="1" smtClean="0"/>
              <a:t>ký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farmaceut</a:t>
            </a:r>
            <a:r>
              <a:rPr lang="en-US" altLang="en-US" sz="2000" b="1" dirty="0" smtClean="0"/>
              <a:t>, (1865 – 1942)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William Beecher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Scoville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 smtClean="0"/>
              <a:t>ameri</a:t>
            </a:r>
            <a:r>
              <a:rPr lang="cs-CZ" altLang="en-US" sz="2000" b="1" dirty="0" err="1" smtClean="0"/>
              <a:t>cký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neuro</a:t>
            </a:r>
            <a:r>
              <a:rPr lang="cs-CZ" altLang="en-US" sz="2000" b="1" dirty="0" smtClean="0"/>
              <a:t>chirurg</a:t>
            </a:r>
            <a:r>
              <a:rPr lang="en-US" altLang="en-US" sz="2000" b="1" dirty="0" smtClean="0"/>
              <a:t>, (1906 - 1984)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Brenda Milner</a:t>
            </a:r>
            <a:r>
              <a:rPr lang="en-US" altLang="en-US" sz="2000" b="1" dirty="0" smtClean="0"/>
              <a:t>, </a:t>
            </a:r>
            <a:r>
              <a:rPr lang="cs-CZ" altLang="en-US" sz="2000" b="1" dirty="0" smtClean="0"/>
              <a:t>k</a:t>
            </a:r>
            <a:r>
              <a:rPr lang="en-US" altLang="en-US" sz="2000" b="1" dirty="0" err="1" smtClean="0"/>
              <a:t>anad</a:t>
            </a:r>
            <a:r>
              <a:rPr lang="cs-CZ" altLang="en-US" sz="2000" b="1" dirty="0" err="1" smtClean="0"/>
              <a:t>ská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psycholo</a:t>
            </a:r>
            <a:r>
              <a:rPr lang="cs-CZ" altLang="en-US" sz="2000" b="1" dirty="0" err="1" smtClean="0"/>
              <a:t>žka</a:t>
            </a:r>
            <a:r>
              <a:rPr lang="en-US" altLang="en-US" sz="2000" b="1" dirty="0" smtClean="0"/>
              <a:t>, (1918 – </a:t>
            </a:r>
            <a:r>
              <a:rPr lang="cs-CZ" altLang="en-US" sz="2000" b="1" dirty="0" smtClean="0"/>
              <a:t>dosud</a:t>
            </a:r>
            <a:r>
              <a:rPr lang="en-US" altLang="en-US" sz="2000" b="1" dirty="0" smtClean="0"/>
              <a:t>)</a:t>
            </a:r>
            <a:r>
              <a:rPr lang="cs-CZ" altLang="en-US" sz="2000" b="1" dirty="0" smtClean="0"/>
              <a:t>, </a:t>
            </a:r>
            <a:r>
              <a:rPr lang="en-US" altLang="en-US" sz="2000" b="1" dirty="0" smtClean="0"/>
              <a:t>15. </a:t>
            </a:r>
            <a:r>
              <a:rPr lang="cs-CZ" altLang="en-US" sz="2000" b="1" dirty="0" smtClean="0"/>
              <a:t>č</a:t>
            </a:r>
            <a:r>
              <a:rPr lang="en-US" altLang="en-US" sz="2000" b="1" dirty="0" err="1" smtClean="0"/>
              <a:t>ervence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201</a:t>
            </a:r>
            <a:r>
              <a:rPr lang="cs-CZ" altLang="en-US" sz="2000" b="1" dirty="0"/>
              <a:t>8</a:t>
            </a:r>
            <a:r>
              <a:rPr lang="cs-CZ" altLang="en-US" sz="2000" b="1" dirty="0" smtClean="0"/>
              <a:t> oslavila 100 let</a:t>
            </a:r>
            <a:endParaRPr lang="en-US" altLang="en-US" sz="2000" b="1" dirty="0" smtClean="0"/>
          </a:p>
          <a:p>
            <a:pPr marL="0" indent="0" eaLnBrk="1" hangingPunct="1">
              <a:defRPr/>
            </a:pPr>
            <a:r>
              <a:rPr lang="en-US" altLang="en-US" sz="2000" b="1" dirty="0" smtClean="0"/>
              <a:t>      </a:t>
            </a:r>
            <a:r>
              <a:rPr lang="cs-CZ" altLang="en-US" sz="2000" b="1" dirty="0" smtClean="0"/>
              <a:t>(nar. tentýž den jako </a:t>
            </a:r>
            <a:r>
              <a:rPr lang="cs-CZ" altLang="en-US" sz="2000" b="1" dirty="0" err="1" smtClean="0">
                <a:solidFill>
                  <a:srgbClr val="FF0000"/>
                </a:solidFill>
              </a:rPr>
              <a:t>Vernon</a:t>
            </a:r>
            <a:r>
              <a:rPr lang="cs-CZ" altLang="en-US" sz="2000" b="1" dirty="0" smtClean="0">
                <a:solidFill>
                  <a:srgbClr val="FF0000"/>
                </a:solidFill>
              </a:rPr>
              <a:t> Benjamin </a:t>
            </a:r>
            <a:r>
              <a:rPr lang="cs-CZ" altLang="en-US" sz="2000" b="1" dirty="0" err="1" smtClean="0">
                <a:solidFill>
                  <a:srgbClr val="FF0000"/>
                </a:solidFill>
              </a:rPr>
              <a:t>Mountcastle</a:t>
            </a:r>
            <a:r>
              <a:rPr lang="cs-CZ" altLang="en-US" sz="2000" b="1" dirty="0" smtClean="0"/>
              <a:t>, 1918-2015)</a:t>
            </a:r>
            <a:endParaRPr lang="en-US" altLang="en-US" sz="20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altLang="en-US" sz="2000" b="1" dirty="0" smtClean="0"/>
              <a:t>William Beecher </a:t>
            </a:r>
            <a:r>
              <a:rPr lang="en-US" altLang="en-US" sz="2000" b="1" dirty="0" err="1" smtClean="0"/>
              <a:t>Scoville</a:t>
            </a:r>
            <a:r>
              <a:rPr lang="en-US" altLang="en-US" sz="2000" b="1" dirty="0" smtClean="0"/>
              <a:t> and Brenda Milner (1957). </a:t>
            </a:r>
            <a:endParaRPr lang="cs-CZ" altLang="en-US" sz="2000" b="1" dirty="0" smtClean="0"/>
          </a:p>
          <a:p>
            <a:pPr marL="0" indent="0" eaLnBrk="1" hangingPunct="1">
              <a:defRPr/>
            </a:pPr>
            <a:r>
              <a:rPr lang="cs-CZ" altLang="en-US" sz="2000" b="1" dirty="0"/>
              <a:t> </a:t>
            </a:r>
            <a:r>
              <a:rPr lang="cs-CZ" altLang="en-US" sz="2000" b="1" dirty="0" smtClean="0"/>
              <a:t>     </a:t>
            </a:r>
            <a:r>
              <a:rPr lang="en-US" altLang="en-US" sz="2000" b="1" dirty="0" smtClean="0"/>
              <a:t>"Loss of recent memory after bilateral hippocampal lesions". </a:t>
            </a:r>
            <a:endParaRPr lang="cs-CZ" altLang="en-US" sz="2000" b="1" dirty="0" smtClean="0"/>
          </a:p>
          <a:p>
            <a:pPr marL="0" indent="0" eaLnBrk="1" hangingPunct="1">
              <a:defRPr/>
            </a:pPr>
            <a:r>
              <a:rPr lang="cs-CZ" altLang="en-US" sz="2000" b="1" dirty="0"/>
              <a:t> </a:t>
            </a:r>
            <a:r>
              <a:rPr lang="cs-CZ" altLang="en-US" sz="2000" b="1" dirty="0" smtClean="0"/>
              <a:t>     </a:t>
            </a:r>
            <a:r>
              <a:rPr lang="en-US" altLang="en-US" sz="2000" b="1" dirty="0" smtClean="0"/>
              <a:t>Journal of Neurology, Neurosurgery and Psychiatry 20, (1): 11–21.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000" b="1" dirty="0" err="1" smtClean="0"/>
              <a:t>Pacient</a:t>
            </a:r>
            <a:r>
              <a:rPr lang="en-US" altLang="en-US" sz="2000" b="1" dirty="0" smtClean="0"/>
              <a:t> </a:t>
            </a:r>
            <a:r>
              <a:rPr lang="cs-CZ" altLang="en-US" sz="2000" b="1" dirty="0" smtClean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H. M. </a:t>
            </a:r>
            <a:r>
              <a:rPr lang="en-US" altLang="en-US" sz="2000" b="1" dirty="0" smtClean="0"/>
              <a:t>- Henry Gustav </a:t>
            </a:r>
            <a:r>
              <a:rPr lang="en-US" altLang="en-US" sz="2000" b="1" dirty="0" err="1" smtClean="0"/>
              <a:t>Molaison</a:t>
            </a:r>
            <a:r>
              <a:rPr lang="en-US" altLang="en-US" sz="2000" b="1" dirty="0" smtClean="0"/>
              <a:t> (1926 – 2008)</a:t>
            </a:r>
            <a:r>
              <a:rPr lang="cs-CZ" altLang="en-US" sz="2000" b="1" dirty="0" smtClean="0"/>
              <a:t>, neboli „Padesátiletá kariéra nechtěného lidského pokusného subjektu</a:t>
            </a:r>
          </a:p>
          <a:p>
            <a:pPr eaLnBrk="1" hangingPunct="1">
              <a:defRPr/>
            </a:pPr>
            <a:r>
              <a:rPr lang="cs-CZ" altLang="en-US" sz="2000" b="1" dirty="0" smtClean="0"/>
              <a:t>      s poruchou konsolidace paměti“</a:t>
            </a:r>
            <a:endParaRPr lang="en-US" altLang="en-US" sz="2000" b="1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FF3300"/>
                </a:solidFill>
              </a:rPr>
              <a:t>Kdo byl </a:t>
            </a:r>
            <a:r>
              <a:rPr lang="en-US" altLang="en-US" smtClean="0">
                <a:solidFill>
                  <a:srgbClr val="FF3300"/>
                </a:solidFill>
              </a:rPr>
              <a:t>W.</a:t>
            </a:r>
            <a:r>
              <a:rPr lang="cs-CZ" altLang="en-US" smtClean="0">
                <a:solidFill>
                  <a:srgbClr val="FF3300"/>
                </a:solidFill>
              </a:rPr>
              <a:t>L.</a:t>
            </a:r>
            <a:r>
              <a:rPr lang="en-US" altLang="en-US" smtClean="0">
                <a:solidFill>
                  <a:srgbClr val="FF3300"/>
                </a:solidFill>
              </a:rPr>
              <a:t> Scoville ?</a:t>
            </a:r>
            <a:endParaRPr lang="cs-CZ" altLang="en-US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01D3ED-D6CC-433C-B6AE-B74C9743893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</a:rPr>
              <a:t>Zlat</a:t>
            </a:r>
            <a:r>
              <a:rPr lang="cs-CZ" altLang="en-US" smtClean="0">
                <a:solidFill>
                  <a:srgbClr val="FF3300"/>
                </a:solidFill>
              </a:rPr>
              <a:t>é časy psychofyziky</a:t>
            </a:r>
            <a:br>
              <a:rPr lang="cs-CZ" altLang="en-US" smtClean="0">
                <a:solidFill>
                  <a:srgbClr val="FF3300"/>
                </a:solidFill>
              </a:rPr>
            </a:br>
            <a:r>
              <a:rPr lang="cs-CZ" altLang="en-US" smtClean="0">
                <a:solidFill>
                  <a:srgbClr val="FF3300"/>
                </a:solidFill>
              </a:rPr>
              <a:t>(= druhá polovina 19. století)</a:t>
            </a:r>
            <a:endParaRPr lang="en-US" altLang="en-US" smtClean="0">
              <a:solidFill>
                <a:srgbClr val="FF33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smtClean="0"/>
              <a:t>1. viz: Weber-Fechn</a:t>
            </a:r>
            <a:r>
              <a:rPr lang="en-US" altLang="en-US" sz="2800" smtClean="0"/>
              <a:t>e</a:t>
            </a:r>
            <a:r>
              <a:rPr lang="cs-CZ" altLang="en-US" sz="2800" smtClean="0"/>
              <a:t>rův zákon,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2. </a:t>
            </a:r>
            <a:r>
              <a:rPr lang="cs-CZ" altLang="en-US" sz="2800" smtClean="0">
                <a:solidFill>
                  <a:srgbClr val="FF0000"/>
                </a:solidFill>
              </a:rPr>
              <a:t>Ernst Heinrich Weber</a:t>
            </a:r>
            <a:r>
              <a:rPr lang="cs-CZ" altLang="en-US" sz="2800" smtClean="0"/>
              <a:t>, (</a:t>
            </a:r>
            <a:r>
              <a:rPr lang="en-US" altLang="en-US" sz="2800" smtClean="0"/>
              <a:t>[*] </a:t>
            </a:r>
            <a:r>
              <a:rPr lang="cs-CZ" altLang="en-US" sz="2800" smtClean="0"/>
              <a:t>1795</a:t>
            </a:r>
            <a:r>
              <a:rPr lang="en-US" altLang="en-US" sz="2800" smtClean="0"/>
              <a:t> </a:t>
            </a:r>
            <a:r>
              <a:rPr lang="cs-CZ" altLang="en-US" sz="2800" smtClean="0"/>
              <a:t>–</a:t>
            </a:r>
            <a:r>
              <a:rPr lang="en-US" altLang="en-US" sz="2800" smtClean="0"/>
              <a:t> [+] </a:t>
            </a:r>
            <a:r>
              <a:rPr lang="cs-CZ" altLang="en-US" sz="2800" smtClean="0"/>
              <a:t>1878)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3. </a:t>
            </a:r>
            <a:r>
              <a:rPr lang="en-US" altLang="en-US" sz="2800" smtClean="0">
                <a:solidFill>
                  <a:srgbClr val="FF0000"/>
                </a:solidFill>
              </a:rPr>
              <a:t>Gustav Theodor Fechner</a:t>
            </a:r>
            <a:r>
              <a:rPr lang="en-US" altLang="en-US" sz="2800" smtClean="0"/>
              <a:t>,</a:t>
            </a:r>
            <a:r>
              <a:rPr lang="cs-CZ" altLang="en-US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([*]1801, </a:t>
            </a:r>
            <a:r>
              <a:rPr lang="cs-CZ" altLang="en-US" sz="2800" smtClean="0"/>
              <a:t>Polsko</a:t>
            </a:r>
            <a:r>
              <a:rPr lang="en-US" altLang="en-US" sz="2800" smtClean="0"/>
              <a:t> - [+]1887, Leipzig,</a:t>
            </a:r>
            <a:r>
              <a:rPr lang="cs-CZ" altLang="en-US" sz="2800" smtClean="0"/>
              <a:t> Německo,</a:t>
            </a:r>
            <a:r>
              <a:rPr lang="en-US" altLang="en-US" sz="2800" smtClean="0"/>
              <a:t>)</a:t>
            </a:r>
            <a:endParaRPr lang="cs-CZ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smtClean="0"/>
              <a:t>1850 – jednoho dne došel k náhlému osvícení směrem k exaktnímu popisu smyslového vnímání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i="1" smtClean="0"/>
              <a:t>Elemente der Psychophysik</a:t>
            </a:r>
            <a:r>
              <a:rPr lang="en-US" altLang="en-US" sz="2800" smtClean="0"/>
              <a:t> (1860)</a:t>
            </a:r>
            <a:r>
              <a:rPr lang="cs-CZ" altLang="en-US" sz="280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800" smtClean="0"/>
              <a:t>1878 – definice mediánu (= je to hodnota, dělící distribuční funkci na polovinu)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F7398-A0BD-40A1-ADEF-E9135911D00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8200" y="1828800"/>
            <a:ext cx="594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</a:rPr>
              <a:t>Ke hmatu a somato-senzorickému systému je třeba ještě doplnit popis nervových drah - viz anatomie…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73161-FD0E-4895-AFA7-63E0D4A250B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22860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9900"/>
                </a:solidFill>
              </a:rPr>
              <a:t>Typický psychofyzikální výsledek: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9900"/>
                </a:solidFill>
              </a:rPr>
              <a:t>Re</a:t>
            </a:r>
            <a:r>
              <a:rPr lang="en-US" altLang="en-US" sz="2400">
                <a:solidFill>
                  <a:srgbClr val="009900"/>
                </a:solidFill>
              </a:rPr>
              <a:t>akce (R)</a:t>
            </a:r>
            <a:r>
              <a:rPr lang="cs-CZ" altLang="en-US" sz="2400">
                <a:solidFill>
                  <a:srgbClr val="009900"/>
                </a:solidFill>
              </a:rPr>
              <a:t> </a:t>
            </a:r>
            <a:r>
              <a:rPr lang="en-US" altLang="en-US" sz="2400">
                <a:solidFill>
                  <a:srgbClr val="009900"/>
                </a:solidFill>
              </a:rPr>
              <a:t>je funkce intenzity stimulu (S), </a:t>
            </a:r>
            <a:r>
              <a:rPr lang="cs-CZ" altLang="en-US" sz="2400">
                <a:solidFill>
                  <a:srgbClr val="009900"/>
                </a:solidFill>
              </a:rPr>
              <a:t>R</a:t>
            </a:r>
            <a:r>
              <a:rPr lang="en-US" altLang="en-US" sz="2400">
                <a:solidFill>
                  <a:srgbClr val="009900"/>
                </a:solidFill>
              </a:rPr>
              <a:t>=f(S)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D9905-521B-4FDA-A5F7-B21C3BECDB9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en-US" sz="14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7738"/>
            <a:ext cx="89154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40250" y="274638"/>
            <a:ext cx="4146550" cy="2468562"/>
          </a:xfrm>
        </p:spPr>
        <p:txBody>
          <a:bodyPr/>
          <a:lstStyle/>
          <a:p>
            <a:r>
              <a:rPr lang="cs-CZ" altLang="en-US" smtClean="0"/>
              <a:t>Podklad Brown-Sequardova syndromu</a:t>
            </a:r>
            <a:endParaRPr lang="en-US" altLang="en-US" smtClean="0"/>
          </a:p>
        </p:txBody>
      </p:sp>
      <p:sp>
        <p:nvSpPr>
          <p:cNvPr id="2867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5F2575-B2B6-4C88-BC6A-0D697E6681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116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92BBE-EE5E-4B70-B052-14FB78F855D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600200" y="449580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</a:rPr>
              <a:t>S hmatem souvisí bolest...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4876800" cy="1143000"/>
          </a:xfrm>
        </p:spPr>
        <p:txBody>
          <a:bodyPr/>
          <a:lstStyle/>
          <a:p>
            <a:pPr algn="l"/>
            <a:r>
              <a:rPr lang="cs-CZ" altLang="en-US" sz="3200" smtClean="0">
                <a:solidFill>
                  <a:schemeClr val="accent2"/>
                </a:solidFill>
              </a:rPr>
              <a:t>-viz např. VŠ prof., malíř,</a:t>
            </a:r>
            <a:br>
              <a:rPr lang="cs-CZ" altLang="en-US" sz="3200" smtClean="0">
                <a:solidFill>
                  <a:schemeClr val="accent2"/>
                </a:solidFill>
              </a:rPr>
            </a:br>
            <a:r>
              <a:rPr lang="cs-CZ" altLang="en-US" sz="3200" smtClean="0">
                <a:solidFill>
                  <a:schemeClr val="accent2"/>
                </a:solidFill>
              </a:rPr>
              <a:t>Vladimír Franz</a:t>
            </a:r>
            <a:endParaRPr lang="en-US" altLang="en-US" sz="3200" smtClean="0">
              <a:solidFill>
                <a:schemeClr val="accent2"/>
              </a:solidFill>
            </a:endParaRPr>
          </a:p>
        </p:txBody>
      </p:sp>
      <p:pic>
        <p:nvPicPr>
          <p:cNvPr id="30723" name="Picture 5" descr="Vladimir-Fra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7800" y="2514600"/>
            <a:ext cx="136874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TattooPier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52400"/>
            <a:ext cx="29146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Tattoo-butter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196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645025" y="2011363"/>
            <a:ext cx="15843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accent2"/>
                </a:solidFill>
              </a:rPr>
              <a:t>-piercing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accent2"/>
                </a:solidFill>
              </a:rPr>
              <a:t>-tetování</a:t>
            </a:r>
            <a:endParaRPr lang="en-US" altLang="en-US" sz="2800">
              <a:solidFill>
                <a:schemeClr val="accent2"/>
              </a:solidFill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152400" y="0"/>
            <a:ext cx="419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</a:rPr>
              <a:t>Jak lidé demonstrují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</a:rPr>
              <a:t>schopnost snášet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</a:rPr>
              <a:t>bolest?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59213" y="0"/>
            <a:ext cx="25415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FF0000"/>
                </a:solidFill>
              </a:rPr>
              <a:t>Extempore,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FF0000"/>
                </a:solidFill>
              </a:rPr>
              <a:t>č. 2, politicky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FF0000"/>
                </a:solidFill>
              </a:rPr>
              <a:t>nekorektní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43E2E-A8ED-4C35-B8C9-086E0E24DC1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en-US" sz="1400" smtClean="0"/>
          </a:p>
        </p:txBody>
      </p:sp>
      <p:pic>
        <p:nvPicPr>
          <p:cNvPr id="31747" name="Picture 9" descr="capform_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42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0795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 se děje při bolestivé stimulaci </a:t>
            </a:r>
            <a:endParaRPr lang="cs-CZ" altLang="en-US" sz="4400">
              <a:solidFill>
                <a:schemeClr val="tx2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119188" y="16383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tetrodotoxin rezistentní (TTX-R) kanály 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uvolňuje se z poškozených buněk ATP a působí jako mediátor bolesti. Receptory ATP jsou purinové receptory (P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X)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vaniloidové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 receptory (VR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,- 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receptory pro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kapsaicin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, které se aktivují i při poškozující teplotě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nad 42°C </a:t>
            </a:r>
            <a:r>
              <a:rPr lang="en-US" altLang="en-US" sz="260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&lt; 6.5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ASIC kanály - acid sensing ion channels, které se uplatňují zejména při poklesu pH &lt; 6.5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upregulují se postsynaptické receptory pro excitační transmitery - glutamát (NMDA) a substance P (NK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364A3-C1A4-4120-8BCC-1AD6D533BED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8E7823-DE46-48ED-B82F-2ED9C2333BF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325"/>
            <a:ext cx="5943600" cy="910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CFC53C-8508-466D-92C0-77BD6EA635F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rgbClr val="009900"/>
                </a:solidFill>
              </a:rPr>
              <a:t>Re</a:t>
            </a:r>
            <a:r>
              <a:rPr lang="en-US" altLang="en-US">
                <a:solidFill>
                  <a:srgbClr val="009900"/>
                </a:solidFill>
              </a:rPr>
              <a:t>akce (R)</a:t>
            </a:r>
            <a:r>
              <a:rPr lang="cs-CZ" altLang="en-US">
                <a:solidFill>
                  <a:srgbClr val="009900"/>
                </a:solidFill>
              </a:rPr>
              <a:t> </a:t>
            </a:r>
            <a:r>
              <a:rPr lang="en-US" altLang="en-US">
                <a:solidFill>
                  <a:srgbClr val="009900"/>
                </a:solidFill>
              </a:rPr>
              <a:t>je funkce intenzity stimulu (S), </a:t>
            </a:r>
            <a:r>
              <a:rPr lang="cs-CZ" altLang="en-US">
                <a:solidFill>
                  <a:srgbClr val="009900"/>
                </a:solidFill>
              </a:rPr>
              <a:t>R</a:t>
            </a:r>
            <a:r>
              <a:rPr lang="en-US" altLang="en-US">
                <a:solidFill>
                  <a:srgbClr val="009900"/>
                </a:solidFill>
              </a:rPr>
              <a:t>=f(S)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029200" y="427038"/>
            <a:ext cx="4114800" cy="2239962"/>
          </a:xfrm>
        </p:spPr>
        <p:txBody>
          <a:bodyPr/>
          <a:lstStyle/>
          <a:p>
            <a:r>
              <a:rPr lang="cs-CZ" altLang="cs-CZ" sz="3600" smtClean="0">
                <a:solidFill>
                  <a:srgbClr val="00B050"/>
                </a:solidFill>
              </a:rPr>
              <a:t>Mechanorecepce – receptorové orgány</a:t>
            </a:r>
            <a:br>
              <a:rPr lang="cs-CZ" altLang="cs-CZ" sz="3600" smtClean="0">
                <a:solidFill>
                  <a:srgbClr val="00B050"/>
                </a:solidFill>
              </a:rPr>
            </a:br>
            <a:r>
              <a:rPr lang="cs-CZ" altLang="cs-CZ" sz="3600" smtClean="0">
                <a:solidFill>
                  <a:srgbClr val="00B050"/>
                </a:solidFill>
              </a:rPr>
              <a:t>(vybrané obrázky)</a:t>
            </a:r>
            <a:endParaRPr lang="en-US" altLang="cs-CZ" sz="3600" smtClean="0">
              <a:solidFill>
                <a:srgbClr val="00B050"/>
              </a:solidFill>
            </a:endParaRPr>
          </a:p>
        </p:txBody>
      </p:sp>
      <p:sp>
        <p:nvSpPr>
          <p:cNvPr id="921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59F8F3-B540-43AE-A0CA-A7F9895451EF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88156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2741E4-4645-4022-A02F-90188F7FBBB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 smtClean="0"/>
          </a:p>
        </p:txBody>
      </p:sp>
      <p:sp>
        <p:nvSpPr>
          <p:cNvPr id="4" name="Obdélník 3"/>
          <p:cNvSpPr/>
          <p:nvPr/>
        </p:nvSpPr>
        <p:spPr>
          <a:xfrm>
            <a:off x="228600" y="152400"/>
            <a:ext cx="4648200" cy="67725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I. Mechanoreceptors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Skin tactile sensibilities </a:t>
            </a:r>
            <a:r>
              <a:rPr lang="en-US" sz="1200" dirty="0">
                <a:latin typeface="Arial" charset="0"/>
              </a:rPr>
              <a:t>(epidermis and dermis)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Expanded tip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Merkel’s discs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Plus several other variants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Spray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Encapsulated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Meissner’s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Krause’s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Hair end-organs</a:t>
            </a:r>
          </a:p>
          <a:p>
            <a:pPr eaLnBrk="1" hangingPunct="1">
              <a:defRPr/>
            </a:pPr>
            <a:r>
              <a:rPr lang="cs-CZ" sz="1200" dirty="0">
                <a:latin typeface="Arial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Deep tissue sensibilities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Free nerve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Expanded tip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Spray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Encapsulated endings</a:t>
            </a:r>
            <a:r>
              <a:rPr lang="cs-CZ" sz="1200" dirty="0">
                <a:latin typeface="Arial" charset="0"/>
              </a:rPr>
              <a:t>)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Pacinian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Plus a few other variants</a:t>
            </a:r>
            <a:endParaRPr lang="cs-CZ" sz="1200" dirty="0">
              <a:latin typeface="Arial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spindles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Golgi tendon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Hearing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Sound receptors of cochlea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Equilibrium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Vestibular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Arterial pressure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Baroreceptors of carotid sinuses and aorta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Thermoreceptors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 receptors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Warmth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 receptors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Nociceptors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Pain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5029200" y="427038"/>
            <a:ext cx="4114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600" kern="0" dirty="0" err="1" smtClean="0">
                <a:solidFill>
                  <a:srgbClr val="00B050"/>
                </a:solidFill>
              </a:rPr>
              <a:t>Mechanorecepce</a:t>
            </a:r>
            <a:r>
              <a:rPr lang="cs-CZ" sz="3600" kern="0" dirty="0" smtClean="0">
                <a:solidFill>
                  <a:srgbClr val="00B050"/>
                </a:solidFill>
              </a:rPr>
              <a:t> – receptorové orgány</a:t>
            </a:r>
            <a:br>
              <a:rPr lang="cs-CZ" sz="3600" kern="0" dirty="0" smtClean="0">
                <a:solidFill>
                  <a:srgbClr val="00B050"/>
                </a:solidFill>
              </a:rPr>
            </a:br>
            <a:r>
              <a:rPr lang="cs-CZ" sz="3600" kern="0" dirty="0" smtClean="0">
                <a:solidFill>
                  <a:srgbClr val="00B050"/>
                </a:solidFill>
              </a:rPr>
              <a:t>(seznam </a:t>
            </a:r>
            <a:r>
              <a:rPr lang="cs-CZ" sz="3600" kern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</a:t>
            </a:r>
            <a:r>
              <a:rPr lang="cs-CZ" sz="3600" kern="0" dirty="0" smtClean="0">
                <a:solidFill>
                  <a:srgbClr val="00B050"/>
                </a:solidFill>
              </a:rPr>
              <a:t>)</a:t>
            </a:r>
            <a:endParaRPr lang="en-US" sz="3600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6AB8-D540-47DF-87B3-1EBD4C797236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-76200"/>
            <a:ext cx="868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009900"/>
                </a:solidFill>
              </a:rPr>
              <a:t>Kožní receptory hmatu EN/ CZ slovníček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581400"/>
            <a:ext cx="89868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95300"/>
            <a:ext cx="88630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CD55C-2D77-4CFC-A13F-75F9E3BA8F5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4825"/>
            <a:ext cx="7086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00050"/>
            <a:ext cx="870426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-36513"/>
            <a:ext cx="868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009900"/>
                </a:solidFill>
              </a:rPr>
              <a:t>Kožní receptory hmatu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505200"/>
            <a:ext cx="8599488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2800" kern="0" dirty="0" smtClean="0">
                <a:solidFill>
                  <a:srgbClr val="FF0000"/>
                </a:solidFill>
              </a:rPr>
              <a:t>RA = Rapid </a:t>
            </a:r>
            <a:r>
              <a:rPr lang="cs-CZ" altLang="en-US" sz="2800" kern="0" dirty="0" err="1">
                <a:solidFill>
                  <a:srgbClr val="FF0000"/>
                </a:solidFill>
              </a:rPr>
              <a:t>A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daptation</a:t>
            </a:r>
            <a:endParaRPr lang="en-US" altLang="en-US" sz="2800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en-US" sz="2800" kern="0" dirty="0" smtClean="0">
                <a:solidFill>
                  <a:srgbClr val="FF0000"/>
                </a:solidFill>
              </a:rPr>
              <a:t>SA = 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Slow</a:t>
            </a:r>
            <a:r>
              <a:rPr lang="cs-CZ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Adaptation</a:t>
            </a:r>
            <a:endParaRPr lang="en-US" altLang="en-US" sz="28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85A24-3FCA-40EC-97B7-2B757CCC058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066800"/>
            <a:ext cx="8675688" cy="3657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altLang="en-US" sz="2800" kern="0" dirty="0" smtClean="0">
                <a:solidFill>
                  <a:srgbClr val="009900"/>
                </a:solidFill>
              </a:rPr>
              <a:t>P = proporcionální sensor</a:t>
            </a:r>
          </a:p>
          <a:p>
            <a:pPr algn="l" eaLnBrk="1" hangingPunct="1">
              <a:defRPr/>
            </a:pPr>
            <a:r>
              <a:rPr lang="cs-CZ" altLang="en-US" sz="2800" kern="0" dirty="0" smtClean="0">
                <a:solidFill>
                  <a:srgbClr val="009900"/>
                </a:solidFill>
              </a:rPr>
              <a:t>D = derivační (diferenční sensor)</a:t>
            </a:r>
          </a:p>
          <a:p>
            <a:pPr algn="l" eaLnBrk="1" hangingPunct="1"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[</a:t>
            </a:r>
            <a:r>
              <a:rPr lang="cs-CZ" altLang="en-US" sz="2800" kern="0" dirty="0" smtClean="0">
                <a:solidFill>
                  <a:srgbClr val="009900"/>
                </a:solidFill>
              </a:rPr>
              <a:t>D2 = </a:t>
            </a:r>
            <a:r>
              <a:rPr lang="cs-CZ" altLang="en-US" sz="2800" kern="0" dirty="0" err="1" smtClean="0">
                <a:solidFill>
                  <a:srgbClr val="009900"/>
                </a:solidFill>
              </a:rPr>
              <a:t>akceler</a:t>
            </a:r>
            <a:r>
              <a:rPr lang="en-US" altLang="en-US" sz="2800" kern="0" dirty="0" smtClean="0">
                <a:solidFill>
                  <a:srgbClr val="009900"/>
                </a:solidFill>
              </a:rPr>
              <a:t>a</a:t>
            </a:r>
            <a:r>
              <a:rPr lang="cs-CZ" altLang="en-US" sz="2800" kern="0" dirty="0" smtClean="0">
                <a:solidFill>
                  <a:srgbClr val="009900"/>
                </a:solidFill>
              </a:rPr>
              <a:t>ční (sensor druhé diference)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]</a:t>
            </a:r>
            <a:endParaRPr lang="cs-CZ" altLang="en-US" sz="2800" kern="0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altLang="en-US" sz="2800" kern="0" dirty="0" smtClean="0">
                <a:solidFill>
                  <a:srgbClr val="009900"/>
                </a:solidFill>
              </a:rPr>
              <a:t>I </a:t>
            </a:r>
            <a:r>
              <a:rPr lang="cs-CZ" altLang="en-US" sz="2800" kern="0" dirty="0" smtClean="0">
                <a:solidFill>
                  <a:srgbClr val="009900"/>
                </a:solidFill>
              </a:rPr>
              <a:t>= integrační sensor</a:t>
            </a:r>
          </a:p>
          <a:p>
            <a:pPr algn="l" eaLnBrk="1" hangingPunct="1">
              <a:defRPr/>
            </a:pPr>
            <a:r>
              <a:rPr lang="cs-CZ" altLang="en-US" sz="2800" kern="0" dirty="0" smtClean="0">
                <a:solidFill>
                  <a:srgbClr val="009900"/>
                </a:solidFill>
              </a:rPr>
              <a:t>PD , </a:t>
            </a:r>
            <a:r>
              <a:rPr lang="cs-CZ" altLang="en-US" sz="2800" kern="0" dirty="0" smtClean="0">
                <a:solidFill>
                  <a:srgbClr val="FF0000"/>
                </a:solidFill>
              </a:rPr>
              <a:t>PDI</a:t>
            </a:r>
            <a:r>
              <a:rPr lang="cs-CZ" altLang="en-US" sz="2800" kern="0" dirty="0" smtClean="0">
                <a:solidFill>
                  <a:srgbClr val="009900"/>
                </a:solidFill>
              </a:rPr>
              <a:t>, </a:t>
            </a:r>
            <a:r>
              <a:rPr lang="cs-CZ" altLang="en-US" sz="2800" kern="0" dirty="0" err="1" smtClean="0">
                <a:solidFill>
                  <a:srgbClr val="009900"/>
                </a:solidFill>
              </a:rPr>
              <a:t>atd</a:t>
            </a:r>
            <a:r>
              <a:rPr lang="cs-CZ" altLang="en-US" sz="2800" kern="0" dirty="0" smtClean="0">
                <a:solidFill>
                  <a:srgbClr val="009900"/>
                </a:solidFill>
              </a:rPr>
              <a:t> = smíšený sensor</a:t>
            </a:r>
          </a:p>
          <a:p>
            <a:pPr eaLnBrk="1" hangingPunct="1">
              <a:defRPr/>
            </a:pPr>
            <a:endParaRPr lang="cs-CZ" altLang="en-US" sz="2800" kern="0" dirty="0">
              <a:solidFill>
                <a:srgbClr val="009900"/>
              </a:solidFill>
            </a:endParaRPr>
          </a:p>
          <a:p>
            <a:pPr eaLnBrk="1" hangingPunct="1">
              <a:defRPr/>
            </a:pPr>
            <a:r>
              <a:rPr lang="cs-CZ" altLang="en-US" sz="2800" kern="0" dirty="0" smtClean="0">
                <a:solidFill>
                  <a:srgbClr val="FF0000"/>
                </a:solidFill>
              </a:rPr>
              <a:t>  RA = Rapid </a:t>
            </a:r>
            <a:r>
              <a:rPr lang="cs-CZ" altLang="en-US" sz="2800" kern="0" dirty="0" err="1">
                <a:solidFill>
                  <a:srgbClr val="FF0000"/>
                </a:solidFill>
              </a:rPr>
              <a:t>A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daptation</a:t>
            </a:r>
            <a:endParaRPr lang="en-US" altLang="en-US" sz="2800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en-US" sz="2800" kern="0" dirty="0" smtClean="0">
                <a:solidFill>
                  <a:srgbClr val="FF0000"/>
                </a:solidFill>
              </a:rPr>
              <a:t>SA = 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Slow</a:t>
            </a:r>
            <a:r>
              <a:rPr lang="cs-CZ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cs-CZ" altLang="en-US" sz="2800" kern="0" dirty="0" err="1" smtClean="0">
                <a:solidFill>
                  <a:srgbClr val="FF0000"/>
                </a:solidFill>
              </a:rPr>
              <a:t>Adaptation</a:t>
            </a:r>
            <a:endParaRPr lang="cs-CZ" altLang="en-US" sz="2800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en-US" sz="2800" kern="0" dirty="0">
              <a:solidFill>
                <a:srgbClr val="009900"/>
              </a:solidFill>
            </a:endParaRPr>
          </a:p>
          <a:p>
            <a:pPr eaLnBrk="1" hangingPunct="1">
              <a:defRPr/>
            </a:pPr>
            <a:endParaRPr lang="en-US" altLang="en-US" sz="2800" kern="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783</Words>
  <Application>Microsoft Office PowerPoint</Application>
  <PresentationFormat>On-screen Show (4:3)</PresentationFormat>
  <Paragraphs>183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Wingdings</vt:lpstr>
      <vt:lpstr>Tahoma</vt:lpstr>
      <vt:lpstr>Výchozí návrh</vt:lpstr>
      <vt:lpstr>Hmat, mechanorecepce, somato-senzorický systém</vt:lpstr>
      <vt:lpstr>PowerPoint Presentation</vt:lpstr>
      <vt:lpstr>PowerPoint Presentation</vt:lpstr>
      <vt:lpstr>PowerPoint Presentation</vt:lpstr>
      <vt:lpstr>Mechanorecepce – receptorové orgány (vybrané obrázky)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Extempore (celkem kolem 5 obrázků): Psychofyzika aplikovaná v praxi, aneb  o Scovillově stupnici pálivosti papriček</vt:lpstr>
      <vt:lpstr>Design pokusu vedoucího  ke konstrukci  Scovillovy stupnice  pálivosti čili papriček</vt:lpstr>
      <vt:lpstr>PowerPoint Presentation</vt:lpstr>
      <vt:lpstr>PowerPoint Presentation</vt:lpstr>
      <vt:lpstr>Kdo byl W.L. Scoville ?</vt:lpstr>
      <vt:lpstr>Zlaté časy psychofyziky (= druhá polovina 19. století)</vt:lpstr>
      <vt:lpstr>PowerPoint Presentation</vt:lpstr>
      <vt:lpstr>PowerPoint Presentation</vt:lpstr>
      <vt:lpstr>Podklad Brown-Sequardova syndromu</vt:lpstr>
      <vt:lpstr>PowerPoint Presentation</vt:lpstr>
      <vt:lpstr>-viz např. VŠ prof., malíř, Vladimír Franz</vt:lpstr>
      <vt:lpstr>PowerPoint Presentation</vt:lpstr>
      <vt:lpstr>PowerPoint Presentation</vt:lpstr>
    </vt:vector>
  </TitlesOfParts>
  <Company>FBMI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kognitivních funkcí. Demence. Poruchy vědomí. Intrakraniální hypertenze</dc:title>
  <dc:creator>marsalek</dc:creator>
  <cp:lastModifiedBy>Marsalek, Petr</cp:lastModifiedBy>
  <cp:revision>248</cp:revision>
  <cp:lastPrinted>2025-10-27T14:55:10Z</cp:lastPrinted>
  <dcterms:created xsi:type="dcterms:W3CDTF">2008-02-18T16:57:45Z</dcterms:created>
  <dcterms:modified xsi:type="dcterms:W3CDTF">2025-10-27T14:55:24Z</dcterms:modified>
</cp:coreProperties>
</file>