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sldIdLst>
    <p:sldId id="276" r:id="rId2"/>
    <p:sldId id="286" r:id="rId3"/>
    <p:sldId id="318" r:id="rId4"/>
    <p:sldId id="325" r:id="rId5"/>
    <p:sldId id="329" r:id="rId6"/>
    <p:sldId id="335" r:id="rId7"/>
    <p:sldId id="324" r:id="rId8"/>
    <p:sldId id="337" r:id="rId9"/>
    <p:sldId id="288" r:id="rId10"/>
    <p:sldId id="290" r:id="rId11"/>
    <p:sldId id="289" r:id="rId12"/>
    <p:sldId id="292" r:id="rId13"/>
    <p:sldId id="293" r:id="rId14"/>
    <p:sldId id="294" r:id="rId15"/>
    <p:sldId id="291" r:id="rId16"/>
    <p:sldId id="295" r:id="rId17"/>
    <p:sldId id="296" r:id="rId18"/>
    <p:sldId id="312" r:id="rId19"/>
    <p:sldId id="322" r:id="rId20"/>
    <p:sldId id="304" r:id="rId21"/>
    <p:sldId id="303" r:id="rId22"/>
    <p:sldId id="305" r:id="rId23"/>
    <p:sldId id="320" r:id="rId24"/>
    <p:sldId id="321" r:id="rId25"/>
    <p:sldId id="297" r:id="rId26"/>
    <p:sldId id="308" r:id="rId27"/>
    <p:sldId id="285" r:id="rId28"/>
    <p:sldId id="302" r:id="rId29"/>
    <p:sldId id="311" r:id="rId30"/>
    <p:sldId id="300" r:id="rId31"/>
    <p:sldId id="334" r:id="rId32"/>
    <p:sldId id="331" r:id="rId33"/>
    <p:sldId id="298" r:id="rId34"/>
    <p:sldId id="299" r:id="rId35"/>
    <p:sldId id="306" r:id="rId36"/>
    <p:sldId id="266" r:id="rId37"/>
    <p:sldId id="278" r:id="rId38"/>
    <p:sldId id="280" r:id="rId39"/>
    <p:sldId id="279" r:id="rId40"/>
    <p:sldId id="309" r:id="rId41"/>
    <p:sldId id="284" r:id="rId42"/>
    <p:sldId id="283" r:id="rId43"/>
    <p:sldId id="330" r:id="rId44"/>
    <p:sldId id="319" r:id="rId45"/>
    <p:sldId id="326" r:id="rId46"/>
    <p:sldId id="327" r:id="rId47"/>
    <p:sldId id="328" r:id="rId48"/>
    <p:sldId id="332" r:id="rId49"/>
    <p:sldId id="333" r:id="rId50"/>
    <p:sldId id="316" r:id="rId51"/>
    <p:sldId id="277" r:id="rId52"/>
    <p:sldId id="317" r:id="rId53"/>
    <p:sldId id="263" r:id="rId54"/>
    <p:sldId id="264" r:id="rId55"/>
    <p:sldId id="265" r:id="rId56"/>
    <p:sldId id="267" r:id="rId57"/>
    <p:sldId id="268" r:id="rId58"/>
    <p:sldId id="338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DDDDDD"/>
    <a:srgbClr val="C0C0C0"/>
    <a:srgbClr val="0000CC"/>
    <a:srgbClr val="FFFF00"/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3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CAFB56B-18B8-4581-BED1-8F40AFAEB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48B75-BED6-4EC1-ADA1-6EBFEAE9B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610273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23BC-DF51-4285-9B38-386127A00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231495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48299-7AA0-49B4-BDB2-6BFD7304B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106455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0D6D8-A8CC-4228-A003-734CEE136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00560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5E725-0A71-47D5-8CCE-5C8CC54EE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362737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74CC-59EE-4B05-B943-EB9CAA1BF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208993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5FB1-45AA-45FA-8229-C9AC88408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264663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910DC-2FED-4DC6-A9B5-100A31BB3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871056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D804C-EC27-45D5-BC07-310DA4A7B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790924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68437-E436-4995-A27E-9979C8A14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212951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8CEB0-9EF2-460E-A09E-FB4DAC1D5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867899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32E76B5-7F69-4745-A601-E390EFBFA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767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E360D8-CC2E-49CF-B3B1-EC0B2734AD90}" type="slidenum">
              <a:rPr lang="en-US" altLang="en-US" sz="1400"/>
              <a:pPr/>
              <a:t>1</a:t>
            </a:fld>
            <a:endParaRPr lang="en-US" altLang="en-US" sz="140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88975" y="765175"/>
            <a:ext cx="6196013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600" b="1">
                <a:solidFill>
                  <a:srgbClr val="FFFF00"/>
                </a:solidFill>
                <a:latin typeface="Arial" panose="020B0604020202020204" pitchFamily="34" charset="0"/>
              </a:rPr>
              <a:t>EKG VYŠETŘENÍ</a:t>
            </a:r>
            <a:endParaRPr lang="cs-CZ" altLang="en-US" sz="4000" b="1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en-US" sz="3200">
                <a:latin typeface="Arial" panose="020B0604020202020204" pitchFamily="34" charset="0"/>
              </a:rPr>
              <a:t>seminář</a:t>
            </a:r>
            <a:r>
              <a:rPr lang="en-GB" altLang="en-US" sz="3200">
                <a:latin typeface="Arial" panose="020B0604020202020204" pitchFamily="34" charset="0"/>
              </a:rPr>
              <a:t>e</a:t>
            </a:r>
            <a:r>
              <a:rPr lang="cs-CZ" altLang="en-US" sz="3200">
                <a:latin typeface="Arial" panose="020B0604020202020204" pitchFamily="34" charset="0"/>
              </a:rPr>
              <a:t> z patologické fyziologie</a:t>
            </a:r>
          </a:p>
          <a:p>
            <a:pPr algn="ctr"/>
            <a:r>
              <a:rPr lang="cs-CZ" altLang="en-US" sz="3200">
                <a:latin typeface="Arial" panose="020B0604020202020204" pitchFamily="34" charset="0"/>
              </a:rPr>
              <a:t>několik obrázků Pavel Maruna</a:t>
            </a:r>
            <a:r>
              <a:rPr lang="en-GB" altLang="en-US" sz="3200">
                <a:latin typeface="Arial" panose="020B0604020202020204" pitchFamily="34" charset="0"/>
              </a:rPr>
              <a:t>,</a:t>
            </a:r>
            <a:endParaRPr lang="cs-CZ" altLang="en-US" sz="3200">
              <a:latin typeface="Arial" panose="020B0604020202020204" pitchFamily="34" charset="0"/>
            </a:endParaRPr>
          </a:p>
          <a:p>
            <a:pPr algn="ctr"/>
            <a:r>
              <a:rPr lang="cs-CZ" altLang="en-US" sz="3200">
                <a:latin typeface="Arial" panose="020B0604020202020204" pitchFamily="34" charset="0"/>
              </a:rPr>
              <a:t>několik obrázků – Petr Maršálek,</a:t>
            </a:r>
          </a:p>
          <a:p>
            <a:pPr algn="ctr"/>
            <a:r>
              <a:rPr lang="cs-CZ" altLang="en-US" sz="3200">
                <a:latin typeface="Arial" panose="020B0604020202020204" pitchFamily="34" charset="0"/>
              </a:rPr>
              <a:t>p</a:t>
            </a:r>
            <a:r>
              <a:rPr lang="en-GB" altLang="en-US" sz="3200">
                <a:latin typeface="Arial" panose="020B0604020202020204" pitchFamily="34" charset="0"/>
              </a:rPr>
              <a:t>rvn</a:t>
            </a:r>
            <a:r>
              <a:rPr lang="cs-CZ" altLang="en-US" sz="3200">
                <a:latin typeface="Arial" panose="020B0604020202020204" pitchFamily="34" charset="0"/>
              </a:rPr>
              <a:t>í</a:t>
            </a:r>
            <a:r>
              <a:rPr lang="en-GB" altLang="en-US" sz="3200">
                <a:latin typeface="Arial" panose="020B0604020202020204" pitchFamily="34" charset="0"/>
              </a:rPr>
              <a:t> aktualizace</a:t>
            </a:r>
            <a:r>
              <a:rPr lang="cs-CZ" altLang="en-US" sz="3200">
                <a:latin typeface="Arial" panose="020B0604020202020204" pitchFamily="34" charset="0"/>
              </a:rPr>
              <a:t> cca 2013</a:t>
            </a:r>
            <a:endParaRPr lang="en-GB" altLang="en-US" sz="3200">
              <a:latin typeface="Arial" panose="020B0604020202020204" pitchFamily="34" charset="0"/>
            </a:endParaRPr>
          </a:p>
          <a:p>
            <a:pPr algn="ctr"/>
            <a:r>
              <a:rPr lang="cs-CZ" altLang="en-US" sz="3200">
                <a:latin typeface="Arial" panose="020B0604020202020204" pitchFamily="34" charset="0"/>
              </a:rPr>
              <a:t>ne-poslední aktualiz</a:t>
            </a:r>
            <a:r>
              <a:rPr lang="en-GB" altLang="en-US" sz="3200">
                <a:latin typeface="Arial" panose="020B0604020202020204" pitchFamily="34" charset="0"/>
              </a:rPr>
              <a:t>a</a:t>
            </a:r>
            <a:r>
              <a:rPr lang="cs-CZ" altLang="en-US" sz="3200">
                <a:latin typeface="Arial" panose="020B0604020202020204" pitchFamily="34" charset="0"/>
              </a:rPr>
              <a:t>ce 20</a:t>
            </a:r>
            <a:r>
              <a:rPr lang="en-GB" altLang="en-US" sz="3200">
                <a:latin typeface="Arial" panose="020B0604020202020204" pitchFamily="34" charset="0"/>
              </a:rPr>
              <a:t>23</a:t>
            </a:r>
            <a:endParaRPr lang="cs-CZ" altLang="en-US" sz="3200">
              <a:latin typeface="Arial" panose="020B0604020202020204" pitchFamily="34" charset="0"/>
            </a:endParaRPr>
          </a:p>
          <a:p>
            <a:pPr algn="ctr"/>
            <a:r>
              <a:rPr lang="cs-CZ" altLang="en-US" sz="3200">
                <a:solidFill>
                  <a:srgbClr val="FF6600"/>
                </a:solidFill>
                <a:latin typeface="Arial" panose="020B0604020202020204" pitchFamily="34" charset="0"/>
              </a:rPr>
              <a:t>Neoficiální výukový materiál</a:t>
            </a:r>
            <a:endParaRPr lang="cs-CZ" altLang="en-US" sz="4000">
              <a:solidFill>
                <a:srgbClr val="FF66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4191000"/>
            <a:ext cx="20050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CB3CCA-06BC-43E1-8EDE-80F30A2A4748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4191000" y="13716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vznik impulsu v SA uzlu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8956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4267200" y="3032125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depolarizace síní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667AF7-1718-45F8-A0A2-71F20F1C3C5B}" type="slidenum">
              <a:rPr lang="en-US" altLang="en-US" sz="1400"/>
              <a:pPr/>
              <a:t>11</a:t>
            </a:fld>
            <a:endParaRPr lang="en-US" altLang="en-US" sz="140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4191000" y="13716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vznik impulsu v SA uzlu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8956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4267200" y="3032125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depolarizace síní</a:t>
            </a:r>
          </a:p>
        </p:txBody>
      </p:sp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6482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4343400" y="472440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depolarizace AV uzlu a Hisova svazku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C32448-27FE-4ADF-AAE4-B03E64737ECD}" type="slidenum">
              <a:rPr lang="en-US" altLang="en-US" sz="1400"/>
              <a:pPr/>
              <a:t>12</a:t>
            </a:fld>
            <a:endParaRPr lang="en-US" altLang="en-US" sz="140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191000" y="13716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depolarizace septa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1BEB02-F703-4FEC-9CEE-2BC8384936AC}" type="slidenum">
              <a:rPr lang="en-US" altLang="en-US" sz="1400"/>
              <a:pPr/>
              <a:t>13</a:t>
            </a:fld>
            <a:endParaRPr lang="en-US" altLang="en-US" sz="140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191000" y="13716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depolarizace septa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4267200" y="320040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časná fáze depolarizace komor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5D8ABB-1E12-4473-9209-0B145F99FEFE}" type="slidenum">
              <a:rPr lang="en-US" altLang="en-US" sz="1400"/>
              <a:pPr/>
              <a:t>14</a:t>
            </a:fld>
            <a:endParaRPr lang="en-US" altLang="en-US" sz="140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191000" y="13716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depolarizace septa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4267200" y="320040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časná fáze depolarizace komor</a:t>
            </a:r>
          </a:p>
        </p:txBody>
      </p:sp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1015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4343400" y="4860925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pozdní fáze depolarizace komor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64D8A3-0A7B-40A9-ADC7-2BBF94EE81F5}" type="slidenum">
              <a:rPr lang="en-US" altLang="en-US" sz="1400"/>
              <a:pPr/>
              <a:t>15</a:t>
            </a:fld>
            <a:endParaRPr lang="en-US" altLang="en-US" sz="140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191000" y="13716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systola komor</a:t>
            </a:r>
          </a:p>
        </p:txBody>
      </p:sp>
      <p:pic>
        <p:nvPicPr>
          <p:cNvPr id="1741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3C1D79-AF15-4258-9F90-4E20225251CD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191000" y="13716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systola komor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4191000" y="3429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repolarizace komor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E308A2-F14D-4412-9105-9AFD2762192E}" type="slidenum">
              <a:rPr lang="en-US" altLang="en-US" sz="1400"/>
              <a:pPr/>
              <a:t>17</a:t>
            </a:fld>
            <a:endParaRPr lang="en-US" altLang="en-US" sz="140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191000" y="13716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systola komor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4191000" y="3429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repolarizace komor</a:t>
            </a:r>
          </a:p>
        </p:txBody>
      </p:sp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768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4191000" y="5165725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repolarizace Hisova svazku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C9CE4-3A85-4917-8048-B5C0FE831DAE}" type="slidenum">
              <a:rPr lang="en-US" altLang="en-US" sz="1400"/>
              <a:pPr/>
              <a:t>18</a:t>
            </a:fld>
            <a:endParaRPr lang="en-US" altLang="en-US" sz="1400"/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38100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97250"/>
            <a:ext cx="190500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1336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79788"/>
            <a:ext cx="205740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Line 12"/>
          <p:cNvSpPr>
            <a:spLocks noChangeShapeType="1"/>
          </p:cNvSpPr>
          <p:nvPr/>
        </p:nvSpPr>
        <p:spPr bwMode="auto">
          <a:xfrm flipH="1">
            <a:off x="2819400" y="29718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8" name="Line 13"/>
          <p:cNvSpPr>
            <a:spLocks noChangeShapeType="1"/>
          </p:cNvSpPr>
          <p:nvPr/>
        </p:nvSpPr>
        <p:spPr bwMode="auto">
          <a:xfrm>
            <a:off x="4191000" y="2971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9" name="Line 14"/>
          <p:cNvSpPr>
            <a:spLocks noChangeShapeType="1"/>
          </p:cNvSpPr>
          <p:nvPr/>
        </p:nvSpPr>
        <p:spPr bwMode="auto">
          <a:xfrm>
            <a:off x="4953000" y="2971800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533400" y="4800600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PR (PQ) interval</a:t>
            </a:r>
          </a:p>
          <a:p>
            <a:pPr algn="ctr">
              <a:spcBef>
                <a:spcPct val="2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(0,12 - 0,20 s)</a:t>
            </a:r>
          </a:p>
        </p:txBody>
      </p:sp>
      <p:sp>
        <p:nvSpPr>
          <p:cNvPr id="20491" name="Text Box 16"/>
          <p:cNvSpPr txBox="1">
            <a:spLocks noChangeArrowheads="1"/>
          </p:cNvSpPr>
          <p:nvPr/>
        </p:nvSpPr>
        <p:spPr bwMode="auto">
          <a:xfrm>
            <a:off x="3352800" y="5638800"/>
            <a:ext cx="198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QRS komplex</a:t>
            </a:r>
          </a:p>
          <a:p>
            <a:pPr algn="ctr">
              <a:spcBef>
                <a:spcPct val="2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(0,06 - 0,10 s)</a:t>
            </a:r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6553200" y="48006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QTc interval</a:t>
            </a:r>
          </a:p>
          <a:p>
            <a:pPr algn="ctr">
              <a:spcBef>
                <a:spcPct val="2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(do 0,44 s)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C5C7BD-7C27-4D2D-B5F8-BC725CE71ADF}" type="slidenum">
              <a:rPr lang="en-US" altLang="en-US" sz="1400"/>
              <a:pPr/>
              <a:t>19</a:t>
            </a:fld>
            <a:endParaRPr lang="en-US" altLang="en-US" sz="1400"/>
          </a:p>
        </p:txBody>
      </p:sp>
      <p:pic>
        <p:nvPicPr>
          <p:cNvPr id="21507" name="Picture 2" descr="pr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828800"/>
            <a:ext cx="3360737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965450" y="835025"/>
            <a:ext cx="31638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Osa srdeční</a:t>
            </a:r>
          </a:p>
          <a:p>
            <a:pPr algn="ctr"/>
            <a:r>
              <a:rPr lang="cs-CZ" altLang="en-US" b="1">
                <a:latin typeface="Arial" panose="020B0604020202020204" pitchFamily="34" charset="0"/>
              </a:rPr>
              <a:t>(osa komplexu QRS)</a:t>
            </a:r>
            <a:endParaRPr lang="cs-CZ" altLang="en-US" sz="4000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40386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286000" y="2057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b="1">
                <a:latin typeface="Arial" panose="020B0604020202020204" pitchFamily="34" charset="0"/>
              </a:rPr>
              <a:t>- 30° až + 105°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DB4AA7-BD87-4320-91EA-F4E16313F673}" type="slidenum">
              <a:rPr lang="en-US" altLang="en-US" sz="1400"/>
              <a:pPr/>
              <a:t>2</a:t>
            </a:fld>
            <a:endParaRPr lang="en-US" altLang="en-US" sz="1400"/>
          </a:p>
        </p:txBody>
      </p:sp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8913"/>
            <a:ext cx="539591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1325"/>
            <a:ext cx="3886200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1295400" y="19812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en-US" sz="1600" b="1">
                <a:latin typeface="Arial" panose="020B0604020202020204" pitchFamily="34" charset="0"/>
              </a:rPr>
              <a:t>SA uzel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609600" y="2819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en-US" sz="1600" b="1">
                <a:latin typeface="Arial" panose="020B0604020202020204" pitchFamily="34" charset="0"/>
              </a:rPr>
              <a:t>AV uzel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4103" name="Text Box 14"/>
          <p:cNvSpPr txBox="1">
            <a:spLocks noChangeArrowheads="1"/>
          </p:cNvSpPr>
          <p:nvPr/>
        </p:nvSpPr>
        <p:spPr bwMode="auto">
          <a:xfrm>
            <a:off x="762000" y="36576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en-US" sz="1600" b="1">
                <a:latin typeface="Arial" panose="020B0604020202020204" pitchFamily="34" charset="0"/>
              </a:rPr>
              <a:t>Hisův svazek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838200" y="43434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en-US" sz="1600" b="1">
                <a:latin typeface="Arial" panose="020B0604020202020204" pitchFamily="34" charset="0"/>
              </a:rPr>
              <a:t>Tawarova raménka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4105" name="Text Box 16"/>
          <p:cNvSpPr txBox="1">
            <a:spLocks noChangeArrowheads="1"/>
          </p:cNvSpPr>
          <p:nvPr/>
        </p:nvSpPr>
        <p:spPr bwMode="auto">
          <a:xfrm>
            <a:off x="990600" y="50292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en-US" sz="1600" b="1">
                <a:latin typeface="Arial" panose="020B0604020202020204" pitchFamily="34" charset="0"/>
              </a:rPr>
              <a:t>Purkyňova vlákna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4106" name="Line 17"/>
          <p:cNvSpPr>
            <a:spLocks noChangeShapeType="1"/>
          </p:cNvSpPr>
          <p:nvPr/>
        </p:nvSpPr>
        <p:spPr bwMode="auto">
          <a:xfrm flipV="1">
            <a:off x="3048000" y="5029200"/>
            <a:ext cx="838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7" name="Line 18"/>
          <p:cNvSpPr>
            <a:spLocks noChangeShapeType="1"/>
          </p:cNvSpPr>
          <p:nvPr/>
        </p:nvSpPr>
        <p:spPr bwMode="auto">
          <a:xfrm>
            <a:off x="2743200" y="2209800"/>
            <a:ext cx="1143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8" name="Line 19"/>
          <p:cNvSpPr>
            <a:spLocks noChangeShapeType="1"/>
          </p:cNvSpPr>
          <p:nvPr/>
        </p:nvSpPr>
        <p:spPr bwMode="auto">
          <a:xfrm>
            <a:off x="2133600" y="3048000"/>
            <a:ext cx="2286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9" name="Line 20"/>
          <p:cNvSpPr>
            <a:spLocks noChangeShapeType="1"/>
          </p:cNvSpPr>
          <p:nvPr/>
        </p:nvSpPr>
        <p:spPr bwMode="auto">
          <a:xfrm>
            <a:off x="3048000" y="4572000"/>
            <a:ext cx="2133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0" name="Line 21"/>
          <p:cNvSpPr>
            <a:spLocks noChangeShapeType="1"/>
          </p:cNvSpPr>
          <p:nvPr/>
        </p:nvSpPr>
        <p:spPr bwMode="auto">
          <a:xfrm>
            <a:off x="3048000" y="4419600"/>
            <a:ext cx="2209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1" name="Line 22"/>
          <p:cNvSpPr>
            <a:spLocks noChangeShapeType="1"/>
          </p:cNvSpPr>
          <p:nvPr/>
        </p:nvSpPr>
        <p:spPr bwMode="auto">
          <a:xfrm>
            <a:off x="2514600" y="3810000"/>
            <a:ext cx="2514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2" name="Text Box 23"/>
          <p:cNvSpPr txBox="1">
            <a:spLocks noChangeArrowheads="1"/>
          </p:cNvSpPr>
          <p:nvPr/>
        </p:nvSpPr>
        <p:spPr bwMode="auto">
          <a:xfrm>
            <a:off x="685800" y="9906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b="1">
                <a:solidFill>
                  <a:srgbClr val="0000CC"/>
                </a:solidFill>
                <a:latin typeface="Arial" panose="020B0604020202020204" pitchFamily="34" charset="0"/>
              </a:rPr>
              <a:t>Převodní systém srdeční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6169F8-6745-42A3-9C0B-1A3C7C8C97D9}" type="slidenum">
              <a:rPr lang="en-US" altLang="en-US" sz="1400"/>
              <a:pPr/>
              <a:t>20</a:t>
            </a:fld>
            <a:endParaRPr lang="en-US" altLang="en-US" sz="140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665538" y="835025"/>
            <a:ext cx="1735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Vlna P</a:t>
            </a:r>
            <a:endParaRPr lang="cs-CZ" altLang="en-US" sz="4000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914400" y="3260725"/>
            <a:ext cx="69342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Fyziologie: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pozitivní směr (ve svodu I může být bifazická)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kratší než 0,11 s a nižší než 2,5 mm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Patologie: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hypertrofie levé nebo pravé síně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abnormální směr vedení (SVES)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18288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429000" y="2286000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Depolarizace síní</a:t>
            </a:r>
          </a:p>
        </p:txBody>
      </p:sp>
      <p:pic>
        <p:nvPicPr>
          <p:cNvPr id="22535" name="Picture 8" descr="pr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57150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5257800" y="5105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172F52-07F8-45C4-9A8B-D94F7894BA68}" type="slidenum">
              <a:rPr lang="en-US" altLang="en-US" sz="1400"/>
              <a:pPr/>
              <a:t>21</a:t>
            </a:fld>
            <a:endParaRPr lang="en-US" altLang="en-US" sz="1400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665538" y="835025"/>
            <a:ext cx="1735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Vlna P</a:t>
            </a:r>
            <a:endParaRPr lang="cs-CZ" altLang="en-US" sz="4000"/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2590800" y="1965325"/>
            <a:ext cx="2438400" cy="396875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P mitrale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4114800" y="5546725"/>
            <a:ext cx="4267200" cy="396875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 Vysoká vlna P při hypertrofii síní</a:t>
            </a:r>
          </a:p>
        </p:txBody>
      </p:sp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1825"/>
            <a:ext cx="34671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1575"/>
            <a:ext cx="31242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B9AE88-1DFE-4BD3-A91D-4D5C6E554F37}" type="slidenum">
              <a:rPr lang="en-US" altLang="en-US" sz="1400"/>
              <a:pPr/>
              <a:t>22</a:t>
            </a:fld>
            <a:endParaRPr lang="en-US" altLang="en-US" sz="1400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511425" y="835025"/>
            <a:ext cx="4052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Interval PR (PQ)</a:t>
            </a:r>
            <a:endParaRPr lang="cs-CZ" altLang="en-US" sz="4000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429000" y="2286000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Depolarizace AV uzlu a Hisova svazku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20574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90600" y="3505200"/>
            <a:ext cx="7391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Fyziologické zdržení postupu vzruchu ze síní na komory v oblasti junkce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0,12 - 0,20 s</a:t>
            </a:r>
          </a:p>
          <a:p>
            <a:pPr>
              <a:spcBef>
                <a:spcPct val="100000"/>
              </a:spcBef>
            </a:pPr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Fyziologický význam</a:t>
            </a:r>
            <a:r>
              <a:rPr lang="cs-CZ" altLang="en-US" sz="2000" b="1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1. synchronizace systoly síní a komor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2. protekční faktor bránící přestupu SV tachyarytmií na komory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A00AD8-2F7B-4BAF-A865-2FB866C4E57C}" type="slidenum">
              <a:rPr lang="en-US" altLang="en-US" sz="1400"/>
              <a:pPr/>
              <a:t>23</a:t>
            </a:fld>
            <a:endParaRPr lang="en-US" altLang="en-US" sz="140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511425" y="835025"/>
            <a:ext cx="4052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Interval PR (PQ)</a:t>
            </a:r>
            <a:endParaRPr lang="cs-CZ" altLang="en-US" sz="4000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68580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b="1">
                <a:solidFill>
                  <a:srgbClr val="FF6600"/>
                </a:solidFill>
                <a:latin typeface="Arial" panose="020B0604020202020204" pitchFamily="34" charset="0"/>
              </a:rPr>
              <a:t>AV blok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1. st. = prodloužení PR intervalu</a:t>
            </a:r>
          </a:p>
          <a:p>
            <a:pPr>
              <a:spcBef>
                <a:spcPct val="6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7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2. st. = částečná blokáda (převedeny některé vzruchy)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- Wenckenbach</a:t>
            </a: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- Mobitz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44958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4419600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99088"/>
            <a:ext cx="44196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A838A7-139E-4A03-B324-6F39229CF41E}" type="slidenum">
              <a:rPr lang="en-US" altLang="en-US" sz="1400"/>
              <a:pPr/>
              <a:t>24</a:t>
            </a:fld>
            <a:endParaRPr lang="en-US" altLang="en-US" sz="140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511425" y="835025"/>
            <a:ext cx="4052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Interval PR (PQ)</a:t>
            </a:r>
            <a:endParaRPr lang="cs-CZ" altLang="en-US" sz="4000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6858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b="1">
                <a:solidFill>
                  <a:srgbClr val="FF6600"/>
                </a:solidFill>
                <a:latin typeface="Arial" panose="020B0604020202020204" pitchFamily="34" charset="0"/>
              </a:rPr>
              <a:t>AV blok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3. st. = úplná blokáda</a:t>
            </a: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51816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51816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B7AE3F-0EF6-4CF9-9DD3-1C30D905518E}" type="slidenum">
              <a:rPr lang="en-US" altLang="en-US" sz="1400"/>
              <a:pPr/>
              <a:t>25</a:t>
            </a:fld>
            <a:endParaRPr lang="en-US" altLang="en-US" sz="140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744788" y="835025"/>
            <a:ext cx="3570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Komplex QRS</a:t>
            </a:r>
            <a:endParaRPr lang="cs-CZ" altLang="en-US" sz="4000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810000" y="22860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Depolarizace komor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1336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990600" y="3505200"/>
            <a:ext cx="73914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Fyziologie: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délka 0,06 - 0,10 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Q kratší než 0,04 s a nižší než 25 % kmitu R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Sokolowův index SV2 + RV5 do 35 mm (45 mm u mladých)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osa depolarizace komor od -30 do +105 st.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36EF19-FAE5-4966-87E7-5ACCAEFD5C19}" type="slidenum">
              <a:rPr lang="en-US" altLang="en-US" sz="1400"/>
              <a:pPr/>
              <a:t>26</a:t>
            </a:fld>
            <a:endParaRPr lang="en-US" altLang="en-US" sz="1400"/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990600" y="3505200"/>
            <a:ext cx="73914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Fyziologie: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b="1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r>
              <a:rPr lang="cs-CZ" altLang="en-US" sz="2000" b="1">
                <a:solidFill>
                  <a:srgbClr val="DDDDDD"/>
                </a:solidFill>
                <a:latin typeface="Arial" panose="020B0604020202020204" pitchFamily="34" charset="0"/>
              </a:rPr>
              <a:t>délka 0,06 - 0,10 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cs-CZ" altLang="en-US" sz="2000" b="1">
                <a:solidFill>
                  <a:srgbClr val="DDDDDD"/>
                </a:solidFill>
                <a:latin typeface="Arial" panose="020B0604020202020204" pitchFamily="34" charset="0"/>
              </a:rPr>
              <a:t> Q kratší než 0,04 s a nižší než 25 % kmitu R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cs-CZ" altLang="en-US" sz="2000" b="1">
                <a:solidFill>
                  <a:srgbClr val="DDDDDD"/>
                </a:solidFill>
                <a:latin typeface="Arial" panose="020B0604020202020204" pitchFamily="34" charset="0"/>
              </a:rPr>
              <a:t> Sokolowův index SV2 + RV5 do 35 mm (45 mm u mladých)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cs-CZ" altLang="en-US" sz="2000" b="1">
                <a:solidFill>
                  <a:srgbClr val="DDDDDD"/>
                </a:solidFill>
                <a:latin typeface="Arial" panose="020B0604020202020204" pitchFamily="34" charset="0"/>
              </a:rPr>
              <a:t> osa depolarizace komor od -30 do +105 st.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VAT (komor. aktivační čas) LK do 0,04 s, PK do 0,03 s</a:t>
            </a:r>
          </a:p>
        </p:txBody>
      </p: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1336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2744788" y="835025"/>
            <a:ext cx="3570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Komplex QRS</a:t>
            </a:r>
            <a:endParaRPr lang="cs-CZ" altLang="en-US" sz="4000"/>
          </a:p>
        </p:txBody>
      </p:sp>
      <p:pic>
        <p:nvPicPr>
          <p:cNvPr id="2867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54275"/>
            <a:ext cx="4210050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7C11E7-EAFF-4A83-A075-D01AE9FCE8F9}" type="slidenum">
              <a:rPr lang="en-US" altLang="en-US" sz="1400"/>
              <a:pPr/>
              <a:t>27</a:t>
            </a:fld>
            <a:endParaRPr lang="en-US" altLang="en-US" sz="140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744788" y="835025"/>
            <a:ext cx="3570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Komplex QRS</a:t>
            </a:r>
            <a:endParaRPr lang="cs-CZ" altLang="en-US" sz="400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685800" y="1965325"/>
            <a:ext cx="75438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Délka a tvar komplexu určuje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1. fyziologie Hisova-Purkyňova systému, event. přítomnost aberantní dráhy</a:t>
            </a:r>
          </a:p>
          <a:p>
            <a:pPr>
              <a:spcBef>
                <a:spcPct val="50000"/>
              </a:spcBef>
            </a:pPr>
            <a:endParaRPr lang="cs-CZ" altLang="en-US" sz="2000" b="1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762000" y="4495800"/>
            <a:ext cx="3733800" cy="396875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komor. extrasystoly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47625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2C3EDD-D05B-4F1C-A22A-A148CE63335E}" type="slidenum">
              <a:rPr lang="en-US" altLang="en-US" sz="1400"/>
              <a:pPr/>
              <a:t>28</a:t>
            </a:fld>
            <a:endParaRPr lang="en-US" altLang="en-US" sz="1400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744788" y="835025"/>
            <a:ext cx="3570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Komplex QRS</a:t>
            </a:r>
            <a:endParaRPr lang="cs-CZ" altLang="en-US" sz="4000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685800" y="1965325"/>
            <a:ext cx="75438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Délka a tvar komplexu určuje: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1. fyziologie Hisova-Purkyňova systému, event. přítomnost aberantní dráhy</a:t>
            </a:r>
          </a:p>
          <a:p>
            <a:pPr>
              <a:spcBef>
                <a:spcPct val="50000"/>
              </a:spcBef>
            </a:pPr>
            <a:endParaRPr lang="cs-CZ" altLang="en-US" sz="2000" b="1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en-US" sz="2000" b="1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en-US" sz="2000" b="1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en-US" sz="2000" b="1">
              <a:solidFill>
                <a:srgbClr val="0000CC"/>
              </a:solidFill>
              <a:latin typeface="Arial" panose="020B0604020202020204" pitchFamily="34" charset="0"/>
            </a:endParaRPr>
          </a:p>
          <a:p>
            <a:endParaRPr lang="cs-CZ" altLang="en-US" sz="2000" b="1">
              <a:solidFill>
                <a:srgbClr val="0000CC"/>
              </a:solidFill>
              <a:latin typeface="Arial" panose="020B0604020202020204" pitchFamily="34" charset="0"/>
            </a:endParaRPr>
          </a:p>
          <a:p>
            <a:r>
              <a:rPr lang="cs-CZ" altLang="en-US" sz="1600" b="1">
                <a:latin typeface="Arial" panose="020B0604020202020204" pitchFamily="34" charset="0"/>
              </a:rPr>
              <a:t>blok pravého raménka Tawarova   ......................</a:t>
            </a:r>
          </a:p>
          <a:p>
            <a:r>
              <a:rPr lang="cs-CZ" altLang="en-US" sz="1600" b="1">
                <a:latin typeface="Arial" panose="020B0604020202020204" pitchFamily="34" charset="0"/>
              </a:rPr>
              <a:t>(prodloužení QRS, rSR´ ve V1, negativní T)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6400800" y="61722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b="1">
                <a:latin typeface="Arial" panose="020B0604020202020204" pitchFamily="34" charset="0"/>
              </a:rPr>
              <a:t>V1</a:t>
            </a:r>
            <a:endParaRPr lang="cs-CZ" altLang="en-US" sz="4000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2438400" y="4267200"/>
            <a:ext cx="3200400" cy="396875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nitrokomorové bloky</a:t>
            </a:r>
          </a:p>
        </p:txBody>
      </p:sp>
      <p:pic>
        <p:nvPicPr>
          <p:cNvPr id="3072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3048000"/>
            <a:ext cx="213836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6BD604-32A1-42F7-8ECE-B29DC538EB99}" type="slidenum">
              <a:rPr lang="en-US" altLang="en-US" sz="1400"/>
              <a:pPr/>
              <a:t>29</a:t>
            </a:fld>
            <a:endParaRPr lang="en-US" altLang="en-US" sz="140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450"/>
            <a:ext cx="8001000" cy="604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2413000" y="6064250"/>
            <a:ext cx="335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1600" b="1">
                <a:latin typeface="Arial" panose="020B0604020202020204" pitchFamily="34" charset="0"/>
              </a:rPr>
              <a:t>Blok pravého raménka Tawarova</a:t>
            </a:r>
            <a:endParaRPr lang="cs-CZ" altLang="en-US" sz="40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F61943-24B1-43A0-B220-F74114FC0D25}" type="slidenum">
              <a:rPr lang="en-US" altLang="en-US" sz="1400"/>
              <a:pPr/>
              <a:t>3</a:t>
            </a:fld>
            <a:endParaRPr lang="en-US" altLang="en-US" sz="1400"/>
          </a:p>
        </p:txBody>
      </p:sp>
      <p:pic>
        <p:nvPicPr>
          <p:cNvPr id="5123" name="Picture 2" descr="pr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5"/>
            <a:ext cx="617220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3659E4-51F8-49BF-809C-63769CFE6414}" type="slidenum">
              <a:rPr lang="en-US" altLang="en-US" sz="1400"/>
              <a:pPr/>
              <a:t>30</a:t>
            </a:fld>
            <a:endParaRPr lang="en-US" altLang="en-US" sz="140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744788" y="835025"/>
            <a:ext cx="3570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Komplex QRS</a:t>
            </a:r>
            <a:endParaRPr lang="cs-CZ" altLang="en-US" sz="4000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685800" y="1965325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Délka a tvar komplexu určuje: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2. </a:t>
            </a:r>
            <a:r>
              <a:rPr lang="cs-CZ" altLang="en-US" sz="2000" b="1" u="sng">
                <a:latin typeface="Arial" panose="020B0604020202020204" pitchFamily="34" charset="0"/>
              </a:rPr>
              <a:t>objem myokardu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85800" y="5334000"/>
            <a:ext cx="2133600" cy="396875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kardiomyopatie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4495800"/>
            <a:ext cx="2057400" cy="396875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hypertrofie PK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5800" y="3581400"/>
            <a:ext cx="4343400" cy="396875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hypertrofie LK</a:t>
            </a: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286000"/>
            <a:ext cx="35591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92AC16-8CE7-4B0C-BCBB-27176E476BF3}" type="slidenum">
              <a:rPr lang="en-US" altLang="en-US" sz="1400"/>
              <a:pPr/>
              <a:t>31</a:t>
            </a:fld>
            <a:endParaRPr lang="en-US" altLang="en-US" sz="140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2744788" y="835025"/>
            <a:ext cx="3570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Komplex QRS</a:t>
            </a:r>
            <a:endParaRPr lang="cs-CZ" altLang="en-US" sz="400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57525"/>
            <a:ext cx="6470650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85800" y="1965325"/>
            <a:ext cx="7543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Délka a tvar komplexu určuje: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3. faktory ovlivňující rychlost vedení - metabolické, hormonální a farmakologické</a:t>
            </a:r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 flipH="1">
            <a:off x="8305800" y="259080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7924800" y="19812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1400" b="1">
                <a:latin typeface="Arial" panose="020B0604020202020204" pitchFamily="34" charset="0"/>
              </a:rPr>
              <a:t>vysoké hrotnaté T</a:t>
            </a:r>
            <a:endParaRPr lang="cs-CZ" altLang="en-US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>
            <a:off x="7772400" y="2133600"/>
            <a:ext cx="304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7010400" y="1539875"/>
            <a:ext cx="1447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1400" b="1">
                <a:latin typeface="Arial" panose="020B0604020202020204" pitchFamily="34" charset="0"/>
              </a:rPr>
              <a:t>rozšíření komplexu QRS</a:t>
            </a:r>
            <a:endParaRPr lang="cs-CZ" altLang="en-US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838200" y="3733800"/>
            <a:ext cx="2286000" cy="396875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hyperkalémie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4338B2-763D-4DA9-9464-0FDE81E615CF}" type="slidenum">
              <a:rPr lang="en-US" altLang="en-US" sz="1400"/>
              <a:pPr/>
              <a:t>32</a:t>
            </a:fld>
            <a:endParaRPr lang="en-US" altLang="en-US" sz="1400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744788" y="835025"/>
            <a:ext cx="3570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Komplex QRS</a:t>
            </a:r>
            <a:endParaRPr lang="cs-CZ" altLang="en-US" sz="4000"/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838200" y="4495800"/>
            <a:ext cx="2667000" cy="396875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digoxin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685800" y="1965325"/>
            <a:ext cx="7543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Délka a tvar komplexu určuje: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3. faktory ovlivňující rychlost vedení - metabolické, hormonální a farmakologické</a:t>
            </a:r>
          </a:p>
        </p:txBody>
      </p:sp>
      <p:pic>
        <p:nvPicPr>
          <p:cNvPr id="3482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7432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Line 13"/>
          <p:cNvSpPr>
            <a:spLocks noChangeShapeType="1"/>
          </p:cNvSpPr>
          <p:nvPr/>
        </p:nvSpPr>
        <p:spPr bwMode="auto">
          <a:xfrm flipV="1">
            <a:off x="4191000" y="50292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BEC379-9BAA-4111-9FD0-00F241E3475F}" type="slidenum">
              <a:rPr lang="en-US" altLang="en-US" sz="1400"/>
              <a:pPr/>
              <a:t>33</a:t>
            </a:fld>
            <a:endParaRPr lang="en-US" altLang="en-US" sz="1400"/>
          </a:p>
        </p:txBody>
      </p:sp>
      <p:sp>
        <p:nvSpPr>
          <p:cNvPr id="35843" name="Line 2"/>
          <p:cNvSpPr>
            <a:spLocks noChangeShapeType="1"/>
          </p:cNvSpPr>
          <p:nvPr/>
        </p:nvSpPr>
        <p:spPr bwMode="auto">
          <a:xfrm>
            <a:off x="4114800" y="19050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4" name="Line 3"/>
          <p:cNvSpPr>
            <a:spLocks noChangeShapeType="1"/>
          </p:cNvSpPr>
          <p:nvPr/>
        </p:nvSpPr>
        <p:spPr bwMode="auto">
          <a:xfrm flipV="1">
            <a:off x="4038600" y="19050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5" name="Oval 4"/>
          <p:cNvSpPr>
            <a:spLocks noChangeArrowheads="1"/>
          </p:cNvSpPr>
          <p:nvPr/>
        </p:nvSpPr>
        <p:spPr bwMode="auto">
          <a:xfrm>
            <a:off x="685800" y="2667000"/>
            <a:ext cx="31242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hypertrofie LK, PK</a:t>
            </a:r>
            <a:endParaRPr lang="cs-CZ" altLang="en-US" b="1">
              <a:latin typeface="Arial" panose="020B0604020202020204" pitchFamily="34" charset="0"/>
            </a:endParaRP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1295400" y="1905000"/>
            <a:ext cx="2286000" cy="4095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Prodloužení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5257800" y="1905000"/>
            <a:ext cx="2590800" cy="4095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Zkrácení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2744788" y="835025"/>
            <a:ext cx="3570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Komplex QRS</a:t>
            </a:r>
            <a:endParaRPr lang="cs-CZ" altLang="en-US" sz="4000"/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762000" y="3733800"/>
            <a:ext cx="31242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hyperkalémie, digoxin</a:t>
            </a:r>
          </a:p>
        </p:txBody>
      </p:sp>
      <p:sp>
        <p:nvSpPr>
          <p:cNvPr id="35850" name="Oval 9"/>
          <p:cNvSpPr>
            <a:spLocks noChangeArrowheads="1"/>
          </p:cNvSpPr>
          <p:nvPr/>
        </p:nvSpPr>
        <p:spPr bwMode="auto">
          <a:xfrm>
            <a:off x="762000" y="4876800"/>
            <a:ext cx="31242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nitrokomorové bloky</a:t>
            </a:r>
          </a:p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VES</a:t>
            </a:r>
          </a:p>
        </p:txBody>
      </p:sp>
      <p:sp>
        <p:nvSpPr>
          <p:cNvPr id="35851" name="Oval 10"/>
          <p:cNvSpPr>
            <a:spLocks noChangeArrowheads="1"/>
          </p:cNvSpPr>
          <p:nvPr/>
        </p:nvSpPr>
        <p:spPr bwMode="auto">
          <a:xfrm>
            <a:off x="5181600" y="2667000"/>
            <a:ext cx="31242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difuzní alterace</a:t>
            </a:r>
          </a:p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(amyloid, fibróza)</a:t>
            </a:r>
          </a:p>
        </p:txBody>
      </p:sp>
      <p:sp>
        <p:nvSpPr>
          <p:cNvPr id="35852" name="Oval 11"/>
          <p:cNvSpPr>
            <a:spLocks noChangeArrowheads="1"/>
          </p:cNvSpPr>
          <p:nvPr/>
        </p:nvSpPr>
        <p:spPr bwMode="auto">
          <a:xfrm>
            <a:off x="5181600" y="3810000"/>
            <a:ext cx="31242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artificiální faktory</a:t>
            </a:r>
          </a:p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(obezita, hydroperikard)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D78E41-9D67-4D6B-AB6E-2A464572E576}" type="slidenum">
              <a:rPr lang="en-US" altLang="en-US" sz="1400"/>
              <a:pPr/>
              <a:t>34</a:t>
            </a:fld>
            <a:endParaRPr lang="en-US" altLang="en-US" sz="140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2744788" y="835025"/>
            <a:ext cx="3570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Komplex QRS</a:t>
            </a:r>
            <a:endParaRPr lang="cs-CZ" altLang="en-US" sz="4000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685800" y="1965325"/>
            <a:ext cx="7696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b="1">
                <a:solidFill>
                  <a:srgbClr val="FF6600"/>
                </a:solidFill>
                <a:latin typeface="Arial" panose="020B0604020202020204" pitchFamily="34" charset="0"/>
              </a:rPr>
              <a:t>Patologické Q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Q prodloužené (&gt; 0,04 s) a prohloubené (&gt; 25 % kmitu R)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Projev nekrózy postihující celou tloušťku myokardu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„Dutinový potenciál“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3429000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 descr="pr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1295400"/>
            <a:ext cx="246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82B216-574D-4C3A-AEF4-CD466B51539A}" type="slidenum">
              <a:rPr lang="en-US" altLang="en-US" sz="1400"/>
              <a:pPr/>
              <a:t>35</a:t>
            </a:fld>
            <a:endParaRPr lang="en-US" altLang="en-US" sz="1400"/>
          </a:p>
        </p:txBody>
      </p:sp>
      <p:pic>
        <p:nvPicPr>
          <p:cNvPr id="37891" name="Picture 2" descr="EKG_myoinfar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44500"/>
            <a:ext cx="9448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685800" y="1965325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b="1">
                <a:solidFill>
                  <a:srgbClr val="FF6600"/>
                </a:solidFill>
                <a:latin typeface="Arial" panose="020B0604020202020204" pitchFamily="34" charset="0"/>
              </a:rPr>
              <a:t>Patologické Q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B3CD91-DE9A-437E-85A2-E26B89151424}" type="slidenum">
              <a:rPr lang="en-US" altLang="en-US" sz="1400"/>
              <a:pPr/>
              <a:t>36</a:t>
            </a:fld>
            <a:endParaRPr lang="en-US" altLang="en-US" sz="1400"/>
          </a:p>
        </p:txBody>
      </p:sp>
      <p:sp>
        <p:nvSpPr>
          <p:cNvPr id="38915" name="Text Box 9"/>
          <p:cNvSpPr txBox="1">
            <a:spLocks noChangeArrowheads="1"/>
          </p:cNvSpPr>
          <p:nvPr/>
        </p:nvSpPr>
        <p:spPr bwMode="auto">
          <a:xfrm>
            <a:off x="3429000" y="835025"/>
            <a:ext cx="218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Úsek ST</a:t>
            </a:r>
            <a:endParaRPr lang="cs-CZ" altLang="en-US" sz="4000"/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685800" y="3717925"/>
            <a:ext cx="7543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začíná junkčním bodem „J“ na konci komplexu QRS, končí se začátkem vlny 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za normálních okolností mají všchny buňky stejný potenciál = úsek ST je v izoelektrické linii</a:t>
            </a:r>
            <a:endParaRPr lang="cs-CZ" altLang="en-US" b="1">
              <a:latin typeface="Arial" panose="020B0604020202020204" pitchFamily="34" charset="0"/>
            </a:endParaRPr>
          </a:p>
        </p:txBody>
      </p:sp>
      <p:pic>
        <p:nvPicPr>
          <p:cNvPr id="3891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17675"/>
            <a:ext cx="15240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2971800" y="1889125"/>
            <a:ext cx="480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Časový úsek mezi koncem depolarizace a začátkem repolarizace komor</a:t>
            </a:r>
            <a:endParaRPr lang="cs-CZ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60D871-A7DC-456D-9822-5D8730F1E692}" type="slidenum">
              <a:rPr lang="en-US" altLang="en-US" sz="1400"/>
              <a:pPr/>
              <a:t>37</a:t>
            </a:fld>
            <a:endParaRPr lang="en-US" altLang="en-US" sz="140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429000" y="835025"/>
            <a:ext cx="218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Úsek ST</a:t>
            </a:r>
            <a:endParaRPr lang="cs-CZ" altLang="en-US" sz="4000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5438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Změny fyziologické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sympatikotonie ... deprese ST, „kotvovitý tvar“ křivky</a:t>
            </a:r>
          </a:p>
          <a:p>
            <a:pPr>
              <a:spcBef>
                <a:spcPct val="15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vagotonie ...elevace ST</a:t>
            </a:r>
          </a:p>
          <a:p>
            <a:pPr>
              <a:spcBef>
                <a:spcPct val="15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syndrom časné repolarizace</a:t>
            </a: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Změny artificiální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dané polohou elektrody, tvarem hrudníku</a:t>
            </a: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Změny patologické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alterační potenciál poškozené části myokardu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0694E3-5C84-49E0-825A-33E34BE3D63D}" type="slidenum">
              <a:rPr lang="en-US" altLang="en-US" sz="1400"/>
              <a:pPr/>
              <a:t>38</a:t>
            </a:fld>
            <a:endParaRPr lang="en-US" altLang="en-US" sz="1400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3429000" y="835025"/>
            <a:ext cx="218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Úsek ST</a:t>
            </a:r>
            <a:endParaRPr lang="cs-CZ" altLang="en-US" sz="400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543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Ischemické ložisko má odlišný elektr. potenciál = elektrický vektor směřuje k tomuto ložisku</a:t>
            </a: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1. subendokardiální ischemie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(non-Q IM, záchvat AP)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	... deprese ST úseku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3200400"/>
            <a:ext cx="27066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48E2B1-F993-4A33-9836-407480B09A6E}" type="slidenum">
              <a:rPr lang="en-US" altLang="en-US" sz="1400"/>
              <a:pPr/>
              <a:t>39</a:t>
            </a:fld>
            <a:endParaRPr lang="en-US" altLang="en-US" sz="140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3429000" y="835025"/>
            <a:ext cx="218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Úsek ST</a:t>
            </a:r>
            <a:endParaRPr lang="cs-CZ" altLang="en-US" sz="4000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5438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Ischemické ložisko má odlišný elektr. potenciál = elektrický vektor směřuje k tomuto ložisku</a:t>
            </a: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2. subepikardiální ischemie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(Q IM, spastická forma AP,aneurysma)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	... elevace  ST úseku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533400"/>
            <a:ext cx="3733800" cy="28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20186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B968AC-60D7-46BF-B224-3AE984C05E97}" type="slidenum">
              <a:rPr lang="en-US" altLang="en-US" sz="1400"/>
              <a:pPr/>
              <a:t>4</a:t>
            </a:fld>
            <a:endParaRPr lang="en-US" altLang="en-US" sz="140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362200" y="685800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4000" b="1">
                <a:solidFill>
                  <a:srgbClr val="0000CC"/>
                </a:solidFill>
                <a:latin typeface="Arial" panose="020B0604020202020204" pitchFamily="34" charset="0"/>
              </a:rPr>
              <a:t>12 svodové EKG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pic>
        <p:nvPicPr>
          <p:cNvPr id="6148" name="Picture 6" descr="pr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46053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914400" y="1873250"/>
            <a:ext cx="342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800" b="1">
                <a:solidFill>
                  <a:srgbClr val="FF6600"/>
                </a:solidFill>
                <a:latin typeface="Arial" panose="020B0604020202020204" pitchFamily="34" charset="0"/>
              </a:rPr>
              <a:t>Končetinové svody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438400" y="29718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en-US" sz="1800" b="1"/>
              <a:t>aVR</a:t>
            </a:r>
            <a:endParaRPr lang="cs-CZ" altLang="en-US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5867400" y="5410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800" b="1"/>
              <a:t>aVF</a:t>
            </a:r>
            <a:endParaRPr lang="cs-CZ" altLang="en-US"/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7086600" y="2743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800" b="1"/>
              <a:t>aVL</a:t>
            </a:r>
            <a:endParaRPr lang="cs-CZ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F00645-BCAC-4B7A-BB80-E5376D5BD872}" type="slidenum">
              <a:rPr lang="en-US" altLang="en-US" sz="1400"/>
              <a:pPr/>
              <a:t>40</a:t>
            </a:fld>
            <a:endParaRPr lang="en-US" altLang="en-US" sz="140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3670300" y="835025"/>
            <a:ext cx="1706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Vlna T</a:t>
            </a:r>
            <a:endParaRPr lang="cs-CZ" altLang="en-US" sz="400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962400" y="1889125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Repolarizace komor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8288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75438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Fyziologicky</a:t>
            </a:r>
            <a:r>
              <a:rPr lang="cs-CZ" altLang="en-US" sz="2000" b="1">
                <a:latin typeface="Arial" panose="020B0604020202020204" pitchFamily="34" charset="0"/>
              </a:rPr>
              <a:t> směřuje repolarizace od epikardu k endokardu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= vlna T je </a:t>
            </a:r>
            <a:r>
              <a:rPr lang="cs-CZ" altLang="en-US" sz="2000" b="1" u="sng">
                <a:latin typeface="Arial" panose="020B0604020202020204" pitchFamily="34" charset="0"/>
              </a:rPr>
              <a:t>konkordantní</a:t>
            </a:r>
            <a:r>
              <a:rPr lang="cs-CZ" altLang="en-US" sz="2000" b="1">
                <a:latin typeface="Arial" panose="020B0604020202020204" pitchFamily="34" charset="0"/>
              </a:rPr>
              <a:t> (stejnosměrná) s komplexem QRS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V </a:t>
            </a:r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ischemické oblasti</a:t>
            </a:r>
            <a:r>
              <a:rPr lang="cs-CZ" altLang="en-US" sz="2000" b="1">
                <a:latin typeface="Arial" panose="020B0604020202020204" pitchFamily="34" charset="0"/>
              </a:rPr>
              <a:t> dochází k opoždění repolarizace, prodloužení akčního potenciálu</a:t>
            </a: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Vektor repolarizace směřuje od ischem. ložiska: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- u subendokard. ischemie ... k epikardu ... zvýšení vlny T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- u subepikardiální ischemie ... k endokardu ... negativní T</a:t>
            </a:r>
          </a:p>
        </p:txBody>
      </p:sp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43434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342900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EF23E9-552B-4E8C-846A-45AA103E507A}" type="slidenum">
              <a:rPr lang="en-US" altLang="en-US" sz="1400"/>
              <a:pPr/>
              <a:t>41</a:t>
            </a:fld>
            <a:endParaRPr lang="en-US" altLang="en-US" sz="1400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3670300" y="835025"/>
            <a:ext cx="1706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Vlna T</a:t>
            </a:r>
            <a:endParaRPr lang="cs-CZ" altLang="en-US" sz="4000"/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3429000" cy="36099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přetížení LK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neurocirkulační astenie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sympatikotonie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hypokalémie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hyperglykémie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myxedém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pankreatitida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pneumotorax</a:t>
            </a:r>
          </a:p>
        </p:txBody>
      </p:sp>
      <p:sp>
        <p:nvSpPr>
          <p:cNvPr id="44037" name="Line 4"/>
          <p:cNvSpPr>
            <a:spLocks noChangeShapeType="1"/>
          </p:cNvSpPr>
          <p:nvPr/>
        </p:nvSpPr>
        <p:spPr bwMode="auto">
          <a:xfrm>
            <a:off x="4114800" y="3810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5257800" y="2667000"/>
            <a:ext cx="3124200" cy="2362200"/>
          </a:xfrm>
          <a:prstGeom prst="ellipse">
            <a:avLst/>
          </a:prstGeom>
          <a:solidFill>
            <a:srgbClr val="66FF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změny T jsou  difuzní,</a:t>
            </a:r>
          </a:p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vlna T bývá</a:t>
            </a:r>
          </a:p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asymetrická</a:t>
            </a:r>
          </a:p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nebo bifazická</a:t>
            </a:r>
            <a:endParaRPr lang="cs-CZ" altLang="en-US" b="1">
              <a:latin typeface="Arial" panose="020B0604020202020204" pitchFamily="34" charset="0"/>
            </a:endParaRP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4800600" y="1905000"/>
            <a:ext cx="3429000" cy="4095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Nespecifické změny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98113D-FB1F-4A50-A5A1-CC1210036633}" type="slidenum">
              <a:rPr lang="en-US" altLang="en-US" sz="1400"/>
              <a:pPr/>
              <a:t>42</a:t>
            </a:fld>
            <a:endParaRPr lang="en-US" altLang="en-US" sz="140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670300" y="835025"/>
            <a:ext cx="1706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Vlna T</a:t>
            </a:r>
            <a:endParaRPr lang="cs-CZ" altLang="en-US" sz="4000"/>
          </a:p>
        </p:txBody>
      </p:sp>
      <p:sp>
        <p:nvSpPr>
          <p:cNvPr id="45060" name="Oval 5"/>
          <p:cNvSpPr>
            <a:spLocks noChangeArrowheads="1"/>
          </p:cNvSpPr>
          <p:nvPr/>
        </p:nvSpPr>
        <p:spPr bwMode="auto">
          <a:xfrm>
            <a:off x="5257800" y="2667000"/>
            <a:ext cx="3124200" cy="2362200"/>
          </a:xfrm>
          <a:prstGeom prst="ellipse">
            <a:avLst/>
          </a:prstGeom>
          <a:solidFill>
            <a:srgbClr val="66FF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změny T jsou  difuzní,</a:t>
            </a:r>
          </a:p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vlna T bývá</a:t>
            </a:r>
          </a:p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asymetrická</a:t>
            </a:r>
          </a:p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nebo bifazická</a:t>
            </a:r>
            <a:endParaRPr lang="cs-CZ" altLang="en-US" b="1">
              <a:latin typeface="Arial" panose="020B0604020202020204" pitchFamily="34" charset="0"/>
            </a:endParaRPr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4191000" y="35814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 flipV="1">
            <a:off x="4191000" y="35814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3" name="Oval 8"/>
          <p:cNvSpPr>
            <a:spLocks noChangeArrowheads="1"/>
          </p:cNvSpPr>
          <p:nvPr/>
        </p:nvSpPr>
        <p:spPr bwMode="auto">
          <a:xfrm>
            <a:off x="685800" y="2667000"/>
            <a:ext cx="3124200" cy="2362200"/>
          </a:xfrm>
          <a:prstGeom prst="ellipse">
            <a:avLst/>
          </a:prstGeom>
          <a:solidFill>
            <a:srgbClr val="66FF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změny T jsou</a:t>
            </a:r>
          </a:p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lokalizované,</a:t>
            </a:r>
          </a:p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vlna T bývá</a:t>
            </a:r>
          </a:p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symetrická</a:t>
            </a:r>
          </a:p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negativní</a:t>
            </a:r>
            <a:endParaRPr lang="cs-CZ" altLang="en-US" b="1">
              <a:latin typeface="Arial" panose="020B0604020202020204" pitchFamily="34" charset="0"/>
            </a:endParaRP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1295400" y="1905000"/>
            <a:ext cx="2286000" cy="4095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Ischemie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4800600" y="1905000"/>
            <a:ext cx="3429000" cy="4095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Nespecifické změny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A35EED-7FB8-447B-A9E5-B01304558462}" type="slidenum">
              <a:rPr lang="en-US" altLang="en-US" sz="1400"/>
              <a:pPr/>
              <a:t>43</a:t>
            </a:fld>
            <a:endParaRPr lang="en-US" altLang="en-US" sz="140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2159000" y="758825"/>
            <a:ext cx="4756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Vliv K</a:t>
            </a:r>
            <a:r>
              <a:rPr lang="cs-CZ" altLang="en-US" sz="2800" b="1" baseline="30000">
                <a:solidFill>
                  <a:schemeClr val="accent2"/>
                </a:solidFill>
                <a:latin typeface="Arial" panose="020B0604020202020204" pitchFamily="34" charset="0"/>
              </a:rPr>
              <a:t>+</a:t>
            </a:r>
            <a:r>
              <a:rPr lang="cs-CZ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 na převodní systém</a:t>
            </a:r>
            <a:endParaRPr lang="cs-CZ" altLang="en-US" sz="4000"/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1000" cy="5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6CC6A9-BCE4-4472-8645-9B5D599CB564}" type="slidenum">
              <a:rPr lang="en-US" altLang="en-US" sz="1400"/>
              <a:pPr/>
              <a:t>44</a:t>
            </a:fld>
            <a:endParaRPr lang="en-US" altLang="en-US" sz="140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1371600" y="838200"/>
            <a:ext cx="51816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Refrakterní fáze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1. </a:t>
            </a:r>
            <a:r>
              <a:rPr lang="cs-CZ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absolutní</a:t>
            </a:r>
            <a:r>
              <a:rPr lang="cs-CZ" altLang="en-US" sz="2000" b="1">
                <a:latin typeface="Arial" panose="020B0604020202020204" pitchFamily="34" charset="0"/>
              </a:rPr>
              <a:t> = žádný stimulus nemůže vyvolat akční potenciál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2. </a:t>
            </a:r>
            <a:r>
              <a:rPr lang="cs-CZ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relativní</a:t>
            </a:r>
            <a:r>
              <a:rPr lang="cs-CZ" altLang="en-US" sz="2000" b="1">
                <a:latin typeface="Arial" panose="020B0604020202020204" pitchFamily="34" charset="0"/>
              </a:rPr>
              <a:t> = impuls může vyvolat akční potenciál a předčasný stah, ale intenzita kontrakce bude úměrně nižší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81000" y="3581400"/>
            <a:ext cx="3505200" cy="1768475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Fenomén „R na T“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Tzv. „maligní VES“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Impuls nasedající na vlnu T vyvolal fibrilaci komor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60950"/>
            <a:ext cx="700405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489189-719E-42A3-9C5D-F75FF4C66B20}" type="slidenum">
              <a:rPr lang="en-US" altLang="en-US" sz="1400"/>
              <a:pPr/>
              <a:t>45</a:t>
            </a:fld>
            <a:endParaRPr lang="en-US" altLang="en-US" sz="1400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762000" y="835025"/>
            <a:ext cx="6450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Holterovské monitorování</a:t>
            </a:r>
            <a:endParaRPr lang="cs-CZ" altLang="en-US" sz="4000"/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685800" y="4724400"/>
            <a:ext cx="6096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Indikace vyšetření</a:t>
            </a:r>
            <a:r>
              <a:rPr lang="cs-CZ" altLang="en-US" sz="2000" b="1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1. synkopy a palpitace nejasné etiologie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2. odhalení skryté ischemie 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3. kontrola účinnosti antiarytmické léčby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4. kontrola funkce kardiostimulátoru</a:t>
            </a:r>
          </a:p>
        </p:txBody>
      </p:sp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685800" y="1905000"/>
            <a:ext cx="6096000" cy="26828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24-hodinový záznam EKG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analýza průměrné, maximální, minimální frekvence,  výskytu a frekvence závažných arytmií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konfrontace záznamu se subjektivními obtížemi (deníčkem pacienta)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možno provádět ambulantní formou</a:t>
            </a:r>
          </a:p>
        </p:txBody>
      </p:sp>
      <p:pic>
        <p:nvPicPr>
          <p:cNvPr id="481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1828800"/>
            <a:ext cx="32067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F482AF-5E26-4888-8880-06CD91B4C824}" type="slidenum">
              <a:rPr lang="en-US" altLang="en-US" sz="1400"/>
              <a:pPr/>
              <a:t>46</a:t>
            </a:fld>
            <a:endParaRPr lang="en-US" altLang="en-US" sz="1400"/>
          </a:p>
        </p:txBody>
      </p:sp>
      <p:pic>
        <p:nvPicPr>
          <p:cNvPr id="491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371600"/>
            <a:ext cx="53371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Text Box 9"/>
          <p:cNvSpPr txBox="1">
            <a:spLocks noChangeArrowheads="1"/>
          </p:cNvSpPr>
          <p:nvPr/>
        </p:nvSpPr>
        <p:spPr bwMode="auto">
          <a:xfrm>
            <a:off x="685800" y="2133600"/>
            <a:ext cx="7315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Pacient č. 1</a:t>
            </a:r>
          </a:p>
          <a:p>
            <a:pPr>
              <a:spcBef>
                <a:spcPct val="75000"/>
              </a:spcBef>
            </a:pPr>
            <a:r>
              <a:rPr lang="cs-CZ" altLang="en-US" sz="1600" b="1">
                <a:latin typeface="Arial" panose="020B0604020202020204" pitchFamily="34" charset="0"/>
              </a:rPr>
              <a:t>Záchyt síňové fibrilace</a:t>
            </a:r>
          </a:p>
          <a:p>
            <a:r>
              <a:rPr lang="cs-CZ" altLang="en-US" sz="1600" b="1">
                <a:latin typeface="Arial" panose="020B0604020202020204" pitchFamily="34" charset="0"/>
              </a:rPr>
              <a:t>s pauzami nad 2 s a ojedinělých</a:t>
            </a:r>
          </a:p>
          <a:p>
            <a:r>
              <a:rPr lang="cs-CZ" altLang="en-US" sz="1600" b="1">
                <a:latin typeface="Arial" panose="020B0604020202020204" pitchFamily="34" charset="0"/>
              </a:rPr>
              <a:t>komorových extrasystol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762000" y="835025"/>
            <a:ext cx="6450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Holterovské monitorování</a:t>
            </a:r>
            <a:endParaRPr lang="cs-CZ" altLang="en-US" sz="400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F89F3C-F71C-4647-BAA7-2E96A3E3EC53}" type="slidenum">
              <a:rPr lang="en-US" altLang="en-US" sz="1400"/>
              <a:pPr/>
              <a:t>47</a:t>
            </a:fld>
            <a:endParaRPr lang="en-US" altLang="en-US" sz="140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85800" y="3670300"/>
            <a:ext cx="7315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Pacient č. 2</a:t>
            </a:r>
          </a:p>
          <a:p>
            <a:pPr>
              <a:spcBef>
                <a:spcPct val="75000"/>
              </a:spcBef>
            </a:pPr>
            <a:r>
              <a:rPr lang="cs-CZ" altLang="en-US" sz="1600" b="1">
                <a:latin typeface="Arial" panose="020B0604020202020204" pitchFamily="34" charset="0"/>
              </a:rPr>
              <a:t>Epizoda fibrilace komor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62000" y="835025"/>
            <a:ext cx="6450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Holterovské monitorování</a:t>
            </a:r>
            <a:endParaRPr lang="cs-CZ" altLang="en-US" sz="400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05050"/>
            <a:ext cx="59436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C84477-D1FF-4EF9-8699-CAE847D1FF45}" type="slidenum">
              <a:rPr lang="en-US" altLang="en-US" sz="1400"/>
              <a:pPr/>
              <a:t>48</a:t>
            </a:fld>
            <a:endParaRPr lang="en-US" altLang="en-US" sz="140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85800" y="4522788"/>
            <a:ext cx="7315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Pacient č. 3</a:t>
            </a:r>
          </a:p>
          <a:p>
            <a:pPr>
              <a:spcBef>
                <a:spcPct val="75000"/>
              </a:spcBef>
            </a:pPr>
            <a:r>
              <a:rPr lang="cs-CZ" altLang="en-US" sz="1600" b="1">
                <a:latin typeface="Arial" panose="020B0604020202020204" pitchFamily="34" charset="0"/>
              </a:rPr>
              <a:t>Epizoda komorové</a:t>
            </a:r>
          </a:p>
          <a:p>
            <a:r>
              <a:rPr lang="cs-CZ" altLang="en-US" sz="1600" b="1">
                <a:latin typeface="Arial" panose="020B0604020202020204" pitchFamily="34" charset="0"/>
              </a:rPr>
              <a:t>tachykardie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762000" y="835025"/>
            <a:ext cx="6450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Holterovské monitorování</a:t>
            </a:r>
            <a:endParaRPr lang="cs-CZ" altLang="en-US" sz="400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5181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5B77D9-F783-493B-9A13-769B62509E0E}" type="slidenum">
              <a:rPr lang="en-US" altLang="en-US" sz="1400"/>
              <a:pPr/>
              <a:t>49</a:t>
            </a:fld>
            <a:endParaRPr lang="en-US" altLang="en-US" sz="140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58813" y="835025"/>
            <a:ext cx="6678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Ergometrie - zátěžové EKG</a:t>
            </a:r>
            <a:endParaRPr lang="cs-CZ" altLang="en-US" sz="4000"/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94063"/>
            <a:ext cx="4267200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685800" y="4724400"/>
            <a:ext cx="6096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Indikace vyšetření</a:t>
            </a:r>
            <a:r>
              <a:rPr lang="cs-CZ" altLang="en-US" sz="2000" b="1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1. upřesnění prognózy ICHS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2. podezření na ICHS 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3. posouzení funkční výkonnosti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685800" y="1905000"/>
            <a:ext cx="7315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Stupňovité zvyšování zátěže ve 4-minutových intervalech, zákl. stupeň je 25 - 75 W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Ukončení testu při submaximální zátěži nebo při komplikacích (hypertenzní špička, polytopní VES, poruchy vedení, elevace ST, deprese ST &gt; 2 mm inverze T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Současný vznik anginozní bolesti + změny ST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= potvrzení ICHS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A838BC-F5FA-429B-8EA8-2CA9EE3E3CC2}" type="slidenum">
              <a:rPr lang="en-US" altLang="en-US" sz="1400"/>
              <a:pPr/>
              <a:t>5</a:t>
            </a:fld>
            <a:endParaRPr lang="en-US" altLang="en-US" sz="140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07950" y="685800"/>
            <a:ext cx="8785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4000" b="1">
                <a:solidFill>
                  <a:srgbClr val="0000CC"/>
                </a:solidFill>
                <a:latin typeface="Arial" panose="020B0604020202020204" pitchFamily="34" charset="0"/>
              </a:rPr>
              <a:t>12 svodové EKG</a:t>
            </a:r>
            <a:r>
              <a:rPr lang="en-US" altLang="en-US" sz="4000" b="1">
                <a:solidFill>
                  <a:srgbClr val="0000CC"/>
                </a:solidFill>
                <a:latin typeface="Arial" panose="020B0604020202020204" pitchFamily="34" charset="0"/>
              </a:rPr>
              <a:t>, um</a:t>
            </a:r>
            <a:r>
              <a:rPr lang="cs-CZ" altLang="en-US" sz="4000" b="1">
                <a:solidFill>
                  <a:srgbClr val="0000CC"/>
                </a:solidFill>
                <a:latin typeface="Arial" panose="020B0604020202020204" pitchFamily="34" charset="0"/>
              </a:rPr>
              <a:t>ístění elektrod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800" b="1">
                <a:solidFill>
                  <a:srgbClr val="FF6600"/>
                </a:solidFill>
                <a:latin typeface="Arial" panose="020B0604020202020204" pitchFamily="34" charset="0"/>
              </a:rPr>
              <a:t>Hrudní svody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pic>
        <p:nvPicPr>
          <p:cNvPr id="7173" name="Picture 6" descr="pr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51816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40005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767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B19950-7E2A-4CAE-9DF3-D924159516BB}" type="slidenum">
              <a:rPr lang="en-US" altLang="en-US" sz="1400"/>
              <a:pPr/>
              <a:t>50</a:t>
            </a:fld>
            <a:endParaRPr lang="en-US" altLang="en-US" sz="140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014413" y="1700213"/>
            <a:ext cx="7088187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400" b="1">
                <a:solidFill>
                  <a:srgbClr val="FFFF00"/>
                </a:solidFill>
                <a:latin typeface="Arial" panose="020B0604020202020204" pitchFamily="34" charset="0"/>
              </a:rPr>
              <a:t>Nejčastější nález na EKG:</a:t>
            </a:r>
          </a:p>
          <a:p>
            <a:pPr algn="ctr"/>
            <a:r>
              <a:rPr lang="cs-CZ" altLang="en-US" sz="4400" b="1">
                <a:solidFill>
                  <a:srgbClr val="FFFF00"/>
                </a:solidFill>
                <a:latin typeface="Arial" panose="020B0604020202020204" pitchFamily="34" charset="0"/>
              </a:rPr>
              <a:t>Q infarkt myokardu</a:t>
            </a:r>
            <a:endParaRPr lang="cs-CZ" altLang="en-US" sz="40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40000"/>
              </a:spcBef>
            </a:pPr>
            <a:r>
              <a:rPr lang="cs-CZ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Dynamika EKG změn</a:t>
            </a:r>
            <a:endParaRPr lang="cs-CZ" altLang="en-US" sz="40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1C775C-642E-4FBC-8507-D438E87E5EED}" type="slidenum">
              <a:rPr lang="en-US" altLang="en-US" sz="1400"/>
              <a:pPr/>
              <a:t>51</a:t>
            </a:fld>
            <a:endParaRPr lang="en-US" altLang="en-US" sz="1400"/>
          </a:p>
        </p:txBody>
      </p:sp>
      <p:pic>
        <p:nvPicPr>
          <p:cNvPr id="54275" name="Picture 2" descr="ami ecg_ev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7146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 descr="aim_ecg el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038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 descr="aim acute ischem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E66960-9512-43B9-B81B-96E0F7754F1B}" type="slidenum">
              <a:rPr lang="en-US" altLang="en-US" sz="1400"/>
              <a:pPr/>
              <a:t>52</a:t>
            </a:fld>
            <a:endParaRPr lang="en-US" altLang="en-US" sz="140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274320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0480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28194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2787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3" name="Line 6"/>
          <p:cNvSpPr>
            <a:spLocks noChangeShapeType="1"/>
          </p:cNvSpPr>
          <p:nvPr/>
        </p:nvSpPr>
        <p:spPr bwMode="auto">
          <a:xfrm>
            <a:off x="3962400" y="2209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4" name="Line 7"/>
          <p:cNvSpPr>
            <a:spLocks noChangeShapeType="1"/>
          </p:cNvSpPr>
          <p:nvPr/>
        </p:nvSpPr>
        <p:spPr bwMode="auto">
          <a:xfrm flipH="1">
            <a:off x="6705600" y="2971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5" name="Line 8"/>
          <p:cNvSpPr>
            <a:spLocks noChangeShapeType="1"/>
          </p:cNvSpPr>
          <p:nvPr/>
        </p:nvSpPr>
        <p:spPr bwMode="auto">
          <a:xfrm flipH="1">
            <a:off x="4038600" y="49530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742E0D-4FDE-4D1A-A6F5-7BE3E6B30DFD}" type="slidenum">
              <a:rPr lang="en-US" altLang="en-US" sz="1400"/>
              <a:pPr/>
              <a:t>53</a:t>
            </a:fld>
            <a:endParaRPr lang="en-US" altLang="en-US" sz="1400"/>
          </a:p>
        </p:txBody>
      </p:sp>
      <p:pic>
        <p:nvPicPr>
          <p:cNvPr id="56323" name="Picture 2" descr="ami-e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8390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1219200" y="4978400"/>
            <a:ext cx="4583113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altLang="en-US" sz="2000" b="1">
                <a:latin typeface="Arial" panose="020B0604020202020204" pitchFamily="34" charset="0"/>
              </a:rPr>
              <a:t>AIM přední stěny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en-US" sz="1600" b="1">
                <a:latin typeface="Arial" panose="020B0604020202020204" pitchFamily="34" charset="0"/>
              </a:rPr>
              <a:t>ST elevace ve V1 - 6, I a aVL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en-US" sz="1600" b="1">
                <a:latin typeface="Arial" panose="020B0604020202020204" pitchFamily="34" charset="0"/>
              </a:rPr>
              <a:t>reciproční ST deprese ve spodních svodech</a:t>
            </a:r>
            <a:r>
              <a:rPr lang="en-US" altLang="en-US" sz="1600" b="1"/>
              <a:t> 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1AEC4F-4221-4D5C-AEAE-4393B094DBD2}" type="slidenum">
              <a:rPr lang="en-US" altLang="en-US" sz="1400"/>
              <a:pPr/>
              <a:t>54</a:t>
            </a:fld>
            <a:endParaRPr lang="en-US" altLang="en-US" sz="1400"/>
          </a:p>
        </p:txBody>
      </p:sp>
      <p:pic>
        <p:nvPicPr>
          <p:cNvPr id="57347" name="Picture 2" descr="ami i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153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1981200" y="4978400"/>
            <a:ext cx="4865688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altLang="en-US" sz="2000" b="1">
                <a:latin typeface="Arial" panose="020B0604020202020204" pitchFamily="34" charset="0"/>
              </a:rPr>
              <a:t>AIM spodní stěny (diafragmatický)</a:t>
            </a:r>
            <a:endParaRPr lang="en-US" altLang="en-US" sz="1600" b="1"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en-US" sz="1600">
                <a:latin typeface="Arial" panose="020B0604020202020204" pitchFamily="34" charset="0"/>
              </a:rPr>
              <a:t> </a:t>
            </a:r>
            <a:r>
              <a:rPr lang="en-US" altLang="en-US" sz="1600" b="1">
                <a:latin typeface="Arial" panose="020B0604020202020204" pitchFamily="34" charset="0"/>
              </a:rPr>
              <a:t>ST elevace ve spodních svodech II, III and aVF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en-US" sz="1600" b="1">
                <a:latin typeface="Arial" panose="020B0604020202020204" pitchFamily="34" charset="0"/>
              </a:rPr>
              <a:t> reciproční ST deprese v předních svodech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en-US" sz="1600" b="1">
                <a:latin typeface="Arial" panose="020B0604020202020204" pitchFamily="34" charset="0"/>
              </a:rPr>
              <a:t> BPRT a bradykardie</a:t>
            </a:r>
            <a:endParaRPr lang="en-US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69AF26-A5D7-45B5-A4B0-6A011E822745}" type="slidenum">
              <a:rPr lang="en-US" altLang="en-US" sz="1400"/>
              <a:pPr/>
              <a:t>55</a:t>
            </a:fld>
            <a:endParaRPr lang="en-US" altLang="en-US" sz="1400"/>
          </a:p>
        </p:txBody>
      </p:sp>
      <p:pic>
        <p:nvPicPr>
          <p:cNvPr id="58371" name="Picture 3" descr="ami 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848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905000" y="4673600"/>
            <a:ext cx="44307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altLang="en-US" sz="2000" b="1">
                <a:latin typeface="Arial" panose="020B0604020202020204" pitchFamily="34" charset="0"/>
              </a:rPr>
              <a:t>Starý diafragmatický Q-IM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en-US" sz="1600" b="1">
                <a:latin typeface="Arial" panose="020B0604020202020204" pitchFamily="34" charset="0"/>
              </a:rPr>
              <a:t> patologický Q kmit ve svodech II, III a aVF</a:t>
            </a:r>
            <a:r>
              <a:rPr lang="en-US" altLang="en-US" sz="16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CEC175-B2A8-4788-A5C0-C7860526F56A}" type="slidenum">
              <a:rPr lang="en-US" altLang="en-US" sz="1400"/>
              <a:pPr/>
              <a:t>56</a:t>
            </a:fld>
            <a:endParaRPr lang="en-US" altLang="en-US" sz="1400"/>
          </a:p>
        </p:txBody>
      </p:sp>
      <p:pic>
        <p:nvPicPr>
          <p:cNvPr id="59395" name="Picture 2" descr="ami ecg i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4861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152400" y="3429000"/>
            <a:ext cx="533400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196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000" b="1">
                <a:latin typeface="Arial" panose="020B0604020202020204" pitchFamily="34" charset="0"/>
              </a:rPr>
              <a:t>Diafragmatický IM</a:t>
            </a:r>
            <a:r>
              <a:rPr lang="en-US" altLang="en-US" sz="1600">
                <a:latin typeface="Arial" panose="020B0604020202020204" pitchFamily="34" charset="0"/>
              </a:rPr>
              <a:t>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endParaRPr lang="en-US" altLang="en-US" sz="1600">
              <a:latin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endParaRPr lang="en-US" altLang="en-US" sz="1600">
              <a:latin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1600">
                <a:latin typeface="Arial" panose="020B0604020202020204" pitchFamily="34" charset="0"/>
              </a:rPr>
              <a:t> </a:t>
            </a:r>
            <a:r>
              <a:rPr lang="en-US" altLang="en-US" sz="1600" b="1">
                <a:latin typeface="Arial" panose="020B0604020202020204" pitchFamily="34" charset="0"/>
              </a:rPr>
              <a:t>patologické Q a vývoj ST-T změn ve svodech II, III, aVF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1600" b="1">
                <a:latin typeface="Arial" panose="020B0604020202020204" pitchFamily="34" charset="0"/>
              </a:rPr>
              <a:t> Q kmity obvykle nejvýraznější ve svodu III, dále v  aVF a nejmenší ve svodu II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59397" name="Picture 4" descr="ami ecg inf 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3375"/>
            <a:ext cx="4762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4267200" y="3425825"/>
            <a:ext cx="4648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000" b="1">
                <a:latin typeface="Arial" panose="020B0604020202020204" pitchFamily="34" charset="0"/>
              </a:rPr>
              <a:t>Diafragmatický IM staršího data</a:t>
            </a:r>
            <a:endParaRPr lang="en-US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B216B9-FFDA-46CD-9620-1C1A40BA2333}" type="slidenum">
              <a:rPr lang="en-US" altLang="en-US" sz="1400"/>
              <a:pPr/>
              <a:t>57</a:t>
            </a:fld>
            <a:endParaRPr lang="en-US" altLang="en-US" sz="1400"/>
          </a:p>
        </p:txBody>
      </p:sp>
      <p:pic>
        <p:nvPicPr>
          <p:cNvPr id="60419" name="Picture 2" descr="ami ecg anterosep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2914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533400" y="3657600"/>
            <a:ext cx="3505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9925" indent="-2127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000" b="1">
                <a:latin typeface="Arial" panose="020B0604020202020204" pitchFamily="34" charset="0"/>
              </a:rPr>
              <a:t>Anteroseptální IM</a:t>
            </a:r>
            <a:r>
              <a:rPr lang="en-US" altLang="en-US" sz="1600">
                <a:latin typeface="Arial" panose="020B0604020202020204" pitchFamily="34" charset="0"/>
              </a:rPr>
              <a:t>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1600" b="1">
                <a:latin typeface="Arial" panose="020B0604020202020204" pitchFamily="34" charset="0"/>
              </a:rPr>
              <a:t> Q, QS nebo qrS komplex ve V1-V3 (V4)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1600" b="1">
                <a:latin typeface="Arial" panose="020B0604020202020204" pitchFamily="34" charset="0"/>
              </a:rPr>
              <a:t> vývoj ST-T změn</a:t>
            </a:r>
            <a:endParaRPr lang="en-US" altLang="en-US" sz="1600"/>
          </a:p>
        </p:txBody>
      </p:sp>
      <p:pic>
        <p:nvPicPr>
          <p:cNvPr id="60421" name="Picture 4" descr="ami ecg anterol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609600"/>
            <a:ext cx="3095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4648200" y="3581400"/>
            <a:ext cx="42672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000" b="1">
                <a:latin typeface="Arial" panose="020B0604020202020204" pitchFamily="34" charset="0"/>
              </a:rPr>
              <a:t>Akutní anterolaterální IM</a:t>
            </a:r>
            <a:endParaRPr lang="en-US" altLang="en-US" sz="1600"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1600">
                <a:latin typeface="Arial" panose="020B0604020202020204" pitchFamily="34" charset="0"/>
              </a:rPr>
              <a:t> </a:t>
            </a:r>
            <a:r>
              <a:rPr lang="en-US" altLang="en-US" sz="1600" b="1">
                <a:latin typeface="Arial" panose="020B0604020202020204" pitchFamily="34" charset="0"/>
              </a:rPr>
              <a:t>patologické Q V2-6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1600" b="1">
                <a:latin typeface="Arial" panose="020B0604020202020204" pitchFamily="34" charset="0"/>
              </a:rPr>
              <a:t> akutní ST-T změny</a:t>
            </a:r>
            <a:endParaRPr lang="en-US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7AA599-C35E-4438-BCB4-2DE9E1D4756E}" type="slidenum">
              <a:rPr lang="cs-CZ" altLang="cs-CZ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cs-CZ" altLang="cs-CZ" sz="1400">
              <a:latin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3250"/>
            <a:ext cx="8229600" cy="1208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Děkuji </a:t>
            </a:r>
          </a:p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Vám za pozornost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7900" y="3070225"/>
            <a:ext cx="35655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-Toto je v jakékoliv formě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(P</a:t>
            </a:r>
            <a:r>
              <a:rPr lang="en-GB" altLang="en-US" sz="2000" dirty="0" smtClean="0">
                <a:solidFill>
                  <a:srgbClr val="FF6600"/>
                </a:solidFill>
              </a:rPr>
              <a:t>DF</a:t>
            </a:r>
            <a:r>
              <a:rPr lang="cs-CZ" altLang="en-US" sz="2000" dirty="0" smtClean="0">
                <a:solidFill>
                  <a:srgbClr val="FF6600"/>
                </a:solidFill>
              </a:rPr>
              <a:t>, P</a:t>
            </a:r>
            <a:r>
              <a:rPr lang="en-GB" altLang="en-US" sz="2000" dirty="0" smtClean="0">
                <a:solidFill>
                  <a:srgbClr val="FF6600"/>
                </a:solidFill>
              </a:rPr>
              <a:t>PT</a:t>
            </a:r>
            <a:r>
              <a:rPr lang="cs-CZ" altLang="en-US" sz="2000" dirty="0" smtClean="0">
                <a:solidFill>
                  <a:srgbClr val="FF6600"/>
                </a:solidFill>
              </a:rPr>
              <a:t>,</a:t>
            </a:r>
            <a:r>
              <a:rPr lang="en-GB" altLang="en-US" sz="2000" dirty="0" smtClean="0">
                <a:solidFill>
                  <a:srgbClr val="FF6600"/>
                </a:solidFill>
              </a:rPr>
              <a:t> PPTX</a:t>
            </a:r>
            <a:r>
              <a:rPr lang="cs-CZ" altLang="en-US" sz="2000" dirty="0" smtClean="0">
                <a:solidFill>
                  <a:srgbClr val="FF6600"/>
                </a:solidFill>
              </a:rPr>
              <a:t> atd.)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neoficiální výukový materiál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interní potřebu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nešířit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dotazy kontaktujte: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Petr.Marsalek</a:t>
            </a:r>
            <a:r>
              <a:rPr lang="en-GB" altLang="en-US" sz="2000" dirty="0" smtClean="0">
                <a:solidFill>
                  <a:srgbClr val="FF6600"/>
                </a:solidFill>
              </a:rPr>
              <a:t>@LF1.CUNI.CZ</a:t>
            </a:r>
            <a:endParaRPr lang="cs-CZ" altLang="en-US" sz="2000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000" dirty="0" smtClean="0">
              <a:solidFill>
                <a:srgbClr val="FF6600"/>
              </a:solidFill>
            </a:endParaRPr>
          </a:p>
        </p:txBody>
      </p:sp>
      <p:sp>
        <p:nvSpPr>
          <p:cNvPr id="61445" name="Rectangle 3"/>
          <p:cNvSpPr txBox="1">
            <a:spLocks noChangeArrowheads="1"/>
          </p:cNvSpPr>
          <p:nvPr/>
        </p:nvSpPr>
        <p:spPr bwMode="auto">
          <a:xfrm>
            <a:off x="304800" y="381000"/>
            <a:ext cx="82296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600" b="1">
                <a:solidFill>
                  <a:srgbClr val="0070C0"/>
                </a:solidFill>
                <a:latin typeface="Arial" panose="020B0604020202020204" pitchFamily="34" charset="0"/>
              </a:rPr>
              <a:t>Souhrn/ Dotazy/ komentáře ?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D66432-6C86-4C57-80FA-A1A66DC7573A}" type="slidenum">
              <a:rPr lang="en-US" altLang="en-US" sz="1400"/>
              <a:pPr/>
              <a:t>6</a:t>
            </a:fld>
            <a:endParaRPr lang="en-US" altLang="en-US" sz="140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89138"/>
            <a:ext cx="8929687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9388" y="476250"/>
            <a:ext cx="8785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4000" b="1">
                <a:solidFill>
                  <a:srgbClr val="0000CC"/>
                </a:solidFill>
                <a:latin typeface="Arial" panose="020B0604020202020204" pitchFamily="34" charset="0"/>
              </a:rPr>
              <a:t>12 svodové EKG</a:t>
            </a:r>
            <a:r>
              <a:rPr lang="en-US" altLang="en-US" sz="4000" b="1">
                <a:solidFill>
                  <a:srgbClr val="0000CC"/>
                </a:solidFill>
                <a:latin typeface="Arial" panose="020B0604020202020204" pitchFamily="34" charset="0"/>
              </a:rPr>
              <a:t>, um</a:t>
            </a:r>
            <a:r>
              <a:rPr lang="cs-CZ" altLang="en-US" sz="4000" b="1">
                <a:solidFill>
                  <a:srgbClr val="0000CC"/>
                </a:solidFill>
                <a:latin typeface="Arial" panose="020B0604020202020204" pitchFamily="34" charset="0"/>
              </a:rPr>
              <a:t>ístění elektrod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FE412F-EF49-49B3-BF99-F5F3334AEB93}" type="slidenum">
              <a:rPr lang="en-US" altLang="en-US" sz="1400"/>
              <a:pPr/>
              <a:t>7</a:t>
            </a:fld>
            <a:endParaRPr lang="en-US" altLang="en-US" sz="1400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362200" y="685800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4000" b="1">
                <a:solidFill>
                  <a:srgbClr val="0000CC"/>
                </a:solidFill>
                <a:latin typeface="Arial" panose="020B0604020202020204" pitchFamily="34" charset="0"/>
              </a:rPr>
              <a:t>12 svodové EKG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0175"/>
            <a:ext cx="68580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D98669-F174-421A-B25E-22F407AE1EAB}" type="slidenum">
              <a:rPr lang="en-US" altLang="en-US" sz="1400"/>
              <a:pPr/>
              <a:t>8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476250"/>
            <a:ext cx="3094038" cy="1143000"/>
          </a:xfrm>
        </p:spPr>
        <p:txBody>
          <a:bodyPr/>
          <a:lstStyle/>
          <a:p>
            <a:pPr algn="l"/>
            <a:r>
              <a:rPr lang="cs-CZ" altLang="en-US" sz="3600" smtClean="0">
                <a:latin typeface="Arial" panose="020B0604020202020204" pitchFamily="34" charset="0"/>
              </a:rPr>
              <a:t>Tři</a:t>
            </a:r>
            <a:br>
              <a:rPr lang="cs-CZ" altLang="en-US" sz="3600" smtClean="0">
                <a:latin typeface="Arial" panose="020B0604020202020204" pitchFamily="34" charset="0"/>
              </a:rPr>
            </a:br>
            <a:r>
              <a:rPr lang="cs-CZ" altLang="en-US" sz="3600" smtClean="0">
                <a:latin typeface="Arial" panose="020B0604020202020204" pitchFamily="34" charset="0"/>
              </a:rPr>
              <a:t>EKG</a:t>
            </a:r>
            <a:br>
              <a:rPr lang="cs-CZ" altLang="en-US" sz="3600" smtClean="0">
                <a:latin typeface="Arial" panose="020B0604020202020204" pitchFamily="34" charset="0"/>
              </a:rPr>
            </a:br>
            <a:r>
              <a:rPr lang="cs-CZ" altLang="en-US" sz="3600" smtClean="0">
                <a:latin typeface="Arial" panose="020B0604020202020204" pitchFamily="34" charset="0"/>
              </a:rPr>
              <a:t>paradigmata</a:t>
            </a:r>
            <a:endParaRPr lang="en-US" altLang="en-US" sz="3600" smtClean="0">
              <a:latin typeface="Arial" panose="020B0604020202020204" pitchFamily="34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7875" cy="806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6011863" y="1989138"/>
            <a:ext cx="288131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1. Svody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</a:rPr>
              <a:t>Kon</a:t>
            </a:r>
            <a:r>
              <a:rPr lang="cs-CZ" altLang="en-US" sz="2000" b="1">
                <a:latin typeface="Arial" panose="020B0604020202020204" pitchFamily="34" charset="0"/>
              </a:rPr>
              <a:t>četinové jsou globální, distanční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Hrudní jsou lokální, blízké</a:t>
            </a:r>
          </a:p>
          <a:p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2. Fyziologicky je převaha voltáže levé komory</a:t>
            </a:r>
            <a:r>
              <a:rPr lang="cs-CZ" altLang="en-US" sz="2000" b="1">
                <a:latin typeface="Arial" panose="020B0604020202020204" pitchFamily="34" charset="0"/>
              </a:rPr>
              <a:t> u dospělých</a:t>
            </a:r>
          </a:p>
          <a:p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. </a:t>
            </a:r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Dutinový potenciál</a:t>
            </a:r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slouží k výkladu negativity širokého Q a negativního T 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u infarktu myokardu a ischemie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2EF184-B4C5-4F45-BC21-FB3B8D4691E9}" type="slidenum">
              <a:rPr lang="en-US" altLang="en-US" sz="1400"/>
              <a:pPr/>
              <a:t>9</a:t>
            </a:fld>
            <a:endParaRPr lang="en-US" altLang="en-US" sz="140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1009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191000" y="13716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vznik impulsu v SA uzlu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1373</Words>
  <Application>Microsoft Office PowerPoint</Application>
  <PresentationFormat>On-screen Show (4:3)</PresentationFormat>
  <Paragraphs>351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Times New Roman</vt:lpstr>
      <vt:lpstr>Arial</vt:lpstr>
      <vt:lpstr>Symbol</vt:lpstr>
      <vt:lpstr>Výchozí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Tři EKG paradigmata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Patologicka fyziologie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Vokurka</dc:creator>
  <cp:lastModifiedBy>Marsalek, Petr</cp:lastModifiedBy>
  <cp:revision>348</cp:revision>
  <cp:lastPrinted>2003-10-22T09:13:39Z</cp:lastPrinted>
  <dcterms:created xsi:type="dcterms:W3CDTF">2002-10-15T09:41:55Z</dcterms:created>
  <dcterms:modified xsi:type="dcterms:W3CDTF">2025-10-28T16:18:50Z</dcterms:modified>
</cp:coreProperties>
</file>