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86" r:id="rId3"/>
    <p:sldId id="268" r:id="rId4"/>
    <p:sldId id="269" r:id="rId5"/>
    <p:sldId id="270" r:id="rId6"/>
    <p:sldId id="258" r:id="rId7"/>
    <p:sldId id="259" r:id="rId8"/>
    <p:sldId id="272" r:id="rId9"/>
    <p:sldId id="285" r:id="rId10"/>
    <p:sldId id="271" r:id="rId11"/>
    <p:sldId id="260" r:id="rId12"/>
    <p:sldId id="273" r:id="rId13"/>
    <p:sldId id="261" r:id="rId14"/>
    <p:sldId id="274" r:id="rId15"/>
    <p:sldId id="262" r:id="rId16"/>
    <p:sldId id="263" r:id="rId17"/>
    <p:sldId id="264" r:id="rId18"/>
    <p:sldId id="265" r:id="rId19"/>
    <p:sldId id="266" r:id="rId20"/>
    <p:sldId id="276" r:id="rId21"/>
    <p:sldId id="267" r:id="rId22"/>
    <p:sldId id="275" r:id="rId23"/>
    <p:sldId id="277" r:id="rId24"/>
    <p:sldId id="287" r:id="rId2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0066"/>
    <a:srgbClr val="F62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8" autoAdjust="0"/>
    <p:restoredTop sz="94660"/>
  </p:normalViewPr>
  <p:slideViewPr>
    <p:cSldViewPr>
      <p:cViewPr varScale="1">
        <p:scale>
          <a:sx n="117" d="100"/>
          <a:sy n="117" d="100"/>
        </p:scale>
        <p:origin x="4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E627D37-50E6-4630-8669-773A4EF245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FD744-DB8C-46DB-A02C-E178865DF96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8574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7A9A7-F2E8-4D67-AF60-BFB3A142674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9294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537AD-C47F-4E4D-A1AC-3D4BC79E6F7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3720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20CF-86D0-4B9A-9150-0FA171FFEEE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2670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AF09C-8AD3-4DF5-9A31-56299D9A2F6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2705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848DF-CACF-4F56-B632-CE9ADE40DC0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9693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FA85-85CE-4BE7-8FC0-CEA999A8789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5691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E4459-6CD0-4EA6-999B-C3AD73BE699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8119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81ECC-93F9-45EC-A2A3-CB093C361CA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0985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15744-BC7C-41F7-9C79-FB97D679A14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077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0462B-6D8A-443A-B660-7E944EE9763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1545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52724EA-BEF5-4D10-AED4-0F7C165C3E1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enshospital.org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3B3B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93C1EF-9925-4FE2-9824-47A582F291BB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cs-CZ" altLang="en-US" sz="1400" smtClean="0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844550" y="1773238"/>
            <a:ext cx="751205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6000" b="1" dirty="0">
                <a:solidFill>
                  <a:srgbClr val="FFFF00"/>
                </a:solidFill>
              </a:rPr>
              <a:t>Arytmie/ Arrhytmias</a:t>
            </a:r>
            <a:endParaRPr lang="cs-CZ" altLang="en-US" sz="6000" b="1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cs-CZ" altLang="en-US" sz="2800" b="1" dirty="0"/>
          </a:p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b="1" dirty="0"/>
              <a:t/>
            </a:r>
            <a:br>
              <a:rPr lang="cs-CZ" altLang="en-US" b="1" dirty="0"/>
            </a:br>
            <a:r>
              <a:rPr lang="cs-CZ" altLang="en-US" b="1" dirty="0"/>
              <a:t>2003</a:t>
            </a:r>
            <a:r>
              <a:rPr lang="en-US" altLang="en-US" b="1" dirty="0"/>
              <a:t>-20</a:t>
            </a:r>
            <a:r>
              <a:rPr lang="cs-CZ" altLang="en-US" b="1" dirty="0" smtClean="0"/>
              <a:t>13-2023-</a:t>
            </a:r>
            <a:r>
              <a:rPr lang="en-GB" altLang="en-US" b="1" dirty="0" err="1" smtClean="0"/>
              <a:t>etc</a:t>
            </a:r>
            <a:r>
              <a:rPr lang="en-GB" altLang="en-US" b="1" dirty="0" smtClean="0"/>
              <a:t>-</a:t>
            </a:r>
            <a:r>
              <a:rPr lang="cs-CZ" altLang="en-US" b="1" dirty="0" smtClean="0"/>
              <a:t>...</a:t>
            </a:r>
            <a:endParaRPr lang="cs-CZ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60648"/>
            <a:ext cx="1314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AKK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3E7654-123F-42C6-8A98-FDC759DE0036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en-US" sz="1400" smtClean="0"/>
          </a:p>
        </p:txBody>
      </p:sp>
      <p:pic>
        <p:nvPicPr>
          <p:cNvPr id="12291" name="Picture 2" descr="ecg_compens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68413"/>
            <a:ext cx="30384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136900" y="381000"/>
            <a:ext cx="304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Compensatory pauses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971550" y="3933825"/>
            <a:ext cx="3371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chemeClr val="accent2"/>
                </a:solidFill>
              </a:rPr>
              <a:t>při SVES dochází k vybití</a:t>
            </a:r>
            <a:br>
              <a:rPr lang="cs-CZ" altLang="en-US" sz="1800">
                <a:solidFill>
                  <a:schemeClr val="accent2"/>
                </a:solidFill>
              </a:rPr>
            </a:br>
            <a:r>
              <a:rPr lang="cs-CZ" altLang="en-US" sz="1800">
                <a:solidFill>
                  <a:schemeClr val="accent2"/>
                </a:solidFill>
              </a:rPr>
              <a:t>impulsu v SA uzlu retrográdním</a:t>
            </a:r>
            <a:br>
              <a:rPr lang="cs-CZ" altLang="en-US" sz="1800">
                <a:solidFill>
                  <a:schemeClr val="accent2"/>
                </a:solidFill>
              </a:rPr>
            </a:br>
            <a:r>
              <a:rPr lang="cs-CZ" altLang="en-US" sz="1800">
                <a:solidFill>
                  <a:schemeClr val="accent2"/>
                </a:solidFill>
              </a:rPr>
              <a:t>vedením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971550" y="2708275"/>
            <a:ext cx="310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chemeClr val="accent2"/>
                </a:solidFill>
              </a:rPr>
              <a:t>při KES nemůže dojít k vybití</a:t>
            </a:r>
            <a:br>
              <a:rPr lang="cs-CZ" altLang="en-US" sz="1800">
                <a:solidFill>
                  <a:schemeClr val="accent2"/>
                </a:solidFill>
              </a:rPr>
            </a:br>
            <a:r>
              <a:rPr lang="cs-CZ" altLang="en-US" sz="1800">
                <a:solidFill>
                  <a:schemeClr val="accent2"/>
                </a:solidFill>
              </a:rPr>
              <a:t>impulsu v SA uzlu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2F1CFC-EA55-423E-8C0C-DA38EF56DC03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en-US" sz="1400" smtClean="0"/>
          </a:p>
        </p:txBody>
      </p:sp>
      <p:pic>
        <p:nvPicPr>
          <p:cNvPr id="13315" name="Picture 6" descr="ecg_atrial_flu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40386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295400" y="228600"/>
            <a:ext cx="186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Atrial flutter</a:t>
            </a:r>
          </a:p>
        </p:txBody>
      </p:sp>
      <p:pic>
        <p:nvPicPr>
          <p:cNvPr id="13317" name="Picture 8" descr="flutter sche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206692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4284663" y="1628775"/>
            <a:ext cx="40830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chemeClr val="accent2"/>
                </a:solidFill>
              </a:rPr>
              <a:t>síňová aktivita:</a:t>
            </a:r>
            <a:r>
              <a:rPr lang="cs-CZ" altLang="en-US" sz="1800"/>
              <a:t> </a:t>
            </a:r>
            <a:r>
              <a:rPr lang="cs-CZ" altLang="en-US" sz="1800">
                <a:solidFill>
                  <a:schemeClr val="accent2"/>
                </a:solidFill>
              </a:rPr>
              <a:t>F vlny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chemeClr val="accent2"/>
                </a:solidFill>
              </a:rPr>
              <a:t>důležitý je stupeň bloku při převodu</a:t>
            </a:r>
            <a:br>
              <a:rPr lang="cs-CZ" altLang="en-US" sz="1800">
                <a:solidFill>
                  <a:schemeClr val="accent2"/>
                </a:solidFill>
              </a:rPr>
            </a:br>
            <a:r>
              <a:rPr lang="cs-CZ" altLang="en-US" sz="1800">
                <a:solidFill>
                  <a:schemeClr val="accent2"/>
                </a:solidFill>
              </a:rPr>
              <a:t>na komory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chemeClr val="accent2"/>
                </a:solidFill>
              </a:rPr>
              <a:t>rychlý (neblokovaný) převod by ohrozil</a:t>
            </a:r>
            <a:br>
              <a:rPr lang="cs-CZ" altLang="en-US" sz="1800">
                <a:solidFill>
                  <a:schemeClr val="accent2"/>
                </a:solidFill>
              </a:rPr>
            </a:br>
            <a:r>
              <a:rPr lang="cs-CZ" altLang="en-US" sz="1800">
                <a:solidFill>
                  <a:schemeClr val="accent2"/>
                </a:solidFill>
              </a:rPr>
              <a:t>pacienta velkou tachykardií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F55AEF-A7A8-416C-9863-CDA2EFFD20D5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en-US" sz="1400" smtClean="0"/>
          </a:p>
        </p:txBody>
      </p:sp>
      <p:pic>
        <p:nvPicPr>
          <p:cNvPr id="14339" name="Picture 2" descr="fib sch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703263"/>
            <a:ext cx="2089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fibr sini e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41663"/>
            <a:ext cx="40386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ecg_atrial_f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219575"/>
            <a:ext cx="405765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1116013" y="115888"/>
            <a:ext cx="244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Atrial fibrillation</a:t>
            </a: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4284663" y="1628775"/>
            <a:ext cx="4210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chemeClr val="accent2"/>
                </a:solidFill>
              </a:rPr>
              <a:t>síňová aktivita: nepravidelné </a:t>
            </a:r>
            <a:r>
              <a:rPr lang="cs-CZ" altLang="en-US" sz="1800" i="1">
                <a:solidFill>
                  <a:schemeClr val="accent2"/>
                </a:solidFill>
              </a:rPr>
              <a:t>f</a:t>
            </a:r>
            <a:r>
              <a:rPr lang="cs-CZ" altLang="en-US" sz="1800">
                <a:solidFill>
                  <a:schemeClr val="accent2"/>
                </a:solidFill>
              </a:rPr>
              <a:t> vlny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chemeClr val="accent2"/>
                </a:solidFill>
              </a:rPr>
              <a:t>převod na komory je zcela nepravidelný</a:t>
            </a:r>
          </a:p>
        </p:txBody>
      </p:sp>
      <p:pic>
        <p:nvPicPr>
          <p:cNvPr id="14344" name="Picture 8" descr="afi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89363"/>
            <a:ext cx="37052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5A644C-A408-435B-ACF4-7D6BACA6399F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en-US" sz="1400" smtClean="0"/>
          </a:p>
        </p:txBody>
      </p:sp>
      <p:pic>
        <p:nvPicPr>
          <p:cNvPr id="15363" name="Picture 2" descr="sv tach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5686425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066800" y="304800"/>
            <a:ext cx="306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SV tachycardia</a:t>
            </a:r>
            <a:r>
              <a:rPr lang="cs-CZ" altLang="en-US" sz="2400" b="1" u="sng">
                <a:latin typeface="Times New Roman" panose="02020603050405020304" pitchFamily="18" charset="0"/>
              </a:rPr>
              <a:t> (SVT)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FA8766-A5AF-493F-9F59-34CB6A226493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en-US" sz="1400" smtClean="0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0" y="685800"/>
            <a:ext cx="9145588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3300"/>
                </a:solidFill>
              </a:rPr>
              <a:t>Význam rychlosti tepu srdce pro jeho funkci: </a:t>
            </a:r>
            <a:r>
              <a:rPr lang="en-US" altLang="en-US" sz="2400" b="1" u="sng">
                <a:solidFill>
                  <a:srgbClr val="F6240E"/>
                </a:solidFill>
              </a:rPr>
              <a:t>délka diastoly</a:t>
            </a:r>
            <a:endParaRPr lang="en-US" altLang="en-US" sz="2400" b="1">
              <a:solidFill>
                <a:srgbClr val="F6240E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1. </a:t>
            </a:r>
            <a:r>
              <a:rPr lang="cs-CZ" altLang="en-US" sz="2400" b="1" i="1">
                <a:solidFill>
                  <a:srgbClr val="FFFF00"/>
                </a:solidFill>
              </a:rPr>
              <a:t>náplň komory </a:t>
            </a:r>
            <a:r>
              <a:rPr lang="cs-CZ" altLang="en-US" sz="2400" b="1">
                <a:solidFill>
                  <a:srgbClr val="FFFF00"/>
                </a:solidFill>
              </a:rPr>
              <a:t>(</a:t>
            </a:r>
            <a:r>
              <a:rPr lang="cs-CZ" altLang="en-US" sz="2400" b="1">
                <a:solidFill>
                  <a:srgbClr val="00FF00"/>
                </a:solidFill>
              </a:rPr>
              <a:t>preload</a:t>
            </a:r>
            <a:r>
              <a:rPr lang="cs-CZ" altLang="en-US" sz="2400" b="1">
                <a:solidFill>
                  <a:srgbClr val="FFFF00"/>
                </a:solidFill>
              </a:rPr>
              <a:t>) – </a:t>
            </a:r>
            <a:br>
              <a:rPr lang="cs-CZ" altLang="en-US" sz="2400" b="1">
                <a:solidFill>
                  <a:srgbClr val="FFFF00"/>
                </a:solidFill>
              </a:rPr>
            </a:br>
            <a:r>
              <a:rPr lang="cs-CZ" altLang="en-US" sz="2400" b="1">
                <a:solidFill>
                  <a:srgbClr val="FFFF00"/>
                </a:solidFill>
              </a:rPr>
              <a:t>při vysoké frekvenci se snižuje, zvyšuje se při bradykardii</a:t>
            </a:r>
            <a:endParaRPr lang="en-US" altLang="en-US" sz="2400" b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2. </a:t>
            </a:r>
            <a:r>
              <a:rPr lang="cs-CZ" altLang="en-US" sz="2400" b="1" i="1">
                <a:solidFill>
                  <a:srgbClr val="00FF00"/>
                </a:solidFill>
              </a:rPr>
              <a:t>srdeční výdej</a:t>
            </a:r>
            <a:r>
              <a:rPr lang="cs-CZ" altLang="en-US" sz="2400" b="1">
                <a:solidFill>
                  <a:srgbClr val="FFFF00"/>
                </a:solidFill>
              </a:rPr>
              <a:t> – zrychlení frekvence × tendence k poklesu </a:t>
            </a:r>
            <a:br>
              <a:rPr lang="cs-CZ" altLang="en-US" sz="2400" b="1">
                <a:solidFill>
                  <a:srgbClr val="FFFF00"/>
                </a:solidFill>
              </a:rPr>
            </a:br>
            <a:r>
              <a:rPr lang="cs-CZ" altLang="en-US" sz="2400" b="1">
                <a:solidFill>
                  <a:srgbClr val="FFFF00"/>
                </a:solidFill>
              </a:rPr>
              <a:t>preloadu, velmi pomalá frekvence srdeční výdej snižuje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3. </a:t>
            </a:r>
            <a:r>
              <a:rPr lang="cs-CZ" altLang="en-US" sz="2400" b="1" i="1">
                <a:solidFill>
                  <a:srgbClr val="00FF00"/>
                </a:solidFill>
              </a:rPr>
              <a:t>prokrvení</a:t>
            </a:r>
            <a:r>
              <a:rPr lang="cs-CZ" altLang="en-US" sz="2400" b="1" i="1">
                <a:solidFill>
                  <a:srgbClr val="FFFF00"/>
                </a:solidFill>
              </a:rPr>
              <a:t> myokardu</a:t>
            </a:r>
            <a:r>
              <a:rPr lang="cs-CZ" altLang="en-US" sz="2400" b="1">
                <a:solidFill>
                  <a:srgbClr val="FFFF00"/>
                </a:solidFill>
              </a:rPr>
              <a:t> – vysoká frekvence zhoršuje prokrvení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4. </a:t>
            </a:r>
            <a:r>
              <a:rPr lang="cs-CZ" altLang="en-US" sz="2400" b="1" i="1">
                <a:solidFill>
                  <a:srgbClr val="00FF00"/>
                </a:solidFill>
              </a:rPr>
              <a:t>tlak krve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 i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5. </a:t>
            </a:r>
            <a:r>
              <a:rPr lang="cs-CZ" altLang="en-US" sz="2400" b="1" i="1">
                <a:solidFill>
                  <a:srgbClr val="00FF00"/>
                </a:solidFill>
              </a:rPr>
              <a:t>kontraktilita</a:t>
            </a:r>
            <a:r>
              <a:rPr lang="cs-CZ" altLang="en-US" sz="2400" b="1">
                <a:solidFill>
                  <a:srgbClr val="FFFF00"/>
                </a:solidFill>
              </a:rPr>
              <a:t> – tachykardie zvyšuje kontraktilitu </a:t>
            </a:r>
            <a:br>
              <a:rPr lang="cs-CZ" altLang="en-US" sz="2400" b="1">
                <a:solidFill>
                  <a:srgbClr val="FFFF00"/>
                </a:solidFill>
              </a:rPr>
            </a:br>
            <a:r>
              <a:rPr lang="cs-CZ" altLang="en-US" sz="2400" b="1">
                <a:solidFill>
                  <a:srgbClr val="FFFF00"/>
                </a:solidFill>
              </a:rPr>
              <a:t>(vstup kalcia)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6. </a:t>
            </a:r>
            <a:r>
              <a:rPr lang="cs-CZ" altLang="en-US" sz="2400" b="1" i="1">
                <a:solidFill>
                  <a:srgbClr val="00FF00"/>
                </a:solidFill>
              </a:rPr>
              <a:t>spotřeba kyslíku</a:t>
            </a:r>
            <a:r>
              <a:rPr lang="cs-CZ" altLang="en-US" sz="2400" b="1">
                <a:solidFill>
                  <a:srgbClr val="FFFF00"/>
                </a:solidFill>
              </a:rPr>
              <a:t> a energie – zvýšení při tachykardii</a:t>
            </a:r>
            <a:endParaRPr lang="en-US" altLang="en-US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DF0939-32E9-4147-9A92-D83C2B9C3CF2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en-US" sz="1400" smtClean="0"/>
          </a:p>
        </p:txBody>
      </p:sp>
      <p:pic>
        <p:nvPicPr>
          <p:cNvPr id="17411" name="Picture 2" descr="v-t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11375"/>
            <a:ext cx="7620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279525" y="269875"/>
            <a:ext cx="3322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Ventricular tachycardia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348038" y="1052513"/>
            <a:ext cx="523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chemeClr val="accent2"/>
                </a:solidFill>
              </a:rPr>
              <a:t>tvarově abnormální, široký QRS komplex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chemeClr val="accent2"/>
                </a:solidFill>
              </a:rPr>
              <a:t>monomorfní (stejný tvar) či polymorfní (různý tvar)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0D1A62-CC08-48F6-8071-28E7ACA18874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en-US" sz="1400" smtClean="0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7546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Ventricular fibrilation (or flutter)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Acute situation, hemodynamic arrest – </a:t>
            </a:r>
            <a:br>
              <a:rPr lang="en-US" altLang="en-US" sz="2400" b="1">
                <a:latin typeface="Times New Roman" panose="02020603050405020304" pitchFamily="18" charset="0"/>
              </a:rPr>
            </a:br>
            <a:r>
              <a:rPr lang="en-US" altLang="en-US" sz="2400" b="1">
                <a:latin typeface="Times New Roman" panose="02020603050405020304" pitchFamily="18" charset="0"/>
              </a:rPr>
              <a:t>0 cardiac output, 0 pulsation, coma, </a:t>
            </a:r>
            <a:br>
              <a:rPr lang="en-US" altLang="en-US" sz="2400" b="1">
                <a:latin typeface="Times New Roman" panose="02020603050405020304" pitchFamily="18" charset="0"/>
              </a:rPr>
            </a:br>
            <a:r>
              <a:rPr lang="en-US" altLang="en-US" sz="2400" b="1">
                <a:latin typeface="Times New Roman" panose="02020603050405020304" pitchFamily="18" charset="0"/>
              </a:rPr>
              <a:t>resuscitation</a:t>
            </a:r>
            <a:endParaRPr lang="cs-CZ" altLang="en-US" sz="2400" b="1">
              <a:latin typeface="Times New Roman" panose="02020603050405020304" pitchFamily="18" charset="0"/>
            </a:endParaRPr>
          </a:p>
        </p:txBody>
      </p:sp>
      <p:pic>
        <p:nvPicPr>
          <p:cNvPr id="18436" name="Picture 3" descr="ecg komor fibri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20090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5DD150-4206-4F57-B9A0-295D66FB6BC4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en-US" sz="1400" smtClean="0"/>
          </a:p>
        </p:txBody>
      </p:sp>
      <p:pic>
        <p:nvPicPr>
          <p:cNvPr id="19459" name="Picture 2" descr="ecg_0285_we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581400"/>
            <a:ext cx="5238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ecg_0290_mobi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3000"/>
            <a:ext cx="52387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2514600" y="381000"/>
            <a:ext cx="278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AV block 2</a:t>
            </a:r>
            <a:r>
              <a:rPr lang="en-US" altLang="en-US" sz="2400" b="1" u="sng" baseline="30000">
                <a:latin typeface="Times New Roman" panose="02020603050405020304" pitchFamily="18" charset="0"/>
              </a:rPr>
              <a:t>rd</a:t>
            </a:r>
            <a:r>
              <a:rPr lang="en-US" altLang="en-US" sz="2400" b="1" u="sng">
                <a:latin typeface="Times New Roman" panose="02020603050405020304" pitchFamily="18" charset="0"/>
              </a:rPr>
              <a:t> degree</a:t>
            </a:r>
          </a:p>
        </p:txBody>
      </p:sp>
      <p:pic>
        <p:nvPicPr>
          <p:cNvPr id="19462" name="Picture 5" descr="ecg_AV block II s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51816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FE4CB2-E5B8-4A30-A832-5FFF418A4D5D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en-US" sz="1400" smtClean="0"/>
          </a:p>
        </p:txBody>
      </p:sp>
      <p:pic>
        <p:nvPicPr>
          <p:cNvPr id="20483" name="Picture 2" descr="AV3 sc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1009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AV3 ek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3048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AV3 sch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1009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 descr="AV3 ek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81213"/>
            <a:ext cx="32766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2667000" y="228600"/>
            <a:ext cx="278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AV block 3</a:t>
            </a:r>
            <a:r>
              <a:rPr lang="en-US" altLang="en-US" sz="2400" b="1" u="sng" baseline="30000">
                <a:latin typeface="Times New Roman" panose="02020603050405020304" pitchFamily="18" charset="0"/>
              </a:rPr>
              <a:t>rd</a:t>
            </a:r>
            <a:r>
              <a:rPr lang="en-US" altLang="en-US" sz="2400" b="1" u="sng">
                <a:latin typeface="Times New Roman" panose="02020603050405020304" pitchFamily="18" charset="0"/>
              </a:rPr>
              <a:t> degree</a:t>
            </a:r>
          </a:p>
        </p:txBody>
      </p:sp>
      <p:pic>
        <p:nvPicPr>
          <p:cNvPr id="20488" name="Picture 7" descr="ecg_wpw sche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52825"/>
            <a:ext cx="33337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685800" y="4038600"/>
            <a:ext cx="2343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Preexcitation, </a:t>
            </a:r>
            <a:br>
              <a:rPr lang="en-US" altLang="en-US" sz="2400" b="1" u="sng">
                <a:latin typeface="Times New Roman" panose="02020603050405020304" pitchFamily="18" charset="0"/>
              </a:rPr>
            </a:br>
            <a:r>
              <a:rPr lang="en-US" altLang="en-US" sz="2400" b="1" u="sng">
                <a:latin typeface="Times New Roman" panose="02020603050405020304" pitchFamily="18" charset="0"/>
              </a:rPr>
              <a:t>WPW syndrome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EC14E8-EE97-4B76-BFC5-38048172CEEC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en-US" sz="1400" smtClean="0"/>
          </a:p>
        </p:txBody>
      </p:sp>
      <p:pic>
        <p:nvPicPr>
          <p:cNvPr id="21507" name="Picture 2" descr="LBBB s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1009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LBBB e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2286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RBBB s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484313"/>
            <a:ext cx="1009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 descr="ecg_RBB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43434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 descr="ecg_LBB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45720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1889125" y="41275"/>
            <a:ext cx="589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Bundle branch blocks</a:t>
            </a:r>
            <a:r>
              <a:rPr lang="cs-CZ" altLang="en-US" sz="2400" b="1" u="sng">
                <a:latin typeface="Times New Roman" panose="02020603050405020304" pitchFamily="18" charset="0"/>
              </a:rPr>
              <a:t> (raménkové blokády)</a:t>
            </a:r>
            <a:endParaRPr lang="en-US" altLang="en-US" sz="2400" b="1" u="sng">
              <a:latin typeface="Times New Roman" panose="02020603050405020304" pitchFamily="18" charset="0"/>
            </a:endParaRP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2270125" y="803275"/>
            <a:ext cx="233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anose="02020603050405020304" pitchFamily="18" charset="0"/>
              </a:rPr>
              <a:t>LBBB</a:t>
            </a:r>
            <a:r>
              <a:rPr lang="cs-CZ" altLang="en-US" sz="2400" u="sng">
                <a:latin typeface="Times New Roman" panose="02020603050405020304" pitchFamily="18" charset="0"/>
              </a:rPr>
              <a:t> (left, levý)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5040313" y="838200"/>
            <a:ext cx="2697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anose="02020603050405020304" pitchFamily="18" charset="0"/>
              </a:rPr>
              <a:t>RBBB</a:t>
            </a:r>
            <a:r>
              <a:rPr lang="cs-CZ" altLang="en-US" sz="2400" u="sng">
                <a:latin typeface="Times New Roman" panose="02020603050405020304" pitchFamily="18" charset="0"/>
              </a:rPr>
              <a:t> (right, pravý)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8167B6-820B-4265-ACE8-332C6D01124E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en-US" sz="1400" smtClean="0"/>
          </a:p>
        </p:txBody>
      </p:sp>
      <p:pic>
        <p:nvPicPr>
          <p:cNvPr id="4099" name="Picture 3" descr="ecg_tor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620713"/>
            <a:ext cx="3976687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187450" y="5300663"/>
            <a:ext cx="5264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Frontal and Horizontal Plane Lead Diagram-KH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800" i="1"/>
              <a:t>Frank G. Yanowitz, M.D. </a:t>
            </a:r>
            <a:r>
              <a:rPr lang="cs-CZ" altLang="en-US" sz="1800"/>
              <a:t/>
            </a:r>
            <a:br>
              <a:rPr lang="cs-CZ" altLang="en-US" sz="1800"/>
            </a:br>
            <a:endParaRPr lang="cs-CZ" altLang="en-US"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5A1828-42E4-480A-ABFC-6F95F90E02AE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en-US" sz="1400" smtClean="0"/>
          </a:p>
        </p:txBody>
      </p:sp>
      <p:pic>
        <p:nvPicPr>
          <p:cNvPr id="22531" name="Picture 5" descr="ecg_12lead016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24860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9" descr="ecg_12lead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49275"/>
            <a:ext cx="476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808038" y="3952875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RBBB</a:t>
            </a:r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5076825" y="3789363"/>
            <a:ext cx="76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LBBB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529CFC-BE1E-4721-B2B3-A3BFC426D3C0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en-US" sz="1400" smtClean="0"/>
          </a:p>
        </p:txBody>
      </p:sp>
      <p:pic>
        <p:nvPicPr>
          <p:cNvPr id="23555" name="Picture 2" descr="ecg_LA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651"/>
            <a:ext cx="64960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584325" y="188640"/>
            <a:ext cx="6085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atin typeface="Times New Roman" panose="02020603050405020304" pitchFamily="18" charset="0"/>
              </a:rPr>
              <a:t>Left anterior fascicular </a:t>
            </a:r>
            <a:r>
              <a:rPr lang="en-US" altLang="en-US" sz="2400" b="1" u="sng" dirty="0" smtClean="0">
                <a:latin typeface="Times New Roman" panose="02020603050405020304" pitchFamily="18" charset="0"/>
              </a:rPr>
              <a:t>(hemi)-block</a:t>
            </a:r>
            <a:r>
              <a:rPr lang="cs-CZ" altLang="en-US" sz="2400" b="1" u="sng" dirty="0" smtClean="0">
                <a:latin typeface="Times New Roman" panose="02020603050405020304" pitchFamily="18" charset="0"/>
              </a:rPr>
              <a:t> </a:t>
            </a:r>
            <a:r>
              <a:rPr lang="cs-CZ" altLang="en-US" sz="2400" b="1" u="sng" dirty="0">
                <a:latin typeface="Times New Roman" panose="02020603050405020304" pitchFamily="18" charset="0"/>
              </a:rPr>
              <a:t>(</a:t>
            </a:r>
            <a:r>
              <a:rPr lang="cs-CZ" altLang="en-US" sz="2400" b="1" u="sng" dirty="0" smtClean="0">
                <a:latin typeface="Times New Roman" panose="02020603050405020304" pitchFamily="18" charset="0"/>
              </a:rPr>
              <a:t>LA</a:t>
            </a:r>
            <a:r>
              <a:rPr lang="en-GB" altLang="en-US" sz="2400" b="1" u="sng" dirty="0" smtClean="0">
                <a:latin typeface="Times New Roman" panose="02020603050405020304" pitchFamily="18" charset="0"/>
              </a:rPr>
              <a:t>F</a:t>
            </a:r>
            <a:r>
              <a:rPr lang="cs-CZ" altLang="en-US" sz="2400" b="1" u="sng" dirty="0" smtClean="0">
                <a:latin typeface="Times New Roman" panose="02020603050405020304" pitchFamily="18" charset="0"/>
              </a:rPr>
              <a:t>B</a:t>
            </a:r>
            <a:r>
              <a:rPr lang="cs-CZ" altLang="en-US" sz="2400" b="1" u="sng" dirty="0">
                <a:latin typeface="Times New Roman" panose="02020603050405020304" pitchFamily="18" charset="0"/>
              </a:rPr>
              <a:t>)</a:t>
            </a:r>
            <a:endParaRPr lang="en-US" altLang="en-US" sz="2400" b="1" u="sng" dirty="0">
              <a:latin typeface="Times New Roman" panose="02020603050405020304" pitchFamily="18" charset="0"/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539750" y="692026"/>
            <a:ext cx="77930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chemeClr val="accent2"/>
                </a:solidFill>
              </a:rPr>
              <a:t>Při blokádě předního fasciklu se zpožďuje depolarizace horní a přední části</a:t>
            </a:r>
            <a:br>
              <a:rPr lang="cs-CZ" altLang="en-US" sz="1800">
                <a:solidFill>
                  <a:schemeClr val="accent2"/>
                </a:solidFill>
              </a:rPr>
            </a:br>
            <a:r>
              <a:rPr lang="cs-CZ" altLang="en-US" sz="1800">
                <a:solidFill>
                  <a:schemeClr val="accent2"/>
                </a:solidFill>
              </a:rPr>
              <a:t>LK, což vede k tomu, že vektor QRS do této oblasti směřuje. Osa je </a:t>
            </a:r>
            <a:br>
              <a:rPr lang="cs-CZ" altLang="en-US" sz="1800">
                <a:solidFill>
                  <a:schemeClr val="accent2"/>
                </a:solidFill>
              </a:rPr>
            </a:br>
            <a:r>
              <a:rPr lang="cs-CZ" altLang="en-US" sz="1800">
                <a:solidFill>
                  <a:schemeClr val="accent2"/>
                </a:solidFill>
              </a:rPr>
              <a:t>proto více než -30°, obv. -45°až -75°.</a:t>
            </a:r>
          </a:p>
        </p:txBody>
      </p:sp>
      <p:pic>
        <p:nvPicPr>
          <p:cNvPr id="23558" name="Picture 6" descr="3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25864"/>
            <a:ext cx="2590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3792EE-2310-4A33-B3B6-F935F0B2739C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en-US" sz="1400" smtClean="0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539750" y="476250"/>
            <a:ext cx="794385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300">
                <a:solidFill>
                  <a:srgbClr val="EE9922"/>
                </a:solidFill>
                <a:latin typeface="Verdana" panose="020B0604030504040204" pitchFamily="34" charset="0"/>
              </a:rPr>
              <a:t>Ectopic Atrial Tachycardia: 1</a:t>
            </a:r>
            <a:endParaRPr lang="cs-CZ" altLang="en-US" sz="9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/>
              <a:t/>
            </a:r>
            <a:br>
              <a:rPr lang="cs-CZ" altLang="en-US" sz="1800"/>
            </a:br>
            <a:r>
              <a:rPr lang="cs-CZ" altLang="en-US" sz="1800"/>
              <a:t>Electrocardiogram obtained in a 1-year-old s/p repair of tetralogy </a:t>
            </a:r>
            <a:br>
              <a:rPr lang="cs-CZ" altLang="en-US" sz="1800"/>
            </a:br>
            <a:r>
              <a:rPr lang="cs-CZ" altLang="en-US" sz="1800"/>
              <a:t>of Fallot with complete right bundle branch block and left anterior hemiblock. </a:t>
            </a:r>
            <a:br>
              <a:rPr lang="cs-CZ" altLang="en-US" sz="1800"/>
            </a:br>
            <a:r>
              <a:rPr lang="cs-CZ" altLang="en-US" sz="1800"/>
              <a:t>This tracing shows ectopic atrial tachycardia. </a:t>
            </a:r>
            <a:br>
              <a:rPr lang="cs-CZ" altLang="en-US" sz="1800"/>
            </a:br>
            <a:r>
              <a:rPr lang="cs-CZ" altLang="en-US" sz="1800"/>
              <a:t/>
            </a:r>
            <a:br>
              <a:rPr lang="cs-CZ" altLang="en-US" sz="1800"/>
            </a:br>
            <a:endParaRPr lang="cs-CZ" altLang="en-US" sz="1800"/>
          </a:p>
        </p:txBody>
      </p:sp>
      <p:graphicFrame>
        <p:nvGraphicFramePr>
          <p:cNvPr id="21516" name="Group 12"/>
          <p:cNvGraphicFramePr>
            <a:graphicFrameLocks noGrp="1"/>
          </p:cNvGraphicFramePr>
          <p:nvPr/>
        </p:nvGraphicFramePr>
        <p:xfrm>
          <a:off x="-4314825" y="2446338"/>
          <a:ext cx="4638675" cy="3629025"/>
        </p:xfrm>
        <a:graphic>
          <a:graphicData uri="http://schemas.openxmlformats.org/drawingml/2006/table">
            <a:tbl>
              <a:tblPr/>
              <a:tblGrid>
                <a:gridCol w="4638675">
                  <a:extLst>
                    <a:ext uri="{9D8B030D-6E8A-4147-A177-3AD203B41FA5}">
                      <a16:colId xmlns:a16="http://schemas.microsoft.com/office/drawing/2014/main" val="2299739548"/>
                    </a:ext>
                  </a:extLst>
                </a:gridCol>
              </a:tblGrid>
              <a:tr h="3629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Verdana" panose="020B0604030504040204" pitchFamily="34" charset="0"/>
                        </a:rPr>
                        <a:t>  </a:t>
                      </a:r>
                      <a:r>
                        <a:rPr kumimoji="0" lang="cs-CZ" altLang="en-US" sz="2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kumimoji="0" lang="cs-CZ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Verdana" panose="020B0604030504040204" pitchFamily="34" charset="0"/>
                        </a:rPr>
                        <a:t>                                                                                                                             </a:t>
                      </a:r>
                      <a:br>
                        <a:rPr kumimoji="0" lang="cs-CZ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endParaRPr kumimoji="0" lang="cs-CZ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151012"/>
                  </a:ext>
                </a:extLst>
              </a:tr>
            </a:tbl>
          </a:graphicData>
        </a:graphic>
      </p:graphicFrame>
      <p:pic>
        <p:nvPicPr>
          <p:cNvPr id="24582" name="Picture 4" descr="Ectopic Atrial Tachycardia: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90713"/>
            <a:ext cx="5472112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13"/>
          <p:cNvSpPr>
            <a:spLocks noChangeArrowheads="1"/>
          </p:cNvSpPr>
          <p:nvPr/>
        </p:nvSpPr>
        <p:spPr bwMode="auto">
          <a:xfrm>
            <a:off x="3995738" y="6165850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hlinkClick r:id="rId3"/>
              </a:rPr>
              <a:t>www.childrenshospital.org</a:t>
            </a:r>
            <a:r>
              <a:rPr lang="cs-CZ" alt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6992B6-09C3-489C-B33E-9F0290CC5A5B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en-US" sz="1400" smtClean="0"/>
          </a:p>
        </p:txBody>
      </p:sp>
      <p:pic>
        <p:nvPicPr>
          <p:cNvPr id="25603" name="Picture 3" descr="ecg_4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57340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187450" y="1989138"/>
            <a:ext cx="4608513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79388" y="2924175"/>
            <a:ext cx="59245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There are two types of 2nd degree AV Block. </a:t>
            </a:r>
            <a:br>
              <a:rPr lang="cs-CZ" altLang="en-US" sz="1800"/>
            </a:br>
            <a:r>
              <a:rPr lang="cs-CZ" altLang="en-US" sz="1800"/>
              <a:t>In this example of Type I or Wenckebach </a:t>
            </a:r>
            <a:br>
              <a:rPr lang="cs-CZ" altLang="en-US" sz="1800"/>
            </a:br>
            <a:r>
              <a:rPr lang="cs-CZ" altLang="en-US" sz="1800"/>
              <a:t>AV block there are 3 P waves for every 2 QRS's; </a:t>
            </a:r>
            <a:br>
              <a:rPr lang="cs-CZ" altLang="en-US" sz="1800"/>
            </a:br>
            <a:r>
              <a:rPr lang="cs-CZ" altLang="en-US" sz="1800"/>
              <a:t>the PR interval increases until a P wave fails to conduct. </a:t>
            </a:r>
            <a:br>
              <a:rPr lang="cs-CZ" altLang="en-US" sz="1800"/>
            </a:br>
            <a:r>
              <a:rPr lang="cs-CZ" altLang="en-US" sz="1800"/>
              <a:t>This is an example of "group beating".</a:t>
            </a:r>
            <a:br>
              <a:rPr lang="cs-CZ" altLang="en-US" sz="1800"/>
            </a:br>
            <a:r>
              <a:rPr lang="cs-CZ" altLang="en-US" sz="1800"/>
              <a:t/>
            </a:r>
            <a:br>
              <a:rPr lang="cs-CZ" altLang="en-US" sz="1800"/>
            </a:br>
            <a:endParaRPr lang="cs-CZ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076C40-2E61-468D-AE72-76254D60A852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4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73250"/>
            <a:ext cx="8229600" cy="12080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3600" b="1" smtClean="0">
                <a:solidFill>
                  <a:srgbClr val="FF0000"/>
                </a:solidFill>
              </a:rPr>
              <a:t>Děkuji </a:t>
            </a:r>
          </a:p>
          <a:p>
            <a:pPr algn="ctr" eaLnBrk="1" hangingPunct="1">
              <a:buFontTx/>
              <a:buNone/>
            </a:pPr>
            <a:r>
              <a:rPr lang="cs-CZ" altLang="cs-CZ" sz="3600" b="1" smtClean="0">
                <a:solidFill>
                  <a:srgbClr val="FF0000"/>
                </a:solidFill>
              </a:rPr>
              <a:t>Vám za pozornost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87900" y="3070225"/>
            <a:ext cx="356552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-Toto je v jakékoliv formě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(P</a:t>
            </a:r>
            <a:r>
              <a:rPr lang="en-GB" altLang="en-US" sz="2000" dirty="0" smtClean="0">
                <a:solidFill>
                  <a:srgbClr val="FF6600"/>
                </a:solidFill>
              </a:rPr>
              <a:t>DF</a:t>
            </a:r>
            <a:r>
              <a:rPr lang="cs-CZ" altLang="en-US" sz="2000" dirty="0" smtClean="0">
                <a:solidFill>
                  <a:srgbClr val="FF6600"/>
                </a:solidFill>
              </a:rPr>
              <a:t>, P</a:t>
            </a:r>
            <a:r>
              <a:rPr lang="en-GB" altLang="en-US" sz="2000" dirty="0" smtClean="0">
                <a:solidFill>
                  <a:srgbClr val="FF6600"/>
                </a:solidFill>
              </a:rPr>
              <a:t>PT</a:t>
            </a:r>
            <a:r>
              <a:rPr lang="cs-CZ" altLang="en-US" sz="2000" dirty="0" smtClean="0">
                <a:solidFill>
                  <a:srgbClr val="FF6600"/>
                </a:solidFill>
              </a:rPr>
              <a:t>,</a:t>
            </a:r>
            <a:r>
              <a:rPr lang="en-GB" altLang="en-US" sz="2000" dirty="0" smtClean="0">
                <a:solidFill>
                  <a:srgbClr val="FF6600"/>
                </a:solidFill>
              </a:rPr>
              <a:t> PPTX</a:t>
            </a:r>
            <a:r>
              <a:rPr lang="cs-CZ" altLang="en-US" sz="2000" dirty="0" smtClean="0">
                <a:solidFill>
                  <a:srgbClr val="FF6600"/>
                </a:solidFill>
              </a:rPr>
              <a:t> atd.)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neoficiální výukový materiál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pro interní potřebu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nešířit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pro dotazy kontaktujte: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Petr.Marsalek</a:t>
            </a:r>
            <a:r>
              <a:rPr lang="en-GB" altLang="en-US" sz="2000" dirty="0" smtClean="0">
                <a:solidFill>
                  <a:srgbClr val="FF6600"/>
                </a:solidFill>
              </a:rPr>
              <a:t>@LF1.CUNI.CZ</a:t>
            </a:r>
            <a:endParaRPr lang="cs-CZ" altLang="en-US" sz="2000" dirty="0" smtClean="0">
              <a:solidFill>
                <a:srgbClr val="FF6600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2000" dirty="0" smtClean="0">
              <a:solidFill>
                <a:srgbClr val="FF6600"/>
              </a:solidFill>
            </a:endParaRPr>
          </a:p>
        </p:txBody>
      </p:sp>
      <p:sp>
        <p:nvSpPr>
          <p:cNvPr id="28677" name="Rectangle 3"/>
          <p:cNvSpPr txBox="1">
            <a:spLocks noChangeArrowheads="1"/>
          </p:cNvSpPr>
          <p:nvPr/>
        </p:nvSpPr>
        <p:spPr bwMode="auto">
          <a:xfrm>
            <a:off x="304800" y="381000"/>
            <a:ext cx="8229600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3600" b="1">
                <a:solidFill>
                  <a:srgbClr val="0070C0"/>
                </a:solidFill>
              </a:rPr>
              <a:t>Souhrn/ Dotazy/ komentáře 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76C7D3-0445-49D5-9457-FA3B5EF2804D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en-US" sz="1400" smtClean="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517525" y="1920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838200" y="66675"/>
            <a:ext cx="7327900" cy="672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800" b="1" u="sng">
                <a:solidFill>
                  <a:srgbClr val="FF3300"/>
                </a:solidFill>
              </a:rPr>
              <a:t>Dělení arytmií</a:t>
            </a:r>
            <a:endParaRPr lang="cs-CZ" altLang="en-US" sz="2800" b="1" u="sng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00FF00"/>
                </a:solidFill>
              </a:rPr>
              <a:t>I. </a:t>
            </a:r>
            <a:r>
              <a:rPr lang="cs-CZ" altLang="en-US" sz="2400" b="1" i="1">
                <a:solidFill>
                  <a:srgbClr val="00FF00"/>
                </a:solidFill>
              </a:rPr>
              <a:t>elektrické děje</a:t>
            </a:r>
            <a:endParaRPr lang="cs-CZ" altLang="en-US" sz="2400" b="1">
              <a:solidFill>
                <a:srgbClr val="00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poruchy tvorbu vzruchu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poruchy vedení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kombinované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00FF00"/>
                </a:solidFill>
              </a:rPr>
              <a:t>II.</a:t>
            </a:r>
            <a:r>
              <a:rPr lang="cs-CZ" altLang="en-US" sz="2400" b="1">
                <a:solidFill>
                  <a:srgbClr val="FFFF00"/>
                </a:solidFill>
              </a:rPr>
              <a:t> </a:t>
            </a:r>
            <a:r>
              <a:rPr lang="cs-CZ" altLang="en-US" sz="2400" b="1">
                <a:solidFill>
                  <a:srgbClr val="00FF00"/>
                </a:solidFill>
              </a:rPr>
              <a:t>lokalizace</a:t>
            </a:r>
            <a:r>
              <a:rPr lang="cs-CZ" altLang="en-US" sz="2400" b="1">
                <a:solidFill>
                  <a:srgbClr val="FFFF00"/>
                </a:solidFill>
              </a:rPr>
              <a:t> (</a:t>
            </a:r>
            <a:r>
              <a:rPr lang="cs-CZ" altLang="en-US" sz="2400" b="1" i="1">
                <a:solidFill>
                  <a:srgbClr val="FFFF00"/>
                </a:solidFill>
              </a:rPr>
              <a:t>klinický význam !</a:t>
            </a:r>
            <a:r>
              <a:rPr lang="cs-CZ" altLang="en-US" sz="2400" b="1">
                <a:solidFill>
                  <a:srgbClr val="FFFF00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supraventrikulární (SV)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ventrikulární (komorové)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00FF00"/>
                </a:solidFill>
              </a:rPr>
              <a:t>III.</a:t>
            </a:r>
            <a:r>
              <a:rPr lang="cs-CZ" altLang="en-US" sz="2400" b="1">
                <a:solidFill>
                  <a:srgbClr val="FFFF00"/>
                </a:solidFill>
              </a:rPr>
              <a:t> </a:t>
            </a:r>
            <a:r>
              <a:rPr lang="cs-CZ" altLang="en-US" sz="2400" b="1" i="1">
                <a:solidFill>
                  <a:srgbClr val="00FF00"/>
                </a:solidFill>
              </a:rPr>
              <a:t>rychlost</a:t>
            </a:r>
            <a:r>
              <a:rPr lang="cs-CZ" altLang="en-US" sz="2400" b="1" i="1">
                <a:solidFill>
                  <a:srgbClr val="FFFF00"/>
                </a:solidFill>
              </a:rPr>
              <a:t> (efekt na hemodynamiku, ev. léčbu</a:t>
            </a:r>
            <a:r>
              <a:rPr lang="cs-CZ" altLang="en-US" sz="2400" b="1">
                <a:solidFill>
                  <a:srgbClr val="FFFF00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bradyarytmie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tachyarytmie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00FF00"/>
                </a:solidFill>
              </a:rPr>
              <a:t>IV.</a:t>
            </a:r>
            <a:r>
              <a:rPr lang="cs-CZ" altLang="en-US" sz="2400" b="1">
                <a:solidFill>
                  <a:srgbClr val="FFFF00"/>
                </a:solidFill>
              </a:rPr>
              <a:t> </a:t>
            </a:r>
            <a:r>
              <a:rPr lang="cs-CZ" altLang="en-US" sz="2400" b="1" i="1">
                <a:solidFill>
                  <a:srgbClr val="00FF00"/>
                </a:solidFill>
              </a:rPr>
              <a:t>kontext srdeční patologie</a:t>
            </a:r>
            <a:endParaRPr lang="cs-CZ" altLang="en-US" sz="2400" b="1">
              <a:solidFill>
                <a:srgbClr val="00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primární – „čistě“ elektrofyziologicky vzniklé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sekundární – vliv hemodynam. a metabol. faktorů</a:t>
            </a:r>
            <a:endParaRPr lang="en-US" altLang="en-US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AA5386-ADA4-4BA5-83CE-A206794E8752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en-US" sz="1400" smtClean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669925" y="344488"/>
            <a:ext cx="6126163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cs-CZ" altLang="en-US" sz="2400" b="1" u="sng">
                <a:solidFill>
                  <a:srgbClr val="00FF00"/>
                </a:solidFill>
              </a:rPr>
              <a:t>Elektrická aktivita provázená stahem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Rychlá srdeční činnost – </a:t>
            </a:r>
            <a:r>
              <a:rPr lang="cs-CZ" altLang="en-US" sz="2400" b="1" i="1">
                <a:solidFill>
                  <a:srgbClr val="FF3300"/>
                </a:solidFill>
              </a:rPr>
              <a:t>tachykardie</a:t>
            </a:r>
            <a:endParaRPr lang="cs-CZ" altLang="en-US" sz="2400" b="1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Pomalá srdeční činnost – </a:t>
            </a:r>
            <a:r>
              <a:rPr lang="cs-CZ" altLang="en-US" sz="2400" b="1" i="1">
                <a:solidFill>
                  <a:srgbClr val="FF3300"/>
                </a:solidFill>
              </a:rPr>
              <a:t>bradykardie</a:t>
            </a:r>
            <a:r>
              <a:rPr lang="cs-CZ" altLang="en-US" sz="2400" b="1">
                <a:solidFill>
                  <a:srgbClr val="FFFF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Nadměrně zvýšená automacie – </a:t>
            </a:r>
            <a:br>
              <a:rPr lang="cs-CZ" altLang="en-US" sz="2400" b="1">
                <a:solidFill>
                  <a:srgbClr val="FFFF00"/>
                </a:solidFill>
              </a:rPr>
            </a:br>
            <a:r>
              <a:rPr lang="cs-CZ" altLang="en-US" sz="2400" b="1">
                <a:solidFill>
                  <a:srgbClr val="FFFF00"/>
                </a:solidFill>
              </a:rPr>
              <a:t>výboj „mimo pořadí„ – </a:t>
            </a:r>
            <a:r>
              <a:rPr lang="cs-CZ" altLang="en-US" sz="2400" b="1" i="1">
                <a:solidFill>
                  <a:srgbClr val="FF3300"/>
                </a:solidFill>
              </a:rPr>
              <a:t>extrasystola</a:t>
            </a:r>
            <a:r>
              <a:rPr lang="cs-CZ" altLang="en-US" sz="2400" b="1">
                <a:solidFill>
                  <a:srgbClr val="FFFF00"/>
                </a:solidFill>
              </a:rPr>
              <a:t> </a:t>
            </a:r>
            <a:br>
              <a:rPr lang="cs-CZ" altLang="en-US" sz="2400" b="1">
                <a:solidFill>
                  <a:srgbClr val="FFFF00"/>
                </a:solidFill>
              </a:rPr>
            </a:br>
            <a:r>
              <a:rPr lang="cs-CZ" altLang="en-US" sz="2400" b="1">
                <a:solidFill>
                  <a:srgbClr val="FFFF00"/>
                </a:solidFill>
              </a:rPr>
              <a:t>(</a:t>
            </a:r>
            <a:r>
              <a:rPr lang="cs-CZ" altLang="en-US" sz="2400" b="1" i="1">
                <a:solidFill>
                  <a:srgbClr val="FFFF00"/>
                </a:solidFill>
              </a:rPr>
              <a:t>ektopický</a:t>
            </a:r>
            <a:r>
              <a:rPr lang="cs-CZ" altLang="en-US" sz="2400" b="1">
                <a:solidFill>
                  <a:srgbClr val="FFFF00"/>
                </a:solidFill>
              </a:rPr>
              <a:t> stah), ES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Odblokovaná (resp. nevybitá) automacie </a:t>
            </a:r>
            <a:br>
              <a:rPr lang="cs-CZ" altLang="en-US" sz="2400" b="1">
                <a:solidFill>
                  <a:srgbClr val="FFFF00"/>
                </a:solidFill>
              </a:rPr>
            </a:br>
            <a:r>
              <a:rPr lang="cs-CZ" altLang="en-US" sz="2400" b="1">
                <a:solidFill>
                  <a:srgbClr val="FFFF00"/>
                </a:solidFill>
              </a:rPr>
              <a:t>nižších center – </a:t>
            </a:r>
            <a:r>
              <a:rPr lang="cs-CZ" altLang="en-US" sz="2400" b="1" i="1">
                <a:solidFill>
                  <a:srgbClr val="FF3300"/>
                </a:solidFill>
              </a:rPr>
              <a:t>uniklý</a:t>
            </a:r>
            <a:r>
              <a:rPr lang="cs-CZ" altLang="en-US" sz="2400" b="1">
                <a:solidFill>
                  <a:srgbClr val="FFFF00"/>
                </a:solidFill>
              </a:rPr>
              <a:t> (escaped) stah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F6A573-CB2C-4573-B22C-34AE0007B77A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en-US" sz="1400" smtClean="0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71855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cs-CZ" altLang="en-US" sz="2400" b="1" u="sng">
                <a:solidFill>
                  <a:srgbClr val="00FF00"/>
                </a:solidFill>
              </a:rPr>
              <a:t>Elektrická aktivita bez adekvátní mechanické odezvy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pravidelné: míhání – </a:t>
            </a:r>
            <a:r>
              <a:rPr lang="cs-CZ" altLang="en-US" sz="2400" b="1" i="1">
                <a:solidFill>
                  <a:srgbClr val="FF3300"/>
                </a:solidFill>
              </a:rPr>
              <a:t>flutter</a:t>
            </a:r>
            <a:r>
              <a:rPr lang="cs-CZ" altLang="en-US" sz="2400" b="1">
                <a:solidFill>
                  <a:srgbClr val="FFFF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nepravidelné: kmitání – </a:t>
            </a:r>
            <a:r>
              <a:rPr lang="cs-CZ" altLang="en-US" sz="2400" b="1" i="1">
                <a:solidFill>
                  <a:srgbClr val="FF3300"/>
                </a:solidFill>
              </a:rPr>
              <a:t>fibrilace</a:t>
            </a:r>
            <a:r>
              <a:rPr lang="cs-CZ" altLang="en-US" sz="2400" b="1">
                <a:solidFill>
                  <a:srgbClr val="FFFF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 u="sng">
                <a:solidFill>
                  <a:srgbClr val="FFFF00"/>
                </a:solidFill>
              </a:rPr>
              <a:t>Porucha vedení</a:t>
            </a:r>
            <a:r>
              <a:rPr lang="cs-CZ" altLang="en-US" sz="2400" b="1">
                <a:solidFill>
                  <a:srgbClr val="FFFF00"/>
                </a:solidFill>
              </a:rPr>
              <a:t> – </a:t>
            </a:r>
            <a:r>
              <a:rPr lang="cs-CZ" altLang="en-US" sz="2400" b="1" i="1">
                <a:solidFill>
                  <a:srgbClr val="FF3300"/>
                </a:solidFill>
              </a:rPr>
              <a:t>blok(áda)</a:t>
            </a:r>
            <a:r>
              <a:rPr lang="cs-CZ" altLang="en-US" sz="2400" b="1">
                <a:solidFill>
                  <a:srgbClr val="993366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>
              <a:solidFill>
                <a:srgbClr val="00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1. stupeň: zpomalení (vše se převede)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2. stupeň: částečné blokování převodu (ne vše se převede)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3. stupeň: úplná blokáda (nic se nepřevede)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„anatomický“ ráz blokády – </a:t>
            </a:r>
            <a:r>
              <a:rPr lang="cs-CZ" altLang="en-US" sz="2400" b="1" i="1">
                <a:solidFill>
                  <a:srgbClr val="FF3300"/>
                </a:solidFill>
              </a:rPr>
              <a:t>raménkové</a:t>
            </a:r>
            <a:r>
              <a:rPr lang="cs-CZ" altLang="en-US" sz="2400" b="1" i="1">
                <a:solidFill>
                  <a:srgbClr val="FFFF00"/>
                </a:solidFill>
              </a:rPr>
              <a:t> blokády</a:t>
            </a:r>
            <a:endParaRPr lang="cs-CZ" altLang="en-US" sz="2400" b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776858-D414-4996-A867-8912CDE0362E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en-US" sz="1400" smtClean="0"/>
          </a:p>
        </p:txBody>
      </p:sp>
      <p:pic>
        <p:nvPicPr>
          <p:cNvPr id="8195" name="Picture 2" descr="SVES s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268413"/>
            <a:ext cx="1616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SVES e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3644900"/>
            <a:ext cx="34290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47813" y="333375"/>
            <a:ext cx="6100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Atrial</a:t>
            </a:r>
            <a:r>
              <a:rPr lang="cs-CZ" altLang="en-US" sz="2400" b="1" u="sng">
                <a:latin typeface="Times New Roman" panose="02020603050405020304" pitchFamily="18" charset="0"/>
              </a:rPr>
              <a:t> (supraventricular)</a:t>
            </a:r>
            <a:r>
              <a:rPr lang="en-US" altLang="en-US" sz="2400" b="1" u="sng">
                <a:latin typeface="Times New Roman" panose="02020603050405020304" pitchFamily="18" charset="0"/>
              </a:rPr>
              <a:t> extrasystole</a:t>
            </a:r>
            <a:r>
              <a:rPr lang="cs-CZ" altLang="en-US" sz="2400" b="1" u="sng">
                <a:latin typeface="Times New Roman" panose="02020603050405020304" pitchFamily="18" charset="0"/>
              </a:rPr>
              <a:t> (SVES)</a:t>
            </a:r>
            <a:endParaRPr lang="en-US" altLang="en-US" sz="2400" b="1" u="sng">
              <a:latin typeface="Times New Roman" panose="02020603050405020304" pitchFamily="18" charset="0"/>
            </a:endParaRPr>
          </a:p>
        </p:txBody>
      </p:sp>
      <p:sp>
        <p:nvSpPr>
          <p:cNvPr id="8198" name="AutoShape 7"/>
          <p:cNvSpPr>
            <a:spLocks noChangeArrowheads="1"/>
          </p:cNvSpPr>
          <p:nvPr/>
        </p:nvSpPr>
        <p:spPr bwMode="auto">
          <a:xfrm>
            <a:off x="4500563" y="4437063"/>
            <a:ext cx="269875" cy="647700"/>
          </a:xfrm>
          <a:prstGeom prst="upArrow">
            <a:avLst>
              <a:gd name="adj1" fmla="val 50000"/>
              <a:gd name="adj2" fmla="val 60000"/>
            </a:avLst>
          </a:prstGeom>
          <a:solidFill>
            <a:srgbClr val="F6240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5148263" y="1844675"/>
            <a:ext cx="3016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chemeClr val="accent2"/>
                </a:solidFill>
              </a:rPr>
              <a:t>šíření impulsu komorami</a:t>
            </a:r>
            <a:br>
              <a:rPr lang="cs-CZ" altLang="en-US" sz="1800">
                <a:solidFill>
                  <a:schemeClr val="accent2"/>
                </a:solidFill>
              </a:rPr>
            </a:br>
            <a:r>
              <a:rPr lang="cs-CZ" altLang="en-US" sz="1800">
                <a:solidFill>
                  <a:schemeClr val="accent2"/>
                </a:solidFill>
              </a:rPr>
              <a:t>normální, proto je komorový</a:t>
            </a:r>
            <a:br>
              <a:rPr lang="cs-CZ" altLang="en-US" sz="1800">
                <a:solidFill>
                  <a:schemeClr val="accent2"/>
                </a:solidFill>
              </a:rPr>
            </a:br>
            <a:r>
              <a:rPr lang="cs-CZ" altLang="en-US" sz="1800">
                <a:solidFill>
                  <a:schemeClr val="accent2"/>
                </a:solidFill>
              </a:rPr>
              <a:t>komplex normální</a:t>
            </a:r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 flipH="1">
            <a:off x="4716463" y="2781300"/>
            <a:ext cx="863600" cy="10080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 flipV="1">
            <a:off x="4572000" y="2133600"/>
            <a:ext cx="576263" cy="714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57357F-46E7-4C75-BE45-9DBA96B50079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en-US" sz="1400" smtClean="0"/>
          </a:p>
        </p:txBody>
      </p:sp>
      <p:pic>
        <p:nvPicPr>
          <p:cNvPr id="9219" name="Picture 2" descr="KES s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13493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KES e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32004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KES2 s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0350"/>
            <a:ext cx="13493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 descr="KES2 EK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89138"/>
            <a:ext cx="31242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812925" y="152400"/>
            <a:ext cx="3322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Ventricular extrasystole</a:t>
            </a:r>
          </a:p>
        </p:txBody>
      </p:sp>
      <p:pic>
        <p:nvPicPr>
          <p:cNvPr id="9224" name="Picture 7" descr="ecg_unifocal V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47625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" descr="ecg_multi V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97313"/>
            <a:ext cx="3905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9" descr="v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9600"/>
            <a:ext cx="1657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AutoShape 10"/>
          <p:cNvSpPr>
            <a:spLocks noChangeArrowheads="1"/>
          </p:cNvSpPr>
          <p:nvPr/>
        </p:nvSpPr>
        <p:spPr bwMode="auto">
          <a:xfrm>
            <a:off x="1331913" y="2852738"/>
            <a:ext cx="269875" cy="647700"/>
          </a:xfrm>
          <a:prstGeom prst="upArrow">
            <a:avLst>
              <a:gd name="adj1" fmla="val 50000"/>
              <a:gd name="adj2" fmla="val 60000"/>
            </a:avLst>
          </a:prstGeom>
          <a:solidFill>
            <a:srgbClr val="F6240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228" name="AutoShape 11"/>
          <p:cNvSpPr>
            <a:spLocks noChangeArrowheads="1"/>
          </p:cNvSpPr>
          <p:nvPr/>
        </p:nvSpPr>
        <p:spPr bwMode="auto">
          <a:xfrm>
            <a:off x="6732588" y="2708275"/>
            <a:ext cx="269875" cy="647700"/>
          </a:xfrm>
          <a:prstGeom prst="upArrow">
            <a:avLst>
              <a:gd name="adj1" fmla="val 50000"/>
              <a:gd name="adj2" fmla="val 60000"/>
            </a:avLst>
          </a:prstGeom>
          <a:solidFill>
            <a:srgbClr val="F6240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229" name="AutoShape 12"/>
          <p:cNvSpPr>
            <a:spLocks noChangeArrowheads="1"/>
          </p:cNvSpPr>
          <p:nvPr/>
        </p:nvSpPr>
        <p:spPr bwMode="auto">
          <a:xfrm>
            <a:off x="1042988" y="4076700"/>
            <a:ext cx="198437" cy="504825"/>
          </a:xfrm>
          <a:prstGeom prst="downArrow">
            <a:avLst>
              <a:gd name="adj1" fmla="val 50000"/>
              <a:gd name="adj2" fmla="val 63600"/>
            </a:avLst>
          </a:prstGeom>
          <a:solidFill>
            <a:srgbClr val="F6240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230" name="AutoShape 13"/>
          <p:cNvSpPr>
            <a:spLocks noChangeArrowheads="1"/>
          </p:cNvSpPr>
          <p:nvPr/>
        </p:nvSpPr>
        <p:spPr bwMode="auto">
          <a:xfrm>
            <a:off x="3708400" y="4076700"/>
            <a:ext cx="198438" cy="504825"/>
          </a:xfrm>
          <a:prstGeom prst="downArrow">
            <a:avLst>
              <a:gd name="adj1" fmla="val 50000"/>
              <a:gd name="adj2" fmla="val 63600"/>
            </a:avLst>
          </a:prstGeom>
          <a:solidFill>
            <a:srgbClr val="F6240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231" name="AutoShape 14"/>
          <p:cNvSpPr>
            <a:spLocks noChangeArrowheads="1"/>
          </p:cNvSpPr>
          <p:nvPr/>
        </p:nvSpPr>
        <p:spPr bwMode="auto">
          <a:xfrm>
            <a:off x="5867400" y="3860800"/>
            <a:ext cx="198438" cy="504825"/>
          </a:xfrm>
          <a:prstGeom prst="downArrow">
            <a:avLst>
              <a:gd name="adj1" fmla="val 50000"/>
              <a:gd name="adj2" fmla="val 63600"/>
            </a:avLst>
          </a:prstGeom>
          <a:solidFill>
            <a:srgbClr val="F6240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232" name="AutoShape 15"/>
          <p:cNvSpPr>
            <a:spLocks noChangeArrowheads="1"/>
          </p:cNvSpPr>
          <p:nvPr/>
        </p:nvSpPr>
        <p:spPr bwMode="auto">
          <a:xfrm>
            <a:off x="7451725" y="4292600"/>
            <a:ext cx="198438" cy="504825"/>
          </a:xfrm>
          <a:prstGeom prst="downArrow">
            <a:avLst>
              <a:gd name="adj1" fmla="val 50000"/>
              <a:gd name="adj2" fmla="val 63600"/>
            </a:avLst>
          </a:prstGeom>
          <a:solidFill>
            <a:srgbClr val="F6240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233" name="Text Box 16"/>
          <p:cNvSpPr txBox="1">
            <a:spLocks noChangeArrowheads="1"/>
          </p:cNvSpPr>
          <p:nvPr/>
        </p:nvSpPr>
        <p:spPr bwMode="auto">
          <a:xfrm>
            <a:off x="3059113" y="2708275"/>
            <a:ext cx="3270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chemeClr val="accent2"/>
                </a:solidFill>
              </a:rPr>
              <a:t>šíření impulsu komorami</a:t>
            </a:r>
            <a:br>
              <a:rPr lang="cs-CZ" altLang="en-US" sz="1800">
                <a:solidFill>
                  <a:schemeClr val="accent2"/>
                </a:solidFill>
              </a:rPr>
            </a:br>
            <a:r>
              <a:rPr lang="cs-CZ" altLang="en-US" sz="1800">
                <a:solidFill>
                  <a:schemeClr val="accent2"/>
                </a:solidFill>
              </a:rPr>
              <a:t>abnormální, proto je komorový</a:t>
            </a:r>
            <a:br>
              <a:rPr lang="cs-CZ" altLang="en-US" sz="1800">
                <a:solidFill>
                  <a:schemeClr val="accent2"/>
                </a:solidFill>
              </a:rPr>
            </a:br>
            <a:r>
              <a:rPr lang="cs-CZ" altLang="en-US" sz="1800">
                <a:solidFill>
                  <a:schemeClr val="accent2"/>
                </a:solidFill>
              </a:rPr>
              <a:t>komplex odlišný a širší</a:t>
            </a:r>
          </a:p>
        </p:txBody>
      </p:sp>
      <p:sp>
        <p:nvSpPr>
          <p:cNvPr id="9234" name="Line 17"/>
          <p:cNvSpPr>
            <a:spLocks noChangeShapeType="1"/>
          </p:cNvSpPr>
          <p:nvPr/>
        </p:nvSpPr>
        <p:spPr bwMode="auto">
          <a:xfrm flipH="1" flipV="1">
            <a:off x="1476375" y="2565400"/>
            <a:ext cx="1582738" cy="431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5" name="Line 18"/>
          <p:cNvSpPr>
            <a:spLocks noChangeShapeType="1"/>
          </p:cNvSpPr>
          <p:nvPr/>
        </p:nvSpPr>
        <p:spPr bwMode="auto">
          <a:xfrm flipV="1">
            <a:off x="5795963" y="2492375"/>
            <a:ext cx="792162" cy="431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6" name="Line 19"/>
          <p:cNvSpPr>
            <a:spLocks noChangeShapeType="1"/>
          </p:cNvSpPr>
          <p:nvPr/>
        </p:nvSpPr>
        <p:spPr bwMode="auto">
          <a:xfrm flipH="1">
            <a:off x="4643438" y="1412875"/>
            <a:ext cx="1800225" cy="1368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7" name="Line 20"/>
          <p:cNvSpPr>
            <a:spLocks noChangeShapeType="1"/>
          </p:cNvSpPr>
          <p:nvPr/>
        </p:nvSpPr>
        <p:spPr bwMode="auto">
          <a:xfrm>
            <a:off x="4356100" y="2133600"/>
            <a:ext cx="71438" cy="5746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8" name="Line 21"/>
          <p:cNvSpPr>
            <a:spLocks noChangeShapeType="1"/>
          </p:cNvSpPr>
          <p:nvPr/>
        </p:nvSpPr>
        <p:spPr bwMode="auto">
          <a:xfrm>
            <a:off x="1692275" y="1484313"/>
            <a:ext cx="2592388" cy="12969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F34E98-C16C-4F70-9DB3-6E4A083A4EFE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en-US" sz="1400" smtClean="0"/>
          </a:p>
        </p:txBody>
      </p:sp>
      <p:pic>
        <p:nvPicPr>
          <p:cNvPr id="10243" name="Picture 2" descr="ecg_multi 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429000"/>
            <a:ext cx="3905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3"/>
          <p:cNvSpPr>
            <a:spLocks noChangeArrowheads="1"/>
          </p:cNvSpPr>
          <p:nvPr/>
        </p:nvSpPr>
        <p:spPr bwMode="auto">
          <a:xfrm>
            <a:off x="3249613" y="3022600"/>
            <a:ext cx="198437" cy="504825"/>
          </a:xfrm>
          <a:prstGeom prst="downArrow">
            <a:avLst>
              <a:gd name="adj1" fmla="val 50000"/>
              <a:gd name="adj2" fmla="val 63600"/>
            </a:avLst>
          </a:prstGeom>
          <a:solidFill>
            <a:srgbClr val="F6240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4833938" y="3454400"/>
            <a:ext cx="198437" cy="504825"/>
          </a:xfrm>
          <a:prstGeom prst="downArrow">
            <a:avLst>
              <a:gd name="adj1" fmla="val 50000"/>
              <a:gd name="adj2" fmla="val 63600"/>
            </a:avLst>
          </a:prstGeom>
          <a:solidFill>
            <a:srgbClr val="F6240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1763713" y="692150"/>
            <a:ext cx="57086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chemeClr val="accent2"/>
                </a:solidFill>
              </a:rPr>
              <a:t>šíření impulsu komorami</a:t>
            </a:r>
            <a:br>
              <a:rPr lang="cs-CZ" altLang="en-US" sz="1800">
                <a:solidFill>
                  <a:schemeClr val="accent2"/>
                </a:solidFill>
              </a:rPr>
            </a:br>
            <a:r>
              <a:rPr lang="cs-CZ" altLang="en-US" sz="1800">
                <a:solidFill>
                  <a:schemeClr val="accent2"/>
                </a:solidFill>
              </a:rPr>
              <a:t>abnormální, ze dvou různých ektopických center, </a:t>
            </a:r>
            <a:br>
              <a:rPr lang="cs-CZ" altLang="en-US" sz="1800">
                <a:solidFill>
                  <a:schemeClr val="accent2"/>
                </a:solidFill>
              </a:rPr>
            </a:br>
            <a:r>
              <a:rPr lang="cs-CZ" altLang="en-US" sz="1800">
                <a:solidFill>
                  <a:schemeClr val="accent2"/>
                </a:solidFill>
              </a:rPr>
              <a:t>proto je komorový komplex odlišný od normálního, ale </a:t>
            </a:r>
            <a:br>
              <a:rPr lang="cs-CZ" altLang="en-US" sz="1800">
                <a:solidFill>
                  <a:schemeClr val="accent2"/>
                </a:solidFill>
              </a:rPr>
            </a:br>
            <a:r>
              <a:rPr lang="cs-CZ" altLang="en-US" sz="1800">
                <a:solidFill>
                  <a:schemeClr val="accent2"/>
                </a:solidFill>
              </a:rPr>
              <a:t>jednotlivé KES jsou i navzájem odlišné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chemeClr val="accent2"/>
                </a:solidFill>
              </a:rPr>
              <a:t>POLYTOPNÍ KOMOROVÉ EXTRASYSTOLY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F1A31F-10A5-4C92-A37E-EDDFFF6758DD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en-US" sz="1400" smtClean="0"/>
          </a:p>
        </p:txBody>
      </p:sp>
      <p:pic>
        <p:nvPicPr>
          <p:cNvPr id="11267" name="Picture 5" descr="ecg_cond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052513"/>
            <a:ext cx="47625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2555875" y="4581525"/>
            <a:ext cx="4070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RV vs LV PVC's - Marquette-KH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800" i="1"/>
              <a:t>Marquette Electronics Copyright 1996 </a:t>
            </a:r>
            <a:r>
              <a:rPr lang="cs-CZ" altLang="en-US" sz="1800"/>
              <a:t/>
            </a:r>
            <a:br>
              <a:rPr lang="cs-CZ" altLang="en-US" sz="1800"/>
            </a:br>
            <a:r>
              <a:rPr lang="cs-CZ" altLang="en-US" sz="1800"/>
              <a:t/>
            </a:r>
            <a:br>
              <a:rPr lang="cs-CZ" altLang="en-US" sz="1800"/>
            </a:br>
            <a:r>
              <a:rPr lang="cs-CZ" altLang="en-US" sz="1800"/>
              <a:t/>
            </a:r>
            <a:br>
              <a:rPr lang="cs-CZ" altLang="en-US" sz="1800"/>
            </a:br>
            <a:r>
              <a:rPr lang="cs-CZ" altLang="en-US" sz="1800"/>
              <a:t/>
            </a:r>
            <a:br>
              <a:rPr lang="cs-CZ" altLang="en-US" sz="1800"/>
            </a:br>
            <a:endParaRPr lang="cs-CZ" altLang="en-US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419</Words>
  <Application>Microsoft Office PowerPoint</Application>
  <PresentationFormat>On-screen Show (4:3)</PresentationFormat>
  <Paragraphs>137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Times New Roman</vt:lpstr>
      <vt:lpstr>Verdana</vt:lpstr>
      <vt:lpstr>Výchozí návrh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1.LFUK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Vokurka</dc:creator>
  <cp:lastModifiedBy>Marsalek, Petr</cp:lastModifiedBy>
  <cp:revision>62</cp:revision>
  <dcterms:created xsi:type="dcterms:W3CDTF">2006-10-25T12:33:26Z</dcterms:created>
  <dcterms:modified xsi:type="dcterms:W3CDTF">2025-10-29T09:57:28Z</dcterms:modified>
</cp:coreProperties>
</file>