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8" r:id="rId2"/>
    <p:sldId id="265" r:id="rId3"/>
    <p:sldId id="266" r:id="rId4"/>
    <p:sldId id="267" r:id="rId5"/>
    <p:sldId id="286" r:id="rId6"/>
    <p:sldId id="268" r:id="rId7"/>
    <p:sldId id="288" r:id="rId8"/>
    <p:sldId id="289" r:id="rId9"/>
    <p:sldId id="263" r:id="rId10"/>
    <p:sldId id="256" r:id="rId11"/>
    <p:sldId id="292" r:id="rId12"/>
    <p:sldId id="272" r:id="rId13"/>
    <p:sldId id="269" r:id="rId14"/>
    <p:sldId id="270" r:id="rId15"/>
    <p:sldId id="271" r:id="rId16"/>
    <p:sldId id="273" r:id="rId17"/>
    <p:sldId id="294" r:id="rId18"/>
    <p:sldId id="293" r:id="rId19"/>
  </p:sldIdLst>
  <p:sldSz cx="9144000" cy="6858000" type="screen4x3"/>
  <p:notesSz cx="9601200" cy="73152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80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53" autoAdjust="0"/>
    <p:restoredTop sz="90929"/>
  </p:normalViewPr>
  <p:slideViewPr>
    <p:cSldViewPr>
      <p:cViewPr varScale="1">
        <p:scale>
          <a:sx n="112" d="100"/>
          <a:sy n="112" d="100"/>
        </p:scale>
        <p:origin x="23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363" y="0"/>
            <a:ext cx="416083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50075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363" y="6950075"/>
            <a:ext cx="416083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236F73A-E531-4979-9132-62E9B7D97B93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775" y="0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438" y="3475038"/>
            <a:ext cx="7680325" cy="329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488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F4618F4-E6DD-4B41-BA13-A4367E696E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9867D-C82C-42FE-AE8A-85D1CE8E0C40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809536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2803F-D937-4A8C-8E65-F7A7C2D0C58E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663895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41CE3-53FF-49F3-A13E-9EA0D31024AA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934796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F73BF-A199-4E40-9330-2F2888B043A9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01279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8DDBA-E824-4437-B082-6063FBAECDC4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024772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96B6B-2A60-42CF-99EC-9ECC0D8CAA70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074890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80F6B-D354-4EAE-99E1-6ED544743822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32464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B7ECC-2BCF-4413-8C3C-124566E3422A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951525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E5780-B123-44FB-901A-1BCB369DBD3B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124726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A684AE-A22B-4B74-AEB3-B429C8EDBEF7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861888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F2A34-E4E7-4481-B2DC-8F53FE5C8343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376531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Klepnutím lze upravit styly předlohy textu.</a:t>
            </a:r>
          </a:p>
          <a:p>
            <a:pPr lvl="1"/>
            <a:r>
              <a:rPr lang="cs-CZ" altLang="en-US" smtClean="0"/>
              <a:t>Druhá úroveň</a:t>
            </a:r>
          </a:p>
          <a:p>
            <a:pPr lvl="2"/>
            <a:r>
              <a:rPr lang="cs-CZ" altLang="en-US" smtClean="0"/>
              <a:t>Třetí úroveň</a:t>
            </a:r>
          </a:p>
          <a:p>
            <a:pPr lvl="3"/>
            <a:r>
              <a:rPr lang="cs-CZ" altLang="en-US" smtClean="0"/>
              <a:t>Čtvrtá úroveň</a:t>
            </a:r>
          </a:p>
          <a:p>
            <a:pPr lvl="4"/>
            <a:r>
              <a:rPr lang="cs-CZ" altLang="en-US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1842CEB9-26CF-4819-9AE4-2272AA92EF3E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EEAEF89-B901-4FD7-AB30-733A463FC710}" type="slidenum">
              <a:rPr lang="cs-CZ" altLang="en-US" sz="140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cs-CZ" altLang="en-US" sz="1400" smtClean="0"/>
          </a:p>
        </p:txBody>
      </p:sp>
      <p:sp>
        <p:nvSpPr>
          <p:cNvPr id="4099" name="Text Box 4"/>
          <p:cNvSpPr>
            <a:spLocks noChangeArrowheads="1"/>
          </p:cNvSpPr>
          <p:nvPr>
            <p:ph type="ctrTitle"/>
          </p:nvPr>
        </p:nvSpPr>
        <p:spPr>
          <a:xfrm>
            <a:off x="152400" y="990600"/>
            <a:ext cx="8763000" cy="5181600"/>
          </a:xfrm>
          <a:noFill/>
        </p:spPr>
        <p:txBody>
          <a:bodyPr anchor="ctr"/>
          <a:lstStyle/>
          <a:p>
            <a:r>
              <a:rPr lang="cs-CZ" altLang="en-US" sz="4000" b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VYŠETŘENÍ  </a:t>
            </a:r>
            <a:r>
              <a:rPr lang="en-US" altLang="en-US" sz="4000" b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</a:t>
            </a:r>
            <a:r>
              <a:rPr lang="cs-CZ" altLang="en-US" sz="4000" b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VOVÉHO SYSTÉMU </a:t>
            </a:r>
            <a:br>
              <a:rPr lang="cs-CZ" altLang="en-US" sz="4000" b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en-US" sz="4000" b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altLang="en-US" sz="4000" b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en-US" sz="3200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altLang="en-US" sz="3200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en-US" sz="4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seminář z fyziologie a patofyziologie</a:t>
            </a:r>
            <a:br>
              <a:rPr lang="cs-CZ" altLang="en-US" sz="4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altLang="en-US" sz="40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0" name="TextBox 1"/>
          <p:cNvSpPr txBox="1">
            <a:spLocks noChangeArrowheads="1"/>
          </p:cNvSpPr>
          <p:nvPr/>
        </p:nvSpPr>
        <p:spPr bwMode="auto">
          <a:xfrm>
            <a:off x="685800" y="228600"/>
            <a:ext cx="800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AKK</a:t>
            </a:r>
            <a:endParaRPr lang="en-GB" altLang="en-US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24EDA0C-5D7F-4885-9AAF-01DA6358EA26}" type="slidenum">
              <a:rPr lang="cs-CZ" altLang="en-US" sz="1400" smtClean="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cs-CZ" altLang="en-US" sz="1400" smtClean="0"/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2286000"/>
            <a:ext cx="8113713" cy="332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6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pPr eaLnBrk="1" hangingPunct="1"/>
            <a:r>
              <a:rPr lang="cs-CZ" altLang="en-US" smtClean="0">
                <a:solidFill>
                  <a:schemeClr val="accent2"/>
                </a:solidFill>
                <a:latin typeface="Arial" panose="020B0604020202020204" pitchFamily="34" charset="0"/>
              </a:rPr>
              <a:t>Hypoglykémie</a:t>
            </a:r>
            <a:r>
              <a:rPr lang="en-US" altLang="en-US" smtClean="0">
                <a:solidFill>
                  <a:schemeClr val="accent2"/>
                </a:solidFill>
                <a:latin typeface="Arial" panose="020B0604020202020204" pitchFamily="34" charset="0"/>
              </a:rPr>
              <a:t>/ metabolick</a:t>
            </a:r>
            <a:r>
              <a:rPr lang="cs-CZ" altLang="en-US" smtClean="0">
                <a:solidFill>
                  <a:schemeClr val="accent2"/>
                </a:solidFill>
                <a:latin typeface="Arial" panose="020B0604020202020204" pitchFamily="34" charset="0"/>
              </a:rPr>
              <a:t>é vlivy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CDCD292-D854-4D9B-B397-7076D5C26CEE}" type="slidenum">
              <a:rPr lang="cs-CZ" altLang="en-US" sz="1400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cs-CZ" altLang="en-US" sz="1400" smtClean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>
                <a:solidFill>
                  <a:srgbClr val="008000"/>
                </a:solidFill>
                <a:latin typeface="Arial" panose="020B0604020202020204" pitchFamily="34" charset="0"/>
              </a:rPr>
              <a:t>Elektromyografie (EMG)</a:t>
            </a:r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0" y="1739900"/>
            <a:ext cx="9144000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 b="1" i="1">
                <a:cs typeface="Times New Roman" panose="02020603050405020304" pitchFamily="18" charset="0"/>
              </a:rPr>
              <a:t>Princip/Metodika</a:t>
            </a:r>
            <a:r>
              <a:rPr lang="cs-CZ" altLang="en-US" sz="2400">
                <a:cs typeface="Times New Roman" panose="02020603050405020304" pitchFamily="18" charset="0"/>
              </a:rPr>
              <a:t>: EMG je neurofyziologická vyšetřovací metoda studující funkci periferních motorických jednotek, sestávajících z alfa-motoneuronu a jím zásobených svalových vláken. Podle místa příčiny poruchy EMG vyšetření může rozlišit myopatie a neuropatie. Pomocí jemné jehly zavedené do svalu je snímána aktivita skupiny sousedících motorických jednotek. Měří se: 1) spontánní aktivita v klidu,</a:t>
            </a:r>
            <a:endParaRPr lang="cs-CZ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>
                <a:cs typeface="Times New Roman" panose="02020603050405020304" pitchFamily="18" charset="0"/>
              </a:rPr>
              <a:t>2) nábor motorických jednotek, které jsou pod volní kontrolou a </a:t>
            </a:r>
            <a:endParaRPr lang="cs-CZ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>
                <a:cs typeface="Times New Roman" panose="02020603050405020304" pitchFamily="18" charset="0"/>
              </a:rPr>
              <a:t>3) trvání a amplituda akčních potenciálů jednotlivých jednotek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77C2ACB-5706-42BA-A5D2-DEF839F0937D}" type="slidenum">
              <a:rPr lang="cs-CZ" altLang="en-US" sz="14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cs-CZ" altLang="en-US" sz="1400" smtClean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7900988" cy="657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0"/>
            <a:ext cx="7772400" cy="381000"/>
          </a:xfrm>
        </p:spPr>
        <p:txBody>
          <a:bodyPr/>
          <a:lstStyle/>
          <a:p>
            <a:pPr algn="r" eaLnBrk="1" hangingPunct="1"/>
            <a:r>
              <a:rPr lang="cs-CZ" altLang="en-US" sz="3200" smtClean="0">
                <a:solidFill>
                  <a:srgbClr val="008000"/>
                </a:solidFill>
                <a:latin typeface="Arial" panose="020B0604020202020204" pitchFamily="34" charset="0"/>
              </a:rPr>
              <a:t>EMG – myopatie a neuropatie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6156B80-DAFD-4829-A584-F49169E1DE5A}" type="slidenum">
              <a:rPr lang="cs-CZ" altLang="en-US" sz="140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cs-CZ" altLang="en-US" sz="1400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8000"/>
                </a:solidFill>
                <a:latin typeface="Arial" panose="020B0604020202020204" pitchFamily="34" charset="0"/>
              </a:rPr>
              <a:t>Poruchy motorick</a:t>
            </a:r>
            <a:r>
              <a:rPr lang="cs-CZ" altLang="en-US" smtClean="0">
                <a:solidFill>
                  <a:srgbClr val="008000"/>
                </a:solidFill>
                <a:latin typeface="Arial" panose="020B0604020202020204" pitchFamily="34" charset="0"/>
              </a:rPr>
              <a:t>é jednotky</a:t>
            </a:r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9150"/>
            <a:ext cx="9144000" cy="550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2277B80-7559-4FAE-8C0A-46CD0F7C1632}" type="slidenum">
              <a:rPr lang="cs-CZ" altLang="en-US" sz="1400" smtClean="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cs-CZ" altLang="en-US" sz="1400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cs-CZ" altLang="en-US" b="1" smtClean="0">
                <a:solidFill>
                  <a:srgbClr val="008000"/>
                </a:solidFill>
                <a:latin typeface="Arial" panose="020B0604020202020204" pitchFamily="34" charset="0"/>
              </a:rPr>
              <a:t>Myotonie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1905000"/>
            <a:ext cx="4308475" cy="435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488" y="1905000"/>
            <a:ext cx="4354512" cy="408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4" name="Rectangle 10"/>
          <p:cNvSpPr>
            <a:spLocks noChangeArrowheads="1"/>
          </p:cNvSpPr>
          <p:nvPr/>
        </p:nvSpPr>
        <p:spPr bwMode="auto">
          <a:xfrm>
            <a:off x="0" y="1600200"/>
            <a:ext cx="4572000" cy="464820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17415" name="Rectangle 11"/>
          <p:cNvSpPr>
            <a:spLocks noChangeArrowheads="1"/>
          </p:cNvSpPr>
          <p:nvPr/>
        </p:nvSpPr>
        <p:spPr bwMode="auto">
          <a:xfrm>
            <a:off x="4800600" y="1600200"/>
            <a:ext cx="4343400" cy="4648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17416" name="Text Box 12"/>
          <p:cNvSpPr txBox="1">
            <a:spLocks noChangeArrowheads="1"/>
          </p:cNvSpPr>
          <p:nvPr/>
        </p:nvSpPr>
        <p:spPr bwMode="auto">
          <a:xfrm>
            <a:off x="1143000" y="990600"/>
            <a:ext cx="6781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en-US" sz="3600">
                <a:solidFill>
                  <a:srgbClr val="008000"/>
                </a:solidFill>
                <a:latin typeface="Arial" panose="020B0604020202020204" pitchFamily="34" charset="0"/>
              </a:rPr>
              <a:t>Norma</a:t>
            </a:r>
            <a:r>
              <a:rPr lang="cs-CZ" altLang="en-US" sz="3600">
                <a:latin typeface="Arial" panose="020B0604020202020204" pitchFamily="34" charset="0"/>
              </a:rPr>
              <a:t>				</a:t>
            </a:r>
            <a:r>
              <a:rPr lang="cs-CZ" altLang="en-US" sz="3600">
                <a:solidFill>
                  <a:srgbClr val="FF0000"/>
                </a:solidFill>
                <a:latin typeface="Arial" panose="020B0604020202020204" pitchFamily="34" charset="0"/>
              </a:rPr>
              <a:t>Patologie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16F592D-EB1D-46C4-A675-F0F7287EB29E}" type="slidenum">
              <a:rPr lang="cs-CZ" altLang="en-US" sz="1400" smtClean="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cs-CZ" altLang="en-US" sz="1400" smtClean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04800"/>
            <a:ext cx="3276600" cy="1143000"/>
          </a:xfrm>
        </p:spPr>
        <p:txBody>
          <a:bodyPr/>
          <a:lstStyle/>
          <a:p>
            <a:pPr eaLnBrk="1" hangingPunct="1"/>
            <a:r>
              <a:rPr lang="cs-CZ" altLang="en-US" smtClean="0">
                <a:solidFill>
                  <a:srgbClr val="008000"/>
                </a:solidFill>
                <a:latin typeface="Arial" panose="020B0604020202020204" pitchFamily="34" charset="0"/>
              </a:rPr>
              <a:t>Svalové </a:t>
            </a:r>
            <a:br>
              <a:rPr lang="cs-CZ" altLang="en-US" smtClean="0">
                <a:solidFill>
                  <a:srgbClr val="008000"/>
                </a:solidFill>
                <a:latin typeface="Arial" panose="020B0604020202020204" pitchFamily="34" charset="0"/>
              </a:rPr>
            </a:br>
            <a:r>
              <a:rPr lang="cs-CZ" altLang="en-US" smtClean="0">
                <a:solidFill>
                  <a:srgbClr val="008000"/>
                </a:solidFill>
                <a:latin typeface="Arial" panose="020B0604020202020204" pitchFamily="34" charset="0"/>
              </a:rPr>
              <a:t>dystrofie</a:t>
            </a:r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34496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14D38E4-54A1-4B10-B6F9-CA2016938579}" type="slidenum">
              <a:rPr lang="cs-CZ" altLang="en-US" sz="1400" smtClean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cs-CZ" altLang="en-US" sz="1400" smtClean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Metabolosmus Kreatinu</a:t>
            </a:r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88"/>
            <a:ext cx="9304338" cy="672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altLang="en-US" smtClean="0"/>
          </a:p>
        </p:txBody>
      </p:sp>
      <p:sp>
        <p:nvSpPr>
          <p:cNvPr id="2048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50CBB6C-A5C6-4553-8B5C-F9C0E14E1334}" type="slidenum">
              <a:rPr lang="cs-CZ" altLang="en-US" sz="1400" smtClean="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cs-CZ" altLang="en-US" sz="140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6DC6ED3-A0E2-4FFD-8B35-0EFFC7E6AD93}" type="slidenum">
              <a:rPr lang="cs-CZ" altLang="cs-CZ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cs-CZ" altLang="cs-CZ" sz="1400" smtClean="0">
              <a:latin typeface="Arial" panose="020B0604020202020204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73250"/>
            <a:ext cx="8229600" cy="120808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altLang="cs-CZ" sz="3600" b="1" smtClean="0">
                <a:solidFill>
                  <a:srgbClr val="FF0000"/>
                </a:solidFill>
              </a:rPr>
              <a:t>Děkuji </a:t>
            </a:r>
          </a:p>
          <a:p>
            <a:pPr algn="ctr" eaLnBrk="1" hangingPunct="1">
              <a:buFontTx/>
              <a:buNone/>
            </a:pPr>
            <a:r>
              <a:rPr lang="cs-CZ" altLang="cs-CZ" sz="3600" b="1" smtClean="0">
                <a:solidFill>
                  <a:srgbClr val="FF0000"/>
                </a:solidFill>
              </a:rPr>
              <a:t>Vám za pozornost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787900" y="3070225"/>
            <a:ext cx="3565525" cy="255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en-US" sz="2000" dirty="0" smtClean="0">
                <a:solidFill>
                  <a:srgbClr val="FF6600"/>
                </a:solidFill>
              </a:rPr>
              <a:t>-Toto je v jakékoliv formě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en-US" sz="2000" dirty="0" smtClean="0">
                <a:solidFill>
                  <a:srgbClr val="FF6600"/>
                </a:solidFill>
              </a:rPr>
              <a:t>(P</a:t>
            </a:r>
            <a:r>
              <a:rPr lang="en-GB" altLang="en-US" sz="2000" dirty="0" smtClean="0">
                <a:solidFill>
                  <a:srgbClr val="FF6600"/>
                </a:solidFill>
              </a:rPr>
              <a:t>DF</a:t>
            </a:r>
            <a:r>
              <a:rPr lang="cs-CZ" altLang="en-US" sz="2000" dirty="0" smtClean="0">
                <a:solidFill>
                  <a:srgbClr val="FF6600"/>
                </a:solidFill>
              </a:rPr>
              <a:t>, P</a:t>
            </a:r>
            <a:r>
              <a:rPr lang="en-GB" altLang="en-US" sz="2000" dirty="0" smtClean="0">
                <a:solidFill>
                  <a:srgbClr val="FF6600"/>
                </a:solidFill>
              </a:rPr>
              <a:t>PT</a:t>
            </a:r>
            <a:r>
              <a:rPr lang="cs-CZ" altLang="en-US" sz="2000" dirty="0" smtClean="0">
                <a:solidFill>
                  <a:srgbClr val="FF6600"/>
                </a:solidFill>
              </a:rPr>
              <a:t>,</a:t>
            </a:r>
            <a:r>
              <a:rPr lang="en-GB" altLang="en-US" sz="2000" dirty="0" smtClean="0">
                <a:solidFill>
                  <a:srgbClr val="FF6600"/>
                </a:solidFill>
              </a:rPr>
              <a:t> PPTX</a:t>
            </a:r>
            <a:r>
              <a:rPr lang="cs-CZ" altLang="en-US" sz="2000" dirty="0" smtClean="0">
                <a:solidFill>
                  <a:srgbClr val="FF6600"/>
                </a:solidFill>
              </a:rPr>
              <a:t> atd.)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en-US" sz="2000" dirty="0" smtClean="0">
                <a:solidFill>
                  <a:srgbClr val="FF6600"/>
                </a:solidFill>
              </a:rPr>
              <a:t>neoficiální výukový materiál</a:t>
            </a:r>
          </a:p>
          <a:p>
            <a:pPr marL="342900" indent="-342900" eaLnBrk="1" hangingPunct="1">
              <a:spcBef>
                <a:spcPct val="0"/>
              </a:spcBef>
              <a:buFontTx/>
              <a:buChar char="-"/>
              <a:defRPr/>
            </a:pPr>
            <a:r>
              <a:rPr lang="cs-CZ" altLang="en-US" sz="2000" dirty="0" smtClean="0">
                <a:solidFill>
                  <a:srgbClr val="FF6600"/>
                </a:solidFill>
              </a:rPr>
              <a:t>pro interní potřebu</a:t>
            </a:r>
          </a:p>
          <a:p>
            <a:pPr marL="342900" indent="-342900" eaLnBrk="1" hangingPunct="1">
              <a:spcBef>
                <a:spcPct val="0"/>
              </a:spcBef>
              <a:buFontTx/>
              <a:buChar char="-"/>
              <a:defRPr/>
            </a:pPr>
            <a:r>
              <a:rPr lang="cs-CZ" altLang="en-US" sz="2000" dirty="0" smtClean="0">
                <a:solidFill>
                  <a:srgbClr val="FF6600"/>
                </a:solidFill>
              </a:rPr>
              <a:t>nešířit</a:t>
            </a:r>
          </a:p>
          <a:p>
            <a:pPr marL="342900" indent="-342900" eaLnBrk="1" hangingPunct="1">
              <a:spcBef>
                <a:spcPct val="0"/>
              </a:spcBef>
              <a:buFontTx/>
              <a:buChar char="-"/>
              <a:defRPr/>
            </a:pPr>
            <a:r>
              <a:rPr lang="cs-CZ" altLang="en-US" sz="2000" dirty="0" smtClean="0">
                <a:solidFill>
                  <a:srgbClr val="FF6600"/>
                </a:solidFill>
              </a:rPr>
              <a:t>pro dotazy kontaktujte: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en-US" sz="2000" dirty="0" smtClean="0">
                <a:solidFill>
                  <a:srgbClr val="FF6600"/>
                </a:solidFill>
              </a:rPr>
              <a:t>Petr.Marsalek</a:t>
            </a:r>
            <a:r>
              <a:rPr lang="en-GB" altLang="en-US" sz="2000" dirty="0" smtClean="0">
                <a:solidFill>
                  <a:srgbClr val="FF6600"/>
                </a:solidFill>
              </a:rPr>
              <a:t>@LF1.CUNI.CZ</a:t>
            </a:r>
            <a:endParaRPr lang="cs-CZ" altLang="en-US" sz="2000" dirty="0" smtClean="0">
              <a:solidFill>
                <a:srgbClr val="FF6600"/>
              </a:solidFill>
            </a:endParaRPr>
          </a:p>
          <a:p>
            <a:pPr marL="342900" indent="-342900" eaLnBrk="1" hangingPunct="1">
              <a:spcBef>
                <a:spcPct val="0"/>
              </a:spcBef>
              <a:buFontTx/>
              <a:buChar char="-"/>
              <a:defRPr/>
            </a:pPr>
            <a:endParaRPr lang="en-US" altLang="en-US" sz="2000" dirty="0" smtClean="0">
              <a:solidFill>
                <a:srgbClr val="FF6600"/>
              </a:solidFill>
            </a:endParaRPr>
          </a:p>
        </p:txBody>
      </p:sp>
      <p:sp>
        <p:nvSpPr>
          <p:cNvPr id="21509" name="Rectangle 3"/>
          <p:cNvSpPr txBox="1">
            <a:spLocks noChangeArrowheads="1"/>
          </p:cNvSpPr>
          <p:nvPr/>
        </p:nvSpPr>
        <p:spPr bwMode="auto">
          <a:xfrm>
            <a:off x="304800" y="381000"/>
            <a:ext cx="8229600" cy="1208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cs-CZ" altLang="cs-CZ" sz="3600" b="1">
                <a:solidFill>
                  <a:srgbClr val="0070C0"/>
                </a:solidFill>
                <a:latin typeface="Arial" panose="020B0604020202020204" pitchFamily="34" charset="0"/>
              </a:rPr>
              <a:t>Souhrn/ Dotazy/ komentáře ?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67C54AF-DBD7-426C-974E-0783087E34E9}" type="slidenum">
              <a:rPr lang="cs-CZ" altLang="en-US" sz="14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cs-CZ" altLang="en-US" sz="1400" smtClean="0"/>
          </a:p>
        </p:txBody>
      </p:sp>
      <p:pic>
        <p:nvPicPr>
          <p:cNvPr id="5123" name="Picture 3" descr="13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495300"/>
            <a:ext cx="5484812" cy="636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-76200"/>
            <a:ext cx="7848600" cy="609600"/>
          </a:xfrm>
        </p:spPr>
        <p:txBody>
          <a:bodyPr/>
          <a:lstStyle/>
          <a:p>
            <a:pPr eaLnBrk="1" hangingPunct="1"/>
            <a:r>
              <a:rPr lang="cs-CZ" altLang="en-US" sz="4000" smtClean="0">
                <a:solidFill>
                  <a:srgbClr val="008000"/>
                </a:solidFill>
                <a:latin typeface="Arial" panose="020B0604020202020204" pitchFamily="34" charset="0"/>
              </a:rPr>
              <a:t>Elektrofyziologické metody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9A58E66-FACD-493B-BC4F-E7438DBF6E4D}" type="slidenum">
              <a:rPr lang="cs-CZ" altLang="en-US" sz="14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cs-CZ" altLang="en-US" sz="1400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>
                <a:solidFill>
                  <a:srgbClr val="008000"/>
                </a:solidFill>
                <a:latin typeface="Arial" panose="020B0604020202020204" pitchFamily="34" charset="0"/>
              </a:rPr>
              <a:t>Elektroencefalografie (EEG)</a:t>
            </a:r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0" y="2133600"/>
            <a:ext cx="9144000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 b="1" i="1">
                <a:cs typeface="Times New Roman" panose="02020603050405020304" pitchFamily="18" charset="0"/>
              </a:rPr>
              <a:t>Princip.</a:t>
            </a:r>
            <a:r>
              <a:rPr lang="cs-CZ" altLang="en-US" sz="2400" i="1">
                <a:cs typeface="Times New Roman" panose="02020603050405020304" pitchFamily="18" charset="0"/>
              </a:rPr>
              <a:t> </a:t>
            </a:r>
            <a:r>
              <a:rPr lang="cs-CZ" altLang="en-US" sz="2400">
                <a:cs typeface="Times New Roman" panose="02020603050405020304" pitchFamily="18" charset="0"/>
              </a:rPr>
              <a:t>EEG signál vznikne sumací a synchronizací jednotkové aktivity, tj. aktivity jednotlivých neuronů, přesněji </a:t>
            </a:r>
            <a:r>
              <a:rPr lang="cs-CZ" altLang="en-US" sz="2400"/>
              <a:t>excitačních a inhibičních </a:t>
            </a:r>
            <a:r>
              <a:rPr lang="cs-CZ" altLang="en-US" sz="2400">
                <a:cs typeface="Times New Roman" panose="02020603050405020304" pitchFamily="18" charset="0"/>
              </a:rPr>
              <a:t>post-synaptických potenciálů v povrchových vrstvách mozkové kůry. (EPSP a IPSP se na vzniku EEG podílejí více, než AP.) Nervová tkáň je objemovým vodičem, ve kterém se aktivity jednotlivých neuronů sčítají. Lokální změny se označují jako elektrické dipóly. Směr, polarita a amplituda dipólů se mění v čase, záznam těchto změn na EEG přístroji se nazývá (makro)EEG. Kromě povrchu hlavy lze per-operačně nahrávat makro-EEG signál přímo z povrchu mozkové kůry (</a:t>
            </a:r>
            <a:r>
              <a:rPr lang="cs-CZ" altLang="en-US" sz="2400" b="1">
                <a:cs typeface="Times New Roman" panose="02020603050405020304" pitchFamily="18" charset="0"/>
              </a:rPr>
              <a:t>elektrokortikografie</a:t>
            </a:r>
            <a:r>
              <a:rPr lang="cs-CZ" altLang="en-US" sz="2400">
                <a:cs typeface="Times New Roman" panose="02020603050405020304" pitchFamily="18" charset="0"/>
              </a:rPr>
              <a:t>).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en-US"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5BE0E11-01ED-4EAD-A3CC-66D4709CD716}" type="slidenum">
              <a:rPr lang="cs-CZ" altLang="en-US" sz="140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cs-CZ" altLang="en-US" sz="1400" smtClean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6738938" cy="692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2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-1143000"/>
            <a:ext cx="7772400" cy="1143000"/>
          </a:xfrm>
        </p:spPr>
        <p:txBody>
          <a:bodyPr/>
          <a:lstStyle/>
          <a:p>
            <a:pPr eaLnBrk="1" hangingPunct="1"/>
            <a:r>
              <a:rPr lang="cs-CZ" altLang="en-US" smtClean="0"/>
              <a:t>EEG atlas A</a:t>
            </a:r>
          </a:p>
        </p:txBody>
      </p:sp>
      <p:sp>
        <p:nvSpPr>
          <p:cNvPr id="7173" name="Text Box 7"/>
          <p:cNvSpPr txBox="1">
            <a:spLocks noChangeArrowheads="1"/>
          </p:cNvSpPr>
          <p:nvPr/>
        </p:nvSpPr>
        <p:spPr bwMode="auto">
          <a:xfrm>
            <a:off x="0" y="533400"/>
            <a:ext cx="1752600" cy="556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 b="1">
                <a:solidFill>
                  <a:srgbClr val="008000"/>
                </a:solidFill>
                <a:latin typeface="Arial" panose="020B0604020202020204" pitchFamily="34" charset="0"/>
              </a:rPr>
              <a:t>Vznik EEG Signálu: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 b="1">
                <a:solidFill>
                  <a:srgbClr val="008000"/>
                </a:solidFill>
                <a:latin typeface="Arial" panose="020B0604020202020204" pitchFamily="34" charset="0"/>
              </a:rPr>
              <a:t>S</a:t>
            </a:r>
            <a:r>
              <a:rPr lang="cs-CZ" altLang="en-US" sz="2400" b="1">
                <a:solidFill>
                  <a:srgbClr val="008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umac</a:t>
            </a:r>
            <a:r>
              <a:rPr lang="cs-CZ" altLang="en-US" sz="2400" b="1">
                <a:solidFill>
                  <a:srgbClr val="008000"/>
                </a:solidFill>
                <a:latin typeface="Arial" panose="020B0604020202020204" pitchFamily="34" charset="0"/>
              </a:rPr>
              <a:t>e</a:t>
            </a:r>
            <a:r>
              <a:rPr lang="cs-CZ" altLang="en-US" sz="2400" b="1">
                <a:solidFill>
                  <a:srgbClr val="008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a </a:t>
            </a:r>
            <a:endParaRPr lang="cs-CZ" altLang="en-US" sz="2400" b="1">
              <a:solidFill>
                <a:srgbClr val="008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 b="1">
                <a:solidFill>
                  <a:srgbClr val="008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Synchroni-zac</a:t>
            </a:r>
            <a:r>
              <a:rPr lang="cs-CZ" altLang="en-US" sz="2400" b="1">
                <a:solidFill>
                  <a:srgbClr val="008000"/>
                </a:solidFill>
                <a:latin typeface="Arial" panose="020B0604020202020204" pitchFamily="34" charset="0"/>
              </a:rPr>
              <a:t>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 b="1">
                <a:solidFill>
                  <a:srgbClr val="008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Post-</a:t>
            </a:r>
            <a:endParaRPr lang="cs-CZ" altLang="en-US" sz="2400" b="1">
              <a:solidFill>
                <a:srgbClr val="008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 b="1">
                <a:solidFill>
                  <a:srgbClr val="008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synapti-ckých </a:t>
            </a:r>
            <a:endParaRPr lang="cs-CZ" altLang="en-US" sz="2400" b="1">
              <a:solidFill>
                <a:srgbClr val="008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 b="1">
                <a:solidFill>
                  <a:srgbClr val="008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Potenciál</a:t>
            </a:r>
            <a:r>
              <a:rPr lang="cs-CZ" altLang="en-US" sz="2400" b="1">
                <a:solidFill>
                  <a:srgbClr val="008000"/>
                </a:solidFill>
                <a:latin typeface="Arial" panose="020B0604020202020204" pitchFamily="34" charset="0"/>
              </a:rPr>
              <a:t>ů</a:t>
            </a:r>
            <a:r>
              <a:rPr lang="cs-CZ" altLang="en-US" sz="2400" b="1">
                <a:solidFill>
                  <a:srgbClr val="008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cs-CZ" altLang="en-US" sz="2400" b="1">
              <a:solidFill>
                <a:srgbClr val="008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 b="1">
                <a:solidFill>
                  <a:srgbClr val="008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V Povrcho-vých </a:t>
            </a:r>
            <a:endParaRPr lang="cs-CZ" altLang="en-US" sz="2400" b="1">
              <a:solidFill>
                <a:srgbClr val="008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 b="1">
                <a:solidFill>
                  <a:srgbClr val="008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Vrstvách </a:t>
            </a:r>
            <a:endParaRPr lang="cs-CZ" altLang="en-US" sz="2400" b="1">
              <a:solidFill>
                <a:srgbClr val="008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 b="1">
                <a:solidFill>
                  <a:srgbClr val="008000"/>
                </a:solidFill>
                <a:latin typeface="Arial" panose="020B0604020202020204" pitchFamily="34" charset="0"/>
              </a:rPr>
              <a:t>M</a:t>
            </a:r>
            <a:r>
              <a:rPr lang="cs-CZ" altLang="en-US" sz="2400" b="1">
                <a:solidFill>
                  <a:srgbClr val="008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ozkové</a:t>
            </a:r>
            <a:endParaRPr lang="cs-CZ" altLang="en-US" sz="2400" b="1">
              <a:solidFill>
                <a:srgbClr val="008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 b="1">
                <a:solidFill>
                  <a:srgbClr val="008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K</a:t>
            </a:r>
            <a:r>
              <a:rPr lang="cs-CZ" altLang="en-US" sz="2400" b="1">
                <a:solidFill>
                  <a:srgbClr val="008000"/>
                </a:solidFill>
                <a:latin typeface="Arial" panose="020B0604020202020204" pitchFamily="34" charset="0"/>
              </a:rPr>
              <a:t>ů</a:t>
            </a:r>
            <a:r>
              <a:rPr lang="cs-CZ" altLang="en-US" sz="2400" b="1">
                <a:solidFill>
                  <a:srgbClr val="008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39D46EB-1381-4467-B86B-5FE6EB671C4A}" type="slidenum">
              <a:rPr lang="cs-CZ" altLang="en-US" sz="1400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cs-CZ" altLang="en-US" sz="1400" smtClean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>
                <a:solidFill>
                  <a:srgbClr val="008000"/>
                </a:solidFill>
                <a:latin typeface="Arial" panose="020B0604020202020204" pitchFamily="34" charset="0"/>
              </a:rPr>
              <a:t>Elektroencefalografie (EEG), 2</a:t>
            </a:r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0" y="2835275"/>
            <a:ext cx="9144000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 i="1"/>
              <a:t>	</a:t>
            </a:r>
            <a:r>
              <a:rPr lang="cs-CZ" altLang="en-US" sz="2400" b="1" i="1">
                <a:cs typeface="Times New Roman" panose="02020603050405020304" pitchFamily="18" charset="0"/>
              </a:rPr>
              <a:t>Prostorové rozlišení</a:t>
            </a:r>
            <a:r>
              <a:rPr lang="cs-CZ" altLang="en-US" sz="2400">
                <a:cs typeface="Times New Roman" panose="02020603050405020304" pitchFamily="18" charset="0"/>
              </a:rPr>
              <a:t>: malé, dané vzdáleností mezi elektrodami na EEG čapce, řádově několik cm. </a:t>
            </a:r>
            <a:r>
              <a:rPr lang="cs-CZ" altLang="en-US" sz="2400" b="1" i="1">
                <a:cs typeface="Times New Roman" panose="02020603050405020304" pitchFamily="18" charset="0"/>
              </a:rPr>
              <a:t>Časové rozlišení</a:t>
            </a:r>
            <a:r>
              <a:rPr lang="cs-CZ" altLang="en-US" sz="2400">
                <a:cs typeface="Times New Roman" panose="02020603050405020304" pitchFamily="18" charset="0"/>
              </a:rPr>
              <a:t>: nejlepší z vyšetřovacích metod, řádově milisekundy.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sz="2400">
                <a:cs typeface="Times New Roman" panose="02020603050405020304" pitchFamily="18" charset="0"/>
              </a:rPr>
              <a:t>	</a:t>
            </a:r>
            <a:r>
              <a:rPr lang="cs-CZ" altLang="en-US" sz="2400" b="1" i="1">
                <a:cs typeface="Times New Roman" panose="02020603050405020304" pitchFamily="18" charset="0"/>
              </a:rPr>
              <a:t>Metodika.</a:t>
            </a:r>
            <a:r>
              <a:rPr lang="cs-CZ" altLang="en-US" sz="2400" i="1">
                <a:cs typeface="Times New Roman" panose="02020603050405020304" pitchFamily="18" charset="0"/>
              </a:rPr>
              <a:t> </a:t>
            </a:r>
            <a:r>
              <a:rPr lang="cs-CZ" altLang="en-US" sz="2400">
                <a:cs typeface="Times New Roman" panose="02020603050405020304" pitchFamily="18" charset="0"/>
              </a:rPr>
              <a:t>Vyšetřuje se v klidu, při zavřených očích. Nebo se používají provokující metody pro vyvolání epileptických grafo-elementů (např hyper-ventilace). EEG čapka: 10, anebo 20 svodů.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sz="2400" b="1" i="1"/>
              <a:t>	</a:t>
            </a:r>
            <a:r>
              <a:rPr lang="cs-CZ" altLang="en-US" sz="2400" b="1" i="1">
                <a:cs typeface="Times New Roman" panose="02020603050405020304" pitchFamily="18" charset="0"/>
              </a:rPr>
              <a:t>Použití.</a:t>
            </a:r>
            <a:r>
              <a:rPr lang="cs-CZ" altLang="en-US" sz="2400" i="1">
                <a:cs typeface="Times New Roman" panose="02020603050405020304" pitchFamily="18" charset="0"/>
              </a:rPr>
              <a:t> </a:t>
            </a:r>
            <a:r>
              <a:rPr lang="cs-CZ" altLang="en-US" sz="2400">
                <a:cs typeface="Times New Roman" panose="02020603050405020304" pitchFamily="18" charset="0"/>
              </a:rPr>
              <a:t>Diagnostika epileptických syndromů, hypnografie, neboli polysomnografie - diagnostika poruch spánku.</a:t>
            </a:r>
            <a:r>
              <a:rPr lang="cs-CZ" altLang="en-US" sz="2400"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F168A2C-0285-46F9-940E-B7A38F9839FD}" type="slidenum">
              <a:rPr lang="cs-CZ" altLang="en-US" sz="1400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cs-CZ" altLang="en-US" sz="1400" smtClean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143000"/>
            <a:ext cx="7772400" cy="1143000"/>
          </a:xfrm>
        </p:spPr>
        <p:txBody>
          <a:bodyPr/>
          <a:lstStyle/>
          <a:p>
            <a:pPr eaLnBrk="1" hangingPunct="1"/>
            <a:r>
              <a:rPr lang="cs-CZ" altLang="en-US" smtClean="0"/>
              <a:t>EEG atlas B</a:t>
            </a:r>
          </a:p>
        </p:txBody>
      </p:sp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963" y="0"/>
            <a:ext cx="9304338" cy="482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0" y="4800600"/>
            <a:ext cx="9144000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>
                <a:solidFill>
                  <a:srgbClr val="008000"/>
                </a:solidFill>
                <a:cs typeface="Times New Roman" panose="02020603050405020304" pitchFamily="18" charset="0"/>
              </a:rPr>
              <a:t>Normální nález: EEG rytmy: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sz="1800">
                <a:cs typeface="Times New Roman" panose="02020603050405020304" pitchFamily="18" charset="0"/>
              </a:rPr>
              <a:t>Alfa rytmus, 8-13 Hz, nad oblastí parieto-occipitální, výrazný při zavřených očích.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sz="1800">
                <a:cs typeface="Times New Roman" panose="02020603050405020304" pitchFamily="18" charset="0"/>
              </a:rPr>
              <a:t>Beta rytmus, 14-30 Hz, nad frontální oblastí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sz="1800">
                <a:cs typeface="Times New Roman" panose="02020603050405020304" pitchFamily="18" charset="0"/>
              </a:rPr>
              <a:t>Gamma r</a:t>
            </a:r>
            <a:r>
              <a:rPr lang="cs-CZ" altLang="en-US" sz="1800"/>
              <a:t>.</a:t>
            </a:r>
            <a:r>
              <a:rPr lang="cs-CZ" altLang="en-US" sz="1800">
                <a:cs typeface="Times New Roman" panose="02020603050405020304" pitchFamily="18" charset="0"/>
              </a:rPr>
              <a:t>, 40-60 Hz, interferuje </a:t>
            </a:r>
            <a:r>
              <a:rPr lang="cs-CZ" altLang="en-US" sz="1800"/>
              <a:t>s ním </a:t>
            </a:r>
            <a:r>
              <a:rPr lang="cs-CZ" altLang="en-US" sz="1800">
                <a:cs typeface="Times New Roman" panose="02020603050405020304" pitchFamily="18" charset="0"/>
              </a:rPr>
              <a:t>nejčastější rušení elektrickou sítí, 50 Hz, nepopisuje se.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sz="1800">
                <a:cs typeface="Times New Roman" panose="02020603050405020304" pitchFamily="18" charset="0"/>
              </a:rPr>
              <a:t>Delta rytmus, do 4 Hz, například při synchronním spánku.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sz="1800">
                <a:cs typeface="Times New Roman" panose="02020603050405020304" pitchFamily="18" charset="0"/>
              </a:rPr>
              <a:t>Theta rytmus, 4-</a:t>
            </a:r>
            <a:r>
              <a:rPr lang="en-US" altLang="en-US" sz="1800">
                <a:cs typeface="Times New Roman" panose="02020603050405020304" pitchFamily="18" charset="0"/>
              </a:rPr>
              <a:t>7</a:t>
            </a:r>
            <a:r>
              <a:rPr lang="cs-CZ" altLang="en-US" sz="1800">
                <a:cs typeface="Times New Roman" panose="02020603050405020304" pitchFamily="18" charset="0"/>
              </a:rPr>
              <a:t> Hz, například při synchronním spánku.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en-US" sz="1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9A3F748-29FE-4FEA-BBF5-2A33E4A20444}" type="slidenum">
              <a:rPr lang="cs-CZ" altLang="en-US" sz="140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cs-CZ" altLang="en-US" sz="1400" smtClean="0"/>
          </a:p>
        </p:txBody>
      </p:sp>
      <p:pic>
        <p:nvPicPr>
          <p:cNvPr id="10243" name="Picture 2" descr="13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909638"/>
            <a:ext cx="5229225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cs-CZ" altLang="en-US" smtClean="0">
                <a:solidFill>
                  <a:schemeClr val="accent2"/>
                </a:solidFill>
                <a:latin typeface="Arial" panose="020B0604020202020204" pitchFamily="34" charset="0"/>
              </a:rPr>
              <a:t>EEG Rytmy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30CB053-89DA-4656-80DA-71AD5BAC2BE9}" type="slidenum">
              <a:rPr lang="cs-CZ" altLang="en-US" sz="1400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cs-CZ" altLang="en-US" sz="1400" smtClean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cs-CZ" altLang="en-US" smtClean="0">
                <a:solidFill>
                  <a:schemeClr val="accent2"/>
                </a:solidFill>
                <a:latin typeface="Arial" panose="020B0604020202020204" pitchFamily="34" charset="0"/>
              </a:rPr>
              <a:t>Bdění, spánek, smrt</a:t>
            </a:r>
          </a:p>
        </p:txBody>
      </p:sp>
      <p:pic>
        <p:nvPicPr>
          <p:cNvPr id="11268" name="Picture 3" descr="13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1185863"/>
            <a:ext cx="5229225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F02D0E6-5300-4797-A5A7-574270DD859F}" type="slidenum">
              <a:rPr lang="cs-CZ" altLang="en-US" sz="140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cs-CZ" altLang="en-US" sz="1400" smtClean="0"/>
          </a:p>
        </p:txBody>
      </p:sp>
      <p:pic>
        <p:nvPicPr>
          <p:cNvPr id="12291" name="Picture 10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458200" cy="630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2" name="Rectangle 1027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en-US" smtClean="0">
                <a:solidFill>
                  <a:schemeClr val="accent2"/>
                </a:solidFill>
                <a:latin typeface="Arial" panose="020B0604020202020204" pitchFamily="34" charset="0"/>
              </a:rPr>
              <a:t>Stadia spánku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382</Words>
  <Application>Microsoft Office PowerPoint</Application>
  <PresentationFormat>On-screen Show (4:3)</PresentationFormat>
  <Paragraphs>69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Times New Roman</vt:lpstr>
      <vt:lpstr>Arial</vt:lpstr>
      <vt:lpstr>Default Design</vt:lpstr>
      <vt:lpstr>VYŠETŘENÍ  NERVOVÉHO SYSTÉMU    seminář z fyziologie a patofyziologie </vt:lpstr>
      <vt:lpstr>Elektrofyziologické metody</vt:lpstr>
      <vt:lpstr>Elektroencefalografie (EEG)</vt:lpstr>
      <vt:lpstr>EEG atlas A</vt:lpstr>
      <vt:lpstr>Elektroencefalografie (EEG), 2</vt:lpstr>
      <vt:lpstr>EEG atlas B</vt:lpstr>
      <vt:lpstr>EEG Rytmy</vt:lpstr>
      <vt:lpstr>Bdění, spánek, smrt</vt:lpstr>
      <vt:lpstr>Stadia spánku</vt:lpstr>
      <vt:lpstr>Hypoglykémie/ metabolické vlivy</vt:lpstr>
      <vt:lpstr>Elektromyografie (EMG)</vt:lpstr>
      <vt:lpstr>EMG – myopatie a neuropatie</vt:lpstr>
      <vt:lpstr>Poruchy motorické jednotky</vt:lpstr>
      <vt:lpstr>Myotonie</vt:lpstr>
      <vt:lpstr>Svalové  dystrofie</vt:lpstr>
      <vt:lpstr>Metabolosmus Kreatinu</vt:lpstr>
      <vt:lpstr>PowerPoint Presentation</vt:lpstr>
      <vt:lpstr>PowerPoint Presentation</vt:lpstr>
    </vt:vector>
  </TitlesOfParts>
  <Company>Patofyziologický ústav 1. LF UK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Petr</dc:creator>
  <cp:lastModifiedBy>Marsalek, Petr</cp:lastModifiedBy>
  <cp:revision>77</cp:revision>
  <dcterms:created xsi:type="dcterms:W3CDTF">2007-03-08T08:51:05Z</dcterms:created>
  <dcterms:modified xsi:type="dcterms:W3CDTF">2025-10-28T16:26:04Z</dcterms:modified>
</cp:coreProperties>
</file>