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3" r:id="rId3"/>
    <p:sldId id="349" r:id="rId4"/>
    <p:sldId id="350" r:id="rId5"/>
    <p:sldId id="333" r:id="rId6"/>
    <p:sldId id="334" r:id="rId7"/>
    <p:sldId id="287" r:id="rId8"/>
    <p:sldId id="289" r:id="rId9"/>
    <p:sldId id="286" r:id="rId10"/>
    <p:sldId id="296" r:id="rId11"/>
    <p:sldId id="288" r:id="rId12"/>
    <p:sldId id="305" r:id="rId13"/>
    <p:sldId id="298" r:id="rId14"/>
    <p:sldId id="297" r:id="rId15"/>
    <p:sldId id="353" r:id="rId16"/>
    <p:sldId id="299" r:id="rId17"/>
    <p:sldId id="300" r:id="rId18"/>
    <p:sldId id="301" r:id="rId19"/>
    <p:sldId id="294" r:id="rId20"/>
    <p:sldId id="335" r:id="rId21"/>
    <p:sldId id="336" r:id="rId22"/>
    <p:sldId id="324" r:id="rId23"/>
    <p:sldId id="325" r:id="rId24"/>
    <p:sldId id="337" r:id="rId25"/>
    <p:sldId id="338" r:id="rId26"/>
    <p:sldId id="339" r:id="rId27"/>
    <p:sldId id="326" r:id="rId28"/>
    <p:sldId id="327" r:id="rId29"/>
    <p:sldId id="328" r:id="rId30"/>
    <p:sldId id="329" r:id="rId31"/>
    <p:sldId id="330" r:id="rId32"/>
    <p:sldId id="340" r:id="rId33"/>
    <p:sldId id="331" r:id="rId34"/>
    <p:sldId id="343" r:id="rId35"/>
    <p:sldId id="341" r:id="rId36"/>
    <p:sldId id="318" r:id="rId37"/>
    <p:sldId id="317" r:id="rId38"/>
    <p:sldId id="291" r:id="rId39"/>
    <p:sldId id="320" r:id="rId40"/>
    <p:sldId id="321" r:id="rId41"/>
    <p:sldId id="342" r:id="rId42"/>
    <p:sldId id="354" r:id="rId43"/>
  </p:sldIdLst>
  <p:sldSz cx="9144000" cy="6858000" type="screen4x3"/>
  <p:notesSz cx="7099300" cy="102235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9" autoAdjust="0"/>
    <p:restoredTop sz="94673" autoAdjust="0"/>
  </p:normalViewPr>
  <p:slideViewPr>
    <p:cSldViewPr>
      <p:cViewPr varScale="1">
        <p:scale>
          <a:sx n="117" d="100"/>
          <a:sy n="117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smtClean="0"/>
            </a:lvl1pPr>
          </a:lstStyle>
          <a:p>
            <a:pPr>
              <a:defRPr/>
            </a:pPr>
            <a:fld id="{D95B346B-8E6F-45AB-9541-A0C2004D3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Klepnutím lze upravit styly předlohy textu.</a:t>
            </a:r>
          </a:p>
          <a:p>
            <a:pPr lvl="1"/>
            <a:r>
              <a:rPr lang="en-US" altLang="en-US" noProof="0" smtClean="0"/>
              <a:t>Druhá úroveň</a:t>
            </a:r>
          </a:p>
          <a:p>
            <a:pPr lvl="2"/>
            <a:r>
              <a:rPr lang="en-US" altLang="en-US" noProof="0" smtClean="0"/>
              <a:t>Třetí úroveň</a:t>
            </a:r>
          </a:p>
          <a:p>
            <a:pPr lvl="3"/>
            <a:r>
              <a:rPr lang="en-US" altLang="en-US" noProof="0" smtClean="0"/>
              <a:t>Čtvrtá úroveň</a:t>
            </a:r>
          </a:p>
          <a:p>
            <a:pPr lvl="4"/>
            <a:r>
              <a:rPr lang="en-US" altLang="en-US" noProof="0" smtClean="0"/>
              <a:t>Pátá úroveň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smtClean="0"/>
            </a:lvl1pPr>
          </a:lstStyle>
          <a:p>
            <a:pPr>
              <a:defRPr/>
            </a:pPr>
            <a:fld id="{262E8094-CFA0-482B-9F7C-AB2082ACB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6E9E-A7F2-494F-A946-DA31EDD792A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96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F4A9-02A3-42A7-9E8A-CF831782926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5005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9441B-5AC7-4220-AA77-6A94AA56763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8585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F026-2EAA-4BC5-B094-640A0E7162A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8565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5913-8895-49E5-BC27-E1673647D5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0570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4350-5D64-4252-A726-C1ED46A3F2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200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7FC64-183A-4C5C-8694-D253AA85D35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3634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957B-0A92-409E-96EB-9E3FA99E12E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3747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2971-1218-4630-8B32-459BA90C99B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3565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2DF5-610C-45F7-9B48-F6292CC9E88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292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BF11-A777-4927-B343-DE4B4A99630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380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684D-4215-470F-8868-05EAD0B7173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4655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7D30537-8FF3-4C18-9CA3-0C2E6648D7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404DAC-FB8A-4047-8749-C5DB8708EE35}" type="slidenum">
              <a:rPr lang="cs-CZ" altLang="en-US"/>
              <a:pPr/>
              <a:t>1</a:t>
            </a:fld>
            <a:endParaRPr lang="cs-CZ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>
                <a:solidFill>
                  <a:schemeClr val="accent2"/>
                </a:solidFill>
              </a:rPr>
              <a:t>P</a:t>
            </a:r>
            <a:r>
              <a:rPr lang="cs-CZ" altLang="en-US" sz="4400" smtClean="0">
                <a:solidFill>
                  <a:schemeClr val="accent2"/>
                </a:solidFill>
              </a:rPr>
              <a:t>atofyziologie</a:t>
            </a:r>
            <a:r>
              <a:rPr lang="en-US" altLang="en-US" sz="4400" smtClean="0">
                <a:solidFill>
                  <a:schemeClr val="accent2"/>
                </a:solidFill>
              </a:rPr>
              <a:t> nervov</a:t>
            </a:r>
            <a:r>
              <a:rPr lang="cs-CZ" altLang="en-US" sz="4400" smtClean="0">
                <a:solidFill>
                  <a:schemeClr val="accent2"/>
                </a:solidFill>
              </a:rPr>
              <a:t>ého systému.</a:t>
            </a:r>
            <a:r>
              <a:rPr lang="cs-CZ" altLang="en-US" sz="4000" smtClean="0"/>
              <a:t/>
            </a:r>
            <a:br>
              <a:rPr lang="cs-CZ" altLang="en-US" sz="4000" smtClean="0"/>
            </a:br>
            <a:r>
              <a:rPr lang="cs-CZ" altLang="en-US" sz="4000" smtClean="0"/>
              <a:t>Bolest a poruchy motoriky</a:t>
            </a:r>
            <a:br>
              <a:rPr lang="cs-CZ" altLang="en-US" sz="4000" smtClean="0"/>
            </a:br>
            <a:r>
              <a:rPr lang="cs-CZ" altLang="en-US" sz="4000" smtClean="0"/>
              <a:t>Poranění CNS a PNS.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24400"/>
            <a:ext cx="7543800" cy="1752600"/>
          </a:xfrm>
        </p:spPr>
        <p:txBody>
          <a:bodyPr/>
          <a:lstStyle/>
          <a:p>
            <a:pPr eaLnBrk="1" hangingPunct="1"/>
            <a:r>
              <a:rPr lang="cs-CZ" altLang="en-US" sz="3200" smtClean="0"/>
              <a:t>Petr Maršálek</a:t>
            </a:r>
          </a:p>
          <a:p>
            <a:pPr eaLnBrk="1" hangingPunct="1"/>
            <a:r>
              <a:rPr lang="cs-CZ" altLang="en-US" sz="3200" smtClean="0"/>
              <a:t>Ústav patologické fyziologie 1.LF UK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cs-CZ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</a:t>
            </a:r>
            <a:endParaRPr lang="en-GB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243978-1734-404F-997C-2E072B1CEEF6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8600" y="2743200"/>
            <a:ext cx="4070350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 b="1">
                <a:solidFill>
                  <a:srgbClr val="FF3300"/>
                </a:solidFill>
              </a:rPr>
              <a:t>Patofyziologická klasifikace bolesti</a:t>
            </a:r>
            <a:r>
              <a:rPr lang="cs-CZ" altLang="en-US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/>
              <a:t>•Nociceptorová (nociceptivní)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/>
              <a:t>•Periferní neurogenní (neuropatická)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/>
              <a:t>•Centrální neurogenní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/>
              <a:t>•Bolest dysautonomní – z dysfunkce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/>
              <a:t>sympatiku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/>
              <a:t>•Viscerální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cs-CZ" altLang="en-US"/>
              <a:t>•Psychogenní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343400" y="838200"/>
            <a:ext cx="4572000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en-US" altLang="en-US" b="1"/>
              <a:t>Akutní bolest</a:t>
            </a:r>
            <a:r>
              <a:rPr lang="en-US" altLang="en-US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je vyvolána identifikovatelnými podněty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je krátkodobá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přestává, když je zhojeno poranění tkání, které ji způsobilo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většinou se neopakuje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en-US" altLang="en-US" b="1"/>
              <a:t>Chronická bolest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trvá déle než 6 měsíců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příčiny nemusí být vždy identifikovatelné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intenzita bolesti je vždy vyšší než odpovídá intenzitě stimulace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způsobuje velké tělesné i duševní utrpení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/>
              <a:t>-</a:t>
            </a:r>
            <a:r>
              <a:rPr lang="en-US" altLang="en-US"/>
              <a:t>zhoršuje kvalitu života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81000" y="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4400" b="1">
                <a:solidFill>
                  <a:srgbClr val="FF3300"/>
                </a:solidFill>
              </a:rPr>
              <a:t>Typy bolesti, fenomenologie</a:t>
            </a:r>
            <a:endParaRPr lang="en-US" altLang="en-US" sz="4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CDAA3B-0B74-401B-990E-EBDD4E97887D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0" y="990600"/>
            <a:ext cx="800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en-US" sz="2000"/>
              <a:t>They are sensitive on the </a:t>
            </a:r>
            <a:r>
              <a:rPr lang="cs-CZ" altLang="en-US" sz="2000" b="1"/>
              <a:t>pH changes</a:t>
            </a:r>
            <a:r>
              <a:rPr lang="cs-CZ" altLang="en-US" sz="2000"/>
              <a:t> (pH in</a:t>
            </a:r>
            <a:br>
              <a:rPr lang="cs-CZ" altLang="en-US" sz="2000"/>
            </a:br>
            <a:r>
              <a:rPr lang="cs-CZ" altLang="en-US" sz="2000"/>
              <a:t>acute abscess, phlegmona reaches 5,8 = pain, pH in chro</a:t>
            </a:r>
            <a:r>
              <a:rPr lang="en-US" altLang="en-US" sz="2000"/>
              <a:t>nic</a:t>
            </a:r>
            <a:r>
              <a:rPr lang="cs-CZ" altLang="en-US" sz="2000"/>
              <a:t/>
            </a:r>
            <a:br>
              <a:rPr lang="cs-CZ" altLang="en-US" sz="2000"/>
            </a:br>
            <a:r>
              <a:rPr lang="cs-CZ" altLang="en-US" sz="2000"/>
              <a:t>abscess is normal, without pain)</a:t>
            </a:r>
            <a:endParaRPr lang="en-US" altLang="en-US" sz="2000"/>
          </a:p>
          <a:p>
            <a:pPr eaLnBrk="1" hangingPunct="1"/>
            <a:r>
              <a:rPr lang="cs-CZ" altLang="en-US" sz="2000"/>
              <a:t> </a:t>
            </a:r>
          </a:p>
          <a:p>
            <a:pPr eaLnBrk="1" hangingPunct="1">
              <a:buFontTx/>
              <a:buChar char="•"/>
            </a:pPr>
            <a:r>
              <a:rPr lang="cs-CZ" altLang="en-US" sz="2000"/>
              <a:t>Nociceptors register the </a:t>
            </a:r>
            <a:r>
              <a:rPr lang="cs-CZ" altLang="en-US" sz="2000" b="1"/>
              <a:t>ratio K</a:t>
            </a:r>
            <a:r>
              <a:rPr lang="cs-CZ" altLang="en-US" sz="2000" b="1" baseline="30000"/>
              <a:t>+</a:t>
            </a:r>
            <a:r>
              <a:rPr lang="cs-CZ" altLang="en-US" sz="2000" b="1"/>
              <a:t>:Ca</a:t>
            </a:r>
            <a:r>
              <a:rPr lang="cs-CZ" altLang="en-US" sz="2000" b="1" baseline="30000"/>
              <a:t>2+</a:t>
            </a:r>
            <a:r>
              <a:rPr lang="cs-CZ" altLang="en-US" sz="2000"/>
              <a:t/>
            </a:r>
            <a:br>
              <a:rPr lang="cs-CZ" altLang="en-US" sz="2000"/>
            </a:br>
            <a:r>
              <a:rPr lang="cs-CZ" altLang="en-US" sz="2000"/>
              <a:t>(treshold for pain is lower in the lower Ca</a:t>
            </a:r>
            <a:r>
              <a:rPr lang="cs-CZ" altLang="en-US" sz="2000" baseline="30000"/>
              <a:t>2+</a:t>
            </a:r>
            <a:r>
              <a:rPr lang="cs-CZ" altLang="en-US" sz="2000"/>
              <a:t> level in ECV)</a:t>
            </a:r>
            <a:endParaRPr lang="cs-CZ" altLang="en-US" sz="2000">
              <a:solidFill>
                <a:srgbClr val="FFFF00"/>
              </a:solidFill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29718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en-US" sz="2000"/>
              <a:t>evoking inflammation </a:t>
            </a:r>
            <a:r>
              <a:rPr lang="en-US" altLang="en-US" sz="2000"/>
              <a:t>are </a:t>
            </a:r>
            <a:r>
              <a:rPr lang="cs-CZ" altLang="en-US" sz="2000"/>
              <a:t>(permeability of vessel wall, oedema)</a:t>
            </a:r>
            <a:br>
              <a:rPr lang="cs-CZ" altLang="en-US" sz="2000"/>
            </a:br>
            <a:r>
              <a:rPr lang="cs-CZ" altLang="en-US" sz="2000"/>
              <a:t>histamin, bradykinin, serotonin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/>
          </a:p>
          <a:p>
            <a:pPr eaLnBrk="1" hangingPunct="1">
              <a:lnSpc>
                <a:spcPct val="80000"/>
              </a:lnSpc>
            </a:pPr>
            <a:r>
              <a:rPr lang="cs-CZ" altLang="en-US" sz="2000"/>
              <a:t>direct influence of free-nerve endings</a:t>
            </a:r>
            <a:r>
              <a:rPr lang="en-US" altLang="en-US" sz="2000"/>
              <a:t>:</a:t>
            </a:r>
            <a:r>
              <a:rPr lang="cs-CZ" altLang="en-US" sz="2000"/>
              <a:t/>
            </a:r>
            <a:br>
              <a:rPr lang="cs-CZ" altLang="en-US" sz="2000"/>
            </a:br>
            <a:r>
              <a:rPr lang="cs-CZ" altLang="en-US" sz="2000"/>
              <a:t>potassium, histamin, bradykinin, serotonin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/>
          </a:p>
          <a:p>
            <a:pPr eaLnBrk="1" hangingPunct="1">
              <a:lnSpc>
                <a:spcPct val="80000"/>
              </a:lnSpc>
            </a:pPr>
            <a:r>
              <a:rPr lang="cs-CZ" altLang="en-US" sz="2000"/>
              <a:t>sensitisation of nociceptors</a:t>
            </a:r>
            <a:r>
              <a:rPr lang="en-US" altLang="en-US" sz="2000"/>
              <a:t>:</a:t>
            </a:r>
            <a:r>
              <a:rPr lang="cs-CZ" altLang="en-US" sz="2000"/>
              <a:t/>
            </a:r>
            <a:br>
              <a:rPr lang="cs-CZ" altLang="en-US" sz="2000"/>
            </a:br>
            <a:r>
              <a:rPr lang="cs-CZ" altLang="en-US" sz="2000"/>
              <a:t>prostaglandins, esp. PgE</a:t>
            </a:r>
            <a:r>
              <a:rPr lang="cs-CZ" altLang="en-US" sz="2000" baseline="-25000"/>
              <a:t>2</a:t>
            </a:r>
            <a:r>
              <a:rPr lang="cs-CZ" altLang="en-US" sz="2000"/>
              <a:t>, interleukin-1,</a:t>
            </a:r>
            <a:br>
              <a:rPr lang="cs-CZ" altLang="en-US" sz="2000"/>
            </a:br>
            <a:r>
              <a:rPr lang="cs-CZ" altLang="en-US" sz="2000"/>
              <a:t>interleukin-6, cyclooxygenases (COX-1, COX-2)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/>
          </a:p>
          <a:p>
            <a:pPr eaLnBrk="1" hangingPunct="1">
              <a:lnSpc>
                <a:spcPct val="80000"/>
              </a:lnSpc>
            </a:pPr>
            <a:r>
              <a:rPr lang="cs-CZ" altLang="en-US" sz="2000"/>
              <a:t>From activated free nerve endings P-substance is released.</a:t>
            </a: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cs-CZ" altLang="en-US" sz="2000"/>
              <a:t>It influences vessel wall (vasodilation, permeability of vessel</a:t>
            </a:r>
            <a:br>
              <a:rPr lang="cs-CZ" altLang="en-US" sz="2000"/>
            </a:br>
            <a:r>
              <a:rPr lang="cs-CZ" altLang="en-US" sz="2000"/>
              <a:t>wall, oedema) and mast cells (release of histamin after degranulation)</a:t>
            </a:r>
            <a:r>
              <a:rPr lang="en-US" altLang="en-US" sz="2000"/>
              <a:t>.</a:t>
            </a:r>
            <a:r>
              <a:rPr lang="cs-CZ" altLang="en-US" sz="2000"/>
              <a:t>   </a:t>
            </a:r>
            <a:br>
              <a:rPr lang="cs-CZ" altLang="en-US" sz="2000"/>
            </a:br>
            <a:endParaRPr lang="cs-CZ" altLang="en-US" sz="2000"/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solidFill>
                  <a:srgbClr val="FF3300"/>
                </a:solidFill>
              </a:rPr>
              <a:t>Nociceptory, bolestivé receptory = dedikované</a:t>
            </a:r>
            <a:br>
              <a:rPr lang="cs-CZ" altLang="en-US" sz="2800" b="1" smtClean="0">
                <a:solidFill>
                  <a:srgbClr val="FF3300"/>
                </a:solidFill>
              </a:rPr>
            </a:br>
            <a:r>
              <a:rPr lang="cs-CZ" altLang="en-US" sz="2800" b="1" smtClean="0">
                <a:solidFill>
                  <a:srgbClr val="FF3300"/>
                </a:solidFill>
              </a:rPr>
              <a:t>receptory, iontové kanály a volná nervová zakončení</a:t>
            </a:r>
            <a:endParaRPr lang="en-US" alt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715648-DE07-4C50-BC8F-BE5EF00C0922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 smtClean="0">
                <a:solidFill>
                  <a:srgbClr val="FF3300"/>
                </a:solidFill>
              </a:rPr>
              <a:t>Typy vláken vedoucích bolest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en-US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en-US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b="1" smtClean="0"/>
              <a:t>C-fibres</a:t>
            </a:r>
            <a:r>
              <a:rPr lang="cs-CZ" altLang="en-US" sz="2000" smtClean="0"/>
              <a:t> – without myelin sheets, </a:t>
            </a:r>
            <a:r>
              <a:rPr lang="en-US" altLang="en-US" sz="2000" smtClean="0"/>
              <a:t>action potentials</a:t>
            </a:r>
            <a:r>
              <a:rPr lang="cs-CZ" altLang="en-US" sz="2000" smtClean="0"/>
              <a:t> are</a:t>
            </a:r>
            <a:br>
              <a:rPr lang="cs-CZ" altLang="en-US" sz="2000" smtClean="0"/>
            </a:br>
            <a:r>
              <a:rPr lang="cs-CZ" altLang="en-US" sz="2000" smtClean="0"/>
              <a:t>convected slowly, fibres convect deep, nonaccurate localized, diffuse pain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000" b="1" smtClean="0"/>
              <a:t>A</a:t>
            </a:r>
            <a:r>
              <a:rPr lang="el-GR" altLang="en-US" sz="2000" b="1" smtClean="0">
                <a:cs typeface="Arial" panose="020B0604020202020204" pitchFamily="34" charset="0"/>
              </a:rPr>
              <a:t>δ</a:t>
            </a:r>
            <a:r>
              <a:rPr lang="cs-CZ" altLang="en-US" sz="2000" b="1" smtClean="0">
                <a:cs typeface="Arial" panose="020B0604020202020204" pitchFamily="34" charset="0"/>
              </a:rPr>
              <a:t>-fibres</a:t>
            </a:r>
            <a:r>
              <a:rPr lang="cs-CZ" altLang="en-US" sz="2000" smtClean="0">
                <a:cs typeface="Arial" panose="020B0604020202020204" pitchFamily="34" charset="0"/>
              </a:rPr>
              <a:t> – with thin myelin sheet, fibres mediate</a:t>
            </a:r>
            <a:br>
              <a:rPr lang="cs-CZ" altLang="en-US" sz="2000" smtClean="0">
                <a:cs typeface="Arial" panose="020B0604020202020204" pitchFamily="34" charset="0"/>
              </a:rPr>
            </a:br>
            <a:r>
              <a:rPr lang="cs-CZ" altLang="en-US" sz="2000" smtClean="0">
                <a:cs typeface="Arial" panose="020B0604020202020204" pitchFamily="34" charset="0"/>
              </a:rPr>
              <a:t>fast con</a:t>
            </a:r>
            <a:r>
              <a:rPr lang="en-US" altLang="en-US" sz="2000" smtClean="0">
                <a:cs typeface="Arial" panose="020B0604020202020204" pitchFamily="34" charset="0"/>
              </a:rPr>
              <a:t>duction</a:t>
            </a:r>
            <a:r>
              <a:rPr lang="cs-CZ" altLang="en-US" sz="2000" smtClean="0">
                <a:cs typeface="Arial" panose="020B0604020202020204" pitchFamily="34" charset="0"/>
              </a:rPr>
              <a:t> of sharp, accurate localized pain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b="1" smtClean="0">
                <a:cs typeface="Arial" panose="020B0604020202020204" pitchFamily="34" charset="0"/>
              </a:rPr>
              <a:t>A</a:t>
            </a:r>
            <a:r>
              <a:rPr lang="el-GR" altLang="en-US" sz="2000" b="1" smtClean="0">
                <a:cs typeface="Arial" panose="020B0604020202020204" pitchFamily="34" charset="0"/>
              </a:rPr>
              <a:t>α</a:t>
            </a:r>
            <a:r>
              <a:rPr lang="cs-CZ" altLang="en-US" sz="2000" b="1" smtClean="0">
                <a:cs typeface="Arial" panose="020B0604020202020204" pitchFamily="34" charset="0"/>
              </a:rPr>
              <a:t>/A</a:t>
            </a:r>
            <a:r>
              <a:rPr lang="el-GR" altLang="en-US" sz="2000" b="1" smtClean="0">
                <a:cs typeface="Arial" panose="020B0604020202020204" pitchFamily="34" charset="0"/>
              </a:rPr>
              <a:t>β</a:t>
            </a:r>
            <a:r>
              <a:rPr lang="cs-CZ" altLang="en-US" sz="2000" b="1" smtClean="0">
                <a:cs typeface="Arial" panose="020B0604020202020204" pitchFamily="34" charset="0"/>
              </a:rPr>
              <a:t>-fibres</a:t>
            </a:r>
            <a:r>
              <a:rPr lang="cs-CZ" altLang="en-US" sz="2000" smtClean="0">
                <a:cs typeface="Arial" panose="020B0604020202020204" pitchFamily="34" charset="0"/>
              </a:rPr>
              <a:t> – large myelinated. Fibres do not</a:t>
            </a:r>
            <a:br>
              <a:rPr lang="cs-CZ" altLang="en-US" sz="2000" smtClean="0">
                <a:cs typeface="Arial" panose="020B0604020202020204" pitchFamily="34" charset="0"/>
              </a:rPr>
            </a:br>
            <a:r>
              <a:rPr lang="cs-CZ" altLang="en-US" sz="2000" smtClean="0">
                <a:cs typeface="Arial" panose="020B0604020202020204" pitchFamily="34" charset="0"/>
              </a:rPr>
              <a:t>convect nociceptive stimuli, they mediate tactile stimuli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smtClean="0">
                <a:cs typeface="Arial" panose="020B0604020202020204" pitchFamily="34" charset="0"/>
              </a:rPr>
              <a:t>Afferent fibres enter dorsal spinal roots. In this region exist  excitatory and inhibitory interneurons. Inhibitory interneurons </a:t>
            </a:r>
            <a:r>
              <a:rPr lang="en-US" altLang="en-US" sz="2000" smtClean="0">
                <a:cs typeface="Arial" panose="020B0604020202020204" pitchFamily="34" charset="0"/>
              </a:rPr>
              <a:t>gate</a:t>
            </a:r>
            <a:r>
              <a:rPr lang="cs-CZ" altLang="en-US" sz="2000" smtClean="0">
                <a:cs typeface="Arial" panose="020B0604020202020204" pitchFamily="34" charset="0"/>
              </a:rPr>
              <a:t> </a:t>
            </a:r>
            <a:r>
              <a:rPr lang="en-US" altLang="en-US" sz="2000" smtClean="0">
                <a:cs typeface="Arial" panose="020B0604020202020204" pitchFamily="34" charset="0"/>
              </a:rPr>
              <a:t>the passage of </a:t>
            </a:r>
            <a:r>
              <a:rPr lang="cs-CZ" altLang="en-US" sz="2000" smtClean="0">
                <a:cs typeface="Arial" panose="020B0604020202020204" pitchFamily="34" charset="0"/>
              </a:rPr>
              <a:t>information into thalamus and cortex.</a:t>
            </a:r>
            <a:br>
              <a:rPr lang="cs-CZ" altLang="en-US" sz="2000" smtClean="0">
                <a:cs typeface="Arial" panose="020B0604020202020204" pitchFamily="34" charset="0"/>
              </a:rPr>
            </a:br>
            <a:endParaRPr lang="el-GR" altLang="en-US" sz="2000" smtClean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DCA5BC-3B07-4AE6-A6BE-D17990BF5D8E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19200" y="533400"/>
            <a:ext cx="64770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en-US" altLang="en-US" sz="2800" b="1">
                <a:solidFill>
                  <a:srgbClr val="FF3300"/>
                </a:solidFill>
              </a:rPr>
              <a:t>Podněty vyvolávající bolest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 sz="2800"/>
              <a:t>-c</a:t>
            </a:r>
            <a:r>
              <a:rPr lang="en-US" altLang="en-US" sz="2800"/>
              <a:t>hemické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 sz="2800"/>
              <a:t>-</a:t>
            </a:r>
            <a:r>
              <a:rPr lang="en-US" altLang="en-US" sz="2800"/>
              <a:t>endogenní mediátory zánětu (bradykinin, prostaglandiny, serotonin, histamin, K+, H+, Il-1)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 sz="2800"/>
              <a:t>-</a:t>
            </a:r>
            <a:r>
              <a:rPr lang="en-US" altLang="en-US" sz="2800"/>
              <a:t>exogenní látky (kapsaicin, formalin)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 sz="2800"/>
              <a:t>-</a:t>
            </a:r>
            <a:r>
              <a:rPr lang="en-US" altLang="en-US" sz="2800"/>
              <a:t>tepelné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 sz="2800"/>
              <a:t>-</a:t>
            </a:r>
            <a:r>
              <a:rPr lang="en-US" altLang="en-US" sz="2800"/>
              <a:t>poškozující teplota nad 42°C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cs-CZ" altLang="en-US" sz="2800"/>
              <a:t>-m</a:t>
            </a:r>
            <a:r>
              <a:rPr lang="en-US" altLang="en-US" sz="2800"/>
              <a:t>echanické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1E84B0-3930-4C84-8F8E-1976B2884BE1}" type="slidenum">
              <a:rPr lang="cs-CZ" altLang="en-US"/>
              <a:pPr/>
              <a:t>14</a:t>
            </a:fld>
            <a:endParaRPr lang="cs-CZ" altLang="en-US"/>
          </a:p>
        </p:txBody>
      </p:sp>
      <p:pic>
        <p:nvPicPr>
          <p:cNvPr id="17411" name="Picture 9" descr="capform_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429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079500" y="3810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 se děje při bolestivé stimulaci </a:t>
            </a:r>
            <a:endParaRPr lang="cs-CZ" altLang="en-US" sz="4400">
              <a:solidFill>
                <a:schemeClr val="tx2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19188" y="16383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aktivují se tetrodotoxin rezistentní (TTX-R) kanály 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uvolňuje se z poškozených buněk ATP a působí jako mediátor bolesti. Receptory ATP jsou purinové receptory (P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X)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aktivují se 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vaniloidové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 receptory (VR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,- 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receptory pro 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kapsaicin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, které se aktivují i při poškozující teplotě 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nad 42°C </a:t>
            </a:r>
            <a:r>
              <a:rPr lang="en-US" altLang="en-US" sz="2600"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en-US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 &lt; 6.5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aktivují se ASIC kanály - acid sensing ion channels, které se uplatňují zejména při poklesu pH &lt; 6.5 </a:t>
            </a:r>
            <a:endParaRPr lang="cs-CZ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upregulují se postsynaptické receptory pro excitační transmitery - glutamát (NMDA) a substance P (NK</a:t>
            </a:r>
            <a:r>
              <a:rPr lang="cs-CZ" altLang="en-US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en-US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4D55A5-E56C-44D2-A300-5B9E67630440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rgbClr val="FF3300"/>
                </a:solidFill>
              </a:rPr>
              <a:t>Vaniloidové receptory a bolest</a:t>
            </a:r>
            <a:endParaRPr lang="en-US" altLang="en-US" smtClean="0">
              <a:solidFill>
                <a:srgbClr val="FF330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en-US" smtClean="0"/>
              <a:t>Ptáci versus savci...</a:t>
            </a:r>
          </a:p>
          <a:p>
            <a:pPr eaLnBrk="1" hangingPunct="1">
              <a:buFontTx/>
              <a:buNone/>
            </a:pPr>
            <a:r>
              <a:rPr lang="cs-CZ" altLang="en-US" smtClean="0"/>
              <a:t>(Versus hmyz...)</a:t>
            </a:r>
          </a:p>
          <a:p>
            <a:pPr eaLnBrk="1" hangingPunct="1">
              <a:buFontTx/>
              <a:buNone/>
            </a:pPr>
            <a:r>
              <a:rPr lang="cs-CZ" altLang="en-US" smtClean="0"/>
              <a:t>Konzumace pálivých papriček vede ke zvýšení prahu pro bolest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6A619D-E54C-4E1F-9BA5-64C179271BF9}" type="slidenum">
              <a:rPr lang="cs-CZ" altLang="en-US"/>
              <a:pPr/>
              <a:t>16</a:t>
            </a:fld>
            <a:endParaRPr lang="cs-CZ" altLang="en-US"/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auto">
          <a:xfrm>
            <a:off x="254000" y="211138"/>
            <a:ext cx="889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40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Vrátková teorie bolesti</a:t>
            </a:r>
            <a:r>
              <a:rPr lang="cs-CZ" altLang="en-US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míšní úroveň</a:t>
            </a:r>
            <a:endParaRPr lang="cs-CZ" altLang="en-US" sz="4400">
              <a:solidFill>
                <a:schemeClr val="tx2"/>
              </a:solidFill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346200" y="855663"/>
            <a:ext cx="6324600" cy="5791200"/>
            <a:chOff x="68" y="1224"/>
            <a:chExt cx="2764" cy="2730"/>
          </a:xfrm>
        </p:grpSpPr>
        <p:pic>
          <p:nvPicPr>
            <p:cNvPr id="19461" name="Picture 24" descr="o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224"/>
              <a:ext cx="2764" cy="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2" name="Group 21"/>
            <p:cNvGrpSpPr>
              <a:grpSpLocks/>
            </p:cNvGrpSpPr>
            <p:nvPr/>
          </p:nvGrpSpPr>
          <p:grpSpPr bwMode="auto">
            <a:xfrm>
              <a:off x="1200" y="2568"/>
              <a:ext cx="96" cy="96"/>
              <a:chOff x="1248" y="2400"/>
              <a:chExt cx="96" cy="96"/>
            </a:xfrm>
          </p:grpSpPr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9480" name="Line 22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9463" name="Group 18"/>
            <p:cNvGrpSpPr>
              <a:grpSpLocks/>
            </p:cNvGrpSpPr>
            <p:nvPr/>
          </p:nvGrpSpPr>
          <p:grpSpPr bwMode="auto">
            <a:xfrm>
              <a:off x="1776" y="2472"/>
              <a:ext cx="96" cy="96"/>
              <a:chOff x="1248" y="2400"/>
              <a:chExt cx="96" cy="96"/>
            </a:xfrm>
          </p:grpSpPr>
          <p:sp>
            <p:nvSpPr>
              <p:cNvPr id="19477" name="Line 20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9478" name="Line 19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9464" name="Group 15"/>
            <p:cNvGrpSpPr>
              <a:grpSpLocks/>
            </p:cNvGrpSpPr>
            <p:nvPr/>
          </p:nvGrpSpPr>
          <p:grpSpPr bwMode="auto">
            <a:xfrm>
              <a:off x="1776" y="2904"/>
              <a:ext cx="96" cy="96"/>
              <a:chOff x="1248" y="2400"/>
              <a:chExt cx="96" cy="96"/>
            </a:xfrm>
          </p:grpSpPr>
          <p:sp>
            <p:nvSpPr>
              <p:cNvPr id="19475" name="Line 17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9476" name="Line 16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9465" name="Line 14"/>
            <p:cNvSpPr>
              <a:spLocks noChangeShapeType="1"/>
            </p:cNvSpPr>
            <p:nvPr/>
          </p:nvSpPr>
          <p:spPr bwMode="auto">
            <a:xfrm>
              <a:off x="1536" y="2424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9466" name="Line 13"/>
            <p:cNvSpPr>
              <a:spLocks noChangeShapeType="1"/>
            </p:cNvSpPr>
            <p:nvPr/>
          </p:nvSpPr>
          <p:spPr bwMode="auto">
            <a:xfrm>
              <a:off x="1536" y="300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9467" name="Text Box 12"/>
            <p:cNvSpPr txBox="1">
              <a:spLocks noChangeArrowheads="1"/>
            </p:cNvSpPr>
            <p:nvPr/>
          </p:nvSpPr>
          <p:spPr bwMode="auto">
            <a:xfrm>
              <a:off x="288" y="3384"/>
              <a:ext cx="114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en-US" b="1">
                  <a:cs typeface="Arial" panose="020B0604020202020204" pitchFamily="34" charset="0"/>
                </a:rPr>
                <a:t>Substantia gelatinosa </a:t>
              </a:r>
              <a:endParaRPr lang="cs-CZ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cs-CZ" altLang="en-US" b="1">
                  <a:cs typeface="Arial" panose="020B0604020202020204" pitchFamily="34" charset="0"/>
                </a:rPr>
                <a:t>II. a III. Rexedova zóna</a:t>
              </a:r>
              <a:endParaRPr lang="cs-CZ" altLang="en-US"/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192" y="2136"/>
              <a:ext cx="3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en-US" b="1">
                  <a:solidFill>
                    <a:schemeClr val="hlink"/>
                  </a:solidFill>
                  <a:cs typeface="Arial" panose="020B0604020202020204" pitchFamily="34" charset="0"/>
                </a:rPr>
                <a:t>rychlá</a:t>
              </a:r>
              <a:endParaRPr lang="cs-CZ" altLang="en-US"/>
            </a:p>
          </p:txBody>
        </p:sp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240" y="3048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en-US">
                  <a:solidFill>
                    <a:schemeClr val="bg1"/>
                  </a:solidFill>
                  <a:cs typeface="Arial" panose="020B0604020202020204" pitchFamily="34" charset="0"/>
                </a:rPr>
                <a:t>pomalá</a:t>
              </a:r>
              <a:endParaRPr lang="cs-CZ" altLang="en-US"/>
            </a:p>
          </p:txBody>
        </p:sp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192" y="3120"/>
              <a:ext cx="4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en-US" b="1">
                  <a:solidFill>
                    <a:schemeClr val="hlink"/>
                  </a:solidFill>
                  <a:cs typeface="Arial" panose="020B0604020202020204" pitchFamily="34" charset="0"/>
                </a:rPr>
                <a:t>pomalá</a:t>
              </a:r>
              <a:endParaRPr lang="cs-CZ" altLang="en-US"/>
            </a:p>
          </p:txBody>
        </p:sp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>
              <a:off x="1200" y="28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9472" name="Line 7"/>
            <p:cNvSpPr>
              <a:spLocks noChangeShapeType="1"/>
            </p:cNvSpPr>
            <p:nvPr/>
          </p:nvSpPr>
          <p:spPr bwMode="auto">
            <a:xfrm>
              <a:off x="1200" y="2832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9473" name="Line 6"/>
            <p:cNvSpPr>
              <a:spLocks noChangeShapeType="1"/>
            </p:cNvSpPr>
            <p:nvPr/>
          </p:nvSpPr>
          <p:spPr bwMode="auto">
            <a:xfrm>
              <a:off x="1536" y="297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9474" name="Line 5"/>
            <p:cNvSpPr>
              <a:spLocks noChangeShapeType="1"/>
            </p:cNvSpPr>
            <p:nvPr/>
          </p:nvSpPr>
          <p:spPr bwMode="auto">
            <a:xfrm>
              <a:off x="1536" y="2448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38F5E-99A4-476F-B194-7B2A6DEC49B2}" type="slidenum">
              <a:rPr lang="cs-CZ" altLang="en-US"/>
              <a:pPr/>
              <a:t>17</a:t>
            </a:fld>
            <a:endParaRPr lang="cs-CZ" altLang="en-US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182688" y="500063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Opioidní systém </a:t>
            </a:r>
            <a:endParaRPr lang="cs-CZ" altLang="en-US" sz="4400">
              <a:solidFill>
                <a:schemeClr val="tx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14438" y="1900238"/>
            <a:ext cx="7772400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nigrostriatální a mezolimbický dopaminergní 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ovlivnění motoriky a systému odměny </a:t>
            </a:r>
            <a:endParaRPr lang="cs-CZ" altLang="en-US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hypotalamo-hypofyzární 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modulace hormonální sekrece </a:t>
            </a:r>
            <a:endParaRPr lang="cs-CZ" altLang="en-US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ascendentní a descendentní dráhy 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modulace bolesti 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ascendentní – mícha, talamus 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>
                <a:latin typeface="Tahoma" panose="020B0604030504040204" pitchFamily="34" charset="0"/>
                <a:cs typeface="Tahoma" panose="020B0604030504040204" pitchFamily="34" charset="0"/>
              </a:rPr>
              <a:t>descendentní – PAG, rafeální jádra</a:t>
            </a:r>
            <a:endParaRPr lang="cs-CZ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C62966-4B4B-447A-A3AD-DF8D1E0AFBEB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28600" y="457200"/>
            <a:ext cx="480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Endogenní opioidy</a:t>
            </a:r>
            <a:endParaRPr lang="cs-CZ" altLang="en-US" sz="44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1508" name="Rectangle 19"/>
          <p:cNvSpPr>
            <a:spLocks noChangeArrowheads="1"/>
          </p:cNvSpPr>
          <p:nvPr/>
        </p:nvSpPr>
        <p:spPr bwMode="auto">
          <a:xfrm>
            <a:off x="5176838" y="1524000"/>
            <a:ext cx="396716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amidy a estery mastných kyselin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anandamid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almitoyl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etanolamid PEA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Receptory CB1 a CB2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CB1 v PAG a RVM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    senzorický neuron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CB2 ve strukturách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    imunitního systému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FAAH – hydroláza amidů MK</a:t>
            </a: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altLang="en-US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plat</a:t>
            </a:r>
            <a:r>
              <a:rPr lang="cs-CZ" altLang="en-US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ňují se také ve vnitřním uchu a ve sluchové dráze</a:t>
            </a:r>
            <a:endParaRPr lang="cs-CZ" altLang="en-US" sz="2000">
              <a:solidFill>
                <a:schemeClr val="bg2"/>
              </a:solidFill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28600" y="1295400"/>
            <a:ext cx="464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-endorfin (31 aminokyselin) - 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Endomorfin (4 aminokyseliny) - 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Leu-enkefalin (5 aminokyselin) - 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Met-enkefalin (5 aminokyselin) - 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Dynorfin (A 1-8, B 1-17) - 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</a:t>
            </a:r>
            <a:r>
              <a:rPr lang="cs-CZ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nociceptin/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orfanin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nocistatin</a:t>
            </a:r>
            <a:endParaRPr lang="cs-CZ" altLang="en-US" sz="2000" b="1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228600" y="3962400"/>
            <a:ext cx="57959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presynaptické receptory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inhibice uvolňování neurotransmiterů </a:t>
            </a:r>
            <a:endParaRPr lang="cs-CZ" altLang="en-US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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 Ca</a:t>
            </a:r>
            <a:r>
              <a:rPr lang="cs-CZ" altLang="en-US" sz="2000" baseline="30000">
                <a:latin typeface="Tahoma" panose="020B0604030504040204" pitchFamily="34" charset="0"/>
                <a:cs typeface="Tahoma" panose="020B0604030504040204" pitchFamily="34" charset="0"/>
              </a:rPr>
              <a:t>2+ </a:t>
            </a:r>
            <a:endParaRPr lang="cs-CZ" altLang="en-US" sz="2000"/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en-US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postsynaptické receptory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en-US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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cs-CZ" altLang="en-US" sz="2000" baseline="30000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 vodivost – hyperpolarizace</a:t>
            </a:r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cs-CZ" altLang="en-US" sz="2000">
                <a:latin typeface="Tahoma" panose="020B0604030504040204" pitchFamily="34" charset="0"/>
                <a:cs typeface="Tahoma" panose="020B0604030504040204" pitchFamily="34" charset="0"/>
              </a:rPr>
              <a:t>membrány</a:t>
            </a:r>
            <a:endParaRPr lang="cs-CZ" altLang="en-US" sz="200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5638800" y="228600"/>
            <a:ext cx="320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en-US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Endogenní kanabinoidy</a:t>
            </a:r>
            <a:endParaRPr lang="cs-CZ" altLang="en-US" sz="44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6C174-B8F4-4B9A-B639-8F222DDB18C1}" type="slidenum">
              <a:rPr lang="cs-CZ" altLang="en-US"/>
              <a:pPr/>
              <a:t>19</a:t>
            </a:fld>
            <a:endParaRPr lang="cs-CZ" altLang="en-US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0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pPr algn="r" eaLnBrk="1" hangingPunct="1"/>
            <a:r>
              <a:rPr lang="en-US" altLang="en-US" sz="4000" smtClean="0">
                <a:solidFill>
                  <a:schemeClr val="accent2"/>
                </a:solidFill>
              </a:rPr>
              <a:t>Headovy z</a:t>
            </a:r>
            <a:r>
              <a:rPr lang="cs-CZ" altLang="en-US" sz="4000" smtClean="0">
                <a:solidFill>
                  <a:schemeClr val="accent2"/>
                </a:solidFill>
              </a:rPr>
              <a:t>ó</a:t>
            </a:r>
            <a:r>
              <a:rPr lang="en-US" altLang="en-US" sz="4000" smtClean="0">
                <a:solidFill>
                  <a:schemeClr val="accent2"/>
                </a:solidFill>
              </a:rPr>
              <a:t>ny, </a:t>
            </a:r>
            <a:r>
              <a:rPr lang="cs-CZ" altLang="en-US" sz="4000" smtClean="0">
                <a:solidFill>
                  <a:schemeClr val="accent2"/>
                </a:solidFill>
              </a:rPr>
              <a:t>Přenesená bolest</a:t>
            </a:r>
            <a:endParaRPr lang="en-US" altLang="en-US" sz="4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E17E89-6173-4632-A092-A948BF943CCD}" type="slidenum">
              <a:rPr lang="cs-CZ" altLang="en-US"/>
              <a:pPr/>
              <a:t>2</a:t>
            </a:fld>
            <a:endParaRPr lang="cs-CZ" altLang="en-US"/>
          </a:p>
        </p:txBody>
      </p:sp>
      <p:pic>
        <p:nvPicPr>
          <p:cNvPr id="5123" name="Picture 2" descr="msoB8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9C2A3F-AC8A-45F4-A10B-6095BABF705D}" type="slidenum">
              <a:rPr lang="cs-CZ" altLang="en-US"/>
              <a:pPr/>
              <a:t>20</a:t>
            </a:fld>
            <a:endParaRPr lang="cs-CZ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pPr algn="r" eaLnBrk="1" hangingPunct="1"/>
            <a:r>
              <a:rPr lang="cs-CZ" altLang="en-US" sz="4000" smtClean="0"/>
              <a:t>Přenesená</a:t>
            </a:r>
            <a:r>
              <a:rPr lang="en-US" altLang="en-US" sz="4000" smtClean="0"/>
              <a:t> a</a:t>
            </a:r>
            <a:br>
              <a:rPr lang="en-US" altLang="en-US" sz="4000" smtClean="0"/>
            </a:br>
            <a:r>
              <a:rPr lang="en-US" altLang="en-US" sz="4000" smtClean="0"/>
              <a:t>p</a:t>
            </a:r>
            <a:r>
              <a:rPr lang="cs-CZ" altLang="en-US" sz="4000" smtClean="0"/>
              <a:t>atologická bolest</a:t>
            </a:r>
            <a:endParaRPr lang="en-US" altLang="en-US" sz="400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14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953000" y="22098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800" dirty="0">
                <a:solidFill>
                  <a:schemeClr val="tx2"/>
                </a:solidFill>
              </a:rPr>
              <a:t>Další patologické </a:t>
            </a:r>
            <a:r>
              <a:rPr lang="cs-CZ" altLang="en-US" sz="2800" dirty="0" smtClean="0">
                <a:solidFill>
                  <a:schemeClr val="tx2"/>
                </a:solidFill>
              </a:rPr>
              <a:t>vjemy</a:t>
            </a:r>
            <a:r>
              <a:rPr lang="en-US" altLang="en-US" sz="2800" dirty="0">
                <a:solidFill>
                  <a:schemeClr val="tx2"/>
                </a:solidFill>
              </a:rPr>
              <a:t/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…,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cs-CZ" altLang="en-US" sz="2800" dirty="0">
                <a:solidFill>
                  <a:schemeClr val="tx2"/>
                </a:solidFill>
              </a:rPr>
              <a:t>bolesti hlavy,</a:t>
            </a:r>
            <a:r>
              <a:rPr lang="en-US" altLang="en-US" sz="2800" dirty="0">
                <a:solidFill>
                  <a:schemeClr val="tx2"/>
                </a:solidFill>
              </a:rPr>
              <a:t/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cs-CZ" altLang="en-US" sz="2800" dirty="0">
                <a:solidFill>
                  <a:schemeClr val="tx2"/>
                </a:solidFill>
              </a:rPr>
              <a:t>neuralgia n.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cs-CZ" altLang="en-US" sz="2800" dirty="0">
                <a:solidFill>
                  <a:schemeClr val="tx2"/>
                </a:solidFill>
              </a:rPr>
              <a:t>trigemini,</a:t>
            </a:r>
            <a:br>
              <a:rPr lang="cs-CZ" altLang="en-US" sz="2800" dirty="0">
                <a:solidFill>
                  <a:schemeClr val="tx2"/>
                </a:solidFill>
              </a:rPr>
            </a:br>
            <a:r>
              <a:rPr lang="cs-CZ" altLang="en-US" sz="2800" dirty="0">
                <a:solidFill>
                  <a:schemeClr val="tx2"/>
                </a:solidFill>
              </a:rPr>
              <a:t/>
            </a:r>
            <a:br>
              <a:rPr lang="cs-CZ" altLang="en-US" sz="2800" dirty="0">
                <a:solidFill>
                  <a:schemeClr val="tx2"/>
                </a:solidFill>
              </a:rPr>
            </a:br>
            <a:r>
              <a:rPr lang="cs-CZ" altLang="en-US" sz="2800" dirty="0">
                <a:solidFill>
                  <a:schemeClr val="tx2"/>
                </a:solidFill>
              </a:rPr>
              <a:t>mig</a:t>
            </a:r>
            <a:r>
              <a:rPr lang="en-US" altLang="en-US" sz="2800" dirty="0">
                <a:solidFill>
                  <a:schemeClr val="tx2"/>
                </a:solidFill>
              </a:rPr>
              <a:t>r</a:t>
            </a:r>
            <a:r>
              <a:rPr lang="cs-CZ" altLang="en-US" sz="2800" dirty="0">
                <a:solidFill>
                  <a:schemeClr val="tx2"/>
                </a:solidFill>
              </a:rPr>
              <a:t>éna </a:t>
            </a:r>
            <a:r>
              <a:rPr lang="cs-CZ" altLang="en-US" sz="2800" dirty="0" smtClean="0">
                <a:solidFill>
                  <a:schemeClr val="tx2"/>
                </a:solidFill>
              </a:rPr>
              <a:t>(zmíněna </a:t>
            </a:r>
            <a:r>
              <a:rPr lang="cs-CZ" altLang="en-US" sz="2800" dirty="0">
                <a:solidFill>
                  <a:schemeClr val="tx2"/>
                </a:solidFill>
              </a:rPr>
              <a:t>u syndromů jako záchvatovité onemocnění)</a:t>
            </a:r>
            <a:r>
              <a:rPr lang="en-US" altLang="en-US" sz="2800" dirty="0">
                <a:solidFill>
                  <a:schemeClr val="tx2"/>
                </a:solidFill>
              </a:rPr>
              <a:t>,…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FD28D8-5231-4D04-A4AC-03F9D7401E45}" type="slidenum">
              <a:rPr lang="cs-CZ" altLang="en-US"/>
              <a:pPr/>
              <a:t>21</a:t>
            </a:fld>
            <a:endParaRPr lang="cs-CZ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/>
          <a:lstStyle/>
          <a:p>
            <a:pPr algn="r" eaLnBrk="1" hangingPunct="1"/>
            <a:r>
              <a:rPr lang="cs-CZ" altLang="en-US" sz="4000" smtClean="0">
                <a:solidFill>
                  <a:schemeClr val="accent2"/>
                </a:solidFill>
              </a:rPr>
              <a:t>Možnosti</a:t>
            </a:r>
            <a:br>
              <a:rPr lang="cs-CZ" altLang="en-US" sz="4000" smtClean="0">
                <a:solidFill>
                  <a:schemeClr val="accent2"/>
                </a:solidFill>
              </a:rPr>
            </a:br>
            <a:r>
              <a:rPr lang="cs-CZ" altLang="en-US" sz="4000" smtClean="0">
                <a:solidFill>
                  <a:schemeClr val="accent2"/>
                </a:solidFill>
              </a:rPr>
              <a:t>boje proti bolesti</a:t>
            </a:r>
            <a:endParaRPr lang="en-US" altLang="en-US" sz="4000" smtClean="0">
              <a:solidFill>
                <a:schemeClr val="accent2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433F55-64E5-4DEA-A73A-1E52722437EF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4000" smtClean="0">
                <a:solidFill>
                  <a:schemeClr val="accent2"/>
                </a:solidFill>
              </a:rPr>
              <a:t>(2) Poruchy hybnosti/</a:t>
            </a:r>
            <a:br>
              <a:rPr lang="cs-CZ" altLang="en-US" sz="4000" smtClean="0">
                <a:solidFill>
                  <a:schemeClr val="accent2"/>
                </a:solidFill>
              </a:rPr>
            </a:br>
            <a:r>
              <a:rPr lang="cs-CZ" altLang="en-US" sz="4000" smtClean="0">
                <a:solidFill>
                  <a:schemeClr val="accent2"/>
                </a:solidFill>
              </a:rPr>
              <a:t>poruchy motoriky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0A6C19-9EC4-428C-ABBB-F558B03A6BAD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400">
              <a:latin typeface="Times New Roman" panose="02020603050405020304" pitchFamily="18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Poruchy pohybu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Poruchy svalů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Poruchy dolního motoneuronu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Poruchy horního motoneuronu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Poruchy bazálních ganglií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Poruchy mozečku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Poruchy pasivního hybného aparátu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8C5BDF-5ECC-471F-BEE3-0DE0C2A93595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7772400" cy="838200"/>
          </a:xfrm>
        </p:spPr>
        <p:txBody>
          <a:bodyPr anchor="ctr"/>
          <a:lstStyle/>
          <a:p>
            <a:pPr eaLnBrk="1" hangingPunct="1"/>
            <a:r>
              <a:rPr lang="cs-CZ" altLang="en-US" sz="4000" smtClean="0"/>
              <a:t>„Dolní“</a:t>
            </a:r>
            <a:r>
              <a:rPr lang="en-US" altLang="en-US" sz="4000" smtClean="0"/>
              <a:t> motoneuron -</a:t>
            </a:r>
            <a:br>
              <a:rPr lang="en-US" altLang="en-US" sz="4000" smtClean="0"/>
            </a:br>
            <a:r>
              <a:rPr lang="en-US" altLang="en-US" sz="4000" smtClean="0"/>
              <a:t>(= </a:t>
            </a:r>
            <a:r>
              <a:rPr lang="cs-CZ" altLang="en-US" sz="4000" smtClean="0"/>
              <a:t>nervosvalová jednotka</a:t>
            </a:r>
            <a:r>
              <a:rPr lang="en-US" altLang="en-US" sz="4000" smtClean="0"/>
              <a:t>;</a:t>
            </a:r>
            <a:br>
              <a:rPr lang="en-US" altLang="en-US" sz="4000" smtClean="0"/>
            </a:br>
            <a:r>
              <a:rPr lang="cs-CZ" altLang="en-US" sz="4000" smtClean="0"/>
              <a:t>a jeho poruchy schématicky)</a:t>
            </a:r>
            <a:endParaRPr lang="en-US" altLang="en-US" sz="400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6738"/>
            <a:ext cx="7694613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62484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             norma       neuropatie                   myopatie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A1928C-E5D5-4BA7-81F1-B1365B8A9174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rgbClr val="008000"/>
                </a:solidFill>
              </a:rPr>
              <a:t>Poruchy </a:t>
            </a:r>
            <a:r>
              <a:rPr lang="en-US" altLang="en-US" smtClean="0">
                <a:solidFill>
                  <a:srgbClr val="008000"/>
                </a:solidFill>
              </a:rPr>
              <a:t>motor</a:t>
            </a:r>
            <a:r>
              <a:rPr lang="cs-CZ" altLang="en-US" smtClean="0">
                <a:solidFill>
                  <a:srgbClr val="008000"/>
                </a:solidFill>
              </a:rPr>
              <a:t>ické jednotky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88"/>
            <a:ext cx="9258300" cy="55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1E32EC-32BD-499A-AC95-13BA076AD878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Poruchy neurogenní a myopatie</a:t>
            </a:r>
          </a:p>
        </p:txBody>
      </p:sp>
      <p:graphicFrame>
        <p:nvGraphicFramePr>
          <p:cNvPr id="171011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524000"/>
          <a:ext cx="8382000" cy="4632325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662261551"/>
                    </a:ext>
                  </a:extLst>
                </a:gridCol>
                <a:gridCol w="2503488">
                  <a:extLst>
                    <a:ext uri="{9D8B030D-6E8A-4147-A177-3AD203B41FA5}">
                      <a16:colId xmlns:a16="http://schemas.microsoft.com/office/drawing/2014/main" val="57099402"/>
                    </a:ext>
                  </a:extLst>
                </a:gridCol>
                <a:gridCol w="1916112">
                  <a:extLst>
                    <a:ext uri="{9D8B030D-6E8A-4147-A177-3AD203B41FA5}">
                      <a16:colId xmlns:a16="http://schemas.microsoft.com/office/drawing/2014/main" val="454444377"/>
                    </a:ext>
                  </a:extLst>
                </a:gridCol>
              </a:tblGrid>
              <a:tr h="685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Klinické nálezy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Neurogenní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Myopatie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18060"/>
                  </a:ext>
                </a:extLst>
              </a:tr>
              <a:tr h="944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Svalová slabost, ochablost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++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++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03607"/>
                  </a:ext>
                </a:extLst>
              </a:tr>
              <a:tr h="685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Ztráta reflexů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32215"/>
                  </a:ext>
                </a:extLst>
              </a:tr>
              <a:tr h="685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Fascikulace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19148"/>
                  </a:ext>
                </a:extLst>
              </a:tr>
              <a:tr h="685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Ztráta senzoriky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85370"/>
                  </a:ext>
                </a:extLst>
              </a:tr>
              <a:tr h="944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Výskyt abnormálních reflexů (Babinský)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3478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B5019C-6B80-4D59-9CAD-1C41685EA8C4}" type="slidenum">
              <a:rPr lang="cs-CZ" altLang="en-US"/>
              <a:pPr/>
              <a:t>27</a:t>
            </a:fld>
            <a:endParaRPr lang="cs-CZ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Poruchy dolního motoneuronu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en-US" smtClean="0"/>
              <a:t>Poruchy periferního nervu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en-US" sz="2400" smtClean="0"/>
              <a:t>Axonální degenerace; úraz </a:t>
            </a:r>
            <a:r>
              <a:rPr lang="cs-CZ" altLang="en-US" sz="2400" smtClean="0">
                <a:sym typeface="Symbol" panose="05050102010706020507" pitchFamily="18" charset="2"/>
              </a:rPr>
              <a:t></a:t>
            </a:r>
            <a:r>
              <a:rPr lang="cs-CZ" altLang="en-US" sz="2400" smtClean="0"/>
              <a:t> Wallerova degenerace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en-US" sz="2400" smtClean="0"/>
              <a:t>Axonální demyelinizace (Guillain Barre syndrom)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400" smtClean="0"/>
              <a:t>Týká se motoriky i senzoriky (area nervina)</a:t>
            </a:r>
          </a:p>
          <a:p>
            <a:pPr eaLnBrk="1" hangingPunct="1">
              <a:spcBef>
                <a:spcPct val="50000"/>
              </a:spcBef>
            </a:pPr>
            <a:endParaRPr lang="cs-CZ" altLang="en-US" sz="1200" smtClean="0"/>
          </a:p>
          <a:p>
            <a:pPr eaLnBrk="1" hangingPunct="1">
              <a:spcBef>
                <a:spcPct val="50000"/>
              </a:spcBef>
            </a:pPr>
            <a:r>
              <a:rPr lang="cs-CZ" altLang="en-US" smtClean="0"/>
              <a:t>Poruchy těla </a:t>
            </a:r>
            <a:r>
              <a:rPr lang="cs-CZ" altLang="en-US" smtClean="0">
                <a:sym typeface="Symbol" panose="05050102010706020507" pitchFamily="18" charset="2"/>
              </a:rPr>
              <a:t>-motoneuronu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en-US" sz="2400" smtClean="0"/>
              <a:t>Zánětlivé změny (např. poliomyelitis)</a:t>
            </a:r>
          </a:p>
          <a:p>
            <a:pPr eaLnBrk="1" hangingPunct="1"/>
            <a:endParaRPr lang="cs-CZ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4A5FBC-0085-4C9D-B230-34C3534F156E}" type="slidenum">
              <a:rPr lang="cs-CZ" altLang="en-US"/>
              <a:pPr/>
              <a:t>28</a:t>
            </a:fld>
            <a:endParaRPr lang="cs-CZ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Poruchy dolního motoneuronu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en-US" smtClean="0"/>
              <a:t>Poruchy pouze motoriky</a:t>
            </a:r>
          </a:p>
          <a:p>
            <a:pPr lvl="1" eaLnBrk="1" hangingPunct="1"/>
            <a:r>
              <a:rPr lang="cs-CZ" altLang="en-US" smtClean="0"/>
              <a:t>Motorická jednotka  (fascikulace)</a:t>
            </a:r>
          </a:p>
          <a:p>
            <a:pPr lvl="1" eaLnBrk="1" hangingPunct="1"/>
            <a:r>
              <a:rPr lang="cs-CZ" altLang="en-US" smtClean="0"/>
              <a:t>Atrofie se týká celých motorických jednotek </a:t>
            </a:r>
          </a:p>
          <a:p>
            <a:pPr lvl="1" eaLnBrk="1" hangingPunct="1"/>
            <a:r>
              <a:rPr lang="cs-CZ" altLang="en-US" smtClean="0"/>
              <a:t>Po denervaci nastává nejprve fibrilace jednotlivých svalových vláken, pak jejich atrofie</a:t>
            </a:r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DE7897-8398-4968-9B6C-87B9247F82A2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Horní motoneuron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Pyramidová dráha ?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None/>
            </a:pPr>
            <a:r>
              <a:rPr lang="cs-CZ" altLang="en-US" smtClean="0"/>
              <a:t>nebo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Extrapyramidový systém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88F3E-7B85-455B-8CC2-F477301EBC18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Evok</a:t>
            </a:r>
            <a:r>
              <a:rPr lang="cs-CZ" altLang="en-US" sz="3200" b="1" smtClean="0"/>
              <a:t>ované</a:t>
            </a:r>
            <a:r>
              <a:rPr lang="en-US" altLang="en-US" sz="3200" b="1" smtClean="0"/>
              <a:t> potenci</a:t>
            </a:r>
            <a:r>
              <a:rPr lang="cs-CZ" altLang="en-US" sz="3200" b="1" smtClean="0"/>
              <a:t>á</a:t>
            </a:r>
            <a:r>
              <a:rPr lang="en-US" altLang="en-US" sz="3200" b="1" smtClean="0"/>
              <a:t>ly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08846C-1ED0-4CE5-A6CE-6CA1FF008716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z="4000" smtClean="0"/>
              <a:t>Porucha horního motoneuronu, příznaky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z="2800" smtClean="0"/>
              <a:t>Plegie, paréza 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z="2800" smtClean="0"/>
              <a:t>Spasticita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z="2800" smtClean="0"/>
              <a:t>Příznak sklapovacího nože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z="2800" smtClean="0"/>
              <a:t>Hyperreflexie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z="2800" smtClean="0"/>
              <a:t>Klonus 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z="2800" smtClean="0"/>
              <a:t>Abnormální exteroceptivní reflexy (Babinského reflex, vymizení abdom, cremaseter r.)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cs-CZ" altLang="en-US" sz="2800" smtClean="0"/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z="2800" smtClean="0"/>
              <a:t>(není atrofie, nejsou fascikulace)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BA97F-4FF8-47E0-A325-CBCBB82464DF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Horní motoneuron: co to tedy je?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en-US" smtClean="0"/>
              <a:t>Je to klinické označení pro sestupné motorické systémy, nikoli jen pro tr. kortikospinalis </a:t>
            </a:r>
          </a:p>
          <a:p>
            <a:pPr eaLnBrk="1" hangingPunct="1">
              <a:buFontTx/>
              <a:buNone/>
            </a:pPr>
            <a:r>
              <a:rPr lang="cs-CZ" altLang="en-US" smtClean="0"/>
              <a:t>Mozek </a:t>
            </a:r>
            <a:r>
              <a:rPr lang="cs-CZ" altLang="en-US" smtClean="0">
                <a:sym typeface="Symbol" panose="05050102010706020507" pitchFamily="18" charset="2"/>
              </a:rPr>
              <a:t> </a:t>
            </a:r>
            <a:r>
              <a:rPr lang="en-US" altLang="en-US" smtClean="0">
                <a:sym typeface="Symbol" panose="05050102010706020507" pitchFamily="18" charset="2"/>
              </a:rPr>
              <a:t>later</a:t>
            </a:r>
            <a:r>
              <a:rPr lang="cs-CZ" altLang="en-US" smtClean="0">
                <a:sym typeface="Symbol" panose="05050102010706020507" pitchFamily="18" charset="2"/>
              </a:rPr>
              <a:t>á</a:t>
            </a:r>
            <a:r>
              <a:rPr lang="en-US" altLang="en-US" smtClean="0">
                <a:sym typeface="Symbol" panose="05050102010706020507" pitchFamily="18" charset="2"/>
              </a:rPr>
              <a:t>ln</a:t>
            </a:r>
            <a:r>
              <a:rPr lang="cs-CZ" altLang="en-US" smtClean="0">
                <a:sym typeface="Symbol" panose="05050102010706020507" pitchFamily="18" charset="2"/>
              </a:rPr>
              <a:t>í</a:t>
            </a:r>
            <a:r>
              <a:rPr lang="en-US" altLang="en-US" smtClean="0">
                <a:sym typeface="Symbol" panose="05050102010706020507" pitchFamily="18" charset="2"/>
              </a:rPr>
              <a:t> p</a:t>
            </a:r>
            <a:r>
              <a:rPr lang="cs-CZ" altLang="en-US" smtClean="0">
                <a:sym typeface="Symbol" panose="05050102010706020507" pitchFamily="18" charset="2"/>
              </a:rPr>
              <a:t>říznaky, </a:t>
            </a:r>
            <a:r>
              <a:rPr lang="cs-CZ" altLang="en-US" smtClean="0"/>
              <a:t>hemiplegie</a:t>
            </a:r>
          </a:p>
          <a:p>
            <a:pPr eaLnBrk="1" hangingPunct="1">
              <a:buFontTx/>
              <a:buNone/>
            </a:pPr>
            <a:r>
              <a:rPr lang="cs-CZ" altLang="en-US" smtClean="0"/>
              <a:t>Mícha </a:t>
            </a:r>
            <a:r>
              <a:rPr lang="cs-CZ" altLang="en-US" smtClean="0">
                <a:sym typeface="Symbol" panose="05050102010706020507" pitchFamily="18" charset="2"/>
              </a:rPr>
              <a:t> segmentální příznaky, paraplegie, quadruplegie</a:t>
            </a:r>
            <a:endParaRPr lang="cs-CZ" altLang="en-US" smtClean="0"/>
          </a:p>
          <a:p>
            <a:pPr eaLnBrk="1" hangingPunct="1">
              <a:buFontTx/>
              <a:buNone/>
            </a:pPr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E9970D-6E6C-433F-BECE-16A629E703BC}" type="slidenum">
              <a:rPr lang="cs-CZ" altLang="en-US"/>
              <a:pPr/>
              <a:t>32</a:t>
            </a:fld>
            <a:endParaRPr lang="cs-CZ" alt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491038" cy="651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28600" y="685800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4400">
                <a:solidFill>
                  <a:schemeClr val="tx2"/>
                </a:solidFill>
              </a:rPr>
              <a:t>Poruchy horního </a:t>
            </a:r>
            <a:r>
              <a:rPr lang="en-US" altLang="en-US" sz="4400">
                <a:solidFill>
                  <a:schemeClr val="tx2"/>
                </a:solidFill>
              </a:rPr>
              <a:t>motoneuron</a:t>
            </a:r>
            <a:r>
              <a:rPr lang="cs-CZ" altLang="en-US" sz="4400">
                <a:solidFill>
                  <a:schemeClr val="tx2"/>
                </a:solidFill>
              </a:rPr>
              <a:t>u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3D7186-E643-4B33-8D97-DD9553E5F2EE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Spasticita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Zvýšený odpor kladený pasivnímu pohybu, který se zvyšováním rychlosti pohybu zvyšuje (fenomén sklapovacího nože)  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Spojená s hyperreflexivitou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Centrální spasticita (patol. excitace)</a:t>
            </a:r>
          </a:p>
          <a:p>
            <a:pPr eaLnBrk="1" hangingPunct="1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cs-CZ" altLang="en-US" smtClean="0"/>
              <a:t>Spinální spasticita (interneurony)</a:t>
            </a:r>
          </a:p>
          <a:p>
            <a:pPr lvl="1" eaLnBrk="1" hangingPunct="1"/>
            <a:r>
              <a:rPr lang="cs-CZ" altLang="en-US" smtClean="0"/>
              <a:t>Flexorový reflex</a:t>
            </a:r>
          </a:p>
          <a:p>
            <a:pPr lvl="1" eaLnBrk="1" hangingPunct="1"/>
            <a:r>
              <a:rPr lang="cs-CZ" altLang="en-US" smtClean="0"/>
              <a:t>Spasmus extenzorů (fragment lokomoce?)</a:t>
            </a:r>
          </a:p>
          <a:p>
            <a:pPr lvl="1" eaLnBrk="1" hangingPunct="1"/>
            <a:r>
              <a:rPr lang="cs-CZ" altLang="en-US" smtClean="0"/>
              <a:t>Senzoricko-motorické reflexy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DD9B7D-C2C3-41C9-A06F-18D3658BD5B0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3200" b="1"/>
              <a:t>Míšní šok u člověka</a:t>
            </a:r>
            <a:endParaRPr lang="en-US" altLang="en-US" sz="3200" b="1"/>
          </a:p>
        </p:txBody>
      </p:sp>
      <p:pic>
        <p:nvPicPr>
          <p:cNvPr id="40964" name="Picture 3" descr="rig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238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4191000" y="3810000"/>
            <a:ext cx="2667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In both</a:t>
            </a:r>
          </a:p>
          <a:p>
            <a:pPr eaLnBrk="1" hangingPunct="1"/>
            <a:r>
              <a:rPr lang="en-US" altLang="en-US" sz="2000" b="1">
                <a:solidFill>
                  <a:srgbClr val="009900"/>
                </a:solidFill>
              </a:rPr>
              <a:t>meningeal irritation</a:t>
            </a:r>
          </a:p>
          <a:p>
            <a:r>
              <a:rPr lang="en-US" altLang="en-US" sz="2000" b="1"/>
              <a:t>and </a:t>
            </a:r>
            <a:r>
              <a:rPr lang="en-US" altLang="en-US" sz="2000" b="1">
                <a:solidFill>
                  <a:srgbClr val="009900"/>
                </a:solidFill>
              </a:rPr>
              <a:t>spinal shock</a:t>
            </a:r>
          </a:p>
          <a:p>
            <a:r>
              <a:rPr lang="en-US" altLang="en-US" sz="2000" b="1"/>
              <a:t>extensor systems</a:t>
            </a:r>
          </a:p>
          <a:p>
            <a:r>
              <a:rPr lang="en-US" altLang="en-US" sz="2000" b="1"/>
              <a:t>take over</a:t>
            </a:r>
          </a:p>
          <a:p>
            <a:r>
              <a:rPr lang="en-US" altLang="en-US" sz="2000" b="1"/>
              <a:t>flexor systems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762000"/>
            <a:ext cx="2274887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91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F5084E-2256-4E61-875A-677AAF9C835E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accent2"/>
                </a:solidFill>
              </a:rPr>
              <a:t>+</a:t>
            </a:r>
            <a:r>
              <a:rPr lang="en-US" altLang="en-US" dirty="0" smtClean="0">
                <a:solidFill>
                  <a:schemeClr val="accent2"/>
                </a:solidFill>
              </a:rPr>
              <a:t>(</a:t>
            </a:r>
            <a:r>
              <a:rPr lang="cs-CZ" altLang="en-US" dirty="0" smtClean="0">
                <a:solidFill>
                  <a:schemeClr val="accent2"/>
                </a:solidFill>
              </a:rPr>
              <a:t>3</a:t>
            </a:r>
            <a:r>
              <a:rPr lang="en-US" altLang="en-US" dirty="0" smtClean="0">
                <a:solidFill>
                  <a:schemeClr val="accent2"/>
                </a:solidFill>
              </a:rPr>
              <a:t>) </a:t>
            </a:r>
            <a:r>
              <a:rPr lang="cs-CZ" altLang="en-US" dirty="0" smtClean="0">
                <a:solidFill>
                  <a:schemeClr val="accent2"/>
                </a:solidFill>
              </a:rPr>
              <a:t>Poranění CNS.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70038"/>
            <a:ext cx="822960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4000" b="1" dirty="0"/>
              <a:t>+</a:t>
            </a:r>
            <a:r>
              <a:rPr lang="cs-CZ" altLang="en-US" sz="4000" b="1" dirty="0" smtClean="0"/>
              <a:t>Poranění CNS versus</a:t>
            </a:r>
            <a:br>
              <a:rPr lang="cs-CZ" altLang="en-US" sz="4000" b="1" dirty="0" smtClean="0"/>
            </a:br>
            <a:r>
              <a:rPr lang="cs-CZ" altLang="en-US" sz="4000" b="1" dirty="0" smtClean="0"/>
              <a:t>poranění periferního nervu</a:t>
            </a:r>
            <a:endParaRPr lang="en-US" altLang="en-US" sz="40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627438"/>
            <a:ext cx="82296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600" dirty="0" smtClean="0"/>
              <a:t>+Funkční a cíleně vyvolané (chirurgickým přerušením)</a:t>
            </a:r>
            <a:br>
              <a:rPr lang="cs-CZ" altLang="en-US" sz="3600" dirty="0" smtClean="0"/>
            </a:br>
            <a:r>
              <a:rPr lang="cs-CZ" altLang="en-US" sz="3600" dirty="0" smtClean="0"/>
              <a:t>odpojení vegetativního</a:t>
            </a:r>
          </a:p>
          <a:p>
            <a:pPr eaLnBrk="1" hangingPunct="1"/>
            <a:r>
              <a:rPr lang="cs-CZ" altLang="en-US" sz="3600" dirty="0" smtClean="0"/>
              <a:t>(=sympatickehoho či parasympatického) nervu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013F8E-4FDC-44BA-973E-4D7FB2685119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Progression of CNS injury </a:t>
            </a:r>
            <a:br>
              <a:rPr lang="en-US" altLang="en-US" sz="3200" u="sng" smtClean="0"/>
            </a:br>
            <a:r>
              <a:rPr lang="en-US" altLang="en-US" sz="3200" u="sng" smtClean="0"/>
              <a:t>(Spinal Cord Injury, SCI as a model)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27513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local swelling at the site of injury which pinches off blood perfusion </a:t>
            </a:r>
            <a:r>
              <a:rPr lang="en-US" altLang="en-US" sz="2400" smtClean="0">
                <a:sym typeface="Wingdings" panose="05000000000000000000" pitchFamily="2" charset="2"/>
              </a:rPr>
              <a:t> ischemia</a:t>
            </a: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Excessive release of glutamate and excitotoxicity of neurons and oligodendrocytes at the site of injury</a:t>
            </a: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Infiltration by immune cells (microglia, neutrophils)</a:t>
            </a: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Free radical toxicity</a:t>
            </a: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Apoptosis/necrosis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81780D-E20D-46E6-B29B-8C035DAA9D4E}" type="slidenum">
              <a:rPr lang="cs-CZ" altLang="en-US"/>
              <a:pPr/>
              <a:t>37</a:t>
            </a:fld>
            <a:endParaRPr lang="cs-CZ" altLang="en-US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6138"/>
            <a:ext cx="80772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14504F-9F06-44D1-A067-44BEEA443D1D}" type="slidenum">
              <a:rPr lang="cs-CZ" altLang="en-US"/>
              <a:pPr/>
              <a:t>38</a:t>
            </a:fld>
            <a:endParaRPr lang="cs-CZ" altLang="en-US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B4CCE7-971E-472D-AE17-BDC80098DE5F}" type="slidenum">
              <a:rPr lang="cs-CZ" altLang="en-US"/>
              <a:pPr/>
              <a:t>39</a:t>
            </a:fld>
            <a:endParaRPr lang="cs-CZ" altLang="en-US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759700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5C67B-F45F-470D-B216-DC3371460AB7}" type="slidenum">
              <a:rPr lang="cs-CZ" altLang="en-US"/>
              <a:pPr/>
              <a:t>4</a:t>
            </a:fld>
            <a:endParaRPr lang="cs-CZ" alt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Evok</a:t>
            </a:r>
            <a:r>
              <a:rPr lang="cs-CZ" altLang="en-US" sz="2800" b="1">
                <a:solidFill>
                  <a:schemeClr val="tx2"/>
                </a:solidFill>
              </a:rPr>
              <a:t>ované</a:t>
            </a:r>
            <a:r>
              <a:rPr lang="en-US" altLang="en-US" sz="2800" b="1">
                <a:solidFill>
                  <a:schemeClr val="tx2"/>
                </a:solidFill>
              </a:rPr>
              <a:t> poten</a:t>
            </a:r>
            <a:r>
              <a:rPr lang="cs-CZ" altLang="en-US" sz="2800" b="1">
                <a:solidFill>
                  <a:schemeClr val="tx2"/>
                </a:solidFill>
              </a:rPr>
              <a:t>ciály</a:t>
            </a:r>
            <a:r>
              <a:rPr lang="en-US" altLang="en-US" sz="2800" b="1">
                <a:solidFill>
                  <a:schemeClr val="tx2"/>
                </a:solidFill>
              </a:rPr>
              <a:t> – </a:t>
            </a:r>
            <a:r>
              <a:rPr lang="cs-CZ" altLang="en-US" sz="2800" b="1">
                <a:solidFill>
                  <a:schemeClr val="tx2"/>
                </a:solidFill>
              </a:rPr>
              <a:t>sluchové (jako příklad)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678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Obje</a:t>
            </a:r>
            <a:r>
              <a:rPr lang="cs-CZ" altLang="en-US"/>
              <a:t>ktivní</a:t>
            </a:r>
            <a:r>
              <a:rPr lang="en-US" altLang="en-US"/>
              <a:t> Audiomet</a:t>
            </a:r>
            <a:r>
              <a:rPr lang="cs-CZ" altLang="en-US"/>
              <a:t>rie</a:t>
            </a:r>
            <a:r>
              <a:rPr lang="en-US" altLang="en-US"/>
              <a:t>: </a:t>
            </a:r>
          </a:p>
          <a:p>
            <a:pPr eaLnBrk="1" hangingPunct="1"/>
            <a:r>
              <a:rPr lang="en-US" altLang="en-US"/>
              <a:t>Brainstem</a:t>
            </a:r>
            <a:r>
              <a:rPr lang="cs-CZ" altLang="en-US"/>
              <a:t>/ C</a:t>
            </a:r>
            <a:r>
              <a:rPr lang="en-US" altLang="en-US"/>
              <a:t>ortical </a:t>
            </a:r>
            <a:r>
              <a:rPr lang="cs-CZ" altLang="en-US"/>
              <a:t>E</a:t>
            </a:r>
            <a:r>
              <a:rPr lang="en-US" altLang="en-US"/>
              <a:t>voked </a:t>
            </a:r>
            <a:r>
              <a:rPr lang="cs-CZ" altLang="en-US"/>
              <a:t>R</a:t>
            </a:r>
            <a:r>
              <a:rPr lang="en-US" altLang="en-US"/>
              <a:t>esponse </a:t>
            </a:r>
            <a:r>
              <a:rPr lang="cs-CZ" altLang="en-US"/>
              <a:t>A</a:t>
            </a:r>
            <a:r>
              <a:rPr lang="en-US" altLang="en-US"/>
              <a:t>udiometry BERA (CERA)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6B83A1-70B2-4CAB-A99F-F41CFE31EC21}" type="slidenum">
              <a:rPr lang="cs-CZ" altLang="en-US"/>
              <a:pPr/>
              <a:t>40</a:t>
            </a:fld>
            <a:endParaRPr lang="cs-CZ" altLang="en-US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5488"/>
            <a:ext cx="8001000" cy="56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D13D1-C72F-4724-B4F7-424AA7C68851}" type="slidenum">
              <a:rPr lang="cs-CZ" altLang="en-US"/>
              <a:pPr/>
              <a:t>41</a:t>
            </a:fld>
            <a:endParaRPr lang="cs-CZ" alt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5410200" y="1143000"/>
            <a:ext cx="3581400" cy="1143000"/>
          </a:xfrm>
        </p:spPr>
        <p:txBody>
          <a:bodyPr/>
          <a:lstStyle/>
          <a:p>
            <a:pPr algn="r" eaLnBrk="1" hangingPunct="1"/>
            <a:r>
              <a:rPr lang="en-US" altLang="en-US" sz="4000" smtClean="0"/>
              <a:t>Autom</a:t>
            </a:r>
            <a:r>
              <a:rPr lang="cs-CZ" altLang="en-US" sz="4000" smtClean="0"/>
              <a:t>atické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cs-CZ" altLang="en-US" sz="4000" smtClean="0"/>
              <a:t>vyprazdňování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cs-CZ" altLang="en-US" sz="4000" smtClean="0"/>
              <a:t>močového</a:t>
            </a:r>
            <a:br>
              <a:rPr lang="cs-CZ" altLang="en-US" sz="4000" smtClean="0"/>
            </a:br>
            <a:r>
              <a:rPr lang="cs-CZ" altLang="en-US" sz="4000" smtClean="0"/>
              <a:t>měchýře</a:t>
            </a:r>
            <a:br>
              <a:rPr lang="cs-CZ" altLang="en-US" sz="4000" smtClean="0"/>
            </a:br>
            <a:r>
              <a:rPr lang="cs-CZ" altLang="en-US" sz="4000" smtClean="0"/>
              <a:t>u paraplegie</a:t>
            </a:r>
            <a:endParaRPr lang="en-US" altLang="en-US" sz="4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61D1C-F4FA-4C02-8B18-C3E8BC905A4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50181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</a:rPr>
              <a:t>Souhrn/ Dotazy/ komentáře 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2B340E-B4FC-4664-B561-774C64EE3DE0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590800" y="449580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accent2"/>
                </a:solidFill>
              </a:rPr>
              <a:t>(</a:t>
            </a:r>
            <a:r>
              <a:rPr lang="cs-CZ" altLang="en-US" sz="4000">
                <a:solidFill>
                  <a:schemeClr val="accent2"/>
                </a:solidFill>
              </a:rPr>
              <a:t>1</a:t>
            </a:r>
            <a:r>
              <a:rPr lang="en-US" altLang="en-US" sz="4000">
                <a:solidFill>
                  <a:schemeClr val="accent2"/>
                </a:solidFill>
              </a:rPr>
              <a:t>)</a:t>
            </a:r>
            <a:r>
              <a:rPr lang="cs-CZ" altLang="en-US" sz="4000">
                <a:solidFill>
                  <a:schemeClr val="accent2"/>
                </a:solidFill>
              </a:rPr>
              <a:t> </a:t>
            </a:r>
            <a:r>
              <a:rPr lang="cs-CZ" altLang="en-US" sz="4400">
                <a:solidFill>
                  <a:schemeClr val="accent2"/>
                </a:solidFill>
              </a:rPr>
              <a:t>Bolest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AB8BB-C81E-42E6-9446-5155B4721E53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381000"/>
          </a:xfrm>
          <a:noFill/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tx1"/>
                </a:solidFill>
              </a:rPr>
              <a:t>CGRP (Calcitonin-gene related peptide), SP (Peptide substance)</a:t>
            </a:r>
            <a:endParaRPr lang="cs-CZ" altLang="en-US" sz="2000" smtClean="0">
              <a:solidFill>
                <a:schemeClr val="tx1"/>
              </a:solidFill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A33D60-738D-400F-B5F4-2D8C12B1EC82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04800" y="0"/>
            <a:ext cx="8839200" cy="65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>
                <a:solidFill>
                  <a:srgbClr val="FF3300"/>
                </a:solidFill>
              </a:rPr>
              <a:t>Poškození tkáně většinou vyvolá bolestivou senzaci</a:t>
            </a: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Bolest:</a:t>
            </a:r>
          </a:p>
          <a:p>
            <a:pPr eaLnBrk="1" hangingPunct="1"/>
            <a:r>
              <a:rPr lang="cs-CZ" altLang="en-US" sz="2400"/>
              <a:t>1 je varovný signál, varuje před poškozením tkáně</a:t>
            </a:r>
          </a:p>
          <a:p>
            <a:pPr eaLnBrk="1" hangingPunct="1"/>
            <a:r>
              <a:rPr lang="cs-CZ" altLang="en-US" sz="2400"/>
              <a:t>2 může napomoci diagnostice a lokalizaci patologií</a:t>
            </a:r>
          </a:p>
          <a:p>
            <a:pPr eaLnBrk="1" hangingPunct="1"/>
            <a:r>
              <a:rPr lang="cs-CZ" altLang="en-US" sz="2400"/>
              <a:t>3 může být patologická, obtěžuje</a:t>
            </a: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Části bolesti</a:t>
            </a:r>
          </a:p>
          <a:p>
            <a:pPr eaLnBrk="1" hangingPunct="1"/>
            <a:r>
              <a:rPr lang="cs-CZ" altLang="en-US" sz="2400" b="1">
                <a:solidFill>
                  <a:srgbClr val="FF3300"/>
                </a:solidFill>
              </a:rPr>
              <a:t>Algothymická </a:t>
            </a:r>
            <a:r>
              <a:rPr lang="cs-CZ" altLang="en-US" sz="2400"/>
              <a:t>složka je emocionální doprovod bolesti</a:t>
            </a:r>
            <a:endParaRPr lang="cs-CZ" altLang="en-US" sz="2400" b="1">
              <a:solidFill>
                <a:srgbClr val="FF3300"/>
              </a:solidFill>
            </a:endParaRPr>
          </a:p>
          <a:p>
            <a:pPr eaLnBrk="1" hangingPunct="1"/>
            <a:r>
              <a:rPr lang="cs-CZ" altLang="en-US" sz="2400" b="1">
                <a:solidFill>
                  <a:srgbClr val="FF3300"/>
                </a:solidFill>
              </a:rPr>
              <a:t>Algognostická </a:t>
            </a:r>
            <a:r>
              <a:rPr lang="cs-CZ" altLang="en-US" sz="2400"/>
              <a:t>složka říká, kde a „co“ a jak nás bolí</a:t>
            </a: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Je více druhů bolesti, které již nemají účel varování,</a:t>
            </a:r>
          </a:p>
          <a:p>
            <a:pPr eaLnBrk="1" hangingPunct="1"/>
            <a:r>
              <a:rPr lang="cs-CZ" altLang="en-US" sz="2400"/>
              <a:t>postrádají hodnotu signálu, neurologické vyšetření</a:t>
            </a:r>
          </a:p>
          <a:p>
            <a:pPr eaLnBrk="1" hangingPunct="1"/>
            <a:r>
              <a:rPr lang="cs-CZ" altLang="en-US" sz="2400"/>
              <a:t>bývá v normě, to jsou </a:t>
            </a:r>
            <a:r>
              <a:rPr lang="cs-CZ" altLang="en-US" sz="2400" b="1">
                <a:solidFill>
                  <a:srgbClr val="FF3300"/>
                </a:solidFill>
              </a:rPr>
              <a:t>…neuralgie</a:t>
            </a:r>
          </a:p>
          <a:p>
            <a:pPr eaLnBrk="1" hangingPunct="1"/>
            <a:r>
              <a:rPr lang="cs-CZ" altLang="en-US"/>
              <a:t>Psychofyzikálně: - není vztah mezi intenzitou podnětu a intenzitou vjemu</a:t>
            </a:r>
          </a:p>
          <a:p>
            <a:pPr eaLnBrk="1" hangingPunct="1"/>
            <a:r>
              <a:rPr lang="cs-CZ" altLang="en-US"/>
              <a:t>-je plynulý přechod mezi různým typy hmatové a bolestivé stimulace</a:t>
            </a:r>
          </a:p>
          <a:p>
            <a:pPr eaLnBrk="1" hangingPunct="1"/>
            <a:r>
              <a:rPr lang="cs-CZ" altLang="en-US"/>
              <a:t>šimrání, ostrý dotek, teplo, chlad</a:t>
            </a:r>
          </a:p>
          <a:p>
            <a:pPr eaLnBrk="1" hangingPunct="1"/>
            <a:r>
              <a:rPr lang="cs-CZ" altLang="en-US"/>
              <a:t>svědění, píchnutí, opaření, omrznutí</a:t>
            </a:r>
          </a:p>
          <a:p>
            <a:pPr eaLnBrk="1" hangingPunct="1"/>
            <a:r>
              <a:rPr lang="cs-CZ" altLang="en-US"/>
              <a:t>co svědí, musí se škrábat (?), … </a:t>
            </a:r>
            <a:r>
              <a:rPr lang="en-US" altLang="en-US"/>
              <a:t>[Fenistil – antihistamini</a:t>
            </a:r>
            <a:r>
              <a:rPr lang="cs-CZ" altLang="en-US"/>
              <a:t>kum</a:t>
            </a:r>
            <a:r>
              <a:rPr lang="en-US" altLang="en-US"/>
              <a:t>, antiprurigino</a:t>
            </a:r>
            <a:r>
              <a:rPr lang="cs-CZ" altLang="en-US"/>
              <a:t>sum</a:t>
            </a:r>
            <a:r>
              <a:rPr lang="en-US" altLang="en-US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DE59D3-B6B6-405E-B181-AACAD51BB4CE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>
                <a:solidFill>
                  <a:srgbClr val="FF3300"/>
                </a:solidFill>
              </a:rPr>
              <a:t>Bolest je modifikována</a:t>
            </a:r>
            <a:endParaRPr lang="en-US" altLang="en-US" b="1" smtClean="0">
              <a:solidFill>
                <a:srgbClr val="FF33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předchozí zkušeností</a:t>
            </a:r>
          </a:p>
          <a:p>
            <a:pPr eaLnBrk="1" hangingPunct="1"/>
            <a:r>
              <a:rPr lang="cs-CZ" altLang="en-US" smtClean="0"/>
              <a:t>sugescí</a:t>
            </a:r>
          </a:p>
          <a:p>
            <a:pPr eaLnBrk="1" hangingPunct="1"/>
            <a:r>
              <a:rPr lang="cs-CZ" altLang="en-US" smtClean="0"/>
              <a:t>emocemi, speciálně strache</a:t>
            </a:r>
            <a:r>
              <a:rPr lang="en-US" altLang="en-US" smtClean="0"/>
              <a:t>m</a:t>
            </a:r>
            <a:endParaRPr lang="cs-CZ" altLang="en-US" smtClean="0"/>
          </a:p>
          <a:p>
            <a:pPr eaLnBrk="1" hangingPunct="1"/>
            <a:r>
              <a:rPr lang="cs-CZ" altLang="en-US" smtClean="0"/>
              <a:t>současnou aktivací dalších smyslových vstupů</a:t>
            </a:r>
          </a:p>
          <a:p>
            <a:pPr eaLnBrk="1" hangingPunct="1"/>
            <a:r>
              <a:rPr lang="cs-CZ" altLang="en-US" smtClean="0"/>
              <a:t>zaměřením pozornosti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D21577-87C3-478C-96B5-0D029559B9DB}" type="slidenum">
              <a:rPr lang="cs-CZ" altLang="en-US"/>
              <a:pPr/>
              <a:t>9</a:t>
            </a:fld>
            <a:endParaRPr lang="cs-CZ" altLang="en-US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88106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657600" y="152400"/>
            <a:ext cx="5181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sz="2000"/>
              <a:t>sympatického nervstva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/>
              <a:t>vazokonstrikce, hypertenze, tachykardie,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/>
              <a:t>pocení, zblednutí, husí kůže, mydriáza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/>
              <a:t>parasympatiku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/>
              <a:t>hypotenze, bradykardie, nausea/ zvracení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/>
              <a:t>motorickou odpověď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/>
              <a:t>a alteraci vědomí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81000" y="1066800"/>
            <a:ext cx="2819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4000" b="1">
                <a:solidFill>
                  <a:srgbClr val="FF3300"/>
                </a:solidFill>
              </a:rPr>
              <a:t>Bolest vyvolá aktivaci</a:t>
            </a:r>
            <a:endParaRPr lang="en-US" altLang="en-US" sz="40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1149</Words>
  <Application>Microsoft Office PowerPoint</Application>
  <PresentationFormat>On-screen Show (4:3)</PresentationFormat>
  <Paragraphs>286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Tahoma</vt:lpstr>
      <vt:lpstr>Times New Roman</vt:lpstr>
      <vt:lpstr>Wingdings</vt:lpstr>
      <vt:lpstr>Symbol</vt:lpstr>
      <vt:lpstr>Výchozí návrh</vt:lpstr>
      <vt:lpstr>Patofyziologie nervového systému. Bolest a poruchy motoriky Poranění CNS a PNS. </vt:lpstr>
      <vt:lpstr>PowerPoint Presentation</vt:lpstr>
      <vt:lpstr>Evokované potenciály</vt:lpstr>
      <vt:lpstr>PowerPoint Presentation</vt:lpstr>
      <vt:lpstr>PowerPoint Presentation</vt:lpstr>
      <vt:lpstr>CGRP (Calcitonin-gene related peptide), SP (Peptide substance)</vt:lpstr>
      <vt:lpstr>PowerPoint Presentation</vt:lpstr>
      <vt:lpstr>Bolest je modifikována</vt:lpstr>
      <vt:lpstr>PowerPoint Presentation</vt:lpstr>
      <vt:lpstr>PowerPoint Presentation</vt:lpstr>
      <vt:lpstr>Nociceptory, bolestivé receptory = dedikované receptory, iontové kanály a volná nervová zakončení</vt:lpstr>
      <vt:lpstr>Typy vláken vedoucích bolest</vt:lpstr>
      <vt:lpstr>PowerPoint Presentation</vt:lpstr>
      <vt:lpstr>PowerPoint Presentation</vt:lpstr>
      <vt:lpstr>Vaniloidové receptory a bolest</vt:lpstr>
      <vt:lpstr>PowerPoint Presentation</vt:lpstr>
      <vt:lpstr>PowerPoint Presentation</vt:lpstr>
      <vt:lpstr>PowerPoint Presentation</vt:lpstr>
      <vt:lpstr>Headovy zóny, Přenesená bolest</vt:lpstr>
      <vt:lpstr>Přenesená a patologická bolest</vt:lpstr>
      <vt:lpstr>Možnosti boje proti bolesti</vt:lpstr>
      <vt:lpstr>(2) Poruchy hybnosti/ poruchy motoriky</vt:lpstr>
      <vt:lpstr>Poruchy pohybu</vt:lpstr>
      <vt:lpstr>„Dolní“ motoneuron - (= nervosvalová jednotka; a jeho poruchy schématicky)</vt:lpstr>
      <vt:lpstr>Poruchy motorické jednotky</vt:lpstr>
      <vt:lpstr>Poruchy neurogenní a myopatie</vt:lpstr>
      <vt:lpstr>Poruchy dolního motoneuronu</vt:lpstr>
      <vt:lpstr>Poruchy dolního motoneuronu</vt:lpstr>
      <vt:lpstr>Horní motoneuron</vt:lpstr>
      <vt:lpstr>Porucha horního motoneuronu, příznaky</vt:lpstr>
      <vt:lpstr>Horní motoneuron: co to tedy je?</vt:lpstr>
      <vt:lpstr>PowerPoint Presentation</vt:lpstr>
      <vt:lpstr>Spasticita </vt:lpstr>
      <vt:lpstr>PowerPoint Presentation</vt:lpstr>
      <vt:lpstr>+(3) Poranění CNS.</vt:lpstr>
      <vt:lpstr>Progression of CNS injury  (Spinal Cord Injury, SCI as a model)</vt:lpstr>
      <vt:lpstr>PowerPoint Presentation</vt:lpstr>
      <vt:lpstr>PowerPoint Presentation</vt:lpstr>
      <vt:lpstr>PowerPoint Presentation</vt:lpstr>
      <vt:lpstr>PowerPoint Presentation</vt:lpstr>
      <vt:lpstr>Automatické vyprazdňování močového měchýře u paraplegie</vt:lpstr>
      <vt:lpstr>PowerPoint Presentation</vt:lpstr>
    </vt:vector>
  </TitlesOfParts>
  <Company>FBMI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kognitivních funkcí. Demence. Poruchy vědomí. Intrakraniální hypertenze</dc:title>
  <dc:creator>marsalek</dc:creator>
  <cp:lastModifiedBy>Marsalek, Petr</cp:lastModifiedBy>
  <cp:revision>179</cp:revision>
  <dcterms:created xsi:type="dcterms:W3CDTF">2008-02-18T16:57:45Z</dcterms:created>
  <dcterms:modified xsi:type="dcterms:W3CDTF">2025-10-28T16:32:49Z</dcterms:modified>
</cp:coreProperties>
</file>