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4" r:id="rId2"/>
    <p:sldId id="291" r:id="rId3"/>
    <p:sldId id="259" r:id="rId4"/>
    <p:sldId id="260" r:id="rId5"/>
    <p:sldId id="293" r:id="rId6"/>
    <p:sldId id="269" r:id="rId7"/>
    <p:sldId id="270" r:id="rId8"/>
    <p:sldId id="273" r:id="rId9"/>
    <p:sldId id="274" r:id="rId10"/>
    <p:sldId id="272" r:id="rId11"/>
    <p:sldId id="275" r:id="rId12"/>
    <p:sldId id="277" r:id="rId13"/>
    <p:sldId id="292" r:id="rId14"/>
    <p:sldId id="280" r:id="rId15"/>
    <p:sldId id="281" r:id="rId16"/>
    <p:sldId id="282" r:id="rId17"/>
    <p:sldId id="285" r:id="rId18"/>
    <p:sldId id="284" r:id="rId19"/>
    <p:sldId id="286" r:id="rId20"/>
    <p:sldId id="287" r:id="rId21"/>
    <p:sldId id="288" r:id="rId22"/>
    <p:sldId id="289" r:id="rId23"/>
    <p:sldId id="290" r:id="rId24"/>
    <p:sldId id="278" r:id="rId25"/>
    <p:sldId id="279" r:id="rId26"/>
    <p:sldId id="294" r:id="rId27"/>
  </p:sldIdLst>
  <p:sldSz cx="9144000" cy="6858000" type="screen4x3"/>
  <p:notesSz cx="7099300" cy="10223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70" autoAdjust="0"/>
  </p:normalViewPr>
  <p:slideViewPr>
    <p:cSldViewPr>
      <p:cViewPr varScale="1">
        <p:scale>
          <a:sx n="117" d="100"/>
          <a:sy n="117" d="100"/>
        </p:scale>
        <p:origin x="33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12325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smtClean="0"/>
            </a:lvl1pPr>
          </a:lstStyle>
          <a:p>
            <a:pPr>
              <a:defRPr/>
            </a:pPr>
            <a:fld id="{BB10F4AF-D9A3-48FF-840F-EA4F355B6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95363" y="766763"/>
            <a:ext cx="5110162" cy="3832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56163"/>
            <a:ext cx="5203825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2325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smtClean="0"/>
            </a:lvl1pPr>
          </a:lstStyle>
          <a:p>
            <a:pPr>
              <a:defRPr/>
            </a:pPr>
            <a:fld id="{F45F3580-4C11-4501-A0C8-A41AEE7DC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11225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11225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11225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11225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11225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A9DDA6DE-975C-461D-A673-916107A3B435}" type="slidenum">
              <a:rPr lang="en-US" altLang="en-US" sz="1200"/>
              <a:pPr algn="r"/>
              <a:t>1</a:t>
            </a:fld>
            <a:endParaRPr lang="en-US" altLang="en-US" sz="1200"/>
          </a:p>
        </p:txBody>
      </p:sp>
      <p:sp>
        <p:nvSpPr>
          <p:cNvPr id="512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3775" y="765175"/>
            <a:ext cx="5111750" cy="3833813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6163"/>
            <a:ext cx="5680075" cy="4602162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F2339-9BBD-4CFA-A2CD-547C2B3E4A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895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D1DC6-1740-4A0C-A0C5-C50B1B3C08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9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21C40-1F98-4E62-88B4-F133E642D1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295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60C95-7008-4D12-BFDD-3AAE147D85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293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E9892-DA94-422B-AC7F-4B841D9F70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490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4A8E5-A974-4AF5-A7A3-387248AAFF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514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EDB09-4E9F-40FA-82DD-8F4603FD08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62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F686-FF64-4D72-B475-6F568CEFD6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631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CE6DB-D2BD-4B87-BD83-F499424618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288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3FCBD-D7BE-437A-9098-0DC503529D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75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0D1D4-18C9-4DDA-8745-E96729149C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76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91400" y="6400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j-lt"/>
              </a:defRPr>
            </a:lvl1pPr>
          </a:lstStyle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j-lt"/>
              </a:defRPr>
            </a:lvl1pPr>
          </a:lstStyle>
          <a:p>
            <a:pPr>
              <a:defRPr/>
            </a:pPr>
            <a:fld id="{5CBBEC8B-2001-41CF-B256-7BDB7F5859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hyperlink" Target="http://en.wikipedia.org/wiki/File:Ballon_ventilation_1.jpg" TargetMode="Externa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9144000" cy="4419600"/>
          </a:xfrm>
        </p:spPr>
        <p:txBody>
          <a:bodyPr anchor="ctr"/>
          <a:lstStyle/>
          <a:p>
            <a:pPr eaLnBrk="1" hangingPunct="1"/>
            <a:r>
              <a:rPr lang="cs-CZ" altLang="en-US" sz="4800" dirty="0" smtClean="0">
                <a:solidFill>
                  <a:schemeClr val="accent2"/>
                </a:solidFill>
              </a:rPr>
              <a:t>(</a:t>
            </a:r>
            <a:r>
              <a:rPr lang="en-US" altLang="en-US" sz="4800" dirty="0" smtClean="0">
                <a:solidFill>
                  <a:schemeClr val="accent2"/>
                </a:solidFill>
              </a:rPr>
              <a:t>Pat</a:t>
            </a:r>
            <a:r>
              <a:rPr lang="cs-CZ" altLang="en-US" sz="4800" dirty="0" smtClean="0">
                <a:solidFill>
                  <a:schemeClr val="accent2"/>
                </a:solidFill>
              </a:rPr>
              <a:t>ologická) </a:t>
            </a:r>
            <a:r>
              <a:rPr lang="cs-CZ" altLang="en-US" sz="4800" dirty="0" smtClean="0">
                <a:solidFill>
                  <a:schemeClr val="accent2"/>
                </a:solidFill>
              </a:rPr>
              <a:t>f</a:t>
            </a:r>
            <a:r>
              <a:rPr lang="en-US" altLang="en-US" sz="4800" dirty="0" smtClean="0">
                <a:solidFill>
                  <a:schemeClr val="accent2"/>
                </a:solidFill>
              </a:rPr>
              <a:t>y</a:t>
            </a:r>
            <a:r>
              <a:rPr lang="cs-CZ" altLang="en-US" sz="4800" dirty="0" smtClean="0">
                <a:solidFill>
                  <a:schemeClr val="accent2"/>
                </a:solidFill>
              </a:rPr>
              <a:t>z</a:t>
            </a:r>
            <a:r>
              <a:rPr lang="en-US" altLang="en-US" sz="4800" dirty="0" err="1" smtClean="0">
                <a:solidFill>
                  <a:schemeClr val="accent2"/>
                </a:solidFill>
              </a:rPr>
              <a:t>iolog</a:t>
            </a:r>
            <a:r>
              <a:rPr lang="cs-CZ" altLang="en-US" sz="4800" dirty="0" smtClean="0">
                <a:solidFill>
                  <a:schemeClr val="accent2"/>
                </a:solidFill>
              </a:rPr>
              <a:t>ie</a:t>
            </a:r>
            <a:r>
              <a:rPr lang="en-US" altLang="en-US" sz="4800" dirty="0" smtClean="0">
                <a:solidFill>
                  <a:schemeClr val="accent2"/>
                </a:solidFill>
              </a:rPr>
              <a:t/>
            </a:r>
            <a:br>
              <a:rPr lang="en-US" altLang="en-US" sz="4800" dirty="0" smtClean="0">
                <a:solidFill>
                  <a:schemeClr val="accent2"/>
                </a:solidFill>
              </a:rPr>
            </a:br>
            <a:r>
              <a:rPr lang="en-US" altLang="en-US" sz="4800" dirty="0" smtClean="0">
                <a:solidFill>
                  <a:schemeClr val="accent2"/>
                </a:solidFill>
              </a:rPr>
              <a:t>n</a:t>
            </a:r>
            <a:r>
              <a:rPr lang="cs-CZ" altLang="en-US" sz="4800" dirty="0" smtClean="0">
                <a:solidFill>
                  <a:schemeClr val="accent2"/>
                </a:solidFill>
              </a:rPr>
              <a:t>e</a:t>
            </a:r>
            <a:r>
              <a:rPr lang="en-US" altLang="en-US" sz="4800" dirty="0" err="1" smtClean="0">
                <a:solidFill>
                  <a:schemeClr val="accent2"/>
                </a:solidFill>
              </a:rPr>
              <a:t>rvov</a:t>
            </a:r>
            <a:r>
              <a:rPr lang="cs-CZ" altLang="en-US" sz="4800" dirty="0" smtClean="0">
                <a:solidFill>
                  <a:schemeClr val="accent2"/>
                </a:solidFill>
              </a:rPr>
              <a:t>ého systému -</a:t>
            </a:r>
            <a:r>
              <a:rPr lang="en-US" altLang="en-US" sz="4400" dirty="0" smtClean="0"/>
              <a:t/>
            </a:r>
            <a:br>
              <a:rPr lang="en-US" altLang="en-US" sz="4400" dirty="0" smtClean="0"/>
            </a:br>
            <a:r>
              <a:rPr lang="cs-CZ" altLang="en-US" sz="4800" dirty="0" smtClean="0">
                <a:solidFill>
                  <a:schemeClr val="accent2"/>
                </a:solidFill>
              </a:rPr>
              <a:t>přednášky –</a:t>
            </a:r>
            <a:r>
              <a:rPr lang="en-US" altLang="en-US" sz="4800" dirty="0" smtClean="0">
                <a:solidFill>
                  <a:schemeClr val="accent2"/>
                </a:solidFill>
              </a:rPr>
              <a:t/>
            </a:r>
            <a:br>
              <a:rPr lang="en-US" altLang="en-US" sz="4800" dirty="0" smtClean="0">
                <a:solidFill>
                  <a:schemeClr val="accent2"/>
                </a:solidFill>
              </a:rPr>
            </a:br>
            <a:r>
              <a:rPr lang="cs-CZ" altLang="en-US" sz="4800" dirty="0" smtClean="0">
                <a:solidFill>
                  <a:schemeClr val="accent2"/>
                </a:solidFill>
              </a:rPr>
              <a:t>základní</a:t>
            </a:r>
            <a:br>
              <a:rPr lang="cs-CZ" altLang="en-US" sz="4800" dirty="0" smtClean="0">
                <a:solidFill>
                  <a:schemeClr val="accent2"/>
                </a:solidFill>
              </a:rPr>
            </a:br>
            <a:r>
              <a:rPr lang="cs-CZ" altLang="en-US" sz="4800" dirty="0" smtClean="0">
                <a:solidFill>
                  <a:schemeClr val="accent2"/>
                </a:solidFill>
              </a:rPr>
              <a:t>s</a:t>
            </a:r>
            <a:r>
              <a:rPr lang="en-US" altLang="en-US" sz="4800" dirty="0" err="1" smtClean="0">
                <a:solidFill>
                  <a:schemeClr val="accent2"/>
                </a:solidFill>
              </a:rPr>
              <a:t>yndrom</a:t>
            </a:r>
            <a:r>
              <a:rPr lang="cs-CZ" altLang="en-US" sz="4800" dirty="0" smtClean="0">
                <a:solidFill>
                  <a:schemeClr val="accent2"/>
                </a:solidFill>
              </a:rPr>
              <a:t>y nervového systému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4724400"/>
            <a:ext cx="7543800" cy="1752600"/>
          </a:xfrm>
        </p:spPr>
        <p:txBody>
          <a:bodyPr/>
          <a:lstStyle/>
          <a:p>
            <a:pPr eaLnBrk="1" hangingPunct="1"/>
            <a:r>
              <a:rPr lang="cs-CZ" altLang="en-US" sz="3200" smtClean="0">
                <a:latin typeface="Arial" panose="020B0604020202020204" pitchFamily="34" charset="0"/>
              </a:rPr>
              <a:t>Petr Maršálek</a:t>
            </a:r>
          </a:p>
          <a:p>
            <a:pPr eaLnBrk="1" hangingPunct="1"/>
            <a:r>
              <a:rPr lang="cs-CZ" altLang="en-US" sz="3200" smtClean="0">
                <a:latin typeface="Arial" panose="020B0604020202020204" pitchFamily="34" charset="0"/>
              </a:rPr>
              <a:t>ÚPF 1.LF UK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76200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+mj-lt"/>
              </a:rPr>
              <a:t>AKK</a:t>
            </a:r>
            <a:endParaRPr lang="en-GB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5D3DAA-33CB-466D-A288-DCC197F9D3D6}" type="slidenum">
              <a:rPr lang="en-US" altLang="en-US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eaLnBrk="1" hangingPunct="1"/>
            <a:r>
              <a:rPr lang="cs-CZ" altLang="en-US" sz="4000" smtClean="0"/>
              <a:t>Obstrukční hydrocefalus</a:t>
            </a:r>
            <a:endParaRPr lang="en-US" altLang="en-US" sz="4000" smtClean="0"/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357313"/>
            <a:ext cx="8239125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8001000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2538"/>
            <a:ext cx="8201025" cy="306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D0114-4A53-4FD7-B40A-E40112B2737C}" type="slidenum">
              <a:rPr lang="en-US" altLang="en-US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752600" y="0"/>
            <a:ext cx="7391400" cy="4572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en-US" sz="2000" b="1" dirty="0" smtClean="0">
                <a:solidFill>
                  <a:schemeClr val="accent2"/>
                </a:solidFill>
              </a:rPr>
              <a:t>Intrakraniální hypertenze, </a:t>
            </a:r>
            <a:r>
              <a:rPr lang="en-US" altLang="en-US" sz="2000" b="1" dirty="0" err="1" smtClean="0">
                <a:solidFill>
                  <a:schemeClr val="accent2"/>
                </a:solidFill>
              </a:rPr>
              <a:t>subje</a:t>
            </a:r>
            <a:r>
              <a:rPr lang="cs-CZ" altLang="en-US" sz="2000" b="1" dirty="0" smtClean="0">
                <a:solidFill>
                  <a:schemeClr val="accent2"/>
                </a:solidFill>
              </a:rPr>
              <a:t>k</a:t>
            </a:r>
            <a:r>
              <a:rPr lang="en-US" altLang="en-US" sz="2000" b="1" dirty="0" err="1" smtClean="0">
                <a:solidFill>
                  <a:schemeClr val="accent2"/>
                </a:solidFill>
              </a:rPr>
              <a:t>tiv</a:t>
            </a:r>
            <a:r>
              <a:rPr lang="cs-CZ" altLang="en-US" sz="2000" b="1" dirty="0" smtClean="0">
                <a:solidFill>
                  <a:schemeClr val="accent2"/>
                </a:solidFill>
              </a:rPr>
              <a:t>ní</a:t>
            </a:r>
            <a:r>
              <a:rPr lang="en-US" altLang="en-US" sz="2000" b="1" dirty="0" smtClean="0">
                <a:solidFill>
                  <a:schemeClr val="accent2"/>
                </a:solidFill>
              </a:rPr>
              <a:t> a </a:t>
            </a:r>
            <a:r>
              <a:rPr lang="en-US" altLang="en-US" sz="2000" b="1" dirty="0" err="1" smtClean="0">
                <a:solidFill>
                  <a:schemeClr val="accent2"/>
                </a:solidFill>
              </a:rPr>
              <a:t>obje</a:t>
            </a:r>
            <a:r>
              <a:rPr lang="cs-CZ" altLang="en-US" sz="2000" b="1" dirty="0" smtClean="0">
                <a:solidFill>
                  <a:schemeClr val="accent2"/>
                </a:solidFill>
              </a:rPr>
              <a:t>k</a:t>
            </a:r>
            <a:r>
              <a:rPr lang="en-US" altLang="en-US" sz="2000" b="1" dirty="0" err="1" smtClean="0">
                <a:solidFill>
                  <a:schemeClr val="accent2"/>
                </a:solidFill>
              </a:rPr>
              <a:t>tiv</a:t>
            </a:r>
            <a:r>
              <a:rPr lang="cs-CZ" altLang="en-US" sz="2000" b="1" dirty="0" smtClean="0">
                <a:solidFill>
                  <a:schemeClr val="accent2"/>
                </a:solidFill>
              </a:rPr>
              <a:t>ní</a:t>
            </a:r>
            <a:r>
              <a:rPr lang="en-US" altLang="en-US" sz="2000" b="1" dirty="0" smtClean="0">
                <a:solidFill>
                  <a:schemeClr val="accent2"/>
                </a:solidFill>
              </a:rPr>
              <a:t> </a:t>
            </a:r>
            <a:r>
              <a:rPr lang="cs-CZ" altLang="en-US" sz="2000" b="1" dirty="0" smtClean="0">
                <a:solidFill>
                  <a:schemeClr val="accent2"/>
                </a:solidFill>
              </a:rPr>
              <a:t>příznaky</a:t>
            </a:r>
            <a:endParaRPr lang="cs-CZ" altLang="en-US" sz="2000" b="1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9EEF95-FE7C-498A-8809-FE67EC422591}" type="slidenum">
              <a:rPr lang="en-US" altLang="en-US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5967413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en-US" sz="3200" b="1">
                <a:solidFill>
                  <a:srgbClr val="009900"/>
                </a:solidFill>
                <a:latin typeface="Arial" panose="020B0604020202020204" pitchFamily="34" charset="0"/>
              </a:rPr>
              <a:t>Nitrolební krvácení</a:t>
            </a:r>
            <a:endParaRPr lang="en-US" altLang="en-US" sz="3200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3E9CBE-A583-4CBA-B99E-057E5BD26ACA}" type="slidenum">
              <a:rPr lang="en-US" altLang="en-US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5783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3352800" cy="2286000"/>
          </a:xfrm>
        </p:spPr>
        <p:txBody>
          <a:bodyPr/>
          <a:lstStyle/>
          <a:p>
            <a:pPr algn="l" eaLnBrk="1" hangingPunct="1"/>
            <a:r>
              <a:rPr lang="cs-CZ" altLang="en-US" sz="4000" smtClean="0">
                <a:solidFill>
                  <a:schemeClr val="accent2"/>
                </a:solidFill>
              </a:rPr>
              <a:t>Glasgowská</a:t>
            </a:r>
            <a:br>
              <a:rPr lang="cs-CZ" altLang="en-US" sz="4000" smtClean="0">
                <a:solidFill>
                  <a:schemeClr val="accent2"/>
                </a:solidFill>
              </a:rPr>
            </a:br>
            <a:r>
              <a:rPr lang="cs-CZ" altLang="en-US" sz="4000" smtClean="0">
                <a:solidFill>
                  <a:schemeClr val="accent2"/>
                </a:solidFill>
              </a:rPr>
              <a:t>stupnice</a:t>
            </a:r>
            <a:br>
              <a:rPr lang="cs-CZ" altLang="en-US" sz="4000" smtClean="0">
                <a:solidFill>
                  <a:schemeClr val="accent2"/>
                </a:solidFill>
              </a:rPr>
            </a:br>
            <a:r>
              <a:rPr lang="cs-CZ" altLang="en-US" sz="4000" smtClean="0">
                <a:solidFill>
                  <a:schemeClr val="accent2"/>
                </a:solidFill>
              </a:rPr>
              <a:t>vědomí/</a:t>
            </a:r>
            <a:br>
              <a:rPr lang="cs-CZ" altLang="en-US" sz="4000" smtClean="0">
                <a:solidFill>
                  <a:schemeClr val="accent2"/>
                </a:solidFill>
              </a:rPr>
            </a:br>
            <a:r>
              <a:rPr lang="cs-CZ" altLang="en-US" sz="4000" smtClean="0">
                <a:solidFill>
                  <a:schemeClr val="accent2"/>
                </a:solidFill>
              </a:rPr>
              <a:t>bezvědomí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6733EB-F72E-4328-B793-FD8E7F2B605B}" type="slidenum">
              <a:rPr lang="en-US" altLang="en-US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04863"/>
            <a:ext cx="8610600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en-US" sz="3200" b="1">
                <a:solidFill>
                  <a:srgbClr val="009900"/>
                </a:solidFill>
                <a:latin typeface="Arial" panose="020B0604020202020204" pitchFamily="34" charset="0"/>
              </a:rPr>
              <a:t>Systémové poruchy nervosvalového přenosu</a:t>
            </a:r>
            <a:endParaRPr lang="en-US" altLang="en-US" sz="3200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C2F9CC-FF0C-4A7D-B975-52978183D58F}" type="slidenum">
              <a:rPr lang="en-US" altLang="en-US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42988"/>
            <a:ext cx="7086600" cy="55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en-US" sz="3200" b="1">
                <a:solidFill>
                  <a:srgbClr val="009900"/>
                </a:solidFill>
                <a:latin typeface="Arial" panose="020B0604020202020204" pitchFamily="34" charset="0"/>
              </a:rPr>
              <a:t>Myastenické syndromy</a:t>
            </a:r>
            <a:endParaRPr lang="en-US" altLang="en-US" sz="3200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447FBF-3045-4A1C-B461-0D71C182CF30}" type="slidenum">
              <a:rPr lang="en-US" altLang="en-US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534400" cy="6096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009900"/>
                </a:solidFill>
              </a:rPr>
              <a:t>Umělá </a:t>
            </a:r>
            <a:r>
              <a:rPr lang="en-US" altLang="en-US" sz="3200" b="1" smtClean="0">
                <a:solidFill>
                  <a:srgbClr val="009900"/>
                </a:solidFill>
              </a:rPr>
              <a:t>ventila</a:t>
            </a:r>
            <a:r>
              <a:rPr lang="cs-CZ" altLang="en-US" sz="3200" b="1" smtClean="0">
                <a:solidFill>
                  <a:srgbClr val="009900"/>
                </a:solidFill>
              </a:rPr>
              <a:t>ce</a:t>
            </a:r>
            <a:r>
              <a:rPr lang="en-US" altLang="en-US" sz="3200" b="1" smtClean="0">
                <a:solidFill>
                  <a:srgbClr val="009900"/>
                </a:solidFill>
              </a:rPr>
              <a:t>/ </a:t>
            </a:r>
            <a:r>
              <a:rPr lang="cs-CZ" altLang="en-US" sz="3200" b="1" smtClean="0">
                <a:solidFill>
                  <a:srgbClr val="009900"/>
                </a:solidFill>
              </a:rPr>
              <a:t>„železné plíce“</a:t>
            </a:r>
            <a:endParaRPr lang="en-US" altLang="en-US" sz="3200" b="1" smtClean="0">
              <a:solidFill>
                <a:srgbClr val="009900"/>
              </a:solidFill>
            </a:endParaRPr>
          </a:p>
        </p:txBody>
      </p:sp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09600"/>
            <a:ext cx="4324350" cy="306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3360738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3927475" y="3903663"/>
            <a:ext cx="52165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cs-CZ" altLang="en-US" sz="2000">
                <a:solidFill>
                  <a:srgbClr val="009900"/>
                </a:solidFill>
                <a:latin typeface="Arial" panose="020B0604020202020204" pitchFamily="34" charset="0"/>
              </a:rPr>
              <a:t>Umělá v</a:t>
            </a:r>
            <a:r>
              <a:rPr lang="en-US" altLang="en-US" sz="2000">
                <a:solidFill>
                  <a:srgbClr val="009900"/>
                </a:solidFill>
                <a:latin typeface="Arial" panose="020B0604020202020204" pitchFamily="34" charset="0"/>
              </a:rPr>
              <a:t>entila</a:t>
            </a:r>
            <a:r>
              <a:rPr lang="cs-CZ" altLang="en-US" sz="2000">
                <a:solidFill>
                  <a:srgbClr val="009900"/>
                </a:solidFill>
                <a:latin typeface="Arial" panose="020B0604020202020204" pitchFamily="34" charset="0"/>
              </a:rPr>
              <a:t>ce</a:t>
            </a:r>
            <a:endParaRPr lang="en-US" altLang="en-US" sz="2000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algn="l"/>
            <a:endParaRPr lang="cs-CZ" altLang="en-US" sz="2000">
              <a:latin typeface="Arial" panose="020B0604020202020204" pitchFamily="34" charset="0"/>
            </a:endParaRPr>
          </a:p>
          <a:p>
            <a:pPr algn="l">
              <a:buFontTx/>
              <a:buChar char="•"/>
            </a:pPr>
            <a:r>
              <a:rPr lang="cs-CZ" altLang="en-US" sz="2000">
                <a:latin typeface="Arial" panose="020B0604020202020204" pitchFamily="34" charset="0"/>
              </a:rPr>
              <a:t> ambuvakem</a:t>
            </a:r>
          </a:p>
          <a:p>
            <a:pPr algn="l">
              <a:buFontTx/>
              <a:buChar char="•"/>
            </a:pPr>
            <a:r>
              <a:rPr lang="cs-CZ" altLang="en-US" sz="2000">
                <a:latin typeface="Arial" panose="020B0604020202020204" pitchFamily="34" charset="0"/>
              </a:rPr>
              <a:t> při resuscitaci z úst do úst</a:t>
            </a:r>
          </a:p>
          <a:p>
            <a:pPr algn="l">
              <a:buFontTx/>
              <a:buChar char="•"/>
            </a:pPr>
            <a:r>
              <a:rPr lang="cs-CZ" altLang="en-US" sz="2000">
                <a:latin typeface="Arial" panose="020B0604020202020204" pitchFamily="34" charset="0"/>
              </a:rPr>
              <a:t> T-spojkou při celk. anestezii</a:t>
            </a:r>
          </a:p>
          <a:p>
            <a:pPr algn="l">
              <a:buFontTx/>
              <a:buChar char="•"/>
            </a:pPr>
            <a:r>
              <a:rPr lang="cs-CZ" altLang="en-US" sz="2000">
                <a:latin typeface="Arial" panose="020B0604020202020204" pitchFamily="34" charset="0"/>
              </a:rPr>
              <a:t> (přetlakové) dýchání (angl. ventilátor) </a:t>
            </a:r>
            <a:endParaRPr lang="en-US" altLang="en-US" sz="2000">
              <a:latin typeface="Arial" panose="020B0604020202020204" pitchFamily="34" charset="0"/>
            </a:endParaRPr>
          </a:p>
          <a:p>
            <a:pPr algn="l">
              <a:buFontTx/>
              <a:buChar char="•"/>
            </a:pPr>
            <a:r>
              <a:rPr lang="cs-CZ" altLang="en-US" sz="2000">
                <a:latin typeface="Arial" panose="020B0604020202020204" pitchFamily="34" charset="0"/>
              </a:rPr>
              <a:t> h</a:t>
            </a:r>
            <a:r>
              <a:rPr lang="en-US" altLang="en-US" sz="2000">
                <a:latin typeface="Arial" panose="020B0604020202020204" pitchFamily="34" charset="0"/>
              </a:rPr>
              <a:t>istoric</a:t>
            </a:r>
            <a:r>
              <a:rPr lang="cs-CZ" altLang="en-US" sz="2000">
                <a:latin typeface="Arial" panose="020B0604020202020204" pitchFamily="34" charset="0"/>
              </a:rPr>
              <a:t>ký model pro </a:t>
            </a:r>
            <a:r>
              <a:rPr lang="en-US" altLang="en-US" sz="2000">
                <a:latin typeface="Arial" panose="020B0604020202020204" pitchFamily="34" charset="0"/>
              </a:rPr>
              <a:t>mechanic</a:t>
            </a:r>
            <a:r>
              <a:rPr lang="cs-CZ" altLang="en-US" sz="2000">
                <a:latin typeface="Arial" panose="020B0604020202020204" pitchFamily="34" charset="0"/>
              </a:rPr>
              <a:t>kou</a:t>
            </a:r>
            <a:r>
              <a:rPr lang="en-US" altLang="en-US" sz="2000">
                <a:latin typeface="Arial" panose="020B0604020202020204" pitchFamily="34" charset="0"/>
              </a:rPr>
              <a:t> ventila</a:t>
            </a:r>
            <a:r>
              <a:rPr lang="cs-CZ" altLang="en-US" sz="2000">
                <a:latin typeface="Arial" panose="020B0604020202020204" pitchFamily="34" charset="0"/>
              </a:rPr>
              <a:t>ci jsou „železné plíce“</a:t>
            </a:r>
            <a:endParaRPr lang="en-US" altLang="en-US" sz="2400"/>
          </a:p>
        </p:txBody>
      </p:sp>
      <p:pic>
        <p:nvPicPr>
          <p:cNvPr id="23561" name="Picture 7" descr="magnify-clip">
            <a:hlinkClick r:id="rId5" tooltip="Enlarg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452813"/>
            <a:ext cx="142875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91BF73-D00B-43B6-B109-D6419BE08510}" type="slidenum">
              <a:rPr lang="en-US" altLang="en-US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pPr eaLnBrk="1" hangingPunct="1"/>
            <a:r>
              <a:rPr lang="cs-CZ" altLang="en-US" sz="4000" smtClean="0"/>
              <a:t>Poruchy myelinizace</a:t>
            </a:r>
            <a:endParaRPr lang="en-US" altLang="en-US" sz="4000" smtClean="0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33425"/>
            <a:ext cx="7620000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9AEC8A-5E65-457D-8648-F7D2A0EA8D4B}" type="slidenum">
              <a:rPr lang="en-US" altLang="en-US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1430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en-US" smtClean="0"/>
              <a:t>EEG atlas B</a:t>
            </a:r>
          </a:p>
        </p:txBody>
      </p:sp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0"/>
            <a:ext cx="9304338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Rectangle 4"/>
          <p:cNvSpPr>
            <a:spLocks noChangeArrowheads="1"/>
          </p:cNvSpPr>
          <p:nvPr/>
        </p:nvSpPr>
        <p:spPr bwMode="auto">
          <a:xfrm>
            <a:off x="0" y="4800600"/>
            <a:ext cx="91440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cs-CZ" altLang="en-US" sz="1800" b="1">
                <a:solidFill>
                  <a:srgbClr val="008000"/>
                </a:solidFill>
                <a:cs typeface="Times New Roman" panose="02020603050405020304" pitchFamily="18" charset="0"/>
              </a:rPr>
              <a:t>Normální nález: EEG rytmy:</a:t>
            </a:r>
          </a:p>
          <a:p>
            <a:pPr algn="l"/>
            <a:r>
              <a:rPr lang="cs-CZ" altLang="en-US" sz="1800">
                <a:cs typeface="Times New Roman" panose="02020603050405020304" pitchFamily="18" charset="0"/>
              </a:rPr>
              <a:t>Alfa rytmus, 8-13 Hz, nad oblastí parieto-occipitální, výrazný při zavřených očích.</a:t>
            </a:r>
          </a:p>
          <a:p>
            <a:pPr algn="l"/>
            <a:r>
              <a:rPr lang="cs-CZ" altLang="en-US" sz="1800">
                <a:cs typeface="Times New Roman" panose="02020603050405020304" pitchFamily="18" charset="0"/>
              </a:rPr>
              <a:t>Beta rytmus, 14-30 Hz, nad frontální oblastí</a:t>
            </a:r>
          </a:p>
          <a:p>
            <a:pPr algn="l"/>
            <a:r>
              <a:rPr lang="cs-CZ" altLang="en-US" sz="1800">
                <a:cs typeface="Times New Roman" panose="02020603050405020304" pitchFamily="18" charset="0"/>
              </a:rPr>
              <a:t>Gamma r</a:t>
            </a:r>
            <a:r>
              <a:rPr lang="cs-CZ" altLang="en-US" sz="1800"/>
              <a:t>.</a:t>
            </a:r>
            <a:r>
              <a:rPr lang="cs-CZ" altLang="en-US" sz="1800">
                <a:cs typeface="Times New Roman" panose="02020603050405020304" pitchFamily="18" charset="0"/>
              </a:rPr>
              <a:t>, 40-60 Hz, interferuje </a:t>
            </a:r>
            <a:r>
              <a:rPr lang="cs-CZ" altLang="en-US" sz="1800"/>
              <a:t>s ním </a:t>
            </a:r>
            <a:r>
              <a:rPr lang="cs-CZ" altLang="en-US" sz="1800">
                <a:cs typeface="Times New Roman" panose="02020603050405020304" pitchFamily="18" charset="0"/>
              </a:rPr>
              <a:t>nejčastější rušení elektrickou sítí, 50 Hz, nepopisuje se.</a:t>
            </a:r>
          </a:p>
          <a:p>
            <a:pPr algn="l"/>
            <a:r>
              <a:rPr lang="cs-CZ" altLang="en-US" sz="1800">
                <a:cs typeface="Times New Roman" panose="02020603050405020304" pitchFamily="18" charset="0"/>
              </a:rPr>
              <a:t>Delta rytmus, do 4 Hz, například při synchronním spánku.</a:t>
            </a:r>
          </a:p>
          <a:p>
            <a:pPr algn="l"/>
            <a:r>
              <a:rPr lang="cs-CZ" altLang="en-US" sz="1800">
                <a:cs typeface="Times New Roman" panose="02020603050405020304" pitchFamily="18" charset="0"/>
              </a:rPr>
              <a:t>Theta rytmus, 4-</a:t>
            </a:r>
            <a:r>
              <a:rPr lang="en-US" altLang="en-US" sz="1800">
                <a:cs typeface="Times New Roman" panose="02020603050405020304" pitchFamily="18" charset="0"/>
              </a:rPr>
              <a:t>7</a:t>
            </a:r>
            <a:r>
              <a:rPr lang="cs-CZ" altLang="en-US" sz="1800">
                <a:cs typeface="Times New Roman" panose="02020603050405020304" pitchFamily="18" charset="0"/>
              </a:rPr>
              <a:t> Hz, například při synchronním spánku.</a:t>
            </a:r>
          </a:p>
          <a:p>
            <a:pPr algn="l"/>
            <a:endParaRPr lang="cs-CZ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E2A5BD-F90B-47D6-A8A7-5F4D1D60EAE4}" type="slidenum">
              <a:rPr lang="en-US" altLang="en-US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4337050" cy="630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5410200" y="304800"/>
            <a:ext cx="281940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cs-CZ" altLang="en-US" sz="3200" b="1">
                <a:solidFill>
                  <a:srgbClr val="009900"/>
                </a:solidFill>
                <a:latin typeface="Arial" panose="020B0604020202020204" pitchFamily="34" charset="0"/>
              </a:rPr>
              <a:t>Epilepsie:</a:t>
            </a:r>
          </a:p>
          <a:p>
            <a:pPr algn="l" eaLnBrk="1" hangingPunct="1"/>
            <a:endParaRPr lang="cs-CZ" altLang="en-US" sz="3200" b="1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algn="l" eaLnBrk="1" hangingPunct="1"/>
            <a:r>
              <a:rPr lang="cs-CZ" altLang="en-US" sz="3200" b="1">
                <a:solidFill>
                  <a:srgbClr val="009900"/>
                </a:solidFill>
                <a:latin typeface="Arial" panose="020B0604020202020204" pitchFamily="34" charset="0"/>
              </a:rPr>
              <a:t>Kortiko-</a:t>
            </a:r>
            <a:endParaRPr lang="en-US" altLang="en-US" sz="3200" b="1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algn="l" eaLnBrk="1" hangingPunct="1"/>
            <a:r>
              <a:rPr lang="cs-CZ" altLang="en-US" sz="3200" b="1">
                <a:solidFill>
                  <a:srgbClr val="009900"/>
                </a:solidFill>
                <a:latin typeface="Arial" panose="020B0604020202020204" pitchFamily="34" charset="0"/>
              </a:rPr>
              <a:t>Thalamický</a:t>
            </a:r>
            <a:endParaRPr lang="en-US" altLang="en-US" sz="3200" b="1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algn="l" eaLnBrk="1" hangingPunct="1"/>
            <a:endParaRPr lang="cs-CZ" altLang="en-US" sz="2400" b="1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algn="l" eaLnBrk="1" hangingPunct="1"/>
            <a:r>
              <a:rPr lang="cs-CZ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a </a:t>
            </a:r>
          </a:p>
          <a:p>
            <a:pPr algn="l" eaLnBrk="1" hangingPunct="1"/>
            <a:r>
              <a:rPr lang="cs-CZ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Thalamo-kortikální</a:t>
            </a:r>
          </a:p>
          <a:p>
            <a:pPr algn="l" eaLnBrk="1" hangingPunct="1"/>
            <a:r>
              <a:rPr lang="cs-CZ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zpětnovazebný</a:t>
            </a:r>
          </a:p>
          <a:p>
            <a:pPr algn="l" eaLnBrk="1" hangingPunct="1"/>
            <a:r>
              <a:rPr lang="cs-CZ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systém pro</a:t>
            </a:r>
          </a:p>
          <a:p>
            <a:pPr algn="l" eaLnBrk="1" hangingPunct="1"/>
            <a:r>
              <a:rPr lang="cs-CZ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modulaci</a:t>
            </a:r>
          </a:p>
          <a:p>
            <a:pPr algn="l" eaLnBrk="1" hangingPunct="1"/>
            <a:r>
              <a:rPr lang="cs-CZ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smyslových vstupů</a:t>
            </a:r>
            <a:endParaRPr lang="en-US" altLang="en-US" sz="3200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4644FE-D716-4939-8C52-FCBAD697FBB2}" type="slidenum">
              <a:rPr lang="en-US" altLang="en-US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33400"/>
          </a:xfrm>
        </p:spPr>
        <p:txBody>
          <a:bodyPr/>
          <a:lstStyle/>
          <a:p>
            <a:pPr eaLnBrk="1" hangingPunct="1"/>
            <a:r>
              <a:rPr lang="cs-CZ" altLang="en-US" sz="4000" smtClean="0"/>
              <a:t>Syndrom</a:t>
            </a:r>
            <a:r>
              <a:rPr lang="en-US" altLang="en-US" sz="4000" smtClean="0"/>
              <a:t>y</a:t>
            </a:r>
            <a:endParaRPr lang="cs-CZ" altLang="en-US" sz="4000" smtClean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458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2800" dirty="0" smtClean="0">
                <a:latin typeface="Arial" panose="020B0604020202020204" pitchFamily="34" charset="0"/>
              </a:rPr>
              <a:t>(1) poruchy perfúze a hypoxi</a:t>
            </a:r>
            <a:r>
              <a:rPr lang="en-US" altLang="en-US" sz="2800" dirty="0" smtClean="0">
                <a:latin typeface="Arial" panose="020B0604020202020204" pitchFamily="34" charset="0"/>
              </a:rPr>
              <a:t>e </a:t>
            </a:r>
            <a:r>
              <a:rPr lang="cs-CZ" altLang="en-US" sz="2800" dirty="0" smtClean="0">
                <a:latin typeface="Arial" panose="020B0604020202020204" pitchFamily="34" charset="0"/>
              </a:rPr>
              <a:t>mozku/ CNS</a:t>
            </a:r>
            <a:endParaRPr lang="en-US" altLang="en-US" sz="28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2800" dirty="0" smtClean="0">
                <a:latin typeface="Arial" panose="020B0604020202020204" pitchFamily="34" charset="0"/>
              </a:rPr>
              <a:t>(2) otrava oxidem uhelnatým</a:t>
            </a:r>
            <a:endParaRPr lang="en-US" altLang="en-US" sz="28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2800" dirty="0" smtClean="0">
                <a:latin typeface="Arial" panose="020B0604020202020204" pitchFamily="34" charset="0"/>
              </a:rPr>
              <a:t>(3)</a:t>
            </a:r>
            <a:r>
              <a:rPr lang="en-US" altLang="en-US" sz="2800" dirty="0" smtClean="0"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latin typeface="Arial" panose="020B0604020202020204" pitchFamily="34" charset="0"/>
              </a:rPr>
              <a:t>poruchy</a:t>
            </a:r>
            <a:r>
              <a:rPr lang="en-US" altLang="en-US" sz="2800" dirty="0" smtClean="0"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latin typeface="Arial" panose="020B0604020202020204" pitchFamily="34" charset="0"/>
              </a:rPr>
              <a:t>cirkulace</a:t>
            </a:r>
            <a:r>
              <a:rPr lang="en-US" altLang="en-US" sz="2800" dirty="0" smtClean="0"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latin typeface="Arial" panose="020B0604020202020204" pitchFamily="34" charset="0"/>
              </a:rPr>
              <a:t>likvoru</a:t>
            </a:r>
            <a:r>
              <a:rPr lang="en-US" altLang="en-US" sz="2800" dirty="0" smtClean="0">
                <a:latin typeface="Arial" panose="020B0604020202020204" pitchFamily="34" charset="0"/>
              </a:rPr>
              <a:t>/ </a:t>
            </a:r>
            <a:r>
              <a:rPr lang="en-US" altLang="en-US" sz="2800" dirty="0" err="1" smtClean="0">
                <a:latin typeface="Arial" panose="020B0604020202020204" pitchFamily="34" charset="0"/>
              </a:rPr>
              <a:t>hydrocefalus</a:t>
            </a:r>
            <a:endParaRPr lang="en-US" altLang="en-US" sz="28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2800" dirty="0" smtClean="0">
                <a:latin typeface="Arial" panose="020B0604020202020204" pitchFamily="34" charset="0"/>
              </a:rPr>
              <a:t>(4) nitrolební hypertenze</a:t>
            </a:r>
            <a:endParaRPr lang="en-US" altLang="en-US" sz="28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2800" dirty="0" smtClean="0">
                <a:latin typeface="Arial" panose="020B0604020202020204" pitchFamily="34" charset="0"/>
              </a:rPr>
              <a:t>(5) edé</a:t>
            </a:r>
            <a:r>
              <a:rPr lang="en-US" altLang="en-US" sz="2800" dirty="0" smtClean="0">
                <a:latin typeface="Arial" panose="020B0604020202020204" pitchFamily="34" charset="0"/>
              </a:rPr>
              <a:t>m</a:t>
            </a:r>
            <a:r>
              <a:rPr lang="cs-CZ" altLang="en-US" sz="2800" dirty="0" smtClean="0">
                <a:latin typeface="Arial" panose="020B0604020202020204" pitchFamily="34" charset="0"/>
              </a:rPr>
              <a:t> mozku/ CNS</a:t>
            </a:r>
            <a:r>
              <a:rPr lang="en-US" altLang="en-US" sz="2800" dirty="0" smtClean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2800" dirty="0" smtClean="0">
                <a:latin typeface="Arial" panose="020B0604020202020204" pitchFamily="34" charset="0"/>
              </a:rPr>
              <a:t>(6) nitrolební</a:t>
            </a:r>
            <a:r>
              <a:rPr lang="en-US" altLang="en-US" sz="2800" dirty="0" smtClean="0">
                <a:latin typeface="Arial" panose="020B0604020202020204" pitchFamily="34" charset="0"/>
              </a:rPr>
              <a:t> </a:t>
            </a:r>
            <a:r>
              <a:rPr lang="cs-CZ" altLang="en-US" sz="2800" dirty="0" smtClean="0">
                <a:latin typeface="Arial" panose="020B0604020202020204" pitchFamily="34" charset="0"/>
              </a:rPr>
              <a:t>krvácení</a:t>
            </a:r>
            <a:endParaRPr lang="en-US" altLang="en-US" sz="28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2800" dirty="0" smtClean="0">
                <a:latin typeface="Arial" panose="020B0604020202020204" pitchFamily="34" charset="0"/>
              </a:rPr>
              <a:t>(7) s</a:t>
            </a:r>
            <a:r>
              <a:rPr lang="en-US" altLang="en-US" sz="2800" dirty="0" err="1" smtClean="0">
                <a:latin typeface="Arial" panose="020B0604020202020204" pitchFamily="34" charset="0"/>
              </a:rPr>
              <a:t>yst</a:t>
            </a:r>
            <a:r>
              <a:rPr lang="cs-CZ" altLang="en-US" sz="2800" dirty="0" smtClean="0">
                <a:latin typeface="Arial" panose="020B0604020202020204" pitchFamily="34" charset="0"/>
              </a:rPr>
              <a:t>é</a:t>
            </a:r>
            <a:r>
              <a:rPr lang="en-US" altLang="en-US" sz="2800" dirty="0" smtClean="0">
                <a:latin typeface="Arial" panose="020B0604020202020204" pitchFamily="34" charset="0"/>
              </a:rPr>
              <a:t>m</a:t>
            </a:r>
            <a:r>
              <a:rPr lang="cs-CZ" altLang="en-US" sz="2800" dirty="0" smtClean="0">
                <a:latin typeface="Arial" panose="020B0604020202020204" pitchFamily="34" charset="0"/>
              </a:rPr>
              <a:t>ová onemocnění nervo-svalové ploténky</a:t>
            </a:r>
            <a:endParaRPr lang="en-US" altLang="en-US" sz="28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2800" dirty="0" smtClean="0">
                <a:latin typeface="Arial" panose="020B0604020202020204" pitchFamily="34" charset="0"/>
              </a:rPr>
              <a:t>(8) záchvatovitá onemocnění: </a:t>
            </a:r>
            <a:r>
              <a:rPr lang="en-US" altLang="en-US" sz="2800" dirty="0" err="1" smtClean="0">
                <a:latin typeface="Arial" panose="020B0604020202020204" pitchFamily="34" charset="0"/>
              </a:rPr>
              <a:t>epileps</a:t>
            </a:r>
            <a:r>
              <a:rPr lang="cs-CZ" altLang="en-US" sz="2800" dirty="0" smtClean="0">
                <a:latin typeface="Arial" panose="020B0604020202020204" pitchFamily="34" charset="0"/>
              </a:rPr>
              <a:t>ie </a:t>
            </a:r>
            <a:r>
              <a:rPr lang="cs-CZ" altLang="en-US" sz="2800" dirty="0" smtClean="0">
                <a:latin typeface="Arial" panose="020B0604020202020204" pitchFamily="34" charset="0"/>
              </a:rPr>
              <a:t>a </a:t>
            </a:r>
            <a:r>
              <a:rPr lang="en-US" altLang="en-US" sz="2800" dirty="0" err="1" smtClean="0">
                <a:latin typeface="Arial" panose="020B0604020202020204" pitchFamily="34" charset="0"/>
              </a:rPr>
              <a:t>migr</a:t>
            </a:r>
            <a:r>
              <a:rPr lang="cs-CZ" altLang="en-US" sz="2800" dirty="0" smtClean="0">
                <a:latin typeface="Arial" panose="020B0604020202020204" pitchFamily="34" charset="0"/>
              </a:rPr>
              <a:t>éna</a:t>
            </a:r>
            <a:endParaRPr lang="en-US" altLang="en-US" sz="28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2800" dirty="0" smtClean="0">
                <a:latin typeface="Arial" panose="020B0604020202020204" pitchFamily="34" charset="0"/>
              </a:rPr>
              <a:t>(9) poruchy cyklu spánku/ a bdění</a:t>
            </a:r>
            <a:endParaRPr lang="en-US" altLang="en-US" sz="28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2800" dirty="0" smtClean="0">
                <a:latin typeface="Arial" panose="020B0604020202020204" pitchFamily="34" charset="0"/>
              </a:rPr>
              <a:t>(10) zvracení jako příznak podráždění C</a:t>
            </a:r>
            <a:r>
              <a:rPr lang="en-US" altLang="en-US" sz="2800" dirty="0" smtClean="0">
                <a:latin typeface="Arial" panose="020B0604020202020204" pitchFamily="34" charset="0"/>
              </a:rPr>
              <a:t>NS</a:t>
            </a:r>
            <a:endParaRPr lang="cs-CZ" altLang="en-US" sz="2800" dirty="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8E9BF-24CF-426A-8D9F-556CFE885102}" type="slidenum">
              <a:rPr lang="en-US" altLang="en-US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0"/>
            <a:ext cx="4038600" cy="1143000"/>
          </a:xfrm>
        </p:spPr>
        <p:txBody>
          <a:bodyPr/>
          <a:lstStyle/>
          <a:p>
            <a:pPr eaLnBrk="1" hangingPunct="1"/>
            <a:r>
              <a:rPr lang="en-US" altLang="en-US" sz="3200" b="1" smtClean="0">
                <a:solidFill>
                  <a:srgbClr val="009900"/>
                </a:solidFill>
              </a:rPr>
              <a:t>Migr</a:t>
            </a:r>
            <a:r>
              <a:rPr lang="cs-CZ" altLang="en-US" sz="3200" b="1" smtClean="0">
                <a:solidFill>
                  <a:srgbClr val="009900"/>
                </a:solidFill>
              </a:rPr>
              <a:t>éna - fosfeny</a:t>
            </a:r>
            <a:endParaRPr lang="en-US" altLang="en-US" sz="3200" b="1" smtClean="0">
              <a:solidFill>
                <a:srgbClr val="009900"/>
              </a:solidFill>
            </a:endParaRPr>
          </a:p>
        </p:txBody>
      </p:sp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95400"/>
            <a:ext cx="28098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978400" cy="642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D6E6E-F481-420F-9A95-611EB739A0FB}" type="slidenum">
              <a:rPr lang="en-US" altLang="en-US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0"/>
            <a:ext cx="4629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5105400" y="0"/>
            <a:ext cx="4038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009900"/>
                </a:solidFill>
                <a:latin typeface="Arial" panose="020B0604020202020204" pitchFamily="34" charset="0"/>
              </a:rPr>
              <a:t>Migr</a:t>
            </a:r>
            <a:r>
              <a:rPr lang="cs-CZ" altLang="en-US" sz="3200" b="1">
                <a:solidFill>
                  <a:srgbClr val="009900"/>
                </a:solidFill>
                <a:latin typeface="Arial" panose="020B0604020202020204" pitchFamily="34" charset="0"/>
              </a:rPr>
              <a:t>éna - skotom</a:t>
            </a:r>
            <a:endParaRPr lang="en-US" altLang="en-US" sz="3200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95400"/>
            <a:ext cx="28098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61401-36A3-4567-B5A2-7F204D8B6080}" type="slidenum">
              <a:rPr lang="en-US" altLang="en-US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487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en-US" sz="3200" b="1">
                <a:solidFill>
                  <a:srgbClr val="009900"/>
                </a:solidFill>
                <a:latin typeface="Arial" panose="020B0604020202020204" pitchFamily="34" charset="0"/>
              </a:rPr>
              <a:t>Cyklus bdění a spánku</a:t>
            </a:r>
            <a:endParaRPr lang="en-US" altLang="en-US" sz="3200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56ACC-FDB9-432D-932E-96BC908DADF4}" type="slidenum">
              <a:rPr lang="en-US" altLang="en-US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6950075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  <p:sp>
        <p:nvSpPr>
          <p:cNvPr id="30726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en-US" sz="3200" b="1">
                <a:solidFill>
                  <a:srgbClr val="009900"/>
                </a:solidFill>
                <a:latin typeface="Arial" panose="020B0604020202020204" pitchFamily="34" charset="0"/>
              </a:rPr>
              <a:t>Poruchy cyklu bdění a spánku</a:t>
            </a:r>
            <a:endParaRPr lang="en-US" altLang="en-US" sz="3200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  <p:sp>
        <p:nvSpPr>
          <p:cNvPr id="30727" name="Text Box 5"/>
          <p:cNvSpPr txBox="1">
            <a:spLocks noChangeArrowheads="1"/>
          </p:cNvSpPr>
          <p:nvPr/>
        </p:nvSpPr>
        <p:spPr bwMode="auto">
          <a:xfrm>
            <a:off x="6629400" y="2057400"/>
            <a:ext cx="228600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cs-CZ" altLang="en-US" sz="2800" b="1">
                <a:solidFill>
                  <a:srgbClr val="009900"/>
                </a:solidFill>
                <a:latin typeface="Arial" panose="020B0604020202020204" pitchFamily="34" charset="0"/>
              </a:rPr>
              <a:t>+</a:t>
            </a:r>
          </a:p>
          <a:p>
            <a:pPr algn="l" eaLnBrk="1" hangingPunct="1"/>
            <a:r>
              <a:rPr lang="cs-CZ" altLang="en-US" sz="2800" b="1">
                <a:solidFill>
                  <a:srgbClr val="009900"/>
                </a:solidFill>
                <a:latin typeface="Arial" panose="020B0604020202020204" pitchFamily="34" charset="0"/>
              </a:rPr>
              <a:t>narkolepsie</a:t>
            </a:r>
          </a:p>
          <a:p>
            <a:pPr algn="l" eaLnBrk="1" hangingPunct="1"/>
            <a:endParaRPr lang="cs-CZ" altLang="en-US" sz="2800" b="1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algn="l" eaLnBrk="1" hangingPunct="1"/>
            <a:r>
              <a:rPr lang="cs-CZ" altLang="en-US" sz="2800" b="1">
                <a:solidFill>
                  <a:srgbClr val="009900"/>
                </a:solidFill>
                <a:latin typeface="Arial" panose="020B0604020202020204" pitchFamily="34" charset="0"/>
              </a:rPr>
              <a:t>a</a:t>
            </a:r>
          </a:p>
          <a:p>
            <a:pPr algn="l" eaLnBrk="1" hangingPunct="1"/>
            <a:endParaRPr lang="cs-CZ" altLang="en-US" sz="2800" b="1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algn="l" eaLnBrk="1" hangingPunct="1"/>
            <a:r>
              <a:rPr lang="cs-CZ" altLang="en-US" sz="2800" b="1">
                <a:solidFill>
                  <a:srgbClr val="009900"/>
                </a:solidFill>
                <a:latin typeface="Arial" panose="020B0604020202020204" pitchFamily="34" charset="0"/>
              </a:rPr>
              <a:t>poruchy</a:t>
            </a:r>
          </a:p>
          <a:p>
            <a:pPr algn="l" eaLnBrk="1" hangingPunct="1"/>
            <a:r>
              <a:rPr lang="cs-CZ" altLang="en-US" sz="2800" b="1">
                <a:solidFill>
                  <a:srgbClr val="009900"/>
                </a:solidFill>
                <a:latin typeface="Arial" panose="020B0604020202020204" pitchFamily="34" charset="0"/>
              </a:rPr>
              <a:t>retikulární</a:t>
            </a:r>
          </a:p>
          <a:p>
            <a:pPr algn="l" eaLnBrk="1" hangingPunct="1"/>
            <a:r>
              <a:rPr lang="cs-CZ" altLang="en-US" sz="2800" b="1">
                <a:solidFill>
                  <a:srgbClr val="009900"/>
                </a:solidFill>
                <a:latin typeface="Arial" panose="020B0604020202020204" pitchFamily="34" charset="0"/>
              </a:rPr>
              <a:t>formace</a:t>
            </a:r>
            <a:endParaRPr lang="en-US" altLang="en-US" sz="2800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D2FF5-008B-4CD2-9491-6467719478A4}" type="slidenum">
              <a:rPr lang="en-US" altLang="en-US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cs-CZ" altLang="en-US" sz="3600" b="1" smtClean="0">
                <a:solidFill>
                  <a:srgbClr val="009900"/>
                </a:solidFill>
              </a:rPr>
              <a:t>C</a:t>
            </a:r>
            <a:r>
              <a:rPr lang="en-US" altLang="en-US" sz="3600" b="1" smtClean="0">
                <a:solidFill>
                  <a:srgbClr val="009900"/>
                </a:solidFill>
              </a:rPr>
              <a:t>ent</a:t>
            </a:r>
            <a:r>
              <a:rPr lang="cs-CZ" altLang="en-US" sz="3600" b="1" smtClean="0">
                <a:solidFill>
                  <a:srgbClr val="009900"/>
                </a:solidFill>
              </a:rPr>
              <a:t>rum zvracení/ z. = příznak od NS </a:t>
            </a:r>
            <a:endParaRPr lang="en-US" altLang="en-US" sz="3600" b="1" smtClean="0">
              <a:solidFill>
                <a:srgbClr val="009900"/>
              </a:solidFill>
            </a:endParaRPr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6106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0691BF-64C2-4BF4-A94A-7F2B92C8D6C6}" type="slidenum">
              <a:rPr lang="en-US" altLang="en-US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009900"/>
                </a:solidFill>
              </a:rPr>
              <a:t>Příčiny zvracení</a:t>
            </a:r>
            <a:endParaRPr lang="en-US" altLang="en-US" sz="3200" b="1" smtClean="0">
              <a:solidFill>
                <a:srgbClr val="009900"/>
              </a:solidFill>
            </a:endParaRPr>
          </a:p>
        </p:txBody>
      </p:sp>
      <p:sp>
        <p:nvSpPr>
          <p:cNvPr id="3277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43038"/>
            <a:ext cx="3810000" cy="4652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>
                <a:latin typeface="Arial" panose="020B0604020202020204" pitchFamily="34" charset="0"/>
              </a:rPr>
              <a:t>1 Intracranial hypertension - irritation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Arial" panose="020B0604020202020204" pitchFamily="34" charset="0"/>
              </a:rPr>
              <a:t>2 Drugs – nicotine, apomorphine, etc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Arial" panose="020B0604020202020204" pitchFamily="34" charset="0"/>
              </a:rPr>
              <a:t>3 Kinetosis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Arial" panose="020B0604020202020204" pitchFamily="34" charset="0"/>
              </a:rPr>
              <a:t>4 Radiation disease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Arial" panose="020B0604020202020204" pitchFamily="34" charset="0"/>
              </a:rPr>
              <a:t>5 Pregnancy</a:t>
            </a:r>
          </a:p>
        </p:txBody>
      </p:sp>
      <p:sp>
        <p:nvSpPr>
          <p:cNvPr id="3277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>
                <a:latin typeface="Arial" panose="020B0604020202020204" pitchFamily="34" charset="0"/>
              </a:rPr>
              <a:t>6 Psychogenic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Arial" panose="020B0604020202020204" pitchFamily="34" charset="0"/>
              </a:rPr>
              <a:t>7 Pharyngeal irritation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Arial" panose="020B0604020202020204" pitchFamily="34" charset="0"/>
              </a:rPr>
              <a:t>8 Local gastric irritation – food poisoning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Arial" panose="020B0604020202020204" pitchFamily="34" charset="0"/>
              </a:rPr>
              <a:t>9 Peritoneal irritation,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Arial" panose="020B0604020202020204" pitchFamily="34" charset="0"/>
              </a:rPr>
              <a:t>ileus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Arial" panose="020B0604020202020204" pitchFamily="34" charset="0"/>
              </a:rPr>
              <a:t>10 Other internal organs – heart etc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3CDD91-9DC8-4057-AC30-584959EF580E}" type="slidenum">
              <a:rPr lang="cs-CZ" altLang="cs-CZ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cs-CZ" altLang="cs-CZ" sz="1400">
              <a:latin typeface="Arial" panose="020B0604020202020204" pitchFamily="34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73250"/>
            <a:ext cx="8229600" cy="12080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3600" b="1" smtClean="0">
                <a:solidFill>
                  <a:srgbClr val="FF0000"/>
                </a:solidFill>
              </a:rPr>
              <a:t>Děkuji </a:t>
            </a:r>
          </a:p>
          <a:p>
            <a:pPr algn="ctr" eaLnBrk="1" hangingPunct="1">
              <a:buFontTx/>
              <a:buNone/>
            </a:pPr>
            <a:r>
              <a:rPr lang="cs-CZ" altLang="cs-CZ" sz="3600" b="1" smtClean="0">
                <a:solidFill>
                  <a:srgbClr val="FF0000"/>
                </a:solidFill>
              </a:rPr>
              <a:t>Vám za pozornost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87900" y="3070225"/>
            <a:ext cx="3565525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-Toto je v jakékoliv formě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(P</a:t>
            </a:r>
            <a:r>
              <a:rPr lang="en-GB" altLang="en-US" sz="2000" dirty="0" smtClean="0">
                <a:solidFill>
                  <a:srgbClr val="FF6600"/>
                </a:solidFill>
              </a:rPr>
              <a:t>DF</a:t>
            </a:r>
            <a:r>
              <a:rPr lang="cs-CZ" altLang="en-US" sz="2000" dirty="0" smtClean="0">
                <a:solidFill>
                  <a:srgbClr val="FF6600"/>
                </a:solidFill>
              </a:rPr>
              <a:t>, P</a:t>
            </a:r>
            <a:r>
              <a:rPr lang="en-GB" altLang="en-US" sz="2000" dirty="0" smtClean="0">
                <a:solidFill>
                  <a:srgbClr val="FF6600"/>
                </a:solidFill>
              </a:rPr>
              <a:t>PT</a:t>
            </a:r>
            <a:r>
              <a:rPr lang="cs-CZ" altLang="en-US" sz="2000" dirty="0" smtClean="0">
                <a:solidFill>
                  <a:srgbClr val="FF6600"/>
                </a:solidFill>
              </a:rPr>
              <a:t>,</a:t>
            </a:r>
            <a:r>
              <a:rPr lang="en-GB" altLang="en-US" sz="2000" dirty="0" smtClean="0">
                <a:solidFill>
                  <a:srgbClr val="FF6600"/>
                </a:solidFill>
              </a:rPr>
              <a:t> PPTX</a:t>
            </a:r>
            <a:r>
              <a:rPr lang="cs-CZ" altLang="en-US" sz="2000" dirty="0" smtClean="0">
                <a:solidFill>
                  <a:srgbClr val="FF6600"/>
                </a:solidFill>
              </a:rPr>
              <a:t> atd.)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neoficiální výukový materiál</a:t>
            </a:r>
          </a:p>
          <a:p>
            <a:pPr marL="342900" indent="-342900" algn="ctr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pro interní potřebu</a:t>
            </a:r>
          </a:p>
          <a:p>
            <a:pPr marL="342900" indent="-342900" algn="ctr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nešířit</a:t>
            </a:r>
          </a:p>
          <a:p>
            <a:pPr marL="342900" indent="-342900" algn="ctr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pro dotazy kontaktujte: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Petr.Marsalek</a:t>
            </a:r>
            <a:r>
              <a:rPr lang="en-GB" altLang="en-US" sz="2000" dirty="0" smtClean="0">
                <a:solidFill>
                  <a:srgbClr val="FF6600"/>
                </a:solidFill>
              </a:rPr>
              <a:t>@LF1.CUNI.CZ</a:t>
            </a:r>
            <a:endParaRPr lang="cs-CZ" altLang="en-US" sz="2000" dirty="0" smtClean="0">
              <a:solidFill>
                <a:srgbClr val="FF6600"/>
              </a:solidFill>
            </a:endParaRPr>
          </a:p>
          <a:p>
            <a:pPr marL="342900" indent="-342900" algn="ctr" eaLnBrk="1" hangingPunct="1">
              <a:spcBef>
                <a:spcPct val="0"/>
              </a:spcBef>
              <a:buFontTx/>
              <a:buChar char="-"/>
              <a:defRPr/>
            </a:pPr>
            <a:endParaRPr lang="en-US" altLang="en-US" sz="2000" dirty="0" smtClean="0">
              <a:solidFill>
                <a:srgbClr val="FF6600"/>
              </a:solidFill>
            </a:endParaRPr>
          </a:p>
        </p:txBody>
      </p:sp>
      <p:sp>
        <p:nvSpPr>
          <p:cNvPr id="34821" name="Rectangle 3"/>
          <p:cNvSpPr txBox="1">
            <a:spLocks noChangeArrowheads="1"/>
          </p:cNvSpPr>
          <p:nvPr/>
        </p:nvSpPr>
        <p:spPr bwMode="auto">
          <a:xfrm>
            <a:off x="304800" y="381000"/>
            <a:ext cx="8229600" cy="120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cs-CZ" sz="3600" b="1">
                <a:solidFill>
                  <a:srgbClr val="0070C0"/>
                </a:solidFill>
                <a:latin typeface="Arial" panose="020B0604020202020204" pitchFamily="34" charset="0"/>
              </a:rPr>
              <a:t>Souhrn/ Dotazy/ komentáře ?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9FF63F-51CE-4CA1-A9C8-D8D5A9F2FE6D}" type="slidenum">
              <a:rPr lang="en-US" altLang="en-US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8686800" cy="685800"/>
          </a:xfrm>
        </p:spPr>
        <p:txBody>
          <a:bodyPr/>
          <a:lstStyle/>
          <a:p>
            <a:pPr eaLnBrk="1" hangingPunct="1"/>
            <a:r>
              <a:rPr lang="cs-CZ" altLang="en-US" sz="4000" smtClean="0"/>
              <a:t>porucha </a:t>
            </a:r>
            <a:r>
              <a:rPr lang="en-US" altLang="en-US" sz="4000" smtClean="0"/>
              <a:t>perfus</a:t>
            </a:r>
            <a:r>
              <a:rPr lang="cs-CZ" altLang="en-US" sz="4000" smtClean="0"/>
              <a:t>e</a:t>
            </a:r>
            <a:r>
              <a:rPr lang="en-US" altLang="en-US" sz="4000" smtClean="0"/>
              <a:t>, </a:t>
            </a:r>
            <a:r>
              <a:rPr lang="cs-CZ" altLang="en-US" sz="4000" smtClean="0"/>
              <a:t>mozková </a:t>
            </a:r>
            <a:r>
              <a:rPr lang="en-US" altLang="en-US" sz="4000" smtClean="0"/>
              <a:t>hypoxi</a:t>
            </a:r>
            <a:r>
              <a:rPr lang="cs-CZ" altLang="en-US" sz="4000" smtClean="0"/>
              <a:t>e</a:t>
            </a:r>
            <a:endParaRPr lang="en-US" altLang="en-US" sz="4000" smtClean="0"/>
          </a:p>
        </p:txBody>
      </p:sp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en-US" sz="4000">
                <a:solidFill>
                  <a:schemeClr val="accent2"/>
                </a:solidFill>
                <a:latin typeface="Arial" panose="020B0604020202020204" pitchFamily="34" charset="0"/>
              </a:rPr>
              <a:t>Poruchy cévního zásobení 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147E1-E02B-48E5-BB21-47DAB127E646}" type="slidenum">
              <a:rPr lang="en-US" altLang="en-US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78713" cy="692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0" y="228600"/>
            <a:ext cx="2286000" cy="1143000"/>
          </a:xfrm>
        </p:spPr>
        <p:txBody>
          <a:bodyPr/>
          <a:lstStyle/>
          <a:p>
            <a:pPr algn="r" eaLnBrk="1" hangingPunct="1"/>
            <a:r>
              <a:rPr lang="en-US" altLang="en-US" sz="3600" dirty="0" smtClean="0"/>
              <a:t>Topic</a:t>
            </a:r>
            <a:r>
              <a:rPr lang="cs-CZ" altLang="en-US" sz="3600" dirty="0" smtClean="0"/>
              <a:t>ké</a:t>
            </a:r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r>
              <a:rPr lang="cs-CZ" altLang="en-US" sz="3600" dirty="0" smtClean="0"/>
              <a:t>příznaky</a:t>
            </a:r>
            <a:endParaRPr lang="en-US" alt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01DBC-817C-495D-86F5-94458589C985}" type="slidenum">
              <a:rPr lang="en-US" altLang="en-US"/>
              <a:pPr>
                <a:defRPr/>
              </a:pPr>
              <a:t>5</a:t>
            </a:fld>
            <a:endParaRPr lang="en-US" altLang="en-US"/>
          </a:p>
        </p:txBody>
      </p:sp>
      <p:graphicFrame>
        <p:nvGraphicFramePr>
          <p:cNvPr id="156709" name="Group 37"/>
          <p:cNvGraphicFramePr>
            <a:graphicFrameLocks noGrp="1"/>
          </p:cNvGraphicFramePr>
          <p:nvPr/>
        </p:nvGraphicFramePr>
        <p:xfrm>
          <a:off x="228600" y="838200"/>
          <a:ext cx="8610600" cy="5648449"/>
        </p:xfrm>
        <a:graphic>
          <a:graphicData uri="http://schemas.openxmlformats.org/drawingml/2006/table">
            <a:tbl>
              <a:tblPr/>
              <a:tblGrid>
                <a:gridCol w="1966913">
                  <a:extLst>
                    <a:ext uri="{9D8B030D-6E8A-4147-A177-3AD203B41FA5}">
                      <a16:colId xmlns:a16="http://schemas.microsoft.com/office/drawing/2014/main" val="198103179"/>
                    </a:ext>
                  </a:extLst>
                </a:gridCol>
                <a:gridCol w="6643687">
                  <a:extLst>
                    <a:ext uri="{9D8B030D-6E8A-4147-A177-3AD203B41FA5}">
                      <a16:colId xmlns:a16="http://schemas.microsoft.com/office/drawing/2014/main" val="804099255"/>
                    </a:ext>
                  </a:extLst>
                </a:gridCol>
              </a:tblGrid>
              <a:tr h="39048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Koncentrace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5" marB="45715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Symptomy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165004"/>
                  </a:ext>
                </a:extLst>
              </a:tr>
              <a:tr h="39048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35 ppm (0.0035%)</a:t>
                      </a:r>
                    </a:p>
                  </a:txBody>
                  <a:tcPr marT="45715" marB="457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Bolest hlavy, z</a:t>
                      </a: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ávratě, dlouhodobá expozice přes 6-8 hod je možná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1081372"/>
                  </a:ext>
                </a:extLst>
              </a:tr>
              <a:tr h="39048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100 ppm (0.01%)</a:t>
                      </a:r>
                    </a:p>
                  </a:txBody>
                  <a:tcPr marT="45715" marB="457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Slabá bolest hlavy po době účinku 2-3 hod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373728"/>
                  </a:ext>
                </a:extLst>
              </a:tr>
              <a:tr h="38889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200 ppm (0.02%)</a:t>
                      </a:r>
                    </a:p>
                  </a:txBody>
                  <a:tcPr marT="45715" marB="457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Ditto plus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kognitivní poruchy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023281"/>
                  </a:ext>
                </a:extLst>
              </a:tr>
              <a:tr h="64000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=============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400 ppm (0.04%)</a:t>
                      </a:r>
                    </a:p>
                  </a:txBody>
                  <a:tcPr marT="45715" marB="457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==================================================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Bolest hlavy, nástup během 1-2 hod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100156"/>
                  </a:ext>
                </a:extLst>
              </a:tr>
              <a:tr h="70318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800 ppm (0.08%)</a:t>
                      </a:r>
                    </a:p>
                  </a:txBody>
                  <a:tcPr marT="45715" marB="457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Obluzení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závratě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křeče do 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45 min; </a:t>
                      </a: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bezvědomí do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2 ho</a:t>
                      </a: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(700 ppm – </a:t>
                      </a: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atmosféra na 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Mars</a:t>
                      </a: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u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310389"/>
                  </a:ext>
                </a:extLst>
              </a:tr>
              <a:tr h="70159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1,600 ppm (0.16%)</a:t>
                      </a:r>
                    </a:p>
                  </a:txBody>
                  <a:tcPr marT="45715" marB="457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Závratě, křeče,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vodouch a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tachy</a:t>
                      </a: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kardie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do 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 min</a:t>
                      </a: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 Smrt do 2 hod.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189255"/>
                  </a:ext>
                </a:extLst>
              </a:tr>
              <a:tr h="70159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3,200 ppm (0.32%)</a:t>
                      </a:r>
                    </a:p>
                  </a:txBody>
                  <a:tcPr marT="45715" marB="457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Závratě, křeče, obluzení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za 5-10 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min. </a:t>
                      </a: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Smrt do 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30 min.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1447875"/>
                  </a:ext>
                </a:extLst>
              </a:tr>
              <a:tr h="70159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6,400 ppm (0.64%)</a:t>
                      </a:r>
                    </a:p>
                  </a:txBody>
                  <a:tcPr marT="45715" marB="457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Závratě za 1-2 min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Křeče, zástava dýchání. Smrt do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20 minut.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879184"/>
                  </a:ext>
                </a:extLst>
              </a:tr>
              <a:tr h="64000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12,800 ppm (1.28%)</a:t>
                      </a:r>
                    </a:p>
                  </a:txBody>
                  <a:tcPr marT="45715" marB="45715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Bezvědomí po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2-3 </a:t>
                      </a: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vdeších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kumimoji="0" lang="cs-CZ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Smrt do 3 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min.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490164"/>
                  </a:ext>
                </a:extLst>
              </a:tr>
            </a:tbl>
          </a:graphicData>
        </a:graphic>
      </p:graphicFrame>
      <p:sp>
        <p:nvSpPr>
          <p:cNvPr id="9241" name="Text Box 27"/>
          <p:cNvSpPr txBox="1">
            <a:spLocks noChangeArrowheads="1"/>
          </p:cNvSpPr>
          <p:nvPr/>
        </p:nvSpPr>
        <p:spPr bwMode="auto">
          <a:xfrm>
            <a:off x="304800" y="2286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9900"/>
                </a:solidFill>
                <a:latin typeface="Arial" panose="020B0604020202020204" pitchFamily="34" charset="0"/>
              </a:rPr>
              <a:t>A</a:t>
            </a:r>
            <a:r>
              <a:rPr lang="cs-CZ" altLang="en-US" sz="3200" b="1">
                <a:solidFill>
                  <a:srgbClr val="009900"/>
                </a:solidFill>
                <a:latin typeface="Arial" panose="020B0604020202020204" pitchFamily="34" charset="0"/>
              </a:rPr>
              <a:t>kutní otrava oxidem uhelnatým</a:t>
            </a:r>
            <a:endParaRPr lang="en-US" altLang="en-US" sz="3200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95F51-3FB4-4114-BCFD-3F391A89164F}" type="slidenum">
              <a:rPr lang="en-US" altLang="en-US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6470650" cy="558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9900"/>
                </a:solidFill>
                <a:latin typeface="Arial" panose="020B0604020202020204" pitchFamily="34" charset="0"/>
              </a:rPr>
              <a:t>A</a:t>
            </a:r>
            <a:r>
              <a:rPr lang="cs-CZ" altLang="en-US" sz="3200" b="1">
                <a:solidFill>
                  <a:srgbClr val="009900"/>
                </a:solidFill>
                <a:latin typeface="Arial" panose="020B0604020202020204" pitchFamily="34" charset="0"/>
              </a:rPr>
              <a:t>kutní otrava oxidem uhelnatým</a:t>
            </a:r>
            <a:endParaRPr lang="en-US" altLang="en-US" sz="3200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DB774-E727-4B0A-A4B6-430FC3A46AB1}" type="slidenum">
              <a:rPr lang="en-US" altLang="en-US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465638" cy="648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5410200" y="304800"/>
            <a:ext cx="1676400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cs-CZ" altLang="en-US" sz="3200" b="1">
                <a:solidFill>
                  <a:srgbClr val="009900"/>
                </a:solidFill>
                <a:latin typeface="Arial" panose="020B0604020202020204" pitchFamily="34" charset="0"/>
              </a:rPr>
              <a:t>Krevní</a:t>
            </a:r>
            <a:endParaRPr lang="en-US" altLang="en-US" sz="3200" b="1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algn="l" eaLnBrk="1" hangingPunct="1"/>
            <a:r>
              <a:rPr lang="cs-CZ" altLang="en-US" sz="3200" b="1">
                <a:solidFill>
                  <a:srgbClr val="009900"/>
                </a:solidFill>
                <a:latin typeface="Arial" panose="020B0604020202020204" pitchFamily="34" charset="0"/>
              </a:rPr>
              <a:t>Plyny</a:t>
            </a:r>
            <a:endParaRPr lang="en-US" altLang="en-US" sz="3200" b="1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algn="l" eaLnBrk="1" hangingPunct="1"/>
            <a:endParaRPr lang="cs-CZ" altLang="en-US" sz="2400" b="1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algn="l" eaLnBrk="1" hangingPunct="1"/>
            <a:r>
              <a:rPr lang="en-US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Arterio-ven</a:t>
            </a:r>
            <a:r>
              <a:rPr lang="cs-CZ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ó</a:t>
            </a:r>
            <a:r>
              <a:rPr lang="en-US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zn</a:t>
            </a:r>
            <a:r>
              <a:rPr lang="cs-CZ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í</a:t>
            </a:r>
            <a:r>
              <a:rPr lang="en-US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 diference</a:t>
            </a:r>
          </a:p>
          <a:p>
            <a:pPr algn="l" eaLnBrk="1" hangingPunct="1"/>
            <a:endParaRPr lang="en-US" altLang="en-US" sz="3200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46050"/>
            <a:ext cx="8181975" cy="671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668F7-E80C-4F82-B41E-0F24326E0F55}" type="slidenum">
              <a:rPr lang="en-US" altLang="en-US"/>
              <a:pPr>
                <a:defRPr/>
              </a:pPr>
              <a:t>8</a:t>
            </a:fld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of 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64CF9F-6836-444C-B5BD-E7246834373A}" type="slidenum">
              <a:rPr lang="en-US" altLang="en-US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248650" cy="598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651</Words>
  <Application>Microsoft Office PowerPoint</Application>
  <PresentationFormat>On-screen Show (4:3)</PresentationFormat>
  <Paragraphs>165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Times New Roman</vt:lpstr>
      <vt:lpstr>Arial</vt:lpstr>
      <vt:lpstr>Default Design</vt:lpstr>
      <vt:lpstr>(Patologická) fyziologie nervového systému - přednášky – základní syndromy nervového systému</vt:lpstr>
      <vt:lpstr>Syndromy</vt:lpstr>
      <vt:lpstr>porucha perfuse, mozková hypoxie</vt:lpstr>
      <vt:lpstr>Topické příznaky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Obstrukční hydrocefalus</vt:lpstr>
      <vt:lpstr>PowerPoint Presentation</vt:lpstr>
      <vt:lpstr>PowerPoint Presentation</vt:lpstr>
      <vt:lpstr>Glasgowská stupnice vědomí/ bezvědomí</vt:lpstr>
      <vt:lpstr>PowerPoint Presentation</vt:lpstr>
      <vt:lpstr>PowerPoint Presentation</vt:lpstr>
      <vt:lpstr>Umělá ventilace/ „železné plíce“</vt:lpstr>
      <vt:lpstr>Poruchy myelinizace</vt:lpstr>
      <vt:lpstr>EEG atlas B</vt:lpstr>
      <vt:lpstr>PowerPoint Presentation</vt:lpstr>
      <vt:lpstr>Migréna - fosfeny</vt:lpstr>
      <vt:lpstr>PowerPoint Presentation</vt:lpstr>
      <vt:lpstr>PowerPoint Presentation</vt:lpstr>
      <vt:lpstr>PowerPoint Presentation</vt:lpstr>
      <vt:lpstr>Centrum zvracení/ z. = příznak od NS </vt:lpstr>
      <vt:lpstr>Příčiny zvracení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Model of a Mechanoreceptor and Sensory Circuit in the Fruit Fly</dc:title>
  <dc:creator>pm</dc:creator>
  <cp:lastModifiedBy>Marsalek, Petr</cp:lastModifiedBy>
  <cp:revision>238</cp:revision>
  <dcterms:created xsi:type="dcterms:W3CDTF">2006-02-25T12:06:19Z</dcterms:created>
  <dcterms:modified xsi:type="dcterms:W3CDTF">2025-10-29T08:15:18Z</dcterms:modified>
</cp:coreProperties>
</file>