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90" r:id="rId3"/>
    <p:sldId id="296" r:id="rId4"/>
    <p:sldId id="281" r:id="rId5"/>
    <p:sldId id="280" r:id="rId6"/>
    <p:sldId id="309" r:id="rId7"/>
    <p:sldId id="300" r:id="rId8"/>
    <p:sldId id="315" r:id="rId9"/>
    <p:sldId id="286" r:id="rId10"/>
    <p:sldId id="303" r:id="rId11"/>
    <p:sldId id="297" r:id="rId12"/>
    <p:sldId id="302" r:id="rId13"/>
    <p:sldId id="304" r:id="rId14"/>
    <p:sldId id="305" r:id="rId15"/>
    <p:sldId id="298" r:id="rId16"/>
    <p:sldId id="284" r:id="rId17"/>
    <p:sldId id="299" r:id="rId18"/>
    <p:sldId id="294" r:id="rId19"/>
    <p:sldId id="276" r:id="rId20"/>
    <p:sldId id="295" r:id="rId21"/>
    <p:sldId id="266" r:id="rId22"/>
    <p:sldId id="267" r:id="rId23"/>
    <p:sldId id="312" r:id="rId24"/>
    <p:sldId id="275" r:id="rId25"/>
    <p:sldId id="264" r:id="rId26"/>
    <p:sldId id="308" r:id="rId27"/>
    <p:sldId id="313" r:id="rId28"/>
    <p:sldId id="307" r:id="rId29"/>
    <p:sldId id="271" r:id="rId30"/>
    <p:sldId id="314" r:id="rId31"/>
  </p:sldIdLst>
  <p:sldSz cx="9144000" cy="6858000" type="screen4x3"/>
  <p:notesSz cx="7099300" cy="102235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99" autoAdjust="0"/>
    <p:restoredTop sz="94702" autoAdjust="0"/>
  </p:normalViewPr>
  <p:slideViewPr>
    <p:cSldViewPr>
      <p:cViewPr varScale="1">
        <p:scale>
          <a:sx n="115" d="100"/>
          <a:sy n="115" d="100"/>
        </p:scale>
        <p:origin x="34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56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107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107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 smtClean="0"/>
            </a:lvl1pPr>
          </a:lstStyle>
          <a:p>
            <a:pPr>
              <a:defRPr/>
            </a:pPr>
            <a:fld id="{C82FC72D-33F4-4923-BBDB-FC0D309823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993775" y="766763"/>
            <a:ext cx="5111750" cy="38338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81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56163"/>
            <a:ext cx="5680075" cy="460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Klepnutím lze upravit styly předlohy textu.</a:t>
            </a:r>
          </a:p>
          <a:p>
            <a:pPr lvl="1"/>
            <a:r>
              <a:rPr lang="en-US" altLang="en-US" noProof="0" smtClean="0"/>
              <a:t>Druhá úroveň</a:t>
            </a:r>
          </a:p>
          <a:p>
            <a:pPr lvl="2"/>
            <a:r>
              <a:rPr lang="en-US" altLang="en-US" noProof="0" smtClean="0"/>
              <a:t>Třetí úroveň</a:t>
            </a:r>
          </a:p>
          <a:p>
            <a:pPr lvl="3"/>
            <a:r>
              <a:rPr lang="en-US" altLang="en-US" noProof="0" smtClean="0"/>
              <a:t>Čtvrtá úroveň</a:t>
            </a:r>
          </a:p>
          <a:p>
            <a:pPr lvl="4"/>
            <a:r>
              <a:rPr lang="en-US" altLang="en-US" noProof="0" smtClean="0"/>
              <a:t>Pátá úroveň</a:t>
            </a:r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107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81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107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 smtClean="0"/>
            </a:lvl1pPr>
          </a:lstStyle>
          <a:p>
            <a:pPr>
              <a:defRPr/>
            </a:pPr>
            <a:fld id="{7C54377F-5C7A-495A-81C5-3DB942BC21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8B8CE-F773-439C-88D3-47287ED86B3B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287438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D2DA0B-14EA-4106-88E0-9BC35A61C8ED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131635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0D98D-5E45-4743-AC74-190BB04638EB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45965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BF4241-8BE3-4A85-966A-3AF61F5E845A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347141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AAF17-E226-46EE-8D51-8AD93C314B48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375636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BACF7F-C278-4845-9719-093A785F801B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780242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7BECC-E17A-4D15-BC1C-4F5EE801996C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523177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B7B93-7A09-427F-88E7-22BB0E54B843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649628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2DF0F-4C0D-4BD6-818A-3350494949CF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13718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B27F0-C8AD-4222-B042-F5E58BA507DB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342585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58BC0-99C8-4A29-AEAB-71A1E1F2F32C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048740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F0214-51EA-42F1-B314-520ED0BCDD31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80280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Klepnutím lze upravit styly předlohy textu.</a:t>
            </a:r>
          </a:p>
          <a:p>
            <a:pPr lvl="1"/>
            <a:r>
              <a:rPr lang="cs-CZ" altLang="en-US" smtClean="0"/>
              <a:t>Druhá úroveň</a:t>
            </a:r>
          </a:p>
          <a:p>
            <a:pPr lvl="2"/>
            <a:r>
              <a:rPr lang="cs-CZ" altLang="en-US" smtClean="0"/>
              <a:t>Třetí úroveň</a:t>
            </a:r>
          </a:p>
          <a:p>
            <a:pPr lvl="3"/>
            <a:r>
              <a:rPr lang="cs-CZ" altLang="en-US" smtClean="0"/>
              <a:t>Čtvrtá úroveň</a:t>
            </a:r>
          </a:p>
          <a:p>
            <a:pPr lvl="4"/>
            <a:r>
              <a:rPr lang="cs-CZ" altLang="en-US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96AC7816-5965-4E20-BCEC-9DC97775EF36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F297F04-598D-4607-8FBA-836A45DCABDC}" type="slidenum">
              <a:rPr lang="cs-CZ" altLang="en-US" sz="1400"/>
              <a:pPr/>
              <a:t>1</a:t>
            </a:fld>
            <a:endParaRPr lang="cs-CZ" altLang="en-US" sz="1400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76400"/>
            <a:ext cx="7772400" cy="1470025"/>
          </a:xfrm>
        </p:spPr>
        <p:txBody>
          <a:bodyPr anchor="ctr"/>
          <a:lstStyle/>
          <a:p>
            <a:pPr algn="l" eaLnBrk="1" hangingPunct="1"/>
            <a:r>
              <a:rPr lang="cs-CZ" altLang="en-US" sz="4000" dirty="0"/>
              <a:t>Demence.</a:t>
            </a:r>
            <a:r>
              <a:rPr lang="cs-CZ" altLang="en-US" sz="4000" dirty="0" smtClean="0"/>
              <a:t/>
            </a:r>
            <a:br>
              <a:rPr lang="cs-CZ" altLang="en-US" sz="4000" dirty="0" smtClean="0"/>
            </a:br>
            <a:r>
              <a:rPr lang="en-US" altLang="en-US" sz="4000" dirty="0" err="1" smtClean="0"/>
              <a:t>Poruchy</a:t>
            </a:r>
            <a:r>
              <a:rPr lang="en-US" altLang="en-US" sz="4000" dirty="0" smtClean="0"/>
              <a:t> </a:t>
            </a:r>
            <a:r>
              <a:rPr lang="en-US" altLang="en-US" sz="4000" dirty="0" err="1" smtClean="0"/>
              <a:t>kognitiv</a:t>
            </a:r>
            <a:r>
              <a:rPr lang="cs-CZ" altLang="en-US" sz="4000" dirty="0" smtClean="0"/>
              <a:t>ních funkcí. </a:t>
            </a:r>
            <a:r>
              <a:rPr lang="cs-CZ" altLang="en-US" sz="4000" dirty="0" smtClean="0"/>
              <a:t>Poruchy </a:t>
            </a:r>
            <a:r>
              <a:rPr lang="cs-CZ" altLang="en-US" sz="4000" dirty="0" smtClean="0"/>
              <a:t>vědomí. 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38200" y="3886200"/>
            <a:ext cx="7543800" cy="1752600"/>
          </a:xfrm>
        </p:spPr>
        <p:txBody>
          <a:bodyPr/>
          <a:lstStyle/>
          <a:p>
            <a:pPr eaLnBrk="1" hangingPunct="1"/>
            <a:r>
              <a:rPr lang="cs-CZ" altLang="en-US" sz="3200" smtClean="0"/>
              <a:t>Petr Maršálek</a:t>
            </a:r>
          </a:p>
          <a:p>
            <a:pPr eaLnBrk="1" hangingPunct="1"/>
            <a:r>
              <a:rPr lang="cs-CZ" altLang="en-US" sz="3200" smtClean="0"/>
              <a:t>Ústav Patologické Fyziologie 1.LF UK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570C005-14CD-4D1E-9513-90E714E14B47}" type="slidenum">
              <a:rPr lang="cs-CZ" altLang="en-US" sz="1400"/>
              <a:pPr/>
              <a:t>10</a:t>
            </a:fld>
            <a:endParaRPr lang="cs-CZ" altLang="en-US" sz="1400"/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562600"/>
            <a:ext cx="7315200" cy="1143000"/>
          </a:xfrm>
        </p:spPr>
        <p:txBody>
          <a:bodyPr/>
          <a:lstStyle/>
          <a:p>
            <a:pPr algn="r" eaLnBrk="1" hangingPunct="1"/>
            <a:r>
              <a:rPr lang="cs-CZ" altLang="en-US" sz="4000" smtClean="0">
                <a:solidFill>
                  <a:schemeClr val="accent2"/>
                </a:solidFill>
              </a:rPr>
              <a:t>Kognitivní poruchy </a:t>
            </a:r>
            <a:r>
              <a:rPr lang="en-US" altLang="en-US" sz="4000" smtClean="0">
                <a:solidFill>
                  <a:schemeClr val="accent2"/>
                </a:solidFill>
              </a:rPr>
              <a:t>(</a:t>
            </a:r>
            <a:r>
              <a:rPr lang="cs-CZ" altLang="en-US" sz="4000" smtClean="0">
                <a:solidFill>
                  <a:schemeClr val="accent2"/>
                </a:solidFill>
              </a:rPr>
              <a:t>okcipitální</a:t>
            </a:r>
            <a:r>
              <a:rPr lang="en-US" altLang="en-US" sz="4000" smtClean="0">
                <a:solidFill>
                  <a:schemeClr val="accent2"/>
                </a:solidFill>
              </a:rPr>
              <a:t>)</a:t>
            </a:r>
            <a:r>
              <a:rPr lang="cs-CZ" altLang="en-US" sz="4000" smtClean="0">
                <a:solidFill>
                  <a:schemeClr val="accent2"/>
                </a:solidFill>
              </a:rPr>
              <a:t/>
            </a:r>
            <a:br>
              <a:rPr lang="cs-CZ" altLang="en-US" sz="4000" smtClean="0">
                <a:solidFill>
                  <a:schemeClr val="accent2"/>
                </a:solidFill>
              </a:rPr>
            </a:br>
            <a:r>
              <a:rPr lang="cs-CZ" altLang="en-US" sz="2800" smtClean="0">
                <a:solidFill>
                  <a:schemeClr val="accent2"/>
                </a:solidFill>
              </a:rPr>
              <a:t>(najdi rozdíly)</a:t>
            </a:r>
          </a:p>
        </p:txBody>
      </p:sp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9144000" cy="272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572000"/>
            <a:ext cx="4038600" cy="60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124200"/>
            <a:ext cx="4289425" cy="55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6705600" cy="187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06DF638-0086-4A82-8ADD-02945DB709DA}" type="slidenum">
              <a:rPr lang="cs-CZ" altLang="en-US" sz="1400"/>
              <a:pPr/>
              <a:t>11</a:t>
            </a:fld>
            <a:endParaRPr lang="cs-CZ" altLang="en-US" sz="1400"/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mtClean="0">
                <a:solidFill>
                  <a:schemeClr val="accent2"/>
                </a:solidFill>
              </a:rPr>
              <a:t>Blindsight (= slepo-zrakost?)</a:t>
            </a:r>
          </a:p>
        </p:txBody>
      </p:sp>
      <p:pic>
        <p:nvPicPr>
          <p:cNvPr id="16388" name="Picture 3" descr="scientificamericanmind1208-20-I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436688"/>
            <a:ext cx="6172200" cy="4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9245705-EEAB-4C22-8876-D09DE34DB73D}" type="slidenum">
              <a:rPr lang="cs-CZ" altLang="en-US" sz="1400"/>
              <a:pPr/>
              <a:t>12</a:t>
            </a:fld>
            <a:endParaRPr lang="cs-CZ" altLang="en-US" sz="1400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mtClean="0">
                <a:solidFill>
                  <a:schemeClr val="accent2"/>
                </a:solidFill>
              </a:rPr>
              <a:t>Temporální lalok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7EAF29E-D323-4D2C-8D07-22815A6A6087}" type="slidenum">
              <a:rPr lang="cs-CZ" altLang="en-US" sz="1400"/>
              <a:pPr/>
              <a:t>13</a:t>
            </a:fld>
            <a:endParaRPr lang="cs-CZ" altLang="en-US" sz="1400"/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638" y="381000"/>
            <a:ext cx="9291638" cy="595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7DAE4D9-059A-4BCB-B604-1505C480B5B9}" type="slidenum">
              <a:rPr lang="cs-CZ" altLang="en-US" sz="1400"/>
              <a:pPr/>
              <a:t>14</a:t>
            </a:fld>
            <a:endParaRPr lang="cs-CZ" altLang="en-US" sz="1400"/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53000" cy="432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387725"/>
            <a:ext cx="4972050" cy="347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1" name="Rectangle 4"/>
          <p:cNvSpPr>
            <a:spLocks noChangeArrowheads="1"/>
          </p:cNvSpPr>
          <p:nvPr/>
        </p:nvSpPr>
        <p:spPr bwMode="auto">
          <a:xfrm>
            <a:off x="5486400" y="274638"/>
            <a:ext cx="3200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en-US" sz="4400">
                <a:solidFill>
                  <a:schemeClr val="accent2"/>
                </a:solidFill>
              </a:rPr>
              <a:t>Fatické poruchy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BB7EF5F-1750-47A1-9703-DF20EEF8ABD6}" type="slidenum">
              <a:rPr lang="cs-CZ" altLang="en-US" sz="1400"/>
              <a:pPr/>
              <a:t>15</a:t>
            </a:fld>
            <a:endParaRPr lang="cs-CZ" altLang="en-US" sz="1400"/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mtClean="0">
                <a:solidFill>
                  <a:schemeClr val="accent2"/>
                </a:solidFill>
              </a:rPr>
              <a:t>Parietální lalok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0DD1B13-4775-45C7-A1FD-F689AA4D3B76}" type="slidenum">
              <a:rPr lang="cs-CZ" altLang="en-US" sz="1400"/>
              <a:pPr/>
              <a:t>16</a:t>
            </a:fld>
            <a:endParaRPr lang="cs-CZ" altLang="en-US" sz="1400"/>
          </a:p>
        </p:txBody>
      </p:sp>
      <p:pic>
        <p:nvPicPr>
          <p:cNvPr id="21507" name="Picture 2" descr="http://www.geocities.com/player2000gi/graphics/hemineglec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352800"/>
            <a:ext cx="29718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3"/>
          <p:cNvSpPr>
            <a:spLocks noGrp="1" noChangeArrowheads="1"/>
          </p:cNvSpPr>
          <p:nvPr>
            <p:ph type="title"/>
          </p:nvPr>
        </p:nvSpPr>
        <p:spPr>
          <a:xfrm>
            <a:off x="4876800" y="1143000"/>
            <a:ext cx="3886200" cy="1143000"/>
          </a:xfrm>
          <a:noFill/>
        </p:spPr>
        <p:txBody>
          <a:bodyPr/>
          <a:lstStyle/>
          <a:p>
            <a:pPr algn="l" eaLnBrk="1" hangingPunct="1"/>
            <a:r>
              <a:rPr lang="cs-CZ" altLang="en-US" smtClean="0">
                <a:solidFill>
                  <a:srgbClr val="009900"/>
                </a:solidFill>
              </a:rPr>
              <a:t>Poruchy </a:t>
            </a:r>
            <a:br>
              <a:rPr lang="cs-CZ" altLang="en-US" smtClean="0">
                <a:solidFill>
                  <a:srgbClr val="009900"/>
                </a:solidFill>
              </a:rPr>
            </a:br>
            <a:r>
              <a:rPr lang="cs-CZ" altLang="en-US" smtClean="0">
                <a:solidFill>
                  <a:srgbClr val="009900"/>
                </a:solidFill>
              </a:rPr>
              <a:t>kognitivních </a:t>
            </a:r>
            <a:br>
              <a:rPr lang="cs-CZ" altLang="en-US" smtClean="0">
                <a:solidFill>
                  <a:srgbClr val="009900"/>
                </a:solidFill>
              </a:rPr>
            </a:br>
            <a:r>
              <a:rPr lang="cs-CZ" altLang="en-US" smtClean="0">
                <a:solidFill>
                  <a:srgbClr val="009900"/>
                </a:solidFill>
              </a:rPr>
              <a:t>funkcí </a:t>
            </a:r>
            <a:r>
              <a:rPr lang="en-US" altLang="en-US" smtClean="0">
                <a:solidFill>
                  <a:srgbClr val="009900"/>
                </a:solidFill>
              </a:rPr>
              <a:t>(A)</a:t>
            </a:r>
            <a:r>
              <a:rPr lang="cs-CZ" altLang="en-US" smtClean="0">
                <a:solidFill>
                  <a:srgbClr val="009900"/>
                </a:solidFill>
              </a:rPr>
              <a:t>:</a:t>
            </a:r>
            <a:br>
              <a:rPr lang="cs-CZ" altLang="en-US" smtClean="0">
                <a:solidFill>
                  <a:srgbClr val="009900"/>
                </a:solidFill>
              </a:rPr>
            </a:br>
            <a:r>
              <a:rPr lang="cs-CZ" altLang="en-US" smtClean="0">
                <a:solidFill>
                  <a:srgbClr val="009900"/>
                </a:solidFill>
              </a:rPr>
              <a:t>„Hemineglect“</a:t>
            </a:r>
          </a:p>
        </p:txBody>
      </p:sp>
      <p:sp>
        <p:nvSpPr>
          <p:cNvPr id="21509" name="Rectangle 4"/>
          <p:cNvSpPr>
            <a:spLocks noChangeArrowheads="1"/>
          </p:cNvSpPr>
          <p:nvPr/>
        </p:nvSpPr>
        <p:spPr bwMode="auto">
          <a:xfrm>
            <a:off x="838200" y="3429000"/>
            <a:ext cx="2971800" cy="2743200"/>
          </a:xfrm>
          <a:prstGeom prst="rect">
            <a:avLst/>
          </a:prstGeom>
          <a:solidFill>
            <a:schemeClr val="accent1">
              <a:alpha val="0"/>
            </a:schemeClr>
          </a:solidFill>
          <a:ln w="12700">
            <a:solidFill>
              <a:srgbClr val="00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21510" name="Rectangle 5"/>
          <p:cNvSpPr>
            <a:spLocks noChangeArrowheads="1"/>
          </p:cNvSpPr>
          <p:nvPr/>
        </p:nvSpPr>
        <p:spPr bwMode="auto">
          <a:xfrm>
            <a:off x="381000" y="1066800"/>
            <a:ext cx="3886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en-US" sz="4400">
                <a:solidFill>
                  <a:srgbClr val="009900"/>
                </a:solidFill>
              </a:rPr>
              <a:t>yhcuroP </a:t>
            </a:r>
            <a:br>
              <a:rPr lang="cs-CZ" altLang="en-US" sz="4400">
                <a:solidFill>
                  <a:srgbClr val="009900"/>
                </a:solidFill>
              </a:rPr>
            </a:br>
            <a:r>
              <a:rPr lang="cs-CZ" altLang="en-US" sz="4400">
                <a:solidFill>
                  <a:srgbClr val="009900"/>
                </a:solidFill>
              </a:rPr>
              <a:t>hcínvitingok </a:t>
            </a:r>
            <a:br>
              <a:rPr lang="cs-CZ" altLang="en-US" sz="4400">
                <a:solidFill>
                  <a:srgbClr val="009900"/>
                </a:solidFill>
              </a:rPr>
            </a:br>
            <a:r>
              <a:rPr lang="en-US" altLang="en-US" sz="4400">
                <a:solidFill>
                  <a:srgbClr val="009900"/>
                </a:solidFill>
                <a:sym typeface="Wingdings" panose="05000000000000000000" pitchFamily="2" charset="2"/>
              </a:rPr>
              <a:t>:(A)</a:t>
            </a:r>
            <a:r>
              <a:rPr lang="cs-CZ" altLang="en-US" sz="4400">
                <a:solidFill>
                  <a:srgbClr val="009900"/>
                </a:solidFill>
              </a:rPr>
              <a:t> ícknuf</a:t>
            </a:r>
            <a:br>
              <a:rPr lang="cs-CZ" altLang="en-US" sz="4400">
                <a:solidFill>
                  <a:srgbClr val="009900"/>
                </a:solidFill>
              </a:rPr>
            </a:br>
            <a:r>
              <a:rPr lang="cs-CZ" altLang="en-US" sz="4400">
                <a:solidFill>
                  <a:srgbClr val="009900"/>
                </a:solidFill>
              </a:rPr>
              <a:t>„tcelgenimeH“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13DA160-B9B5-4AF0-A893-AC5CF8A45606}" type="slidenum">
              <a:rPr lang="cs-CZ" altLang="en-US" sz="1400"/>
              <a:pPr/>
              <a:t>17</a:t>
            </a:fld>
            <a:endParaRPr lang="cs-CZ" altLang="en-US" sz="1400"/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mtClean="0">
                <a:solidFill>
                  <a:schemeClr val="accent2"/>
                </a:solidFill>
              </a:rPr>
              <a:t>Frontální lalok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7169CB1-B3FE-4A32-88C4-E8F905707A4C}" type="slidenum">
              <a:rPr lang="cs-CZ" altLang="en-US" sz="1400"/>
              <a:pPr/>
              <a:t>18</a:t>
            </a:fld>
            <a:endParaRPr lang="cs-CZ" altLang="en-US" sz="1400"/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4995863" cy="495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6" name="Rectangle 3"/>
          <p:cNvSpPr>
            <a:spLocks noChangeArrowheads="1"/>
          </p:cNvSpPr>
          <p:nvPr/>
        </p:nvSpPr>
        <p:spPr bwMode="auto">
          <a:xfrm>
            <a:off x="4876800" y="381000"/>
            <a:ext cx="4267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chemeClr val="tx2"/>
                </a:solidFill>
              </a:rPr>
              <a:t> </a:t>
            </a:r>
            <a:r>
              <a:rPr lang="en-US" altLang="en-US" sz="3600" b="1">
                <a:solidFill>
                  <a:srgbClr val="009900"/>
                </a:solidFill>
              </a:rPr>
              <a:t>Lobotom</a:t>
            </a:r>
            <a:r>
              <a:rPr lang="cs-CZ" altLang="en-US" sz="3600" b="1">
                <a:solidFill>
                  <a:srgbClr val="009900"/>
                </a:solidFill>
              </a:rPr>
              <a:t>ie</a:t>
            </a:r>
            <a:endParaRPr lang="en-US" altLang="en-US" sz="3600" b="1">
              <a:solidFill>
                <a:srgbClr val="009900"/>
              </a:solidFill>
            </a:endParaRPr>
          </a:p>
        </p:txBody>
      </p:sp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213" y="1403350"/>
            <a:ext cx="3546475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3A70EF6-AEA3-469E-8840-4E38DD22E6C7}" type="slidenum">
              <a:rPr lang="cs-CZ" altLang="en-US" sz="1400"/>
              <a:pPr/>
              <a:t>19</a:t>
            </a:fld>
            <a:endParaRPr lang="cs-CZ" altLang="en-US" sz="1400"/>
          </a:p>
        </p:txBody>
      </p:sp>
      <p:pic>
        <p:nvPicPr>
          <p:cNvPr id="2457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52400"/>
            <a:ext cx="4129088" cy="645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304800" y="4267200"/>
            <a:ext cx="1665288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b="1"/>
              <a:t>Split brain:</a:t>
            </a:r>
          </a:p>
          <a:p>
            <a:pPr eaLnBrk="1" hangingPunct="1"/>
            <a:r>
              <a:rPr lang="cs-CZ" altLang="en-US" b="1"/>
              <a:t>kognitivní</a:t>
            </a:r>
          </a:p>
          <a:p>
            <a:pPr eaLnBrk="1" hangingPunct="1"/>
            <a:r>
              <a:rPr lang="cs-CZ" altLang="en-US" b="1"/>
              <a:t>poruchu je</a:t>
            </a:r>
          </a:p>
          <a:p>
            <a:pPr eaLnBrk="1" hangingPunct="1"/>
            <a:r>
              <a:rPr lang="cs-CZ" altLang="en-US" b="1"/>
              <a:t>možno</a:t>
            </a:r>
          </a:p>
          <a:p>
            <a:pPr eaLnBrk="1" hangingPunct="1"/>
            <a:r>
              <a:rPr lang="cs-CZ" altLang="en-US" b="1"/>
              <a:t>prokázat jen</a:t>
            </a:r>
          </a:p>
          <a:p>
            <a:pPr eaLnBrk="1" hangingPunct="1"/>
            <a:r>
              <a:rPr lang="cs-CZ" altLang="en-US" b="1"/>
              <a:t>speciálním</a:t>
            </a:r>
          </a:p>
          <a:p>
            <a:pPr eaLnBrk="1" hangingPunct="1"/>
            <a:r>
              <a:rPr lang="cs-CZ" altLang="en-US" b="1"/>
              <a:t>testem</a:t>
            </a:r>
            <a:endParaRPr lang="en-US" altLang="en-US" b="1"/>
          </a:p>
        </p:txBody>
      </p:sp>
      <p:sp>
        <p:nvSpPr>
          <p:cNvPr id="24581" name="Rectangle 7"/>
          <p:cNvSpPr>
            <a:spLocks noGrp="1" noChangeArrowheads="1"/>
          </p:cNvSpPr>
          <p:nvPr>
            <p:ph type="title"/>
          </p:nvPr>
        </p:nvSpPr>
        <p:spPr>
          <a:xfrm>
            <a:off x="304800" y="762000"/>
            <a:ext cx="8229600" cy="1143000"/>
          </a:xfrm>
          <a:noFill/>
        </p:spPr>
        <p:txBody>
          <a:bodyPr/>
          <a:lstStyle/>
          <a:p>
            <a:pPr algn="l" eaLnBrk="1" hangingPunct="1"/>
            <a:r>
              <a:rPr lang="cs-CZ" altLang="en-US" sz="4000" smtClean="0">
                <a:solidFill>
                  <a:schemeClr val="accent2"/>
                </a:solidFill>
              </a:rPr>
              <a:t>Poruchy </a:t>
            </a:r>
            <a:br>
              <a:rPr lang="cs-CZ" altLang="en-US" sz="4000" smtClean="0">
                <a:solidFill>
                  <a:schemeClr val="accent2"/>
                </a:solidFill>
              </a:rPr>
            </a:br>
            <a:r>
              <a:rPr lang="cs-CZ" altLang="en-US" sz="4000" smtClean="0">
                <a:solidFill>
                  <a:schemeClr val="accent2"/>
                </a:solidFill>
              </a:rPr>
              <a:t>kognitivních </a:t>
            </a:r>
            <a:br>
              <a:rPr lang="cs-CZ" altLang="en-US" sz="4000" smtClean="0">
                <a:solidFill>
                  <a:schemeClr val="accent2"/>
                </a:solidFill>
              </a:rPr>
            </a:br>
            <a:r>
              <a:rPr lang="cs-CZ" altLang="en-US" sz="4000" smtClean="0">
                <a:solidFill>
                  <a:schemeClr val="accent2"/>
                </a:solidFill>
              </a:rPr>
              <a:t>funkcí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FCD99E5-5B00-4BDD-8C6C-DFB929DF81A6}" type="slidenum">
              <a:rPr lang="cs-CZ" altLang="en-US" sz="1400"/>
              <a:pPr/>
              <a:t>2</a:t>
            </a:fld>
            <a:endParaRPr lang="cs-CZ" altLang="en-US" sz="1400"/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6110288" cy="572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6553200" y="304800"/>
            <a:ext cx="2209800" cy="588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b="1">
                <a:solidFill>
                  <a:srgbClr val="009900"/>
                </a:solidFill>
              </a:rPr>
              <a:t>Paměť</a:t>
            </a:r>
            <a:endParaRPr lang="en-US" altLang="en-US" b="1">
              <a:solidFill>
                <a:srgbClr val="009900"/>
              </a:solidFill>
            </a:endParaRPr>
          </a:p>
          <a:p>
            <a:pPr eaLnBrk="1" hangingPunct="1"/>
            <a:r>
              <a:rPr lang="cs-CZ" altLang="en-US" b="1"/>
              <a:t>Krátko-dobá</a:t>
            </a:r>
            <a:endParaRPr lang="en-US" altLang="en-US" b="1"/>
          </a:p>
          <a:p>
            <a:pPr eaLnBrk="1" hangingPunct="1"/>
            <a:r>
              <a:rPr lang="cs-CZ" altLang="en-US" b="1"/>
              <a:t>Středně-dobá</a:t>
            </a:r>
            <a:endParaRPr lang="en-US" altLang="en-US" b="1"/>
          </a:p>
          <a:p>
            <a:pPr eaLnBrk="1" hangingPunct="1"/>
            <a:r>
              <a:rPr lang="cs-CZ" altLang="en-US" b="1"/>
              <a:t>Dlouho-dobá</a:t>
            </a:r>
            <a:endParaRPr lang="en-US" altLang="en-US" b="1"/>
          </a:p>
          <a:p>
            <a:pPr eaLnBrk="1" hangingPunct="1"/>
            <a:endParaRPr lang="en-US" altLang="en-US" b="1">
              <a:solidFill>
                <a:srgbClr val="009900"/>
              </a:solidFill>
            </a:endParaRPr>
          </a:p>
          <a:p>
            <a:pPr eaLnBrk="1" hangingPunct="1"/>
            <a:r>
              <a:rPr lang="en-US" altLang="en-US" b="1">
                <a:solidFill>
                  <a:srgbClr val="009900"/>
                </a:solidFill>
              </a:rPr>
              <a:t>Amn</a:t>
            </a:r>
            <a:r>
              <a:rPr lang="cs-CZ" altLang="en-US" b="1">
                <a:solidFill>
                  <a:srgbClr val="009900"/>
                </a:solidFill>
              </a:rPr>
              <a:t>ézie</a:t>
            </a:r>
          </a:p>
          <a:p>
            <a:pPr eaLnBrk="1" hangingPunct="1"/>
            <a:r>
              <a:rPr lang="en-US" altLang="en-US" b="1"/>
              <a:t>Antero</a:t>
            </a:r>
            <a:r>
              <a:rPr lang="cs-CZ" altLang="en-US" b="1"/>
              <a:t>-</a:t>
            </a:r>
            <a:r>
              <a:rPr lang="en-US" altLang="en-US" b="1"/>
              <a:t>gr</a:t>
            </a:r>
            <a:r>
              <a:rPr lang="cs-CZ" altLang="en-US" b="1"/>
              <a:t>ádní</a:t>
            </a:r>
            <a:endParaRPr lang="en-US" altLang="en-US" b="1"/>
          </a:p>
          <a:p>
            <a:pPr eaLnBrk="1" hangingPunct="1"/>
            <a:r>
              <a:rPr lang="en-US" altLang="en-US" b="1"/>
              <a:t>Retro</a:t>
            </a:r>
            <a:r>
              <a:rPr lang="cs-CZ" altLang="en-US" b="1"/>
              <a:t>-grádní</a:t>
            </a:r>
            <a:endParaRPr lang="en-US" altLang="en-US" b="1"/>
          </a:p>
          <a:p>
            <a:endParaRPr lang="en-US" altLang="en-US" b="1"/>
          </a:p>
          <a:p>
            <a:r>
              <a:rPr lang="cs-CZ" altLang="en-US" b="1">
                <a:solidFill>
                  <a:srgbClr val="009900"/>
                </a:solidFill>
              </a:rPr>
              <a:t>Poruchy</a:t>
            </a:r>
            <a:r>
              <a:rPr lang="en-US" altLang="en-US" b="1">
                <a:solidFill>
                  <a:srgbClr val="009900"/>
                </a:solidFill>
              </a:rPr>
              <a:t> pam</a:t>
            </a:r>
            <a:r>
              <a:rPr lang="cs-CZ" altLang="en-US" b="1">
                <a:solidFill>
                  <a:srgbClr val="009900"/>
                </a:solidFill>
              </a:rPr>
              <a:t>ěťi</a:t>
            </a:r>
            <a:endParaRPr lang="en-US" altLang="en-US" b="1">
              <a:solidFill>
                <a:srgbClr val="009900"/>
              </a:solidFill>
            </a:endParaRPr>
          </a:p>
          <a:p>
            <a:r>
              <a:rPr lang="en-US" altLang="en-US" b="1"/>
              <a:t>(</a:t>
            </a:r>
            <a:r>
              <a:rPr lang="cs-CZ" altLang="en-US" b="1"/>
              <a:t>Příklady</a:t>
            </a:r>
            <a:r>
              <a:rPr lang="en-US" altLang="en-US" b="1"/>
              <a:t>)</a:t>
            </a:r>
          </a:p>
          <a:p>
            <a:r>
              <a:rPr lang="en-US" altLang="en-US" b="1"/>
              <a:t>A</a:t>
            </a:r>
            <a:r>
              <a:rPr lang="cs-CZ" altLang="en-US" b="1"/>
              <a:t>kutní</a:t>
            </a:r>
            <a:endParaRPr lang="en-US" altLang="en-US" b="1"/>
          </a:p>
          <a:p>
            <a:r>
              <a:rPr lang="en-US" altLang="en-US" b="1"/>
              <a:t>-traumatic</a:t>
            </a:r>
            <a:r>
              <a:rPr lang="cs-CZ" altLang="en-US" b="1"/>
              <a:t>ké</a:t>
            </a:r>
          </a:p>
          <a:p>
            <a:r>
              <a:rPr lang="cs-CZ" altLang="en-US" b="1"/>
              <a:t>-absence</a:t>
            </a:r>
            <a:endParaRPr lang="en-US" altLang="en-US" b="1"/>
          </a:p>
          <a:p>
            <a:r>
              <a:rPr lang="en-US" altLang="en-US" b="1"/>
              <a:t>Chronic</a:t>
            </a:r>
            <a:r>
              <a:rPr lang="cs-CZ" altLang="en-US" b="1"/>
              <a:t>ké</a:t>
            </a:r>
            <a:r>
              <a:rPr lang="en-US" altLang="en-US" b="1"/>
              <a:t>:</a:t>
            </a:r>
          </a:p>
          <a:p>
            <a:r>
              <a:rPr lang="en-US" altLang="en-US" b="1"/>
              <a:t>-Alzheimer</a:t>
            </a:r>
            <a:r>
              <a:rPr lang="cs-CZ" altLang="en-US" b="1"/>
              <a:t>ova</a:t>
            </a:r>
            <a:endParaRPr lang="en-US" altLang="en-US" b="1"/>
          </a:p>
          <a:p>
            <a:r>
              <a:rPr lang="cs-CZ" altLang="en-US" b="1"/>
              <a:t>choroba</a:t>
            </a:r>
            <a:endParaRPr lang="en-US" altLang="en-US" b="1"/>
          </a:p>
          <a:p>
            <a:r>
              <a:rPr lang="en-US" altLang="en-US" b="1"/>
              <a:t>-Korsako</a:t>
            </a:r>
            <a:r>
              <a:rPr lang="cs-CZ" altLang="en-US" b="1"/>
              <a:t>vův</a:t>
            </a:r>
            <a:r>
              <a:rPr lang="en-US" altLang="en-US" b="1"/>
              <a:t> syndrom</a:t>
            </a: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1447800" y="0"/>
            <a:ext cx="396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>
                <a:solidFill>
                  <a:schemeClr val="tx2"/>
                </a:solidFill>
              </a:rPr>
              <a:t> </a:t>
            </a:r>
            <a:r>
              <a:rPr lang="cs-CZ" altLang="en-US" sz="3200" b="1">
                <a:solidFill>
                  <a:srgbClr val="009900"/>
                </a:solidFill>
              </a:rPr>
              <a:t>Poruchy paměti</a:t>
            </a:r>
            <a:endParaRPr lang="en-US" altLang="en-US" sz="3200" b="1">
              <a:solidFill>
                <a:srgbClr val="00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6EDA61A-B54D-4817-8C40-20FF7078FBC9}" type="slidenum">
              <a:rPr lang="cs-CZ" altLang="en-US" sz="1400"/>
              <a:pPr/>
              <a:t>20</a:t>
            </a:fld>
            <a:endParaRPr lang="cs-CZ" altLang="en-US" sz="1400"/>
          </a:p>
        </p:txBody>
      </p:sp>
      <p:pic>
        <p:nvPicPr>
          <p:cNvPr id="2560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92250"/>
            <a:ext cx="7162800" cy="536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Z</a:t>
            </a:r>
            <a:r>
              <a:rPr lang="cs-CZ" altLang="en-US" sz="4000" smtClean="0"/>
              <a:t>ávislosti, porucha “reward pathway“,</a:t>
            </a:r>
            <a:br>
              <a:rPr lang="cs-CZ" altLang="en-US" sz="4000" smtClean="0"/>
            </a:br>
            <a:r>
              <a:rPr lang="cs-CZ" altLang="en-US" sz="4000" smtClean="0"/>
              <a:t>dopaminergní dráha/ receptory</a:t>
            </a:r>
            <a:endParaRPr lang="en-US" altLang="en-US" sz="4000" smtClean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B6449F2-15D3-42D5-96A1-D903A981803A}" type="slidenum">
              <a:rPr lang="cs-CZ" altLang="en-US" sz="1400"/>
              <a:pPr/>
              <a:t>21</a:t>
            </a:fld>
            <a:endParaRPr lang="cs-CZ" altLang="en-US" sz="140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mtClean="0">
                <a:solidFill>
                  <a:schemeClr val="accent2"/>
                </a:solidFill>
              </a:rPr>
              <a:t>Poruchy vědomí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DE6E2E3-528E-4212-A29D-DA44107C1AD7}" type="slidenum">
              <a:rPr lang="cs-CZ" altLang="en-US" sz="1400"/>
              <a:pPr/>
              <a:t>22</a:t>
            </a:fld>
            <a:endParaRPr lang="cs-CZ" altLang="en-US" sz="1400"/>
          </a:p>
        </p:txBody>
      </p:sp>
      <p:pic>
        <p:nvPicPr>
          <p:cNvPr id="3277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457835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2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0" y="228600"/>
            <a:ext cx="3352800" cy="2286000"/>
          </a:xfrm>
        </p:spPr>
        <p:txBody>
          <a:bodyPr/>
          <a:lstStyle/>
          <a:p>
            <a:pPr algn="l" eaLnBrk="1" hangingPunct="1"/>
            <a:r>
              <a:rPr lang="cs-CZ" altLang="en-US" sz="4000" dirty="0" smtClean="0">
                <a:solidFill>
                  <a:schemeClr val="accent2"/>
                </a:solidFill>
              </a:rPr>
              <a:t>Glasgowská</a:t>
            </a:r>
            <a:br>
              <a:rPr lang="cs-CZ" altLang="en-US" sz="4000" dirty="0" smtClean="0">
                <a:solidFill>
                  <a:schemeClr val="accent2"/>
                </a:solidFill>
              </a:rPr>
            </a:br>
            <a:r>
              <a:rPr lang="cs-CZ" altLang="en-US" sz="4000" dirty="0" smtClean="0">
                <a:solidFill>
                  <a:schemeClr val="accent2"/>
                </a:solidFill>
              </a:rPr>
              <a:t>stupnice</a:t>
            </a:r>
            <a:br>
              <a:rPr lang="cs-CZ" altLang="en-US" sz="4000" dirty="0" smtClean="0">
                <a:solidFill>
                  <a:schemeClr val="accent2"/>
                </a:solidFill>
              </a:rPr>
            </a:br>
            <a:r>
              <a:rPr lang="cs-CZ" altLang="en-US" sz="4000" dirty="0" smtClean="0">
                <a:solidFill>
                  <a:schemeClr val="accent2"/>
                </a:solidFill>
              </a:rPr>
              <a:t>vědomí/</a:t>
            </a:r>
            <a:br>
              <a:rPr lang="cs-CZ" altLang="en-US" sz="4000" dirty="0" smtClean="0">
                <a:solidFill>
                  <a:schemeClr val="accent2"/>
                </a:solidFill>
              </a:rPr>
            </a:br>
            <a:r>
              <a:rPr lang="cs-CZ" altLang="en-US" sz="4000" dirty="0" smtClean="0">
                <a:solidFill>
                  <a:schemeClr val="accent2"/>
                </a:solidFill>
              </a:rPr>
              <a:t>bezvědomí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77624C6-5459-4A75-AAF7-97393B8E455E}" type="slidenum">
              <a:rPr lang="cs-CZ" altLang="en-US" sz="1400"/>
              <a:pPr/>
              <a:t>23</a:t>
            </a:fld>
            <a:endParaRPr lang="cs-CZ" altLang="en-US" sz="1400"/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0" y="122238"/>
            <a:ext cx="4114800" cy="411162"/>
          </a:xfrm>
        </p:spPr>
        <p:txBody>
          <a:bodyPr/>
          <a:lstStyle/>
          <a:p>
            <a:pPr algn="r" eaLnBrk="1" hangingPunct="1"/>
            <a:r>
              <a:rPr lang="cs-CZ" altLang="en-US" sz="4000" smtClean="0">
                <a:solidFill>
                  <a:schemeClr val="accent2"/>
                </a:solidFill>
              </a:rPr>
              <a:t>Úrovně vědomí</a:t>
            </a:r>
          </a:p>
        </p:txBody>
      </p:sp>
      <p:graphicFrame>
        <p:nvGraphicFramePr>
          <p:cNvPr id="81923" name="Group 3"/>
          <p:cNvGraphicFramePr>
            <a:graphicFrameLocks noGrp="1"/>
          </p:cNvGraphicFramePr>
          <p:nvPr>
            <p:ph type="tbl" idx="1"/>
          </p:nvPr>
        </p:nvGraphicFramePr>
        <p:xfrm>
          <a:off x="228600" y="685800"/>
          <a:ext cx="8610600" cy="5607050"/>
        </p:xfrm>
        <a:graphic>
          <a:graphicData uri="http://schemas.openxmlformats.org/drawingml/2006/table">
            <a:tbl>
              <a:tblPr/>
              <a:tblGrid>
                <a:gridCol w="2514600">
                  <a:extLst>
                    <a:ext uri="{9D8B030D-6E8A-4147-A177-3AD203B41FA5}">
                      <a16:colId xmlns:a16="http://schemas.microsoft.com/office/drawing/2014/main" val="1962734015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3799084886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109502765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399146171"/>
                    </a:ext>
                  </a:extLst>
                </a:gridCol>
              </a:tblGrid>
              <a:tr h="9143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</a:rPr>
                        <a:t>Úrovně aktivace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Activation levels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panose="020B0604020202020204" pitchFamily="34" charset="0"/>
                        </a:rPr>
                        <a:t>neural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panose="020B0604020202020204" pitchFamily="34" charset="0"/>
                        </a:rPr>
                        <a:t>correlate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panose="020B0604020202020204" pitchFamily="34" charset="0"/>
                        </a:rPr>
                        <a:t>psychic correlate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---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3618427"/>
                  </a:ext>
                </a:extLst>
              </a:tr>
              <a:tr h="4111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  <a:r>
                        <a:rPr kumimoji="0" lang="cs-C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rousal</a:t>
                      </a: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 1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eye movements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auto-pilot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---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6204872"/>
                  </a:ext>
                </a:extLst>
              </a:tr>
              <a:tr h="4111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</a:rPr>
                        <a:t>bdělost</a:t>
                      </a: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</a:rPr>
                        <a:t> 1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0076131"/>
                  </a:ext>
                </a:extLst>
              </a:tr>
              <a:tr h="4111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attention</a:t>
                      </a: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 2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front.eye field (B.a.8)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concentration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---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445213"/>
                  </a:ext>
                </a:extLst>
              </a:tr>
              <a:tr h="4111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</a:rPr>
                        <a:t>pozornost</a:t>
                      </a: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</a:rPr>
                        <a:t> 2</a:t>
                      </a: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3986053"/>
                  </a:ext>
                </a:extLst>
              </a:tr>
              <a:tr h="701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awareness</a:t>
                      </a: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 3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cortical </a:t>
                      </a:r>
                      <a:r>
                        <a:rPr kumimoji="0" lang="cs-C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(c.) sensory areas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thinking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---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7985502"/>
                  </a:ext>
                </a:extLst>
              </a:tr>
              <a:tr h="4111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</a:rPr>
                        <a:t>uvědomění si</a:t>
                      </a: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</a:rPr>
                        <a:t> 3</a:t>
                      </a: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5745036"/>
                  </a:ext>
                </a:extLst>
              </a:tr>
              <a:tr h="4111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consciousness</a:t>
                      </a: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 4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hierarchy of c. areas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responsiveness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---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9720065"/>
                  </a:ext>
                </a:extLst>
              </a:tr>
              <a:tr h="4127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</a:rPr>
                        <a:t>v</a:t>
                      </a:r>
                      <a:r>
                        <a:rPr kumimoji="0" lang="cs-C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</a:rPr>
                        <a:t>ědomí</a:t>
                      </a: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</a:rPr>
                        <a:t> 4</a:t>
                      </a: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9292708"/>
                  </a:ext>
                </a:extLst>
              </a:tr>
              <a:tr h="4111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self-awareness</a:t>
                      </a: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 5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self-schematics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verbal report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---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4612641"/>
                  </a:ext>
                </a:extLst>
              </a:tr>
              <a:tr h="701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</a:rPr>
                        <a:t>(x)sebe-uvědomování</a:t>
                      </a: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</a:rPr>
                        <a:t> 5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999787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D12D00B-6D9A-4B56-975F-4FD174F48BD4}" type="slidenum">
              <a:rPr lang="cs-CZ" altLang="en-US" sz="1400"/>
              <a:pPr/>
              <a:t>24</a:t>
            </a:fld>
            <a:endParaRPr lang="cs-CZ" altLang="en-US" sz="1400"/>
          </a:p>
        </p:txBody>
      </p:sp>
      <p:pic>
        <p:nvPicPr>
          <p:cNvPr id="2867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39063" cy="638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5715000"/>
            <a:ext cx="8229600" cy="1143000"/>
          </a:xfrm>
        </p:spPr>
        <p:txBody>
          <a:bodyPr/>
          <a:lstStyle/>
          <a:p>
            <a:pPr algn="l" eaLnBrk="1" hangingPunct="1"/>
            <a:r>
              <a:rPr lang="cs-CZ" altLang="en-US" sz="4000" smtClean="0"/>
              <a:t>Vědomí vs.</a:t>
            </a:r>
            <a:br>
              <a:rPr lang="cs-CZ" altLang="en-US" sz="4000" smtClean="0"/>
            </a:br>
            <a:r>
              <a:rPr lang="cs-CZ" altLang="en-US" sz="4000" smtClean="0"/>
              <a:t>bezvědomí</a:t>
            </a:r>
            <a:endParaRPr lang="en-US" altLang="en-US" sz="4000" smtClean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82EEF5A-418B-47C5-A876-F80FD65B60A5}" type="slidenum">
              <a:rPr lang="cs-CZ" altLang="en-US" sz="1400"/>
              <a:pPr/>
              <a:t>25</a:t>
            </a:fld>
            <a:endParaRPr lang="cs-CZ" altLang="en-US" sz="1400"/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2514600" cy="4648200"/>
          </a:xfrm>
        </p:spPr>
        <p:txBody>
          <a:bodyPr/>
          <a:lstStyle/>
          <a:p>
            <a:pPr algn="l" eaLnBrk="1" hangingPunct="1"/>
            <a:r>
              <a:rPr lang="cs-CZ" altLang="en-US" sz="4000" smtClean="0">
                <a:solidFill>
                  <a:schemeClr val="accent2"/>
                </a:solidFill>
              </a:rPr>
              <a:t>Stupně</a:t>
            </a:r>
            <a:br>
              <a:rPr lang="cs-CZ" altLang="en-US" sz="4000" smtClean="0">
                <a:solidFill>
                  <a:schemeClr val="accent2"/>
                </a:solidFill>
              </a:rPr>
            </a:br>
            <a:r>
              <a:rPr lang="cs-CZ" altLang="en-US" sz="4000" smtClean="0">
                <a:solidFill>
                  <a:schemeClr val="accent2"/>
                </a:solidFill>
              </a:rPr>
              <a:t>vědomí</a:t>
            </a:r>
            <a:br>
              <a:rPr lang="cs-CZ" altLang="en-US" sz="4000" smtClean="0">
                <a:solidFill>
                  <a:schemeClr val="accent2"/>
                </a:solidFill>
              </a:rPr>
            </a:br>
            <a:r>
              <a:rPr lang="cs-CZ" altLang="en-US" sz="4000" smtClean="0">
                <a:solidFill>
                  <a:schemeClr val="accent2"/>
                </a:solidFill>
              </a:rPr>
              <a:t>(úrovně</a:t>
            </a:r>
            <a:br>
              <a:rPr lang="cs-CZ" altLang="en-US" sz="4000" smtClean="0">
                <a:solidFill>
                  <a:schemeClr val="accent2"/>
                </a:solidFill>
              </a:rPr>
            </a:br>
            <a:r>
              <a:rPr lang="cs-CZ" altLang="en-US" sz="4000" smtClean="0">
                <a:solidFill>
                  <a:schemeClr val="accent2"/>
                </a:solidFill>
              </a:rPr>
              <a:t>aktivace,</a:t>
            </a:r>
            <a:br>
              <a:rPr lang="cs-CZ" altLang="en-US" sz="4000" smtClean="0">
                <a:solidFill>
                  <a:schemeClr val="accent2"/>
                </a:solidFill>
              </a:rPr>
            </a:br>
            <a:r>
              <a:rPr lang="cs-CZ" altLang="en-US" sz="4000" smtClean="0">
                <a:solidFill>
                  <a:schemeClr val="accent2"/>
                </a:solidFill>
              </a:rPr>
              <a:t>levels of</a:t>
            </a:r>
            <a:br>
              <a:rPr lang="cs-CZ" altLang="en-US" sz="4000" smtClean="0">
                <a:solidFill>
                  <a:schemeClr val="accent2"/>
                </a:solidFill>
              </a:rPr>
            </a:br>
            <a:r>
              <a:rPr lang="cs-CZ" altLang="en-US" sz="4000" smtClean="0">
                <a:solidFill>
                  <a:schemeClr val="accent2"/>
                </a:solidFill>
              </a:rPr>
              <a:t>activation)</a:t>
            </a:r>
            <a:br>
              <a:rPr lang="cs-CZ" altLang="en-US" sz="4000" smtClean="0">
                <a:solidFill>
                  <a:schemeClr val="accent2"/>
                </a:solidFill>
              </a:rPr>
            </a:br>
            <a:endParaRPr lang="cs-CZ" altLang="en-US" sz="4000" smtClean="0">
              <a:solidFill>
                <a:schemeClr val="accent2"/>
              </a:solidFill>
            </a:endParaRP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5661025"/>
            <a:ext cx="5867400" cy="119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74625"/>
            <a:ext cx="5905500" cy="556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307ADAC-C2F1-4DB9-9C86-38B0F6CF6B94}" type="slidenum">
              <a:rPr lang="cs-CZ" altLang="en-US" sz="1400"/>
              <a:pPr/>
              <a:t>26</a:t>
            </a:fld>
            <a:endParaRPr lang="cs-CZ" altLang="en-US" sz="1400"/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5067300" cy="366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4" name="Text Box 3"/>
          <p:cNvSpPr txBox="1">
            <a:spLocks noChangeArrowheads="1"/>
          </p:cNvSpPr>
          <p:nvPr/>
        </p:nvSpPr>
        <p:spPr bwMode="auto">
          <a:xfrm>
            <a:off x="0" y="5562600"/>
            <a:ext cx="6934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bg2"/>
                </a:solidFill>
                <a:latin typeface="Times New Roman" panose="02020603050405020304" pitchFamily="18" charset="0"/>
              </a:rPr>
              <a:t>The deeper you dig the more etheric it becomes </a:t>
            </a:r>
            <a:r>
              <a:rPr lang="en-US" altLang="en-US">
                <a:solidFill>
                  <a:schemeClr val="bg2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</a:t>
            </a:r>
            <a:r>
              <a:rPr lang="cs-CZ" altLang="en-US">
                <a:solidFill>
                  <a:schemeClr val="bg2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algn="ctr" eaLnBrk="1" hangingPunct="1"/>
            <a:r>
              <a:rPr lang="cs-CZ" altLang="en-US">
                <a:solidFill>
                  <a:schemeClr val="bg2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Za každou další vrstvou se zdá býti ještě jedna, hůře dostupná </a:t>
            </a:r>
            <a:r>
              <a:rPr lang="en-US" altLang="en-US">
                <a:solidFill>
                  <a:schemeClr val="bg2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</a:t>
            </a:r>
            <a:r>
              <a:rPr lang="cs-CZ" altLang="en-US">
                <a:solidFill>
                  <a:schemeClr val="bg2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altLang="en-US">
              <a:solidFill>
                <a:schemeClr val="bg2"/>
              </a:solidFill>
              <a:latin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30725" name="Text Box 4"/>
          <p:cNvSpPr txBox="1">
            <a:spLocks noChangeArrowheads="1"/>
          </p:cNvSpPr>
          <p:nvPr/>
        </p:nvSpPr>
        <p:spPr bwMode="auto">
          <a:xfrm>
            <a:off x="990600" y="228600"/>
            <a:ext cx="71977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2800" b="1">
                <a:solidFill>
                  <a:srgbClr val="008000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sz="2800" b="1">
                <a:solidFill>
                  <a:srgbClr val="008000"/>
                </a:solidFill>
                <a:latin typeface="Times New Roman" panose="02020603050405020304" pitchFamily="18" charset="0"/>
              </a:rPr>
              <a:t>he onion peels model</a:t>
            </a:r>
            <a:r>
              <a:rPr lang="cs-CZ" altLang="en-US" sz="2800" b="1">
                <a:solidFill>
                  <a:srgbClr val="008000"/>
                </a:solidFill>
                <a:latin typeface="Times New Roman" panose="02020603050405020304" pitchFamily="18" charset="0"/>
              </a:rPr>
              <a:t> (Loupání vrstev cibule)</a:t>
            </a:r>
            <a:endParaRPr lang="en-US" altLang="en-US" sz="2800" b="1">
              <a:solidFill>
                <a:srgbClr val="008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2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8458200" cy="4114800"/>
          </a:xfrm>
        </p:spPr>
        <p:txBody>
          <a:bodyPr/>
          <a:lstStyle/>
          <a:p>
            <a:pPr lvl="4" eaLnBrk="1" hangingPunct="1">
              <a:buFontTx/>
              <a:buChar char="•"/>
            </a:pPr>
            <a:r>
              <a:rPr lang="en-US" altLang="en-US" smtClean="0">
                <a:solidFill>
                  <a:srgbClr val="FF3300"/>
                </a:solidFill>
              </a:rPr>
              <a:t>____________________arousal</a:t>
            </a:r>
            <a:r>
              <a:rPr lang="cs-CZ" altLang="en-US" smtClean="0">
                <a:solidFill>
                  <a:srgbClr val="FF3300"/>
                </a:solidFill>
              </a:rPr>
              <a:t> (bdělost)</a:t>
            </a:r>
            <a:endParaRPr lang="en-US" altLang="en-US" smtClean="0">
              <a:solidFill>
                <a:srgbClr val="FF3300"/>
              </a:solidFill>
            </a:endParaRPr>
          </a:p>
          <a:p>
            <a:pPr lvl="4" eaLnBrk="1" hangingPunct="1">
              <a:buFontTx/>
              <a:buChar char="•"/>
            </a:pPr>
            <a:r>
              <a:rPr lang="en-US" altLang="en-US" smtClean="0">
                <a:solidFill>
                  <a:srgbClr val="FF3300"/>
                </a:solidFill>
              </a:rPr>
              <a:t>____________________attention</a:t>
            </a:r>
            <a:r>
              <a:rPr lang="cs-CZ" altLang="en-US" smtClean="0">
                <a:solidFill>
                  <a:srgbClr val="FF3300"/>
                </a:solidFill>
              </a:rPr>
              <a:t> (pozornost)</a:t>
            </a:r>
            <a:endParaRPr lang="en-US" altLang="en-US" smtClean="0">
              <a:solidFill>
                <a:srgbClr val="FF3300"/>
              </a:solidFill>
            </a:endParaRPr>
          </a:p>
          <a:p>
            <a:pPr lvl="4" eaLnBrk="1" hangingPunct="1">
              <a:buFontTx/>
              <a:buChar char="•"/>
            </a:pPr>
            <a:r>
              <a:rPr lang="en-US" altLang="en-US" smtClean="0">
                <a:solidFill>
                  <a:srgbClr val="FF3300"/>
                </a:solidFill>
              </a:rPr>
              <a:t>____________________consciousness</a:t>
            </a:r>
            <a:r>
              <a:rPr lang="cs-CZ" altLang="en-US" smtClean="0">
                <a:solidFill>
                  <a:srgbClr val="FF3300"/>
                </a:solidFill>
              </a:rPr>
              <a:t> (vědomí)</a:t>
            </a:r>
            <a:endParaRPr lang="en-US" altLang="en-US" smtClean="0">
              <a:solidFill>
                <a:srgbClr val="FF3300"/>
              </a:solidFill>
            </a:endParaRPr>
          </a:p>
          <a:p>
            <a:pPr lvl="4" eaLnBrk="1" hangingPunct="1">
              <a:buFontTx/>
              <a:buChar char="•"/>
            </a:pPr>
            <a:r>
              <a:rPr lang="en-US" altLang="en-US" smtClean="0">
                <a:solidFill>
                  <a:srgbClr val="FF3300"/>
                </a:solidFill>
              </a:rPr>
              <a:t>________________</a:t>
            </a:r>
            <a:r>
              <a:rPr lang="en-US" altLang="en-US" sz="1200" smtClean="0">
                <a:solidFill>
                  <a:srgbClr val="FF3300"/>
                </a:solidFill>
              </a:rPr>
              <a:t>self-awareness</a:t>
            </a:r>
            <a:r>
              <a:rPr lang="cs-CZ" altLang="en-US" sz="1200" smtClean="0">
                <a:solidFill>
                  <a:srgbClr val="FF3300"/>
                </a:solidFill>
              </a:rPr>
              <a:t>, </a:t>
            </a:r>
            <a:r>
              <a:rPr lang="en-US" altLang="en-US" sz="1200" smtClean="0">
                <a:solidFill>
                  <a:srgbClr val="FF3300"/>
                </a:solidFill>
              </a:rPr>
              <a:t>body schematics</a:t>
            </a:r>
            <a:r>
              <a:rPr lang="cs-CZ" altLang="en-US" sz="1200" smtClean="0">
                <a:solidFill>
                  <a:srgbClr val="FF3300"/>
                </a:solidFill>
              </a:rPr>
              <a:t>, sebe-uvědomování si</a:t>
            </a:r>
            <a:endParaRPr lang="en-US" altLang="en-US" sz="1200" smtClean="0">
              <a:solidFill>
                <a:srgbClr val="FF3300"/>
              </a:solidFill>
            </a:endParaRPr>
          </a:p>
          <a:p>
            <a:pPr lvl="4" eaLnBrk="1" hangingPunct="1">
              <a:buFontTx/>
              <a:buChar char="•"/>
            </a:pPr>
            <a:r>
              <a:rPr lang="en-US" altLang="en-US" smtClean="0">
                <a:solidFill>
                  <a:srgbClr val="FF3300"/>
                </a:solidFill>
              </a:rPr>
              <a:t>________________</a:t>
            </a:r>
            <a:r>
              <a:rPr lang="en-US" altLang="en-US" sz="1400" smtClean="0">
                <a:solidFill>
                  <a:srgbClr val="FF3300"/>
                </a:solidFill>
              </a:rPr>
              <a:t>feeling of authorship</a:t>
            </a:r>
            <a:r>
              <a:rPr lang="cs-CZ" altLang="en-US" sz="1400" smtClean="0">
                <a:solidFill>
                  <a:srgbClr val="FF3300"/>
                </a:solidFill>
              </a:rPr>
              <a:t> (já jsem původce akce)</a:t>
            </a:r>
            <a:endParaRPr lang="en-US" altLang="en-US" sz="1400" smtClean="0">
              <a:solidFill>
                <a:srgbClr val="FF3300"/>
              </a:solidFill>
            </a:endParaRPr>
          </a:p>
          <a:p>
            <a:pPr lvl="4" eaLnBrk="1" hangingPunct="1">
              <a:buFontTx/>
              <a:buChar char="•"/>
            </a:pPr>
            <a:r>
              <a:rPr lang="en-US" altLang="en-US" smtClean="0">
                <a:solidFill>
                  <a:srgbClr val="FF3300"/>
                </a:solidFill>
              </a:rPr>
              <a:t>________________</a:t>
            </a:r>
            <a:r>
              <a:rPr lang="en-US" altLang="en-US" sz="1600" smtClean="0">
                <a:solidFill>
                  <a:srgbClr val="FF3300"/>
                </a:solidFill>
              </a:rPr>
              <a:t>verbal self-reference</a:t>
            </a:r>
            <a:r>
              <a:rPr lang="cs-CZ" altLang="en-US" sz="1600" smtClean="0">
                <a:solidFill>
                  <a:srgbClr val="FF3300"/>
                </a:solidFill>
              </a:rPr>
              <a:t> (výpověď o sobě)</a:t>
            </a:r>
            <a:endParaRPr lang="en-US" altLang="en-US" sz="1600" smtClean="0">
              <a:solidFill>
                <a:srgbClr val="FF3300"/>
              </a:solidFill>
            </a:endParaRPr>
          </a:p>
          <a:p>
            <a:pPr lvl="4" eaLnBrk="1" hangingPunct="1">
              <a:buFontTx/>
              <a:buChar char="•"/>
            </a:pPr>
            <a:r>
              <a:rPr lang="en-US" altLang="en-US" smtClean="0">
                <a:solidFill>
                  <a:srgbClr val="FF3300"/>
                </a:solidFill>
              </a:rPr>
              <a:t>____________________ ???, etc, </a:t>
            </a:r>
            <a:r>
              <a:rPr lang="cs-CZ" altLang="en-US" smtClean="0">
                <a:solidFill>
                  <a:srgbClr val="FF3300"/>
                </a:solidFill>
              </a:rPr>
              <a:t>atd</a:t>
            </a:r>
            <a:endParaRPr lang="en-US" altLang="en-US" smtClean="0">
              <a:solidFill>
                <a:srgbClr val="FF3300"/>
              </a:solidFill>
            </a:endParaRPr>
          </a:p>
          <a:p>
            <a:pPr lvl="4" eaLnBrk="1" hangingPunct="1">
              <a:buFontTx/>
              <a:buNone/>
            </a:pPr>
            <a:endParaRPr lang="en-US" altLang="en-US" smtClean="0">
              <a:solidFill>
                <a:srgbClr val="FF3300"/>
              </a:solidFill>
            </a:endParaRPr>
          </a:p>
        </p:txBody>
      </p:sp>
      <p:sp>
        <p:nvSpPr>
          <p:cNvPr id="30727" name="Rectangle 6"/>
          <p:cNvSpPr>
            <a:spLocks noGrp="1" noChangeArrowheads="1"/>
          </p:cNvSpPr>
          <p:nvPr>
            <p:ph type="title"/>
          </p:nvPr>
        </p:nvSpPr>
        <p:spPr>
          <a:xfrm>
            <a:off x="6934200" y="5029200"/>
            <a:ext cx="2895600" cy="1143000"/>
          </a:xfrm>
          <a:noFill/>
        </p:spPr>
        <p:txBody>
          <a:bodyPr/>
          <a:lstStyle/>
          <a:p>
            <a:pPr algn="l" eaLnBrk="1" hangingPunct="1"/>
            <a:r>
              <a:rPr lang="cs-CZ" altLang="en-US" sz="3200" b="1" smtClean="0">
                <a:solidFill>
                  <a:srgbClr val="008000"/>
                </a:solidFill>
              </a:rPr>
              <a:t>Stupně</a:t>
            </a:r>
            <a:br>
              <a:rPr lang="cs-CZ" altLang="en-US" sz="3200" b="1" smtClean="0">
                <a:solidFill>
                  <a:srgbClr val="008000"/>
                </a:solidFill>
              </a:rPr>
            </a:br>
            <a:r>
              <a:rPr lang="cs-CZ" altLang="en-US" sz="3200" b="1" smtClean="0">
                <a:solidFill>
                  <a:srgbClr val="008000"/>
                </a:solidFill>
              </a:rPr>
              <a:t>vědomí</a:t>
            </a:r>
            <a:br>
              <a:rPr lang="cs-CZ" altLang="en-US" sz="3200" b="1" smtClean="0">
                <a:solidFill>
                  <a:srgbClr val="008000"/>
                </a:solidFill>
              </a:rPr>
            </a:br>
            <a:r>
              <a:rPr lang="cs-CZ" altLang="en-US" sz="3200" b="1" smtClean="0">
                <a:solidFill>
                  <a:srgbClr val="008000"/>
                </a:solidFill>
              </a:rPr>
              <a:t>(levels of</a:t>
            </a:r>
            <a:br>
              <a:rPr lang="cs-CZ" altLang="en-US" sz="3200" b="1" smtClean="0">
                <a:solidFill>
                  <a:srgbClr val="008000"/>
                </a:solidFill>
              </a:rPr>
            </a:br>
            <a:r>
              <a:rPr lang="cs-CZ" altLang="en-US" sz="3200" b="1" smtClean="0">
                <a:solidFill>
                  <a:srgbClr val="008000"/>
                </a:solidFill>
              </a:rPr>
              <a:t>activation)</a:t>
            </a:r>
            <a:r>
              <a:rPr lang="cs-CZ" altLang="en-US" b="1" smtClean="0"/>
              <a:t/>
            </a:r>
            <a:br>
              <a:rPr lang="cs-CZ" altLang="en-US" b="1" smtClean="0"/>
            </a:br>
            <a:endParaRPr lang="cs-CZ" altLang="en-US" b="1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32AFF58-0A20-4133-9400-94B722F93286}" type="slidenum">
              <a:rPr lang="cs-CZ" altLang="en-US" sz="1400"/>
              <a:pPr/>
              <a:t>27</a:t>
            </a:fld>
            <a:endParaRPr lang="cs-CZ" altLang="en-US" sz="1400"/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76200"/>
            <a:ext cx="7772400" cy="609600"/>
          </a:xfrm>
        </p:spPr>
        <p:txBody>
          <a:bodyPr/>
          <a:lstStyle/>
          <a:p>
            <a:pPr eaLnBrk="1" hangingPunct="1"/>
            <a:r>
              <a:rPr lang="cs-CZ" altLang="en-US" sz="4000" smtClean="0">
                <a:solidFill>
                  <a:srgbClr val="009900"/>
                </a:solidFill>
              </a:rPr>
              <a:t>Poruchy vědomí</a:t>
            </a:r>
            <a:endParaRPr lang="en-US" altLang="en-US" sz="4000" smtClean="0">
              <a:solidFill>
                <a:srgbClr val="009900"/>
              </a:solidFill>
            </a:endParaRPr>
          </a:p>
        </p:txBody>
      </p:sp>
      <p:sp>
        <p:nvSpPr>
          <p:cNvPr id="31748" name="Rectangle 3"/>
          <p:cNvSpPr>
            <a:spLocks noChangeArrowheads="1"/>
          </p:cNvSpPr>
          <p:nvPr/>
        </p:nvSpPr>
        <p:spPr bwMode="auto">
          <a:xfrm>
            <a:off x="76200" y="609600"/>
            <a:ext cx="90678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2200">
                <a:solidFill>
                  <a:schemeClr val="accent2"/>
                </a:solidFill>
              </a:rPr>
              <a:t>Kvantitativní poruchy vědomí</a:t>
            </a:r>
          </a:p>
          <a:p>
            <a:pPr eaLnBrk="1" hangingPunct="1">
              <a:buFontTx/>
              <a:buNone/>
            </a:pPr>
            <a:r>
              <a:rPr lang="cs-CZ" altLang="en-US" sz="2200"/>
              <a:t>-	</a:t>
            </a:r>
            <a:r>
              <a:rPr lang="cs-CZ" altLang="en-US" sz="2200">
                <a:solidFill>
                  <a:srgbClr val="009900"/>
                </a:solidFill>
              </a:rPr>
              <a:t>bdění</a:t>
            </a:r>
            <a:r>
              <a:rPr lang="cs-CZ" altLang="en-US" sz="2200"/>
              <a:t> a vědomí, versus:</a:t>
            </a:r>
          </a:p>
          <a:p>
            <a:pPr eaLnBrk="1" hangingPunct="1">
              <a:buFontTx/>
              <a:buNone/>
            </a:pPr>
            <a:r>
              <a:rPr lang="cs-CZ" altLang="en-US" sz="2200"/>
              <a:t>-	somnolence (spavost), letargie, sopor, koma.</a:t>
            </a:r>
          </a:p>
          <a:p>
            <a:pPr eaLnBrk="1" hangingPunct="1">
              <a:buFontTx/>
              <a:buChar char="-"/>
            </a:pPr>
            <a:r>
              <a:rPr lang="cs-CZ" altLang="en-US" sz="2200"/>
              <a:t>stadia </a:t>
            </a:r>
            <a:r>
              <a:rPr lang="cs-CZ" altLang="en-US" sz="2200">
                <a:solidFill>
                  <a:schemeClr val="accent1"/>
                </a:solidFill>
              </a:rPr>
              <a:t>celkové anestezie</a:t>
            </a:r>
            <a:r>
              <a:rPr lang="cs-CZ" altLang="en-US" sz="2200"/>
              <a:t>, od vědomí k hluboké anestezii</a:t>
            </a:r>
          </a:p>
          <a:p>
            <a:pPr eaLnBrk="1" hangingPunct="1">
              <a:buFontTx/>
              <a:buChar char="-"/>
            </a:pPr>
            <a:r>
              <a:rPr lang="cs-CZ" altLang="en-US" sz="2200">
                <a:solidFill>
                  <a:srgbClr val="009900"/>
                </a:solidFill>
              </a:rPr>
              <a:t>spánek</a:t>
            </a:r>
            <a:r>
              <a:rPr lang="en-US" altLang="en-US" sz="2200">
                <a:solidFill>
                  <a:srgbClr val="009900"/>
                </a:solidFill>
              </a:rPr>
              <a:t>, </a:t>
            </a:r>
            <a:r>
              <a:rPr lang="en-US" altLang="en-US" sz="2200"/>
              <a:t>narkolepsie</a:t>
            </a:r>
            <a:r>
              <a:rPr lang="cs-CZ" altLang="en-US" sz="2200"/>
              <a:t> a spánku blízké stavy po intoxikaci (opilost...)</a:t>
            </a:r>
          </a:p>
          <a:p>
            <a:pPr eaLnBrk="1" hangingPunct="1">
              <a:buFontTx/>
              <a:buChar char="-"/>
            </a:pPr>
            <a:r>
              <a:rPr lang="cs-CZ" altLang="en-US" sz="2200"/>
              <a:t>bdělé stavy alterované: soustředění, trans, hypnóza</a:t>
            </a:r>
          </a:p>
          <a:p>
            <a:pPr eaLnBrk="1" hangingPunct="1">
              <a:buFontTx/>
              <a:buChar char="-"/>
            </a:pPr>
            <a:r>
              <a:rPr lang="cs-CZ" altLang="en-US" sz="2200"/>
              <a:t>bdělé </a:t>
            </a:r>
            <a:r>
              <a:rPr lang="cs-CZ" altLang="en-US" sz="2200">
                <a:solidFill>
                  <a:schemeClr val="accent1"/>
                </a:solidFill>
              </a:rPr>
              <a:t>stavy alterované navozené farmakologicky</a:t>
            </a:r>
            <a:r>
              <a:rPr lang="cs-CZ" altLang="en-US" sz="2200"/>
              <a:t> (LSD, MDMA neboli extáze a mnoho dalších...)</a:t>
            </a:r>
          </a:p>
          <a:p>
            <a:pPr eaLnBrk="1" hangingPunct="1"/>
            <a:r>
              <a:rPr lang="cs-CZ" altLang="en-US" sz="2200">
                <a:solidFill>
                  <a:schemeClr val="accent2"/>
                </a:solidFill>
              </a:rPr>
              <a:t>Kvalitativní poruchy vědomí</a:t>
            </a:r>
          </a:p>
          <a:p>
            <a:pPr eaLnBrk="1" hangingPunct="1">
              <a:buFontTx/>
              <a:buChar char="-"/>
            </a:pPr>
            <a:r>
              <a:rPr lang="cs-CZ" altLang="en-US" sz="2200"/>
              <a:t>poruchy orientace, zmatenost (amence)</a:t>
            </a:r>
          </a:p>
          <a:p>
            <a:pPr eaLnBrk="1" hangingPunct="1">
              <a:buFontTx/>
              <a:buChar char="-"/>
            </a:pPr>
            <a:r>
              <a:rPr lang="cs-CZ" altLang="en-US" sz="2200"/>
              <a:t>řečové (fatické) poruchy, afázie</a:t>
            </a:r>
          </a:p>
          <a:p>
            <a:pPr eaLnBrk="1" hangingPunct="1">
              <a:buFontTx/>
              <a:buChar char="-"/>
            </a:pPr>
            <a:r>
              <a:rPr lang="cs-CZ" altLang="en-US" sz="2200"/>
              <a:t>další poruchy kognitivních funkcí (bindsight, split brain, ...)</a:t>
            </a:r>
          </a:p>
          <a:p>
            <a:pPr eaLnBrk="1" hangingPunct="1">
              <a:buFontTx/>
              <a:buChar char="-"/>
            </a:pPr>
            <a:r>
              <a:rPr lang="cs-CZ" altLang="en-US" sz="2200"/>
              <a:t>získané poruchy (demence)</a:t>
            </a:r>
            <a:r>
              <a:rPr lang="en-US" altLang="en-US" sz="2200"/>
              <a:t>;</a:t>
            </a:r>
            <a:r>
              <a:rPr lang="cs-CZ" altLang="en-US" sz="2200"/>
              <a:t> poruchy paměti</a:t>
            </a:r>
          </a:p>
          <a:p>
            <a:pPr eaLnBrk="1" hangingPunct="1">
              <a:buFontTx/>
              <a:buChar char="-"/>
            </a:pPr>
            <a:r>
              <a:rPr lang="cs-CZ" altLang="en-US" sz="2200"/>
              <a:t>vrozené a vývojové poruchy (oligofrenie)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4426E3B-D2EE-4E25-BF59-C41AB870F2DA}" type="slidenum">
              <a:rPr lang="cs-CZ" altLang="en-US" sz="1400"/>
              <a:pPr/>
              <a:t>28</a:t>
            </a:fld>
            <a:endParaRPr lang="cs-CZ" altLang="en-US" sz="1400"/>
          </a:p>
        </p:txBody>
      </p:sp>
      <p:pic>
        <p:nvPicPr>
          <p:cNvPr id="33795" name="Picture 2" descr="C:\Dropbox\DataSeminare\CNSvedomi\glasgow-coma-scale1.jpg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304800"/>
            <a:ext cx="8001000" cy="6000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1C86A04-17DB-4D27-88BB-18535F344EDC}" type="slidenum">
              <a:rPr lang="cs-CZ" altLang="en-US" sz="1400"/>
              <a:pPr/>
              <a:t>29</a:t>
            </a:fld>
            <a:endParaRPr lang="cs-CZ" altLang="en-US" sz="1400"/>
          </a:p>
        </p:txBody>
      </p:sp>
      <p:pic>
        <p:nvPicPr>
          <p:cNvPr id="389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963" y="147638"/>
            <a:ext cx="5253037" cy="671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6" name="Rectangle 5"/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8229600" cy="1143000"/>
          </a:xfrm>
        </p:spPr>
        <p:txBody>
          <a:bodyPr/>
          <a:lstStyle/>
          <a:p>
            <a:pPr algn="l" eaLnBrk="1" hangingPunct="1"/>
            <a:r>
              <a:rPr lang="cs-CZ" altLang="en-US" sz="4000" smtClean="0">
                <a:solidFill>
                  <a:schemeClr val="accent2"/>
                </a:solidFill>
              </a:rPr>
              <a:t>Kritéria pro</a:t>
            </a:r>
            <a:br>
              <a:rPr lang="cs-CZ" altLang="en-US" sz="4000" smtClean="0">
                <a:solidFill>
                  <a:schemeClr val="accent2"/>
                </a:solidFill>
              </a:rPr>
            </a:br>
            <a:r>
              <a:rPr lang="cs-CZ" altLang="en-US" sz="4000" smtClean="0">
                <a:solidFill>
                  <a:schemeClr val="accent2"/>
                </a:solidFill>
              </a:rPr>
              <a:t>posouzení</a:t>
            </a:r>
            <a:br>
              <a:rPr lang="cs-CZ" altLang="en-US" sz="4000" smtClean="0">
                <a:solidFill>
                  <a:schemeClr val="accent2"/>
                </a:solidFill>
              </a:rPr>
            </a:br>
            <a:r>
              <a:rPr lang="cs-CZ" altLang="en-US" sz="4000" smtClean="0">
                <a:solidFill>
                  <a:schemeClr val="accent2"/>
                </a:solidFill>
              </a:rPr>
              <a:t>mozkové smrti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3523BD0-C745-4226-8453-F2B6E54A549A}" type="slidenum">
              <a:rPr lang="cs-CZ" altLang="en-US" sz="1400"/>
              <a:pPr/>
              <a:t>3</a:t>
            </a:fld>
            <a:endParaRPr lang="cs-CZ" altLang="en-US" sz="1400"/>
          </a:p>
        </p:txBody>
      </p:sp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6413"/>
            <a:ext cx="4476750" cy="635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7" name="Rectangle 6"/>
          <p:cNvSpPr>
            <a:spLocks noChangeArrowheads="1"/>
          </p:cNvSpPr>
          <p:nvPr/>
        </p:nvSpPr>
        <p:spPr bwMode="auto">
          <a:xfrm>
            <a:off x="381000" y="0"/>
            <a:ext cx="73914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0070C0"/>
                </a:solidFill>
              </a:rPr>
              <a:t>Alzheimer</a:t>
            </a:r>
            <a:r>
              <a:rPr lang="cs-CZ" altLang="en-US" sz="4000" b="1" dirty="0">
                <a:solidFill>
                  <a:srgbClr val="0070C0"/>
                </a:solidFill>
              </a:rPr>
              <a:t>ova choroba</a:t>
            </a:r>
            <a:endParaRPr lang="en-US" altLang="en-US" sz="4000" b="1" dirty="0">
              <a:solidFill>
                <a:srgbClr val="0070C0"/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794250" y="833437"/>
            <a:ext cx="3587750" cy="366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1800" b="1" dirty="0">
                <a:solidFill>
                  <a:srgbClr val="0070C0"/>
                </a:solidFill>
              </a:rPr>
              <a:t>Demence</a:t>
            </a:r>
          </a:p>
          <a:p>
            <a:pPr eaLnBrk="1" hangingPunct="1"/>
            <a:endParaRPr lang="cs-CZ" altLang="en-US" sz="1800" b="1" dirty="0">
              <a:solidFill>
                <a:schemeClr val="accent2"/>
              </a:solidFill>
            </a:endParaRPr>
          </a:p>
          <a:p>
            <a:pPr eaLnBrk="1" hangingPunct="1"/>
            <a:r>
              <a:rPr lang="cs-CZ" altLang="en-US" sz="1800" dirty="0"/>
              <a:t>Generalizovaná porucha intelektu</a:t>
            </a:r>
          </a:p>
          <a:p>
            <a:pPr eaLnBrk="1" hangingPunct="1"/>
            <a:r>
              <a:rPr lang="en-US" altLang="en-US" sz="1800" dirty="0"/>
              <a:t>(</a:t>
            </a:r>
            <a:r>
              <a:rPr lang="cs-CZ" altLang="en-US" sz="1800" dirty="0"/>
              <a:t>a kognitivních funkcí, jako</a:t>
            </a:r>
          </a:p>
          <a:p>
            <a:pPr eaLnBrk="1" hangingPunct="1"/>
            <a:r>
              <a:rPr lang="cs-CZ" altLang="en-US" sz="1800" dirty="0"/>
              <a:t>protiklad speciálních</a:t>
            </a:r>
          </a:p>
          <a:p>
            <a:pPr eaLnBrk="1" hangingPunct="1"/>
            <a:r>
              <a:rPr lang="cs-CZ" altLang="en-US" sz="1800" dirty="0"/>
              <a:t>poruch kognitivních funkcí</a:t>
            </a:r>
            <a:r>
              <a:rPr lang="en-US" altLang="en-US" sz="1800" dirty="0"/>
              <a:t>)</a:t>
            </a:r>
          </a:p>
          <a:p>
            <a:pPr eaLnBrk="1" hangingPunct="1"/>
            <a:endParaRPr lang="en-US" altLang="en-US" sz="1800" dirty="0"/>
          </a:p>
          <a:p>
            <a:pPr eaLnBrk="1" hangingPunct="1"/>
            <a:r>
              <a:rPr lang="cs-CZ" altLang="en-US" sz="1800" dirty="0"/>
              <a:t>příklad</a:t>
            </a:r>
            <a:r>
              <a:rPr lang="en-US" altLang="en-US" sz="1800" dirty="0"/>
              <a:t>: </a:t>
            </a:r>
            <a:r>
              <a:rPr lang="en-US" altLang="en-US" sz="1800" dirty="0" err="1"/>
              <a:t>Alzheime</a:t>
            </a:r>
            <a:r>
              <a:rPr lang="cs-CZ" altLang="en-US" sz="1800" dirty="0"/>
              <a:t>rova choroba</a:t>
            </a:r>
            <a:endParaRPr lang="en-US" altLang="en-US" sz="1800" dirty="0"/>
          </a:p>
          <a:p>
            <a:pPr eaLnBrk="1" hangingPunct="1"/>
            <a:r>
              <a:rPr lang="en-US" altLang="en-US" sz="1800" dirty="0" err="1"/>
              <a:t>etiolog</a:t>
            </a:r>
            <a:r>
              <a:rPr lang="cs-CZ" altLang="en-US" sz="1800" dirty="0"/>
              <a:t>ie</a:t>
            </a:r>
            <a:r>
              <a:rPr lang="en-US" altLang="en-US" sz="1800" dirty="0"/>
              <a:t>:</a:t>
            </a:r>
            <a:r>
              <a:rPr lang="cs-CZ" altLang="en-US" sz="1800" dirty="0"/>
              <a:t> neznámá</a:t>
            </a:r>
            <a:endParaRPr lang="en-US" altLang="en-US" sz="1800" dirty="0"/>
          </a:p>
          <a:p>
            <a:pPr eaLnBrk="1" hangingPunct="1"/>
            <a:r>
              <a:rPr lang="en-US" altLang="en-US" sz="1800" dirty="0" err="1"/>
              <a:t>symptomatolog</a:t>
            </a:r>
            <a:r>
              <a:rPr lang="cs-CZ" altLang="en-US" sz="1800" dirty="0"/>
              <a:t>ie</a:t>
            </a:r>
            <a:r>
              <a:rPr lang="en-US" altLang="en-US" sz="1800" dirty="0"/>
              <a:t>: </a:t>
            </a:r>
            <a:r>
              <a:rPr lang="cs-CZ" altLang="en-US" sz="1800" dirty="0"/>
              <a:t>Pět</a:t>
            </a:r>
            <a:r>
              <a:rPr lang="en-US" altLang="en-US" sz="1800" dirty="0"/>
              <a:t> </a:t>
            </a:r>
            <a:r>
              <a:rPr lang="cs-CZ" altLang="en-US" sz="1800" dirty="0"/>
              <a:t>a jedno </a:t>
            </a:r>
            <a:r>
              <a:rPr lang="en-US" altLang="en-US" sz="1800" dirty="0"/>
              <a:t>A</a:t>
            </a:r>
          </a:p>
          <a:p>
            <a:pPr eaLnBrk="1" hangingPunct="1"/>
            <a:r>
              <a:rPr lang="en-US" altLang="en-US" sz="1800" dirty="0" err="1"/>
              <a:t>asymboli</a:t>
            </a:r>
            <a:r>
              <a:rPr lang="cs-CZ" altLang="en-US" sz="1800" dirty="0"/>
              <a:t>e</a:t>
            </a:r>
            <a:r>
              <a:rPr lang="en-US" altLang="en-US" sz="1800" dirty="0"/>
              <a:t>, </a:t>
            </a:r>
            <a:r>
              <a:rPr lang="en-US" altLang="en-US" sz="1800" dirty="0" err="1"/>
              <a:t>agnosi</a:t>
            </a:r>
            <a:r>
              <a:rPr lang="cs-CZ" altLang="en-US" sz="1800" dirty="0"/>
              <a:t>e</a:t>
            </a:r>
            <a:r>
              <a:rPr lang="en-US" altLang="en-US" sz="1800" dirty="0"/>
              <a:t>, </a:t>
            </a:r>
            <a:r>
              <a:rPr lang="en-US" altLang="en-US" sz="1800" dirty="0" err="1"/>
              <a:t>apraxi</a:t>
            </a:r>
            <a:r>
              <a:rPr lang="cs-CZ" altLang="en-US" sz="1800" dirty="0"/>
              <a:t>e</a:t>
            </a:r>
            <a:r>
              <a:rPr lang="en-US" altLang="en-US" sz="1800" dirty="0"/>
              <a:t>,</a:t>
            </a:r>
          </a:p>
          <a:p>
            <a:pPr eaLnBrk="1" hangingPunct="1"/>
            <a:r>
              <a:rPr lang="cs-CZ" altLang="en-US" sz="1800" dirty="0"/>
              <a:t>(afázie)</a:t>
            </a:r>
            <a:r>
              <a:rPr lang="en-US" altLang="en-US" sz="1800" dirty="0"/>
              <a:t>, amen</a:t>
            </a:r>
            <a:r>
              <a:rPr lang="cs-CZ" altLang="en-US" sz="1800" dirty="0"/>
              <a:t>ce</a:t>
            </a:r>
            <a:r>
              <a:rPr lang="en-US" altLang="en-US" sz="1800" dirty="0"/>
              <a:t>, a</a:t>
            </a:r>
          </a:p>
          <a:p>
            <a:pPr eaLnBrk="1" hangingPunct="1"/>
            <a:r>
              <a:rPr lang="cs-CZ" altLang="en-US" sz="1800" dirty="0"/>
              <a:t>amnézie</a:t>
            </a:r>
            <a:endParaRPr lang="en-US" alt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4876800" y="5334000"/>
            <a:ext cx="3539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en-US" b="1" dirty="0" smtClean="0">
                <a:solidFill>
                  <a:srgbClr val="0070C0"/>
                </a:solidFill>
              </a:rPr>
              <a:t>Viz demence vs. oligofrenie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0187631-BE3D-4F08-A360-7A52D3B6D239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30</a:t>
            </a:fld>
            <a:endParaRPr lang="cs-CZ" altLang="cs-CZ" sz="140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873250"/>
            <a:ext cx="8229600" cy="1208088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cs-CZ" altLang="cs-CZ" sz="3600" b="1" smtClean="0">
                <a:solidFill>
                  <a:srgbClr val="FF0000"/>
                </a:solidFill>
              </a:rPr>
              <a:t>Děkuji </a:t>
            </a:r>
          </a:p>
          <a:p>
            <a:pPr algn="ctr" eaLnBrk="1" hangingPunct="1">
              <a:buFontTx/>
              <a:buNone/>
            </a:pPr>
            <a:r>
              <a:rPr lang="cs-CZ" altLang="cs-CZ" sz="3600" b="1" smtClean="0">
                <a:solidFill>
                  <a:srgbClr val="FF0000"/>
                </a:solidFill>
              </a:rPr>
              <a:t>Vám za pozornost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787900" y="3070225"/>
            <a:ext cx="3565525" cy="255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2000" dirty="0" smtClean="0">
                <a:solidFill>
                  <a:srgbClr val="FF6600"/>
                </a:solidFill>
              </a:rPr>
              <a:t>-Toto je v jakékoliv formě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2000" dirty="0" smtClean="0">
                <a:solidFill>
                  <a:srgbClr val="FF6600"/>
                </a:solidFill>
              </a:rPr>
              <a:t>(P</a:t>
            </a:r>
            <a:r>
              <a:rPr lang="en-GB" altLang="en-US" sz="2000" dirty="0" smtClean="0">
                <a:solidFill>
                  <a:srgbClr val="FF6600"/>
                </a:solidFill>
              </a:rPr>
              <a:t>DF</a:t>
            </a:r>
            <a:r>
              <a:rPr lang="cs-CZ" altLang="en-US" sz="2000" dirty="0" smtClean="0">
                <a:solidFill>
                  <a:srgbClr val="FF6600"/>
                </a:solidFill>
              </a:rPr>
              <a:t>, P</a:t>
            </a:r>
            <a:r>
              <a:rPr lang="en-GB" altLang="en-US" sz="2000" dirty="0" smtClean="0">
                <a:solidFill>
                  <a:srgbClr val="FF6600"/>
                </a:solidFill>
              </a:rPr>
              <a:t>PT</a:t>
            </a:r>
            <a:r>
              <a:rPr lang="cs-CZ" altLang="en-US" sz="2000" dirty="0" smtClean="0">
                <a:solidFill>
                  <a:srgbClr val="FF6600"/>
                </a:solidFill>
              </a:rPr>
              <a:t>,</a:t>
            </a:r>
            <a:r>
              <a:rPr lang="en-GB" altLang="en-US" sz="2000" dirty="0" smtClean="0">
                <a:solidFill>
                  <a:srgbClr val="FF6600"/>
                </a:solidFill>
              </a:rPr>
              <a:t> PPTX</a:t>
            </a:r>
            <a:r>
              <a:rPr lang="cs-CZ" altLang="en-US" sz="2000" dirty="0" smtClean="0">
                <a:solidFill>
                  <a:srgbClr val="FF6600"/>
                </a:solidFill>
              </a:rPr>
              <a:t> atd.)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2000" dirty="0" smtClean="0">
                <a:solidFill>
                  <a:srgbClr val="FF6600"/>
                </a:solidFill>
              </a:rPr>
              <a:t>neoficiální výukový materiál</a:t>
            </a:r>
          </a:p>
          <a:p>
            <a:pPr marL="342900" indent="-342900" eaLnBrk="1" hangingPunct="1">
              <a:spcBef>
                <a:spcPct val="0"/>
              </a:spcBef>
              <a:buFontTx/>
              <a:buChar char="-"/>
              <a:defRPr/>
            </a:pPr>
            <a:r>
              <a:rPr lang="cs-CZ" altLang="en-US" sz="2000" dirty="0" smtClean="0">
                <a:solidFill>
                  <a:srgbClr val="FF6600"/>
                </a:solidFill>
              </a:rPr>
              <a:t>pro interní potřebu</a:t>
            </a:r>
          </a:p>
          <a:p>
            <a:pPr marL="342900" indent="-342900" eaLnBrk="1" hangingPunct="1">
              <a:spcBef>
                <a:spcPct val="0"/>
              </a:spcBef>
              <a:buFontTx/>
              <a:buChar char="-"/>
              <a:defRPr/>
            </a:pPr>
            <a:r>
              <a:rPr lang="cs-CZ" altLang="en-US" sz="2000" dirty="0" smtClean="0">
                <a:solidFill>
                  <a:srgbClr val="FF6600"/>
                </a:solidFill>
              </a:rPr>
              <a:t>nešířit</a:t>
            </a:r>
          </a:p>
          <a:p>
            <a:pPr marL="342900" indent="-342900" eaLnBrk="1" hangingPunct="1">
              <a:spcBef>
                <a:spcPct val="0"/>
              </a:spcBef>
              <a:buFontTx/>
              <a:buChar char="-"/>
              <a:defRPr/>
            </a:pPr>
            <a:r>
              <a:rPr lang="cs-CZ" altLang="en-US" sz="2000" dirty="0" smtClean="0">
                <a:solidFill>
                  <a:srgbClr val="FF6600"/>
                </a:solidFill>
              </a:rPr>
              <a:t>pro dotazy kontaktujte: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2000" dirty="0" smtClean="0">
                <a:solidFill>
                  <a:srgbClr val="FF6600"/>
                </a:solidFill>
              </a:rPr>
              <a:t>Petr.Marsalek</a:t>
            </a:r>
            <a:r>
              <a:rPr lang="en-GB" altLang="en-US" sz="2000" dirty="0" smtClean="0">
                <a:solidFill>
                  <a:srgbClr val="FF6600"/>
                </a:solidFill>
              </a:rPr>
              <a:t>@LF1.CUNI.CZ</a:t>
            </a:r>
            <a:endParaRPr lang="cs-CZ" altLang="en-US" sz="2000" dirty="0" smtClean="0">
              <a:solidFill>
                <a:srgbClr val="FF6600"/>
              </a:solidFill>
            </a:endParaRPr>
          </a:p>
          <a:p>
            <a:pPr marL="342900" indent="-342900" eaLnBrk="1" hangingPunct="1">
              <a:spcBef>
                <a:spcPct val="0"/>
              </a:spcBef>
              <a:buFontTx/>
              <a:buChar char="-"/>
              <a:defRPr/>
            </a:pPr>
            <a:endParaRPr lang="en-US" altLang="en-US" sz="2000" dirty="0" smtClean="0">
              <a:solidFill>
                <a:srgbClr val="FF6600"/>
              </a:solidFill>
            </a:endParaRPr>
          </a:p>
        </p:txBody>
      </p:sp>
      <p:sp>
        <p:nvSpPr>
          <p:cNvPr id="39941" name="Rectangle 3"/>
          <p:cNvSpPr txBox="1">
            <a:spLocks noChangeArrowheads="1"/>
          </p:cNvSpPr>
          <p:nvPr/>
        </p:nvSpPr>
        <p:spPr bwMode="auto">
          <a:xfrm>
            <a:off x="304800" y="381000"/>
            <a:ext cx="8229600" cy="120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cs-CZ" altLang="cs-CZ" sz="3600" b="1">
                <a:solidFill>
                  <a:srgbClr val="0070C0"/>
                </a:solidFill>
              </a:rPr>
              <a:t>Souhrn/ Dotazy/ komentáře ?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E85553F-6AF1-48AD-BF8C-ED3854814D45}" type="slidenum">
              <a:rPr lang="cs-CZ" altLang="en-US" sz="1400"/>
              <a:pPr/>
              <a:t>4</a:t>
            </a:fld>
            <a:endParaRPr lang="cs-CZ" altLang="en-US" sz="1400"/>
          </a:p>
        </p:txBody>
      </p:sp>
      <p:pic>
        <p:nvPicPr>
          <p:cNvPr id="921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8024813" cy="563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81000" y="0"/>
            <a:ext cx="73914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0070C0"/>
                </a:solidFill>
              </a:rPr>
              <a:t>Alzheimer</a:t>
            </a:r>
            <a:r>
              <a:rPr lang="cs-CZ" altLang="en-US" sz="4000" b="1" dirty="0">
                <a:solidFill>
                  <a:srgbClr val="0070C0"/>
                </a:solidFill>
              </a:rPr>
              <a:t>ova choroba</a:t>
            </a:r>
            <a:endParaRPr lang="en-US" altLang="en-US" sz="4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7C22605-2921-4A72-9B2E-B187432146CE}" type="slidenum">
              <a:rPr lang="cs-CZ" altLang="en-US" sz="1400"/>
              <a:pPr/>
              <a:t>5</a:t>
            </a:fld>
            <a:endParaRPr lang="cs-CZ" altLang="en-US" sz="1400"/>
          </a:p>
        </p:txBody>
      </p:sp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71488"/>
            <a:ext cx="6324600" cy="539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4" name="Rectangle 5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/>
              <a:t>RAGE – receptor for Advanced Glycation End-product, RA – scavenger receptor</a:t>
            </a:r>
            <a:endParaRPr lang="cs-CZ" altLang="en-US" sz="280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81000" y="0"/>
            <a:ext cx="73914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0070C0"/>
                </a:solidFill>
              </a:rPr>
              <a:t>Alzheimer</a:t>
            </a:r>
            <a:r>
              <a:rPr lang="cs-CZ" altLang="en-US" sz="4000" b="1" dirty="0">
                <a:solidFill>
                  <a:srgbClr val="0070C0"/>
                </a:solidFill>
              </a:rPr>
              <a:t>ova choroba</a:t>
            </a:r>
            <a:endParaRPr lang="en-US" altLang="en-US" sz="4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6395145-2D98-405B-9824-5542F8DA3CC1}" type="slidenum">
              <a:rPr lang="cs-CZ" altLang="en-US" sz="1400"/>
              <a:pPr/>
              <a:t>6</a:t>
            </a:fld>
            <a:endParaRPr lang="cs-CZ" altLang="en-US" sz="1400"/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accent2"/>
                </a:solidFill>
              </a:rPr>
              <a:t> </a:t>
            </a:r>
            <a:r>
              <a:rPr lang="cs-CZ" altLang="en-US" smtClean="0">
                <a:solidFill>
                  <a:schemeClr val="hlink"/>
                </a:solidFill>
              </a:rPr>
              <a:t>Poruchy kognitivních funkcí</a:t>
            </a:r>
            <a:r>
              <a:rPr lang="en-US" altLang="en-US" smtClean="0">
                <a:solidFill>
                  <a:schemeClr val="hlink"/>
                </a:solidFill>
              </a:rPr>
              <a:t> (*)</a:t>
            </a:r>
            <a:endParaRPr lang="cs-CZ" altLang="en-US" smtClean="0">
              <a:solidFill>
                <a:schemeClr val="hlink"/>
              </a:solidFill>
            </a:endParaRPr>
          </a:p>
        </p:txBody>
      </p:sp>
      <p:sp>
        <p:nvSpPr>
          <p:cNvPr id="11268" name="Rectangle 3"/>
          <p:cNvSpPr>
            <a:spLocks noChangeAspect="1" noChangeArrowheads="1"/>
          </p:cNvSpPr>
          <p:nvPr/>
        </p:nvSpPr>
        <p:spPr bwMode="auto">
          <a:xfrm>
            <a:off x="533400" y="1981200"/>
            <a:ext cx="82296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chemeClr val="accent2"/>
                </a:solidFill>
              </a:rPr>
              <a:t>(*) </a:t>
            </a:r>
            <a:r>
              <a:rPr lang="cs-CZ" altLang="en-US" sz="4400">
                <a:solidFill>
                  <a:schemeClr val="accent2"/>
                </a:solidFill>
              </a:rPr>
              <a:t>Poru</a:t>
            </a:r>
            <a:r>
              <a:rPr lang="en-US" altLang="en-US" sz="4400">
                <a:solidFill>
                  <a:schemeClr val="accent2"/>
                </a:solidFill>
              </a:rPr>
              <a:t>-</a:t>
            </a:r>
            <a:r>
              <a:rPr lang="cs-CZ" altLang="en-US" sz="4400">
                <a:solidFill>
                  <a:schemeClr val="accent2"/>
                </a:solidFill>
              </a:rPr>
              <a:t>chy kogni</a:t>
            </a:r>
            <a:r>
              <a:rPr lang="en-US" altLang="en-US" sz="4400">
                <a:solidFill>
                  <a:schemeClr val="accent2"/>
                </a:solidFill>
              </a:rPr>
              <a:t>-</a:t>
            </a:r>
            <a:r>
              <a:rPr lang="cs-CZ" altLang="en-US" sz="4400">
                <a:solidFill>
                  <a:schemeClr val="accent2"/>
                </a:solidFill>
              </a:rPr>
              <a:t>tivních funkcí</a:t>
            </a:r>
            <a:r>
              <a:rPr lang="en-US" altLang="en-US" sz="4400">
                <a:solidFill>
                  <a:schemeClr val="accent2"/>
                </a:solidFill>
              </a:rPr>
              <a:t/>
            </a:r>
            <a:br>
              <a:rPr lang="en-US" altLang="en-US" sz="4400">
                <a:solidFill>
                  <a:schemeClr val="accent2"/>
                </a:solidFill>
              </a:rPr>
            </a:br>
            <a:endParaRPr lang="cs-CZ" altLang="en-US" sz="4400">
              <a:solidFill>
                <a:schemeClr val="accent2"/>
              </a:solidFill>
            </a:endParaRPr>
          </a:p>
        </p:txBody>
      </p:sp>
      <p:sp>
        <p:nvSpPr>
          <p:cNvPr id="11269" name="Rectangle 4"/>
          <p:cNvSpPr>
            <a:spLocks noChangeArrowheads="1"/>
          </p:cNvSpPr>
          <p:nvPr/>
        </p:nvSpPr>
        <p:spPr bwMode="auto">
          <a:xfrm flipH="1">
            <a:off x="0" y="4038600"/>
            <a:ext cx="89916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en-US" sz="4400"/>
              <a:t>Poruchy kognitivních funkcí</a:t>
            </a:r>
            <a:r>
              <a:rPr lang="en-US" altLang="en-US" sz="4400"/>
              <a:t> (*)</a:t>
            </a:r>
            <a:r>
              <a:rPr lang="cs-CZ" altLang="en-US" sz="4400"/>
              <a:t/>
            </a:r>
            <a:br>
              <a:rPr lang="cs-CZ" altLang="en-US" sz="4400"/>
            </a:br>
            <a:r>
              <a:rPr lang="cs-CZ" altLang="en-US" sz="4400"/>
              <a:t>(*) ícknuf hcínvitingok yhcuroP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EBEAA99-A6C4-4010-AF0F-2F55741987F1}" type="slidenum">
              <a:rPr lang="cs-CZ" altLang="en-US" sz="1400"/>
              <a:pPr/>
              <a:t>7</a:t>
            </a:fld>
            <a:endParaRPr lang="cs-CZ" altLang="en-US" sz="140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mtClean="0">
                <a:solidFill>
                  <a:schemeClr val="accent2"/>
                </a:solidFill>
              </a:rPr>
              <a:t>Okcipitální lalok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988" y="698500"/>
            <a:ext cx="5916612" cy="615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2254033-D786-4F76-848B-4C3BFF8099DC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400"/>
          </a:p>
        </p:txBody>
      </p:sp>
      <p:sp>
        <p:nvSpPr>
          <p:cNvPr id="18436" name="Rectangle 3"/>
          <p:cNvSpPr txBox="1">
            <a:spLocks noChangeArrowheads="1"/>
          </p:cNvSpPr>
          <p:nvPr/>
        </p:nvSpPr>
        <p:spPr bwMode="auto">
          <a:xfrm>
            <a:off x="1" y="1111250"/>
            <a:ext cx="2693988" cy="216535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dirty="0" smtClean="0">
                <a:solidFill>
                  <a:schemeClr val="accent2"/>
                </a:solidFill>
              </a:rPr>
              <a:t>Funkce sekundárních oblastí zrakové kůry</a:t>
            </a:r>
            <a:endParaRPr lang="cs-CZ" altLang="cs-CZ" dirty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4000" dirty="0">
                <a:solidFill>
                  <a:schemeClr val="accent2"/>
                </a:solidFill>
              </a:rPr>
              <a:t/>
            </a:r>
            <a:br>
              <a:rPr lang="cs-CZ" altLang="cs-CZ" sz="4000" dirty="0">
                <a:solidFill>
                  <a:schemeClr val="accent2"/>
                </a:solidFill>
              </a:rPr>
            </a:br>
            <a:endParaRPr lang="en-US" altLang="cs-CZ" sz="2800" dirty="0">
              <a:solidFill>
                <a:schemeClr val="accent2"/>
              </a:solidFill>
            </a:endParaRPr>
          </a:p>
        </p:txBody>
      </p:sp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0" y="0"/>
            <a:ext cx="9143999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2400" dirty="0" err="1" smtClean="0">
                <a:solidFill>
                  <a:srgbClr val="0000FF"/>
                </a:solidFill>
              </a:rPr>
              <a:t>Alternativ</a:t>
            </a:r>
            <a:r>
              <a:rPr lang="cs-CZ" altLang="cs-CZ" sz="2400" dirty="0" smtClean="0">
                <a:solidFill>
                  <a:srgbClr val="0000FF"/>
                </a:solidFill>
              </a:rPr>
              <a:t>ní ikonické schéma centrálního zpracování ve zraku</a:t>
            </a:r>
            <a:r>
              <a:rPr lang="en-US" altLang="cs-CZ" sz="2400" dirty="0" smtClean="0">
                <a:solidFill>
                  <a:srgbClr val="0000FF"/>
                </a:solidFill>
              </a:rPr>
              <a:t>…</a:t>
            </a:r>
            <a:endParaRPr lang="en-US" altLang="cs-CZ" sz="24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53340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63265" y="4973257"/>
            <a:ext cx="3124573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2800" dirty="0" smtClean="0">
                <a:solidFill>
                  <a:schemeClr val="accent2"/>
                </a:solidFill>
              </a:rPr>
              <a:t>Časné a pozdní</a:t>
            </a:r>
          </a:p>
          <a:p>
            <a:r>
              <a:rPr lang="cs-CZ" altLang="cs-CZ" sz="2800" dirty="0">
                <a:solidFill>
                  <a:schemeClr val="accent2"/>
                </a:solidFill>
              </a:rPr>
              <a:t>z</a:t>
            </a:r>
            <a:r>
              <a:rPr lang="cs-CZ" altLang="cs-CZ" sz="2800" dirty="0" smtClean="0">
                <a:solidFill>
                  <a:schemeClr val="accent2"/>
                </a:solidFill>
              </a:rPr>
              <a:t>pracování</a:t>
            </a:r>
          </a:p>
          <a:p>
            <a:r>
              <a:rPr lang="cs-CZ" altLang="cs-CZ" sz="2800" dirty="0">
                <a:solidFill>
                  <a:schemeClr val="accent2"/>
                </a:solidFill>
              </a:rPr>
              <a:t>z</a:t>
            </a:r>
            <a:r>
              <a:rPr lang="cs-CZ" altLang="cs-CZ" sz="2800" dirty="0" smtClean="0">
                <a:solidFill>
                  <a:schemeClr val="accent2"/>
                </a:solidFill>
              </a:rPr>
              <a:t>rakové informace</a:t>
            </a:r>
          </a:p>
          <a:p>
            <a:r>
              <a:rPr lang="cs-CZ" altLang="cs-CZ" sz="2800" dirty="0" smtClean="0">
                <a:solidFill>
                  <a:schemeClr val="accent2"/>
                </a:solidFill>
              </a:rPr>
              <a:t>(Early vs. Late)</a:t>
            </a:r>
            <a:endParaRPr lang="en-US" altLang="cs-CZ" sz="2800" dirty="0">
              <a:solidFill>
                <a:schemeClr val="accent2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92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4D08082-54FF-403E-A872-9F76E65F8D36}" type="slidenum">
              <a:rPr lang="cs-CZ" altLang="en-US" sz="1400"/>
              <a:pPr/>
              <a:t>9</a:t>
            </a:fld>
            <a:endParaRPr lang="cs-CZ" altLang="en-US" sz="1400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548640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 sz="4000" smtClean="0">
                <a:solidFill>
                  <a:schemeClr val="accent2"/>
                </a:solidFill>
              </a:rPr>
              <a:t>Poruchy popisu poruch zpracov</a:t>
            </a:r>
            <a:r>
              <a:rPr lang="cs-CZ" altLang="en-US" sz="4000" smtClean="0">
                <a:solidFill>
                  <a:schemeClr val="accent2"/>
                </a:solidFill>
              </a:rPr>
              <a:t>ání zrakového vjemu,</a:t>
            </a:r>
            <a:br>
              <a:rPr lang="cs-CZ" altLang="en-US" sz="4000" smtClean="0">
                <a:solidFill>
                  <a:schemeClr val="accent2"/>
                </a:solidFill>
              </a:rPr>
            </a:br>
            <a:r>
              <a:rPr lang="cs-CZ" altLang="en-US" sz="2400" smtClean="0">
                <a:solidFill>
                  <a:schemeClr val="accent2"/>
                </a:solidFill>
              </a:rPr>
              <a:t>Atlas patofyziologie, 1. české vydání, 2001, str. 327</a:t>
            </a:r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9144000" cy="272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572000"/>
            <a:ext cx="4038600" cy="60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124200"/>
            <a:ext cx="4289425" cy="55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6705600" cy="187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450</Words>
  <Application>Microsoft Office PowerPoint</Application>
  <PresentationFormat>On-screen Show (4:3)</PresentationFormat>
  <Paragraphs>172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Wingdings</vt:lpstr>
      <vt:lpstr>Times New Roman</vt:lpstr>
      <vt:lpstr>Výchozí návrh</vt:lpstr>
      <vt:lpstr>Demence. Poruchy kognitivních funkcí. Poruchy vědomí. </vt:lpstr>
      <vt:lpstr>PowerPoint Presentation</vt:lpstr>
      <vt:lpstr>PowerPoint Presentation</vt:lpstr>
      <vt:lpstr>PowerPoint Presentation</vt:lpstr>
      <vt:lpstr>PowerPoint Presentation</vt:lpstr>
      <vt:lpstr> Poruchy kognitivních funkcí (*)</vt:lpstr>
      <vt:lpstr>Okcipitální lalok</vt:lpstr>
      <vt:lpstr>PowerPoint Presentation</vt:lpstr>
      <vt:lpstr>Poruchy popisu poruch zpracování zrakového vjemu, Atlas patofyziologie, 1. české vydání, 2001, str. 327</vt:lpstr>
      <vt:lpstr>Kognitivní poruchy (okcipitální) (najdi rozdíly)</vt:lpstr>
      <vt:lpstr>Blindsight (= slepo-zrakost?)</vt:lpstr>
      <vt:lpstr>Temporální lalok</vt:lpstr>
      <vt:lpstr>PowerPoint Presentation</vt:lpstr>
      <vt:lpstr>PowerPoint Presentation</vt:lpstr>
      <vt:lpstr>Parietální lalok</vt:lpstr>
      <vt:lpstr>Poruchy  kognitivních  funkcí (A): „Hemineglect“</vt:lpstr>
      <vt:lpstr>Frontální lalok</vt:lpstr>
      <vt:lpstr>PowerPoint Presentation</vt:lpstr>
      <vt:lpstr>Poruchy  kognitivních  funkcí</vt:lpstr>
      <vt:lpstr>Závislosti, porucha “reward pathway“, dopaminergní dráha/ receptory</vt:lpstr>
      <vt:lpstr>Poruchy vědomí</vt:lpstr>
      <vt:lpstr>Glasgowská stupnice vědomí/ bezvědomí</vt:lpstr>
      <vt:lpstr>Úrovně vědomí</vt:lpstr>
      <vt:lpstr>Vědomí vs. bezvědomí</vt:lpstr>
      <vt:lpstr>Stupně vědomí (úrovně aktivace, levels of activation) </vt:lpstr>
      <vt:lpstr>Stupně vědomí (levels of activation) </vt:lpstr>
      <vt:lpstr>Poruchy vědomí</vt:lpstr>
      <vt:lpstr>PowerPoint Presentation</vt:lpstr>
      <vt:lpstr>Kritéria pro posouzení mozkové smrti</vt:lpstr>
      <vt:lpstr>PowerPoint Presentation</vt:lpstr>
    </vt:vector>
  </TitlesOfParts>
  <Company>FBMI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Poruchy kognitivních funkcí. Demence. Poruchy vědomí. Intrakraniální hypertenze</dc:title>
  <dc:creator>marsalek</dc:creator>
  <cp:lastModifiedBy>Marsalek, Petr</cp:lastModifiedBy>
  <cp:revision>112</cp:revision>
  <cp:lastPrinted>2025-10-29T08:33:37Z</cp:lastPrinted>
  <dcterms:created xsi:type="dcterms:W3CDTF">2008-02-18T16:57:45Z</dcterms:created>
  <dcterms:modified xsi:type="dcterms:W3CDTF">2025-10-29T08:35:03Z</dcterms:modified>
</cp:coreProperties>
</file>