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97" r:id="rId2"/>
    <p:sldId id="257" r:id="rId3"/>
    <p:sldId id="301" r:id="rId4"/>
    <p:sldId id="258" r:id="rId5"/>
    <p:sldId id="302" r:id="rId6"/>
    <p:sldId id="259" r:id="rId7"/>
    <p:sldId id="260" r:id="rId8"/>
    <p:sldId id="261" r:id="rId9"/>
    <p:sldId id="262" r:id="rId10"/>
    <p:sldId id="263" r:id="rId11"/>
    <p:sldId id="265" r:id="rId12"/>
    <p:sldId id="298" r:id="rId13"/>
    <p:sldId id="267" r:id="rId14"/>
    <p:sldId id="268" r:id="rId15"/>
    <p:sldId id="269" r:id="rId16"/>
    <p:sldId id="270" r:id="rId17"/>
    <p:sldId id="271" r:id="rId18"/>
    <p:sldId id="272" r:id="rId19"/>
    <p:sldId id="275" r:id="rId20"/>
    <p:sldId id="276" r:id="rId21"/>
    <p:sldId id="309" r:id="rId22"/>
    <p:sldId id="278" r:id="rId23"/>
    <p:sldId id="308" r:id="rId24"/>
    <p:sldId id="279" r:id="rId25"/>
    <p:sldId id="305" r:id="rId26"/>
    <p:sldId id="280" r:id="rId27"/>
    <p:sldId id="303" r:id="rId28"/>
    <p:sldId id="311" r:id="rId29"/>
    <p:sldId id="312" r:id="rId30"/>
    <p:sldId id="313" r:id="rId31"/>
    <p:sldId id="304" r:id="rId32"/>
    <p:sldId id="314" r:id="rId33"/>
    <p:sldId id="284" r:id="rId34"/>
    <p:sldId id="315" r:id="rId35"/>
    <p:sldId id="285" r:id="rId36"/>
    <p:sldId id="286" r:id="rId37"/>
    <p:sldId id="288" r:id="rId38"/>
    <p:sldId id="289" r:id="rId39"/>
    <p:sldId id="290" r:id="rId40"/>
    <p:sldId id="291" r:id="rId41"/>
    <p:sldId id="292" r:id="rId42"/>
    <p:sldId id="293" r:id="rId43"/>
    <p:sldId id="316" r:id="rId44"/>
    <p:sldId id="317" r:id="rId45"/>
    <p:sldId id="299" r:id="rId46"/>
    <p:sldId id="300" r:id="rId47"/>
    <p:sldId id="318" r:id="rId48"/>
    <p:sldId id="287" r:id="rId49"/>
  </p:sldIdLst>
  <p:sldSz cx="9144000" cy="6858000" type="screen4x3"/>
  <p:notesSz cx="6648450" cy="96583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7" d="100"/>
          <a:sy n="117" d="100"/>
        </p:scale>
        <p:origin x="336"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5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t" anchorCtr="0" compatLnSpc="1">
            <a:prstTxWarp prst="textNoShape">
              <a:avLst/>
            </a:prstTxWarp>
          </a:bodyPr>
          <a:lstStyle>
            <a:lvl1pPr defTabSz="892175" eaLnBrk="1" hangingPunct="1">
              <a:defRPr sz="1200" smtClean="0"/>
            </a:lvl1pPr>
          </a:lstStyle>
          <a:p>
            <a:pPr>
              <a:defRPr/>
            </a:pPr>
            <a:endParaRPr lang="en-US" altLang="en-US"/>
          </a:p>
        </p:txBody>
      </p:sp>
      <p:sp>
        <p:nvSpPr>
          <p:cNvPr id="88067" name="Rectangle 3"/>
          <p:cNvSpPr>
            <a:spLocks noGrp="1" noChangeArrowheads="1"/>
          </p:cNvSpPr>
          <p:nvPr>
            <p:ph type="dt" sz="quarter" idx="1"/>
          </p:nvPr>
        </p:nvSpPr>
        <p:spPr bwMode="auto">
          <a:xfrm>
            <a:off x="3765550" y="0"/>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t" anchorCtr="0" compatLnSpc="1">
            <a:prstTxWarp prst="textNoShape">
              <a:avLst/>
            </a:prstTxWarp>
          </a:bodyPr>
          <a:lstStyle>
            <a:lvl1pPr algn="r" defTabSz="892175" eaLnBrk="1" hangingPunct="1">
              <a:defRPr sz="1200" smtClean="0"/>
            </a:lvl1pPr>
          </a:lstStyle>
          <a:p>
            <a:pPr>
              <a:defRPr/>
            </a:pPr>
            <a:endParaRPr lang="en-US" altLang="en-US"/>
          </a:p>
        </p:txBody>
      </p:sp>
      <p:sp>
        <p:nvSpPr>
          <p:cNvPr id="88068" name="Rectangle 4"/>
          <p:cNvSpPr>
            <a:spLocks noGrp="1" noChangeArrowheads="1"/>
          </p:cNvSpPr>
          <p:nvPr>
            <p:ph type="ftr" sz="quarter" idx="2"/>
          </p:nvPr>
        </p:nvSpPr>
        <p:spPr bwMode="auto">
          <a:xfrm>
            <a:off x="0" y="9174163"/>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b" anchorCtr="0" compatLnSpc="1">
            <a:prstTxWarp prst="textNoShape">
              <a:avLst/>
            </a:prstTxWarp>
          </a:bodyPr>
          <a:lstStyle>
            <a:lvl1pPr defTabSz="892175" eaLnBrk="1" hangingPunct="1">
              <a:defRPr sz="1200" smtClean="0"/>
            </a:lvl1pPr>
          </a:lstStyle>
          <a:p>
            <a:pPr>
              <a:defRPr/>
            </a:pPr>
            <a:endParaRPr lang="en-US" altLang="en-US"/>
          </a:p>
        </p:txBody>
      </p:sp>
      <p:sp>
        <p:nvSpPr>
          <p:cNvPr id="88069" name="Rectangle 5"/>
          <p:cNvSpPr>
            <a:spLocks noGrp="1" noChangeArrowheads="1"/>
          </p:cNvSpPr>
          <p:nvPr>
            <p:ph type="sldNum" sz="quarter" idx="3"/>
          </p:nvPr>
        </p:nvSpPr>
        <p:spPr bwMode="auto">
          <a:xfrm>
            <a:off x="3765550" y="9174163"/>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b" anchorCtr="0" compatLnSpc="1">
            <a:prstTxWarp prst="textNoShape">
              <a:avLst/>
            </a:prstTxWarp>
          </a:bodyPr>
          <a:lstStyle>
            <a:lvl1pPr algn="r" defTabSz="892175" eaLnBrk="1" hangingPunct="1">
              <a:defRPr sz="1200" smtClean="0"/>
            </a:lvl1pPr>
          </a:lstStyle>
          <a:p>
            <a:pPr>
              <a:defRPr/>
            </a:pPr>
            <a:fld id="{15AFFE14-6D09-488B-B4A4-337EFAF15F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t" anchorCtr="0" compatLnSpc="1">
            <a:prstTxWarp prst="textNoShape">
              <a:avLst/>
            </a:prstTxWarp>
          </a:bodyPr>
          <a:lstStyle>
            <a:lvl1pPr defTabSz="892175" eaLnBrk="1" hangingPunct="1">
              <a:defRPr sz="1200" smtClean="0"/>
            </a:lvl1pPr>
          </a:lstStyle>
          <a:p>
            <a:pPr>
              <a:defRPr/>
            </a:pPr>
            <a:endParaRPr lang="en-US" altLang="en-US"/>
          </a:p>
        </p:txBody>
      </p:sp>
      <p:sp>
        <p:nvSpPr>
          <p:cNvPr id="6147" name="Rectangle 3"/>
          <p:cNvSpPr>
            <a:spLocks noGrp="1" noChangeArrowheads="1"/>
          </p:cNvSpPr>
          <p:nvPr>
            <p:ph type="dt" idx="1"/>
          </p:nvPr>
        </p:nvSpPr>
        <p:spPr bwMode="auto">
          <a:xfrm>
            <a:off x="3765550" y="0"/>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t" anchorCtr="0" compatLnSpc="1">
            <a:prstTxWarp prst="textNoShape">
              <a:avLst/>
            </a:prstTxWarp>
          </a:bodyPr>
          <a:lstStyle>
            <a:lvl1pPr algn="r" defTabSz="892175" eaLnBrk="1" hangingPunct="1">
              <a:defRPr sz="1200" smtClean="0"/>
            </a:lvl1pPr>
          </a:lstStyle>
          <a:p>
            <a:pPr>
              <a:defRPr/>
            </a:pPr>
            <a:endParaRPr lang="en-US" altLang="en-US"/>
          </a:p>
        </p:txBody>
      </p:sp>
      <p:sp>
        <p:nvSpPr>
          <p:cNvPr id="2052" name="Rectangle 4"/>
          <p:cNvSpPr>
            <a:spLocks noRot="1" noChangeArrowheads="1" noTextEdit="1"/>
          </p:cNvSpPr>
          <p:nvPr>
            <p:ph type="sldImg" idx="2"/>
          </p:nvPr>
        </p:nvSpPr>
        <p:spPr bwMode="auto">
          <a:xfrm>
            <a:off x="908050" y="723900"/>
            <a:ext cx="4832350" cy="3622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65163" y="4587875"/>
            <a:ext cx="5318125"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t" anchorCtr="0" compatLnSpc="1">
            <a:prstTxWarp prst="textNoShape">
              <a:avLst/>
            </a:prstTxWarp>
          </a:bodyPr>
          <a:lstStyle/>
          <a:p>
            <a:pPr lvl="0"/>
            <a:r>
              <a:rPr lang="en-US" altLang="en-US" noProof="0" smtClean="0"/>
              <a:t>Klepnutím lze upravit styly předlohy textu.</a:t>
            </a:r>
          </a:p>
          <a:p>
            <a:pPr lvl="1"/>
            <a:r>
              <a:rPr lang="en-US" altLang="en-US" noProof="0" smtClean="0"/>
              <a:t>Druhá úroveň</a:t>
            </a:r>
          </a:p>
          <a:p>
            <a:pPr lvl="2"/>
            <a:r>
              <a:rPr lang="en-US" altLang="en-US" noProof="0" smtClean="0"/>
              <a:t>Třetí úroveň</a:t>
            </a:r>
          </a:p>
          <a:p>
            <a:pPr lvl="3"/>
            <a:r>
              <a:rPr lang="en-US" altLang="en-US" noProof="0" smtClean="0"/>
              <a:t>Čtvrtá úroveň</a:t>
            </a:r>
          </a:p>
          <a:p>
            <a:pPr lvl="4"/>
            <a:r>
              <a:rPr lang="en-US" altLang="en-US" noProof="0" smtClean="0"/>
              <a:t>Pátá úroveň</a:t>
            </a:r>
          </a:p>
        </p:txBody>
      </p:sp>
      <p:sp>
        <p:nvSpPr>
          <p:cNvPr id="6150" name="Rectangle 6"/>
          <p:cNvSpPr>
            <a:spLocks noGrp="1" noChangeArrowheads="1"/>
          </p:cNvSpPr>
          <p:nvPr>
            <p:ph type="ftr" sz="quarter" idx="4"/>
          </p:nvPr>
        </p:nvSpPr>
        <p:spPr bwMode="auto">
          <a:xfrm>
            <a:off x="0" y="9174163"/>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b" anchorCtr="0" compatLnSpc="1">
            <a:prstTxWarp prst="textNoShape">
              <a:avLst/>
            </a:prstTxWarp>
          </a:bodyPr>
          <a:lstStyle>
            <a:lvl1pPr defTabSz="892175" eaLnBrk="1" hangingPunct="1">
              <a:defRPr sz="1200" smtClean="0"/>
            </a:lvl1pPr>
          </a:lstStyle>
          <a:p>
            <a:pPr>
              <a:defRPr/>
            </a:pPr>
            <a:endParaRPr lang="en-US" altLang="en-US"/>
          </a:p>
        </p:txBody>
      </p:sp>
      <p:sp>
        <p:nvSpPr>
          <p:cNvPr id="6151" name="Rectangle 7"/>
          <p:cNvSpPr>
            <a:spLocks noGrp="1" noChangeArrowheads="1"/>
          </p:cNvSpPr>
          <p:nvPr>
            <p:ph type="sldNum" sz="quarter" idx="5"/>
          </p:nvPr>
        </p:nvSpPr>
        <p:spPr bwMode="auto">
          <a:xfrm>
            <a:off x="3765550" y="9174163"/>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b" anchorCtr="0" compatLnSpc="1">
            <a:prstTxWarp prst="textNoShape">
              <a:avLst/>
            </a:prstTxWarp>
          </a:bodyPr>
          <a:lstStyle>
            <a:lvl1pPr algn="r" defTabSz="892175" eaLnBrk="1" hangingPunct="1">
              <a:defRPr sz="1200" smtClean="0"/>
            </a:lvl1pPr>
          </a:lstStyle>
          <a:p>
            <a:pPr>
              <a:defRPr/>
            </a:pPr>
            <a:fld id="{B9E548A6-D927-4337-BAA8-31A1782321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473C2DC2-C696-4747-B771-6055C75BCEBC}" type="slidenum">
              <a:rPr lang="en-US" altLang="en-US"/>
              <a:pPr/>
              <a:t>1</a:t>
            </a:fld>
            <a:endParaRPr lang="en-US" altLang="en-US"/>
          </a:p>
        </p:txBody>
      </p:sp>
      <p:sp>
        <p:nvSpPr>
          <p:cNvPr id="5123" name="Rectangle 2"/>
          <p:cNvSpPr>
            <a:spLocks noRot="1" noChangeArrowheads="1" noTextEdit="1"/>
          </p:cNvSpPr>
          <p:nvPr>
            <p:ph type="sldImg"/>
          </p:nvPr>
        </p:nvSpPr>
        <p:spPr>
          <a:xfrm>
            <a:off x="909638" y="723900"/>
            <a:ext cx="4829175" cy="3622675"/>
          </a:xfrm>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5836E4E4-D72F-4323-A48A-13A01B01B70F}" type="slidenum">
              <a:rPr lang="en-US" altLang="en-US"/>
              <a:pPr/>
              <a:t>13</a:t>
            </a:fld>
            <a:endParaRPr lang="en-US" altLang="en-US"/>
          </a:p>
        </p:txBody>
      </p:sp>
      <p:sp>
        <p:nvSpPr>
          <p:cNvPr id="26627" name="Rectangle 2"/>
          <p:cNvSpPr>
            <a:spLocks noRot="1" noChangeArrowheads="1" noTextEdit="1"/>
          </p:cNvSpPr>
          <p:nvPr>
            <p:ph type="sldImg"/>
          </p:nvPr>
        </p:nvSpPr>
        <p:spPr>
          <a:xfrm>
            <a:off x="909638" y="723900"/>
            <a:ext cx="4829175" cy="3622675"/>
          </a:xfrm>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FD60A1A5-A42C-4B46-83FF-04F3DF6BD7B4}" type="slidenum">
              <a:rPr lang="en-US" altLang="en-US"/>
              <a:pPr/>
              <a:t>14</a:t>
            </a:fld>
            <a:endParaRPr lang="en-US" altLang="en-US"/>
          </a:p>
        </p:txBody>
      </p:sp>
      <p:sp>
        <p:nvSpPr>
          <p:cNvPr id="28675" name="Rectangle 2"/>
          <p:cNvSpPr>
            <a:spLocks noRot="1" noChangeArrowheads="1" noTextEdit="1"/>
          </p:cNvSpPr>
          <p:nvPr>
            <p:ph type="sldImg"/>
          </p:nvPr>
        </p:nvSpPr>
        <p:spPr>
          <a:xfrm>
            <a:off x="909638" y="723900"/>
            <a:ext cx="4829175" cy="3622675"/>
          </a:xfrm>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8FD5C7CE-4840-4108-B2FD-3AA6F5D2058B}" type="slidenum">
              <a:rPr lang="en-US" altLang="en-US"/>
              <a:pPr/>
              <a:t>15</a:t>
            </a:fld>
            <a:endParaRPr lang="en-US" altLang="en-US"/>
          </a:p>
        </p:txBody>
      </p:sp>
      <p:sp>
        <p:nvSpPr>
          <p:cNvPr id="30723" name="Rectangle 2"/>
          <p:cNvSpPr>
            <a:spLocks noRot="1" noChangeArrowheads="1" noTextEdit="1"/>
          </p:cNvSpPr>
          <p:nvPr>
            <p:ph type="sldImg"/>
          </p:nvPr>
        </p:nvSpPr>
        <p:spPr>
          <a:xfrm>
            <a:off x="909638" y="723900"/>
            <a:ext cx="4829175" cy="3622675"/>
          </a:xfrm>
          <a:ln/>
        </p:spPr>
      </p:sp>
      <p:sp>
        <p:nvSpPr>
          <p:cNvPr id="30724" name="Rectangle 3"/>
          <p:cNvSpPr>
            <a:spLocks noGrp="1" noChangeArrowheads="1"/>
          </p:cNvSpPr>
          <p:nvPr>
            <p:ph type="body" idx="1"/>
          </p:nvPr>
        </p:nvSpPr>
        <p:spPr>
          <a:xfrm>
            <a:off x="887413" y="4587875"/>
            <a:ext cx="4873625" cy="4346575"/>
          </a:xfrm>
          <a:noFill/>
        </p:spPr>
        <p:txBody>
          <a:bodyPr/>
          <a:lstStyle/>
          <a:p>
            <a:pPr eaLnBrk="1" hangingPunct="1"/>
            <a:r>
              <a:rPr lang="cs-CZ" altLang="en-US" smtClean="0"/>
              <a:t>Spirogram and lung volumes in restrictive disease. Lung volumes are all</a:t>
            </a:r>
            <a:r>
              <a:rPr lang="en-US" altLang="en-US" smtClean="0"/>
              <a:t> </a:t>
            </a:r>
            <a:r>
              <a:rPr lang="cs-CZ" altLang="en-US" smtClean="0"/>
              <a:t>diminished, the RV less so than the FRC, FVC, and TLC. FEV1 %FVC is normal or greater than</a:t>
            </a:r>
            <a:r>
              <a:rPr lang="en-US" altLang="en-US" smtClean="0"/>
              <a:t> </a:t>
            </a:r>
            <a:r>
              <a:rPr lang="cs-CZ" altLang="en-US" smtClean="0"/>
              <a:t>normal. Tidal breathing is rapid and shallow.</a:t>
            </a:r>
          </a:p>
          <a:p>
            <a:pPr eaLnBrk="1" hangingPunct="1"/>
            <a:endParaRPr lang="cs-CZ"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E0B09C3C-218E-445A-9F42-A08DC1A920AB}" type="slidenum">
              <a:rPr lang="en-US" altLang="en-US"/>
              <a:pPr/>
              <a:t>16</a:t>
            </a:fld>
            <a:endParaRPr lang="en-US" altLang="en-US"/>
          </a:p>
        </p:txBody>
      </p:sp>
      <p:sp>
        <p:nvSpPr>
          <p:cNvPr id="32771" name="Rectangle 2"/>
          <p:cNvSpPr>
            <a:spLocks noRot="1" noChangeArrowheads="1" noTextEdit="1"/>
          </p:cNvSpPr>
          <p:nvPr>
            <p:ph type="sldImg"/>
          </p:nvPr>
        </p:nvSpPr>
        <p:spPr>
          <a:xfrm>
            <a:off x="909638" y="723900"/>
            <a:ext cx="4829175" cy="3622675"/>
          </a:xfrm>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F7623C33-310E-4EBC-A769-84DB0774C90A}" type="slidenum">
              <a:rPr lang="en-US" altLang="en-US"/>
              <a:pPr/>
              <a:t>17</a:t>
            </a:fld>
            <a:endParaRPr lang="en-US" altLang="en-US"/>
          </a:p>
        </p:txBody>
      </p:sp>
      <p:sp>
        <p:nvSpPr>
          <p:cNvPr id="34819" name="Rectangle 2"/>
          <p:cNvSpPr>
            <a:spLocks noRot="1" noChangeArrowheads="1" noTextEdit="1"/>
          </p:cNvSpPr>
          <p:nvPr>
            <p:ph type="sldImg"/>
          </p:nvPr>
        </p:nvSpPr>
        <p:spPr>
          <a:xfrm>
            <a:off x="909638" y="723900"/>
            <a:ext cx="4829175" cy="3622675"/>
          </a:xfrm>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D8D87744-8761-41E9-87F0-DCE2DA5B7FE6}" type="slidenum">
              <a:rPr lang="en-US" altLang="en-US"/>
              <a:pPr/>
              <a:t>18</a:t>
            </a:fld>
            <a:endParaRPr lang="en-US" altLang="en-US"/>
          </a:p>
        </p:txBody>
      </p:sp>
      <p:sp>
        <p:nvSpPr>
          <p:cNvPr id="36867" name="Rectangle 2"/>
          <p:cNvSpPr>
            <a:spLocks noRot="1" noChangeArrowheads="1" noTextEdit="1"/>
          </p:cNvSpPr>
          <p:nvPr>
            <p:ph type="sldImg"/>
          </p:nvPr>
        </p:nvSpPr>
        <p:spPr>
          <a:xfrm>
            <a:off x="909638" y="723900"/>
            <a:ext cx="4829175" cy="3622675"/>
          </a:xfrm>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61B8CFD2-48D7-4C05-A277-9F789BC30C24}" type="slidenum">
              <a:rPr lang="en-US" altLang="en-US"/>
              <a:pPr/>
              <a:t>19</a:t>
            </a:fld>
            <a:endParaRPr lang="en-US" altLang="en-US"/>
          </a:p>
        </p:txBody>
      </p:sp>
      <p:sp>
        <p:nvSpPr>
          <p:cNvPr id="38915" name="Rectangle 2"/>
          <p:cNvSpPr>
            <a:spLocks noRot="1" noChangeArrowheads="1" noTextEdit="1"/>
          </p:cNvSpPr>
          <p:nvPr>
            <p:ph type="sldImg"/>
          </p:nvPr>
        </p:nvSpPr>
        <p:spPr>
          <a:xfrm>
            <a:off x="909638" y="723900"/>
            <a:ext cx="4829175" cy="3622675"/>
          </a:xfrm>
          <a:ln/>
        </p:spPr>
      </p:sp>
      <p:sp>
        <p:nvSpPr>
          <p:cNvPr id="38916" name="Rectangle 3"/>
          <p:cNvSpPr>
            <a:spLocks noGrp="1" noChangeArrowheads="1"/>
          </p:cNvSpPr>
          <p:nvPr>
            <p:ph type="body" idx="1"/>
          </p:nvPr>
        </p:nvSpPr>
        <p:spPr>
          <a:xfrm>
            <a:off x="887413" y="4587875"/>
            <a:ext cx="4873625" cy="4346575"/>
          </a:xfrm>
          <a:noFill/>
        </p:spPr>
        <p:txBody>
          <a:bodyPr/>
          <a:lstStyle/>
          <a:p>
            <a:pPr eaLnBrk="1" hangingPunct="1"/>
            <a:r>
              <a:rPr lang="en-US" altLang="en-US" smtClean="0"/>
              <a:t>Flow-volume loops.</a:t>
            </a:r>
          </a:p>
          <a:p>
            <a:pPr eaLnBrk="1" hangingPunct="1"/>
            <a:r>
              <a:rPr lang="en-US" altLang="en-US" smtClean="0"/>
              <a:t>	(Fyziologická)  Inspiratory limb of loop is symmetric and convex. Expiratory limb is linear. Flow rates at midpoint of VC are often measured. MIF 50%FVC is &gt; MEF  50%FVC because of dynamic compression of the airways. Peak expiratory flow is sometimes used  to estimate degree of airway obstruction but is very dependent on patient effort. Expiratory flow rates over lower 50% of FVC (ie, approaching RV) are sensitive indicators of small airways status.</a:t>
            </a:r>
          </a:p>
          <a:p>
            <a:pPr eaLnBrk="1" hangingPunct="1"/>
            <a:r>
              <a:rPr lang="en-US" altLang="en-US" smtClean="0"/>
              <a:t>         (Restrikční vada) Restrictive disease (eg, sarcoidosis, kyphoscoliosis). Configuration of loop is narrowed because of diminished lung volumes, but shape is basically as in (Fyz). Flow rates are normal (actually greater than normal at comparable lung volumes because increased elastic recoil of lungs and/or chest wall holds airways open). </a:t>
            </a:r>
          </a:p>
          <a:p>
            <a:pPr eaLnBrk="1" hangingPunct="1"/>
            <a:r>
              <a:rPr lang="cs-CZ" altLang="en-US"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BB07A644-6A73-405A-9B61-044881481F79}" type="slidenum">
              <a:rPr lang="en-US" altLang="en-US"/>
              <a:pPr/>
              <a:t>20</a:t>
            </a:fld>
            <a:endParaRPr lang="en-US" altLang="en-US"/>
          </a:p>
        </p:txBody>
      </p:sp>
      <p:sp>
        <p:nvSpPr>
          <p:cNvPr id="40963" name="Rectangle 2"/>
          <p:cNvSpPr>
            <a:spLocks noRot="1" noChangeArrowheads="1" noTextEdit="1"/>
          </p:cNvSpPr>
          <p:nvPr>
            <p:ph type="sldImg"/>
          </p:nvPr>
        </p:nvSpPr>
        <p:spPr>
          <a:xfrm>
            <a:off x="909638" y="723900"/>
            <a:ext cx="4829175" cy="3622675"/>
          </a:xfrm>
          <a:ln/>
        </p:spPr>
      </p:sp>
      <p:sp>
        <p:nvSpPr>
          <p:cNvPr id="40964" name="Rectangle 3"/>
          <p:cNvSpPr>
            <a:spLocks noGrp="1" noChangeArrowheads="1"/>
          </p:cNvSpPr>
          <p:nvPr>
            <p:ph type="body" idx="1"/>
          </p:nvPr>
        </p:nvSpPr>
        <p:spPr>
          <a:xfrm>
            <a:off x="887413" y="4587875"/>
            <a:ext cx="4873625" cy="4346575"/>
          </a:xfrm>
          <a:noFill/>
        </p:spPr>
        <p:txBody>
          <a:bodyPr/>
          <a:lstStyle/>
          <a:p>
            <a:pPr eaLnBrk="1" hangingPunct="1"/>
            <a:r>
              <a:rPr lang="cs-CZ" altLang="en-US" smtClean="0"/>
              <a:t>	</a:t>
            </a:r>
            <a:r>
              <a:rPr lang="en-US" altLang="en-US" smtClean="0"/>
              <a:t>(Obstrukce</a:t>
            </a:r>
            <a:r>
              <a:rPr lang="cs-CZ" altLang="en-US" smtClean="0"/>
              <a:t>: C</a:t>
            </a:r>
            <a:r>
              <a:rPr lang="en-US" altLang="en-US" smtClean="0"/>
              <a:t>) COPD, asthma. Though all flow rates are diminished, expiratory prolongation predominates, and MEF is &lt; MIF.</a:t>
            </a:r>
            <a:endParaRPr lang="cs-CZ" altLang="en-US" smtClean="0"/>
          </a:p>
          <a:p>
            <a:pPr eaLnBrk="1" hangingPunct="1"/>
            <a:r>
              <a:rPr lang="en-US" altLang="en-US" smtClean="0"/>
              <a:t> </a:t>
            </a:r>
            <a:r>
              <a:rPr lang="cs-CZ" altLang="en-US" smtClean="0"/>
              <a:t>	</a:t>
            </a:r>
            <a:r>
              <a:rPr lang="en-US" altLang="en-US" smtClean="0"/>
              <a:t>(</a:t>
            </a:r>
            <a:r>
              <a:rPr lang="cs-CZ" altLang="en-US" smtClean="0"/>
              <a:t>Obstrukce: D</a:t>
            </a:r>
            <a:r>
              <a:rPr lang="en-US" altLang="en-US" smtClean="0"/>
              <a:t>) Fixed obstruction of upper airway (eg, tracheal stenosis, bilateral vocal cord paralysis, goiter). Top and bottom of loop are flattened so that the configuration approaches that of a rectangle. The fixed obstruction limits flow equally during</a:t>
            </a:r>
            <a:r>
              <a:rPr lang="cs-CZ" altLang="en-US" smtClean="0"/>
              <a:t> </a:t>
            </a:r>
            <a:r>
              <a:rPr lang="en-US" altLang="en-US" smtClean="0"/>
              <a:t>inspiration and expiration, and MEF = MIF. </a:t>
            </a:r>
            <a:endParaRPr lang="cs-CZ" altLang="en-US" smtClean="0"/>
          </a:p>
          <a:p>
            <a:pPr eaLnBrk="1" hangingPunct="1"/>
            <a:r>
              <a:rPr lang="cs-CZ" altLang="en-US" smtClean="0"/>
              <a:t>	</a:t>
            </a:r>
            <a:r>
              <a:rPr lang="en-US" altLang="en-US" smtClean="0"/>
              <a:t>(</a:t>
            </a:r>
            <a:r>
              <a:rPr lang="cs-CZ" altLang="en-US" smtClean="0"/>
              <a:t>Obstrukce: E</a:t>
            </a:r>
            <a:r>
              <a:rPr lang="en-US" altLang="en-US" smtClean="0"/>
              <a:t>) Variable extrathoracic obstruction (eg, vocal cord paralysis). When a single vocal cord is paralyzed, it moves passively in accordance with pressure gradients across the glottis. During a forced inspiration, it is drawn inward, resulting in a  plateau of decreased inspiratory flow. During a forced expiration, it is passively blown aside and expiratory flow is unimpaired, ie, MIF 50%FVC is &lt; MEF 50%FVC. </a:t>
            </a:r>
            <a:endParaRPr lang="cs-CZ" altLang="en-US" smtClean="0"/>
          </a:p>
          <a:p>
            <a:pPr eaLnBrk="1" hangingPunct="1"/>
            <a:r>
              <a:rPr lang="cs-CZ" altLang="en-US" smtClean="0"/>
              <a:t>	</a:t>
            </a:r>
            <a:r>
              <a:rPr lang="en-US" altLang="en-US" smtClean="0"/>
              <a:t>(</a:t>
            </a:r>
            <a:r>
              <a:rPr lang="cs-CZ" altLang="en-US" smtClean="0"/>
              <a:t>Obstrukce: F</a:t>
            </a:r>
            <a:r>
              <a:rPr lang="en-US" altLang="en-US" smtClean="0"/>
              <a:t>) Variable intrathoracic obstruction (eg, tracheomalacia). During a forced inspiration, negative pleural pressure holds the</a:t>
            </a:r>
            <a:r>
              <a:rPr lang="cs-CZ" altLang="en-US" smtClean="0"/>
              <a:t> </a:t>
            </a:r>
            <a:r>
              <a:rPr lang="en-US" altLang="en-US" smtClean="0"/>
              <a:t>"floppy" trachea open. With forced expiration, the loss of structural support results in narrowing of the trachea and a plateau of diminished flow (a brief period of maintained flow is seen before airway compression occurs).</a:t>
            </a:r>
          </a:p>
          <a:p>
            <a:pPr eaLnBrk="1" hangingPunct="1"/>
            <a:endParaRPr lang="en-US" altLang="en-US" smtClean="0"/>
          </a:p>
          <a:p>
            <a:pPr eaLnBrk="1" hangingPunct="1"/>
            <a:endParaRPr lang="cs-CZ" altLang="en-US" smtClean="0"/>
          </a:p>
          <a:p>
            <a:pPr eaLnBrk="1" hangingPunct="1"/>
            <a:endParaRPr lang="cs-CZ"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D0DD3235-B0FE-47C9-8E5C-FE6830D58A24}" type="slidenum">
              <a:rPr lang="en-US" altLang="en-US"/>
              <a:pPr/>
              <a:t>22</a:t>
            </a:fld>
            <a:endParaRPr lang="en-US" altLang="en-US"/>
          </a:p>
        </p:txBody>
      </p:sp>
      <p:sp>
        <p:nvSpPr>
          <p:cNvPr id="46083" name="Rectangle 2"/>
          <p:cNvSpPr>
            <a:spLocks noRot="1" noChangeArrowheads="1" noTextEdit="1"/>
          </p:cNvSpPr>
          <p:nvPr>
            <p:ph type="sldImg"/>
          </p:nvPr>
        </p:nvSpPr>
        <p:spPr>
          <a:xfrm>
            <a:off x="909638" y="723900"/>
            <a:ext cx="4829175" cy="3622675"/>
          </a:xfrm>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7BAFC275-9F09-4FAF-AEED-0170D3F74889}" type="slidenum">
              <a:rPr lang="en-US" altLang="en-US"/>
              <a:pPr/>
              <a:t>24</a:t>
            </a:fld>
            <a:endParaRPr lang="en-US" altLang="en-US"/>
          </a:p>
        </p:txBody>
      </p:sp>
      <p:sp>
        <p:nvSpPr>
          <p:cNvPr id="49155" name="Rectangle 2"/>
          <p:cNvSpPr>
            <a:spLocks noRot="1" noChangeArrowheads="1" noTextEdit="1"/>
          </p:cNvSpPr>
          <p:nvPr>
            <p:ph type="sldImg"/>
          </p:nvPr>
        </p:nvSpPr>
        <p:spPr>
          <a:xfrm>
            <a:off x="909638" y="723900"/>
            <a:ext cx="4829175" cy="3622675"/>
          </a:xfrm>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D9B250C4-354F-4F10-9755-2C9AEF340C83}" type="slidenum">
              <a:rPr lang="en-US" altLang="en-US"/>
              <a:pPr/>
              <a:t>2</a:t>
            </a:fld>
            <a:endParaRPr lang="en-US" altLang="en-US"/>
          </a:p>
        </p:txBody>
      </p:sp>
      <p:sp>
        <p:nvSpPr>
          <p:cNvPr id="7171" name="Rectangle 2"/>
          <p:cNvSpPr>
            <a:spLocks noRot="1" noChangeArrowheads="1" noTextEdit="1"/>
          </p:cNvSpPr>
          <p:nvPr>
            <p:ph type="sldImg"/>
          </p:nvPr>
        </p:nvSpPr>
        <p:spPr>
          <a:xfrm>
            <a:off x="909638" y="723900"/>
            <a:ext cx="4829175" cy="3622675"/>
          </a:xfrm>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1E0A7E89-22F4-465B-93EA-A5D1B94CE3B7}" type="slidenum">
              <a:rPr lang="en-US" altLang="en-US"/>
              <a:pPr/>
              <a:t>26</a:t>
            </a:fld>
            <a:endParaRPr lang="en-US" altLang="en-US"/>
          </a:p>
        </p:txBody>
      </p:sp>
      <p:sp>
        <p:nvSpPr>
          <p:cNvPr id="53251" name="Rectangle 2"/>
          <p:cNvSpPr>
            <a:spLocks noRot="1" noChangeArrowheads="1" noTextEdit="1"/>
          </p:cNvSpPr>
          <p:nvPr>
            <p:ph type="sldImg"/>
          </p:nvPr>
        </p:nvSpPr>
        <p:spPr>
          <a:xfrm>
            <a:off x="909638" y="723900"/>
            <a:ext cx="4829175" cy="3622675"/>
          </a:xfrm>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D97A4E6C-0DCD-493F-BADA-FD0385EB2C1C}" type="slidenum">
              <a:rPr lang="en-US" altLang="en-US"/>
              <a:pPr/>
              <a:t>33</a:t>
            </a:fld>
            <a:endParaRPr lang="en-US" altLang="en-US"/>
          </a:p>
        </p:txBody>
      </p:sp>
      <p:sp>
        <p:nvSpPr>
          <p:cNvPr id="61443" name="Rectangle 2"/>
          <p:cNvSpPr>
            <a:spLocks noRot="1" noChangeArrowheads="1" noTextEdit="1"/>
          </p:cNvSpPr>
          <p:nvPr>
            <p:ph type="sldImg"/>
          </p:nvPr>
        </p:nvSpPr>
        <p:spPr>
          <a:xfrm>
            <a:off x="909638" y="723900"/>
            <a:ext cx="4829175" cy="3622675"/>
          </a:xfrm>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644EF91B-5A5B-4472-855F-0D62A374BB6E}" type="slidenum">
              <a:rPr lang="en-US" altLang="en-US"/>
              <a:pPr/>
              <a:t>35</a:t>
            </a:fld>
            <a:endParaRPr lang="en-US" altLang="en-US"/>
          </a:p>
        </p:txBody>
      </p:sp>
      <p:sp>
        <p:nvSpPr>
          <p:cNvPr id="64515" name="Rectangle 2"/>
          <p:cNvSpPr>
            <a:spLocks noRot="1" noChangeArrowheads="1" noTextEdit="1"/>
          </p:cNvSpPr>
          <p:nvPr>
            <p:ph type="sldImg"/>
          </p:nvPr>
        </p:nvSpPr>
        <p:spPr>
          <a:xfrm>
            <a:off x="909638" y="723900"/>
            <a:ext cx="4829175" cy="3622675"/>
          </a:xfrm>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DF7DBC5C-EF77-4770-ABE4-C76F88EE92BC}" type="slidenum">
              <a:rPr lang="en-US" altLang="en-US"/>
              <a:pPr/>
              <a:t>36</a:t>
            </a:fld>
            <a:endParaRPr lang="en-US" altLang="en-US"/>
          </a:p>
        </p:txBody>
      </p:sp>
      <p:sp>
        <p:nvSpPr>
          <p:cNvPr id="66563" name="Rectangle 2"/>
          <p:cNvSpPr>
            <a:spLocks noRot="1" noChangeArrowheads="1" noTextEdit="1"/>
          </p:cNvSpPr>
          <p:nvPr>
            <p:ph type="sldImg"/>
          </p:nvPr>
        </p:nvSpPr>
        <p:spPr>
          <a:xfrm>
            <a:off x="909638" y="723900"/>
            <a:ext cx="4829175" cy="3622675"/>
          </a:xfrm>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C26D1689-D585-46B1-BE70-7D29E90FC4B0}" type="slidenum">
              <a:rPr lang="en-US" altLang="en-US"/>
              <a:pPr/>
              <a:t>37</a:t>
            </a:fld>
            <a:endParaRPr lang="en-US" altLang="en-US"/>
          </a:p>
        </p:txBody>
      </p:sp>
      <p:sp>
        <p:nvSpPr>
          <p:cNvPr id="70659" name="Rectangle 2"/>
          <p:cNvSpPr>
            <a:spLocks noRot="1" noChangeArrowheads="1" noTextEdit="1"/>
          </p:cNvSpPr>
          <p:nvPr>
            <p:ph type="sldImg"/>
          </p:nvPr>
        </p:nvSpPr>
        <p:spPr>
          <a:xfrm>
            <a:off x="909638" y="723900"/>
            <a:ext cx="4829175" cy="3622675"/>
          </a:xfrm>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2F208486-8DFC-45F0-9C8E-3023628282A3}" type="slidenum">
              <a:rPr lang="en-US" altLang="en-US"/>
              <a:pPr/>
              <a:t>38</a:t>
            </a:fld>
            <a:endParaRPr lang="en-US" altLang="en-US"/>
          </a:p>
        </p:txBody>
      </p:sp>
      <p:sp>
        <p:nvSpPr>
          <p:cNvPr id="72707" name="Rectangle 2"/>
          <p:cNvSpPr>
            <a:spLocks noRot="1" noChangeArrowheads="1" noTextEdit="1"/>
          </p:cNvSpPr>
          <p:nvPr>
            <p:ph type="sldImg"/>
          </p:nvPr>
        </p:nvSpPr>
        <p:spPr>
          <a:xfrm>
            <a:off x="909638" y="723900"/>
            <a:ext cx="4829175" cy="3622675"/>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04BFCAE7-95A1-4C40-B89D-7F8ED13184BF}" type="slidenum">
              <a:rPr lang="en-US" altLang="en-US"/>
              <a:pPr/>
              <a:t>39</a:t>
            </a:fld>
            <a:endParaRPr lang="en-US" altLang="en-US"/>
          </a:p>
        </p:txBody>
      </p:sp>
      <p:sp>
        <p:nvSpPr>
          <p:cNvPr id="74755" name="Rectangle 2"/>
          <p:cNvSpPr>
            <a:spLocks noRot="1" noChangeArrowheads="1" noTextEdit="1"/>
          </p:cNvSpPr>
          <p:nvPr>
            <p:ph type="sldImg"/>
          </p:nvPr>
        </p:nvSpPr>
        <p:spPr>
          <a:xfrm>
            <a:off x="909638" y="723900"/>
            <a:ext cx="4829175" cy="3622675"/>
          </a:xfrm>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517169AE-754C-4D5F-B8ED-F862F49ECD54}" type="slidenum">
              <a:rPr lang="en-US" altLang="en-US"/>
              <a:pPr/>
              <a:t>40</a:t>
            </a:fld>
            <a:endParaRPr lang="en-US" altLang="en-US"/>
          </a:p>
        </p:txBody>
      </p:sp>
      <p:sp>
        <p:nvSpPr>
          <p:cNvPr id="76803" name="Rectangle 2"/>
          <p:cNvSpPr>
            <a:spLocks noRot="1" noChangeArrowheads="1" noTextEdit="1"/>
          </p:cNvSpPr>
          <p:nvPr>
            <p:ph type="sldImg"/>
          </p:nvPr>
        </p:nvSpPr>
        <p:spPr>
          <a:xfrm>
            <a:off x="909638" y="723900"/>
            <a:ext cx="4829175" cy="3622675"/>
          </a:xfrm>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2788FCC7-3C06-4743-94F2-03D3C94FB434}" type="slidenum">
              <a:rPr lang="en-US" altLang="en-US"/>
              <a:pPr/>
              <a:t>41</a:t>
            </a:fld>
            <a:endParaRPr lang="en-US" altLang="en-US"/>
          </a:p>
        </p:txBody>
      </p:sp>
      <p:sp>
        <p:nvSpPr>
          <p:cNvPr id="78851" name="Rectangle 2"/>
          <p:cNvSpPr>
            <a:spLocks noRot="1" noChangeArrowheads="1" noTextEdit="1"/>
          </p:cNvSpPr>
          <p:nvPr>
            <p:ph type="sldImg"/>
          </p:nvPr>
        </p:nvSpPr>
        <p:spPr>
          <a:xfrm>
            <a:off x="909638" y="723900"/>
            <a:ext cx="4829175" cy="3622675"/>
          </a:xfrm>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E33E90A3-DFD9-498A-A262-19CC9E2534E5}" type="slidenum">
              <a:rPr lang="en-US" altLang="en-US"/>
              <a:pPr/>
              <a:t>42</a:t>
            </a:fld>
            <a:endParaRPr lang="en-US" altLang="en-US"/>
          </a:p>
        </p:txBody>
      </p:sp>
      <p:sp>
        <p:nvSpPr>
          <p:cNvPr id="80899" name="Rectangle 2"/>
          <p:cNvSpPr>
            <a:spLocks noRot="1" noChangeArrowheads="1" noTextEdit="1"/>
          </p:cNvSpPr>
          <p:nvPr>
            <p:ph type="sldImg"/>
          </p:nvPr>
        </p:nvSpPr>
        <p:spPr>
          <a:xfrm>
            <a:off x="909638" y="723900"/>
            <a:ext cx="4829175" cy="3622675"/>
          </a:xfrm>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1E550792-D823-40D7-A7BF-8D0012784FAE}" type="slidenum">
              <a:rPr lang="en-US" altLang="en-US"/>
              <a:pPr/>
              <a:t>4</a:t>
            </a:fld>
            <a:endParaRPr lang="en-US" altLang="en-US"/>
          </a:p>
        </p:txBody>
      </p:sp>
      <p:sp>
        <p:nvSpPr>
          <p:cNvPr id="10243" name="Rectangle 2"/>
          <p:cNvSpPr>
            <a:spLocks noRot="1" noChangeArrowheads="1" noTextEdit="1"/>
          </p:cNvSpPr>
          <p:nvPr>
            <p:ph type="sldImg"/>
          </p:nvPr>
        </p:nvSpPr>
        <p:spPr>
          <a:xfrm>
            <a:off x="909638" y="723900"/>
            <a:ext cx="4829175" cy="3622675"/>
          </a:xfrm>
          <a:ln/>
        </p:spPr>
      </p:sp>
      <p:sp>
        <p:nvSpPr>
          <p:cNvPr id="102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9CC0C433-705E-4564-AD93-57CCC9FA2824}" type="slidenum">
              <a:rPr lang="en-US" altLang="en-US"/>
              <a:pPr/>
              <a:t>48</a:t>
            </a:fld>
            <a:endParaRPr lang="en-US" altLang="en-US"/>
          </a:p>
        </p:txBody>
      </p:sp>
      <p:sp>
        <p:nvSpPr>
          <p:cNvPr id="68611" name="Rectangle 2"/>
          <p:cNvSpPr>
            <a:spLocks noRot="1" noChangeArrowheads="1" noTextEdit="1"/>
          </p:cNvSpPr>
          <p:nvPr>
            <p:ph type="sldImg"/>
          </p:nvPr>
        </p:nvSpPr>
        <p:spPr>
          <a:xfrm>
            <a:off x="909638" y="723900"/>
            <a:ext cx="4829175" cy="3622675"/>
          </a:xfrm>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8674C638-5A40-45E8-9F39-7DB405CD3E89}" type="slidenum">
              <a:rPr lang="en-US" altLang="en-US"/>
              <a:pPr/>
              <a:t>6</a:t>
            </a:fld>
            <a:endParaRPr lang="en-US" altLang="en-US"/>
          </a:p>
        </p:txBody>
      </p:sp>
      <p:sp>
        <p:nvSpPr>
          <p:cNvPr id="13315" name="Rectangle 2"/>
          <p:cNvSpPr>
            <a:spLocks noRot="1" noChangeArrowheads="1" noTextEdit="1"/>
          </p:cNvSpPr>
          <p:nvPr>
            <p:ph type="sldImg"/>
          </p:nvPr>
        </p:nvSpPr>
        <p:spPr>
          <a:xfrm>
            <a:off x="909638" y="723900"/>
            <a:ext cx="4829175" cy="3622675"/>
          </a:xfrm>
          <a:ln/>
        </p:spPr>
      </p:sp>
      <p:sp>
        <p:nvSpPr>
          <p:cNvPr id="13316" name="Rectangle 3"/>
          <p:cNvSpPr>
            <a:spLocks noGrp="1" noChangeArrowheads="1"/>
          </p:cNvSpPr>
          <p:nvPr>
            <p:ph type="body" idx="1"/>
          </p:nvPr>
        </p:nvSpPr>
        <p:spPr>
          <a:xfrm>
            <a:off x="887413" y="4587875"/>
            <a:ext cx="4873625" cy="4346575"/>
          </a:xfrm>
          <a:noFill/>
        </p:spPr>
        <p:txBody>
          <a:bodyPr/>
          <a:lstStyle/>
          <a:p>
            <a:pPr eaLnBrk="1" hangingPunct="1"/>
            <a:r>
              <a:rPr lang="cs-CZ" altLang="en-US" smtClean="0"/>
              <a:t> Normal spirogram and lung volumes. ERV = FRC - RV; VC = TLC - RV; RV ~= 25% of TLC; FRC ~= 40% of TLC; FEV1 &gt;= 75% of FVC.</a:t>
            </a:r>
            <a:endParaRPr lang="en-US" altLang="en-US" smtClean="0"/>
          </a:p>
          <a:p>
            <a:pPr eaLnBrk="1" hangingPunct="1"/>
            <a:endParaRPr lang="en-US" altLang="en-US" smtClean="0"/>
          </a:p>
          <a:p>
            <a:pPr eaLnBrk="1" hangingPunct="1"/>
            <a:r>
              <a:rPr lang="en-US" altLang="en-US" smtClean="0"/>
              <a:t>Spirogram and lung volumes in obstructive disease. RV and FRC are increased.TLC is also increased but to a lesser degree, so that VC is decreased. Expiration is prolonged. FEV1 &lt;= 75% of FVC. Note the emphysematous notch.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19D8BA42-F156-42B6-A0BE-C0E3A4D56C14}" type="slidenum">
              <a:rPr lang="en-US" altLang="en-US"/>
              <a:pPr/>
              <a:t>7</a:t>
            </a:fld>
            <a:endParaRPr lang="en-US" altLang="en-US"/>
          </a:p>
        </p:txBody>
      </p:sp>
      <p:sp>
        <p:nvSpPr>
          <p:cNvPr id="15363" name="Rectangle 2"/>
          <p:cNvSpPr>
            <a:spLocks noRot="1" noChangeArrowheads="1" noTextEdit="1"/>
          </p:cNvSpPr>
          <p:nvPr>
            <p:ph type="sldImg"/>
          </p:nvPr>
        </p:nvSpPr>
        <p:spPr>
          <a:xfrm>
            <a:off x="909638" y="723900"/>
            <a:ext cx="4829175" cy="3622675"/>
          </a:xfrm>
          <a:ln/>
        </p:spPr>
      </p:sp>
      <p:sp>
        <p:nvSpPr>
          <p:cNvPr id="153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A775DA8C-48DE-4F4E-B099-87F8E2002007}" type="slidenum">
              <a:rPr lang="en-US" altLang="en-US"/>
              <a:pPr/>
              <a:t>8</a:t>
            </a:fld>
            <a:endParaRPr lang="en-US" altLang="en-US"/>
          </a:p>
        </p:txBody>
      </p:sp>
      <p:sp>
        <p:nvSpPr>
          <p:cNvPr id="17411" name="Rectangle 2"/>
          <p:cNvSpPr>
            <a:spLocks noRot="1" noChangeArrowheads="1" noTextEdit="1"/>
          </p:cNvSpPr>
          <p:nvPr>
            <p:ph type="sldImg"/>
          </p:nvPr>
        </p:nvSpPr>
        <p:spPr>
          <a:xfrm>
            <a:off x="909638" y="723900"/>
            <a:ext cx="4829175" cy="3622675"/>
          </a:xfrm>
          <a:ln/>
        </p:spPr>
      </p:sp>
      <p:sp>
        <p:nvSpPr>
          <p:cNvPr id="174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FAF8930D-7CED-4C78-9F01-3F3B42515CB3}" type="slidenum">
              <a:rPr lang="en-US" altLang="en-US"/>
              <a:pPr/>
              <a:t>9</a:t>
            </a:fld>
            <a:endParaRPr lang="en-US" altLang="en-US"/>
          </a:p>
        </p:txBody>
      </p:sp>
      <p:sp>
        <p:nvSpPr>
          <p:cNvPr id="19459" name="Rectangle 2"/>
          <p:cNvSpPr>
            <a:spLocks noRot="1" noChangeArrowheads="1" noTextEdit="1"/>
          </p:cNvSpPr>
          <p:nvPr>
            <p:ph type="sldImg"/>
          </p:nvPr>
        </p:nvSpPr>
        <p:spPr>
          <a:xfrm>
            <a:off x="909638" y="723900"/>
            <a:ext cx="4829175" cy="3622675"/>
          </a:xfrm>
          <a:ln/>
        </p:spPr>
      </p:sp>
      <p:sp>
        <p:nvSpPr>
          <p:cNvPr id="19460" name="Rectangle 3"/>
          <p:cNvSpPr>
            <a:spLocks noGrp="1" noChangeArrowheads="1"/>
          </p:cNvSpPr>
          <p:nvPr>
            <p:ph type="body" idx="1"/>
          </p:nvPr>
        </p:nvSpPr>
        <p:spPr>
          <a:xfrm>
            <a:off x="887413" y="4587875"/>
            <a:ext cx="4873625" cy="4346575"/>
          </a:xfrm>
          <a:noFill/>
        </p:spPr>
        <p:txBody>
          <a:bodyPr/>
          <a:lstStyle/>
          <a:p>
            <a:pPr eaLnBrk="1" hangingPunct="1"/>
            <a:r>
              <a:rPr lang="cs-CZ" altLang="en-US" smtClean="0"/>
              <a:t> Normal spirogram and lung volumes. ERV = FRC - RV; VC = TLC - RV; RV ~= 25% of TLC; FRC ~= 40% of TLC; FEV1 &gt;= 75% of FVC.</a:t>
            </a:r>
            <a:endParaRPr lang="en-US" altLang="en-US" smtClean="0"/>
          </a:p>
          <a:p>
            <a:pPr eaLnBrk="1" hangingPunct="1"/>
            <a:endParaRPr lang="en-US" altLang="en-US" smtClean="0"/>
          </a:p>
          <a:p>
            <a:pPr eaLnBrk="1" hangingPunct="1"/>
            <a:r>
              <a:rPr lang="en-US" altLang="en-US" smtClean="0"/>
              <a:t>Spirogram and lung volumes in obstructive disease. RV and FRC are increased.TLC is also increased but to a lesser degree, so that VC is decreased. Expiration is prolonged. FEV1 &lt;= 75% of FVC. Note the emphysematous notch.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23307DAE-9578-43D2-A73B-557E8AA2970D}" type="slidenum">
              <a:rPr lang="en-US" altLang="en-US"/>
              <a:pPr/>
              <a:t>10</a:t>
            </a:fld>
            <a:endParaRPr lang="en-US" altLang="en-US"/>
          </a:p>
        </p:txBody>
      </p:sp>
      <p:sp>
        <p:nvSpPr>
          <p:cNvPr id="21507" name="Rectangle 2"/>
          <p:cNvSpPr>
            <a:spLocks noRot="1" noChangeArrowheads="1" noTextEdit="1"/>
          </p:cNvSpPr>
          <p:nvPr>
            <p:ph type="sldImg"/>
          </p:nvPr>
        </p:nvSpPr>
        <p:spPr>
          <a:xfrm>
            <a:off x="909638" y="723900"/>
            <a:ext cx="4829175" cy="3622675"/>
          </a:xfrm>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a:solidFill>
                  <a:schemeClr val="tx1"/>
                </a:solidFill>
                <a:latin typeface="Arial" panose="020B0604020202020204" pitchFamily="34" charset="0"/>
              </a:defRPr>
            </a:lvl9pPr>
          </a:lstStyle>
          <a:p>
            <a:fld id="{44BFE290-65B9-40F3-AD64-307949E0E735}" type="slidenum">
              <a:rPr lang="en-US" altLang="en-US"/>
              <a:pPr/>
              <a:t>11</a:t>
            </a:fld>
            <a:endParaRPr lang="en-US" altLang="en-US"/>
          </a:p>
        </p:txBody>
      </p:sp>
      <p:sp>
        <p:nvSpPr>
          <p:cNvPr id="23555" name="Rectangle 2"/>
          <p:cNvSpPr>
            <a:spLocks noRot="1" noChangeArrowheads="1" noTextEdit="1"/>
          </p:cNvSpPr>
          <p:nvPr>
            <p:ph type="sldImg"/>
          </p:nvPr>
        </p:nvSpPr>
        <p:spPr>
          <a:xfrm>
            <a:off x="909638" y="723900"/>
            <a:ext cx="4829175" cy="3622675"/>
          </a:xfrm>
          <a:ln/>
        </p:spPr>
      </p:sp>
      <p:sp>
        <p:nvSpPr>
          <p:cNvPr id="23556" name="Rectangle 3"/>
          <p:cNvSpPr>
            <a:spLocks noGrp="1" noChangeArrowheads="1"/>
          </p:cNvSpPr>
          <p:nvPr>
            <p:ph type="body" idx="1"/>
          </p:nvPr>
        </p:nvSpPr>
        <p:spPr>
          <a:xfrm>
            <a:off x="887413" y="4587875"/>
            <a:ext cx="4873625" cy="4346575"/>
          </a:xfrm>
          <a:noFill/>
        </p:spPr>
        <p:txBody>
          <a:bodyPr/>
          <a:lstStyle/>
          <a:p>
            <a:pPr eaLnBrk="1" hangingPunct="1"/>
            <a:r>
              <a:rPr lang="en-US" altLang="en-US" smtClean="0"/>
              <a:t>Flow-volume loops.</a:t>
            </a:r>
          </a:p>
          <a:p>
            <a:pPr eaLnBrk="1" hangingPunct="1"/>
            <a:r>
              <a:rPr lang="en-US" altLang="en-US" smtClean="0"/>
              <a:t>	(Fyziologická)  Inspiratory limb of loop is symmetric and convex. Expiratory limb is linear. Flow rates at midpoint of VC are often measured. MIF 50%FVC is &gt; MEF  50%FVC because of dynamic compression of the airways. Peak expiratory flow is sometimes used  to estimate degree of airway obstruction but is very dependent on patient effort. Expiratory flow rates over lower 50% of FVC (ie, approaching RV) are sensitive indicators of small airways status.</a:t>
            </a:r>
          </a:p>
          <a:p>
            <a:pPr eaLnBrk="1" hangingPunct="1"/>
            <a:r>
              <a:rPr lang="en-US" altLang="en-US" smtClean="0"/>
              <a:t>         (Restrikční vada) Restrictive disease (eg, sarcoidosis, kyphoscoliosis). Configuration of loop is narrowed because of diminished lung volumes, but shape is basically as in (Fyz). Flow rates are normal (actually greater than normal at comparable lung volumes because increased elastic recoil of lungs and/or chest wall holds airways open). </a:t>
            </a:r>
          </a:p>
          <a:p>
            <a:pPr eaLnBrk="1" hangingPunct="1"/>
            <a:r>
              <a:rPr lang="cs-CZ" alt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D33E4C3-3583-45C4-A9F3-C71A5B26A45F}" type="slidenum">
              <a:rPr lang="en-US" altLang="en-US"/>
              <a:pPr>
                <a:defRPr/>
              </a:pPr>
              <a:t>‹#›</a:t>
            </a:fld>
            <a:endParaRPr lang="en-US" altLang="en-US"/>
          </a:p>
        </p:txBody>
      </p:sp>
    </p:spTree>
    <p:extLst>
      <p:ext uri="{BB962C8B-B14F-4D97-AF65-F5344CB8AC3E}">
        <p14:creationId xmlns:p14="http://schemas.microsoft.com/office/powerpoint/2010/main" val="330392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698A2D-5673-4B63-9E3C-68E5E5848638}" type="slidenum">
              <a:rPr lang="en-US" altLang="en-US"/>
              <a:pPr>
                <a:defRPr/>
              </a:pPr>
              <a:t>‹#›</a:t>
            </a:fld>
            <a:endParaRPr lang="en-US" altLang="en-US"/>
          </a:p>
        </p:txBody>
      </p:sp>
    </p:spTree>
    <p:extLst>
      <p:ext uri="{BB962C8B-B14F-4D97-AF65-F5344CB8AC3E}">
        <p14:creationId xmlns:p14="http://schemas.microsoft.com/office/powerpoint/2010/main" val="24710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ECC9BE-812A-410A-81F9-4CE78B83E289}" type="slidenum">
              <a:rPr lang="en-US" altLang="en-US"/>
              <a:pPr>
                <a:defRPr/>
              </a:pPr>
              <a:t>‹#›</a:t>
            </a:fld>
            <a:endParaRPr lang="en-US" altLang="en-US"/>
          </a:p>
        </p:txBody>
      </p:sp>
    </p:spTree>
    <p:extLst>
      <p:ext uri="{BB962C8B-B14F-4D97-AF65-F5344CB8AC3E}">
        <p14:creationId xmlns:p14="http://schemas.microsoft.com/office/powerpoint/2010/main" val="588346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4BE25D3-943F-4345-BA95-16367D8A90EE}" type="slidenum">
              <a:rPr lang="en-US" altLang="en-US"/>
              <a:pPr>
                <a:defRPr/>
              </a:pPr>
              <a:t>‹#›</a:t>
            </a:fld>
            <a:endParaRPr lang="en-US" altLang="en-US"/>
          </a:p>
        </p:txBody>
      </p:sp>
    </p:spTree>
    <p:extLst>
      <p:ext uri="{BB962C8B-B14F-4D97-AF65-F5344CB8AC3E}">
        <p14:creationId xmlns:p14="http://schemas.microsoft.com/office/powerpoint/2010/main" val="360660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FB81EF-D280-44DF-A230-AE355491B19A}" type="slidenum">
              <a:rPr lang="en-US" altLang="en-US"/>
              <a:pPr>
                <a:defRPr/>
              </a:pPr>
              <a:t>‹#›</a:t>
            </a:fld>
            <a:endParaRPr lang="en-US" altLang="en-US"/>
          </a:p>
        </p:txBody>
      </p:sp>
    </p:spTree>
    <p:extLst>
      <p:ext uri="{BB962C8B-B14F-4D97-AF65-F5344CB8AC3E}">
        <p14:creationId xmlns:p14="http://schemas.microsoft.com/office/powerpoint/2010/main" val="96824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5E40E97-F6F7-45BC-B7DD-16616A56501D}" type="slidenum">
              <a:rPr lang="en-US" altLang="en-US"/>
              <a:pPr>
                <a:defRPr/>
              </a:pPr>
              <a:t>‹#›</a:t>
            </a:fld>
            <a:endParaRPr lang="en-US" altLang="en-US"/>
          </a:p>
        </p:txBody>
      </p:sp>
    </p:spTree>
    <p:extLst>
      <p:ext uri="{BB962C8B-B14F-4D97-AF65-F5344CB8AC3E}">
        <p14:creationId xmlns:p14="http://schemas.microsoft.com/office/powerpoint/2010/main" val="345671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2658AB4-324B-46B3-90BB-56611928D42F}" type="slidenum">
              <a:rPr lang="en-US" altLang="en-US"/>
              <a:pPr>
                <a:defRPr/>
              </a:pPr>
              <a:t>‹#›</a:t>
            </a:fld>
            <a:endParaRPr lang="en-US" altLang="en-US"/>
          </a:p>
        </p:txBody>
      </p:sp>
    </p:spTree>
    <p:extLst>
      <p:ext uri="{BB962C8B-B14F-4D97-AF65-F5344CB8AC3E}">
        <p14:creationId xmlns:p14="http://schemas.microsoft.com/office/powerpoint/2010/main" val="854816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287A91C-7052-444C-ACCB-BE64BE6E9BCB}" type="slidenum">
              <a:rPr lang="en-US" altLang="en-US"/>
              <a:pPr>
                <a:defRPr/>
              </a:pPr>
              <a:t>‹#›</a:t>
            </a:fld>
            <a:endParaRPr lang="en-US" altLang="en-US"/>
          </a:p>
        </p:txBody>
      </p:sp>
    </p:spTree>
    <p:extLst>
      <p:ext uri="{BB962C8B-B14F-4D97-AF65-F5344CB8AC3E}">
        <p14:creationId xmlns:p14="http://schemas.microsoft.com/office/powerpoint/2010/main" val="385477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9977A7E-E9E0-4318-A472-899CF4F63715}" type="slidenum">
              <a:rPr lang="en-US" altLang="en-US"/>
              <a:pPr>
                <a:defRPr/>
              </a:pPr>
              <a:t>‹#›</a:t>
            </a:fld>
            <a:endParaRPr lang="en-US" altLang="en-US"/>
          </a:p>
        </p:txBody>
      </p:sp>
    </p:spTree>
    <p:extLst>
      <p:ext uri="{BB962C8B-B14F-4D97-AF65-F5344CB8AC3E}">
        <p14:creationId xmlns:p14="http://schemas.microsoft.com/office/powerpoint/2010/main" val="150943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6A14C0C-C883-45C4-B4A0-46B55F1ADFC3}" type="slidenum">
              <a:rPr lang="en-US" altLang="en-US"/>
              <a:pPr>
                <a:defRPr/>
              </a:pPr>
              <a:t>‹#›</a:t>
            </a:fld>
            <a:endParaRPr lang="en-US" altLang="en-US"/>
          </a:p>
        </p:txBody>
      </p:sp>
    </p:spTree>
    <p:extLst>
      <p:ext uri="{BB962C8B-B14F-4D97-AF65-F5344CB8AC3E}">
        <p14:creationId xmlns:p14="http://schemas.microsoft.com/office/powerpoint/2010/main" val="379937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86C7D27-E367-442D-A2BE-E55D2D0AA51F}" type="slidenum">
              <a:rPr lang="en-US" altLang="en-US"/>
              <a:pPr>
                <a:defRPr/>
              </a:pPr>
              <a:t>‹#›</a:t>
            </a:fld>
            <a:endParaRPr lang="en-US" altLang="en-US"/>
          </a:p>
        </p:txBody>
      </p:sp>
    </p:spTree>
    <p:extLst>
      <p:ext uri="{BB962C8B-B14F-4D97-AF65-F5344CB8AC3E}">
        <p14:creationId xmlns:p14="http://schemas.microsoft.com/office/powerpoint/2010/main" val="88471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B698D6A-1060-4755-A5B7-3111450E9F1B}" type="slidenum">
              <a:rPr lang="en-US" altLang="en-US"/>
              <a:pPr>
                <a:defRPr/>
              </a:pPr>
              <a:t>‹#›</a:t>
            </a:fld>
            <a:endParaRPr lang="en-US" altLang="en-US"/>
          </a:p>
        </p:txBody>
      </p:sp>
    </p:spTree>
    <p:extLst>
      <p:ext uri="{BB962C8B-B14F-4D97-AF65-F5344CB8AC3E}">
        <p14:creationId xmlns:p14="http://schemas.microsoft.com/office/powerpoint/2010/main" val="233006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D5E5F1B-55EE-4CCE-A316-73FEAFE104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BF0238-6F4E-4364-AF67-F7EAAED07DFE}" type="slidenum">
              <a:rPr lang="en-US" altLang="en-US"/>
              <a:pPr/>
              <a:t>1</a:t>
            </a:fld>
            <a:endParaRPr lang="en-US" altLang="en-US"/>
          </a:p>
        </p:txBody>
      </p:sp>
      <p:sp>
        <p:nvSpPr>
          <p:cNvPr id="4099" name="Rectangle 2"/>
          <p:cNvSpPr>
            <a:spLocks noChangeArrowheads="1"/>
          </p:cNvSpPr>
          <p:nvPr/>
        </p:nvSpPr>
        <p:spPr bwMode="auto">
          <a:xfrm>
            <a:off x="615950" y="1104900"/>
            <a:ext cx="79851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4400" b="1" dirty="0">
                <a:solidFill>
                  <a:srgbClr val="FF0000"/>
                </a:solidFill>
              </a:rPr>
              <a:t>Vyšetření respiračních funkcí</a:t>
            </a:r>
          </a:p>
          <a:p>
            <a:pPr algn="ctr" eaLnBrk="1" hangingPunct="1"/>
            <a:endParaRPr lang="cs-CZ" altLang="en-US" sz="4400" b="1" dirty="0">
              <a:solidFill>
                <a:srgbClr val="FF0000"/>
              </a:solidFill>
            </a:endParaRPr>
          </a:p>
          <a:p>
            <a:pPr algn="ctr" eaLnBrk="1" hangingPunct="1"/>
            <a:endParaRPr lang="cs-CZ" altLang="en-US" sz="4400" b="1" dirty="0">
              <a:solidFill>
                <a:srgbClr val="FF0000"/>
              </a:solidFill>
            </a:endParaRPr>
          </a:p>
          <a:p>
            <a:pPr algn="ctr" eaLnBrk="1" hangingPunct="1"/>
            <a:r>
              <a:rPr lang="cs-CZ" altLang="en-US" sz="3600" b="1" dirty="0" smtClean="0">
                <a:solidFill>
                  <a:schemeClr val="accent2"/>
                </a:solidFill>
              </a:rPr>
              <a:t>Petr Maršálek</a:t>
            </a:r>
            <a:endParaRPr lang="cs-CZ" altLang="en-US" sz="3600" b="1" dirty="0">
              <a:solidFill>
                <a:schemeClr val="accent2"/>
              </a:solidFill>
            </a:endParaRPr>
          </a:p>
          <a:p>
            <a:pPr algn="ctr" eaLnBrk="1" hangingPunct="1"/>
            <a:endParaRPr lang="cs-CZ" altLang="en-US" sz="3600" b="1" dirty="0">
              <a:solidFill>
                <a:schemeClr val="accent2"/>
              </a:solidFill>
              <a:latin typeface="Times New Roman" panose="02020603050405020304" pitchFamily="18" charset="0"/>
            </a:endParaRPr>
          </a:p>
        </p:txBody>
      </p:sp>
      <p:sp>
        <p:nvSpPr>
          <p:cNvPr id="2" name="TextBox 1"/>
          <p:cNvSpPr txBox="1"/>
          <p:nvPr/>
        </p:nvSpPr>
        <p:spPr>
          <a:xfrm>
            <a:off x="228600" y="152400"/>
            <a:ext cx="901209" cy="523220"/>
          </a:xfrm>
          <a:prstGeom prst="rect">
            <a:avLst/>
          </a:prstGeom>
          <a:noFill/>
        </p:spPr>
        <p:txBody>
          <a:bodyPr wrap="none" rtlCol="0">
            <a:spAutoFit/>
          </a:bodyPr>
          <a:lstStyle/>
          <a:p>
            <a:r>
              <a:rPr lang="cs-CZ" sz="2800" dirty="0" smtClean="0">
                <a:solidFill>
                  <a:srgbClr val="FF0000"/>
                </a:solidFill>
              </a:rPr>
              <a:t>AKK</a:t>
            </a:r>
            <a:endParaRPr lang="en-GB" sz="28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A45228-E898-40D2-B3AE-9AD67355D572}" type="slidenum">
              <a:rPr lang="en-US" altLang="en-US"/>
              <a:pPr/>
              <a:t>10</a:t>
            </a:fld>
            <a:endParaRPr lang="en-US" altLang="en-US"/>
          </a:p>
        </p:txBody>
      </p:sp>
      <p:sp>
        <p:nvSpPr>
          <p:cNvPr id="20483" name="Rectangle 2"/>
          <p:cNvSpPr>
            <a:spLocks noChangeArrowheads="1"/>
          </p:cNvSpPr>
          <p:nvPr/>
        </p:nvSpPr>
        <p:spPr bwMode="auto">
          <a:xfrm>
            <a:off x="0" y="1658938"/>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8600">
              <a:tabLst>
                <a:tab pos="1125538" algn="l"/>
              </a:tabLst>
              <a:defRPr>
                <a:solidFill>
                  <a:schemeClr val="tx1"/>
                </a:solidFill>
                <a:latin typeface="Arial" panose="020B0604020202020204" pitchFamily="34" charset="0"/>
              </a:defRPr>
            </a:lvl1pPr>
            <a:lvl2pPr marL="742950" indent="-285750">
              <a:tabLst>
                <a:tab pos="1125538" algn="l"/>
              </a:tabLst>
              <a:defRPr>
                <a:solidFill>
                  <a:schemeClr val="tx1"/>
                </a:solidFill>
                <a:latin typeface="Arial" panose="020B0604020202020204" pitchFamily="34" charset="0"/>
              </a:defRPr>
            </a:lvl2pPr>
            <a:lvl3pPr marL="1143000" indent="-228600">
              <a:tabLst>
                <a:tab pos="1125538" algn="l"/>
              </a:tabLst>
              <a:defRPr>
                <a:solidFill>
                  <a:schemeClr val="tx1"/>
                </a:solidFill>
                <a:latin typeface="Arial" panose="020B0604020202020204" pitchFamily="34" charset="0"/>
              </a:defRPr>
            </a:lvl3pPr>
            <a:lvl4pPr marL="1600200" indent="-228600">
              <a:tabLst>
                <a:tab pos="1125538" algn="l"/>
              </a:tabLst>
              <a:defRPr>
                <a:solidFill>
                  <a:schemeClr val="tx1"/>
                </a:solidFill>
                <a:latin typeface="Arial" panose="020B0604020202020204" pitchFamily="34" charset="0"/>
              </a:defRPr>
            </a:lvl4pPr>
            <a:lvl5pPr marL="2057400" indent="-228600">
              <a:tabLst>
                <a:tab pos="11255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255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255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255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25538" algn="l"/>
              </a:tabLst>
              <a:defRPr>
                <a:solidFill>
                  <a:schemeClr val="tx1"/>
                </a:solidFill>
                <a:latin typeface="Arial" panose="020B0604020202020204" pitchFamily="34" charset="0"/>
              </a:defRPr>
            </a:lvl9pPr>
          </a:lstStyle>
          <a:p>
            <a:pPr eaLnBrk="1" hangingPunct="1"/>
            <a:r>
              <a:rPr lang="en-US" altLang="en-US" sz="2400" b="1">
                <a:solidFill>
                  <a:srgbClr val="800000"/>
                </a:solidFill>
                <a:cs typeface="Times New Roman" panose="02020603050405020304" pitchFamily="18" charset="0"/>
              </a:rPr>
              <a:t>PEFR </a:t>
            </a:r>
            <a:r>
              <a:rPr lang="cs-CZ" altLang="en-US" sz="2400" b="1">
                <a:solidFill>
                  <a:srgbClr val="800000"/>
                </a:solidFill>
                <a:cs typeface="Times New Roman" panose="02020603050405020304" pitchFamily="18" charset="0"/>
              </a:rPr>
              <a:t>– (</a:t>
            </a:r>
            <a:r>
              <a:rPr lang="en-US" altLang="en-US" sz="2400" b="1">
                <a:solidFill>
                  <a:srgbClr val="800000"/>
                </a:solidFill>
                <a:cs typeface="Times New Roman" panose="02020603050405020304" pitchFamily="18" charset="0"/>
              </a:rPr>
              <a:t>Peak </a:t>
            </a:r>
            <a:r>
              <a:rPr lang="cs-CZ" altLang="en-US" sz="2400" b="1">
                <a:solidFill>
                  <a:srgbClr val="800000"/>
                </a:solidFill>
                <a:cs typeface="Times New Roman" panose="02020603050405020304" pitchFamily="18" charset="0"/>
              </a:rPr>
              <a:t>E</a:t>
            </a:r>
            <a:r>
              <a:rPr lang="en-US" altLang="en-US" sz="2400" b="1">
                <a:solidFill>
                  <a:srgbClr val="800000"/>
                </a:solidFill>
                <a:cs typeface="Times New Roman" panose="02020603050405020304" pitchFamily="18" charset="0"/>
              </a:rPr>
              <a:t>xpiratory </a:t>
            </a:r>
            <a:r>
              <a:rPr lang="cs-CZ" altLang="en-US" sz="2400" b="1">
                <a:solidFill>
                  <a:srgbClr val="800000"/>
                </a:solidFill>
                <a:cs typeface="Times New Roman" panose="02020603050405020304" pitchFamily="18" charset="0"/>
              </a:rPr>
              <a:t>F</a:t>
            </a:r>
            <a:r>
              <a:rPr lang="en-US" altLang="en-US" sz="2400" b="1">
                <a:solidFill>
                  <a:srgbClr val="800000"/>
                </a:solidFill>
                <a:cs typeface="Times New Roman" panose="02020603050405020304" pitchFamily="18" charset="0"/>
              </a:rPr>
              <a:t>low </a:t>
            </a:r>
            <a:r>
              <a:rPr lang="cs-CZ" altLang="en-US" sz="2400" b="1">
                <a:solidFill>
                  <a:srgbClr val="800000"/>
                </a:solidFill>
                <a:cs typeface="Times New Roman" panose="02020603050405020304" pitchFamily="18" charset="0"/>
              </a:rPr>
              <a:t>R</a:t>
            </a:r>
            <a:r>
              <a:rPr lang="en-US" altLang="en-US" sz="2400" b="1">
                <a:solidFill>
                  <a:srgbClr val="800000"/>
                </a:solidFill>
                <a:cs typeface="Times New Roman" panose="02020603050405020304" pitchFamily="18" charset="0"/>
              </a:rPr>
              <a:t>ate</a:t>
            </a:r>
            <a:r>
              <a:rPr lang="cs-CZ" altLang="en-US" sz="2400" b="1">
                <a:solidFill>
                  <a:srgbClr val="800000"/>
                </a:solidFill>
                <a:cs typeface="Times New Roman" panose="02020603050405020304" pitchFamily="18" charset="0"/>
              </a:rPr>
              <a:t>)</a:t>
            </a:r>
            <a:endParaRPr lang="cs-CZ" altLang="en-US" sz="2400" b="1">
              <a:solidFill>
                <a:srgbClr val="800000"/>
              </a:solidFill>
            </a:endParaRPr>
          </a:p>
          <a:p>
            <a:pPr>
              <a:buFont typeface="Times New Roman" panose="02020603050405020304" pitchFamily="18" charset="0"/>
              <a:buNone/>
            </a:pPr>
            <a:r>
              <a:rPr lang="cs-CZ" altLang="en-US" sz="2400">
                <a:cs typeface="Times New Roman" panose="02020603050405020304" pitchFamily="18" charset="0"/>
              </a:rPr>
              <a:t>Maximální výdechová rychlost (na smyčce průtok/ objem)</a:t>
            </a:r>
            <a:endParaRPr lang="cs-CZ" altLang="en-US" sz="2400"/>
          </a:p>
          <a:p>
            <a:pPr>
              <a:buFont typeface="Times New Roman" panose="02020603050405020304" pitchFamily="18" charset="0"/>
              <a:buChar char="-"/>
            </a:pPr>
            <a:r>
              <a:rPr lang="cs-CZ" altLang="en-US" sz="2400">
                <a:cs typeface="Times New Roman" panose="02020603050405020304" pitchFamily="18" charset="0"/>
              </a:rPr>
              <a:t>opakovaná měření PEFR umožňují posoudit dynamické ukazatele u obstrukčních poruch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0492F2-2D0D-4DFC-9C0B-C749FE4831F0}" type="slidenum">
              <a:rPr lang="en-US" altLang="en-US"/>
              <a:pPr/>
              <a:t>11</a:t>
            </a:fld>
            <a:endParaRPr lang="en-US" altLang="en-US"/>
          </a:p>
        </p:txBody>
      </p:sp>
      <p:pic>
        <p:nvPicPr>
          <p:cNvPr id="22531" name="Picture 2" descr="f64_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371600"/>
            <a:ext cx="131445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
          <p:cNvSpPr>
            <a:spLocks noChangeArrowheads="1"/>
          </p:cNvSpPr>
          <p:nvPr/>
        </p:nvSpPr>
        <p:spPr bwMode="auto">
          <a:xfrm>
            <a:off x="4449763" y="3257550"/>
            <a:ext cx="244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22533" name="Text Box 4"/>
          <p:cNvSpPr txBox="1">
            <a:spLocks noChangeArrowheads="1"/>
          </p:cNvSpPr>
          <p:nvPr/>
        </p:nvSpPr>
        <p:spPr bwMode="auto">
          <a:xfrm>
            <a:off x="533400" y="279400"/>
            <a:ext cx="6251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3200" b="1" u="sng"/>
              <a:t>Normální smyčka průtok-objem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4C722D-68EA-414D-87BC-2723AB271382}" type="slidenum">
              <a:rPr lang="en-US" altLang="en-US"/>
              <a:pPr/>
              <a:t>12</a:t>
            </a:fld>
            <a:endParaRPr lang="en-US" altLang="en-US"/>
          </a:p>
        </p:txBody>
      </p:sp>
      <p:sp>
        <p:nvSpPr>
          <p:cNvPr id="24579" name="Rectangle 4"/>
          <p:cNvSpPr>
            <a:spLocks noGrp="1" noChangeArrowheads="1"/>
          </p:cNvSpPr>
          <p:nvPr>
            <p:ph type="title"/>
          </p:nvPr>
        </p:nvSpPr>
        <p:spPr/>
        <p:txBody>
          <a:bodyPr/>
          <a:lstStyle/>
          <a:p>
            <a:pPr eaLnBrk="1" hangingPunct="1"/>
            <a:r>
              <a:rPr lang="en-US" altLang="en-US" smtClean="0"/>
              <a:t>Ins</a:t>
            </a:r>
            <a:r>
              <a:rPr lang="cs-CZ" altLang="en-US" smtClean="0"/>
              <a:t>pirační a expirační část</a:t>
            </a:r>
            <a:endParaRPr lang="en-US" altLang="en-US" smtClean="0"/>
          </a:p>
        </p:txBody>
      </p:sp>
      <p:pic>
        <p:nvPicPr>
          <p:cNvPr id="24580" name="Picture 6" descr="http://www.doctorslounge.com/chest/procedures/550px-Flow-volume-lo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66813"/>
            <a:ext cx="68580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085CB4-DBC4-4235-84B1-14945E855FBB}" type="slidenum">
              <a:rPr lang="en-US" altLang="en-US"/>
              <a:pPr/>
              <a:t>13</a:t>
            </a:fld>
            <a:endParaRPr lang="en-US" altLang="en-US"/>
          </a:p>
        </p:txBody>
      </p:sp>
      <p:sp>
        <p:nvSpPr>
          <p:cNvPr id="25603" name="Rectangle 2"/>
          <p:cNvSpPr>
            <a:spLocks noChangeArrowheads="1"/>
          </p:cNvSpPr>
          <p:nvPr/>
        </p:nvSpPr>
        <p:spPr bwMode="auto">
          <a:xfrm>
            <a:off x="457200" y="611188"/>
            <a:ext cx="8178800"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Arial" panose="020B0604020202020204" pitchFamily="34" charset="0"/>
              </a:defRPr>
            </a:lvl1pPr>
            <a:lvl2pPr marL="742950" indent="-285750">
              <a:tabLst>
                <a:tab pos="685800" algn="l"/>
              </a:tabLst>
              <a:defRPr>
                <a:solidFill>
                  <a:schemeClr val="tx1"/>
                </a:solidFill>
                <a:latin typeface="Arial" panose="020B0604020202020204" pitchFamily="34" charset="0"/>
              </a:defRPr>
            </a:lvl2pPr>
            <a:lvl3pPr marL="1143000" indent="-228600">
              <a:tabLst>
                <a:tab pos="685800" algn="l"/>
              </a:tabLst>
              <a:defRPr>
                <a:solidFill>
                  <a:schemeClr val="tx1"/>
                </a:solidFill>
                <a:latin typeface="Arial" panose="020B0604020202020204" pitchFamily="34" charset="0"/>
              </a:defRPr>
            </a:lvl3pPr>
            <a:lvl4pPr marL="1600200" indent="-228600">
              <a:tabLst>
                <a:tab pos="685800" algn="l"/>
              </a:tabLst>
              <a:defRPr>
                <a:solidFill>
                  <a:schemeClr val="tx1"/>
                </a:solidFill>
                <a:latin typeface="Arial" panose="020B0604020202020204" pitchFamily="34" charset="0"/>
              </a:defRPr>
            </a:lvl4pPr>
            <a:lvl5pPr marL="2057400" indent="-228600">
              <a:tabLst>
                <a:tab pos="685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eaLnBrk="1" hangingPunct="1"/>
            <a:r>
              <a:rPr lang="cs-CZ" altLang="en-US" sz="3200" b="1" u="sng">
                <a:solidFill>
                  <a:srgbClr val="FF0000"/>
                </a:solidFill>
              </a:rPr>
              <a:t>Restrikční poruchy</a:t>
            </a:r>
            <a:endParaRPr lang="cs-CZ" altLang="en-US" sz="3200">
              <a:solidFill>
                <a:srgbClr val="FF0000"/>
              </a:solidFill>
            </a:endParaRPr>
          </a:p>
          <a:p>
            <a:pPr eaLnBrk="1" hangingPunct="1"/>
            <a:r>
              <a:rPr lang="cs-CZ" altLang="en-US" sz="3200"/>
              <a:t>anatomická a/nebo funkční ztráta povrchu pro výměnu dýchacích plynů</a:t>
            </a:r>
          </a:p>
          <a:p>
            <a:pPr eaLnBrk="1" hangingPunct="1"/>
            <a:endParaRPr lang="cs-CZ" altLang="en-US" sz="3200"/>
          </a:p>
          <a:p>
            <a:pPr eaLnBrk="1" hangingPunct="1"/>
            <a:r>
              <a:rPr lang="cs-CZ" altLang="en-US" sz="3200"/>
              <a:t>resekce</a:t>
            </a:r>
          </a:p>
          <a:p>
            <a:pPr eaLnBrk="1" hangingPunct="1"/>
            <a:r>
              <a:rPr lang="cs-CZ" altLang="en-US" sz="3200"/>
              <a:t>atelektáza</a:t>
            </a:r>
          </a:p>
          <a:p>
            <a:pPr eaLnBrk="1" hangingPunct="1"/>
            <a:r>
              <a:rPr lang="cs-CZ" altLang="en-US" sz="3200"/>
              <a:t>plicní edém</a:t>
            </a:r>
          </a:p>
          <a:p>
            <a:pPr eaLnBrk="1" hangingPunct="1"/>
            <a:r>
              <a:rPr lang="cs-CZ" altLang="en-US" sz="3200"/>
              <a:t>plicní fibróza</a:t>
            </a:r>
          </a:p>
          <a:p>
            <a:pPr eaLnBrk="1" hangingPunct="1"/>
            <a:r>
              <a:rPr lang="cs-CZ" altLang="en-US" sz="3200"/>
              <a:t>deformity hrudníku / patol. dýchací pohyby</a:t>
            </a:r>
          </a:p>
          <a:p>
            <a:pPr eaLnBrk="1" hangingPunct="1"/>
            <a:r>
              <a:rPr lang="cs-CZ" altLang="en-US" sz="3200"/>
              <a:t>pneumonie</a:t>
            </a:r>
          </a:p>
          <a:p>
            <a:pPr eaLnBrk="1" hangingPunct="1"/>
            <a:r>
              <a:rPr lang="cs-CZ" altLang="en-US" sz="3200"/>
              <a:t>pneumothorax</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65420D-4EE9-46BC-B777-4EF3B4955EDA}" type="slidenum">
              <a:rPr lang="en-US" altLang="en-US"/>
              <a:pPr/>
              <a:t>14</a:t>
            </a:fld>
            <a:endParaRPr lang="en-US" altLang="en-US"/>
          </a:p>
        </p:txBody>
      </p:sp>
      <p:sp>
        <p:nvSpPr>
          <p:cNvPr id="27651" name="Rectangle 2"/>
          <p:cNvSpPr>
            <a:spLocks noChangeArrowheads="1"/>
          </p:cNvSpPr>
          <p:nvPr/>
        </p:nvSpPr>
        <p:spPr bwMode="auto">
          <a:xfrm>
            <a:off x="457200" y="914400"/>
            <a:ext cx="91440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3200" b="1" u="sng">
                <a:solidFill>
                  <a:srgbClr val="800000"/>
                </a:solidFill>
              </a:rPr>
              <a:t>Pro restrikční poruchu je typické</a:t>
            </a:r>
          </a:p>
          <a:p>
            <a:pPr eaLnBrk="1" hangingPunct="1"/>
            <a:r>
              <a:rPr lang="cs-CZ" altLang="en-US" sz="3200"/>
              <a:t>- snížená vitální kapacita (VC)</a:t>
            </a:r>
          </a:p>
          <a:p>
            <a:pPr eaLnBrk="1" hangingPunct="1"/>
            <a:r>
              <a:rPr lang="cs-CZ" altLang="en-US" sz="3200"/>
              <a:t>- snížená function residual kapacita (FRC)</a:t>
            </a:r>
          </a:p>
          <a:p>
            <a:pPr eaLnBrk="1" hangingPunct="1"/>
            <a:r>
              <a:rPr lang="cs-CZ" altLang="en-US" sz="3200"/>
              <a:t>- snížená poddajnost (compliance)</a:t>
            </a:r>
          </a:p>
          <a:p>
            <a:pPr eaLnBrk="1" hangingPunct="1"/>
            <a:r>
              <a:rPr lang="cs-CZ" altLang="en-US" sz="3200"/>
              <a:t>- normální tvar smyčky průtok/ objem</a:t>
            </a:r>
          </a:p>
          <a:p>
            <a:pPr eaLnBrk="1" hangingPunct="1">
              <a:buFontTx/>
              <a:buChar char="-"/>
            </a:pPr>
            <a:r>
              <a:rPr lang="cs-CZ" altLang="en-US" sz="3200"/>
              <a:t> může být více negativní pleurální tlak během inspiria</a:t>
            </a:r>
          </a:p>
          <a:p>
            <a:pPr eaLnBrk="1" hangingPunct="1">
              <a:buFontTx/>
              <a:buChar char="-"/>
            </a:pPr>
            <a:r>
              <a:rPr lang="cs-CZ" altLang="en-US" sz="3200"/>
              <a:t> může být zvýšená rezistence plicních cév</a:t>
            </a:r>
          </a:p>
          <a:p>
            <a:pPr eaLnBrk="1" hangingPunct="1"/>
            <a:r>
              <a:rPr lang="cs-CZ" altLang="en-US" sz="3200"/>
              <a:t>- může být hypoxémie</a:t>
            </a:r>
          </a:p>
          <a:p>
            <a:pPr eaLnBrk="1" hangingPunct="1"/>
            <a:endParaRPr lang="cs-CZ" altLang="en-US"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3AFCD7-7B77-4B61-91B0-A2526F9FE729}" type="slidenum">
              <a:rPr lang="en-US" altLang="en-US"/>
              <a:pPr/>
              <a:t>15</a:t>
            </a:fld>
            <a:endParaRPr lang="en-US" altLang="en-US"/>
          </a:p>
        </p:txBody>
      </p:sp>
      <p:pic>
        <p:nvPicPr>
          <p:cNvPr id="29699" name="Picture 2" descr="spirogramrestrict"/>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6908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p:cNvSpPr txBox="1">
            <a:spLocks noChangeArrowheads="1"/>
          </p:cNvSpPr>
          <p:nvPr/>
        </p:nvSpPr>
        <p:spPr bwMode="auto">
          <a:xfrm>
            <a:off x="1143000" y="533400"/>
            <a:ext cx="58213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3200"/>
              <a:t>Spirogram - </a:t>
            </a:r>
            <a:r>
              <a:rPr lang="cs-CZ" altLang="en-US" sz="3200" b="1">
                <a:solidFill>
                  <a:srgbClr val="FF0000"/>
                </a:solidFill>
              </a:rPr>
              <a:t>restrikční</a:t>
            </a:r>
            <a:r>
              <a:rPr lang="cs-CZ" altLang="en-US" sz="3200"/>
              <a:t> porucha</a:t>
            </a:r>
          </a:p>
        </p:txBody>
      </p:sp>
      <p:sp>
        <p:nvSpPr>
          <p:cNvPr id="29701" name="AutoShape 4"/>
          <p:cNvSpPr>
            <a:spLocks noChangeArrowheads="1"/>
          </p:cNvSpPr>
          <p:nvPr/>
        </p:nvSpPr>
        <p:spPr bwMode="auto">
          <a:xfrm>
            <a:off x="304800" y="4191000"/>
            <a:ext cx="917575" cy="215900"/>
          </a:xfrm>
          <a:prstGeom prst="rightArrow">
            <a:avLst>
              <a:gd name="adj1" fmla="val 50000"/>
              <a:gd name="adj2" fmla="val 10625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962DD3-221B-4D7C-9322-BCC66FD0F6F4}" type="slidenum">
              <a:rPr lang="en-US" altLang="en-US"/>
              <a:pPr/>
              <a:t>16</a:t>
            </a:fld>
            <a:endParaRPr lang="en-US" altLang="en-US"/>
          </a:p>
        </p:txBody>
      </p:sp>
      <p:sp>
        <p:nvSpPr>
          <p:cNvPr id="31747" name="Rectangle 2"/>
          <p:cNvSpPr>
            <a:spLocks noChangeArrowheads="1"/>
          </p:cNvSpPr>
          <p:nvPr/>
        </p:nvSpPr>
        <p:spPr bwMode="auto">
          <a:xfrm>
            <a:off x="635000" y="104170"/>
            <a:ext cx="7777163"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Arial" panose="020B0604020202020204" pitchFamily="34" charset="0"/>
              </a:defRPr>
            </a:lvl1pPr>
            <a:lvl2pPr marL="742950" indent="-285750">
              <a:tabLst>
                <a:tab pos="685800" algn="l"/>
              </a:tabLst>
              <a:defRPr>
                <a:solidFill>
                  <a:schemeClr val="tx1"/>
                </a:solidFill>
                <a:latin typeface="Arial" panose="020B0604020202020204" pitchFamily="34" charset="0"/>
              </a:defRPr>
            </a:lvl2pPr>
            <a:lvl3pPr marL="1143000" indent="-228600">
              <a:tabLst>
                <a:tab pos="685800" algn="l"/>
              </a:tabLst>
              <a:defRPr>
                <a:solidFill>
                  <a:schemeClr val="tx1"/>
                </a:solidFill>
                <a:latin typeface="Arial" panose="020B0604020202020204" pitchFamily="34" charset="0"/>
              </a:defRPr>
            </a:lvl3pPr>
            <a:lvl4pPr marL="1600200" indent="-228600">
              <a:tabLst>
                <a:tab pos="685800" algn="l"/>
              </a:tabLst>
              <a:defRPr>
                <a:solidFill>
                  <a:schemeClr val="tx1"/>
                </a:solidFill>
                <a:latin typeface="Arial" panose="020B0604020202020204" pitchFamily="34" charset="0"/>
              </a:defRPr>
            </a:lvl4pPr>
            <a:lvl5pPr marL="2057400" indent="-228600">
              <a:tabLst>
                <a:tab pos="685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eaLnBrk="1" hangingPunct="1"/>
            <a:r>
              <a:rPr lang="cs-CZ" altLang="en-US" sz="3200" b="1" u="sng" dirty="0">
                <a:solidFill>
                  <a:srgbClr val="FF0000"/>
                </a:solidFill>
              </a:rPr>
              <a:t>Obstrukční poruchy</a:t>
            </a:r>
          </a:p>
          <a:p>
            <a:pPr eaLnBrk="1" hangingPunct="1"/>
            <a:r>
              <a:rPr lang="cs-CZ" altLang="en-US" sz="3200" dirty="0"/>
              <a:t>zvýšená rezistence dýchacích cest </a:t>
            </a:r>
          </a:p>
          <a:p>
            <a:pPr eaLnBrk="1" hangingPunct="1"/>
            <a:r>
              <a:rPr lang="cs-CZ" altLang="en-US" sz="3200" dirty="0"/>
              <a:t>-intrathorakální</a:t>
            </a:r>
          </a:p>
          <a:p>
            <a:pPr eaLnBrk="1" hangingPunct="1"/>
            <a:r>
              <a:rPr lang="cs-CZ" altLang="en-US" sz="3200" dirty="0"/>
              <a:t>-extrathorakální</a:t>
            </a:r>
          </a:p>
          <a:p>
            <a:pPr eaLnBrk="1" hangingPunct="1"/>
            <a:endParaRPr lang="cs-CZ" altLang="en-US" sz="3200" u="sng" dirty="0"/>
          </a:p>
          <a:p>
            <a:pPr eaLnBrk="1" hangingPunct="1"/>
            <a:r>
              <a:rPr lang="cs-CZ" altLang="en-US" sz="3200" b="1" u="sng" dirty="0">
                <a:solidFill>
                  <a:srgbClr val="CC0000"/>
                </a:solidFill>
              </a:rPr>
              <a:t>Asthma bronchiale/CHOCHBP /CHOPN</a:t>
            </a:r>
          </a:p>
          <a:p>
            <a:pPr eaLnBrk="1" hangingPunct="1"/>
            <a:r>
              <a:rPr lang="cs-CZ" altLang="en-US" sz="3200" dirty="0"/>
              <a:t>- intrathorakální</a:t>
            </a:r>
          </a:p>
          <a:p>
            <a:pPr eaLnBrk="1" hangingPunct="1"/>
            <a:r>
              <a:rPr lang="cs-CZ" altLang="en-US" sz="3200" dirty="0"/>
              <a:t>- Obstrukce se projeví hlavně při výdechu</a:t>
            </a:r>
          </a:p>
          <a:p>
            <a:pPr eaLnBrk="1" hangingPunct="1"/>
            <a:r>
              <a:rPr lang="cs-CZ" altLang="en-US" sz="3200" dirty="0"/>
              <a:t>- snížená FVC</a:t>
            </a:r>
          </a:p>
          <a:p>
            <a:pPr eaLnBrk="1" hangingPunct="1"/>
            <a:r>
              <a:rPr lang="cs-CZ" altLang="en-US" sz="3200" dirty="0"/>
              <a:t>- snížený FEV1  </a:t>
            </a:r>
          </a:p>
          <a:p>
            <a:pPr eaLnBrk="1" hangingPunct="1"/>
            <a:r>
              <a:rPr lang="cs-CZ" altLang="en-US" sz="3200" dirty="0"/>
              <a:t>- snížený FEF</a:t>
            </a:r>
            <a:r>
              <a:rPr lang="cs-CZ" altLang="en-US" sz="3200" baseline="-25000" dirty="0"/>
              <a:t>25-75%</a:t>
            </a:r>
            <a:endParaRPr lang="cs-CZ" altLang="en-US" sz="3200" dirty="0"/>
          </a:p>
          <a:p>
            <a:pPr eaLnBrk="1" hangingPunct="1">
              <a:buFontTx/>
              <a:buChar char="-"/>
            </a:pPr>
            <a:r>
              <a:rPr lang="cs-CZ" altLang="en-US" sz="3200" dirty="0"/>
              <a:t> snížená PEFR</a:t>
            </a:r>
          </a:p>
          <a:p>
            <a:pPr eaLnBrk="1" hangingPunct="1"/>
            <a:r>
              <a:rPr lang="cs-CZ" altLang="en-US" sz="3200" dirty="0" smtClean="0"/>
              <a:t>Smyčka </a:t>
            </a:r>
            <a:r>
              <a:rPr lang="cs-CZ" altLang="en-US" sz="3200" dirty="0"/>
              <a:t>průtok-objem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5AF085-0E7F-4EDB-9C9A-88EA0ED8825B}" type="slidenum">
              <a:rPr lang="en-US" altLang="en-US"/>
              <a:pPr/>
              <a:t>17</a:t>
            </a:fld>
            <a:endParaRPr lang="en-US" altLang="en-US"/>
          </a:p>
        </p:txBody>
      </p:sp>
      <p:pic>
        <p:nvPicPr>
          <p:cNvPr id="33795" name="Picture 2" descr="spirogramobst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7721600"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3"/>
          <p:cNvSpPr txBox="1">
            <a:spLocks noChangeArrowheads="1"/>
          </p:cNvSpPr>
          <p:nvPr/>
        </p:nvSpPr>
        <p:spPr bwMode="auto">
          <a:xfrm>
            <a:off x="381000" y="279400"/>
            <a:ext cx="6067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3200"/>
              <a:t>Spirogram - </a:t>
            </a:r>
            <a:r>
              <a:rPr lang="cs-CZ" altLang="en-US" sz="3200" b="1">
                <a:solidFill>
                  <a:srgbClr val="FF0000"/>
                </a:solidFill>
              </a:rPr>
              <a:t>obstrukční</a:t>
            </a:r>
            <a:r>
              <a:rPr lang="cs-CZ" altLang="en-US" sz="3200"/>
              <a:t> porucha</a:t>
            </a:r>
          </a:p>
        </p:txBody>
      </p:sp>
      <p:sp>
        <p:nvSpPr>
          <p:cNvPr id="33797" name="AutoShape 4"/>
          <p:cNvSpPr>
            <a:spLocks noChangeArrowheads="1"/>
          </p:cNvSpPr>
          <p:nvPr/>
        </p:nvSpPr>
        <p:spPr bwMode="auto">
          <a:xfrm>
            <a:off x="914400" y="4953000"/>
            <a:ext cx="915988" cy="214313"/>
          </a:xfrm>
          <a:prstGeom prst="rightArrow">
            <a:avLst>
              <a:gd name="adj1" fmla="val 50000"/>
              <a:gd name="adj2" fmla="val 10685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3798" name="AutoShape 5"/>
          <p:cNvSpPr>
            <a:spLocks noChangeArrowheads="1"/>
          </p:cNvSpPr>
          <p:nvPr/>
        </p:nvSpPr>
        <p:spPr bwMode="auto">
          <a:xfrm>
            <a:off x="4114800" y="2971800"/>
            <a:ext cx="915988" cy="215900"/>
          </a:xfrm>
          <a:prstGeom prst="rightArrow">
            <a:avLst>
              <a:gd name="adj1" fmla="val 50000"/>
              <a:gd name="adj2" fmla="val 106066"/>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E6E8BA-A621-4B57-8030-3674662E5F74}" type="slidenum">
              <a:rPr lang="en-US" altLang="en-US"/>
              <a:pPr/>
              <a:t>18</a:t>
            </a:fld>
            <a:endParaRPr lang="en-US" altLang="en-US"/>
          </a:p>
        </p:txBody>
      </p:sp>
      <p:sp>
        <p:nvSpPr>
          <p:cNvPr id="35843" name="Rectangle 2"/>
          <p:cNvSpPr>
            <a:spLocks noChangeArrowheads="1"/>
          </p:cNvSpPr>
          <p:nvPr/>
        </p:nvSpPr>
        <p:spPr bwMode="auto">
          <a:xfrm>
            <a:off x="381000" y="168275"/>
            <a:ext cx="91440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49263" algn="r"/>
                <a:tab pos="2636838" algn="ctr"/>
                <a:tab pos="5273675" algn="r"/>
              </a:tabLst>
              <a:defRPr>
                <a:solidFill>
                  <a:schemeClr val="tx1"/>
                </a:solidFill>
                <a:latin typeface="Arial" panose="020B0604020202020204" pitchFamily="34" charset="0"/>
              </a:defRPr>
            </a:lvl1pPr>
            <a:lvl2pPr marL="742950" indent="-285750">
              <a:tabLst>
                <a:tab pos="449263" algn="r"/>
                <a:tab pos="2636838" algn="ctr"/>
                <a:tab pos="5273675" algn="r"/>
              </a:tabLst>
              <a:defRPr>
                <a:solidFill>
                  <a:schemeClr val="tx1"/>
                </a:solidFill>
                <a:latin typeface="Arial" panose="020B0604020202020204" pitchFamily="34" charset="0"/>
              </a:defRPr>
            </a:lvl2pPr>
            <a:lvl3pPr marL="1143000" indent="-228600">
              <a:tabLst>
                <a:tab pos="449263" algn="r"/>
                <a:tab pos="2636838" algn="ctr"/>
                <a:tab pos="5273675" algn="r"/>
              </a:tabLst>
              <a:defRPr>
                <a:solidFill>
                  <a:schemeClr val="tx1"/>
                </a:solidFill>
                <a:latin typeface="Arial" panose="020B0604020202020204" pitchFamily="34" charset="0"/>
              </a:defRPr>
            </a:lvl3pPr>
            <a:lvl4pPr marL="1600200" indent="-228600">
              <a:tabLst>
                <a:tab pos="449263" algn="r"/>
                <a:tab pos="2636838" algn="ctr"/>
                <a:tab pos="5273675" algn="r"/>
              </a:tabLst>
              <a:defRPr>
                <a:solidFill>
                  <a:schemeClr val="tx1"/>
                </a:solidFill>
                <a:latin typeface="Arial" panose="020B0604020202020204" pitchFamily="34" charset="0"/>
              </a:defRPr>
            </a:lvl4pPr>
            <a:lvl5pPr marL="2057400" indent="-228600">
              <a:tabLst>
                <a:tab pos="449263" algn="r"/>
                <a:tab pos="2636838" algn="ctr"/>
                <a:tab pos="5273675"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r"/>
                <a:tab pos="2636838" algn="ctr"/>
                <a:tab pos="5273675"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r"/>
                <a:tab pos="2636838" algn="ctr"/>
                <a:tab pos="5273675"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r"/>
                <a:tab pos="2636838" algn="ctr"/>
                <a:tab pos="5273675"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r"/>
                <a:tab pos="2636838" algn="ctr"/>
                <a:tab pos="5273675" algn="r"/>
              </a:tabLst>
              <a:defRPr>
                <a:solidFill>
                  <a:schemeClr val="tx1"/>
                </a:solidFill>
                <a:latin typeface="Arial" panose="020B0604020202020204" pitchFamily="34" charset="0"/>
              </a:defRPr>
            </a:lvl9pPr>
          </a:lstStyle>
          <a:p>
            <a:pPr eaLnBrk="1" hangingPunct="1"/>
            <a:r>
              <a:rPr lang="cs-CZ" altLang="en-US" sz="2800" b="1" u="sng">
                <a:solidFill>
                  <a:schemeClr val="accent2"/>
                </a:solidFill>
              </a:rPr>
              <a:t>Hodnocení usilovného výdechu</a:t>
            </a:r>
            <a:endParaRPr lang="cs-CZ" altLang="en-US" sz="2800">
              <a:solidFill>
                <a:schemeClr val="accent2"/>
              </a:solidFill>
            </a:endParaRPr>
          </a:p>
          <a:p>
            <a:pPr eaLnBrk="1" hangingPunct="1"/>
            <a:r>
              <a:rPr lang="cs-CZ" altLang="en-US" sz="2800"/>
              <a:t>1. </a:t>
            </a:r>
            <a:r>
              <a:rPr lang="cs-CZ" altLang="en-US" sz="2800" b="1" i="1"/>
              <a:t>maximální průtok</a:t>
            </a:r>
            <a:r>
              <a:rPr lang="cs-CZ" altLang="en-US" sz="2800"/>
              <a:t> (PEF)</a:t>
            </a:r>
          </a:p>
          <a:p>
            <a:pPr eaLnBrk="1" hangingPunct="1"/>
            <a:r>
              <a:rPr lang="cs-CZ" altLang="en-US" sz="2800"/>
              <a:t>2. </a:t>
            </a:r>
            <a:r>
              <a:rPr lang="cs-CZ" altLang="en-US" sz="2800" b="1" i="1"/>
              <a:t>jednovteřinový objem</a:t>
            </a:r>
            <a:r>
              <a:rPr lang="cs-CZ" altLang="en-US" sz="2800"/>
              <a:t> (FEV1)</a:t>
            </a:r>
          </a:p>
          <a:p>
            <a:pPr eaLnBrk="1" hangingPunct="1"/>
            <a:r>
              <a:rPr lang="cs-CZ" altLang="en-US" sz="2800"/>
              <a:t>3. </a:t>
            </a:r>
            <a:r>
              <a:rPr lang="cs-CZ" altLang="en-US" sz="2800" b="1" i="1"/>
              <a:t>další dynamické parametry</a:t>
            </a:r>
          </a:p>
          <a:p>
            <a:pPr eaLnBrk="1" hangingPunct="1"/>
            <a:r>
              <a:rPr lang="cs-CZ" altLang="en-US" sz="2800"/>
              <a:t>a) Forced expir. flow 25-75 % (FEF</a:t>
            </a:r>
            <a:r>
              <a:rPr lang="cs-CZ" altLang="en-US" sz="2800" baseline="-25000"/>
              <a:t>25-75</a:t>
            </a:r>
            <a:r>
              <a:rPr lang="cs-CZ" altLang="en-US" sz="2800"/>
              <a:t>, F. Mean F.)</a:t>
            </a:r>
          </a:p>
          <a:p>
            <a:pPr eaLnBrk="1" hangingPunct="1"/>
            <a:r>
              <a:rPr lang="cs-CZ" altLang="en-US" sz="2800"/>
              <a:t>b) Další body na smyčce průtok-objem (MEF</a:t>
            </a:r>
            <a:r>
              <a:rPr lang="cs-CZ" altLang="en-US" sz="2800" baseline="-25000"/>
              <a:t>25,50,75</a:t>
            </a:r>
            <a:r>
              <a:rPr lang="cs-CZ" altLang="en-US" sz="2800"/>
              <a:t>)</a:t>
            </a:r>
          </a:p>
          <a:p>
            <a:pPr eaLnBrk="1" hangingPunct="1"/>
            <a:r>
              <a:rPr lang="cs-CZ" altLang="en-US" sz="2800"/>
              <a:t>atd.</a:t>
            </a:r>
          </a:p>
          <a:p>
            <a:pPr eaLnBrk="1" hangingPunct="1"/>
            <a:endParaRPr lang="cs-CZ" altLang="en-US" sz="2800"/>
          </a:p>
          <a:p>
            <a:pPr eaLnBrk="1" hangingPunct="1"/>
            <a:r>
              <a:rPr lang="cs-CZ" altLang="en-US" sz="2800" b="1"/>
              <a:t>Počáteční část</a:t>
            </a:r>
            <a:r>
              <a:rPr lang="cs-CZ" altLang="en-US" sz="2800"/>
              <a:t> výdechu závisí na maximálním úsilí</a:t>
            </a:r>
          </a:p>
          <a:p>
            <a:pPr eaLnBrk="1" hangingPunct="1"/>
            <a:r>
              <a:rPr lang="cs-CZ" altLang="en-US" sz="2800"/>
              <a:t>pacienta (zlepšení s tréninkem vyšetření/ poučením</a:t>
            </a:r>
          </a:p>
          <a:p>
            <a:pPr eaLnBrk="1" hangingPunct="1"/>
            <a:r>
              <a:rPr lang="cs-CZ" altLang="en-US" sz="2800"/>
              <a:t>pacienta/ opakováním vyšetření)</a:t>
            </a:r>
          </a:p>
          <a:p>
            <a:pPr eaLnBrk="1" hangingPunct="1"/>
            <a:r>
              <a:rPr lang="cs-CZ" altLang="en-US" sz="2800" b="1"/>
              <a:t>Pozdější část</a:t>
            </a:r>
            <a:r>
              <a:rPr lang="cs-CZ" altLang="en-US" sz="2800"/>
              <a:t> výdechu závisí na mechanických vlastnostech plic</a:t>
            </a:r>
            <a:endParaRPr lang="cs-CZ" altLang="en-US"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8DB764-8B47-4D56-9BE6-C2283ED88452}" type="slidenum">
              <a:rPr lang="en-US" altLang="en-US"/>
              <a:pPr/>
              <a:t>19</a:t>
            </a:fld>
            <a:endParaRPr lang="en-US" altLang="en-US"/>
          </a:p>
        </p:txBody>
      </p:sp>
      <p:sp>
        <p:nvSpPr>
          <p:cNvPr id="37891" name="Rectangle 3"/>
          <p:cNvSpPr>
            <a:spLocks noChangeArrowheads="1"/>
          </p:cNvSpPr>
          <p:nvPr/>
        </p:nvSpPr>
        <p:spPr bwMode="auto">
          <a:xfrm>
            <a:off x="4449763" y="3257550"/>
            <a:ext cx="244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37892" name="Text Box 5"/>
          <p:cNvSpPr txBox="1">
            <a:spLocks noChangeArrowheads="1"/>
          </p:cNvSpPr>
          <p:nvPr/>
        </p:nvSpPr>
        <p:spPr bwMode="auto">
          <a:xfrm>
            <a:off x="762000" y="1016000"/>
            <a:ext cx="1254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t>Norma</a:t>
            </a:r>
          </a:p>
        </p:txBody>
      </p:sp>
      <p:sp>
        <p:nvSpPr>
          <p:cNvPr id="37893" name="Text Box 6"/>
          <p:cNvSpPr txBox="1">
            <a:spLocks noChangeArrowheads="1"/>
          </p:cNvSpPr>
          <p:nvPr/>
        </p:nvSpPr>
        <p:spPr bwMode="auto">
          <a:xfrm>
            <a:off x="3124200" y="1041400"/>
            <a:ext cx="5176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a:solidFill>
                  <a:srgbClr val="FF0000"/>
                </a:solidFill>
              </a:rPr>
              <a:t>Restrikce</a:t>
            </a:r>
            <a:r>
              <a:rPr lang="cs-CZ" altLang="en-US" sz="2800"/>
              <a:t> plicního parenchymu</a:t>
            </a:r>
          </a:p>
        </p:txBody>
      </p:sp>
      <p:pic>
        <p:nvPicPr>
          <p:cNvPr id="37894" name="Picture 7" descr="f64_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2313"/>
            <a:ext cx="67437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8"/>
          <p:cNvSpPr txBox="1">
            <a:spLocks noChangeArrowheads="1"/>
          </p:cNvSpPr>
          <p:nvPr/>
        </p:nvSpPr>
        <p:spPr bwMode="auto">
          <a:xfrm>
            <a:off x="609600" y="381000"/>
            <a:ext cx="7785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3200" b="1" u="sng"/>
              <a:t>Smyčky průtok- objem příklad restrikce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92A21F-E643-46A7-A520-26BB130CFC5F}" type="slidenum">
              <a:rPr lang="en-US" altLang="en-US"/>
              <a:pPr/>
              <a:t>2</a:t>
            </a:fld>
            <a:endParaRPr lang="en-US" altLang="en-US"/>
          </a:p>
        </p:txBody>
      </p:sp>
      <p:sp>
        <p:nvSpPr>
          <p:cNvPr id="6147" name="Rectangle 2"/>
          <p:cNvSpPr>
            <a:spLocks noChangeArrowheads="1"/>
          </p:cNvSpPr>
          <p:nvPr/>
        </p:nvSpPr>
        <p:spPr bwMode="auto">
          <a:xfrm>
            <a:off x="381000" y="196850"/>
            <a:ext cx="8027988"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Arial" panose="020B0604020202020204" pitchFamily="34" charset="0"/>
              </a:defRPr>
            </a:lvl1pPr>
            <a:lvl2pPr marL="742950" indent="-285750">
              <a:tabLst>
                <a:tab pos="685800" algn="l"/>
              </a:tabLst>
              <a:defRPr>
                <a:solidFill>
                  <a:schemeClr val="tx1"/>
                </a:solidFill>
                <a:latin typeface="Arial" panose="020B0604020202020204" pitchFamily="34" charset="0"/>
              </a:defRPr>
            </a:lvl2pPr>
            <a:lvl3pPr marL="1143000" indent="-228600">
              <a:tabLst>
                <a:tab pos="685800" algn="l"/>
              </a:tabLst>
              <a:defRPr>
                <a:solidFill>
                  <a:schemeClr val="tx1"/>
                </a:solidFill>
                <a:latin typeface="Arial" panose="020B0604020202020204" pitchFamily="34" charset="0"/>
              </a:defRPr>
            </a:lvl3pPr>
            <a:lvl4pPr marL="1600200" indent="-228600">
              <a:tabLst>
                <a:tab pos="685800" algn="l"/>
              </a:tabLst>
              <a:defRPr>
                <a:solidFill>
                  <a:schemeClr val="tx1"/>
                </a:solidFill>
                <a:latin typeface="Arial" panose="020B0604020202020204" pitchFamily="34" charset="0"/>
              </a:defRPr>
            </a:lvl4pPr>
            <a:lvl5pPr marL="2057400" indent="-228600">
              <a:tabLst>
                <a:tab pos="685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algn="ctr" eaLnBrk="1" hangingPunct="1"/>
            <a:r>
              <a:rPr lang="cs-CZ" altLang="en-US" sz="3200">
                <a:solidFill>
                  <a:srgbClr val="FF0000"/>
                </a:solidFill>
              </a:rPr>
              <a:t>Funkční vyšetření plic</a:t>
            </a:r>
          </a:p>
          <a:p>
            <a:pPr algn="ctr" eaLnBrk="1" hangingPunct="1"/>
            <a:r>
              <a:rPr lang="cs-CZ" altLang="en-US" sz="3200">
                <a:solidFill>
                  <a:srgbClr val="FF0000"/>
                </a:solidFill>
              </a:rPr>
              <a:t>Ventilace</a:t>
            </a:r>
          </a:p>
          <a:p>
            <a:pPr algn="ctr" eaLnBrk="1" hangingPunct="1"/>
            <a:r>
              <a:rPr lang="cs-CZ" altLang="en-US" sz="3200">
                <a:solidFill>
                  <a:srgbClr val="FF0000"/>
                </a:solidFill>
              </a:rPr>
              <a:t>Difúze</a:t>
            </a:r>
          </a:p>
          <a:p>
            <a:pPr algn="ctr" eaLnBrk="1" hangingPunct="1"/>
            <a:r>
              <a:rPr lang="cs-CZ" altLang="en-US" sz="3200">
                <a:solidFill>
                  <a:srgbClr val="FF0000"/>
                </a:solidFill>
              </a:rPr>
              <a:t>Perfúze</a:t>
            </a:r>
          </a:p>
          <a:p>
            <a:pPr algn="ctr" eaLnBrk="1" hangingPunct="1"/>
            <a:r>
              <a:rPr lang="cs-CZ" altLang="en-US" sz="3200">
                <a:solidFill>
                  <a:srgbClr val="FF0000"/>
                </a:solidFill>
              </a:rPr>
              <a:t>Krevní plyny</a:t>
            </a:r>
          </a:p>
          <a:p>
            <a:pPr algn="ctr" eaLnBrk="1" hangingPunct="1"/>
            <a:r>
              <a:rPr lang="cs-CZ" altLang="en-US" sz="3200">
                <a:solidFill>
                  <a:srgbClr val="FF0000"/>
                </a:solidFill>
              </a:rPr>
              <a:t>Zobrazovací metody:</a:t>
            </a:r>
          </a:p>
          <a:p>
            <a:pPr algn="ctr" eaLnBrk="1" hangingPunct="1"/>
            <a:r>
              <a:rPr lang="cs-CZ" altLang="en-US" sz="3200">
                <a:solidFill>
                  <a:srgbClr val="FF0000"/>
                </a:solidFill>
              </a:rPr>
              <a:t>Endoskopické vyšetření</a:t>
            </a:r>
          </a:p>
          <a:p>
            <a:pPr algn="ctr" eaLnBrk="1" hangingPunct="1"/>
            <a:r>
              <a:rPr lang="cs-CZ" altLang="en-US" sz="3200">
                <a:solidFill>
                  <a:srgbClr val="FF0000"/>
                </a:solidFill>
              </a:rPr>
              <a:t>RTG plic</a:t>
            </a:r>
          </a:p>
          <a:p>
            <a:pPr algn="ctr" eaLnBrk="1" hangingPunct="1"/>
            <a:r>
              <a:rPr lang="cs-CZ" altLang="en-US" sz="3200">
                <a:solidFill>
                  <a:srgbClr val="FF0000"/>
                </a:solidFill>
              </a:rPr>
              <a:t>Scintigrafie/ Gamagrafie</a:t>
            </a:r>
          </a:p>
          <a:p>
            <a:pPr algn="ctr" eaLnBrk="1" hangingPunct="1"/>
            <a:r>
              <a:rPr lang="cs-CZ" altLang="en-US" sz="3200">
                <a:solidFill>
                  <a:srgbClr val="FF0000"/>
                </a:solidFill>
              </a:rPr>
              <a:t>Angiografie</a:t>
            </a:r>
          </a:p>
          <a:p>
            <a:pPr algn="ctr" eaLnBrk="1" hangingPunct="1"/>
            <a:r>
              <a:rPr lang="cs-CZ" altLang="en-US" sz="3200">
                <a:solidFill>
                  <a:srgbClr val="FF0000"/>
                </a:solidFill>
              </a:rPr>
              <a:t>Ultrazvukové vyšetření</a:t>
            </a:r>
          </a:p>
          <a:p>
            <a:pPr algn="ctr" eaLnBrk="1" hangingPunct="1"/>
            <a:r>
              <a:rPr lang="cs-CZ" altLang="en-US" sz="3200">
                <a:solidFill>
                  <a:srgbClr val="FF0000"/>
                </a:solidFill>
              </a:rPr>
              <a:t>Magnetická rezonance (MRI)</a:t>
            </a:r>
          </a:p>
          <a:p>
            <a:pPr algn="ctr" eaLnBrk="1" hangingPunct="1"/>
            <a:r>
              <a:rPr lang="cs-CZ" altLang="en-US" sz="3200">
                <a:solidFill>
                  <a:srgbClr val="FF0000"/>
                </a:solidFill>
              </a:rPr>
              <a:t>Biochemická vyšetření</a:t>
            </a:r>
            <a:endParaRPr lang="cs-CZ" altLang="en-US" sz="2400" b="1">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F2C2C4-0308-4EB8-AEF7-5D925243817B}" type="slidenum">
              <a:rPr lang="en-US" altLang="en-US"/>
              <a:pPr/>
              <a:t>20</a:t>
            </a:fld>
            <a:endParaRPr lang="en-US" altLang="en-US"/>
          </a:p>
        </p:txBody>
      </p:sp>
      <p:pic>
        <p:nvPicPr>
          <p:cNvPr id="39939" name="Picture 12" descr="f64_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647700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5"/>
          <p:cNvSpPr txBox="1">
            <a:spLocks noChangeArrowheads="1"/>
          </p:cNvSpPr>
          <p:nvPr/>
        </p:nvSpPr>
        <p:spPr bwMode="auto">
          <a:xfrm>
            <a:off x="838200" y="1498600"/>
            <a:ext cx="3268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a:solidFill>
                  <a:srgbClr val="FF0000"/>
                </a:solidFill>
              </a:rPr>
              <a:t>Astma, CHOCHBP</a:t>
            </a:r>
          </a:p>
        </p:txBody>
      </p:sp>
      <p:sp>
        <p:nvSpPr>
          <p:cNvPr id="39941" name="Text Box 6"/>
          <p:cNvSpPr txBox="1">
            <a:spLocks noChangeArrowheads="1"/>
          </p:cNvSpPr>
          <p:nvPr/>
        </p:nvSpPr>
        <p:spPr bwMode="auto">
          <a:xfrm>
            <a:off x="4216400" y="1422400"/>
            <a:ext cx="46767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2800"/>
              <a:t>Nepohyblivá</a:t>
            </a:r>
            <a:r>
              <a:rPr lang="en-US" altLang="en-US" sz="2800"/>
              <a:t> obstruc</a:t>
            </a:r>
            <a:r>
              <a:rPr lang="cs-CZ" altLang="en-US" sz="2800"/>
              <a:t>kce</a:t>
            </a:r>
          </a:p>
          <a:p>
            <a:pPr algn="ctr" eaLnBrk="1" hangingPunct="1"/>
            <a:r>
              <a:rPr lang="cs-CZ" altLang="en-US" sz="2800"/>
              <a:t>v horních dýchacích cestách</a:t>
            </a:r>
          </a:p>
        </p:txBody>
      </p:sp>
      <p:sp>
        <p:nvSpPr>
          <p:cNvPr id="39942" name="AutoShape 9"/>
          <p:cNvSpPr>
            <a:spLocks noChangeArrowheads="1"/>
          </p:cNvSpPr>
          <p:nvPr/>
        </p:nvSpPr>
        <p:spPr bwMode="auto">
          <a:xfrm rot="5400000">
            <a:off x="658812" y="2998788"/>
            <a:ext cx="473075" cy="266700"/>
          </a:xfrm>
          <a:prstGeom prst="rightArrow">
            <a:avLst>
              <a:gd name="adj1" fmla="val 50000"/>
              <a:gd name="adj2" fmla="val 44345"/>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9943" name="AutoShape 10"/>
          <p:cNvSpPr>
            <a:spLocks noChangeArrowheads="1"/>
          </p:cNvSpPr>
          <p:nvPr/>
        </p:nvSpPr>
        <p:spPr bwMode="auto">
          <a:xfrm rot="5400000">
            <a:off x="1420018" y="3304382"/>
            <a:ext cx="474663" cy="266700"/>
          </a:xfrm>
          <a:prstGeom prst="rightArrow">
            <a:avLst>
              <a:gd name="adj1" fmla="val 50000"/>
              <a:gd name="adj2" fmla="val 44494"/>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9944" name="AutoShape 11"/>
          <p:cNvSpPr>
            <a:spLocks noChangeArrowheads="1"/>
          </p:cNvSpPr>
          <p:nvPr/>
        </p:nvSpPr>
        <p:spPr bwMode="auto">
          <a:xfrm rot="5400000">
            <a:off x="2030412" y="3608388"/>
            <a:ext cx="473075" cy="266700"/>
          </a:xfrm>
          <a:prstGeom prst="rightArrow">
            <a:avLst>
              <a:gd name="adj1" fmla="val 50000"/>
              <a:gd name="adj2" fmla="val 44345"/>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9945" name="Text Box 13"/>
          <p:cNvSpPr txBox="1">
            <a:spLocks noChangeArrowheads="1"/>
          </p:cNvSpPr>
          <p:nvPr/>
        </p:nvSpPr>
        <p:spPr bwMode="auto">
          <a:xfrm>
            <a:off x="609600" y="533400"/>
            <a:ext cx="80311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3200" b="1" u="sng"/>
              <a:t>Smyčky průtok- objem příklad obstrukce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FB6751-B1B8-48C9-83C4-0B43415D5FD7}" type="slidenum">
              <a:rPr lang="en-US" altLang="en-US"/>
              <a:pPr/>
              <a:t>21</a:t>
            </a:fld>
            <a:endParaRPr lang="en-US" altLang="en-US"/>
          </a:p>
        </p:txBody>
      </p:sp>
      <p:sp>
        <p:nvSpPr>
          <p:cNvPr id="41987" name="Rectangle 2"/>
          <p:cNvSpPr>
            <a:spLocks noGrp="1" noChangeArrowheads="1"/>
          </p:cNvSpPr>
          <p:nvPr>
            <p:ph type="title"/>
          </p:nvPr>
        </p:nvSpPr>
        <p:spPr>
          <a:xfrm>
            <a:off x="457200" y="0"/>
            <a:ext cx="8382000" cy="1143000"/>
          </a:xfrm>
        </p:spPr>
        <p:txBody>
          <a:bodyPr/>
          <a:lstStyle/>
          <a:p>
            <a:pPr eaLnBrk="1" hangingPunct="1"/>
            <a:r>
              <a:rPr lang="cs-CZ" altLang="en-US" sz="4000" smtClean="0"/>
              <a:t>Porucha může být i </a:t>
            </a:r>
            <a:r>
              <a:rPr lang="cs-CZ" altLang="en-US" sz="4000" smtClean="0">
                <a:solidFill>
                  <a:srgbClr val="FF0000"/>
                </a:solidFill>
              </a:rPr>
              <a:t>smíšená</a:t>
            </a:r>
          </a:p>
        </p:txBody>
      </p:sp>
      <p:sp>
        <p:nvSpPr>
          <p:cNvPr id="41988" name="Rectangle 3"/>
          <p:cNvSpPr>
            <a:spLocks noGrp="1" noChangeArrowheads="1"/>
          </p:cNvSpPr>
          <p:nvPr>
            <p:ph type="body" idx="1"/>
          </p:nvPr>
        </p:nvSpPr>
        <p:spPr/>
        <p:txBody>
          <a:bodyPr/>
          <a:lstStyle/>
          <a:p>
            <a:pPr eaLnBrk="1" hangingPunct="1">
              <a:lnSpc>
                <a:spcPct val="90000"/>
              </a:lnSpc>
            </a:pPr>
            <a:r>
              <a:rPr lang="cs-CZ" altLang="en-US" smtClean="0"/>
              <a:t>FVC pod 80%, FEV1 pod 80%</a:t>
            </a:r>
          </a:p>
          <a:p>
            <a:pPr eaLnBrk="1" hangingPunct="1">
              <a:lnSpc>
                <a:spcPct val="90000"/>
              </a:lnSpc>
            </a:pPr>
            <a:r>
              <a:rPr lang="cs-CZ" altLang="en-US" smtClean="0"/>
              <a:t>FEV1%VC pod 75% u osob do 50 let, pod 70% u starších</a:t>
            </a:r>
          </a:p>
          <a:p>
            <a:pPr eaLnBrk="1" hangingPunct="1">
              <a:lnSpc>
                <a:spcPct val="90000"/>
              </a:lnSpc>
            </a:pPr>
            <a:r>
              <a:rPr lang="cs-CZ" altLang="en-US" smtClean="0"/>
              <a:t>malé cesty – snížení FEF 25-75, jejich pokles pod 60% již v době, kdy normální FEV1, FVC</a:t>
            </a:r>
          </a:p>
          <a:p>
            <a:pPr eaLnBrk="1" hangingPunct="1">
              <a:lnSpc>
                <a:spcPct val="90000"/>
              </a:lnSpc>
            </a:pPr>
            <a:r>
              <a:rPr lang="cs-CZ" altLang="en-US" smtClean="0"/>
              <a:t>air trapping – retence vzduchu v důsledku kolapsu malých dýchacích cest při snížené elastanci</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BB4A16-36F7-47D7-84A5-426F930344E8}" type="slidenum">
              <a:rPr lang="en-US" altLang="en-US"/>
              <a:pPr/>
              <a:t>22</a:t>
            </a:fld>
            <a:endParaRPr lang="en-US" altLang="en-US"/>
          </a:p>
        </p:txBody>
      </p:sp>
      <p:sp>
        <p:nvSpPr>
          <p:cNvPr id="45059" name="Rectangle 2"/>
          <p:cNvSpPr>
            <a:spLocks noChangeArrowheads="1"/>
          </p:cNvSpPr>
          <p:nvPr/>
        </p:nvSpPr>
        <p:spPr bwMode="auto">
          <a:xfrm>
            <a:off x="0" y="212725"/>
            <a:ext cx="91440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36538">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eaLnBrk="1" hangingPunct="1"/>
            <a:r>
              <a:rPr lang="cs-CZ" altLang="en-US" sz="2800" b="1" u="sng">
                <a:solidFill>
                  <a:schemeClr val="accent2"/>
                </a:solidFill>
              </a:rPr>
              <a:t>Difúze, perfúze, krevní plyny</a:t>
            </a:r>
            <a:endParaRPr lang="cs-CZ" altLang="en-US" sz="2800" b="1">
              <a:solidFill>
                <a:schemeClr val="accent2"/>
              </a:solidFill>
            </a:endParaRPr>
          </a:p>
          <a:p>
            <a:pPr eaLnBrk="1" hangingPunct="1"/>
            <a:r>
              <a:rPr lang="cs-CZ" altLang="en-US" sz="2800"/>
              <a:t>a/ </a:t>
            </a:r>
            <a:r>
              <a:rPr lang="cs-CZ" altLang="en-US" sz="2800" b="1" i="1"/>
              <a:t>Krevní plyny</a:t>
            </a:r>
            <a:r>
              <a:rPr lang="cs-CZ" altLang="en-US" sz="2800"/>
              <a:t> (paO</a:t>
            </a:r>
            <a:r>
              <a:rPr lang="cs-CZ" altLang="en-US" sz="2800" baseline="-25000"/>
              <a:t>2</a:t>
            </a:r>
            <a:r>
              <a:rPr lang="cs-CZ" altLang="en-US" sz="2800"/>
              <a:t>, paCO</a:t>
            </a:r>
            <a:r>
              <a:rPr lang="cs-CZ" altLang="en-US" sz="2800" baseline="-25000"/>
              <a:t>2</a:t>
            </a:r>
            <a:r>
              <a:rPr lang="cs-CZ" altLang="en-US" sz="2800"/>
              <a:t>) a pH</a:t>
            </a:r>
          </a:p>
          <a:p>
            <a:pPr eaLnBrk="1" hangingPunct="1"/>
            <a:endParaRPr lang="cs-CZ" altLang="en-US" sz="2800"/>
          </a:p>
          <a:p>
            <a:pPr eaLnBrk="1" hangingPunct="1"/>
            <a:r>
              <a:rPr lang="cs-CZ" altLang="en-US" sz="2800"/>
              <a:t>b/ </a:t>
            </a:r>
            <a:r>
              <a:rPr lang="cs-CZ" altLang="en-US" sz="2800" b="1" i="1"/>
              <a:t>Parciální tlaky dýchacích plynů v alveolech</a:t>
            </a:r>
            <a:endParaRPr lang="cs-CZ" altLang="en-US" sz="2800"/>
          </a:p>
          <a:p>
            <a:pPr eaLnBrk="1" hangingPunct="1"/>
            <a:r>
              <a:rPr lang="cs-CZ" altLang="en-US" sz="2800"/>
              <a:t>(pAO2, pACO</a:t>
            </a:r>
            <a:r>
              <a:rPr lang="cs-CZ" altLang="en-US" sz="2800" baseline="-25000"/>
              <a:t>2</a:t>
            </a:r>
            <a:r>
              <a:rPr lang="cs-CZ" altLang="en-US" sz="2800"/>
              <a:t>; P(</a:t>
            </a:r>
            <a:r>
              <a:rPr lang="cs-CZ" altLang="en-US" sz="2800" b="1"/>
              <a:t>A</a:t>
            </a:r>
            <a:r>
              <a:rPr lang="cs-CZ" altLang="en-US" sz="2800"/>
              <a:t>-a)O</a:t>
            </a:r>
            <a:r>
              <a:rPr lang="cs-CZ" altLang="en-US" sz="2800" baseline="-25000"/>
              <a:t>2</a:t>
            </a:r>
            <a:r>
              <a:rPr lang="cs-CZ" altLang="en-US" sz="2800"/>
              <a:t>)</a:t>
            </a:r>
          </a:p>
          <a:p>
            <a:pPr eaLnBrk="1" hangingPunct="1"/>
            <a:endParaRPr lang="cs-CZ" altLang="en-US" sz="2800"/>
          </a:p>
          <a:p>
            <a:pPr eaLnBrk="1" hangingPunct="1"/>
            <a:r>
              <a:rPr lang="cs-CZ" altLang="en-US" sz="2800"/>
              <a:t>c/ </a:t>
            </a:r>
            <a:r>
              <a:rPr lang="cs-CZ" altLang="en-US" sz="2800" b="1" i="1"/>
              <a:t>střední tlak v a. pulmonalis</a:t>
            </a:r>
            <a:endParaRPr lang="cs-CZ" altLang="en-US" sz="2800"/>
          </a:p>
          <a:p>
            <a:pPr eaLnBrk="1" hangingPunct="1"/>
            <a:r>
              <a:rPr lang="cs-CZ" altLang="en-US" sz="2800"/>
              <a:t> PAP &lt; 20 mmHg [2.67kPa]; PAP =15-30/5-13 mmHg)</a:t>
            </a:r>
          </a:p>
          <a:p>
            <a:pPr lvl="1" eaLnBrk="1" hangingPunct="1"/>
            <a:r>
              <a:rPr lang="cs-CZ" altLang="en-US" sz="2800"/>
              <a:t>- měření plicních tlaků </a:t>
            </a:r>
            <a:r>
              <a:rPr lang="en-US" altLang="en-US" sz="2800"/>
              <a:t>Swan-Ganz</a:t>
            </a:r>
            <a:r>
              <a:rPr lang="cs-CZ" altLang="en-US" sz="2800"/>
              <a:t>ovým katetrem</a:t>
            </a:r>
            <a:endParaRPr lang="en-US" altLang="en-US" sz="2800"/>
          </a:p>
          <a:p>
            <a:pPr lvl="1" eaLnBrk="1" hangingPunct="1">
              <a:buFontTx/>
              <a:buChar char="-"/>
            </a:pPr>
            <a:r>
              <a:rPr lang="cs-CZ" altLang="en-US" sz="2800"/>
              <a:t>(Chronická) plicní onemocnění provázená</a:t>
            </a:r>
            <a:r>
              <a:rPr lang="en-US" altLang="en-US" sz="2800"/>
              <a:t> hypox</a:t>
            </a:r>
            <a:r>
              <a:rPr lang="cs-CZ" altLang="en-US" sz="2800"/>
              <a:t>émií</a:t>
            </a:r>
            <a:r>
              <a:rPr lang="en-US" altLang="en-US" sz="2800"/>
              <a:t> </a:t>
            </a:r>
            <a:r>
              <a:rPr lang="cs-CZ" altLang="en-US" sz="2800" b="1">
                <a:solidFill>
                  <a:srgbClr val="800000"/>
                </a:solidFill>
              </a:rPr>
              <a:t>zvyšují </a:t>
            </a:r>
            <a:r>
              <a:rPr lang="en-US" altLang="en-US" sz="2800" b="1">
                <a:solidFill>
                  <a:srgbClr val="800000"/>
                </a:solidFill>
              </a:rPr>
              <a:t>re</a:t>
            </a:r>
            <a:r>
              <a:rPr lang="cs-CZ" altLang="en-US" sz="2800" b="1">
                <a:solidFill>
                  <a:srgbClr val="800000"/>
                </a:solidFill>
              </a:rPr>
              <a:t>z</a:t>
            </a:r>
            <a:r>
              <a:rPr lang="en-US" altLang="en-US" sz="2800" b="1">
                <a:solidFill>
                  <a:srgbClr val="800000"/>
                </a:solidFill>
              </a:rPr>
              <a:t>ist</a:t>
            </a:r>
            <a:r>
              <a:rPr lang="cs-CZ" altLang="en-US" sz="2800" b="1">
                <a:solidFill>
                  <a:srgbClr val="800000"/>
                </a:solidFill>
              </a:rPr>
              <a:t>e</a:t>
            </a:r>
            <a:r>
              <a:rPr lang="en-US" altLang="en-US" sz="2800" b="1">
                <a:solidFill>
                  <a:srgbClr val="800000"/>
                </a:solidFill>
              </a:rPr>
              <a:t>nc</a:t>
            </a:r>
            <a:r>
              <a:rPr lang="cs-CZ" altLang="en-US" sz="2800" b="1">
                <a:solidFill>
                  <a:srgbClr val="800000"/>
                </a:solidFill>
              </a:rPr>
              <a:t>i plicního řečiště</a:t>
            </a:r>
          </a:p>
          <a:p>
            <a:pPr lvl="1" eaLnBrk="1" hangingPunct="1"/>
            <a:r>
              <a:rPr lang="cs-CZ" altLang="en-US" sz="2800"/>
              <a:t>později se plicní odpor zvyšuje autonomně</a:t>
            </a:r>
          </a:p>
          <a:p>
            <a:pPr lvl="1" eaLnBrk="1" hangingPunct="1"/>
            <a:r>
              <a:rPr lang="cs-CZ" altLang="en-US" sz="2800"/>
              <a:t>tím se zvyšuje zátěž pravého srdce</a:t>
            </a:r>
          </a:p>
          <a:p>
            <a:pPr eaLnBrk="1" hangingPunct="1"/>
            <a:r>
              <a:rPr lang="cs-CZ" altLang="en-US" sz="2800"/>
              <a:t>d/ </a:t>
            </a:r>
            <a:r>
              <a:rPr lang="cs-CZ" altLang="en-US" sz="2800" b="1" i="1"/>
              <a:t>Ventilační a</a:t>
            </a:r>
            <a:r>
              <a:rPr lang="en-US" altLang="en-US" sz="2800" b="1" i="1"/>
              <a:t> perf</a:t>
            </a:r>
            <a:r>
              <a:rPr lang="cs-CZ" altLang="en-US" sz="2800" b="1" i="1"/>
              <a:t>úzní</a:t>
            </a:r>
            <a:r>
              <a:rPr lang="en-US" altLang="en-US" sz="2800" b="1" i="1"/>
              <a:t> </a:t>
            </a:r>
            <a:r>
              <a:rPr lang="cs-CZ" altLang="en-US" sz="2800" b="1" i="1"/>
              <a:t>scintigrafie </a:t>
            </a:r>
            <a:r>
              <a:rPr lang="cs-CZ" altLang="en-US" sz="2800"/>
              <a:t>(viz dále)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F1A632-D788-42E4-8978-139D36079662}" type="slidenum">
              <a:rPr lang="en-US" altLang="en-US"/>
              <a:pPr/>
              <a:t>23</a:t>
            </a:fld>
            <a:endParaRPr lang="en-US" altLang="en-US"/>
          </a:p>
        </p:txBody>
      </p:sp>
      <p:sp>
        <p:nvSpPr>
          <p:cNvPr id="47107" name="Rectangle 2"/>
          <p:cNvSpPr>
            <a:spLocks noGrp="1" noChangeArrowheads="1"/>
          </p:cNvSpPr>
          <p:nvPr>
            <p:ph type="title"/>
          </p:nvPr>
        </p:nvSpPr>
        <p:spPr/>
        <p:txBody>
          <a:bodyPr/>
          <a:lstStyle/>
          <a:p>
            <a:pPr eaLnBrk="1" hangingPunct="1"/>
            <a:r>
              <a:rPr lang="cs-CZ" altLang="en-US" sz="4000" smtClean="0"/>
              <a:t>Krevní plyny – součást acidobazické rovnováhy</a:t>
            </a:r>
            <a:endParaRPr lang="en-US" altLang="en-US" sz="4000" smtClean="0"/>
          </a:p>
        </p:txBody>
      </p:sp>
      <p:sp>
        <p:nvSpPr>
          <p:cNvPr id="47108" name="Rectangle 3"/>
          <p:cNvSpPr>
            <a:spLocks noGrp="1" noChangeArrowheads="1"/>
          </p:cNvSpPr>
          <p:nvPr>
            <p:ph type="body" idx="1"/>
          </p:nvPr>
        </p:nvSpPr>
        <p:spPr>
          <a:xfrm>
            <a:off x="457200" y="1981200"/>
            <a:ext cx="8229600" cy="4525963"/>
          </a:xfrm>
        </p:spPr>
        <p:txBody>
          <a:bodyPr/>
          <a:lstStyle/>
          <a:p>
            <a:pPr eaLnBrk="1" hangingPunct="1"/>
            <a:r>
              <a:rPr lang="cs-CZ" altLang="en-US" smtClean="0"/>
              <a:t>Vyšetření krevních plynů (podle Astrupa)</a:t>
            </a:r>
          </a:p>
          <a:p>
            <a:pPr eaLnBrk="1" hangingPunct="1"/>
            <a:r>
              <a:rPr lang="cs-CZ" altLang="en-US" smtClean="0"/>
              <a:t>pH 7,36-7,44</a:t>
            </a:r>
          </a:p>
          <a:p>
            <a:pPr eaLnBrk="1" hangingPunct="1"/>
            <a:r>
              <a:rPr lang="cs-CZ" altLang="en-US" smtClean="0"/>
              <a:t>PaO</a:t>
            </a:r>
            <a:r>
              <a:rPr lang="cs-CZ" altLang="en-US" baseline="-25000" smtClean="0"/>
              <a:t>2</a:t>
            </a:r>
            <a:r>
              <a:rPr lang="cs-CZ" altLang="en-US" smtClean="0"/>
              <a:t> 9,9-14,4 kPa</a:t>
            </a:r>
          </a:p>
          <a:p>
            <a:pPr eaLnBrk="1" hangingPunct="1"/>
            <a:r>
              <a:rPr lang="cs-CZ" altLang="en-US" smtClean="0"/>
              <a:t>PaCO</a:t>
            </a:r>
            <a:r>
              <a:rPr lang="cs-CZ" altLang="en-US" baseline="-25000" smtClean="0"/>
              <a:t>2</a:t>
            </a:r>
            <a:r>
              <a:rPr lang="cs-CZ" altLang="en-US" smtClean="0"/>
              <a:t> 4,8-5,9 kPa</a:t>
            </a:r>
          </a:p>
          <a:p>
            <a:pPr eaLnBrk="1" hangingPunct="1"/>
            <a:r>
              <a:rPr lang="cs-CZ" altLang="en-US" smtClean="0"/>
              <a:t>BE ±2 mmol/l</a:t>
            </a:r>
          </a:p>
          <a:p>
            <a:pPr eaLnBrk="1" hangingPunct="1"/>
            <a:r>
              <a:rPr lang="cs-CZ" altLang="en-US" smtClean="0"/>
              <a:t>BBS 48 ±2 mmol/l</a:t>
            </a:r>
          </a:p>
          <a:p>
            <a:pPr eaLnBrk="1" hangingPunct="1"/>
            <a:r>
              <a:rPr lang="cs-CZ" altLang="en-US" smtClean="0"/>
              <a:t>Standartní bikarbonáty 24 mmol/l</a:t>
            </a:r>
            <a:endParaRPr lang="en-US"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B8485B-D549-49D3-9866-123C4168840B}" type="slidenum">
              <a:rPr lang="en-US" altLang="en-US"/>
              <a:pPr/>
              <a:t>24</a:t>
            </a:fld>
            <a:endParaRPr lang="en-US" altLang="en-US"/>
          </a:p>
        </p:txBody>
      </p:sp>
      <p:sp>
        <p:nvSpPr>
          <p:cNvPr id="48131" name="Rectangle 2"/>
          <p:cNvSpPr>
            <a:spLocks noChangeArrowheads="1"/>
          </p:cNvSpPr>
          <p:nvPr/>
        </p:nvSpPr>
        <p:spPr bwMode="auto">
          <a:xfrm>
            <a:off x="0" y="0"/>
            <a:ext cx="9144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Times New Roman" panose="02020603050405020304" pitchFamily="18" charset="0"/>
              </a:rPr>
              <a:t>e/ </a:t>
            </a:r>
            <a:r>
              <a:rPr lang="cs-CZ" altLang="en-US" sz="2400" b="1" i="1"/>
              <a:t>Difúzní plicní kapacita</a:t>
            </a:r>
          </a:p>
          <a:p>
            <a:pPr eaLnBrk="1" hangingPunct="1"/>
            <a:r>
              <a:rPr lang="cs-CZ" altLang="en-US" sz="2400"/>
              <a:t>pro CO </a:t>
            </a:r>
            <a:r>
              <a:rPr lang="en-US" altLang="en-US" sz="2400"/>
              <a:t>(0.3 %)</a:t>
            </a:r>
            <a:r>
              <a:rPr lang="cs-CZ" altLang="en-US" sz="2400"/>
              <a:t>, nebo O</a:t>
            </a:r>
            <a:r>
              <a:rPr lang="cs-CZ" altLang="en-US" sz="2400" baseline="-25000"/>
              <a:t>2</a:t>
            </a:r>
            <a:r>
              <a:rPr lang="cs-CZ" altLang="en-US" sz="2400"/>
              <a:t>, (DLCO; DLO2 = 1.23 × DLCO),CO</a:t>
            </a:r>
            <a:r>
              <a:rPr lang="cs-CZ" altLang="en-US" sz="2400" baseline="-25000"/>
              <a:t>2</a:t>
            </a:r>
            <a:r>
              <a:rPr lang="cs-CZ" altLang="en-US" sz="2400"/>
              <a:t>,N</a:t>
            </a:r>
            <a:r>
              <a:rPr lang="cs-CZ" altLang="en-US" sz="2400" baseline="-25000"/>
              <a:t>2</a:t>
            </a:r>
            <a:r>
              <a:rPr lang="cs-CZ" altLang="en-US" sz="2400"/>
              <a:t>O</a:t>
            </a:r>
            <a:endParaRPr lang="en-US" altLang="en-US" sz="2400"/>
          </a:p>
          <a:p>
            <a:pPr eaLnBrk="1" hangingPunct="1"/>
            <a:r>
              <a:rPr lang="en-US" altLang="en-US" sz="2400"/>
              <a:t>(</a:t>
            </a:r>
            <a:r>
              <a:rPr lang="cs-CZ" altLang="en-US" sz="2400"/>
              <a:t>Jeden nádech</a:t>
            </a:r>
            <a:r>
              <a:rPr lang="en-US" altLang="en-US" sz="2400"/>
              <a:t>, 10 </a:t>
            </a:r>
            <a:r>
              <a:rPr lang="cs-CZ" altLang="en-US" sz="2400"/>
              <a:t>vteřin zadržet</a:t>
            </a:r>
            <a:r>
              <a:rPr lang="en-US" altLang="en-US" sz="2400"/>
              <a:t>, </a:t>
            </a:r>
            <a:r>
              <a:rPr lang="cs-CZ" altLang="en-US" sz="2400"/>
              <a:t>potom výdech.</a:t>
            </a:r>
            <a:r>
              <a:rPr lang="en-US" altLang="en-US" sz="2400"/>
              <a:t>)</a:t>
            </a:r>
            <a:endParaRPr lang="cs-CZ" altLang="en-US" sz="2400"/>
          </a:p>
          <a:p>
            <a:pPr eaLnBrk="1" hangingPunct="1"/>
            <a:r>
              <a:rPr lang="cs-CZ" altLang="en-US" sz="2400"/>
              <a:t>Nižší při: </a:t>
            </a:r>
          </a:p>
          <a:p>
            <a:pPr eaLnBrk="1" hangingPunct="1"/>
            <a:r>
              <a:rPr lang="cs-CZ" altLang="en-US" sz="2400"/>
              <a:t>a) Ztluštění alveolokapilární membrány (fibróza...)</a:t>
            </a:r>
          </a:p>
          <a:p>
            <a:pPr eaLnBrk="1" hangingPunct="1"/>
            <a:r>
              <a:rPr lang="cs-CZ" altLang="en-US" sz="2400"/>
              <a:t>b) Destrukce alveolokapilární membrány (emfysém..)</a:t>
            </a:r>
          </a:p>
          <a:p>
            <a:pPr eaLnBrk="1" hangingPunct="1"/>
            <a:r>
              <a:rPr lang="cs-CZ" altLang="en-US" sz="2400"/>
              <a:t>c) Anémii</a:t>
            </a:r>
            <a:r>
              <a:rPr lang="cs-CZ" altLang="en-US" sz="2400">
                <a:latin typeface="Times New Roman" panose="02020603050405020304" pitchFamily="18" charset="0"/>
              </a:rPr>
              <a:t>	</a:t>
            </a:r>
          </a:p>
        </p:txBody>
      </p:sp>
      <p:graphicFrame>
        <p:nvGraphicFramePr>
          <p:cNvPr id="32830" name="Group 62"/>
          <p:cNvGraphicFramePr>
            <a:graphicFrameLocks noGrp="1"/>
          </p:cNvGraphicFramePr>
          <p:nvPr/>
        </p:nvGraphicFramePr>
        <p:xfrm>
          <a:off x="184150" y="2611438"/>
          <a:ext cx="8731250" cy="3959225"/>
        </p:xfrm>
        <a:graphic>
          <a:graphicData uri="http://schemas.openxmlformats.org/drawingml/2006/table">
            <a:tbl>
              <a:tblPr/>
              <a:tblGrid>
                <a:gridCol w="2940050">
                  <a:extLst>
                    <a:ext uri="{9D8B030D-6E8A-4147-A177-3AD203B41FA5}">
                      <a16:colId xmlns:a16="http://schemas.microsoft.com/office/drawing/2014/main" val="913700292"/>
                    </a:ext>
                  </a:extLst>
                </a:gridCol>
                <a:gridCol w="1828800">
                  <a:extLst>
                    <a:ext uri="{9D8B030D-6E8A-4147-A177-3AD203B41FA5}">
                      <a16:colId xmlns:a16="http://schemas.microsoft.com/office/drawing/2014/main" val="2163754913"/>
                    </a:ext>
                  </a:extLst>
                </a:gridCol>
                <a:gridCol w="979488">
                  <a:extLst>
                    <a:ext uri="{9D8B030D-6E8A-4147-A177-3AD203B41FA5}">
                      <a16:colId xmlns:a16="http://schemas.microsoft.com/office/drawing/2014/main" val="3160003589"/>
                    </a:ext>
                  </a:extLst>
                </a:gridCol>
                <a:gridCol w="1393825">
                  <a:extLst>
                    <a:ext uri="{9D8B030D-6E8A-4147-A177-3AD203B41FA5}">
                      <a16:colId xmlns:a16="http://schemas.microsoft.com/office/drawing/2014/main" val="4258536112"/>
                    </a:ext>
                  </a:extLst>
                </a:gridCol>
                <a:gridCol w="1589087">
                  <a:extLst>
                    <a:ext uri="{9D8B030D-6E8A-4147-A177-3AD203B41FA5}">
                      <a16:colId xmlns:a16="http://schemas.microsoft.com/office/drawing/2014/main" val="2815218772"/>
                    </a:ext>
                  </a:extLst>
                </a:gridCol>
              </a:tblGrid>
              <a:tr h="94481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en-US" sz="2800" b="0" i="0" u="none" strike="noStrike" cap="none" normalizeH="0" baseline="0" smtClean="0">
                          <a:ln>
                            <a:noFill/>
                          </a:ln>
                          <a:solidFill>
                            <a:srgbClr val="FF3300"/>
                          </a:solidFill>
                          <a:effectLst/>
                          <a:latin typeface="Arial" panose="020B0604020202020204" pitchFamily="34" charset="0"/>
                        </a:rPr>
                        <a:t>Difúzi omezuje: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bg2"/>
                          </a:solidFill>
                          <a:effectLst/>
                          <a:latin typeface="Arial" panose="020B0604020202020204" pitchFamily="34" charset="0"/>
                        </a:rPr>
                        <a:t>Transport</a:t>
                      </a:r>
                      <a:r>
                        <a:rPr kumimoji="0" lang="cs-CZ" altLang="en-US" sz="2800" b="0" i="0" u="none" strike="noStrike" cap="none" normalizeH="0" baseline="0" smtClean="0">
                          <a:ln>
                            <a:noFill/>
                          </a:ln>
                          <a:solidFill>
                            <a:schemeClr val="bg2"/>
                          </a:solidFill>
                          <a:effectLst/>
                          <a:latin typeface="Arial" panose="020B0604020202020204" pitchFamily="34" charset="0"/>
                        </a:rPr>
                        <a:t> plynů</a:t>
                      </a:r>
                    </a:p>
                  </a:txBody>
                  <a:tcPr marT="45717" marB="45717"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bg2"/>
                        </a:solidFill>
                        <a:effectLst/>
                        <a:latin typeface="Arial" panose="020B0604020202020204" pitchFamily="34" charset="0"/>
                      </a:endParaRP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T="45717" marB="45717"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190982"/>
                  </a:ext>
                </a:extLst>
              </a:tr>
              <a:tr h="62067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bg2"/>
                          </a:solidFill>
                          <a:effectLst/>
                          <a:latin typeface="Arial" panose="020B0604020202020204" pitchFamily="34" charset="0"/>
                        </a:rPr>
                        <a:t>O</a:t>
                      </a:r>
                      <a:r>
                        <a:rPr kumimoji="0" lang="cs-CZ" altLang="en-US" sz="2800" b="1" i="0" u="none" strike="noStrike" cap="none" normalizeH="0" baseline="-25000" smtClean="0">
                          <a:ln>
                            <a:noFill/>
                          </a:ln>
                          <a:solidFill>
                            <a:schemeClr val="bg2"/>
                          </a:solidFill>
                          <a:effectLst/>
                          <a:latin typeface="Arial" panose="020B0604020202020204" pitchFamily="34" charset="0"/>
                        </a:rPr>
                        <a:t>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bg2"/>
                          </a:solidFill>
                          <a:effectLst/>
                          <a:latin typeface="Arial" panose="020B0604020202020204" pitchFamily="34" charset="0"/>
                        </a:rPr>
                        <a:t>CO</a:t>
                      </a:r>
                      <a:r>
                        <a:rPr kumimoji="0" lang="cs-CZ" altLang="en-US" sz="2800" b="1" i="0" u="none" strike="noStrike" cap="none" normalizeH="0" baseline="-25000" smtClean="0">
                          <a:ln>
                            <a:noFill/>
                          </a:ln>
                          <a:solidFill>
                            <a:schemeClr val="bg2"/>
                          </a:solidFill>
                          <a:effectLst/>
                          <a:latin typeface="Arial" panose="020B0604020202020204" pitchFamily="34" charset="0"/>
                        </a:rPr>
                        <a:t>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bg2"/>
                          </a:solidFill>
                          <a:effectLst/>
                          <a:latin typeface="Arial" panose="020B0604020202020204" pitchFamily="34" charset="0"/>
                        </a:rPr>
                        <a:t>CO</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bg2"/>
                          </a:solidFill>
                          <a:effectLst/>
                          <a:latin typeface="Arial" panose="020B0604020202020204" pitchFamily="34" charset="0"/>
                        </a:rPr>
                        <a:t>N</a:t>
                      </a:r>
                      <a:r>
                        <a:rPr kumimoji="0" lang="cs-CZ" altLang="en-US" sz="2800" b="1" i="0" u="none" strike="noStrike" cap="none" normalizeH="0" baseline="-25000" smtClean="0">
                          <a:ln>
                            <a:noFill/>
                          </a:ln>
                          <a:solidFill>
                            <a:schemeClr val="bg2"/>
                          </a:solidFill>
                          <a:effectLst/>
                          <a:latin typeface="Arial" panose="020B0604020202020204" pitchFamily="34" charset="0"/>
                        </a:rPr>
                        <a:t>2</a:t>
                      </a:r>
                      <a:r>
                        <a:rPr kumimoji="0" lang="cs-CZ" altLang="en-US" sz="2800" b="1" i="0" u="none" strike="noStrike" cap="none" normalizeH="0" baseline="0" smtClean="0">
                          <a:ln>
                            <a:noFill/>
                          </a:ln>
                          <a:solidFill>
                            <a:schemeClr val="bg2"/>
                          </a:solidFill>
                          <a:effectLst/>
                          <a:latin typeface="Arial" panose="020B0604020202020204" pitchFamily="34" charset="0"/>
                        </a:rPr>
                        <a:t>O</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6266701"/>
                  </a:ext>
                </a:extLst>
              </a:tr>
              <a:tr h="10301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en-US" sz="2800" b="0" i="0" u="none" strike="noStrike" cap="none" normalizeH="0" baseline="0" smtClean="0">
                          <a:ln>
                            <a:noFill/>
                          </a:ln>
                          <a:solidFill>
                            <a:srgbClr val="FF3300"/>
                          </a:solidFill>
                          <a:effectLst/>
                          <a:latin typeface="Arial" panose="020B0604020202020204" pitchFamily="34" charset="0"/>
                        </a:rPr>
                        <a:t>Alveolo</a:t>
                      </a:r>
                      <a:r>
                        <a:rPr kumimoji="0" lang="en-US" altLang="en-US" sz="2800" b="0" i="0" u="none" strike="noStrike" cap="none" normalizeH="0" baseline="0" smtClean="0">
                          <a:ln>
                            <a:noFill/>
                          </a:ln>
                          <a:solidFill>
                            <a:srgbClr val="FF3300"/>
                          </a:solidFill>
                          <a:effectLst/>
                          <a:latin typeface="Arial" panose="020B0604020202020204" pitchFamily="34" charset="0"/>
                        </a:rPr>
                        <a:t>-</a:t>
                      </a:r>
                      <a:r>
                        <a:rPr kumimoji="0" lang="cs-CZ" altLang="en-US" sz="2800" b="0" i="0" u="none" strike="noStrike" cap="none" normalizeH="0" baseline="0" smtClean="0">
                          <a:ln>
                            <a:noFill/>
                          </a:ln>
                          <a:solidFill>
                            <a:srgbClr val="FF3300"/>
                          </a:solidFill>
                          <a:effectLst/>
                          <a:latin typeface="Arial" panose="020B0604020202020204" pitchFamily="34" charset="0"/>
                        </a:rPr>
                        <a:t>k</a:t>
                      </a:r>
                      <a:r>
                        <a:rPr kumimoji="0" lang="en-US" altLang="en-US" sz="2800" b="0" i="0" u="none" strike="noStrike" cap="none" normalizeH="0" baseline="0" smtClean="0">
                          <a:ln>
                            <a:noFill/>
                          </a:ln>
                          <a:solidFill>
                            <a:srgbClr val="FF3300"/>
                          </a:solidFill>
                          <a:effectLst/>
                          <a:latin typeface="Arial" panose="020B0604020202020204" pitchFamily="34" charset="0"/>
                        </a:rPr>
                        <a:t>apil</a:t>
                      </a:r>
                      <a:r>
                        <a:rPr kumimoji="0" lang="cs-CZ" altLang="en-US" sz="2800" b="0" i="0" u="none" strike="noStrike" cap="none" normalizeH="0" baseline="0" smtClean="0">
                          <a:ln>
                            <a:noFill/>
                          </a:ln>
                          <a:solidFill>
                            <a:srgbClr val="FF3300"/>
                          </a:solidFill>
                          <a:effectLst/>
                          <a:latin typeface="Arial" panose="020B0604020202020204" pitchFamily="34" charset="0"/>
                        </a:rPr>
                        <a:t>ární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en-US" sz="2800" b="0" i="0" u="none" strike="noStrike" cap="none" normalizeH="0" baseline="0" smtClean="0">
                          <a:ln>
                            <a:noFill/>
                          </a:ln>
                          <a:solidFill>
                            <a:srgbClr val="FF3300"/>
                          </a:solidFill>
                          <a:effectLst/>
                          <a:latin typeface="Arial" panose="020B0604020202020204" pitchFamily="34" charset="0"/>
                        </a:rPr>
                        <a:t>Membrána</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6909802"/>
                  </a:ext>
                </a:extLst>
              </a:tr>
              <a:tr h="7429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en-US" sz="2800" b="0" i="0" u="none" strike="noStrike" cap="none" normalizeH="0" baseline="0" smtClean="0">
                          <a:ln>
                            <a:noFill/>
                          </a:ln>
                          <a:solidFill>
                            <a:srgbClr val="FF3300"/>
                          </a:solidFill>
                          <a:effectLst/>
                          <a:latin typeface="Arial" panose="020B0604020202020204" pitchFamily="34" charset="0"/>
                        </a:rPr>
                        <a:t>H</a:t>
                      </a:r>
                      <a:r>
                        <a:rPr kumimoji="0" lang="en-US" altLang="en-US" sz="2800" b="0" i="0" u="none" strike="noStrike" cap="none" normalizeH="0" baseline="0" smtClean="0">
                          <a:ln>
                            <a:noFill/>
                          </a:ln>
                          <a:solidFill>
                            <a:srgbClr val="FF3300"/>
                          </a:solidFill>
                          <a:effectLst/>
                          <a:latin typeface="Arial" panose="020B0604020202020204" pitchFamily="34" charset="0"/>
                        </a:rPr>
                        <a:t>B</a:t>
                      </a:r>
                      <a:r>
                        <a:rPr kumimoji="0" lang="cs-CZ" altLang="en-US" sz="2800" b="0" i="0" u="none" strike="noStrike" cap="none" normalizeH="0" baseline="0" smtClean="0">
                          <a:ln>
                            <a:noFill/>
                          </a:ln>
                          <a:solidFill>
                            <a:srgbClr val="FF3300"/>
                          </a:solidFill>
                          <a:effectLst/>
                          <a:latin typeface="Arial" panose="020B0604020202020204" pitchFamily="34" charset="0"/>
                        </a:rPr>
                        <a:t> a objem krve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8254445"/>
                  </a:ext>
                </a:extLst>
              </a:tr>
              <a:tr h="62067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en-US" sz="2800" b="0" i="0" u="none" strike="noStrike" cap="none" normalizeH="0" baseline="0" smtClean="0">
                          <a:ln>
                            <a:noFill/>
                          </a:ln>
                          <a:solidFill>
                            <a:srgbClr val="FF3300"/>
                          </a:solidFill>
                          <a:effectLst/>
                          <a:latin typeface="Arial" panose="020B0604020202020204" pitchFamily="34" charset="0"/>
                        </a:rPr>
                        <a:t>Cirkulace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8536577"/>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862846-DE74-4576-92BB-34020C67B62C}" type="slidenum">
              <a:rPr lang="en-US" altLang="en-US"/>
              <a:pPr/>
              <a:t>25</a:t>
            </a:fld>
            <a:endParaRPr lang="en-US" altLang="en-US"/>
          </a:p>
        </p:txBody>
      </p:sp>
      <p:sp>
        <p:nvSpPr>
          <p:cNvPr id="50179" name="Rectangle 2"/>
          <p:cNvSpPr>
            <a:spLocks noGrp="1" noChangeArrowheads="1"/>
          </p:cNvSpPr>
          <p:nvPr>
            <p:ph type="title"/>
          </p:nvPr>
        </p:nvSpPr>
        <p:spPr>
          <a:xfrm>
            <a:off x="457200" y="609600"/>
            <a:ext cx="8229600" cy="1143000"/>
          </a:xfrm>
        </p:spPr>
        <p:txBody>
          <a:bodyPr/>
          <a:lstStyle/>
          <a:p>
            <a:pPr eaLnBrk="1" hangingPunct="1"/>
            <a:r>
              <a:rPr lang="cs-CZ" altLang="en-US" smtClean="0"/>
              <a:t>Poměr ventilace/ perfúze</a:t>
            </a:r>
            <a:endParaRPr lang="en-US" altLang="en-US" smtClean="0"/>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81175"/>
            <a:ext cx="8991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6524AA-122C-44C9-BD6E-CE85FA6487FC}" type="slidenum">
              <a:rPr lang="en-US" altLang="en-US"/>
              <a:pPr/>
              <a:t>26</a:t>
            </a:fld>
            <a:endParaRPr lang="en-US" altLang="en-US"/>
          </a:p>
        </p:txBody>
      </p:sp>
      <p:sp>
        <p:nvSpPr>
          <p:cNvPr id="52227" name="Rectangle 2"/>
          <p:cNvSpPr>
            <a:spLocks noChangeArrowheads="1"/>
          </p:cNvSpPr>
          <p:nvPr/>
        </p:nvSpPr>
        <p:spPr bwMode="auto">
          <a:xfrm>
            <a:off x="0" y="3017838"/>
            <a:ext cx="8104188"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36538">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eaLnBrk="1" hangingPunct="1"/>
            <a:r>
              <a:rPr lang="cs-CZ" altLang="en-US" sz="2400" b="1" u="sng">
                <a:solidFill>
                  <a:schemeClr val="accent2"/>
                </a:solidFill>
              </a:rPr>
              <a:t>Celotělová</a:t>
            </a:r>
          </a:p>
          <a:p>
            <a:pPr eaLnBrk="1" hangingPunct="1"/>
            <a:r>
              <a:rPr lang="cs-CZ" altLang="en-US" sz="2400" b="1" u="sng">
                <a:solidFill>
                  <a:schemeClr val="accent2"/>
                </a:solidFill>
              </a:rPr>
              <a:t>pletysmografie</a:t>
            </a:r>
            <a:endParaRPr lang="cs-CZ" altLang="en-US" sz="2400" b="1">
              <a:solidFill>
                <a:schemeClr val="accent2"/>
              </a:solidFill>
            </a:endParaRPr>
          </a:p>
          <a:p>
            <a:pPr eaLnBrk="1" hangingPunct="1"/>
            <a:r>
              <a:rPr lang="cs-CZ" altLang="en-US" sz="2400"/>
              <a:t>umožňuje změřit:</a:t>
            </a:r>
          </a:p>
          <a:p>
            <a:pPr eaLnBrk="1" hangingPunct="1">
              <a:buFontTx/>
              <a:buChar char="-"/>
            </a:pPr>
            <a:r>
              <a:rPr lang="cs-CZ" altLang="en-US" sz="2400"/>
              <a:t>spirogram</a:t>
            </a:r>
          </a:p>
          <a:p>
            <a:pPr eaLnBrk="1" hangingPunct="1">
              <a:buFontTx/>
              <a:buChar char="-"/>
            </a:pPr>
            <a:r>
              <a:rPr lang="cs-CZ" altLang="en-US" sz="2400"/>
              <a:t>křivky průtok-objem</a:t>
            </a:r>
          </a:p>
          <a:p>
            <a:pPr eaLnBrk="1" hangingPunct="1">
              <a:buFontTx/>
              <a:buChar char="-"/>
            </a:pPr>
            <a:r>
              <a:rPr lang="cs-CZ" altLang="en-US" sz="2400"/>
              <a:t>ostatní jinak nedostupné objemy:</a:t>
            </a:r>
          </a:p>
          <a:p>
            <a:pPr eaLnBrk="1" hangingPunct="1"/>
            <a:r>
              <a:rPr lang="cs-CZ" altLang="en-US" sz="2400"/>
              <a:t>		RV – residual volume</a:t>
            </a:r>
          </a:p>
          <a:p>
            <a:pPr eaLnBrk="1" hangingPunct="1"/>
            <a:r>
              <a:rPr lang="cs-CZ" altLang="en-US" sz="2400"/>
              <a:t>		ITV – introthoracic volume</a:t>
            </a:r>
          </a:p>
          <a:p>
            <a:pPr eaLnBrk="1" hangingPunct="1"/>
            <a:r>
              <a:rPr lang="cs-CZ" altLang="en-US" sz="2400"/>
              <a:t>		FRC – functional residual capacity</a:t>
            </a:r>
          </a:p>
          <a:p>
            <a:pPr eaLnBrk="1" hangingPunct="1"/>
            <a:r>
              <a:rPr lang="cs-CZ" altLang="en-US" sz="2400"/>
              <a:t>plicní rezistenci</a:t>
            </a:r>
          </a:p>
        </p:txBody>
      </p:sp>
      <p:pic>
        <p:nvPicPr>
          <p:cNvPr id="52228" name="Picture 3" descr="pletasmogr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
            <a:ext cx="596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8"/>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B02E97-AA0E-4A4C-A953-495E7783EDF1}" type="slidenum">
              <a:rPr lang="en-US" altLang="en-US"/>
              <a:pPr/>
              <a:t>27</a:t>
            </a:fld>
            <a:endParaRPr lang="en-US" altLang="en-US"/>
          </a:p>
        </p:txBody>
      </p:sp>
      <p:sp>
        <p:nvSpPr>
          <p:cNvPr id="54275" name="Rectangle 10"/>
          <p:cNvSpPr>
            <a:spLocks noGrp="1" noChangeArrowheads="1"/>
          </p:cNvSpPr>
          <p:nvPr>
            <p:ph sz="quarter" idx="1"/>
          </p:nvPr>
        </p:nvSpPr>
        <p:spPr>
          <a:xfrm>
            <a:off x="0" y="533400"/>
            <a:ext cx="4876800" cy="2185988"/>
          </a:xfrm>
        </p:spPr>
        <p:txBody>
          <a:bodyPr/>
          <a:lstStyle/>
          <a:p>
            <a:pPr eaLnBrk="1" hangingPunct="1"/>
            <a:r>
              <a:rPr lang="cs-CZ" altLang="en-US" sz="2400" smtClean="0"/>
              <a:t>založena na principu Boylova-Mariottova zákon</a:t>
            </a:r>
            <a:r>
              <a:rPr lang="en-US" altLang="en-US" sz="2400" smtClean="0"/>
              <a:t>a</a:t>
            </a:r>
            <a:r>
              <a:rPr lang="cs-CZ" altLang="en-US" sz="2400" smtClean="0"/>
              <a:t>: p x V=konst.</a:t>
            </a:r>
          </a:p>
          <a:p>
            <a:pPr eaLnBrk="1" hangingPunct="1"/>
            <a:r>
              <a:rPr lang="cs-CZ" altLang="en-US" sz="2400" smtClean="0"/>
              <a:t>Při vyšetření sedí vyšetřovaná osoba ve vzduchotěsné kabině a na oscilografu umístěném venku jsou zaznamenávány jednak změny tlaku v atmosféře kabiny, jednak změna tlaku v ústech vyšetřované osoby.</a:t>
            </a:r>
          </a:p>
        </p:txBody>
      </p:sp>
      <p:sp>
        <p:nvSpPr>
          <p:cNvPr id="54276" name="Rectangle 11"/>
          <p:cNvSpPr>
            <a:spLocks noGrp="1" noChangeArrowheads="1"/>
          </p:cNvSpPr>
          <p:nvPr>
            <p:ph sz="quarter" idx="3"/>
          </p:nvPr>
        </p:nvSpPr>
        <p:spPr>
          <a:xfrm>
            <a:off x="0" y="3886200"/>
            <a:ext cx="4724400" cy="2187575"/>
          </a:xfrm>
        </p:spPr>
        <p:txBody>
          <a:bodyPr/>
          <a:lstStyle/>
          <a:p>
            <a:pPr eaLnBrk="1" hangingPunct="1"/>
            <a:r>
              <a:rPr lang="cs-CZ" altLang="en-US" sz="2400" smtClean="0"/>
              <a:t>Na konci normálního exspiria, kdy tlak alveolární se vyrovná s tlakem atmosféry kabiny, uzavře operátor cestu vzdušného proudu a vyzve vyšetřovaného, aby se pokusil o 1-2 vdechy při uzavřené záklopce.</a:t>
            </a:r>
          </a:p>
        </p:txBody>
      </p:sp>
      <p:sp>
        <p:nvSpPr>
          <p:cNvPr id="54277" name="Rectangle 12"/>
          <p:cNvSpPr>
            <a:spLocks noGrp="1" noChangeArrowheads="1"/>
          </p:cNvSpPr>
          <p:nvPr>
            <p:ph sz="quarter" idx="2"/>
          </p:nvPr>
        </p:nvSpPr>
        <p:spPr>
          <a:xfrm>
            <a:off x="4572000" y="0"/>
            <a:ext cx="4572000" cy="2185988"/>
          </a:xfrm>
        </p:spPr>
        <p:txBody>
          <a:bodyPr/>
          <a:lstStyle/>
          <a:p>
            <a:pPr eaLnBrk="1" hangingPunct="1"/>
            <a:r>
              <a:rPr lang="cs-CZ" altLang="en-US" sz="2400" smtClean="0"/>
              <a:t>Takto uměle vyvolaný podtlak povede k příslušné změně objemu plynu v plicích a projeví se na změněn tlaku</a:t>
            </a:r>
          </a:p>
          <a:p>
            <a:pPr eaLnBrk="1" hangingPunct="1">
              <a:buFontTx/>
              <a:buNone/>
            </a:pPr>
            <a:r>
              <a:rPr lang="cs-CZ" altLang="en-US" sz="2400" smtClean="0"/>
              <a:t>    v atmosféře kabiny.</a:t>
            </a:r>
          </a:p>
          <a:p>
            <a:pPr eaLnBrk="1" hangingPunct="1"/>
            <a:r>
              <a:rPr lang="cs-CZ" altLang="en-US" sz="2400" smtClean="0"/>
              <a:t>Obě tlakové hodnoty</a:t>
            </a:r>
          </a:p>
          <a:p>
            <a:pPr eaLnBrk="1" hangingPunct="1">
              <a:buFontTx/>
              <a:buNone/>
            </a:pPr>
            <a:r>
              <a:rPr lang="cs-CZ" altLang="en-US" sz="2400" smtClean="0"/>
              <a:t>   (v ústech a kabině) se současně registrují na souřadnicový systém oscilografu vytvoří se smyčka o určitém sklonu.</a:t>
            </a:r>
          </a:p>
        </p:txBody>
      </p:sp>
      <p:sp>
        <p:nvSpPr>
          <p:cNvPr id="54278" name="Rectangle 15"/>
          <p:cNvSpPr>
            <a:spLocks noGrp="1" noChangeArrowheads="1"/>
          </p:cNvSpPr>
          <p:nvPr>
            <p:ph sz="quarter" idx="4"/>
          </p:nvPr>
        </p:nvSpPr>
        <p:spPr>
          <a:xfrm>
            <a:off x="4648200" y="4343400"/>
            <a:ext cx="4495800" cy="2187575"/>
          </a:xfrm>
        </p:spPr>
        <p:txBody>
          <a:bodyPr/>
          <a:lstStyle/>
          <a:p>
            <a:pPr eaLnBrk="1" hangingPunct="1"/>
            <a:r>
              <a:rPr lang="cs-CZ" altLang="en-US" sz="2400" smtClean="0"/>
              <a:t>ZJISTÍME: veškerý objem plynu obsažený v plicích (i nepřístupný ventilaci + buly + cysty), odpor dýchacích cest,  elastanci, atd.</a:t>
            </a:r>
          </a:p>
          <a:p>
            <a:pPr eaLnBrk="1" hangingPunct="1"/>
            <a:r>
              <a:rPr lang="cs-CZ" altLang="en-US" sz="2400" smtClean="0"/>
              <a:t>complianci, dechovou práci</a:t>
            </a:r>
          </a:p>
        </p:txBody>
      </p:sp>
      <p:sp>
        <p:nvSpPr>
          <p:cNvPr id="54279" name="Text Box 16"/>
          <p:cNvSpPr txBox="1">
            <a:spLocks noChangeArrowheads="1"/>
          </p:cNvSpPr>
          <p:nvPr/>
        </p:nvSpPr>
        <p:spPr bwMode="auto">
          <a:xfrm>
            <a:off x="304800" y="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b="1">
                <a:solidFill>
                  <a:schemeClr val="accent2"/>
                </a:solidFill>
              </a:rPr>
              <a:t>Celotělová pletysmografie</a:t>
            </a:r>
            <a:endParaRPr lang="en-US" altLang="en-US" sz="2400" b="1">
              <a:solidFill>
                <a:schemeClr val="accent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E4BBBA-3F4D-4008-AF0D-BDDF30BE3C5A}" type="slidenum">
              <a:rPr lang="en-US" altLang="en-US"/>
              <a:pPr/>
              <a:t>28</a:t>
            </a:fld>
            <a:endParaRPr lang="en-US" altLang="en-US"/>
          </a:p>
        </p:txBody>
      </p:sp>
      <p:sp>
        <p:nvSpPr>
          <p:cNvPr id="55299" name="Rectangle 2"/>
          <p:cNvSpPr>
            <a:spLocks noGrp="1" noChangeArrowheads="1"/>
          </p:cNvSpPr>
          <p:nvPr>
            <p:ph type="title"/>
          </p:nvPr>
        </p:nvSpPr>
        <p:spPr/>
        <p:txBody>
          <a:bodyPr/>
          <a:lstStyle/>
          <a:p>
            <a:pPr eaLnBrk="1" hangingPunct="1"/>
            <a:r>
              <a:rPr lang="cs-CZ" altLang="en-US" sz="4000" smtClean="0"/>
              <a:t>Nedostatek kyslíku I.</a:t>
            </a:r>
          </a:p>
        </p:txBody>
      </p:sp>
      <p:sp>
        <p:nvSpPr>
          <p:cNvPr id="55300" name="Rectangle 3"/>
          <p:cNvSpPr>
            <a:spLocks noGrp="1" noChangeArrowheads="1"/>
          </p:cNvSpPr>
          <p:nvPr>
            <p:ph type="body" idx="1"/>
          </p:nvPr>
        </p:nvSpPr>
        <p:spPr>
          <a:xfrm>
            <a:off x="0" y="1600200"/>
            <a:ext cx="9144000" cy="4525963"/>
          </a:xfrm>
        </p:spPr>
        <p:txBody>
          <a:bodyPr/>
          <a:lstStyle/>
          <a:p>
            <a:pPr eaLnBrk="1" hangingPunct="1"/>
            <a:r>
              <a:rPr lang="cs-CZ" altLang="en-US" smtClean="0"/>
              <a:t>Nedostatek kyslíku – </a:t>
            </a:r>
            <a:r>
              <a:rPr lang="cs-CZ" altLang="en-US" b="1" smtClean="0">
                <a:solidFill>
                  <a:srgbClr val="FF3300"/>
                </a:solidFill>
              </a:rPr>
              <a:t>hypoxie</a:t>
            </a:r>
            <a:endParaRPr lang="cs-CZ" altLang="en-US" smtClean="0">
              <a:solidFill>
                <a:srgbClr val="FF3300"/>
              </a:solidFill>
            </a:endParaRPr>
          </a:p>
          <a:p>
            <a:pPr eaLnBrk="1" hangingPunct="1"/>
            <a:r>
              <a:rPr lang="cs-CZ" altLang="en-US" smtClean="0"/>
              <a:t>Nedostatek kyslíku v krvi (nízký pO</a:t>
            </a:r>
            <a:r>
              <a:rPr lang="cs-CZ" altLang="en-US" baseline="-25000" smtClean="0"/>
              <a:t>2</a:t>
            </a:r>
            <a:r>
              <a:rPr lang="cs-CZ" altLang="en-US" smtClean="0"/>
              <a:t> v arteriální krvi - paO</a:t>
            </a:r>
            <a:r>
              <a:rPr lang="cs-CZ" altLang="en-US" baseline="-25000" smtClean="0"/>
              <a:t>2</a:t>
            </a:r>
            <a:r>
              <a:rPr lang="cs-CZ" altLang="en-US" smtClean="0"/>
              <a:t>) - </a:t>
            </a:r>
            <a:r>
              <a:rPr lang="cs-CZ" altLang="en-US" b="1" smtClean="0">
                <a:solidFill>
                  <a:srgbClr val="FF3300"/>
                </a:solidFill>
              </a:rPr>
              <a:t>hypoxémie</a:t>
            </a:r>
            <a:endParaRPr lang="cs-CZ" altLang="en-US" smtClean="0">
              <a:solidFill>
                <a:srgbClr val="FF3300"/>
              </a:solidFill>
            </a:endParaRPr>
          </a:p>
          <a:p>
            <a:pPr eaLnBrk="1" hangingPunct="1"/>
            <a:r>
              <a:rPr lang="cs-CZ" altLang="en-US" smtClean="0"/>
              <a:t>Oxid uhličitý (CO</a:t>
            </a:r>
            <a:r>
              <a:rPr lang="cs-CZ" altLang="en-US" baseline="-25000" smtClean="0"/>
              <a:t>2</a:t>
            </a:r>
            <a:r>
              <a:rPr lang="cs-CZ" altLang="en-US" smtClean="0"/>
              <a:t>)</a:t>
            </a:r>
          </a:p>
          <a:p>
            <a:pPr eaLnBrk="1" hangingPunct="1"/>
            <a:r>
              <a:rPr lang="cs-CZ" altLang="en-US" smtClean="0"/>
              <a:t>jeho množství v krvi souvisí především s mírou ventilace</a:t>
            </a:r>
          </a:p>
          <a:p>
            <a:pPr eaLnBrk="1" hangingPunct="1"/>
            <a:r>
              <a:rPr lang="cs-CZ" altLang="en-US" smtClean="0"/>
              <a:t>Vyšetření hypoxémie</a:t>
            </a:r>
          </a:p>
          <a:p>
            <a:pPr eaLnBrk="1" hangingPunct="1"/>
            <a:r>
              <a:rPr lang="cs-CZ" altLang="en-US" smtClean="0"/>
              <a:t>Běžnou regulaci zabezpečuje oxid uhličitý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878087-240B-4318-81A0-C8EB9A74A71F}" type="slidenum">
              <a:rPr lang="en-US" altLang="en-US"/>
              <a:pPr/>
              <a:t>29</a:t>
            </a:fld>
            <a:endParaRPr lang="en-US" altLang="en-US"/>
          </a:p>
        </p:txBody>
      </p:sp>
      <p:sp>
        <p:nvSpPr>
          <p:cNvPr id="56323" name="Rectangle 2"/>
          <p:cNvSpPr>
            <a:spLocks noGrp="1" noChangeArrowheads="1"/>
          </p:cNvSpPr>
          <p:nvPr>
            <p:ph type="title"/>
          </p:nvPr>
        </p:nvSpPr>
        <p:spPr/>
        <p:txBody>
          <a:bodyPr/>
          <a:lstStyle/>
          <a:p>
            <a:pPr eaLnBrk="1" hangingPunct="1"/>
            <a:r>
              <a:rPr lang="cs-CZ" altLang="en-US" sz="4000" smtClean="0"/>
              <a:t>Nedostatek kyslíku II.</a:t>
            </a:r>
          </a:p>
        </p:txBody>
      </p:sp>
      <p:sp>
        <p:nvSpPr>
          <p:cNvPr id="56324" name="Rectangle 3"/>
          <p:cNvSpPr>
            <a:spLocks noGrp="1" noChangeArrowheads="1"/>
          </p:cNvSpPr>
          <p:nvPr>
            <p:ph type="body" idx="1"/>
          </p:nvPr>
        </p:nvSpPr>
        <p:spPr>
          <a:xfrm>
            <a:off x="0" y="1600200"/>
            <a:ext cx="9144000" cy="4525963"/>
          </a:xfrm>
        </p:spPr>
        <p:txBody>
          <a:bodyPr/>
          <a:lstStyle/>
          <a:p>
            <a:pPr eaLnBrk="1" hangingPunct="1"/>
            <a:r>
              <a:rPr lang="cs-CZ" altLang="en-US" sz="2800" smtClean="0"/>
              <a:t>Centra reagující na hypoxémii – stimuluje dýchání</a:t>
            </a:r>
          </a:p>
          <a:p>
            <a:pPr eaLnBrk="1" hangingPunct="1"/>
            <a:r>
              <a:rPr lang="cs-CZ" altLang="en-US" sz="2800" smtClean="0"/>
              <a:t>Při chronické hypokapnii se snižuje citlivost na CO</a:t>
            </a:r>
            <a:r>
              <a:rPr lang="cs-CZ" altLang="en-US" sz="2800" baseline="-25000" smtClean="0"/>
              <a:t>2</a:t>
            </a:r>
          </a:p>
          <a:p>
            <a:pPr eaLnBrk="1" hangingPunct="1"/>
            <a:r>
              <a:rPr lang="cs-CZ" altLang="en-US" sz="2800" smtClean="0"/>
              <a:t>Praktické důsledky: u pacienta s kombinací </a:t>
            </a:r>
            <a:r>
              <a:rPr lang="cs-CZ" altLang="en-US" sz="2800" smtClean="0">
                <a:solidFill>
                  <a:srgbClr val="FF3300"/>
                </a:solidFill>
              </a:rPr>
              <a:t>hyperkapnie a hypoxémie</a:t>
            </a:r>
            <a:r>
              <a:rPr lang="cs-CZ" altLang="en-US" sz="2800" i="1" smtClean="0"/>
              <a:t> </a:t>
            </a:r>
            <a:r>
              <a:rPr lang="cs-CZ" altLang="en-US" sz="2800" smtClean="0"/>
              <a:t>(například těžší obstrukční choroba) dýchání reguluje hypoxémie</a:t>
            </a:r>
          </a:p>
          <a:p>
            <a:pPr eaLnBrk="1" hangingPunct="1"/>
            <a:r>
              <a:rPr lang="cs-CZ" altLang="en-US" sz="2800" smtClean="0">
                <a:solidFill>
                  <a:srgbClr val="FF3300"/>
                </a:solidFill>
              </a:rPr>
              <a:t>dýchání čistého kyslíku může utlumit dech. centra a vést k vzestupu hyperkapnie</a:t>
            </a:r>
          </a:p>
          <a:p>
            <a:pPr eaLnBrk="1" hangingPunct="1"/>
            <a:r>
              <a:rPr lang="cs-CZ" altLang="en-US" sz="2800" smtClean="0"/>
              <a:t>proto se do dýchací směsi přidává oxid uhličitý</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E329DC-75C4-486C-8E5D-9E5A8CB28D90}" type="slidenum">
              <a:rPr lang="en-US" altLang="en-US"/>
              <a:pPr/>
              <a:t>3</a:t>
            </a:fld>
            <a:endParaRPr lang="en-US" altLang="en-US"/>
          </a:p>
        </p:txBody>
      </p:sp>
      <p:sp>
        <p:nvSpPr>
          <p:cNvPr id="8195" name="Rectangle 2"/>
          <p:cNvSpPr>
            <a:spLocks noGrp="1" noChangeArrowheads="1"/>
          </p:cNvSpPr>
          <p:nvPr>
            <p:ph type="body" idx="1"/>
          </p:nvPr>
        </p:nvSpPr>
        <p:spPr>
          <a:xfrm>
            <a:off x="228600" y="1600200"/>
            <a:ext cx="8686800" cy="4525963"/>
          </a:xfrm>
        </p:spPr>
        <p:txBody>
          <a:bodyPr/>
          <a:lstStyle/>
          <a:p>
            <a:pPr eaLnBrk="1" hangingPunct="1">
              <a:lnSpc>
                <a:spcPct val="90000"/>
              </a:lnSpc>
              <a:buFontTx/>
              <a:buNone/>
            </a:pPr>
            <a:r>
              <a:rPr lang="cs-CZ" altLang="en-US" smtClean="0">
                <a:solidFill>
                  <a:schemeClr val="accent2"/>
                </a:solidFill>
              </a:rPr>
              <a:t>Klidové</a:t>
            </a:r>
          </a:p>
          <a:p>
            <a:pPr eaLnBrk="1" hangingPunct="1">
              <a:lnSpc>
                <a:spcPct val="90000"/>
              </a:lnSpc>
              <a:buFontTx/>
              <a:buChar char="-"/>
            </a:pPr>
            <a:r>
              <a:rPr lang="cs-CZ" altLang="en-US" smtClean="0"/>
              <a:t>statické ukazatele  		 </a:t>
            </a:r>
          </a:p>
          <a:p>
            <a:pPr eaLnBrk="1" hangingPunct="1">
              <a:lnSpc>
                <a:spcPct val="90000"/>
              </a:lnSpc>
              <a:buFontTx/>
              <a:buNone/>
            </a:pPr>
            <a:r>
              <a:rPr lang="cs-CZ" altLang="en-US" smtClean="0"/>
              <a:t>-  dynamické ukazatele</a:t>
            </a:r>
          </a:p>
          <a:p>
            <a:pPr eaLnBrk="1" hangingPunct="1">
              <a:lnSpc>
                <a:spcPct val="90000"/>
              </a:lnSpc>
              <a:buFontTx/>
              <a:buNone/>
            </a:pPr>
            <a:endParaRPr lang="cs-CZ" altLang="en-US" smtClean="0"/>
          </a:p>
          <a:p>
            <a:pPr eaLnBrk="1" hangingPunct="1">
              <a:lnSpc>
                <a:spcPct val="90000"/>
              </a:lnSpc>
              <a:buFontTx/>
              <a:buNone/>
            </a:pPr>
            <a:r>
              <a:rPr lang="cs-CZ" altLang="en-US" smtClean="0">
                <a:solidFill>
                  <a:schemeClr val="accent2"/>
                </a:solidFill>
              </a:rPr>
              <a:t>Zátěžové</a:t>
            </a:r>
          </a:p>
          <a:p>
            <a:pPr eaLnBrk="1" hangingPunct="1">
              <a:lnSpc>
                <a:spcPct val="90000"/>
              </a:lnSpc>
              <a:buFontTx/>
              <a:buNone/>
            </a:pPr>
            <a:r>
              <a:rPr lang="cs-CZ" altLang="en-US" smtClean="0"/>
              <a:t>	 - farmakodynamické testy</a:t>
            </a:r>
            <a:endParaRPr lang="en-US" altLang="en-US" smtClean="0"/>
          </a:p>
          <a:p>
            <a:pPr eaLnBrk="1" hangingPunct="1">
              <a:lnSpc>
                <a:spcPct val="90000"/>
              </a:lnSpc>
              <a:buFontTx/>
              <a:buNone/>
            </a:pPr>
            <a:r>
              <a:rPr lang="en-US" altLang="en-US" smtClean="0"/>
              <a:t>b</a:t>
            </a:r>
            <a:r>
              <a:rPr lang="cs-CZ" altLang="en-US" smtClean="0"/>
              <a:t>roncho</a:t>
            </a:r>
            <a:r>
              <a:rPr lang="en-US" altLang="en-US" smtClean="0"/>
              <a:t>-</a:t>
            </a:r>
            <a:r>
              <a:rPr lang="cs-CZ" altLang="en-US" smtClean="0"/>
              <a:t>dilatační x broncho</a:t>
            </a:r>
            <a:r>
              <a:rPr lang="en-US" altLang="en-US" smtClean="0"/>
              <a:t>-</a:t>
            </a:r>
            <a:r>
              <a:rPr lang="cs-CZ" altLang="en-US" smtClean="0"/>
              <a:t>konstrikční</a:t>
            </a:r>
          </a:p>
          <a:p>
            <a:pPr eaLnBrk="1" hangingPunct="1">
              <a:lnSpc>
                <a:spcPct val="90000"/>
              </a:lnSpc>
              <a:buFontTx/>
              <a:buNone/>
            </a:pPr>
            <a:r>
              <a:rPr lang="cs-CZ" altLang="en-US" smtClean="0"/>
              <a:t>	 - spiro</a:t>
            </a:r>
            <a:r>
              <a:rPr lang="en-US" altLang="en-US" smtClean="0"/>
              <a:t>-</a:t>
            </a:r>
            <a:r>
              <a:rPr lang="cs-CZ" altLang="en-US" smtClean="0"/>
              <a:t>ergometrie</a:t>
            </a:r>
          </a:p>
        </p:txBody>
      </p:sp>
      <p:sp>
        <p:nvSpPr>
          <p:cNvPr id="8196" name="AutoShape 3"/>
          <p:cNvSpPr>
            <a:spLocks noGrp="1" noChangeArrowheads="1"/>
          </p:cNvSpPr>
          <p:nvPr>
            <p:ph type="title"/>
          </p:nvPr>
        </p:nvSpPr>
        <p:spPr>
          <a:prstGeom prst="roundRect">
            <a:avLst>
              <a:gd name="adj" fmla="val 21667"/>
            </a:avLst>
          </a:prstGeom>
          <a:noFill/>
          <a:extLst>
            <a:ext uri="{91240B29-F687-4F45-9708-019B960494DF}">
              <a14:hiddenLine xmlns:a14="http://schemas.microsoft.com/office/drawing/2010/main" w="9525">
                <a:solidFill>
                  <a:schemeClr val="tx1"/>
                </a:solidFill>
                <a:round/>
                <a:headEnd/>
                <a:tailEnd/>
              </a14:hiddenLine>
            </a:ext>
          </a:extLst>
        </p:spPr>
        <p:txBody>
          <a:bodyPr anchor="b"/>
          <a:lstStyle/>
          <a:p>
            <a:pPr eaLnBrk="1" hangingPunct="1"/>
            <a:r>
              <a:rPr lang="cs-CZ" altLang="en-US" smtClean="0">
                <a:solidFill>
                  <a:srgbClr val="FF0000"/>
                </a:solidFill>
              </a:rPr>
              <a:t>Typy spirografických vyšetření</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A0C137-7815-44C2-BCCF-B1937A742821}" type="slidenum">
              <a:rPr lang="en-US" altLang="en-US"/>
              <a:pPr/>
              <a:t>30</a:t>
            </a:fld>
            <a:endParaRPr lang="en-US" altLang="en-US"/>
          </a:p>
        </p:txBody>
      </p:sp>
      <p:sp>
        <p:nvSpPr>
          <p:cNvPr id="57347" name="Rectangle 2"/>
          <p:cNvSpPr>
            <a:spLocks noGrp="1" noChangeArrowheads="1"/>
          </p:cNvSpPr>
          <p:nvPr>
            <p:ph type="title"/>
          </p:nvPr>
        </p:nvSpPr>
        <p:spPr/>
        <p:txBody>
          <a:bodyPr/>
          <a:lstStyle/>
          <a:p>
            <a:pPr eaLnBrk="1" hangingPunct="1"/>
            <a:r>
              <a:rPr lang="cs-CZ" altLang="en-US" sz="4000" smtClean="0"/>
              <a:t>Nedostatek kyslíku III.</a:t>
            </a:r>
          </a:p>
        </p:txBody>
      </p:sp>
      <p:sp>
        <p:nvSpPr>
          <p:cNvPr id="57348" name="Rectangle 3"/>
          <p:cNvSpPr>
            <a:spLocks noGrp="1" noChangeArrowheads="1"/>
          </p:cNvSpPr>
          <p:nvPr>
            <p:ph type="body" idx="1"/>
          </p:nvPr>
        </p:nvSpPr>
        <p:spPr/>
        <p:txBody>
          <a:bodyPr/>
          <a:lstStyle/>
          <a:p>
            <a:pPr eaLnBrk="1" hangingPunct="1">
              <a:lnSpc>
                <a:spcPct val="90000"/>
              </a:lnSpc>
            </a:pPr>
            <a:r>
              <a:rPr lang="cs-CZ" altLang="en-US" smtClean="0">
                <a:solidFill>
                  <a:srgbClr val="FF3300"/>
                </a:solidFill>
              </a:rPr>
              <a:t>Samotná hypoxémie</a:t>
            </a:r>
            <a:r>
              <a:rPr lang="cs-CZ" altLang="en-US" i="1" smtClean="0"/>
              <a:t> </a:t>
            </a:r>
            <a:r>
              <a:rPr lang="cs-CZ" altLang="en-US" smtClean="0"/>
              <a:t>(např. fibróza, ale i lehčí astmatický záchvat) stimuluje dýchání, dochází k hyperventilaci a hypokapnii</a:t>
            </a:r>
          </a:p>
          <a:p>
            <a:pPr eaLnBrk="1" hangingPunct="1">
              <a:lnSpc>
                <a:spcPct val="90000"/>
              </a:lnSpc>
            </a:pPr>
            <a:r>
              <a:rPr lang="cs-CZ" altLang="en-US" smtClean="0"/>
              <a:t>Hyperventilace je uskutečňována </a:t>
            </a:r>
            <a:r>
              <a:rPr lang="cs-CZ" altLang="en-US" smtClean="0">
                <a:solidFill>
                  <a:srgbClr val="FF0000"/>
                </a:solidFill>
              </a:rPr>
              <a:t>svaly</a:t>
            </a:r>
            <a:r>
              <a:rPr lang="cs-CZ" altLang="en-US" smtClean="0"/>
              <a:t> – vyžadují kyslík dochází k jejich </a:t>
            </a:r>
            <a:r>
              <a:rPr lang="cs-CZ" altLang="en-US" smtClean="0">
                <a:solidFill>
                  <a:srgbClr val="FF0000"/>
                </a:solidFill>
              </a:rPr>
              <a:t>únavě</a:t>
            </a:r>
            <a:r>
              <a:rPr lang="cs-CZ" altLang="en-US" smtClean="0"/>
              <a:t> – projeví se postupnou „normalizací“ a dalším vzestupem CO</a:t>
            </a:r>
            <a:r>
              <a:rPr lang="cs-CZ" altLang="en-US" baseline="-25000" smtClean="0"/>
              <a:t>2</a:t>
            </a:r>
          </a:p>
          <a:p>
            <a:pPr eaLnBrk="1" hangingPunct="1">
              <a:lnSpc>
                <a:spcPct val="90000"/>
              </a:lnSpc>
            </a:pPr>
            <a:r>
              <a:rPr lang="cs-CZ" altLang="en-US" smtClean="0"/>
              <a:t>může být indikací k podpůrnému dýchání</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EA554B-C5C5-43CF-B2EB-210DCD3D2E2E}" type="slidenum">
              <a:rPr lang="en-US" altLang="en-US"/>
              <a:pPr/>
              <a:t>31</a:t>
            </a:fld>
            <a:endParaRPr lang="en-US" altLang="en-US"/>
          </a:p>
        </p:txBody>
      </p:sp>
      <p:sp>
        <p:nvSpPr>
          <p:cNvPr id="58371" name="Rectangle 4"/>
          <p:cNvSpPr>
            <a:spLocks noGrp="1" noChangeArrowheads="1"/>
          </p:cNvSpPr>
          <p:nvPr>
            <p:ph type="title"/>
          </p:nvPr>
        </p:nvSpPr>
        <p:spPr>
          <a:xfrm>
            <a:off x="0" y="1981200"/>
            <a:ext cx="762000" cy="1143000"/>
          </a:xfrm>
        </p:spPr>
        <p:txBody>
          <a:bodyPr/>
          <a:lstStyle/>
          <a:p>
            <a:pPr eaLnBrk="1" hangingPunct="1"/>
            <a:r>
              <a:rPr lang="cs-CZ" altLang="en-US" sz="2000" b="1" smtClean="0"/>
              <a:t>S</a:t>
            </a:r>
            <a:br>
              <a:rPr lang="cs-CZ" altLang="en-US" sz="2000" b="1" smtClean="0"/>
            </a:br>
            <a:r>
              <a:rPr lang="cs-CZ" altLang="en-US" sz="2000" b="1" smtClean="0"/>
              <a:t>e</a:t>
            </a:r>
            <a:br>
              <a:rPr lang="cs-CZ" altLang="en-US" sz="2000" b="1" smtClean="0"/>
            </a:br>
            <a:r>
              <a:rPr lang="cs-CZ" altLang="en-US" sz="2000" b="1" smtClean="0"/>
              <a:t>b</a:t>
            </a:r>
            <a:br>
              <a:rPr lang="cs-CZ" altLang="en-US" sz="2000" b="1" smtClean="0"/>
            </a:br>
            <a:r>
              <a:rPr lang="cs-CZ" altLang="en-US" sz="2000" b="1" smtClean="0"/>
              <a:t>e</a:t>
            </a:r>
            <a:br>
              <a:rPr lang="cs-CZ" altLang="en-US" sz="2000" b="1" smtClean="0"/>
            </a:br>
            <a:r>
              <a:rPr lang="cs-CZ" altLang="en-US" sz="2000" b="1" smtClean="0"/>
              <a:t>v</a:t>
            </a:r>
            <a:br>
              <a:rPr lang="cs-CZ" altLang="en-US" sz="2000" b="1" smtClean="0"/>
            </a:br>
            <a:r>
              <a:rPr lang="cs-CZ" altLang="en-US" sz="2000" b="1" smtClean="0"/>
              <a:t>r</a:t>
            </a:r>
            <a:br>
              <a:rPr lang="cs-CZ" altLang="en-US" sz="2000" b="1" smtClean="0"/>
            </a:br>
            <a:r>
              <a:rPr lang="cs-CZ" altLang="en-US" sz="2000" b="1" smtClean="0"/>
              <a:t>a</a:t>
            </a:r>
            <a:br>
              <a:rPr lang="cs-CZ" altLang="en-US" sz="2000" b="1" smtClean="0"/>
            </a:br>
            <a:r>
              <a:rPr lang="cs-CZ" altLang="en-US" sz="2000" b="1" smtClean="0"/>
              <a:t>ž</a:t>
            </a:r>
            <a:br>
              <a:rPr lang="cs-CZ" altLang="en-US" sz="2000" b="1" smtClean="0"/>
            </a:br>
            <a:r>
              <a:rPr lang="cs-CZ" altLang="en-US" sz="2000" b="1" smtClean="0"/>
              <a:t>d</a:t>
            </a:r>
            <a:br>
              <a:rPr lang="cs-CZ" altLang="en-US" sz="2000" b="1" smtClean="0"/>
            </a:br>
            <a:r>
              <a:rPr lang="cs-CZ" altLang="en-US" sz="2000" b="1" smtClean="0"/>
              <a:t>a</a:t>
            </a:r>
            <a:br>
              <a:rPr lang="cs-CZ" altLang="en-US" sz="2000" b="1" smtClean="0"/>
            </a:br>
            <a:r>
              <a:rPr lang="cs-CZ" altLang="en-US" sz="2000" b="1" smtClean="0"/>
              <a:t> </a:t>
            </a:r>
            <a:br>
              <a:rPr lang="cs-CZ" altLang="en-US" sz="2000" b="1" smtClean="0"/>
            </a:br>
            <a:endParaRPr lang="en-US" altLang="en-US" sz="2000" b="1" smtClean="0"/>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276225"/>
            <a:ext cx="7586662"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Rectangle 6"/>
          <p:cNvSpPr>
            <a:spLocks noChangeArrowheads="1"/>
          </p:cNvSpPr>
          <p:nvPr/>
        </p:nvSpPr>
        <p:spPr bwMode="auto">
          <a:xfrm>
            <a:off x="304800" y="2209800"/>
            <a:ext cx="76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2000">
                <a:solidFill>
                  <a:schemeClr val="tx2"/>
                </a:solidFill>
              </a:rPr>
              <a:t/>
            </a:r>
            <a:br>
              <a:rPr lang="cs-CZ" altLang="en-US" sz="2000">
                <a:solidFill>
                  <a:schemeClr val="tx2"/>
                </a:solidFill>
              </a:rPr>
            </a:br>
            <a:r>
              <a:rPr lang="cs-CZ" altLang="en-US" sz="2000" b="1">
                <a:solidFill>
                  <a:schemeClr val="tx2"/>
                </a:solidFill>
              </a:rPr>
              <a:t>p</a:t>
            </a:r>
            <a:br>
              <a:rPr lang="cs-CZ" altLang="en-US" sz="2000" b="1">
                <a:solidFill>
                  <a:schemeClr val="tx2"/>
                </a:solidFill>
              </a:rPr>
            </a:br>
            <a:r>
              <a:rPr lang="cs-CZ" altLang="en-US" sz="2000" b="1">
                <a:solidFill>
                  <a:schemeClr val="tx2"/>
                </a:solidFill>
              </a:rPr>
              <a:t>o</a:t>
            </a:r>
            <a:br>
              <a:rPr lang="cs-CZ" altLang="en-US" sz="2000" b="1">
                <a:solidFill>
                  <a:schemeClr val="tx2"/>
                </a:solidFill>
              </a:rPr>
            </a:br>
            <a:r>
              <a:rPr lang="cs-CZ" altLang="en-US" sz="2000" b="1">
                <a:solidFill>
                  <a:schemeClr val="tx2"/>
                </a:solidFill>
              </a:rPr>
              <a:t>m</a:t>
            </a:r>
            <a:br>
              <a:rPr lang="cs-CZ" altLang="en-US" sz="2000" b="1">
                <a:solidFill>
                  <a:schemeClr val="tx2"/>
                </a:solidFill>
              </a:rPr>
            </a:br>
            <a:r>
              <a:rPr lang="cs-CZ" altLang="en-US" sz="2000" b="1">
                <a:solidFill>
                  <a:schemeClr val="tx2"/>
                </a:solidFill>
              </a:rPr>
              <a:t>o</a:t>
            </a:r>
            <a:br>
              <a:rPr lang="cs-CZ" altLang="en-US" sz="2000" b="1">
                <a:solidFill>
                  <a:schemeClr val="tx2"/>
                </a:solidFill>
              </a:rPr>
            </a:br>
            <a:r>
              <a:rPr lang="cs-CZ" altLang="en-US" sz="2000" b="1">
                <a:solidFill>
                  <a:schemeClr val="tx2"/>
                </a:solidFill>
              </a:rPr>
              <a:t>c</a:t>
            </a:r>
            <a:br>
              <a:rPr lang="cs-CZ" altLang="en-US" sz="2000" b="1">
                <a:solidFill>
                  <a:schemeClr val="tx2"/>
                </a:solidFill>
              </a:rPr>
            </a:br>
            <a:r>
              <a:rPr lang="cs-CZ" altLang="en-US" sz="2000" b="1">
                <a:solidFill>
                  <a:schemeClr val="tx2"/>
                </a:solidFill>
              </a:rPr>
              <a:t>í</a:t>
            </a:r>
            <a:br>
              <a:rPr lang="cs-CZ" altLang="en-US" sz="2000" b="1">
                <a:solidFill>
                  <a:schemeClr val="tx2"/>
                </a:solidFill>
              </a:rPr>
            </a:br>
            <a:r>
              <a:rPr lang="cs-CZ" altLang="en-US" sz="2000" b="1">
                <a:solidFill>
                  <a:schemeClr val="tx2"/>
                </a:solidFill>
              </a:rPr>
              <a:t> </a:t>
            </a:r>
            <a:br>
              <a:rPr lang="cs-CZ" altLang="en-US" sz="2000" b="1">
                <a:solidFill>
                  <a:schemeClr val="tx2"/>
                </a:solidFill>
              </a:rPr>
            </a:br>
            <a:r>
              <a:rPr lang="cs-CZ" altLang="en-US" sz="2000" b="1">
                <a:solidFill>
                  <a:schemeClr val="tx2"/>
                </a:solidFill>
              </a:rPr>
              <a:t>a</a:t>
            </a:r>
            <a:br>
              <a:rPr lang="cs-CZ" altLang="en-US" sz="2000" b="1">
                <a:solidFill>
                  <a:schemeClr val="tx2"/>
                </a:solidFill>
              </a:rPr>
            </a:br>
            <a:r>
              <a:rPr lang="cs-CZ" altLang="en-US" sz="2000" b="1">
                <a:solidFill>
                  <a:schemeClr val="tx2"/>
                </a:solidFill>
              </a:rPr>
              <a:t>p</a:t>
            </a:r>
            <a:br>
              <a:rPr lang="cs-CZ" altLang="en-US" sz="2000" b="1">
                <a:solidFill>
                  <a:schemeClr val="tx2"/>
                </a:solidFill>
              </a:rPr>
            </a:br>
            <a:r>
              <a:rPr lang="cs-CZ" altLang="en-US" sz="2000" b="1">
                <a:solidFill>
                  <a:schemeClr val="tx2"/>
                </a:solidFill>
              </a:rPr>
              <a:t>n</a:t>
            </a:r>
            <a:br>
              <a:rPr lang="cs-CZ" altLang="en-US" sz="2000" b="1">
                <a:solidFill>
                  <a:schemeClr val="tx2"/>
                </a:solidFill>
              </a:rPr>
            </a:br>
            <a:r>
              <a:rPr lang="cs-CZ" altLang="en-US" sz="2000" b="1">
                <a:solidFill>
                  <a:schemeClr val="tx2"/>
                </a:solidFill>
              </a:rPr>
              <a:t>o</a:t>
            </a:r>
            <a:br>
              <a:rPr lang="cs-CZ" altLang="en-US" sz="2000" b="1">
                <a:solidFill>
                  <a:schemeClr val="tx2"/>
                </a:solidFill>
              </a:rPr>
            </a:br>
            <a:r>
              <a:rPr lang="cs-CZ" altLang="en-US" sz="2000" b="1">
                <a:solidFill>
                  <a:schemeClr val="tx2"/>
                </a:solidFill>
              </a:rPr>
              <a:t>e</a:t>
            </a:r>
            <a:br>
              <a:rPr lang="cs-CZ" altLang="en-US" sz="2000" b="1">
                <a:solidFill>
                  <a:schemeClr val="tx2"/>
                </a:solidFill>
              </a:rPr>
            </a:br>
            <a:r>
              <a:rPr lang="cs-CZ" altLang="en-US" sz="2000" b="1">
                <a:solidFill>
                  <a:schemeClr val="tx2"/>
                </a:solidFill>
              </a:rPr>
              <a:t>?</a:t>
            </a:r>
            <a:endParaRPr lang="en-US" altLang="en-US" sz="2000" b="1">
              <a:solidFill>
                <a:schemeClr val="tx2"/>
              </a:solidFill>
            </a:endParaRPr>
          </a:p>
        </p:txBody>
      </p:sp>
      <p:pic>
        <p:nvPicPr>
          <p:cNvPr id="583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769461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22BC7B-27B4-429D-8097-91ED9531760E}" type="slidenum">
              <a:rPr lang="en-US" altLang="en-US"/>
              <a:pPr/>
              <a:t>32</a:t>
            </a:fld>
            <a:endParaRPr lang="en-US" altLang="en-US"/>
          </a:p>
        </p:txBody>
      </p:sp>
      <p:sp>
        <p:nvSpPr>
          <p:cNvPr id="59395" name="Rectangle 2"/>
          <p:cNvSpPr>
            <a:spLocks noGrp="1" noChangeArrowheads="1"/>
          </p:cNvSpPr>
          <p:nvPr>
            <p:ph type="body" idx="1"/>
          </p:nvPr>
        </p:nvSpPr>
        <p:spPr/>
        <p:txBody>
          <a:bodyPr/>
          <a:lstStyle/>
          <a:p>
            <a:pPr eaLnBrk="1" hangingPunct="1">
              <a:lnSpc>
                <a:spcPct val="90000"/>
              </a:lnSpc>
              <a:buFontTx/>
              <a:buNone/>
            </a:pPr>
            <a:r>
              <a:rPr lang="cs-CZ" altLang="en-US" smtClean="0"/>
              <a:t>1. Bronchoskopické vyšetření</a:t>
            </a:r>
          </a:p>
          <a:p>
            <a:pPr eaLnBrk="1" hangingPunct="1">
              <a:lnSpc>
                <a:spcPct val="90000"/>
              </a:lnSpc>
            </a:pPr>
            <a:r>
              <a:rPr lang="cs-CZ" altLang="en-US" smtClean="0"/>
              <a:t>Fibroskopie</a:t>
            </a:r>
          </a:p>
          <a:p>
            <a:pPr eaLnBrk="1" hangingPunct="1">
              <a:lnSpc>
                <a:spcPct val="90000"/>
              </a:lnSpc>
            </a:pPr>
            <a:r>
              <a:rPr lang="cs-CZ" altLang="en-US" smtClean="0"/>
              <a:t>Bronchioloalveolární laváž (BAL) – 150-500 ml fyziologického roztoku, cytologické a mikrobiologické vyš.</a:t>
            </a:r>
          </a:p>
          <a:p>
            <a:pPr eaLnBrk="1" hangingPunct="1">
              <a:lnSpc>
                <a:spcPct val="90000"/>
              </a:lnSpc>
            </a:pPr>
            <a:r>
              <a:rPr lang="cs-CZ" altLang="en-US" smtClean="0"/>
              <a:t>Transbronchiální plicní biopsie</a:t>
            </a:r>
          </a:p>
          <a:p>
            <a:pPr eaLnBrk="1" hangingPunct="1">
              <a:lnSpc>
                <a:spcPct val="90000"/>
              </a:lnSpc>
              <a:buFontTx/>
              <a:buNone/>
            </a:pPr>
            <a:r>
              <a:rPr lang="cs-CZ" altLang="en-US" smtClean="0"/>
              <a:t>2. Mediastinoskopie</a:t>
            </a:r>
          </a:p>
          <a:p>
            <a:pPr eaLnBrk="1" hangingPunct="1">
              <a:lnSpc>
                <a:spcPct val="90000"/>
              </a:lnSpc>
              <a:buFontTx/>
              <a:buNone/>
            </a:pPr>
            <a:r>
              <a:rPr lang="cs-CZ" altLang="en-US" smtClean="0"/>
              <a:t>3. Thorakoskopie</a:t>
            </a:r>
          </a:p>
        </p:txBody>
      </p:sp>
      <p:sp>
        <p:nvSpPr>
          <p:cNvPr id="59396" name="Rectangle 3"/>
          <p:cNvSpPr>
            <a:spLocks noGrp="1" noChangeArrowheads="1"/>
          </p:cNvSpPr>
          <p:nvPr>
            <p:ph type="title"/>
          </p:nvPr>
        </p:nvSpPr>
        <p:spPr>
          <a:xfrm>
            <a:off x="762000" y="1122363"/>
            <a:ext cx="7924800" cy="1011237"/>
          </a:xfrm>
        </p:spPr>
        <p:txBody>
          <a:bodyPr/>
          <a:lstStyle/>
          <a:p>
            <a:pPr eaLnBrk="1" hangingPunct="1"/>
            <a:r>
              <a:rPr lang="cs-CZ" altLang="en-US" sz="4000" b="1" smtClean="0"/>
              <a:t>Endoskopická vyšetření plic</a:t>
            </a:r>
            <a:br>
              <a:rPr lang="cs-CZ" altLang="en-US" sz="4000" b="1" smtClean="0"/>
            </a:br>
            <a:endParaRPr lang="cs-CZ" altLang="en-US" sz="4000" b="1" smtClean="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15A99F-D1E9-494E-AAD5-C59C00077C94}" type="slidenum">
              <a:rPr lang="en-US" altLang="en-US"/>
              <a:pPr/>
              <a:t>33</a:t>
            </a:fld>
            <a:endParaRPr lang="en-US" altLang="en-US"/>
          </a:p>
        </p:txBody>
      </p:sp>
      <p:pic>
        <p:nvPicPr>
          <p:cNvPr id="60419" name="Picture 4" descr="Bronchoscop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79388"/>
            <a:ext cx="34194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descr="bronchoscopy normalairwaysmho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505200"/>
            <a:ext cx="38163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7AD44D-00ED-4880-8359-4D55F3691E52}" type="slidenum">
              <a:rPr lang="en-US" altLang="en-US"/>
              <a:pPr/>
              <a:t>34</a:t>
            </a:fld>
            <a:endParaRPr lang="en-US" altLang="en-US"/>
          </a:p>
        </p:txBody>
      </p:sp>
      <p:sp>
        <p:nvSpPr>
          <p:cNvPr id="62467" name="Rectangle 2"/>
          <p:cNvSpPr>
            <a:spLocks noGrp="1" noChangeArrowheads="1"/>
          </p:cNvSpPr>
          <p:nvPr>
            <p:ph type="title"/>
          </p:nvPr>
        </p:nvSpPr>
        <p:spPr/>
        <p:txBody>
          <a:bodyPr/>
          <a:lstStyle/>
          <a:p>
            <a:pPr eaLnBrk="1" hangingPunct="1"/>
            <a:r>
              <a:rPr lang="cs-CZ" altLang="en-US" sz="4000" smtClean="0"/>
              <a:t>Zobrazovací metody I.</a:t>
            </a:r>
          </a:p>
        </p:txBody>
      </p:sp>
      <p:sp>
        <p:nvSpPr>
          <p:cNvPr id="62468" name="Rectangle 3"/>
          <p:cNvSpPr>
            <a:spLocks noGrp="1" noChangeArrowheads="1"/>
          </p:cNvSpPr>
          <p:nvPr>
            <p:ph type="body" idx="1"/>
          </p:nvPr>
        </p:nvSpPr>
        <p:spPr/>
        <p:txBody>
          <a:bodyPr/>
          <a:lstStyle/>
          <a:p>
            <a:pPr eaLnBrk="1" hangingPunct="1">
              <a:lnSpc>
                <a:spcPct val="90000"/>
              </a:lnSpc>
              <a:buFontTx/>
              <a:buNone/>
            </a:pPr>
            <a:r>
              <a:rPr lang="cs-CZ" altLang="en-US" smtClean="0">
                <a:solidFill>
                  <a:srgbClr val="FF3300"/>
                </a:solidFill>
              </a:rPr>
              <a:t>1. RTG</a:t>
            </a:r>
          </a:p>
          <a:p>
            <a:pPr eaLnBrk="1" hangingPunct="1">
              <a:lnSpc>
                <a:spcPct val="90000"/>
              </a:lnSpc>
            </a:pPr>
            <a:r>
              <a:rPr lang="cs-CZ" altLang="en-US" smtClean="0"/>
              <a:t>Skiagram</a:t>
            </a:r>
          </a:p>
          <a:p>
            <a:pPr eaLnBrk="1" hangingPunct="1">
              <a:lnSpc>
                <a:spcPct val="90000"/>
              </a:lnSpc>
            </a:pPr>
            <a:r>
              <a:rPr lang="cs-CZ" altLang="en-US" smtClean="0"/>
              <a:t>Tomogram</a:t>
            </a:r>
          </a:p>
          <a:p>
            <a:pPr eaLnBrk="1" hangingPunct="1">
              <a:lnSpc>
                <a:spcPct val="90000"/>
              </a:lnSpc>
            </a:pPr>
            <a:r>
              <a:rPr lang="cs-CZ" altLang="en-US" smtClean="0"/>
              <a:t>CT, HRCT</a:t>
            </a:r>
          </a:p>
          <a:p>
            <a:pPr eaLnBrk="1" hangingPunct="1">
              <a:lnSpc>
                <a:spcPct val="90000"/>
              </a:lnSpc>
              <a:buFontTx/>
              <a:buNone/>
            </a:pPr>
            <a:r>
              <a:rPr lang="cs-CZ" altLang="en-US" smtClean="0"/>
              <a:t>    (pneumonie, atelektáza, pneumothorax, pneumomediastinum, emfyzém, cystická fibróza, tumory)</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A4F787-0DED-494A-BAE9-C592E2E2B3F9}" type="slidenum">
              <a:rPr lang="en-US" altLang="en-US"/>
              <a:pPr/>
              <a:t>35</a:t>
            </a:fld>
            <a:endParaRPr lang="en-US" altLang="en-US"/>
          </a:p>
        </p:txBody>
      </p:sp>
      <p:sp>
        <p:nvSpPr>
          <p:cNvPr id="63491" name="Text Box 4"/>
          <p:cNvSpPr txBox="1">
            <a:spLocks noChangeArrowheads="1"/>
          </p:cNvSpPr>
          <p:nvPr/>
        </p:nvSpPr>
        <p:spPr bwMode="auto">
          <a:xfrm>
            <a:off x="3352800" y="5410200"/>
            <a:ext cx="220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000" b="1">
                <a:solidFill>
                  <a:srgbClr val="800000"/>
                </a:solidFill>
              </a:rPr>
              <a:t>CT zdravých plic</a:t>
            </a:r>
          </a:p>
        </p:txBody>
      </p:sp>
      <p:pic>
        <p:nvPicPr>
          <p:cNvPr id="63492" name="Picture 5" descr="ct_l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609600"/>
            <a:ext cx="3967163"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71DBA4-B686-441E-8343-755D655FE557}" type="slidenum">
              <a:rPr lang="en-US" altLang="en-US"/>
              <a:pPr/>
              <a:t>36</a:t>
            </a:fld>
            <a:endParaRPr lang="en-US" altLang="en-US"/>
          </a:p>
        </p:txBody>
      </p:sp>
      <p:sp>
        <p:nvSpPr>
          <p:cNvPr id="65539" name="Text Box 3"/>
          <p:cNvSpPr txBox="1">
            <a:spLocks noChangeArrowheads="1"/>
          </p:cNvSpPr>
          <p:nvPr/>
        </p:nvSpPr>
        <p:spPr bwMode="auto">
          <a:xfrm>
            <a:off x="5867400" y="5791200"/>
            <a:ext cx="153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000" b="1">
                <a:solidFill>
                  <a:srgbClr val="800000"/>
                </a:solidFill>
              </a:rPr>
              <a:t>pneumonie</a:t>
            </a:r>
          </a:p>
        </p:txBody>
      </p:sp>
      <p:sp>
        <p:nvSpPr>
          <p:cNvPr id="65540" name="Text Box 4"/>
          <p:cNvSpPr txBox="1">
            <a:spLocks noChangeArrowheads="1"/>
          </p:cNvSpPr>
          <p:nvPr/>
        </p:nvSpPr>
        <p:spPr bwMode="auto">
          <a:xfrm>
            <a:off x="5867400" y="762000"/>
            <a:ext cx="2170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000" b="1">
                <a:solidFill>
                  <a:srgbClr val="800000"/>
                </a:solidFill>
              </a:rPr>
              <a:t>normální rtg plic</a:t>
            </a:r>
          </a:p>
        </p:txBody>
      </p:sp>
      <p:pic>
        <p:nvPicPr>
          <p:cNvPr id="65541" name="Picture 5" descr="RTG plic norm - pneumon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407987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5E7D96-343D-4AB6-AE4A-F41AB07C836E}" type="slidenum">
              <a:rPr lang="en-US" altLang="en-US"/>
              <a:pPr/>
              <a:t>37</a:t>
            </a:fld>
            <a:endParaRPr lang="en-US" altLang="en-US"/>
          </a:p>
        </p:txBody>
      </p:sp>
      <p:sp>
        <p:nvSpPr>
          <p:cNvPr id="69635" name="Rectangle 2"/>
          <p:cNvSpPr>
            <a:spLocks noChangeArrowheads="1"/>
          </p:cNvSpPr>
          <p:nvPr/>
        </p:nvSpPr>
        <p:spPr bwMode="auto">
          <a:xfrm>
            <a:off x="731838" y="566738"/>
            <a:ext cx="7200900"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3200" b="1">
                <a:solidFill>
                  <a:srgbClr val="FF0000"/>
                </a:solidFill>
              </a:rPr>
              <a:t>2. Plicní</a:t>
            </a:r>
            <a:r>
              <a:rPr lang="en-US" altLang="en-US" sz="3200" b="1">
                <a:solidFill>
                  <a:srgbClr val="FF0000"/>
                </a:solidFill>
              </a:rPr>
              <a:t> scinti</a:t>
            </a:r>
            <a:r>
              <a:rPr lang="cs-CZ" altLang="en-US" sz="3200" b="1">
                <a:solidFill>
                  <a:srgbClr val="FF0000"/>
                </a:solidFill>
              </a:rPr>
              <a:t>grafie</a:t>
            </a:r>
            <a:r>
              <a:rPr lang="en-US" altLang="en-US" sz="3200" b="1">
                <a:solidFill>
                  <a:srgbClr val="FF0000"/>
                </a:solidFill>
              </a:rPr>
              <a:t> </a:t>
            </a:r>
            <a:endParaRPr lang="cs-CZ" altLang="en-US" sz="3200" b="1">
              <a:solidFill>
                <a:srgbClr val="FF0000"/>
              </a:solidFill>
            </a:endParaRPr>
          </a:p>
          <a:p>
            <a:pPr eaLnBrk="1" hangingPunct="1"/>
            <a:endParaRPr lang="cs-CZ" altLang="en-US" sz="3200" b="1">
              <a:solidFill>
                <a:srgbClr val="FF0000"/>
              </a:solidFill>
            </a:endParaRPr>
          </a:p>
          <a:p>
            <a:pPr eaLnBrk="1" hangingPunct="1"/>
            <a:r>
              <a:rPr lang="cs-CZ" altLang="en-US" sz="3200"/>
              <a:t>a) </a:t>
            </a:r>
            <a:r>
              <a:rPr lang="en-US" altLang="en-US" sz="3200" b="1" i="1"/>
              <a:t>Ventila</a:t>
            </a:r>
            <a:r>
              <a:rPr lang="cs-CZ" altLang="en-US" sz="3200" b="1" i="1"/>
              <a:t>ční a </a:t>
            </a:r>
            <a:r>
              <a:rPr lang="en-US" altLang="en-US" sz="3200" b="1" i="1"/>
              <a:t> perf</a:t>
            </a:r>
            <a:r>
              <a:rPr lang="cs-CZ" altLang="en-US" sz="3200" b="1" i="1"/>
              <a:t>úzní</a:t>
            </a:r>
            <a:r>
              <a:rPr lang="en-US" altLang="en-US" sz="3200" b="1" i="1"/>
              <a:t> sc</a:t>
            </a:r>
            <a:r>
              <a:rPr lang="cs-CZ" altLang="en-US" sz="3200" b="1" i="1"/>
              <a:t>intigrafie</a:t>
            </a:r>
          </a:p>
          <a:p>
            <a:pPr lvl="1" eaLnBrk="1" hangingPunct="1"/>
            <a:r>
              <a:rPr lang="cs-CZ" altLang="en-US" sz="3200"/>
              <a:t>- </a:t>
            </a:r>
            <a:r>
              <a:rPr lang="en-US" altLang="en-US" sz="3200"/>
              <a:t>diagn</a:t>
            </a:r>
            <a:r>
              <a:rPr lang="cs-CZ" altLang="en-US" sz="3200"/>
              <a:t>óza</a:t>
            </a:r>
            <a:r>
              <a:rPr lang="en-US" altLang="en-US" sz="3200"/>
              <a:t> p</a:t>
            </a:r>
            <a:r>
              <a:rPr lang="cs-CZ" altLang="en-US" sz="3200"/>
              <a:t>licní </a:t>
            </a:r>
            <a:r>
              <a:rPr lang="en-US" altLang="en-US" sz="3200" b="1">
                <a:solidFill>
                  <a:srgbClr val="800000"/>
                </a:solidFill>
              </a:rPr>
              <a:t>emboli</a:t>
            </a:r>
            <a:r>
              <a:rPr lang="cs-CZ" altLang="en-US" sz="3200" b="1">
                <a:solidFill>
                  <a:srgbClr val="800000"/>
                </a:solidFill>
              </a:rPr>
              <a:t>e</a:t>
            </a:r>
            <a:r>
              <a:rPr lang="en-US" altLang="en-US" sz="3200"/>
              <a:t> a </a:t>
            </a:r>
            <a:r>
              <a:rPr lang="cs-CZ" altLang="en-US" sz="3200" b="1">
                <a:solidFill>
                  <a:srgbClr val="800000"/>
                </a:solidFill>
              </a:rPr>
              <a:t>tromboembolické choroby</a:t>
            </a:r>
          </a:p>
          <a:p>
            <a:pPr lvl="1" eaLnBrk="1" hangingPunct="1"/>
            <a:r>
              <a:rPr lang="en-US" altLang="en-US" sz="3200"/>
              <a:t>	</a:t>
            </a:r>
            <a:endParaRPr lang="cs-CZ" altLang="en-US" sz="3200"/>
          </a:p>
          <a:p>
            <a:pPr lvl="2" eaLnBrk="1" hangingPunct="1"/>
            <a:r>
              <a:rPr lang="cs-CZ" altLang="en-US" sz="3200"/>
              <a:t>- </a:t>
            </a:r>
            <a:r>
              <a:rPr lang="en-US" altLang="en-US" sz="3200" b="1">
                <a:solidFill>
                  <a:srgbClr val="800000"/>
                </a:solidFill>
              </a:rPr>
              <a:t>Ventila</a:t>
            </a:r>
            <a:r>
              <a:rPr lang="cs-CZ" altLang="en-US" sz="3200" b="1">
                <a:solidFill>
                  <a:srgbClr val="800000"/>
                </a:solidFill>
              </a:rPr>
              <a:t>ční</a:t>
            </a:r>
            <a:r>
              <a:rPr lang="en-US" altLang="en-US" sz="3200"/>
              <a:t> sc</a:t>
            </a:r>
            <a:r>
              <a:rPr lang="cs-CZ" altLang="en-US" sz="3200"/>
              <a:t>intigrafie</a:t>
            </a:r>
            <a:r>
              <a:rPr lang="en-US" altLang="en-US" sz="3200"/>
              <a:t> - </a:t>
            </a:r>
            <a:r>
              <a:rPr lang="cs-CZ" altLang="en-US" sz="3200"/>
              <a:t>vdechování</a:t>
            </a:r>
            <a:r>
              <a:rPr lang="en-US" altLang="en-US" sz="3200"/>
              <a:t>133Xe </a:t>
            </a:r>
            <a:endParaRPr lang="cs-CZ" altLang="en-US" sz="3200"/>
          </a:p>
          <a:p>
            <a:pPr lvl="2" eaLnBrk="1" hangingPunct="1"/>
            <a:r>
              <a:rPr lang="cs-CZ" altLang="en-US" sz="3200"/>
              <a:t>- </a:t>
            </a:r>
            <a:r>
              <a:rPr lang="en-US" altLang="en-US" sz="3200" b="1">
                <a:solidFill>
                  <a:srgbClr val="800000"/>
                </a:solidFill>
              </a:rPr>
              <a:t>Perf</a:t>
            </a:r>
            <a:r>
              <a:rPr lang="cs-CZ" altLang="en-US" sz="3200" b="1">
                <a:solidFill>
                  <a:srgbClr val="800000"/>
                </a:solidFill>
              </a:rPr>
              <a:t>úzní </a:t>
            </a:r>
            <a:r>
              <a:rPr lang="en-US" altLang="en-US" sz="3200"/>
              <a:t>sc</a:t>
            </a:r>
            <a:r>
              <a:rPr lang="cs-CZ" altLang="en-US" sz="3200"/>
              <a:t>intigrafie</a:t>
            </a:r>
            <a:r>
              <a:rPr lang="en-US" altLang="en-US" sz="3200"/>
              <a:t> – micro</a:t>
            </a:r>
            <a:r>
              <a:rPr lang="cs-CZ" altLang="en-US" sz="3200"/>
              <a:t>částice</a:t>
            </a:r>
            <a:r>
              <a:rPr lang="en-US" altLang="en-US" sz="3200"/>
              <a:t> albumin</a:t>
            </a:r>
            <a:r>
              <a:rPr lang="cs-CZ" altLang="en-US" sz="3200"/>
              <a:t>u</a:t>
            </a:r>
            <a:r>
              <a:rPr lang="en-US" altLang="en-US" sz="3200"/>
              <a:t> (50-100 mm </a:t>
            </a:r>
            <a:r>
              <a:rPr lang="cs-CZ" altLang="en-US" sz="3200"/>
              <a:t>označené </a:t>
            </a:r>
            <a:r>
              <a:rPr lang="en-US" altLang="en-US" sz="3200"/>
              <a:t>isotope</a:t>
            </a:r>
            <a:r>
              <a:rPr lang="cs-CZ" altLang="en-US" sz="3200"/>
              <a:t>m</a:t>
            </a:r>
            <a:r>
              <a:rPr lang="en-US" altLang="en-US" sz="3200"/>
              <a:t> 99mTc</a:t>
            </a:r>
            <a:r>
              <a:rPr lang="cs-CZ" altLang="en-US" sz="3200"/>
              <a:t> vyzařujícím gamma záření)</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B6FC87-465E-4063-B53A-E9EDD4114CA3}" type="slidenum">
              <a:rPr lang="en-US" altLang="en-US"/>
              <a:pPr/>
              <a:t>38</a:t>
            </a:fld>
            <a:endParaRPr lang="en-US" altLang="en-US"/>
          </a:p>
        </p:txBody>
      </p:sp>
      <p:pic>
        <p:nvPicPr>
          <p:cNvPr id="71683" name="Picture 3" descr="perfuzni 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549275"/>
            <a:ext cx="6491287"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5C941C-FA81-4DA4-A531-2A0D22637989}" type="slidenum">
              <a:rPr lang="en-US" altLang="en-US"/>
              <a:pPr/>
              <a:t>39</a:t>
            </a:fld>
            <a:endParaRPr lang="en-US" altLang="en-US"/>
          </a:p>
        </p:txBody>
      </p:sp>
      <p:pic>
        <p:nvPicPr>
          <p:cNvPr id="73731" name="Picture 3" descr="ventilacni 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658813"/>
            <a:ext cx="5589587"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8FF226-87FE-4B28-8B8E-47823428EB78}" type="slidenum">
              <a:rPr lang="en-US" altLang="en-US"/>
              <a:pPr/>
              <a:t>4</a:t>
            </a:fld>
            <a:endParaRPr lang="en-US" altLang="en-US"/>
          </a:p>
        </p:txBody>
      </p:sp>
      <p:sp>
        <p:nvSpPr>
          <p:cNvPr id="9219" name="Rectangle 2"/>
          <p:cNvSpPr>
            <a:spLocks noChangeArrowheads="1"/>
          </p:cNvSpPr>
          <p:nvPr/>
        </p:nvSpPr>
        <p:spPr bwMode="auto">
          <a:xfrm>
            <a:off x="533400" y="762000"/>
            <a:ext cx="8305800" cy="551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3200" b="1" u="sng">
                <a:solidFill>
                  <a:schemeClr val="accent2"/>
                </a:solidFill>
              </a:rPr>
              <a:t>Ventilace</a:t>
            </a:r>
            <a:endParaRPr lang="cs-CZ" altLang="en-US" sz="3200" b="1">
              <a:solidFill>
                <a:schemeClr val="accent2"/>
              </a:solidFill>
            </a:endParaRPr>
          </a:p>
          <a:p>
            <a:pPr eaLnBrk="1" hangingPunct="1"/>
            <a:r>
              <a:rPr lang="cs-CZ" altLang="en-US" sz="3200" b="1" i="1" u="sng"/>
              <a:t>Spirometrie</a:t>
            </a:r>
            <a:r>
              <a:rPr lang="en-US" altLang="en-US" sz="3200" b="1" i="1" u="sng"/>
              <a:t> (a pletysmografie)</a:t>
            </a:r>
            <a:r>
              <a:rPr lang="cs-CZ" altLang="en-US" sz="3200" b="1" i="1" u="sng"/>
              <a:t>:</a:t>
            </a:r>
            <a:endParaRPr lang="en-US" altLang="en-US" sz="3200" b="1" i="1" u="sng"/>
          </a:p>
          <a:p>
            <a:pPr eaLnBrk="1" hangingPunct="1"/>
            <a:r>
              <a:rPr lang="cs-CZ" altLang="en-US" sz="3200" b="1" i="1" u="sng"/>
              <a:t> objemy a tzv. kapacity, statické ukazatele</a:t>
            </a:r>
            <a:endParaRPr lang="cs-CZ" altLang="en-US" sz="3200" b="1" i="1"/>
          </a:p>
          <a:p>
            <a:pPr eaLnBrk="1" hangingPunct="1"/>
            <a:r>
              <a:rPr lang="cs-CZ" altLang="en-US" sz="3200"/>
              <a:t> 	- VT - tidal volume (dechový objem)</a:t>
            </a:r>
          </a:p>
          <a:p>
            <a:pPr eaLnBrk="1" hangingPunct="1"/>
            <a:r>
              <a:rPr lang="cs-CZ" altLang="en-US" sz="3200"/>
              <a:t>	- VC - vital capacity</a:t>
            </a:r>
          </a:p>
          <a:p>
            <a:pPr eaLnBrk="1" hangingPunct="1"/>
            <a:r>
              <a:rPr lang="cs-CZ" altLang="en-US" sz="3200"/>
              <a:t>	- ERV</a:t>
            </a:r>
            <a:r>
              <a:rPr lang="en-US" altLang="en-US" sz="3200"/>
              <a:t>/</a:t>
            </a:r>
            <a:r>
              <a:rPr lang="cs-CZ" altLang="en-US" sz="3200"/>
              <a:t> IRV – expiratory</a:t>
            </a:r>
            <a:r>
              <a:rPr lang="en-US" altLang="en-US" sz="3200"/>
              <a:t>/</a:t>
            </a:r>
            <a:r>
              <a:rPr lang="cs-CZ" altLang="en-US" sz="3200"/>
              <a:t> (inspiratory) reserve volume</a:t>
            </a:r>
          </a:p>
          <a:p>
            <a:pPr eaLnBrk="1" hangingPunct="1"/>
            <a:r>
              <a:rPr lang="cs-CZ" altLang="en-US" sz="3200"/>
              <a:t>	- TLC - total lung capacity</a:t>
            </a:r>
          </a:p>
          <a:p>
            <a:pPr eaLnBrk="1" hangingPunct="1"/>
            <a:r>
              <a:rPr lang="cs-CZ" altLang="en-US" sz="3200"/>
              <a:t>	- FRC - functional residual capacity</a:t>
            </a:r>
          </a:p>
          <a:p>
            <a:pPr eaLnBrk="1" hangingPunct="1"/>
            <a:r>
              <a:rPr lang="cs-CZ" altLang="en-US" sz="3200"/>
              <a:t>	- RV - residual volume 	</a:t>
            </a:r>
          </a:p>
          <a:p>
            <a:pPr>
              <a:spcBef>
                <a:spcPct val="50000"/>
              </a:spcBef>
            </a:pPr>
            <a:endParaRPr lang="cs-CZ"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9310D0-5693-41A3-AE01-106E36E7E2E1}" type="slidenum">
              <a:rPr lang="en-US" altLang="en-US"/>
              <a:pPr/>
              <a:t>40</a:t>
            </a:fld>
            <a:endParaRPr lang="en-US" altLang="en-US"/>
          </a:p>
        </p:txBody>
      </p:sp>
      <p:pic>
        <p:nvPicPr>
          <p:cNvPr id="75779" name="Picture 3" descr="ventil-perfuzni scan L b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488950"/>
            <a:ext cx="6357937"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F5BA6-12EB-40FB-A543-BB7B1657CA64}" type="slidenum">
              <a:rPr lang="en-US" altLang="en-US"/>
              <a:pPr/>
              <a:t>41</a:t>
            </a:fld>
            <a:endParaRPr lang="en-US" altLang="en-US"/>
          </a:p>
        </p:txBody>
      </p:sp>
      <p:sp>
        <p:nvSpPr>
          <p:cNvPr id="77827" name="Rectangle 2"/>
          <p:cNvSpPr>
            <a:spLocks noChangeArrowheads="1"/>
          </p:cNvSpPr>
          <p:nvPr/>
        </p:nvSpPr>
        <p:spPr bwMode="auto">
          <a:xfrm>
            <a:off x="457200" y="609600"/>
            <a:ext cx="7777163"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Times New Roman" panose="02020603050405020304" pitchFamily="18" charset="0"/>
              </a:rPr>
              <a:t>b) </a:t>
            </a:r>
            <a:r>
              <a:rPr lang="cs-CZ" altLang="en-US" sz="2400" b="1" i="1"/>
              <a:t>Galliový scan</a:t>
            </a:r>
            <a:r>
              <a:rPr lang="cs-CZ" altLang="en-US"/>
              <a:t> – 67Gallium - kumulace v tkáni poškozené zánětem</a:t>
            </a:r>
          </a:p>
          <a:p>
            <a:pPr eaLnBrk="1" hangingPunct="1"/>
            <a:endParaRPr lang="cs-CZ" altLang="en-US" sz="3200" b="1">
              <a:solidFill>
                <a:srgbClr val="FF0000"/>
              </a:solidFill>
            </a:endParaRPr>
          </a:p>
          <a:p>
            <a:pPr eaLnBrk="1" hangingPunct="1"/>
            <a:endParaRPr lang="cs-CZ" altLang="en-US" sz="3200" b="1">
              <a:solidFill>
                <a:srgbClr val="FF0000"/>
              </a:solidFill>
            </a:endParaRPr>
          </a:p>
          <a:p>
            <a:pPr eaLnBrk="1" hangingPunct="1"/>
            <a:r>
              <a:rPr lang="cs-CZ" altLang="en-US" sz="3200" b="1">
                <a:solidFill>
                  <a:srgbClr val="FF0000"/>
                </a:solidFill>
              </a:rPr>
              <a:t>3. Plicní</a:t>
            </a:r>
            <a:r>
              <a:rPr lang="en-US" altLang="en-US" sz="3200" b="1">
                <a:solidFill>
                  <a:srgbClr val="FF0000"/>
                </a:solidFill>
              </a:rPr>
              <a:t> angiogra</a:t>
            </a:r>
            <a:r>
              <a:rPr lang="cs-CZ" altLang="en-US" sz="3200" b="1">
                <a:solidFill>
                  <a:srgbClr val="FF0000"/>
                </a:solidFill>
              </a:rPr>
              <a:t>fie</a:t>
            </a:r>
            <a:endParaRPr lang="en-US" altLang="en-US" sz="3200" b="1">
              <a:solidFill>
                <a:srgbClr val="FF0000"/>
              </a:solidFill>
            </a:endParaRPr>
          </a:p>
          <a:p>
            <a:pPr lvl="3" eaLnBrk="1" hangingPunct="1"/>
            <a:endParaRPr lang="en-US" altLang="en-US" sz="3200" b="1">
              <a:solidFill>
                <a:srgbClr val="FF0000"/>
              </a:solidFill>
            </a:endParaRPr>
          </a:p>
        </p:txBody>
      </p:sp>
      <p:pic>
        <p:nvPicPr>
          <p:cNvPr id="77828" name="Picture 4" descr="plic AG embo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895600"/>
            <a:ext cx="30384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BF8699-5344-4EBD-A486-4392E57CCF0A}" type="slidenum">
              <a:rPr lang="en-US" altLang="en-US"/>
              <a:pPr/>
              <a:t>42</a:t>
            </a:fld>
            <a:endParaRPr lang="en-US" altLang="en-US"/>
          </a:p>
        </p:txBody>
      </p:sp>
      <p:sp>
        <p:nvSpPr>
          <p:cNvPr id="79875" name="Rectangle 3"/>
          <p:cNvSpPr>
            <a:spLocks noChangeArrowheads="1"/>
          </p:cNvSpPr>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en-US">
                <a:solidFill>
                  <a:srgbClr val="FF3300"/>
                </a:solidFill>
              </a:rPr>
              <a:t>3. Ultrasonografie</a:t>
            </a:r>
          </a:p>
          <a:p>
            <a:pPr eaLnBrk="1" hangingPunct="1"/>
            <a:r>
              <a:rPr lang="cs-CZ" altLang="en-US"/>
              <a:t>– posuzování pleurálních procesů</a:t>
            </a:r>
          </a:p>
          <a:p>
            <a:pPr eaLnBrk="1" hangingPunct="1"/>
            <a:r>
              <a:rPr lang="cs-CZ" altLang="en-US"/>
              <a:t>– perkutánní plicní biopsie</a:t>
            </a:r>
          </a:p>
          <a:p>
            <a:pPr eaLnBrk="1" hangingPunct="1">
              <a:buFontTx/>
              <a:buNone/>
            </a:pPr>
            <a:r>
              <a:rPr lang="cs-CZ" altLang="en-US">
                <a:solidFill>
                  <a:srgbClr val="FF3300"/>
                </a:solidFill>
              </a:rPr>
              <a:t>4. NMR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6E69F3-493D-4D12-93FD-E9B73D120BDD}" type="slidenum">
              <a:rPr lang="en-US" altLang="en-US"/>
              <a:pPr/>
              <a:t>43</a:t>
            </a:fld>
            <a:endParaRPr lang="en-US" altLang="en-US"/>
          </a:p>
        </p:txBody>
      </p:sp>
      <p:sp>
        <p:nvSpPr>
          <p:cNvPr id="81923" name="Rectangle 2"/>
          <p:cNvSpPr>
            <a:spLocks noGrp="1" noChangeArrowheads="1"/>
          </p:cNvSpPr>
          <p:nvPr>
            <p:ph type="title"/>
          </p:nvPr>
        </p:nvSpPr>
        <p:spPr/>
        <p:txBody>
          <a:bodyPr/>
          <a:lstStyle/>
          <a:p>
            <a:pPr eaLnBrk="1" hangingPunct="1"/>
            <a:r>
              <a:rPr lang="cs-CZ" altLang="en-US" sz="4000" smtClean="0">
                <a:solidFill>
                  <a:srgbClr val="FF0000"/>
                </a:solidFill>
              </a:rPr>
              <a:t>Laboratorní vyšetření I.</a:t>
            </a:r>
          </a:p>
        </p:txBody>
      </p:sp>
      <p:sp>
        <p:nvSpPr>
          <p:cNvPr id="81924" name="Rectangle 3"/>
          <p:cNvSpPr>
            <a:spLocks noGrp="1" noChangeArrowheads="1"/>
          </p:cNvSpPr>
          <p:nvPr>
            <p:ph type="body" idx="1"/>
          </p:nvPr>
        </p:nvSpPr>
        <p:spPr/>
        <p:txBody>
          <a:bodyPr/>
          <a:lstStyle/>
          <a:p>
            <a:pPr eaLnBrk="1" hangingPunct="1"/>
            <a:r>
              <a:rPr lang="cs-CZ" altLang="en-US" smtClean="0"/>
              <a:t>1. alfa1-antitrypsin (deficience: mladí nekuřáci s emfyzémem)</a:t>
            </a:r>
          </a:p>
          <a:p>
            <a:pPr eaLnBrk="1" hangingPunct="1"/>
            <a:r>
              <a:rPr lang="cs-CZ" altLang="en-US" smtClean="0"/>
              <a:t>2. Vyšetření potu na chloridy (Cystická fibroza Cl- &gt; 60 mmol/L)</a:t>
            </a:r>
          </a:p>
          <a:p>
            <a:pPr eaLnBrk="1" hangingPunct="1"/>
            <a:r>
              <a:rPr lang="cs-CZ" altLang="en-US" smtClean="0"/>
              <a:t>3. Bakteriální vyšetření sputa nebo BAL: </a:t>
            </a:r>
            <a:r>
              <a:rPr lang="cs-CZ" altLang="en-US" i="1" smtClean="0"/>
              <a:t>Pseudomonas aeruginosa</a:t>
            </a:r>
            <a:r>
              <a:rPr lang="cs-CZ" altLang="en-US" smtClean="0"/>
              <a:t> (CF), </a:t>
            </a:r>
            <a:r>
              <a:rPr lang="cs-CZ" altLang="en-US" i="1" smtClean="0"/>
              <a:t>Staph. aureus, H. influenza, P. cepatia</a:t>
            </a:r>
            <a:endParaRPr lang="cs-CZ" altLang="en-US" smtClean="0"/>
          </a:p>
          <a:p>
            <a:pPr eaLnBrk="1" hangingPunct="1"/>
            <a:r>
              <a:rPr lang="cs-CZ" altLang="en-US" smtClean="0"/>
              <a:t>4. Cytologické vyšetření sputa nebo BAL</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99E3E6-26DD-4C26-BA6F-EB1CE3B1C22D}" type="slidenum">
              <a:rPr lang="en-US" altLang="en-US"/>
              <a:pPr/>
              <a:t>44</a:t>
            </a:fld>
            <a:endParaRPr lang="en-US" altLang="en-US"/>
          </a:p>
        </p:txBody>
      </p:sp>
      <p:sp>
        <p:nvSpPr>
          <p:cNvPr id="82947" name="Rectangle 2"/>
          <p:cNvSpPr>
            <a:spLocks noGrp="1" noChangeArrowheads="1"/>
          </p:cNvSpPr>
          <p:nvPr>
            <p:ph type="title"/>
          </p:nvPr>
        </p:nvSpPr>
        <p:spPr/>
        <p:txBody>
          <a:bodyPr/>
          <a:lstStyle/>
          <a:p>
            <a:pPr eaLnBrk="1" hangingPunct="1"/>
            <a:r>
              <a:rPr lang="cs-CZ" altLang="en-US" sz="4000" smtClean="0">
                <a:solidFill>
                  <a:srgbClr val="FF0000"/>
                </a:solidFill>
              </a:rPr>
              <a:t>Laboratorní vyšetření II.</a:t>
            </a:r>
          </a:p>
        </p:txBody>
      </p:sp>
      <p:sp>
        <p:nvSpPr>
          <p:cNvPr id="82948" name="Rectangle 3"/>
          <p:cNvSpPr>
            <a:spLocks noGrp="1" noChangeArrowheads="1"/>
          </p:cNvSpPr>
          <p:nvPr>
            <p:ph type="body" idx="1"/>
          </p:nvPr>
        </p:nvSpPr>
        <p:spPr/>
        <p:txBody>
          <a:bodyPr/>
          <a:lstStyle/>
          <a:p>
            <a:pPr eaLnBrk="1" hangingPunct="1"/>
            <a:r>
              <a:rPr lang="cs-CZ" altLang="en-US" smtClean="0"/>
              <a:t>5. Indukované sputum</a:t>
            </a:r>
          </a:p>
          <a:p>
            <a:pPr eaLnBrk="1" hangingPunct="1"/>
            <a:r>
              <a:rPr lang="cs-CZ" altLang="en-US" smtClean="0"/>
              <a:t>6. Eozinofilní kationický protein</a:t>
            </a:r>
          </a:p>
          <a:p>
            <a:pPr eaLnBrk="1" hangingPunct="1"/>
            <a:r>
              <a:rPr lang="cs-CZ" altLang="en-US" smtClean="0"/>
              <a:t>7. Vyšetření kondenzátu vydechovaného vzduchu</a:t>
            </a:r>
          </a:p>
          <a:p>
            <a:pPr eaLnBrk="1" hangingPunct="1"/>
            <a:r>
              <a:rPr lang="cs-CZ" altLang="en-US" smtClean="0"/>
              <a:t>8. Vyšetření oxidu dusnatého (NO) ve vydechovaném vzduchu</a:t>
            </a:r>
          </a:p>
          <a:p>
            <a:pPr eaLnBrk="1" hangingPunct="1"/>
            <a:endParaRPr lang="cs-CZ" alt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360793-5FDB-47E5-B378-9D98D0C6B424}" type="slidenum">
              <a:rPr lang="en-US" altLang="en-US"/>
              <a:pPr/>
              <a:t>45</a:t>
            </a:fld>
            <a:endParaRPr lang="en-US" altLang="en-US"/>
          </a:p>
        </p:txBody>
      </p:sp>
      <p:sp>
        <p:nvSpPr>
          <p:cNvPr id="83971" name="Rectangle 2"/>
          <p:cNvSpPr>
            <a:spLocks noGrp="1" noChangeArrowheads="1"/>
          </p:cNvSpPr>
          <p:nvPr>
            <p:ph type="title"/>
          </p:nvPr>
        </p:nvSpPr>
        <p:spPr/>
        <p:txBody>
          <a:bodyPr/>
          <a:lstStyle/>
          <a:p>
            <a:pPr eaLnBrk="1" hangingPunct="1"/>
            <a:r>
              <a:rPr lang="cs-CZ" altLang="en-US" sz="4000" smtClean="0">
                <a:solidFill>
                  <a:srgbClr val="FF0000"/>
                </a:solidFill>
              </a:rPr>
              <a:t>Pulsní oxymetrie</a:t>
            </a:r>
          </a:p>
        </p:txBody>
      </p:sp>
      <p:sp>
        <p:nvSpPr>
          <p:cNvPr id="83972" name="Rectangle 5"/>
          <p:cNvSpPr>
            <a:spLocks noGrp="1" noChangeArrowheads="1"/>
          </p:cNvSpPr>
          <p:nvPr>
            <p:ph type="body" idx="1"/>
          </p:nvPr>
        </p:nvSpPr>
        <p:spPr>
          <a:xfrm>
            <a:off x="838200" y="2362200"/>
            <a:ext cx="7693025" cy="3724275"/>
          </a:xfrm>
          <a:noFill/>
        </p:spPr>
        <p:txBody>
          <a:bodyPr/>
          <a:lstStyle/>
          <a:p>
            <a:pPr eaLnBrk="1" hangingPunct="1"/>
            <a:r>
              <a:rPr lang="cs-CZ" altLang="en-US" smtClean="0"/>
              <a:t>Pulsní oxymetrie – sycení Hb kyslíkem pomocí fotoelektrických metod</a:t>
            </a:r>
          </a:p>
          <a:p>
            <a:pPr eaLnBrk="1" hangingPunct="1"/>
            <a:endParaRPr lang="cs-CZ" altLang="en-US" smtClean="0"/>
          </a:p>
          <a:p>
            <a:pPr eaLnBrk="1" hangingPunct="1"/>
            <a:r>
              <a:rPr lang="cs-CZ" altLang="en-US" smtClean="0"/>
              <a:t>Nevýhodou rel. malá citlivost  při pO2 víc jak 8 kPa, při špatné kožní perfúzi a v přítomnosti karboxyhemoglobinu a methemoglobinu</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BE0E65-5691-407B-AA3A-E7C5C8FF412F}" type="slidenum">
              <a:rPr lang="en-US" altLang="en-US"/>
              <a:pPr/>
              <a:t>46</a:t>
            </a:fld>
            <a:endParaRPr lang="en-US" altLang="en-US"/>
          </a:p>
        </p:txBody>
      </p:sp>
      <p:sp>
        <p:nvSpPr>
          <p:cNvPr id="84995" name="Rectangle 2"/>
          <p:cNvSpPr>
            <a:spLocks noGrp="1" noChangeArrowheads="1"/>
          </p:cNvSpPr>
          <p:nvPr>
            <p:ph type="title"/>
          </p:nvPr>
        </p:nvSpPr>
        <p:spPr/>
        <p:txBody>
          <a:bodyPr/>
          <a:lstStyle/>
          <a:p>
            <a:pPr eaLnBrk="1" hangingPunct="1"/>
            <a:r>
              <a:rPr lang="cs-CZ" altLang="en-US" sz="4000" smtClean="0">
                <a:solidFill>
                  <a:srgbClr val="FF0000"/>
                </a:solidFill>
              </a:rPr>
              <a:t>Pulsní oxymetr</a:t>
            </a:r>
          </a:p>
        </p:txBody>
      </p:sp>
      <p:pic>
        <p:nvPicPr>
          <p:cNvPr id="84996" name="Picture 3" descr="oxymet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44563" y="2127250"/>
            <a:ext cx="3057525" cy="3471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7" name="Picture 4" descr="2oxynonin_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0325" y="2127250"/>
            <a:ext cx="3057525" cy="3471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AA9A63B-A7EB-4BF7-8A43-7E3FFAA12A5C}" type="slidenum">
              <a:rPr lang="cs-CZ" altLang="cs-CZ" sz="1400"/>
              <a:pPr>
                <a:spcBef>
                  <a:spcPct val="0"/>
                </a:spcBef>
                <a:buFontTx/>
                <a:buNone/>
              </a:pPr>
              <a:t>47</a:t>
            </a:fld>
            <a:endParaRPr lang="cs-CZ" altLang="cs-CZ" sz="1400"/>
          </a:p>
        </p:txBody>
      </p:sp>
      <p:sp>
        <p:nvSpPr>
          <p:cNvPr id="86019" name="Rectangle 3"/>
          <p:cNvSpPr>
            <a:spLocks noGrp="1" noChangeArrowheads="1"/>
          </p:cNvSpPr>
          <p:nvPr>
            <p:ph type="body" idx="1"/>
          </p:nvPr>
        </p:nvSpPr>
        <p:spPr>
          <a:xfrm>
            <a:off x="381000" y="1873250"/>
            <a:ext cx="8229600" cy="1208088"/>
          </a:xfrm>
        </p:spPr>
        <p:txBody>
          <a:bodyPr/>
          <a:lstStyle/>
          <a:p>
            <a:pPr algn="ctr" eaLnBrk="1" hangingPunct="1">
              <a:buFontTx/>
              <a:buNone/>
            </a:pPr>
            <a:r>
              <a:rPr lang="cs-CZ" altLang="cs-CZ" sz="3600" b="1" smtClean="0">
                <a:solidFill>
                  <a:srgbClr val="FF0000"/>
                </a:solidFill>
              </a:rPr>
              <a:t>Děkuji </a:t>
            </a:r>
          </a:p>
          <a:p>
            <a:pPr algn="ctr" eaLnBrk="1" hangingPunct="1">
              <a:buFontTx/>
              <a:buNone/>
            </a:pPr>
            <a:r>
              <a:rPr lang="cs-CZ" altLang="cs-CZ" sz="3600" b="1" smtClean="0">
                <a:solidFill>
                  <a:srgbClr val="FF0000"/>
                </a:solidFill>
              </a:rPr>
              <a:t>Vám za pozornost</a:t>
            </a:r>
          </a:p>
        </p:txBody>
      </p:sp>
      <p:sp>
        <p:nvSpPr>
          <p:cNvPr id="5" name="Rectangle 6"/>
          <p:cNvSpPr>
            <a:spLocks noChangeArrowheads="1"/>
          </p:cNvSpPr>
          <p:nvPr/>
        </p:nvSpPr>
        <p:spPr bwMode="auto">
          <a:xfrm>
            <a:off x="4787900" y="3070225"/>
            <a:ext cx="3565525"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cs-CZ" altLang="en-US" sz="2000" dirty="0" smtClean="0">
                <a:solidFill>
                  <a:srgbClr val="FF6600"/>
                </a:solidFill>
              </a:rPr>
              <a:t>-Toto je v jakékoliv formě</a:t>
            </a:r>
          </a:p>
          <a:p>
            <a:pPr eaLnBrk="1" hangingPunct="1">
              <a:spcBef>
                <a:spcPct val="0"/>
              </a:spcBef>
              <a:buFontTx/>
              <a:buNone/>
              <a:defRPr/>
            </a:pPr>
            <a:r>
              <a:rPr lang="cs-CZ" altLang="en-US" sz="2000" dirty="0" smtClean="0">
                <a:solidFill>
                  <a:srgbClr val="FF6600"/>
                </a:solidFill>
              </a:rPr>
              <a:t>(P</a:t>
            </a:r>
            <a:r>
              <a:rPr lang="en-GB" altLang="en-US" sz="2000" dirty="0" smtClean="0">
                <a:solidFill>
                  <a:srgbClr val="FF6600"/>
                </a:solidFill>
              </a:rPr>
              <a:t>DF</a:t>
            </a:r>
            <a:r>
              <a:rPr lang="cs-CZ" altLang="en-US" sz="2000" dirty="0" smtClean="0">
                <a:solidFill>
                  <a:srgbClr val="FF6600"/>
                </a:solidFill>
              </a:rPr>
              <a:t>, P</a:t>
            </a:r>
            <a:r>
              <a:rPr lang="en-GB" altLang="en-US" sz="2000" dirty="0" smtClean="0">
                <a:solidFill>
                  <a:srgbClr val="FF6600"/>
                </a:solidFill>
              </a:rPr>
              <a:t>PT</a:t>
            </a:r>
            <a:r>
              <a:rPr lang="cs-CZ" altLang="en-US" sz="2000" dirty="0" smtClean="0">
                <a:solidFill>
                  <a:srgbClr val="FF6600"/>
                </a:solidFill>
              </a:rPr>
              <a:t>,</a:t>
            </a:r>
            <a:r>
              <a:rPr lang="en-GB" altLang="en-US" sz="2000" dirty="0" smtClean="0">
                <a:solidFill>
                  <a:srgbClr val="FF6600"/>
                </a:solidFill>
              </a:rPr>
              <a:t> PPTX</a:t>
            </a:r>
            <a:r>
              <a:rPr lang="cs-CZ" altLang="en-US" sz="2000" dirty="0" smtClean="0">
                <a:solidFill>
                  <a:srgbClr val="FF6600"/>
                </a:solidFill>
              </a:rPr>
              <a:t> atd.)</a:t>
            </a:r>
          </a:p>
          <a:p>
            <a:pPr eaLnBrk="1" hangingPunct="1">
              <a:spcBef>
                <a:spcPct val="0"/>
              </a:spcBef>
              <a:buFontTx/>
              <a:buNone/>
              <a:defRPr/>
            </a:pPr>
            <a:r>
              <a:rPr lang="cs-CZ" altLang="en-US" sz="2000" dirty="0" smtClean="0">
                <a:solidFill>
                  <a:srgbClr val="FF6600"/>
                </a:solidFill>
              </a:rPr>
              <a:t>neoficiální výukový materiál</a:t>
            </a:r>
          </a:p>
          <a:p>
            <a:pPr marL="342900" indent="-342900" eaLnBrk="1" hangingPunct="1">
              <a:spcBef>
                <a:spcPct val="0"/>
              </a:spcBef>
              <a:buFontTx/>
              <a:buChar char="-"/>
              <a:defRPr/>
            </a:pPr>
            <a:r>
              <a:rPr lang="cs-CZ" altLang="en-US" sz="2000" dirty="0" smtClean="0">
                <a:solidFill>
                  <a:srgbClr val="FF6600"/>
                </a:solidFill>
              </a:rPr>
              <a:t>pro interní potřebu</a:t>
            </a:r>
          </a:p>
          <a:p>
            <a:pPr marL="342900" indent="-342900" eaLnBrk="1" hangingPunct="1">
              <a:spcBef>
                <a:spcPct val="0"/>
              </a:spcBef>
              <a:buFontTx/>
              <a:buChar char="-"/>
              <a:defRPr/>
            </a:pPr>
            <a:r>
              <a:rPr lang="cs-CZ" altLang="en-US" sz="2000" dirty="0" smtClean="0">
                <a:solidFill>
                  <a:srgbClr val="FF6600"/>
                </a:solidFill>
              </a:rPr>
              <a:t>nešířit</a:t>
            </a:r>
          </a:p>
          <a:p>
            <a:pPr marL="342900" indent="-342900" eaLnBrk="1" hangingPunct="1">
              <a:spcBef>
                <a:spcPct val="0"/>
              </a:spcBef>
              <a:buFontTx/>
              <a:buChar char="-"/>
              <a:defRPr/>
            </a:pPr>
            <a:r>
              <a:rPr lang="cs-CZ" altLang="en-US" sz="2000" dirty="0" smtClean="0">
                <a:solidFill>
                  <a:srgbClr val="FF6600"/>
                </a:solidFill>
              </a:rPr>
              <a:t>pro dotazy kontaktujte:</a:t>
            </a:r>
          </a:p>
          <a:p>
            <a:pPr eaLnBrk="1" hangingPunct="1">
              <a:spcBef>
                <a:spcPct val="0"/>
              </a:spcBef>
              <a:buFontTx/>
              <a:buNone/>
              <a:defRPr/>
            </a:pPr>
            <a:r>
              <a:rPr lang="cs-CZ" altLang="en-US" sz="2000" dirty="0" smtClean="0">
                <a:solidFill>
                  <a:srgbClr val="FF6600"/>
                </a:solidFill>
              </a:rPr>
              <a:t>Petr.Marsalek</a:t>
            </a:r>
            <a:r>
              <a:rPr lang="en-GB" altLang="en-US" sz="2000" dirty="0" smtClean="0">
                <a:solidFill>
                  <a:srgbClr val="FF6600"/>
                </a:solidFill>
              </a:rPr>
              <a:t>@LF1.CUNI.CZ</a:t>
            </a:r>
            <a:endParaRPr lang="cs-CZ" altLang="en-US" sz="2000" dirty="0" smtClean="0">
              <a:solidFill>
                <a:srgbClr val="FF6600"/>
              </a:solidFill>
            </a:endParaRPr>
          </a:p>
          <a:p>
            <a:pPr marL="342900" indent="-342900" eaLnBrk="1" hangingPunct="1">
              <a:spcBef>
                <a:spcPct val="0"/>
              </a:spcBef>
              <a:buFontTx/>
              <a:buChar char="-"/>
              <a:defRPr/>
            </a:pPr>
            <a:endParaRPr lang="en-US" altLang="en-US" sz="2000" dirty="0" smtClean="0">
              <a:solidFill>
                <a:srgbClr val="FF6600"/>
              </a:solidFill>
            </a:endParaRPr>
          </a:p>
        </p:txBody>
      </p:sp>
      <p:sp>
        <p:nvSpPr>
          <p:cNvPr id="86021" name="Rectangle 3"/>
          <p:cNvSpPr txBox="1">
            <a:spLocks noChangeArrowheads="1"/>
          </p:cNvSpPr>
          <p:nvPr/>
        </p:nvSpPr>
        <p:spPr bwMode="auto">
          <a:xfrm>
            <a:off x="304800" y="381000"/>
            <a:ext cx="8229600" cy="120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cs-CZ" altLang="cs-CZ" sz="3600" b="1">
                <a:solidFill>
                  <a:srgbClr val="0070C0"/>
                </a:solidFill>
              </a:rPr>
              <a:t>Souhrn/ Dotazy/ komentáře ?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A968FF-8B41-4CEE-8FCA-966440CCD432}" type="slidenum">
              <a:rPr lang="en-US" altLang="en-US"/>
              <a:pPr/>
              <a:t>48</a:t>
            </a:fld>
            <a:endParaRPr lang="en-US" altLang="en-US"/>
          </a:p>
        </p:txBody>
      </p:sp>
      <p:sp>
        <p:nvSpPr>
          <p:cNvPr id="67587" name="Text Box 3"/>
          <p:cNvSpPr txBox="1">
            <a:spLocks noChangeArrowheads="1"/>
          </p:cNvSpPr>
          <p:nvPr/>
        </p:nvSpPr>
        <p:spPr bwMode="auto">
          <a:xfrm>
            <a:off x="2363788" y="188913"/>
            <a:ext cx="261937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000" b="1">
                <a:solidFill>
                  <a:srgbClr val="800000"/>
                </a:solidFill>
              </a:rPr>
              <a:t>Pneumothorax</a:t>
            </a:r>
          </a:p>
        </p:txBody>
      </p:sp>
      <p:pic>
        <p:nvPicPr>
          <p:cNvPr id="67588" name="Picture 4" descr="X ray P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4105275"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05CCAF-EFA7-45D8-A061-25F01848E092}" type="slidenum">
              <a:rPr lang="en-US" altLang="en-US"/>
              <a:pPr/>
              <a:t>5</a:t>
            </a:fld>
            <a:endParaRPr lang="en-US" altLang="en-US"/>
          </a:p>
        </p:txBody>
      </p:sp>
      <p:pic>
        <p:nvPicPr>
          <p:cNvPr id="11267" name="Picture 3" descr="spiro"/>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4800"/>
            <a:ext cx="5040313" cy="3671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2"/>
          <p:cNvSpPr>
            <a:spLocks noGrp="1" noChangeArrowheads="1"/>
          </p:cNvSpPr>
          <p:nvPr>
            <p:ph type="title"/>
          </p:nvPr>
        </p:nvSpPr>
        <p:spPr>
          <a:xfrm>
            <a:off x="0" y="76200"/>
            <a:ext cx="9144000" cy="411163"/>
          </a:xfrm>
        </p:spPr>
        <p:txBody>
          <a:bodyPr/>
          <a:lstStyle/>
          <a:p>
            <a:pPr eaLnBrk="1" hangingPunct="1"/>
            <a:r>
              <a:rPr lang="cs-CZ" altLang="en-US" sz="4000" smtClean="0">
                <a:solidFill>
                  <a:schemeClr val="accent2"/>
                </a:solidFill>
              </a:rPr>
              <a:t>Průtokový spirometr (versus válcový)</a:t>
            </a:r>
          </a:p>
        </p:txBody>
      </p:sp>
      <p:pic>
        <p:nvPicPr>
          <p:cNvPr id="11269" name="Picture 5" descr="http://csmbio.csm.jmu.edu/biology/danie2jc/spirogram.jpg/spir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90800"/>
            <a:ext cx="56292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302DD6-D708-46DD-8C6E-C14031DFA257}" type="slidenum">
              <a:rPr lang="en-US" altLang="en-US"/>
              <a:pPr/>
              <a:t>6</a:t>
            </a:fld>
            <a:endParaRPr lang="en-US" altLang="en-US"/>
          </a:p>
        </p:txBody>
      </p:sp>
      <p:pic>
        <p:nvPicPr>
          <p:cNvPr id="12291" name="Picture 2" descr="SPIROGRAM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322388"/>
            <a:ext cx="6529387"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3"/>
          <p:cNvSpPr txBox="1">
            <a:spLocks noChangeArrowheads="1"/>
          </p:cNvSpPr>
          <p:nvPr/>
        </p:nvSpPr>
        <p:spPr bwMode="auto">
          <a:xfrm>
            <a:off x="252413" y="249238"/>
            <a:ext cx="4043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3200" b="1"/>
              <a:t>Normální spirogram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AA8F37-4B4C-4774-ABCE-875FE7808181}" type="slidenum">
              <a:rPr lang="en-US" altLang="en-US"/>
              <a:pPr/>
              <a:t>7</a:t>
            </a:fld>
            <a:endParaRPr lang="en-US" altLang="en-US"/>
          </a:p>
        </p:txBody>
      </p:sp>
      <p:sp>
        <p:nvSpPr>
          <p:cNvPr id="14339" name="Rectangle 2"/>
          <p:cNvSpPr>
            <a:spLocks noChangeArrowheads="1"/>
          </p:cNvSpPr>
          <p:nvPr/>
        </p:nvSpPr>
        <p:spPr bwMode="auto">
          <a:xfrm>
            <a:off x="0" y="363538"/>
            <a:ext cx="9144000"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Arial" panose="020B0604020202020204" pitchFamily="34" charset="0"/>
              </a:defRPr>
            </a:lvl1pPr>
            <a:lvl2pPr marL="742950" indent="-285750">
              <a:tabLst>
                <a:tab pos="685800" algn="l"/>
              </a:tabLst>
              <a:defRPr>
                <a:solidFill>
                  <a:schemeClr val="tx1"/>
                </a:solidFill>
                <a:latin typeface="Arial" panose="020B0604020202020204" pitchFamily="34" charset="0"/>
              </a:defRPr>
            </a:lvl2pPr>
            <a:lvl3pPr marL="1143000" indent="-228600">
              <a:tabLst>
                <a:tab pos="685800" algn="l"/>
              </a:tabLst>
              <a:defRPr>
                <a:solidFill>
                  <a:schemeClr val="tx1"/>
                </a:solidFill>
                <a:latin typeface="Arial" panose="020B0604020202020204" pitchFamily="34" charset="0"/>
              </a:defRPr>
            </a:lvl3pPr>
            <a:lvl4pPr marL="1600200" indent="-228600">
              <a:tabLst>
                <a:tab pos="685800" algn="l"/>
              </a:tabLst>
              <a:defRPr>
                <a:solidFill>
                  <a:schemeClr val="tx1"/>
                </a:solidFill>
                <a:latin typeface="Arial" panose="020B0604020202020204" pitchFamily="34" charset="0"/>
              </a:defRPr>
            </a:lvl4pPr>
            <a:lvl5pPr marL="2057400" indent="-228600">
              <a:tabLst>
                <a:tab pos="685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eaLnBrk="1" hangingPunct="1"/>
            <a:r>
              <a:rPr lang="cs-CZ" altLang="en-US" sz="2400" b="1" i="1" u="sng"/>
              <a:t>Dynamické ventilační parametry a testy</a:t>
            </a:r>
            <a:endParaRPr lang="cs-CZ" altLang="en-US" sz="2400" b="1" i="1"/>
          </a:p>
          <a:p>
            <a:pPr eaLnBrk="1" hangingPunct="1">
              <a:buFontTx/>
              <a:buChar char="-"/>
            </a:pPr>
            <a:r>
              <a:rPr lang="cs-CZ" altLang="en-US" sz="2400" b="1">
                <a:solidFill>
                  <a:srgbClr val="800000"/>
                </a:solidFill>
              </a:rPr>
              <a:t>Dechová frekvence</a:t>
            </a:r>
            <a:r>
              <a:rPr lang="cs-CZ" altLang="en-US" sz="2400"/>
              <a:t>, </a:t>
            </a:r>
            <a:r>
              <a:rPr lang="en-US" altLang="en-US" sz="2400"/>
              <a:t>[</a:t>
            </a:r>
            <a:r>
              <a:rPr lang="cs-CZ" altLang="en-US" sz="2400"/>
              <a:t>1/min</a:t>
            </a:r>
            <a:r>
              <a:rPr lang="en-US" altLang="en-US" sz="2400"/>
              <a:t>]</a:t>
            </a:r>
            <a:r>
              <a:rPr lang="cs-CZ" altLang="en-US" sz="2400"/>
              <a:t> </a:t>
            </a:r>
            <a:r>
              <a:rPr lang="en-US" altLang="en-US" sz="2400"/>
              <a:t>norm</a:t>
            </a:r>
            <a:r>
              <a:rPr lang="cs-CZ" altLang="en-US" sz="2400"/>
              <a:t>á</a:t>
            </a:r>
            <a:r>
              <a:rPr lang="en-US" altLang="en-US" sz="2400"/>
              <a:t>ln</a:t>
            </a:r>
            <a:r>
              <a:rPr lang="cs-CZ" altLang="en-US" sz="2400"/>
              <a:t>í</a:t>
            </a:r>
            <a:r>
              <a:rPr lang="en-US" altLang="en-US" sz="2400"/>
              <a:t> 12</a:t>
            </a:r>
            <a:r>
              <a:rPr lang="cs-CZ" altLang="en-US" sz="2400"/>
              <a:t>-16</a:t>
            </a:r>
            <a:r>
              <a:rPr lang="en-US" altLang="en-US" sz="2400"/>
              <a:t> dech</a:t>
            </a:r>
            <a:r>
              <a:rPr lang="cs-CZ" altLang="en-US" sz="2400"/>
              <a:t>ů</a:t>
            </a:r>
            <a:r>
              <a:rPr lang="en-US" altLang="en-US" sz="2400"/>
              <a:t> / mi</a:t>
            </a:r>
            <a:r>
              <a:rPr lang="cs-CZ" altLang="en-US" sz="2400"/>
              <a:t>n</a:t>
            </a:r>
          </a:p>
          <a:p>
            <a:pPr eaLnBrk="1" hangingPunct="1"/>
            <a:r>
              <a:rPr lang="cs-CZ" altLang="en-US" sz="2400"/>
              <a:t>						</a:t>
            </a:r>
            <a:r>
              <a:rPr lang="en-US" altLang="en-US" sz="2400">
                <a:solidFill>
                  <a:srgbClr val="CC0000"/>
                </a:solidFill>
              </a:rPr>
              <a:t>n</a:t>
            </a:r>
            <a:r>
              <a:rPr lang="cs-CZ" altLang="en-US" sz="2400">
                <a:solidFill>
                  <a:srgbClr val="CC0000"/>
                </a:solidFill>
              </a:rPr>
              <a:t>ormální je nekouřit </a:t>
            </a:r>
          </a:p>
          <a:p>
            <a:pPr eaLnBrk="1" hangingPunct="1">
              <a:buFontTx/>
              <a:buChar char="-"/>
            </a:pPr>
            <a:r>
              <a:rPr lang="cs-CZ" altLang="en-US" sz="2400" b="1">
                <a:solidFill>
                  <a:srgbClr val="800000"/>
                </a:solidFill>
              </a:rPr>
              <a:t>Minutová ventilace</a:t>
            </a:r>
            <a:r>
              <a:rPr lang="cs-CZ" altLang="en-US" sz="2400"/>
              <a:t> </a:t>
            </a:r>
            <a:r>
              <a:rPr lang="en-US" altLang="en-US" sz="2400"/>
              <a:t>[</a:t>
            </a:r>
            <a:r>
              <a:rPr lang="cs-CZ" altLang="en-US" sz="2400"/>
              <a:t>volume/min</a:t>
            </a:r>
            <a:r>
              <a:rPr lang="en-US" altLang="en-US" sz="2400"/>
              <a:t>]</a:t>
            </a:r>
            <a:r>
              <a:rPr lang="cs-CZ" altLang="en-US" sz="2400"/>
              <a:t> norma: 6-8 L/min</a:t>
            </a:r>
          </a:p>
          <a:p>
            <a:pPr eaLnBrk="1" hangingPunct="1"/>
            <a:r>
              <a:rPr lang="cs-CZ" altLang="en-US" sz="2400">
                <a:solidFill>
                  <a:srgbClr val="CC0000"/>
                </a:solidFill>
              </a:rPr>
              <a:t>						ministr vás varuje …</a:t>
            </a:r>
          </a:p>
          <a:p>
            <a:pPr eaLnBrk="1" hangingPunct="1">
              <a:buFontTx/>
              <a:buChar char="-"/>
            </a:pPr>
            <a:r>
              <a:rPr lang="en-US" altLang="en-US" sz="2400" b="1">
                <a:solidFill>
                  <a:srgbClr val="800000"/>
                </a:solidFill>
              </a:rPr>
              <a:t>(</a:t>
            </a:r>
            <a:r>
              <a:rPr lang="cs-CZ" altLang="en-US" sz="2400" b="1">
                <a:solidFill>
                  <a:srgbClr val="800000"/>
                </a:solidFill>
              </a:rPr>
              <a:t>F</a:t>
            </a:r>
            <a:r>
              <a:rPr lang="en-US" altLang="en-US" sz="2400" b="1">
                <a:solidFill>
                  <a:srgbClr val="800000"/>
                </a:solidFill>
              </a:rPr>
              <a:t>)</a:t>
            </a:r>
            <a:r>
              <a:rPr lang="cs-CZ" altLang="en-US" sz="2400" b="1">
                <a:solidFill>
                  <a:srgbClr val="800000"/>
                </a:solidFill>
              </a:rPr>
              <a:t>VC - Forced vital capacity (usilovná/ forsírovaná VC)</a:t>
            </a:r>
            <a:r>
              <a:rPr lang="cs-CZ" altLang="en-US" sz="2400"/>
              <a:t/>
            </a:r>
            <a:br>
              <a:rPr lang="cs-CZ" altLang="en-US" sz="2400"/>
            </a:br>
            <a:r>
              <a:rPr lang="cs-CZ" altLang="en-US" sz="2200"/>
              <a:t>ženy:		[21.7   – (0.101 x věk)] × (cm) = </a:t>
            </a:r>
            <a:r>
              <a:rPr lang="en-US" altLang="en-US" sz="2200"/>
              <a:t>[</a:t>
            </a:r>
            <a:r>
              <a:rPr lang="cs-CZ" altLang="en-US" sz="2200"/>
              <a:t>mL</a:t>
            </a:r>
            <a:r>
              <a:rPr lang="en-US" altLang="en-US" sz="2200"/>
              <a:t>]</a:t>
            </a:r>
            <a:endParaRPr lang="cs-CZ" altLang="en-US" sz="2200"/>
          </a:p>
          <a:p>
            <a:pPr eaLnBrk="1" hangingPunct="1"/>
            <a:r>
              <a:rPr lang="cs-CZ" altLang="en-US" sz="2200"/>
              <a:t>muži:		[27.63 – (0.112 x věk)] × (cm) = </a:t>
            </a:r>
            <a:r>
              <a:rPr lang="en-US" altLang="en-US" sz="2200"/>
              <a:t>[</a:t>
            </a:r>
            <a:r>
              <a:rPr lang="cs-CZ" altLang="en-US" sz="2200"/>
              <a:t>mL</a:t>
            </a:r>
            <a:r>
              <a:rPr lang="en-US" altLang="en-US" sz="2200"/>
              <a:t>]</a:t>
            </a:r>
            <a:r>
              <a:rPr lang="cs-CZ" altLang="en-US" sz="2200"/>
              <a:t/>
            </a:r>
            <a:br>
              <a:rPr lang="cs-CZ" altLang="en-US" sz="2200"/>
            </a:br>
            <a:r>
              <a:rPr lang="cs-CZ" altLang="en-US" sz="2200"/>
              <a:t>Hodnoty v mezích</a:t>
            </a:r>
            <a:r>
              <a:rPr lang="en-US" altLang="en-US" sz="2200"/>
              <a:t> 80 - 120 % </a:t>
            </a:r>
            <a:r>
              <a:rPr lang="cs-CZ" altLang="en-US" sz="2200"/>
              <a:t>náležité hodnoty se považují za n</a:t>
            </a:r>
            <a:r>
              <a:rPr lang="en-US" altLang="en-US" sz="2200"/>
              <a:t>orm</a:t>
            </a:r>
            <a:r>
              <a:rPr lang="cs-CZ" altLang="en-US" sz="2200"/>
              <a:t>á</a:t>
            </a:r>
            <a:r>
              <a:rPr lang="en-US" altLang="en-US" sz="2200"/>
              <a:t>l</a:t>
            </a:r>
            <a:r>
              <a:rPr lang="cs-CZ" altLang="en-US" sz="2200"/>
              <a:t>ní</a:t>
            </a:r>
            <a:r>
              <a:rPr lang="en-US" altLang="en-US" sz="2400"/>
              <a:t> </a:t>
            </a:r>
            <a:endParaRPr lang="cs-CZ" altLang="en-US" sz="2400"/>
          </a:p>
          <a:p>
            <a:pPr eaLnBrk="1" hangingPunct="1"/>
            <a:endParaRPr lang="cs-CZ" altLang="en-US" sz="1200"/>
          </a:p>
          <a:p>
            <a:pPr eaLnBrk="1" hangingPunct="1"/>
            <a:r>
              <a:rPr lang="cs-CZ" altLang="en-US" sz="2400" b="1">
                <a:solidFill>
                  <a:srgbClr val="800000"/>
                </a:solidFill>
              </a:rPr>
              <a:t>MVV (Vmax) = Maximal voluntary ventilation</a:t>
            </a:r>
            <a:r>
              <a:rPr lang="cs-CZ" altLang="en-US" sz="2400"/>
              <a:t/>
            </a:r>
            <a:br>
              <a:rPr lang="cs-CZ" altLang="en-US" sz="2400"/>
            </a:br>
            <a:r>
              <a:rPr lang="cs-CZ" altLang="en-US" sz="2400"/>
              <a:t>Objem dosažený během (20-ti sekundové) maximální ventilace</a:t>
            </a:r>
          </a:p>
          <a:p>
            <a:pPr eaLnBrk="1" hangingPunct="1"/>
            <a:r>
              <a:rPr lang="en-US" altLang="en-US" sz="2400"/>
              <a:t>Maxim</a:t>
            </a:r>
            <a:r>
              <a:rPr lang="cs-CZ" altLang="en-US" sz="2400"/>
              <a:t>ální dechový objem</a:t>
            </a:r>
            <a:r>
              <a:rPr lang="en-US" altLang="en-US" sz="2400"/>
              <a:t> (TV) </a:t>
            </a:r>
            <a:r>
              <a:rPr lang="cs-CZ" altLang="en-US" sz="2400"/>
              <a:t>X </a:t>
            </a:r>
            <a:r>
              <a:rPr lang="en-US" altLang="en-US" sz="2400"/>
              <a:t>maxim</a:t>
            </a:r>
            <a:r>
              <a:rPr lang="cs-CZ" altLang="en-US" sz="2400"/>
              <a:t>ální</a:t>
            </a:r>
            <a:r>
              <a:rPr lang="en-US" altLang="en-US" sz="2400"/>
              <a:t> ventila</a:t>
            </a:r>
            <a:r>
              <a:rPr lang="cs-CZ" altLang="en-US" sz="2400"/>
              <a:t>ce</a:t>
            </a:r>
          </a:p>
          <a:p>
            <a:pPr eaLnBrk="1" hangingPunct="1"/>
            <a:r>
              <a:rPr lang="cs-CZ" altLang="en-US" sz="2400"/>
              <a:t>Po dobu </a:t>
            </a:r>
            <a:r>
              <a:rPr lang="en-US" altLang="en-US" sz="2400"/>
              <a:t>10 – 30 sec</a:t>
            </a:r>
            <a:r>
              <a:rPr lang="cs-CZ" altLang="en-US" sz="2400"/>
              <a:t>		</a:t>
            </a:r>
            <a:r>
              <a:rPr lang="en-US" altLang="en-US" sz="2400"/>
              <a:t>&gt; 40 L/min</a:t>
            </a:r>
            <a:endParaRPr lang="cs-CZ" altLang="en-US" sz="2400"/>
          </a:p>
          <a:p>
            <a:pPr eaLnBrk="1" hangingPunct="1"/>
            <a:r>
              <a:rPr lang="cs-CZ" altLang="en-US" sz="1200"/>
              <a:t> </a:t>
            </a:r>
          </a:p>
          <a:p>
            <a:pPr eaLnBrk="1" hangingPunct="1"/>
            <a:r>
              <a:rPr lang="cs-CZ" altLang="en-US" sz="2400"/>
              <a:t>- </a:t>
            </a:r>
            <a:r>
              <a:rPr lang="cs-CZ" altLang="en-US" sz="2400" b="1">
                <a:solidFill>
                  <a:srgbClr val="800000"/>
                </a:solidFill>
              </a:rPr>
              <a:t>Ventilační rezerva</a:t>
            </a:r>
            <a:r>
              <a:rPr lang="cs-CZ" altLang="en-US" sz="2400"/>
              <a:t>: </a:t>
            </a:r>
            <a:br>
              <a:rPr lang="cs-CZ" altLang="en-US" sz="2400"/>
            </a:br>
            <a:r>
              <a:rPr lang="cs-CZ" altLang="en-US" sz="2400"/>
              <a:t>	minutová ventilace / MVV	&gt; 1 : 7 (</a:t>
            </a:r>
            <a:r>
              <a:rPr lang="en-US" altLang="en-US" sz="2400"/>
              <a:t>&gt; 1:5)</a:t>
            </a:r>
            <a:endParaRPr lang="cs-CZ" altLang="en-US" sz="2400"/>
          </a:p>
          <a:p>
            <a:pPr algn="ctr" eaLnBrk="1" hangingPunct="1"/>
            <a:r>
              <a:rPr lang="cs-CZ" altLang="en-US" sz="2400"/>
              <a:t>		= 1 : 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6DD385-135E-4B4C-8B62-5498B851E14A}" type="slidenum">
              <a:rPr lang="en-US" altLang="en-US"/>
              <a:pPr/>
              <a:t>8</a:t>
            </a:fld>
            <a:endParaRPr lang="en-US" altLang="en-US"/>
          </a:p>
        </p:txBody>
      </p:sp>
      <p:sp>
        <p:nvSpPr>
          <p:cNvPr id="16387" name="Rectangle 2"/>
          <p:cNvSpPr>
            <a:spLocks noChangeArrowheads="1"/>
          </p:cNvSpPr>
          <p:nvPr/>
        </p:nvSpPr>
        <p:spPr bwMode="auto">
          <a:xfrm>
            <a:off x="0" y="327025"/>
            <a:ext cx="9525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125538" algn="l"/>
                <a:tab pos="1143000" algn="l"/>
              </a:tabLst>
              <a:defRPr>
                <a:solidFill>
                  <a:schemeClr val="tx1"/>
                </a:solidFill>
                <a:latin typeface="Arial" panose="020B0604020202020204" pitchFamily="34" charset="0"/>
              </a:defRPr>
            </a:lvl1pPr>
            <a:lvl2pPr marL="742950" indent="-285750">
              <a:tabLst>
                <a:tab pos="1125538" algn="l"/>
                <a:tab pos="1143000" algn="l"/>
              </a:tabLst>
              <a:defRPr>
                <a:solidFill>
                  <a:schemeClr val="tx1"/>
                </a:solidFill>
                <a:latin typeface="Arial" panose="020B0604020202020204" pitchFamily="34" charset="0"/>
              </a:defRPr>
            </a:lvl2pPr>
            <a:lvl3pPr marL="1143000" indent="-228600">
              <a:tabLst>
                <a:tab pos="1125538" algn="l"/>
                <a:tab pos="1143000" algn="l"/>
              </a:tabLst>
              <a:defRPr>
                <a:solidFill>
                  <a:schemeClr val="tx1"/>
                </a:solidFill>
                <a:latin typeface="Arial" panose="020B0604020202020204" pitchFamily="34" charset="0"/>
              </a:defRPr>
            </a:lvl3pPr>
            <a:lvl4pPr marL="1600200" indent="-228600">
              <a:tabLst>
                <a:tab pos="1125538" algn="l"/>
                <a:tab pos="1143000" algn="l"/>
              </a:tabLst>
              <a:defRPr>
                <a:solidFill>
                  <a:schemeClr val="tx1"/>
                </a:solidFill>
                <a:latin typeface="Arial" panose="020B0604020202020204" pitchFamily="34" charset="0"/>
              </a:defRPr>
            </a:lvl4pPr>
            <a:lvl5pPr marL="2057400" indent="-228600">
              <a:tabLst>
                <a:tab pos="1125538" algn="l"/>
                <a:tab pos="1143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25538" algn="l"/>
                <a:tab pos="1143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25538" algn="l"/>
                <a:tab pos="1143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25538" algn="l"/>
                <a:tab pos="1143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25538" algn="l"/>
                <a:tab pos="1143000" algn="l"/>
              </a:tabLst>
              <a:defRPr>
                <a:solidFill>
                  <a:schemeClr val="tx1"/>
                </a:solidFill>
                <a:latin typeface="Arial" panose="020B0604020202020204" pitchFamily="34" charset="0"/>
              </a:defRPr>
            </a:lvl9pPr>
          </a:lstStyle>
          <a:p>
            <a:pPr eaLnBrk="1" hangingPunct="1"/>
            <a:r>
              <a:rPr lang="en-US" altLang="en-US" sz="2400" b="1">
                <a:solidFill>
                  <a:srgbClr val="800000"/>
                </a:solidFill>
              </a:rPr>
              <a:t>FEV</a:t>
            </a:r>
            <a:r>
              <a:rPr lang="en-US" altLang="en-US" sz="2400" b="1" baseline="-25000">
                <a:solidFill>
                  <a:srgbClr val="800000"/>
                </a:solidFill>
              </a:rPr>
              <a:t>1</a:t>
            </a:r>
            <a:r>
              <a:rPr lang="en-US" altLang="en-US" sz="2400"/>
              <a:t>  	- </a:t>
            </a:r>
            <a:r>
              <a:rPr lang="cs-CZ" altLang="en-US" sz="2400"/>
              <a:t>(Forced Expiratory </a:t>
            </a:r>
            <a:r>
              <a:rPr lang="en-US" altLang="en-US" sz="2400"/>
              <a:t>Volume</a:t>
            </a:r>
            <a:r>
              <a:rPr lang="cs-CZ" altLang="en-US" sz="2400"/>
              <a:t>/ 1 sec)</a:t>
            </a:r>
          </a:p>
          <a:p>
            <a:pPr eaLnBrk="1" hangingPunct="1"/>
            <a:r>
              <a:rPr lang="cs-CZ" altLang="en-US" sz="2400"/>
              <a:t>Objem usilovně vydechnutý za 1. sekundu po max. nádechu</a:t>
            </a:r>
          </a:p>
          <a:p>
            <a:pPr eaLnBrk="1" hangingPunct="1"/>
            <a:r>
              <a:rPr lang="cs-CZ" altLang="en-US" sz="2400"/>
              <a:t>- posouzení závažnosti</a:t>
            </a:r>
            <a:r>
              <a:rPr lang="en-US" altLang="en-US" sz="2400"/>
              <a:t> obstru</a:t>
            </a:r>
            <a:r>
              <a:rPr lang="cs-CZ" altLang="en-US" sz="2400"/>
              <a:t>kční poruchy</a:t>
            </a:r>
          </a:p>
          <a:p>
            <a:pPr eaLnBrk="1" hangingPunct="1"/>
            <a:r>
              <a:rPr lang="cs-CZ" altLang="en-US" sz="2400"/>
              <a:t>- posouzení úspěšnosti léčby</a:t>
            </a:r>
          </a:p>
          <a:p>
            <a:pPr eaLnBrk="1" hangingPunct="1"/>
            <a:r>
              <a:rPr lang="cs-CZ" altLang="en-US" sz="2400"/>
              <a:t>- p</a:t>
            </a:r>
            <a:r>
              <a:rPr lang="en-US" altLang="en-US" sz="2400"/>
              <a:t>rognostic</a:t>
            </a:r>
            <a:r>
              <a:rPr lang="cs-CZ" altLang="en-US" sz="2400"/>
              <a:t>ký</a:t>
            </a:r>
            <a:r>
              <a:rPr lang="en-US" altLang="en-US" sz="2400"/>
              <a:t> parameter: </a:t>
            </a:r>
            <a:r>
              <a:rPr lang="cs-CZ" altLang="en-US" sz="2400"/>
              <a:t>pokud</a:t>
            </a:r>
            <a:r>
              <a:rPr lang="en-US" altLang="en-US" sz="2400"/>
              <a:t> FEV</a:t>
            </a:r>
            <a:r>
              <a:rPr lang="en-US" altLang="en-US" sz="2400" baseline="-25000"/>
              <a:t>1</a:t>
            </a:r>
            <a:r>
              <a:rPr lang="en-US" altLang="en-US" sz="2400"/>
              <a:t> &lt; 1 L</a:t>
            </a:r>
            <a:r>
              <a:rPr lang="cs-CZ" altLang="en-US" sz="2400"/>
              <a:t>,</a:t>
            </a:r>
            <a:r>
              <a:rPr lang="en-US" altLang="en-US" sz="2400"/>
              <a:t> </a:t>
            </a:r>
            <a:r>
              <a:rPr lang="cs-CZ" altLang="en-US" sz="2400"/>
              <a:t/>
            </a:r>
            <a:br>
              <a:rPr lang="cs-CZ" altLang="en-US" sz="2400"/>
            </a:br>
            <a:r>
              <a:rPr lang="cs-CZ" altLang="en-US" sz="2400"/>
              <a:t>méně než </a:t>
            </a:r>
            <a:r>
              <a:rPr lang="en-US" altLang="en-US" sz="2400"/>
              <a:t>50% pa</a:t>
            </a:r>
            <a:r>
              <a:rPr lang="cs-CZ" altLang="en-US" sz="2400"/>
              <a:t>cientů přežívá 5 let</a:t>
            </a:r>
          </a:p>
          <a:p>
            <a:pPr eaLnBrk="1" hangingPunct="1"/>
            <a:endParaRPr lang="cs-CZ" altLang="en-US" sz="2400"/>
          </a:p>
          <a:p>
            <a:pPr eaLnBrk="1" hangingPunct="1"/>
            <a:r>
              <a:rPr lang="en-US" altLang="en-US" sz="2400" b="1">
                <a:solidFill>
                  <a:srgbClr val="800000"/>
                </a:solidFill>
              </a:rPr>
              <a:t>FEF25-75%</a:t>
            </a:r>
            <a:r>
              <a:rPr lang="en-US" altLang="en-US" sz="2400"/>
              <a:t> -</a:t>
            </a:r>
            <a:r>
              <a:rPr lang="cs-CZ" altLang="en-US" sz="2400"/>
              <a:t> (Forced Expiratory Flow)</a:t>
            </a:r>
          </a:p>
          <a:p>
            <a:pPr eaLnBrk="1" hangingPunct="1"/>
            <a:r>
              <a:rPr lang="cs-CZ" altLang="en-US" sz="2400"/>
              <a:t>Usilovný výdech mezi</a:t>
            </a:r>
            <a:r>
              <a:rPr lang="en-US" altLang="en-US" sz="2400"/>
              <a:t> 25 </a:t>
            </a:r>
            <a:r>
              <a:rPr lang="cs-CZ" altLang="en-US" sz="2400"/>
              <a:t>a</a:t>
            </a:r>
            <a:r>
              <a:rPr lang="en-US" altLang="en-US" sz="2400"/>
              <a:t> 75 % vit</a:t>
            </a:r>
            <a:r>
              <a:rPr lang="cs-CZ" altLang="en-US" sz="2400"/>
              <a:t>ální</a:t>
            </a:r>
            <a:r>
              <a:rPr lang="en-US" altLang="en-US" sz="2400"/>
              <a:t> </a:t>
            </a:r>
            <a:r>
              <a:rPr lang="cs-CZ" altLang="en-US" sz="2400"/>
              <a:t>k</a:t>
            </a:r>
            <a:r>
              <a:rPr lang="en-US" altLang="en-US" sz="2400"/>
              <a:t>apaci</a:t>
            </a:r>
            <a:r>
              <a:rPr lang="cs-CZ" altLang="en-US" sz="2400"/>
              <a:t>ty</a:t>
            </a:r>
          </a:p>
          <a:p>
            <a:pPr eaLnBrk="1" hangingPunct="1"/>
            <a:r>
              <a:rPr lang="en-US" altLang="en-US" sz="2400" b="1">
                <a:solidFill>
                  <a:srgbClr val="800000"/>
                </a:solidFill>
              </a:rPr>
              <a:t>MMFR</a:t>
            </a:r>
            <a:r>
              <a:rPr lang="cs-CZ" altLang="en-US" sz="2400" b="1">
                <a:solidFill>
                  <a:srgbClr val="800000"/>
                </a:solidFill>
              </a:rPr>
              <a:t> –</a:t>
            </a:r>
            <a:r>
              <a:rPr lang="en-US" altLang="en-US" sz="2400" b="1">
                <a:solidFill>
                  <a:srgbClr val="800000"/>
                </a:solidFill>
              </a:rPr>
              <a:t> </a:t>
            </a:r>
            <a:r>
              <a:rPr lang="cs-CZ" altLang="en-US" sz="2400" b="1">
                <a:solidFill>
                  <a:srgbClr val="800000"/>
                </a:solidFill>
              </a:rPr>
              <a:t>(</a:t>
            </a:r>
            <a:r>
              <a:rPr lang="en-US" altLang="en-US" sz="2400" b="1">
                <a:solidFill>
                  <a:srgbClr val="800000"/>
                </a:solidFill>
              </a:rPr>
              <a:t>Maximal Midexpiratory Flow Rate</a:t>
            </a:r>
            <a:r>
              <a:rPr lang="cs-CZ" altLang="en-US" sz="2400" b="1">
                <a:solidFill>
                  <a:srgbClr val="800000"/>
                </a:solidFill>
              </a:rPr>
              <a:t>)</a:t>
            </a:r>
            <a:endParaRPr lang="en-US" altLang="en-US" sz="2400"/>
          </a:p>
          <a:p>
            <a:pPr eaLnBrk="1" hangingPunct="1">
              <a:buFontTx/>
              <a:buChar char="-"/>
            </a:pPr>
            <a:r>
              <a:rPr lang="cs-CZ" altLang="en-US" sz="2400"/>
              <a:t>často je to citlivější ukazatel časné obstrukce než </a:t>
            </a:r>
            <a:r>
              <a:rPr lang="en-US" altLang="en-US" sz="2400"/>
              <a:t>FEV1</a:t>
            </a:r>
            <a:endParaRPr lang="cs-CZ" altLang="en-US" sz="2400"/>
          </a:p>
          <a:p>
            <a:pPr eaLnBrk="1" hangingPunct="1"/>
            <a:r>
              <a:rPr lang="en-US" altLang="en-US" sz="2400"/>
              <a:t>(norm</a:t>
            </a:r>
            <a:r>
              <a:rPr lang="cs-CZ" altLang="en-US" sz="2400"/>
              <a:t>ální</a:t>
            </a:r>
            <a:r>
              <a:rPr lang="en-US" altLang="en-US" sz="2400"/>
              <a:t> </a:t>
            </a:r>
            <a:r>
              <a:rPr lang="cs-CZ" altLang="en-US" sz="2400"/>
              <a:t>hodnoty</a:t>
            </a:r>
            <a:r>
              <a:rPr lang="en-US" altLang="en-US" sz="2400"/>
              <a:t>: 2 – 4 L/sec)</a:t>
            </a:r>
          </a:p>
          <a:p>
            <a:pPr eaLnBrk="1" hangingPunct="1"/>
            <a:r>
              <a:rPr lang="cs-CZ" altLang="en-US" sz="2400"/>
              <a:t>- pro malé objemy plic je třeba tyto objemy srovnávat se statickou vitální kapacitou</a:t>
            </a:r>
            <a:endParaRPr lang="en-US" altLang="en-U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F4F0CE-3B5A-47B2-9FB9-00F2AD1ADF5A}" type="slidenum">
              <a:rPr lang="en-US" altLang="en-US"/>
              <a:pPr/>
              <a:t>9</a:t>
            </a:fld>
            <a:endParaRPr lang="en-US" altLang="en-US"/>
          </a:p>
        </p:txBody>
      </p:sp>
      <p:pic>
        <p:nvPicPr>
          <p:cNvPr id="18435" name="Picture 2" descr="SPIROGRAM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322388"/>
            <a:ext cx="6072187" cy="53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3"/>
          <p:cNvSpPr txBox="1">
            <a:spLocks noChangeArrowheads="1"/>
          </p:cNvSpPr>
          <p:nvPr/>
        </p:nvSpPr>
        <p:spPr bwMode="auto">
          <a:xfrm>
            <a:off x="252413" y="249238"/>
            <a:ext cx="4043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3200" b="1"/>
              <a:t>Normální spirogram</a:t>
            </a:r>
          </a:p>
        </p:txBody>
      </p:sp>
      <p:sp>
        <p:nvSpPr>
          <p:cNvPr id="18437" name="AutoShape 4"/>
          <p:cNvSpPr>
            <a:spLocks noChangeArrowheads="1"/>
          </p:cNvSpPr>
          <p:nvPr/>
        </p:nvSpPr>
        <p:spPr bwMode="auto">
          <a:xfrm>
            <a:off x="3429000" y="2667000"/>
            <a:ext cx="628650" cy="214313"/>
          </a:xfrm>
          <a:prstGeom prst="rightArrow">
            <a:avLst>
              <a:gd name="adj1" fmla="val 50000"/>
              <a:gd name="adj2" fmla="val 7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8438" name="AutoShape 5"/>
          <p:cNvSpPr>
            <a:spLocks noChangeArrowheads="1"/>
          </p:cNvSpPr>
          <p:nvPr/>
        </p:nvSpPr>
        <p:spPr bwMode="auto">
          <a:xfrm>
            <a:off x="2971800" y="3733800"/>
            <a:ext cx="628650" cy="214313"/>
          </a:xfrm>
          <a:prstGeom prst="rightArrow">
            <a:avLst>
              <a:gd name="adj1" fmla="val 50000"/>
              <a:gd name="adj2" fmla="val 7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1556</Words>
  <Application>Microsoft Office PowerPoint</Application>
  <PresentationFormat>On-screen Show (4:3)</PresentationFormat>
  <Paragraphs>372</Paragraphs>
  <Slides>48</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Times New Roman</vt:lpstr>
      <vt:lpstr>Výchozí návrh</vt:lpstr>
      <vt:lpstr>PowerPoint Presentation</vt:lpstr>
      <vt:lpstr>PowerPoint Presentation</vt:lpstr>
      <vt:lpstr>Typy spirografických vyšetření</vt:lpstr>
      <vt:lpstr>PowerPoint Presentation</vt:lpstr>
      <vt:lpstr>Průtokový spirometr (versus válcový)</vt:lpstr>
      <vt:lpstr>PowerPoint Presentation</vt:lpstr>
      <vt:lpstr>PowerPoint Presentation</vt:lpstr>
      <vt:lpstr>PowerPoint Presentation</vt:lpstr>
      <vt:lpstr>PowerPoint Presentation</vt:lpstr>
      <vt:lpstr>PowerPoint Presentation</vt:lpstr>
      <vt:lpstr>PowerPoint Presentation</vt:lpstr>
      <vt:lpstr>Inspirační a expirační část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Porucha může být i smíšená</vt:lpstr>
      <vt:lpstr>PowerPoint Presentation</vt:lpstr>
      <vt:lpstr>Krevní plyny – součást acidobazické rovnováhy</vt:lpstr>
      <vt:lpstr>PowerPoint Presentation</vt:lpstr>
      <vt:lpstr>Poměr ventilace/ perfúze</vt:lpstr>
      <vt:lpstr>PowerPoint Presentation</vt:lpstr>
      <vt:lpstr>PowerPoint Presentation</vt:lpstr>
      <vt:lpstr>Nedostatek kyslíku I.</vt:lpstr>
      <vt:lpstr>Nedostatek kyslíku II.</vt:lpstr>
      <vt:lpstr>Nedostatek kyslíku III.</vt:lpstr>
      <vt:lpstr>S e b e v r a ž d a   </vt:lpstr>
      <vt:lpstr>Endoskopická vyšetření plic </vt:lpstr>
      <vt:lpstr>PowerPoint Presentation</vt:lpstr>
      <vt:lpstr>Zobrazovací metody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Laboratorní vyšetření I.</vt:lpstr>
      <vt:lpstr>Laboratorní vyšetření II.</vt:lpstr>
      <vt:lpstr>Pulsní oxymetrie</vt:lpstr>
      <vt:lpstr>Pulsní oxymetr</vt:lpstr>
      <vt:lpstr>PowerPoint Presentation</vt:lpstr>
      <vt:lpstr>PowerPoint Presentation</vt:lpstr>
    </vt:vector>
  </TitlesOfParts>
  <Company>UPF 1.LF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Petr</dc:creator>
  <cp:lastModifiedBy>Marsalek, Petr</cp:lastModifiedBy>
  <cp:revision>164</cp:revision>
  <cp:lastPrinted>2023-11-19T17:18:09Z</cp:lastPrinted>
  <dcterms:created xsi:type="dcterms:W3CDTF">2008-11-02T18:28:52Z</dcterms:created>
  <dcterms:modified xsi:type="dcterms:W3CDTF">2025-10-29T08:41:39Z</dcterms:modified>
</cp:coreProperties>
</file>