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92" r:id="rId9"/>
    <p:sldId id="295" r:id="rId10"/>
    <p:sldId id="293" r:id="rId11"/>
    <p:sldId id="317" r:id="rId12"/>
    <p:sldId id="310" r:id="rId13"/>
    <p:sldId id="265" r:id="rId14"/>
    <p:sldId id="266" r:id="rId15"/>
    <p:sldId id="267" r:id="rId16"/>
    <p:sldId id="268" r:id="rId17"/>
    <p:sldId id="269" r:id="rId18"/>
    <p:sldId id="270" r:id="rId19"/>
    <p:sldId id="297" r:id="rId20"/>
    <p:sldId id="271" r:id="rId21"/>
    <p:sldId id="296" r:id="rId22"/>
    <p:sldId id="306" r:id="rId23"/>
    <p:sldId id="272" r:id="rId24"/>
    <p:sldId id="308" r:id="rId25"/>
    <p:sldId id="309" r:id="rId26"/>
    <p:sldId id="320" r:id="rId27"/>
    <p:sldId id="319" r:id="rId28"/>
    <p:sldId id="321" r:id="rId29"/>
    <p:sldId id="322" r:id="rId30"/>
    <p:sldId id="323" r:id="rId31"/>
    <p:sldId id="298" r:id="rId32"/>
    <p:sldId id="299" r:id="rId33"/>
    <p:sldId id="300" r:id="rId34"/>
    <p:sldId id="324" r:id="rId35"/>
    <p:sldId id="325" r:id="rId36"/>
    <p:sldId id="311" r:id="rId37"/>
    <p:sldId id="330" r:id="rId38"/>
    <p:sldId id="331" r:id="rId39"/>
    <p:sldId id="332" r:id="rId40"/>
    <p:sldId id="333" r:id="rId41"/>
    <p:sldId id="329" r:id="rId42"/>
    <p:sldId id="334" r:id="rId43"/>
    <p:sldId id="335" r:id="rId44"/>
    <p:sldId id="312" r:id="rId45"/>
    <p:sldId id="340" r:id="rId46"/>
    <p:sldId id="339" r:id="rId47"/>
    <p:sldId id="301" r:id="rId48"/>
    <p:sldId id="328" r:id="rId49"/>
    <p:sldId id="304" r:id="rId50"/>
    <p:sldId id="302" r:id="rId51"/>
    <p:sldId id="336" r:id="rId52"/>
    <p:sldId id="343" r:id="rId53"/>
    <p:sldId id="303" r:id="rId54"/>
    <p:sldId id="326" r:id="rId55"/>
    <p:sldId id="337" r:id="rId56"/>
    <p:sldId id="305" r:id="rId57"/>
    <p:sldId id="313" r:id="rId58"/>
    <p:sldId id="314" r:id="rId59"/>
    <p:sldId id="315" r:id="rId60"/>
    <p:sldId id="344" r:id="rId61"/>
  </p:sldIdLst>
  <p:sldSz cx="9144000" cy="6858000" type="screen4x3"/>
  <p:notesSz cx="6794500" cy="99314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28" autoAdjust="0"/>
    <p:restoredTop sz="94660"/>
  </p:normalViewPr>
  <p:slideViewPr>
    <p:cSldViewPr>
      <p:cViewPr varScale="1">
        <p:scale>
          <a:sx n="117" d="100"/>
          <a:sy n="117" d="100"/>
        </p:scale>
        <p:origin x="3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E754B0-9734-4CFC-A8C7-B8D1297F038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DF7D5F5-3A2D-4662-832A-AB60660300E1}" type="datetimeFigureOut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BA0FDCF-EE79-4CCD-A82D-E3B06730A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8FF25-4E2B-4396-917D-9872E7AE65E0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F87387-6423-4B89-BE1E-42A003319E6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9991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423D0-588E-41BF-BB87-1FFABF33B036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C400-7E70-4C80-8088-97B4BA11C61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1860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7BFD-427F-4565-9FFE-8EA20AC7446A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7546-1571-4A90-9475-36B53497A81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372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7471-475A-48D8-8C36-0916F7DB0FFC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C5F4-5A73-4263-BEFF-DA9DF483F0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0002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FB5D-8C57-4F54-A252-5A14BB72D4E8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367C-23BF-4B90-A39C-09292C1D569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4004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1D60-8A2A-41CF-A336-12CF7D3F8819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8534-715A-4E0A-B6DB-30ACE473C25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8646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C233-1C88-44FB-AD89-834EB03016E5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258E-3808-4124-9962-20FF7A7558C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976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A1795-609F-4CAB-9442-E67278F91D8C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7CE0-03F9-4A58-91B0-E324B2D1C61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457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1D64-4D61-4947-AF92-41C46F93F7B8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D719-1977-41EC-9D93-5301CB2A246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87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2D312-EC33-4877-816D-7159E3FFFD86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5102-1A2A-490B-A738-A98D2328DB1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408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DC5A-9935-4118-AD22-E9CF747D3D54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69E7E-CE17-4183-B0C7-E569A37084F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9496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117D-0EB0-4F13-BEFC-085DC3193051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F25A-6C09-4E41-8885-C42B889CB87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84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499E-AF0C-49F1-9849-8F95D0360167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49C7-13CD-4624-B225-0F314F2E20A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394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E4620-B816-48A1-B938-3F282F7397A2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9F3A8-B3D3-4AC5-AAF2-7A86183C9A0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098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2EB6-40C5-43BF-9675-399AF1A6C02C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F11F1-A1FD-4DED-BC70-DEF553A2366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972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15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15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12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1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1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1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C59EF66-AF34-4918-B4E7-A5050F351FB5}" type="datetime1">
              <a:rPr lang="en-US" altLang="en-US"/>
              <a:pPr>
                <a:defRPr/>
              </a:pPr>
              <a:t>10/29/2025</a:t>
            </a:fld>
            <a:endParaRPr lang="en-US" altLang="en-US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D04EEF-579A-4287-BF31-2AE47E7858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6380A-1D18-4038-B003-53B9A72513BA}" type="slidenum">
              <a:rPr lang="cs-CZ" altLang="en-US"/>
              <a:pPr>
                <a:defRPr/>
              </a:pPr>
              <a:t>1</a:t>
            </a:fld>
            <a:endParaRPr lang="cs-CZ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FF00"/>
                </a:solidFill>
              </a:rPr>
              <a:t>Základní hematologická vyšetření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z="2400" dirty="0" smtClean="0"/>
              <a:t>Petr Maršálek</a:t>
            </a:r>
            <a:endParaRPr lang="cs-CZ" altLang="en-US" sz="2400" dirty="0" smtClean="0"/>
          </a:p>
          <a:p>
            <a:pPr eaLnBrk="1" hangingPunct="1">
              <a:defRPr/>
            </a:pPr>
            <a:r>
              <a:rPr lang="cs-CZ" altLang="en-US" sz="2400" dirty="0" smtClean="0"/>
              <a:t>ÚPF </a:t>
            </a:r>
            <a:r>
              <a:rPr lang="cs-CZ" altLang="en-US" sz="2400" dirty="0" smtClean="0"/>
              <a:t>1.LF UK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88640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AKK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20615-EAA6-4BD3-952C-2E18272FCCE1}" type="slidenum">
              <a:rPr lang="cs-CZ" altLang="en-US"/>
              <a:pPr>
                <a:defRPr/>
              </a:pPr>
              <a:t>10</a:t>
            </a:fld>
            <a:endParaRPr lang="cs-CZ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Klasický krevní nátěr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- při patologickém nálezu na analyzátoru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- zhodnocení morfologie buněk</a:t>
            </a:r>
          </a:p>
        </p:txBody>
      </p:sp>
      <p:pic>
        <p:nvPicPr>
          <p:cNvPr id="17412" name="Picture 4" descr="HEME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A323C-726F-4E18-9664-E359584D6ADF}" type="slidenum">
              <a:rPr lang="cs-CZ" altLang="en-US"/>
              <a:pPr>
                <a:defRPr/>
              </a:pPr>
              <a:t>11</a:t>
            </a:fld>
            <a:endParaRPr lang="cs-CZ" altLang="en-US"/>
          </a:p>
        </p:txBody>
      </p:sp>
      <p:pic>
        <p:nvPicPr>
          <p:cNvPr id="18435" name="Picture 4" descr="bloodsme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loodsmea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bloodsmea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bloodsmear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allcell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3BD81-BC84-46D2-A2D7-337830352068}" type="slidenum">
              <a:rPr lang="cs-CZ" altLang="en-US"/>
              <a:pPr>
                <a:defRPr/>
              </a:pPr>
              <a:t>12</a:t>
            </a:fld>
            <a:endParaRPr lang="cs-CZ" altLang="en-US"/>
          </a:p>
        </p:txBody>
      </p:sp>
      <p:pic>
        <p:nvPicPr>
          <p:cNvPr id="19459" name="Picture 4" descr="HEME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HEM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0438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003800" y="1341438"/>
            <a:ext cx="225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cs typeface="Arial" panose="020B0604020202020204" pitchFamily="34" charset="0"/>
              </a:rPr>
              <a:t>←  sférocyty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763713" y="47244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400"/>
              <a:t>schistocyty  </a:t>
            </a:r>
            <a:r>
              <a:rPr lang="cs-CZ" altLang="en-US" sz="2400">
                <a:cs typeface="Arial" panose="020B0604020202020204" pitchFamily="34" charset="0"/>
              </a:rPr>
              <a:t>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5C0D9-A256-422F-AF70-9EC24DF39851}" type="slidenum">
              <a:rPr lang="cs-CZ" altLang="en-US"/>
              <a:pPr>
                <a:defRPr/>
              </a:pPr>
              <a:t>13</a:t>
            </a:fld>
            <a:endParaRPr lang="cs-CZ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Hemoglobin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smtClean="0">
                <a:effectLst/>
              </a:rPr>
              <a:t>Stanovení spektrofotometricky po hemolýze erytrocytů a přeměně na hemiglobinkyanid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hodnoty</a:t>
            </a:r>
            <a:r>
              <a:rPr lang="cs-CZ" altLang="en-US" sz="2800" b="1" smtClean="0">
                <a:effectLst/>
              </a:rPr>
              <a:t/>
            </a:r>
            <a:br>
              <a:rPr lang="cs-CZ" altLang="en-US" sz="2800" b="1" smtClean="0">
                <a:effectLst/>
              </a:rPr>
            </a:br>
            <a:r>
              <a:rPr lang="cs-CZ" altLang="en-US" sz="2800" b="1" smtClean="0">
                <a:effectLst/>
              </a:rPr>
              <a:t>ženy: </a:t>
            </a:r>
            <a:r>
              <a:rPr lang="cs-CZ" altLang="en-US" sz="2800" smtClean="0">
                <a:effectLst/>
              </a:rPr>
              <a:t>120 – 160 g/l</a:t>
            </a:r>
            <a:br>
              <a:rPr lang="cs-CZ" altLang="en-US" sz="2800" smtClean="0">
                <a:effectLst/>
              </a:rPr>
            </a:br>
            <a:r>
              <a:rPr lang="cs-CZ" altLang="en-US" sz="2800" b="1" smtClean="0">
                <a:effectLst/>
              </a:rPr>
              <a:t>muži: </a:t>
            </a:r>
            <a:r>
              <a:rPr lang="cs-CZ" altLang="en-US" sz="2800" smtClean="0">
                <a:effectLst/>
              </a:rPr>
              <a:t>130 – 175 g/l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polycytémie, dehydratace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altLang="en-US" sz="2800" b="1" smtClean="0">
                <a:effectLst/>
              </a:rPr>
              <a:t>  </a:t>
            </a:r>
            <a:r>
              <a:rPr lang="cs-CZ" altLang="en-US" sz="2800" smtClean="0">
                <a:effectLst/>
              </a:rPr>
              <a:t>anémie, hyperhydratace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5BA48-35D2-43D4-86C1-41C7325BFB16}" type="slidenum">
              <a:rPr lang="cs-CZ" altLang="en-US"/>
              <a:pPr>
                <a:defRPr/>
              </a:pPr>
              <a:t>14</a:t>
            </a:fld>
            <a:endParaRPr lang="cs-CZ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Hematokrit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964613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smtClean="0">
                <a:effectLst/>
              </a:rPr>
              <a:t>HCT udává </a:t>
            </a:r>
            <a:r>
              <a:rPr lang="cs-CZ" altLang="en-US" sz="2800" b="1" smtClean="0">
                <a:effectLst/>
              </a:rPr>
              <a:t>procentuelní</a:t>
            </a:r>
            <a:r>
              <a:rPr lang="cs-CZ" altLang="en-US" sz="2800" smtClean="0">
                <a:effectLst/>
              </a:rPr>
              <a:t> </a:t>
            </a:r>
            <a:r>
              <a:rPr lang="cs-CZ" altLang="en-US" sz="2800" b="1" smtClean="0">
                <a:effectLst/>
              </a:rPr>
              <a:t>zastoupení </a:t>
            </a:r>
            <a:r>
              <a:rPr lang="cs-CZ" altLang="en-US" sz="2800" smtClean="0">
                <a:effectLst/>
              </a:rPr>
              <a:t>erytrocytů v </a:t>
            </a:r>
            <a:r>
              <a:rPr lang="cs-CZ" altLang="en-US" sz="2800" b="1" smtClean="0">
                <a:effectLst/>
              </a:rPr>
              <a:t>objemové jednotce</a:t>
            </a:r>
            <a:r>
              <a:rPr lang="cs-CZ" altLang="en-US" sz="2800" smtClean="0">
                <a:effectLst/>
              </a:rPr>
              <a:t> krve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2800" smtClean="0">
                <a:effectLst/>
              </a:rPr>
              <a:t>    (analyzátor vypočítá HCT z RBC a MCV)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hodnoty</a:t>
            </a:r>
            <a:r>
              <a:rPr lang="cs-CZ" altLang="en-US" sz="2800" b="1" smtClean="0">
                <a:effectLst/>
              </a:rPr>
              <a:t/>
            </a:r>
            <a:br>
              <a:rPr lang="cs-CZ" altLang="en-US" sz="2800" b="1" smtClean="0">
                <a:effectLst/>
              </a:rPr>
            </a:br>
            <a:r>
              <a:rPr lang="cs-CZ" altLang="en-US" sz="2800" b="1" smtClean="0">
                <a:effectLst/>
              </a:rPr>
              <a:t>ženy: </a:t>
            </a:r>
            <a:r>
              <a:rPr lang="cs-CZ" altLang="en-US" sz="2800" smtClean="0">
                <a:effectLst/>
              </a:rPr>
              <a:t>0,35 – 0,46          35  - 46 % </a:t>
            </a:r>
            <a:br>
              <a:rPr lang="cs-CZ" altLang="en-US" sz="2800" smtClean="0">
                <a:effectLst/>
              </a:rPr>
            </a:br>
            <a:r>
              <a:rPr lang="cs-CZ" altLang="en-US" sz="2800" b="1" smtClean="0">
                <a:effectLst/>
              </a:rPr>
              <a:t>muži: </a:t>
            </a:r>
            <a:r>
              <a:rPr lang="cs-CZ" altLang="en-US" sz="2800" smtClean="0">
                <a:effectLst/>
              </a:rPr>
              <a:t>0,40 – 0,50          40 – 50 %</a:t>
            </a:r>
            <a:br>
              <a:rPr lang="cs-CZ" altLang="en-US" sz="2800" smtClean="0">
                <a:effectLst/>
              </a:rPr>
            </a:br>
            <a:r>
              <a:rPr lang="cs-CZ" altLang="en-US" sz="2800" smtClean="0">
                <a:effectLst/>
              </a:rPr>
              <a:t/>
            </a:r>
            <a:br>
              <a:rPr lang="cs-CZ" altLang="en-US" sz="2800" smtClean="0">
                <a:effectLst/>
              </a:rPr>
            </a:br>
            <a:endParaRPr lang="cs-CZ" altLang="en-US" sz="28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polycytémie, dehydratace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2800" b="1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anémie, hyperhydratace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26231-417E-4756-B796-EA1896AE15B3}" type="slidenum">
              <a:rPr lang="cs-CZ" altLang="en-US"/>
              <a:pPr>
                <a:defRPr/>
              </a:pPr>
              <a:t>15</a:t>
            </a:fld>
            <a:endParaRPr lang="cs-CZ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Počet erytrocytů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96337" cy="5213350"/>
          </a:xfrm>
        </p:spPr>
        <p:txBody>
          <a:bodyPr/>
          <a:lstStyle/>
          <a:p>
            <a:pPr eaLnBrk="1" hangingPunct="1"/>
            <a:r>
              <a:rPr lang="cs-CZ" altLang="en-US" sz="2800" smtClean="0">
                <a:effectLst/>
              </a:rPr>
              <a:t>udáván v </a:t>
            </a:r>
            <a:r>
              <a:rPr lang="cs-CZ" altLang="en-US" sz="2800" b="1" smtClean="0">
                <a:effectLst/>
              </a:rPr>
              <a:t>množství </a:t>
            </a:r>
            <a:r>
              <a:rPr lang="cs-CZ" altLang="en-US" sz="2800" smtClean="0">
                <a:effectLst/>
              </a:rPr>
              <a:t>x10</a:t>
            </a:r>
            <a:r>
              <a:rPr lang="cs-CZ" altLang="en-US" sz="2800" baseline="30000" smtClean="0">
                <a:effectLst/>
              </a:rPr>
              <a:t>12</a:t>
            </a:r>
            <a:r>
              <a:rPr lang="cs-CZ" altLang="en-US" sz="2800" smtClean="0">
                <a:effectLst/>
              </a:rPr>
              <a:t>/l nebo x10</a:t>
            </a:r>
            <a:r>
              <a:rPr lang="cs-CZ" altLang="en-US" sz="2800" baseline="30000" smtClean="0">
                <a:effectLst/>
              </a:rPr>
              <a:t>6</a:t>
            </a:r>
            <a:r>
              <a:rPr lang="cs-CZ" altLang="en-US" sz="2800" smtClean="0">
                <a:effectLst/>
              </a:rPr>
              <a:t>/μl</a:t>
            </a:r>
            <a:r>
              <a:rPr lang="cs-CZ" altLang="en-US" smtClean="0">
                <a:effectLst/>
              </a:rPr>
              <a:t/>
            </a:r>
            <a:br>
              <a:rPr lang="cs-CZ" altLang="en-US" smtClean="0">
                <a:effectLst/>
              </a:rPr>
            </a:br>
            <a:endParaRPr lang="cs-CZ" altLang="en-US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hodnoty</a:t>
            </a:r>
            <a:r>
              <a:rPr lang="cs-CZ" altLang="en-US" sz="2800" b="1" smtClean="0">
                <a:effectLst/>
              </a:rPr>
              <a:t/>
            </a:r>
            <a:br>
              <a:rPr lang="cs-CZ" altLang="en-US" sz="2800" b="1" smtClean="0">
                <a:effectLst/>
              </a:rPr>
            </a:br>
            <a:r>
              <a:rPr lang="cs-CZ" altLang="en-US" sz="2800" b="1" smtClean="0">
                <a:effectLst/>
              </a:rPr>
              <a:t>ženy: </a:t>
            </a:r>
            <a:r>
              <a:rPr lang="cs-CZ" altLang="en-US" sz="2800" smtClean="0">
                <a:effectLst/>
              </a:rPr>
              <a:t>3,8 – 5,2 x 10</a:t>
            </a:r>
            <a:r>
              <a:rPr lang="cs-CZ" altLang="en-US" sz="2800" baseline="30000" smtClean="0">
                <a:effectLst/>
              </a:rPr>
              <a:t>12</a:t>
            </a:r>
            <a:r>
              <a:rPr lang="cs-CZ" altLang="en-US" sz="2800" smtClean="0">
                <a:effectLst/>
              </a:rPr>
              <a:t>/l           </a:t>
            </a:r>
            <a:r>
              <a:rPr lang="cs-CZ" altLang="en-US" sz="2800" b="1" smtClean="0">
                <a:effectLst/>
              </a:rPr>
              <a:t/>
            </a:r>
            <a:br>
              <a:rPr lang="cs-CZ" altLang="en-US" sz="2800" b="1" smtClean="0">
                <a:effectLst/>
              </a:rPr>
            </a:br>
            <a:r>
              <a:rPr lang="cs-CZ" altLang="en-US" sz="2800" b="1" smtClean="0">
                <a:effectLst/>
              </a:rPr>
              <a:t>muži: </a:t>
            </a:r>
            <a:r>
              <a:rPr lang="cs-CZ" altLang="en-US" sz="2800" smtClean="0">
                <a:effectLst/>
              </a:rPr>
              <a:t>4,2 – 5,8 x 10</a:t>
            </a:r>
            <a:r>
              <a:rPr lang="cs-CZ" altLang="en-US" sz="2800" baseline="30000" smtClean="0">
                <a:effectLst/>
              </a:rPr>
              <a:t>12</a:t>
            </a:r>
            <a:r>
              <a:rPr lang="cs-CZ" altLang="en-US" sz="2800" smtClean="0">
                <a:effectLst/>
              </a:rPr>
              <a:t>/l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polycytémie, dehydratace</a:t>
            </a:r>
          </a:p>
          <a:p>
            <a:pPr eaLnBrk="1" hangingPunct="1"/>
            <a:endParaRPr lang="cs-CZ" altLang="en-US" sz="2800" b="1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anémie, hyperhydratace</a:t>
            </a:r>
          </a:p>
          <a:p>
            <a:pPr eaLnBrk="1" hangingPunct="1"/>
            <a:endParaRPr lang="cs-CZ" altLang="en-US" b="1" smtClean="0">
              <a:effectLst/>
            </a:endParaRPr>
          </a:p>
          <a:p>
            <a:pPr eaLnBrk="1" hangingPunct="1"/>
            <a:endParaRPr lang="cs-CZ" alt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B206D-F62E-44A5-8F99-E0A393A49189}" type="slidenum">
              <a:rPr lang="cs-CZ" altLang="en-US"/>
              <a:pPr>
                <a:defRPr/>
              </a:pPr>
              <a:t>16</a:t>
            </a:fld>
            <a:endParaRPr lang="cs-CZ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</a:rPr>
              <a:t>MCV</a:t>
            </a:r>
            <a:r>
              <a:rPr lang="cs-CZ" sz="3600" smtClean="0"/>
              <a:t> </a:t>
            </a:r>
            <a:r>
              <a:rPr lang="cs-CZ" sz="3600" smtClean="0">
                <a:solidFill>
                  <a:srgbClr val="FFFF00"/>
                </a:solidFill>
              </a:rPr>
              <a:t>– </a:t>
            </a:r>
            <a:r>
              <a:rPr lang="cs-CZ" sz="3600" u="sng" smtClean="0">
                <a:solidFill>
                  <a:srgbClr val="FFFF00"/>
                </a:solidFill>
              </a:rPr>
              <a:t>m</a:t>
            </a:r>
            <a:r>
              <a:rPr lang="cs-CZ" sz="3600" smtClean="0">
                <a:solidFill>
                  <a:srgbClr val="FFFF00"/>
                </a:solidFill>
              </a:rPr>
              <a:t>ean </a:t>
            </a:r>
            <a:r>
              <a:rPr lang="cs-CZ" sz="3600" u="sng" smtClean="0">
                <a:solidFill>
                  <a:srgbClr val="FFFF00"/>
                </a:solidFill>
              </a:rPr>
              <a:t>c</a:t>
            </a:r>
            <a:r>
              <a:rPr lang="cs-CZ" sz="3600" smtClean="0">
                <a:solidFill>
                  <a:srgbClr val="FFFF00"/>
                </a:solidFill>
              </a:rPr>
              <a:t>ell (corpuscular) </a:t>
            </a:r>
            <a:r>
              <a:rPr lang="cs-CZ" sz="3600" u="sng" smtClean="0">
                <a:solidFill>
                  <a:srgbClr val="FFFF00"/>
                </a:solidFill>
              </a:rPr>
              <a:t>v</a:t>
            </a:r>
            <a:r>
              <a:rPr lang="cs-CZ" sz="3600" smtClean="0">
                <a:solidFill>
                  <a:srgbClr val="FFFF00"/>
                </a:solidFill>
              </a:rPr>
              <a:t>olume</a:t>
            </a:r>
            <a:r>
              <a:rPr lang="cs-CZ" sz="3600" smtClean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141913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Výpočet:</a:t>
            </a:r>
            <a:r>
              <a:rPr lang="cs-CZ" altLang="en-US" b="1" smtClean="0">
                <a:solidFill>
                  <a:srgbClr val="FFFF00"/>
                </a:solidFill>
                <a:effectLst/>
              </a:rPr>
              <a:t>                                           </a:t>
            </a:r>
            <a:endParaRPr lang="cs-CZ" altLang="en-US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b="1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mtClean="0">
                <a:effectLst/>
              </a:rPr>
              <a:t>    </a:t>
            </a:r>
            <a:r>
              <a:rPr lang="cs-CZ" altLang="en-US" sz="2400" b="1" smtClean="0">
                <a:effectLst/>
              </a:rPr>
              <a:t>- určen přímo analyzátorem !</a:t>
            </a:r>
          </a:p>
          <a:p>
            <a:pPr eaLnBrk="1" hangingPunct="1"/>
            <a:endParaRPr lang="cs-CZ" altLang="en-US" b="1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hodnota:</a:t>
            </a:r>
            <a:r>
              <a:rPr lang="cs-CZ" altLang="en-US" sz="2800" b="1" smtClean="0">
                <a:effectLst/>
              </a:rPr>
              <a:t>  80 – 99 fl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b="1" smtClean="0">
              <a:effectLst/>
            </a:endParaRPr>
          </a:p>
          <a:p>
            <a:pPr eaLnBrk="1" hangingPunct="1"/>
            <a:r>
              <a:rPr lang="cs-CZ" altLang="en-US" sz="2800" smtClean="0">
                <a:solidFill>
                  <a:srgbClr val="FFFF00"/>
                </a:solidFill>
                <a:effectLst/>
              </a:rPr>
              <a:t>Rozlišení</a:t>
            </a:r>
            <a:r>
              <a:rPr lang="cs-CZ" altLang="en-US" sz="2800" smtClean="0">
                <a:effectLst/>
              </a:rPr>
              <a:t> - normocyty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800" smtClean="0">
                <a:effectLst/>
              </a:rPr>
              <a:t>                   - mikrocyty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800" smtClean="0">
                <a:effectLst/>
              </a:rPr>
              <a:t>                   - makrocyty</a:t>
            </a:r>
            <a:r>
              <a:rPr lang="cs-CZ" altLang="en-US" smtClean="0">
                <a:effectLst/>
              </a:rPr>
              <a:t>  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28797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DEF2E-8BB2-481C-A87F-8ADC1B2112C8}" type="slidenum">
              <a:rPr lang="cs-CZ" altLang="en-US"/>
              <a:pPr>
                <a:defRPr/>
              </a:pPr>
              <a:t>17</a:t>
            </a:fld>
            <a:endParaRPr lang="cs-CZ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9366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</a:rPr>
              <a:t>MCH</a:t>
            </a:r>
            <a:r>
              <a:rPr lang="cs-CZ" sz="3600" smtClean="0"/>
              <a:t> </a:t>
            </a:r>
            <a:r>
              <a:rPr lang="cs-CZ" sz="3600" smtClean="0">
                <a:solidFill>
                  <a:srgbClr val="FFFF00"/>
                </a:solidFill>
              </a:rPr>
              <a:t>– </a:t>
            </a:r>
            <a:r>
              <a:rPr lang="cs-CZ" sz="3600" u="sng" smtClean="0">
                <a:solidFill>
                  <a:srgbClr val="FFFF00"/>
                </a:solidFill>
              </a:rPr>
              <a:t>m</a:t>
            </a:r>
            <a:r>
              <a:rPr lang="cs-CZ" sz="3600" smtClean="0">
                <a:solidFill>
                  <a:srgbClr val="FFFF00"/>
                </a:solidFill>
              </a:rPr>
              <a:t>ean </a:t>
            </a:r>
            <a:r>
              <a:rPr lang="cs-CZ" sz="3600" u="sng" smtClean="0">
                <a:solidFill>
                  <a:srgbClr val="FFFF00"/>
                </a:solidFill>
              </a:rPr>
              <a:t>c</a:t>
            </a:r>
            <a:r>
              <a:rPr lang="cs-CZ" sz="3600" smtClean="0">
                <a:solidFill>
                  <a:srgbClr val="FFFF00"/>
                </a:solidFill>
              </a:rPr>
              <a:t>ell (corpuscular) </a:t>
            </a:r>
            <a:r>
              <a:rPr lang="cs-CZ" sz="3600" u="sng" smtClean="0">
                <a:solidFill>
                  <a:srgbClr val="FFFF00"/>
                </a:solidFill>
              </a:rPr>
              <a:t>h</a:t>
            </a:r>
            <a:r>
              <a:rPr lang="cs-CZ" sz="3600" smtClean="0">
                <a:solidFill>
                  <a:srgbClr val="FFFF00"/>
                </a:solidFill>
              </a:rPr>
              <a:t>emoglobin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44675"/>
            <a:ext cx="9036050" cy="4281488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Výpočet:</a:t>
            </a:r>
            <a:r>
              <a:rPr lang="cs-CZ" altLang="en-US" b="1" smtClean="0">
                <a:effectLst/>
              </a:rPr>
              <a:t>  </a:t>
            </a:r>
            <a:endParaRPr lang="cs-CZ" altLang="en-US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b="1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hodnota: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27 – 33 pg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b="1" smtClean="0">
              <a:effectLst/>
            </a:endParaRPr>
          </a:p>
          <a:p>
            <a:pPr eaLnBrk="1" hangingPunct="1"/>
            <a:r>
              <a:rPr lang="cs-CZ" altLang="en-US" sz="2800" smtClean="0">
                <a:solidFill>
                  <a:srgbClr val="FFFF00"/>
                </a:solidFill>
                <a:effectLst/>
              </a:rPr>
              <a:t>Rozlišení</a:t>
            </a:r>
            <a:r>
              <a:rPr lang="cs-CZ" altLang="en-US" sz="2800" smtClean="0">
                <a:effectLst/>
              </a:rPr>
              <a:t> - normochromní RBC </a:t>
            </a:r>
            <a:r>
              <a:rPr lang="cs-CZ" altLang="en-US" sz="2400" smtClean="0">
                <a:effectLst/>
              </a:rPr>
              <a:t>(normo nebo makrocyty)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800" smtClean="0">
                <a:effectLst/>
              </a:rPr>
              <a:t>                    - hypochromní RBC </a:t>
            </a:r>
            <a:r>
              <a:rPr lang="cs-CZ" altLang="en-US" sz="2400" smtClean="0">
                <a:effectLst/>
              </a:rPr>
              <a:t>(většinou mikrocyty)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8797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54481-22C7-418B-B2EC-E2FA36F55DDC}" type="slidenum">
              <a:rPr lang="cs-CZ" altLang="en-US"/>
              <a:pPr>
                <a:defRPr/>
              </a:pPr>
              <a:t>18</a:t>
            </a:fld>
            <a:endParaRPr lang="cs-CZ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</a:rPr>
              <a:t>MCHC</a:t>
            </a:r>
            <a:r>
              <a:rPr lang="cs-CZ" sz="3600" smtClean="0"/>
              <a:t> </a:t>
            </a:r>
            <a:r>
              <a:rPr lang="cs-CZ" sz="3600" smtClean="0">
                <a:solidFill>
                  <a:srgbClr val="FFFF00"/>
                </a:solidFill>
              </a:rPr>
              <a:t>– </a:t>
            </a:r>
            <a:r>
              <a:rPr lang="cs-CZ" sz="3600" u="sng" smtClean="0">
                <a:solidFill>
                  <a:srgbClr val="FFFF00"/>
                </a:solidFill>
              </a:rPr>
              <a:t>m</a:t>
            </a:r>
            <a:r>
              <a:rPr lang="cs-CZ" sz="3600" smtClean="0">
                <a:solidFill>
                  <a:srgbClr val="FFFF00"/>
                </a:solidFill>
              </a:rPr>
              <a:t>ean </a:t>
            </a:r>
            <a:r>
              <a:rPr lang="cs-CZ" sz="3600" u="sng" smtClean="0">
                <a:solidFill>
                  <a:srgbClr val="FFFF00"/>
                </a:solidFill>
              </a:rPr>
              <a:t>c</a:t>
            </a:r>
            <a:r>
              <a:rPr lang="cs-CZ" sz="3600" smtClean="0">
                <a:solidFill>
                  <a:srgbClr val="FFFF00"/>
                </a:solidFill>
              </a:rPr>
              <a:t>ell (corpuscular) </a:t>
            </a:r>
            <a:r>
              <a:rPr lang="cs-CZ" sz="3600" u="sng" smtClean="0">
                <a:solidFill>
                  <a:srgbClr val="FFFF00"/>
                </a:solidFill>
              </a:rPr>
              <a:t>h</a:t>
            </a:r>
            <a:r>
              <a:rPr lang="cs-CZ" sz="3600" smtClean="0">
                <a:solidFill>
                  <a:srgbClr val="FFFF00"/>
                </a:solidFill>
              </a:rPr>
              <a:t>emoglobin </a:t>
            </a:r>
            <a:r>
              <a:rPr lang="cs-CZ" sz="3600" u="sng" smtClean="0">
                <a:solidFill>
                  <a:srgbClr val="FFFF00"/>
                </a:solidFill>
              </a:rPr>
              <a:t>c</a:t>
            </a:r>
            <a:r>
              <a:rPr lang="cs-CZ" sz="3600" smtClean="0">
                <a:solidFill>
                  <a:srgbClr val="FFFF00"/>
                </a:solidFill>
              </a:rPr>
              <a:t>oncentration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en-US" b="1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Výpočet:</a:t>
            </a:r>
            <a:r>
              <a:rPr lang="cs-CZ" altLang="en-US" b="1" smtClean="0">
                <a:effectLst/>
              </a:rPr>
              <a:t>  </a:t>
            </a:r>
          </a:p>
          <a:p>
            <a:pPr eaLnBrk="1" hangingPunct="1"/>
            <a:endParaRPr lang="cs-CZ" altLang="en-US" b="1" smtClean="0">
              <a:effectLst/>
            </a:endParaRPr>
          </a:p>
          <a:p>
            <a:pPr eaLnBrk="1" hangingPunct="1"/>
            <a:endParaRPr lang="cs-CZ" altLang="en-US" b="1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hodnota: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33 - 37 %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mtClean="0">
              <a:effectLst/>
            </a:endParaRPr>
          </a:p>
          <a:p>
            <a:pPr eaLnBrk="1" hangingPunct="1"/>
            <a:endParaRPr lang="cs-CZ" altLang="en-US" b="1" smtClean="0">
              <a:effectLst/>
            </a:endParaRPr>
          </a:p>
          <a:p>
            <a:pPr eaLnBrk="1" hangingPunct="1"/>
            <a:r>
              <a:rPr lang="cs-CZ" altLang="en-US" sz="2800" smtClean="0">
                <a:effectLst/>
              </a:rPr>
              <a:t>Hodnocení obdobné jako u MCH</a:t>
            </a:r>
            <a:endParaRPr lang="cs-CZ" altLang="en-US" smtClean="0">
              <a:effectLst/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3024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271C6-60E5-4AC2-952D-E23BA6D969CE}" type="slidenum">
              <a:rPr lang="cs-CZ" altLang="en-US"/>
              <a:pPr>
                <a:defRPr/>
              </a:pPr>
              <a:t>19</a:t>
            </a:fld>
            <a:endParaRPr lang="cs-CZ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RDW – </a:t>
            </a:r>
            <a:r>
              <a:rPr lang="cs-CZ" sz="4000" u="sng" smtClean="0">
                <a:solidFill>
                  <a:srgbClr val="FFFF00"/>
                </a:solidFill>
              </a:rPr>
              <a:t>r</a:t>
            </a:r>
            <a:r>
              <a:rPr lang="cs-CZ" sz="4000" smtClean="0">
                <a:solidFill>
                  <a:srgbClr val="FFFF00"/>
                </a:solidFill>
              </a:rPr>
              <a:t>ed cell </a:t>
            </a:r>
            <a:r>
              <a:rPr lang="cs-CZ" sz="4000" u="sng" smtClean="0">
                <a:solidFill>
                  <a:srgbClr val="FFFF00"/>
                </a:solidFill>
              </a:rPr>
              <a:t>d</a:t>
            </a:r>
            <a:r>
              <a:rPr lang="cs-CZ" sz="4000" smtClean="0">
                <a:solidFill>
                  <a:srgbClr val="FFFF00"/>
                </a:solidFill>
              </a:rPr>
              <a:t>istribution </a:t>
            </a:r>
            <a:r>
              <a:rPr lang="cs-CZ" sz="4000" u="sng" smtClean="0">
                <a:solidFill>
                  <a:srgbClr val="FFFF00"/>
                </a:solidFill>
              </a:rPr>
              <a:t>w</a:t>
            </a:r>
            <a:r>
              <a:rPr lang="cs-CZ" sz="4000" smtClean="0">
                <a:solidFill>
                  <a:srgbClr val="FFFF00"/>
                </a:solidFill>
              </a:rPr>
              <a:t>idth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8713787" cy="518477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/>
              <a:t>Analyzátor vytvoří v paměti Priceovu-Jonesovu křivku, RDW je šířka distribuce (obdobně se stanovuje PDW)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smtClean="0"/>
              <a:t>    </a:t>
            </a:r>
            <a:r>
              <a:rPr lang="cs-CZ" sz="2400" b="1" smtClean="0"/>
              <a:t>(RDW je mírou anizocytózy)</a:t>
            </a:r>
          </a:p>
        </p:txBody>
      </p:sp>
      <p:graphicFrame>
        <p:nvGraphicFramePr>
          <p:cNvPr id="26629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116013" y="3152775"/>
          <a:ext cx="6840537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Graf" r:id="rId3" imgW="7772400" imgH="4114800" progId="MSGraph.Chart.8">
                  <p:embed followColorScheme="full"/>
                </p:oleObj>
              </mc:Choice>
              <mc:Fallback>
                <p:oleObj name="Graf" r:id="rId3" imgW="7772400" imgH="411480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52775"/>
                        <a:ext cx="6840537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16666-B1AB-465C-8ED2-5589F69F42CA}" type="slidenum">
              <a:rPr lang="cs-CZ" altLang="en-US"/>
              <a:pPr>
                <a:defRPr/>
              </a:pPr>
              <a:t>2</a:t>
            </a:fld>
            <a:endParaRPr lang="cs-CZ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Co vyšetřujeme?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Krev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Kostní dřeň </a:t>
            </a:r>
            <a:r>
              <a:rPr lang="cs-CZ" dirty="0" smtClean="0"/>
              <a:t>= preparace, průnik do kosti</a:t>
            </a:r>
            <a:endParaRPr lang="cs-CZ" dirty="0" smtClean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 - aspirační punkce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 - </a:t>
            </a:r>
            <a:r>
              <a:rPr lang="cs-CZ" dirty="0" err="1" smtClean="0"/>
              <a:t>trepanobiopsie</a:t>
            </a:r>
            <a:r>
              <a:rPr lang="cs-CZ" dirty="0" smtClean="0"/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 startAt="3"/>
              <a:defRPr/>
            </a:pPr>
            <a:r>
              <a:rPr lang="cs-CZ" dirty="0" smtClean="0"/>
              <a:t>Lymfatické uzliny </a:t>
            </a:r>
            <a:r>
              <a:rPr lang="cs-CZ" dirty="0" smtClean="0"/>
              <a:t>= vyříznutí (extirpace)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C509D-10BF-4C03-8387-C7D3786517EE}" type="slidenum">
              <a:rPr lang="cs-CZ" altLang="en-US"/>
              <a:pPr>
                <a:defRPr/>
              </a:pPr>
              <a:t>20</a:t>
            </a:fld>
            <a:endParaRPr lang="cs-CZ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Počet retikulocytů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4737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sz="2800" smtClean="0">
                <a:effectLst/>
              </a:rPr>
              <a:t>Stanovení z </a:t>
            </a:r>
            <a:r>
              <a:rPr lang="cs-CZ" sz="2800" smtClean="0">
                <a:solidFill>
                  <a:srgbClr val="FFFF00"/>
                </a:solidFill>
                <a:effectLst/>
              </a:rPr>
              <a:t>krevního nátěru</a:t>
            </a:r>
            <a:r>
              <a:rPr lang="cs-CZ" sz="2800" smtClean="0">
                <a:effectLst/>
              </a:rPr>
              <a:t> obarveného brilantkrezylovou modří (počet / 1000 RBC) 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>
                <a:effectLst/>
              </a:rPr>
              <a:t>      (</a:t>
            </a:r>
            <a:r>
              <a:rPr lang="cs-CZ" sz="2800" smtClean="0">
                <a:solidFill>
                  <a:srgbClr val="FFFF00"/>
                </a:solidFill>
                <a:effectLst/>
              </a:rPr>
              <a:t>analyzátorem</a:t>
            </a:r>
            <a:r>
              <a:rPr lang="cs-CZ" sz="2800" smtClean="0">
                <a:effectLst/>
              </a:rPr>
              <a:t> – absolutní hodnoty)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sz="2800" b="1" smtClean="0">
              <a:effectLst/>
            </a:endParaRPr>
          </a:p>
          <a:p>
            <a:pPr marL="609600" indent="-609600"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Normální hodnota:</a:t>
            </a:r>
            <a:r>
              <a:rPr lang="cs-CZ" sz="2800" smtClean="0">
                <a:effectLst/>
              </a:rPr>
              <a:t> 0,5 – 1,5 %</a:t>
            </a:r>
            <a:endParaRPr lang="cs-CZ" sz="2800" b="1" smtClean="0">
              <a:effectLst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sz="2800" b="1" smtClean="0">
              <a:effectLst/>
            </a:endParaRPr>
          </a:p>
          <a:p>
            <a:pPr marL="609600" indent="-609600"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zvýšená tvorba RBC v kostní dřeni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(krvácení, hemolýza)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sz="2800" b="1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Snížení až vymizení: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útlum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erytropoézy, útlum dřeně</a:t>
            </a: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A87FF-1BC5-4130-9166-6A0D4CE53339}" type="slidenum">
              <a:rPr lang="cs-CZ" altLang="en-US"/>
              <a:pPr>
                <a:defRPr/>
              </a:pPr>
              <a:t>21</a:t>
            </a:fld>
            <a:endParaRPr lang="cs-CZ" altLang="en-US"/>
          </a:p>
        </p:txBody>
      </p:sp>
      <p:pic>
        <p:nvPicPr>
          <p:cNvPr id="28675" name="Picture 4" descr="wt-32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20963"/>
            <a:ext cx="450056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2160-323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D60FD-522E-4F86-B944-BA115CF9B464}" type="slidenum">
              <a:rPr lang="cs-CZ" altLang="en-US"/>
              <a:pPr>
                <a:defRPr/>
              </a:pPr>
              <a:t>22</a:t>
            </a:fld>
            <a:endParaRPr lang="cs-CZ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Počet trombocytů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1117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Udává se v množství x10</a:t>
            </a:r>
            <a:r>
              <a:rPr lang="cs-CZ" sz="2800" baseline="30000" smtClean="0"/>
              <a:t>9</a:t>
            </a:r>
            <a:r>
              <a:rPr lang="cs-CZ" sz="2800" smtClean="0"/>
              <a:t>/l nebo x10</a:t>
            </a:r>
            <a:r>
              <a:rPr lang="cs-CZ" sz="2800" baseline="30000" smtClean="0"/>
              <a:t>3</a:t>
            </a:r>
            <a:r>
              <a:rPr lang="cs-CZ" sz="2800" smtClean="0"/>
              <a:t>/</a:t>
            </a:r>
            <a:r>
              <a:rPr lang="el-GR" sz="2800" smtClean="0">
                <a:effectLst/>
              </a:rPr>
              <a:t>μ</a:t>
            </a:r>
            <a:r>
              <a:rPr lang="cs-CZ" sz="2800" smtClean="0">
                <a:effectLst/>
              </a:rPr>
              <a:t>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Normální hodnoty:</a:t>
            </a:r>
            <a:r>
              <a:rPr lang="cs-CZ" sz="2800" smtClean="0">
                <a:effectLst/>
              </a:rPr>
              <a:t> 150 – 450 x 10</a:t>
            </a:r>
            <a:r>
              <a:rPr lang="cs-CZ" sz="2800" baseline="30000" smtClean="0">
                <a:effectLst/>
              </a:rPr>
              <a:t>9</a:t>
            </a:r>
            <a:r>
              <a:rPr lang="cs-CZ" sz="2800" smtClean="0">
                <a:effectLst/>
              </a:rPr>
              <a:t>/l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sz="2800" smtClean="0">
                <a:effectLst/>
              </a:rPr>
              <a:t> trombocytóza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sz="2800" smtClean="0">
                <a:effectLst/>
              </a:rPr>
              <a:t> trombocytopenie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Funkční porucha:</a:t>
            </a:r>
            <a:r>
              <a:rPr lang="cs-CZ" sz="2800" smtClean="0">
                <a:effectLst/>
              </a:rPr>
              <a:t> trombocytopatie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25422-77C0-413A-B7B9-43757F406825}" type="slidenum">
              <a:rPr lang="cs-CZ" altLang="en-US"/>
              <a:pPr>
                <a:defRPr/>
              </a:pPr>
              <a:t>23</a:t>
            </a:fld>
            <a:endParaRPr lang="cs-CZ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Počet leukocytů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507412" cy="47529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>
                <a:effectLst/>
              </a:rPr>
              <a:t>Udává se v </a:t>
            </a:r>
            <a:r>
              <a:rPr lang="cs-CZ" sz="2800" b="1" smtClean="0">
                <a:effectLst/>
              </a:rPr>
              <a:t>množství</a:t>
            </a:r>
            <a:r>
              <a:rPr lang="cs-CZ" sz="2800" smtClean="0">
                <a:effectLst/>
              </a:rPr>
              <a:t> x10</a:t>
            </a:r>
            <a:r>
              <a:rPr lang="cs-CZ" sz="2800" baseline="30000" smtClean="0">
                <a:effectLst/>
              </a:rPr>
              <a:t>9</a:t>
            </a:r>
            <a:r>
              <a:rPr lang="cs-CZ" sz="2800" smtClean="0">
                <a:effectLst/>
              </a:rPr>
              <a:t>/l nebo </a:t>
            </a:r>
            <a:r>
              <a:rPr lang="en-US" sz="2800" smtClean="0">
                <a:effectLst/>
              </a:rPr>
              <a:t>x10</a:t>
            </a:r>
            <a:r>
              <a:rPr lang="en-US" sz="2800" baseline="30000" smtClean="0">
                <a:effectLst/>
              </a:rPr>
              <a:t>3</a:t>
            </a:r>
            <a:r>
              <a:rPr lang="cs-CZ" sz="2800" smtClean="0">
                <a:effectLst/>
              </a:rPr>
              <a:t>/</a:t>
            </a:r>
            <a:r>
              <a:rPr lang="el-GR" sz="2800" smtClean="0">
                <a:effectLst/>
              </a:rPr>
              <a:t>μ</a:t>
            </a:r>
            <a:r>
              <a:rPr lang="cs-CZ" sz="2800" smtClean="0">
                <a:effectLst/>
              </a:rPr>
              <a:t>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Normální hodnoty:</a:t>
            </a:r>
            <a:r>
              <a:rPr lang="cs-CZ" sz="2800" smtClean="0">
                <a:effectLst/>
              </a:rPr>
              <a:t> 4 – 10 x 10</a:t>
            </a:r>
            <a:r>
              <a:rPr lang="cs-CZ" sz="2800" baseline="30000" smtClean="0">
                <a:effectLst/>
              </a:rPr>
              <a:t>9</a:t>
            </a:r>
            <a:r>
              <a:rPr lang="cs-CZ" sz="2800" smtClean="0">
                <a:effectLst/>
              </a:rPr>
              <a:t>/l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b="1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leukocytóza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b="1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leukopenie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smtClean="0">
              <a:effectLst/>
            </a:endParaRPr>
          </a:p>
          <a:p>
            <a:pPr eaLnBrk="1" hangingPunct="1">
              <a:defRPr/>
            </a:pPr>
            <a:endParaRPr lang="cs-CZ" smtClean="0"/>
          </a:p>
        </p:txBody>
      </p:sp>
      <p:pic>
        <p:nvPicPr>
          <p:cNvPr id="30725" name="Picture 4" descr="g-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09925"/>
            <a:ext cx="493236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41D94-3896-4274-9B44-A83E0969819D}" type="slidenum">
              <a:rPr lang="cs-CZ" altLang="en-US"/>
              <a:pPr>
                <a:defRPr/>
              </a:pPr>
              <a:t>24</a:t>
            </a:fld>
            <a:endParaRPr lang="cs-CZ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Diferenciální rozpočet leukocytů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9688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Udává zastoupení jednotlivých druhů leukocytů v krvi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Vyjadřuje se v </a:t>
            </a:r>
            <a:r>
              <a:rPr lang="cs-CZ" sz="2800" smtClean="0">
                <a:solidFill>
                  <a:srgbClr val="FFFF00"/>
                </a:solidFill>
              </a:rPr>
              <a:t>relativním</a:t>
            </a:r>
            <a:r>
              <a:rPr lang="cs-CZ" sz="2800" smtClean="0"/>
              <a:t> (%) nebo </a:t>
            </a:r>
            <a:r>
              <a:rPr lang="cs-CZ" sz="2800" smtClean="0">
                <a:solidFill>
                  <a:srgbClr val="FFFF00"/>
                </a:solidFill>
              </a:rPr>
              <a:t>absolutním</a:t>
            </a:r>
            <a:r>
              <a:rPr lang="cs-CZ" sz="2800" smtClean="0"/>
              <a:t> počtu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b="1" smtClean="0">
                <a:solidFill>
                  <a:srgbClr val="FFFF00"/>
                </a:solidFill>
              </a:rPr>
              <a:t>Poruchy: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neutrofilie x neutropenie  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eozinofilie x eozinopenie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bazofilie x bazopenie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lymfocytóza x lymfopenie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E1EE8-ED7F-46F1-9BCE-1AD5B44ACC53}" type="slidenum">
              <a:rPr lang="cs-CZ" altLang="en-US"/>
              <a:pPr>
                <a:defRPr/>
              </a:pPr>
              <a:t>25</a:t>
            </a:fld>
            <a:endParaRPr lang="cs-CZ" altLang="en-US"/>
          </a:p>
        </p:txBody>
      </p:sp>
      <p:pic>
        <p:nvPicPr>
          <p:cNvPr id="32771" name="Picture 4" descr="HEM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5005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HEM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50056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HEM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500563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HEM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5005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C9E39-8F46-48E4-8942-17E25F9A6B75}" type="slidenum">
              <a:rPr lang="cs-CZ" altLang="en-US"/>
              <a:pPr>
                <a:defRPr/>
              </a:pPr>
              <a:t>26</a:t>
            </a:fld>
            <a:endParaRPr lang="cs-CZ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272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smtClean="0">
                <a:solidFill>
                  <a:srgbClr val="FFFF00"/>
                </a:solidFill>
              </a:rPr>
              <a:t>Anémie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E5FF2-D808-4167-8E1C-293CFFA93EA7}" type="slidenum">
              <a:rPr lang="cs-CZ" altLang="en-US"/>
              <a:pPr>
                <a:defRPr/>
              </a:pPr>
              <a:t>27</a:t>
            </a:fld>
            <a:endParaRPr lang="cs-CZ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9769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3600" smtClean="0"/>
              <a:t>35 letá těhotná žena byla vyšetřena pro progredující </a:t>
            </a:r>
            <a:r>
              <a:rPr lang="cs-CZ" altLang="en-US" sz="3600" smtClean="0">
                <a:solidFill>
                  <a:srgbClr val="FFFF00"/>
                </a:solidFill>
              </a:rPr>
              <a:t>únavu</a:t>
            </a:r>
            <a:r>
              <a:rPr lang="cs-CZ" altLang="en-US" sz="3600" smtClean="0"/>
              <a:t> a </a:t>
            </a:r>
            <a:r>
              <a:rPr lang="cs-CZ" altLang="en-US" sz="3600" smtClean="0">
                <a:solidFill>
                  <a:srgbClr val="FFFF00"/>
                </a:solidFill>
              </a:rPr>
              <a:t>zadýchávání</a:t>
            </a:r>
            <a:r>
              <a:rPr lang="cs-CZ" altLang="en-US" sz="3600" smtClean="0"/>
              <a:t> při minimální zátěži. Klinické vyšetření až na </a:t>
            </a:r>
            <a:r>
              <a:rPr lang="cs-CZ" altLang="en-US" sz="3600" smtClean="0">
                <a:solidFill>
                  <a:srgbClr val="FFFF00"/>
                </a:solidFill>
              </a:rPr>
              <a:t>bledé spojivky</a:t>
            </a:r>
            <a:r>
              <a:rPr lang="cs-CZ" altLang="en-US" sz="3600" smtClean="0"/>
              <a:t> v normě.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en-US" sz="280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en-US" sz="2400" smtClean="0"/>
              <a:t>    </a:t>
            </a:r>
            <a:endParaRPr lang="cs-CZ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E379E-B9FD-4FCC-AA2F-C1B2A7F9D8D2}" type="slidenum">
              <a:rPr lang="cs-CZ" altLang="en-US"/>
              <a:pPr>
                <a:defRPr/>
              </a:pPr>
              <a:t>28</a:t>
            </a:fld>
            <a:endParaRPr lang="cs-CZ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Bylo vysloveno podezření na anémii, provedeno vyšetření krevního obrazu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000" smtClean="0">
                <a:solidFill>
                  <a:srgbClr val="FFFF00"/>
                </a:solidFill>
              </a:rPr>
              <a:t>HGB     71 g/l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120 – 160 g/l)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HCT     23%  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35  - 46 %)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RBC     2,5 x 10</a:t>
            </a:r>
            <a:r>
              <a:rPr lang="cs-CZ" sz="2000" baseline="30000" smtClean="0">
                <a:solidFill>
                  <a:srgbClr val="FFFF00"/>
                </a:solidFill>
              </a:rPr>
              <a:t>12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3,8 – 5,2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12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r>
              <a:rPr lang="cs-CZ" sz="2000" smtClean="0">
                <a:solidFill>
                  <a:srgbClr val="FFFF00"/>
                </a:solidFill>
                <a:effectLst/>
              </a:rPr>
              <a:t> </a:t>
            </a:r>
            <a:endParaRPr lang="cs-CZ" sz="20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</a:t>
            </a:r>
            <a:r>
              <a:rPr lang="cs-CZ" sz="2000" smtClean="0">
                <a:solidFill>
                  <a:srgbClr val="FFFF00"/>
                </a:solidFill>
              </a:rPr>
              <a:t>MCV     74 fl  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80 – 99 fl)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MCH     22 pg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27 – 33 pg)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RDW    17,1%             </a:t>
            </a:r>
            <a:r>
              <a:rPr lang="cs-CZ" sz="1800" smtClean="0">
                <a:solidFill>
                  <a:srgbClr val="FFFF00"/>
                </a:solidFill>
              </a:rPr>
              <a:t>(13 – 15 %)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ret         0,2%               </a:t>
            </a:r>
            <a:r>
              <a:rPr lang="cs-CZ" sz="1800" smtClean="0">
                <a:solidFill>
                  <a:srgbClr val="FFFF00"/>
                </a:solidFill>
              </a:rPr>
              <a:t>(0,5 – 1,5 %)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WBC     5,4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4 – 10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endParaRPr lang="cs-CZ" sz="18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 </a:t>
            </a:r>
            <a:r>
              <a:rPr lang="cs-CZ" sz="2000" smtClean="0">
                <a:solidFill>
                  <a:srgbClr val="FFFF00"/>
                </a:solidFill>
              </a:rPr>
              <a:t>PLT      450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150 – 450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1800" smtClean="0">
                <a:solidFill>
                  <a:srgbClr val="FFFF00"/>
                </a:solidFill>
                <a:effectLst/>
              </a:rPr>
              <a:t>     </a:t>
            </a:r>
            <a:endParaRPr lang="cs-CZ" sz="200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Který parametr krevního obrazu diagnostikuje anémii?</a:t>
            </a: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Proč není anémie definována hodnotami RBC a HCT?</a:t>
            </a: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Jak lze anémii na základě hodnot KO blíže charakterizovat?</a:t>
            </a:r>
            <a:endParaRPr lang="cs-CZ" smtClean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5288" y="1628775"/>
            <a:ext cx="4105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95288" y="1628775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395288" y="1989138"/>
            <a:ext cx="4105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500563" y="1628775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95288" y="2781300"/>
            <a:ext cx="39608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395288" y="2781300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395288" y="4149725"/>
            <a:ext cx="39608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4356100" y="2781300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48263" y="2708275"/>
            <a:ext cx="28082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200" b="1">
                <a:solidFill>
                  <a:srgbClr val="FFFF00"/>
                </a:solidFill>
              </a:rPr>
              <a:t>mikrocytární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200" b="1">
                <a:solidFill>
                  <a:srgbClr val="FFFF00"/>
                </a:solidFill>
              </a:rPr>
              <a:t>hypochromní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200" b="1">
                <a:solidFill>
                  <a:srgbClr val="FFFF00"/>
                </a:solidFill>
              </a:rPr>
              <a:t>s anizocytózou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200" b="1">
                <a:solidFill>
                  <a:srgbClr val="FFFF00"/>
                </a:solidFill>
              </a:rPr>
              <a:t>hypoproliferativní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71963-315B-4813-9B8D-EB79241EC05F}" type="slidenum">
              <a:rPr lang="cs-CZ" altLang="en-US"/>
              <a:pPr>
                <a:defRPr/>
              </a:pPr>
              <a:t>29</a:t>
            </a:fld>
            <a:endParaRPr lang="cs-CZ" altLang="en-US"/>
          </a:p>
        </p:txBody>
      </p:sp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34925" y="620713"/>
            <a:ext cx="9144000" cy="6264275"/>
            <a:chOff x="1134" y="1271"/>
            <a:chExt cx="4895" cy="1160"/>
          </a:xfrm>
        </p:grpSpPr>
        <p:cxnSp>
          <p:nvCxnSpPr>
            <p:cNvPr id="1028" name="_s1028"/>
            <p:cNvCxnSpPr>
              <a:cxnSpLocks noChangeShapeType="1"/>
              <a:stCxn id="11" idx="0"/>
              <a:endCxn id="6" idx="2"/>
            </p:cNvCxnSpPr>
            <p:nvPr/>
          </p:nvCxnSpPr>
          <p:spPr bwMode="auto">
            <a:xfrm rot="5400000" flipH="1">
              <a:off x="4547" y="2028"/>
              <a:ext cx="82" cy="8"/>
            </a:xfrm>
            <a:prstGeom prst="bentConnector3">
              <a:avLst>
                <a:gd name="adj1" fmla="val 2553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</p:cNvCxnSpPr>
            <p:nvPr/>
          </p:nvCxnSpPr>
          <p:spPr bwMode="auto">
            <a:xfrm rot="5400000" flipH="1">
              <a:off x="4974" y="1537"/>
              <a:ext cx="145" cy="927"/>
            </a:xfrm>
            <a:prstGeom prst="bentConnector3">
              <a:avLst>
                <a:gd name="adj1" fmla="val 1448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</p:cNvCxnSpPr>
            <p:nvPr/>
          </p:nvCxnSpPr>
          <p:spPr bwMode="auto">
            <a:xfrm rot="16200000">
              <a:off x="4010" y="1500"/>
              <a:ext cx="145" cy="1001"/>
            </a:xfrm>
            <a:prstGeom prst="bentConnector3">
              <a:avLst>
                <a:gd name="adj1" fmla="val 1448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2236" y="1833"/>
              <a:ext cx="148" cy="463"/>
            </a:xfrm>
            <a:prstGeom prst="bentConnector3">
              <a:avLst>
                <a:gd name="adj1" fmla="val 1411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1754" y="1814"/>
              <a:ext cx="148" cy="501"/>
            </a:xfrm>
            <a:prstGeom prst="bentConnector3">
              <a:avLst>
                <a:gd name="adj1" fmla="val 1411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869" y="1041"/>
              <a:ext cx="198" cy="1233"/>
            </a:xfrm>
            <a:prstGeom prst="bentConnector3">
              <a:avLst>
                <a:gd name="adj1" fmla="val 105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615" y="1022"/>
              <a:ext cx="198" cy="1272"/>
            </a:xfrm>
            <a:prstGeom prst="bentConnector3">
              <a:avLst>
                <a:gd name="adj1" fmla="val 105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5"/>
            <p:cNvSpPr>
              <a:spLocks noChangeArrowheads="1"/>
            </p:cNvSpPr>
            <p:nvPr/>
          </p:nvSpPr>
          <p:spPr bwMode="auto">
            <a:xfrm>
              <a:off x="2580" y="1271"/>
              <a:ext cx="1541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(patofyziologická klasifikace)</a:t>
              </a:r>
            </a:p>
          </p:txBody>
        </p:sp>
        <p:sp>
          <p:nvSpPr>
            <p:cNvPr id="5" name="_s1036"/>
            <p:cNvSpPr>
              <a:spLocks noChangeArrowheads="1"/>
            </p:cNvSpPr>
            <p:nvPr/>
          </p:nvSpPr>
          <p:spPr bwMode="auto">
            <a:xfrm>
              <a:off x="1423" y="1757"/>
              <a:ext cx="1310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hyper</a:t>
              </a: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proliferativní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(zvýšené ztráty)</a:t>
              </a:r>
            </a:p>
          </p:txBody>
        </p:sp>
        <p:sp>
          <p:nvSpPr>
            <p:cNvPr id="6" name="_s1037"/>
            <p:cNvSpPr>
              <a:spLocks noChangeArrowheads="1"/>
            </p:cNvSpPr>
            <p:nvPr/>
          </p:nvSpPr>
          <p:spPr bwMode="auto">
            <a:xfrm>
              <a:off x="3813" y="1757"/>
              <a:ext cx="1542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hypo</a:t>
              </a: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proliferativní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(nedostatečná tvorba)</a:t>
              </a:r>
            </a:p>
          </p:txBody>
        </p:sp>
        <p:sp>
          <p:nvSpPr>
            <p:cNvPr id="7" name="_s1038"/>
            <p:cNvSpPr>
              <a:spLocks noChangeArrowheads="1"/>
            </p:cNvSpPr>
            <p:nvPr/>
          </p:nvSpPr>
          <p:spPr bwMode="auto">
            <a:xfrm>
              <a:off x="1268" y="2139"/>
              <a:ext cx="617" cy="2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krvácení</a:t>
              </a:r>
            </a:p>
          </p:txBody>
        </p:sp>
        <p:sp>
          <p:nvSpPr>
            <p:cNvPr id="8" name="_s1039"/>
            <p:cNvSpPr>
              <a:spLocks noChangeArrowheads="1"/>
            </p:cNvSpPr>
            <p:nvPr/>
          </p:nvSpPr>
          <p:spPr bwMode="auto">
            <a:xfrm>
              <a:off x="2194" y="2139"/>
              <a:ext cx="694" cy="2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hemolýza</a:t>
              </a:r>
            </a:p>
          </p:txBody>
        </p:sp>
        <p:sp>
          <p:nvSpPr>
            <p:cNvPr id="9" name="_s1040"/>
            <p:cNvSpPr>
              <a:spLocks noChangeArrowheads="1"/>
            </p:cNvSpPr>
            <p:nvPr/>
          </p:nvSpPr>
          <p:spPr bwMode="auto">
            <a:xfrm>
              <a:off x="3157" y="2073"/>
              <a:ext cx="865" cy="1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nedostatek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erytropoetinu</a:t>
              </a:r>
            </a:p>
          </p:txBody>
        </p:sp>
        <p:sp>
          <p:nvSpPr>
            <p:cNvPr id="10" name="_s1041"/>
            <p:cNvSpPr>
              <a:spLocks noChangeArrowheads="1"/>
            </p:cNvSpPr>
            <p:nvPr/>
          </p:nvSpPr>
          <p:spPr bwMode="auto">
            <a:xfrm>
              <a:off x="5162" y="2073"/>
              <a:ext cx="691" cy="2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porucha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krvetvorné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tkáně</a:t>
              </a:r>
            </a:p>
          </p:txBody>
        </p:sp>
        <p:sp>
          <p:nvSpPr>
            <p:cNvPr id="11" name="_s1042"/>
            <p:cNvSpPr>
              <a:spLocks noChangeArrowheads="1"/>
            </p:cNvSpPr>
            <p:nvPr/>
          </p:nvSpPr>
          <p:spPr bwMode="auto">
            <a:xfrm>
              <a:off x="4159" y="2073"/>
              <a:ext cx="865" cy="26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nedostatek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faktorů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důležitých pro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erytropoezu</a:t>
              </a:r>
            </a:p>
          </p:txBody>
        </p:sp>
      </p:grpSp>
      <p:sp>
        <p:nvSpPr>
          <p:cNvPr id="1044" name="Freeform 25"/>
          <p:cNvSpPr>
            <a:spLocks/>
          </p:cNvSpPr>
          <p:nvPr/>
        </p:nvSpPr>
        <p:spPr bwMode="auto">
          <a:xfrm>
            <a:off x="3635375" y="2636838"/>
            <a:ext cx="5400675" cy="4103687"/>
          </a:xfrm>
          <a:custGeom>
            <a:avLst/>
            <a:gdLst>
              <a:gd name="T0" fmla="*/ 0 w 3402"/>
              <a:gd name="T1" fmla="*/ 4103687 h 2585"/>
              <a:gd name="T2" fmla="*/ 0 w 3402"/>
              <a:gd name="T3" fmla="*/ 863600 h 2585"/>
              <a:gd name="T4" fmla="*/ 2663825 w 3402"/>
              <a:gd name="T5" fmla="*/ 0 h 2585"/>
              <a:gd name="T6" fmla="*/ 5400675 w 3402"/>
              <a:gd name="T7" fmla="*/ 0 h 2585"/>
              <a:gd name="T8" fmla="*/ 5400675 w 3402"/>
              <a:gd name="T9" fmla="*/ 4103687 h 2585"/>
              <a:gd name="T10" fmla="*/ 0 w 3402"/>
              <a:gd name="T11" fmla="*/ 4103687 h 2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02"/>
              <a:gd name="T19" fmla="*/ 0 h 2585"/>
              <a:gd name="T20" fmla="*/ 3402 w 3402"/>
              <a:gd name="T21" fmla="*/ 2585 h 2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02" h="2585">
                <a:moveTo>
                  <a:pt x="0" y="2585"/>
                </a:moveTo>
                <a:lnTo>
                  <a:pt x="0" y="544"/>
                </a:lnTo>
                <a:lnTo>
                  <a:pt x="1678" y="0"/>
                </a:lnTo>
                <a:lnTo>
                  <a:pt x="3402" y="0"/>
                </a:lnTo>
                <a:lnTo>
                  <a:pt x="3402" y="2585"/>
                </a:lnTo>
                <a:lnTo>
                  <a:pt x="0" y="258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190DE-18FE-403F-9C7B-5CE0A222BAA6}" type="slidenum">
              <a:rPr lang="cs-CZ" altLang="en-US"/>
              <a:pPr>
                <a:defRPr/>
              </a:pPr>
              <a:t>3</a:t>
            </a:fld>
            <a:endParaRPr lang="cs-CZ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0667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Přehled metod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8640960" cy="583264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b="1" dirty="0" smtClean="0">
                <a:solidFill>
                  <a:srgbClr val="FFFF00"/>
                </a:solidFill>
              </a:rPr>
              <a:t>Sedimentace, </a:t>
            </a:r>
            <a:r>
              <a:rPr lang="cs-CZ" b="1" dirty="0">
                <a:solidFill>
                  <a:srgbClr val="FFFF00"/>
                </a:solidFill>
              </a:rPr>
              <a:t>neboli FW, </a:t>
            </a:r>
            <a:r>
              <a:rPr lang="cs-CZ" b="1" dirty="0" smtClean="0">
                <a:solidFill>
                  <a:srgbClr val="FFFF00"/>
                </a:solidFill>
              </a:rPr>
              <a:t>Fahraeus-Westergren (of SE)</a:t>
            </a:r>
            <a:endParaRPr lang="cs-CZ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b="1" dirty="0" smtClean="0">
                <a:solidFill>
                  <a:srgbClr val="FFFF00"/>
                </a:solidFill>
              </a:rPr>
              <a:t>Krevní obraz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b="1" dirty="0" smtClean="0">
                <a:solidFill>
                  <a:srgbClr val="FFFF00"/>
                </a:solidFill>
              </a:rPr>
              <a:t>Koagulace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Cytochemie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Vyšetření metabolizmu Fe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Vyšetření metabolizmu </a:t>
            </a:r>
            <a:r>
              <a:rPr lang="cs-CZ" dirty="0" smtClean="0"/>
              <a:t>hemoglobinu, HB</a:t>
            </a:r>
            <a:endParaRPr lang="cs-CZ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Vyšetření plasmy/ a séra</a:t>
            </a:r>
            <a:endParaRPr lang="cs-CZ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Imunologie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Průtoková </a:t>
            </a:r>
            <a:r>
              <a:rPr lang="cs-CZ" dirty="0" smtClean="0"/>
              <a:t>cytometrie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Cytogenetika a molekulární </a:t>
            </a:r>
            <a:r>
              <a:rPr lang="cs-CZ" dirty="0" smtClean="0"/>
              <a:t>biologie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11F6-81A9-415C-8921-9C0734210E5D}" type="slidenum">
              <a:rPr lang="cs-CZ" altLang="en-US"/>
              <a:pPr>
                <a:defRPr/>
              </a:pPr>
              <a:t>30</a:t>
            </a:fld>
            <a:endParaRPr lang="cs-CZ" altLang="en-US"/>
          </a:p>
        </p:txBody>
      </p:sp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34925" y="115888"/>
            <a:ext cx="9074150" cy="6727825"/>
            <a:chOff x="1134" y="1271"/>
            <a:chExt cx="5183" cy="1744"/>
          </a:xfrm>
        </p:grpSpPr>
        <p:cxnSp>
          <p:nvCxnSpPr>
            <p:cNvPr id="2052" name="_s2052"/>
            <p:cNvCxnSpPr>
              <a:cxnSpLocks noChangeShapeType="1"/>
              <a:stCxn id="17" idx="3"/>
              <a:endCxn id="5" idx="2"/>
            </p:cNvCxnSpPr>
            <p:nvPr/>
          </p:nvCxnSpPr>
          <p:spPr bwMode="auto">
            <a:xfrm flipV="1">
              <a:off x="3582" y="1711"/>
              <a:ext cx="12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16" idx="1"/>
              <a:endCxn id="5" idx="2"/>
            </p:cNvCxnSpPr>
            <p:nvPr/>
          </p:nvCxnSpPr>
          <p:spPr bwMode="auto">
            <a:xfrm rot="10800000">
              <a:off x="3706" y="1711"/>
              <a:ext cx="16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15" idx="1"/>
              <a:endCxn id="5" idx="2"/>
            </p:cNvCxnSpPr>
            <p:nvPr/>
          </p:nvCxnSpPr>
          <p:spPr bwMode="auto">
            <a:xfrm rot="10800000">
              <a:off x="3706" y="1711"/>
              <a:ext cx="16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14" idx="3"/>
              <a:endCxn id="5" idx="2"/>
            </p:cNvCxnSpPr>
            <p:nvPr/>
          </p:nvCxnSpPr>
          <p:spPr bwMode="auto">
            <a:xfrm flipV="1">
              <a:off x="3582" y="1711"/>
              <a:ext cx="12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9" name="_s2059"/>
            <p:cNvCxnSpPr>
              <a:cxnSpLocks noChangeShapeType="1"/>
            </p:cNvCxnSpPr>
            <p:nvPr/>
          </p:nvCxnSpPr>
          <p:spPr bwMode="auto">
            <a:xfrm rot="10800000">
              <a:off x="1299" y="1719"/>
              <a:ext cx="102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</p:cNvCxnSpPr>
            <p:nvPr/>
          </p:nvCxnSpPr>
          <p:spPr bwMode="auto">
            <a:xfrm rot="10800000">
              <a:off x="1299" y="1701"/>
              <a:ext cx="102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1" name="_s2061"/>
            <p:cNvCxnSpPr>
              <a:cxnSpLocks noChangeShapeType="1"/>
            </p:cNvCxnSpPr>
            <p:nvPr/>
          </p:nvCxnSpPr>
          <p:spPr bwMode="auto">
            <a:xfrm rot="10800000">
              <a:off x="1299" y="1701"/>
              <a:ext cx="10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2" name="_s2062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4771" y="401"/>
              <a:ext cx="49" cy="2139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3" name="_s206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3691" y="1461"/>
              <a:ext cx="49" cy="20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4" name="_s206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642" y="411"/>
              <a:ext cx="49" cy="2119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5"/>
            <p:cNvSpPr>
              <a:spLocks noChangeArrowheads="1"/>
            </p:cNvSpPr>
            <p:nvPr/>
          </p:nvSpPr>
          <p:spPr bwMode="auto">
            <a:xfrm>
              <a:off x="2944" y="1271"/>
              <a:ext cx="1563" cy="1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(morfologická klasifikace)</a:t>
              </a:r>
            </a:p>
          </p:txBody>
        </p:sp>
        <p:sp>
          <p:nvSpPr>
            <p:cNvPr id="4" name="_s2066"/>
            <p:cNvSpPr>
              <a:spLocks noChangeArrowheads="1"/>
            </p:cNvSpPr>
            <p:nvPr/>
          </p:nvSpPr>
          <p:spPr bwMode="auto">
            <a:xfrm>
              <a:off x="1134" y="1495"/>
              <a:ext cx="947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mikrocytární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(hypochromní)</a:t>
              </a:r>
            </a:p>
          </p:txBody>
        </p:sp>
        <p:sp>
          <p:nvSpPr>
            <p:cNvPr id="5" name="_s2067"/>
            <p:cNvSpPr>
              <a:spLocks noChangeArrowheads="1"/>
            </p:cNvSpPr>
            <p:nvPr/>
          </p:nvSpPr>
          <p:spPr bwMode="auto">
            <a:xfrm>
              <a:off x="3150" y="1495"/>
              <a:ext cx="1110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normocytární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(normochromní)</a:t>
              </a:r>
            </a:p>
          </p:txBody>
        </p:sp>
        <p:sp>
          <p:nvSpPr>
            <p:cNvPr id="7" name="_s2068"/>
            <p:cNvSpPr>
              <a:spLocks noChangeArrowheads="1"/>
            </p:cNvSpPr>
            <p:nvPr/>
          </p:nvSpPr>
          <p:spPr bwMode="auto">
            <a:xfrm>
              <a:off x="5412" y="1495"/>
              <a:ext cx="905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makrocytární</a:t>
              </a:r>
            </a:p>
          </p:txBody>
        </p:sp>
        <p:sp>
          <p:nvSpPr>
            <p:cNvPr id="8" name="_s2069"/>
            <p:cNvSpPr>
              <a:spLocks noChangeArrowheads="1"/>
            </p:cNvSpPr>
            <p:nvPr/>
          </p:nvSpPr>
          <p:spPr bwMode="auto">
            <a:xfrm>
              <a:off x="1382" y="185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sideropenická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9" name="_s2070"/>
            <p:cNvSpPr>
              <a:spLocks noChangeArrowheads="1"/>
            </p:cNvSpPr>
            <p:nvPr/>
          </p:nvSpPr>
          <p:spPr bwMode="auto">
            <a:xfrm>
              <a:off x="1382" y="270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talasémie</a:t>
              </a:r>
            </a:p>
          </p:txBody>
        </p:sp>
        <p:sp>
          <p:nvSpPr>
            <p:cNvPr id="10" name="_s2071"/>
            <p:cNvSpPr>
              <a:spLocks noChangeArrowheads="1"/>
            </p:cNvSpPr>
            <p:nvPr/>
          </p:nvSpPr>
          <p:spPr bwMode="auto">
            <a:xfrm>
              <a:off x="1382" y="229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chronických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chorob</a:t>
              </a:r>
            </a:p>
          </p:txBody>
        </p:sp>
        <p:sp>
          <p:nvSpPr>
            <p:cNvPr id="11" name="_s2072"/>
            <p:cNvSpPr>
              <a:spLocks noChangeArrowheads="1"/>
            </p:cNvSpPr>
            <p:nvPr/>
          </p:nvSpPr>
          <p:spPr bwMode="auto">
            <a:xfrm>
              <a:off x="5124" y="1850"/>
              <a:ext cx="9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deficit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vitaminu B12</a:t>
              </a:r>
            </a:p>
          </p:txBody>
        </p:sp>
        <p:sp>
          <p:nvSpPr>
            <p:cNvPr id="12" name="_s2073"/>
            <p:cNvSpPr>
              <a:spLocks noChangeArrowheads="1"/>
            </p:cNvSpPr>
            <p:nvPr/>
          </p:nvSpPr>
          <p:spPr bwMode="auto">
            <a:xfrm>
              <a:off x="5124" y="2708"/>
              <a:ext cx="90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MDS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jaterní choroby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hypotyreóza</a:t>
              </a:r>
            </a:p>
          </p:txBody>
        </p:sp>
        <p:sp>
          <p:nvSpPr>
            <p:cNvPr id="13" name="_s2074"/>
            <p:cNvSpPr>
              <a:spLocks noChangeArrowheads="1"/>
            </p:cNvSpPr>
            <p:nvPr/>
          </p:nvSpPr>
          <p:spPr bwMode="auto">
            <a:xfrm>
              <a:off x="5124" y="2279"/>
              <a:ext cx="9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deficit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kyseliny listové</a:t>
              </a:r>
            </a:p>
          </p:txBody>
        </p:sp>
        <p:sp>
          <p:nvSpPr>
            <p:cNvPr id="14" name="_s2075"/>
            <p:cNvSpPr>
              <a:spLocks noChangeArrowheads="1"/>
            </p:cNvSpPr>
            <p:nvPr/>
          </p:nvSpPr>
          <p:spPr bwMode="auto">
            <a:xfrm>
              <a:off x="2718" y="185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chronických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chorob</a:t>
              </a:r>
            </a:p>
          </p:txBody>
        </p:sp>
        <p:sp>
          <p:nvSpPr>
            <p:cNvPr id="15" name="_s2076"/>
            <p:cNvSpPr>
              <a:spLocks noChangeArrowheads="1"/>
            </p:cNvSpPr>
            <p:nvPr/>
          </p:nvSpPr>
          <p:spPr bwMode="auto">
            <a:xfrm>
              <a:off x="3870" y="185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krvácení</a:t>
              </a:r>
            </a:p>
          </p:txBody>
        </p:sp>
        <p:sp>
          <p:nvSpPr>
            <p:cNvPr id="16" name="_s2077"/>
            <p:cNvSpPr>
              <a:spLocks noChangeArrowheads="1"/>
            </p:cNvSpPr>
            <p:nvPr/>
          </p:nvSpPr>
          <p:spPr bwMode="auto">
            <a:xfrm>
              <a:off x="3870" y="2287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aplastická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17" name="_s2078"/>
            <p:cNvSpPr>
              <a:spLocks noChangeArrowheads="1"/>
            </p:cNvSpPr>
            <p:nvPr/>
          </p:nvSpPr>
          <p:spPr bwMode="auto">
            <a:xfrm>
              <a:off x="2718" y="228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některé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hemolytické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</p:grpSp>
      <p:sp>
        <p:nvSpPr>
          <p:cNvPr id="2080" name="Freeform 36"/>
          <p:cNvSpPr>
            <a:spLocks/>
          </p:cNvSpPr>
          <p:nvPr/>
        </p:nvSpPr>
        <p:spPr bwMode="auto">
          <a:xfrm>
            <a:off x="107950" y="2133600"/>
            <a:ext cx="4248150" cy="3240088"/>
          </a:xfrm>
          <a:custGeom>
            <a:avLst/>
            <a:gdLst>
              <a:gd name="T0" fmla="*/ 0 w 2676"/>
              <a:gd name="T1" fmla="*/ 0 h 2041"/>
              <a:gd name="T2" fmla="*/ 4248150 w 2676"/>
              <a:gd name="T3" fmla="*/ 0 h 2041"/>
              <a:gd name="T4" fmla="*/ 4248150 w 2676"/>
              <a:gd name="T5" fmla="*/ 1511300 h 2041"/>
              <a:gd name="T6" fmla="*/ 2160588 w 2676"/>
              <a:gd name="T7" fmla="*/ 1511300 h 2041"/>
              <a:gd name="T8" fmla="*/ 2160588 w 2676"/>
              <a:gd name="T9" fmla="*/ 3240088 h 2041"/>
              <a:gd name="T10" fmla="*/ 0 w 2676"/>
              <a:gd name="T11" fmla="*/ 3240088 h 2041"/>
              <a:gd name="T12" fmla="*/ 0 w 2676"/>
              <a:gd name="T13" fmla="*/ 0 h 20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76"/>
              <a:gd name="T22" fmla="*/ 0 h 2041"/>
              <a:gd name="T23" fmla="*/ 2676 w 2676"/>
              <a:gd name="T24" fmla="*/ 2041 h 20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76" h="2041">
                <a:moveTo>
                  <a:pt x="0" y="0"/>
                </a:moveTo>
                <a:lnTo>
                  <a:pt x="2676" y="0"/>
                </a:lnTo>
                <a:lnTo>
                  <a:pt x="2676" y="952"/>
                </a:lnTo>
                <a:lnTo>
                  <a:pt x="1361" y="952"/>
                </a:lnTo>
                <a:lnTo>
                  <a:pt x="1361" y="2041"/>
                </a:lnTo>
                <a:lnTo>
                  <a:pt x="0" y="20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81" name="Rectangle 38"/>
          <p:cNvSpPr>
            <a:spLocks noChangeArrowheads="1"/>
          </p:cNvSpPr>
          <p:nvPr/>
        </p:nvSpPr>
        <p:spPr bwMode="auto">
          <a:xfrm>
            <a:off x="6804025" y="2133600"/>
            <a:ext cx="2089150" cy="31670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82" name="Rectangle 39"/>
          <p:cNvSpPr>
            <a:spLocks noChangeArrowheads="1"/>
          </p:cNvSpPr>
          <p:nvPr/>
        </p:nvSpPr>
        <p:spPr bwMode="auto">
          <a:xfrm>
            <a:off x="179388" y="1989138"/>
            <a:ext cx="1944687" cy="48688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1025D-139F-48E0-8833-F09275971279}" type="slidenum">
              <a:rPr lang="cs-CZ" altLang="en-US"/>
              <a:pPr>
                <a:defRPr/>
              </a:pPr>
              <a:t>31</a:t>
            </a:fld>
            <a:endParaRPr lang="cs-CZ" alt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metabolizmu železa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41663"/>
            <a:ext cx="8624888" cy="31686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S-Fe</a:t>
            </a:r>
          </a:p>
          <a:p>
            <a:pPr eaLnBrk="1" hangingPunct="1">
              <a:defRPr/>
            </a:pPr>
            <a:r>
              <a:rPr lang="cs-CZ" sz="2800" smtClean="0"/>
              <a:t>S-feritin</a:t>
            </a:r>
          </a:p>
          <a:p>
            <a:pPr eaLnBrk="1" hangingPunct="1">
              <a:defRPr/>
            </a:pPr>
            <a:r>
              <a:rPr lang="cs-CZ" sz="2800" smtClean="0"/>
              <a:t>S-transferin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Saturace transferinu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Celková vazebná kapacita transferinu</a:t>
            </a:r>
          </a:p>
          <a:p>
            <a:pPr eaLnBrk="1" hangingPunct="1">
              <a:defRPr/>
            </a:pPr>
            <a:r>
              <a:rPr lang="cs-CZ" sz="2800" smtClean="0"/>
              <a:t>(Solubilní transferinový receptor)</a:t>
            </a:r>
          </a:p>
        </p:txBody>
      </p:sp>
      <p:pic>
        <p:nvPicPr>
          <p:cNvPr id="36869" name="Picture 4" descr="07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908050"/>
            <a:ext cx="618013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3247-CF53-4F59-9C91-00701C93A837}" type="slidenum">
              <a:rPr lang="cs-CZ" altLang="en-US"/>
              <a:pPr>
                <a:defRPr/>
              </a:pPr>
              <a:t>32</a:t>
            </a:fld>
            <a:endParaRPr lang="cs-CZ" alt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metabolizmu železa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893175" cy="547211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Tranzitní pool Fe je stanovován jako </a:t>
            </a:r>
            <a:r>
              <a:rPr lang="cs-CZ" sz="2800" smtClean="0">
                <a:solidFill>
                  <a:srgbClr val="FFFF00"/>
                </a:solidFill>
              </a:rPr>
              <a:t>sérové železo</a:t>
            </a:r>
            <a:r>
              <a:rPr lang="cs-CZ" sz="2800" smtClean="0"/>
              <a:t> (veškeré železo je vázáno na transferin) a jako </a:t>
            </a:r>
            <a:r>
              <a:rPr lang="cs-CZ" sz="2800" smtClean="0">
                <a:solidFill>
                  <a:srgbClr val="FFFF00"/>
                </a:solidFill>
              </a:rPr>
              <a:t>TIBC</a:t>
            </a:r>
            <a:r>
              <a:rPr lang="cs-CZ" sz="2800" smtClean="0"/>
              <a:t> (celková vazebná kapacita)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Pool Fe v zásobárnách je </a:t>
            </a:r>
          </a:p>
          <a:p>
            <a:pPr eaLnBrk="1" hangingPunct="1">
              <a:defRPr/>
            </a:pPr>
            <a:r>
              <a:rPr lang="cs-CZ" sz="2800" smtClean="0"/>
              <a:t>stanovován jako </a:t>
            </a:r>
            <a:r>
              <a:rPr lang="cs-CZ" sz="2800" smtClean="0">
                <a:solidFill>
                  <a:srgbClr val="FFFF00"/>
                </a:solidFill>
              </a:rPr>
              <a:t>sérový feritin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b="1" smtClean="0"/>
              <a:t>    </a:t>
            </a:r>
            <a:endParaRPr lang="cs-CZ" sz="2800" smtClean="0">
              <a:cs typeface="Times New Roman" pitchFamily="18" charset="0"/>
            </a:endParaRPr>
          </a:p>
        </p:txBody>
      </p:sp>
      <p:pic>
        <p:nvPicPr>
          <p:cNvPr id="37893" name="Picture 4" descr="iron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60575"/>
            <a:ext cx="38512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EEFA3-880E-406E-812B-97F37DA26A57}" type="slidenum">
              <a:rPr lang="cs-CZ" altLang="en-US"/>
              <a:pPr>
                <a:defRPr/>
              </a:pPr>
              <a:t>33</a:t>
            </a:fld>
            <a:endParaRPr lang="cs-CZ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metabolizmu železa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6461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rgbClr val="FFFF00"/>
                </a:solidFill>
                <a:cs typeface="Times New Roman" pitchFamily="18" charset="0"/>
              </a:rPr>
              <a:t>TIBC</a:t>
            </a:r>
            <a:r>
              <a:rPr lang="cs-CZ" sz="2800" smtClean="0">
                <a:cs typeface="Times New Roman" pitchFamily="18" charset="0"/>
              </a:rPr>
              <a:t> se zvyšuje při sníženém Fe v séru (více neobsazeného transferinu) a při zvýšení sérového transferinu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rgbClr val="FFFF00"/>
                </a:solidFill>
              </a:rPr>
              <a:t>Saturace transferinu</a:t>
            </a:r>
            <a:r>
              <a:rPr lang="cs-CZ" sz="2800" smtClean="0"/>
              <a:t> je vypočtená jako S-Fe/ TIBC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rgbClr val="FFFF00"/>
                </a:solidFill>
                <a:effectLst/>
              </a:rPr>
              <a:t>sTfR</a:t>
            </a:r>
            <a:r>
              <a:rPr lang="cs-CZ" sz="2800" smtClean="0">
                <a:effectLst/>
              </a:rPr>
              <a:t> vzniká proteolýzou membránového TfR, je nepřímým ukazatelem exprese TfR v organismu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smtClean="0">
                <a:effectLst/>
              </a:rPr>
              <a:t>    </a:t>
            </a:r>
            <a:r>
              <a:rPr lang="en-US" sz="2800" smtClean="0">
                <a:effectLst/>
                <a:cs typeface="Arial" charset="0"/>
              </a:rPr>
              <a:t>=&gt;</a:t>
            </a:r>
            <a:r>
              <a:rPr lang="cs-CZ" sz="2800" smtClean="0">
                <a:effectLst/>
                <a:cs typeface="Arial" charset="0"/>
              </a:rPr>
              <a:t> z</a:t>
            </a:r>
            <a:r>
              <a:rPr lang="cs-CZ" sz="2800" smtClean="0">
                <a:effectLst/>
              </a:rPr>
              <a:t>výšen u deficitu železa a intenzivní erytropoézy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smtClean="0">
                <a:effectLst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8A3A8-82B9-4E4F-9BC4-378496E3CB22}" type="slidenum">
              <a:rPr lang="cs-CZ" altLang="en-US"/>
              <a:pPr>
                <a:defRPr/>
              </a:pPr>
              <a:t>34</a:t>
            </a:fld>
            <a:endParaRPr lang="cs-CZ" altLang="en-US"/>
          </a:p>
        </p:txBody>
      </p:sp>
      <p:pic>
        <p:nvPicPr>
          <p:cNvPr id="39939" name="Picture 5" descr="11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400"/>
            <a:ext cx="7848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5219700" y="1196975"/>
            <a:ext cx="1584325" cy="302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851275" y="2276475"/>
            <a:ext cx="2665413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3851275" y="3141663"/>
            <a:ext cx="2665413" cy="574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3851275" y="3789363"/>
            <a:ext cx="2665413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BC36D-EBD5-47C6-9591-393A8BFA1CDF}" type="slidenum">
              <a:rPr lang="cs-CZ" altLang="en-US"/>
              <a:pPr>
                <a:defRPr/>
              </a:pPr>
              <a:t>35</a:t>
            </a:fld>
            <a:endParaRPr lang="cs-CZ" altLang="en-US"/>
          </a:p>
        </p:txBody>
      </p:sp>
      <p:pic>
        <p:nvPicPr>
          <p:cNvPr id="40963" name="Picture 5" descr="11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139700"/>
            <a:ext cx="7775575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A2C87-44EB-471E-BBC9-C98A58DE7258}" type="slidenum">
              <a:rPr lang="cs-CZ" altLang="en-US"/>
              <a:pPr>
                <a:defRPr/>
              </a:pPr>
              <a:t>36</a:t>
            </a:fld>
            <a:endParaRPr lang="cs-CZ" altLang="en-US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813"/>
            <a:ext cx="91440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800" b="1">
                <a:solidFill>
                  <a:srgbClr val="FFFF00"/>
                </a:solidFill>
              </a:rPr>
              <a:t>                                                    mikrocyty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24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400"/>
              <a:t>                                                         mitózy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400"/>
              <a:t>                                                         prodloužená hemoglobinizace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400"/>
              <a:t>                                                          nedostatek </a:t>
            </a:r>
            <a:r>
              <a:rPr lang="cs-CZ" altLang="en-US" sz="2400">
                <a:solidFill>
                  <a:srgbClr val="FFFF00"/>
                </a:solidFill>
              </a:rPr>
              <a:t>Fe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2400"/>
          </a:p>
        </p:txBody>
      </p:sp>
      <p:sp>
        <p:nvSpPr>
          <p:cNvPr id="41989" name="Line 9"/>
          <p:cNvSpPr>
            <a:spLocks noChangeShapeType="1"/>
          </p:cNvSpPr>
          <p:nvPr/>
        </p:nvSpPr>
        <p:spPr bwMode="auto">
          <a:xfrm flipV="1">
            <a:off x="7019925" y="191611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0" name="Line 11"/>
          <p:cNvSpPr>
            <a:spLocks noChangeShapeType="1"/>
          </p:cNvSpPr>
          <p:nvPr/>
        </p:nvSpPr>
        <p:spPr bwMode="auto">
          <a:xfrm flipH="1" flipV="1">
            <a:off x="7019925" y="29972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1" name="Line 12"/>
          <p:cNvSpPr>
            <a:spLocks noChangeShapeType="1"/>
          </p:cNvSpPr>
          <p:nvPr/>
        </p:nvSpPr>
        <p:spPr bwMode="auto">
          <a:xfrm flipV="1">
            <a:off x="7019925" y="765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2" name="Line 13"/>
          <p:cNvSpPr>
            <a:spLocks noChangeShapeType="1"/>
          </p:cNvSpPr>
          <p:nvPr/>
        </p:nvSpPr>
        <p:spPr bwMode="auto">
          <a:xfrm flipH="1">
            <a:off x="6084888" y="4076700"/>
            <a:ext cx="86201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179388" y="549275"/>
            <a:ext cx="406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/>
              <a:t>Proč je sideropenická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/>
              <a:t>anémie mikrocytární?</a:t>
            </a:r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179388" y="2565400"/>
            <a:ext cx="3273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>
                <a:solidFill>
                  <a:srgbClr val="FFFF00"/>
                </a:solidFill>
              </a:rPr>
              <a:t>Proč je přítomna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>
                <a:solidFill>
                  <a:srgbClr val="FFFF00"/>
                </a:solidFill>
              </a:rPr>
              <a:t>anizocytóza?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72A19-35B9-45D1-BD90-3F263A401D91}" type="slidenum">
              <a:rPr lang="cs-CZ" altLang="en-US"/>
              <a:pPr>
                <a:defRPr/>
              </a:pPr>
              <a:t>37</a:t>
            </a:fld>
            <a:endParaRPr lang="cs-CZ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856662" cy="51450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50 letá žena přichází pro </a:t>
            </a:r>
            <a:r>
              <a:rPr lang="cs-CZ" altLang="en-US" smtClean="0">
                <a:solidFill>
                  <a:srgbClr val="FFFF00"/>
                </a:solidFill>
              </a:rPr>
              <a:t>zhoršení dechu</a:t>
            </a:r>
            <a:r>
              <a:rPr lang="cs-CZ" altLang="en-US" smtClean="0"/>
              <a:t> v několika posledních týdnech. Také si stěžuje na </a:t>
            </a:r>
            <a:r>
              <a:rPr lang="cs-CZ" altLang="en-US" smtClean="0">
                <a:solidFill>
                  <a:srgbClr val="FFFF00"/>
                </a:solidFill>
              </a:rPr>
              <a:t>mravenčení prstů</a:t>
            </a:r>
            <a:r>
              <a:rPr lang="cs-CZ" altLang="en-US" smtClean="0"/>
              <a:t> na levé noze. Při fyzikálním vyšetření zjišťujeme </a:t>
            </a:r>
            <a:r>
              <a:rPr lang="cs-CZ" altLang="en-US" smtClean="0">
                <a:solidFill>
                  <a:srgbClr val="FFFF00"/>
                </a:solidFill>
              </a:rPr>
              <a:t>žlutě zabarvené skléry</a:t>
            </a:r>
            <a:r>
              <a:rPr lang="cs-CZ" altLang="en-US" smtClean="0"/>
              <a:t>, červený a </a:t>
            </a:r>
            <a:r>
              <a:rPr lang="cs-CZ" altLang="en-US" smtClean="0">
                <a:solidFill>
                  <a:srgbClr val="FFFF00"/>
                </a:solidFill>
              </a:rPr>
              <a:t>vyhlazený jazyk</a:t>
            </a:r>
            <a:r>
              <a:rPr lang="cs-CZ" alt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C6680-8DCA-4457-9F9F-2852A5113590}" type="slidenum">
              <a:rPr lang="cs-CZ" altLang="en-US"/>
              <a:pPr>
                <a:defRPr/>
              </a:pPr>
              <a:t>38</a:t>
            </a:fld>
            <a:endParaRPr lang="cs-CZ" alt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817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Pro podezření na anémii byl vyšetřen krevní obraz:</a:t>
            </a:r>
          </a:p>
          <a:p>
            <a:pPr eaLnBrk="1" hangingPunct="1">
              <a:defRPr/>
            </a:pPr>
            <a:endParaRPr lang="cs-CZ" sz="20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cs-CZ" sz="20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cs-CZ" sz="2000" smtClean="0">
                <a:solidFill>
                  <a:srgbClr val="FFFF00"/>
                </a:solidFill>
              </a:rPr>
              <a:t>HGB     65 g/l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120 – 160 g/l)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HCT     19,3%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35  - 46 %)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RBC     1,7 x 10</a:t>
            </a:r>
            <a:r>
              <a:rPr lang="cs-CZ" sz="2000" baseline="30000" smtClean="0">
                <a:solidFill>
                  <a:srgbClr val="FFFF00"/>
                </a:solidFill>
              </a:rPr>
              <a:t>12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3,8 – 5,2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12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r>
              <a:rPr lang="cs-CZ" sz="2000" smtClean="0">
                <a:solidFill>
                  <a:srgbClr val="FFFF00"/>
                </a:solidFill>
                <a:effectLst/>
              </a:rPr>
              <a:t> </a:t>
            </a:r>
            <a:endParaRPr lang="cs-CZ" sz="20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</a:t>
            </a:r>
            <a:r>
              <a:rPr lang="cs-CZ" sz="2000" smtClean="0">
                <a:solidFill>
                  <a:srgbClr val="FFFF00"/>
                </a:solidFill>
              </a:rPr>
              <a:t>MCV     114 fl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80 – 99 fl)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MCH     33 pg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27 – 33 pg)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RDW    22 %             </a:t>
            </a:r>
            <a:r>
              <a:rPr lang="cs-CZ" sz="1800" smtClean="0">
                <a:solidFill>
                  <a:srgbClr val="FFFF00"/>
                </a:solidFill>
              </a:rPr>
              <a:t>(13 – 15 %)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ret         0,4%            </a:t>
            </a:r>
            <a:r>
              <a:rPr lang="cs-CZ" sz="1800" smtClean="0">
                <a:solidFill>
                  <a:srgbClr val="FFFF00"/>
                </a:solidFill>
              </a:rPr>
              <a:t>(0,5 – 1,5 %)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WBC     2,0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4 – 10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endParaRPr lang="cs-CZ" sz="18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 </a:t>
            </a:r>
            <a:r>
              <a:rPr lang="cs-CZ" sz="2000" smtClean="0">
                <a:solidFill>
                  <a:srgbClr val="FFFF00"/>
                </a:solidFill>
              </a:rPr>
              <a:t>PLT      140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150 – 450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80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80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smtClean="0">
                <a:effectLst/>
              </a:rPr>
              <a:t>O jaký typ anémie se jedná?</a:t>
            </a:r>
          </a:p>
          <a:p>
            <a:pPr eaLnBrk="1" hangingPunct="1">
              <a:defRPr/>
            </a:pPr>
            <a:endParaRPr lang="cs-CZ" sz="1800" smtClean="0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755650" y="2997200"/>
            <a:ext cx="3744913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632AD-5A41-4A34-BCFE-D67F99DFD0D3}" type="slidenum">
              <a:rPr lang="cs-CZ" altLang="en-US"/>
              <a:pPr>
                <a:defRPr/>
              </a:pPr>
              <a:t>39</a:t>
            </a:fld>
            <a:endParaRPr lang="cs-CZ" altLang="en-US"/>
          </a:p>
        </p:txBody>
      </p:sp>
      <p:grpSp>
        <p:nvGrpSpPr>
          <p:cNvPr id="2" name="Content Placeholder 4097"/>
          <p:cNvGrpSpPr>
            <a:grpSpLocks noChangeAspect="1"/>
          </p:cNvGrpSpPr>
          <p:nvPr/>
        </p:nvGrpSpPr>
        <p:grpSpPr bwMode="auto">
          <a:xfrm>
            <a:off x="34925" y="115888"/>
            <a:ext cx="9074150" cy="6727825"/>
            <a:chOff x="1134" y="1271"/>
            <a:chExt cx="5183" cy="1744"/>
          </a:xfrm>
        </p:grpSpPr>
        <p:cxnSp>
          <p:nvCxnSpPr>
            <p:cNvPr id="3076" name="_s3076"/>
            <p:cNvCxnSpPr>
              <a:cxnSpLocks noChangeShapeType="1"/>
              <a:stCxn id="17" idx="3"/>
              <a:endCxn id="6" idx="2"/>
            </p:cNvCxnSpPr>
            <p:nvPr/>
          </p:nvCxnSpPr>
          <p:spPr bwMode="auto">
            <a:xfrm flipV="1">
              <a:off x="3582" y="1711"/>
              <a:ext cx="12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6" idx="1"/>
              <a:endCxn id="6" idx="2"/>
            </p:cNvCxnSpPr>
            <p:nvPr/>
          </p:nvCxnSpPr>
          <p:spPr bwMode="auto">
            <a:xfrm rot="10800000">
              <a:off x="3706" y="1711"/>
              <a:ext cx="16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15" idx="1"/>
              <a:endCxn id="6" idx="2"/>
            </p:cNvCxnSpPr>
            <p:nvPr/>
          </p:nvCxnSpPr>
          <p:spPr bwMode="auto">
            <a:xfrm rot="10800000">
              <a:off x="3706" y="1711"/>
              <a:ext cx="16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14" idx="3"/>
              <a:endCxn id="6" idx="2"/>
            </p:cNvCxnSpPr>
            <p:nvPr/>
          </p:nvCxnSpPr>
          <p:spPr bwMode="auto">
            <a:xfrm flipV="1">
              <a:off x="3582" y="1711"/>
              <a:ext cx="12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_s3083"/>
            <p:cNvCxnSpPr>
              <a:cxnSpLocks noChangeShapeType="1"/>
            </p:cNvCxnSpPr>
            <p:nvPr/>
          </p:nvCxnSpPr>
          <p:spPr bwMode="auto">
            <a:xfrm rot="10800000">
              <a:off x="1299" y="1719"/>
              <a:ext cx="102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_s3084"/>
            <p:cNvCxnSpPr>
              <a:cxnSpLocks noChangeShapeType="1"/>
            </p:cNvCxnSpPr>
            <p:nvPr/>
          </p:nvCxnSpPr>
          <p:spPr bwMode="auto">
            <a:xfrm rot="10800000">
              <a:off x="1299" y="1701"/>
              <a:ext cx="102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_s3085"/>
            <p:cNvCxnSpPr>
              <a:cxnSpLocks noChangeShapeType="1"/>
            </p:cNvCxnSpPr>
            <p:nvPr/>
          </p:nvCxnSpPr>
          <p:spPr bwMode="auto">
            <a:xfrm rot="10800000">
              <a:off x="1299" y="1701"/>
              <a:ext cx="10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_s3086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4771" y="401"/>
              <a:ext cx="49" cy="2139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_s3087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3691" y="1461"/>
              <a:ext cx="49" cy="20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_s308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642" y="411"/>
              <a:ext cx="49" cy="2119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9"/>
            <p:cNvSpPr>
              <a:spLocks noChangeArrowheads="1"/>
            </p:cNvSpPr>
            <p:nvPr/>
          </p:nvSpPr>
          <p:spPr bwMode="auto">
            <a:xfrm>
              <a:off x="2944" y="1271"/>
              <a:ext cx="1563" cy="1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(morfologická klasifikace)</a:t>
              </a:r>
            </a:p>
          </p:txBody>
        </p:sp>
        <p:sp>
          <p:nvSpPr>
            <p:cNvPr id="5" name="_s3090"/>
            <p:cNvSpPr>
              <a:spLocks noChangeArrowheads="1"/>
            </p:cNvSpPr>
            <p:nvPr/>
          </p:nvSpPr>
          <p:spPr bwMode="auto">
            <a:xfrm>
              <a:off x="1134" y="1495"/>
              <a:ext cx="947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mikrocytární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(hypochromní)</a:t>
              </a:r>
            </a:p>
          </p:txBody>
        </p:sp>
        <p:sp>
          <p:nvSpPr>
            <p:cNvPr id="6" name="_s3091"/>
            <p:cNvSpPr>
              <a:spLocks noChangeArrowheads="1"/>
            </p:cNvSpPr>
            <p:nvPr/>
          </p:nvSpPr>
          <p:spPr bwMode="auto">
            <a:xfrm>
              <a:off x="3150" y="1495"/>
              <a:ext cx="1110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normocytární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(normochromní)</a:t>
              </a:r>
            </a:p>
          </p:txBody>
        </p:sp>
        <p:sp>
          <p:nvSpPr>
            <p:cNvPr id="7" name="_s3092"/>
            <p:cNvSpPr>
              <a:spLocks noChangeArrowheads="1"/>
            </p:cNvSpPr>
            <p:nvPr/>
          </p:nvSpPr>
          <p:spPr bwMode="auto">
            <a:xfrm>
              <a:off x="5412" y="1495"/>
              <a:ext cx="905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makrocytární</a:t>
              </a:r>
            </a:p>
          </p:txBody>
        </p:sp>
        <p:sp>
          <p:nvSpPr>
            <p:cNvPr id="8" name="_s3093"/>
            <p:cNvSpPr>
              <a:spLocks noChangeArrowheads="1"/>
            </p:cNvSpPr>
            <p:nvPr/>
          </p:nvSpPr>
          <p:spPr bwMode="auto">
            <a:xfrm>
              <a:off x="1382" y="185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sideropenická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9" name="_s3094"/>
            <p:cNvSpPr>
              <a:spLocks noChangeArrowheads="1"/>
            </p:cNvSpPr>
            <p:nvPr/>
          </p:nvSpPr>
          <p:spPr bwMode="auto">
            <a:xfrm>
              <a:off x="1382" y="270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talasémie</a:t>
              </a:r>
            </a:p>
          </p:txBody>
        </p:sp>
        <p:sp>
          <p:nvSpPr>
            <p:cNvPr id="10" name="_s3095"/>
            <p:cNvSpPr>
              <a:spLocks noChangeArrowheads="1"/>
            </p:cNvSpPr>
            <p:nvPr/>
          </p:nvSpPr>
          <p:spPr bwMode="auto">
            <a:xfrm>
              <a:off x="1382" y="229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chronických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chorob</a:t>
              </a:r>
            </a:p>
          </p:txBody>
        </p:sp>
        <p:sp>
          <p:nvSpPr>
            <p:cNvPr id="11" name="_s3096"/>
            <p:cNvSpPr>
              <a:spLocks noChangeArrowheads="1"/>
            </p:cNvSpPr>
            <p:nvPr/>
          </p:nvSpPr>
          <p:spPr bwMode="auto">
            <a:xfrm>
              <a:off x="5124" y="1850"/>
              <a:ext cx="9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deficit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vitaminu B12</a:t>
              </a:r>
            </a:p>
          </p:txBody>
        </p:sp>
        <p:sp>
          <p:nvSpPr>
            <p:cNvPr id="12" name="_s3097"/>
            <p:cNvSpPr>
              <a:spLocks noChangeArrowheads="1"/>
            </p:cNvSpPr>
            <p:nvPr/>
          </p:nvSpPr>
          <p:spPr bwMode="auto">
            <a:xfrm>
              <a:off x="5124" y="2708"/>
              <a:ext cx="90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MDS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jaterní choroby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hypotyreóza</a:t>
              </a:r>
            </a:p>
          </p:txBody>
        </p:sp>
        <p:sp>
          <p:nvSpPr>
            <p:cNvPr id="13" name="_s3098"/>
            <p:cNvSpPr>
              <a:spLocks noChangeArrowheads="1"/>
            </p:cNvSpPr>
            <p:nvPr/>
          </p:nvSpPr>
          <p:spPr bwMode="auto">
            <a:xfrm>
              <a:off x="5124" y="2279"/>
              <a:ext cx="9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deficit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kyseliny listové</a:t>
              </a:r>
            </a:p>
          </p:txBody>
        </p:sp>
        <p:sp>
          <p:nvSpPr>
            <p:cNvPr id="14" name="_s3099"/>
            <p:cNvSpPr>
              <a:spLocks noChangeArrowheads="1"/>
            </p:cNvSpPr>
            <p:nvPr/>
          </p:nvSpPr>
          <p:spPr bwMode="auto">
            <a:xfrm>
              <a:off x="2718" y="185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chronických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chorob</a:t>
              </a:r>
            </a:p>
          </p:txBody>
        </p:sp>
        <p:sp>
          <p:nvSpPr>
            <p:cNvPr id="15" name="_s3100"/>
            <p:cNvSpPr>
              <a:spLocks noChangeArrowheads="1"/>
            </p:cNvSpPr>
            <p:nvPr/>
          </p:nvSpPr>
          <p:spPr bwMode="auto">
            <a:xfrm>
              <a:off x="3870" y="185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krvácení</a:t>
              </a:r>
            </a:p>
          </p:txBody>
        </p:sp>
        <p:sp>
          <p:nvSpPr>
            <p:cNvPr id="16" name="_s3101"/>
            <p:cNvSpPr>
              <a:spLocks noChangeArrowheads="1"/>
            </p:cNvSpPr>
            <p:nvPr/>
          </p:nvSpPr>
          <p:spPr bwMode="auto">
            <a:xfrm>
              <a:off x="3870" y="2287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aplastická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17" name="_s3102"/>
            <p:cNvSpPr>
              <a:spLocks noChangeArrowheads="1"/>
            </p:cNvSpPr>
            <p:nvPr/>
          </p:nvSpPr>
          <p:spPr bwMode="auto">
            <a:xfrm>
              <a:off x="2718" y="228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některé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hemolytické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</p:grp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6804025" y="2133600"/>
            <a:ext cx="2089150" cy="31670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442CC-552C-4616-9BB4-B9A5E01A4C66}" type="slidenum">
              <a:rPr lang="cs-CZ" altLang="en-US"/>
              <a:pPr>
                <a:defRPr/>
              </a:pPr>
              <a:t>4</a:t>
            </a:fld>
            <a:endParaRPr lang="cs-CZ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Sedimentace erytrocytů (FW)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Rychlost sedimentace závisí na </a:t>
            </a:r>
            <a:r>
              <a:rPr lang="cs-CZ" sz="2800" smtClean="0">
                <a:solidFill>
                  <a:srgbClr val="FFFF00"/>
                </a:solidFill>
              </a:rPr>
              <a:t>tvorbě agregátů erytrocytů – penízkovatění</a:t>
            </a:r>
            <a:r>
              <a:rPr lang="cs-CZ" sz="2800" smtClean="0"/>
              <a:t> (suspenzní stabilitě)</a:t>
            </a:r>
            <a:r>
              <a:rPr lang="cs-CZ" smtClean="0"/>
              <a:t> </a:t>
            </a:r>
          </a:p>
        </p:txBody>
      </p:sp>
      <p:pic>
        <p:nvPicPr>
          <p:cNvPr id="11269" name="Picture 4" descr="HEM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DCC3B-35DB-4BAC-A362-CF8B1331F5A0}" type="slidenum">
              <a:rPr lang="cs-CZ" altLang="en-US"/>
              <a:pPr>
                <a:defRPr/>
              </a:pPr>
              <a:t>40</a:t>
            </a:fld>
            <a:endParaRPr lang="cs-CZ" alt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Vyšetření sérové koncentrace: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  <a:r>
              <a:rPr lang="cs-CZ" sz="2800" smtClean="0">
                <a:solidFill>
                  <a:srgbClr val="FFFF00"/>
                </a:solidFill>
              </a:rPr>
              <a:t>vitaminu B12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>
                <a:solidFill>
                  <a:srgbClr val="FFFF00"/>
                </a:solidFill>
              </a:rPr>
              <a:t>   kyseliny listové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Proč je anémie makrocytární?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C0D18-E05E-4242-8584-FF2C152F6A58}" type="slidenum">
              <a:rPr lang="cs-CZ" altLang="en-US"/>
              <a:pPr>
                <a:defRPr/>
              </a:pPr>
              <a:t>41</a:t>
            </a:fld>
            <a:endParaRPr lang="cs-CZ" altLang="en-US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813"/>
            <a:ext cx="91440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333375"/>
            <a:ext cx="377983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800" b="1">
                <a:solidFill>
                  <a:srgbClr val="FFFF00"/>
                </a:solidFill>
              </a:rPr>
              <a:t>makrocyty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400">
                <a:cs typeface="Arial" panose="020B0604020202020204" pitchFamily="34" charset="0"/>
              </a:rPr>
              <a:t>↑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400"/>
              <a:t>prodloužená doba mezi bb děleními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400">
                <a:cs typeface="Arial" panose="020B0604020202020204" pitchFamily="34" charset="0"/>
              </a:rPr>
              <a:t>↑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400"/>
              <a:t>nedostatek </a:t>
            </a:r>
            <a:r>
              <a:rPr lang="cs-CZ" altLang="en-US" sz="2400">
                <a:solidFill>
                  <a:srgbClr val="FFFF00"/>
                </a:solidFill>
              </a:rPr>
              <a:t>kyseliny listové</a:t>
            </a:r>
            <a:r>
              <a:rPr lang="cs-CZ" altLang="en-US" sz="2400"/>
              <a:t> a </a:t>
            </a:r>
            <a:r>
              <a:rPr lang="cs-CZ" altLang="en-US" sz="2400">
                <a:solidFill>
                  <a:srgbClr val="FFFF00"/>
                </a:solidFill>
              </a:rPr>
              <a:t>vitaminu B12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en-US" sz="2400">
              <a:cs typeface="Arial" panose="020B0604020202020204" pitchFamily="34" charset="0"/>
            </a:endParaRPr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1979613" y="3933825"/>
            <a:ext cx="223202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6086" name="Picture 7" descr="06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Oval 8"/>
          <p:cNvSpPr>
            <a:spLocks noChangeArrowheads="1"/>
          </p:cNvSpPr>
          <p:nvPr/>
        </p:nvSpPr>
        <p:spPr bwMode="auto">
          <a:xfrm>
            <a:off x="4859338" y="1773238"/>
            <a:ext cx="720725" cy="3603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6088" name="Oval 9"/>
          <p:cNvSpPr>
            <a:spLocks noChangeArrowheads="1"/>
          </p:cNvSpPr>
          <p:nvPr/>
        </p:nvSpPr>
        <p:spPr bwMode="auto">
          <a:xfrm>
            <a:off x="6443663" y="1916113"/>
            <a:ext cx="720725" cy="3603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6DA55-83F3-4E76-8686-09C9008A809E}" type="slidenum">
              <a:rPr lang="cs-CZ" altLang="en-US"/>
              <a:pPr>
                <a:defRPr/>
              </a:pPr>
              <a:t>42</a:t>
            </a:fld>
            <a:endParaRPr lang="cs-CZ" alt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481763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solidFill>
                  <a:srgbClr val="FFFF00"/>
                </a:solidFill>
              </a:rPr>
              <a:t>HGB     65 g/l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120 – 160 g/l)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HCT     19,3%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35  - 46 %)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RBC     1,7 x 10</a:t>
            </a:r>
            <a:r>
              <a:rPr lang="cs-CZ" sz="2000" baseline="30000" smtClean="0">
                <a:solidFill>
                  <a:srgbClr val="FFFF00"/>
                </a:solidFill>
              </a:rPr>
              <a:t>12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3,8 – 5,2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12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r>
              <a:rPr lang="cs-CZ" sz="2000" smtClean="0">
                <a:solidFill>
                  <a:srgbClr val="FFFF00"/>
                </a:solidFill>
                <a:effectLst/>
              </a:rPr>
              <a:t> </a:t>
            </a:r>
            <a:endParaRPr lang="cs-CZ" sz="20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</a:t>
            </a:r>
            <a:r>
              <a:rPr lang="cs-CZ" sz="2000" smtClean="0">
                <a:solidFill>
                  <a:srgbClr val="FFFF00"/>
                </a:solidFill>
              </a:rPr>
              <a:t>MCV     114 fl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80 – 99 fl)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MCH     33 pg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27 – 33 pg)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RDW    22 %             </a:t>
            </a:r>
            <a:r>
              <a:rPr lang="cs-CZ" sz="1800" smtClean="0">
                <a:solidFill>
                  <a:srgbClr val="FFFF00"/>
                </a:solidFill>
              </a:rPr>
              <a:t>(13 – 15 %)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ret         0,4%            </a:t>
            </a:r>
            <a:r>
              <a:rPr lang="cs-CZ" sz="1800" smtClean="0">
                <a:solidFill>
                  <a:srgbClr val="FFFF00"/>
                </a:solidFill>
              </a:rPr>
              <a:t>(0,5 – 1,5 %)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WBC     2,0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4 – 10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endParaRPr lang="cs-CZ" sz="18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 </a:t>
            </a:r>
            <a:r>
              <a:rPr lang="cs-CZ" sz="2000" smtClean="0">
                <a:solidFill>
                  <a:srgbClr val="FFFF00"/>
                </a:solidFill>
              </a:rPr>
              <a:t>PLT      140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150 – 450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80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80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Proč má pacientka pancytopenii 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smtClean="0">
              <a:effectLst/>
            </a:endParaRP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Proč má pacientka parestézie?</a:t>
            </a:r>
          </a:p>
          <a:p>
            <a:pPr eaLnBrk="1" hangingPunct="1">
              <a:defRPr/>
            </a:pPr>
            <a:endParaRPr lang="cs-CZ" sz="180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55650" y="2852738"/>
            <a:ext cx="4464050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84213" y="981075"/>
            <a:ext cx="4464050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AE9D4-6946-447C-B3D1-34DC9A792C17}" type="slidenum">
              <a:rPr lang="cs-CZ" altLang="en-US"/>
              <a:pPr>
                <a:defRPr/>
              </a:pPr>
              <a:t>43</a:t>
            </a:fld>
            <a:endParaRPr lang="cs-CZ" altLang="en-US"/>
          </a:p>
        </p:txBody>
      </p:sp>
      <p:pic>
        <p:nvPicPr>
          <p:cNvPr id="48131" name="Picture 5" descr="061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7235825" y="4221163"/>
            <a:ext cx="1657350" cy="13684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72781-6673-4E21-9619-2B3A5835121D}" type="slidenum">
              <a:rPr lang="cs-CZ" altLang="en-US"/>
              <a:pPr>
                <a:defRPr/>
              </a:pPr>
              <a:t>44</a:t>
            </a:fld>
            <a:endParaRPr lang="cs-CZ" altLang="en-US"/>
          </a:p>
        </p:txBody>
      </p:sp>
      <p:pic>
        <p:nvPicPr>
          <p:cNvPr id="49155" name="Picture 4" descr="HEM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HEM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14750"/>
            <a:ext cx="4800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859338" y="1341438"/>
            <a:ext cx="4284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/>
              <a:t>       </a:t>
            </a:r>
            <a:r>
              <a:rPr lang="cs-CZ" altLang="en-US" sz="2000"/>
              <a:t>hypochromní mikrocytární anémie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 flipH="1" flipV="1">
            <a:off x="5076825" y="119697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395288" y="5229225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2000"/>
              <a:t>makrocytární anémie hypersegmentovaný neutrofil</a:t>
            </a:r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1619250" y="50847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091AD-C4DF-4E4A-99F9-4103BA092670}" type="slidenum">
              <a:rPr lang="cs-CZ" altLang="en-US"/>
              <a:pPr>
                <a:defRPr/>
              </a:pPr>
              <a:t>45</a:t>
            </a:fld>
            <a:endParaRPr lang="cs-CZ" alt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Hemolytické anémie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8BCAC-63D5-4F8F-ACFB-7E84A3616D13}" type="slidenum">
              <a:rPr lang="cs-CZ" altLang="en-US"/>
              <a:pPr>
                <a:defRPr/>
              </a:pPr>
              <a:t>46</a:t>
            </a:fld>
            <a:endParaRPr lang="cs-CZ" altLang="en-US"/>
          </a:p>
        </p:txBody>
      </p:sp>
      <p:pic>
        <p:nvPicPr>
          <p:cNvPr id="51203" name="Obrázek 1" descr="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43063" y="6286500"/>
            <a:ext cx="785812" cy="285750"/>
          </a:xfrm>
          <a:prstGeom prst="rect">
            <a:avLst/>
          </a:prstGeom>
          <a:noFill/>
          <a:ln w="635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643813" y="5572125"/>
            <a:ext cx="1285875" cy="571500"/>
          </a:xfrm>
          <a:prstGeom prst="rect">
            <a:avLst/>
          </a:prstGeom>
          <a:noFill/>
          <a:ln w="635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714750" y="3500438"/>
            <a:ext cx="1357313" cy="357187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0A153-5FFB-45E9-9F69-F2E2ECCCE80C}" type="slidenum">
              <a:rPr lang="cs-CZ" altLang="en-US"/>
              <a:pPr>
                <a:defRPr/>
              </a:pPr>
              <a:t>47</a:t>
            </a:fld>
            <a:endParaRPr lang="cs-CZ" alt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metabolizmu hemoglobinu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S-bilirubin</a:t>
            </a:r>
            <a:r>
              <a:rPr lang="cs-CZ" sz="2800" dirty="0" smtClean="0"/>
              <a:t> – koncentrace odráží degradaci hemu (zvýšen u hemolytických anémií)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S-</a:t>
            </a:r>
            <a:r>
              <a:rPr lang="cs-CZ" sz="2800" dirty="0" err="1" smtClean="0">
                <a:solidFill>
                  <a:srgbClr val="FFFF00"/>
                </a:solidFill>
              </a:rPr>
              <a:t>haptoglobin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/>
              <a:t>(váže hemoglobin)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S-</a:t>
            </a:r>
            <a:r>
              <a:rPr lang="cs-CZ" sz="2800" dirty="0" err="1" smtClean="0">
                <a:solidFill>
                  <a:srgbClr val="FFFF00"/>
                </a:solidFill>
              </a:rPr>
              <a:t>hemopexin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/>
              <a:t>(váže hem)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   </a:t>
            </a:r>
            <a:r>
              <a:rPr lang="cs-CZ" sz="2800" dirty="0" smtClean="0"/>
              <a:t>(sníženy u hemolytických anémií)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Elektroforéza hemoglobinu </a:t>
            </a:r>
            <a:r>
              <a:rPr lang="cs-CZ" sz="2800" dirty="0" smtClean="0"/>
              <a:t>– zjištění abnormálních hemoglobinů (hemoglobin S)</a:t>
            </a:r>
            <a:endParaRPr lang="cs-CZ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C1C68-BC99-4431-94EF-BD75393D6BD1}" type="slidenum">
              <a:rPr lang="cs-CZ" altLang="en-US"/>
              <a:pPr>
                <a:defRPr/>
              </a:pPr>
              <a:t>48</a:t>
            </a:fld>
            <a:endParaRPr lang="cs-CZ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85750"/>
            <a:ext cx="9036050" cy="142875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FF00"/>
                </a:solidFill>
              </a:rPr>
              <a:t>Vyšetření </a:t>
            </a:r>
            <a:r>
              <a:rPr lang="cs-CZ" sz="4000" dirty="0" err="1" smtClean="0">
                <a:solidFill>
                  <a:srgbClr val="FFFF00"/>
                </a:solidFill>
              </a:rPr>
              <a:t>antierytrocytových</a:t>
            </a:r>
            <a:r>
              <a:rPr lang="cs-CZ" sz="4000" dirty="0" smtClean="0">
                <a:solidFill>
                  <a:srgbClr val="FFFF00"/>
                </a:solidFill>
              </a:rPr>
              <a:t> protilátek</a:t>
            </a:r>
            <a:br>
              <a:rPr lang="cs-CZ" sz="4000" dirty="0" smtClean="0">
                <a:solidFill>
                  <a:srgbClr val="FFFF00"/>
                </a:solidFill>
              </a:rPr>
            </a:br>
            <a:r>
              <a:rPr lang="cs-CZ" sz="2400" b="1" dirty="0" smtClean="0"/>
              <a:t>(</a:t>
            </a:r>
            <a:r>
              <a:rPr lang="cs-CZ" sz="2400" b="1" dirty="0" smtClean="0">
                <a:cs typeface="Arial" charset="0"/>
              </a:rPr>
              <a:t>→</a:t>
            </a:r>
            <a:r>
              <a:rPr lang="cs-CZ" sz="2400" dirty="0" smtClean="0">
                <a:cs typeface="Arial" charset="0"/>
              </a:rPr>
              <a:t>  </a:t>
            </a:r>
            <a:r>
              <a:rPr lang="cs-CZ" sz="2400" b="1" dirty="0" smtClean="0"/>
              <a:t>dg. autoimunitních hemolytických anémií)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 smtClean="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Přímý antiglobulinový test (</a:t>
            </a:r>
            <a:r>
              <a:rPr lang="cs-CZ" dirty="0" err="1" smtClean="0">
                <a:solidFill>
                  <a:srgbClr val="FFFF00"/>
                </a:solidFill>
              </a:rPr>
              <a:t>Coombsův</a:t>
            </a:r>
            <a:r>
              <a:rPr lang="cs-CZ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- průkaz protilátek na povrchu erytrocytů pomocí antiglobulinového séra</a:t>
            </a:r>
          </a:p>
          <a:p>
            <a:pPr eaLnBrk="1" hangingPunct="1">
              <a:defRPr/>
            </a:pPr>
            <a:endParaRPr lang="cs-CZ" dirty="0" smtClean="0"/>
          </a:p>
        </p:txBody>
      </p:sp>
      <p:pic>
        <p:nvPicPr>
          <p:cNvPr id="53253" name="Picture 4" descr="Figure1sec11ch131_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13113"/>
            <a:ext cx="61214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AD2B1-0CAF-4902-850B-7092B1B0E4AF}" type="slidenum">
              <a:rPr lang="cs-CZ" altLang="en-US"/>
              <a:pPr>
                <a:defRPr/>
              </a:pPr>
              <a:t>49</a:t>
            </a:fld>
            <a:endParaRPr lang="cs-CZ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188"/>
            <a:ext cx="9144000" cy="61674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Nepřímý antiglobulinový test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</a:t>
            </a:r>
            <a:r>
              <a:rPr lang="cs-CZ" sz="2800" dirty="0" smtClean="0"/>
              <a:t>- průkaz volných protilátek v séru (po inkubaci RBC se sérem se přidá antiglobulinové sérum)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</a:t>
            </a:r>
            <a:endParaRPr lang="cs-CZ" b="1" dirty="0" smtClean="0"/>
          </a:p>
        </p:txBody>
      </p:sp>
      <p:pic>
        <p:nvPicPr>
          <p:cNvPr id="54276" name="Picture 4" descr="Figure2sec11ch131_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43188"/>
            <a:ext cx="620553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5FA50-7DEB-47CC-972A-2DC20DF69DBA}" type="slidenum">
              <a:rPr lang="cs-CZ" altLang="en-US"/>
              <a:pPr>
                <a:defRPr/>
              </a:pPr>
              <a:t>5</a:t>
            </a:fld>
            <a:endParaRPr lang="cs-CZ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569325" cy="62642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b="1" smtClean="0">
                <a:solidFill>
                  <a:srgbClr val="FFFF00"/>
                </a:solidFill>
              </a:rPr>
              <a:t>Zrychlení</a:t>
            </a:r>
            <a:r>
              <a:rPr lang="cs-CZ" altLang="en-US" smtClean="0"/>
              <a:t> - </a:t>
            </a:r>
            <a:r>
              <a:rPr lang="cs-CZ" altLang="en-US" sz="2800" smtClean="0"/>
              <a:t>fibrinogen, imunoglobuliny, CRP a jiné proteiny akutní fáze, anémie</a:t>
            </a:r>
          </a:p>
          <a:p>
            <a:pPr eaLnBrk="1" hangingPunct="1">
              <a:defRPr/>
            </a:pPr>
            <a:r>
              <a:rPr lang="cs-CZ" altLang="en-US" b="1" smtClean="0">
                <a:solidFill>
                  <a:srgbClr val="FFFF00"/>
                </a:solidFill>
              </a:rPr>
              <a:t>Zpomalení</a:t>
            </a:r>
            <a:r>
              <a:rPr lang="cs-CZ" altLang="en-US" smtClean="0">
                <a:solidFill>
                  <a:srgbClr val="FFFF00"/>
                </a:solidFill>
              </a:rPr>
              <a:t> -</a:t>
            </a:r>
            <a:r>
              <a:rPr lang="cs-CZ" altLang="en-US" smtClean="0"/>
              <a:t> </a:t>
            </a:r>
            <a:r>
              <a:rPr lang="cs-CZ" altLang="en-US" sz="2800" smtClean="0"/>
              <a:t>albumin, polycytémie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en-US" smtClean="0"/>
          </a:p>
          <a:p>
            <a:pPr eaLnBrk="1" hangingPunct="1">
              <a:defRPr/>
            </a:pPr>
            <a:r>
              <a:rPr lang="cs-CZ" altLang="en-US" smtClean="0"/>
              <a:t>Metoda Fahreus-Westergrenova (</a:t>
            </a:r>
            <a:r>
              <a:rPr lang="cs-CZ" altLang="en-US" smtClean="0">
                <a:solidFill>
                  <a:srgbClr val="FFFF00"/>
                </a:solidFill>
              </a:rPr>
              <a:t>FW</a:t>
            </a:r>
            <a:r>
              <a:rPr lang="cs-CZ" altLang="en-US" smtClean="0"/>
              <a:t>)</a:t>
            </a:r>
          </a:p>
          <a:p>
            <a:pPr eaLnBrk="1" hangingPunct="1">
              <a:defRPr/>
            </a:pPr>
            <a:endParaRPr lang="cs-CZ" altLang="en-US" smtClean="0"/>
          </a:p>
          <a:p>
            <a:pPr eaLnBrk="1" hangingPunct="1">
              <a:defRPr/>
            </a:pPr>
            <a:r>
              <a:rPr lang="cs-CZ" altLang="en-US" b="1" smtClean="0">
                <a:solidFill>
                  <a:srgbClr val="FFFF00"/>
                </a:solidFill>
              </a:rPr>
              <a:t>Norma:</a:t>
            </a:r>
            <a:r>
              <a:rPr lang="cs-CZ" altLang="en-US" smtClean="0"/>
              <a:t> 2-5 mm/h u mužů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en-US" smtClean="0"/>
              <a:t>                3-8 mm/h u žen (</a:t>
            </a:r>
            <a:r>
              <a:rPr lang="cs-CZ" altLang="en-US" smtClean="0">
                <a:cs typeface="Arial" panose="020B0604020202020204" pitchFamily="34" charset="0"/>
              </a:rPr>
              <a:t>↓ ery, ↑</a:t>
            </a:r>
            <a:r>
              <a:rPr lang="cs-CZ" altLang="en-US" smtClean="0"/>
              <a:t> fibrinogen)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en-US" smtClean="0"/>
          </a:p>
          <a:p>
            <a:pPr eaLnBrk="1" hangingPunct="1">
              <a:defRPr/>
            </a:pPr>
            <a:r>
              <a:rPr lang="cs-CZ" altLang="en-US" sz="2800" smtClean="0"/>
              <a:t>Nespecifické vyšetření – screening, sledování průběhu (dynamiky) nemoci</a:t>
            </a:r>
            <a:r>
              <a:rPr lang="cs-CZ" altLang="en-US" smtClean="0"/>
              <a:t>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592F8-9901-45DB-8063-A982B1C7E8D2}" type="slidenum">
              <a:rPr lang="cs-CZ" altLang="en-US"/>
              <a:pPr>
                <a:defRPr/>
              </a:pPr>
              <a:t>50</a:t>
            </a:fld>
            <a:endParaRPr lang="cs-CZ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FF00"/>
                </a:solidFill>
              </a:rPr>
              <a:t>Imunologická vyšetření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9144000" cy="4210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Vyšetření krevních skupin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(Přímý antiglobulinový test)</a:t>
            </a:r>
          </a:p>
          <a:p>
            <a:pPr eaLnBrk="1" hangingPunct="1">
              <a:defRPr/>
            </a:pPr>
            <a:r>
              <a:rPr lang="cs-CZ" dirty="0" smtClean="0"/>
              <a:t>(Nepřímý antiglobulinový 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C9DFF-B855-42CD-A0EF-550EB7E492F3}" type="slidenum">
              <a:rPr lang="cs-CZ" altLang="en-US"/>
              <a:pPr>
                <a:defRPr/>
              </a:pPr>
              <a:t>51</a:t>
            </a:fld>
            <a:endParaRPr lang="cs-CZ" altLang="en-US"/>
          </a:p>
        </p:txBody>
      </p:sp>
      <p:pic>
        <p:nvPicPr>
          <p:cNvPr id="56323" name="Picture 5" descr="imag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273925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6" descr="blood_anti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37038"/>
            <a:ext cx="727392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AB0B1-286F-40B8-8ACD-2E4EDC9B40E9}" type="slidenum">
              <a:rPr lang="cs-CZ" altLang="en-US"/>
              <a:pPr>
                <a:defRPr/>
              </a:pPr>
              <a:t>52</a:t>
            </a:fld>
            <a:endParaRPr lang="cs-CZ" altLang="en-US"/>
          </a:p>
        </p:txBody>
      </p:sp>
      <p:pic>
        <p:nvPicPr>
          <p:cNvPr id="57347" name="Picture 4" descr="aboblood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6250"/>
            <a:ext cx="2824163" cy="5010150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5" descr="blood group c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0"/>
          <a:stretch>
            <a:fillRect/>
          </a:stretch>
        </p:blipFill>
        <p:spPr bwMode="auto">
          <a:xfrm>
            <a:off x="3995738" y="549275"/>
            <a:ext cx="4953000" cy="4867275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5F211-97D4-42B9-8A78-F2BA31B204C8}" type="slidenum">
              <a:rPr lang="cs-CZ" altLang="en-US"/>
              <a:pPr>
                <a:defRPr/>
              </a:pPr>
              <a:t>53</a:t>
            </a:fld>
            <a:endParaRPr lang="cs-CZ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krevních skupin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9974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>
                <a:solidFill>
                  <a:srgbClr val="FFFF00"/>
                </a:solidFill>
              </a:rPr>
              <a:t>ABO systém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- vyšetření RBC pomocí diagnostických sér anti-A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a anti-B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- vyšetření sérových aglutininů anti-A a anti-B pomocí typových erytrocytů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>
                <a:solidFill>
                  <a:srgbClr val="FFFF00"/>
                </a:solidFill>
              </a:rPr>
              <a:t>Rh(D) systém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- vyšetření pomocí anti-Rh(D) séra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2A3B8-129F-4576-8E6B-9C9557CC8D5A}" type="slidenum">
              <a:rPr lang="cs-CZ" altLang="en-US"/>
              <a:pPr>
                <a:defRPr/>
              </a:pPr>
              <a:t>54</a:t>
            </a:fld>
            <a:endParaRPr lang="cs-CZ" altLang="en-US"/>
          </a:p>
        </p:txBody>
      </p:sp>
      <p:pic>
        <p:nvPicPr>
          <p:cNvPr id="59395" name="Picture 6" descr="ant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071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 descr="anti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1028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8" descr="bloo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009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 descr="bloodA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221163"/>
            <a:ext cx="3009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 descr="blood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3009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bloo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3009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3BCD9-FF48-4BCF-A781-59025CD528B5}" type="slidenum">
              <a:rPr lang="cs-CZ" altLang="en-US"/>
              <a:pPr>
                <a:defRPr/>
              </a:pPr>
              <a:t>55</a:t>
            </a:fld>
            <a:endParaRPr lang="cs-CZ" altLang="en-US"/>
          </a:p>
        </p:txBody>
      </p:sp>
      <p:pic>
        <p:nvPicPr>
          <p:cNvPr id="60419" name="Picture 4" descr="k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37798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 descr="skupinab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067175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ovéPole 5"/>
          <p:cNvSpPr txBox="1">
            <a:spLocks noChangeArrowheads="1"/>
          </p:cNvSpPr>
          <p:nvPr/>
        </p:nvSpPr>
        <p:spPr bwMode="auto">
          <a:xfrm>
            <a:off x="5500688" y="11430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>
                <a:solidFill>
                  <a:srgbClr val="FFFF00"/>
                </a:solidFill>
              </a:rPr>
              <a:t>bed-side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18D5-1A47-4694-A0CC-D341B3B1FDAA}" type="slidenum">
              <a:rPr lang="cs-CZ" altLang="en-US"/>
              <a:pPr>
                <a:defRPr/>
              </a:pPr>
              <a:t>56</a:t>
            </a:fld>
            <a:endParaRPr lang="cs-CZ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Cytochemie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Průkaz látek v buňkách pomocí chemických reakcí,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hodnocení </a:t>
            </a:r>
            <a:r>
              <a:rPr lang="cs-CZ" sz="2800" dirty="0" smtClean="0">
                <a:solidFill>
                  <a:srgbClr val="FFFF00"/>
                </a:solidFill>
              </a:rPr>
              <a:t>periferní krve </a:t>
            </a:r>
            <a:r>
              <a:rPr lang="cs-CZ" sz="2800" dirty="0" smtClean="0"/>
              <a:t>i </a:t>
            </a:r>
            <a:r>
              <a:rPr lang="cs-CZ" sz="2800" dirty="0" smtClean="0">
                <a:solidFill>
                  <a:srgbClr val="FFFF00"/>
                </a:solidFill>
              </a:rPr>
              <a:t>kostní dřeně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Reakce na železo (</a:t>
            </a:r>
            <a:r>
              <a:rPr lang="cs-CZ" sz="2800" dirty="0" err="1" smtClean="0">
                <a:solidFill>
                  <a:srgbClr val="FFFF00"/>
                </a:solidFill>
              </a:rPr>
              <a:t>Perlsova</a:t>
            </a:r>
            <a:r>
              <a:rPr lang="cs-CZ" sz="2800" dirty="0" smtClean="0">
                <a:solidFill>
                  <a:srgbClr val="FFFF00"/>
                </a:solidFill>
              </a:rPr>
              <a:t> reakce)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- průkaz železa v erytroblastech (</a:t>
            </a:r>
            <a:r>
              <a:rPr lang="cs-CZ" sz="2800" dirty="0" err="1" smtClean="0"/>
              <a:t>sideroblasty</a:t>
            </a:r>
            <a:r>
              <a:rPr lang="cs-CZ" sz="2800" dirty="0" smtClean="0"/>
              <a:t>), erytrocytech (</a:t>
            </a:r>
            <a:r>
              <a:rPr lang="cs-CZ" sz="2800" dirty="0" err="1" smtClean="0"/>
              <a:t>siderocyty</a:t>
            </a:r>
            <a:r>
              <a:rPr lang="cs-CZ" sz="2800" dirty="0" smtClean="0"/>
              <a:t>) a makrofázích (</a:t>
            </a:r>
            <a:r>
              <a:rPr lang="cs-CZ" sz="2800" dirty="0" err="1" smtClean="0"/>
              <a:t>siderofágy</a:t>
            </a:r>
            <a:r>
              <a:rPr lang="cs-CZ" sz="2800" dirty="0" smtClean="0"/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Vyšetření některých enzymů (ALP, NE)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 - dg. a </a:t>
            </a:r>
            <a:r>
              <a:rPr lang="cs-CZ" sz="2800" dirty="0" err="1" smtClean="0"/>
              <a:t>dif</a:t>
            </a:r>
            <a:r>
              <a:rPr lang="cs-CZ" sz="2800" dirty="0" smtClean="0"/>
              <a:t>. dg. hematologických malignit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92E5D-562A-466A-8835-01BD30B1C369}" type="slidenum">
              <a:rPr lang="cs-CZ" altLang="en-US"/>
              <a:pPr>
                <a:defRPr/>
              </a:pPr>
              <a:t>57</a:t>
            </a:fld>
            <a:endParaRPr lang="cs-CZ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</a:rPr>
              <a:t>Průtoková cytometrie (flow cytometry)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0688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2800" smtClean="0">
                <a:effectLst/>
              </a:rPr>
              <a:t>technika umožňující kvantitativně i kvalitativně </a:t>
            </a:r>
            <a:r>
              <a:rPr lang="cs-CZ" altLang="en-US" sz="2800" smtClean="0">
                <a:solidFill>
                  <a:srgbClr val="FFFF00"/>
                </a:solidFill>
                <a:effectLst/>
              </a:rPr>
              <a:t>analyzovat částice – buňky – v suspenzi</a:t>
            </a:r>
            <a:r>
              <a:rPr lang="cs-CZ" altLang="en-US" sz="2800" smtClean="0">
                <a:effectLst/>
              </a:rPr>
              <a:t>. Umožňuje cíleně separovat buňky na základě jejich fyzikálních a chemických vlastností</a:t>
            </a:r>
            <a:r>
              <a:rPr lang="cs-CZ" altLang="en-US" smtClean="0">
                <a:effectLst/>
              </a:rPr>
              <a:t> </a:t>
            </a:r>
            <a:br>
              <a:rPr lang="cs-CZ" altLang="en-US" smtClean="0">
                <a:effectLst/>
              </a:rPr>
            </a:br>
            <a:endParaRPr lang="cs-CZ" altLang="en-US" smtClean="0">
              <a:effectLst/>
            </a:endParaRPr>
          </a:p>
          <a:p>
            <a:pPr eaLnBrk="1" hangingPunct="1">
              <a:defRPr/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FACS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(</a:t>
            </a:r>
            <a:r>
              <a:rPr lang="cs-CZ" altLang="en-US" sz="2800" u="sng" smtClean="0">
                <a:effectLst/>
              </a:rPr>
              <a:t>F</a:t>
            </a:r>
            <a:r>
              <a:rPr lang="cs-CZ" altLang="en-US" sz="2800" smtClean="0">
                <a:effectLst/>
              </a:rPr>
              <a:t>luorescence-</a:t>
            </a:r>
            <a:r>
              <a:rPr lang="cs-CZ" altLang="en-US" sz="2800" u="sng" smtClean="0">
                <a:effectLst/>
              </a:rPr>
              <a:t>a</a:t>
            </a:r>
            <a:r>
              <a:rPr lang="cs-CZ" altLang="en-US" sz="2800" smtClean="0">
                <a:effectLst/>
              </a:rPr>
              <a:t>ctivated-</a:t>
            </a:r>
            <a:r>
              <a:rPr lang="cs-CZ" altLang="en-US" sz="2800" u="sng" smtClean="0">
                <a:effectLst/>
              </a:rPr>
              <a:t>c</a:t>
            </a:r>
            <a:r>
              <a:rPr lang="cs-CZ" altLang="en-US" sz="2800" smtClean="0">
                <a:effectLst/>
              </a:rPr>
              <a:t>ell-</a:t>
            </a:r>
            <a:r>
              <a:rPr lang="cs-CZ" altLang="en-US" sz="2800" u="sng" smtClean="0">
                <a:effectLst/>
              </a:rPr>
              <a:t>s</a:t>
            </a:r>
            <a:r>
              <a:rPr lang="cs-CZ" altLang="en-US" sz="2800" smtClean="0">
                <a:effectLst/>
              </a:rPr>
              <a:t>orting) - třídění buněčné suspenze dle odlišného rozptylu světla a fluorescenční charakteristiky buňky </a:t>
            </a:r>
            <a:endParaRPr lang="cs-CZ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0E46E-90B4-4B34-BB22-83A56E3F6373}" type="slidenum">
              <a:rPr lang="cs-CZ" altLang="en-US"/>
              <a:pPr>
                <a:defRPr/>
              </a:pPr>
              <a:t>58</a:t>
            </a:fld>
            <a:endParaRPr lang="cs-CZ" altLang="en-US"/>
          </a:p>
        </p:txBody>
      </p:sp>
      <p:pic>
        <p:nvPicPr>
          <p:cNvPr id="63491" name="Obrázek 4" descr="flow_01_img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3"/>
            <a:ext cx="7215188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2BE29-6123-4E36-BFA8-79B866013B39}" type="slidenum">
              <a:rPr lang="cs-CZ" altLang="en-US"/>
              <a:pPr>
                <a:defRPr/>
              </a:pPr>
              <a:t>59</a:t>
            </a:fld>
            <a:endParaRPr lang="cs-CZ" altLang="en-US"/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60350"/>
            <a:ext cx="914400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Užití v hematologii:</a:t>
            </a:r>
            <a:r>
              <a:rPr lang="cs-CZ" altLang="en-US" sz="2400" smtClean="0">
                <a:effectLst/>
              </a:rPr>
              <a:t/>
            </a:r>
            <a:br>
              <a:rPr lang="cs-CZ" altLang="en-US" sz="2400" smtClean="0">
                <a:effectLst/>
              </a:rPr>
            </a:br>
            <a:endParaRPr lang="cs-CZ" altLang="en-US" sz="24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smtClean="0">
                <a:effectLst/>
              </a:rPr>
              <a:t>    </a:t>
            </a:r>
            <a:r>
              <a:rPr lang="cs-CZ" altLang="en-US" sz="2800" smtClean="0">
                <a:effectLst/>
              </a:rPr>
              <a:t>imunofenotypizace myeloproliferací a lymfoproliferací pomocí fluorescenčně značených monoklonálních protilátek</a:t>
            </a:r>
          </a:p>
        </p:txBody>
      </p:sp>
      <p:pic>
        <p:nvPicPr>
          <p:cNvPr id="64516" name="Picture 7" descr="Ukázka fluorescence-activated cell sorting: Apoptosa Hoechst/PI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14563"/>
            <a:ext cx="4530725" cy="4643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Obrázek 5" descr="cll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14563"/>
            <a:ext cx="46434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7233-8041-442F-9BF8-0DF72DBAC6E6}" type="slidenum">
              <a:rPr lang="cs-CZ" altLang="en-US"/>
              <a:pPr>
                <a:defRPr/>
              </a:pPr>
              <a:t>6</a:t>
            </a:fld>
            <a:endParaRPr lang="cs-CZ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Krevní obraz (KO)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316412" cy="49244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solidFill>
                  <a:srgbClr val="99FF33"/>
                </a:solidFill>
              </a:rPr>
              <a:t>Hemoglobin</a:t>
            </a:r>
            <a:r>
              <a:rPr lang="cs-CZ" sz="2400" smtClean="0"/>
              <a:t> (</a:t>
            </a:r>
            <a:r>
              <a:rPr lang="cs-CZ" sz="2400" smtClean="0">
                <a:solidFill>
                  <a:srgbClr val="FFFF00"/>
                </a:solidFill>
              </a:rPr>
              <a:t>HGB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99FF33"/>
                </a:solidFill>
              </a:rPr>
              <a:t>Hematokrit </a:t>
            </a:r>
            <a:r>
              <a:rPr lang="cs-CZ" sz="2400" smtClean="0"/>
              <a:t>(</a:t>
            </a:r>
            <a:r>
              <a:rPr lang="cs-CZ" sz="2400" smtClean="0">
                <a:solidFill>
                  <a:srgbClr val="FFFF00"/>
                </a:solidFill>
              </a:rPr>
              <a:t>HCT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99FF33"/>
                </a:solidFill>
              </a:rPr>
              <a:t>Počet erytrocytů</a:t>
            </a:r>
            <a:r>
              <a:rPr lang="cs-CZ" sz="2400" smtClean="0"/>
              <a:t> (</a:t>
            </a:r>
            <a:r>
              <a:rPr lang="cs-CZ" sz="2400" smtClean="0">
                <a:solidFill>
                  <a:srgbClr val="FFFF00"/>
                </a:solidFill>
              </a:rPr>
              <a:t>RBC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Objem RBC (</a:t>
            </a:r>
            <a:r>
              <a:rPr lang="cs-CZ" sz="2400" smtClean="0">
                <a:solidFill>
                  <a:srgbClr val="FFFF00"/>
                </a:solidFill>
              </a:rPr>
              <a:t>MCV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Množství HGB v RBC (</a:t>
            </a:r>
            <a:r>
              <a:rPr lang="cs-CZ" sz="2400" smtClean="0">
                <a:solidFill>
                  <a:srgbClr val="FFFF00"/>
                </a:solidFill>
              </a:rPr>
              <a:t>MCH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Koncentrace HGB v RBC (</a:t>
            </a:r>
            <a:r>
              <a:rPr lang="cs-CZ" sz="2400" smtClean="0">
                <a:solidFill>
                  <a:srgbClr val="FFFF00"/>
                </a:solidFill>
              </a:rPr>
              <a:t>MCHC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Distribuční šíře RBC (</a:t>
            </a:r>
            <a:r>
              <a:rPr lang="cs-CZ" sz="2400" smtClean="0">
                <a:solidFill>
                  <a:srgbClr val="FFFF00"/>
                </a:solidFill>
              </a:rPr>
              <a:t>RDW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Retikulocyty (</a:t>
            </a:r>
            <a:r>
              <a:rPr lang="cs-CZ" sz="2400" smtClean="0">
                <a:solidFill>
                  <a:srgbClr val="FFFF00"/>
                </a:solidFill>
              </a:rPr>
              <a:t>ret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endParaRPr lang="cs-CZ" sz="2400" smtClean="0"/>
          </a:p>
          <a:p>
            <a:pPr eaLnBrk="1" hangingPunct="1">
              <a:defRPr/>
            </a:pPr>
            <a:endParaRPr lang="cs-CZ" sz="240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solidFill>
                  <a:srgbClr val="99FF33"/>
                </a:solidFill>
              </a:rPr>
              <a:t>Počet trombocytů</a:t>
            </a:r>
            <a:r>
              <a:rPr lang="cs-CZ" sz="2400" smtClean="0"/>
              <a:t> (</a:t>
            </a:r>
            <a:r>
              <a:rPr lang="cs-CZ" sz="2400" smtClean="0">
                <a:solidFill>
                  <a:srgbClr val="FFFF00"/>
                </a:solidFill>
              </a:rPr>
              <a:t>PLT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Distribuční šíře PLT (</a:t>
            </a:r>
            <a:r>
              <a:rPr lang="cs-CZ" sz="2400" smtClean="0">
                <a:solidFill>
                  <a:srgbClr val="FFFF00"/>
                </a:solidFill>
              </a:rPr>
              <a:t>PDW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Objem PLT (</a:t>
            </a:r>
            <a:r>
              <a:rPr lang="cs-CZ" sz="2400" smtClean="0">
                <a:solidFill>
                  <a:srgbClr val="FFFF00"/>
                </a:solidFill>
              </a:rPr>
              <a:t>MPV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99FF33"/>
                </a:solidFill>
              </a:rPr>
              <a:t>Počet leukocytů</a:t>
            </a:r>
            <a:r>
              <a:rPr lang="cs-CZ" sz="2400" smtClean="0"/>
              <a:t> (</a:t>
            </a:r>
            <a:r>
              <a:rPr lang="cs-CZ" sz="2400" smtClean="0">
                <a:solidFill>
                  <a:srgbClr val="FFFF00"/>
                </a:solidFill>
              </a:rPr>
              <a:t>WBC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Diferenciální rozpočet WBC     </a:t>
            </a:r>
            <a:r>
              <a:rPr lang="cs-CZ" sz="2000" smtClean="0"/>
              <a:t>- segmenty a tyče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/>
              <a:t>      - eozinofily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/>
              <a:t>      - bazofily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/>
              <a:t>      - monocyty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/>
              <a:t>      - lymfocyty   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539750" y="1628775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539750" y="1628775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539750" y="2924175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3924300" y="1628775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4932363" y="1557338"/>
            <a:ext cx="34559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3" name="Line 12"/>
          <p:cNvSpPr>
            <a:spLocks noChangeShapeType="1"/>
          </p:cNvSpPr>
          <p:nvPr/>
        </p:nvSpPr>
        <p:spPr bwMode="auto">
          <a:xfrm>
            <a:off x="4932363" y="15573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4932363" y="1989138"/>
            <a:ext cx="34559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8388350" y="15573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4932363" y="2997200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4932363" y="299720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4932363" y="3357563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9" name="Line 18"/>
          <p:cNvSpPr>
            <a:spLocks noChangeShapeType="1"/>
          </p:cNvSpPr>
          <p:nvPr/>
        </p:nvSpPr>
        <p:spPr bwMode="auto">
          <a:xfrm>
            <a:off x="8316913" y="299720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0" name="Line 20"/>
          <p:cNvSpPr>
            <a:spLocks noChangeShapeType="1"/>
          </p:cNvSpPr>
          <p:nvPr/>
        </p:nvSpPr>
        <p:spPr bwMode="auto">
          <a:xfrm>
            <a:off x="4932363" y="3429000"/>
            <a:ext cx="39608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>
            <a:off x="4932363" y="3429000"/>
            <a:ext cx="0" cy="2160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2" name="Line 22"/>
          <p:cNvSpPr>
            <a:spLocks noChangeShapeType="1"/>
          </p:cNvSpPr>
          <p:nvPr/>
        </p:nvSpPr>
        <p:spPr bwMode="auto">
          <a:xfrm>
            <a:off x="4932363" y="5589588"/>
            <a:ext cx="39608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8893175" y="3429000"/>
            <a:ext cx="0" cy="2160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4" name="Text Box 24"/>
          <p:cNvSpPr txBox="1">
            <a:spLocks noChangeArrowheads="1"/>
          </p:cNvSpPr>
          <p:nvPr/>
        </p:nvSpPr>
        <p:spPr bwMode="auto">
          <a:xfrm>
            <a:off x="3132138" y="1027113"/>
            <a:ext cx="284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</a:rPr>
              <a:t>kvantitativní vyšetření</a:t>
            </a:r>
          </a:p>
        </p:txBody>
      </p:sp>
      <p:sp>
        <p:nvSpPr>
          <p:cNvPr id="13335" name="Text Box 25"/>
          <p:cNvSpPr txBox="1">
            <a:spLocks noChangeArrowheads="1"/>
          </p:cNvSpPr>
          <p:nvPr/>
        </p:nvSpPr>
        <p:spPr bwMode="auto">
          <a:xfrm>
            <a:off x="3203575" y="6283325"/>
            <a:ext cx="2678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1">
                <a:solidFill>
                  <a:srgbClr val="FFFF00"/>
                </a:solidFill>
              </a:rPr>
              <a:t>kvalitativní vyšetření</a:t>
            </a:r>
          </a:p>
        </p:txBody>
      </p:sp>
      <p:sp>
        <p:nvSpPr>
          <p:cNvPr id="13336" name="Line 26"/>
          <p:cNvSpPr>
            <a:spLocks noChangeShapeType="1"/>
          </p:cNvSpPr>
          <p:nvPr/>
        </p:nvSpPr>
        <p:spPr bwMode="auto">
          <a:xfrm>
            <a:off x="539750" y="2997200"/>
            <a:ext cx="38877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539750" y="2997200"/>
            <a:ext cx="0" cy="2879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>
            <a:off x="539750" y="5876925"/>
            <a:ext cx="38877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39" name="Line 29"/>
          <p:cNvSpPr>
            <a:spLocks noChangeShapeType="1"/>
          </p:cNvSpPr>
          <p:nvPr/>
        </p:nvSpPr>
        <p:spPr bwMode="auto">
          <a:xfrm>
            <a:off x="4427538" y="2997200"/>
            <a:ext cx="0" cy="2879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0" name="Line 30"/>
          <p:cNvSpPr>
            <a:spLocks noChangeShapeType="1"/>
          </p:cNvSpPr>
          <p:nvPr/>
        </p:nvSpPr>
        <p:spPr bwMode="auto">
          <a:xfrm>
            <a:off x="4932363" y="2133600"/>
            <a:ext cx="38877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1" name="Line 31"/>
          <p:cNvSpPr>
            <a:spLocks noChangeShapeType="1"/>
          </p:cNvSpPr>
          <p:nvPr/>
        </p:nvSpPr>
        <p:spPr bwMode="auto">
          <a:xfrm>
            <a:off x="4932363" y="2133600"/>
            <a:ext cx="0" cy="7191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2" name="Line 32"/>
          <p:cNvSpPr>
            <a:spLocks noChangeShapeType="1"/>
          </p:cNvSpPr>
          <p:nvPr/>
        </p:nvSpPr>
        <p:spPr bwMode="auto">
          <a:xfrm>
            <a:off x="4932363" y="2852738"/>
            <a:ext cx="38877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3" name="Line 33"/>
          <p:cNvSpPr>
            <a:spLocks noChangeShapeType="1"/>
          </p:cNvSpPr>
          <p:nvPr/>
        </p:nvSpPr>
        <p:spPr bwMode="auto">
          <a:xfrm>
            <a:off x="8820150" y="2133600"/>
            <a:ext cx="0" cy="7191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555FC24-2BB6-4AA2-B6ED-CE00FFDCA35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  <a:defRPr/>
              </a:pPr>
              <a:t>60</a:t>
            </a:fld>
            <a:endParaRPr lang="cs-CZ" altLang="cs-CZ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  <a:defRPr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65541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</a:rPr>
              <a:t>Souhrn/ Dotazy/ komentáře 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D3784-E79D-4310-9621-0F1708593C56}" type="slidenum">
              <a:rPr lang="cs-CZ" altLang="en-US"/>
              <a:pPr>
                <a:defRPr/>
              </a:pPr>
              <a:t>7</a:t>
            </a:fld>
            <a:endParaRPr lang="cs-CZ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85225" cy="6048375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Automatické stanovení hematologickými analyzátory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mtClean="0"/>
          </a:p>
        </p:txBody>
      </p:sp>
      <p:pic>
        <p:nvPicPr>
          <p:cNvPr id="14340" name="Picture 4" descr="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14538"/>
            <a:ext cx="597693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77197-6344-43AD-A6EF-E4DD80297209}" type="slidenum">
              <a:rPr lang="cs-CZ" altLang="en-US"/>
              <a:pPr>
                <a:defRPr/>
              </a:pPr>
              <a:t>8</a:t>
            </a:fld>
            <a:endParaRPr lang="cs-CZ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48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Jak funguje analyzátor ?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  <a:r>
              <a:rPr lang="cs-CZ" sz="2800" smtClean="0"/>
              <a:t>- </a:t>
            </a:r>
            <a:r>
              <a:rPr lang="cs-CZ" sz="2800" smtClean="0">
                <a:solidFill>
                  <a:srgbClr val="FFFF00"/>
                </a:solidFill>
              </a:rPr>
              <a:t>impedanční</a:t>
            </a:r>
            <a:r>
              <a:rPr lang="cs-CZ" sz="2800" smtClean="0"/>
              <a:t> – při průchodu částice mezi elektrodami vzroste impedance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  <a:r>
              <a:rPr lang="cs-CZ" sz="2400" smtClean="0"/>
              <a:t>- počet impulzů = počet částic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smtClean="0"/>
              <a:t>    - amplituda = objem částice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  <a:r>
              <a:rPr lang="cs-CZ" sz="2800" smtClean="0"/>
              <a:t>    - </a:t>
            </a:r>
            <a:r>
              <a:rPr lang="cs-CZ" sz="2800" smtClean="0">
                <a:solidFill>
                  <a:srgbClr val="FFFF00"/>
                </a:solidFill>
              </a:rPr>
              <a:t>optické</a:t>
            </a:r>
            <a:r>
              <a:rPr lang="cs-CZ" sz="2800" smtClean="0"/>
              <a:t> – při průchodu částice přes fokusovaný světelný paprsek dojde k rozptylu světla</a:t>
            </a:r>
            <a:endParaRPr lang="cs-CZ" smtClean="0"/>
          </a:p>
        </p:txBody>
      </p:sp>
      <p:pic>
        <p:nvPicPr>
          <p:cNvPr id="15364" name="Picture 4" descr="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160"/>
          <a:stretch>
            <a:fillRect/>
          </a:stretch>
        </p:blipFill>
        <p:spPr bwMode="auto">
          <a:xfrm>
            <a:off x="4787900" y="1916113"/>
            <a:ext cx="41402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122DD-3476-4F73-A839-4E1BB405685A}" type="slidenum">
              <a:rPr lang="cs-CZ" altLang="en-US"/>
              <a:pPr>
                <a:defRPr/>
              </a:pPr>
              <a:t>9</a:t>
            </a:fld>
            <a:endParaRPr lang="cs-CZ" altLang="en-US"/>
          </a:p>
        </p:txBody>
      </p:sp>
      <p:pic>
        <p:nvPicPr>
          <p:cNvPr id="16387" name="Picture 2" descr="Fig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1613</Words>
  <Application>Microsoft Office PowerPoint</Application>
  <PresentationFormat>On-screen Show (4:3)</PresentationFormat>
  <Paragraphs>459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Wingdings</vt:lpstr>
      <vt:lpstr>Calibri</vt:lpstr>
      <vt:lpstr>Times New Roman</vt:lpstr>
      <vt:lpstr>Ripple</vt:lpstr>
      <vt:lpstr>Graf programu Microsoft Graph 2000</vt:lpstr>
      <vt:lpstr>Základní hematologická vyšetření</vt:lpstr>
      <vt:lpstr>Co vyšetřujeme?</vt:lpstr>
      <vt:lpstr>Přehled metod</vt:lpstr>
      <vt:lpstr>Sedimentace erytrocytů (FW)</vt:lpstr>
      <vt:lpstr>PowerPoint Presentation</vt:lpstr>
      <vt:lpstr>Krevní obraz (KO)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Hemoglobin</vt:lpstr>
      <vt:lpstr>Hematokrit</vt:lpstr>
      <vt:lpstr>Počet erytrocytů</vt:lpstr>
      <vt:lpstr>MCV – mean cell (corpuscular) volume </vt:lpstr>
      <vt:lpstr>MCH – mean cell (corpuscular) hemoglobin</vt:lpstr>
      <vt:lpstr>MCHC – mean cell (corpuscular) hemoglobin concentration</vt:lpstr>
      <vt:lpstr>RDW – red cell distribution width</vt:lpstr>
      <vt:lpstr>Počet retikulocytů</vt:lpstr>
      <vt:lpstr>PowerPoint Presentation</vt:lpstr>
      <vt:lpstr>Počet trombocytů</vt:lpstr>
      <vt:lpstr>Počet leukocytů</vt:lpstr>
      <vt:lpstr>Diferenciální rozpočet leukocytů</vt:lpstr>
      <vt:lpstr>PowerPoint Presentation</vt:lpstr>
      <vt:lpstr>Anémie</vt:lpstr>
      <vt:lpstr>PowerPoint Presentation</vt:lpstr>
      <vt:lpstr>PowerPoint Presentation</vt:lpstr>
      <vt:lpstr>PowerPoint Presentation</vt:lpstr>
      <vt:lpstr>PowerPoint Presentation</vt:lpstr>
      <vt:lpstr>Vyšetření metabolizmu železa</vt:lpstr>
      <vt:lpstr>Vyšetření metabolizmu železa</vt:lpstr>
      <vt:lpstr>Vyšetření metabolizmu železa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Hemolytické anémie</vt:lpstr>
      <vt:lpstr>PowerPoint Presentation</vt:lpstr>
      <vt:lpstr>Vyšetření metabolizmu hemoglobinu</vt:lpstr>
      <vt:lpstr>Vyšetření antierytrocytových protilátek (→  dg. autoimunitních hemolytických anémií) </vt:lpstr>
      <vt:lpstr>PowerPoint Presentation</vt:lpstr>
      <vt:lpstr>Imunologická vyšetření</vt:lpstr>
      <vt:lpstr>PowerPoint Presentation</vt:lpstr>
      <vt:lpstr>PowerPoint Presentation</vt:lpstr>
      <vt:lpstr>Vyšetření krevních skupin</vt:lpstr>
      <vt:lpstr>PowerPoint Presentation</vt:lpstr>
      <vt:lpstr>PowerPoint Presentation</vt:lpstr>
      <vt:lpstr>Cytochemie</vt:lpstr>
      <vt:lpstr>Průtoková cytometrie (flow cytometry)</vt:lpstr>
      <vt:lpstr>PowerPoint Presentation</vt:lpstr>
      <vt:lpstr>PowerPoint Presentation</vt:lpstr>
      <vt:lpstr>PowerPoint Presentation</vt:lpstr>
    </vt:vector>
  </TitlesOfParts>
  <Company>člk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hematologická vyšetření</dc:title>
  <dc:creator>MUDr. Jan Molinský</dc:creator>
  <cp:lastModifiedBy>Marsalek, Petr</cp:lastModifiedBy>
  <cp:revision>104</cp:revision>
  <dcterms:created xsi:type="dcterms:W3CDTF">2006-09-26T17:34:15Z</dcterms:created>
  <dcterms:modified xsi:type="dcterms:W3CDTF">2025-10-29T08:57:34Z</dcterms:modified>
</cp:coreProperties>
</file>