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3" r:id="rId8"/>
    <p:sldId id="261" r:id="rId9"/>
    <p:sldId id="264" r:id="rId10"/>
    <p:sldId id="265" r:id="rId11"/>
    <p:sldId id="271" r:id="rId12"/>
    <p:sldId id="287" r:id="rId13"/>
    <p:sldId id="278" r:id="rId14"/>
    <p:sldId id="279" r:id="rId15"/>
    <p:sldId id="293" r:id="rId16"/>
    <p:sldId id="294" r:id="rId17"/>
    <p:sldId id="295" r:id="rId18"/>
    <p:sldId id="292" r:id="rId19"/>
    <p:sldId id="291" r:id="rId20"/>
    <p:sldId id="296" r:id="rId21"/>
    <p:sldId id="272" r:id="rId22"/>
    <p:sldId id="274" r:id="rId23"/>
    <p:sldId id="275" r:id="rId24"/>
    <p:sldId id="281" r:id="rId25"/>
    <p:sldId id="282" r:id="rId26"/>
    <p:sldId id="285" r:id="rId27"/>
    <p:sldId id="300" r:id="rId28"/>
    <p:sldId id="270" r:id="rId29"/>
    <p:sldId id="269" r:id="rId30"/>
    <p:sldId id="303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98998A-F9B4-4FF2-B579-9A200097D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526EEE-A45B-40C5-8F64-0D470B0C5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84665FD-EB9F-4420-B0B4-CEBB3BFD43BE}" type="slidenum">
              <a:rPr lang="en-US" altLang="en-US">
                <a:solidFill>
                  <a:schemeClr val="tx1"/>
                </a:solidFill>
              </a:rPr>
              <a:pPr algn="r"/>
              <a:t>27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FF69DD46-E331-4C66-8693-863413E1F9DB}" type="slidenum">
              <a:rPr lang="cs-CZ" altLang="en-US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27</a:t>
            </a:fld>
            <a:endParaRPr lang="cs-CZ" altLang="en-US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2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FBA67-70ED-4CBF-8457-B99BF89998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679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5E27-CFE0-4CF0-A21F-84A22DF9B9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304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6FC7-92CC-4EC1-8E0B-0C6E76ABBBA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995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7C55-7C9F-4BA8-8EAD-1B9A46AB977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8057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9278-6C72-4BFB-B60F-D87CDFBE0F6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20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ED59-EE9D-4F56-AB7D-62F0F6B6140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731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6AFA-F0E2-4B06-BD8B-9879841174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0681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4B94-6F1B-4B44-8CA7-4729D3A3980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969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2E441-760A-458E-B370-FDCCD70F95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271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35EC-A240-4805-B92D-21278260FB7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7693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1B9E-61FA-4C1F-B72E-35E4EBE309D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6601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9B0A-CE5E-434E-BDD1-865C4994BDB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46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text styles</a:t>
            </a:r>
          </a:p>
          <a:p>
            <a:pPr lvl="1"/>
            <a:r>
              <a:rPr lang="cs-CZ" altLang="en-US" smtClean="0"/>
              <a:t>Second level</a:t>
            </a:r>
          </a:p>
          <a:p>
            <a:pPr lvl="2"/>
            <a:r>
              <a:rPr lang="cs-CZ" altLang="en-US" smtClean="0"/>
              <a:t>Third level</a:t>
            </a:r>
          </a:p>
          <a:p>
            <a:pPr lvl="3"/>
            <a:r>
              <a:rPr lang="cs-CZ" altLang="en-US" smtClean="0"/>
              <a:t>Fourth level</a:t>
            </a:r>
          </a:p>
          <a:p>
            <a:pPr lvl="4"/>
            <a:r>
              <a:rPr lang="cs-CZ" altLang="en-US" smtClean="0"/>
              <a:t>Fifth level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63FDFA-568B-47F8-A157-D233D9D34B2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9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latin typeface="Arial" panose="020B0604020202020204" pitchFamily="34" charset="0"/>
              </a:rPr>
              <a:t>Poruchy hospodaření vodou a minerály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962400"/>
            <a:ext cx="7343775" cy="1600200"/>
          </a:xfrm>
        </p:spPr>
        <p:txBody>
          <a:bodyPr/>
          <a:lstStyle/>
          <a:p>
            <a:pPr eaLnBrk="1" hangingPunct="1"/>
            <a:r>
              <a:rPr lang="cs-CZ" altLang="en-US" sz="2400" dirty="0" smtClean="0"/>
              <a:t>Ú</a:t>
            </a:r>
            <a:r>
              <a:rPr lang="en-US" altLang="en-US" sz="2400" dirty="0" err="1" smtClean="0"/>
              <a:t>stav</a:t>
            </a:r>
            <a:r>
              <a:rPr lang="cs-CZ" altLang="en-US" sz="2400" dirty="0" smtClean="0"/>
              <a:t> patologické fyziologie</a:t>
            </a:r>
            <a:r>
              <a:rPr lang="en-US" altLang="en-US" sz="2400" dirty="0" smtClean="0"/>
              <a:t> </a:t>
            </a:r>
          </a:p>
          <a:p>
            <a:pPr algn="l" eaLnBrk="1" hangingPunct="1"/>
            <a:r>
              <a:rPr lang="en-US" altLang="en-US" sz="2400" dirty="0" smtClean="0"/>
              <a:t>T</a:t>
            </a:r>
            <a:r>
              <a:rPr lang="cs-CZ" altLang="en-US" sz="2400" dirty="0" smtClean="0"/>
              <a:t>. </a:t>
            </a:r>
            <a:r>
              <a:rPr lang="en-US" altLang="en-US" sz="2400" dirty="0" err="1" smtClean="0"/>
              <a:t>Stopka</a:t>
            </a:r>
            <a:r>
              <a:rPr lang="cs-CZ" altLang="en-US" sz="2400" dirty="0" smtClean="0"/>
              <a:t>, S. Matoušek, J. Kofránek, P. Maršálek,</a:t>
            </a:r>
          </a:p>
          <a:p>
            <a:pPr algn="l" eaLnBrk="1" hangingPunct="1"/>
            <a:r>
              <a:rPr lang="cs-CZ" altLang="en-US" sz="2400" dirty="0" smtClean="0"/>
              <a:t>a další, </a:t>
            </a:r>
            <a:r>
              <a:rPr lang="cs-CZ" altLang="en-US" sz="2400" dirty="0" smtClean="0"/>
              <a:t>1. verze </a:t>
            </a:r>
            <a:r>
              <a:rPr lang="cs-CZ" altLang="en-US" sz="2400" dirty="0" smtClean="0"/>
              <a:t>2013, </a:t>
            </a:r>
            <a:r>
              <a:rPr lang="cs-CZ" altLang="en-US" sz="2400" dirty="0" smtClean="0"/>
              <a:t>jedna z revizí 2025</a:t>
            </a:r>
            <a:endParaRPr lang="cs-CZ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0259" y="980728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AKK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5EC4E19-20DD-4876-8502-F0B7FA74C3E1}" type="slidenum">
              <a:rPr lang="cs-CZ" altLang="en-US">
                <a:solidFill>
                  <a:schemeClr val="tx1"/>
                </a:solidFill>
              </a:rPr>
              <a:pPr algn="r"/>
              <a:t>10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en-US" sz="3800" smtClean="0">
                <a:latin typeface="Arial" panose="020B0604020202020204" pitchFamily="34" charset="0"/>
              </a:rPr>
              <a:t>Kompártmenty tekutin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7575" name="Group 167"/>
          <p:cNvGraphicFramePr>
            <a:graphicFrameLocks noGrp="1"/>
          </p:cNvGraphicFramePr>
          <p:nvPr/>
        </p:nvGraphicFramePr>
        <p:xfrm>
          <a:off x="971550" y="1628775"/>
          <a:ext cx="7704138" cy="4537075"/>
        </p:xfrm>
        <a:graphic>
          <a:graphicData uri="http://schemas.openxmlformats.org/drawingml/2006/table">
            <a:tbl>
              <a:tblPr/>
              <a:tblGrid>
                <a:gridCol w="3675063">
                  <a:extLst>
                    <a:ext uri="{9D8B030D-6E8A-4147-A177-3AD203B41FA5}">
                      <a16:colId xmlns:a16="http://schemas.microsoft.com/office/drawing/2014/main" val="3378275974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155151454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55275550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3868517722"/>
                    </a:ext>
                  </a:extLst>
                </a:gridCol>
                <a:gridCol w="2535238">
                  <a:extLst>
                    <a:ext uri="{9D8B030D-6E8A-4147-A177-3AD203B41FA5}">
                      <a16:colId xmlns:a16="http://schemas.microsoft.com/office/drawing/2014/main" val="789089585"/>
                    </a:ext>
                  </a:extLst>
                </a:gridCol>
              </a:tblGrid>
              <a:tr h="3349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40% x 70 kg = 28 L vody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, 10 L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la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a, 4L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Pravidlo60-40-20: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60 % hmotnosti tvoří celková tělesná voda: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40% hmotnosti: IC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20% hmotnosti: EC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29046"/>
                  </a:ext>
                </a:extLst>
              </a:tr>
              <a:tr h="7556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Intracelulární Tekutina =40%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  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EC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=20%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47171"/>
                  </a:ext>
                </a:extLst>
              </a:tr>
              <a:tr h="431800"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Celková tělesná voda = 60% váhy</a:t>
                      </a:r>
                      <a:endParaRPr kumimoji="0" lang="cs-CZ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53495"/>
                  </a:ext>
                </a:extLst>
              </a:tr>
            </a:tbl>
          </a:graphicData>
        </a:graphic>
      </p:graphicFrame>
      <p:sp>
        <p:nvSpPr>
          <p:cNvPr id="15384" name="Rectangle 166"/>
          <p:cNvSpPr>
            <a:spLocks noChangeArrowheads="1"/>
          </p:cNvSpPr>
          <p:nvPr/>
        </p:nvSpPr>
        <p:spPr bwMode="auto">
          <a:xfrm>
            <a:off x="2138363" y="5480050"/>
            <a:ext cx="13255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en-US" sz="1300" b="1">
                <a:solidFill>
                  <a:srgbClr val="993366"/>
                </a:solidFill>
              </a:rPr>
              <a:t>Special Notes:</a:t>
            </a:r>
            <a:endParaRPr lang="cs-CZ" altLang="en-US" sz="1300" b="1">
              <a:solidFill>
                <a:schemeClr val="tx1"/>
              </a:solidFill>
            </a:endParaRPr>
          </a:p>
          <a:p>
            <a:pPr algn="l"/>
            <a:endParaRPr lang="cs-CZ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A11D1C8-4A36-4256-946E-0CCAE62A77D7}" type="slidenum">
              <a:rPr lang="cs-CZ" altLang="en-US">
                <a:solidFill>
                  <a:schemeClr val="tx1"/>
                </a:solidFill>
              </a:rPr>
              <a:pPr algn="r"/>
              <a:t>11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en-US" sz="3800" smtClean="0">
                <a:latin typeface="Arial" panose="020B0604020202020204" pitchFamily="34" charset="0"/>
              </a:rPr>
              <a:t>Měření distribučního objemu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en-US" smtClean="0"/>
              <a:t>Diluční metoda: podání měřitelného volně distribuujícího se agens.</a:t>
            </a:r>
          </a:p>
          <a:p>
            <a:pPr eaLnBrk="1" hangingPunct="1"/>
            <a:r>
              <a:rPr lang="cs-CZ" altLang="en-US" smtClean="0"/>
              <a:t>Výpočet  objemu = (množství podané látky- množství vyloučené látky)/ změřená koncentrace</a:t>
            </a:r>
          </a:p>
          <a:p>
            <a:pPr eaLnBrk="1" hangingPunct="1"/>
            <a:r>
              <a:rPr lang="cs-CZ" altLang="en-US" smtClean="0"/>
              <a:t>Přímé měření: „Triciová“ voda (T</a:t>
            </a:r>
            <a:r>
              <a:rPr lang="cs-CZ" altLang="en-US" baseline="-25000" smtClean="0"/>
              <a:t>2</a:t>
            </a:r>
            <a:r>
              <a:rPr lang="cs-CZ" altLang="en-US" smtClean="0"/>
              <a:t>O, měření celkové tělesné vody), sacharosa nepřechází do ICT (měření ECT), radioaktivní albumin, Evansova modř (měření plazmy).</a:t>
            </a:r>
          </a:p>
          <a:p>
            <a:pPr eaLnBrk="1" hangingPunct="1"/>
            <a:r>
              <a:rPr lang="cs-CZ" altLang="en-US" smtClean="0"/>
              <a:t>Oligosacharid inulin, podobně jako endogenní kreatinin, jsou vhodné pro sledování glomerulární filtrace.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EC4B2CA-A23F-459B-9C12-40EF01C40FCF}" type="slidenum">
              <a:rPr lang="cs-CZ" altLang="en-US">
                <a:solidFill>
                  <a:schemeClr val="tx1"/>
                </a:solidFill>
              </a:rPr>
              <a:pPr algn="r"/>
              <a:t>12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800" smtClean="0">
                <a:latin typeface="Arial" panose="020B0604020202020204" pitchFamily="34" charset="0"/>
              </a:rPr>
              <a:t>Osmolalita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4248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celkové množství osmoticky aktivních částic rozpuštěných v roztoku na jednotku hmotnosti rozpouštědla (mol/</a:t>
            </a:r>
            <a:r>
              <a:rPr lang="en-US" altLang="en-US" smtClean="0"/>
              <a:t> </a:t>
            </a:r>
            <a:r>
              <a:rPr lang="cs-CZ" altLang="en-US" smtClean="0"/>
              <a:t>kg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chemeClr val="accent2"/>
                </a:solidFill>
              </a:rPr>
              <a:t>osmolarita</a:t>
            </a:r>
            <a:r>
              <a:rPr lang="en-US" altLang="en-US" smtClean="0"/>
              <a:t> v mol/ L</a:t>
            </a:r>
            <a:r>
              <a:rPr lang="cs-CZ" alt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chemeClr val="accent2"/>
                </a:solidFill>
              </a:rPr>
              <a:t>Osmolalita</a:t>
            </a:r>
            <a:r>
              <a:rPr lang="cs-CZ" altLang="en-US" smtClean="0"/>
              <a:t> vyjadřuje chování roztoku v prostorech ohraničených polopropustnými membránami (tj. membránami relativně prostupnými pro rozpouštědlo, nejčastěji vodu, a naopak špatně prostupnými pro ostatní rozpuštěné částice).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Pokud je na každé straně polopropustné membrány roztok o jiné osmolalitě, začne se projevovat rozdíl osmotických tlaků obou roztoků a na membráně budou probíhat osmotické děje.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317477E-FD31-4356-A153-79EDF3EDA470}" type="slidenum">
              <a:rPr lang="cs-CZ" altLang="en-US">
                <a:solidFill>
                  <a:schemeClr val="tx1"/>
                </a:solidFill>
              </a:rPr>
              <a:pPr algn="r"/>
              <a:t>13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Zjištění osmola</a:t>
            </a:r>
            <a:r>
              <a:rPr lang="en-US" altLang="en-US" smtClean="0">
                <a:latin typeface="Arial" panose="020B0604020202020204" pitchFamily="34" charset="0"/>
              </a:rPr>
              <a:t>l</a:t>
            </a:r>
            <a:r>
              <a:rPr lang="cs-CZ" altLang="en-US" smtClean="0">
                <a:latin typeface="Arial" panose="020B0604020202020204" pitchFamily="34" charset="0"/>
              </a:rPr>
              <a:t>ity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9144000" cy="4205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Osmolalita= součin molality a počtu částic vzniklých disociací jedné molekuly, vyjadřuje se v osm/</a:t>
            </a:r>
            <a:r>
              <a:rPr lang="en-US" altLang="en-US" sz="2400" smtClean="0"/>
              <a:t> </a:t>
            </a:r>
            <a:r>
              <a:rPr lang="cs-CZ" altLang="en-US" sz="2400" smtClean="0"/>
              <a:t>kg. (Zjednodušení: v</a:t>
            </a:r>
            <a:r>
              <a:rPr lang="en-US" altLang="en-US" sz="2400" smtClean="0"/>
              <a:t>_</a:t>
            </a:r>
            <a:r>
              <a:rPr lang="cs-CZ" altLang="en-US" sz="2400" smtClean="0"/>
              <a:t>plasmě je dominantní NaCl, proto je možné odhadnout osmolalitu plasmy zdvojnásobením koncentrace Na v mol/l.)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Výpočet platí pouze pro ideální, tzn. extrémně zředěné roztoky. U</a:t>
            </a:r>
            <a:r>
              <a:rPr lang="en-US" altLang="en-US" sz="2400" smtClean="0"/>
              <a:t>_</a:t>
            </a:r>
            <a:r>
              <a:rPr lang="cs-CZ" altLang="en-US" sz="2400" smtClean="0"/>
              <a:t>většiny tělesných tekutin je reálná osmolalita menší než osmolalita ideální (osmotický koeficient roztoku).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Např. 1M roztok glukózy, 1M roztok NaCl a 1M roztok Na</a:t>
            </a:r>
            <a:r>
              <a:rPr lang="cs-CZ" altLang="en-US" sz="2400" baseline="-25000" smtClean="0"/>
              <a:t>2</a:t>
            </a:r>
            <a:r>
              <a:rPr lang="cs-CZ" altLang="en-US" sz="2400" smtClean="0"/>
              <a:t>SO</a:t>
            </a:r>
            <a:r>
              <a:rPr lang="cs-CZ" altLang="en-US" sz="2400" baseline="-25000" smtClean="0"/>
              <a:t>4</a:t>
            </a:r>
            <a:r>
              <a:rPr lang="cs-CZ" altLang="en-US" sz="2400" smtClean="0"/>
              <a:t> mají stejnou molalitu, tj. 1mol/kg. Molekula glukózy nedisociuje, proto je osmolalita tohoto roztoku rovna 1 osmol/kg. Roztok NaCl disociuje, z jedné molekuly NaCl vzniknou dva ionty (Na+, Cl-), z nichž oba jsou osmoticky aktivní, proto osmolalita tohoto roztoku je 2 osmol/kg. Roztok Na</a:t>
            </a:r>
            <a:r>
              <a:rPr lang="cs-CZ" altLang="en-US" sz="2400" baseline="-25000" smtClean="0"/>
              <a:t>2</a:t>
            </a:r>
            <a:r>
              <a:rPr lang="cs-CZ" altLang="en-US" sz="2400" smtClean="0"/>
              <a:t>SO</a:t>
            </a:r>
            <a:r>
              <a:rPr lang="cs-CZ" altLang="en-US" sz="2400" baseline="-25000" smtClean="0"/>
              <a:t>4</a:t>
            </a:r>
            <a:r>
              <a:rPr lang="cs-CZ" altLang="en-US" sz="2400" smtClean="0"/>
              <a:t>  disociuje na tři aktivní ionty – Na+, Na+ a SO</a:t>
            </a:r>
            <a:r>
              <a:rPr lang="cs-CZ" altLang="en-US" sz="2400" baseline="-25000" smtClean="0"/>
              <a:t>4</a:t>
            </a:r>
            <a:r>
              <a:rPr lang="cs-CZ" altLang="en-US" sz="2400" smtClean="0"/>
              <a:t>-, proto je osmolalita tohoto roztoku 3 osmol/kg.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Fyziologická hodnota osmolality plazmy je asi 300 mosmol/kg.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16013" y="7029450"/>
            <a:ext cx="691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en-US">
                <a:solidFill>
                  <a:schemeClr val="tx1"/>
                </a:solidFill>
              </a:rPr>
              <a:t>http://www.ias.ac.in/initiat/sci_ed/resources/chemistry/osmosis3.gif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FD09241-58AE-4815-B1BB-A64D25C84A8B}" type="slidenum">
              <a:rPr lang="cs-CZ" altLang="en-US">
                <a:solidFill>
                  <a:schemeClr val="tx1"/>
                </a:solidFill>
              </a:rPr>
              <a:pPr algn="r"/>
              <a:t>14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800" smtClean="0">
                <a:latin typeface="Arial" panose="020B0604020202020204" pitchFamily="34" charset="0"/>
              </a:rPr>
              <a:t>Osmola</a:t>
            </a:r>
            <a:r>
              <a:rPr lang="en-US" altLang="en-US" sz="3800" smtClean="0">
                <a:latin typeface="Arial" panose="020B0604020202020204" pitchFamily="34" charset="0"/>
              </a:rPr>
              <a:t>l</a:t>
            </a:r>
            <a:r>
              <a:rPr lang="cs-CZ" altLang="en-US" sz="3800" smtClean="0">
                <a:latin typeface="Arial" panose="020B0604020202020204" pitchFamily="34" charset="0"/>
              </a:rPr>
              <a:t>ita </a:t>
            </a:r>
            <a:r>
              <a:rPr lang="en-US" altLang="en-US" sz="3800" smtClean="0">
                <a:latin typeface="Arial" panose="020B0604020202020204" pitchFamily="34" charset="0"/>
              </a:rPr>
              <a:t>v roztoc</a:t>
            </a:r>
            <a:r>
              <a:rPr lang="cs-CZ" altLang="en-US" sz="3800" smtClean="0">
                <a:latin typeface="Arial" panose="020B0604020202020204" pitchFamily="34" charset="0"/>
              </a:rPr>
              <a:t>ích/</a:t>
            </a:r>
            <a:br>
              <a:rPr lang="cs-CZ" altLang="en-US" sz="3800" smtClean="0">
                <a:latin typeface="Arial" panose="020B0604020202020204" pitchFamily="34" charset="0"/>
              </a:rPr>
            </a:br>
            <a:r>
              <a:rPr lang="cs-CZ" altLang="en-US" sz="3800" smtClean="0">
                <a:latin typeface="Arial" panose="020B0604020202020204" pitchFamily="34" charset="0"/>
              </a:rPr>
              <a:t>efektivní osmola</a:t>
            </a:r>
            <a:r>
              <a:rPr lang="en-US" altLang="en-US" sz="3800" smtClean="0">
                <a:latin typeface="Arial" panose="020B0604020202020204" pitchFamily="34" charset="0"/>
              </a:rPr>
              <a:t>l</a:t>
            </a:r>
            <a:r>
              <a:rPr lang="cs-CZ" altLang="en-US" sz="3800" smtClean="0">
                <a:latin typeface="Arial" panose="020B0604020202020204" pitchFamily="34" charset="0"/>
              </a:rPr>
              <a:t>ita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50213" cy="5068888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Dva roztoky jsou </a:t>
            </a:r>
            <a:r>
              <a:rPr lang="cs-CZ" altLang="en-US" sz="2400" b="1" smtClean="0"/>
              <a:t>izosmotické, </a:t>
            </a:r>
            <a:r>
              <a:rPr lang="cs-CZ" altLang="en-US" sz="2400" smtClean="0"/>
              <a:t>pokud obsahují stejné množství rozpuštěných částic, nezávisle na tom, zda nějaká voda bude proudit přes membránu, která je odděluje. Dva roztoky jsou </a:t>
            </a:r>
            <a:r>
              <a:rPr lang="cs-CZ" altLang="en-US" sz="2400" b="1" smtClean="0"/>
              <a:t>izotonické, </a:t>
            </a:r>
            <a:r>
              <a:rPr lang="cs-CZ" altLang="en-US" sz="2400" smtClean="0"/>
              <a:t>pokud žádná voda přes membránu proudit nebude, nezávisle na počtu rozpuštěných částic.</a:t>
            </a:r>
          </a:p>
          <a:p>
            <a:pPr eaLnBrk="1" hangingPunct="1"/>
            <a:r>
              <a:rPr lang="cs-CZ" altLang="en-US" sz="2400" smtClean="0"/>
              <a:t> Roztok 150 mmol/l NaCl je izoosmotický vzhledem k</a:t>
            </a:r>
            <a:r>
              <a:rPr lang="en-US" altLang="en-US" sz="2400" smtClean="0"/>
              <a:t>_</a:t>
            </a:r>
            <a:r>
              <a:rPr lang="cs-CZ" altLang="en-US" sz="2400" smtClean="0"/>
              <a:t>intracelulárnímu prostoru a také je izotonický – buňka nebude ani otékat, ani se svrašťovat. Oproti tomu 300 mmol/l roztok močoviny, i když je izoosmotický, povede ke zvětšování (a případnému prasknutí) buňky, a proto není izotonický, je hypotonický, močovina má nižší efektivní osmolaritu.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D968CC2-1B48-4002-B1D8-77864EBBCC0E}" type="slidenum">
              <a:rPr lang="cs-CZ" altLang="en-US">
                <a:solidFill>
                  <a:schemeClr val="tx1"/>
                </a:solidFill>
              </a:rPr>
              <a:pPr algn="r"/>
              <a:t>15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" y="44624"/>
            <a:ext cx="8651304" cy="620712"/>
          </a:xfrm>
        </p:spPr>
        <p:txBody>
          <a:bodyPr/>
          <a:lstStyle/>
          <a:p>
            <a:pPr eaLnBrk="1" hangingPunct="1"/>
            <a:r>
              <a:rPr lang="cs-CZ" altLang="en-US" sz="2800" dirty="0" smtClean="0">
                <a:latin typeface="Arial" panose="020B0604020202020204" pitchFamily="34" charset="0"/>
              </a:rPr>
              <a:t>Elektro-chemický (Nernstův) </a:t>
            </a:r>
            <a:r>
              <a:rPr lang="cs-CZ" altLang="en-US" sz="2800" dirty="0" smtClean="0">
                <a:latin typeface="Arial" panose="020B0604020202020204" pitchFamily="34" charset="0"/>
              </a:rPr>
              <a:t>potenciál na </a:t>
            </a:r>
            <a:r>
              <a:rPr lang="cs-CZ" altLang="en-US" sz="2800" dirty="0" smtClean="0">
                <a:latin typeface="Arial" panose="020B0604020202020204" pitchFamily="34" charset="0"/>
              </a:rPr>
              <a:t>membráně</a:t>
            </a:r>
            <a:endParaRPr lang="en-US" altLang="en-US" sz="2800" dirty="0" smtClean="0">
              <a:latin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" y="548680"/>
            <a:ext cx="812153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AB4F3E2-C0C9-4BCA-9594-6486522C130B}" type="slidenum">
              <a:rPr lang="cs-CZ" altLang="en-US">
                <a:solidFill>
                  <a:schemeClr val="tx1"/>
                </a:solidFill>
              </a:rPr>
              <a:pPr algn="r"/>
              <a:t>16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532812" cy="4060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Úzce souvisí se stavem výživy (!):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Anabolický stav = přísun glukózy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= vstup K</a:t>
            </a:r>
            <a:r>
              <a:rPr lang="cs-CZ" altLang="en-US" baseline="30000" smtClean="0"/>
              <a:t>+</a:t>
            </a:r>
            <a:r>
              <a:rPr lang="cs-CZ" altLang="en-US" smtClean="0"/>
              <a:t> do buněk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Katabolický stav = nedostatek glukózy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= výstup K</a:t>
            </a:r>
            <a:r>
              <a:rPr lang="cs-CZ" altLang="en-US" baseline="30000" smtClean="0"/>
              <a:t>+</a:t>
            </a:r>
            <a:r>
              <a:rPr lang="cs-CZ" altLang="en-US" smtClean="0"/>
              <a:t>  z buněk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Toto je zprostředkováno Na</a:t>
            </a:r>
            <a:r>
              <a:rPr lang="cs-CZ" altLang="en-US" baseline="30000" smtClean="0"/>
              <a:t>+</a:t>
            </a:r>
            <a:r>
              <a:rPr lang="cs-CZ" altLang="en-US" smtClean="0"/>
              <a:t> / K</a:t>
            </a:r>
            <a:r>
              <a:rPr lang="cs-CZ" altLang="en-US" baseline="30000" smtClean="0"/>
              <a:t>+</a:t>
            </a:r>
            <a:r>
              <a:rPr lang="cs-CZ" altLang="en-US" smtClean="0"/>
              <a:t> -ATPázou (pumpou)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K</a:t>
            </a:r>
            <a:r>
              <a:rPr lang="cs-CZ" altLang="en-US" baseline="30000" smtClean="0"/>
              <a:t>+</a:t>
            </a:r>
            <a:r>
              <a:rPr lang="cs-CZ" altLang="en-US" smtClean="0"/>
              <a:t>  je regulován inzulínem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(K</a:t>
            </a:r>
            <a:r>
              <a:rPr lang="cs-CZ" altLang="en-US" baseline="30000" smtClean="0"/>
              <a:t>+</a:t>
            </a:r>
            <a:r>
              <a:rPr lang="cs-CZ" altLang="en-US" smtClean="0"/>
              <a:t> i Na</a:t>
            </a:r>
            <a:r>
              <a:rPr lang="cs-CZ" altLang="en-US" baseline="30000" smtClean="0"/>
              <a:t>+</a:t>
            </a:r>
            <a:r>
              <a:rPr lang="cs-CZ" altLang="en-US" smtClean="0"/>
              <a:t> samozřejmě také aldosteronem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a dalšími hormony)</a:t>
            </a:r>
            <a:endParaRPr lang="en-US" alt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cs-CZ" altLang="en-US" sz="3200" smtClean="0">
                <a:latin typeface="Arial" panose="020B0604020202020204" pitchFamily="34" charset="0"/>
              </a:rPr>
              <a:t>Elektro-chemický (Nernstův) potenciál</a:t>
            </a:r>
            <a:br>
              <a:rPr lang="cs-CZ" altLang="en-US" sz="3200" smtClean="0">
                <a:latin typeface="Arial" panose="020B0604020202020204" pitchFamily="34" charset="0"/>
              </a:rPr>
            </a:br>
            <a:r>
              <a:rPr lang="cs-CZ" altLang="en-US" sz="3200" smtClean="0">
                <a:latin typeface="Arial" panose="020B0604020202020204" pitchFamily="34" charset="0"/>
              </a:rPr>
              <a:t> na membráně</a:t>
            </a:r>
            <a:endParaRPr lang="en-US" altLang="en-US" sz="3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A9D87F4-B6B9-4F71-B4BA-9EF3B6B40F53}" type="slidenum">
              <a:rPr lang="cs-CZ" altLang="en-US">
                <a:solidFill>
                  <a:schemeClr val="tx1"/>
                </a:solidFill>
              </a:rPr>
              <a:pPr algn="r"/>
              <a:t>17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...koncentrace (celkem jednoduchá), udává se například v molech, či v osmolech. Osmotický tlak odpovídá tlaku, jako kdyby se jednalo o plyn, atd, atd...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/>
              <a:t>... hotovost = (rychle, či pomalu) mobilizovatelná zásoba</a:t>
            </a:r>
            <a:endParaRPr lang="en-US" altLang="en-US" smtClean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900113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800">
                <a:solidFill>
                  <a:schemeClr val="tx2"/>
                </a:solidFill>
              </a:rPr>
              <a:t>Extra-celulární a intra-celulární </a:t>
            </a:r>
            <a:br>
              <a:rPr lang="cs-CZ" altLang="en-US" sz="3800">
                <a:solidFill>
                  <a:schemeClr val="tx2"/>
                </a:solidFill>
              </a:rPr>
            </a:br>
            <a:r>
              <a:rPr lang="cs-CZ" altLang="en-US" sz="3800">
                <a:solidFill>
                  <a:schemeClr val="tx2"/>
                </a:solidFill>
              </a:rPr>
              <a:t>koncentrace a hotovost</a:t>
            </a:r>
            <a:endParaRPr lang="en-US" altLang="en-US" sz="3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E9E2BB4-F39A-4297-B527-71D8C95B25D8}" type="slidenum">
              <a:rPr lang="cs-CZ" altLang="en-US">
                <a:solidFill>
                  <a:schemeClr val="tx1"/>
                </a:solidFill>
              </a:rPr>
              <a:pPr algn="r"/>
              <a:t>18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2400" cy="1143000"/>
          </a:xfrm>
        </p:spPr>
        <p:txBody>
          <a:bodyPr/>
          <a:lstStyle/>
          <a:p>
            <a:pPr algn="ctr" eaLnBrk="1" hangingPunct="1"/>
            <a:r>
              <a:rPr lang="cs-CZ" altLang="en-US" sz="3800" smtClean="0">
                <a:latin typeface="Arial" panose="020B0604020202020204" pitchFamily="34" charset="0"/>
              </a:rPr>
              <a:t>Extra-celulární a intra-celulární </a:t>
            </a:r>
            <a:br>
              <a:rPr lang="cs-CZ" altLang="en-US" sz="3800" smtClean="0">
                <a:latin typeface="Arial" panose="020B0604020202020204" pitchFamily="34" charset="0"/>
              </a:rPr>
            </a:br>
            <a:r>
              <a:rPr lang="cs-CZ" altLang="en-US" sz="3800" smtClean="0">
                <a:latin typeface="Arial" panose="020B0604020202020204" pitchFamily="34" charset="0"/>
              </a:rPr>
              <a:t>koncentrace a hotovost</a:t>
            </a:r>
            <a:endParaRPr lang="en-US" altLang="en-US" sz="3800" smtClean="0">
              <a:latin typeface="Arial" panose="020B0604020202020204" pitchFamily="34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7587D61-F9A4-49A6-89EF-FE22C724AA32}" type="slidenum">
              <a:rPr lang="cs-CZ" altLang="en-US">
                <a:solidFill>
                  <a:schemeClr val="tx1"/>
                </a:solidFill>
              </a:rPr>
              <a:pPr algn="r"/>
              <a:t>19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en-US" sz="3800" smtClean="0">
                <a:latin typeface="Arial" panose="020B0604020202020204" pitchFamily="34" charset="0"/>
              </a:rPr>
              <a:t>(normální) </a:t>
            </a:r>
            <a:r>
              <a:rPr lang="en-US" altLang="en-US" sz="3800" smtClean="0">
                <a:latin typeface="Arial" panose="020B0604020202020204" pitchFamily="34" charset="0"/>
              </a:rPr>
              <a:t>h</a:t>
            </a:r>
            <a:r>
              <a:rPr lang="cs-CZ" altLang="en-US" sz="3800" smtClean="0">
                <a:latin typeface="Arial" panose="020B0604020202020204" pitchFamily="34" charset="0"/>
              </a:rPr>
              <a:t>ospodaření</a:t>
            </a:r>
            <a:br>
              <a:rPr lang="cs-CZ" altLang="en-US" sz="3800" smtClean="0">
                <a:latin typeface="Arial" panose="020B0604020202020204" pitchFamily="34" charset="0"/>
              </a:rPr>
            </a:br>
            <a:r>
              <a:rPr lang="cs-CZ" altLang="en-US" sz="3800" smtClean="0">
                <a:latin typeface="Arial" panose="020B0604020202020204" pitchFamily="34" charset="0"/>
              </a:rPr>
              <a:t>ionty a vodou – bilance = obrat</a:t>
            </a:r>
            <a:endParaRPr lang="en-US" altLang="en-US" sz="3800" smtClean="0">
              <a:latin typeface="Arial" panose="020B0604020202020204" pitchFamily="34" charset="0"/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06538"/>
            <a:ext cx="6124890" cy="53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10F023-0796-491B-8F46-56CDBFE58264}" type="slidenum">
              <a:rPr lang="cs-CZ" altLang="en-US">
                <a:solidFill>
                  <a:schemeClr val="tx1"/>
                </a:solidFill>
              </a:rPr>
              <a:pPr algn="r"/>
              <a:t>2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>
                <a:latin typeface="Arial" panose="020B0604020202020204" pitchFamily="34" charset="0"/>
              </a:rPr>
              <a:t>Dehydratace</a:t>
            </a:r>
            <a:r>
              <a:rPr lang="cs-CZ" altLang="en-US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8000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dehydratace = nedostatek vody v organizmu</a:t>
            </a:r>
          </a:p>
          <a:p>
            <a:pPr eaLnBrk="1" hangingPunct="1"/>
            <a:r>
              <a:rPr lang="cs-CZ" altLang="en-US" sz="2400" smtClean="0"/>
              <a:t>způsobena ztrátou, nedostatečným příjmem,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 smtClean="0"/>
              <a:t>	či kombinací obou příčin.</a:t>
            </a:r>
          </a:p>
          <a:p>
            <a:pPr eaLnBrk="1" hangingPunct="1"/>
            <a:r>
              <a:rPr lang="cs-CZ" altLang="en-US" sz="2400" smtClean="0"/>
              <a:t>častější je ztrátová při zvracení a průjmech.</a:t>
            </a:r>
          </a:p>
          <a:p>
            <a:pPr eaLnBrk="1" hangingPunct="1"/>
            <a:r>
              <a:rPr lang="cs-CZ" altLang="en-US" sz="2400" smtClean="0"/>
              <a:t>děti jsou ve větším riziku: větší povrch/hmotnosti, nedostatečné bariery, větší obrat vody a tekutin.. </a:t>
            </a:r>
          </a:p>
          <a:p>
            <a:pPr eaLnBrk="1" hangingPunct="1"/>
            <a:r>
              <a:rPr lang="cs-CZ" altLang="en-US" sz="2400" smtClean="0"/>
              <a:t>senioři</a:t>
            </a:r>
            <a:r>
              <a:rPr lang="en-US" altLang="en-US" sz="2400" smtClean="0"/>
              <a:t>, nemocn</a:t>
            </a:r>
            <a:r>
              <a:rPr lang="cs-CZ" altLang="en-US" sz="2400" smtClean="0"/>
              <a:t>í</a:t>
            </a:r>
            <a:r>
              <a:rPr lang="en-US" altLang="en-US" sz="2400" smtClean="0"/>
              <a:t>, podvy</a:t>
            </a:r>
            <a:r>
              <a:rPr lang="cs-CZ" altLang="en-US" sz="2400" smtClean="0"/>
              <a:t>ž</a:t>
            </a:r>
            <a:r>
              <a:rPr lang="en-US" altLang="en-US" sz="2400" smtClean="0"/>
              <a:t>iven</a:t>
            </a:r>
            <a:r>
              <a:rPr lang="cs-CZ" altLang="en-US" sz="2400" smtClean="0"/>
              <a:t>í a podobně, jsou také ve větším riziku (nedostatečný příjem tekutin).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 smtClean="0"/>
              <a:t>Těžká dehydratace je život ohrožující stav.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956DB2A-BD80-4B6F-88A0-851391BF3448}" type="slidenum">
              <a:rPr lang="cs-CZ" altLang="en-US">
                <a:solidFill>
                  <a:schemeClr val="tx1"/>
                </a:solidFill>
              </a:rPr>
              <a:pPr algn="r"/>
              <a:t>20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800" smtClean="0">
                <a:latin typeface="Arial" panose="020B0604020202020204" pitchFamily="34" charset="0"/>
              </a:rPr>
              <a:t>(normální) </a:t>
            </a:r>
            <a:r>
              <a:rPr lang="en-US" altLang="en-US" sz="3800" smtClean="0">
                <a:latin typeface="Arial" panose="020B0604020202020204" pitchFamily="34" charset="0"/>
              </a:rPr>
              <a:t>h</a:t>
            </a:r>
            <a:r>
              <a:rPr lang="cs-CZ" altLang="en-US" sz="3800" smtClean="0">
                <a:latin typeface="Arial" panose="020B0604020202020204" pitchFamily="34" charset="0"/>
              </a:rPr>
              <a:t>ospodaření</a:t>
            </a:r>
            <a:br>
              <a:rPr lang="cs-CZ" altLang="en-US" sz="3800" smtClean="0">
                <a:latin typeface="Arial" panose="020B0604020202020204" pitchFamily="34" charset="0"/>
              </a:rPr>
            </a:br>
            <a:r>
              <a:rPr lang="cs-CZ" altLang="en-US" sz="3800" smtClean="0">
                <a:latin typeface="Arial" panose="020B0604020202020204" pitchFamily="34" charset="0"/>
              </a:rPr>
              <a:t>vodou – bilance = obrat</a:t>
            </a:r>
            <a:endParaRPr lang="en-US" altLang="en-US" sz="3800" smtClean="0">
              <a:latin typeface="Arial" panose="020B0604020202020204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45125"/>
            <a:ext cx="7772400" cy="1079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000" smtClean="0"/>
              <a:t>Rovnost: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000" smtClean="0"/>
              <a:t>množství</a:t>
            </a:r>
            <a:r>
              <a:rPr lang="en-US" altLang="en-US" sz="2000" smtClean="0"/>
              <a:t>_</a:t>
            </a:r>
            <a:r>
              <a:rPr lang="cs-CZ" altLang="en-US" sz="2000" smtClean="0"/>
              <a:t>metabolické</a:t>
            </a:r>
            <a:r>
              <a:rPr lang="en-US" altLang="en-US" sz="2000" smtClean="0"/>
              <a:t>_</a:t>
            </a:r>
            <a:r>
              <a:rPr lang="cs-CZ" altLang="en-US" sz="2000" smtClean="0"/>
              <a:t>vody</a:t>
            </a:r>
            <a:r>
              <a:rPr lang="en-US" altLang="en-US" sz="2000" smtClean="0"/>
              <a:t>_</a:t>
            </a:r>
            <a:r>
              <a:rPr lang="cs-CZ" altLang="en-US" sz="2000" smtClean="0"/>
              <a:t>za</a:t>
            </a:r>
            <a:r>
              <a:rPr lang="en-US" altLang="en-US" sz="2000" smtClean="0"/>
              <a:t>_</a:t>
            </a:r>
            <a:r>
              <a:rPr lang="cs-CZ" altLang="en-US" sz="2000" smtClean="0"/>
              <a:t>den</a:t>
            </a:r>
            <a:r>
              <a:rPr lang="en-US" altLang="en-US" sz="2000" smtClean="0"/>
              <a:t> </a:t>
            </a:r>
            <a:r>
              <a:rPr lang="cs-CZ" altLang="en-US" sz="2000" smtClean="0"/>
              <a:t>=</a:t>
            </a:r>
            <a:r>
              <a:rPr lang="en-US" altLang="en-US" sz="2000" smtClean="0"/>
              <a:t> </a:t>
            </a:r>
            <a:r>
              <a:rPr lang="cs-CZ" altLang="en-US" sz="2000" smtClean="0"/>
              <a:t>perspiratio</a:t>
            </a:r>
            <a:r>
              <a:rPr lang="en-US" altLang="en-US" sz="2000" smtClean="0"/>
              <a:t>_</a:t>
            </a:r>
            <a:r>
              <a:rPr lang="cs-CZ" altLang="en-US" sz="2000" smtClean="0"/>
              <a:t>insensibilis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smtClean="0"/>
              <a:t>n</a:t>
            </a:r>
            <a:r>
              <a:rPr lang="cs-CZ" altLang="en-US" sz="2000" smtClean="0"/>
              <a:t>ení samozřejmá, nicméně umožňuje sledování vodní bilance</a:t>
            </a:r>
            <a:endParaRPr lang="en-US" altLang="en-US" sz="200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82015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AE6E3FC-376D-4985-9F58-666FCB91E2DB}" type="slidenum">
              <a:rPr lang="cs-CZ" altLang="en-US">
                <a:solidFill>
                  <a:schemeClr val="tx1"/>
                </a:solidFill>
              </a:rPr>
              <a:pPr algn="r"/>
              <a:t>21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Pohyb tekutiny</a:t>
            </a:r>
            <a:r>
              <a:rPr lang="cs-CZ" altLang="en-US" smtClean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51025"/>
            <a:ext cx="84597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Difúze/ osmóza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1800" smtClean="0"/>
              <a:t>	</a:t>
            </a:r>
            <a:r>
              <a:rPr lang="cs-CZ" altLang="en-US" sz="2000" smtClean="0"/>
              <a:t>Diffusion of water down its concentration gradient is called </a:t>
            </a:r>
            <a:r>
              <a:rPr lang="cs-CZ" altLang="en-US" sz="2000" b="1" smtClean="0"/>
              <a:t>osmosis.</a:t>
            </a:r>
            <a:r>
              <a:rPr lang="cs-CZ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Facilitatovaná difúze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1800" smtClean="0"/>
              <a:t>	</a:t>
            </a:r>
            <a:r>
              <a:rPr lang="cs-CZ" altLang="en-US" sz="2000" smtClean="0"/>
              <a:t>Proteins act as carriers or pores permit flux of substances that cannot diffuse directly through the membrane</a:t>
            </a:r>
            <a:r>
              <a:rPr lang="cs-CZ" altLang="en-US" sz="1800" smtClean="0"/>
              <a:t>.</a:t>
            </a:r>
            <a:r>
              <a:rPr lang="cs-CZ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Primární aktivní transport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1600" smtClean="0"/>
              <a:t>	</a:t>
            </a:r>
            <a:r>
              <a:rPr lang="cs-CZ" altLang="en-US" sz="2000" smtClean="0"/>
              <a:t>Proteins in the membrane can also act as pumps. Example:  Na-K ATPase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Sekundární aktivní transport/ ko-transport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1800" smtClean="0"/>
              <a:t>	</a:t>
            </a:r>
            <a:r>
              <a:rPr lang="cs-CZ" altLang="en-US" sz="2000" smtClean="0"/>
              <a:t>Cotransport moves 2 or more molecules in the same direction across the membrane. Example:  Na-Glucose cotransport.</a:t>
            </a:r>
            <a:r>
              <a:rPr lang="cs-CZ" altLang="en-US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C1ED0C3-3E1A-475A-BC4D-F845C669B527}" type="slidenum">
              <a:rPr lang="cs-CZ" altLang="en-US">
                <a:solidFill>
                  <a:schemeClr val="tx1"/>
                </a:solidFill>
              </a:rPr>
              <a:pPr algn="r"/>
              <a:t>22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pPr eaLnBrk="1" hangingPunct="1"/>
            <a:r>
              <a:rPr lang="cs-CZ" altLang="en-US" sz="2400" b="1" smtClean="0">
                <a:latin typeface="Arial" panose="020B0604020202020204" pitchFamily="34" charset="0"/>
              </a:rPr>
              <a:t>Příklad: muž o váze 70 kg, osmolalita ECT 290 mOsm/kg. Do ECT přibydou 2 litry čisté vody.</a:t>
            </a:r>
            <a:r>
              <a:rPr lang="cs-CZ" altLang="en-US" smtClean="0"/>
              <a:t> 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>
            <p:ph idx="1"/>
          </p:nvPr>
        </p:nvGraphicFramePr>
        <p:xfrm>
          <a:off x="900113" y="1989138"/>
          <a:ext cx="7772400" cy="4540251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53118164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848670716"/>
                    </a:ext>
                  </a:extLst>
                </a:gridCol>
              </a:tblGrid>
              <a:tr h="4413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total body water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x 70 kg = 42 liters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60676"/>
                  </a:ext>
                </a:extLst>
              </a:tr>
              <a:tr h="4222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ICF volume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x 70 kg = 28 liters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905532"/>
                  </a:ext>
                </a:extLst>
              </a:tr>
              <a:tr h="4318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ECF volume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 x 70 kg = 14 liters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928508"/>
                  </a:ext>
                </a:extLst>
              </a:tr>
              <a:tr h="10937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total body osmoles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TBW volume x osmolality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42 liters x 290 mOsm/liter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12180</a:t>
                      </a: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mOsm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863282"/>
                  </a:ext>
                </a:extLst>
              </a:tr>
              <a:tr h="10763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ICF osmoles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ICF volume x osmolality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28 liters x 290 mOsm/liter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8120</a:t>
                      </a: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mOsm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485584"/>
                  </a:ext>
                </a:extLst>
              </a:tr>
              <a:tr h="10747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ECF osmoles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ECF volume x osmolality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 liters x 290 mOsm/liter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4060</a:t>
                      </a: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mOsm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7856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204C143-291E-474E-8CBB-87F5F9624225}" type="slidenum">
              <a:rPr lang="cs-CZ" altLang="en-US">
                <a:solidFill>
                  <a:schemeClr val="tx1"/>
                </a:solidFill>
              </a:rPr>
              <a:pPr algn="r"/>
              <a:t>23</a:t>
            </a:fld>
            <a:endParaRPr lang="cs-CZ" altLang="en-US">
              <a:solidFill>
                <a:schemeClr val="tx1"/>
              </a:solidFill>
            </a:endParaRPr>
          </a:p>
        </p:txBody>
      </p:sp>
      <p:graphicFrame>
        <p:nvGraphicFramePr>
          <p:cNvPr id="30749" name="Group 29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8459787" cy="5013325"/>
        </p:xfrm>
        <a:graphic>
          <a:graphicData uri="http://schemas.openxmlformats.org/drawingml/2006/table">
            <a:tbl>
              <a:tblPr/>
              <a:tblGrid>
                <a:gridCol w="3455987">
                  <a:extLst>
                    <a:ext uri="{9D8B030D-6E8A-4147-A177-3AD203B41FA5}">
                      <a16:colId xmlns:a16="http://schemas.microsoft.com/office/drawing/2014/main" val="601113405"/>
                    </a:ext>
                  </a:extLst>
                </a:gridCol>
                <a:gridCol w="5003800">
                  <a:extLst>
                    <a:ext uri="{9D8B030D-6E8A-4147-A177-3AD203B41FA5}">
                      <a16:colId xmlns:a16="http://schemas.microsoft.com/office/drawing/2014/main" val="2493470619"/>
                    </a:ext>
                  </a:extLst>
                </a:gridCol>
              </a:tblGrid>
              <a:tr h="14843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Final osmolality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(Total body osmoles)/(new TBW)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12180 mOsm/(42+2) kg water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277</a:t>
                      </a: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mOsm/kg water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01679"/>
                  </a:ext>
                </a:extLst>
              </a:tr>
              <a:tr h="17446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Final ICF volume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(ICF osmoles)/(new osmolality)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8120 mOsm/(277 mOsm/kg water)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29.3 kg water = </a:t>
                      </a: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29.3</a:t>
                      </a: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liters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027749"/>
                  </a:ext>
                </a:extLst>
              </a:tr>
              <a:tr h="178435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Final ECF volume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(ECF osmoles)/(new osmolality)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4060 mOsm/(277 mOsm/kg water)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14.65 kg water = </a:t>
                      </a: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14.65</a:t>
                      </a:r>
                      <a:r>
                        <a:rPr kumimoji="0" lang="cs-CZ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liters</a:t>
                      </a:r>
                      <a:endParaRPr kumimoji="0" lang="cs-CZ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08862"/>
                  </a:ext>
                </a:extLst>
              </a:tr>
            </a:tbl>
          </a:graphicData>
        </a:graphic>
      </p:graphicFrame>
      <p:sp>
        <p:nvSpPr>
          <p:cNvPr id="30730" name="Rectangle 28"/>
          <p:cNvSpPr>
            <a:spLocks noChangeArrowheads="1"/>
          </p:cNvSpPr>
          <p:nvPr/>
        </p:nvSpPr>
        <p:spPr bwMode="auto">
          <a:xfrm>
            <a:off x="611188" y="188913"/>
            <a:ext cx="85328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Příklad: muž o váze 70 kg, osmolalita ECT 290 mOsm/kg. Do ECT přibydou 2 litry čisté vody.</a:t>
            </a:r>
            <a:r>
              <a:rPr lang="cs-CZ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AF0546C-AA9C-4BBB-83A2-318ECC73CBAF}" type="slidenum">
              <a:rPr lang="cs-CZ" altLang="en-US">
                <a:solidFill>
                  <a:schemeClr val="tx1"/>
                </a:solidFill>
              </a:rPr>
              <a:pPr algn="r"/>
              <a:t>24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50213" cy="1143000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latin typeface="Arial" panose="020B0604020202020204" pitchFamily="34" charset="0"/>
              </a:rPr>
              <a:t>Starlingova hypotéza v normě - přesuny mezi intracelulárním kompartmentem a plasmou</a:t>
            </a:r>
            <a:endParaRPr lang="cs-CZ" altLang="en-US" sz="3800" b="1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4530725"/>
          </a:xfrm>
        </p:spPr>
        <p:txBody>
          <a:bodyPr/>
          <a:lstStyle/>
          <a:p>
            <a:pPr eaLnBrk="1" hangingPunct="1"/>
            <a:r>
              <a:rPr lang="cs-CZ" altLang="en-US" smtClean="0"/>
              <a:t>Hydrostatický tlak v kapiláře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1600" smtClean="0"/>
              <a:t>Na arteriolárním konci je tlak cca </a:t>
            </a:r>
            <a:r>
              <a:rPr lang="cs-CZ" altLang="en-US" sz="1600" b="1" smtClean="0"/>
              <a:t>35 mm Hg,</a:t>
            </a:r>
            <a:r>
              <a:rPr lang="cs-CZ" altLang="en-US" sz="1600" smtClean="0"/>
              <a:t> na konci venuly je tlak cca </a:t>
            </a:r>
            <a:r>
              <a:rPr lang="cs-CZ" altLang="en-US" sz="1600" b="1" smtClean="0"/>
              <a:t>15 mm Hg</a:t>
            </a:r>
            <a:r>
              <a:rPr lang="cs-CZ" altLang="en-US" sz="160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1600" smtClean="0"/>
              <a:t>Přepočty osmolarity a osmotického tlaku: P = CRT, C</a:t>
            </a:r>
            <a:r>
              <a:rPr lang="en-US" altLang="en-US" sz="1600" smtClean="0"/>
              <a:t>_</a:t>
            </a:r>
            <a:r>
              <a:rPr lang="cs-CZ" altLang="en-US" sz="1600" smtClean="0"/>
              <a:t>je koncentrace, 0,001 osmol/ L, R</a:t>
            </a:r>
            <a:r>
              <a:rPr lang="en-US" altLang="en-US" sz="1600" smtClean="0"/>
              <a:t>_</a:t>
            </a:r>
            <a:r>
              <a:rPr lang="cs-CZ" altLang="en-US" sz="1600" smtClean="0"/>
              <a:t>je</a:t>
            </a:r>
            <a:r>
              <a:rPr lang="en-US" altLang="en-US" sz="1600" smtClean="0"/>
              <a:t> </a:t>
            </a:r>
            <a:r>
              <a:rPr lang="cs-CZ" altLang="en-US" sz="1600" smtClean="0"/>
              <a:t>plynová konstanta, 62,364 L mmHg/(K mol), </a:t>
            </a:r>
            <a:r>
              <a:rPr lang="en-US" altLang="en-US" sz="1600" smtClean="0"/>
              <a:t>T_ je</a:t>
            </a:r>
            <a:r>
              <a:rPr lang="cs-CZ" altLang="en-US" sz="1600" smtClean="0"/>
              <a:t> teplota, 310 K (= 37 st.C), </a:t>
            </a:r>
            <a:r>
              <a:rPr lang="en-US" altLang="en-US" sz="1600" smtClean="0"/>
              <a:t>potom P_je 19,33 mmHg.</a:t>
            </a:r>
            <a:endParaRPr lang="cs-CZ" altLang="en-US" sz="1600" smtClean="0"/>
          </a:p>
          <a:p>
            <a:pPr eaLnBrk="1" hangingPunct="1"/>
            <a:r>
              <a:rPr lang="cs-CZ" altLang="en-US" smtClean="0"/>
              <a:t>Osmotic forces in the capillaries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1600" smtClean="0"/>
              <a:t>Because the capillary wall is permeable to water, but essentially impermeant to the plasma proteins, these molecules generate an osmotic pressure - known as the </a:t>
            </a:r>
            <a:r>
              <a:rPr lang="cs-CZ" altLang="en-US" sz="1600" b="1" smtClean="0"/>
              <a:t>Colloid Oncotic Pressure</a:t>
            </a:r>
            <a:r>
              <a:rPr lang="cs-CZ" altLang="en-US" sz="1600" smtClean="0"/>
              <a:t>. The net Oncotic Pressure is thus about </a:t>
            </a:r>
            <a:r>
              <a:rPr lang="cs-CZ" altLang="en-US" sz="1600" b="1" smtClean="0"/>
              <a:t>25 mm Hg</a:t>
            </a:r>
            <a:r>
              <a:rPr lang="cs-CZ" altLang="en-US" sz="160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1600" smtClean="0"/>
              <a:t>	This value remains roughly constant over the length of most capillary beds. </a:t>
            </a:r>
          </a:p>
        </p:txBody>
      </p:sp>
      <p:pic>
        <p:nvPicPr>
          <p:cNvPr id="31749" name="Picture 5" descr="capillary1.GIF (1154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4019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292725" y="4941888"/>
            <a:ext cx="38512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en-US" sz="2000" b="1">
                <a:solidFill>
                  <a:schemeClr val="tx1"/>
                </a:solidFill>
              </a:rPr>
              <a:t>Starlingova hypotéza</a:t>
            </a:r>
          </a:p>
          <a:p>
            <a:pPr algn="l" eaLnBrk="1" hangingPunct="1"/>
            <a:endParaRPr lang="cs-CZ" altLang="en-US" b="1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000">
                <a:solidFill>
                  <a:schemeClr val="tx1"/>
                </a:solidFill>
              </a:rPr>
              <a:t>Tlak filtruje plasmu skrz st</a:t>
            </a:r>
            <a:r>
              <a:rPr lang="cs-CZ" altLang="en-US" sz="2000">
                <a:solidFill>
                  <a:schemeClr val="tx1"/>
                </a:solidFill>
              </a:rPr>
              <a:t>ě</a:t>
            </a:r>
            <a:r>
              <a:rPr lang="en-US" altLang="en-US" sz="2000">
                <a:solidFill>
                  <a:schemeClr val="tx1"/>
                </a:solidFill>
              </a:rPr>
              <a:t>nu c</a:t>
            </a:r>
            <a:r>
              <a:rPr lang="cs-CZ" altLang="en-US" sz="2000">
                <a:solidFill>
                  <a:schemeClr val="tx1"/>
                </a:solidFill>
              </a:rPr>
              <a:t>é</a:t>
            </a:r>
            <a:r>
              <a:rPr lang="en-US" altLang="en-US" sz="2000">
                <a:solidFill>
                  <a:schemeClr val="tx1"/>
                </a:solidFill>
              </a:rPr>
              <a:t>vn</a:t>
            </a:r>
            <a:r>
              <a:rPr lang="cs-CZ" altLang="en-US" sz="2000">
                <a:solidFill>
                  <a:schemeClr val="tx1"/>
                </a:solidFill>
              </a:rPr>
              <a:t>í do intersticia, a onkotický tlak ji nasává zpět. Přesuny tekutin jsou v rovnováze.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6E7EB6-5EDC-4305-9DD6-E7F7707F37AE}" type="slidenum">
              <a:rPr lang="cs-CZ" altLang="en-US">
                <a:solidFill>
                  <a:schemeClr val="tx1"/>
                </a:solidFill>
              </a:rPr>
              <a:pPr algn="r"/>
              <a:t>25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latin typeface="Arial" panose="020B0604020202020204" pitchFamily="34" charset="0"/>
              </a:rPr>
              <a:t>Starlingova hypotéza u patologických stavů - vazodilatace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08962" cy="2549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000" b="1" i="1" smtClean="0"/>
              <a:t>Vasodilation reduces the pressure drop</a:t>
            </a:r>
            <a:r>
              <a:rPr lang="cs-CZ" altLang="en-US" sz="2000" smtClean="0"/>
              <a:t> across the arterioles, bringing the capillaries closer to the arterial pressure.  The venous pressure may not be altered.  In this case, there is a </a:t>
            </a:r>
            <a:r>
              <a:rPr lang="cs-CZ" altLang="en-US" sz="2000" u="sng" smtClean="0"/>
              <a:t>greater region where fluid leaves the plasma</a:t>
            </a:r>
            <a:r>
              <a:rPr lang="cs-CZ" altLang="en-US" sz="2000" smtClean="0"/>
              <a:t>, and a reduced regions where it returns.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000" smtClean="0"/>
              <a:t>This imbalance results in a </a:t>
            </a:r>
            <a:r>
              <a:rPr lang="cs-CZ" altLang="en-US" sz="2000" b="1" i="1" smtClean="0"/>
              <a:t>net loss of fluid from the plasma</a:t>
            </a:r>
            <a:r>
              <a:rPr lang="cs-CZ" altLang="en-US" sz="2000" smtClean="0"/>
              <a:t>.  The result is an expansion of the interstitial fluid in this tissue.  If this expansion continued, it would result in the clinical symptom known as </a:t>
            </a:r>
            <a:r>
              <a:rPr lang="cs-CZ" altLang="en-US" sz="2000" b="1" i="1" smtClean="0"/>
              <a:t>edema</a:t>
            </a:r>
            <a:r>
              <a:rPr lang="cs-CZ" altLang="en-US" sz="2000" smtClean="0"/>
              <a:t>.</a:t>
            </a:r>
          </a:p>
        </p:txBody>
      </p:sp>
      <p:pic>
        <p:nvPicPr>
          <p:cNvPr id="32773" name="Picture 5" descr="capillary2.GIF (7930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52875"/>
            <a:ext cx="41767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1125663-5A74-496C-BA06-6154D5C86E59}" type="slidenum">
              <a:rPr lang="cs-CZ" altLang="en-US">
                <a:solidFill>
                  <a:schemeClr val="tx1"/>
                </a:solidFill>
              </a:rPr>
              <a:pPr algn="r"/>
              <a:t>26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000" smtClean="0"/>
              <a:t>When the plasma does not contain sufficient protein - this results in a net  increase in the region where hydrostatic pressure exceeds oncotic.   </a:t>
            </a:r>
            <a:r>
              <a:rPr lang="cs-CZ" altLang="en-US" sz="2000" b="1" smtClean="0"/>
              <a:t>Edema</a:t>
            </a:r>
            <a:r>
              <a:rPr lang="cs-CZ" altLang="en-US" sz="2000" smtClean="0"/>
              <a:t> results. </a:t>
            </a:r>
          </a:p>
        </p:txBody>
      </p:sp>
      <p:pic>
        <p:nvPicPr>
          <p:cNvPr id="35844" name="Picture 7" descr="capillary5.GIF (7930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56165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9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  <a:noFill/>
        </p:spPr>
        <p:txBody>
          <a:bodyPr/>
          <a:lstStyle/>
          <a:p>
            <a:pPr eaLnBrk="1" hangingPunct="1"/>
            <a:r>
              <a:rPr lang="cs-CZ" altLang="en-US" sz="2800" b="1" smtClean="0">
                <a:latin typeface="Arial" panose="020B0604020202020204" pitchFamily="34" charset="0"/>
              </a:rPr>
              <a:t>Starlingova hypotéza u patologických stavů – pokles plasmatických proteinů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62FA97D-088F-4B26-A880-715BE431785D}" type="slidenum">
              <a:rPr lang="cs-CZ" altLang="en-US">
                <a:solidFill>
                  <a:schemeClr val="tx1"/>
                </a:solidFill>
              </a:rPr>
              <a:pPr algn="r"/>
              <a:t>27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36867" name="Rectangle 2" descr="10%"/>
          <p:cNvSpPr>
            <a:spLocks noChangeArrowheads="1"/>
          </p:cNvSpPr>
          <p:nvPr/>
        </p:nvSpPr>
        <p:spPr bwMode="auto">
          <a:xfrm>
            <a:off x="3973513" y="2976563"/>
            <a:ext cx="638175" cy="6826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68" name="Rectangle 3" descr="30%"/>
          <p:cNvSpPr>
            <a:spLocks noChangeArrowheads="1"/>
          </p:cNvSpPr>
          <p:nvPr/>
        </p:nvSpPr>
        <p:spPr bwMode="auto">
          <a:xfrm>
            <a:off x="346075" y="2901950"/>
            <a:ext cx="638175" cy="6826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 flipV="1">
            <a:off x="1017588" y="3286125"/>
            <a:ext cx="2938462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Rectangle 7" descr="10%"/>
          <p:cNvSpPr>
            <a:spLocks noChangeArrowheads="1"/>
          </p:cNvSpPr>
          <p:nvPr/>
        </p:nvSpPr>
        <p:spPr bwMode="auto">
          <a:xfrm>
            <a:off x="3884613" y="635000"/>
            <a:ext cx="917575" cy="10429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1" name="Rectangle 9" descr="5%"/>
          <p:cNvSpPr>
            <a:spLocks noChangeArrowheads="1"/>
          </p:cNvSpPr>
          <p:nvPr/>
        </p:nvSpPr>
        <p:spPr bwMode="auto">
          <a:xfrm>
            <a:off x="6405563" y="635000"/>
            <a:ext cx="917575" cy="10429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2" name="Line 10"/>
          <p:cNvSpPr>
            <a:spLocks noChangeShapeType="1"/>
          </p:cNvSpPr>
          <p:nvPr/>
        </p:nvSpPr>
        <p:spPr bwMode="auto">
          <a:xfrm>
            <a:off x="4302125" y="1677988"/>
            <a:ext cx="1588" cy="129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Freeform 11"/>
          <p:cNvSpPr>
            <a:spLocks/>
          </p:cNvSpPr>
          <p:nvPr/>
        </p:nvSpPr>
        <p:spPr bwMode="auto">
          <a:xfrm>
            <a:off x="4533900" y="1076325"/>
            <a:ext cx="1878013" cy="1878013"/>
          </a:xfrm>
          <a:custGeom>
            <a:avLst/>
            <a:gdLst>
              <a:gd name="T0" fmla="*/ 2147483646 w 1183"/>
              <a:gd name="T1" fmla="*/ 0 h 1183"/>
              <a:gd name="T2" fmla="*/ 0 w 1183"/>
              <a:gd name="T3" fmla="*/ 2147483646 h 1183"/>
              <a:gd name="T4" fmla="*/ 0 60000 65536"/>
              <a:gd name="T5" fmla="*/ 0 60000 65536"/>
              <a:gd name="T6" fmla="*/ 0 w 1183"/>
              <a:gd name="T7" fmla="*/ 0 h 1183"/>
              <a:gd name="T8" fmla="*/ 1183 w 1183"/>
              <a:gd name="T9" fmla="*/ 1183 h 11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3" h="1183">
                <a:moveTo>
                  <a:pt x="1183" y="0"/>
                </a:moveTo>
                <a:lnTo>
                  <a:pt x="0" y="1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2235200" y="1346200"/>
            <a:ext cx="1820863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Rectangle 13" descr="10%"/>
          <p:cNvSpPr>
            <a:spLocks noChangeArrowheads="1"/>
          </p:cNvSpPr>
          <p:nvPr/>
        </p:nvSpPr>
        <p:spPr bwMode="auto">
          <a:xfrm>
            <a:off x="4137025" y="5897563"/>
            <a:ext cx="425450" cy="3381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6" name="Line 14"/>
          <p:cNvSpPr>
            <a:spLocks noChangeShapeType="1"/>
          </p:cNvSpPr>
          <p:nvPr/>
        </p:nvSpPr>
        <p:spPr bwMode="auto">
          <a:xfrm flipH="1">
            <a:off x="4319588" y="3689350"/>
            <a:ext cx="6350" cy="217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Rectangle 15" descr="5%"/>
          <p:cNvSpPr>
            <a:spLocks noChangeArrowheads="1"/>
          </p:cNvSpPr>
          <p:nvPr/>
        </p:nvSpPr>
        <p:spPr bwMode="auto">
          <a:xfrm>
            <a:off x="6624638" y="5135563"/>
            <a:ext cx="425450" cy="33813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8" name="Rectangle 16" descr="30%"/>
          <p:cNvSpPr>
            <a:spLocks noChangeArrowheads="1"/>
          </p:cNvSpPr>
          <p:nvPr/>
        </p:nvSpPr>
        <p:spPr bwMode="auto">
          <a:xfrm>
            <a:off x="1458913" y="5259388"/>
            <a:ext cx="425450" cy="338137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9" name="Line 17"/>
          <p:cNvSpPr>
            <a:spLocks noChangeShapeType="1"/>
          </p:cNvSpPr>
          <p:nvPr/>
        </p:nvSpPr>
        <p:spPr bwMode="auto">
          <a:xfrm flipH="1" flipV="1">
            <a:off x="4500563" y="3670300"/>
            <a:ext cx="2093912" cy="161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8"/>
          <p:cNvSpPr>
            <a:spLocks noChangeShapeType="1"/>
          </p:cNvSpPr>
          <p:nvPr/>
        </p:nvSpPr>
        <p:spPr bwMode="auto">
          <a:xfrm flipV="1">
            <a:off x="1757363" y="3695700"/>
            <a:ext cx="2355850" cy="154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6118225" y="5543550"/>
            <a:ext cx="20796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Hypoosmolární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dehydratace</a:t>
            </a:r>
          </a:p>
        </p:txBody>
      </p:sp>
      <p:sp>
        <p:nvSpPr>
          <p:cNvPr id="36882" name="Rectangle 21"/>
          <p:cNvSpPr>
            <a:spLocks noChangeArrowheads="1"/>
          </p:cNvSpPr>
          <p:nvPr/>
        </p:nvSpPr>
        <p:spPr bwMode="auto">
          <a:xfrm>
            <a:off x="5780088" y="0"/>
            <a:ext cx="2155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Hypoosmolární 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hyperhydratace</a:t>
            </a:r>
          </a:p>
        </p:txBody>
      </p:sp>
      <p:sp>
        <p:nvSpPr>
          <p:cNvPr id="36883" name="Rectangle 22"/>
          <p:cNvSpPr>
            <a:spLocks noChangeArrowheads="1"/>
          </p:cNvSpPr>
          <p:nvPr/>
        </p:nvSpPr>
        <p:spPr bwMode="auto">
          <a:xfrm>
            <a:off x="246063" y="5635625"/>
            <a:ext cx="2239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Hyperosmolární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dehydratace</a:t>
            </a:r>
          </a:p>
        </p:txBody>
      </p:sp>
      <p:sp>
        <p:nvSpPr>
          <p:cNvPr id="36884" name="Rectangle 24"/>
          <p:cNvSpPr>
            <a:spLocks noChangeArrowheads="1"/>
          </p:cNvSpPr>
          <p:nvPr/>
        </p:nvSpPr>
        <p:spPr bwMode="auto">
          <a:xfrm>
            <a:off x="3387725" y="0"/>
            <a:ext cx="20605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Isoosmolární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hyperhydratace</a:t>
            </a:r>
          </a:p>
        </p:txBody>
      </p:sp>
      <p:sp>
        <p:nvSpPr>
          <p:cNvPr id="36885" name="Rectangle 25"/>
          <p:cNvSpPr>
            <a:spLocks noChangeArrowheads="1"/>
          </p:cNvSpPr>
          <p:nvPr/>
        </p:nvSpPr>
        <p:spPr bwMode="auto">
          <a:xfrm>
            <a:off x="3514725" y="6254750"/>
            <a:ext cx="1774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Isoosmolární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dehydratace</a:t>
            </a:r>
          </a:p>
        </p:txBody>
      </p:sp>
      <p:grpSp>
        <p:nvGrpSpPr>
          <p:cNvPr id="36886" name="Group 26"/>
          <p:cNvGrpSpPr>
            <a:grpSpLocks/>
          </p:cNvGrpSpPr>
          <p:nvPr/>
        </p:nvGrpSpPr>
        <p:grpSpPr bwMode="auto">
          <a:xfrm>
            <a:off x="4905375" y="1406525"/>
            <a:ext cx="527050" cy="646113"/>
            <a:chOff x="628" y="1648"/>
            <a:chExt cx="766" cy="1115"/>
          </a:xfrm>
        </p:grpSpPr>
        <p:sp>
          <p:nvSpPr>
            <p:cNvPr id="37012" name="Freeform 27"/>
            <p:cNvSpPr>
              <a:spLocks/>
            </p:cNvSpPr>
            <p:nvPr/>
          </p:nvSpPr>
          <p:spPr bwMode="auto">
            <a:xfrm>
              <a:off x="635" y="1733"/>
              <a:ext cx="752" cy="765"/>
            </a:xfrm>
            <a:custGeom>
              <a:avLst/>
              <a:gdLst>
                <a:gd name="T0" fmla="*/ 0 w 2256"/>
                <a:gd name="T1" fmla="*/ 0 h 2295"/>
                <a:gd name="T2" fmla="*/ 12 w 2256"/>
                <a:gd name="T3" fmla="*/ 15 h 2295"/>
                <a:gd name="T4" fmla="*/ 12 w 2256"/>
                <a:gd name="T5" fmla="*/ 27 h 2295"/>
                <a:gd name="T6" fmla="*/ 12 w 2256"/>
                <a:gd name="T7" fmla="*/ 27 h 2295"/>
                <a:gd name="T8" fmla="*/ 12 w 2256"/>
                <a:gd name="T9" fmla="*/ 27 h 2295"/>
                <a:gd name="T10" fmla="*/ 12 w 2256"/>
                <a:gd name="T11" fmla="*/ 28 h 2295"/>
                <a:gd name="T12" fmla="*/ 12 w 2256"/>
                <a:gd name="T13" fmla="*/ 28 h 2295"/>
                <a:gd name="T14" fmla="*/ 13 w 2256"/>
                <a:gd name="T15" fmla="*/ 28 h 2295"/>
                <a:gd name="T16" fmla="*/ 13 w 2256"/>
                <a:gd name="T17" fmla="*/ 28 h 2295"/>
                <a:gd name="T18" fmla="*/ 13 w 2256"/>
                <a:gd name="T19" fmla="*/ 28 h 2295"/>
                <a:gd name="T20" fmla="*/ 13 w 2256"/>
                <a:gd name="T21" fmla="*/ 28 h 2295"/>
                <a:gd name="T22" fmla="*/ 14 w 2256"/>
                <a:gd name="T23" fmla="*/ 28 h 2295"/>
                <a:gd name="T24" fmla="*/ 14 w 2256"/>
                <a:gd name="T25" fmla="*/ 28 h 2295"/>
                <a:gd name="T26" fmla="*/ 14 w 2256"/>
                <a:gd name="T27" fmla="*/ 28 h 2295"/>
                <a:gd name="T28" fmla="*/ 14 w 2256"/>
                <a:gd name="T29" fmla="*/ 28 h 2295"/>
                <a:gd name="T30" fmla="*/ 15 w 2256"/>
                <a:gd name="T31" fmla="*/ 28 h 2295"/>
                <a:gd name="T32" fmla="*/ 15 w 2256"/>
                <a:gd name="T33" fmla="*/ 28 h 2295"/>
                <a:gd name="T34" fmla="*/ 15 w 2256"/>
                <a:gd name="T35" fmla="*/ 28 h 2295"/>
                <a:gd name="T36" fmla="*/ 15 w 2256"/>
                <a:gd name="T37" fmla="*/ 28 h 2295"/>
                <a:gd name="T38" fmla="*/ 15 w 2256"/>
                <a:gd name="T39" fmla="*/ 28 h 2295"/>
                <a:gd name="T40" fmla="*/ 16 w 2256"/>
                <a:gd name="T41" fmla="*/ 27 h 2295"/>
                <a:gd name="T42" fmla="*/ 16 w 2256"/>
                <a:gd name="T43" fmla="*/ 27 h 2295"/>
                <a:gd name="T44" fmla="*/ 16 w 2256"/>
                <a:gd name="T45" fmla="*/ 27 h 2295"/>
                <a:gd name="T46" fmla="*/ 16 w 2256"/>
                <a:gd name="T47" fmla="*/ 14 h 2295"/>
                <a:gd name="T48" fmla="*/ 28 w 2256"/>
                <a:gd name="T49" fmla="*/ 0 h 2295"/>
                <a:gd name="T50" fmla="*/ 0 w 2256"/>
                <a:gd name="T51" fmla="*/ 0 h 22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6"/>
                <a:gd name="T79" fmla="*/ 0 h 2295"/>
                <a:gd name="T80" fmla="*/ 2256 w 2256"/>
                <a:gd name="T81" fmla="*/ 2295 h 22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6" h="2295">
                  <a:moveTo>
                    <a:pt x="0" y="0"/>
                  </a:moveTo>
                  <a:lnTo>
                    <a:pt x="939" y="1180"/>
                  </a:lnTo>
                  <a:lnTo>
                    <a:pt x="980" y="2175"/>
                  </a:lnTo>
                  <a:lnTo>
                    <a:pt x="983" y="2202"/>
                  </a:lnTo>
                  <a:lnTo>
                    <a:pt x="991" y="2221"/>
                  </a:lnTo>
                  <a:lnTo>
                    <a:pt x="1000" y="2235"/>
                  </a:lnTo>
                  <a:lnTo>
                    <a:pt x="1010" y="2246"/>
                  </a:lnTo>
                  <a:lnTo>
                    <a:pt x="1024" y="2260"/>
                  </a:lnTo>
                  <a:lnTo>
                    <a:pt x="1038" y="2268"/>
                  </a:lnTo>
                  <a:lnTo>
                    <a:pt x="1060" y="2281"/>
                  </a:lnTo>
                  <a:lnTo>
                    <a:pt x="1083" y="2287"/>
                  </a:lnTo>
                  <a:lnTo>
                    <a:pt x="1111" y="2293"/>
                  </a:lnTo>
                  <a:lnTo>
                    <a:pt x="1128" y="2295"/>
                  </a:lnTo>
                  <a:lnTo>
                    <a:pt x="1145" y="2295"/>
                  </a:lnTo>
                  <a:lnTo>
                    <a:pt x="1163" y="2292"/>
                  </a:lnTo>
                  <a:lnTo>
                    <a:pt x="1183" y="2286"/>
                  </a:lnTo>
                  <a:lnTo>
                    <a:pt x="1202" y="2279"/>
                  </a:lnTo>
                  <a:lnTo>
                    <a:pt x="1221" y="2268"/>
                  </a:lnTo>
                  <a:lnTo>
                    <a:pt x="1235" y="2259"/>
                  </a:lnTo>
                  <a:lnTo>
                    <a:pt x="1251" y="2243"/>
                  </a:lnTo>
                  <a:lnTo>
                    <a:pt x="1262" y="2227"/>
                  </a:lnTo>
                  <a:lnTo>
                    <a:pt x="1273" y="2203"/>
                  </a:lnTo>
                  <a:lnTo>
                    <a:pt x="1276" y="2181"/>
                  </a:lnTo>
                  <a:lnTo>
                    <a:pt x="1336" y="1161"/>
                  </a:lnTo>
                  <a:lnTo>
                    <a:pt x="22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13" name="Oval 28"/>
            <p:cNvSpPr>
              <a:spLocks noChangeArrowheads="1"/>
            </p:cNvSpPr>
            <p:nvPr/>
          </p:nvSpPr>
          <p:spPr bwMode="auto">
            <a:xfrm>
              <a:off x="628" y="1648"/>
              <a:ext cx="766" cy="1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7014" name="Freeform 29"/>
            <p:cNvSpPr>
              <a:spLocks/>
            </p:cNvSpPr>
            <p:nvPr/>
          </p:nvSpPr>
          <p:spPr bwMode="auto">
            <a:xfrm>
              <a:off x="688" y="1755"/>
              <a:ext cx="652" cy="720"/>
            </a:xfrm>
            <a:custGeom>
              <a:avLst/>
              <a:gdLst>
                <a:gd name="T0" fmla="*/ 0 w 1956"/>
                <a:gd name="T1" fmla="*/ 0 h 2159"/>
                <a:gd name="T2" fmla="*/ 11 w 1956"/>
                <a:gd name="T3" fmla="*/ 13 h 2159"/>
                <a:gd name="T4" fmla="*/ 11 w 1956"/>
                <a:gd name="T5" fmla="*/ 26 h 2159"/>
                <a:gd name="T6" fmla="*/ 11 w 1956"/>
                <a:gd name="T7" fmla="*/ 26 h 2159"/>
                <a:gd name="T8" fmla="*/ 11 w 1956"/>
                <a:gd name="T9" fmla="*/ 26 h 2159"/>
                <a:gd name="T10" fmla="*/ 11 w 1956"/>
                <a:gd name="T11" fmla="*/ 26 h 2159"/>
                <a:gd name="T12" fmla="*/ 11 w 1956"/>
                <a:gd name="T13" fmla="*/ 27 h 2159"/>
                <a:gd name="T14" fmla="*/ 12 w 1956"/>
                <a:gd name="T15" fmla="*/ 27 h 2159"/>
                <a:gd name="T16" fmla="*/ 12 w 1956"/>
                <a:gd name="T17" fmla="*/ 27 h 2159"/>
                <a:gd name="T18" fmla="*/ 12 w 1956"/>
                <a:gd name="T19" fmla="*/ 27 h 2159"/>
                <a:gd name="T20" fmla="*/ 12 w 1956"/>
                <a:gd name="T21" fmla="*/ 27 h 2159"/>
                <a:gd name="T22" fmla="*/ 13 w 1956"/>
                <a:gd name="T23" fmla="*/ 26 h 2159"/>
                <a:gd name="T24" fmla="*/ 13 w 1956"/>
                <a:gd name="T25" fmla="*/ 26 h 2159"/>
                <a:gd name="T26" fmla="*/ 13 w 1956"/>
                <a:gd name="T27" fmla="*/ 26 h 2159"/>
                <a:gd name="T28" fmla="*/ 13 w 1956"/>
                <a:gd name="T29" fmla="*/ 26 h 2159"/>
                <a:gd name="T30" fmla="*/ 14 w 1956"/>
                <a:gd name="T31" fmla="*/ 13 h 2159"/>
                <a:gd name="T32" fmla="*/ 24 w 1956"/>
                <a:gd name="T33" fmla="*/ 0 h 2159"/>
                <a:gd name="T34" fmla="*/ 22 w 1956"/>
                <a:gd name="T35" fmla="*/ 1 h 2159"/>
                <a:gd name="T36" fmla="*/ 19 w 1956"/>
                <a:gd name="T37" fmla="*/ 1 h 2159"/>
                <a:gd name="T38" fmla="*/ 15 w 1956"/>
                <a:gd name="T39" fmla="*/ 1 h 2159"/>
                <a:gd name="T40" fmla="*/ 12 w 1956"/>
                <a:gd name="T41" fmla="*/ 1 h 2159"/>
                <a:gd name="T42" fmla="*/ 8 w 1956"/>
                <a:gd name="T43" fmla="*/ 1 h 2159"/>
                <a:gd name="T44" fmla="*/ 5 w 1956"/>
                <a:gd name="T45" fmla="*/ 1 h 2159"/>
                <a:gd name="T46" fmla="*/ 2 w 1956"/>
                <a:gd name="T47" fmla="*/ 1 h 2159"/>
                <a:gd name="T48" fmla="*/ 0 w 1956"/>
                <a:gd name="T49" fmla="*/ 0 h 21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56"/>
                <a:gd name="T76" fmla="*/ 0 h 2159"/>
                <a:gd name="T77" fmla="*/ 1956 w 1956"/>
                <a:gd name="T78" fmla="*/ 2159 h 21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56" h="2159">
                  <a:moveTo>
                    <a:pt x="0" y="19"/>
                  </a:moveTo>
                  <a:lnTo>
                    <a:pt x="857" y="1063"/>
                  </a:lnTo>
                  <a:lnTo>
                    <a:pt x="879" y="2090"/>
                  </a:lnTo>
                  <a:lnTo>
                    <a:pt x="887" y="2107"/>
                  </a:lnTo>
                  <a:lnTo>
                    <a:pt x="897" y="2123"/>
                  </a:lnTo>
                  <a:lnTo>
                    <a:pt x="906" y="2137"/>
                  </a:lnTo>
                  <a:lnTo>
                    <a:pt x="922" y="2147"/>
                  </a:lnTo>
                  <a:lnTo>
                    <a:pt x="939" y="2156"/>
                  </a:lnTo>
                  <a:lnTo>
                    <a:pt x="962" y="2159"/>
                  </a:lnTo>
                  <a:lnTo>
                    <a:pt x="983" y="2157"/>
                  </a:lnTo>
                  <a:lnTo>
                    <a:pt x="1005" y="2153"/>
                  </a:lnTo>
                  <a:lnTo>
                    <a:pt x="1026" y="2140"/>
                  </a:lnTo>
                  <a:lnTo>
                    <a:pt x="1040" y="2123"/>
                  </a:lnTo>
                  <a:lnTo>
                    <a:pt x="1048" y="2109"/>
                  </a:lnTo>
                  <a:lnTo>
                    <a:pt x="1056" y="2088"/>
                  </a:lnTo>
                  <a:lnTo>
                    <a:pt x="1100" y="1045"/>
                  </a:lnTo>
                  <a:lnTo>
                    <a:pt x="1956" y="0"/>
                  </a:lnTo>
                  <a:lnTo>
                    <a:pt x="1790" y="41"/>
                  </a:lnTo>
                  <a:lnTo>
                    <a:pt x="1531" y="77"/>
                  </a:lnTo>
                  <a:lnTo>
                    <a:pt x="1247" y="98"/>
                  </a:lnTo>
                  <a:lnTo>
                    <a:pt x="962" y="109"/>
                  </a:lnTo>
                  <a:lnTo>
                    <a:pt x="662" y="98"/>
                  </a:lnTo>
                  <a:lnTo>
                    <a:pt x="398" y="77"/>
                  </a:lnTo>
                  <a:lnTo>
                    <a:pt x="178" y="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15" name="Freeform 30"/>
            <p:cNvSpPr>
              <a:spLocks/>
            </p:cNvSpPr>
            <p:nvPr/>
          </p:nvSpPr>
          <p:spPr bwMode="auto">
            <a:xfrm>
              <a:off x="800" y="1901"/>
              <a:ext cx="421" cy="576"/>
            </a:xfrm>
            <a:custGeom>
              <a:avLst/>
              <a:gdLst>
                <a:gd name="T0" fmla="*/ 0 w 1264"/>
                <a:gd name="T1" fmla="*/ 0 h 1728"/>
                <a:gd name="T2" fmla="*/ 6 w 1264"/>
                <a:gd name="T3" fmla="*/ 8 h 1728"/>
                <a:gd name="T4" fmla="*/ 7 w 1264"/>
                <a:gd name="T5" fmla="*/ 20 h 1728"/>
                <a:gd name="T6" fmla="*/ 7 w 1264"/>
                <a:gd name="T7" fmla="*/ 21 h 1728"/>
                <a:gd name="T8" fmla="*/ 7 w 1264"/>
                <a:gd name="T9" fmla="*/ 21 h 1728"/>
                <a:gd name="T10" fmla="*/ 7 w 1264"/>
                <a:gd name="T11" fmla="*/ 21 h 1728"/>
                <a:gd name="T12" fmla="*/ 7 w 1264"/>
                <a:gd name="T13" fmla="*/ 21 h 1728"/>
                <a:gd name="T14" fmla="*/ 8 w 1264"/>
                <a:gd name="T15" fmla="*/ 21 h 1728"/>
                <a:gd name="T16" fmla="*/ 8 w 1264"/>
                <a:gd name="T17" fmla="*/ 21 h 1728"/>
                <a:gd name="T18" fmla="*/ 8 w 1264"/>
                <a:gd name="T19" fmla="*/ 21 h 1728"/>
                <a:gd name="T20" fmla="*/ 8 w 1264"/>
                <a:gd name="T21" fmla="*/ 21 h 1728"/>
                <a:gd name="T22" fmla="*/ 9 w 1264"/>
                <a:gd name="T23" fmla="*/ 21 h 1728"/>
                <a:gd name="T24" fmla="*/ 9 w 1264"/>
                <a:gd name="T25" fmla="*/ 21 h 1728"/>
                <a:gd name="T26" fmla="*/ 9 w 1264"/>
                <a:gd name="T27" fmla="*/ 21 h 1728"/>
                <a:gd name="T28" fmla="*/ 9 w 1264"/>
                <a:gd name="T29" fmla="*/ 20 h 1728"/>
                <a:gd name="T30" fmla="*/ 9 w 1264"/>
                <a:gd name="T31" fmla="*/ 7 h 1728"/>
                <a:gd name="T32" fmla="*/ 16 w 1264"/>
                <a:gd name="T33" fmla="*/ 0 h 1728"/>
                <a:gd name="T34" fmla="*/ 0 w 1264"/>
                <a:gd name="T35" fmla="*/ 0 h 17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4"/>
                <a:gd name="T55" fmla="*/ 0 h 1728"/>
                <a:gd name="T56" fmla="*/ 1264 w 1264"/>
                <a:gd name="T57" fmla="*/ 1728 h 17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4" h="1728">
                  <a:moveTo>
                    <a:pt x="0" y="0"/>
                  </a:moveTo>
                  <a:lnTo>
                    <a:pt x="520" y="624"/>
                  </a:lnTo>
                  <a:lnTo>
                    <a:pt x="531" y="1657"/>
                  </a:lnTo>
                  <a:lnTo>
                    <a:pt x="541" y="1674"/>
                  </a:lnTo>
                  <a:lnTo>
                    <a:pt x="553" y="1688"/>
                  </a:lnTo>
                  <a:lnTo>
                    <a:pt x="564" y="1701"/>
                  </a:lnTo>
                  <a:lnTo>
                    <a:pt x="580" y="1715"/>
                  </a:lnTo>
                  <a:lnTo>
                    <a:pt x="608" y="1723"/>
                  </a:lnTo>
                  <a:lnTo>
                    <a:pt x="632" y="1728"/>
                  </a:lnTo>
                  <a:lnTo>
                    <a:pt x="651" y="1725"/>
                  </a:lnTo>
                  <a:lnTo>
                    <a:pt x="673" y="1720"/>
                  </a:lnTo>
                  <a:lnTo>
                    <a:pt x="694" y="1709"/>
                  </a:lnTo>
                  <a:lnTo>
                    <a:pt x="711" y="1692"/>
                  </a:lnTo>
                  <a:lnTo>
                    <a:pt x="723" y="1669"/>
                  </a:lnTo>
                  <a:lnTo>
                    <a:pt x="730" y="1657"/>
                  </a:lnTo>
                  <a:lnTo>
                    <a:pt x="761" y="605"/>
                  </a:lnTo>
                  <a:lnTo>
                    <a:pt x="12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16" name="Freeform 31"/>
            <p:cNvSpPr>
              <a:spLocks/>
            </p:cNvSpPr>
            <p:nvPr/>
          </p:nvSpPr>
          <p:spPr bwMode="auto">
            <a:xfrm>
              <a:off x="978" y="2508"/>
              <a:ext cx="66" cy="124"/>
            </a:xfrm>
            <a:custGeom>
              <a:avLst/>
              <a:gdLst>
                <a:gd name="T0" fmla="*/ 1 w 196"/>
                <a:gd name="T1" fmla="*/ 0 h 370"/>
                <a:gd name="T2" fmla="*/ 1 w 196"/>
                <a:gd name="T3" fmla="*/ 1 h 370"/>
                <a:gd name="T4" fmla="*/ 1 w 196"/>
                <a:gd name="T5" fmla="*/ 1 h 370"/>
                <a:gd name="T6" fmla="*/ 2 w 196"/>
                <a:gd name="T7" fmla="*/ 2 h 370"/>
                <a:gd name="T8" fmla="*/ 2 w 196"/>
                <a:gd name="T9" fmla="*/ 2 h 370"/>
                <a:gd name="T10" fmla="*/ 2 w 196"/>
                <a:gd name="T11" fmla="*/ 2 h 370"/>
                <a:gd name="T12" fmla="*/ 2 w 196"/>
                <a:gd name="T13" fmla="*/ 2 h 370"/>
                <a:gd name="T14" fmla="*/ 2 w 196"/>
                <a:gd name="T15" fmla="*/ 3 h 370"/>
                <a:gd name="T16" fmla="*/ 2 w 196"/>
                <a:gd name="T17" fmla="*/ 3 h 370"/>
                <a:gd name="T18" fmla="*/ 2 w 196"/>
                <a:gd name="T19" fmla="*/ 3 h 370"/>
                <a:gd name="T20" fmla="*/ 2 w 196"/>
                <a:gd name="T21" fmla="*/ 4 h 370"/>
                <a:gd name="T22" fmla="*/ 2 w 196"/>
                <a:gd name="T23" fmla="*/ 4 h 370"/>
                <a:gd name="T24" fmla="*/ 2 w 196"/>
                <a:gd name="T25" fmla="*/ 4 h 370"/>
                <a:gd name="T26" fmla="*/ 2 w 196"/>
                <a:gd name="T27" fmla="*/ 5 h 370"/>
                <a:gd name="T28" fmla="*/ 2 w 196"/>
                <a:gd name="T29" fmla="*/ 5 h 370"/>
                <a:gd name="T30" fmla="*/ 1 w 196"/>
                <a:gd name="T31" fmla="*/ 5 h 370"/>
                <a:gd name="T32" fmla="*/ 1 w 196"/>
                <a:gd name="T33" fmla="*/ 5 h 370"/>
                <a:gd name="T34" fmla="*/ 1 w 196"/>
                <a:gd name="T35" fmla="*/ 5 h 370"/>
                <a:gd name="T36" fmla="*/ 0 w 196"/>
                <a:gd name="T37" fmla="*/ 4 h 370"/>
                <a:gd name="T38" fmla="*/ 0 w 196"/>
                <a:gd name="T39" fmla="*/ 4 h 370"/>
                <a:gd name="T40" fmla="*/ 0 w 196"/>
                <a:gd name="T41" fmla="*/ 4 h 370"/>
                <a:gd name="T42" fmla="*/ 0 w 196"/>
                <a:gd name="T43" fmla="*/ 4 h 370"/>
                <a:gd name="T44" fmla="*/ 0 w 196"/>
                <a:gd name="T45" fmla="*/ 3 h 370"/>
                <a:gd name="T46" fmla="*/ 0 w 196"/>
                <a:gd name="T47" fmla="*/ 3 h 370"/>
                <a:gd name="T48" fmla="*/ 0 w 196"/>
                <a:gd name="T49" fmla="*/ 3 h 370"/>
                <a:gd name="T50" fmla="*/ 0 w 196"/>
                <a:gd name="T51" fmla="*/ 2 h 370"/>
                <a:gd name="T52" fmla="*/ 1 w 196"/>
                <a:gd name="T53" fmla="*/ 2 h 370"/>
                <a:gd name="T54" fmla="*/ 1 w 196"/>
                <a:gd name="T55" fmla="*/ 2 h 370"/>
                <a:gd name="T56" fmla="*/ 1 w 196"/>
                <a:gd name="T57" fmla="*/ 1 h 370"/>
                <a:gd name="T58" fmla="*/ 1 w 196"/>
                <a:gd name="T59" fmla="*/ 1 h 370"/>
                <a:gd name="T60" fmla="*/ 1 w 196"/>
                <a:gd name="T61" fmla="*/ 1 h 370"/>
                <a:gd name="T62" fmla="*/ 1 w 196"/>
                <a:gd name="T63" fmla="*/ 0 h 3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370"/>
                <a:gd name="T98" fmla="*/ 196 w 196"/>
                <a:gd name="T99" fmla="*/ 370 h 3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370">
                  <a:moveTo>
                    <a:pt x="95" y="0"/>
                  </a:moveTo>
                  <a:lnTo>
                    <a:pt x="105" y="58"/>
                  </a:lnTo>
                  <a:lnTo>
                    <a:pt x="111" y="87"/>
                  </a:lnTo>
                  <a:lnTo>
                    <a:pt x="121" y="121"/>
                  </a:lnTo>
                  <a:lnTo>
                    <a:pt x="132" y="141"/>
                  </a:lnTo>
                  <a:lnTo>
                    <a:pt x="147" y="166"/>
                  </a:lnTo>
                  <a:lnTo>
                    <a:pt x="167" y="193"/>
                  </a:lnTo>
                  <a:lnTo>
                    <a:pt x="184" y="220"/>
                  </a:lnTo>
                  <a:lnTo>
                    <a:pt x="192" y="245"/>
                  </a:lnTo>
                  <a:lnTo>
                    <a:pt x="196" y="278"/>
                  </a:lnTo>
                  <a:lnTo>
                    <a:pt x="189" y="307"/>
                  </a:lnTo>
                  <a:lnTo>
                    <a:pt x="178" y="328"/>
                  </a:lnTo>
                  <a:lnTo>
                    <a:pt x="162" y="345"/>
                  </a:lnTo>
                  <a:lnTo>
                    <a:pt x="141" y="361"/>
                  </a:lnTo>
                  <a:lnTo>
                    <a:pt x="121" y="367"/>
                  </a:lnTo>
                  <a:lnTo>
                    <a:pt x="99" y="370"/>
                  </a:lnTo>
                  <a:lnTo>
                    <a:pt x="76" y="367"/>
                  </a:lnTo>
                  <a:lnTo>
                    <a:pt x="54" y="362"/>
                  </a:lnTo>
                  <a:lnTo>
                    <a:pt x="34" y="350"/>
                  </a:lnTo>
                  <a:lnTo>
                    <a:pt x="19" y="334"/>
                  </a:lnTo>
                  <a:lnTo>
                    <a:pt x="8" y="315"/>
                  </a:lnTo>
                  <a:lnTo>
                    <a:pt x="3" y="296"/>
                  </a:lnTo>
                  <a:lnTo>
                    <a:pt x="0" y="272"/>
                  </a:lnTo>
                  <a:lnTo>
                    <a:pt x="5" y="240"/>
                  </a:lnTo>
                  <a:lnTo>
                    <a:pt x="13" y="218"/>
                  </a:lnTo>
                  <a:lnTo>
                    <a:pt x="30" y="190"/>
                  </a:lnTo>
                  <a:lnTo>
                    <a:pt x="49" y="166"/>
                  </a:lnTo>
                  <a:lnTo>
                    <a:pt x="62" y="140"/>
                  </a:lnTo>
                  <a:lnTo>
                    <a:pt x="72" y="119"/>
                  </a:lnTo>
                  <a:lnTo>
                    <a:pt x="81" y="90"/>
                  </a:lnTo>
                  <a:lnTo>
                    <a:pt x="86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17" name="Oval 32"/>
            <p:cNvSpPr>
              <a:spLocks noChangeArrowheads="1"/>
            </p:cNvSpPr>
            <p:nvPr/>
          </p:nvSpPr>
          <p:spPr bwMode="auto">
            <a:xfrm>
              <a:off x="666" y="1662"/>
              <a:ext cx="690" cy="11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7018" name="Freeform 33"/>
            <p:cNvSpPr>
              <a:spLocks/>
            </p:cNvSpPr>
            <p:nvPr/>
          </p:nvSpPr>
          <p:spPr bwMode="auto">
            <a:xfrm>
              <a:off x="978" y="2639"/>
              <a:ext cx="66" cy="124"/>
            </a:xfrm>
            <a:custGeom>
              <a:avLst/>
              <a:gdLst>
                <a:gd name="T0" fmla="*/ 1 w 196"/>
                <a:gd name="T1" fmla="*/ 0 h 372"/>
                <a:gd name="T2" fmla="*/ 1 w 196"/>
                <a:gd name="T3" fmla="*/ 1 h 372"/>
                <a:gd name="T4" fmla="*/ 1 w 196"/>
                <a:gd name="T5" fmla="*/ 1 h 372"/>
                <a:gd name="T6" fmla="*/ 2 w 196"/>
                <a:gd name="T7" fmla="*/ 2 h 372"/>
                <a:gd name="T8" fmla="*/ 2 w 196"/>
                <a:gd name="T9" fmla="*/ 2 h 372"/>
                <a:gd name="T10" fmla="*/ 2 w 196"/>
                <a:gd name="T11" fmla="*/ 2 h 372"/>
                <a:gd name="T12" fmla="*/ 2 w 196"/>
                <a:gd name="T13" fmla="*/ 2 h 372"/>
                <a:gd name="T14" fmla="*/ 2 w 196"/>
                <a:gd name="T15" fmla="*/ 3 h 372"/>
                <a:gd name="T16" fmla="*/ 2 w 196"/>
                <a:gd name="T17" fmla="*/ 3 h 372"/>
                <a:gd name="T18" fmla="*/ 2 w 196"/>
                <a:gd name="T19" fmla="*/ 3 h 372"/>
                <a:gd name="T20" fmla="*/ 2 w 196"/>
                <a:gd name="T21" fmla="*/ 4 h 372"/>
                <a:gd name="T22" fmla="*/ 2 w 196"/>
                <a:gd name="T23" fmla="*/ 4 h 372"/>
                <a:gd name="T24" fmla="*/ 2 w 196"/>
                <a:gd name="T25" fmla="*/ 4 h 372"/>
                <a:gd name="T26" fmla="*/ 2 w 196"/>
                <a:gd name="T27" fmla="*/ 4 h 372"/>
                <a:gd name="T28" fmla="*/ 2 w 196"/>
                <a:gd name="T29" fmla="*/ 5 h 372"/>
                <a:gd name="T30" fmla="*/ 1 w 196"/>
                <a:gd name="T31" fmla="*/ 5 h 372"/>
                <a:gd name="T32" fmla="*/ 1 w 196"/>
                <a:gd name="T33" fmla="*/ 5 h 372"/>
                <a:gd name="T34" fmla="*/ 1 w 196"/>
                <a:gd name="T35" fmla="*/ 4 h 372"/>
                <a:gd name="T36" fmla="*/ 0 w 196"/>
                <a:gd name="T37" fmla="*/ 4 h 372"/>
                <a:gd name="T38" fmla="*/ 0 w 196"/>
                <a:gd name="T39" fmla="*/ 4 h 372"/>
                <a:gd name="T40" fmla="*/ 0 w 196"/>
                <a:gd name="T41" fmla="*/ 4 h 372"/>
                <a:gd name="T42" fmla="*/ 0 w 196"/>
                <a:gd name="T43" fmla="*/ 4 h 372"/>
                <a:gd name="T44" fmla="*/ 0 w 196"/>
                <a:gd name="T45" fmla="*/ 3 h 372"/>
                <a:gd name="T46" fmla="*/ 0 w 196"/>
                <a:gd name="T47" fmla="*/ 3 h 372"/>
                <a:gd name="T48" fmla="*/ 0 w 196"/>
                <a:gd name="T49" fmla="*/ 3 h 372"/>
                <a:gd name="T50" fmla="*/ 0 w 196"/>
                <a:gd name="T51" fmla="*/ 2 h 372"/>
                <a:gd name="T52" fmla="*/ 1 w 196"/>
                <a:gd name="T53" fmla="*/ 2 h 372"/>
                <a:gd name="T54" fmla="*/ 1 w 196"/>
                <a:gd name="T55" fmla="*/ 2 h 372"/>
                <a:gd name="T56" fmla="*/ 1 w 196"/>
                <a:gd name="T57" fmla="*/ 1 h 372"/>
                <a:gd name="T58" fmla="*/ 1 w 196"/>
                <a:gd name="T59" fmla="*/ 1 h 372"/>
                <a:gd name="T60" fmla="*/ 1 w 196"/>
                <a:gd name="T61" fmla="*/ 1 h 372"/>
                <a:gd name="T62" fmla="*/ 1 w 196"/>
                <a:gd name="T63" fmla="*/ 0 h 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372"/>
                <a:gd name="T98" fmla="*/ 196 w 196"/>
                <a:gd name="T99" fmla="*/ 372 h 3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372">
                  <a:moveTo>
                    <a:pt x="95" y="0"/>
                  </a:moveTo>
                  <a:lnTo>
                    <a:pt x="105" y="60"/>
                  </a:lnTo>
                  <a:lnTo>
                    <a:pt x="111" y="88"/>
                  </a:lnTo>
                  <a:lnTo>
                    <a:pt x="121" y="122"/>
                  </a:lnTo>
                  <a:lnTo>
                    <a:pt x="132" y="143"/>
                  </a:lnTo>
                  <a:lnTo>
                    <a:pt x="147" y="168"/>
                  </a:lnTo>
                  <a:lnTo>
                    <a:pt x="167" y="195"/>
                  </a:lnTo>
                  <a:lnTo>
                    <a:pt x="184" y="221"/>
                  </a:lnTo>
                  <a:lnTo>
                    <a:pt x="192" y="247"/>
                  </a:lnTo>
                  <a:lnTo>
                    <a:pt x="196" y="279"/>
                  </a:lnTo>
                  <a:lnTo>
                    <a:pt x="189" y="308"/>
                  </a:lnTo>
                  <a:lnTo>
                    <a:pt x="178" y="328"/>
                  </a:lnTo>
                  <a:lnTo>
                    <a:pt x="162" y="345"/>
                  </a:lnTo>
                  <a:lnTo>
                    <a:pt x="141" y="361"/>
                  </a:lnTo>
                  <a:lnTo>
                    <a:pt x="121" y="369"/>
                  </a:lnTo>
                  <a:lnTo>
                    <a:pt x="99" y="372"/>
                  </a:lnTo>
                  <a:lnTo>
                    <a:pt x="76" y="369"/>
                  </a:lnTo>
                  <a:lnTo>
                    <a:pt x="54" y="363"/>
                  </a:lnTo>
                  <a:lnTo>
                    <a:pt x="34" y="351"/>
                  </a:lnTo>
                  <a:lnTo>
                    <a:pt x="19" y="336"/>
                  </a:lnTo>
                  <a:lnTo>
                    <a:pt x="8" y="317"/>
                  </a:lnTo>
                  <a:lnTo>
                    <a:pt x="3" y="298"/>
                  </a:lnTo>
                  <a:lnTo>
                    <a:pt x="0" y="272"/>
                  </a:lnTo>
                  <a:lnTo>
                    <a:pt x="5" y="242"/>
                  </a:lnTo>
                  <a:lnTo>
                    <a:pt x="13" y="219"/>
                  </a:lnTo>
                  <a:lnTo>
                    <a:pt x="30" y="191"/>
                  </a:lnTo>
                  <a:lnTo>
                    <a:pt x="49" y="168"/>
                  </a:lnTo>
                  <a:lnTo>
                    <a:pt x="62" y="141"/>
                  </a:lnTo>
                  <a:lnTo>
                    <a:pt x="72" y="120"/>
                  </a:lnTo>
                  <a:lnTo>
                    <a:pt x="81" y="90"/>
                  </a:lnTo>
                  <a:lnTo>
                    <a:pt x="86" y="6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19" name="Oval 34"/>
            <p:cNvSpPr>
              <a:spLocks noChangeArrowheads="1"/>
            </p:cNvSpPr>
            <p:nvPr/>
          </p:nvSpPr>
          <p:spPr bwMode="auto">
            <a:xfrm>
              <a:off x="796" y="1855"/>
              <a:ext cx="430" cy="75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7020" name="Oval 35"/>
            <p:cNvSpPr>
              <a:spLocks noChangeArrowheads="1"/>
            </p:cNvSpPr>
            <p:nvPr/>
          </p:nvSpPr>
          <p:spPr bwMode="auto">
            <a:xfrm>
              <a:off x="982" y="2430"/>
              <a:ext cx="57" cy="58"/>
            </a:xfrm>
            <a:prstGeom prst="ellipse">
              <a:avLst/>
            </a:prstGeom>
            <a:solidFill>
              <a:srgbClr val="009999"/>
            </a:solidFill>
            <a:ln w="17463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887" name="Group 36"/>
          <p:cNvGrpSpPr>
            <a:grpSpLocks/>
          </p:cNvGrpSpPr>
          <p:nvPr/>
        </p:nvGrpSpPr>
        <p:grpSpPr bwMode="auto">
          <a:xfrm>
            <a:off x="5683250" y="992188"/>
            <a:ext cx="246063" cy="320675"/>
            <a:chOff x="4786" y="2213"/>
            <a:chExt cx="432" cy="554"/>
          </a:xfrm>
        </p:grpSpPr>
        <p:grpSp>
          <p:nvGrpSpPr>
            <p:cNvPr id="37001" name="Group 37"/>
            <p:cNvGrpSpPr>
              <a:grpSpLocks/>
            </p:cNvGrpSpPr>
            <p:nvPr/>
          </p:nvGrpSpPr>
          <p:grpSpPr bwMode="auto">
            <a:xfrm rot="1404967">
              <a:off x="4786" y="2304"/>
              <a:ext cx="370" cy="136"/>
              <a:chOff x="1258" y="1815"/>
              <a:chExt cx="395" cy="145"/>
            </a:xfrm>
          </p:grpSpPr>
          <p:grpSp>
            <p:nvGrpSpPr>
              <p:cNvPr id="37003" name="Group 38"/>
              <p:cNvGrpSpPr>
                <a:grpSpLocks/>
              </p:cNvGrpSpPr>
              <p:nvPr/>
            </p:nvGrpSpPr>
            <p:grpSpPr bwMode="auto">
              <a:xfrm>
                <a:off x="1258" y="1851"/>
                <a:ext cx="395" cy="109"/>
                <a:chOff x="1258" y="1851"/>
                <a:chExt cx="395" cy="109"/>
              </a:xfrm>
            </p:grpSpPr>
            <p:grpSp>
              <p:nvGrpSpPr>
                <p:cNvPr id="37007" name="Group 39"/>
                <p:cNvGrpSpPr>
                  <a:grpSpLocks/>
                </p:cNvGrpSpPr>
                <p:nvPr/>
              </p:nvGrpSpPr>
              <p:grpSpPr bwMode="auto">
                <a:xfrm>
                  <a:off x="1259" y="1851"/>
                  <a:ext cx="391" cy="109"/>
                  <a:chOff x="1259" y="1851"/>
                  <a:chExt cx="391" cy="109"/>
                </a:xfrm>
              </p:grpSpPr>
              <p:sp>
                <p:nvSpPr>
                  <p:cNvPr id="3701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86"/>
                    <a:ext cx="391" cy="74"/>
                  </a:xfrm>
                  <a:prstGeom prst="ellipse">
                    <a:avLst/>
                  </a:prstGeom>
                  <a:solidFill>
                    <a:srgbClr val="E0E0E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01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51"/>
                    <a:ext cx="391" cy="72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700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258" y="1852"/>
                  <a:ext cx="1" cy="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009" name="Line 43"/>
                <p:cNvSpPr>
                  <a:spLocks noChangeShapeType="1"/>
                </p:cNvSpPr>
                <p:nvPr/>
              </p:nvSpPr>
              <p:spPr bwMode="auto">
                <a:xfrm>
                  <a:off x="1652" y="1854"/>
                  <a:ext cx="1" cy="7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7004" name="Group 44"/>
              <p:cNvGrpSpPr>
                <a:grpSpLocks/>
              </p:cNvGrpSpPr>
              <p:nvPr/>
            </p:nvGrpSpPr>
            <p:grpSpPr bwMode="auto">
              <a:xfrm>
                <a:off x="1259" y="1815"/>
                <a:ext cx="391" cy="73"/>
                <a:chOff x="1259" y="1815"/>
                <a:chExt cx="391" cy="73"/>
              </a:xfrm>
            </p:grpSpPr>
            <p:sp>
              <p:nvSpPr>
                <p:cNvPr id="37005" name="Oval 45"/>
                <p:cNvSpPr>
                  <a:spLocks noChangeArrowheads="1"/>
                </p:cNvSpPr>
                <p:nvPr/>
              </p:nvSpPr>
              <p:spPr bwMode="auto">
                <a:xfrm>
                  <a:off x="1259" y="1815"/>
                  <a:ext cx="391" cy="73"/>
                </a:xfrm>
                <a:prstGeom prst="ellipse">
                  <a:avLst/>
                </a:prstGeom>
                <a:solidFill>
                  <a:srgbClr val="E0E0E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006" name="Oval 46"/>
                <p:cNvSpPr>
                  <a:spLocks noChangeArrowheads="1"/>
                </p:cNvSpPr>
                <p:nvPr/>
              </p:nvSpPr>
              <p:spPr bwMode="auto">
                <a:xfrm>
                  <a:off x="1271" y="1826"/>
                  <a:ext cx="367" cy="57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7002" name="Freeform 47" descr="Písek"/>
            <p:cNvSpPr>
              <a:spLocks/>
            </p:cNvSpPr>
            <p:nvPr/>
          </p:nvSpPr>
          <p:spPr bwMode="auto">
            <a:xfrm>
              <a:off x="4808" y="2213"/>
              <a:ext cx="410" cy="554"/>
            </a:xfrm>
            <a:custGeom>
              <a:avLst/>
              <a:gdLst>
                <a:gd name="T0" fmla="*/ 196 w 410"/>
                <a:gd name="T1" fmla="*/ 30 h 554"/>
                <a:gd name="T2" fmla="*/ 4 w 410"/>
                <a:gd name="T3" fmla="*/ 68 h 554"/>
                <a:gd name="T4" fmla="*/ 178 w 410"/>
                <a:gd name="T5" fmla="*/ 151 h 554"/>
                <a:gd name="T6" fmla="*/ 247 w 410"/>
                <a:gd name="T7" fmla="*/ 177 h 554"/>
                <a:gd name="T8" fmla="*/ 327 w 410"/>
                <a:gd name="T9" fmla="*/ 195 h 554"/>
                <a:gd name="T10" fmla="*/ 348 w 410"/>
                <a:gd name="T11" fmla="*/ 385 h 554"/>
                <a:gd name="T12" fmla="*/ 315 w 410"/>
                <a:gd name="T13" fmla="*/ 517 h 554"/>
                <a:gd name="T14" fmla="*/ 367 w 410"/>
                <a:gd name="T15" fmla="*/ 523 h 554"/>
                <a:gd name="T16" fmla="*/ 400 w 410"/>
                <a:gd name="T17" fmla="*/ 523 h 554"/>
                <a:gd name="T18" fmla="*/ 381 w 410"/>
                <a:gd name="T19" fmla="*/ 339 h 554"/>
                <a:gd name="T20" fmla="*/ 358 w 410"/>
                <a:gd name="T21" fmla="*/ 198 h 554"/>
                <a:gd name="T22" fmla="*/ 261 w 410"/>
                <a:gd name="T23" fmla="*/ 85 h 554"/>
                <a:gd name="T24" fmla="*/ 196 w 410"/>
                <a:gd name="T25" fmla="*/ 30 h 5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54"/>
                <a:gd name="T41" fmla="*/ 410 w 410"/>
                <a:gd name="T42" fmla="*/ 554 h 5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54">
                  <a:moveTo>
                    <a:pt x="196" y="30"/>
                  </a:moveTo>
                  <a:cubicBezTo>
                    <a:pt x="95" y="0"/>
                    <a:pt x="0" y="54"/>
                    <a:pt x="4" y="68"/>
                  </a:cubicBezTo>
                  <a:cubicBezTo>
                    <a:pt x="4" y="82"/>
                    <a:pt x="124" y="130"/>
                    <a:pt x="178" y="151"/>
                  </a:cubicBezTo>
                  <a:cubicBezTo>
                    <a:pt x="219" y="170"/>
                    <a:pt x="223" y="170"/>
                    <a:pt x="247" y="177"/>
                  </a:cubicBezTo>
                  <a:cubicBezTo>
                    <a:pt x="272" y="184"/>
                    <a:pt x="310" y="160"/>
                    <a:pt x="327" y="195"/>
                  </a:cubicBezTo>
                  <a:cubicBezTo>
                    <a:pt x="351" y="214"/>
                    <a:pt x="350" y="331"/>
                    <a:pt x="348" y="385"/>
                  </a:cubicBezTo>
                  <a:cubicBezTo>
                    <a:pt x="346" y="439"/>
                    <a:pt x="312" y="494"/>
                    <a:pt x="315" y="517"/>
                  </a:cubicBezTo>
                  <a:cubicBezTo>
                    <a:pt x="318" y="540"/>
                    <a:pt x="353" y="522"/>
                    <a:pt x="367" y="523"/>
                  </a:cubicBezTo>
                  <a:cubicBezTo>
                    <a:pt x="381" y="524"/>
                    <a:pt x="398" y="554"/>
                    <a:pt x="400" y="523"/>
                  </a:cubicBezTo>
                  <a:cubicBezTo>
                    <a:pt x="410" y="504"/>
                    <a:pt x="388" y="393"/>
                    <a:pt x="381" y="339"/>
                  </a:cubicBezTo>
                  <a:cubicBezTo>
                    <a:pt x="374" y="285"/>
                    <a:pt x="378" y="240"/>
                    <a:pt x="358" y="198"/>
                  </a:cubicBezTo>
                  <a:cubicBezTo>
                    <a:pt x="338" y="156"/>
                    <a:pt x="287" y="113"/>
                    <a:pt x="261" y="85"/>
                  </a:cubicBezTo>
                  <a:cubicBezTo>
                    <a:pt x="234" y="57"/>
                    <a:pt x="210" y="42"/>
                    <a:pt x="196" y="3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88" name="Group 48"/>
          <p:cNvGrpSpPr>
            <a:grpSpLocks/>
          </p:cNvGrpSpPr>
          <p:nvPr/>
        </p:nvGrpSpPr>
        <p:grpSpPr bwMode="auto">
          <a:xfrm>
            <a:off x="3975100" y="1873250"/>
            <a:ext cx="330200" cy="381000"/>
            <a:chOff x="628" y="1648"/>
            <a:chExt cx="766" cy="1115"/>
          </a:xfrm>
        </p:grpSpPr>
        <p:sp>
          <p:nvSpPr>
            <p:cNvPr id="36992" name="Freeform 49"/>
            <p:cNvSpPr>
              <a:spLocks/>
            </p:cNvSpPr>
            <p:nvPr/>
          </p:nvSpPr>
          <p:spPr bwMode="auto">
            <a:xfrm>
              <a:off x="635" y="1733"/>
              <a:ext cx="752" cy="765"/>
            </a:xfrm>
            <a:custGeom>
              <a:avLst/>
              <a:gdLst>
                <a:gd name="T0" fmla="*/ 0 w 2256"/>
                <a:gd name="T1" fmla="*/ 0 h 2295"/>
                <a:gd name="T2" fmla="*/ 12 w 2256"/>
                <a:gd name="T3" fmla="*/ 15 h 2295"/>
                <a:gd name="T4" fmla="*/ 12 w 2256"/>
                <a:gd name="T5" fmla="*/ 27 h 2295"/>
                <a:gd name="T6" fmla="*/ 12 w 2256"/>
                <a:gd name="T7" fmla="*/ 27 h 2295"/>
                <a:gd name="T8" fmla="*/ 12 w 2256"/>
                <a:gd name="T9" fmla="*/ 27 h 2295"/>
                <a:gd name="T10" fmla="*/ 12 w 2256"/>
                <a:gd name="T11" fmla="*/ 28 h 2295"/>
                <a:gd name="T12" fmla="*/ 12 w 2256"/>
                <a:gd name="T13" fmla="*/ 28 h 2295"/>
                <a:gd name="T14" fmla="*/ 13 w 2256"/>
                <a:gd name="T15" fmla="*/ 28 h 2295"/>
                <a:gd name="T16" fmla="*/ 13 w 2256"/>
                <a:gd name="T17" fmla="*/ 28 h 2295"/>
                <a:gd name="T18" fmla="*/ 13 w 2256"/>
                <a:gd name="T19" fmla="*/ 28 h 2295"/>
                <a:gd name="T20" fmla="*/ 13 w 2256"/>
                <a:gd name="T21" fmla="*/ 28 h 2295"/>
                <a:gd name="T22" fmla="*/ 14 w 2256"/>
                <a:gd name="T23" fmla="*/ 28 h 2295"/>
                <a:gd name="T24" fmla="*/ 14 w 2256"/>
                <a:gd name="T25" fmla="*/ 28 h 2295"/>
                <a:gd name="T26" fmla="*/ 14 w 2256"/>
                <a:gd name="T27" fmla="*/ 28 h 2295"/>
                <a:gd name="T28" fmla="*/ 14 w 2256"/>
                <a:gd name="T29" fmla="*/ 28 h 2295"/>
                <a:gd name="T30" fmla="*/ 15 w 2256"/>
                <a:gd name="T31" fmla="*/ 28 h 2295"/>
                <a:gd name="T32" fmla="*/ 15 w 2256"/>
                <a:gd name="T33" fmla="*/ 28 h 2295"/>
                <a:gd name="T34" fmla="*/ 15 w 2256"/>
                <a:gd name="T35" fmla="*/ 28 h 2295"/>
                <a:gd name="T36" fmla="*/ 15 w 2256"/>
                <a:gd name="T37" fmla="*/ 28 h 2295"/>
                <a:gd name="T38" fmla="*/ 15 w 2256"/>
                <a:gd name="T39" fmla="*/ 28 h 2295"/>
                <a:gd name="T40" fmla="*/ 16 w 2256"/>
                <a:gd name="T41" fmla="*/ 27 h 2295"/>
                <a:gd name="T42" fmla="*/ 16 w 2256"/>
                <a:gd name="T43" fmla="*/ 27 h 2295"/>
                <a:gd name="T44" fmla="*/ 16 w 2256"/>
                <a:gd name="T45" fmla="*/ 27 h 2295"/>
                <a:gd name="T46" fmla="*/ 16 w 2256"/>
                <a:gd name="T47" fmla="*/ 14 h 2295"/>
                <a:gd name="T48" fmla="*/ 28 w 2256"/>
                <a:gd name="T49" fmla="*/ 0 h 2295"/>
                <a:gd name="T50" fmla="*/ 0 w 2256"/>
                <a:gd name="T51" fmla="*/ 0 h 22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6"/>
                <a:gd name="T79" fmla="*/ 0 h 2295"/>
                <a:gd name="T80" fmla="*/ 2256 w 2256"/>
                <a:gd name="T81" fmla="*/ 2295 h 22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6" h="2295">
                  <a:moveTo>
                    <a:pt x="0" y="0"/>
                  </a:moveTo>
                  <a:lnTo>
                    <a:pt x="939" y="1180"/>
                  </a:lnTo>
                  <a:lnTo>
                    <a:pt x="980" y="2175"/>
                  </a:lnTo>
                  <a:lnTo>
                    <a:pt x="983" y="2202"/>
                  </a:lnTo>
                  <a:lnTo>
                    <a:pt x="991" y="2221"/>
                  </a:lnTo>
                  <a:lnTo>
                    <a:pt x="1000" y="2235"/>
                  </a:lnTo>
                  <a:lnTo>
                    <a:pt x="1010" y="2246"/>
                  </a:lnTo>
                  <a:lnTo>
                    <a:pt x="1024" y="2260"/>
                  </a:lnTo>
                  <a:lnTo>
                    <a:pt x="1038" y="2268"/>
                  </a:lnTo>
                  <a:lnTo>
                    <a:pt x="1060" y="2281"/>
                  </a:lnTo>
                  <a:lnTo>
                    <a:pt x="1083" y="2287"/>
                  </a:lnTo>
                  <a:lnTo>
                    <a:pt x="1111" y="2293"/>
                  </a:lnTo>
                  <a:lnTo>
                    <a:pt x="1128" y="2295"/>
                  </a:lnTo>
                  <a:lnTo>
                    <a:pt x="1145" y="2295"/>
                  </a:lnTo>
                  <a:lnTo>
                    <a:pt x="1163" y="2292"/>
                  </a:lnTo>
                  <a:lnTo>
                    <a:pt x="1183" y="2286"/>
                  </a:lnTo>
                  <a:lnTo>
                    <a:pt x="1202" y="2279"/>
                  </a:lnTo>
                  <a:lnTo>
                    <a:pt x="1221" y="2268"/>
                  </a:lnTo>
                  <a:lnTo>
                    <a:pt x="1235" y="2259"/>
                  </a:lnTo>
                  <a:lnTo>
                    <a:pt x="1251" y="2243"/>
                  </a:lnTo>
                  <a:lnTo>
                    <a:pt x="1262" y="2227"/>
                  </a:lnTo>
                  <a:lnTo>
                    <a:pt x="1273" y="2203"/>
                  </a:lnTo>
                  <a:lnTo>
                    <a:pt x="1276" y="2181"/>
                  </a:lnTo>
                  <a:lnTo>
                    <a:pt x="1336" y="1161"/>
                  </a:lnTo>
                  <a:lnTo>
                    <a:pt x="22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93" name="Oval 50"/>
            <p:cNvSpPr>
              <a:spLocks noChangeArrowheads="1"/>
            </p:cNvSpPr>
            <p:nvPr/>
          </p:nvSpPr>
          <p:spPr bwMode="auto">
            <a:xfrm>
              <a:off x="628" y="1648"/>
              <a:ext cx="766" cy="1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94" name="Freeform 51"/>
            <p:cNvSpPr>
              <a:spLocks/>
            </p:cNvSpPr>
            <p:nvPr/>
          </p:nvSpPr>
          <p:spPr bwMode="auto">
            <a:xfrm>
              <a:off x="688" y="1755"/>
              <a:ext cx="652" cy="720"/>
            </a:xfrm>
            <a:custGeom>
              <a:avLst/>
              <a:gdLst>
                <a:gd name="T0" fmla="*/ 0 w 1956"/>
                <a:gd name="T1" fmla="*/ 0 h 2159"/>
                <a:gd name="T2" fmla="*/ 11 w 1956"/>
                <a:gd name="T3" fmla="*/ 13 h 2159"/>
                <a:gd name="T4" fmla="*/ 11 w 1956"/>
                <a:gd name="T5" fmla="*/ 26 h 2159"/>
                <a:gd name="T6" fmla="*/ 11 w 1956"/>
                <a:gd name="T7" fmla="*/ 26 h 2159"/>
                <a:gd name="T8" fmla="*/ 11 w 1956"/>
                <a:gd name="T9" fmla="*/ 26 h 2159"/>
                <a:gd name="T10" fmla="*/ 11 w 1956"/>
                <a:gd name="T11" fmla="*/ 26 h 2159"/>
                <a:gd name="T12" fmla="*/ 11 w 1956"/>
                <a:gd name="T13" fmla="*/ 27 h 2159"/>
                <a:gd name="T14" fmla="*/ 12 w 1956"/>
                <a:gd name="T15" fmla="*/ 27 h 2159"/>
                <a:gd name="T16" fmla="*/ 12 w 1956"/>
                <a:gd name="T17" fmla="*/ 27 h 2159"/>
                <a:gd name="T18" fmla="*/ 12 w 1956"/>
                <a:gd name="T19" fmla="*/ 27 h 2159"/>
                <a:gd name="T20" fmla="*/ 12 w 1956"/>
                <a:gd name="T21" fmla="*/ 27 h 2159"/>
                <a:gd name="T22" fmla="*/ 13 w 1956"/>
                <a:gd name="T23" fmla="*/ 26 h 2159"/>
                <a:gd name="T24" fmla="*/ 13 w 1956"/>
                <a:gd name="T25" fmla="*/ 26 h 2159"/>
                <a:gd name="T26" fmla="*/ 13 w 1956"/>
                <a:gd name="T27" fmla="*/ 26 h 2159"/>
                <a:gd name="T28" fmla="*/ 13 w 1956"/>
                <a:gd name="T29" fmla="*/ 26 h 2159"/>
                <a:gd name="T30" fmla="*/ 14 w 1956"/>
                <a:gd name="T31" fmla="*/ 13 h 2159"/>
                <a:gd name="T32" fmla="*/ 24 w 1956"/>
                <a:gd name="T33" fmla="*/ 0 h 2159"/>
                <a:gd name="T34" fmla="*/ 22 w 1956"/>
                <a:gd name="T35" fmla="*/ 1 h 2159"/>
                <a:gd name="T36" fmla="*/ 19 w 1956"/>
                <a:gd name="T37" fmla="*/ 1 h 2159"/>
                <a:gd name="T38" fmla="*/ 15 w 1956"/>
                <a:gd name="T39" fmla="*/ 1 h 2159"/>
                <a:gd name="T40" fmla="*/ 12 w 1956"/>
                <a:gd name="T41" fmla="*/ 1 h 2159"/>
                <a:gd name="T42" fmla="*/ 8 w 1956"/>
                <a:gd name="T43" fmla="*/ 1 h 2159"/>
                <a:gd name="T44" fmla="*/ 5 w 1956"/>
                <a:gd name="T45" fmla="*/ 1 h 2159"/>
                <a:gd name="T46" fmla="*/ 2 w 1956"/>
                <a:gd name="T47" fmla="*/ 1 h 2159"/>
                <a:gd name="T48" fmla="*/ 0 w 1956"/>
                <a:gd name="T49" fmla="*/ 0 h 21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56"/>
                <a:gd name="T76" fmla="*/ 0 h 2159"/>
                <a:gd name="T77" fmla="*/ 1956 w 1956"/>
                <a:gd name="T78" fmla="*/ 2159 h 21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56" h="2159">
                  <a:moveTo>
                    <a:pt x="0" y="19"/>
                  </a:moveTo>
                  <a:lnTo>
                    <a:pt x="857" y="1063"/>
                  </a:lnTo>
                  <a:lnTo>
                    <a:pt x="879" y="2090"/>
                  </a:lnTo>
                  <a:lnTo>
                    <a:pt x="887" y="2107"/>
                  </a:lnTo>
                  <a:lnTo>
                    <a:pt x="897" y="2123"/>
                  </a:lnTo>
                  <a:lnTo>
                    <a:pt x="906" y="2137"/>
                  </a:lnTo>
                  <a:lnTo>
                    <a:pt x="922" y="2147"/>
                  </a:lnTo>
                  <a:lnTo>
                    <a:pt x="939" y="2156"/>
                  </a:lnTo>
                  <a:lnTo>
                    <a:pt x="962" y="2159"/>
                  </a:lnTo>
                  <a:lnTo>
                    <a:pt x="983" y="2157"/>
                  </a:lnTo>
                  <a:lnTo>
                    <a:pt x="1005" y="2153"/>
                  </a:lnTo>
                  <a:lnTo>
                    <a:pt x="1026" y="2140"/>
                  </a:lnTo>
                  <a:lnTo>
                    <a:pt x="1040" y="2123"/>
                  </a:lnTo>
                  <a:lnTo>
                    <a:pt x="1048" y="2109"/>
                  </a:lnTo>
                  <a:lnTo>
                    <a:pt x="1056" y="2088"/>
                  </a:lnTo>
                  <a:lnTo>
                    <a:pt x="1100" y="1045"/>
                  </a:lnTo>
                  <a:lnTo>
                    <a:pt x="1956" y="0"/>
                  </a:lnTo>
                  <a:lnTo>
                    <a:pt x="1790" y="41"/>
                  </a:lnTo>
                  <a:lnTo>
                    <a:pt x="1531" y="77"/>
                  </a:lnTo>
                  <a:lnTo>
                    <a:pt x="1247" y="98"/>
                  </a:lnTo>
                  <a:lnTo>
                    <a:pt x="962" y="109"/>
                  </a:lnTo>
                  <a:lnTo>
                    <a:pt x="662" y="98"/>
                  </a:lnTo>
                  <a:lnTo>
                    <a:pt x="398" y="77"/>
                  </a:lnTo>
                  <a:lnTo>
                    <a:pt x="178" y="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95" name="Freeform 52"/>
            <p:cNvSpPr>
              <a:spLocks/>
            </p:cNvSpPr>
            <p:nvPr/>
          </p:nvSpPr>
          <p:spPr bwMode="auto">
            <a:xfrm>
              <a:off x="800" y="1901"/>
              <a:ext cx="421" cy="576"/>
            </a:xfrm>
            <a:custGeom>
              <a:avLst/>
              <a:gdLst>
                <a:gd name="T0" fmla="*/ 0 w 1264"/>
                <a:gd name="T1" fmla="*/ 0 h 1728"/>
                <a:gd name="T2" fmla="*/ 6 w 1264"/>
                <a:gd name="T3" fmla="*/ 8 h 1728"/>
                <a:gd name="T4" fmla="*/ 7 w 1264"/>
                <a:gd name="T5" fmla="*/ 20 h 1728"/>
                <a:gd name="T6" fmla="*/ 7 w 1264"/>
                <a:gd name="T7" fmla="*/ 21 h 1728"/>
                <a:gd name="T8" fmla="*/ 7 w 1264"/>
                <a:gd name="T9" fmla="*/ 21 h 1728"/>
                <a:gd name="T10" fmla="*/ 7 w 1264"/>
                <a:gd name="T11" fmla="*/ 21 h 1728"/>
                <a:gd name="T12" fmla="*/ 7 w 1264"/>
                <a:gd name="T13" fmla="*/ 21 h 1728"/>
                <a:gd name="T14" fmla="*/ 8 w 1264"/>
                <a:gd name="T15" fmla="*/ 21 h 1728"/>
                <a:gd name="T16" fmla="*/ 8 w 1264"/>
                <a:gd name="T17" fmla="*/ 21 h 1728"/>
                <a:gd name="T18" fmla="*/ 8 w 1264"/>
                <a:gd name="T19" fmla="*/ 21 h 1728"/>
                <a:gd name="T20" fmla="*/ 8 w 1264"/>
                <a:gd name="T21" fmla="*/ 21 h 1728"/>
                <a:gd name="T22" fmla="*/ 9 w 1264"/>
                <a:gd name="T23" fmla="*/ 21 h 1728"/>
                <a:gd name="T24" fmla="*/ 9 w 1264"/>
                <a:gd name="T25" fmla="*/ 21 h 1728"/>
                <a:gd name="T26" fmla="*/ 9 w 1264"/>
                <a:gd name="T27" fmla="*/ 21 h 1728"/>
                <a:gd name="T28" fmla="*/ 9 w 1264"/>
                <a:gd name="T29" fmla="*/ 20 h 1728"/>
                <a:gd name="T30" fmla="*/ 9 w 1264"/>
                <a:gd name="T31" fmla="*/ 7 h 1728"/>
                <a:gd name="T32" fmla="*/ 16 w 1264"/>
                <a:gd name="T33" fmla="*/ 0 h 1728"/>
                <a:gd name="T34" fmla="*/ 0 w 1264"/>
                <a:gd name="T35" fmla="*/ 0 h 17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4"/>
                <a:gd name="T55" fmla="*/ 0 h 1728"/>
                <a:gd name="T56" fmla="*/ 1264 w 1264"/>
                <a:gd name="T57" fmla="*/ 1728 h 17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4" h="1728">
                  <a:moveTo>
                    <a:pt x="0" y="0"/>
                  </a:moveTo>
                  <a:lnTo>
                    <a:pt x="520" y="624"/>
                  </a:lnTo>
                  <a:lnTo>
                    <a:pt x="531" y="1657"/>
                  </a:lnTo>
                  <a:lnTo>
                    <a:pt x="541" y="1674"/>
                  </a:lnTo>
                  <a:lnTo>
                    <a:pt x="553" y="1688"/>
                  </a:lnTo>
                  <a:lnTo>
                    <a:pt x="564" y="1701"/>
                  </a:lnTo>
                  <a:lnTo>
                    <a:pt x="580" y="1715"/>
                  </a:lnTo>
                  <a:lnTo>
                    <a:pt x="608" y="1723"/>
                  </a:lnTo>
                  <a:lnTo>
                    <a:pt x="632" y="1728"/>
                  </a:lnTo>
                  <a:lnTo>
                    <a:pt x="651" y="1725"/>
                  </a:lnTo>
                  <a:lnTo>
                    <a:pt x="673" y="1720"/>
                  </a:lnTo>
                  <a:lnTo>
                    <a:pt x="694" y="1709"/>
                  </a:lnTo>
                  <a:lnTo>
                    <a:pt x="711" y="1692"/>
                  </a:lnTo>
                  <a:lnTo>
                    <a:pt x="723" y="1669"/>
                  </a:lnTo>
                  <a:lnTo>
                    <a:pt x="730" y="1657"/>
                  </a:lnTo>
                  <a:lnTo>
                    <a:pt x="761" y="605"/>
                  </a:lnTo>
                  <a:lnTo>
                    <a:pt x="12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96" name="Freeform 53"/>
            <p:cNvSpPr>
              <a:spLocks/>
            </p:cNvSpPr>
            <p:nvPr/>
          </p:nvSpPr>
          <p:spPr bwMode="auto">
            <a:xfrm>
              <a:off x="978" y="2508"/>
              <a:ext cx="66" cy="124"/>
            </a:xfrm>
            <a:custGeom>
              <a:avLst/>
              <a:gdLst>
                <a:gd name="T0" fmla="*/ 1 w 196"/>
                <a:gd name="T1" fmla="*/ 0 h 370"/>
                <a:gd name="T2" fmla="*/ 1 w 196"/>
                <a:gd name="T3" fmla="*/ 1 h 370"/>
                <a:gd name="T4" fmla="*/ 1 w 196"/>
                <a:gd name="T5" fmla="*/ 1 h 370"/>
                <a:gd name="T6" fmla="*/ 2 w 196"/>
                <a:gd name="T7" fmla="*/ 2 h 370"/>
                <a:gd name="T8" fmla="*/ 2 w 196"/>
                <a:gd name="T9" fmla="*/ 2 h 370"/>
                <a:gd name="T10" fmla="*/ 2 w 196"/>
                <a:gd name="T11" fmla="*/ 2 h 370"/>
                <a:gd name="T12" fmla="*/ 2 w 196"/>
                <a:gd name="T13" fmla="*/ 2 h 370"/>
                <a:gd name="T14" fmla="*/ 2 w 196"/>
                <a:gd name="T15" fmla="*/ 3 h 370"/>
                <a:gd name="T16" fmla="*/ 2 w 196"/>
                <a:gd name="T17" fmla="*/ 3 h 370"/>
                <a:gd name="T18" fmla="*/ 2 w 196"/>
                <a:gd name="T19" fmla="*/ 3 h 370"/>
                <a:gd name="T20" fmla="*/ 2 w 196"/>
                <a:gd name="T21" fmla="*/ 4 h 370"/>
                <a:gd name="T22" fmla="*/ 2 w 196"/>
                <a:gd name="T23" fmla="*/ 4 h 370"/>
                <a:gd name="T24" fmla="*/ 2 w 196"/>
                <a:gd name="T25" fmla="*/ 4 h 370"/>
                <a:gd name="T26" fmla="*/ 2 w 196"/>
                <a:gd name="T27" fmla="*/ 5 h 370"/>
                <a:gd name="T28" fmla="*/ 2 w 196"/>
                <a:gd name="T29" fmla="*/ 5 h 370"/>
                <a:gd name="T30" fmla="*/ 1 w 196"/>
                <a:gd name="T31" fmla="*/ 5 h 370"/>
                <a:gd name="T32" fmla="*/ 1 w 196"/>
                <a:gd name="T33" fmla="*/ 5 h 370"/>
                <a:gd name="T34" fmla="*/ 1 w 196"/>
                <a:gd name="T35" fmla="*/ 5 h 370"/>
                <a:gd name="T36" fmla="*/ 0 w 196"/>
                <a:gd name="T37" fmla="*/ 4 h 370"/>
                <a:gd name="T38" fmla="*/ 0 w 196"/>
                <a:gd name="T39" fmla="*/ 4 h 370"/>
                <a:gd name="T40" fmla="*/ 0 w 196"/>
                <a:gd name="T41" fmla="*/ 4 h 370"/>
                <a:gd name="T42" fmla="*/ 0 w 196"/>
                <a:gd name="T43" fmla="*/ 4 h 370"/>
                <a:gd name="T44" fmla="*/ 0 w 196"/>
                <a:gd name="T45" fmla="*/ 3 h 370"/>
                <a:gd name="T46" fmla="*/ 0 w 196"/>
                <a:gd name="T47" fmla="*/ 3 h 370"/>
                <a:gd name="T48" fmla="*/ 0 w 196"/>
                <a:gd name="T49" fmla="*/ 3 h 370"/>
                <a:gd name="T50" fmla="*/ 0 w 196"/>
                <a:gd name="T51" fmla="*/ 2 h 370"/>
                <a:gd name="T52" fmla="*/ 1 w 196"/>
                <a:gd name="T53" fmla="*/ 2 h 370"/>
                <a:gd name="T54" fmla="*/ 1 w 196"/>
                <a:gd name="T55" fmla="*/ 2 h 370"/>
                <a:gd name="T56" fmla="*/ 1 w 196"/>
                <a:gd name="T57" fmla="*/ 1 h 370"/>
                <a:gd name="T58" fmla="*/ 1 w 196"/>
                <a:gd name="T59" fmla="*/ 1 h 370"/>
                <a:gd name="T60" fmla="*/ 1 w 196"/>
                <a:gd name="T61" fmla="*/ 1 h 370"/>
                <a:gd name="T62" fmla="*/ 1 w 196"/>
                <a:gd name="T63" fmla="*/ 0 h 3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370"/>
                <a:gd name="T98" fmla="*/ 196 w 196"/>
                <a:gd name="T99" fmla="*/ 370 h 3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370">
                  <a:moveTo>
                    <a:pt x="95" y="0"/>
                  </a:moveTo>
                  <a:lnTo>
                    <a:pt x="105" y="58"/>
                  </a:lnTo>
                  <a:lnTo>
                    <a:pt x="111" y="87"/>
                  </a:lnTo>
                  <a:lnTo>
                    <a:pt x="121" y="121"/>
                  </a:lnTo>
                  <a:lnTo>
                    <a:pt x="132" y="141"/>
                  </a:lnTo>
                  <a:lnTo>
                    <a:pt x="147" y="166"/>
                  </a:lnTo>
                  <a:lnTo>
                    <a:pt x="167" y="193"/>
                  </a:lnTo>
                  <a:lnTo>
                    <a:pt x="184" y="220"/>
                  </a:lnTo>
                  <a:lnTo>
                    <a:pt x="192" y="245"/>
                  </a:lnTo>
                  <a:lnTo>
                    <a:pt x="196" y="278"/>
                  </a:lnTo>
                  <a:lnTo>
                    <a:pt x="189" y="307"/>
                  </a:lnTo>
                  <a:lnTo>
                    <a:pt x="178" y="328"/>
                  </a:lnTo>
                  <a:lnTo>
                    <a:pt x="162" y="345"/>
                  </a:lnTo>
                  <a:lnTo>
                    <a:pt x="141" y="361"/>
                  </a:lnTo>
                  <a:lnTo>
                    <a:pt x="121" y="367"/>
                  </a:lnTo>
                  <a:lnTo>
                    <a:pt x="99" y="370"/>
                  </a:lnTo>
                  <a:lnTo>
                    <a:pt x="76" y="367"/>
                  </a:lnTo>
                  <a:lnTo>
                    <a:pt x="54" y="362"/>
                  </a:lnTo>
                  <a:lnTo>
                    <a:pt x="34" y="350"/>
                  </a:lnTo>
                  <a:lnTo>
                    <a:pt x="19" y="334"/>
                  </a:lnTo>
                  <a:lnTo>
                    <a:pt x="8" y="315"/>
                  </a:lnTo>
                  <a:lnTo>
                    <a:pt x="3" y="296"/>
                  </a:lnTo>
                  <a:lnTo>
                    <a:pt x="0" y="272"/>
                  </a:lnTo>
                  <a:lnTo>
                    <a:pt x="5" y="240"/>
                  </a:lnTo>
                  <a:lnTo>
                    <a:pt x="13" y="218"/>
                  </a:lnTo>
                  <a:lnTo>
                    <a:pt x="30" y="190"/>
                  </a:lnTo>
                  <a:lnTo>
                    <a:pt x="49" y="166"/>
                  </a:lnTo>
                  <a:lnTo>
                    <a:pt x="62" y="140"/>
                  </a:lnTo>
                  <a:lnTo>
                    <a:pt x="72" y="119"/>
                  </a:lnTo>
                  <a:lnTo>
                    <a:pt x="81" y="90"/>
                  </a:lnTo>
                  <a:lnTo>
                    <a:pt x="86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97" name="Oval 54"/>
            <p:cNvSpPr>
              <a:spLocks noChangeArrowheads="1"/>
            </p:cNvSpPr>
            <p:nvPr/>
          </p:nvSpPr>
          <p:spPr bwMode="auto">
            <a:xfrm>
              <a:off x="666" y="1662"/>
              <a:ext cx="690" cy="11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98" name="Freeform 55"/>
            <p:cNvSpPr>
              <a:spLocks/>
            </p:cNvSpPr>
            <p:nvPr/>
          </p:nvSpPr>
          <p:spPr bwMode="auto">
            <a:xfrm>
              <a:off x="978" y="2639"/>
              <a:ext cx="66" cy="124"/>
            </a:xfrm>
            <a:custGeom>
              <a:avLst/>
              <a:gdLst>
                <a:gd name="T0" fmla="*/ 1 w 196"/>
                <a:gd name="T1" fmla="*/ 0 h 372"/>
                <a:gd name="T2" fmla="*/ 1 w 196"/>
                <a:gd name="T3" fmla="*/ 1 h 372"/>
                <a:gd name="T4" fmla="*/ 1 w 196"/>
                <a:gd name="T5" fmla="*/ 1 h 372"/>
                <a:gd name="T6" fmla="*/ 2 w 196"/>
                <a:gd name="T7" fmla="*/ 2 h 372"/>
                <a:gd name="T8" fmla="*/ 2 w 196"/>
                <a:gd name="T9" fmla="*/ 2 h 372"/>
                <a:gd name="T10" fmla="*/ 2 w 196"/>
                <a:gd name="T11" fmla="*/ 2 h 372"/>
                <a:gd name="T12" fmla="*/ 2 w 196"/>
                <a:gd name="T13" fmla="*/ 2 h 372"/>
                <a:gd name="T14" fmla="*/ 2 w 196"/>
                <a:gd name="T15" fmla="*/ 3 h 372"/>
                <a:gd name="T16" fmla="*/ 2 w 196"/>
                <a:gd name="T17" fmla="*/ 3 h 372"/>
                <a:gd name="T18" fmla="*/ 2 w 196"/>
                <a:gd name="T19" fmla="*/ 3 h 372"/>
                <a:gd name="T20" fmla="*/ 2 w 196"/>
                <a:gd name="T21" fmla="*/ 4 h 372"/>
                <a:gd name="T22" fmla="*/ 2 w 196"/>
                <a:gd name="T23" fmla="*/ 4 h 372"/>
                <a:gd name="T24" fmla="*/ 2 w 196"/>
                <a:gd name="T25" fmla="*/ 4 h 372"/>
                <a:gd name="T26" fmla="*/ 2 w 196"/>
                <a:gd name="T27" fmla="*/ 4 h 372"/>
                <a:gd name="T28" fmla="*/ 2 w 196"/>
                <a:gd name="T29" fmla="*/ 5 h 372"/>
                <a:gd name="T30" fmla="*/ 1 w 196"/>
                <a:gd name="T31" fmla="*/ 5 h 372"/>
                <a:gd name="T32" fmla="*/ 1 w 196"/>
                <a:gd name="T33" fmla="*/ 5 h 372"/>
                <a:gd name="T34" fmla="*/ 1 w 196"/>
                <a:gd name="T35" fmla="*/ 4 h 372"/>
                <a:gd name="T36" fmla="*/ 0 w 196"/>
                <a:gd name="T37" fmla="*/ 4 h 372"/>
                <a:gd name="T38" fmla="*/ 0 w 196"/>
                <a:gd name="T39" fmla="*/ 4 h 372"/>
                <a:gd name="T40" fmla="*/ 0 w 196"/>
                <a:gd name="T41" fmla="*/ 4 h 372"/>
                <a:gd name="T42" fmla="*/ 0 w 196"/>
                <a:gd name="T43" fmla="*/ 4 h 372"/>
                <a:gd name="T44" fmla="*/ 0 w 196"/>
                <a:gd name="T45" fmla="*/ 3 h 372"/>
                <a:gd name="T46" fmla="*/ 0 w 196"/>
                <a:gd name="T47" fmla="*/ 3 h 372"/>
                <a:gd name="T48" fmla="*/ 0 w 196"/>
                <a:gd name="T49" fmla="*/ 3 h 372"/>
                <a:gd name="T50" fmla="*/ 0 w 196"/>
                <a:gd name="T51" fmla="*/ 2 h 372"/>
                <a:gd name="T52" fmla="*/ 1 w 196"/>
                <a:gd name="T53" fmla="*/ 2 h 372"/>
                <a:gd name="T54" fmla="*/ 1 w 196"/>
                <a:gd name="T55" fmla="*/ 2 h 372"/>
                <a:gd name="T56" fmla="*/ 1 w 196"/>
                <a:gd name="T57" fmla="*/ 1 h 372"/>
                <a:gd name="T58" fmla="*/ 1 w 196"/>
                <a:gd name="T59" fmla="*/ 1 h 372"/>
                <a:gd name="T60" fmla="*/ 1 w 196"/>
                <a:gd name="T61" fmla="*/ 1 h 372"/>
                <a:gd name="T62" fmla="*/ 1 w 196"/>
                <a:gd name="T63" fmla="*/ 0 h 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372"/>
                <a:gd name="T98" fmla="*/ 196 w 196"/>
                <a:gd name="T99" fmla="*/ 372 h 3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372">
                  <a:moveTo>
                    <a:pt x="95" y="0"/>
                  </a:moveTo>
                  <a:lnTo>
                    <a:pt x="105" y="60"/>
                  </a:lnTo>
                  <a:lnTo>
                    <a:pt x="111" y="88"/>
                  </a:lnTo>
                  <a:lnTo>
                    <a:pt x="121" y="122"/>
                  </a:lnTo>
                  <a:lnTo>
                    <a:pt x="132" y="143"/>
                  </a:lnTo>
                  <a:lnTo>
                    <a:pt x="147" y="168"/>
                  </a:lnTo>
                  <a:lnTo>
                    <a:pt x="167" y="195"/>
                  </a:lnTo>
                  <a:lnTo>
                    <a:pt x="184" y="221"/>
                  </a:lnTo>
                  <a:lnTo>
                    <a:pt x="192" y="247"/>
                  </a:lnTo>
                  <a:lnTo>
                    <a:pt x="196" y="279"/>
                  </a:lnTo>
                  <a:lnTo>
                    <a:pt x="189" y="308"/>
                  </a:lnTo>
                  <a:lnTo>
                    <a:pt x="178" y="328"/>
                  </a:lnTo>
                  <a:lnTo>
                    <a:pt x="162" y="345"/>
                  </a:lnTo>
                  <a:lnTo>
                    <a:pt x="141" y="361"/>
                  </a:lnTo>
                  <a:lnTo>
                    <a:pt x="121" y="369"/>
                  </a:lnTo>
                  <a:lnTo>
                    <a:pt x="99" y="372"/>
                  </a:lnTo>
                  <a:lnTo>
                    <a:pt x="76" y="369"/>
                  </a:lnTo>
                  <a:lnTo>
                    <a:pt x="54" y="363"/>
                  </a:lnTo>
                  <a:lnTo>
                    <a:pt x="34" y="351"/>
                  </a:lnTo>
                  <a:lnTo>
                    <a:pt x="19" y="336"/>
                  </a:lnTo>
                  <a:lnTo>
                    <a:pt x="8" y="317"/>
                  </a:lnTo>
                  <a:lnTo>
                    <a:pt x="3" y="298"/>
                  </a:lnTo>
                  <a:lnTo>
                    <a:pt x="0" y="272"/>
                  </a:lnTo>
                  <a:lnTo>
                    <a:pt x="5" y="242"/>
                  </a:lnTo>
                  <a:lnTo>
                    <a:pt x="13" y="219"/>
                  </a:lnTo>
                  <a:lnTo>
                    <a:pt x="30" y="191"/>
                  </a:lnTo>
                  <a:lnTo>
                    <a:pt x="49" y="168"/>
                  </a:lnTo>
                  <a:lnTo>
                    <a:pt x="62" y="141"/>
                  </a:lnTo>
                  <a:lnTo>
                    <a:pt x="72" y="120"/>
                  </a:lnTo>
                  <a:lnTo>
                    <a:pt x="81" y="90"/>
                  </a:lnTo>
                  <a:lnTo>
                    <a:pt x="86" y="6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99" name="Oval 56"/>
            <p:cNvSpPr>
              <a:spLocks noChangeArrowheads="1"/>
            </p:cNvSpPr>
            <p:nvPr/>
          </p:nvSpPr>
          <p:spPr bwMode="auto">
            <a:xfrm>
              <a:off x="796" y="1855"/>
              <a:ext cx="430" cy="75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7000" name="Oval 57"/>
            <p:cNvSpPr>
              <a:spLocks noChangeArrowheads="1"/>
            </p:cNvSpPr>
            <p:nvPr/>
          </p:nvSpPr>
          <p:spPr bwMode="auto">
            <a:xfrm>
              <a:off x="982" y="2430"/>
              <a:ext cx="57" cy="58"/>
            </a:xfrm>
            <a:prstGeom prst="ellipse">
              <a:avLst/>
            </a:prstGeom>
            <a:solidFill>
              <a:srgbClr val="009999"/>
            </a:solidFill>
            <a:ln w="17463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889" name="Group 58"/>
          <p:cNvGrpSpPr>
            <a:grpSpLocks/>
          </p:cNvGrpSpPr>
          <p:nvPr/>
        </p:nvGrpSpPr>
        <p:grpSpPr bwMode="auto">
          <a:xfrm>
            <a:off x="3984625" y="2289175"/>
            <a:ext cx="304800" cy="442913"/>
            <a:chOff x="4786" y="2213"/>
            <a:chExt cx="432" cy="554"/>
          </a:xfrm>
        </p:grpSpPr>
        <p:grpSp>
          <p:nvGrpSpPr>
            <p:cNvPr id="36981" name="Group 59"/>
            <p:cNvGrpSpPr>
              <a:grpSpLocks/>
            </p:cNvGrpSpPr>
            <p:nvPr/>
          </p:nvGrpSpPr>
          <p:grpSpPr bwMode="auto">
            <a:xfrm rot="1404967">
              <a:off x="4786" y="2304"/>
              <a:ext cx="370" cy="136"/>
              <a:chOff x="1258" y="1815"/>
              <a:chExt cx="395" cy="145"/>
            </a:xfrm>
          </p:grpSpPr>
          <p:grpSp>
            <p:nvGrpSpPr>
              <p:cNvPr id="36983" name="Group 60"/>
              <p:cNvGrpSpPr>
                <a:grpSpLocks/>
              </p:cNvGrpSpPr>
              <p:nvPr/>
            </p:nvGrpSpPr>
            <p:grpSpPr bwMode="auto">
              <a:xfrm>
                <a:off x="1258" y="1851"/>
                <a:ext cx="395" cy="109"/>
                <a:chOff x="1258" y="1851"/>
                <a:chExt cx="395" cy="109"/>
              </a:xfrm>
            </p:grpSpPr>
            <p:grpSp>
              <p:nvGrpSpPr>
                <p:cNvPr id="36987" name="Group 61"/>
                <p:cNvGrpSpPr>
                  <a:grpSpLocks/>
                </p:cNvGrpSpPr>
                <p:nvPr/>
              </p:nvGrpSpPr>
              <p:grpSpPr bwMode="auto">
                <a:xfrm>
                  <a:off x="1259" y="1851"/>
                  <a:ext cx="391" cy="109"/>
                  <a:chOff x="1259" y="1851"/>
                  <a:chExt cx="391" cy="109"/>
                </a:xfrm>
              </p:grpSpPr>
              <p:sp>
                <p:nvSpPr>
                  <p:cNvPr id="3699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86"/>
                    <a:ext cx="391" cy="74"/>
                  </a:xfrm>
                  <a:prstGeom prst="ellipse">
                    <a:avLst/>
                  </a:prstGeom>
                  <a:solidFill>
                    <a:srgbClr val="E0E0E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99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51"/>
                    <a:ext cx="391" cy="72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98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258" y="1852"/>
                  <a:ext cx="1" cy="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89" name="Line 65"/>
                <p:cNvSpPr>
                  <a:spLocks noChangeShapeType="1"/>
                </p:cNvSpPr>
                <p:nvPr/>
              </p:nvSpPr>
              <p:spPr bwMode="auto">
                <a:xfrm>
                  <a:off x="1652" y="1854"/>
                  <a:ext cx="1" cy="7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6984" name="Group 66"/>
              <p:cNvGrpSpPr>
                <a:grpSpLocks/>
              </p:cNvGrpSpPr>
              <p:nvPr/>
            </p:nvGrpSpPr>
            <p:grpSpPr bwMode="auto">
              <a:xfrm>
                <a:off x="1259" y="1815"/>
                <a:ext cx="391" cy="73"/>
                <a:chOff x="1259" y="1815"/>
                <a:chExt cx="391" cy="73"/>
              </a:xfrm>
            </p:grpSpPr>
            <p:sp>
              <p:nvSpPr>
                <p:cNvPr id="36985" name="Oval 67"/>
                <p:cNvSpPr>
                  <a:spLocks noChangeArrowheads="1"/>
                </p:cNvSpPr>
                <p:nvPr/>
              </p:nvSpPr>
              <p:spPr bwMode="auto">
                <a:xfrm>
                  <a:off x="1259" y="1815"/>
                  <a:ext cx="391" cy="73"/>
                </a:xfrm>
                <a:prstGeom prst="ellipse">
                  <a:avLst/>
                </a:prstGeom>
                <a:solidFill>
                  <a:srgbClr val="E0E0E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86" name="Oval 68"/>
                <p:cNvSpPr>
                  <a:spLocks noChangeArrowheads="1"/>
                </p:cNvSpPr>
                <p:nvPr/>
              </p:nvSpPr>
              <p:spPr bwMode="auto">
                <a:xfrm>
                  <a:off x="1271" y="1826"/>
                  <a:ext cx="367" cy="57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6982" name="Freeform 69" descr="Písek"/>
            <p:cNvSpPr>
              <a:spLocks/>
            </p:cNvSpPr>
            <p:nvPr/>
          </p:nvSpPr>
          <p:spPr bwMode="auto">
            <a:xfrm>
              <a:off x="4808" y="2213"/>
              <a:ext cx="410" cy="554"/>
            </a:xfrm>
            <a:custGeom>
              <a:avLst/>
              <a:gdLst>
                <a:gd name="T0" fmla="*/ 196 w 410"/>
                <a:gd name="T1" fmla="*/ 30 h 554"/>
                <a:gd name="T2" fmla="*/ 4 w 410"/>
                <a:gd name="T3" fmla="*/ 68 h 554"/>
                <a:gd name="T4" fmla="*/ 178 w 410"/>
                <a:gd name="T5" fmla="*/ 151 h 554"/>
                <a:gd name="T6" fmla="*/ 247 w 410"/>
                <a:gd name="T7" fmla="*/ 177 h 554"/>
                <a:gd name="T8" fmla="*/ 327 w 410"/>
                <a:gd name="T9" fmla="*/ 195 h 554"/>
                <a:gd name="T10" fmla="*/ 348 w 410"/>
                <a:gd name="T11" fmla="*/ 385 h 554"/>
                <a:gd name="T12" fmla="*/ 315 w 410"/>
                <a:gd name="T13" fmla="*/ 517 h 554"/>
                <a:gd name="T14" fmla="*/ 367 w 410"/>
                <a:gd name="T15" fmla="*/ 523 h 554"/>
                <a:gd name="T16" fmla="*/ 400 w 410"/>
                <a:gd name="T17" fmla="*/ 523 h 554"/>
                <a:gd name="T18" fmla="*/ 381 w 410"/>
                <a:gd name="T19" fmla="*/ 339 h 554"/>
                <a:gd name="T20" fmla="*/ 358 w 410"/>
                <a:gd name="T21" fmla="*/ 198 h 554"/>
                <a:gd name="T22" fmla="*/ 261 w 410"/>
                <a:gd name="T23" fmla="*/ 85 h 554"/>
                <a:gd name="T24" fmla="*/ 196 w 410"/>
                <a:gd name="T25" fmla="*/ 30 h 5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54"/>
                <a:gd name="T41" fmla="*/ 410 w 410"/>
                <a:gd name="T42" fmla="*/ 554 h 5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54">
                  <a:moveTo>
                    <a:pt x="196" y="30"/>
                  </a:moveTo>
                  <a:cubicBezTo>
                    <a:pt x="95" y="0"/>
                    <a:pt x="0" y="54"/>
                    <a:pt x="4" y="68"/>
                  </a:cubicBezTo>
                  <a:cubicBezTo>
                    <a:pt x="4" y="82"/>
                    <a:pt x="124" y="130"/>
                    <a:pt x="178" y="151"/>
                  </a:cubicBezTo>
                  <a:cubicBezTo>
                    <a:pt x="219" y="170"/>
                    <a:pt x="223" y="170"/>
                    <a:pt x="247" y="177"/>
                  </a:cubicBezTo>
                  <a:cubicBezTo>
                    <a:pt x="272" y="184"/>
                    <a:pt x="310" y="160"/>
                    <a:pt x="327" y="195"/>
                  </a:cubicBezTo>
                  <a:cubicBezTo>
                    <a:pt x="351" y="214"/>
                    <a:pt x="350" y="331"/>
                    <a:pt x="348" y="385"/>
                  </a:cubicBezTo>
                  <a:cubicBezTo>
                    <a:pt x="346" y="439"/>
                    <a:pt x="312" y="494"/>
                    <a:pt x="315" y="517"/>
                  </a:cubicBezTo>
                  <a:cubicBezTo>
                    <a:pt x="318" y="540"/>
                    <a:pt x="353" y="522"/>
                    <a:pt x="367" y="523"/>
                  </a:cubicBezTo>
                  <a:cubicBezTo>
                    <a:pt x="381" y="524"/>
                    <a:pt x="398" y="554"/>
                    <a:pt x="400" y="523"/>
                  </a:cubicBezTo>
                  <a:cubicBezTo>
                    <a:pt x="410" y="504"/>
                    <a:pt x="388" y="393"/>
                    <a:pt x="381" y="339"/>
                  </a:cubicBezTo>
                  <a:cubicBezTo>
                    <a:pt x="374" y="285"/>
                    <a:pt x="378" y="240"/>
                    <a:pt x="358" y="198"/>
                  </a:cubicBezTo>
                  <a:cubicBezTo>
                    <a:pt x="338" y="156"/>
                    <a:pt x="287" y="113"/>
                    <a:pt x="261" y="85"/>
                  </a:cubicBezTo>
                  <a:cubicBezTo>
                    <a:pt x="234" y="57"/>
                    <a:pt x="210" y="42"/>
                    <a:pt x="196" y="3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90" name="Group 92"/>
          <p:cNvGrpSpPr>
            <a:grpSpLocks/>
          </p:cNvGrpSpPr>
          <p:nvPr/>
        </p:nvGrpSpPr>
        <p:grpSpPr bwMode="auto">
          <a:xfrm>
            <a:off x="3930650" y="4278313"/>
            <a:ext cx="395288" cy="465137"/>
            <a:chOff x="1064" y="3295"/>
            <a:chExt cx="518" cy="644"/>
          </a:xfrm>
        </p:grpSpPr>
        <p:graphicFrame>
          <p:nvGraphicFramePr>
            <p:cNvPr id="36977" name="Object 93"/>
            <p:cNvGraphicFramePr>
              <a:graphicFrameLocks noChangeAspect="1"/>
            </p:cNvGraphicFramePr>
            <p:nvPr/>
          </p:nvGraphicFramePr>
          <p:xfrm>
            <a:off x="1064" y="3295"/>
            <a:ext cx="518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4" name="Clip" r:id="rId8" imgW="9134475" imgH="6848475" progId="">
                    <p:embed/>
                  </p:oleObj>
                </mc:Choice>
                <mc:Fallback>
                  <p:oleObj name="Clip" r:id="rId8" imgW="9134475" imgH="6848475" progId="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3295"/>
                          <a:ext cx="518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978" name="Group 94"/>
            <p:cNvGrpSpPr>
              <a:grpSpLocks/>
            </p:cNvGrpSpPr>
            <p:nvPr/>
          </p:nvGrpSpPr>
          <p:grpSpPr bwMode="auto">
            <a:xfrm>
              <a:off x="1468" y="3737"/>
              <a:ext cx="47" cy="202"/>
              <a:chOff x="4076" y="3462"/>
              <a:chExt cx="66" cy="255"/>
            </a:xfrm>
          </p:grpSpPr>
          <p:sp>
            <p:nvSpPr>
              <p:cNvPr id="36979" name="Freeform 95"/>
              <p:cNvSpPr>
                <a:spLocks/>
              </p:cNvSpPr>
              <p:nvPr/>
            </p:nvSpPr>
            <p:spPr bwMode="auto">
              <a:xfrm>
                <a:off x="4076" y="3462"/>
                <a:ext cx="66" cy="124"/>
              </a:xfrm>
              <a:custGeom>
                <a:avLst/>
                <a:gdLst>
                  <a:gd name="T0" fmla="*/ 1 w 196"/>
                  <a:gd name="T1" fmla="*/ 0 h 371"/>
                  <a:gd name="T2" fmla="*/ 1 w 196"/>
                  <a:gd name="T3" fmla="*/ 1 h 371"/>
                  <a:gd name="T4" fmla="*/ 1 w 196"/>
                  <a:gd name="T5" fmla="*/ 1 h 371"/>
                  <a:gd name="T6" fmla="*/ 2 w 196"/>
                  <a:gd name="T7" fmla="*/ 2 h 371"/>
                  <a:gd name="T8" fmla="*/ 2 w 196"/>
                  <a:gd name="T9" fmla="*/ 2 h 371"/>
                  <a:gd name="T10" fmla="*/ 2 w 196"/>
                  <a:gd name="T11" fmla="*/ 2 h 371"/>
                  <a:gd name="T12" fmla="*/ 2 w 196"/>
                  <a:gd name="T13" fmla="*/ 2 h 371"/>
                  <a:gd name="T14" fmla="*/ 2 w 196"/>
                  <a:gd name="T15" fmla="*/ 3 h 371"/>
                  <a:gd name="T16" fmla="*/ 2 w 196"/>
                  <a:gd name="T17" fmla="*/ 3 h 371"/>
                  <a:gd name="T18" fmla="*/ 2 w 196"/>
                  <a:gd name="T19" fmla="*/ 3 h 371"/>
                  <a:gd name="T20" fmla="*/ 2 w 196"/>
                  <a:gd name="T21" fmla="*/ 4 h 371"/>
                  <a:gd name="T22" fmla="*/ 2 w 196"/>
                  <a:gd name="T23" fmla="*/ 4 h 371"/>
                  <a:gd name="T24" fmla="*/ 2 w 196"/>
                  <a:gd name="T25" fmla="*/ 4 h 371"/>
                  <a:gd name="T26" fmla="*/ 2 w 196"/>
                  <a:gd name="T27" fmla="*/ 4 h 371"/>
                  <a:gd name="T28" fmla="*/ 2 w 196"/>
                  <a:gd name="T29" fmla="*/ 5 h 371"/>
                  <a:gd name="T30" fmla="*/ 1 w 196"/>
                  <a:gd name="T31" fmla="*/ 5 h 371"/>
                  <a:gd name="T32" fmla="*/ 1 w 196"/>
                  <a:gd name="T33" fmla="*/ 5 h 371"/>
                  <a:gd name="T34" fmla="*/ 1 w 196"/>
                  <a:gd name="T35" fmla="*/ 4 h 371"/>
                  <a:gd name="T36" fmla="*/ 0 w 196"/>
                  <a:gd name="T37" fmla="*/ 4 h 371"/>
                  <a:gd name="T38" fmla="*/ 0 w 196"/>
                  <a:gd name="T39" fmla="*/ 4 h 371"/>
                  <a:gd name="T40" fmla="*/ 0 w 196"/>
                  <a:gd name="T41" fmla="*/ 4 h 371"/>
                  <a:gd name="T42" fmla="*/ 0 w 196"/>
                  <a:gd name="T43" fmla="*/ 4 h 371"/>
                  <a:gd name="T44" fmla="*/ 0 w 196"/>
                  <a:gd name="T45" fmla="*/ 3 h 371"/>
                  <a:gd name="T46" fmla="*/ 0 w 196"/>
                  <a:gd name="T47" fmla="*/ 3 h 371"/>
                  <a:gd name="T48" fmla="*/ 0 w 196"/>
                  <a:gd name="T49" fmla="*/ 3 h 371"/>
                  <a:gd name="T50" fmla="*/ 0 w 196"/>
                  <a:gd name="T51" fmla="*/ 2 h 371"/>
                  <a:gd name="T52" fmla="*/ 1 w 196"/>
                  <a:gd name="T53" fmla="*/ 2 h 371"/>
                  <a:gd name="T54" fmla="*/ 1 w 196"/>
                  <a:gd name="T55" fmla="*/ 2 h 371"/>
                  <a:gd name="T56" fmla="*/ 1 w 196"/>
                  <a:gd name="T57" fmla="*/ 1 h 371"/>
                  <a:gd name="T58" fmla="*/ 1 w 196"/>
                  <a:gd name="T59" fmla="*/ 1 h 371"/>
                  <a:gd name="T60" fmla="*/ 1 w 196"/>
                  <a:gd name="T61" fmla="*/ 1 h 371"/>
                  <a:gd name="T62" fmla="*/ 1 w 196"/>
                  <a:gd name="T63" fmla="*/ 0 h 3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6"/>
                  <a:gd name="T97" fmla="*/ 0 h 371"/>
                  <a:gd name="T98" fmla="*/ 196 w 196"/>
                  <a:gd name="T99" fmla="*/ 371 h 3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6" h="371">
                    <a:moveTo>
                      <a:pt x="95" y="0"/>
                    </a:moveTo>
                    <a:lnTo>
                      <a:pt x="105" y="58"/>
                    </a:lnTo>
                    <a:lnTo>
                      <a:pt x="111" y="88"/>
                    </a:lnTo>
                    <a:lnTo>
                      <a:pt x="121" y="122"/>
                    </a:lnTo>
                    <a:lnTo>
                      <a:pt x="132" y="142"/>
                    </a:lnTo>
                    <a:lnTo>
                      <a:pt x="147" y="166"/>
                    </a:lnTo>
                    <a:lnTo>
                      <a:pt x="167" y="194"/>
                    </a:lnTo>
                    <a:lnTo>
                      <a:pt x="184" y="220"/>
                    </a:lnTo>
                    <a:lnTo>
                      <a:pt x="192" y="246"/>
                    </a:lnTo>
                    <a:lnTo>
                      <a:pt x="196" y="279"/>
                    </a:lnTo>
                    <a:lnTo>
                      <a:pt x="189" y="307"/>
                    </a:lnTo>
                    <a:lnTo>
                      <a:pt x="178" y="328"/>
                    </a:lnTo>
                    <a:lnTo>
                      <a:pt x="162" y="345"/>
                    </a:lnTo>
                    <a:lnTo>
                      <a:pt x="141" y="361"/>
                    </a:lnTo>
                    <a:lnTo>
                      <a:pt x="121" y="368"/>
                    </a:lnTo>
                    <a:lnTo>
                      <a:pt x="99" y="371"/>
                    </a:lnTo>
                    <a:lnTo>
                      <a:pt x="76" y="368"/>
                    </a:lnTo>
                    <a:lnTo>
                      <a:pt x="54" y="362"/>
                    </a:lnTo>
                    <a:lnTo>
                      <a:pt x="34" y="351"/>
                    </a:lnTo>
                    <a:lnTo>
                      <a:pt x="19" y="335"/>
                    </a:lnTo>
                    <a:lnTo>
                      <a:pt x="8" y="316"/>
                    </a:lnTo>
                    <a:lnTo>
                      <a:pt x="3" y="297"/>
                    </a:lnTo>
                    <a:lnTo>
                      <a:pt x="0" y="272"/>
                    </a:lnTo>
                    <a:lnTo>
                      <a:pt x="5" y="240"/>
                    </a:lnTo>
                    <a:lnTo>
                      <a:pt x="13" y="218"/>
                    </a:lnTo>
                    <a:lnTo>
                      <a:pt x="30" y="191"/>
                    </a:lnTo>
                    <a:lnTo>
                      <a:pt x="49" y="166"/>
                    </a:lnTo>
                    <a:lnTo>
                      <a:pt x="62" y="141"/>
                    </a:lnTo>
                    <a:lnTo>
                      <a:pt x="72" y="120"/>
                    </a:lnTo>
                    <a:lnTo>
                      <a:pt x="81" y="90"/>
                    </a:lnTo>
                    <a:lnTo>
                      <a:pt x="86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80" name="Freeform 96"/>
              <p:cNvSpPr>
                <a:spLocks/>
              </p:cNvSpPr>
              <p:nvPr/>
            </p:nvSpPr>
            <p:spPr bwMode="auto">
              <a:xfrm>
                <a:off x="4076" y="3593"/>
                <a:ext cx="66" cy="124"/>
              </a:xfrm>
              <a:custGeom>
                <a:avLst/>
                <a:gdLst>
                  <a:gd name="T0" fmla="*/ 1 w 196"/>
                  <a:gd name="T1" fmla="*/ 0 h 372"/>
                  <a:gd name="T2" fmla="*/ 1 w 196"/>
                  <a:gd name="T3" fmla="*/ 1 h 372"/>
                  <a:gd name="T4" fmla="*/ 1 w 196"/>
                  <a:gd name="T5" fmla="*/ 1 h 372"/>
                  <a:gd name="T6" fmla="*/ 2 w 196"/>
                  <a:gd name="T7" fmla="*/ 2 h 372"/>
                  <a:gd name="T8" fmla="*/ 2 w 196"/>
                  <a:gd name="T9" fmla="*/ 2 h 372"/>
                  <a:gd name="T10" fmla="*/ 2 w 196"/>
                  <a:gd name="T11" fmla="*/ 2 h 372"/>
                  <a:gd name="T12" fmla="*/ 2 w 196"/>
                  <a:gd name="T13" fmla="*/ 2 h 372"/>
                  <a:gd name="T14" fmla="*/ 2 w 196"/>
                  <a:gd name="T15" fmla="*/ 3 h 372"/>
                  <a:gd name="T16" fmla="*/ 2 w 196"/>
                  <a:gd name="T17" fmla="*/ 3 h 372"/>
                  <a:gd name="T18" fmla="*/ 2 w 196"/>
                  <a:gd name="T19" fmla="*/ 3 h 372"/>
                  <a:gd name="T20" fmla="*/ 2 w 196"/>
                  <a:gd name="T21" fmla="*/ 4 h 372"/>
                  <a:gd name="T22" fmla="*/ 2 w 196"/>
                  <a:gd name="T23" fmla="*/ 4 h 372"/>
                  <a:gd name="T24" fmla="*/ 2 w 196"/>
                  <a:gd name="T25" fmla="*/ 4 h 372"/>
                  <a:gd name="T26" fmla="*/ 2 w 196"/>
                  <a:gd name="T27" fmla="*/ 4 h 372"/>
                  <a:gd name="T28" fmla="*/ 2 w 196"/>
                  <a:gd name="T29" fmla="*/ 5 h 372"/>
                  <a:gd name="T30" fmla="*/ 1 w 196"/>
                  <a:gd name="T31" fmla="*/ 5 h 372"/>
                  <a:gd name="T32" fmla="*/ 1 w 196"/>
                  <a:gd name="T33" fmla="*/ 5 h 372"/>
                  <a:gd name="T34" fmla="*/ 1 w 196"/>
                  <a:gd name="T35" fmla="*/ 4 h 372"/>
                  <a:gd name="T36" fmla="*/ 0 w 196"/>
                  <a:gd name="T37" fmla="*/ 4 h 372"/>
                  <a:gd name="T38" fmla="*/ 0 w 196"/>
                  <a:gd name="T39" fmla="*/ 4 h 372"/>
                  <a:gd name="T40" fmla="*/ 0 w 196"/>
                  <a:gd name="T41" fmla="*/ 4 h 372"/>
                  <a:gd name="T42" fmla="*/ 0 w 196"/>
                  <a:gd name="T43" fmla="*/ 4 h 372"/>
                  <a:gd name="T44" fmla="*/ 0 w 196"/>
                  <a:gd name="T45" fmla="*/ 3 h 372"/>
                  <a:gd name="T46" fmla="*/ 0 w 196"/>
                  <a:gd name="T47" fmla="*/ 3 h 372"/>
                  <a:gd name="T48" fmla="*/ 0 w 196"/>
                  <a:gd name="T49" fmla="*/ 3 h 372"/>
                  <a:gd name="T50" fmla="*/ 0 w 196"/>
                  <a:gd name="T51" fmla="*/ 2 h 372"/>
                  <a:gd name="T52" fmla="*/ 1 w 196"/>
                  <a:gd name="T53" fmla="*/ 2 h 372"/>
                  <a:gd name="T54" fmla="*/ 1 w 196"/>
                  <a:gd name="T55" fmla="*/ 2 h 372"/>
                  <a:gd name="T56" fmla="*/ 1 w 196"/>
                  <a:gd name="T57" fmla="*/ 1 h 372"/>
                  <a:gd name="T58" fmla="*/ 1 w 196"/>
                  <a:gd name="T59" fmla="*/ 1 h 372"/>
                  <a:gd name="T60" fmla="*/ 1 w 196"/>
                  <a:gd name="T61" fmla="*/ 1 h 372"/>
                  <a:gd name="T62" fmla="*/ 1 w 196"/>
                  <a:gd name="T63" fmla="*/ 0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6"/>
                  <a:gd name="T97" fmla="*/ 0 h 372"/>
                  <a:gd name="T98" fmla="*/ 196 w 196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6" h="372">
                    <a:moveTo>
                      <a:pt x="95" y="0"/>
                    </a:moveTo>
                    <a:lnTo>
                      <a:pt x="105" y="59"/>
                    </a:lnTo>
                    <a:lnTo>
                      <a:pt x="111" y="88"/>
                    </a:lnTo>
                    <a:lnTo>
                      <a:pt x="121" y="122"/>
                    </a:lnTo>
                    <a:lnTo>
                      <a:pt x="132" y="143"/>
                    </a:lnTo>
                    <a:lnTo>
                      <a:pt x="147" y="167"/>
                    </a:lnTo>
                    <a:lnTo>
                      <a:pt x="167" y="195"/>
                    </a:lnTo>
                    <a:lnTo>
                      <a:pt x="184" y="220"/>
                    </a:lnTo>
                    <a:lnTo>
                      <a:pt x="192" y="247"/>
                    </a:lnTo>
                    <a:lnTo>
                      <a:pt x="196" y="279"/>
                    </a:lnTo>
                    <a:lnTo>
                      <a:pt x="189" y="308"/>
                    </a:lnTo>
                    <a:lnTo>
                      <a:pt x="178" y="328"/>
                    </a:lnTo>
                    <a:lnTo>
                      <a:pt x="162" y="345"/>
                    </a:lnTo>
                    <a:lnTo>
                      <a:pt x="141" y="361"/>
                    </a:lnTo>
                    <a:lnTo>
                      <a:pt x="121" y="369"/>
                    </a:lnTo>
                    <a:lnTo>
                      <a:pt x="99" y="372"/>
                    </a:lnTo>
                    <a:lnTo>
                      <a:pt x="76" y="369"/>
                    </a:lnTo>
                    <a:lnTo>
                      <a:pt x="54" y="363"/>
                    </a:lnTo>
                    <a:lnTo>
                      <a:pt x="34" y="351"/>
                    </a:lnTo>
                    <a:lnTo>
                      <a:pt x="19" y="336"/>
                    </a:lnTo>
                    <a:lnTo>
                      <a:pt x="8" y="317"/>
                    </a:lnTo>
                    <a:lnTo>
                      <a:pt x="3" y="298"/>
                    </a:lnTo>
                    <a:lnTo>
                      <a:pt x="0" y="272"/>
                    </a:lnTo>
                    <a:lnTo>
                      <a:pt x="5" y="242"/>
                    </a:lnTo>
                    <a:lnTo>
                      <a:pt x="13" y="219"/>
                    </a:lnTo>
                    <a:lnTo>
                      <a:pt x="30" y="191"/>
                    </a:lnTo>
                    <a:lnTo>
                      <a:pt x="49" y="167"/>
                    </a:lnTo>
                    <a:lnTo>
                      <a:pt x="62" y="141"/>
                    </a:lnTo>
                    <a:lnTo>
                      <a:pt x="72" y="120"/>
                    </a:lnTo>
                    <a:lnTo>
                      <a:pt x="81" y="90"/>
                    </a:lnTo>
                    <a:lnTo>
                      <a:pt x="86" y="5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891" name="Group 97"/>
          <p:cNvGrpSpPr>
            <a:grpSpLocks/>
          </p:cNvGrpSpPr>
          <p:nvPr/>
        </p:nvGrpSpPr>
        <p:grpSpPr bwMode="auto">
          <a:xfrm>
            <a:off x="3946525" y="4819650"/>
            <a:ext cx="390525" cy="338138"/>
            <a:chOff x="567" y="1654"/>
            <a:chExt cx="1330" cy="1010"/>
          </a:xfrm>
        </p:grpSpPr>
        <p:sp>
          <p:nvSpPr>
            <p:cNvPr id="36975" name="AutoShape 98"/>
            <p:cNvSpPr>
              <a:spLocks noChangeArrowheads="1"/>
            </p:cNvSpPr>
            <p:nvPr/>
          </p:nvSpPr>
          <p:spPr bwMode="auto">
            <a:xfrm rot="6456278">
              <a:off x="824" y="1397"/>
              <a:ext cx="303" cy="817"/>
            </a:xfrm>
            <a:prstGeom prst="can">
              <a:avLst>
                <a:gd name="adj" fmla="val 67409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76" name="Freeform 99" descr="Písek"/>
            <p:cNvSpPr>
              <a:spLocks/>
            </p:cNvSpPr>
            <p:nvPr/>
          </p:nvSpPr>
          <p:spPr bwMode="auto">
            <a:xfrm>
              <a:off x="1157" y="1834"/>
              <a:ext cx="740" cy="830"/>
            </a:xfrm>
            <a:custGeom>
              <a:avLst/>
              <a:gdLst>
                <a:gd name="T0" fmla="*/ 16 w 740"/>
                <a:gd name="T1" fmla="*/ 158 h 830"/>
                <a:gd name="T2" fmla="*/ 78 w 740"/>
                <a:gd name="T3" fmla="*/ 213 h 830"/>
                <a:gd name="T4" fmla="*/ 115 w 740"/>
                <a:gd name="T5" fmla="*/ 286 h 830"/>
                <a:gd name="T6" fmla="*/ 134 w 740"/>
                <a:gd name="T7" fmla="*/ 336 h 830"/>
                <a:gd name="T8" fmla="*/ 250 w 740"/>
                <a:gd name="T9" fmla="*/ 652 h 830"/>
                <a:gd name="T10" fmla="*/ 343 w 740"/>
                <a:gd name="T11" fmla="*/ 810 h 830"/>
                <a:gd name="T12" fmla="*/ 740 w 740"/>
                <a:gd name="T13" fmla="*/ 784 h 830"/>
                <a:gd name="T14" fmla="*/ 576 w 740"/>
                <a:gd name="T15" fmla="*/ 659 h 830"/>
                <a:gd name="T16" fmla="*/ 523 w 740"/>
                <a:gd name="T17" fmla="*/ 484 h 830"/>
                <a:gd name="T18" fmla="*/ 463 w 740"/>
                <a:gd name="T19" fmla="*/ 365 h 830"/>
                <a:gd name="T20" fmla="*/ 372 w 740"/>
                <a:gd name="T21" fmla="*/ 270 h 830"/>
                <a:gd name="T22" fmla="*/ 316 w 740"/>
                <a:gd name="T23" fmla="*/ 179 h 830"/>
                <a:gd name="T24" fmla="*/ 214 w 740"/>
                <a:gd name="T25" fmla="*/ 138 h 830"/>
                <a:gd name="T26" fmla="*/ 63 w 740"/>
                <a:gd name="T27" fmla="*/ 12 h 830"/>
                <a:gd name="T28" fmla="*/ 17 w 740"/>
                <a:gd name="T29" fmla="*/ 58 h 830"/>
                <a:gd name="T30" fmla="*/ 16 w 740"/>
                <a:gd name="T31" fmla="*/ 158 h 8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0"/>
                <a:gd name="T49" fmla="*/ 0 h 830"/>
                <a:gd name="T50" fmla="*/ 740 w 740"/>
                <a:gd name="T51" fmla="*/ 830 h 8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0" h="830">
                  <a:moveTo>
                    <a:pt x="16" y="158"/>
                  </a:moveTo>
                  <a:cubicBezTo>
                    <a:pt x="30" y="199"/>
                    <a:pt x="63" y="176"/>
                    <a:pt x="78" y="213"/>
                  </a:cubicBezTo>
                  <a:cubicBezTo>
                    <a:pt x="87" y="240"/>
                    <a:pt x="103" y="258"/>
                    <a:pt x="115" y="286"/>
                  </a:cubicBezTo>
                  <a:cubicBezTo>
                    <a:pt x="123" y="302"/>
                    <a:pt x="128" y="320"/>
                    <a:pt x="134" y="336"/>
                  </a:cubicBezTo>
                  <a:cubicBezTo>
                    <a:pt x="155" y="488"/>
                    <a:pt x="174" y="561"/>
                    <a:pt x="250" y="652"/>
                  </a:cubicBezTo>
                  <a:cubicBezTo>
                    <a:pt x="267" y="714"/>
                    <a:pt x="303" y="810"/>
                    <a:pt x="343" y="810"/>
                  </a:cubicBezTo>
                  <a:cubicBezTo>
                    <a:pt x="427" y="787"/>
                    <a:pt x="660" y="830"/>
                    <a:pt x="740" y="784"/>
                  </a:cubicBezTo>
                  <a:cubicBezTo>
                    <a:pt x="694" y="652"/>
                    <a:pt x="636" y="796"/>
                    <a:pt x="576" y="659"/>
                  </a:cubicBezTo>
                  <a:cubicBezTo>
                    <a:pt x="552" y="609"/>
                    <a:pt x="551" y="529"/>
                    <a:pt x="523" y="484"/>
                  </a:cubicBezTo>
                  <a:cubicBezTo>
                    <a:pt x="510" y="404"/>
                    <a:pt x="505" y="386"/>
                    <a:pt x="463" y="365"/>
                  </a:cubicBezTo>
                  <a:cubicBezTo>
                    <a:pt x="454" y="302"/>
                    <a:pt x="411" y="270"/>
                    <a:pt x="372" y="270"/>
                  </a:cubicBezTo>
                  <a:cubicBezTo>
                    <a:pt x="368" y="252"/>
                    <a:pt x="325" y="186"/>
                    <a:pt x="316" y="179"/>
                  </a:cubicBezTo>
                  <a:cubicBezTo>
                    <a:pt x="293" y="161"/>
                    <a:pt x="241" y="144"/>
                    <a:pt x="214" y="138"/>
                  </a:cubicBezTo>
                  <a:cubicBezTo>
                    <a:pt x="170" y="122"/>
                    <a:pt x="108" y="28"/>
                    <a:pt x="63" y="12"/>
                  </a:cubicBezTo>
                  <a:cubicBezTo>
                    <a:pt x="47" y="0"/>
                    <a:pt x="3" y="58"/>
                    <a:pt x="17" y="58"/>
                  </a:cubicBezTo>
                  <a:cubicBezTo>
                    <a:pt x="17" y="144"/>
                    <a:pt x="0" y="76"/>
                    <a:pt x="16" y="158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92" name="Group 100"/>
          <p:cNvGrpSpPr>
            <a:grpSpLocks/>
          </p:cNvGrpSpPr>
          <p:nvPr/>
        </p:nvGrpSpPr>
        <p:grpSpPr bwMode="auto">
          <a:xfrm>
            <a:off x="4872038" y="4248150"/>
            <a:ext cx="271462" cy="325438"/>
            <a:chOff x="1064" y="3295"/>
            <a:chExt cx="518" cy="644"/>
          </a:xfrm>
        </p:grpSpPr>
        <p:graphicFrame>
          <p:nvGraphicFramePr>
            <p:cNvPr id="36971" name="Object 101"/>
            <p:cNvGraphicFramePr>
              <a:graphicFrameLocks noChangeAspect="1"/>
            </p:cNvGraphicFramePr>
            <p:nvPr/>
          </p:nvGraphicFramePr>
          <p:xfrm>
            <a:off x="1064" y="3295"/>
            <a:ext cx="518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5" name="Clip" r:id="rId10" imgW="9134475" imgH="6848475" progId="">
                    <p:embed/>
                  </p:oleObj>
                </mc:Choice>
                <mc:Fallback>
                  <p:oleObj name="Clip" r:id="rId10" imgW="9134475" imgH="6848475" progId="">
                    <p:embed/>
                    <p:pic>
                      <p:nvPicPr>
                        <p:cNvPr id="0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3295"/>
                          <a:ext cx="518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972" name="Group 102"/>
            <p:cNvGrpSpPr>
              <a:grpSpLocks/>
            </p:cNvGrpSpPr>
            <p:nvPr/>
          </p:nvGrpSpPr>
          <p:grpSpPr bwMode="auto">
            <a:xfrm>
              <a:off x="1468" y="3737"/>
              <a:ext cx="47" cy="202"/>
              <a:chOff x="4076" y="3462"/>
              <a:chExt cx="66" cy="255"/>
            </a:xfrm>
          </p:grpSpPr>
          <p:sp>
            <p:nvSpPr>
              <p:cNvPr id="36973" name="Freeform 103"/>
              <p:cNvSpPr>
                <a:spLocks/>
              </p:cNvSpPr>
              <p:nvPr/>
            </p:nvSpPr>
            <p:spPr bwMode="auto">
              <a:xfrm>
                <a:off x="4076" y="3462"/>
                <a:ext cx="66" cy="124"/>
              </a:xfrm>
              <a:custGeom>
                <a:avLst/>
                <a:gdLst>
                  <a:gd name="T0" fmla="*/ 1 w 196"/>
                  <a:gd name="T1" fmla="*/ 0 h 371"/>
                  <a:gd name="T2" fmla="*/ 1 w 196"/>
                  <a:gd name="T3" fmla="*/ 1 h 371"/>
                  <a:gd name="T4" fmla="*/ 1 w 196"/>
                  <a:gd name="T5" fmla="*/ 1 h 371"/>
                  <a:gd name="T6" fmla="*/ 2 w 196"/>
                  <a:gd name="T7" fmla="*/ 2 h 371"/>
                  <a:gd name="T8" fmla="*/ 2 w 196"/>
                  <a:gd name="T9" fmla="*/ 2 h 371"/>
                  <a:gd name="T10" fmla="*/ 2 w 196"/>
                  <a:gd name="T11" fmla="*/ 2 h 371"/>
                  <a:gd name="T12" fmla="*/ 2 w 196"/>
                  <a:gd name="T13" fmla="*/ 2 h 371"/>
                  <a:gd name="T14" fmla="*/ 2 w 196"/>
                  <a:gd name="T15" fmla="*/ 3 h 371"/>
                  <a:gd name="T16" fmla="*/ 2 w 196"/>
                  <a:gd name="T17" fmla="*/ 3 h 371"/>
                  <a:gd name="T18" fmla="*/ 2 w 196"/>
                  <a:gd name="T19" fmla="*/ 3 h 371"/>
                  <a:gd name="T20" fmla="*/ 2 w 196"/>
                  <a:gd name="T21" fmla="*/ 4 h 371"/>
                  <a:gd name="T22" fmla="*/ 2 w 196"/>
                  <a:gd name="T23" fmla="*/ 4 h 371"/>
                  <a:gd name="T24" fmla="*/ 2 w 196"/>
                  <a:gd name="T25" fmla="*/ 4 h 371"/>
                  <a:gd name="T26" fmla="*/ 2 w 196"/>
                  <a:gd name="T27" fmla="*/ 4 h 371"/>
                  <a:gd name="T28" fmla="*/ 2 w 196"/>
                  <a:gd name="T29" fmla="*/ 5 h 371"/>
                  <a:gd name="T30" fmla="*/ 1 w 196"/>
                  <a:gd name="T31" fmla="*/ 5 h 371"/>
                  <a:gd name="T32" fmla="*/ 1 w 196"/>
                  <a:gd name="T33" fmla="*/ 5 h 371"/>
                  <a:gd name="T34" fmla="*/ 1 w 196"/>
                  <a:gd name="T35" fmla="*/ 4 h 371"/>
                  <a:gd name="T36" fmla="*/ 0 w 196"/>
                  <a:gd name="T37" fmla="*/ 4 h 371"/>
                  <a:gd name="T38" fmla="*/ 0 w 196"/>
                  <a:gd name="T39" fmla="*/ 4 h 371"/>
                  <a:gd name="T40" fmla="*/ 0 w 196"/>
                  <a:gd name="T41" fmla="*/ 4 h 371"/>
                  <a:gd name="T42" fmla="*/ 0 w 196"/>
                  <a:gd name="T43" fmla="*/ 4 h 371"/>
                  <a:gd name="T44" fmla="*/ 0 w 196"/>
                  <a:gd name="T45" fmla="*/ 3 h 371"/>
                  <a:gd name="T46" fmla="*/ 0 w 196"/>
                  <a:gd name="T47" fmla="*/ 3 h 371"/>
                  <a:gd name="T48" fmla="*/ 0 w 196"/>
                  <a:gd name="T49" fmla="*/ 3 h 371"/>
                  <a:gd name="T50" fmla="*/ 0 w 196"/>
                  <a:gd name="T51" fmla="*/ 2 h 371"/>
                  <a:gd name="T52" fmla="*/ 1 w 196"/>
                  <a:gd name="T53" fmla="*/ 2 h 371"/>
                  <a:gd name="T54" fmla="*/ 1 w 196"/>
                  <a:gd name="T55" fmla="*/ 2 h 371"/>
                  <a:gd name="T56" fmla="*/ 1 w 196"/>
                  <a:gd name="T57" fmla="*/ 1 h 371"/>
                  <a:gd name="T58" fmla="*/ 1 w 196"/>
                  <a:gd name="T59" fmla="*/ 1 h 371"/>
                  <a:gd name="T60" fmla="*/ 1 w 196"/>
                  <a:gd name="T61" fmla="*/ 1 h 371"/>
                  <a:gd name="T62" fmla="*/ 1 w 196"/>
                  <a:gd name="T63" fmla="*/ 0 h 3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6"/>
                  <a:gd name="T97" fmla="*/ 0 h 371"/>
                  <a:gd name="T98" fmla="*/ 196 w 196"/>
                  <a:gd name="T99" fmla="*/ 371 h 3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6" h="371">
                    <a:moveTo>
                      <a:pt x="95" y="0"/>
                    </a:moveTo>
                    <a:lnTo>
                      <a:pt x="105" y="58"/>
                    </a:lnTo>
                    <a:lnTo>
                      <a:pt x="111" y="88"/>
                    </a:lnTo>
                    <a:lnTo>
                      <a:pt x="121" y="122"/>
                    </a:lnTo>
                    <a:lnTo>
                      <a:pt x="132" y="142"/>
                    </a:lnTo>
                    <a:lnTo>
                      <a:pt x="147" y="166"/>
                    </a:lnTo>
                    <a:lnTo>
                      <a:pt x="167" y="194"/>
                    </a:lnTo>
                    <a:lnTo>
                      <a:pt x="184" y="220"/>
                    </a:lnTo>
                    <a:lnTo>
                      <a:pt x="192" y="246"/>
                    </a:lnTo>
                    <a:lnTo>
                      <a:pt x="196" y="279"/>
                    </a:lnTo>
                    <a:lnTo>
                      <a:pt x="189" y="307"/>
                    </a:lnTo>
                    <a:lnTo>
                      <a:pt x="178" y="328"/>
                    </a:lnTo>
                    <a:lnTo>
                      <a:pt x="162" y="345"/>
                    </a:lnTo>
                    <a:lnTo>
                      <a:pt x="141" y="361"/>
                    </a:lnTo>
                    <a:lnTo>
                      <a:pt x="121" y="368"/>
                    </a:lnTo>
                    <a:lnTo>
                      <a:pt x="99" y="371"/>
                    </a:lnTo>
                    <a:lnTo>
                      <a:pt x="76" y="368"/>
                    </a:lnTo>
                    <a:lnTo>
                      <a:pt x="54" y="362"/>
                    </a:lnTo>
                    <a:lnTo>
                      <a:pt x="34" y="351"/>
                    </a:lnTo>
                    <a:lnTo>
                      <a:pt x="19" y="335"/>
                    </a:lnTo>
                    <a:lnTo>
                      <a:pt x="8" y="316"/>
                    </a:lnTo>
                    <a:lnTo>
                      <a:pt x="3" y="297"/>
                    </a:lnTo>
                    <a:lnTo>
                      <a:pt x="0" y="272"/>
                    </a:lnTo>
                    <a:lnTo>
                      <a:pt x="5" y="240"/>
                    </a:lnTo>
                    <a:lnTo>
                      <a:pt x="13" y="218"/>
                    </a:lnTo>
                    <a:lnTo>
                      <a:pt x="30" y="191"/>
                    </a:lnTo>
                    <a:lnTo>
                      <a:pt x="49" y="166"/>
                    </a:lnTo>
                    <a:lnTo>
                      <a:pt x="62" y="141"/>
                    </a:lnTo>
                    <a:lnTo>
                      <a:pt x="72" y="120"/>
                    </a:lnTo>
                    <a:lnTo>
                      <a:pt x="81" y="90"/>
                    </a:lnTo>
                    <a:lnTo>
                      <a:pt x="86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4" name="Freeform 104"/>
              <p:cNvSpPr>
                <a:spLocks/>
              </p:cNvSpPr>
              <p:nvPr/>
            </p:nvSpPr>
            <p:spPr bwMode="auto">
              <a:xfrm>
                <a:off x="4076" y="3593"/>
                <a:ext cx="66" cy="124"/>
              </a:xfrm>
              <a:custGeom>
                <a:avLst/>
                <a:gdLst>
                  <a:gd name="T0" fmla="*/ 1 w 196"/>
                  <a:gd name="T1" fmla="*/ 0 h 372"/>
                  <a:gd name="T2" fmla="*/ 1 w 196"/>
                  <a:gd name="T3" fmla="*/ 1 h 372"/>
                  <a:gd name="T4" fmla="*/ 1 w 196"/>
                  <a:gd name="T5" fmla="*/ 1 h 372"/>
                  <a:gd name="T6" fmla="*/ 2 w 196"/>
                  <a:gd name="T7" fmla="*/ 2 h 372"/>
                  <a:gd name="T8" fmla="*/ 2 w 196"/>
                  <a:gd name="T9" fmla="*/ 2 h 372"/>
                  <a:gd name="T10" fmla="*/ 2 w 196"/>
                  <a:gd name="T11" fmla="*/ 2 h 372"/>
                  <a:gd name="T12" fmla="*/ 2 w 196"/>
                  <a:gd name="T13" fmla="*/ 2 h 372"/>
                  <a:gd name="T14" fmla="*/ 2 w 196"/>
                  <a:gd name="T15" fmla="*/ 3 h 372"/>
                  <a:gd name="T16" fmla="*/ 2 w 196"/>
                  <a:gd name="T17" fmla="*/ 3 h 372"/>
                  <a:gd name="T18" fmla="*/ 2 w 196"/>
                  <a:gd name="T19" fmla="*/ 3 h 372"/>
                  <a:gd name="T20" fmla="*/ 2 w 196"/>
                  <a:gd name="T21" fmla="*/ 4 h 372"/>
                  <a:gd name="T22" fmla="*/ 2 w 196"/>
                  <a:gd name="T23" fmla="*/ 4 h 372"/>
                  <a:gd name="T24" fmla="*/ 2 w 196"/>
                  <a:gd name="T25" fmla="*/ 4 h 372"/>
                  <a:gd name="T26" fmla="*/ 2 w 196"/>
                  <a:gd name="T27" fmla="*/ 4 h 372"/>
                  <a:gd name="T28" fmla="*/ 2 w 196"/>
                  <a:gd name="T29" fmla="*/ 5 h 372"/>
                  <a:gd name="T30" fmla="*/ 1 w 196"/>
                  <a:gd name="T31" fmla="*/ 5 h 372"/>
                  <a:gd name="T32" fmla="*/ 1 w 196"/>
                  <a:gd name="T33" fmla="*/ 5 h 372"/>
                  <a:gd name="T34" fmla="*/ 1 w 196"/>
                  <a:gd name="T35" fmla="*/ 4 h 372"/>
                  <a:gd name="T36" fmla="*/ 0 w 196"/>
                  <a:gd name="T37" fmla="*/ 4 h 372"/>
                  <a:gd name="T38" fmla="*/ 0 w 196"/>
                  <a:gd name="T39" fmla="*/ 4 h 372"/>
                  <a:gd name="T40" fmla="*/ 0 w 196"/>
                  <a:gd name="T41" fmla="*/ 4 h 372"/>
                  <a:gd name="T42" fmla="*/ 0 w 196"/>
                  <a:gd name="T43" fmla="*/ 4 h 372"/>
                  <a:gd name="T44" fmla="*/ 0 w 196"/>
                  <a:gd name="T45" fmla="*/ 3 h 372"/>
                  <a:gd name="T46" fmla="*/ 0 w 196"/>
                  <a:gd name="T47" fmla="*/ 3 h 372"/>
                  <a:gd name="T48" fmla="*/ 0 w 196"/>
                  <a:gd name="T49" fmla="*/ 3 h 372"/>
                  <a:gd name="T50" fmla="*/ 0 w 196"/>
                  <a:gd name="T51" fmla="*/ 2 h 372"/>
                  <a:gd name="T52" fmla="*/ 1 w 196"/>
                  <a:gd name="T53" fmla="*/ 2 h 372"/>
                  <a:gd name="T54" fmla="*/ 1 w 196"/>
                  <a:gd name="T55" fmla="*/ 2 h 372"/>
                  <a:gd name="T56" fmla="*/ 1 w 196"/>
                  <a:gd name="T57" fmla="*/ 1 h 372"/>
                  <a:gd name="T58" fmla="*/ 1 w 196"/>
                  <a:gd name="T59" fmla="*/ 1 h 372"/>
                  <a:gd name="T60" fmla="*/ 1 w 196"/>
                  <a:gd name="T61" fmla="*/ 1 h 372"/>
                  <a:gd name="T62" fmla="*/ 1 w 196"/>
                  <a:gd name="T63" fmla="*/ 0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6"/>
                  <a:gd name="T97" fmla="*/ 0 h 372"/>
                  <a:gd name="T98" fmla="*/ 196 w 196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6" h="372">
                    <a:moveTo>
                      <a:pt x="95" y="0"/>
                    </a:moveTo>
                    <a:lnTo>
                      <a:pt x="105" y="59"/>
                    </a:lnTo>
                    <a:lnTo>
                      <a:pt x="111" y="88"/>
                    </a:lnTo>
                    <a:lnTo>
                      <a:pt x="121" y="122"/>
                    </a:lnTo>
                    <a:lnTo>
                      <a:pt x="132" y="143"/>
                    </a:lnTo>
                    <a:lnTo>
                      <a:pt x="147" y="167"/>
                    </a:lnTo>
                    <a:lnTo>
                      <a:pt x="167" y="195"/>
                    </a:lnTo>
                    <a:lnTo>
                      <a:pt x="184" y="220"/>
                    </a:lnTo>
                    <a:lnTo>
                      <a:pt x="192" y="247"/>
                    </a:lnTo>
                    <a:lnTo>
                      <a:pt x="196" y="279"/>
                    </a:lnTo>
                    <a:lnTo>
                      <a:pt x="189" y="308"/>
                    </a:lnTo>
                    <a:lnTo>
                      <a:pt x="178" y="328"/>
                    </a:lnTo>
                    <a:lnTo>
                      <a:pt x="162" y="345"/>
                    </a:lnTo>
                    <a:lnTo>
                      <a:pt x="141" y="361"/>
                    </a:lnTo>
                    <a:lnTo>
                      <a:pt x="121" y="369"/>
                    </a:lnTo>
                    <a:lnTo>
                      <a:pt x="99" y="372"/>
                    </a:lnTo>
                    <a:lnTo>
                      <a:pt x="76" y="369"/>
                    </a:lnTo>
                    <a:lnTo>
                      <a:pt x="54" y="363"/>
                    </a:lnTo>
                    <a:lnTo>
                      <a:pt x="34" y="351"/>
                    </a:lnTo>
                    <a:lnTo>
                      <a:pt x="19" y="336"/>
                    </a:lnTo>
                    <a:lnTo>
                      <a:pt x="8" y="317"/>
                    </a:lnTo>
                    <a:lnTo>
                      <a:pt x="3" y="298"/>
                    </a:lnTo>
                    <a:lnTo>
                      <a:pt x="0" y="272"/>
                    </a:lnTo>
                    <a:lnTo>
                      <a:pt x="5" y="242"/>
                    </a:lnTo>
                    <a:lnTo>
                      <a:pt x="13" y="219"/>
                    </a:lnTo>
                    <a:lnTo>
                      <a:pt x="30" y="191"/>
                    </a:lnTo>
                    <a:lnTo>
                      <a:pt x="49" y="167"/>
                    </a:lnTo>
                    <a:lnTo>
                      <a:pt x="62" y="141"/>
                    </a:lnTo>
                    <a:lnTo>
                      <a:pt x="72" y="120"/>
                    </a:lnTo>
                    <a:lnTo>
                      <a:pt x="81" y="90"/>
                    </a:lnTo>
                    <a:lnTo>
                      <a:pt x="86" y="5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893" name="Group 105"/>
          <p:cNvGrpSpPr>
            <a:grpSpLocks/>
          </p:cNvGrpSpPr>
          <p:nvPr/>
        </p:nvGrpSpPr>
        <p:grpSpPr bwMode="auto">
          <a:xfrm>
            <a:off x="5219700" y="4519613"/>
            <a:ext cx="774700" cy="666750"/>
            <a:chOff x="567" y="1654"/>
            <a:chExt cx="1330" cy="1010"/>
          </a:xfrm>
        </p:grpSpPr>
        <p:sp>
          <p:nvSpPr>
            <p:cNvPr id="36969" name="AutoShape 106"/>
            <p:cNvSpPr>
              <a:spLocks noChangeArrowheads="1"/>
            </p:cNvSpPr>
            <p:nvPr/>
          </p:nvSpPr>
          <p:spPr bwMode="auto">
            <a:xfrm rot="6456278">
              <a:off x="824" y="1397"/>
              <a:ext cx="303" cy="817"/>
            </a:xfrm>
            <a:prstGeom prst="can">
              <a:avLst>
                <a:gd name="adj" fmla="val 67409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70" name="Freeform 107" descr="Písek"/>
            <p:cNvSpPr>
              <a:spLocks/>
            </p:cNvSpPr>
            <p:nvPr/>
          </p:nvSpPr>
          <p:spPr bwMode="auto">
            <a:xfrm>
              <a:off x="1157" y="1834"/>
              <a:ext cx="740" cy="830"/>
            </a:xfrm>
            <a:custGeom>
              <a:avLst/>
              <a:gdLst>
                <a:gd name="T0" fmla="*/ 16 w 740"/>
                <a:gd name="T1" fmla="*/ 158 h 830"/>
                <a:gd name="T2" fmla="*/ 78 w 740"/>
                <a:gd name="T3" fmla="*/ 213 h 830"/>
                <a:gd name="T4" fmla="*/ 115 w 740"/>
                <a:gd name="T5" fmla="*/ 286 h 830"/>
                <a:gd name="T6" fmla="*/ 134 w 740"/>
                <a:gd name="T7" fmla="*/ 336 h 830"/>
                <a:gd name="T8" fmla="*/ 250 w 740"/>
                <a:gd name="T9" fmla="*/ 652 h 830"/>
                <a:gd name="T10" fmla="*/ 343 w 740"/>
                <a:gd name="T11" fmla="*/ 810 h 830"/>
                <a:gd name="T12" fmla="*/ 740 w 740"/>
                <a:gd name="T13" fmla="*/ 784 h 830"/>
                <a:gd name="T14" fmla="*/ 576 w 740"/>
                <a:gd name="T15" fmla="*/ 659 h 830"/>
                <a:gd name="T16" fmla="*/ 523 w 740"/>
                <a:gd name="T17" fmla="*/ 484 h 830"/>
                <a:gd name="T18" fmla="*/ 463 w 740"/>
                <a:gd name="T19" fmla="*/ 365 h 830"/>
                <a:gd name="T20" fmla="*/ 372 w 740"/>
                <a:gd name="T21" fmla="*/ 270 h 830"/>
                <a:gd name="T22" fmla="*/ 316 w 740"/>
                <a:gd name="T23" fmla="*/ 179 h 830"/>
                <a:gd name="T24" fmla="*/ 214 w 740"/>
                <a:gd name="T25" fmla="*/ 138 h 830"/>
                <a:gd name="T26" fmla="*/ 63 w 740"/>
                <a:gd name="T27" fmla="*/ 12 h 830"/>
                <a:gd name="T28" fmla="*/ 17 w 740"/>
                <a:gd name="T29" fmla="*/ 58 h 830"/>
                <a:gd name="T30" fmla="*/ 16 w 740"/>
                <a:gd name="T31" fmla="*/ 158 h 8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0"/>
                <a:gd name="T49" fmla="*/ 0 h 830"/>
                <a:gd name="T50" fmla="*/ 740 w 740"/>
                <a:gd name="T51" fmla="*/ 830 h 8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0" h="830">
                  <a:moveTo>
                    <a:pt x="16" y="158"/>
                  </a:moveTo>
                  <a:cubicBezTo>
                    <a:pt x="30" y="199"/>
                    <a:pt x="63" y="176"/>
                    <a:pt x="78" y="213"/>
                  </a:cubicBezTo>
                  <a:cubicBezTo>
                    <a:pt x="87" y="240"/>
                    <a:pt x="103" y="258"/>
                    <a:pt x="115" y="286"/>
                  </a:cubicBezTo>
                  <a:cubicBezTo>
                    <a:pt x="123" y="302"/>
                    <a:pt x="128" y="320"/>
                    <a:pt x="134" y="336"/>
                  </a:cubicBezTo>
                  <a:cubicBezTo>
                    <a:pt x="155" y="488"/>
                    <a:pt x="174" y="561"/>
                    <a:pt x="250" y="652"/>
                  </a:cubicBezTo>
                  <a:cubicBezTo>
                    <a:pt x="267" y="714"/>
                    <a:pt x="303" y="810"/>
                    <a:pt x="343" y="810"/>
                  </a:cubicBezTo>
                  <a:cubicBezTo>
                    <a:pt x="427" y="787"/>
                    <a:pt x="660" y="830"/>
                    <a:pt x="740" y="784"/>
                  </a:cubicBezTo>
                  <a:cubicBezTo>
                    <a:pt x="694" y="652"/>
                    <a:pt x="636" y="796"/>
                    <a:pt x="576" y="659"/>
                  </a:cubicBezTo>
                  <a:cubicBezTo>
                    <a:pt x="552" y="609"/>
                    <a:pt x="551" y="529"/>
                    <a:pt x="523" y="484"/>
                  </a:cubicBezTo>
                  <a:cubicBezTo>
                    <a:pt x="510" y="404"/>
                    <a:pt x="505" y="386"/>
                    <a:pt x="463" y="365"/>
                  </a:cubicBezTo>
                  <a:cubicBezTo>
                    <a:pt x="454" y="302"/>
                    <a:pt x="411" y="270"/>
                    <a:pt x="372" y="270"/>
                  </a:cubicBezTo>
                  <a:cubicBezTo>
                    <a:pt x="368" y="252"/>
                    <a:pt x="325" y="186"/>
                    <a:pt x="316" y="179"/>
                  </a:cubicBezTo>
                  <a:cubicBezTo>
                    <a:pt x="293" y="161"/>
                    <a:pt x="241" y="144"/>
                    <a:pt x="214" y="138"/>
                  </a:cubicBezTo>
                  <a:cubicBezTo>
                    <a:pt x="170" y="122"/>
                    <a:pt x="108" y="28"/>
                    <a:pt x="63" y="12"/>
                  </a:cubicBezTo>
                  <a:cubicBezTo>
                    <a:pt x="47" y="0"/>
                    <a:pt x="3" y="58"/>
                    <a:pt x="17" y="58"/>
                  </a:cubicBezTo>
                  <a:cubicBezTo>
                    <a:pt x="17" y="144"/>
                    <a:pt x="0" y="76"/>
                    <a:pt x="16" y="158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894" name="Group 108"/>
          <p:cNvGrpSpPr>
            <a:grpSpLocks/>
          </p:cNvGrpSpPr>
          <p:nvPr/>
        </p:nvGrpSpPr>
        <p:grpSpPr bwMode="auto">
          <a:xfrm>
            <a:off x="2916238" y="4538663"/>
            <a:ext cx="658812" cy="762000"/>
            <a:chOff x="1064" y="3295"/>
            <a:chExt cx="518" cy="644"/>
          </a:xfrm>
        </p:grpSpPr>
        <p:graphicFrame>
          <p:nvGraphicFramePr>
            <p:cNvPr id="36965" name="Object 109"/>
            <p:cNvGraphicFramePr>
              <a:graphicFrameLocks noChangeAspect="1"/>
            </p:cNvGraphicFramePr>
            <p:nvPr/>
          </p:nvGraphicFramePr>
          <p:xfrm>
            <a:off x="1064" y="3295"/>
            <a:ext cx="518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26" name="Clip" r:id="rId11" imgW="9134475" imgH="6848475" progId="">
                    <p:embed/>
                  </p:oleObj>
                </mc:Choice>
                <mc:Fallback>
                  <p:oleObj name="Clip" r:id="rId11" imgW="9134475" imgH="6848475" progId="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4" y="3295"/>
                          <a:ext cx="518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966" name="Group 110"/>
            <p:cNvGrpSpPr>
              <a:grpSpLocks/>
            </p:cNvGrpSpPr>
            <p:nvPr/>
          </p:nvGrpSpPr>
          <p:grpSpPr bwMode="auto">
            <a:xfrm>
              <a:off x="1468" y="3737"/>
              <a:ext cx="47" cy="202"/>
              <a:chOff x="4076" y="3462"/>
              <a:chExt cx="66" cy="255"/>
            </a:xfrm>
          </p:grpSpPr>
          <p:sp>
            <p:nvSpPr>
              <p:cNvPr id="36967" name="Freeform 111"/>
              <p:cNvSpPr>
                <a:spLocks/>
              </p:cNvSpPr>
              <p:nvPr/>
            </p:nvSpPr>
            <p:spPr bwMode="auto">
              <a:xfrm>
                <a:off x="4076" y="3462"/>
                <a:ext cx="66" cy="124"/>
              </a:xfrm>
              <a:custGeom>
                <a:avLst/>
                <a:gdLst>
                  <a:gd name="T0" fmla="*/ 1 w 196"/>
                  <a:gd name="T1" fmla="*/ 0 h 371"/>
                  <a:gd name="T2" fmla="*/ 1 w 196"/>
                  <a:gd name="T3" fmla="*/ 1 h 371"/>
                  <a:gd name="T4" fmla="*/ 1 w 196"/>
                  <a:gd name="T5" fmla="*/ 1 h 371"/>
                  <a:gd name="T6" fmla="*/ 2 w 196"/>
                  <a:gd name="T7" fmla="*/ 2 h 371"/>
                  <a:gd name="T8" fmla="*/ 2 w 196"/>
                  <a:gd name="T9" fmla="*/ 2 h 371"/>
                  <a:gd name="T10" fmla="*/ 2 w 196"/>
                  <a:gd name="T11" fmla="*/ 2 h 371"/>
                  <a:gd name="T12" fmla="*/ 2 w 196"/>
                  <a:gd name="T13" fmla="*/ 2 h 371"/>
                  <a:gd name="T14" fmla="*/ 2 w 196"/>
                  <a:gd name="T15" fmla="*/ 3 h 371"/>
                  <a:gd name="T16" fmla="*/ 2 w 196"/>
                  <a:gd name="T17" fmla="*/ 3 h 371"/>
                  <a:gd name="T18" fmla="*/ 2 w 196"/>
                  <a:gd name="T19" fmla="*/ 3 h 371"/>
                  <a:gd name="T20" fmla="*/ 2 w 196"/>
                  <a:gd name="T21" fmla="*/ 4 h 371"/>
                  <a:gd name="T22" fmla="*/ 2 w 196"/>
                  <a:gd name="T23" fmla="*/ 4 h 371"/>
                  <a:gd name="T24" fmla="*/ 2 w 196"/>
                  <a:gd name="T25" fmla="*/ 4 h 371"/>
                  <a:gd name="T26" fmla="*/ 2 w 196"/>
                  <a:gd name="T27" fmla="*/ 4 h 371"/>
                  <a:gd name="T28" fmla="*/ 2 w 196"/>
                  <a:gd name="T29" fmla="*/ 5 h 371"/>
                  <a:gd name="T30" fmla="*/ 1 w 196"/>
                  <a:gd name="T31" fmla="*/ 5 h 371"/>
                  <a:gd name="T32" fmla="*/ 1 w 196"/>
                  <a:gd name="T33" fmla="*/ 5 h 371"/>
                  <a:gd name="T34" fmla="*/ 1 w 196"/>
                  <a:gd name="T35" fmla="*/ 4 h 371"/>
                  <a:gd name="T36" fmla="*/ 0 w 196"/>
                  <a:gd name="T37" fmla="*/ 4 h 371"/>
                  <a:gd name="T38" fmla="*/ 0 w 196"/>
                  <a:gd name="T39" fmla="*/ 4 h 371"/>
                  <a:gd name="T40" fmla="*/ 0 w 196"/>
                  <a:gd name="T41" fmla="*/ 4 h 371"/>
                  <a:gd name="T42" fmla="*/ 0 w 196"/>
                  <a:gd name="T43" fmla="*/ 4 h 371"/>
                  <a:gd name="T44" fmla="*/ 0 w 196"/>
                  <a:gd name="T45" fmla="*/ 3 h 371"/>
                  <a:gd name="T46" fmla="*/ 0 w 196"/>
                  <a:gd name="T47" fmla="*/ 3 h 371"/>
                  <a:gd name="T48" fmla="*/ 0 w 196"/>
                  <a:gd name="T49" fmla="*/ 3 h 371"/>
                  <a:gd name="T50" fmla="*/ 0 w 196"/>
                  <a:gd name="T51" fmla="*/ 2 h 371"/>
                  <a:gd name="T52" fmla="*/ 1 w 196"/>
                  <a:gd name="T53" fmla="*/ 2 h 371"/>
                  <a:gd name="T54" fmla="*/ 1 w 196"/>
                  <a:gd name="T55" fmla="*/ 2 h 371"/>
                  <a:gd name="T56" fmla="*/ 1 w 196"/>
                  <a:gd name="T57" fmla="*/ 1 h 371"/>
                  <a:gd name="T58" fmla="*/ 1 w 196"/>
                  <a:gd name="T59" fmla="*/ 1 h 371"/>
                  <a:gd name="T60" fmla="*/ 1 w 196"/>
                  <a:gd name="T61" fmla="*/ 1 h 371"/>
                  <a:gd name="T62" fmla="*/ 1 w 196"/>
                  <a:gd name="T63" fmla="*/ 0 h 3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6"/>
                  <a:gd name="T97" fmla="*/ 0 h 371"/>
                  <a:gd name="T98" fmla="*/ 196 w 196"/>
                  <a:gd name="T99" fmla="*/ 371 h 3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6" h="371">
                    <a:moveTo>
                      <a:pt x="95" y="0"/>
                    </a:moveTo>
                    <a:lnTo>
                      <a:pt x="105" y="58"/>
                    </a:lnTo>
                    <a:lnTo>
                      <a:pt x="111" y="88"/>
                    </a:lnTo>
                    <a:lnTo>
                      <a:pt x="121" y="122"/>
                    </a:lnTo>
                    <a:lnTo>
                      <a:pt x="132" y="142"/>
                    </a:lnTo>
                    <a:lnTo>
                      <a:pt x="147" y="166"/>
                    </a:lnTo>
                    <a:lnTo>
                      <a:pt x="167" y="194"/>
                    </a:lnTo>
                    <a:lnTo>
                      <a:pt x="184" y="220"/>
                    </a:lnTo>
                    <a:lnTo>
                      <a:pt x="192" y="246"/>
                    </a:lnTo>
                    <a:lnTo>
                      <a:pt x="196" y="279"/>
                    </a:lnTo>
                    <a:lnTo>
                      <a:pt x="189" y="307"/>
                    </a:lnTo>
                    <a:lnTo>
                      <a:pt x="178" y="328"/>
                    </a:lnTo>
                    <a:lnTo>
                      <a:pt x="162" y="345"/>
                    </a:lnTo>
                    <a:lnTo>
                      <a:pt x="141" y="361"/>
                    </a:lnTo>
                    <a:lnTo>
                      <a:pt x="121" y="368"/>
                    </a:lnTo>
                    <a:lnTo>
                      <a:pt x="99" y="371"/>
                    </a:lnTo>
                    <a:lnTo>
                      <a:pt x="76" y="368"/>
                    </a:lnTo>
                    <a:lnTo>
                      <a:pt x="54" y="362"/>
                    </a:lnTo>
                    <a:lnTo>
                      <a:pt x="34" y="351"/>
                    </a:lnTo>
                    <a:lnTo>
                      <a:pt x="19" y="335"/>
                    </a:lnTo>
                    <a:lnTo>
                      <a:pt x="8" y="316"/>
                    </a:lnTo>
                    <a:lnTo>
                      <a:pt x="3" y="297"/>
                    </a:lnTo>
                    <a:lnTo>
                      <a:pt x="0" y="272"/>
                    </a:lnTo>
                    <a:lnTo>
                      <a:pt x="5" y="240"/>
                    </a:lnTo>
                    <a:lnTo>
                      <a:pt x="13" y="218"/>
                    </a:lnTo>
                    <a:lnTo>
                      <a:pt x="30" y="191"/>
                    </a:lnTo>
                    <a:lnTo>
                      <a:pt x="49" y="166"/>
                    </a:lnTo>
                    <a:lnTo>
                      <a:pt x="62" y="141"/>
                    </a:lnTo>
                    <a:lnTo>
                      <a:pt x="72" y="120"/>
                    </a:lnTo>
                    <a:lnTo>
                      <a:pt x="81" y="90"/>
                    </a:lnTo>
                    <a:lnTo>
                      <a:pt x="86" y="5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68" name="Freeform 112"/>
              <p:cNvSpPr>
                <a:spLocks/>
              </p:cNvSpPr>
              <p:nvPr/>
            </p:nvSpPr>
            <p:spPr bwMode="auto">
              <a:xfrm>
                <a:off x="4076" y="3593"/>
                <a:ext cx="66" cy="124"/>
              </a:xfrm>
              <a:custGeom>
                <a:avLst/>
                <a:gdLst>
                  <a:gd name="T0" fmla="*/ 1 w 196"/>
                  <a:gd name="T1" fmla="*/ 0 h 372"/>
                  <a:gd name="T2" fmla="*/ 1 w 196"/>
                  <a:gd name="T3" fmla="*/ 1 h 372"/>
                  <a:gd name="T4" fmla="*/ 1 w 196"/>
                  <a:gd name="T5" fmla="*/ 1 h 372"/>
                  <a:gd name="T6" fmla="*/ 2 w 196"/>
                  <a:gd name="T7" fmla="*/ 2 h 372"/>
                  <a:gd name="T8" fmla="*/ 2 w 196"/>
                  <a:gd name="T9" fmla="*/ 2 h 372"/>
                  <a:gd name="T10" fmla="*/ 2 w 196"/>
                  <a:gd name="T11" fmla="*/ 2 h 372"/>
                  <a:gd name="T12" fmla="*/ 2 w 196"/>
                  <a:gd name="T13" fmla="*/ 2 h 372"/>
                  <a:gd name="T14" fmla="*/ 2 w 196"/>
                  <a:gd name="T15" fmla="*/ 3 h 372"/>
                  <a:gd name="T16" fmla="*/ 2 w 196"/>
                  <a:gd name="T17" fmla="*/ 3 h 372"/>
                  <a:gd name="T18" fmla="*/ 2 w 196"/>
                  <a:gd name="T19" fmla="*/ 3 h 372"/>
                  <a:gd name="T20" fmla="*/ 2 w 196"/>
                  <a:gd name="T21" fmla="*/ 4 h 372"/>
                  <a:gd name="T22" fmla="*/ 2 w 196"/>
                  <a:gd name="T23" fmla="*/ 4 h 372"/>
                  <a:gd name="T24" fmla="*/ 2 w 196"/>
                  <a:gd name="T25" fmla="*/ 4 h 372"/>
                  <a:gd name="T26" fmla="*/ 2 w 196"/>
                  <a:gd name="T27" fmla="*/ 4 h 372"/>
                  <a:gd name="T28" fmla="*/ 2 w 196"/>
                  <a:gd name="T29" fmla="*/ 5 h 372"/>
                  <a:gd name="T30" fmla="*/ 1 w 196"/>
                  <a:gd name="T31" fmla="*/ 5 h 372"/>
                  <a:gd name="T32" fmla="*/ 1 w 196"/>
                  <a:gd name="T33" fmla="*/ 5 h 372"/>
                  <a:gd name="T34" fmla="*/ 1 w 196"/>
                  <a:gd name="T35" fmla="*/ 4 h 372"/>
                  <a:gd name="T36" fmla="*/ 0 w 196"/>
                  <a:gd name="T37" fmla="*/ 4 h 372"/>
                  <a:gd name="T38" fmla="*/ 0 w 196"/>
                  <a:gd name="T39" fmla="*/ 4 h 372"/>
                  <a:gd name="T40" fmla="*/ 0 w 196"/>
                  <a:gd name="T41" fmla="*/ 4 h 372"/>
                  <a:gd name="T42" fmla="*/ 0 w 196"/>
                  <a:gd name="T43" fmla="*/ 4 h 372"/>
                  <a:gd name="T44" fmla="*/ 0 w 196"/>
                  <a:gd name="T45" fmla="*/ 3 h 372"/>
                  <a:gd name="T46" fmla="*/ 0 w 196"/>
                  <a:gd name="T47" fmla="*/ 3 h 372"/>
                  <a:gd name="T48" fmla="*/ 0 w 196"/>
                  <a:gd name="T49" fmla="*/ 3 h 372"/>
                  <a:gd name="T50" fmla="*/ 0 w 196"/>
                  <a:gd name="T51" fmla="*/ 2 h 372"/>
                  <a:gd name="T52" fmla="*/ 1 w 196"/>
                  <a:gd name="T53" fmla="*/ 2 h 372"/>
                  <a:gd name="T54" fmla="*/ 1 w 196"/>
                  <a:gd name="T55" fmla="*/ 2 h 372"/>
                  <a:gd name="T56" fmla="*/ 1 w 196"/>
                  <a:gd name="T57" fmla="*/ 1 h 372"/>
                  <a:gd name="T58" fmla="*/ 1 w 196"/>
                  <a:gd name="T59" fmla="*/ 1 h 372"/>
                  <a:gd name="T60" fmla="*/ 1 w 196"/>
                  <a:gd name="T61" fmla="*/ 1 h 372"/>
                  <a:gd name="T62" fmla="*/ 1 w 196"/>
                  <a:gd name="T63" fmla="*/ 0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6"/>
                  <a:gd name="T97" fmla="*/ 0 h 372"/>
                  <a:gd name="T98" fmla="*/ 196 w 196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6" h="372">
                    <a:moveTo>
                      <a:pt x="95" y="0"/>
                    </a:moveTo>
                    <a:lnTo>
                      <a:pt x="105" y="59"/>
                    </a:lnTo>
                    <a:lnTo>
                      <a:pt x="111" y="88"/>
                    </a:lnTo>
                    <a:lnTo>
                      <a:pt x="121" y="122"/>
                    </a:lnTo>
                    <a:lnTo>
                      <a:pt x="132" y="143"/>
                    </a:lnTo>
                    <a:lnTo>
                      <a:pt x="147" y="167"/>
                    </a:lnTo>
                    <a:lnTo>
                      <a:pt x="167" y="195"/>
                    </a:lnTo>
                    <a:lnTo>
                      <a:pt x="184" y="220"/>
                    </a:lnTo>
                    <a:lnTo>
                      <a:pt x="192" y="247"/>
                    </a:lnTo>
                    <a:lnTo>
                      <a:pt x="196" y="279"/>
                    </a:lnTo>
                    <a:lnTo>
                      <a:pt x="189" y="308"/>
                    </a:lnTo>
                    <a:lnTo>
                      <a:pt x="178" y="328"/>
                    </a:lnTo>
                    <a:lnTo>
                      <a:pt x="162" y="345"/>
                    </a:lnTo>
                    <a:lnTo>
                      <a:pt x="141" y="361"/>
                    </a:lnTo>
                    <a:lnTo>
                      <a:pt x="121" y="369"/>
                    </a:lnTo>
                    <a:lnTo>
                      <a:pt x="99" y="372"/>
                    </a:lnTo>
                    <a:lnTo>
                      <a:pt x="76" y="369"/>
                    </a:lnTo>
                    <a:lnTo>
                      <a:pt x="54" y="363"/>
                    </a:lnTo>
                    <a:lnTo>
                      <a:pt x="34" y="351"/>
                    </a:lnTo>
                    <a:lnTo>
                      <a:pt x="19" y="336"/>
                    </a:lnTo>
                    <a:lnTo>
                      <a:pt x="8" y="317"/>
                    </a:lnTo>
                    <a:lnTo>
                      <a:pt x="3" y="298"/>
                    </a:lnTo>
                    <a:lnTo>
                      <a:pt x="0" y="272"/>
                    </a:lnTo>
                    <a:lnTo>
                      <a:pt x="5" y="242"/>
                    </a:lnTo>
                    <a:lnTo>
                      <a:pt x="13" y="219"/>
                    </a:lnTo>
                    <a:lnTo>
                      <a:pt x="30" y="191"/>
                    </a:lnTo>
                    <a:lnTo>
                      <a:pt x="49" y="167"/>
                    </a:lnTo>
                    <a:lnTo>
                      <a:pt x="62" y="141"/>
                    </a:lnTo>
                    <a:lnTo>
                      <a:pt x="72" y="120"/>
                    </a:lnTo>
                    <a:lnTo>
                      <a:pt x="81" y="90"/>
                    </a:lnTo>
                    <a:lnTo>
                      <a:pt x="86" y="5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895" name="Group 113"/>
          <p:cNvGrpSpPr>
            <a:grpSpLocks/>
          </p:cNvGrpSpPr>
          <p:nvPr/>
        </p:nvGrpSpPr>
        <p:grpSpPr bwMode="auto">
          <a:xfrm>
            <a:off x="2640013" y="4794250"/>
            <a:ext cx="242887" cy="247650"/>
            <a:chOff x="567" y="1654"/>
            <a:chExt cx="1330" cy="1010"/>
          </a:xfrm>
        </p:grpSpPr>
        <p:sp>
          <p:nvSpPr>
            <p:cNvPr id="36963" name="AutoShape 114"/>
            <p:cNvSpPr>
              <a:spLocks noChangeArrowheads="1"/>
            </p:cNvSpPr>
            <p:nvPr/>
          </p:nvSpPr>
          <p:spPr bwMode="auto">
            <a:xfrm rot="6456278">
              <a:off x="824" y="1397"/>
              <a:ext cx="303" cy="817"/>
            </a:xfrm>
            <a:prstGeom prst="can">
              <a:avLst>
                <a:gd name="adj" fmla="val 67409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64" name="Freeform 115" descr="Písek"/>
            <p:cNvSpPr>
              <a:spLocks/>
            </p:cNvSpPr>
            <p:nvPr/>
          </p:nvSpPr>
          <p:spPr bwMode="auto">
            <a:xfrm>
              <a:off x="1157" y="1834"/>
              <a:ext cx="740" cy="830"/>
            </a:xfrm>
            <a:custGeom>
              <a:avLst/>
              <a:gdLst>
                <a:gd name="T0" fmla="*/ 16 w 740"/>
                <a:gd name="T1" fmla="*/ 158 h 830"/>
                <a:gd name="T2" fmla="*/ 78 w 740"/>
                <a:gd name="T3" fmla="*/ 213 h 830"/>
                <a:gd name="T4" fmla="*/ 115 w 740"/>
                <a:gd name="T5" fmla="*/ 286 h 830"/>
                <a:gd name="T6" fmla="*/ 134 w 740"/>
                <a:gd name="T7" fmla="*/ 336 h 830"/>
                <a:gd name="T8" fmla="*/ 250 w 740"/>
                <a:gd name="T9" fmla="*/ 652 h 830"/>
                <a:gd name="T10" fmla="*/ 343 w 740"/>
                <a:gd name="T11" fmla="*/ 810 h 830"/>
                <a:gd name="T12" fmla="*/ 740 w 740"/>
                <a:gd name="T13" fmla="*/ 784 h 830"/>
                <a:gd name="T14" fmla="*/ 576 w 740"/>
                <a:gd name="T15" fmla="*/ 659 h 830"/>
                <a:gd name="T16" fmla="*/ 523 w 740"/>
                <a:gd name="T17" fmla="*/ 484 h 830"/>
                <a:gd name="T18" fmla="*/ 463 w 740"/>
                <a:gd name="T19" fmla="*/ 365 h 830"/>
                <a:gd name="T20" fmla="*/ 372 w 740"/>
                <a:gd name="T21" fmla="*/ 270 h 830"/>
                <a:gd name="T22" fmla="*/ 316 w 740"/>
                <a:gd name="T23" fmla="*/ 179 h 830"/>
                <a:gd name="T24" fmla="*/ 214 w 740"/>
                <a:gd name="T25" fmla="*/ 138 h 830"/>
                <a:gd name="T26" fmla="*/ 63 w 740"/>
                <a:gd name="T27" fmla="*/ 12 h 830"/>
                <a:gd name="T28" fmla="*/ 17 w 740"/>
                <a:gd name="T29" fmla="*/ 58 h 830"/>
                <a:gd name="T30" fmla="*/ 16 w 740"/>
                <a:gd name="T31" fmla="*/ 158 h 8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0"/>
                <a:gd name="T49" fmla="*/ 0 h 830"/>
                <a:gd name="T50" fmla="*/ 740 w 740"/>
                <a:gd name="T51" fmla="*/ 830 h 8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0" h="830">
                  <a:moveTo>
                    <a:pt x="16" y="158"/>
                  </a:moveTo>
                  <a:cubicBezTo>
                    <a:pt x="30" y="199"/>
                    <a:pt x="63" y="176"/>
                    <a:pt x="78" y="213"/>
                  </a:cubicBezTo>
                  <a:cubicBezTo>
                    <a:pt x="87" y="240"/>
                    <a:pt x="103" y="258"/>
                    <a:pt x="115" y="286"/>
                  </a:cubicBezTo>
                  <a:cubicBezTo>
                    <a:pt x="123" y="302"/>
                    <a:pt x="128" y="320"/>
                    <a:pt x="134" y="336"/>
                  </a:cubicBezTo>
                  <a:cubicBezTo>
                    <a:pt x="155" y="488"/>
                    <a:pt x="174" y="561"/>
                    <a:pt x="250" y="652"/>
                  </a:cubicBezTo>
                  <a:cubicBezTo>
                    <a:pt x="267" y="714"/>
                    <a:pt x="303" y="810"/>
                    <a:pt x="343" y="810"/>
                  </a:cubicBezTo>
                  <a:cubicBezTo>
                    <a:pt x="427" y="787"/>
                    <a:pt x="660" y="830"/>
                    <a:pt x="740" y="784"/>
                  </a:cubicBezTo>
                  <a:cubicBezTo>
                    <a:pt x="694" y="652"/>
                    <a:pt x="636" y="796"/>
                    <a:pt x="576" y="659"/>
                  </a:cubicBezTo>
                  <a:cubicBezTo>
                    <a:pt x="552" y="609"/>
                    <a:pt x="551" y="529"/>
                    <a:pt x="523" y="484"/>
                  </a:cubicBezTo>
                  <a:cubicBezTo>
                    <a:pt x="510" y="404"/>
                    <a:pt x="505" y="386"/>
                    <a:pt x="463" y="365"/>
                  </a:cubicBezTo>
                  <a:cubicBezTo>
                    <a:pt x="454" y="302"/>
                    <a:pt x="411" y="270"/>
                    <a:pt x="372" y="270"/>
                  </a:cubicBezTo>
                  <a:cubicBezTo>
                    <a:pt x="368" y="252"/>
                    <a:pt x="325" y="186"/>
                    <a:pt x="316" y="179"/>
                  </a:cubicBezTo>
                  <a:cubicBezTo>
                    <a:pt x="293" y="161"/>
                    <a:pt x="241" y="144"/>
                    <a:pt x="214" y="138"/>
                  </a:cubicBezTo>
                  <a:cubicBezTo>
                    <a:pt x="170" y="122"/>
                    <a:pt x="108" y="28"/>
                    <a:pt x="63" y="12"/>
                  </a:cubicBezTo>
                  <a:cubicBezTo>
                    <a:pt x="47" y="0"/>
                    <a:pt x="3" y="58"/>
                    <a:pt x="17" y="58"/>
                  </a:cubicBezTo>
                  <a:cubicBezTo>
                    <a:pt x="17" y="144"/>
                    <a:pt x="0" y="76"/>
                    <a:pt x="16" y="158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896" name="Rectangle 116"/>
          <p:cNvSpPr>
            <a:spLocks noChangeArrowheads="1"/>
          </p:cNvSpPr>
          <p:nvPr/>
        </p:nvSpPr>
        <p:spPr bwMode="auto">
          <a:xfrm>
            <a:off x="311150" y="3598863"/>
            <a:ext cx="2162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Euvolemická</a:t>
            </a:r>
          </a:p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hyperosmolarita</a:t>
            </a:r>
          </a:p>
        </p:txBody>
      </p:sp>
      <p:grpSp>
        <p:nvGrpSpPr>
          <p:cNvPr id="36897" name="Group 117"/>
          <p:cNvGrpSpPr>
            <a:grpSpLocks/>
          </p:cNvGrpSpPr>
          <p:nvPr/>
        </p:nvGrpSpPr>
        <p:grpSpPr bwMode="auto">
          <a:xfrm>
            <a:off x="1617663" y="2719388"/>
            <a:ext cx="452437" cy="549275"/>
            <a:chOff x="4786" y="2213"/>
            <a:chExt cx="432" cy="554"/>
          </a:xfrm>
        </p:grpSpPr>
        <p:grpSp>
          <p:nvGrpSpPr>
            <p:cNvPr id="36952" name="Group 118"/>
            <p:cNvGrpSpPr>
              <a:grpSpLocks/>
            </p:cNvGrpSpPr>
            <p:nvPr/>
          </p:nvGrpSpPr>
          <p:grpSpPr bwMode="auto">
            <a:xfrm rot="1404967">
              <a:off x="4786" y="2304"/>
              <a:ext cx="370" cy="136"/>
              <a:chOff x="1258" y="1815"/>
              <a:chExt cx="395" cy="145"/>
            </a:xfrm>
          </p:grpSpPr>
          <p:grpSp>
            <p:nvGrpSpPr>
              <p:cNvPr id="36954" name="Group 119"/>
              <p:cNvGrpSpPr>
                <a:grpSpLocks/>
              </p:cNvGrpSpPr>
              <p:nvPr/>
            </p:nvGrpSpPr>
            <p:grpSpPr bwMode="auto">
              <a:xfrm>
                <a:off x="1258" y="1851"/>
                <a:ext cx="395" cy="109"/>
                <a:chOff x="1258" y="1851"/>
                <a:chExt cx="395" cy="109"/>
              </a:xfrm>
            </p:grpSpPr>
            <p:grpSp>
              <p:nvGrpSpPr>
                <p:cNvPr id="36958" name="Group 120"/>
                <p:cNvGrpSpPr>
                  <a:grpSpLocks/>
                </p:cNvGrpSpPr>
                <p:nvPr/>
              </p:nvGrpSpPr>
              <p:grpSpPr bwMode="auto">
                <a:xfrm>
                  <a:off x="1259" y="1851"/>
                  <a:ext cx="391" cy="109"/>
                  <a:chOff x="1259" y="1851"/>
                  <a:chExt cx="391" cy="109"/>
                </a:xfrm>
              </p:grpSpPr>
              <p:sp>
                <p:nvSpPr>
                  <p:cNvPr id="36961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86"/>
                    <a:ext cx="391" cy="74"/>
                  </a:xfrm>
                  <a:prstGeom prst="ellipse">
                    <a:avLst/>
                  </a:prstGeom>
                  <a:solidFill>
                    <a:srgbClr val="E0E0E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96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51"/>
                    <a:ext cx="391" cy="72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959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258" y="1852"/>
                  <a:ext cx="1" cy="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60" name="Line 124"/>
                <p:cNvSpPr>
                  <a:spLocks noChangeShapeType="1"/>
                </p:cNvSpPr>
                <p:nvPr/>
              </p:nvSpPr>
              <p:spPr bwMode="auto">
                <a:xfrm>
                  <a:off x="1652" y="1854"/>
                  <a:ext cx="1" cy="7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6955" name="Group 125"/>
              <p:cNvGrpSpPr>
                <a:grpSpLocks/>
              </p:cNvGrpSpPr>
              <p:nvPr/>
            </p:nvGrpSpPr>
            <p:grpSpPr bwMode="auto">
              <a:xfrm>
                <a:off x="1259" y="1815"/>
                <a:ext cx="391" cy="73"/>
                <a:chOff x="1259" y="1815"/>
                <a:chExt cx="391" cy="73"/>
              </a:xfrm>
            </p:grpSpPr>
            <p:sp>
              <p:nvSpPr>
                <p:cNvPr id="36956" name="Oval 126"/>
                <p:cNvSpPr>
                  <a:spLocks noChangeArrowheads="1"/>
                </p:cNvSpPr>
                <p:nvPr/>
              </p:nvSpPr>
              <p:spPr bwMode="auto">
                <a:xfrm>
                  <a:off x="1259" y="1815"/>
                  <a:ext cx="391" cy="73"/>
                </a:xfrm>
                <a:prstGeom prst="ellipse">
                  <a:avLst/>
                </a:prstGeom>
                <a:solidFill>
                  <a:srgbClr val="E0E0E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57" name="Oval 127"/>
                <p:cNvSpPr>
                  <a:spLocks noChangeArrowheads="1"/>
                </p:cNvSpPr>
                <p:nvPr/>
              </p:nvSpPr>
              <p:spPr bwMode="auto">
                <a:xfrm>
                  <a:off x="1271" y="1826"/>
                  <a:ext cx="367" cy="57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6953" name="Freeform 128" descr="Písek"/>
            <p:cNvSpPr>
              <a:spLocks/>
            </p:cNvSpPr>
            <p:nvPr/>
          </p:nvSpPr>
          <p:spPr bwMode="auto">
            <a:xfrm>
              <a:off x="4808" y="2213"/>
              <a:ext cx="410" cy="554"/>
            </a:xfrm>
            <a:custGeom>
              <a:avLst/>
              <a:gdLst>
                <a:gd name="T0" fmla="*/ 196 w 410"/>
                <a:gd name="T1" fmla="*/ 30 h 554"/>
                <a:gd name="T2" fmla="*/ 4 w 410"/>
                <a:gd name="T3" fmla="*/ 68 h 554"/>
                <a:gd name="T4" fmla="*/ 178 w 410"/>
                <a:gd name="T5" fmla="*/ 151 h 554"/>
                <a:gd name="T6" fmla="*/ 247 w 410"/>
                <a:gd name="T7" fmla="*/ 177 h 554"/>
                <a:gd name="T8" fmla="*/ 327 w 410"/>
                <a:gd name="T9" fmla="*/ 195 h 554"/>
                <a:gd name="T10" fmla="*/ 348 w 410"/>
                <a:gd name="T11" fmla="*/ 385 h 554"/>
                <a:gd name="T12" fmla="*/ 315 w 410"/>
                <a:gd name="T13" fmla="*/ 517 h 554"/>
                <a:gd name="T14" fmla="*/ 367 w 410"/>
                <a:gd name="T15" fmla="*/ 523 h 554"/>
                <a:gd name="T16" fmla="*/ 400 w 410"/>
                <a:gd name="T17" fmla="*/ 523 h 554"/>
                <a:gd name="T18" fmla="*/ 381 w 410"/>
                <a:gd name="T19" fmla="*/ 339 h 554"/>
                <a:gd name="T20" fmla="*/ 358 w 410"/>
                <a:gd name="T21" fmla="*/ 198 h 554"/>
                <a:gd name="T22" fmla="*/ 261 w 410"/>
                <a:gd name="T23" fmla="*/ 85 h 554"/>
                <a:gd name="T24" fmla="*/ 196 w 410"/>
                <a:gd name="T25" fmla="*/ 30 h 5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54"/>
                <a:gd name="T41" fmla="*/ 410 w 410"/>
                <a:gd name="T42" fmla="*/ 554 h 5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54">
                  <a:moveTo>
                    <a:pt x="196" y="30"/>
                  </a:moveTo>
                  <a:cubicBezTo>
                    <a:pt x="95" y="0"/>
                    <a:pt x="0" y="54"/>
                    <a:pt x="4" y="68"/>
                  </a:cubicBezTo>
                  <a:cubicBezTo>
                    <a:pt x="4" y="82"/>
                    <a:pt x="124" y="130"/>
                    <a:pt x="178" y="151"/>
                  </a:cubicBezTo>
                  <a:cubicBezTo>
                    <a:pt x="219" y="170"/>
                    <a:pt x="223" y="170"/>
                    <a:pt x="247" y="177"/>
                  </a:cubicBezTo>
                  <a:cubicBezTo>
                    <a:pt x="272" y="184"/>
                    <a:pt x="310" y="160"/>
                    <a:pt x="327" y="195"/>
                  </a:cubicBezTo>
                  <a:cubicBezTo>
                    <a:pt x="351" y="214"/>
                    <a:pt x="350" y="331"/>
                    <a:pt x="348" y="385"/>
                  </a:cubicBezTo>
                  <a:cubicBezTo>
                    <a:pt x="346" y="439"/>
                    <a:pt x="312" y="494"/>
                    <a:pt x="315" y="517"/>
                  </a:cubicBezTo>
                  <a:cubicBezTo>
                    <a:pt x="318" y="540"/>
                    <a:pt x="353" y="522"/>
                    <a:pt x="367" y="523"/>
                  </a:cubicBezTo>
                  <a:cubicBezTo>
                    <a:pt x="381" y="524"/>
                    <a:pt x="398" y="554"/>
                    <a:pt x="400" y="523"/>
                  </a:cubicBezTo>
                  <a:cubicBezTo>
                    <a:pt x="410" y="504"/>
                    <a:pt x="388" y="393"/>
                    <a:pt x="381" y="339"/>
                  </a:cubicBezTo>
                  <a:cubicBezTo>
                    <a:pt x="374" y="285"/>
                    <a:pt x="378" y="240"/>
                    <a:pt x="358" y="198"/>
                  </a:cubicBezTo>
                  <a:cubicBezTo>
                    <a:pt x="338" y="156"/>
                    <a:pt x="287" y="113"/>
                    <a:pt x="261" y="85"/>
                  </a:cubicBezTo>
                  <a:cubicBezTo>
                    <a:pt x="234" y="57"/>
                    <a:pt x="210" y="42"/>
                    <a:pt x="196" y="3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898" name="Rectangle 129"/>
          <p:cNvSpPr>
            <a:spLocks noChangeArrowheads="1"/>
          </p:cNvSpPr>
          <p:nvPr/>
        </p:nvSpPr>
        <p:spPr bwMode="auto">
          <a:xfrm rot="-1958631">
            <a:off x="1797050" y="4279900"/>
            <a:ext cx="2135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ztráta vody &gt; ztráta solí</a:t>
            </a:r>
            <a:endParaRPr lang="cs-CZ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36899" name="Rectangle 130"/>
          <p:cNvSpPr>
            <a:spLocks noChangeArrowheads="1"/>
          </p:cNvSpPr>
          <p:nvPr/>
        </p:nvSpPr>
        <p:spPr bwMode="auto">
          <a:xfrm rot="2301861">
            <a:off x="4564063" y="4254500"/>
            <a:ext cx="2135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ztráta vody &lt; ztráta solí</a:t>
            </a:r>
            <a:endParaRPr lang="cs-CZ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36900" name="Rectangle 131"/>
          <p:cNvSpPr>
            <a:spLocks noChangeArrowheads="1"/>
          </p:cNvSpPr>
          <p:nvPr/>
        </p:nvSpPr>
        <p:spPr bwMode="auto">
          <a:xfrm rot="5387730">
            <a:off x="3364707" y="4687094"/>
            <a:ext cx="2135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ztráta vody = ztráta solí</a:t>
            </a:r>
            <a:endParaRPr lang="cs-CZ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36901" name="Rectangle 133"/>
          <p:cNvSpPr>
            <a:spLocks noChangeArrowheads="1"/>
          </p:cNvSpPr>
          <p:nvPr/>
        </p:nvSpPr>
        <p:spPr bwMode="auto">
          <a:xfrm rot="-2700697">
            <a:off x="4444206" y="1658144"/>
            <a:ext cx="22717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příjem vody &gt; příjem solí</a:t>
            </a:r>
            <a:endParaRPr lang="cs-CZ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36902" name="Text Box 135"/>
          <p:cNvSpPr txBox="1">
            <a:spLocks noChangeArrowheads="1"/>
          </p:cNvSpPr>
          <p:nvPr/>
        </p:nvSpPr>
        <p:spPr bwMode="auto">
          <a:xfrm>
            <a:off x="2116138" y="2968625"/>
            <a:ext cx="1141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retence solí</a:t>
            </a:r>
          </a:p>
        </p:txBody>
      </p:sp>
      <p:sp>
        <p:nvSpPr>
          <p:cNvPr id="36903" name="Line 140"/>
          <p:cNvSpPr>
            <a:spLocks noChangeShapeType="1"/>
          </p:cNvSpPr>
          <p:nvPr/>
        </p:nvSpPr>
        <p:spPr bwMode="auto">
          <a:xfrm>
            <a:off x="903288" y="4171950"/>
            <a:ext cx="682625" cy="9953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04" name="Line 141"/>
          <p:cNvSpPr>
            <a:spLocks noChangeShapeType="1"/>
          </p:cNvSpPr>
          <p:nvPr/>
        </p:nvSpPr>
        <p:spPr bwMode="auto">
          <a:xfrm flipH="1">
            <a:off x="682625" y="1677988"/>
            <a:ext cx="76200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05" name="Line 142"/>
          <p:cNvSpPr>
            <a:spLocks noChangeShapeType="1"/>
          </p:cNvSpPr>
          <p:nvPr/>
        </p:nvSpPr>
        <p:spPr bwMode="auto">
          <a:xfrm flipH="1">
            <a:off x="4557713" y="5324475"/>
            <a:ext cx="2058987" cy="796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06" name="Line 143"/>
          <p:cNvSpPr>
            <a:spLocks noChangeShapeType="1"/>
          </p:cNvSpPr>
          <p:nvPr/>
        </p:nvSpPr>
        <p:spPr bwMode="auto">
          <a:xfrm flipH="1" flipV="1">
            <a:off x="1914525" y="5414963"/>
            <a:ext cx="2232025" cy="657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07" name="Line 144"/>
          <p:cNvSpPr>
            <a:spLocks noChangeShapeType="1"/>
          </p:cNvSpPr>
          <p:nvPr/>
        </p:nvSpPr>
        <p:spPr bwMode="auto">
          <a:xfrm flipH="1">
            <a:off x="6873875" y="4302125"/>
            <a:ext cx="960438" cy="7905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08" name="Line 145"/>
          <p:cNvSpPr>
            <a:spLocks noChangeShapeType="1"/>
          </p:cNvSpPr>
          <p:nvPr/>
        </p:nvSpPr>
        <p:spPr bwMode="auto">
          <a:xfrm>
            <a:off x="7088188" y="1677988"/>
            <a:ext cx="836612" cy="12795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09" name="Line 146"/>
          <p:cNvSpPr>
            <a:spLocks noChangeShapeType="1"/>
          </p:cNvSpPr>
          <p:nvPr/>
        </p:nvSpPr>
        <p:spPr bwMode="auto">
          <a:xfrm flipV="1">
            <a:off x="4829175" y="839788"/>
            <a:ext cx="1593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0" name="Line 147"/>
          <p:cNvSpPr>
            <a:spLocks noChangeShapeType="1"/>
          </p:cNvSpPr>
          <p:nvPr/>
        </p:nvSpPr>
        <p:spPr bwMode="auto">
          <a:xfrm flipV="1">
            <a:off x="2251075" y="839788"/>
            <a:ext cx="1593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1" name="Freeform 148"/>
          <p:cNvSpPr>
            <a:spLocks/>
          </p:cNvSpPr>
          <p:nvPr/>
        </p:nvSpPr>
        <p:spPr bwMode="auto">
          <a:xfrm>
            <a:off x="4386263" y="3686175"/>
            <a:ext cx="392112" cy="2300288"/>
          </a:xfrm>
          <a:custGeom>
            <a:avLst/>
            <a:gdLst>
              <a:gd name="T0" fmla="*/ 2147483646 w 247"/>
              <a:gd name="T1" fmla="*/ 2147483646 h 1449"/>
              <a:gd name="T2" fmla="*/ 2147483646 w 247"/>
              <a:gd name="T3" fmla="*/ 2147483646 h 1449"/>
              <a:gd name="T4" fmla="*/ 2147483646 w 247"/>
              <a:gd name="T5" fmla="*/ 2147483646 h 1449"/>
              <a:gd name="T6" fmla="*/ 0 w 247"/>
              <a:gd name="T7" fmla="*/ 0 h 1449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449"/>
              <a:gd name="T14" fmla="*/ 247 w 247"/>
              <a:gd name="T15" fmla="*/ 1449 h 1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449">
                <a:moveTo>
                  <a:pt x="133" y="1449"/>
                </a:moveTo>
                <a:cubicBezTo>
                  <a:pt x="150" y="1414"/>
                  <a:pt x="218" y="1434"/>
                  <a:pt x="237" y="1237"/>
                </a:cubicBezTo>
                <a:lnTo>
                  <a:pt x="247" y="269"/>
                </a:lnTo>
                <a:cubicBezTo>
                  <a:pt x="208" y="63"/>
                  <a:pt x="51" y="56"/>
                  <a:pt x="0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2" name="Freeform 149"/>
          <p:cNvSpPr>
            <a:spLocks/>
          </p:cNvSpPr>
          <p:nvPr/>
        </p:nvSpPr>
        <p:spPr bwMode="auto">
          <a:xfrm>
            <a:off x="3890963" y="1677988"/>
            <a:ext cx="303212" cy="1246187"/>
          </a:xfrm>
          <a:custGeom>
            <a:avLst/>
            <a:gdLst>
              <a:gd name="T0" fmla="*/ 2147483646 w 191"/>
              <a:gd name="T1" fmla="*/ 0 h 785"/>
              <a:gd name="T2" fmla="*/ 2147483646 w 191"/>
              <a:gd name="T3" fmla="*/ 2147483646 h 785"/>
              <a:gd name="T4" fmla="*/ 2147483646 w 191"/>
              <a:gd name="T5" fmla="*/ 2147483646 h 785"/>
              <a:gd name="T6" fmla="*/ 2147483646 w 191"/>
              <a:gd name="T7" fmla="*/ 2147483646 h 785"/>
              <a:gd name="T8" fmla="*/ 0 60000 65536"/>
              <a:gd name="T9" fmla="*/ 0 60000 65536"/>
              <a:gd name="T10" fmla="*/ 0 60000 65536"/>
              <a:gd name="T11" fmla="*/ 0 60000 65536"/>
              <a:gd name="T12" fmla="*/ 0 w 191"/>
              <a:gd name="T13" fmla="*/ 0 h 785"/>
              <a:gd name="T14" fmla="*/ 191 w 191"/>
              <a:gd name="T15" fmla="*/ 785 h 7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" h="785">
                <a:moveTo>
                  <a:pt x="67" y="0"/>
                </a:moveTo>
                <a:cubicBezTo>
                  <a:pt x="59" y="70"/>
                  <a:pt x="0" y="323"/>
                  <a:pt x="16" y="422"/>
                </a:cubicBezTo>
                <a:cubicBezTo>
                  <a:pt x="32" y="521"/>
                  <a:pt x="141" y="533"/>
                  <a:pt x="166" y="593"/>
                </a:cubicBezTo>
                <a:cubicBezTo>
                  <a:pt x="191" y="653"/>
                  <a:pt x="167" y="745"/>
                  <a:pt x="167" y="78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3" name="Freeform 150"/>
          <p:cNvSpPr>
            <a:spLocks/>
          </p:cNvSpPr>
          <p:nvPr/>
        </p:nvSpPr>
        <p:spPr bwMode="auto">
          <a:xfrm>
            <a:off x="4638675" y="3419475"/>
            <a:ext cx="2151063" cy="1697038"/>
          </a:xfrm>
          <a:custGeom>
            <a:avLst/>
            <a:gdLst>
              <a:gd name="T0" fmla="*/ 2147483646 w 1355"/>
              <a:gd name="T1" fmla="*/ 2147483646 h 1069"/>
              <a:gd name="T2" fmla="*/ 2147483646 w 1355"/>
              <a:gd name="T3" fmla="*/ 2147483646 h 1069"/>
              <a:gd name="T4" fmla="*/ 2147483646 w 1355"/>
              <a:gd name="T5" fmla="*/ 2147483646 h 1069"/>
              <a:gd name="T6" fmla="*/ 0 w 1355"/>
              <a:gd name="T7" fmla="*/ 2147483646 h 1069"/>
              <a:gd name="T8" fmla="*/ 0 60000 65536"/>
              <a:gd name="T9" fmla="*/ 0 60000 65536"/>
              <a:gd name="T10" fmla="*/ 0 60000 65536"/>
              <a:gd name="T11" fmla="*/ 0 60000 65536"/>
              <a:gd name="T12" fmla="*/ 0 w 1355"/>
              <a:gd name="T13" fmla="*/ 0 h 1069"/>
              <a:gd name="T14" fmla="*/ 1355 w 1355"/>
              <a:gd name="T15" fmla="*/ 1069 h 10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5" h="1069">
                <a:moveTo>
                  <a:pt x="1355" y="1069"/>
                </a:moveTo>
                <a:cubicBezTo>
                  <a:pt x="1328" y="992"/>
                  <a:pt x="1337" y="769"/>
                  <a:pt x="1190" y="608"/>
                </a:cubicBezTo>
                <a:cubicBezTo>
                  <a:pt x="1043" y="447"/>
                  <a:pt x="669" y="202"/>
                  <a:pt x="471" y="101"/>
                </a:cubicBezTo>
                <a:cubicBezTo>
                  <a:pt x="273" y="0"/>
                  <a:pt x="98" y="23"/>
                  <a:pt x="0" y="3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4" name="Freeform 152"/>
          <p:cNvSpPr>
            <a:spLocks/>
          </p:cNvSpPr>
          <p:nvPr/>
        </p:nvSpPr>
        <p:spPr bwMode="auto">
          <a:xfrm>
            <a:off x="4638675" y="1700213"/>
            <a:ext cx="2241550" cy="1346200"/>
          </a:xfrm>
          <a:custGeom>
            <a:avLst/>
            <a:gdLst>
              <a:gd name="T0" fmla="*/ 2147483646 w 1412"/>
              <a:gd name="T1" fmla="*/ 0 h 848"/>
              <a:gd name="T2" fmla="*/ 2147483646 w 1412"/>
              <a:gd name="T3" fmla="*/ 2147483646 h 848"/>
              <a:gd name="T4" fmla="*/ 2147483646 w 1412"/>
              <a:gd name="T5" fmla="*/ 2147483646 h 848"/>
              <a:gd name="T6" fmla="*/ 2147483646 w 1412"/>
              <a:gd name="T7" fmla="*/ 2147483646 h 848"/>
              <a:gd name="T8" fmla="*/ 0 w 1412"/>
              <a:gd name="T9" fmla="*/ 2147483646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2"/>
              <a:gd name="T16" fmla="*/ 0 h 848"/>
              <a:gd name="T17" fmla="*/ 1412 w 1412"/>
              <a:gd name="T18" fmla="*/ 848 h 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2" h="848">
                <a:moveTo>
                  <a:pt x="1412" y="0"/>
                </a:moveTo>
                <a:cubicBezTo>
                  <a:pt x="1404" y="46"/>
                  <a:pt x="1404" y="205"/>
                  <a:pt x="1371" y="279"/>
                </a:cubicBezTo>
                <a:cubicBezTo>
                  <a:pt x="1338" y="353"/>
                  <a:pt x="1290" y="402"/>
                  <a:pt x="1211" y="445"/>
                </a:cubicBezTo>
                <a:cubicBezTo>
                  <a:pt x="1132" y="488"/>
                  <a:pt x="1097" y="471"/>
                  <a:pt x="895" y="538"/>
                </a:cubicBezTo>
                <a:cubicBezTo>
                  <a:pt x="693" y="605"/>
                  <a:pt x="186" y="784"/>
                  <a:pt x="0" y="848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5" name="Freeform 153"/>
          <p:cNvSpPr>
            <a:spLocks/>
          </p:cNvSpPr>
          <p:nvPr/>
        </p:nvSpPr>
        <p:spPr bwMode="auto">
          <a:xfrm>
            <a:off x="1790700" y="1692275"/>
            <a:ext cx="2159000" cy="1460500"/>
          </a:xfrm>
          <a:custGeom>
            <a:avLst/>
            <a:gdLst>
              <a:gd name="T0" fmla="*/ 2147483646 w 1360"/>
              <a:gd name="T1" fmla="*/ 2147483646 h 920"/>
              <a:gd name="T2" fmla="*/ 2147483646 w 1360"/>
              <a:gd name="T3" fmla="*/ 2147483646 h 920"/>
              <a:gd name="T4" fmla="*/ 2147483646 w 1360"/>
              <a:gd name="T5" fmla="*/ 2147483646 h 920"/>
              <a:gd name="T6" fmla="*/ 0 w 1360"/>
              <a:gd name="T7" fmla="*/ 0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920"/>
              <a:gd name="T14" fmla="*/ 1360 w 1360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920">
                <a:moveTo>
                  <a:pt x="1360" y="920"/>
                </a:moveTo>
                <a:cubicBezTo>
                  <a:pt x="1264" y="887"/>
                  <a:pt x="961" y="802"/>
                  <a:pt x="786" y="724"/>
                </a:cubicBezTo>
                <a:lnTo>
                  <a:pt x="310" y="455"/>
                </a:lnTo>
                <a:cubicBezTo>
                  <a:pt x="179" y="334"/>
                  <a:pt x="65" y="95"/>
                  <a:pt x="0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6" name="Freeform 154"/>
          <p:cNvSpPr>
            <a:spLocks/>
          </p:cNvSpPr>
          <p:nvPr/>
        </p:nvSpPr>
        <p:spPr bwMode="auto">
          <a:xfrm>
            <a:off x="976313" y="3457575"/>
            <a:ext cx="2989262" cy="188913"/>
          </a:xfrm>
          <a:custGeom>
            <a:avLst/>
            <a:gdLst>
              <a:gd name="T0" fmla="*/ 2147483646 w 1883"/>
              <a:gd name="T1" fmla="*/ 0 h 119"/>
              <a:gd name="T2" fmla="*/ 2147483646 w 1883"/>
              <a:gd name="T3" fmla="*/ 2147483646 h 119"/>
              <a:gd name="T4" fmla="*/ 2147483646 w 1883"/>
              <a:gd name="T5" fmla="*/ 2147483646 h 119"/>
              <a:gd name="T6" fmla="*/ 0 w 1883"/>
              <a:gd name="T7" fmla="*/ 2147483646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1883"/>
              <a:gd name="T13" fmla="*/ 0 h 119"/>
              <a:gd name="T14" fmla="*/ 1883 w 1883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83" h="119">
                <a:moveTo>
                  <a:pt x="1883" y="0"/>
                </a:moveTo>
                <a:cubicBezTo>
                  <a:pt x="1754" y="20"/>
                  <a:pt x="1337" y="105"/>
                  <a:pt x="1107" y="119"/>
                </a:cubicBezTo>
                <a:lnTo>
                  <a:pt x="502" y="82"/>
                </a:lnTo>
                <a:cubicBezTo>
                  <a:pt x="317" y="63"/>
                  <a:pt x="105" y="21"/>
                  <a:pt x="0" y="5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7" name="Freeform 155"/>
          <p:cNvSpPr>
            <a:spLocks/>
          </p:cNvSpPr>
          <p:nvPr/>
        </p:nvSpPr>
        <p:spPr bwMode="auto">
          <a:xfrm>
            <a:off x="1682750" y="3587750"/>
            <a:ext cx="2259013" cy="1635125"/>
          </a:xfrm>
          <a:custGeom>
            <a:avLst/>
            <a:gdLst>
              <a:gd name="T0" fmla="*/ 2147483646 w 1423"/>
              <a:gd name="T1" fmla="*/ 0 h 1030"/>
              <a:gd name="T2" fmla="*/ 2147483646 w 1423"/>
              <a:gd name="T3" fmla="*/ 2147483646 h 1030"/>
              <a:gd name="T4" fmla="*/ 2147483646 w 1423"/>
              <a:gd name="T5" fmla="*/ 2147483646 h 1030"/>
              <a:gd name="T6" fmla="*/ 0 w 1423"/>
              <a:gd name="T7" fmla="*/ 2147483646 h 1030"/>
              <a:gd name="T8" fmla="*/ 0 60000 65536"/>
              <a:gd name="T9" fmla="*/ 0 60000 65536"/>
              <a:gd name="T10" fmla="*/ 0 60000 65536"/>
              <a:gd name="T11" fmla="*/ 0 60000 65536"/>
              <a:gd name="T12" fmla="*/ 0 w 1423"/>
              <a:gd name="T13" fmla="*/ 0 h 1030"/>
              <a:gd name="T14" fmla="*/ 1423 w 1423"/>
              <a:gd name="T15" fmla="*/ 1030 h 10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3" h="1030">
                <a:moveTo>
                  <a:pt x="1423" y="0"/>
                </a:moveTo>
                <a:cubicBezTo>
                  <a:pt x="1298" y="44"/>
                  <a:pt x="879" y="162"/>
                  <a:pt x="673" y="264"/>
                </a:cubicBezTo>
                <a:lnTo>
                  <a:pt x="186" y="611"/>
                </a:lnTo>
                <a:cubicBezTo>
                  <a:pt x="74" y="739"/>
                  <a:pt x="39" y="943"/>
                  <a:pt x="0" y="103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18" name="Rectangle 156"/>
          <p:cNvSpPr>
            <a:spLocks noChangeArrowheads="1"/>
          </p:cNvSpPr>
          <p:nvPr/>
        </p:nvSpPr>
        <p:spPr bwMode="auto">
          <a:xfrm rot="5387730">
            <a:off x="3836988" y="2106613"/>
            <a:ext cx="12922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 příjem vody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 = příjem solí</a:t>
            </a:r>
            <a:endParaRPr lang="cs-CZ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36919" name="Rectangle 190" descr="5%"/>
          <p:cNvSpPr>
            <a:spLocks noChangeArrowheads="1"/>
          </p:cNvSpPr>
          <p:nvPr/>
        </p:nvSpPr>
        <p:spPr bwMode="auto">
          <a:xfrm>
            <a:off x="7710488" y="2982913"/>
            <a:ext cx="638175" cy="68262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920" name="Line 191"/>
          <p:cNvSpPr>
            <a:spLocks noChangeShapeType="1"/>
          </p:cNvSpPr>
          <p:nvPr/>
        </p:nvSpPr>
        <p:spPr bwMode="auto">
          <a:xfrm flipH="1">
            <a:off x="4613275" y="3276600"/>
            <a:ext cx="304641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21" name="Rectangle 192" descr="30%"/>
          <p:cNvSpPr>
            <a:spLocks noChangeArrowheads="1"/>
          </p:cNvSpPr>
          <p:nvPr/>
        </p:nvSpPr>
        <p:spPr bwMode="auto">
          <a:xfrm>
            <a:off x="1227138" y="625475"/>
            <a:ext cx="949325" cy="105251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922" name="Rectangle 193"/>
          <p:cNvSpPr>
            <a:spLocks noChangeArrowheads="1"/>
          </p:cNvSpPr>
          <p:nvPr/>
        </p:nvSpPr>
        <p:spPr bwMode="auto">
          <a:xfrm>
            <a:off x="6483350" y="3695700"/>
            <a:ext cx="20780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Euvolemická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hypoosmolarita</a:t>
            </a:r>
          </a:p>
        </p:txBody>
      </p:sp>
      <p:sp>
        <p:nvSpPr>
          <p:cNvPr id="36923" name="Rectangle 194"/>
          <p:cNvSpPr>
            <a:spLocks noChangeArrowheads="1"/>
          </p:cNvSpPr>
          <p:nvPr/>
        </p:nvSpPr>
        <p:spPr bwMode="auto">
          <a:xfrm>
            <a:off x="531813" y="0"/>
            <a:ext cx="2239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Hyperosmolární 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hyperhydratace</a:t>
            </a:r>
          </a:p>
        </p:txBody>
      </p:sp>
      <p:grpSp>
        <p:nvGrpSpPr>
          <p:cNvPr id="36924" name="Group 195"/>
          <p:cNvGrpSpPr>
            <a:grpSpLocks/>
          </p:cNvGrpSpPr>
          <p:nvPr/>
        </p:nvGrpSpPr>
        <p:grpSpPr bwMode="auto">
          <a:xfrm>
            <a:off x="2700338" y="1350963"/>
            <a:ext cx="280987" cy="242887"/>
            <a:chOff x="628" y="1648"/>
            <a:chExt cx="766" cy="1115"/>
          </a:xfrm>
        </p:grpSpPr>
        <p:sp>
          <p:nvSpPr>
            <p:cNvPr id="36943" name="Freeform 196"/>
            <p:cNvSpPr>
              <a:spLocks/>
            </p:cNvSpPr>
            <p:nvPr/>
          </p:nvSpPr>
          <p:spPr bwMode="auto">
            <a:xfrm>
              <a:off x="635" y="1733"/>
              <a:ext cx="752" cy="765"/>
            </a:xfrm>
            <a:custGeom>
              <a:avLst/>
              <a:gdLst>
                <a:gd name="T0" fmla="*/ 0 w 2256"/>
                <a:gd name="T1" fmla="*/ 0 h 2295"/>
                <a:gd name="T2" fmla="*/ 12 w 2256"/>
                <a:gd name="T3" fmla="*/ 15 h 2295"/>
                <a:gd name="T4" fmla="*/ 12 w 2256"/>
                <a:gd name="T5" fmla="*/ 27 h 2295"/>
                <a:gd name="T6" fmla="*/ 12 w 2256"/>
                <a:gd name="T7" fmla="*/ 27 h 2295"/>
                <a:gd name="T8" fmla="*/ 12 w 2256"/>
                <a:gd name="T9" fmla="*/ 27 h 2295"/>
                <a:gd name="T10" fmla="*/ 12 w 2256"/>
                <a:gd name="T11" fmla="*/ 28 h 2295"/>
                <a:gd name="T12" fmla="*/ 12 w 2256"/>
                <a:gd name="T13" fmla="*/ 28 h 2295"/>
                <a:gd name="T14" fmla="*/ 13 w 2256"/>
                <a:gd name="T15" fmla="*/ 28 h 2295"/>
                <a:gd name="T16" fmla="*/ 13 w 2256"/>
                <a:gd name="T17" fmla="*/ 28 h 2295"/>
                <a:gd name="T18" fmla="*/ 13 w 2256"/>
                <a:gd name="T19" fmla="*/ 28 h 2295"/>
                <a:gd name="T20" fmla="*/ 13 w 2256"/>
                <a:gd name="T21" fmla="*/ 28 h 2295"/>
                <a:gd name="T22" fmla="*/ 14 w 2256"/>
                <a:gd name="T23" fmla="*/ 28 h 2295"/>
                <a:gd name="T24" fmla="*/ 14 w 2256"/>
                <a:gd name="T25" fmla="*/ 28 h 2295"/>
                <a:gd name="T26" fmla="*/ 14 w 2256"/>
                <a:gd name="T27" fmla="*/ 28 h 2295"/>
                <a:gd name="T28" fmla="*/ 14 w 2256"/>
                <a:gd name="T29" fmla="*/ 28 h 2295"/>
                <a:gd name="T30" fmla="*/ 15 w 2256"/>
                <a:gd name="T31" fmla="*/ 28 h 2295"/>
                <a:gd name="T32" fmla="*/ 15 w 2256"/>
                <a:gd name="T33" fmla="*/ 28 h 2295"/>
                <a:gd name="T34" fmla="*/ 15 w 2256"/>
                <a:gd name="T35" fmla="*/ 28 h 2295"/>
                <a:gd name="T36" fmla="*/ 15 w 2256"/>
                <a:gd name="T37" fmla="*/ 28 h 2295"/>
                <a:gd name="T38" fmla="*/ 15 w 2256"/>
                <a:gd name="T39" fmla="*/ 28 h 2295"/>
                <a:gd name="T40" fmla="*/ 16 w 2256"/>
                <a:gd name="T41" fmla="*/ 27 h 2295"/>
                <a:gd name="T42" fmla="*/ 16 w 2256"/>
                <a:gd name="T43" fmla="*/ 27 h 2295"/>
                <a:gd name="T44" fmla="*/ 16 w 2256"/>
                <a:gd name="T45" fmla="*/ 27 h 2295"/>
                <a:gd name="T46" fmla="*/ 16 w 2256"/>
                <a:gd name="T47" fmla="*/ 14 h 2295"/>
                <a:gd name="T48" fmla="*/ 28 w 2256"/>
                <a:gd name="T49" fmla="*/ 0 h 2295"/>
                <a:gd name="T50" fmla="*/ 0 w 2256"/>
                <a:gd name="T51" fmla="*/ 0 h 22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6"/>
                <a:gd name="T79" fmla="*/ 0 h 2295"/>
                <a:gd name="T80" fmla="*/ 2256 w 2256"/>
                <a:gd name="T81" fmla="*/ 2295 h 22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6" h="2295">
                  <a:moveTo>
                    <a:pt x="0" y="0"/>
                  </a:moveTo>
                  <a:lnTo>
                    <a:pt x="939" y="1180"/>
                  </a:lnTo>
                  <a:lnTo>
                    <a:pt x="980" y="2175"/>
                  </a:lnTo>
                  <a:lnTo>
                    <a:pt x="983" y="2202"/>
                  </a:lnTo>
                  <a:lnTo>
                    <a:pt x="991" y="2221"/>
                  </a:lnTo>
                  <a:lnTo>
                    <a:pt x="1000" y="2235"/>
                  </a:lnTo>
                  <a:lnTo>
                    <a:pt x="1010" y="2246"/>
                  </a:lnTo>
                  <a:lnTo>
                    <a:pt x="1024" y="2260"/>
                  </a:lnTo>
                  <a:lnTo>
                    <a:pt x="1038" y="2268"/>
                  </a:lnTo>
                  <a:lnTo>
                    <a:pt x="1060" y="2281"/>
                  </a:lnTo>
                  <a:lnTo>
                    <a:pt x="1083" y="2287"/>
                  </a:lnTo>
                  <a:lnTo>
                    <a:pt x="1111" y="2293"/>
                  </a:lnTo>
                  <a:lnTo>
                    <a:pt x="1128" y="2295"/>
                  </a:lnTo>
                  <a:lnTo>
                    <a:pt x="1145" y="2295"/>
                  </a:lnTo>
                  <a:lnTo>
                    <a:pt x="1163" y="2292"/>
                  </a:lnTo>
                  <a:lnTo>
                    <a:pt x="1183" y="2286"/>
                  </a:lnTo>
                  <a:lnTo>
                    <a:pt x="1202" y="2279"/>
                  </a:lnTo>
                  <a:lnTo>
                    <a:pt x="1221" y="2268"/>
                  </a:lnTo>
                  <a:lnTo>
                    <a:pt x="1235" y="2259"/>
                  </a:lnTo>
                  <a:lnTo>
                    <a:pt x="1251" y="2243"/>
                  </a:lnTo>
                  <a:lnTo>
                    <a:pt x="1262" y="2227"/>
                  </a:lnTo>
                  <a:lnTo>
                    <a:pt x="1273" y="2203"/>
                  </a:lnTo>
                  <a:lnTo>
                    <a:pt x="1276" y="2181"/>
                  </a:lnTo>
                  <a:lnTo>
                    <a:pt x="1336" y="1161"/>
                  </a:lnTo>
                  <a:lnTo>
                    <a:pt x="22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44" name="Oval 197"/>
            <p:cNvSpPr>
              <a:spLocks noChangeArrowheads="1"/>
            </p:cNvSpPr>
            <p:nvPr/>
          </p:nvSpPr>
          <p:spPr bwMode="auto">
            <a:xfrm>
              <a:off x="628" y="1648"/>
              <a:ext cx="766" cy="14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45" name="Freeform 198"/>
            <p:cNvSpPr>
              <a:spLocks/>
            </p:cNvSpPr>
            <p:nvPr/>
          </p:nvSpPr>
          <p:spPr bwMode="auto">
            <a:xfrm>
              <a:off x="688" y="1755"/>
              <a:ext cx="652" cy="720"/>
            </a:xfrm>
            <a:custGeom>
              <a:avLst/>
              <a:gdLst>
                <a:gd name="T0" fmla="*/ 0 w 1956"/>
                <a:gd name="T1" fmla="*/ 0 h 2159"/>
                <a:gd name="T2" fmla="*/ 11 w 1956"/>
                <a:gd name="T3" fmla="*/ 13 h 2159"/>
                <a:gd name="T4" fmla="*/ 11 w 1956"/>
                <a:gd name="T5" fmla="*/ 26 h 2159"/>
                <a:gd name="T6" fmla="*/ 11 w 1956"/>
                <a:gd name="T7" fmla="*/ 26 h 2159"/>
                <a:gd name="T8" fmla="*/ 11 w 1956"/>
                <a:gd name="T9" fmla="*/ 26 h 2159"/>
                <a:gd name="T10" fmla="*/ 11 w 1956"/>
                <a:gd name="T11" fmla="*/ 26 h 2159"/>
                <a:gd name="T12" fmla="*/ 11 w 1956"/>
                <a:gd name="T13" fmla="*/ 27 h 2159"/>
                <a:gd name="T14" fmla="*/ 12 w 1956"/>
                <a:gd name="T15" fmla="*/ 27 h 2159"/>
                <a:gd name="T16" fmla="*/ 12 w 1956"/>
                <a:gd name="T17" fmla="*/ 27 h 2159"/>
                <a:gd name="T18" fmla="*/ 12 w 1956"/>
                <a:gd name="T19" fmla="*/ 27 h 2159"/>
                <a:gd name="T20" fmla="*/ 12 w 1956"/>
                <a:gd name="T21" fmla="*/ 27 h 2159"/>
                <a:gd name="T22" fmla="*/ 13 w 1956"/>
                <a:gd name="T23" fmla="*/ 26 h 2159"/>
                <a:gd name="T24" fmla="*/ 13 w 1956"/>
                <a:gd name="T25" fmla="*/ 26 h 2159"/>
                <a:gd name="T26" fmla="*/ 13 w 1956"/>
                <a:gd name="T27" fmla="*/ 26 h 2159"/>
                <a:gd name="T28" fmla="*/ 13 w 1956"/>
                <a:gd name="T29" fmla="*/ 26 h 2159"/>
                <a:gd name="T30" fmla="*/ 14 w 1956"/>
                <a:gd name="T31" fmla="*/ 13 h 2159"/>
                <a:gd name="T32" fmla="*/ 24 w 1956"/>
                <a:gd name="T33" fmla="*/ 0 h 2159"/>
                <a:gd name="T34" fmla="*/ 22 w 1956"/>
                <a:gd name="T35" fmla="*/ 1 h 2159"/>
                <a:gd name="T36" fmla="*/ 19 w 1956"/>
                <a:gd name="T37" fmla="*/ 1 h 2159"/>
                <a:gd name="T38" fmla="*/ 15 w 1956"/>
                <a:gd name="T39" fmla="*/ 1 h 2159"/>
                <a:gd name="T40" fmla="*/ 12 w 1956"/>
                <a:gd name="T41" fmla="*/ 1 h 2159"/>
                <a:gd name="T42" fmla="*/ 8 w 1956"/>
                <a:gd name="T43" fmla="*/ 1 h 2159"/>
                <a:gd name="T44" fmla="*/ 5 w 1956"/>
                <a:gd name="T45" fmla="*/ 1 h 2159"/>
                <a:gd name="T46" fmla="*/ 2 w 1956"/>
                <a:gd name="T47" fmla="*/ 1 h 2159"/>
                <a:gd name="T48" fmla="*/ 0 w 1956"/>
                <a:gd name="T49" fmla="*/ 0 h 21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56"/>
                <a:gd name="T76" fmla="*/ 0 h 2159"/>
                <a:gd name="T77" fmla="*/ 1956 w 1956"/>
                <a:gd name="T78" fmla="*/ 2159 h 21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56" h="2159">
                  <a:moveTo>
                    <a:pt x="0" y="19"/>
                  </a:moveTo>
                  <a:lnTo>
                    <a:pt x="857" y="1063"/>
                  </a:lnTo>
                  <a:lnTo>
                    <a:pt x="879" y="2090"/>
                  </a:lnTo>
                  <a:lnTo>
                    <a:pt x="887" y="2107"/>
                  </a:lnTo>
                  <a:lnTo>
                    <a:pt x="897" y="2123"/>
                  </a:lnTo>
                  <a:lnTo>
                    <a:pt x="906" y="2137"/>
                  </a:lnTo>
                  <a:lnTo>
                    <a:pt x="922" y="2147"/>
                  </a:lnTo>
                  <a:lnTo>
                    <a:pt x="939" y="2156"/>
                  </a:lnTo>
                  <a:lnTo>
                    <a:pt x="962" y="2159"/>
                  </a:lnTo>
                  <a:lnTo>
                    <a:pt x="983" y="2157"/>
                  </a:lnTo>
                  <a:lnTo>
                    <a:pt x="1005" y="2153"/>
                  </a:lnTo>
                  <a:lnTo>
                    <a:pt x="1026" y="2140"/>
                  </a:lnTo>
                  <a:lnTo>
                    <a:pt x="1040" y="2123"/>
                  </a:lnTo>
                  <a:lnTo>
                    <a:pt x="1048" y="2109"/>
                  </a:lnTo>
                  <a:lnTo>
                    <a:pt x="1056" y="2088"/>
                  </a:lnTo>
                  <a:lnTo>
                    <a:pt x="1100" y="1045"/>
                  </a:lnTo>
                  <a:lnTo>
                    <a:pt x="1956" y="0"/>
                  </a:lnTo>
                  <a:lnTo>
                    <a:pt x="1790" y="41"/>
                  </a:lnTo>
                  <a:lnTo>
                    <a:pt x="1531" y="77"/>
                  </a:lnTo>
                  <a:lnTo>
                    <a:pt x="1247" y="98"/>
                  </a:lnTo>
                  <a:lnTo>
                    <a:pt x="962" y="109"/>
                  </a:lnTo>
                  <a:lnTo>
                    <a:pt x="662" y="98"/>
                  </a:lnTo>
                  <a:lnTo>
                    <a:pt x="398" y="77"/>
                  </a:lnTo>
                  <a:lnTo>
                    <a:pt x="178" y="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46" name="Freeform 199"/>
            <p:cNvSpPr>
              <a:spLocks/>
            </p:cNvSpPr>
            <p:nvPr/>
          </p:nvSpPr>
          <p:spPr bwMode="auto">
            <a:xfrm>
              <a:off x="800" y="1901"/>
              <a:ext cx="421" cy="576"/>
            </a:xfrm>
            <a:custGeom>
              <a:avLst/>
              <a:gdLst>
                <a:gd name="T0" fmla="*/ 0 w 1264"/>
                <a:gd name="T1" fmla="*/ 0 h 1728"/>
                <a:gd name="T2" fmla="*/ 6 w 1264"/>
                <a:gd name="T3" fmla="*/ 8 h 1728"/>
                <a:gd name="T4" fmla="*/ 7 w 1264"/>
                <a:gd name="T5" fmla="*/ 20 h 1728"/>
                <a:gd name="T6" fmla="*/ 7 w 1264"/>
                <a:gd name="T7" fmla="*/ 21 h 1728"/>
                <a:gd name="T8" fmla="*/ 7 w 1264"/>
                <a:gd name="T9" fmla="*/ 21 h 1728"/>
                <a:gd name="T10" fmla="*/ 7 w 1264"/>
                <a:gd name="T11" fmla="*/ 21 h 1728"/>
                <a:gd name="T12" fmla="*/ 7 w 1264"/>
                <a:gd name="T13" fmla="*/ 21 h 1728"/>
                <a:gd name="T14" fmla="*/ 8 w 1264"/>
                <a:gd name="T15" fmla="*/ 21 h 1728"/>
                <a:gd name="T16" fmla="*/ 8 w 1264"/>
                <a:gd name="T17" fmla="*/ 21 h 1728"/>
                <a:gd name="T18" fmla="*/ 8 w 1264"/>
                <a:gd name="T19" fmla="*/ 21 h 1728"/>
                <a:gd name="T20" fmla="*/ 8 w 1264"/>
                <a:gd name="T21" fmla="*/ 21 h 1728"/>
                <a:gd name="T22" fmla="*/ 9 w 1264"/>
                <a:gd name="T23" fmla="*/ 21 h 1728"/>
                <a:gd name="T24" fmla="*/ 9 w 1264"/>
                <a:gd name="T25" fmla="*/ 21 h 1728"/>
                <a:gd name="T26" fmla="*/ 9 w 1264"/>
                <a:gd name="T27" fmla="*/ 21 h 1728"/>
                <a:gd name="T28" fmla="*/ 9 w 1264"/>
                <a:gd name="T29" fmla="*/ 20 h 1728"/>
                <a:gd name="T30" fmla="*/ 9 w 1264"/>
                <a:gd name="T31" fmla="*/ 7 h 1728"/>
                <a:gd name="T32" fmla="*/ 16 w 1264"/>
                <a:gd name="T33" fmla="*/ 0 h 1728"/>
                <a:gd name="T34" fmla="*/ 0 w 1264"/>
                <a:gd name="T35" fmla="*/ 0 h 17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4"/>
                <a:gd name="T55" fmla="*/ 0 h 1728"/>
                <a:gd name="T56" fmla="*/ 1264 w 1264"/>
                <a:gd name="T57" fmla="*/ 1728 h 17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4" h="1728">
                  <a:moveTo>
                    <a:pt x="0" y="0"/>
                  </a:moveTo>
                  <a:lnTo>
                    <a:pt x="520" y="624"/>
                  </a:lnTo>
                  <a:lnTo>
                    <a:pt x="531" y="1657"/>
                  </a:lnTo>
                  <a:lnTo>
                    <a:pt x="541" y="1674"/>
                  </a:lnTo>
                  <a:lnTo>
                    <a:pt x="553" y="1688"/>
                  </a:lnTo>
                  <a:lnTo>
                    <a:pt x="564" y="1701"/>
                  </a:lnTo>
                  <a:lnTo>
                    <a:pt x="580" y="1715"/>
                  </a:lnTo>
                  <a:lnTo>
                    <a:pt x="608" y="1723"/>
                  </a:lnTo>
                  <a:lnTo>
                    <a:pt x="632" y="1728"/>
                  </a:lnTo>
                  <a:lnTo>
                    <a:pt x="651" y="1725"/>
                  </a:lnTo>
                  <a:lnTo>
                    <a:pt x="673" y="1720"/>
                  </a:lnTo>
                  <a:lnTo>
                    <a:pt x="694" y="1709"/>
                  </a:lnTo>
                  <a:lnTo>
                    <a:pt x="711" y="1692"/>
                  </a:lnTo>
                  <a:lnTo>
                    <a:pt x="723" y="1669"/>
                  </a:lnTo>
                  <a:lnTo>
                    <a:pt x="730" y="1657"/>
                  </a:lnTo>
                  <a:lnTo>
                    <a:pt x="761" y="605"/>
                  </a:lnTo>
                  <a:lnTo>
                    <a:pt x="12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47" name="Freeform 200"/>
            <p:cNvSpPr>
              <a:spLocks/>
            </p:cNvSpPr>
            <p:nvPr/>
          </p:nvSpPr>
          <p:spPr bwMode="auto">
            <a:xfrm>
              <a:off x="978" y="2508"/>
              <a:ext cx="66" cy="124"/>
            </a:xfrm>
            <a:custGeom>
              <a:avLst/>
              <a:gdLst>
                <a:gd name="T0" fmla="*/ 1 w 196"/>
                <a:gd name="T1" fmla="*/ 0 h 370"/>
                <a:gd name="T2" fmla="*/ 1 w 196"/>
                <a:gd name="T3" fmla="*/ 1 h 370"/>
                <a:gd name="T4" fmla="*/ 1 w 196"/>
                <a:gd name="T5" fmla="*/ 1 h 370"/>
                <a:gd name="T6" fmla="*/ 2 w 196"/>
                <a:gd name="T7" fmla="*/ 2 h 370"/>
                <a:gd name="T8" fmla="*/ 2 w 196"/>
                <a:gd name="T9" fmla="*/ 2 h 370"/>
                <a:gd name="T10" fmla="*/ 2 w 196"/>
                <a:gd name="T11" fmla="*/ 2 h 370"/>
                <a:gd name="T12" fmla="*/ 2 w 196"/>
                <a:gd name="T13" fmla="*/ 2 h 370"/>
                <a:gd name="T14" fmla="*/ 2 w 196"/>
                <a:gd name="T15" fmla="*/ 3 h 370"/>
                <a:gd name="T16" fmla="*/ 2 w 196"/>
                <a:gd name="T17" fmla="*/ 3 h 370"/>
                <a:gd name="T18" fmla="*/ 2 w 196"/>
                <a:gd name="T19" fmla="*/ 3 h 370"/>
                <a:gd name="T20" fmla="*/ 2 w 196"/>
                <a:gd name="T21" fmla="*/ 4 h 370"/>
                <a:gd name="T22" fmla="*/ 2 w 196"/>
                <a:gd name="T23" fmla="*/ 4 h 370"/>
                <a:gd name="T24" fmla="*/ 2 w 196"/>
                <a:gd name="T25" fmla="*/ 4 h 370"/>
                <a:gd name="T26" fmla="*/ 2 w 196"/>
                <a:gd name="T27" fmla="*/ 5 h 370"/>
                <a:gd name="T28" fmla="*/ 2 w 196"/>
                <a:gd name="T29" fmla="*/ 5 h 370"/>
                <a:gd name="T30" fmla="*/ 1 w 196"/>
                <a:gd name="T31" fmla="*/ 5 h 370"/>
                <a:gd name="T32" fmla="*/ 1 w 196"/>
                <a:gd name="T33" fmla="*/ 5 h 370"/>
                <a:gd name="T34" fmla="*/ 1 w 196"/>
                <a:gd name="T35" fmla="*/ 5 h 370"/>
                <a:gd name="T36" fmla="*/ 0 w 196"/>
                <a:gd name="T37" fmla="*/ 4 h 370"/>
                <a:gd name="T38" fmla="*/ 0 w 196"/>
                <a:gd name="T39" fmla="*/ 4 h 370"/>
                <a:gd name="T40" fmla="*/ 0 w 196"/>
                <a:gd name="T41" fmla="*/ 4 h 370"/>
                <a:gd name="T42" fmla="*/ 0 w 196"/>
                <a:gd name="T43" fmla="*/ 4 h 370"/>
                <a:gd name="T44" fmla="*/ 0 w 196"/>
                <a:gd name="T45" fmla="*/ 3 h 370"/>
                <a:gd name="T46" fmla="*/ 0 w 196"/>
                <a:gd name="T47" fmla="*/ 3 h 370"/>
                <a:gd name="T48" fmla="*/ 0 w 196"/>
                <a:gd name="T49" fmla="*/ 3 h 370"/>
                <a:gd name="T50" fmla="*/ 0 w 196"/>
                <a:gd name="T51" fmla="*/ 2 h 370"/>
                <a:gd name="T52" fmla="*/ 1 w 196"/>
                <a:gd name="T53" fmla="*/ 2 h 370"/>
                <a:gd name="T54" fmla="*/ 1 w 196"/>
                <a:gd name="T55" fmla="*/ 2 h 370"/>
                <a:gd name="T56" fmla="*/ 1 w 196"/>
                <a:gd name="T57" fmla="*/ 1 h 370"/>
                <a:gd name="T58" fmla="*/ 1 w 196"/>
                <a:gd name="T59" fmla="*/ 1 h 370"/>
                <a:gd name="T60" fmla="*/ 1 w 196"/>
                <a:gd name="T61" fmla="*/ 1 h 370"/>
                <a:gd name="T62" fmla="*/ 1 w 196"/>
                <a:gd name="T63" fmla="*/ 0 h 3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370"/>
                <a:gd name="T98" fmla="*/ 196 w 196"/>
                <a:gd name="T99" fmla="*/ 370 h 3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370">
                  <a:moveTo>
                    <a:pt x="95" y="0"/>
                  </a:moveTo>
                  <a:lnTo>
                    <a:pt x="105" y="58"/>
                  </a:lnTo>
                  <a:lnTo>
                    <a:pt x="111" y="87"/>
                  </a:lnTo>
                  <a:lnTo>
                    <a:pt x="121" y="121"/>
                  </a:lnTo>
                  <a:lnTo>
                    <a:pt x="132" y="141"/>
                  </a:lnTo>
                  <a:lnTo>
                    <a:pt x="147" y="166"/>
                  </a:lnTo>
                  <a:lnTo>
                    <a:pt x="167" y="193"/>
                  </a:lnTo>
                  <a:lnTo>
                    <a:pt x="184" y="220"/>
                  </a:lnTo>
                  <a:lnTo>
                    <a:pt x="192" y="245"/>
                  </a:lnTo>
                  <a:lnTo>
                    <a:pt x="196" y="278"/>
                  </a:lnTo>
                  <a:lnTo>
                    <a:pt x="189" y="307"/>
                  </a:lnTo>
                  <a:lnTo>
                    <a:pt x="178" y="328"/>
                  </a:lnTo>
                  <a:lnTo>
                    <a:pt x="162" y="345"/>
                  </a:lnTo>
                  <a:lnTo>
                    <a:pt x="141" y="361"/>
                  </a:lnTo>
                  <a:lnTo>
                    <a:pt x="121" y="367"/>
                  </a:lnTo>
                  <a:lnTo>
                    <a:pt x="99" y="370"/>
                  </a:lnTo>
                  <a:lnTo>
                    <a:pt x="76" y="367"/>
                  </a:lnTo>
                  <a:lnTo>
                    <a:pt x="54" y="362"/>
                  </a:lnTo>
                  <a:lnTo>
                    <a:pt x="34" y="350"/>
                  </a:lnTo>
                  <a:lnTo>
                    <a:pt x="19" y="334"/>
                  </a:lnTo>
                  <a:lnTo>
                    <a:pt x="8" y="315"/>
                  </a:lnTo>
                  <a:lnTo>
                    <a:pt x="3" y="296"/>
                  </a:lnTo>
                  <a:lnTo>
                    <a:pt x="0" y="272"/>
                  </a:lnTo>
                  <a:lnTo>
                    <a:pt x="5" y="240"/>
                  </a:lnTo>
                  <a:lnTo>
                    <a:pt x="13" y="218"/>
                  </a:lnTo>
                  <a:lnTo>
                    <a:pt x="30" y="190"/>
                  </a:lnTo>
                  <a:lnTo>
                    <a:pt x="49" y="166"/>
                  </a:lnTo>
                  <a:lnTo>
                    <a:pt x="62" y="140"/>
                  </a:lnTo>
                  <a:lnTo>
                    <a:pt x="72" y="119"/>
                  </a:lnTo>
                  <a:lnTo>
                    <a:pt x="81" y="90"/>
                  </a:lnTo>
                  <a:lnTo>
                    <a:pt x="86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48" name="Oval 201"/>
            <p:cNvSpPr>
              <a:spLocks noChangeArrowheads="1"/>
            </p:cNvSpPr>
            <p:nvPr/>
          </p:nvSpPr>
          <p:spPr bwMode="auto">
            <a:xfrm>
              <a:off x="666" y="1662"/>
              <a:ext cx="690" cy="11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49" name="Freeform 202"/>
            <p:cNvSpPr>
              <a:spLocks/>
            </p:cNvSpPr>
            <p:nvPr/>
          </p:nvSpPr>
          <p:spPr bwMode="auto">
            <a:xfrm>
              <a:off x="978" y="2639"/>
              <a:ext cx="66" cy="124"/>
            </a:xfrm>
            <a:custGeom>
              <a:avLst/>
              <a:gdLst>
                <a:gd name="T0" fmla="*/ 1 w 196"/>
                <a:gd name="T1" fmla="*/ 0 h 372"/>
                <a:gd name="T2" fmla="*/ 1 w 196"/>
                <a:gd name="T3" fmla="*/ 1 h 372"/>
                <a:gd name="T4" fmla="*/ 1 w 196"/>
                <a:gd name="T5" fmla="*/ 1 h 372"/>
                <a:gd name="T6" fmla="*/ 2 w 196"/>
                <a:gd name="T7" fmla="*/ 2 h 372"/>
                <a:gd name="T8" fmla="*/ 2 w 196"/>
                <a:gd name="T9" fmla="*/ 2 h 372"/>
                <a:gd name="T10" fmla="*/ 2 w 196"/>
                <a:gd name="T11" fmla="*/ 2 h 372"/>
                <a:gd name="T12" fmla="*/ 2 w 196"/>
                <a:gd name="T13" fmla="*/ 2 h 372"/>
                <a:gd name="T14" fmla="*/ 2 w 196"/>
                <a:gd name="T15" fmla="*/ 3 h 372"/>
                <a:gd name="T16" fmla="*/ 2 w 196"/>
                <a:gd name="T17" fmla="*/ 3 h 372"/>
                <a:gd name="T18" fmla="*/ 2 w 196"/>
                <a:gd name="T19" fmla="*/ 3 h 372"/>
                <a:gd name="T20" fmla="*/ 2 w 196"/>
                <a:gd name="T21" fmla="*/ 4 h 372"/>
                <a:gd name="T22" fmla="*/ 2 w 196"/>
                <a:gd name="T23" fmla="*/ 4 h 372"/>
                <a:gd name="T24" fmla="*/ 2 w 196"/>
                <a:gd name="T25" fmla="*/ 4 h 372"/>
                <a:gd name="T26" fmla="*/ 2 w 196"/>
                <a:gd name="T27" fmla="*/ 4 h 372"/>
                <a:gd name="T28" fmla="*/ 2 w 196"/>
                <a:gd name="T29" fmla="*/ 5 h 372"/>
                <a:gd name="T30" fmla="*/ 1 w 196"/>
                <a:gd name="T31" fmla="*/ 5 h 372"/>
                <a:gd name="T32" fmla="*/ 1 w 196"/>
                <a:gd name="T33" fmla="*/ 5 h 372"/>
                <a:gd name="T34" fmla="*/ 1 w 196"/>
                <a:gd name="T35" fmla="*/ 4 h 372"/>
                <a:gd name="T36" fmla="*/ 0 w 196"/>
                <a:gd name="T37" fmla="*/ 4 h 372"/>
                <a:gd name="T38" fmla="*/ 0 w 196"/>
                <a:gd name="T39" fmla="*/ 4 h 372"/>
                <a:gd name="T40" fmla="*/ 0 w 196"/>
                <a:gd name="T41" fmla="*/ 4 h 372"/>
                <a:gd name="T42" fmla="*/ 0 w 196"/>
                <a:gd name="T43" fmla="*/ 4 h 372"/>
                <a:gd name="T44" fmla="*/ 0 w 196"/>
                <a:gd name="T45" fmla="*/ 3 h 372"/>
                <a:gd name="T46" fmla="*/ 0 w 196"/>
                <a:gd name="T47" fmla="*/ 3 h 372"/>
                <a:gd name="T48" fmla="*/ 0 w 196"/>
                <a:gd name="T49" fmla="*/ 3 h 372"/>
                <a:gd name="T50" fmla="*/ 0 w 196"/>
                <a:gd name="T51" fmla="*/ 2 h 372"/>
                <a:gd name="T52" fmla="*/ 1 w 196"/>
                <a:gd name="T53" fmla="*/ 2 h 372"/>
                <a:gd name="T54" fmla="*/ 1 w 196"/>
                <a:gd name="T55" fmla="*/ 2 h 372"/>
                <a:gd name="T56" fmla="*/ 1 w 196"/>
                <a:gd name="T57" fmla="*/ 1 h 372"/>
                <a:gd name="T58" fmla="*/ 1 w 196"/>
                <a:gd name="T59" fmla="*/ 1 h 372"/>
                <a:gd name="T60" fmla="*/ 1 w 196"/>
                <a:gd name="T61" fmla="*/ 1 h 372"/>
                <a:gd name="T62" fmla="*/ 1 w 196"/>
                <a:gd name="T63" fmla="*/ 0 h 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372"/>
                <a:gd name="T98" fmla="*/ 196 w 196"/>
                <a:gd name="T99" fmla="*/ 372 h 3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372">
                  <a:moveTo>
                    <a:pt x="95" y="0"/>
                  </a:moveTo>
                  <a:lnTo>
                    <a:pt x="105" y="60"/>
                  </a:lnTo>
                  <a:lnTo>
                    <a:pt x="111" y="88"/>
                  </a:lnTo>
                  <a:lnTo>
                    <a:pt x="121" y="122"/>
                  </a:lnTo>
                  <a:lnTo>
                    <a:pt x="132" y="143"/>
                  </a:lnTo>
                  <a:lnTo>
                    <a:pt x="147" y="168"/>
                  </a:lnTo>
                  <a:lnTo>
                    <a:pt x="167" y="195"/>
                  </a:lnTo>
                  <a:lnTo>
                    <a:pt x="184" y="221"/>
                  </a:lnTo>
                  <a:lnTo>
                    <a:pt x="192" y="247"/>
                  </a:lnTo>
                  <a:lnTo>
                    <a:pt x="196" y="279"/>
                  </a:lnTo>
                  <a:lnTo>
                    <a:pt x="189" y="308"/>
                  </a:lnTo>
                  <a:lnTo>
                    <a:pt x="178" y="328"/>
                  </a:lnTo>
                  <a:lnTo>
                    <a:pt x="162" y="345"/>
                  </a:lnTo>
                  <a:lnTo>
                    <a:pt x="141" y="361"/>
                  </a:lnTo>
                  <a:lnTo>
                    <a:pt x="121" y="369"/>
                  </a:lnTo>
                  <a:lnTo>
                    <a:pt x="99" y="372"/>
                  </a:lnTo>
                  <a:lnTo>
                    <a:pt x="76" y="369"/>
                  </a:lnTo>
                  <a:lnTo>
                    <a:pt x="54" y="363"/>
                  </a:lnTo>
                  <a:lnTo>
                    <a:pt x="34" y="351"/>
                  </a:lnTo>
                  <a:lnTo>
                    <a:pt x="19" y="336"/>
                  </a:lnTo>
                  <a:lnTo>
                    <a:pt x="8" y="317"/>
                  </a:lnTo>
                  <a:lnTo>
                    <a:pt x="3" y="298"/>
                  </a:lnTo>
                  <a:lnTo>
                    <a:pt x="0" y="272"/>
                  </a:lnTo>
                  <a:lnTo>
                    <a:pt x="5" y="242"/>
                  </a:lnTo>
                  <a:lnTo>
                    <a:pt x="13" y="219"/>
                  </a:lnTo>
                  <a:lnTo>
                    <a:pt x="30" y="191"/>
                  </a:lnTo>
                  <a:lnTo>
                    <a:pt x="49" y="168"/>
                  </a:lnTo>
                  <a:lnTo>
                    <a:pt x="62" y="141"/>
                  </a:lnTo>
                  <a:lnTo>
                    <a:pt x="72" y="120"/>
                  </a:lnTo>
                  <a:lnTo>
                    <a:pt x="81" y="90"/>
                  </a:lnTo>
                  <a:lnTo>
                    <a:pt x="86" y="6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50" name="Oval 203"/>
            <p:cNvSpPr>
              <a:spLocks noChangeArrowheads="1"/>
            </p:cNvSpPr>
            <p:nvPr/>
          </p:nvSpPr>
          <p:spPr bwMode="auto">
            <a:xfrm>
              <a:off x="796" y="1855"/>
              <a:ext cx="430" cy="75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51" name="Oval 204"/>
            <p:cNvSpPr>
              <a:spLocks noChangeArrowheads="1"/>
            </p:cNvSpPr>
            <p:nvPr/>
          </p:nvSpPr>
          <p:spPr bwMode="auto">
            <a:xfrm>
              <a:off x="982" y="2430"/>
              <a:ext cx="57" cy="58"/>
            </a:xfrm>
            <a:prstGeom prst="ellipse">
              <a:avLst/>
            </a:prstGeom>
            <a:solidFill>
              <a:srgbClr val="009999"/>
            </a:solidFill>
            <a:ln w="17463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5" name="Group 205"/>
          <p:cNvGrpSpPr>
            <a:grpSpLocks/>
          </p:cNvGrpSpPr>
          <p:nvPr/>
        </p:nvGrpSpPr>
        <p:grpSpPr bwMode="auto">
          <a:xfrm>
            <a:off x="3357563" y="1905000"/>
            <a:ext cx="452437" cy="549275"/>
            <a:chOff x="4786" y="2213"/>
            <a:chExt cx="432" cy="554"/>
          </a:xfrm>
        </p:grpSpPr>
        <p:grpSp>
          <p:nvGrpSpPr>
            <p:cNvPr id="36932" name="Group 206"/>
            <p:cNvGrpSpPr>
              <a:grpSpLocks/>
            </p:cNvGrpSpPr>
            <p:nvPr/>
          </p:nvGrpSpPr>
          <p:grpSpPr bwMode="auto">
            <a:xfrm rot="1404967">
              <a:off x="4786" y="2304"/>
              <a:ext cx="370" cy="136"/>
              <a:chOff x="1258" y="1815"/>
              <a:chExt cx="395" cy="145"/>
            </a:xfrm>
          </p:grpSpPr>
          <p:grpSp>
            <p:nvGrpSpPr>
              <p:cNvPr id="36934" name="Group 207"/>
              <p:cNvGrpSpPr>
                <a:grpSpLocks/>
              </p:cNvGrpSpPr>
              <p:nvPr/>
            </p:nvGrpSpPr>
            <p:grpSpPr bwMode="auto">
              <a:xfrm>
                <a:off x="1258" y="1851"/>
                <a:ext cx="395" cy="109"/>
                <a:chOff x="1258" y="1851"/>
                <a:chExt cx="395" cy="109"/>
              </a:xfrm>
            </p:grpSpPr>
            <p:grpSp>
              <p:nvGrpSpPr>
                <p:cNvPr id="36938" name="Group 208"/>
                <p:cNvGrpSpPr>
                  <a:grpSpLocks/>
                </p:cNvGrpSpPr>
                <p:nvPr/>
              </p:nvGrpSpPr>
              <p:grpSpPr bwMode="auto">
                <a:xfrm>
                  <a:off x="1259" y="1851"/>
                  <a:ext cx="391" cy="109"/>
                  <a:chOff x="1259" y="1851"/>
                  <a:chExt cx="391" cy="109"/>
                </a:xfrm>
              </p:grpSpPr>
              <p:sp>
                <p:nvSpPr>
                  <p:cNvPr id="36941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86"/>
                    <a:ext cx="391" cy="74"/>
                  </a:xfrm>
                  <a:prstGeom prst="ellipse">
                    <a:avLst/>
                  </a:prstGeom>
                  <a:solidFill>
                    <a:srgbClr val="E0E0E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94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259" y="1851"/>
                    <a:ext cx="391" cy="72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90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n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3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00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6939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258" y="1852"/>
                  <a:ext cx="1" cy="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940" name="Line 212"/>
                <p:cNvSpPr>
                  <a:spLocks noChangeShapeType="1"/>
                </p:cNvSpPr>
                <p:nvPr/>
              </p:nvSpPr>
              <p:spPr bwMode="auto">
                <a:xfrm>
                  <a:off x="1652" y="1854"/>
                  <a:ext cx="1" cy="7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6935" name="Group 213"/>
              <p:cNvGrpSpPr>
                <a:grpSpLocks/>
              </p:cNvGrpSpPr>
              <p:nvPr/>
            </p:nvGrpSpPr>
            <p:grpSpPr bwMode="auto">
              <a:xfrm>
                <a:off x="1259" y="1815"/>
                <a:ext cx="391" cy="73"/>
                <a:chOff x="1259" y="1815"/>
                <a:chExt cx="391" cy="73"/>
              </a:xfrm>
            </p:grpSpPr>
            <p:sp>
              <p:nvSpPr>
                <p:cNvPr id="36936" name="Oval 214"/>
                <p:cNvSpPr>
                  <a:spLocks noChangeArrowheads="1"/>
                </p:cNvSpPr>
                <p:nvPr/>
              </p:nvSpPr>
              <p:spPr bwMode="auto">
                <a:xfrm>
                  <a:off x="1259" y="1815"/>
                  <a:ext cx="391" cy="73"/>
                </a:xfrm>
                <a:prstGeom prst="ellipse">
                  <a:avLst/>
                </a:prstGeom>
                <a:solidFill>
                  <a:srgbClr val="E0E0E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937" name="Oval 215"/>
                <p:cNvSpPr>
                  <a:spLocks noChangeArrowheads="1"/>
                </p:cNvSpPr>
                <p:nvPr/>
              </p:nvSpPr>
              <p:spPr bwMode="auto">
                <a:xfrm>
                  <a:off x="1271" y="1826"/>
                  <a:ext cx="367" cy="57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6933" name="Freeform 216" descr="Písek"/>
            <p:cNvSpPr>
              <a:spLocks/>
            </p:cNvSpPr>
            <p:nvPr/>
          </p:nvSpPr>
          <p:spPr bwMode="auto">
            <a:xfrm>
              <a:off x="4808" y="2213"/>
              <a:ext cx="410" cy="554"/>
            </a:xfrm>
            <a:custGeom>
              <a:avLst/>
              <a:gdLst>
                <a:gd name="T0" fmla="*/ 196 w 410"/>
                <a:gd name="T1" fmla="*/ 30 h 554"/>
                <a:gd name="T2" fmla="*/ 4 w 410"/>
                <a:gd name="T3" fmla="*/ 68 h 554"/>
                <a:gd name="T4" fmla="*/ 178 w 410"/>
                <a:gd name="T5" fmla="*/ 151 h 554"/>
                <a:gd name="T6" fmla="*/ 247 w 410"/>
                <a:gd name="T7" fmla="*/ 177 h 554"/>
                <a:gd name="T8" fmla="*/ 327 w 410"/>
                <a:gd name="T9" fmla="*/ 195 h 554"/>
                <a:gd name="T10" fmla="*/ 348 w 410"/>
                <a:gd name="T11" fmla="*/ 385 h 554"/>
                <a:gd name="T12" fmla="*/ 315 w 410"/>
                <a:gd name="T13" fmla="*/ 517 h 554"/>
                <a:gd name="T14" fmla="*/ 367 w 410"/>
                <a:gd name="T15" fmla="*/ 523 h 554"/>
                <a:gd name="T16" fmla="*/ 400 w 410"/>
                <a:gd name="T17" fmla="*/ 523 h 554"/>
                <a:gd name="T18" fmla="*/ 381 w 410"/>
                <a:gd name="T19" fmla="*/ 339 h 554"/>
                <a:gd name="T20" fmla="*/ 358 w 410"/>
                <a:gd name="T21" fmla="*/ 198 h 554"/>
                <a:gd name="T22" fmla="*/ 261 w 410"/>
                <a:gd name="T23" fmla="*/ 85 h 554"/>
                <a:gd name="T24" fmla="*/ 196 w 410"/>
                <a:gd name="T25" fmla="*/ 30 h 5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554"/>
                <a:gd name="T41" fmla="*/ 410 w 410"/>
                <a:gd name="T42" fmla="*/ 554 h 5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554">
                  <a:moveTo>
                    <a:pt x="196" y="30"/>
                  </a:moveTo>
                  <a:cubicBezTo>
                    <a:pt x="95" y="0"/>
                    <a:pt x="0" y="54"/>
                    <a:pt x="4" y="68"/>
                  </a:cubicBezTo>
                  <a:cubicBezTo>
                    <a:pt x="4" y="82"/>
                    <a:pt x="124" y="130"/>
                    <a:pt x="178" y="151"/>
                  </a:cubicBezTo>
                  <a:cubicBezTo>
                    <a:pt x="219" y="170"/>
                    <a:pt x="223" y="170"/>
                    <a:pt x="247" y="177"/>
                  </a:cubicBezTo>
                  <a:cubicBezTo>
                    <a:pt x="272" y="184"/>
                    <a:pt x="310" y="160"/>
                    <a:pt x="327" y="195"/>
                  </a:cubicBezTo>
                  <a:cubicBezTo>
                    <a:pt x="351" y="214"/>
                    <a:pt x="350" y="331"/>
                    <a:pt x="348" y="385"/>
                  </a:cubicBezTo>
                  <a:cubicBezTo>
                    <a:pt x="346" y="439"/>
                    <a:pt x="312" y="494"/>
                    <a:pt x="315" y="517"/>
                  </a:cubicBezTo>
                  <a:cubicBezTo>
                    <a:pt x="318" y="540"/>
                    <a:pt x="353" y="522"/>
                    <a:pt x="367" y="523"/>
                  </a:cubicBezTo>
                  <a:cubicBezTo>
                    <a:pt x="381" y="524"/>
                    <a:pt x="398" y="554"/>
                    <a:pt x="400" y="523"/>
                  </a:cubicBezTo>
                  <a:cubicBezTo>
                    <a:pt x="410" y="504"/>
                    <a:pt x="388" y="393"/>
                    <a:pt x="381" y="339"/>
                  </a:cubicBezTo>
                  <a:cubicBezTo>
                    <a:pt x="374" y="285"/>
                    <a:pt x="378" y="240"/>
                    <a:pt x="358" y="198"/>
                  </a:cubicBezTo>
                  <a:cubicBezTo>
                    <a:pt x="338" y="156"/>
                    <a:pt x="287" y="113"/>
                    <a:pt x="261" y="85"/>
                  </a:cubicBezTo>
                  <a:cubicBezTo>
                    <a:pt x="234" y="57"/>
                    <a:pt x="210" y="42"/>
                    <a:pt x="196" y="30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926" name="Rectangle 217"/>
          <p:cNvSpPr>
            <a:spLocks noChangeArrowheads="1"/>
          </p:cNvSpPr>
          <p:nvPr/>
        </p:nvSpPr>
        <p:spPr bwMode="auto">
          <a:xfrm rot="2509033">
            <a:off x="2122488" y="1957388"/>
            <a:ext cx="2271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příjem vody &lt; příjem solí</a:t>
            </a:r>
            <a:endParaRPr lang="cs-CZ" altLang="en-US" sz="1600" b="1">
              <a:latin typeface="Times New Roman" panose="02020603050405020304" pitchFamily="18" charset="0"/>
            </a:endParaRPr>
          </a:p>
        </p:txBody>
      </p:sp>
      <p:grpSp>
        <p:nvGrpSpPr>
          <p:cNvPr id="36927" name="Group 218"/>
          <p:cNvGrpSpPr>
            <a:grpSpLocks/>
          </p:cNvGrpSpPr>
          <p:nvPr/>
        </p:nvGrpSpPr>
        <p:grpSpPr bwMode="auto">
          <a:xfrm>
            <a:off x="5632450" y="3344863"/>
            <a:ext cx="774700" cy="666750"/>
            <a:chOff x="567" y="1654"/>
            <a:chExt cx="1330" cy="1010"/>
          </a:xfrm>
        </p:grpSpPr>
        <p:sp>
          <p:nvSpPr>
            <p:cNvPr id="36930" name="AutoShape 219"/>
            <p:cNvSpPr>
              <a:spLocks noChangeArrowheads="1"/>
            </p:cNvSpPr>
            <p:nvPr/>
          </p:nvSpPr>
          <p:spPr bwMode="auto">
            <a:xfrm rot="6456278">
              <a:off x="824" y="1397"/>
              <a:ext cx="303" cy="817"/>
            </a:xfrm>
            <a:prstGeom prst="can">
              <a:avLst>
                <a:gd name="adj" fmla="val 67409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6931" name="Freeform 220" descr="Písek"/>
            <p:cNvSpPr>
              <a:spLocks/>
            </p:cNvSpPr>
            <p:nvPr/>
          </p:nvSpPr>
          <p:spPr bwMode="auto">
            <a:xfrm>
              <a:off x="1157" y="1834"/>
              <a:ext cx="740" cy="830"/>
            </a:xfrm>
            <a:custGeom>
              <a:avLst/>
              <a:gdLst>
                <a:gd name="T0" fmla="*/ 16 w 740"/>
                <a:gd name="T1" fmla="*/ 158 h 830"/>
                <a:gd name="T2" fmla="*/ 78 w 740"/>
                <a:gd name="T3" fmla="*/ 213 h 830"/>
                <a:gd name="T4" fmla="*/ 115 w 740"/>
                <a:gd name="T5" fmla="*/ 286 h 830"/>
                <a:gd name="T6" fmla="*/ 134 w 740"/>
                <a:gd name="T7" fmla="*/ 336 h 830"/>
                <a:gd name="T8" fmla="*/ 250 w 740"/>
                <a:gd name="T9" fmla="*/ 652 h 830"/>
                <a:gd name="T10" fmla="*/ 343 w 740"/>
                <a:gd name="T11" fmla="*/ 810 h 830"/>
                <a:gd name="T12" fmla="*/ 740 w 740"/>
                <a:gd name="T13" fmla="*/ 784 h 830"/>
                <a:gd name="T14" fmla="*/ 576 w 740"/>
                <a:gd name="T15" fmla="*/ 659 h 830"/>
                <a:gd name="T16" fmla="*/ 523 w 740"/>
                <a:gd name="T17" fmla="*/ 484 h 830"/>
                <a:gd name="T18" fmla="*/ 463 w 740"/>
                <a:gd name="T19" fmla="*/ 365 h 830"/>
                <a:gd name="T20" fmla="*/ 372 w 740"/>
                <a:gd name="T21" fmla="*/ 270 h 830"/>
                <a:gd name="T22" fmla="*/ 316 w 740"/>
                <a:gd name="T23" fmla="*/ 179 h 830"/>
                <a:gd name="T24" fmla="*/ 214 w 740"/>
                <a:gd name="T25" fmla="*/ 138 h 830"/>
                <a:gd name="T26" fmla="*/ 63 w 740"/>
                <a:gd name="T27" fmla="*/ 12 h 830"/>
                <a:gd name="T28" fmla="*/ 17 w 740"/>
                <a:gd name="T29" fmla="*/ 58 h 830"/>
                <a:gd name="T30" fmla="*/ 16 w 740"/>
                <a:gd name="T31" fmla="*/ 158 h 8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0"/>
                <a:gd name="T49" fmla="*/ 0 h 830"/>
                <a:gd name="T50" fmla="*/ 740 w 740"/>
                <a:gd name="T51" fmla="*/ 830 h 8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0" h="830">
                  <a:moveTo>
                    <a:pt x="16" y="158"/>
                  </a:moveTo>
                  <a:cubicBezTo>
                    <a:pt x="30" y="199"/>
                    <a:pt x="63" y="176"/>
                    <a:pt x="78" y="213"/>
                  </a:cubicBezTo>
                  <a:cubicBezTo>
                    <a:pt x="87" y="240"/>
                    <a:pt x="103" y="258"/>
                    <a:pt x="115" y="286"/>
                  </a:cubicBezTo>
                  <a:cubicBezTo>
                    <a:pt x="123" y="302"/>
                    <a:pt x="128" y="320"/>
                    <a:pt x="134" y="336"/>
                  </a:cubicBezTo>
                  <a:cubicBezTo>
                    <a:pt x="155" y="488"/>
                    <a:pt x="174" y="561"/>
                    <a:pt x="250" y="652"/>
                  </a:cubicBezTo>
                  <a:cubicBezTo>
                    <a:pt x="267" y="714"/>
                    <a:pt x="303" y="810"/>
                    <a:pt x="343" y="810"/>
                  </a:cubicBezTo>
                  <a:cubicBezTo>
                    <a:pt x="427" y="787"/>
                    <a:pt x="660" y="830"/>
                    <a:pt x="740" y="784"/>
                  </a:cubicBezTo>
                  <a:cubicBezTo>
                    <a:pt x="694" y="652"/>
                    <a:pt x="636" y="796"/>
                    <a:pt x="576" y="659"/>
                  </a:cubicBezTo>
                  <a:cubicBezTo>
                    <a:pt x="552" y="609"/>
                    <a:pt x="551" y="529"/>
                    <a:pt x="523" y="484"/>
                  </a:cubicBezTo>
                  <a:cubicBezTo>
                    <a:pt x="510" y="404"/>
                    <a:pt x="505" y="386"/>
                    <a:pt x="463" y="365"/>
                  </a:cubicBezTo>
                  <a:cubicBezTo>
                    <a:pt x="454" y="302"/>
                    <a:pt x="411" y="270"/>
                    <a:pt x="372" y="270"/>
                  </a:cubicBezTo>
                  <a:cubicBezTo>
                    <a:pt x="368" y="252"/>
                    <a:pt x="325" y="186"/>
                    <a:pt x="316" y="179"/>
                  </a:cubicBezTo>
                  <a:cubicBezTo>
                    <a:pt x="293" y="161"/>
                    <a:pt x="241" y="144"/>
                    <a:pt x="214" y="138"/>
                  </a:cubicBezTo>
                  <a:cubicBezTo>
                    <a:pt x="170" y="122"/>
                    <a:pt x="108" y="28"/>
                    <a:pt x="63" y="12"/>
                  </a:cubicBezTo>
                  <a:cubicBezTo>
                    <a:pt x="47" y="0"/>
                    <a:pt x="3" y="58"/>
                    <a:pt x="17" y="58"/>
                  </a:cubicBezTo>
                  <a:cubicBezTo>
                    <a:pt x="17" y="144"/>
                    <a:pt x="0" y="76"/>
                    <a:pt x="16" y="158"/>
                  </a:cubicBez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928" name="Text Box 221"/>
          <p:cNvSpPr txBox="1">
            <a:spLocks noChangeArrowheads="1"/>
          </p:cNvSpPr>
          <p:nvPr/>
        </p:nvSpPr>
        <p:spPr bwMode="auto">
          <a:xfrm>
            <a:off x="6065838" y="3009900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 b="1" i="1">
                <a:latin typeface="Times New Roman" panose="02020603050405020304" pitchFamily="18" charset="0"/>
              </a:rPr>
              <a:t>ztráta solí</a:t>
            </a:r>
          </a:p>
        </p:txBody>
      </p:sp>
      <p:sp>
        <p:nvSpPr>
          <p:cNvPr id="36929" name="Freeform 222"/>
          <p:cNvSpPr>
            <a:spLocks/>
          </p:cNvSpPr>
          <p:nvPr/>
        </p:nvSpPr>
        <p:spPr bwMode="auto">
          <a:xfrm>
            <a:off x="4638675" y="2814638"/>
            <a:ext cx="3038475" cy="371475"/>
          </a:xfrm>
          <a:custGeom>
            <a:avLst/>
            <a:gdLst>
              <a:gd name="T0" fmla="*/ 2147483646 w 1914"/>
              <a:gd name="T1" fmla="*/ 2147483646 h 234"/>
              <a:gd name="T2" fmla="*/ 2147483646 w 1914"/>
              <a:gd name="T3" fmla="*/ 2147483646 h 234"/>
              <a:gd name="T4" fmla="*/ 2147483646 w 1914"/>
              <a:gd name="T5" fmla="*/ 2147483646 h 234"/>
              <a:gd name="T6" fmla="*/ 0 w 1914"/>
              <a:gd name="T7" fmla="*/ 2147483646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1914"/>
              <a:gd name="T13" fmla="*/ 0 h 234"/>
              <a:gd name="T14" fmla="*/ 1914 w 1914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4" h="234">
                <a:moveTo>
                  <a:pt x="1914" y="213"/>
                </a:moveTo>
                <a:cubicBezTo>
                  <a:pt x="1862" y="181"/>
                  <a:pt x="1800" y="54"/>
                  <a:pt x="1598" y="27"/>
                </a:cubicBezTo>
                <a:cubicBezTo>
                  <a:pt x="1396" y="0"/>
                  <a:pt x="970" y="19"/>
                  <a:pt x="704" y="53"/>
                </a:cubicBezTo>
                <a:cubicBezTo>
                  <a:pt x="438" y="87"/>
                  <a:pt x="147" y="196"/>
                  <a:pt x="0" y="234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50E012C-33AA-4C35-9FD9-33068A3520E0}" type="slidenum">
              <a:rPr lang="cs-CZ" altLang="en-US">
                <a:solidFill>
                  <a:schemeClr val="tx1"/>
                </a:solidFill>
              </a:rPr>
              <a:pPr algn="r"/>
              <a:t>28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Poruchy rovno</a:t>
            </a:r>
            <a:r>
              <a:rPr lang="cs-CZ" altLang="en-US" smtClean="0">
                <a:latin typeface="Arial" panose="020B0604020202020204" pitchFamily="34" charset="0"/>
              </a:rPr>
              <a:t>vá</a:t>
            </a:r>
            <a:r>
              <a:rPr lang="en-US" altLang="en-US" smtClean="0">
                <a:latin typeface="Arial" panose="020B0604020202020204" pitchFamily="34" charset="0"/>
              </a:rPr>
              <a:t>hy tekutin</a:t>
            </a:r>
            <a:endParaRPr lang="cs-CZ" altLang="en-US" smtClean="0">
              <a:latin typeface="Arial" panose="020B0604020202020204" pitchFamily="34" charset="0"/>
            </a:endParaRPr>
          </a:p>
        </p:txBody>
      </p:sp>
      <p:graphicFrame>
        <p:nvGraphicFramePr>
          <p:cNvPr id="25713" name="Group 113"/>
          <p:cNvGraphicFramePr>
            <a:graphicFrameLocks noGrp="1"/>
          </p:cNvGraphicFramePr>
          <p:nvPr>
            <p:ph idx="1"/>
          </p:nvPr>
        </p:nvGraphicFramePr>
        <p:xfrm>
          <a:off x="684213" y="1916113"/>
          <a:ext cx="8208962" cy="4681537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383058795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10208483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992478462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3634769178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98543244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774439177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Condition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Example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EC Fluid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IC Fluid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38652"/>
                  </a:ext>
                </a:extLst>
              </a:tr>
              <a:tr h="3349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Osmolality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Volume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Osmolality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Volume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37292"/>
                  </a:ext>
                </a:extLst>
              </a:tr>
              <a:tr h="7794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Hyposmotic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expansion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excessive water intake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87891"/>
                  </a:ext>
                </a:extLst>
              </a:tr>
              <a:tr h="781049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Hyposmotic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contraction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salt wasting (Loss by kidneys)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71076"/>
                  </a:ext>
                </a:extLst>
              </a:tr>
              <a:tr h="5572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Isosmotic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expansion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IV infusion, edema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74505"/>
                  </a:ext>
                </a:extLst>
              </a:tr>
              <a:tr h="5572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Isosmotic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contraction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hemorrhage, burns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82528"/>
                  </a:ext>
                </a:extLst>
              </a:tr>
              <a:tr h="781049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Hyperosmotic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expansion 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Drinking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concentrated saline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6022"/>
                  </a:ext>
                </a:extLst>
              </a:tr>
              <a:tr h="5572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Hyperosmotic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contraction 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severe sweating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­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637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E7C170B-5071-44D1-A797-D67AB21EE841}" type="slidenum">
              <a:rPr lang="cs-CZ" altLang="en-US">
                <a:solidFill>
                  <a:schemeClr val="tx1"/>
                </a:solidFill>
              </a:rPr>
              <a:pPr algn="r"/>
              <a:t>29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000" smtClean="0"/>
              <a:t>Poruchy hydratace jsou dány expanzí anebo snížením objemu extracelulární tekutiny, hyper-, či de-hydratací. Název odpovídá poruše, například hypo-osmolární expanze, neboli zvětšení objemu ECT může nastat při sníženém onkotickém tlaku při podvýživě.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000" smtClean="0"/>
              <a:t>EC a IC kompartmenty jsou vždy v rovnováze, osmoticky aktivní látky zůstávají v daných kompartmentech a proto poruchy osmolarity a hydratace v těchto dvou kompartmentech jsou stejné.  </a:t>
            </a:r>
          </a:p>
          <a:p>
            <a:pPr eaLnBrk="1" hangingPunct="1">
              <a:lnSpc>
                <a:spcPct val="80000"/>
              </a:lnSpc>
            </a:pPr>
            <a:endParaRPr lang="cs-CZ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000" smtClean="0"/>
              <a:t>Minerální rovnováha je řízena hormonálně a homeostáza hydratace je udržovaná pomocí funkce ledvin (pokud není porucha ledvin) na straně výdeje a pomocí signálu a pocitu žízně na straně příjmu. Stavy hydratace se mění typicky řádově v hodinách, jsou ale akutní stavy, kdy se hydratace mění i rychleji (vykrvácení, šok, pocení, průjem a podobně).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800" smtClean="0">
                <a:latin typeface="Arial" panose="020B0604020202020204" pitchFamily="34" charset="0"/>
              </a:rPr>
              <a:t>Poruchy rovno</a:t>
            </a:r>
            <a:r>
              <a:rPr lang="cs-CZ" altLang="en-US" sz="3800" smtClean="0">
                <a:latin typeface="Arial" panose="020B0604020202020204" pitchFamily="34" charset="0"/>
              </a:rPr>
              <a:t>vá</a:t>
            </a:r>
            <a:r>
              <a:rPr lang="en-US" altLang="en-US" sz="3800" smtClean="0">
                <a:latin typeface="Arial" panose="020B0604020202020204" pitchFamily="34" charset="0"/>
              </a:rPr>
              <a:t>hy tekutin</a:t>
            </a:r>
            <a:r>
              <a:rPr lang="cs-CZ" altLang="en-US" sz="3800" smtClean="0">
                <a:latin typeface="Arial" panose="020B0604020202020204" pitchFamily="34" charset="0"/>
              </a:rPr>
              <a:t> - souhrn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D7BB079-8532-4422-A454-4D6D515A31A5}" type="slidenum">
              <a:rPr lang="cs-CZ" altLang="en-US">
                <a:solidFill>
                  <a:schemeClr val="tx1"/>
                </a:solidFill>
              </a:rPr>
              <a:pPr algn="r"/>
              <a:t>3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b="1" smtClean="0">
                <a:latin typeface="Arial" panose="020B0604020202020204" pitchFamily="34" charset="0"/>
              </a:rPr>
              <a:t>Etiologie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050213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b="1" u="sng" smtClean="0"/>
              <a:t>Ztrátové dehydratace (močí, stolicí, kůží)</a:t>
            </a:r>
            <a:r>
              <a:rPr lang="cs-CZ" altLang="en-US" sz="24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Zvracení a průjem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Polyurie (diabetická či po diureticích)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Zvýšené pocení (přehřátí organizmu, sportovní výkony)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Horečnaté stavy</a:t>
            </a:r>
          </a:p>
          <a:p>
            <a:pPr eaLnBrk="1" hangingPunct="1">
              <a:lnSpc>
                <a:spcPct val="80000"/>
              </a:lnSpc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400" b="1" u="sng" smtClean="0"/>
              <a:t>Příjmové dehydratace</a:t>
            </a:r>
            <a:r>
              <a:rPr lang="cs-CZ" altLang="en-US" sz="2400" b="1" smtClean="0"/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Nausea (poléková, onemocnění gastrointestinálního traktu</a:t>
            </a:r>
            <a:r>
              <a:rPr lang="en-US" altLang="en-US" sz="2400" smtClean="0"/>
              <a:t> =</a:t>
            </a:r>
            <a:r>
              <a:rPr lang="cs-CZ" altLang="en-US" sz="2400" smtClean="0"/>
              <a:t>GIT)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Anorexie (bývá nejenom mentální, je při nádorových onemocněních, u seniorů)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Muc</a:t>
            </a:r>
            <a:r>
              <a:rPr lang="en-US" altLang="en-US" sz="2400" smtClean="0"/>
              <a:t>o</a:t>
            </a:r>
            <a:r>
              <a:rPr lang="cs-CZ" altLang="en-US" sz="2400" smtClean="0"/>
              <a:t>sitis, gingivitis, oropharyngitis (infekční či toxické etiologie, např. po transplantaci kostní dřeně) </a:t>
            </a:r>
          </a:p>
          <a:p>
            <a:pPr eaLnBrk="1" hangingPunct="1">
              <a:lnSpc>
                <a:spcPct val="80000"/>
              </a:lnSpc>
            </a:pPr>
            <a:endParaRPr lang="cs-CZ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08CFEF-8910-49B8-A405-68A2D44545EE}" type="slidenum">
              <a:rPr lang="cs-CZ" altLang="cs-CZ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</a:rPr>
              <a:t>Souhrn/ Dotazy/ komentáře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90C1D89-6B21-4CE8-889A-A296E6A9B556}" type="slidenum">
              <a:rPr lang="cs-CZ" altLang="en-US">
                <a:solidFill>
                  <a:schemeClr val="tx1"/>
                </a:solidFill>
              </a:rPr>
              <a:pPr algn="r"/>
              <a:t>4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>
                <a:latin typeface="Arial" panose="020B0604020202020204" pitchFamily="34" charset="0"/>
              </a:rPr>
              <a:t>Symptomy</a:t>
            </a:r>
            <a:r>
              <a:rPr lang="cs-CZ" altLang="en-US" smtClean="0"/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8000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en-US" smtClean="0"/>
              <a:t>Suché sliznice dutiny ústní a jazyka </a:t>
            </a:r>
          </a:p>
          <a:p>
            <a:pPr eaLnBrk="1" hangingPunct="1"/>
            <a:r>
              <a:rPr lang="cs-CZ" altLang="en-US" smtClean="0"/>
              <a:t>Malý objem koncentrované (tmavé) moči</a:t>
            </a:r>
          </a:p>
          <a:p>
            <a:pPr eaLnBrk="1" hangingPunct="1"/>
            <a:r>
              <a:rPr lang="cs-CZ" altLang="en-US" smtClean="0"/>
              <a:t>Malý objem další sekretů (slzy)</a:t>
            </a:r>
          </a:p>
          <a:p>
            <a:pPr eaLnBrk="1" hangingPunct="1"/>
            <a:r>
              <a:rPr lang="cs-CZ" altLang="en-US" smtClean="0"/>
              <a:t>Suché sliznice (oči, genitálie) </a:t>
            </a:r>
          </a:p>
          <a:p>
            <a:pPr eaLnBrk="1" hangingPunct="1"/>
            <a:r>
              <a:rPr lang="cs-CZ" altLang="en-US" smtClean="0"/>
              <a:t>Vtahující se fontanely u novorozenců</a:t>
            </a:r>
          </a:p>
          <a:p>
            <a:pPr eaLnBrk="1" hangingPunct="1"/>
            <a:r>
              <a:rPr lang="cs-CZ" altLang="en-US" smtClean="0"/>
              <a:t>Duševní stav (agitovanost, následně letargie až komatosní stav)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B67DFE-1457-4A6D-A3BE-AE38C7BDBF77}" type="slidenum">
              <a:rPr lang="cs-CZ" altLang="en-US">
                <a:solidFill>
                  <a:schemeClr val="tx1"/>
                </a:solidFill>
              </a:rPr>
              <a:pPr algn="r"/>
              <a:t>5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>
                <a:latin typeface="Arial" panose="020B0604020202020204" pitchFamily="34" charset="0"/>
              </a:rPr>
              <a:t>Základní klinické znaky</a:t>
            </a:r>
            <a:r>
              <a:rPr lang="cs-CZ" altLang="en-US" smtClean="0">
                <a:latin typeface="Arial" panose="020B0604020202020204" pitchFamily="34" charset="0"/>
              </a:rPr>
              <a:t> </a:t>
            </a:r>
            <a:r>
              <a:rPr lang="cs-CZ" altLang="en-US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8000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Krevní tlak (hypotenze, ortostatická hypotenze)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Tachykardie (známka aktivace sympatiku)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Snížený kožní turgor (větší kožní řasa)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Kožní nález (opocení a eventuelně studená kůže při centralizaci oběhu)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Před-šokový stav/ šok (diferenciální diagnostika, emergentní přístupy, infuzní terapie, žilní přístup, monitorace základních životních funkcí)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6466362-8937-4D07-9CC7-C4C53645567B}" type="slidenum">
              <a:rPr lang="cs-CZ" altLang="en-US">
                <a:solidFill>
                  <a:schemeClr val="tx1"/>
                </a:solidFill>
              </a:rPr>
              <a:pPr algn="r"/>
              <a:t>6</a:t>
            </a:fld>
            <a:endParaRPr lang="cs-CZ" altLang="en-US">
              <a:solidFill>
                <a:schemeClr val="tx1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5783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352800" cy="2286000"/>
          </a:xfrm>
        </p:spPr>
        <p:txBody>
          <a:bodyPr/>
          <a:lstStyle/>
          <a:p>
            <a:pPr eaLnBrk="1" hangingPunct="1"/>
            <a: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Glasgowská</a:t>
            </a:r>
            <a:b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stupnice</a:t>
            </a:r>
            <a:b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bezvědomí/</a:t>
            </a:r>
            <a:b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altLang="en-US" sz="3200" smtClean="0">
                <a:solidFill>
                  <a:schemeClr val="tx1"/>
                </a:solidFill>
                <a:latin typeface="Arial" panose="020B0604020202020204" pitchFamily="34" charset="0"/>
              </a:rPr>
              <a:t>vědomí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36600" y="4240213"/>
            <a:ext cx="371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en-US">
                <a:solidFill>
                  <a:schemeClr val="tx1"/>
                </a:solidFill>
              </a:rPr>
              <a:t>Koma (GCS: 3), vědomí (GCS: 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BE7CBFD-6FFD-45BB-9115-94BA163C41D3}" type="slidenum">
              <a:rPr lang="cs-CZ" altLang="en-US">
                <a:solidFill>
                  <a:schemeClr val="tx1"/>
                </a:solidFill>
              </a:rPr>
              <a:pPr algn="r"/>
              <a:t>7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800" b="1" smtClean="0">
                <a:latin typeface="Arial" panose="020B0604020202020204" pitchFamily="34" charset="0"/>
              </a:rPr>
              <a:t>Dehydratace sníží kožní turgor</a:t>
            </a:r>
            <a:r>
              <a:rPr lang="cs-CZ" altLang="en-US" sz="3800" smtClean="0"/>
              <a:t> </a:t>
            </a:r>
          </a:p>
        </p:txBody>
      </p:sp>
      <p:pic>
        <p:nvPicPr>
          <p:cNvPr id="12292" name="Picture 5" descr="Skin turg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1"/>
          <a:stretch>
            <a:fillRect/>
          </a:stretch>
        </p:blipFill>
        <p:spPr bwMode="auto">
          <a:xfrm>
            <a:off x="900113" y="1773238"/>
            <a:ext cx="56165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2DDE4DD-916F-4011-BE03-2B330F1081D2}" type="slidenum">
              <a:rPr lang="cs-CZ" altLang="en-US">
                <a:solidFill>
                  <a:schemeClr val="tx1"/>
                </a:solidFill>
              </a:rPr>
              <a:pPr algn="r"/>
              <a:t>8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>
                <a:latin typeface="Arial" panose="020B0604020202020204" pitchFamily="34" charset="0"/>
              </a:rPr>
              <a:t>Laboratorní vyšetření</a:t>
            </a:r>
            <a:endParaRPr lang="cs-CZ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51025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en-US" smtClean="0"/>
              <a:t>Biochemie (elektrolyty Na</a:t>
            </a:r>
            <a:r>
              <a:rPr lang="cs-CZ" altLang="en-US" baseline="30000" smtClean="0"/>
              <a:t>+</a:t>
            </a:r>
            <a:r>
              <a:rPr lang="cs-CZ" altLang="en-US" smtClean="0"/>
              <a:t>, K</a:t>
            </a:r>
            <a:r>
              <a:rPr lang="cs-CZ" altLang="en-US" baseline="30000" smtClean="0"/>
              <a:t>+</a:t>
            </a:r>
            <a:r>
              <a:rPr lang="cs-CZ" altLang="en-US" smtClean="0"/>
              <a:t>, HCO</a:t>
            </a:r>
            <a:r>
              <a:rPr lang="cs-CZ" altLang="en-US" baseline="-25000" smtClean="0"/>
              <a:t>3</a:t>
            </a:r>
            <a:r>
              <a:rPr lang="cs-CZ" altLang="en-US" baseline="30000" smtClean="0"/>
              <a:t>-</a:t>
            </a:r>
            <a:r>
              <a:rPr lang="cs-CZ" altLang="en-US" smtClean="0"/>
              <a:t>)</a:t>
            </a:r>
          </a:p>
          <a:p>
            <a:pPr eaLnBrk="1" hangingPunct="1"/>
            <a:r>
              <a:rPr lang="cs-CZ" altLang="en-US" smtClean="0"/>
              <a:t>Specifická hmotnost moči (zvýšená)</a:t>
            </a:r>
          </a:p>
          <a:p>
            <a:pPr eaLnBrk="1" hangingPunct="1"/>
            <a:r>
              <a:rPr lang="cs-CZ" altLang="en-US" smtClean="0"/>
              <a:t>Urea, Kreatinin (zvýšené)</a:t>
            </a:r>
          </a:p>
          <a:p>
            <a:pPr eaLnBrk="1" hangingPunct="1"/>
            <a:r>
              <a:rPr lang="cs-CZ" altLang="en-US" smtClean="0"/>
              <a:t>Krevní obraz (hemokoncentrace)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16C4258-5398-4F69-ACA4-55377CB9939F}" type="slidenum">
              <a:rPr lang="cs-CZ" altLang="en-US">
                <a:solidFill>
                  <a:schemeClr val="tx1"/>
                </a:solidFill>
              </a:rPr>
              <a:pPr algn="r"/>
              <a:t>9</a:t>
            </a:fld>
            <a:endParaRPr lang="cs-CZ" altLang="en-US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en-US" sz="3800" smtClean="0">
                <a:latin typeface="Arial" panose="020B0604020202020204" pitchFamily="34" charset="0"/>
              </a:rPr>
              <a:t>Kompártmenty tekutin</a:t>
            </a:r>
            <a:r>
              <a:rPr lang="cs-CZ" altLang="en-US" smtClean="0"/>
              <a:t>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5151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b="1" smtClean="0"/>
              <a:t>Intracelulární tekutiny (</a:t>
            </a:r>
            <a:r>
              <a:rPr lang="en-US" altLang="en-US" sz="2400" b="1" smtClean="0"/>
              <a:t>ICT, </a:t>
            </a:r>
            <a:r>
              <a:rPr lang="cs-CZ" altLang="en-US" sz="2400" b="1" smtClean="0"/>
              <a:t>Intracellular Fluid, ICF)</a:t>
            </a:r>
            <a:r>
              <a:rPr lang="cs-CZ" altLang="en-US" sz="2400" smtClean="0"/>
              <a:t> , 2/3 celkové tělesné vody (která činí 60% hmotnosti u dospělého). IC</a:t>
            </a:r>
            <a:r>
              <a:rPr lang="en-US" altLang="en-US" sz="2400" smtClean="0"/>
              <a:t>T</a:t>
            </a:r>
            <a:r>
              <a:rPr lang="cs-CZ" altLang="en-US" sz="2400" smtClean="0"/>
              <a:t>: voda, K+, organické anionty, proteiny, jejich koncentrace je udržována membránovými mechanismy.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b="1" smtClean="0"/>
              <a:t>Extracelulární tekutina (</a:t>
            </a:r>
            <a:r>
              <a:rPr lang="en-US" altLang="en-US" sz="2400" b="1" smtClean="0"/>
              <a:t>ECT,</a:t>
            </a:r>
            <a:r>
              <a:rPr lang="cs-CZ" altLang="en-US" sz="2400" b="1" smtClean="0"/>
              <a:t>Extracellular Fluid, ECF)</a:t>
            </a:r>
            <a:r>
              <a:rPr lang="cs-CZ" altLang="en-US" sz="2400" smtClean="0"/>
              <a:t> 1/3 celkové tělesné vody (která činí v průměru 60% hmotnosti u dospělého). EC</a:t>
            </a:r>
            <a:r>
              <a:rPr lang="en-US" altLang="en-US" sz="2400" smtClean="0"/>
              <a:t>T</a:t>
            </a:r>
            <a:r>
              <a:rPr lang="cs-CZ" altLang="en-US" sz="2400" smtClean="0"/>
              <a:t>: voda, NaCl, bikarbonáty.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- Intersticiální tekutina (Interstitial Fluid, ISF) </a:t>
            </a:r>
            <a:r>
              <a:rPr lang="en-US" altLang="en-US" sz="2400" smtClean="0"/>
              <a:t>~</a:t>
            </a:r>
            <a:r>
              <a:rPr lang="cs-CZ" altLang="en-US" sz="2400" smtClean="0"/>
              <a:t> 3/4 EC</a:t>
            </a:r>
            <a:r>
              <a:rPr lang="en-US" altLang="en-US" sz="2400" smtClean="0"/>
              <a:t>T</a:t>
            </a:r>
            <a:r>
              <a:rPr lang="cs-CZ" altLang="en-US" sz="2400" smtClean="0"/>
              <a:t>. 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- </a:t>
            </a:r>
            <a:r>
              <a:rPr lang="cs-CZ" altLang="en-US" sz="2400" smtClean="0"/>
              <a:t>Plasma </a:t>
            </a:r>
            <a:r>
              <a:rPr lang="en-US" altLang="en-US" sz="2400" smtClean="0"/>
              <a:t>~</a:t>
            </a:r>
            <a:r>
              <a:rPr lang="cs-CZ" altLang="en-US" sz="2400" smtClean="0"/>
              <a:t>1/4 EC</a:t>
            </a:r>
            <a:r>
              <a:rPr lang="en-US" altLang="en-US" sz="2400" smtClean="0"/>
              <a:t>T</a:t>
            </a:r>
            <a:r>
              <a:rPr lang="cs-CZ" altLang="en-US" sz="2400" smtClean="0"/>
              <a:t>.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- Transcelu</a:t>
            </a:r>
            <a:r>
              <a:rPr lang="cs-CZ" altLang="en-US" sz="2400" smtClean="0"/>
              <a:t>lární tekutina (transcellular fluid) 1-2 litry: mozko-míšní mok (CSF), trávící štávy, hlen,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1507</Words>
  <Application>Microsoft Office PowerPoint</Application>
  <PresentationFormat>On-screen Show (4:3)</PresentationFormat>
  <Paragraphs>296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Wingdings</vt:lpstr>
      <vt:lpstr>Verdana</vt:lpstr>
      <vt:lpstr>Symbol</vt:lpstr>
      <vt:lpstr>Layers</vt:lpstr>
      <vt:lpstr>Clip</vt:lpstr>
      <vt:lpstr>Poruchy hospodaření vodou a minerály</vt:lpstr>
      <vt:lpstr>Dehydratace </vt:lpstr>
      <vt:lpstr>Etiologie</vt:lpstr>
      <vt:lpstr>Symptomy </vt:lpstr>
      <vt:lpstr>Základní klinické znaky  </vt:lpstr>
      <vt:lpstr>Glasgowská stupnice bezvědomí/ vědomí</vt:lpstr>
      <vt:lpstr>Dehydratace sníží kožní turgor </vt:lpstr>
      <vt:lpstr>Laboratorní vyšetření</vt:lpstr>
      <vt:lpstr>Kompártmenty tekutin </vt:lpstr>
      <vt:lpstr>Kompártmenty tekutin</vt:lpstr>
      <vt:lpstr>Měření distribučního objemu</vt:lpstr>
      <vt:lpstr>Osmolalita</vt:lpstr>
      <vt:lpstr>Zjištění osmolality</vt:lpstr>
      <vt:lpstr>Osmolalita v roztocích/ efektivní osmolalita</vt:lpstr>
      <vt:lpstr>Elektro-chemický (Nernstův) potenciál na membráně</vt:lpstr>
      <vt:lpstr>Elektro-chemický (Nernstův) potenciál  na membráně</vt:lpstr>
      <vt:lpstr>PowerPoint Presentation</vt:lpstr>
      <vt:lpstr>Extra-celulární a intra-celulární  koncentrace a hotovost</vt:lpstr>
      <vt:lpstr>(normální) hospodaření ionty a vodou – bilance = obrat</vt:lpstr>
      <vt:lpstr>(normální) hospodaření vodou – bilance = obrat</vt:lpstr>
      <vt:lpstr>Pohyb tekutiny </vt:lpstr>
      <vt:lpstr>Příklad: muž o váze 70 kg, osmolalita ECT 290 mOsm/kg. Do ECT přibydou 2 litry čisté vody. </vt:lpstr>
      <vt:lpstr>PowerPoint Presentation</vt:lpstr>
      <vt:lpstr>Starlingova hypotéza v normě - přesuny mezi intracelulárním kompartmentem a plasmou</vt:lpstr>
      <vt:lpstr>Starlingova hypotéza u patologických stavů - vazodilatace</vt:lpstr>
      <vt:lpstr>Starlingova hypotéza u patologických stavů – pokles plasmatických proteinů</vt:lpstr>
      <vt:lpstr>PowerPoint Presentation</vt:lpstr>
      <vt:lpstr>Poruchy rovnováhy tekutin</vt:lpstr>
      <vt:lpstr>Poruchy rovnováhy tekutin - souhrn</vt:lpstr>
      <vt:lpstr>PowerPoint Presentation</vt:lpstr>
    </vt:vector>
  </TitlesOfParts>
  <Company>AECOM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hospodaření vodou a minerály</dc:title>
  <dc:creator>Tomáš Stopka</dc:creator>
  <cp:lastModifiedBy>Marsalek, Petr</cp:lastModifiedBy>
  <cp:revision>105</cp:revision>
  <dcterms:created xsi:type="dcterms:W3CDTF">2005-11-24T10:26:04Z</dcterms:created>
  <dcterms:modified xsi:type="dcterms:W3CDTF">2025-10-29T09:04:16Z</dcterms:modified>
</cp:coreProperties>
</file>