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sldIdLst>
    <p:sldId id="278" r:id="rId2"/>
    <p:sldId id="280" r:id="rId3"/>
    <p:sldId id="323" r:id="rId4"/>
    <p:sldId id="325" r:id="rId5"/>
    <p:sldId id="328" r:id="rId6"/>
    <p:sldId id="337" r:id="rId7"/>
    <p:sldId id="338" r:id="rId8"/>
    <p:sldId id="339" r:id="rId9"/>
    <p:sldId id="340" r:id="rId10"/>
    <p:sldId id="341" r:id="rId11"/>
    <p:sldId id="343" r:id="rId12"/>
    <p:sldId id="344" r:id="rId13"/>
    <p:sldId id="342" r:id="rId14"/>
    <p:sldId id="345" r:id="rId15"/>
    <p:sldId id="346" r:id="rId16"/>
    <p:sldId id="348" r:id="rId17"/>
    <p:sldId id="405" r:id="rId18"/>
    <p:sldId id="406" r:id="rId19"/>
    <p:sldId id="407" r:id="rId20"/>
    <p:sldId id="347" r:id="rId21"/>
    <p:sldId id="349" r:id="rId22"/>
    <p:sldId id="410" r:id="rId23"/>
    <p:sldId id="411" r:id="rId24"/>
    <p:sldId id="350" r:id="rId25"/>
    <p:sldId id="352" r:id="rId26"/>
    <p:sldId id="351" r:id="rId27"/>
    <p:sldId id="353" r:id="rId28"/>
    <p:sldId id="354" r:id="rId29"/>
    <p:sldId id="355" r:id="rId30"/>
    <p:sldId id="356" r:id="rId31"/>
    <p:sldId id="393" r:id="rId32"/>
    <p:sldId id="390" r:id="rId33"/>
    <p:sldId id="402" r:id="rId34"/>
    <p:sldId id="401" r:id="rId35"/>
    <p:sldId id="403" r:id="rId36"/>
    <p:sldId id="404" r:id="rId37"/>
    <p:sldId id="400" r:id="rId38"/>
    <p:sldId id="398" r:id="rId39"/>
    <p:sldId id="395" r:id="rId40"/>
    <p:sldId id="394" r:id="rId41"/>
    <p:sldId id="396" r:id="rId42"/>
    <p:sldId id="397" r:id="rId43"/>
    <p:sldId id="391" r:id="rId44"/>
    <p:sldId id="387" r:id="rId45"/>
    <p:sldId id="389" r:id="rId46"/>
    <p:sldId id="383" r:id="rId47"/>
    <p:sldId id="384" r:id="rId48"/>
    <p:sldId id="386" r:id="rId49"/>
    <p:sldId id="385" r:id="rId50"/>
    <p:sldId id="392" r:id="rId51"/>
    <p:sldId id="388" r:id="rId52"/>
    <p:sldId id="380" r:id="rId53"/>
    <p:sldId id="382" r:id="rId54"/>
    <p:sldId id="381" r:id="rId55"/>
    <p:sldId id="359" r:id="rId56"/>
    <p:sldId id="377" r:id="rId57"/>
    <p:sldId id="373" r:id="rId58"/>
    <p:sldId id="374" r:id="rId59"/>
    <p:sldId id="362" r:id="rId60"/>
    <p:sldId id="375" r:id="rId61"/>
    <p:sldId id="376" r:id="rId62"/>
    <p:sldId id="365" r:id="rId63"/>
    <p:sldId id="364" r:id="rId64"/>
    <p:sldId id="366" r:id="rId65"/>
    <p:sldId id="369" r:id="rId66"/>
    <p:sldId id="370" r:id="rId67"/>
    <p:sldId id="367" r:id="rId68"/>
    <p:sldId id="371" r:id="rId69"/>
    <p:sldId id="372" r:id="rId70"/>
    <p:sldId id="360" r:id="rId71"/>
    <p:sldId id="363" r:id="rId72"/>
    <p:sldId id="358" r:id="rId73"/>
    <p:sldId id="413" r:id="rId74"/>
    <p:sldId id="412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69696"/>
    <a:srgbClr val="009999"/>
    <a:srgbClr val="FFFF99"/>
    <a:srgbClr val="FF6600"/>
    <a:srgbClr val="0000FF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3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D1CAC1-9752-42CF-98CD-B43F40A941E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B38D-7024-41C8-9594-20AE3EAA6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41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00610-B4B2-4A2A-9578-3F22E1751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53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374F-42A1-4F0E-99D7-6170D61DE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C1F3-24C7-466B-AA26-6F13AE9DC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0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9C83-738A-4712-B222-D512B6684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2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755E-91DF-403F-A315-ED0C40621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4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682C-318C-4F7A-9A81-20EB697C6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1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184E-0E9F-4C57-8982-4000B556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73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0A94-C960-4DC6-985E-11454C5AA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8430-974D-44DE-9C07-598EB54D9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64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170F7-E531-494A-8BE1-63888A81C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45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4E7DBA35-140B-4189-9287-19812FCCE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384C9-2773-4761-9A77-B3506BC0CD34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463675" y="1292225"/>
            <a:ext cx="626745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VYŠETŘENÍ</a:t>
            </a:r>
          </a:p>
          <a:p>
            <a:pPr algn="ctr"/>
            <a:r>
              <a:rPr lang="cs-CZ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LEDVIN A</a:t>
            </a:r>
            <a:br>
              <a:rPr lang="cs-CZ" altLang="en-US" sz="44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cs-CZ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MOČOVÝCH CEST</a:t>
            </a:r>
            <a:endParaRPr lang="cs-CZ" altLang="en-US" sz="4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FFFF00"/>
                </a:solidFill>
              </a:rPr>
              <a:t>Seminář</a:t>
            </a:r>
            <a:r>
              <a:rPr lang="cs-CZ" altLang="en-US" sz="3200" b="0" dirty="0">
                <a:solidFill>
                  <a:srgbClr val="FFFF00"/>
                </a:solidFill>
              </a:rPr>
              <a:t>e</a:t>
            </a:r>
            <a:r>
              <a:rPr lang="en-US" altLang="en-US" sz="3200" b="0" dirty="0">
                <a:solidFill>
                  <a:srgbClr val="FFFF00"/>
                </a:solidFill>
              </a:rPr>
              <a:t> z </a:t>
            </a:r>
            <a:r>
              <a:rPr lang="en-US" altLang="en-US" sz="3200" b="0" dirty="0" err="1">
                <a:solidFill>
                  <a:srgbClr val="FFFF00"/>
                </a:solidFill>
              </a:rPr>
              <a:t>patologické</a:t>
            </a:r>
            <a:r>
              <a:rPr lang="en-US" altLang="en-US" sz="3200" b="0" dirty="0">
                <a:solidFill>
                  <a:srgbClr val="FFFF00"/>
                </a:solidFill>
              </a:rPr>
              <a:t> </a:t>
            </a:r>
            <a:r>
              <a:rPr lang="en-US" altLang="en-US" sz="3200" b="0" dirty="0" err="1">
                <a:solidFill>
                  <a:srgbClr val="FFFF00"/>
                </a:solidFill>
              </a:rPr>
              <a:t>fyziologie</a:t>
            </a:r>
            <a:endParaRPr lang="cs-CZ" altLang="en-US" sz="3200" b="0" dirty="0"/>
          </a:p>
          <a:p>
            <a:pPr algn="ctr">
              <a:spcBef>
                <a:spcPct val="50000"/>
              </a:spcBef>
            </a:pPr>
            <a:endParaRPr lang="cs-CZ" altLang="en-US" sz="3200" b="0" dirty="0"/>
          </a:p>
          <a:p>
            <a:pPr algn="ctr"/>
            <a:r>
              <a:rPr lang="cs-CZ" altLang="en-US" sz="3200" b="0" dirty="0"/>
              <a:t> 2015 – 2023 - ...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191000"/>
            <a:ext cx="15224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9" descr="p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522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72842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AKK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0BE6D-2C04-4D0E-A1E4-24141DE9F086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85875" y="83502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renální selhání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62000" y="1905000"/>
            <a:ext cx="73421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accent2"/>
                </a:solidFill>
              </a:rPr>
              <a:t>Fáze</a:t>
            </a:r>
            <a:endParaRPr lang="cs-CZ" altLang="en-US"/>
          </a:p>
          <a:p>
            <a:pPr>
              <a:lnSpc>
                <a:spcPct val="150000"/>
              </a:lnSpc>
            </a:pPr>
            <a:r>
              <a:rPr lang="cs-CZ" altLang="en-US"/>
              <a:t>1. Iniciální ...  dominuje vyvolávající onemocnění</a:t>
            </a:r>
          </a:p>
          <a:p>
            <a:pPr>
              <a:lnSpc>
                <a:spcPct val="150000"/>
              </a:lnSpc>
            </a:pPr>
            <a:r>
              <a:rPr lang="cs-CZ" altLang="en-US"/>
              <a:t>2. Anurie / oligurie</a:t>
            </a:r>
          </a:p>
          <a:p>
            <a:pPr>
              <a:lnSpc>
                <a:spcPct val="150000"/>
              </a:lnSpc>
            </a:pPr>
            <a:r>
              <a:rPr lang="cs-CZ" altLang="en-US"/>
              <a:t>3. Diuretická ... polyurie (až 5-6 l / 24 h)</a:t>
            </a:r>
          </a:p>
          <a:p>
            <a:pPr>
              <a:lnSpc>
                <a:spcPct val="150000"/>
              </a:lnSpc>
            </a:pPr>
            <a:r>
              <a:rPr lang="cs-CZ" altLang="en-US"/>
              <a:t>4. Rekonvalescence ... úplná úzdrava může trvat až 1 rok</a:t>
            </a:r>
            <a:endParaRPr lang="cs-CZ" altLang="en-US">
              <a:solidFill>
                <a:srgbClr val="FF3300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362200" y="4648200"/>
            <a:ext cx="3124200" cy="79375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en-US"/>
              <a:t>Oligurie &lt; 500 ml / 24 h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Anurie &lt; 100 ml / 24 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2A1BD-F0E0-4D86-861F-B1650DC22F2C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79450" y="835025"/>
            <a:ext cx="755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Chronická renální insuficience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Konečné stádium různých chronických renálních onemocnění</a:t>
            </a:r>
          </a:p>
          <a:p>
            <a:endParaRPr lang="cs-CZ" altLang="en-US">
              <a:solidFill>
                <a:schemeClr val="accent2"/>
              </a:solidFill>
            </a:endParaRPr>
          </a:p>
          <a:p>
            <a:endParaRPr lang="cs-CZ" altLang="en-US">
              <a:solidFill>
                <a:schemeClr val="accent2"/>
              </a:solidFill>
            </a:endParaRPr>
          </a:p>
          <a:p>
            <a:endParaRPr lang="cs-CZ" altLang="en-US">
              <a:solidFill>
                <a:schemeClr val="accent2"/>
              </a:solidFill>
            </a:endParaRPr>
          </a:p>
          <a:p>
            <a:endParaRPr lang="cs-CZ" altLang="en-US">
              <a:solidFill>
                <a:schemeClr val="accent2"/>
              </a:solidFill>
            </a:endParaRPr>
          </a:p>
          <a:p>
            <a:endParaRPr lang="cs-CZ" altLang="en-US">
              <a:solidFill>
                <a:schemeClr val="accent2"/>
              </a:solidFill>
            </a:endParaRPr>
          </a:p>
          <a:p>
            <a:endParaRPr lang="cs-CZ" altLang="en-US">
              <a:solidFill>
                <a:schemeClr val="accent2"/>
              </a:solidFill>
            </a:endParaRPr>
          </a:p>
          <a:p>
            <a:r>
              <a:rPr lang="cs-CZ" altLang="en-US">
                <a:solidFill>
                  <a:schemeClr val="accent2"/>
                </a:solidFill>
              </a:rPr>
              <a:t>Stádia</a:t>
            </a:r>
            <a:endParaRPr lang="cs-CZ" altLang="en-US"/>
          </a:p>
          <a:p>
            <a:pPr>
              <a:lnSpc>
                <a:spcPct val="150000"/>
              </a:lnSpc>
            </a:pPr>
            <a:r>
              <a:rPr lang="cs-CZ" altLang="en-US"/>
              <a:t>I.	Plná kompenzace (kr. &lt; 300)</a:t>
            </a:r>
          </a:p>
          <a:p>
            <a:pPr>
              <a:lnSpc>
                <a:spcPct val="150000"/>
              </a:lnSpc>
            </a:pPr>
            <a:r>
              <a:rPr lang="cs-CZ" altLang="en-US"/>
              <a:t>II.	Kompenzovaná retence (kr. = 300-700)</a:t>
            </a:r>
          </a:p>
          <a:p>
            <a:pPr>
              <a:lnSpc>
                <a:spcPct val="150000"/>
              </a:lnSpc>
            </a:pPr>
            <a:r>
              <a:rPr lang="cs-CZ" altLang="en-US"/>
              <a:t>III.	Dekompenzovaná retence (kr. &gt; 700) ... dialýza</a:t>
            </a:r>
          </a:p>
          <a:p>
            <a:pPr>
              <a:lnSpc>
                <a:spcPct val="150000"/>
              </a:lnSpc>
            </a:pPr>
            <a:r>
              <a:rPr lang="cs-CZ" altLang="en-US"/>
              <a:t>IV.	Urémie</a:t>
            </a:r>
            <a:endParaRPr lang="cs-CZ" altLang="en-US">
              <a:solidFill>
                <a:srgbClr val="FF3300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219200" y="2514600"/>
            <a:ext cx="5791200" cy="1190625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en-US"/>
              <a:t>44 %	glomerulonefritis, glomerulopatie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25 %	TIN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10 %	polycystosa ledvin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82C7E-2A0A-43AC-9685-9B54A961E9DF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502025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15000" y="2286000"/>
            <a:ext cx="2819400" cy="396875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en-US"/>
              <a:t>otoky </a:t>
            </a:r>
            <a:r>
              <a:rPr lang="cs-CZ" altLang="en-US">
                <a:sym typeface="Symbol" panose="05050102010706020507" pitchFamily="18" charset="2"/>
              </a:rPr>
              <a:t></a:t>
            </a:r>
            <a:r>
              <a:rPr lang="cs-CZ" altLang="en-US"/>
              <a:t> dehydratace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05200" y="3352800"/>
            <a:ext cx="4572000" cy="1311275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0" indent="-9525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slabost, únavnost</a:t>
            </a:r>
          </a:p>
          <a:p>
            <a:r>
              <a:rPr lang="cs-CZ" altLang="en-US"/>
              <a:t>dyspepsie (anorexie, ranní nausea, zvracení, průjem)</a:t>
            </a:r>
          </a:p>
          <a:p>
            <a:r>
              <a:rPr lang="cs-CZ" altLang="en-US"/>
              <a:t>arytmie, perikarditis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505200"/>
            <a:ext cx="23193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62000" y="1905000"/>
            <a:ext cx="7391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Vodní a minerálový rozvrat</a:t>
            </a:r>
            <a:endParaRPr lang="cs-CZ" altLang="en-US"/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cs-CZ" altLang="en-US"/>
              <a:t> ztráty vody / retence vody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cs-CZ" altLang="en-US">
                <a:sym typeface="Symbol" panose="05050102010706020507" pitchFamily="18" charset="2"/>
              </a:rPr>
              <a:t>  Na (diluční, distribuční, depleční)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cs-CZ" altLang="en-US">
                <a:sym typeface="Symbol" panose="05050102010706020507" pitchFamily="18" charset="2"/>
              </a:rPr>
              <a:t>  K (retence)</a:t>
            </a:r>
            <a:endParaRPr lang="cs-CZ" altLang="en-US" sz="2400" b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4572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A007-E154-4631-B8F3-4F8ADE8E8740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502025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Krvácivost</a:t>
            </a:r>
          </a:p>
          <a:p>
            <a:r>
              <a:rPr lang="cs-CZ" altLang="en-US" sz="2400">
                <a:solidFill>
                  <a:srgbClr val="009999"/>
                </a:solidFill>
              </a:rPr>
              <a:t>Sekundární dna</a:t>
            </a:r>
          </a:p>
          <a:p>
            <a:r>
              <a:rPr lang="cs-CZ" altLang="en-US" sz="2400">
                <a:solidFill>
                  <a:srgbClr val="009999"/>
                </a:solidFill>
              </a:rPr>
              <a:t>Polyneuropatie</a:t>
            </a:r>
            <a:endParaRPr lang="cs-CZ" altLang="en-US" sz="2400" b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6388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FB2E7-3329-436E-ACA6-488A1997B03A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6387" name="Rectangle 1030"/>
          <p:cNvSpPr>
            <a:spLocks noChangeArrowheads="1"/>
          </p:cNvSpPr>
          <p:nvPr/>
        </p:nvSpPr>
        <p:spPr bwMode="auto">
          <a:xfrm>
            <a:off x="1295400" y="4495800"/>
            <a:ext cx="7010400" cy="1585913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3200">
                <a:solidFill>
                  <a:schemeClr val="accent2"/>
                </a:solidFill>
              </a:rPr>
              <a:t>x</a:t>
            </a:r>
            <a:endParaRPr lang="cs-CZ" altLang="en-US">
              <a:solidFill>
                <a:schemeClr val="accent2"/>
              </a:solidFill>
            </a:endParaRPr>
          </a:p>
          <a:p>
            <a:pPr algn="ctr"/>
            <a:r>
              <a:rPr lang="cs-CZ" altLang="en-US">
                <a:solidFill>
                  <a:schemeClr val="accent2"/>
                </a:solidFill>
              </a:rPr>
              <a:t>Renovaskulární hypertense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Reakce renálních presorických mechanismů (renin) na hypoperfuzi ledviny při uzávěru / stenoze renální tepny</a:t>
            </a:r>
            <a:endParaRPr lang="cs-CZ" altLang="en-US" sz="2400">
              <a:latin typeface="Times New Roman" panose="02020603050405020304" pitchFamily="18" charset="0"/>
            </a:endParaRPr>
          </a:p>
        </p:txBody>
      </p:sp>
      <p:pic>
        <p:nvPicPr>
          <p:cNvPr id="16388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32"/>
          <p:cNvSpPr txBox="1">
            <a:spLocks noChangeArrowheads="1"/>
          </p:cNvSpPr>
          <p:nvPr/>
        </p:nvSpPr>
        <p:spPr bwMode="auto">
          <a:xfrm>
            <a:off x="3502025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6390" name="Rectangle 1033"/>
          <p:cNvSpPr>
            <a:spLocks noChangeArrowheads="1"/>
          </p:cNvSpPr>
          <p:nvPr/>
        </p:nvSpPr>
        <p:spPr bwMode="auto">
          <a:xfrm>
            <a:off x="762000" y="1905000"/>
            <a:ext cx="77724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Renální (renoparenchymatózní)</a:t>
            </a:r>
          </a:p>
          <a:p>
            <a:r>
              <a:rPr lang="cs-CZ" altLang="en-US" sz="2400">
                <a:solidFill>
                  <a:srgbClr val="009999"/>
                </a:solidFill>
              </a:rPr>
              <a:t>hypertense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Faktory:</a:t>
            </a:r>
          </a:p>
          <a:p>
            <a:pPr lvl="1">
              <a:buFontTx/>
              <a:buChar char="•"/>
            </a:pPr>
            <a:r>
              <a:rPr lang="cs-CZ" altLang="en-US"/>
              <a:t> presorické (hypoperfuze ledvin </a:t>
            </a:r>
            <a:r>
              <a:rPr lang="cs-CZ" altLang="en-US">
                <a:sym typeface="Symbol" panose="05050102010706020507" pitchFamily="18" charset="2"/>
              </a:rPr>
              <a:t></a:t>
            </a:r>
            <a:r>
              <a:rPr lang="cs-CZ" altLang="en-US"/>
              <a:t> renin)</a:t>
            </a:r>
          </a:p>
          <a:p>
            <a:pPr lvl="1">
              <a:buFontTx/>
              <a:buChar char="•"/>
            </a:pPr>
            <a:r>
              <a:rPr lang="cs-CZ" altLang="en-US"/>
              <a:t> depresorické (kallikrein/kininy, PG E)</a:t>
            </a:r>
          </a:p>
          <a:p>
            <a:pPr lvl="1">
              <a:buFontTx/>
              <a:buChar char="•"/>
            </a:pPr>
            <a:r>
              <a:rPr lang="cs-CZ" altLang="en-US"/>
              <a:t> exkrece Na, H</a:t>
            </a:r>
            <a:r>
              <a:rPr lang="cs-CZ" altLang="en-US" baseline="-25000"/>
              <a:t>2</a:t>
            </a:r>
            <a:r>
              <a:rPr lang="cs-CZ" altLang="en-US"/>
              <a:t>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44CFE-3FC3-4C77-B752-6572D428879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502025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Anémie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Faktory:</a:t>
            </a:r>
          </a:p>
          <a:p>
            <a:pPr lvl="1">
              <a:buFontTx/>
              <a:buChar char="•"/>
            </a:pPr>
            <a:r>
              <a:rPr lang="cs-CZ" altLang="en-US"/>
              <a:t> Epo</a:t>
            </a:r>
          </a:p>
          <a:p>
            <a:pPr lvl="1">
              <a:buFontTx/>
              <a:buChar char="•"/>
            </a:pPr>
            <a:r>
              <a:rPr lang="cs-CZ" altLang="en-US"/>
              <a:t> ztráty vitaminů, proteinů (proteinurie)</a:t>
            </a:r>
          </a:p>
          <a:p>
            <a:pPr lvl="1">
              <a:buFontTx/>
              <a:buChar char="•"/>
            </a:pPr>
            <a:r>
              <a:rPr lang="cs-CZ" altLang="en-US"/>
              <a:t> krevní ztráty (hematurie)</a:t>
            </a:r>
          </a:p>
          <a:p>
            <a:pPr lvl="1">
              <a:buFontTx/>
              <a:buChar char="•"/>
            </a:pPr>
            <a:r>
              <a:rPr lang="cs-CZ" altLang="en-US"/>
              <a:t> nedostatek železa (zánět, </a:t>
            </a:r>
            <a:r>
              <a:rPr lang="cs-CZ" altLang="en-US">
                <a:sym typeface="Symbol" panose="05050102010706020507" pitchFamily="18" charset="2"/>
              </a:rPr>
              <a:t> Trf)</a:t>
            </a:r>
            <a:endParaRPr lang="cs-CZ" altLang="en-US"/>
          </a:p>
          <a:p>
            <a:pPr lvl="1">
              <a:buFontTx/>
              <a:buChar char="•"/>
            </a:pPr>
            <a:r>
              <a:rPr lang="cs-CZ" altLang="en-US"/>
              <a:t> toxický útlum kostní dřeně</a:t>
            </a:r>
          </a:p>
          <a:p>
            <a:pPr lvl="1">
              <a:buFontTx/>
              <a:buChar char="•"/>
            </a:pPr>
            <a:r>
              <a:rPr lang="cs-CZ" altLang="en-US"/>
              <a:t> zánětlivá inhibice erytropoézy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6781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6025"/>
            <a:ext cx="20574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54D68-2279-4030-B14C-11B217E11BFE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502025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Renální osteodystrofie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Faktory:</a:t>
            </a:r>
          </a:p>
          <a:p>
            <a:pPr lvl="1">
              <a:buFontTx/>
              <a:buChar char="•"/>
            </a:pPr>
            <a:r>
              <a:rPr lang="cs-CZ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 PO</a:t>
            </a:r>
            <a:r>
              <a:rPr lang="en-US" altLang="en-US" baseline="-25000">
                <a:sym typeface="Symbol" panose="05050102010706020507" pitchFamily="18" charset="2"/>
              </a:rPr>
              <a:t>4</a:t>
            </a:r>
          </a:p>
          <a:p>
            <a:pPr lvl="1">
              <a:buFontTx/>
              <a:buChar char="•"/>
            </a:pPr>
            <a:r>
              <a:rPr lang="en-US" altLang="en-US" baseline="-25000">
                <a:sym typeface="Symbol" panose="05050102010706020507" pitchFamily="18" charset="2"/>
              </a:rPr>
              <a:t>  </a:t>
            </a:r>
            <a:r>
              <a:rPr lang="cs-CZ" altLang="en-US">
                <a:sym typeface="Symbol" panose="05050102010706020507" pitchFamily="18" charset="2"/>
              </a:rPr>
              <a:t> 1,25-0H-vit. D3 ... snížená tvorba</a:t>
            </a:r>
          </a:p>
          <a:p>
            <a:pPr lvl="1">
              <a:buFontTx/>
              <a:buChar char="•"/>
            </a:pPr>
            <a:r>
              <a:rPr lang="cs-CZ" altLang="en-US"/>
              <a:t> </a:t>
            </a:r>
            <a:r>
              <a:rPr lang="cs-CZ" altLang="en-US">
                <a:sym typeface="Symbol" panose="05050102010706020507" pitchFamily="18" charset="2"/>
              </a:rPr>
              <a:t> Ca ... ztráty,  resorpce ve střevě</a:t>
            </a:r>
            <a:endParaRPr lang="cs-CZ" altLang="en-US"/>
          </a:p>
          <a:p>
            <a:pPr lvl="1">
              <a:buFontTx/>
              <a:buChar char="•"/>
            </a:pPr>
            <a:r>
              <a:rPr lang="cs-CZ" altLang="en-US"/>
              <a:t> sekundární </a:t>
            </a:r>
            <a:r>
              <a:rPr lang="cs-CZ" altLang="en-US">
                <a:sym typeface="Symbol" panose="05050102010706020507" pitchFamily="18" charset="2"/>
              </a:rPr>
              <a:t> PTH ... kostní resorpce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4353B-7294-42DA-BBE7-8D014D371CC5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9459" name="Oval 2"/>
          <p:cNvSpPr>
            <a:spLocks noChangeArrowheads="1"/>
          </p:cNvSpPr>
          <p:nvPr/>
        </p:nvSpPr>
        <p:spPr bwMode="auto">
          <a:xfrm>
            <a:off x="5943600" y="1828800"/>
            <a:ext cx="2438400" cy="609600"/>
          </a:xfrm>
          <a:prstGeom prst="ellipse">
            <a:avLst/>
          </a:prstGeom>
          <a:solidFill>
            <a:srgbClr val="66FF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ym typeface="Symbol" panose="05050102010706020507" pitchFamily="18" charset="2"/>
              </a:rPr>
              <a:t> PO</a:t>
            </a:r>
            <a:r>
              <a:rPr lang="en-US" altLang="en-US" baseline="-25000">
                <a:sym typeface="Symbol" panose="05050102010706020507" pitchFamily="18" charset="2"/>
              </a:rPr>
              <a:t>4</a:t>
            </a:r>
            <a:endParaRPr lang="cs-CZ" altLang="en-US" baseline="-25000">
              <a:sym typeface="Symbol" panose="05050102010706020507" pitchFamily="18" charset="2"/>
            </a:endParaRP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685800" y="1828800"/>
            <a:ext cx="2438400" cy="609600"/>
          </a:xfrm>
          <a:prstGeom prst="ellipse">
            <a:avLst/>
          </a:prstGeom>
          <a:solidFill>
            <a:srgbClr val="66FF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ym typeface="Symbol" panose="05050102010706020507" pitchFamily="18" charset="2"/>
              </a:rPr>
              <a:t> 1,25-0H-vit. D3</a:t>
            </a:r>
            <a:endParaRPr lang="cs-CZ" altLang="en-US">
              <a:sym typeface="Symbol" panose="05050102010706020507" pitchFamily="18" charset="2"/>
            </a:endParaRPr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3352800" y="3505200"/>
            <a:ext cx="2438400" cy="609600"/>
          </a:xfrm>
          <a:prstGeom prst="ellipse">
            <a:avLst/>
          </a:prstGeom>
          <a:solidFill>
            <a:srgbClr val="66FF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ym typeface="Symbol" panose="05050102010706020507" pitchFamily="18" charset="2"/>
              </a:rPr>
              <a:t> Ca</a:t>
            </a:r>
            <a:endParaRPr lang="cs-CZ" altLang="en-US">
              <a:sym typeface="Symbol" panose="05050102010706020507" pitchFamily="18" charset="2"/>
            </a:endParaRPr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3276600" y="4800600"/>
            <a:ext cx="2438400" cy="609600"/>
          </a:xfrm>
          <a:prstGeom prst="ellipse">
            <a:avLst/>
          </a:prstGeom>
          <a:solidFill>
            <a:srgbClr val="66FF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ym typeface="Symbol" panose="05050102010706020507" pitchFamily="18" charset="2"/>
              </a:rPr>
              <a:t> PTH</a:t>
            </a:r>
            <a:endParaRPr lang="cs-CZ" altLang="en-US">
              <a:sym typeface="Symbol" panose="05050102010706020507" pitchFamily="18" charset="2"/>
            </a:endParaRP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224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Line 7"/>
          <p:cNvSpPr>
            <a:spLocks noChangeShapeType="1"/>
          </p:cNvSpPr>
          <p:nvPr/>
        </p:nvSpPr>
        <p:spPr bwMode="auto">
          <a:xfrm flipH="1">
            <a:off x="1905000" y="1219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H="1">
            <a:off x="5638800" y="1219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1905000" y="1219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7162800" y="1219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1905000" y="25146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>
            <a:off x="7239000" y="25146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1905000" y="37338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6019800" y="37338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>
            <a:off x="4495800" y="4191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4495800" y="2819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47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2367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4495800" y="5562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4495800" y="58674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7" name="Rectangle 20"/>
          <p:cNvSpPr>
            <a:spLocks noChangeArrowheads="1"/>
          </p:cNvSpPr>
          <p:nvPr/>
        </p:nvSpPr>
        <p:spPr bwMode="auto">
          <a:xfrm>
            <a:off x="7239000" y="27432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binding of serum Ca</a:t>
            </a:r>
            <a:endParaRPr lang="cs-CZ" altLang="en-US"/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838200" y="609600"/>
            <a:ext cx="274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ym typeface="Symbol" panose="05050102010706020507" pitchFamily="18" charset="2"/>
              </a:rPr>
              <a:t>d</a:t>
            </a:r>
            <a:r>
              <a:rPr lang="cs-CZ" altLang="en-US" sz="1600"/>
              <a:t>ecreased production by the proximal convoluted tubule</a:t>
            </a:r>
            <a:endParaRPr lang="cs-CZ" alt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6629400" y="838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retention</a:t>
            </a:r>
            <a:endParaRPr lang="cs-CZ" altLang="en-US"/>
          </a:p>
        </p:txBody>
      </p:sp>
      <p:sp>
        <p:nvSpPr>
          <p:cNvPr id="19480" name="Rectangle 23"/>
          <p:cNvSpPr>
            <a:spLocks noChangeArrowheads="1"/>
          </p:cNvSpPr>
          <p:nvPr/>
        </p:nvSpPr>
        <p:spPr bwMode="auto">
          <a:xfrm>
            <a:off x="4648200" y="2895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renal loss</a:t>
            </a:r>
            <a:endParaRPr lang="cs-CZ" altLang="en-US"/>
          </a:p>
        </p:txBody>
      </p:sp>
      <p:sp>
        <p:nvSpPr>
          <p:cNvPr id="19481" name="Rectangle 24"/>
          <p:cNvSpPr>
            <a:spLocks noChangeArrowheads="1"/>
          </p:cNvSpPr>
          <p:nvPr/>
        </p:nvSpPr>
        <p:spPr bwMode="auto">
          <a:xfrm>
            <a:off x="609600" y="2819400"/>
            <a:ext cx="129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>
                <a:sym typeface="Symbol" panose="05050102010706020507" pitchFamily="18" charset="2"/>
              </a:rPr>
              <a:t></a:t>
            </a:r>
            <a:r>
              <a:rPr lang="cs-CZ" altLang="en-US" sz="1600"/>
              <a:t> gut uptake of Ca</a:t>
            </a:r>
          </a:p>
        </p:txBody>
      </p:sp>
      <p:sp>
        <p:nvSpPr>
          <p:cNvPr id="19482" name="Rectangle 25"/>
          <p:cNvSpPr>
            <a:spLocks noChangeArrowheads="1"/>
          </p:cNvSpPr>
          <p:nvPr/>
        </p:nvSpPr>
        <p:spPr bwMode="auto">
          <a:xfrm>
            <a:off x="990600" y="4800600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secondary hyperparatyreodidism</a:t>
            </a:r>
            <a:endParaRPr lang="cs-CZ" altLang="en-US"/>
          </a:p>
        </p:txBody>
      </p:sp>
      <p:sp>
        <p:nvSpPr>
          <p:cNvPr id="19483" name="Rectangle 26"/>
          <p:cNvSpPr>
            <a:spLocks noChangeArrowheads="1"/>
          </p:cNvSpPr>
          <p:nvPr/>
        </p:nvSpPr>
        <p:spPr bwMode="auto">
          <a:xfrm>
            <a:off x="457200" y="5867400"/>
            <a:ext cx="716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/>
              <a:t>bone resorption, commonly from subperiosteal regions and tufts of the phalanges, proximal humerus, tibia and femur, and calvarium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4B60B-D465-49C5-9D40-EFA76CE4F551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503613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752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99"/>
                </a:solidFill>
              </a:rPr>
              <a:t>Renální osteodystrofie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647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876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1447800" y="6156325"/>
            <a:ext cx="25908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Lebka „sůl a pepř“</a:t>
            </a:r>
            <a:r>
              <a:rPr lang="cs-CZ" altLang="en-US" sz="2400" b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638800" y="4114800"/>
            <a:ext cx="3505200" cy="1311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Zvýšená aktivita příšt. tělísek způsobující charakteristickou  subperiostální resorpci</a:t>
            </a:r>
            <a:r>
              <a:rPr lang="cs-CZ" altLang="en-US" sz="2400" b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CBBA0-0DDD-4FA5-9024-687A90D3CA44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503613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3375"/>
            <a:ext cx="24384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438400" y="5394325"/>
            <a:ext cx="57912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Kostní změny jsou částečně  reversibilní</a:t>
            </a:r>
          </a:p>
          <a:p>
            <a:r>
              <a:rPr lang="cs-CZ" altLang="en-US"/>
              <a:t>Snímky stejného prstu před a po 6 měsíční léčbě sekundární hyperparatyreosy.</a:t>
            </a:r>
            <a:endParaRPr lang="cs-CZ" altLang="en-US" sz="2400" b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62000" y="1752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99"/>
                </a:solidFill>
              </a:rPr>
              <a:t>Renální osteodystrofie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84992-5AC2-4D31-BD39-4483AE5C8F6B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0"/>
            <a:ext cx="4927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28600" y="187325"/>
            <a:ext cx="5791200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800">
                <a:solidFill>
                  <a:srgbClr val="FFFF00"/>
                </a:solidFill>
              </a:rPr>
              <a:t>Funkční testy</a:t>
            </a:r>
            <a:endParaRPr lang="cs-CZ" altLang="en-US"/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Glomerulární filtrace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Tubulární resorpce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Koncentrační test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Acidifikační test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Krevní plyny</a:t>
            </a:r>
            <a:endParaRPr lang="cs-CZ" altLang="en-US" sz="2400"/>
          </a:p>
          <a:p>
            <a:pPr algn="ctr"/>
            <a:endParaRPr lang="cs-CZ" altLang="en-US"/>
          </a:p>
          <a:p>
            <a:pPr algn="ctr"/>
            <a:r>
              <a:rPr lang="cs-CZ" altLang="en-US" sz="2800">
                <a:solidFill>
                  <a:srgbClr val="FFFF00"/>
                </a:solidFill>
              </a:rPr>
              <a:t>Zobrazovací metody</a:t>
            </a:r>
            <a:r>
              <a:rPr lang="cs-CZ" altLang="en-US"/>
              <a:t/>
            </a:r>
            <a:br>
              <a:rPr lang="cs-CZ" altLang="en-US"/>
            </a:br>
            <a:r>
              <a:rPr lang="cs-CZ" altLang="en-US" sz="2400">
                <a:solidFill>
                  <a:schemeClr val="bg1"/>
                </a:solidFill>
              </a:rPr>
              <a:t>RTG vyšetření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scintigrafie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angiografie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sonografie</a:t>
            </a:r>
          </a:p>
          <a:p>
            <a:pPr algn="ctr"/>
            <a:r>
              <a:rPr lang="cs-CZ" altLang="en-US" sz="2400">
                <a:solidFill>
                  <a:schemeClr val="bg1"/>
                </a:solidFill>
              </a:rPr>
              <a:t>MRI</a:t>
            </a:r>
          </a:p>
          <a:p>
            <a:pPr algn="ctr"/>
            <a:endParaRPr lang="cs-CZ" altLang="en-US"/>
          </a:p>
          <a:p>
            <a:pPr algn="ctr"/>
            <a:r>
              <a:rPr lang="cs-CZ" altLang="en-US" sz="2800">
                <a:solidFill>
                  <a:srgbClr val="FFFF00"/>
                </a:solidFill>
              </a:rPr>
              <a:t>Endoskopické vyšetření</a:t>
            </a:r>
            <a:endParaRPr lang="cs-CZ" altLang="en-US" sz="2400">
              <a:solidFill>
                <a:srgbClr val="FF3300"/>
              </a:solidFill>
            </a:endParaRPr>
          </a:p>
          <a:p>
            <a:pPr algn="ctr"/>
            <a:endParaRPr lang="cs-CZ" altLang="en-US"/>
          </a:p>
          <a:p>
            <a:pPr algn="ctr"/>
            <a:r>
              <a:rPr lang="cs-CZ" altLang="en-US" sz="2800">
                <a:solidFill>
                  <a:srgbClr val="FFFF00"/>
                </a:solidFill>
              </a:rPr>
              <a:t>Laboratorní testy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3B181-6094-4E1E-889B-FC6035EE6532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502025" y="835025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Infekční komplikace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Bronchitis, bronchopneumonie</a:t>
            </a:r>
          </a:p>
          <a:p>
            <a:r>
              <a:rPr lang="cs-CZ" altLang="en-US"/>
              <a:t>Hepatitis</a:t>
            </a:r>
          </a:p>
          <a:p>
            <a:r>
              <a:rPr lang="cs-CZ" altLang="en-US"/>
              <a:t>Sepse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4343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914400" y="4572000"/>
            <a:ext cx="2819400" cy="701675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/>
              <a:t>Cheyne - Stokesovo dýchání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685E0-99A6-4FEE-B52B-FCC146F5F8C4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662238" y="835025"/>
            <a:ext cx="3598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Princip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Dialyzační membránou odchází do dialyzační tekutiny podle koncentračního spádu nízkomolekulární látky (které nejsou vázány na proteiny)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49675"/>
            <a:ext cx="33528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98863"/>
            <a:ext cx="35052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E6743-D0CF-4A03-A7E4-C6678A95C87F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662238" y="835025"/>
            <a:ext cx="3598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478213"/>
            <a:ext cx="480060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3657600" y="2209800"/>
            <a:ext cx="4800600" cy="36671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52850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0050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672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244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16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388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800">
                <a:solidFill>
                  <a:schemeClr val="bg1"/>
                </a:solidFill>
              </a:rPr>
              <a:t>semipermeabilní dialyzační membrána</a:t>
            </a:r>
            <a:endParaRPr lang="en-US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90B1E-C3B4-4521-BA00-17DA98AD2B8B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662238" y="835025"/>
            <a:ext cx="3598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1905000"/>
            <a:ext cx="3657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Možná kombinace s </a:t>
            </a:r>
            <a:r>
              <a:rPr lang="cs-CZ" altLang="en-US">
                <a:solidFill>
                  <a:srgbClr val="009999"/>
                </a:solidFill>
              </a:rPr>
              <a:t>ultrafiltrací</a:t>
            </a:r>
          </a:p>
          <a:p>
            <a:endParaRPr lang="cs-CZ" altLang="en-US"/>
          </a:p>
          <a:p>
            <a:r>
              <a:rPr lang="cs-CZ" altLang="en-US"/>
              <a:t>(hyperhydratace, plicní edém)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09775"/>
            <a:ext cx="4419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381000" y="4937125"/>
            <a:ext cx="8382000" cy="131127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6600"/>
                </a:solidFill>
              </a:rPr>
              <a:t>Ultrafiltrace</a:t>
            </a:r>
            <a:endParaRPr lang="cs-CZ" altLang="en-US"/>
          </a:p>
          <a:p>
            <a:r>
              <a:rPr lang="cs-CZ" altLang="en-US"/>
              <a:t>Očišťovací metoda využívající mírný hydraulický přetlak k transportu nízkomolekulárních látek (včetně vody) skrze membránu a současně zadržující koloidy a velké organické molekuly.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47D14-CD8E-4EE7-9BC8-3E714852DD8D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662238" y="835025"/>
            <a:ext cx="3598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Indikace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1. Selhání ledvin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133600" y="2895600"/>
            <a:ext cx="6072188" cy="253047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en-US"/>
              <a:t> urémie</a:t>
            </a:r>
          </a:p>
          <a:p>
            <a:pPr>
              <a:buFontTx/>
              <a:buChar char="•"/>
            </a:pPr>
            <a:r>
              <a:rPr lang="cs-CZ" altLang="en-US"/>
              <a:t> anurie / oligurie &gt; 3 dny</a:t>
            </a:r>
          </a:p>
          <a:p>
            <a:pPr>
              <a:buFontTx/>
              <a:buChar char="•"/>
            </a:pPr>
            <a:r>
              <a:rPr lang="cs-CZ" altLang="en-US"/>
              <a:t> kreatinin &gt; 700 umol / l</a:t>
            </a:r>
          </a:p>
          <a:p>
            <a:pPr>
              <a:buFontTx/>
              <a:buChar char="•"/>
            </a:pPr>
            <a:r>
              <a:rPr lang="cs-CZ" altLang="en-US"/>
              <a:t> urea &gt; 30 mmol / l</a:t>
            </a:r>
          </a:p>
          <a:p>
            <a:pPr>
              <a:buFontTx/>
              <a:buChar char="•"/>
            </a:pPr>
            <a:r>
              <a:rPr lang="cs-CZ" altLang="en-US">
                <a:sym typeface="Symbol" panose="05050102010706020507" pitchFamily="18" charset="2"/>
              </a:rPr>
              <a:t>  urey </a:t>
            </a:r>
            <a:r>
              <a:rPr lang="cs-CZ" altLang="en-US"/>
              <a:t>&gt; 10 mmol / l / den</a:t>
            </a:r>
          </a:p>
          <a:p>
            <a:pPr>
              <a:buFontTx/>
              <a:buChar char="•"/>
            </a:pPr>
            <a:r>
              <a:rPr lang="cs-CZ" altLang="en-US"/>
              <a:t> K &gt; 6,5 mmol / l</a:t>
            </a:r>
          </a:p>
          <a:p>
            <a:pPr>
              <a:buFontTx/>
              <a:buChar char="•"/>
            </a:pPr>
            <a:r>
              <a:rPr lang="cs-CZ" altLang="en-US"/>
              <a:t> acidóza</a:t>
            </a:r>
          </a:p>
          <a:p>
            <a:pPr>
              <a:buFontTx/>
              <a:buChar char="•"/>
            </a:pPr>
            <a:r>
              <a:rPr lang="cs-CZ" altLang="en-US"/>
              <a:t> hyperhydratace (nezvládnutelná konzervativně)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10B27-E6C0-4CDB-B721-B375D9FA9D3F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62238" y="835025"/>
            <a:ext cx="3598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Indikace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1. Selhání ledvin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2. Intoxikace ... látky bez vazby na proteiny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581400" y="3429000"/>
            <a:ext cx="2047875" cy="70167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psychofarmaka</a:t>
            </a:r>
          </a:p>
          <a:p>
            <a:r>
              <a:rPr lang="cs-CZ" altLang="en-US"/>
              <a:t> fridex</a:t>
            </a:r>
          </a:p>
        </p:txBody>
      </p:sp>
      <p:pic>
        <p:nvPicPr>
          <p:cNvPr id="27654" name="Picture 6" descr="Fridex%20Eko%20ex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22320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ontent_pic_med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21163"/>
            <a:ext cx="19446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28B83-DA49-4EBA-BFF8-C3A789DB29BC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662238" y="835025"/>
            <a:ext cx="3598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Indikace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1. Selhání ledvin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2. Intoxikace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3. </a:t>
            </a:r>
            <a:r>
              <a:rPr lang="cs-CZ" altLang="en-US">
                <a:sym typeface="Symbol" panose="05050102010706020507" pitchFamily="18" charset="2"/>
              </a:rPr>
              <a:t> Ca</a:t>
            </a:r>
          </a:p>
          <a:p>
            <a:pPr>
              <a:spcBef>
                <a:spcPct val="30000"/>
              </a:spcBef>
            </a:pPr>
            <a:r>
              <a:rPr lang="cs-CZ" altLang="en-US">
                <a:sym typeface="Symbol" panose="05050102010706020507" pitchFamily="18" charset="2"/>
              </a:rPr>
              <a:t>4.  urikémie ... např. po cytostatické léčbě leukémie</a:t>
            </a:r>
          </a:p>
          <a:p>
            <a:pPr>
              <a:spcBef>
                <a:spcPct val="30000"/>
              </a:spcBef>
            </a:pPr>
            <a:r>
              <a:rPr lang="cs-CZ" altLang="en-US">
                <a:sym typeface="Symbol" panose="05050102010706020507" pitchFamily="18" charset="2"/>
              </a:rPr>
              <a:t>5. Hypotermie</a:t>
            </a:r>
          </a:p>
          <a:p>
            <a:pPr>
              <a:spcBef>
                <a:spcPct val="30000"/>
              </a:spcBef>
            </a:pPr>
            <a:r>
              <a:rPr lang="cs-CZ" altLang="en-US">
                <a:sym typeface="Symbol" panose="05050102010706020507" pitchFamily="18" charset="2"/>
              </a:rPr>
              <a:t>6. Alkalóza ... výjimečně, v ČR 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38FE-8672-493F-908A-9531E6F920B6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662238" y="835025"/>
            <a:ext cx="3598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95288" y="1905000"/>
            <a:ext cx="8424862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Kontraindikace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Jedině terminální fáze malignity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Za současné úrovně technologie a zdravotní péče (po roce 2000)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už není kontra-indikací ani věk ani diagnóza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90600" y="3810000"/>
            <a:ext cx="6172200" cy="70167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 pre-dialyzační poradně dispenzarizovat všechny pacienty s kreatininem &gt; 300 nmol / 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42043-B4E8-4237-BB2E-DCFC86FED8D4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005013" y="835025"/>
            <a:ext cx="4926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Peritoneální 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Princip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Peritoneum využito jako dialyzační membrána.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Břišní dutina se v 1. fázi naplní tekutinou, po určitém intervalu se vypouští</a:t>
            </a:r>
          </a:p>
          <a:p>
            <a:pPr>
              <a:spcBef>
                <a:spcPct val="30000"/>
              </a:spcBef>
            </a:pP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 sz="2400">
                <a:solidFill>
                  <a:srgbClr val="009999"/>
                </a:solidFill>
              </a:rPr>
              <a:t>CAPD</a:t>
            </a:r>
            <a:r>
              <a:rPr lang="cs-CZ" altLang="en-US"/>
              <a:t> = Kontinuální ambulantní peritoneální dialýza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7432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D279F-5480-4376-8D0A-0E9353AB5D26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771775" y="835025"/>
            <a:ext cx="340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Hemoperfuze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Princip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Krev proudí v hemoperfuzních kapslích přes aktivní uhlí.</a:t>
            </a:r>
          </a:p>
          <a:p>
            <a:pPr>
              <a:spcBef>
                <a:spcPct val="30000"/>
              </a:spcBef>
            </a:pP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Eliminační metoda pro toxiny vázané na plazmatické proteiny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89560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27463"/>
            <a:ext cx="1952625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181600" y="5486400"/>
            <a:ext cx="2743200" cy="36671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52850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0050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672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244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16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388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1"/>
                </a:solidFill>
              </a:rPr>
              <a:t>hemoperfuzní kapsle</a:t>
            </a: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15F07-D667-4C97-A871-ABD1B8B43FB4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62000" y="2057400"/>
            <a:ext cx="73421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Renální insuficience:</a:t>
            </a:r>
            <a:endParaRPr lang="cs-CZ" altLang="en-US">
              <a:solidFill>
                <a:srgbClr val="FF3300"/>
              </a:solidFill>
            </a:endParaRPr>
          </a:p>
          <a:p>
            <a:r>
              <a:rPr lang="cs-CZ" altLang="en-US"/>
              <a:t> </a:t>
            </a:r>
            <a:r>
              <a:rPr lang="cs-CZ" altLang="en-US">
                <a:solidFill>
                  <a:schemeClr val="bg1"/>
                </a:solidFill>
              </a:rPr>
              <a:t>	Stav, kdy ledviny jsou schopné udržovat normální složení vnitřního prostředí za běžných životních podmínek, ale ne za mimořádných okolností (infekce, operace, nadměrný přívod vody a elektrolytů).</a:t>
            </a:r>
            <a:endParaRPr lang="cs-CZ" altLang="en-US"/>
          </a:p>
          <a:p>
            <a:endParaRPr lang="cs-CZ" altLang="en-US"/>
          </a:p>
          <a:p>
            <a:r>
              <a:rPr lang="cs-CZ" altLang="en-US">
                <a:solidFill>
                  <a:srgbClr val="FFFF00"/>
                </a:solidFill>
              </a:rPr>
              <a:t>Renální selhání:</a:t>
            </a:r>
            <a:endParaRPr lang="cs-CZ" altLang="en-US">
              <a:solidFill>
                <a:srgbClr val="FF3300"/>
              </a:solidFill>
            </a:endParaRPr>
          </a:p>
          <a:p>
            <a:r>
              <a:rPr lang="cs-CZ" altLang="en-US"/>
              <a:t>	</a:t>
            </a:r>
            <a:r>
              <a:rPr lang="cs-CZ" altLang="en-US">
                <a:solidFill>
                  <a:schemeClr val="bg1"/>
                </a:solidFill>
              </a:rPr>
              <a:t>Stav, kdy ledviny nejsou schopné udržovat normální homeostázu ani za bazálních podmínek.</a:t>
            </a:r>
          </a:p>
          <a:p>
            <a:endParaRPr lang="cs-CZ" altLang="en-US"/>
          </a:p>
          <a:p>
            <a:r>
              <a:rPr lang="cs-CZ" altLang="en-US">
                <a:solidFill>
                  <a:srgbClr val="FFFF00"/>
                </a:solidFill>
              </a:rPr>
              <a:t>Urémie:</a:t>
            </a:r>
            <a:endParaRPr lang="cs-CZ" altLang="en-US">
              <a:solidFill>
                <a:srgbClr val="FF3300"/>
              </a:solidFill>
            </a:endParaRPr>
          </a:p>
          <a:p>
            <a:r>
              <a:rPr lang="cs-CZ" altLang="en-US"/>
              <a:t>	</a:t>
            </a:r>
            <a:r>
              <a:rPr lang="cs-CZ" altLang="en-US">
                <a:solidFill>
                  <a:schemeClr val="bg1"/>
                </a:solidFill>
              </a:rPr>
              <a:t>Syndrom, který se může vyvinout na podkladě renálního selhání, především chronického.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065338" y="835025"/>
            <a:ext cx="3879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FF00"/>
                </a:solidFill>
              </a:rPr>
              <a:t>Základní pojmy</a:t>
            </a:r>
            <a:endParaRPr lang="cs-CZ" altLang="en-US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BEB35-A292-48F1-A424-C5FAB2702449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492500" y="835025"/>
            <a:ext cx="1935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Dialýza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62000" y="1905000"/>
            <a:ext cx="777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Komplikace</a:t>
            </a:r>
            <a:endParaRPr lang="cs-CZ" altLang="en-US"/>
          </a:p>
          <a:p>
            <a:pPr>
              <a:spcBef>
                <a:spcPct val="30000"/>
              </a:spcBef>
            </a:pP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Sy nedostatečné dialýzy</a:t>
            </a:r>
          </a:p>
          <a:p>
            <a:pPr>
              <a:spcBef>
                <a:spcPct val="30000"/>
              </a:spcBef>
            </a:pPr>
            <a:r>
              <a:rPr lang="cs-CZ" altLang="en-US"/>
              <a:t>Sy nadměrné dialýzy ... ztráty AMK, vit., enzymů, hormonů, hypotenze při hypovolémii</a:t>
            </a:r>
          </a:p>
          <a:p>
            <a:pPr>
              <a:spcBef>
                <a:spcPct val="30000"/>
              </a:spcBef>
            </a:pPr>
            <a:r>
              <a:rPr lang="cs-CZ" altLang="en-US">
                <a:sym typeface="Symbol" panose="05050102010706020507" pitchFamily="18" charset="2"/>
              </a:rPr>
              <a:t>Sy disekvilibrační ... edém mozku při rychlé razantní dialýze</a:t>
            </a:r>
          </a:p>
          <a:p>
            <a:pPr>
              <a:spcBef>
                <a:spcPct val="30000"/>
              </a:spcBef>
            </a:pPr>
            <a:r>
              <a:rPr lang="cs-CZ" altLang="en-US">
                <a:sym typeface="Symbol" panose="05050102010706020507" pitchFamily="18" charset="2"/>
              </a:rPr>
              <a:t>Sy tvrdé vody ... Ca z dialyzační tekutiny  hypertense, zvracení, slabost, bolest hlavy</a:t>
            </a:r>
          </a:p>
          <a:p>
            <a:pPr>
              <a:spcBef>
                <a:spcPct val="30000"/>
              </a:spcBef>
            </a:pPr>
            <a:r>
              <a:rPr lang="cs-CZ" altLang="en-US">
                <a:sym typeface="Symbol" panose="05050102010706020507" pitchFamily="18" charset="2"/>
              </a:rPr>
              <a:t>Infekční komplikace ... hepatitis B</a:t>
            </a:r>
            <a:endParaRPr lang="cs-CZ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C0DA2-91BF-4308-99FC-34C6ED9BE156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1905000"/>
            <a:ext cx="88392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U</a:t>
            </a:r>
            <a:r>
              <a:rPr lang="cs-CZ" altLang="en-US" sz="2400">
                <a:solidFill>
                  <a:schemeClr val="accent2"/>
                </a:solidFill>
              </a:rPr>
              <a:t>-Na	</a:t>
            </a:r>
            <a:r>
              <a:rPr lang="cs-CZ" altLang="en-US"/>
              <a:t>... 100 - 200 mmol / 24 h</a:t>
            </a:r>
            <a:endParaRPr lang="cs-CZ" altLang="en-US" sz="2400">
              <a:solidFill>
                <a:schemeClr val="accent2"/>
              </a:solidFill>
            </a:endParaRPr>
          </a:p>
          <a:p>
            <a:pPr lvl="3"/>
            <a:r>
              <a:rPr lang="cs-CZ" altLang="en-US" sz="2400">
                <a:solidFill>
                  <a:schemeClr val="accent2"/>
                </a:solidFill>
              </a:rPr>
              <a:t>U-K	</a:t>
            </a:r>
            <a:r>
              <a:rPr lang="cs-CZ" altLang="en-US"/>
              <a:t>... 30 - 80 mmol / 24 h</a:t>
            </a:r>
            <a:endParaRPr lang="cs-CZ" altLang="en-US" sz="2400">
              <a:solidFill>
                <a:schemeClr val="accent2"/>
              </a:solidFill>
            </a:endParaRPr>
          </a:p>
          <a:p>
            <a:pPr lvl="3"/>
            <a:endParaRPr lang="cs-CZ" altLang="en-US" sz="2400">
              <a:solidFill>
                <a:schemeClr val="accent2"/>
              </a:solidFill>
            </a:endParaRPr>
          </a:p>
          <a:p>
            <a:pPr lvl="3"/>
            <a:r>
              <a:rPr lang="cs-CZ" altLang="en-US"/>
              <a:t>U-Na : U-K &lt; 1 ... Na/K výměna v distálním tubulu (aldosteron)</a:t>
            </a:r>
          </a:p>
          <a:p>
            <a:pPr lvl="3"/>
            <a:endParaRPr lang="cs-CZ" altLang="en-US"/>
          </a:p>
          <a:p>
            <a:pPr lvl="3"/>
            <a:r>
              <a:rPr lang="cs-CZ" altLang="en-US"/>
              <a:t>Patologie:	primární ledvinové onem.</a:t>
            </a:r>
          </a:p>
          <a:p>
            <a:pPr lvl="3"/>
            <a:r>
              <a:rPr lang="cs-CZ" altLang="en-US"/>
              <a:t>		renin / angiotensin / aldosteron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473325" y="685800"/>
            <a:ext cx="407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Biochemie moči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2B08F-D2A2-473F-AEFB-332C829DD06C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1905000"/>
            <a:ext cx="883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Exkreční frakce (EF)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= Poměr množství látky filtrovaného a vyloučeného močí</a:t>
            </a:r>
          </a:p>
          <a:p>
            <a:pPr lvl="3"/>
            <a:endParaRPr lang="cs-CZ" altLang="en-US"/>
          </a:p>
          <a:p>
            <a:pPr lvl="3"/>
            <a:r>
              <a:rPr lang="cs-CZ" altLang="en-US"/>
              <a:t>EF = J</a:t>
            </a:r>
            <a:r>
              <a:rPr lang="cs-CZ" altLang="en-US" baseline="-25000"/>
              <a:t>excr</a:t>
            </a:r>
            <a:r>
              <a:rPr lang="cs-CZ" altLang="en-US"/>
              <a:t>/J</a:t>
            </a:r>
            <a:r>
              <a:rPr lang="cs-CZ" altLang="en-US" baseline="-25000"/>
              <a:t>filtr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J</a:t>
            </a:r>
            <a:r>
              <a:rPr lang="cs-CZ" altLang="en-US" baseline="-25000"/>
              <a:t>excr</a:t>
            </a:r>
            <a:r>
              <a:rPr lang="cs-CZ" altLang="en-US"/>
              <a:t> = (C</a:t>
            </a:r>
            <a:r>
              <a:rPr lang="cs-CZ" altLang="en-US" baseline="-25000"/>
              <a:t>u</a:t>
            </a:r>
            <a:r>
              <a:rPr lang="cs-CZ" altLang="en-US"/>
              <a:t> ×V°</a:t>
            </a:r>
            <a:r>
              <a:rPr lang="cs-CZ" altLang="en-US" baseline="-25000"/>
              <a:t>u</a:t>
            </a:r>
            <a:r>
              <a:rPr lang="cs-CZ" altLang="en-US"/>
              <a:t>) and J</a:t>
            </a:r>
            <a:r>
              <a:rPr lang="cs-CZ" altLang="en-US" baseline="-25000"/>
              <a:t>filtr </a:t>
            </a:r>
            <a:r>
              <a:rPr lang="cs-CZ" altLang="en-US"/>
              <a:t>=(GFR × C</a:t>
            </a:r>
            <a:r>
              <a:rPr lang="cs-CZ" altLang="en-US" baseline="-25000"/>
              <a:t>filtr</a:t>
            </a:r>
            <a:r>
              <a:rPr lang="cs-CZ" altLang="en-US"/>
              <a:t>). To znamená že:</a:t>
            </a:r>
          </a:p>
          <a:p>
            <a:pPr lvl="3"/>
            <a:r>
              <a:rPr lang="cs-CZ" altLang="en-US"/>
              <a:t>EF   = (C</a:t>
            </a:r>
            <a:r>
              <a:rPr lang="cs-CZ" altLang="en-US" baseline="-25000"/>
              <a:t>u</a:t>
            </a:r>
            <a:r>
              <a:rPr lang="cs-CZ" altLang="en-US"/>
              <a:t> ×V°</a:t>
            </a:r>
            <a:r>
              <a:rPr lang="cs-CZ" altLang="en-US" baseline="-25000"/>
              <a:t>u</a:t>
            </a:r>
            <a:r>
              <a:rPr lang="cs-CZ" altLang="en-US"/>
              <a:t>) /(GFR × C</a:t>
            </a:r>
            <a:r>
              <a:rPr lang="cs-CZ" altLang="en-US" baseline="-25000"/>
              <a:t>filtr</a:t>
            </a:r>
            <a:r>
              <a:rPr lang="cs-CZ" altLang="en-US"/>
              <a:t>)</a:t>
            </a:r>
          </a:p>
          <a:p>
            <a:pPr lvl="3"/>
            <a:r>
              <a:rPr lang="cs-CZ" altLang="en-US"/>
              <a:t>C</a:t>
            </a:r>
            <a:r>
              <a:rPr lang="cs-CZ" altLang="en-US" baseline="-25000"/>
              <a:t>filtr</a:t>
            </a:r>
            <a:r>
              <a:rPr lang="cs-CZ" altLang="en-US"/>
              <a:t> = koncentrace látky v ultrafiltrátu</a:t>
            </a:r>
          </a:p>
          <a:p>
            <a:pPr lvl="3"/>
            <a:endParaRPr lang="cs-CZ" altLang="en-US"/>
          </a:p>
          <a:p>
            <a:pPr lvl="3"/>
            <a:r>
              <a:rPr lang="cs-CZ" altLang="en-US"/>
              <a:t>Inulin má </a:t>
            </a:r>
            <a:r>
              <a:rPr lang="cs-CZ" altLang="en-US">
                <a:solidFill>
                  <a:srgbClr val="009999"/>
                </a:solidFill>
              </a:rPr>
              <a:t>EF = 1</a:t>
            </a:r>
            <a:endParaRPr lang="cs-CZ" altLang="en-US"/>
          </a:p>
          <a:p>
            <a:pPr lvl="3"/>
            <a:r>
              <a:rPr lang="cs-CZ" altLang="en-US"/>
              <a:t>Látka s </a:t>
            </a:r>
            <a:r>
              <a:rPr lang="cs-CZ" altLang="en-US">
                <a:solidFill>
                  <a:srgbClr val="009999"/>
                </a:solidFill>
              </a:rPr>
              <a:t>EF &gt; 1</a:t>
            </a:r>
            <a:r>
              <a:rPr lang="cs-CZ" altLang="en-US"/>
              <a:t> vykazuje </a:t>
            </a:r>
            <a:r>
              <a:rPr lang="cs-CZ" altLang="en-US">
                <a:solidFill>
                  <a:srgbClr val="009999"/>
                </a:solidFill>
              </a:rPr>
              <a:t>dominantní tubulární sekreci</a:t>
            </a:r>
            <a:endParaRPr lang="cs-CZ" altLang="en-US"/>
          </a:p>
          <a:p>
            <a:pPr lvl="3"/>
            <a:r>
              <a:rPr lang="cs-CZ" altLang="en-US"/>
              <a:t>Látka s </a:t>
            </a:r>
            <a:r>
              <a:rPr lang="cs-CZ" altLang="en-US">
                <a:solidFill>
                  <a:srgbClr val="009999"/>
                </a:solidFill>
              </a:rPr>
              <a:t>EF &lt; 1</a:t>
            </a:r>
            <a:r>
              <a:rPr lang="cs-CZ" altLang="en-US"/>
              <a:t> vykazuje </a:t>
            </a:r>
            <a:r>
              <a:rPr lang="cs-CZ" altLang="en-US">
                <a:solidFill>
                  <a:srgbClr val="009999"/>
                </a:solidFill>
              </a:rPr>
              <a:t>dominantní tubulární reabsorpci</a:t>
            </a:r>
            <a:endParaRPr lang="en-US" alt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473325" y="685800"/>
            <a:ext cx="407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Biochemie moči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03537-4188-4668-BA10-DD521D1112F0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1905000"/>
            <a:ext cx="8839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Proteinurie</a:t>
            </a:r>
            <a:endParaRPr lang="en-US" altLang="en-US"/>
          </a:p>
          <a:p>
            <a:pPr lvl="3"/>
            <a:endParaRPr lang="en-US" altLang="en-US"/>
          </a:p>
          <a:p>
            <a:pPr lvl="3"/>
            <a:r>
              <a:rPr lang="en-US" altLang="en-US"/>
              <a:t>Fyziologická	&lt; 150 mg / 24 h</a:t>
            </a:r>
          </a:p>
          <a:p>
            <a:pPr lvl="3"/>
            <a:r>
              <a:rPr lang="en-US" altLang="en-US"/>
              <a:t>Patologická	</a:t>
            </a:r>
            <a:r>
              <a:rPr lang="cs-CZ" altLang="en-US"/>
              <a:t>&gt; 500 mg / 24 h</a:t>
            </a:r>
          </a:p>
          <a:p>
            <a:pPr lvl="3"/>
            <a:r>
              <a:rPr lang="cs-CZ" altLang="en-US"/>
              <a:t>Těžká	&gt; 3500 mg / 24 h</a:t>
            </a:r>
          </a:p>
          <a:p>
            <a:pPr lvl="3"/>
            <a:r>
              <a:rPr lang="cs-CZ" altLang="en-US"/>
              <a:t>Nefrotický sy	&gt; 5000 mg / 24 h</a:t>
            </a:r>
          </a:p>
          <a:p>
            <a:pPr lvl="3"/>
            <a:endParaRPr lang="cs-CZ" altLang="en-US"/>
          </a:p>
          <a:p>
            <a:pPr lvl="3"/>
            <a:endParaRPr lang="en-US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4572000"/>
            <a:ext cx="6553200" cy="7016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bg1"/>
                </a:solidFill>
              </a:rPr>
              <a:t>Proteinurie &gt; 2 g za 24 h je vždy projevem  </a:t>
            </a:r>
            <a:r>
              <a:rPr lang="cs-CZ" altLang="en-US">
                <a:solidFill>
                  <a:srgbClr val="FFFF99"/>
                </a:solidFill>
              </a:rPr>
              <a:t>poruchy glomerulární funkce</a:t>
            </a:r>
            <a:r>
              <a:rPr lang="cs-CZ" alt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800600" y="2514600"/>
            <a:ext cx="3810000" cy="10064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746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bg1"/>
                </a:solidFill>
              </a:rPr>
              <a:t>Kvantifikace proteinurie:</a:t>
            </a:r>
            <a:endParaRPr lang="cs-CZ" altLang="en-US" sz="2400" b="0"/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proužkové metody</a:t>
            </a: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sulfosalicylová kyselina</a:t>
            </a:r>
            <a:endParaRPr lang="cs-CZ" altLang="en-US" sz="2400" b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62000" y="5470525"/>
            <a:ext cx="65532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bg1"/>
                </a:solidFill>
              </a:rPr>
              <a:t>Mladí muži s proteinurií </a:t>
            </a:r>
            <a:r>
              <a:rPr lang="en-US" altLang="en-US">
                <a:solidFill>
                  <a:schemeClr val="bg1"/>
                </a:solidFill>
              </a:rPr>
              <a:t>&lt;</a:t>
            </a:r>
            <a:r>
              <a:rPr lang="cs-CZ" altLang="en-US">
                <a:solidFill>
                  <a:schemeClr val="bg1"/>
                </a:solidFill>
              </a:rPr>
              <a:t>  2 g za 24 h s normální clearence kreatininu by měli být vyšetřeni na  </a:t>
            </a:r>
            <a:r>
              <a:rPr lang="cs-CZ" altLang="en-US">
                <a:solidFill>
                  <a:srgbClr val="FFFF99"/>
                </a:solidFill>
              </a:rPr>
              <a:t>ortostatickou proteinurii</a:t>
            </a:r>
            <a:endParaRPr lang="cs-CZ" altLang="en-US">
              <a:solidFill>
                <a:schemeClr val="bg1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73325" y="685800"/>
            <a:ext cx="407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Biochemie moči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A2832-7B4D-4023-A143-7DC5C51A4737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19050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Proteinurie</a:t>
            </a:r>
            <a:endParaRPr lang="en-US" altLang="en-US"/>
          </a:p>
          <a:p>
            <a:pPr lvl="3"/>
            <a:endParaRPr lang="en-US" altLang="en-US"/>
          </a:p>
          <a:p>
            <a:pPr lvl="3"/>
            <a:endParaRPr lang="en-US" alt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8775"/>
            <a:ext cx="6477000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762250" y="2571750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Glomerulární   x   Tubulární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473325" y="685800"/>
            <a:ext cx="407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Biochemie moči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ECDD5-AF2A-49D4-BA80-A0B11343001F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533400" y="2438400"/>
            <a:ext cx="7848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0" indent="-1905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	</a:t>
            </a:r>
          </a:p>
          <a:p>
            <a:r>
              <a:rPr lang="cs-CZ" altLang="en-US"/>
              <a:t>Glomerulární	Zvýšená glomerulo-kapilární permeabilita</a:t>
            </a:r>
          </a:p>
          <a:p>
            <a:r>
              <a:rPr lang="cs-CZ" altLang="en-US"/>
              <a:t>	Primární nebo sekundární glomerulopatie</a:t>
            </a:r>
          </a:p>
          <a:p>
            <a:pPr>
              <a:spcBef>
                <a:spcPct val="50000"/>
              </a:spcBef>
            </a:pPr>
            <a:r>
              <a:rPr lang="cs-CZ" altLang="en-US"/>
              <a:t>Tubulární	Snížená tubulární reabsorpce proteinů</a:t>
            </a:r>
          </a:p>
          <a:p>
            <a:r>
              <a:rPr lang="cs-CZ" altLang="en-US"/>
              <a:t>	Tubulární nebo intersticiální porucha	</a:t>
            </a:r>
          </a:p>
          <a:p>
            <a:pPr>
              <a:spcBef>
                <a:spcPct val="50000"/>
              </a:spcBef>
            </a:pPr>
            <a:r>
              <a:rPr lang="cs-CZ" altLang="en-US"/>
              <a:t>„Overflow“	Zvýšená tvorba nízkomolekulárních proteinů filtrujících se glomerulární membránou</a:t>
            </a:r>
          </a:p>
          <a:p>
            <a:r>
              <a:rPr lang="cs-CZ" altLang="en-US"/>
              <a:t>	Monoklonální gamapatie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0" y="19050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Proteinurie</a:t>
            </a:r>
            <a:endParaRPr lang="en-US" altLang="en-US"/>
          </a:p>
          <a:p>
            <a:pPr lvl="3"/>
            <a:endParaRPr lang="en-US" altLang="en-US"/>
          </a:p>
          <a:p>
            <a:pPr lvl="3"/>
            <a:endParaRPr lang="en-US" altLang="en-US"/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2473325" y="685800"/>
            <a:ext cx="407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Biochemie moči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AC9C0-D0A9-442C-8E3A-2DC7994186A8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9050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Proteinurie</a:t>
            </a:r>
            <a:endParaRPr lang="en-US" altLang="en-US"/>
          </a:p>
          <a:p>
            <a:pPr lvl="3"/>
            <a:endParaRPr lang="en-US" altLang="en-US"/>
          </a:p>
          <a:p>
            <a:pPr lvl="3"/>
            <a:endParaRPr lang="en-US" altLang="en-US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828800"/>
            <a:ext cx="383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33400" y="2895600"/>
            <a:ext cx="4876800" cy="237807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1968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FF6600"/>
                </a:solidFill>
              </a:rPr>
              <a:t>Nefrotický syndrom</a:t>
            </a:r>
            <a:endParaRPr lang="cs-CZ" altLang="en-US"/>
          </a:p>
          <a:p>
            <a:pPr>
              <a:spcBef>
                <a:spcPct val="30000"/>
              </a:spcBef>
            </a:pPr>
            <a:r>
              <a:rPr lang="cs-CZ" altLang="en-US"/>
              <a:t>Diagnostická kritéria:</a:t>
            </a:r>
          </a:p>
          <a:p>
            <a:pPr lvl="1">
              <a:buFontTx/>
              <a:buChar char="•"/>
            </a:pPr>
            <a:r>
              <a:rPr lang="cs-CZ" altLang="en-US"/>
              <a:t>těžká proteinurie (&gt;3500 g / 24 h)</a:t>
            </a:r>
          </a:p>
          <a:p>
            <a:pPr lvl="1">
              <a:buFontTx/>
              <a:buChar char="•"/>
            </a:pPr>
            <a:r>
              <a:rPr lang="cs-CZ" altLang="en-US"/>
              <a:t>hypoalbuminémie</a:t>
            </a:r>
          </a:p>
          <a:p>
            <a:pPr lvl="1">
              <a:buFontTx/>
              <a:buChar char="•"/>
            </a:pPr>
            <a:r>
              <a:rPr lang="cs-CZ" altLang="en-US"/>
              <a:t>edémy</a:t>
            </a:r>
          </a:p>
          <a:p>
            <a:pPr lvl="1">
              <a:buFontTx/>
              <a:buChar char="•"/>
            </a:pPr>
            <a:r>
              <a:rPr lang="cs-CZ" altLang="en-US"/>
              <a:t>hyperlipidémie (TG)</a:t>
            </a:r>
          </a:p>
          <a:p>
            <a:pPr lvl="1">
              <a:buFontTx/>
              <a:buChar char="•"/>
            </a:pPr>
            <a:r>
              <a:rPr lang="cs-CZ" altLang="en-US"/>
              <a:t>lipidurie</a:t>
            </a:r>
            <a:endParaRPr lang="cs-CZ" altLang="en-US" sz="2400" b="0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2473325" y="685800"/>
            <a:ext cx="407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Biochemie moči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E4DEA-BD0E-441F-8995-B43B610B1F54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39939" name="Rectangle 1026"/>
          <p:cNvSpPr>
            <a:spLocks noChangeArrowheads="1"/>
          </p:cNvSpPr>
          <p:nvPr/>
        </p:nvSpPr>
        <p:spPr bwMode="auto">
          <a:xfrm>
            <a:off x="0" y="1905000"/>
            <a:ext cx="883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2923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Proužkové testy</a:t>
            </a:r>
          </a:p>
          <a:p>
            <a:pPr lvl="3"/>
            <a:endParaRPr lang="en-US" altLang="en-US"/>
          </a:p>
          <a:p>
            <a:pPr lvl="3"/>
            <a:r>
              <a:rPr lang="en-US" altLang="en-US"/>
              <a:t>pH</a:t>
            </a:r>
          </a:p>
          <a:p>
            <a:pPr lvl="3"/>
            <a:r>
              <a:rPr lang="en-US" altLang="en-US"/>
              <a:t>Glukóza</a:t>
            </a:r>
          </a:p>
          <a:p>
            <a:pPr lvl="3"/>
            <a:r>
              <a:rPr lang="en-US" altLang="en-US"/>
              <a:t>Protein</a:t>
            </a:r>
          </a:p>
          <a:p>
            <a:pPr lvl="3"/>
            <a:r>
              <a:rPr lang="en-US" altLang="en-US"/>
              <a:t>Krev</a:t>
            </a:r>
          </a:p>
          <a:p>
            <a:pPr lvl="3"/>
            <a:r>
              <a:rPr lang="en-US" altLang="en-US"/>
              <a:t>Bilirubin</a:t>
            </a:r>
          </a:p>
          <a:p>
            <a:pPr lvl="3"/>
            <a:r>
              <a:rPr lang="en-US" altLang="en-US"/>
              <a:t>Urobilinogen</a:t>
            </a:r>
          </a:p>
          <a:p>
            <a:pPr lvl="3"/>
            <a:r>
              <a:rPr lang="en-US" altLang="en-US"/>
              <a:t>Ketony</a:t>
            </a:r>
          </a:p>
          <a:p>
            <a:pPr lvl="3"/>
            <a:r>
              <a:rPr lang="en-US" altLang="en-US"/>
              <a:t>Nitrity</a:t>
            </a:r>
          </a:p>
          <a:p>
            <a:pPr lvl="3"/>
            <a:r>
              <a:rPr lang="en-US" altLang="en-US"/>
              <a:t>Leukocyty</a:t>
            </a:r>
          </a:p>
        </p:txBody>
      </p:sp>
      <p:pic>
        <p:nvPicPr>
          <p:cNvPr id="39940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1116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1030"/>
          <p:cNvSpPr txBox="1">
            <a:spLocks noChangeArrowheads="1"/>
          </p:cNvSpPr>
          <p:nvPr/>
        </p:nvSpPr>
        <p:spPr bwMode="auto">
          <a:xfrm>
            <a:off x="2473325" y="685800"/>
            <a:ext cx="407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Biochemie moči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D74A3-004A-4FFD-9C2C-A94777ADFC5E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-152400" y="1905000"/>
            <a:ext cx="8839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75150" indent="-380365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59375" indent="-593725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165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737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309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881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>
                <a:solidFill>
                  <a:srgbClr val="FF6600"/>
                </a:solidFill>
              </a:rPr>
              <a:t>Addis</a:t>
            </a:r>
            <a:r>
              <a:rPr lang="cs-CZ" altLang="en-US"/>
              <a:t>:	Ery &lt; 2 mil.	Leu &lt; 4 mil.	válce &lt; 100 000	/ 24 h </a:t>
            </a:r>
          </a:p>
          <a:p>
            <a:pPr lvl="3"/>
            <a:r>
              <a:rPr lang="cs-CZ" altLang="en-US">
                <a:solidFill>
                  <a:srgbClr val="FF6600"/>
                </a:solidFill>
              </a:rPr>
              <a:t>Hamburger</a:t>
            </a:r>
            <a:r>
              <a:rPr lang="cs-CZ" altLang="en-US"/>
              <a:t>:	Ery &lt; 2000	Leu &lt; 4000	válce &lt; 60 - 70	/ min.</a:t>
            </a:r>
          </a:p>
          <a:p>
            <a:pPr lvl="3"/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>
                <a:solidFill>
                  <a:srgbClr val="FF6600"/>
                </a:solidFill>
              </a:rPr>
              <a:t>Vyšetření erytrocytů ve fázovém kontrastu</a:t>
            </a:r>
            <a:endParaRPr lang="cs-CZ" altLang="en-US"/>
          </a:p>
          <a:p>
            <a:pPr lvl="3"/>
            <a:r>
              <a:rPr lang="cs-CZ" altLang="en-US"/>
              <a:t>... k určení jejich původu</a:t>
            </a:r>
          </a:p>
          <a:p>
            <a:pPr lvl="3"/>
            <a:r>
              <a:rPr lang="cs-CZ" altLang="en-US"/>
              <a:t>	Ery z glomerulů ... deformace</a:t>
            </a:r>
          </a:p>
          <a:p>
            <a:pPr lvl="3"/>
            <a:r>
              <a:rPr lang="cs-CZ" altLang="en-US"/>
              <a:t>	Ery z vývod. cest ... intaktní elementy</a:t>
            </a:r>
            <a:endParaRPr lang="en-US" altLang="en-US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289175" y="685800"/>
            <a:ext cx="444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Močový sediment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E5685-6E2C-40E8-8F93-479C449AF3DE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52400" y="19050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75150" indent="-3803650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59375" indent="-593725"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165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737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309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88175"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2187575" algn="l"/>
                <a:tab pos="3898900" algn="l"/>
                <a:tab pos="5626100" algn="l"/>
                <a:tab pos="7708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>
                <a:solidFill>
                  <a:srgbClr val="FF6600"/>
                </a:solidFill>
              </a:rPr>
              <a:t>Vyšetření erytrocytů ve fázovém kontrastu</a:t>
            </a:r>
            <a:endParaRPr lang="en-US" altLang="en-US"/>
          </a:p>
        </p:txBody>
      </p:sp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09600" y="5638800"/>
            <a:ext cx="4876800" cy="64135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FFFF99"/>
                </a:solidFill>
              </a:rPr>
              <a:t>Okrajové deformace</a:t>
            </a:r>
            <a:endParaRPr lang="en-US" altLang="en-US" sz="1800">
              <a:solidFill>
                <a:schemeClr val="bg1"/>
              </a:solidFill>
            </a:endParaRPr>
          </a:p>
          <a:p>
            <a:r>
              <a:rPr lang="en-US" altLang="en-US" sz="1800">
                <a:solidFill>
                  <a:schemeClr val="bg1"/>
                </a:solidFill>
              </a:rPr>
              <a:t>(erytrocyty z glomerulů)</a:t>
            </a:r>
            <a:endParaRPr lang="en-US" altLang="en-US" sz="1800"/>
          </a:p>
        </p:txBody>
      </p:sp>
      <p:pic>
        <p:nvPicPr>
          <p:cNvPr id="4198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59200"/>
            <a:ext cx="3810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Rectangle 13"/>
          <p:cNvSpPr>
            <a:spLocks noChangeArrowheads="1"/>
          </p:cNvSpPr>
          <p:nvPr/>
        </p:nvSpPr>
        <p:spPr bwMode="auto">
          <a:xfrm>
            <a:off x="3505200" y="2711450"/>
            <a:ext cx="5105400" cy="64135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1711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52850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0050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672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244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16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38850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FFFF99"/>
                </a:solidFill>
              </a:rPr>
              <a:t>Intaktní erytrpcyty </a:t>
            </a:r>
            <a:endParaRPr lang="en-US" altLang="en-US" sz="1800">
              <a:solidFill>
                <a:schemeClr val="bg1"/>
              </a:solidFill>
            </a:endParaRPr>
          </a:p>
          <a:p>
            <a:r>
              <a:rPr lang="en-US" altLang="en-US" sz="1800">
                <a:solidFill>
                  <a:schemeClr val="bg1"/>
                </a:solidFill>
              </a:rPr>
              <a:t>(extraglomerularní původ)</a:t>
            </a:r>
            <a:endParaRPr lang="en-US" altLang="en-US" sz="1800"/>
          </a:p>
        </p:txBody>
      </p:sp>
      <p:pic>
        <p:nvPicPr>
          <p:cNvPr id="4199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6576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2289175" y="685800"/>
            <a:ext cx="444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Močový sediment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A857E-A8A7-4F58-BF37-633D1F1D60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147" name="Rectangle 1026"/>
          <p:cNvSpPr>
            <a:spLocks noChangeArrowheads="1"/>
          </p:cNvSpPr>
          <p:nvPr/>
        </p:nvSpPr>
        <p:spPr bwMode="auto">
          <a:xfrm>
            <a:off x="762000" y="1752600"/>
            <a:ext cx="7772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1. Retence</a:t>
            </a:r>
            <a:endParaRPr lang="cs-CZ" altLang="en-US">
              <a:solidFill>
                <a:srgbClr val="FF3300"/>
              </a:solidFill>
            </a:endParaRP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voda</a:t>
            </a: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elektrolyty</a:t>
            </a: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malé molekuly</a:t>
            </a: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středně velké molekuly (500 - 3000 D)</a:t>
            </a:r>
          </a:p>
          <a:p>
            <a:endParaRPr lang="cs-CZ" altLang="en-US"/>
          </a:p>
          <a:p>
            <a:r>
              <a:rPr lang="cs-CZ" altLang="en-US">
                <a:solidFill>
                  <a:srgbClr val="FFFF00"/>
                </a:solidFill>
              </a:rPr>
              <a:t>2. Zvýšené ztráty</a:t>
            </a:r>
            <a:endParaRPr lang="cs-CZ" altLang="en-US">
              <a:solidFill>
                <a:srgbClr val="FF3300"/>
              </a:solidFill>
            </a:endParaRP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voda, elektrolyty</a:t>
            </a: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aminokyseliny, proteiny, vitaminy</a:t>
            </a:r>
            <a:endParaRPr lang="cs-CZ" altLang="en-US"/>
          </a:p>
          <a:p>
            <a:endParaRPr lang="cs-CZ" altLang="en-US"/>
          </a:p>
          <a:p>
            <a:r>
              <a:rPr lang="cs-CZ" altLang="en-US">
                <a:solidFill>
                  <a:srgbClr val="FFFF00"/>
                </a:solidFill>
              </a:rPr>
              <a:t>3. Snížená tvorba</a:t>
            </a:r>
            <a:endParaRPr lang="cs-CZ" altLang="en-US">
              <a:solidFill>
                <a:srgbClr val="FF3300"/>
              </a:solidFill>
            </a:endParaRP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Epo</a:t>
            </a:r>
          </a:p>
          <a:p>
            <a:pPr lvl="1">
              <a:buFontTx/>
              <a:buChar char="•"/>
            </a:pPr>
            <a:r>
              <a:rPr lang="cs-CZ" altLang="en-US">
                <a:solidFill>
                  <a:schemeClr val="bg1"/>
                </a:solidFill>
              </a:rPr>
              <a:t> 1,25-OH-D3 vitamin</a:t>
            </a:r>
            <a:endParaRPr lang="cs-CZ" altLang="en-US"/>
          </a:p>
          <a:p>
            <a:endParaRPr lang="cs-CZ" altLang="en-US"/>
          </a:p>
          <a:p>
            <a:r>
              <a:rPr lang="cs-CZ" altLang="en-US">
                <a:solidFill>
                  <a:srgbClr val="FFFF00"/>
                </a:solidFill>
              </a:rPr>
              <a:t>4. Trade off hypotéza</a:t>
            </a:r>
            <a:endParaRPr lang="cs-CZ" altLang="en-US">
              <a:solidFill>
                <a:srgbClr val="FF3300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	= změny navozené systémovou kompenzační aktivitou</a:t>
            </a:r>
            <a:endParaRPr lang="cs-CZ" altLang="en-US"/>
          </a:p>
        </p:txBody>
      </p:sp>
      <p:sp>
        <p:nvSpPr>
          <p:cNvPr id="6148" name="Text Box 1029"/>
          <p:cNvSpPr txBox="1">
            <a:spLocks noChangeArrowheads="1"/>
          </p:cNvSpPr>
          <p:nvPr/>
        </p:nvSpPr>
        <p:spPr bwMode="auto">
          <a:xfrm>
            <a:off x="1141413" y="835025"/>
            <a:ext cx="5746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FF00"/>
                </a:solidFill>
              </a:rPr>
              <a:t>Faktory rozvoje urémie</a:t>
            </a:r>
            <a:endParaRPr lang="cs-CZ" altLang="en-US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C5FF6-7F77-492B-9992-D8EE4DBF68C2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2667000" y="2819400"/>
            <a:ext cx="14478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Erytrocyty</a:t>
            </a:r>
            <a:endParaRPr lang="en-US" altLang="en-US" sz="1800"/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7239000" y="2819400"/>
            <a:ext cx="16764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Leukocyty</a:t>
            </a:r>
            <a:endParaRPr lang="en-US" altLang="en-US" sz="1800"/>
          </a:p>
        </p:txBody>
      </p:sp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5532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2971800" y="6232525"/>
            <a:ext cx="12954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Baktérie</a:t>
            </a:r>
            <a:endParaRPr lang="en-US" altLang="en-US" sz="1800"/>
          </a:p>
        </p:txBody>
      </p:sp>
      <p:pic>
        <p:nvPicPr>
          <p:cNvPr id="430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30575"/>
            <a:ext cx="49530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6477000" y="6232525"/>
            <a:ext cx="23622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Squamozní buňky</a:t>
            </a:r>
            <a:endParaRPr lang="en-US" altLang="en-US" sz="1800"/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>
            <a:off x="2289175" y="685800"/>
            <a:ext cx="444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Močový sediment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1ED2C-B0E9-4ED2-AD6C-442283D982AB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44035" name="Picture 1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1037"/>
          <p:cNvSpPr>
            <a:spLocks noChangeArrowheads="1"/>
          </p:cNvSpPr>
          <p:nvPr/>
        </p:nvSpPr>
        <p:spPr bwMode="auto">
          <a:xfrm>
            <a:off x="1600200" y="2819400"/>
            <a:ext cx="25146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Erytrocytární válce</a:t>
            </a:r>
            <a:endParaRPr lang="en-US" altLang="en-US" sz="1800"/>
          </a:p>
        </p:txBody>
      </p:sp>
      <p:pic>
        <p:nvPicPr>
          <p:cNvPr id="44037" name="Picture 1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5715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1039"/>
          <p:cNvSpPr>
            <a:spLocks noChangeArrowheads="1"/>
          </p:cNvSpPr>
          <p:nvPr/>
        </p:nvSpPr>
        <p:spPr bwMode="auto">
          <a:xfrm>
            <a:off x="6553200" y="2819400"/>
            <a:ext cx="26670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Leukocytární válce</a:t>
            </a:r>
            <a:endParaRPr lang="en-US" altLang="en-US" sz="1800"/>
          </a:p>
        </p:txBody>
      </p:sp>
      <p:pic>
        <p:nvPicPr>
          <p:cNvPr id="44039" name="Picture 10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3352800"/>
            <a:ext cx="8382000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Rectangle 1042"/>
          <p:cNvSpPr>
            <a:spLocks noChangeArrowheads="1"/>
          </p:cNvSpPr>
          <p:nvPr/>
        </p:nvSpPr>
        <p:spPr bwMode="auto">
          <a:xfrm>
            <a:off x="2057400" y="6232525"/>
            <a:ext cx="22098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Granulární válce</a:t>
            </a:r>
            <a:endParaRPr lang="en-US" altLang="en-US" sz="1800"/>
          </a:p>
        </p:txBody>
      </p:sp>
      <p:pic>
        <p:nvPicPr>
          <p:cNvPr id="44041" name="Picture 1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63246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Rectangle 1044"/>
          <p:cNvSpPr>
            <a:spLocks noChangeArrowheads="1"/>
          </p:cNvSpPr>
          <p:nvPr/>
        </p:nvSpPr>
        <p:spPr bwMode="auto">
          <a:xfrm>
            <a:off x="7086600" y="6232525"/>
            <a:ext cx="21336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Voskové válce</a:t>
            </a:r>
            <a:endParaRPr lang="en-US" altLang="en-US" sz="1800"/>
          </a:p>
        </p:txBody>
      </p:sp>
      <p:sp>
        <p:nvSpPr>
          <p:cNvPr id="44043" name="Text Box 1045"/>
          <p:cNvSpPr txBox="1">
            <a:spLocks noChangeArrowheads="1"/>
          </p:cNvSpPr>
          <p:nvPr/>
        </p:nvSpPr>
        <p:spPr bwMode="auto">
          <a:xfrm>
            <a:off x="2289175" y="685800"/>
            <a:ext cx="444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Močový sediment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DE191-87DC-42CB-B9DE-1F5FAE63ED7D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45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57340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13"/>
          <p:cNvSpPr>
            <a:spLocks noChangeArrowheads="1"/>
          </p:cNvSpPr>
          <p:nvPr/>
        </p:nvSpPr>
        <p:spPr bwMode="auto">
          <a:xfrm>
            <a:off x="1828800" y="2819400"/>
            <a:ext cx="22860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Krystaly cystinu</a:t>
            </a:r>
            <a:endParaRPr lang="en-US" altLang="en-US" sz="1800"/>
          </a:p>
        </p:txBody>
      </p:sp>
      <p:pic>
        <p:nvPicPr>
          <p:cNvPr id="4506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514350"/>
            <a:ext cx="4953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Rectangle 16"/>
          <p:cNvSpPr>
            <a:spLocks noChangeArrowheads="1"/>
          </p:cNvSpPr>
          <p:nvPr/>
        </p:nvSpPr>
        <p:spPr bwMode="auto">
          <a:xfrm>
            <a:off x="6705600" y="2819400"/>
            <a:ext cx="23622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Krystaly tyrosinu</a:t>
            </a:r>
            <a:endParaRPr lang="en-US" altLang="en-US" sz="1800"/>
          </a:p>
        </p:txBody>
      </p:sp>
      <p:pic>
        <p:nvPicPr>
          <p:cNvPr id="4506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352800"/>
            <a:ext cx="48958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4" name="Rectangle 18"/>
          <p:cNvSpPr>
            <a:spLocks noChangeArrowheads="1"/>
          </p:cNvSpPr>
          <p:nvPr/>
        </p:nvSpPr>
        <p:spPr bwMode="auto">
          <a:xfrm>
            <a:off x="1219200" y="6384925"/>
            <a:ext cx="32766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Ca oxalátové krystaly</a:t>
            </a:r>
            <a:endParaRPr lang="en-US" altLang="en-US" sz="1800"/>
          </a:p>
        </p:txBody>
      </p:sp>
      <p:pic>
        <p:nvPicPr>
          <p:cNvPr id="4506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953000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Rectangle 20"/>
          <p:cNvSpPr>
            <a:spLocks noChangeArrowheads="1"/>
          </p:cNvSpPr>
          <p:nvPr/>
        </p:nvSpPr>
        <p:spPr bwMode="auto">
          <a:xfrm>
            <a:off x="5029200" y="6400800"/>
            <a:ext cx="4191000" cy="396875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“Coffin lid” struvitové  krystaly</a:t>
            </a:r>
            <a:endParaRPr lang="en-US" altLang="en-US" sz="1800"/>
          </a:p>
        </p:txBody>
      </p:sp>
      <p:sp>
        <p:nvSpPr>
          <p:cNvPr id="45067" name="Text Box 21"/>
          <p:cNvSpPr txBox="1">
            <a:spLocks noChangeArrowheads="1"/>
          </p:cNvSpPr>
          <p:nvPr/>
        </p:nvSpPr>
        <p:spPr bwMode="auto">
          <a:xfrm>
            <a:off x="2289175" y="685800"/>
            <a:ext cx="444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Močový sediment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01F93-7B7F-405F-8660-5DBC9E7366C0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87400"/>
            <a:ext cx="342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0" y="1905000"/>
            <a:ext cx="8610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Urea</a:t>
            </a:r>
            <a:endParaRPr lang="cs-CZ" altLang="en-US"/>
          </a:p>
          <a:p>
            <a:pPr lvl="3"/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= degradační produkt proteokatabolismu</a:t>
            </a:r>
          </a:p>
          <a:p>
            <a:pPr lvl="3"/>
            <a:r>
              <a:rPr lang="cs-CZ" altLang="en-US"/>
              <a:t>Sérová urea závisí jednak na obratu proteinů, jednak na funkci ledvin</a:t>
            </a:r>
            <a:endParaRPr lang="cs-CZ" altLang="en-US" sz="2400" b="0">
              <a:latin typeface="Times New Roman" panose="02020603050405020304" pitchFamily="18" charset="0"/>
            </a:endParaRPr>
          </a:p>
          <a:p>
            <a:pPr lvl="3"/>
            <a:endParaRPr lang="cs-CZ" altLang="en-US"/>
          </a:p>
          <a:p>
            <a:pPr lvl="3"/>
            <a:r>
              <a:rPr lang="cs-CZ" altLang="en-US"/>
              <a:t>Normální hodnoty: &lt; 7,5 mmol / l</a:t>
            </a:r>
          </a:p>
          <a:p>
            <a:pPr lvl="3"/>
            <a:r>
              <a:rPr lang="cs-CZ" altLang="en-US">
                <a:sym typeface="Symbol" panose="05050102010706020507" pitchFamily="18" charset="2"/>
              </a:rPr>
              <a:t>			 </a:t>
            </a:r>
            <a:r>
              <a:rPr lang="cs-CZ" altLang="en-US"/>
              <a:t> ...	</a:t>
            </a:r>
            <a:r>
              <a:rPr lang="cs-CZ" altLang="en-US">
                <a:sym typeface="Symbol" panose="05050102010706020507" pitchFamily="18" charset="2"/>
              </a:rPr>
              <a:t> glomerulární filtrace (orientační parametr)</a:t>
            </a:r>
            <a:endParaRPr lang="cs-CZ" altLang="en-US"/>
          </a:p>
          <a:p>
            <a:pPr lvl="3"/>
            <a:r>
              <a:rPr lang="cs-CZ" altLang="en-US"/>
              <a:t>				dehydratace</a:t>
            </a:r>
          </a:p>
          <a:p>
            <a:pPr lvl="3"/>
            <a:r>
              <a:rPr lang="cs-CZ" altLang="en-US"/>
              <a:t>				 </a:t>
            </a:r>
            <a:r>
              <a:rPr lang="cs-CZ" altLang="en-US">
                <a:sym typeface="Symbol" panose="05050102010706020507" pitchFamily="18" charset="2"/>
              </a:rPr>
              <a:t></a:t>
            </a:r>
            <a:r>
              <a:rPr lang="cs-CZ" altLang="en-US"/>
              <a:t> proteokatabolismus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241550" y="685800"/>
            <a:ext cx="453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Sérová biochemie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60B3F-447B-4B09-AAC9-BC720063BF31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1905000"/>
            <a:ext cx="861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Kreatinin</a:t>
            </a:r>
            <a:endParaRPr lang="cs-CZ" altLang="en-US"/>
          </a:p>
          <a:p>
            <a:pPr lvl="3"/>
            <a:endParaRPr lang="cs-CZ" altLang="en-US"/>
          </a:p>
          <a:p>
            <a:pPr lvl="3"/>
            <a:endParaRPr lang="cs-CZ" altLang="en-US"/>
          </a:p>
          <a:p>
            <a:pPr lvl="3"/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= Degradační produkt kreatinu, který je významnou složkou svaloviny</a:t>
            </a:r>
            <a:endParaRPr lang="cs-CZ" altLang="en-US" sz="2400" b="0">
              <a:latin typeface="Times New Roman" panose="02020603050405020304" pitchFamily="18" charset="0"/>
            </a:endParaRPr>
          </a:p>
          <a:p>
            <a:pPr lvl="3"/>
            <a:endParaRPr lang="cs-CZ" altLang="en-US"/>
          </a:p>
          <a:p>
            <a:pPr lvl="3"/>
            <a:r>
              <a:rPr lang="cs-CZ" altLang="en-US"/>
              <a:t>Orientační parametr pro hodnocení GF</a:t>
            </a:r>
          </a:p>
          <a:p>
            <a:pPr lvl="3"/>
            <a:endParaRPr lang="cs-CZ" altLang="en-US"/>
          </a:p>
          <a:p>
            <a:pPr lvl="3"/>
            <a:r>
              <a:rPr lang="cs-CZ" altLang="en-US"/>
              <a:t>Normální hodnoty:</a:t>
            </a:r>
          </a:p>
          <a:p>
            <a:pPr lvl="4">
              <a:buFont typeface="Symbol" panose="05050102010706020507" pitchFamily="18" charset="2"/>
              <a:buChar char="·"/>
            </a:pPr>
            <a:r>
              <a:rPr lang="cs-CZ" altLang="en-US"/>
              <a:t>muži &lt; 124 umol / l </a:t>
            </a:r>
          </a:p>
          <a:p>
            <a:pPr lvl="4">
              <a:buFont typeface="Symbol" panose="05050102010706020507" pitchFamily="18" charset="2"/>
              <a:buChar char="·"/>
            </a:pPr>
            <a:r>
              <a:rPr lang="cs-CZ" altLang="en-US"/>
              <a:t>ženy &lt; 115 umol / l (díky menší svalové hmotě)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8478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41550" y="685800"/>
            <a:ext cx="453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Sérová biochemie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A9A02-A77F-4543-85E6-7532FC3CE6A0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48131" name="Rectangle 1026"/>
          <p:cNvSpPr>
            <a:spLocks noChangeArrowheads="1"/>
          </p:cNvSpPr>
          <p:nvPr/>
        </p:nvSpPr>
        <p:spPr bwMode="auto">
          <a:xfrm>
            <a:off x="0" y="1905000"/>
            <a:ext cx="8610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Kreatinin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Srovnání kreatininu proti urey:</a:t>
            </a:r>
          </a:p>
          <a:p>
            <a:pPr lvl="3">
              <a:buFontTx/>
              <a:buChar char="•"/>
            </a:pPr>
            <a:r>
              <a:rPr lang="cs-CZ" altLang="en-US"/>
              <a:t>stabilní 24-h koncentrace</a:t>
            </a:r>
          </a:p>
          <a:p>
            <a:pPr lvl="3">
              <a:buFontTx/>
              <a:buChar char="•"/>
            </a:pPr>
            <a:r>
              <a:rPr lang="cs-CZ" altLang="en-US"/>
              <a:t>Nezávisí na příjmu proteinů</a:t>
            </a:r>
          </a:p>
          <a:p>
            <a:pPr lvl="3">
              <a:buFontTx/>
              <a:buChar char="•"/>
            </a:pPr>
            <a:r>
              <a:rPr lang="cs-CZ" altLang="en-US"/>
              <a:t>Nezávisí na fyzické aktivitě</a:t>
            </a:r>
            <a:endParaRPr lang="cs-CZ" altLang="en-US" sz="2400" b="0">
              <a:latin typeface="Times New Roman" panose="02020603050405020304" pitchFamily="18" charset="0"/>
            </a:endParaRPr>
          </a:p>
          <a:p>
            <a:pPr lvl="3"/>
            <a:endParaRPr lang="en-US" altLang="en-US"/>
          </a:p>
          <a:p>
            <a:pPr lvl="3"/>
            <a:endParaRPr lang="en-US" altLang="en-US"/>
          </a:p>
        </p:txBody>
      </p:sp>
      <p:sp>
        <p:nvSpPr>
          <p:cNvPr id="48132" name="Rectangle 1028"/>
          <p:cNvSpPr>
            <a:spLocks noChangeArrowheads="1"/>
          </p:cNvSpPr>
          <p:nvPr/>
        </p:nvSpPr>
        <p:spPr bwMode="auto">
          <a:xfrm>
            <a:off x="0" y="41910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/>
              <a:t>Patologie:</a:t>
            </a:r>
          </a:p>
          <a:p>
            <a:pPr lvl="3"/>
            <a:endParaRPr lang="cs-CZ" altLang="en-US"/>
          </a:p>
          <a:p>
            <a:pPr lvl="3"/>
            <a:r>
              <a:rPr lang="cs-CZ" altLang="en-US">
                <a:sym typeface="Symbol" panose="05050102010706020507" pitchFamily="18" charset="2"/>
              </a:rPr>
              <a:t></a:t>
            </a:r>
            <a:r>
              <a:rPr lang="cs-CZ" altLang="en-US"/>
              <a:t> ...	 </a:t>
            </a:r>
            <a:r>
              <a:rPr lang="cs-CZ" altLang="en-US">
                <a:sym typeface="Symbol" panose="05050102010706020507" pitchFamily="18" charset="2"/>
              </a:rPr>
              <a:t> glomerulární filtrace</a:t>
            </a:r>
          </a:p>
          <a:p>
            <a:pPr lvl="3"/>
            <a:r>
              <a:rPr lang="cs-CZ" altLang="en-US">
                <a:sym typeface="Symbol" panose="05050102010706020507" pitchFamily="18" charset="2"/>
              </a:rPr>
              <a:t>		 svalová dystrofie, rhabdomyolýza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>
                <a:sym typeface="Symbol" panose="05050102010706020507" pitchFamily="18" charset="2"/>
              </a:rPr>
              <a:t> ...	svalová </a:t>
            </a:r>
            <a:r>
              <a:rPr lang="cs-CZ" altLang="en-US"/>
              <a:t>dystrofie (pozdní stádium), myasthenia gravis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pic>
        <p:nvPicPr>
          <p:cNvPr id="48133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8478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Text Box 1030"/>
          <p:cNvSpPr txBox="1">
            <a:spLocks noChangeArrowheads="1"/>
          </p:cNvSpPr>
          <p:nvPr/>
        </p:nvSpPr>
        <p:spPr bwMode="auto">
          <a:xfrm>
            <a:off x="2241550" y="685800"/>
            <a:ext cx="453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Sérová biochemie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A9B06-5A3C-4F7D-B4A9-83ED6AC520CC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1905000"/>
            <a:ext cx="8610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Clearence kreatininu</a:t>
            </a:r>
            <a:endParaRPr lang="en-US" altLang="en-US"/>
          </a:p>
          <a:p>
            <a:pPr lvl="3"/>
            <a:endParaRPr lang="en-US" altLang="en-US"/>
          </a:p>
          <a:p>
            <a:pPr lvl="3"/>
            <a:r>
              <a:rPr lang="en-US" altLang="en-US"/>
              <a:t>= GFR; Glomerular filtration rate</a:t>
            </a:r>
          </a:p>
          <a:p>
            <a:pPr lvl="3"/>
            <a:endParaRPr lang="en-US" altLang="en-US"/>
          </a:p>
          <a:p>
            <a:pPr lvl="3"/>
            <a:r>
              <a:rPr lang="en-US" altLang="en-US"/>
              <a:t>GFR </a:t>
            </a:r>
            <a:r>
              <a:rPr lang="cs-CZ" altLang="en-US"/>
              <a:t>= (C</a:t>
            </a:r>
            <a:r>
              <a:rPr lang="cs-CZ" altLang="en-US" baseline="-25000"/>
              <a:t>u</a:t>
            </a:r>
            <a:r>
              <a:rPr lang="cs-CZ" altLang="en-US"/>
              <a:t> ×V°</a:t>
            </a:r>
            <a:r>
              <a:rPr lang="cs-CZ" altLang="en-US" baseline="-25000"/>
              <a:t>u</a:t>
            </a:r>
            <a:r>
              <a:rPr lang="cs-CZ" altLang="en-US"/>
              <a:t>) /C</a:t>
            </a:r>
            <a:r>
              <a:rPr lang="cs-CZ" altLang="en-US" baseline="-25000"/>
              <a:t>p</a:t>
            </a:r>
            <a:r>
              <a:rPr lang="cs-CZ" altLang="en-US"/>
              <a:t> [(mg/ml)×(ml/min)/(mg/ml)= ml/min].</a:t>
            </a:r>
            <a:endParaRPr lang="en-US" altLang="en-US"/>
          </a:p>
          <a:p>
            <a:pPr lvl="3"/>
            <a:r>
              <a:rPr lang="en-US" altLang="en-US"/>
              <a:t>		    = (U-kreatinin x U-volume) / P-kreatinin</a:t>
            </a:r>
          </a:p>
          <a:p>
            <a:pPr lvl="3"/>
            <a:r>
              <a:rPr lang="en-US" altLang="en-US"/>
              <a:t>		    = cca 2 ml / s (120 ml / min.)</a:t>
            </a:r>
            <a:endParaRPr lang="cs-CZ" altLang="en-US" sz="2400" b="0">
              <a:latin typeface="Times New Roman" panose="02020603050405020304" pitchFamily="18" charset="0"/>
            </a:endParaRPr>
          </a:p>
          <a:p>
            <a:pPr lvl="3"/>
            <a:endParaRPr lang="en-US" altLang="en-US"/>
          </a:p>
          <a:p>
            <a:pPr lvl="3"/>
            <a:r>
              <a:rPr lang="en-US" altLang="en-US"/>
              <a:t>Normální hodnoty:</a:t>
            </a:r>
          </a:p>
          <a:p>
            <a:pPr lvl="4">
              <a:buFont typeface="Symbol" panose="05050102010706020507" pitchFamily="18" charset="2"/>
              <a:buChar char="·"/>
            </a:pPr>
            <a:r>
              <a:rPr lang="en-US" altLang="en-US"/>
              <a:t>muži: 97 - 137 ml / min. </a:t>
            </a:r>
          </a:p>
          <a:p>
            <a:pPr lvl="4">
              <a:buFont typeface="Symbol" panose="05050102010706020507" pitchFamily="18" charset="2"/>
              <a:buChar char="·"/>
            </a:pPr>
            <a:r>
              <a:rPr lang="en-US" altLang="en-US"/>
              <a:t>ženy: 88 - 128 ml / min.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A74C3-F154-4075-A8EC-69A19B7643C7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1905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Clearence kreatininu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44196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5105400" y="2695575"/>
            <a:ext cx="3733800" cy="240982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Test srovnává U-kreatinin s P-kreatininem na základě měření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cs-CZ" altLang="en-US"/>
              <a:t>24 h vzorku moče a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cs-CZ" altLang="en-US"/>
              <a:t>krevního vzorku odebraného na konci 24 hodinového období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AEA1E-C53E-4247-835A-45203C572552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1905000"/>
            <a:ext cx="601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Clearence kreatininu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Patologie:</a:t>
            </a:r>
          </a:p>
          <a:p>
            <a:pPr lvl="3"/>
            <a:endParaRPr lang="cs-CZ" altLang="en-US"/>
          </a:p>
          <a:p>
            <a:pPr lvl="3"/>
            <a:r>
              <a:rPr lang="cs-CZ" altLang="en-US">
                <a:sym typeface="Symbol" panose="05050102010706020507" pitchFamily="18" charset="2"/>
              </a:rPr>
              <a:t> ...	zánik nefronů</a:t>
            </a:r>
          </a:p>
          <a:p>
            <a:pPr lvl="3"/>
            <a:r>
              <a:rPr lang="cs-CZ" altLang="en-US">
                <a:sym typeface="Symbol" panose="05050102010706020507" pitchFamily="18" charset="2"/>
              </a:rPr>
              <a:t>		akutní hemodynamické změny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>
                <a:sym typeface="Symbol" panose="05050102010706020507" pitchFamily="18" charset="2"/>
              </a:rPr>
              <a:t></a:t>
            </a:r>
            <a:r>
              <a:rPr lang="cs-CZ" altLang="en-US"/>
              <a:t> ...	 </a:t>
            </a:r>
            <a:r>
              <a:rPr lang="cs-CZ" altLang="en-US">
                <a:sym typeface="Symbol" panose="05050102010706020507" pitchFamily="18" charset="2"/>
              </a:rPr>
              <a:t> onkotivkého tlaku</a:t>
            </a:r>
          </a:p>
          <a:p>
            <a:pPr lvl="3"/>
            <a:r>
              <a:rPr lang="cs-CZ" altLang="en-US">
                <a:sym typeface="Symbol" panose="05050102010706020507" pitchFamily="18" charset="2"/>
              </a:rPr>
              <a:t>		  permeability glomerulární 		membrány</a:t>
            </a:r>
            <a:r>
              <a:rPr lang="cs-CZ" altLang="en-US"/>
              <a:t> (incip. DM nefropatie)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35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6BA48-D3DF-4527-936C-AA449A779F67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19050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Clearence inulinu</a:t>
            </a:r>
            <a:endParaRPr lang="en-US" alt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58674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14287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85800" y="512445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1600"/>
              <a:t>Fruktan - molekula inulinu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581400" y="1965325"/>
            <a:ext cx="556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= Filtrace inulinu glomerulární membránou za 1min.</a:t>
            </a:r>
          </a:p>
          <a:p>
            <a:r>
              <a:rPr lang="cs-CZ" altLang="en-US"/>
              <a:t>= GFR × C</a:t>
            </a:r>
            <a:r>
              <a:rPr lang="cs-CZ" altLang="en-US" baseline="-25000"/>
              <a:t>p</a:t>
            </a:r>
            <a:r>
              <a:rPr lang="cs-CZ" altLang="en-US"/>
              <a:t>/0.94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BF6FC-58BF-40A4-BE06-8A965389500F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85875" y="83502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renální selhání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62000" y="1905000"/>
            <a:ext cx="734218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accent2"/>
                </a:solidFill>
              </a:rPr>
              <a:t>Příčiny</a:t>
            </a:r>
            <a:endParaRPr lang="cs-CZ" altLang="en-US"/>
          </a:p>
          <a:p>
            <a:pPr>
              <a:lnSpc>
                <a:spcPct val="120000"/>
              </a:lnSpc>
            </a:pPr>
            <a:r>
              <a:rPr lang="cs-CZ" altLang="en-US"/>
              <a:t>1. Prerenální</a:t>
            </a:r>
          </a:p>
          <a:p>
            <a:pPr>
              <a:lnSpc>
                <a:spcPct val="120000"/>
              </a:lnSpc>
            </a:pPr>
            <a:r>
              <a:rPr lang="cs-CZ" altLang="en-US"/>
              <a:t>2. Renální (parenchymatózní)</a:t>
            </a:r>
          </a:p>
          <a:p>
            <a:pPr>
              <a:lnSpc>
                <a:spcPct val="120000"/>
              </a:lnSpc>
            </a:pPr>
            <a:r>
              <a:rPr lang="cs-CZ" altLang="en-US"/>
              <a:t>3. Postrenální (obstrukce vývodních cest)</a:t>
            </a:r>
            <a:endParaRPr lang="cs-CZ" altLang="en-US">
              <a:solidFill>
                <a:srgbClr val="FF3300"/>
              </a:solidFill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76613"/>
            <a:ext cx="49530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FD87D-8398-4A0F-A227-6321E6901215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53251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9648A-15A7-4BAE-8FC3-6D9C70850072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62213"/>
            <a:ext cx="571500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Rectangle 9"/>
          <p:cNvSpPr>
            <a:spLocks noChangeArrowheads="1"/>
          </p:cNvSpPr>
          <p:nvPr/>
        </p:nvSpPr>
        <p:spPr bwMode="auto">
          <a:xfrm>
            <a:off x="0" y="19050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593725"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593725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  <a:tab pos="25749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 baseline="30000">
                <a:solidFill>
                  <a:schemeClr val="accent2"/>
                </a:solidFill>
              </a:rPr>
              <a:t>51</a:t>
            </a:r>
            <a:r>
              <a:rPr lang="en-US" altLang="en-US" sz="2400">
                <a:solidFill>
                  <a:schemeClr val="accent2"/>
                </a:solidFill>
              </a:rPr>
              <a:t>Cr - EDTA clearence</a:t>
            </a:r>
          </a:p>
          <a:p>
            <a:pPr lvl="3"/>
            <a:r>
              <a:rPr lang="en-US" altLang="en-US" sz="2400" baseline="30000">
                <a:solidFill>
                  <a:schemeClr val="accent2"/>
                </a:solidFill>
              </a:rPr>
              <a:t>99m</a:t>
            </a:r>
            <a:r>
              <a:rPr lang="en-US" altLang="en-US" sz="2400">
                <a:solidFill>
                  <a:schemeClr val="accent2"/>
                </a:solidFill>
              </a:rPr>
              <a:t>Tc - DTPA clearence</a:t>
            </a:r>
            <a:endParaRPr lang="en-US" altLang="en-US"/>
          </a:p>
          <a:p>
            <a:pPr lvl="3">
              <a:spcBef>
                <a:spcPct val="30000"/>
              </a:spcBef>
            </a:pPr>
            <a:r>
              <a:rPr lang="en-US" altLang="en-US"/>
              <a:t>				Rychlé testy hodnocení g</a:t>
            </a:r>
            <a:r>
              <a:rPr lang="cs-CZ" altLang="en-US"/>
              <a:t>lomerulární filtrace</a:t>
            </a:r>
            <a:endParaRPr lang="en-US" altLang="en-US"/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3657600" y="3260725"/>
            <a:ext cx="5257800" cy="131127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I.v. aplikace izotopu,</a:t>
            </a:r>
          </a:p>
          <a:p>
            <a:r>
              <a:rPr lang="en-US" altLang="en-US"/>
              <a:t>Monitorování klesající plazmatické aktivity,</a:t>
            </a:r>
          </a:p>
          <a:p>
            <a:r>
              <a:rPr lang="en-US" altLang="en-US"/>
              <a:t>x není třeba sbírat moč.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4278" name="Text Box 11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FA26F-A101-419A-A51C-3D5F74B0C504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1905000"/>
            <a:ext cx="8610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Koncentrační test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Stimulační test na produkci ADH / funkci ledvin</a:t>
            </a:r>
          </a:p>
          <a:p>
            <a:pPr lvl="3"/>
            <a:r>
              <a:rPr lang="cs-CZ" altLang="en-US"/>
              <a:t>Test měří schopnost ledvin zadržovat nebo vylučovat vodu.</a:t>
            </a:r>
            <a:endParaRPr lang="cs-CZ" altLang="en-US" sz="2400" b="0">
              <a:latin typeface="Times New Roman" panose="02020603050405020304" pitchFamily="18" charset="0"/>
            </a:endParaRPr>
          </a:p>
          <a:p>
            <a:pPr lvl="3">
              <a:spcBef>
                <a:spcPct val="40000"/>
              </a:spcBef>
            </a:pPr>
            <a:r>
              <a:rPr lang="cs-CZ" altLang="en-US"/>
              <a:t>Odchylky - </a:t>
            </a:r>
            <a:r>
              <a:rPr lang="cs-CZ" altLang="en-US">
                <a:solidFill>
                  <a:srgbClr val="FF6600"/>
                </a:solidFill>
              </a:rPr>
              <a:t>diabetes insipidus</a:t>
            </a:r>
            <a:r>
              <a:rPr lang="cs-CZ" altLang="en-US"/>
              <a:t> = neschopnost ledvin zadržovat vodu, projevuje se frekventním močením a sekundární polydipsií (žízní).</a:t>
            </a:r>
            <a:endParaRPr lang="cs-CZ" altLang="en-US" sz="2400" b="0">
              <a:latin typeface="Times New Roman" panose="02020603050405020304" pitchFamily="18" charset="0"/>
            </a:endParaRPr>
          </a:p>
          <a:p>
            <a:pPr lvl="4">
              <a:spcBef>
                <a:spcPct val="40000"/>
              </a:spcBef>
              <a:buFontTx/>
              <a:buChar char="•"/>
            </a:pPr>
            <a:r>
              <a:rPr lang="cs-CZ" altLang="en-US"/>
              <a:t>centrální (hypotalamický) = nedostatek ADH</a:t>
            </a:r>
          </a:p>
          <a:p>
            <a:pPr lvl="4">
              <a:buFontTx/>
              <a:buChar char="•"/>
            </a:pPr>
            <a:r>
              <a:rPr lang="cs-CZ" altLang="en-US"/>
              <a:t>periferní (nefrogenní) = porucha ledvin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EE0E0-EDD8-4126-AE97-247AA9F4BC5B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1905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Koncentrační test</a:t>
            </a:r>
            <a:endParaRPr lang="en-US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09600" y="2438400"/>
            <a:ext cx="8153400" cy="19843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6600"/>
                </a:solidFill>
              </a:rPr>
              <a:t>Varianty provedení</a:t>
            </a:r>
            <a:r>
              <a:rPr lang="en-US" altLang="en-US"/>
              <a:t>:</a:t>
            </a:r>
          </a:p>
          <a:p>
            <a:pPr>
              <a:spcBef>
                <a:spcPct val="30000"/>
              </a:spcBef>
            </a:pPr>
            <a:r>
              <a:rPr lang="en-US" altLang="en-US"/>
              <a:t>Hustota / osmolarita moči je změřena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/>
              <a:t> před a po </a:t>
            </a:r>
            <a:r>
              <a:rPr lang="en-US" altLang="en-US">
                <a:solidFill>
                  <a:srgbClr val="0066FF"/>
                </a:solidFill>
              </a:rPr>
              <a:t>zátěži vodou</a:t>
            </a:r>
            <a:r>
              <a:rPr lang="en-US" altLang="en-US"/>
              <a:t> (zřeďovací test),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n-US" altLang="en-US">
                <a:solidFill>
                  <a:srgbClr val="0066FF"/>
                </a:solidFill>
              </a:rPr>
              <a:t>36 h žíznění</a:t>
            </a:r>
            <a:r>
              <a:rPr lang="en-US" altLang="en-US"/>
              <a:t> (dosažená hustota / osmolarita - tabulk. hodnoty),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n-US" altLang="en-US">
                <a:solidFill>
                  <a:srgbClr val="0066FF"/>
                </a:solidFill>
              </a:rPr>
              <a:t>12 (16)h žíznění</a:t>
            </a:r>
            <a:r>
              <a:rPr lang="en-US" altLang="en-US"/>
              <a:t> a </a:t>
            </a:r>
            <a:r>
              <a:rPr lang="en-US" altLang="en-US">
                <a:solidFill>
                  <a:srgbClr val="0066FF"/>
                </a:solidFill>
              </a:rPr>
              <a:t>podání ADH</a:t>
            </a:r>
            <a:endParaRPr lang="cs-CZ" altLang="en-US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13263"/>
            <a:ext cx="45720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9EB52-670E-48D0-86A1-1352A9F7F143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1905000"/>
            <a:ext cx="8610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Acidifikační test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Normální pH moči = 5 - 6</a:t>
            </a:r>
          </a:p>
          <a:p>
            <a:pPr lvl="3"/>
            <a:r>
              <a:rPr lang="cs-CZ" altLang="en-US"/>
              <a:t>Změny:</a:t>
            </a:r>
          </a:p>
          <a:p>
            <a:pPr lvl="4">
              <a:buFontTx/>
              <a:buChar char="•"/>
            </a:pPr>
            <a:r>
              <a:rPr lang="cs-CZ" altLang="en-US"/>
              <a:t>infekce</a:t>
            </a:r>
          </a:p>
          <a:p>
            <a:pPr lvl="4">
              <a:buFontTx/>
              <a:buChar char="•"/>
            </a:pPr>
            <a:r>
              <a:rPr lang="cs-CZ" altLang="en-US"/>
              <a:t>vrozené / získané poruchy acifikace ... RTA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4175125"/>
            <a:ext cx="8305800" cy="16160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/>
              <a:t>Zátěž NH</a:t>
            </a:r>
            <a:r>
              <a:rPr lang="cs-CZ" altLang="en-US" baseline="-25000"/>
              <a:t>4</a:t>
            </a:r>
            <a:r>
              <a:rPr lang="cs-CZ" altLang="en-US"/>
              <a:t>Cl (0,1 g/kg p.o.) ... sběr moči v 1 h intervalech</a:t>
            </a:r>
          </a:p>
          <a:p>
            <a:pPr lvl="3"/>
            <a:r>
              <a:rPr lang="cs-CZ" altLang="en-US"/>
              <a:t>normálně: </a:t>
            </a:r>
            <a:r>
              <a:rPr lang="cs-CZ" altLang="en-US">
                <a:sym typeface="Symbol" panose="05050102010706020507" pitchFamily="18" charset="2"/>
              </a:rPr>
              <a:t> U-pH </a:t>
            </a:r>
            <a:r>
              <a:rPr lang="cs-CZ" altLang="en-US"/>
              <a:t>&lt; 5,4</a:t>
            </a:r>
          </a:p>
          <a:p>
            <a:pPr lvl="3"/>
            <a:r>
              <a:rPr lang="cs-CZ" altLang="en-US"/>
              <a:t>kontraindikace: metabolická acidóza, selhání jater, GIT nem.</a:t>
            </a:r>
          </a:p>
          <a:p>
            <a:pPr lvl="3"/>
            <a:endParaRPr lang="cs-CZ" altLang="en-US"/>
          </a:p>
          <a:p>
            <a:pPr lvl="3"/>
            <a:r>
              <a:rPr lang="cs-CZ" altLang="en-US">
                <a:sym typeface="Symbol" panose="05050102010706020507" pitchFamily="18" charset="2"/>
              </a:rPr>
              <a:t></a:t>
            </a:r>
            <a:r>
              <a:rPr lang="cs-CZ" altLang="en-US"/>
              <a:t> U-pH + metabolická acidóza = susp. ren. porucha acidifikace</a:t>
            </a:r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773363" y="685800"/>
            <a:ext cx="345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Funkční testy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8ECF2-5A5F-478C-84D9-8A504869E7BE}" type="slidenum">
              <a:rPr lang="en-US" altLang="en-US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0" y="1736725"/>
            <a:ext cx="9144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8825" indent="-18732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1. </a:t>
            </a:r>
            <a:r>
              <a:rPr lang="en-US" altLang="en-US" sz="2400">
                <a:solidFill>
                  <a:schemeClr val="accent2"/>
                </a:solidFill>
              </a:rPr>
              <a:t>Ultrasonografie (USG)</a:t>
            </a:r>
            <a:endParaRPr lang="en-US" altLang="en-US"/>
          </a:p>
          <a:p>
            <a:pPr lvl="3"/>
            <a:endParaRPr lang="en-US" altLang="en-US"/>
          </a:p>
          <a:p>
            <a:pPr lvl="3"/>
            <a:r>
              <a:rPr lang="en-US" altLang="en-US"/>
              <a:t>Základní zobrazovací vyšetření ledvin</a:t>
            </a:r>
          </a:p>
          <a:p>
            <a:pPr lvl="3">
              <a:spcBef>
                <a:spcPct val="30000"/>
              </a:spcBef>
            </a:pPr>
            <a:r>
              <a:rPr lang="en-US" altLang="en-US">
                <a:solidFill>
                  <a:srgbClr val="FF3300"/>
                </a:solidFill>
              </a:rPr>
              <a:t>2D USG</a:t>
            </a:r>
            <a:r>
              <a:rPr lang="en-US" altLang="en-US"/>
              <a:t>: Velikost, tvar, umístění, symetrie, nádory, uzliny...)</a:t>
            </a:r>
          </a:p>
          <a:p>
            <a:pPr lvl="3">
              <a:spcBef>
                <a:spcPct val="30000"/>
              </a:spcBef>
            </a:pPr>
            <a:r>
              <a:rPr lang="en-US" altLang="en-US">
                <a:solidFill>
                  <a:srgbClr val="FF3300"/>
                </a:solidFill>
              </a:rPr>
              <a:t>Doppler / barevný Doppler</a:t>
            </a:r>
            <a:r>
              <a:rPr lang="en-US" altLang="en-US"/>
              <a:t>: aa. renalis (stenóza)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4267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2197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2CD6A-4463-4CA7-8171-8C7F6BD8ACEF}" type="slidenum">
              <a:rPr lang="en-US" altLang="en-US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1981200" y="5410200"/>
            <a:ext cx="54864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USG ledvin</a:t>
            </a:r>
          </a:p>
          <a:p>
            <a:r>
              <a:rPr lang="cs-CZ" altLang="en-US">
                <a:solidFill>
                  <a:schemeClr val="bg1"/>
                </a:solidFill>
              </a:rPr>
              <a:t>Zvětšené ledviny (max. rozměr 150 mm) bez známek obstrukce vývodných cest</a:t>
            </a:r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5334000" y="2743200"/>
            <a:ext cx="2590800" cy="762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AEDC7-2DB4-4B71-977A-7A45779E9039}" type="slidenum">
              <a:rPr lang="en-US" altLang="en-US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143000" y="4222750"/>
            <a:ext cx="2667000" cy="1797050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Indikace</a:t>
            </a: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 Urolithiáza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 Zánět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 Hematurie</a:t>
            </a:r>
          </a:p>
          <a:p>
            <a:pPr>
              <a:buFontTx/>
              <a:buChar char="•"/>
            </a:pPr>
            <a:r>
              <a:rPr lang="en-US" altLang="en-US"/>
              <a:t> Obstrukce</a:t>
            </a:r>
            <a:endParaRPr lang="en-US" altLang="en-US" sz="1800"/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3291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0" y="2362200"/>
            <a:ext cx="419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41400" indent="-469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en-US" altLang="en-US" sz="2400">
                <a:solidFill>
                  <a:schemeClr val="accent2"/>
                </a:solidFill>
              </a:rPr>
              <a:t>2. RTG vyšetření</a:t>
            </a:r>
            <a:endParaRPr lang="en-US" altLang="en-US"/>
          </a:p>
          <a:p>
            <a:pPr lvl="3"/>
            <a:endParaRPr lang="en-US" altLang="en-US"/>
          </a:p>
          <a:p>
            <a:pPr lvl="3"/>
            <a:r>
              <a:rPr lang="en-US" altLang="en-US">
                <a:solidFill>
                  <a:srgbClr val="FF3300"/>
                </a:solidFill>
              </a:rPr>
              <a:t>I.v. urografie</a:t>
            </a:r>
            <a:r>
              <a:rPr lang="en-US" altLang="en-US"/>
              <a:t> (IVU)</a:t>
            </a:r>
          </a:p>
          <a:p>
            <a:pPr lvl="3"/>
            <a:r>
              <a:rPr lang="en-US" altLang="en-US">
                <a:solidFill>
                  <a:srgbClr val="FF3300"/>
                </a:solidFill>
              </a:rPr>
              <a:t>(Ascendentní) pyelografie</a:t>
            </a:r>
            <a:endParaRPr lang="en-US" altLang="en-US"/>
          </a:p>
          <a:p>
            <a:pPr lvl="3"/>
            <a:r>
              <a:rPr lang="en-US" altLang="en-US"/>
              <a:t>	/ cystouretherografie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EE2C7-76E1-459A-8A99-1035E4109FEE}" type="slidenum">
              <a:rPr lang="en-US" altLang="en-US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152400" y="3276600"/>
            <a:ext cx="3429000" cy="3968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Cystouretherografie</a:t>
            </a:r>
            <a:endParaRPr lang="cs-CZ" altLang="en-US">
              <a:solidFill>
                <a:schemeClr val="bg1"/>
              </a:solidFill>
            </a:endParaRPr>
          </a:p>
        </p:txBody>
      </p:sp>
      <p:pic>
        <p:nvPicPr>
          <p:cNvPr id="614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0"/>
            <a:ext cx="4859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ACFC9-3343-4C60-B0A9-F2BBCF14292C}" type="slidenum">
              <a:rPr lang="en-US" altLang="en-US"/>
              <a:pPr>
                <a:defRPr/>
              </a:pPr>
              <a:t>59</a:t>
            </a:fld>
            <a:endParaRPr lang="en-US" altLang="en-US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1828800"/>
            <a:ext cx="8610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 sz="2400">
                <a:solidFill>
                  <a:schemeClr val="accent2"/>
                </a:solidFill>
              </a:rPr>
              <a:t>3. Počítačová tomografie (CT)</a:t>
            </a:r>
          </a:p>
          <a:p>
            <a:pPr lvl="3">
              <a:lnSpc>
                <a:spcPct val="150000"/>
              </a:lnSpc>
            </a:pPr>
            <a:r>
              <a:rPr lang="cs-CZ" altLang="en-US" sz="2400">
                <a:solidFill>
                  <a:schemeClr val="accent2"/>
                </a:solidFill>
              </a:rPr>
              <a:t>4. Nukleární magnetická rezonance (MRI)</a:t>
            </a:r>
            <a:endParaRPr lang="cs-CZ" altLang="en-US"/>
          </a:p>
          <a:p>
            <a:pPr lvl="3"/>
            <a:endParaRPr lang="cs-CZ" altLang="en-US"/>
          </a:p>
          <a:p>
            <a:pPr lvl="3"/>
            <a:r>
              <a:rPr lang="cs-CZ" altLang="en-US"/>
              <a:t>MRI: Stejná výtěžnost jako CT pro hodnocení nádorů ledviny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657600"/>
            <a:ext cx="8610600" cy="2530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41400" indent="-469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cs-CZ" altLang="en-US">
                <a:solidFill>
                  <a:srgbClr val="FFCC00"/>
                </a:solidFill>
              </a:rPr>
              <a:t>CT protokoly vyšetření ledvin:</a:t>
            </a:r>
            <a:endParaRPr lang="cs-CZ" altLang="en-US">
              <a:solidFill>
                <a:schemeClr val="bg1"/>
              </a:solidFill>
            </a:endParaRPr>
          </a:p>
          <a:p>
            <a:pPr lvl="3"/>
            <a:r>
              <a:rPr lang="cs-CZ" altLang="en-US">
                <a:solidFill>
                  <a:srgbClr val="FFCC00"/>
                </a:solidFill>
              </a:rPr>
              <a:t>1. Stone protocol</a:t>
            </a:r>
            <a:r>
              <a:rPr lang="cs-CZ" altLang="en-US">
                <a:solidFill>
                  <a:schemeClr val="bg1"/>
                </a:solidFill>
              </a:rPr>
              <a:t> ... CT bez kontrastu v rozsahu ledvin až močového měchýře</a:t>
            </a:r>
          </a:p>
          <a:p>
            <a:pPr lvl="3"/>
            <a:r>
              <a:rPr lang="cs-CZ" altLang="en-US">
                <a:solidFill>
                  <a:srgbClr val="FFCC00"/>
                </a:solidFill>
              </a:rPr>
              <a:t>2. Hematuria Protocol</a:t>
            </a:r>
            <a:r>
              <a:rPr lang="cs-CZ" altLang="en-US">
                <a:solidFill>
                  <a:schemeClr val="bg1"/>
                </a:solidFill>
              </a:rPr>
              <a:t> (CT urografie) ... Nativní CT, následně podáním kontrastu, snímkování v rozsahu ledvin až močového měchýře</a:t>
            </a:r>
          </a:p>
          <a:p>
            <a:pPr lvl="3"/>
            <a:r>
              <a:rPr lang="cs-CZ" altLang="en-US">
                <a:solidFill>
                  <a:srgbClr val="FFCC00"/>
                </a:solidFill>
              </a:rPr>
              <a:t>3. Renal Mass Protocol</a:t>
            </a:r>
            <a:r>
              <a:rPr lang="cs-CZ" altLang="en-US">
                <a:solidFill>
                  <a:schemeClr val="bg1"/>
                </a:solidFill>
              </a:rPr>
              <a:t> ... Nativní CT, následně podání kontrastu, snímkování v rozsahu ledvin.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B7B13-09EA-4802-879E-176812F2041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85875" y="83502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renální selhání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2000" y="1905000"/>
            <a:ext cx="73421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accent2"/>
                </a:solidFill>
              </a:rPr>
              <a:t>Příčiny</a:t>
            </a:r>
            <a:endParaRPr lang="cs-CZ" altLang="en-US"/>
          </a:p>
          <a:p>
            <a:pPr>
              <a:lnSpc>
                <a:spcPct val="150000"/>
              </a:lnSpc>
            </a:pPr>
            <a:r>
              <a:rPr lang="cs-CZ" altLang="en-US">
                <a:solidFill>
                  <a:schemeClr val="accent2"/>
                </a:solidFill>
              </a:rPr>
              <a:t>1. Prerenální</a:t>
            </a:r>
            <a:endParaRPr lang="cs-CZ" altLang="en-U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505200" y="1905000"/>
            <a:ext cx="4038600" cy="1524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indent="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hemodynamické změny</a:t>
            </a:r>
          </a:p>
          <a:p>
            <a:r>
              <a:rPr lang="cs-CZ" altLang="en-US"/>
              <a:t>šoková cirkulace</a:t>
            </a:r>
          </a:p>
          <a:p>
            <a:r>
              <a:rPr lang="cs-CZ" altLang="en-US"/>
              <a:t>(těžké krvácení,</a:t>
            </a:r>
          </a:p>
          <a:p>
            <a:r>
              <a:rPr lang="cs-CZ" altLang="en-US"/>
              <a:t>ztráty vody a elektrolytů)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2514600" y="25146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40138"/>
            <a:ext cx="3733800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1AC06-7790-4B49-BEBE-DCB798D5A073}" type="slidenum">
              <a:rPr lang="en-US" altLang="en-US"/>
              <a:pPr>
                <a:defRPr/>
              </a:pPr>
              <a:t>60</a:t>
            </a:fld>
            <a:endParaRPr lang="en-US" altLang="en-US"/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56388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304800" y="914400"/>
            <a:ext cx="43434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CT vyšetření bez kontrastu:</a:t>
            </a:r>
            <a:endParaRPr lang="cs-CZ" altLang="en-US">
              <a:solidFill>
                <a:schemeClr val="bg1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(Stone protocol)</a:t>
            </a:r>
          </a:p>
          <a:p>
            <a:r>
              <a:rPr lang="cs-CZ" altLang="en-US">
                <a:solidFill>
                  <a:schemeClr val="bg1"/>
                </a:solidFill>
              </a:rPr>
              <a:t>Uretherolithiáza vlevo.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ED36F-9DBB-4CF5-B049-D05AF3C23FDA}" type="slidenum">
              <a:rPr lang="en-US" altLang="en-US"/>
              <a:pPr>
                <a:defRPr/>
              </a:pPr>
              <a:t>61</a:t>
            </a:fld>
            <a:endParaRPr lang="en-US" altLang="en-US"/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609600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4419600" y="457200"/>
            <a:ext cx="4343400" cy="16160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CT vyšetření:</a:t>
            </a:r>
            <a:endParaRPr lang="cs-CZ" altLang="en-US">
              <a:solidFill>
                <a:schemeClr val="bg1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(Renal Mass Protocol)</a:t>
            </a:r>
          </a:p>
          <a:p>
            <a:r>
              <a:rPr lang="cs-CZ" altLang="en-US">
                <a:solidFill>
                  <a:schemeClr val="bg1"/>
                </a:solidFill>
              </a:rPr>
              <a:t>Velký uroteliální tumor zobrazující se jako defekt v náplni přiléhající k pánvičce pravé ledviny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84E8B-434C-4445-A2A6-685C0FEA643A}" type="slidenum">
              <a:rPr lang="en-US" altLang="en-US"/>
              <a:pPr>
                <a:defRPr/>
              </a:pPr>
              <a:t>62</a:t>
            </a:fld>
            <a:endParaRPr lang="en-US" altLang="en-US"/>
          </a:p>
        </p:txBody>
      </p:sp>
      <p:pic>
        <p:nvPicPr>
          <p:cNvPr id="65539" name="Picture 2" descr="C:\Dokumenty\Pavel\p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010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Line 3"/>
          <p:cNvSpPr>
            <a:spLocks noChangeShapeType="1"/>
          </p:cNvSpPr>
          <p:nvPr/>
        </p:nvSpPr>
        <p:spPr bwMode="auto">
          <a:xfrm flipH="1">
            <a:off x="5181600" y="3048000"/>
            <a:ext cx="457200" cy="838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1" name="Line 4"/>
          <p:cNvSpPr>
            <a:spLocks noChangeShapeType="1"/>
          </p:cNvSpPr>
          <p:nvPr/>
        </p:nvSpPr>
        <p:spPr bwMode="auto">
          <a:xfrm flipH="1">
            <a:off x="6324600" y="3048000"/>
            <a:ext cx="76200" cy="914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5029200" y="685800"/>
            <a:ext cx="37338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CT urografie:</a:t>
            </a:r>
            <a:endParaRPr lang="cs-CZ" altLang="en-US">
              <a:solidFill>
                <a:schemeClr val="bg1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Zmenšení levé ledviny, těžká stenóza levé a. renalis.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A36ED-FAC6-4EC5-A0BB-2912FFDDF148}" type="slidenum">
              <a:rPr lang="en-US" altLang="en-US"/>
              <a:pPr>
                <a:defRPr/>
              </a:pPr>
              <a:t>63</a:t>
            </a:fld>
            <a:endParaRPr lang="en-US" altLang="en-US"/>
          </a:p>
        </p:txBody>
      </p:sp>
      <p:pic>
        <p:nvPicPr>
          <p:cNvPr id="66563" name="Picture 11" descr="C:\Dokumenty\Pavel\p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12"/>
          <p:cNvSpPr>
            <a:spLocks noChangeArrowheads="1"/>
          </p:cNvSpPr>
          <p:nvPr/>
        </p:nvSpPr>
        <p:spPr bwMode="auto">
          <a:xfrm>
            <a:off x="6019800" y="1066800"/>
            <a:ext cx="25908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Angiotomografie:</a:t>
            </a:r>
          </a:p>
          <a:p>
            <a:r>
              <a:rPr lang="cs-CZ" altLang="en-US">
                <a:solidFill>
                  <a:schemeClr val="bg1"/>
                </a:solidFill>
              </a:rPr>
              <a:t>Stenóza ústí levé a. renalis</a:t>
            </a:r>
          </a:p>
        </p:txBody>
      </p:sp>
      <p:sp>
        <p:nvSpPr>
          <p:cNvPr id="66565" name="Line 13"/>
          <p:cNvSpPr>
            <a:spLocks noChangeShapeType="1"/>
          </p:cNvSpPr>
          <p:nvPr/>
        </p:nvSpPr>
        <p:spPr bwMode="auto">
          <a:xfrm>
            <a:off x="4953000" y="1676400"/>
            <a:ext cx="8382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6" name="Line 15"/>
          <p:cNvSpPr>
            <a:spLocks noChangeShapeType="1"/>
          </p:cNvSpPr>
          <p:nvPr/>
        </p:nvSpPr>
        <p:spPr bwMode="auto">
          <a:xfrm>
            <a:off x="5257800" y="1295400"/>
            <a:ext cx="5334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3E3B-3A91-4430-B068-A43969D79920}" type="slidenum">
              <a:rPr lang="en-US" altLang="en-US"/>
              <a:pPr>
                <a:defRPr/>
              </a:pPr>
              <a:t>64</a:t>
            </a:fld>
            <a:endParaRPr lang="en-US" altLang="en-US"/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4953000" y="1676400"/>
            <a:ext cx="8382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7588" name="Picture 6" descr="C:\Dokumenty\Pavel\p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11113"/>
            <a:ext cx="79263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Line 7"/>
          <p:cNvSpPr>
            <a:spLocks noChangeShapeType="1"/>
          </p:cNvSpPr>
          <p:nvPr/>
        </p:nvSpPr>
        <p:spPr bwMode="auto">
          <a:xfrm>
            <a:off x="6400800" y="3733800"/>
            <a:ext cx="533400" cy="990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6096000" y="4937125"/>
            <a:ext cx="3048000" cy="16160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Angiotomografie:</a:t>
            </a:r>
          </a:p>
          <a:p>
            <a:r>
              <a:rPr lang="cs-CZ" altLang="en-US">
                <a:solidFill>
                  <a:schemeClr val="bg1"/>
                </a:solidFill>
              </a:rPr>
              <a:t>3D rekonstrukce revaskularizace levé ledviny (ilický + renální štěp)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1EC9B-CF61-4AAF-83C3-E5C9F9E6186D}" type="slidenum">
              <a:rPr lang="en-US" altLang="en-US"/>
              <a:pPr>
                <a:defRPr/>
              </a:pPr>
              <a:t>65</a:t>
            </a:fld>
            <a:endParaRPr lang="en-US" altLang="en-US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838200" y="1676400"/>
            <a:ext cx="7200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</a:rPr>
              <a:t>5. </a:t>
            </a:r>
            <a:r>
              <a:rPr lang="cs-CZ" altLang="en-US" sz="2400">
                <a:solidFill>
                  <a:schemeClr val="accent2"/>
                </a:solidFill>
              </a:rPr>
              <a:t>Scintigrafie (isotopová nefrografie)</a:t>
            </a:r>
            <a:endParaRPr lang="cs-CZ" altLang="en-US">
              <a:solidFill>
                <a:schemeClr val="accent2"/>
              </a:solidFill>
            </a:endParaRPr>
          </a:p>
          <a:p>
            <a:endParaRPr lang="cs-CZ" altLang="en-US"/>
          </a:p>
          <a:p>
            <a:r>
              <a:rPr lang="cs-CZ" altLang="en-US" baseline="30000">
                <a:solidFill>
                  <a:srgbClr val="FF3300"/>
                </a:solidFill>
              </a:rPr>
              <a:t>99m</a:t>
            </a:r>
            <a:r>
              <a:rPr lang="cs-CZ" altLang="en-US">
                <a:solidFill>
                  <a:srgbClr val="FF3300"/>
                </a:solidFill>
              </a:rPr>
              <a:t>Tc - DTPA</a:t>
            </a:r>
            <a:r>
              <a:rPr lang="cs-CZ" altLang="en-US"/>
              <a:t> (diethylentriaminpentaacetát)</a:t>
            </a:r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r>
              <a:rPr lang="cs-CZ" altLang="en-US"/>
              <a:t>Informace o perfuzi, funkci a exkreci ledviny</a:t>
            </a:r>
            <a:r>
              <a:rPr lang="en-US" altLang="en-US"/>
              <a:t>.</a:t>
            </a:r>
            <a:endParaRPr lang="cs-CZ" altLang="en-US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905000" y="2819400"/>
            <a:ext cx="5105400" cy="3198813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3300"/>
                </a:solidFill>
              </a:rPr>
              <a:t>Indikace</a:t>
            </a:r>
            <a:endParaRPr lang="cs-CZ" altLang="en-US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en-US" sz="1800"/>
              <a:t> TIN (pyelonephritis)</a:t>
            </a:r>
          </a:p>
          <a:p>
            <a:pPr>
              <a:buFontTx/>
              <a:buChar char="•"/>
            </a:pPr>
            <a:r>
              <a:rPr lang="cs-CZ" altLang="en-US" sz="1800"/>
              <a:t> Posouzení relativní funkce levé a pravé ledviny</a:t>
            </a:r>
          </a:p>
          <a:p>
            <a:pPr>
              <a:buFontTx/>
              <a:buChar char="•"/>
            </a:pPr>
            <a:r>
              <a:rPr lang="cs-CZ" altLang="en-US" sz="1800"/>
              <a:t> Akutní renální selhání</a:t>
            </a:r>
          </a:p>
          <a:p>
            <a:pPr>
              <a:buFontTx/>
              <a:buChar char="•"/>
            </a:pPr>
            <a:r>
              <a:rPr lang="cs-CZ" altLang="en-US" sz="1800"/>
              <a:t> Polycystóza ledvin</a:t>
            </a:r>
          </a:p>
          <a:p>
            <a:pPr>
              <a:buFontTx/>
              <a:buChar char="•"/>
            </a:pPr>
            <a:r>
              <a:rPr lang="cs-CZ" altLang="en-US" sz="1800"/>
              <a:t> Trauma</a:t>
            </a:r>
          </a:p>
          <a:p>
            <a:pPr>
              <a:buFontTx/>
              <a:buChar char="•"/>
            </a:pPr>
            <a:r>
              <a:rPr lang="cs-CZ" altLang="en-US" sz="1800"/>
              <a:t> Ektopie ledviny</a:t>
            </a:r>
          </a:p>
          <a:p>
            <a:pPr>
              <a:buFontTx/>
              <a:buChar char="•"/>
            </a:pPr>
            <a:r>
              <a:rPr lang="cs-CZ" altLang="en-US" sz="1800"/>
              <a:t> Infarkt</a:t>
            </a:r>
          </a:p>
          <a:p>
            <a:pPr>
              <a:buFontTx/>
              <a:buChar char="•"/>
            </a:pPr>
            <a:r>
              <a:rPr lang="cs-CZ" altLang="en-US" sz="1800"/>
              <a:t> Hypertenze</a:t>
            </a:r>
          </a:p>
          <a:p>
            <a:pPr>
              <a:buFontTx/>
              <a:buChar char="•"/>
            </a:pPr>
            <a:r>
              <a:rPr lang="cs-CZ" altLang="en-US" sz="1800"/>
              <a:t> Podkovovitá ledvina</a:t>
            </a:r>
          </a:p>
        </p:txBody>
      </p:sp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8EDDC-0EAF-43C3-BD7B-AFF71A22965F}" type="slidenum">
              <a:rPr lang="en-US" altLang="en-US"/>
              <a:pPr>
                <a:defRPr/>
              </a:pPr>
              <a:t>66</a:t>
            </a:fld>
            <a:endParaRPr lang="en-US" altLang="en-US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838200" y="175260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chemeClr val="accent2"/>
                </a:solidFill>
              </a:rPr>
              <a:t>5. S</a:t>
            </a:r>
            <a:r>
              <a:rPr lang="en-US" altLang="en-US" sz="2400">
                <a:solidFill>
                  <a:schemeClr val="accent2"/>
                </a:solidFill>
              </a:rPr>
              <a:t>cintigraphy (isotope nephrography)</a:t>
            </a:r>
            <a:endParaRPr lang="cs-CZ" altLang="en-US">
              <a:solidFill>
                <a:schemeClr val="accent2"/>
              </a:solidFill>
            </a:endParaRPr>
          </a:p>
          <a:p>
            <a:endParaRPr lang="cs-CZ" altLang="en-US"/>
          </a:p>
          <a:p>
            <a:r>
              <a:rPr lang="cs-CZ" altLang="en-US" baseline="30000">
                <a:solidFill>
                  <a:srgbClr val="FF3300"/>
                </a:solidFill>
              </a:rPr>
              <a:t>99m</a:t>
            </a:r>
            <a:r>
              <a:rPr lang="cs-CZ" altLang="en-US">
                <a:solidFill>
                  <a:srgbClr val="FF3300"/>
                </a:solidFill>
              </a:rPr>
              <a:t>Tc - DTPA</a:t>
            </a:r>
            <a:r>
              <a:rPr lang="cs-CZ" altLang="en-US"/>
              <a:t> (diethylentriaminpentaacetate)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3881438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57200" y="5715000"/>
            <a:ext cx="5105400" cy="7016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bg1"/>
                </a:solidFill>
              </a:rPr>
              <a:t>0 ... normal curve of activity</a:t>
            </a:r>
          </a:p>
          <a:p>
            <a:r>
              <a:rPr lang="cs-CZ" altLang="en-US">
                <a:solidFill>
                  <a:schemeClr val="bg1"/>
                </a:solidFill>
              </a:rPr>
              <a:t>5 ... renal failure without accumulation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2588"/>
            <a:ext cx="288607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638800" y="2971800"/>
            <a:ext cx="32766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bg1"/>
                </a:solidFill>
              </a:rPr>
              <a:t>assymetric </a:t>
            </a:r>
            <a:r>
              <a:rPr lang="cs-CZ" altLang="en-US" baseline="30000">
                <a:solidFill>
                  <a:schemeClr val="bg1"/>
                </a:solidFill>
              </a:rPr>
              <a:t>99m</a:t>
            </a:r>
            <a:r>
              <a:rPr lang="cs-CZ" altLang="en-US">
                <a:solidFill>
                  <a:schemeClr val="bg1"/>
                </a:solidFill>
              </a:rPr>
              <a:t>Tc DTPA accumulation in acute renal failure 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F992C-2A79-4177-8E4C-C3C527FC3183}" type="slidenum">
              <a:rPr lang="en-US" altLang="en-US"/>
              <a:pPr>
                <a:defRPr/>
              </a:pPr>
              <a:t>67</a:t>
            </a:fld>
            <a:endParaRPr lang="en-US" altLang="en-US"/>
          </a:p>
        </p:txBody>
      </p:sp>
      <p:pic>
        <p:nvPicPr>
          <p:cNvPr id="70659" name="Picture 6" descr="C:\Dokumenty\Pavel\p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2362200" y="5638800"/>
            <a:ext cx="41148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Scintigrafie:</a:t>
            </a:r>
          </a:p>
          <a:p>
            <a:r>
              <a:rPr lang="cs-CZ" altLang="en-US">
                <a:solidFill>
                  <a:schemeClr val="bg1"/>
                </a:solidFill>
              </a:rPr>
              <a:t>Vyšetření ukazuje symetrickou perfuzi obou ledvin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75CB6-16D4-4ADF-AA02-DA6667CA0F13}" type="slidenum">
              <a:rPr lang="en-US" altLang="en-US"/>
              <a:pPr>
                <a:defRPr/>
              </a:pPr>
              <a:t>68</a:t>
            </a:fld>
            <a:endParaRPr lang="en-US" altLang="en-US"/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971800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762000" y="1752600"/>
            <a:ext cx="7200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chemeClr val="accent2"/>
                </a:solidFill>
              </a:rPr>
              <a:t>5. S</a:t>
            </a:r>
            <a:r>
              <a:rPr lang="en-US" altLang="en-US" sz="2400">
                <a:solidFill>
                  <a:schemeClr val="accent2"/>
                </a:solidFill>
              </a:rPr>
              <a:t>cintigrafie (isotopová nefrografie)</a:t>
            </a:r>
            <a:endParaRPr lang="cs-CZ" altLang="en-US">
              <a:solidFill>
                <a:schemeClr val="accent2"/>
              </a:solidFill>
            </a:endParaRPr>
          </a:p>
          <a:p>
            <a:endParaRPr lang="cs-CZ" altLang="en-US"/>
          </a:p>
          <a:p>
            <a:r>
              <a:rPr lang="cs-CZ" altLang="en-US" baseline="30000">
                <a:solidFill>
                  <a:srgbClr val="FF3300"/>
                </a:solidFill>
              </a:rPr>
              <a:t>99m</a:t>
            </a:r>
            <a:r>
              <a:rPr lang="cs-CZ" altLang="en-US">
                <a:solidFill>
                  <a:srgbClr val="FF3300"/>
                </a:solidFill>
              </a:rPr>
              <a:t>Tc - DMSA</a:t>
            </a:r>
            <a:r>
              <a:rPr lang="cs-CZ" altLang="en-US"/>
              <a:t> (</a:t>
            </a:r>
            <a:r>
              <a:rPr lang="cs-CZ" altLang="en-US" i="1"/>
              <a:t>meso</a:t>
            </a:r>
            <a:r>
              <a:rPr lang="cs-CZ" altLang="en-US"/>
              <a:t>-2,3-dimerkaptosuccinát)</a:t>
            </a:r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r>
              <a:rPr lang="cs-CZ" altLang="en-US"/>
              <a:t>Vychytává se ve funkčním parenchymu ledvin</a:t>
            </a:r>
          </a:p>
        </p:txBody>
      </p:sp>
      <p:sp>
        <p:nvSpPr>
          <p:cNvPr id="71685" name="Text Box 10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6" name="Rectangle 11"/>
          <p:cNvSpPr>
            <a:spLocks noChangeArrowheads="1"/>
          </p:cNvSpPr>
          <p:nvPr/>
        </p:nvSpPr>
        <p:spPr bwMode="auto">
          <a:xfrm>
            <a:off x="1066800" y="3886200"/>
            <a:ext cx="4724400" cy="1550988"/>
          </a:xfrm>
          <a:prstGeom prst="rect">
            <a:avLst/>
          </a:prstGeom>
          <a:solidFill>
            <a:srgbClr val="96969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2475"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96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8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40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275"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3300"/>
                </a:solidFill>
              </a:rPr>
              <a:t>Indikace</a:t>
            </a:r>
            <a:endParaRPr lang="cs-CZ" altLang="en-US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en-US" sz="1800"/>
              <a:t>Recentní TIN (pyelonephritis)</a:t>
            </a:r>
          </a:p>
          <a:p>
            <a:pPr>
              <a:buFontTx/>
              <a:buChar char="•"/>
            </a:pPr>
            <a:r>
              <a:rPr lang="cs-CZ" altLang="en-US" sz="1800"/>
              <a:t>Srovnání funkce obou ledvin</a:t>
            </a:r>
          </a:p>
          <a:p>
            <a:pPr>
              <a:buFontTx/>
              <a:buChar char="•"/>
            </a:pPr>
            <a:r>
              <a:rPr lang="cs-CZ" altLang="en-US" sz="1800"/>
              <a:t>Podezření na nefunkční ledvinu</a:t>
            </a:r>
          </a:p>
          <a:p>
            <a:pPr>
              <a:buFontTx/>
              <a:buChar char="•"/>
            </a:pPr>
            <a:r>
              <a:rPr lang="cs-CZ" altLang="en-US" sz="1800"/>
              <a:t>Zhodnocení kongenitálních abnormit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BA87F-7227-431A-BD1A-226FBF64ABB2}" type="slidenum">
              <a:rPr lang="en-US" altLang="en-US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762000" y="3505200"/>
            <a:ext cx="5562600" cy="16160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DMSA aplikace:</a:t>
            </a:r>
            <a:endParaRPr lang="cs-CZ" altLang="en-US">
              <a:solidFill>
                <a:schemeClr val="bg1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1. i.v. podání </a:t>
            </a:r>
            <a:r>
              <a:rPr lang="cs-CZ" altLang="en-US" baseline="30000">
                <a:solidFill>
                  <a:schemeClr val="bg1"/>
                </a:solidFill>
              </a:rPr>
              <a:t>99m</a:t>
            </a:r>
            <a:r>
              <a:rPr lang="cs-CZ" altLang="en-US">
                <a:solidFill>
                  <a:schemeClr val="bg1"/>
                </a:solidFill>
              </a:rPr>
              <a:t>Tc - DMSA</a:t>
            </a:r>
          </a:p>
          <a:p>
            <a:r>
              <a:rPr lang="cs-CZ" altLang="en-US">
                <a:solidFill>
                  <a:schemeClr val="bg1"/>
                </a:solidFill>
              </a:rPr>
              <a:t>2. Snímkování po 3 - 4 h po dobu 30-60 min.</a:t>
            </a:r>
          </a:p>
          <a:p>
            <a:r>
              <a:rPr lang="cs-CZ" altLang="en-US">
                <a:solidFill>
                  <a:schemeClr val="bg1"/>
                </a:solidFill>
              </a:rPr>
              <a:t>	Tento interval umožňuje ledvinám absorbovat DMSA.</a:t>
            </a:r>
          </a:p>
        </p:txBody>
      </p:sp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524000"/>
            <a:ext cx="20097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0" name="Rectangle 8"/>
          <p:cNvSpPr>
            <a:spLocks noChangeArrowheads="1"/>
          </p:cNvSpPr>
          <p:nvPr/>
        </p:nvSpPr>
        <p:spPr bwMode="auto">
          <a:xfrm>
            <a:off x="762000" y="175260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chemeClr val="accent2"/>
                </a:solidFill>
              </a:rPr>
              <a:t>5. S</a:t>
            </a:r>
            <a:r>
              <a:rPr lang="en-US" altLang="en-US" sz="2400">
                <a:solidFill>
                  <a:schemeClr val="accent2"/>
                </a:solidFill>
              </a:rPr>
              <a:t>cintigrafie (isotopová nefrografie)</a:t>
            </a:r>
            <a:endParaRPr lang="cs-CZ" altLang="en-US">
              <a:solidFill>
                <a:schemeClr val="accent2"/>
              </a:solidFill>
            </a:endParaRPr>
          </a:p>
          <a:p>
            <a:endParaRPr lang="cs-CZ" altLang="en-US"/>
          </a:p>
          <a:p>
            <a:r>
              <a:rPr lang="cs-CZ" altLang="en-US" baseline="30000">
                <a:solidFill>
                  <a:srgbClr val="FF6600"/>
                </a:solidFill>
              </a:rPr>
              <a:t>99m</a:t>
            </a:r>
            <a:r>
              <a:rPr lang="cs-CZ" altLang="en-US">
                <a:solidFill>
                  <a:srgbClr val="FF6600"/>
                </a:solidFill>
              </a:rPr>
              <a:t>Tc - DMSA</a:t>
            </a:r>
            <a:endParaRPr lang="cs-CZ" altLang="en-US"/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FA19-7B91-4900-BC5A-D852865EBA2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285875" y="83502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renální selhání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62000" y="1905000"/>
            <a:ext cx="769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accent2"/>
                </a:solidFill>
              </a:rPr>
              <a:t>Příčiny</a:t>
            </a:r>
            <a:endParaRPr lang="cs-CZ" altLang="en-US"/>
          </a:p>
          <a:p>
            <a:pPr>
              <a:lnSpc>
                <a:spcPct val="150000"/>
              </a:lnSpc>
            </a:pPr>
            <a:r>
              <a:rPr lang="cs-CZ" altLang="en-US">
                <a:solidFill>
                  <a:schemeClr val="accent2"/>
                </a:solidFill>
              </a:rPr>
              <a:t>2. Renální (parenchymatózní) - </a:t>
            </a:r>
            <a:r>
              <a:rPr lang="cs-CZ" altLang="en-US"/>
              <a:t>zejména poškození tubul. b.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8600" y="2743200"/>
            <a:ext cx="8534400" cy="3810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565150" indent="-282575"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36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en-US"/>
              <a:t>TIN</a:t>
            </a:r>
          </a:p>
          <a:p>
            <a:pPr>
              <a:buFontTx/>
              <a:buChar char="•"/>
            </a:pPr>
            <a:r>
              <a:rPr lang="cs-CZ" altLang="en-US"/>
              <a:t>glomerulonefritis (poststreptokoková, SLE, Goodpast. sy)</a:t>
            </a:r>
          </a:p>
          <a:p>
            <a:pPr>
              <a:buFontTx/>
              <a:buChar char="•"/>
            </a:pPr>
            <a:r>
              <a:rPr lang="cs-CZ" altLang="en-US"/>
              <a:t>nefrotoxické látky (CCl4, etylenglykol, propylenglykol, Hg, Au,Bi,</a:t>
            </a:r>
          </a:p>
          <a:p>
            <a:pPr>
              <a:buFontTx/>
              <a:buChar char="•"/>
            </a:pPr>
            <a:r>
              <a:rPr lang="cs-CZ" altLang="en-US"/>
              <a:t>nefrotox. léky (SFA, gentamycin, cefaloridin), amanita phal.</a:t>
            </a:r>
          </a:p>
          <a:p>
            <a:pPr>
              <a:buFontTx/>
              <a:buChar char="•"/>
            </a:pPr>
            <a:r>
              <a:rPr lang="cs-CZ" altLang="en-US"/>
              <a:t>hemolýza (inkompatibilní TRF)</a:t>
            </a:r>
          </a:p>
          <a:p>
            <a:pPr>
              <a:buFontTx/>
              <a:buChar char="•"/>
            </a:pPr>
            <a:r>
              <a:rPr lang="cs-CZ" altLang="en-US"/>
              <a:t>crush syndrom</a:t>
            </a:r>
          </a:p>
          <a:p>
            <a:pPr>
              <a:buFontTx/>
              <a:buChar char="•"/>
            </a:pPr>
            <a:r>
              <a:rPr lang="cs-CZ" altLang="en-US"/>
              <a:t>popáleniny (dehydratace, sepse, toxémie)</a:t>
            </a:r>
          </a:p>
          <a:p>
            <a:pPr>
              <a:buFontTx/>
              <a:buChar char="•"/>
            </a:pPr>
            <a:r>
              <a:rPr lang="cs-CZ" altLang="en-US"/>
              <a:t>toxoinfekční poškození (sepse)</a:t>
            </a:r>
          </a:p>
          <a:p>
            <a:pPr>
              <a:buFontTx/>
              <a:buChar char="•"/>
            </a:pPr>
            <a:r>
              <a:rPr lang="cs-CZ" altLang="en-US"/>
              <a:t>potrat, porod, operace</a:t>
            </a:r>
          </a:p>
          <a:p>
            <a:pPr>
              <a:buFontTx/>
              <a:buChar char="•"/>
            </a:pPr>
            <a:r>
              <a:rPr lang="cs-CZ" altLang="en-US"/>
              <a:t>akutní pankreatitis</a:t>
            </a:r>
          </a:p>
          <a:p>
            <a:pPr>
              <a:buFontTx/>
              <a:buChar char="•"/>
            </a:pPr>
            <a:r>
              <a:rPr lang="cs-CZ" altLang="en-US"/>
              <a:t>cévní změny (okluze a. renalis, tromboza ren. žil, hypertenze)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15341-4BD2-4C88-ADE8-E4E9EA5D2A1B}" type="slidenum">
              <a:rPr lang="en-US" altLang="en-US"/>
              <a:pPr>
                <a:defRPr/>
              </a:pPr>
              <a:t>70</a:t>
            </a:fld>
            <a:endParaRPr lang="en-US" altLang="en-US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685800" y="1752600"/>
            <a:ext cx="8077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0275" indent="-45720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7975" indent="-45720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25675" indent="-45720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73375" indent="-457200"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305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877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449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021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chemeClr val="accent2"/>
                </a:solidFill>
              </a:rPr>
              <a:t>6. Angiografie / DSA (Digitální subtrakční angiografie)</a:t>
            </a:r>
            <a:endParaRPr lang="cs-CZ" altLang="en-US">
              <a:solidFill>
                <a:schemeClr val="accent2"/>
              </a:solidFill>
            </a:endParaRPr>
          </a:p>
          <a:p>
            <a:endParaRPr lang="cs-CZ" altLang="en-US"/>
          </a:p>
          <a:p>
            <a:r>
              <a:rPr lang="cs-CZ" altLang="en-US"/>
              <a:t>Aplikace kontrastu katétrem do abdominální aorty / odstupů levé či pravé renální arterie</a:t>
            </a:r>
          </a:p>
          <a:p>
            <a:endParaRPr lang="cs-CZ" altLang="en-US"/>
          </a:p>
          <a:p>
            <a:r>
              <a:rPr lang="cs-CZ" altLang="en-US"/>
              <a:t>Dg.:	stenóza / uzávěr renální arterie</a:t>
            </a:r>
          </a:p>
          <a:p>
            <a:r>
              <a:rPr lang="cs-CZ" altLang="en-US"/>
              <a:t>	susp. renovaskulární hypertenze</a:t>
            </a:r>
          </a:p>
          <a:p>
            <a:r>
              <a:rPr lang="cs-CZ" altLang="en-US"/>
              <a:t>	posouzení vaskularizace nádoru</a:t>
            </a: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1952625" y="685800"/>
            <a:ext cx="509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0000"/>
                </a:solidFill>
              </a:rPr>
              <a:t>Zobrazovací metody</a:t>
            </a:r>
            <a:endParaRPr lang="cs-CZ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EA90-F6B1-4AF6-BFC5-9CF4FA7FB845}" type="slidenum">
              <a:rPr lang="en-US" altLang="en-US"/>
              <a:pPr>
                <a:defRPr/>
              </a:pPr>
              <a:t>71</a:t>
            </a:fld>
            <a:endParaRPr lang="en-US" altLang="en-US"/>
          </a:p>
        </p:txBody>
      </p:sp>
      <p:pic>
        <p:nvPicPr>
          <p:cNvPr id="74755" name="Picture 8" descr="C:\Dokumenty\Pavel\p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1"/>
          <p:cNvSpPr>
            <a:spLocks noChangeArrowheads="1"/>
          </p:cNvSpPr>
          <p:nvPr/>
        </p:nvSpPr>
        <p:spPr bwMode="auto">
          <a:xfrm>
            <a:off x="6324600" y="304800"/>
            <a:ext cx="1981200" cy="1006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001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667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FFFF00"/>
                </a:solidFill>
              </a:rPr>
              <a:t>DSA:</a:t>
            </a:r>
            <a:endParaRPr lang="cs-CZ" altLang="en-US">
              <a:solidFill>
                <a:schemeClr val="bg1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Okluze ústí a. renalis dx.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A319F-FE44-41C2-A3E5-F6153B30ACEB}" type="slidenum">
              <a:rPr lang="en-US" altLang="en-US"/>
              <a:pPr>
                <a:defRPr/>
              </a:pPr>
              <a:t>72</a:t>
            </a:fld>
            <a:endParaRPr lang="en-US" altLang="en-US"/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2841625" y="835025"/>
            <a:ext cx="233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Genetika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381375"/>
            <a:ext cx="42862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1447800" y="1905000"/>
            <a:ext cx="73914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190500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3900" indent="-165100"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1100" indent="-1651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8300" indent="-1651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5500" indent="-1651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2700" indent="-1651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01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9999"/>
                </a:solidFill>
              </a:rPr>
              <a:t>Polycystóza ledvin</a:t>
            </a:r>
          </a:p>
          <a:p>
            <a:pPr lvl="4">
              <a:spcBef>
                <a:spcPct val="30000"/>
              </a:spcBef>
              <a:buFontTx/>
              <a:buChar char="•"/>
            </a:pPr>
            <a:r>
              <a:rPr lang="cs-CZ" altLang="en-US">
                <a:solidFill>
                  <a:schemeClr val="tx2"/>
                </a:solidFill>
              </a:rPr>
              <a:t>AR, AD</a:t>
            </a:r>
            <a:endParaRPr lang="cs-CZ" altLang="en-US" sz="2400">
              <a:solidFill>
                <a:srgbClr val="009999"/>
              </a:solidFill>
            </a:endParaRPr>
          </a:p>
          <a:p>
            <a:endParaRPr lang="cs-CZ" altLang="en-US" sz="2400">
              <a:solidFill>
                <a:srgbClr val="009999"/>
              </a:solidFill>
            </a:endParaRPr>
          </a:p>
          <a:p>
            <a:r>
              <a:rPr lang="cs-CZ" altLang="en-US" sz="2400">
                <a:solidFill>
                  <a:srgbClr val="009999"/>
                </a:solidFill>
              </a:rPr>
              <a:t>Genetické rizikové faktory karcinomu ledvin</a:t>
            </a:r>
            <a:endParaRPr lang="cs-CZ" altLang="en-US"/>
          </a:p>
          <a:p>
            <a:pPr lvl="4">
              <a:spcBef>
                <a:spcPct val="30000"/>
              </a:spcBef>
              <a:buFontTx/>
              <a:buChar char="•"/>
            </a:pPr>
            <a:r>
              <a:rPr lang="cs-CZ" altLang="en-US"/>
              <a:t> Hippel-Lindauův (VHL) syndrom</a:t>
            </a:r>
          </a:p>
          <a:p>
            <a:pPr lvl="4">
              <a:spcBef>
                <a:spcPct val="30000"/>
              </a:spcBef>
              <a:buFontTx/>
              <a:buChar char="•"/>
            </a:pPr>
            <a:r>
              <a:rPr lang="cs-CZ" altLang="en-US"/>
              <a:t> Tuberózní skleróza</a:t>
            </a:r>
          </a:p>
          <a:p>
            <a:pPr lvl="4">
              <a:spcBef>
                <a:spcPct val="30000"/>
              </a:spcBef>
              <a:buFontTx/>
              <a:buChar char="•"/>
            </a:pPr>
            <a:r>
              <a:rPr lang="cs-CZ" altLang="en-US"/>
              <a:t> Birt-Hogg-Dubeho syndrom</a:t>
            </a:r>
          </a:p>
          <a:p>
            <a:pPr lvl="4">
              <a:spcBef>
                <a:spcPct val="30000"/>
              </a:spcBef>
              <a:buFontTx/>
              <a:buChar char="•"/>
            </a:pPr>
            <a:r>
              <a:rPr lang="cs-CZ" altLang="en-US"/>
              <a:t> Hereditary non-VHL clear cell renal cell cancer</a:t>
            </a:r>
          </a:p>
          <a:p>
            <a:pPr lvl="4">
              <a:spcBef>
                <a:spcPct val="30000"/>
              </a:spcBef>
              <a:buFontTx/>
              <a:buChar char="•"/>
            </a:pPr>
            <a:r>
              <a:rPr lang="cs-CZ" altLang="en-US"/>
              <a:t> Hereditary papillary renal cell cancer</a:t>
            </a:r>
            <a:endParaRPr lang="cs-CZ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57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1905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AEEF2-ECFC-42B2-8CA1-F04E0484C7F9}" type="slidenum">
              <a:rPr lang="en-US" altLang="en-US"/>
              <a:pPr>
                <a:defRPr/>
              </a:pPr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B8C01-E057-4A94-9C21-DB5BC560ACFF}" type="slidenum">
              <a:rPr lang="cs-CZ" altLang="cs-CZ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77829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600">
                <a:solidFill>
                  <a:srgbClr val="0070C0"/>
                </a:solidFill>
                <a:latin typeface="Arial" panose="020B0604020202020204" pitchFamily="34" charset="0"/>
              </a:rPr>
              <a:t>Souhrn/ Dotazy/ komentáře 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C3222-9CCC-4D8C-B20E-1AF293B36C70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243" name="Text Box 1026"/>
          <p:cNvSpPr txBox="1">
            <a:spLocks noChangeArrowheads="1"/>
          </p:cNvSpPr>
          <p:nvPr/>
        </p:nvSpPr>
        <p:spPr bwMode="auto">
          <a:xfrm>
            <a:off x="1285875" y="83502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renální selhání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sp>
        <p:nvSpPr>
          <p:cNvPr id="10244" name="Rectangle 1027"/>
          <p:cNvSpPr>
            <a:spLocks noChangeArrowheads="1"/>
          </p:cNvSpPr>
          <p:nvPr/>
        </p:nvSpPr>
        <p:spPr bwMode="auto">
          <a:xfrm>
            <a:off x="762000" y="1905000"/>
            <a:ext cx="7342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chemeClr val="accent2"/>
                </a:solidFill>
              </a:rPr>
              <a:t>Příčiny</a:t>
            </a:r>
            <a:endParaRPr lang="cs-CZ" altLang="en-US"/>
          </a:p>
          <a:p>
            <a:pPr>
              <a:lnSpc>
                <a:spcPct val="150000"/>
              </a:lnSpc>
            </a:pPr>
            <a:endParaRPr lang="cs-CZ" altLang="en-US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en-US">
                <a:solidFill>
                  <a:schemeClr val="accent2"/>
                </a:solidFill>
              </a:rPr>
              <a:t>3. Postrenální</a:t>
            </a:r>
            <a:endParaRPr lang="cs-CZ" altLang="en-US"/>
          </a:p>
        </p:txBody>
      </p:sp>
      <p:sp>
        <p:nvSpPr>
          <p:cNvPr id="10245" name="Rectangle 1028"/>
          <p:cNvSpPr>
            <a:spLocks noChangeArrowheads="1"/>
          </p:cNvSpPr>
          <p:nvPr/>
        </p:nvSpPr>
        <p:spPr bwMode="auto">
          <a:xfrm>
            <a:off x="3581400" y="2286000"/>
            <a:ext cx="4038600" cy="1905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indent="1936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urolithiáza, krevní koagula</a:t>
            </a:r>
          </a:p>
          <a:p>
            <a:r>
              <a:rPr lang="cs-CZ" altLang="en-US"/>
              <a:t>tumory vývodných cest</a:t>
            </a:r>
          </a:p>
          <a:p>
            <a:r>
              <a:rPr lang="cs-CZ" altLang="en-US"/>
              <a:t>hyperplázie prostaty</a:t>
            </a:r>
          </a:p>
          <a:p>
            <a:r>
              <a:rPr lang="cs-CZ" altLang="en-US"/>
              <a:t>retroperitoneální fibróza</a:t>
            </a:r>
          </a:p>
          <a:p>
            <a:r>
              <a:rPr lang="cs-CZ" altLang="en-US"/>
              <a:t>ligatura ureterů</a:t>
            </a:r>
          </a:p>
          <a:p>
            <a:r>
              <a:rPr lang="cs-CZ" altLang="en-US"/>
              <a:t>atonie moč. měchýře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0246" name="Line 1029"/>
          <p:cNvSpPr>
            <a:spLocks noChangeShapeType="1"/>
          </p:cNvSpPr>
          <p:nvPr/>
        </p:nvSpPr>
        <p:spPr bwMode="auto">
          <a:xfrm>
            <a:off x="2590800" y="29718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Rectangle 1030"/>
          <p:cNvSpPr>
            <a:spLocks noChangeArrowheads="1"/>
          </p:cNvSpPr>
          <p:nvPr/>
        </p:nvSpPr>
        <p:spPr bwMode="auto">
          <a:xfrm>
            <a:off x="3810000" y="1889125"/>
            <a:ext cx="330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obstrukce vývodních cest</a:t>
            </a:r>
          </a:p>
        </p:txBody>
      </p:sp>
      <p:pic>
        <p:nvPicPr>
          <p:cNvPr id="10248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0289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F71B6-2A9C-4EBB-B151-3282B14EEBE6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85875" y="83502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4000">
                <a:solidFill>
                  <a:srgbClr val="FF3300"/>
                </a:solidFill>
              </a:rPr>
              <a:t>Akutní renální selhání</a:t>
            </a:r>
            <a:endParaRPr lang="cs-CZ" altLang="en-US" sz="4000">
              <a:solidFill>
                <a:schemeClr val="accent2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6200" y="2819400"/>
          <a:ext cx="8839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kument" r:id="rId3" imgW="6239256" imgH="5376672" progId="Word.Document.8">
                  <p:embed/>
                </p:oleObj>
              </mc:Choice>
              <mc:Fallback>
                <p:oleObj name="dokument" r:id="rId3" imgW="6239256" imgH="537667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819400"/>
                        <a:ext cx="8839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" y="2193925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Parametr		Prerenální -	Renální - selhání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55626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800"/>
              <a:t>Platí jen tehdy, nebyla-li již podána diuretika nebo infuze</a:t>
            </a:r>
            <a:endParaRPr lang="cs-CZ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2103</Words>
  <Application>Microsoft Office PowerPoint</Application>
  <PresentationFormat>On-screen Show (4:3)</PresentationFormat>
  <Paragraphs>651</Paragraphs>
  <Slides>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Times New Roman</vt:lpstr>
      <vt:lpstr>Symbol</vt:lpstr>
      <vt:lpstr>Výchozí návrh</vt:lpstr>
      <vt:lpstr>dokument Microsoft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Patologicka fyziologie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Vokurka</dc:creator>
  <cp:lastModifiedBy>Marsalek, Petr</cp:lastModifiedBy>
  <cp:revision>874</cp:revision>
  <cp:lastPrinted>2025-10-29T09:41:23Z</cp:lastPrinted>
  <dcterms:created xsi:type="dcterms:W3CDTF">2002-10-15T09:41:55Z</dcterms:created>
  <dcterms:modified xsi:type="dcterms:W3CDTF">2025-10-29T09:43:06Z</dcterms:modified>
</cp:coreProperties>
</file>