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22" r:id="rId3"/>
    <p:sldId id="388" r:id="rId4"/>
    <p:sldId id="353" r:id="rId5"/>
    <p:sldId id="395" r:id="rId6"/>
    <p:sldId id="394" r:id="rId7"/>
    <p:sldId id="367" r:id="rId8"/>
    <p:sldId id="358" r:id="rId9"/>
    <p:sldId id="380" r:id="rId10"/>
    <p:sldId id="267" r:id="rId11"/>
    <p:sldId id="326" r:id="rId12"/>
    <p:sldId id="368" r:id="rId13"/>
    <p:sldId id="332" r:id="rId14"/>
    <p:sldId id="339" r:id="rId15"/>
    <p:sldId id="337" r:id="rId16"/>
    <p:sldId id="338" r:id="rId17"/>
    <p:sldId id="335" r:id="rId18"/>
    <p:sldId id="369" r:id="rId19"/>
    <p:sldId id="343" r:id="rId20"/>
    <p:sldId id="401" r:id="rId21"/>
    <p:sldId id="266" r:id="rId22"/>
    <p:sldId id="407" r:id="rId23"/>
    <p:sldId id="389" r:id="rId24"/>
    <p:sldId id="331" r:id="rId25"/>
    <p:sldId id="334" r:id="rId26"/>
    <p:sldId id="342" r:id="rId27"/>
    <p:sldId id="356" r:id="rId28"/>
  </p:sldIdLst>
  <p:sldSz cx="9144000" cy="6858000" type="screen4x3"/>
  <p:notesSz cx="7315200" cy="9601200"/>
  <p:custDataLst>
    <p:tags r:id="rId30"/>
  </p:custDataLst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33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35" autoAdjust="0"/>
    <p:restoredTop sz="79277" autoAdjust="0"/>
  </p:normalViewPr>
  <p:slideViewPr>
    <p:cSldViewPr>
      <p:cViewPr varScale="1">
        <p:scale>
          <a:sx n="98" d="100"/>
          <a:sy n="98" d="100"/>
        </p:scale>
        <p:origin x="8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9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A7C0D3A3-E7EF-4AD5-95C6-9E27AF53EE9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82ACD2-A039-4F46-A5D5-6A5F4A82108F}" type="slidenum">
              <a:rPr lang="cs-CZ" altLang="en-US" sz="1300"/>
              <a:pPr>
                <a:spcBef>
                  <a:spcPct val="0"/>
                </a:spcBef>
              </a:pPr>
              <a:t>1</a:t>
            </a:fld>
            <a:endParaRPr lang="cs-CZ" altLang="en-US" sz="130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Notes:  Where is acid-base important. First discussion of pH, low concentration of hydrogen ions, their high activity and buffers. 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Buffers in the body and the Henderson Hasselbalch equation. 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Bicarbonate buffer ....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Division of acidosis and alkalosis.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Definition of BE.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(BB and BE)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What do we measure?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Case history I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Compensation of respiratory disorder.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Case history II...follow the lecture then...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Case III – electrolytes and acid-base disturbances.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...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Case V – metabolic alkalosis?</a:t>
            </a:r>
          </a:p>
          <a:p>
            <a:pPr eaLnBrk="1" hangingPunct="1"/>
            <a:endParaRPr lang="cs-CZ" altLang="en-US" smtClean="0">
              <a:latin typeface="Arial" panose="020B0604020202020204" pitchFamily="34" charset="0"/>
            </a:endParaRPr>
          </a:p>
          <a:p>
            <a:pPr eaLnBrk="1" hangingPunct="1"/>
            <a:endParaRPr lang="cs-CZ" altLang="en-US" smtClean="0">
              <a:latin typeface="Arial" panose="020B0604020202020204" pitchFamily="34" charset="0"/>
            </a:endParaRPr>
          </a:p>
          <a:p>
            <a:pPr eaLnBrk="1" hangingPunct="1"/>
            <a:endParaRPr lang="cs-CZ" altLang="en-US" smtClean="0">
              <a:latin typeface="Arial" panose="020B0604020202020204" pitchFamily="34" charset="0"/>
            </a:endParaRPr>
          </a:p>
          <a:p>
            <a:pPr eaLnBrk="1" hangingPunct="1"/>
            <a:endParaRPr lang="cs-CZ" altLang="en-US" smtClean="0">
              <a:latin typeface="Arial" panose="020B0604020202020204" pitchFamily="34" charset="0"/>
            </a:endParaRPr>
          </a:p>
          <a:p>
            <a:pPr eaLnBrk="1" hangingPunct="1"/>
            <a:endParaRPr lang="cs-CZ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E8621C-D39E-40BF-91F6-FD19A0561C5B}" type="slidenum">
              <a:rPr lang="cs-CZ" altLang="en-US" sz="1300"/>
              <a:pPr>
                <a:spcBef>
                  <a:spcPct val="0"/>
                </a:spcBef>
              </a:pPr>
              <a:t>23</a:t>
            </a:fld>
            <a:endParaRPr lang="cs-CZ" altLang="en-US" sz="130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Děkuji paní Kláře Bernáškové z 3.lf za poskytnuté kazuistiky.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O jakou poruchu se jedná?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Jaké jsou její pravděpodobné příčiny?</a:t>
            </a:r>
          </a:p>
          <a:p>
            <a:pPr eaLnBrk="1" hangingPunct="1"/>
            <a:endParaRPr lang="cs-CZ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0732FE-8529-46B3-BEE9-FB3132F7A051}" type="slidenum">
              <a:rPr lang="cs-CZ" altLang="en-US" sz="1300"/>
              <a:pPr>
                <a:spcBef>
                  <a:spcPct val="0"/>
                </a:spcBef>
              </a:pPr>
              <a:t>24</a:t>
            </a:fld>
            <a:endParaRPr lang="cs-CZ" altLang="en-US" sz="130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O jakou poruchu se jedná?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Jaké jsou její pravděpodobné příčiny?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992F11-8EF9-4F9F-8D13-DEB5CEEF1E61}" type="slidenum">
              <a:rPr lang="cs-CZ" altLang="en-US" sz="1300"/>
              <a:pPr>
                <a:spcBef>
                  <a:spcPct val="0"/>
                </a:spcBef>
              </a:pPr>
              <a:t>25</a:t>
            </a:fld>
            <a:endParaRPr lang="cs-CZ" altLang="en-US" sz="130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Compensated metabolic acidosis,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Calculate anion gap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Dehydration by osmotic diuresis </a:t>
            </a:r>
          </a:p>
          <a:p>
            <a:pPr eaLnBrk="1" hangingPunct="1"/>
            <a:endParaRPr lang="cs-CZ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Rozanimovat</a:t>
            </a:r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11E3CD-30C0-4401-92A8-B43135260509}" type="slidenum">
              <a:rPr lang="cs-CZ" altLang="en-US" sz="1300"/>
              <a:pPr>
                <a:spcBef>
                  <a:spcPct val="0"/>
                </a:spcBef>
              </a:pPr>
              <a:t>27</a:t>
            </a:fld>
            <a:endParaRPr lang="cs-CZ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První slide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Indikace:  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Intenzivní medicína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Choroby plic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Neonatologie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7AA926-6CC5-489D-B171-35AE7AEDCA40}" type="slidenum">
              <a:rPr lang="cs-CZ" altLang="en-US" sz="1300"/>
              <a:pPr>
                <a:spcBef>
                  <a:spcPct val="0"/>
                </a:spcBef>
              </a:pPr>
              <a:t>3</a:t>
            </a:fld>
            <a:endParaRPr lang="cs-CZ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7E83BF-5D18-41EA-8880-34E657D9B995}" type="slidenum">
              <a:rPr lang="cs-CZ" altLang="en-US" sz="1300"/>
              <a:pPr>
                <a:spcBef>
                  <a:spcPct val="0"/>
                </a:spcBef>
              </a:pPr>
              <a:t>4</a:t>
            </a:fld>
            <a:endParaRPr lang="cs-CZ" altLang="en-US" sz="130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  pH  = - log(H+) neboli   H+ = 10</a:t>
            </a:r>
            <a:r>
              <a:rPr lang="en-US" altLang="en-US" smtClean="0">
                <a:latin typeface="Arial" panose="020B0604020202020204" pitchFamily="34" charset="0"/>
              </a:rPr>
              <a:t>^ -pH</a:t>
            </a:r>
            <a:endParaRPr lang="cs-CZ" altLang="en-US" smtClean="0">
              <a:latin typeface="Arial" panose="020B0604020202020204" pitchFamily="34" charset="0"/>
            </a:endParaRP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Koncentrace</a:t>
            </a:r>
            <a:r>
              <a:rPr lang="en-US" altLang="en-US" smtClean="0">
                <a:latin typeface="Arial" panose="020B0604020202020204" pitchFamily="34" charset="0"/>
              </a:rPr>
              <a:t> H+ </a:t>
            </a:r>
            <a:r>
              <a:rPr lang="cs-CZ" altLang="en-US" smtClean="0">
                <a:latin typeface="Arial" panose="020B0604020202020204" pitchFamily="34" charset="0"/>
              </a:rPr>
              <a:t> je asi miliónkrát menší než koncentrace běžných plasmatických iontů.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Proč je tedy H+ tak důležitý?  1) Vysoká aktivita iontu související s jeho velkou pohyblivostí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					2) Vliv na konformaci molekul, hlavně proteinů </a:t>
            </a:r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Referencni rozmezi:  pCO2 zhruba 35-45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                              pO2 zhruba 75 – 105</a:t>
            </a:r>
          </a:p>
          <a:p>
            <a:pPr lvl="4" eaLnBrk="1" hangingPunct="1"/>
            <a:r>
              <a:rPr lang="en-US" altLang="en-US" smtClean="0">
                <a:latin typeface="Arial" panose="020B0604020202020204" pitchFamily="34" charset="0"/>
              </a:rPr>
              <a:t>        	   bikarbonaty – 22 – 26</a:t>
            </a:r>
          </a:p>
          <a:p>
            <a:pPr lvl="4" eaLnBrk="1" hangingPunct="1"/>
            <a:r>
              <a:rPr lang="en-US" altLang="en-US" smtClean="0">
                <a:latin typeface="Arial" panose="020B0604020202020204" pitchFamily="34" charset="0"/>
              </a:rPr>
              <a:t>                 BE  ….  -2 az +2     </a:t>
            </a:r>
            <a:endParaRPr lang="cs-CZ" altLang="en-US" smtClean="0">
              <a:latin typeface="Arial" panose="020B0604020202020204" pitchFamily="34" charset="0"/>
            </a:endParaRPr>
          </a:p>
          <a:p>
            <a:pPr lvl="4" eaLnBrk="1" hangingPunct="1"/>
            <a:r>
              <a:rPr lang="cs-CZ" altLang="en-US" smtClean="0">
                <a:latin typeface="Arial" panose="020B0604020202020204" pitchFamily="34" charset="0"/>
              </a:rPr>
              <a:t>Poznámka k BE: Ví se, že současné přístroje počítají BE nepřesně, s chybou. V posledních letech bylo dosaženo pokroku aspoň v tom, že všechny počítají s použitím stejného vzorečku = tj. se stejnou chybou. Klinikům to nevadí, dosahovaná přesnost v naprosté většině případů stačí.  </a:t>
            </a:r>
            <a:endParaRPr lang="en-US" altLang="en-US" smtClean="0">
              <a:latin typeface="Arial" panose="020B0604020202020204" pitchFamily="34" charset="0"/>
            </a:endParaRPr>
          </a:p>
          <a:p>
            <a:pPr lvl="4" eaLnBrk="1" hangingPunct="1"/>
            <a:endParaRPr lang="cs-CZ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16CC13-6AE1-4414-A53B-918BC77C2195}" type="slidenum">
              <a:rPr lang="cs-CZ" altLang="en-US" sz="1300"/>
              <a:pPr algn="r" eaLnBrk="1" hangingPunct="1">
                <a:spcBef>
                  <a:spcPct val="0"/>
                </a:spcBef>
              </a:pPr>
              <a:t>5</a:t>
            </a:fld>
            <a:endParaRPr lang="cs-CZ" altLang="en-US" sz="13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C043A33-BB94-4F67-A914-2F5B7253DA37}" type="slidenum">
              <a:rPr lang="cs-CZ" altLang="en-US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6</a:t>
            </a:fld>
            <a:endParaRPr lang="cs-CZ" altLang="en-US" sz="1300">
              <a:latin typeface="Times New Roman" panose="02020603050405020304" pitchFamily="18" charset="0"/>
            </a:endParaRPr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1F4FD8-ED1C-4A80-A19F-0A2854653198}" type="slidenum">
              <a:rPr lang="cs-CZ" altLang="en-US" sz="1300"/>
              <a:pPr>
                <a:spcBef>
                  <a:spcPct val="0"/>
                </a:spcBef>
              </a:pPr>
              <a:t>8</a:t>
            </a:fld>
            <a:endParaRPr lang="cs-CZ" altLang="en-US" sz="130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The most important buffer.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The buffering reactions in equilibrium behave according to H.H. equation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6.1 je pKa bikarbonatoveho pufru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Pozn.: Pufry jsou schopny ustát rychlá přilití H+ nebo OH- do systému s jen malou změnou pH. Pokud ale mají být účinně udržovat stálé pH dlouhodobě, musí být jejich koncentrace obnovovány a účinně regulovány. Regulační orgány jsou plíce pro koncentraci CO2 a ledviny v součinnosti s játry pro koncentraci bikarbonátů.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73FCD8-F9C6-4D2A-A6BC-5A304271796C}" type="slidenum">
              <a:rPr lang="cs-CZ" altLang="en-US" sz="1300"/>
              <a:pPr>
                <a:spcBef>
                  <a:spcPct val="0"/>
                </a:spcBef>
              </a:pPr>
              <a:t>10</a:t>
            </a:fld>
            <a:endParaRPr lang="cs-CZ" altLang="en-US" sz="130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Is evident from H.H. equation </a:t>
            </a:r>
          </a:p>
          <a:p>
            <a:pPr eaLnBrk="1" hangingPunct="1"/>
            <a:r>
              <a:rPr lang="cs-CZ" altLang="en-US" b="1" smtClean="0">
                <a:latin typeface="Arial" panose="020B0604020202020204" pitchFamily="34" charset="0"/>
              </a:rPr>
              <a:t>Nyní navrhujeme demonstraci s přiloženým modelem</a:t>
            </a:r>
          </a:p>
          <a:p>
            <a:pPr eaLnBrk="1" hangingPunct="1"/>
            <a:r>
              <a:rPr lang="cs-CZ" altLang="en-US" smtClean="0">
                <a:latin typeface="Arial" panose="020B0604020202020204" pitchFamily="34" charset="0"/>
              </a:rPr>
              <a:t>Každá alkalémie/acidémie zároveň působí změnu poměru pufrační báze vs. Pufrační kyselina i u ostatních pufrů.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C0D3A3-E7EF-4AD5-95C6-9E27AF53EE90}" type="slidenum">
              <a:rPr lang="cs-CZ" altLang="en-US" smtClean="0"/>
              <a:pPr>
                <a:defRPr/>
              </a:pPr>
              <a:t>18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27050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B6F1A9-9122-4307-95B9-0179B3878A70}" type="slidenum">
              <a:rPr lang="cs-CZ" altLang="en-US" sz="1300"/>
              <a:pPr>
                <a:spcBef>
                  <a:spcPct val="0"/>
                </a:spcBef>
              </a:pPr>
              <a:t>21</a:t>
            </a:fld>
            <a:endParaRPr lang="cs-CZ" altLang="en-US" sz="130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b="1" smtClean="0">
                <a:latin typeface="Arial" panose="020B0604020202020204" pitchFamily="34" charset="0"/>
              </a:rPr>
              <a:t>Nejlépe ukázat na modelu</a:t>
            </a:r>
            <a:r>
              <a:rPr lang="cs-CZ" altLang="en-US" smtClean="0">
                <a:latin typeface="Arial" panose="020B0604020202020204" pitchFamily="34" charset="0"/>
              </a:rPr>
              <a:t> …….</a:t>
            </a:r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en-US" smtClean="0">
                <a:latin typeface="Arial" panose="020B0604020202020204" pitchFamily="34" charset="0"/>
              </a:rPr>
              <a:t>Tyto závislosti vznikají, protože H+ iontů je několik řádů méně než pufrovacích iontů. Tedy například zvýšení pCO2 způsobí podle H.H. dvojnásobný vzestup koncentrace H+  (o 40 nmol/l) a zároveň stejný vzestup o 40 nmol v koncentraci bikarbonátů, ale u bikarbonátů je takový vzestup hluboko pod hranicí měřitelnosti …  </a:t>
            </a:r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en-US" smtClean="0">
                <a:latin typeface="Arial" panose="020B0604020202020204" pitchFamily="34" charset="0"/>
              </a:rPr>
              <a:t>Standardní bikarbonáty udávají, jaká koncentrace bikarbonátů by byla ve stejném vzorku krve, kdyby bylo jeho pCO2 změněno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mtClean="0">
                <a:latin typeface="Arial" panose="020B0604020202020204" pitchFamily="34" charset="0"/>
              </a:rPr>
              <a:t>/ekvilibrováno na 40 torr. Jsou tedy nezávislé na aktuálním pCO2.  Výhoda standardních bikarbonátů je v tom, že jsou celkem jednoduše pochopitelné. Pokles – metabolická acidóza, vzestup – metabolická alkalóza. Zároveň jsou při pCO2 40 Torr pevně svázány s určitým pH, lze tedy říct, že tato změna pH je vlivem metabolické poruchy a zbytek vlivem respirační poruchy.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mtClean="0">
                <a:latin typeface="Arial" panose="020B0604020202020204" pitchFamily="34" charset="0"/>
              </a:rPr>
              <a:t>Nevýhodou je, že st. Bikarbonáty nezohledňují, že i koncentrace nebikarbonátových pufrů u různých lidí může být různá.</a:t>
            </a:r>
            <a:r>
              <a:rPr lang="en-US" altLang="en-US" smtClean="0">
                <a:latin typeface="Arial" panose="020B0604020202020204" pitchFamily="34" charset="0"/>
              </a:rPr>
              <a:t> R</a:t>
            </a:r>
            <a:r>
              <a:rPr lang="cs-CZ" altLang="en-US" smtClean="0">
                <a:latin typeface="Arial" panose="020B0604020202020204" pitchFamily="34" charset="0"/>
              </a:rPr>
              <a:t>ůzné vzorky krve (s různým hematokritem, ale o stejném počátečním pH = 7,4)  do kterých bylo přidáno stejné množství kyseliny proto budou mít různé pH a tudíž i různé standardní bikarbonáty. Naopak, různé vzorky krve (s různým hematokritem, ale o stejném počátečním pH = 7,4)  do kterých bylo přidáno stejné množství kyseliny budou mít sice různé pH, jejich BE bude stejný. V tomto případě BE = - množství přidané kyseliny (vztaženo na litr). </a:t>
            </a:r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en-US" smtClean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D8C55-7DBB-4795-8955-21EA697E44EA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F8664-E781-4C5D-A07C-76963D93252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89545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B471A-06DC-4960-8094-5C35DC87E16D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BA7E6-9B5A-414E-AA81-CDF70017BDD1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49923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1FF7E-17BC-4323-A629-6FDDE4711BD3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EA41-7D04-4593-B1D5-2D9775AA954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771971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DBDC9-FAC7-4DC0-A652-04DB5E2603B1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6C7E8-23AB-4915-B7A9-D427A9B6F628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11303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3A96F-A66D-4E05-9486-2460D36630BF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D552D-2AD4-4070-9620-025C7BCB181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5581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238DC-B916-401C-9D13-806FE00517AE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C94D8-DFE0-46A9-AB2C-5E0964C423D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3717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D6C87-6F7A-430C-999D-39F59EB97DA8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4FEF2-0267-4E3D-B905-536011047F8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4522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07ED5-8E6F-44B9-A081-2D54FBD938F0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D8049-8887-41A1-865A-D23F7514CEB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8177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268E3-DC06-42E8-B44A-92DF7AA7023C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8EC5F-B5BD-4C5A-8354-30A4B80287C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20675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768E9-BBA8-45F2-A706-BEB0028E59E3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629B4-F5D5-4D0C-ADB4-F3E18AA519D1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36126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19081-25D4-494A-A71A-4E506B53DD6C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A6B3C-74E1-493A-B3BE-D465BE182057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1524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52DA7-4950-4E89-B46E-F10503AF8032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3ED1C-E6A0-4589-A99A-F9C2385C859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9099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FAD56212-EDE6-4E1B-B5C5-1F9F7FA98BE9}" type="datetime1">
              <a:rPr lang="en-US" altLang="en-US"/>
              <a:pPr>
                <a:defRPr/>
              </a:pPr>
              <a:t>10/29/2025</a:t>
            </a:fld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70A19FB-0915-4777-A1BA-E2565FDC8E9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accent2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9B003F-9DF0-44A9-BE32-7A9BC873BEC8}" type="slidenum">
              <a:rPr lang="cs-CZ" altLang="en-US"/>
              <a:pPr/>
              <a:t>1</a:t>
            </a:fld>
            <a:endParaRPr lang="cs-CZ" alt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Vyšetřování acidobazické rovnováhy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Petr Maršálek, Stanislav Matoušek</a:t>
            </a:r>
            <a:r>
              <a:rPr lang="en-US" altLang="en-US" smtClean="0"/>
              <a:t>, Ji</a:t>
            </a:r>
            <a:r>
              <a:rPr lang="cs-CZ" altLang="en-US" smtClean="0"/>
              <a:t>ří Kofránek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9632" y="764704"/>
            <a:ext cx="13147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>
                <a:solidFill>
                  <a:srgbClr val="FF0000"/>
                </a:solidFill>
              </a:rPr>
              <a:t>AKK</a:t>
            </a:r>
            <a:endParaRPr lang="en-GB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560A7B-0396-4B7A-B326-2D6D1CF7E81A}" type="slidenum">
              <a:rPr lang="cs-CZ" altLang="en-US"/>
              <a:pPr/>
              <a:t>10</a:t>
            </a:fld>
            <a:endParaRPr lang="cs-CZ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>
                <a:solidFill>
                  <a:srgbClr val="008000"/>
                </a:solidFill>
              </a:rPr>
              <a:t>Rozdělení acidobazických poruch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b="1" smtClean="0">
                <a:solidFill>
                  <a:srgbClr val="FF3300"/>
                </a:solidFill>
              </a:rPr>
              <a:t>Respirační acidóza</a:t>
            </a:r>
            <a:endParaRPr lang="en-US" altLang="en-US" b="1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↑ pCO</a:t>
            </a:r>
            <a:r>
              <a:rPr lang="en-US" altLang="en-US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altLang="en-US" smtClean="0">
                <a:latin typeface="Arial" panose="020B0604020202020204" pitchFamily="34" charset="0"/>
                <a:cs typeface="Arial" panose="020B0604020202020204" pitchFamily="34" charset="0"/>
              </a:rPr>
              <a:t>alveolární hypoventilace</a:t>
            </a:r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en-US" b="1" smtClean="0">
                <a:solidFill>
                  <a:srgbClr val="FF3300"/>
                </a:solidFill>
              </a:rPr>
              <a:t>Respirační alkalóza</a:t>
            </a:r>
            <a:r>
              <a:rPr lang="en-US" altLang="en-US" b="1" smtClean="0">
                <a:solidFill>
                  <a:srgbClr val="FF33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 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↓pCO</a:t>
            </a:r>
            <a:r>
              <a:rPr lang="en-US" altLang="en-US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altLang="en-US" smtClean="0">
                <a:latin typeface="Arial" panose="020B0604020202020204" pitchFamily="34" charset="0"/>
                <a:cs typeface="Arial" panose="020B0604020202020204" pitchFamily="34" charset="0"/>
              </a:rPr>
              <a:t>alveolární hyperventilace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>
                <a:solidFill>
                  <a:srgbClr val="FF3300"/>
                </a:solidFill>
              </a:rPr>
              <a:t>Metabolic</a:t>
            </a:r>
            <a:r>
              <a:rPr lang="cs-CZ" altLang="en-US" b="1" smtClean="0">
                <a:solidFill>
                  <a:srgbClr val="FF3300"/>
                </a:solidFill>
              </a:rPr>
              <a:t>ká acidóza</a:t>
            </a:r>
            <a:r>
              <a:rPr lang="en-US" altLang="en-US" b="1" smtClean="0"/>
              <a:t> </a:t>
            </a:r>
            <a:endParaRPr lang="cs-CZ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en-US" smtClean="0"/>
              <a:t>  		 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↓</a:t>
            </a:r>
            <a:r>
              <a:rPr lang="cs-CZ" altLang="en-US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st. </a:t>
            </a:r>
            <a:r>
              <a:rPr lang="en-US" altLang="en-US" smtClean="0"/>
              <a:t>HCO</a:t>
            </a:r>
            <a:r>
              <a:rPr lang="en-US" altLang="en-US" baseline="-25000" smtClean="0"/>
              <a:t>3</a:t>
            </a:r>
            <a:r>
              <a:rPr lang="cs-CZ" altLang="en-US" baseline="30000" smtClean="0"/>
              <a:t>-</a:t>
            </a:r>
            <a:r>
              <a:rPr lang="en-US" altLang="en-US" smtClean="0"/>
              <a:t>,               BE </a:t>
            </a:r>
            <a:r>
              <a:rPr lang="cs-CZ" altLang="en-US" smtClean="0"/>
              <a:t>záporný</a:t>
            </a: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>
                <a:solidFill>
                  <a:srgbClr val="FF3300"/>
                </a:solidFill>
              </a:rPr>
              <a:t>Metabolic</a:t>
            </a:r>
            <a:r>
              <a:rPr lang="cs-CZ" altLang="en-US" b="1" smtClean="0">
                <a:solidFill>
                  <a:srgbClr val="FF3300"/>
                </a:solidFill>
              </a:rPr>
              <a:t>ká alkalóza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en-US" smtClean="0">
                <a:latin typeface="Arial" panose="020B0604020202020204" pitchFamily="34" charset="0"/>
                <a:cs typeface="Arial" panose="020B0604020202020204" pitchFamily="34" charset="0"/>
              </a:rPr>
              <a:t> 		 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  <a:r>
              <a:rPr lang="cs-CZ" altLang="en-US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st. </a:t>
            </a:r>
            <a:r>
              <a:rPr lang="en-US" altLang="en-US" smtClean="0"/>
              <a:t>HCO</a:t>
            </a:r>
            <a:r>
              <a:rPr lang="en-US" altLang="en-US" baseline="-25000" smtClean="0"/>
              <a:t>3</a:t>
            </a:r>
            <a:r>
              <a:rPr lang="cs-CZ" altLang="en-US" baseline="30000" smtClean="0"/>
              <a:t>-</a:t>
            </a:r>
            <a:r>
              <a:rPr lang="en-US" altLang="en-US" smtClean="0"/>
              <a:t> ,              BE </a:t>
            </a:r>
            <a:r>
              <a:rPr lang="cs-CZ" altLang="en-US" smtClean="0"/>
              <a:t>kladný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8BC2857-7AF5-427B-A6EA-0A675E301C13}" type="slidenum">
              <a:rPr lang="cs-CZ" altLang="en-US"/>
              <a:pPr/>
              <a:t>11</a:t>
            </a:fld>
            <a:endParaRPr lang="cs-CZ" alt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>
                <a:solidFill>
                  <a:srgbClr val="FF3300"/>
                </a:solidFill>
              </a:rPr>
              <a:t>Příčiny respirační acidózy</a:t>
            </a:r>
            <a:endParaRPr lang="cs-CZ" altLang="en-US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en-US" sz="3200" smtClean="0">
                <a:cs typeface="Arial" panose="020B0604020202020204" pitchFamily="34" charset="0"/>
              </a:rPr>
              <a:t>Respirační acidóza je součástí </a:t>
            </a:r>
            <a:r>
              <a:rPr lang="cs-CZ" altLang="en-US" sz="3200" b="1" smtClean="0">
                <a:cs typeface="Arial" panose="020B0604020202020204" pitchFamily="34" charset="0"/>
              </a:rPr>
              <a:t>globální</a:t>
            </a:r>
            <a:r>
              <a:rPr lang="en-US" altLang="en-US" sz="3200" b="1" smtClean="0">
                <a:cs typeface="Arial" panose="020B0604020202020204" pitchFamily="34" charset="0"/>
              </a:rPr>
              <a:t>  </a:t>
            </a:r>
            <a:r>
              <a:rPr lang="cs-CZ" altLang="en-US" sz="3200" b="1" smtClean="0">
                <a:cs typeface="Arial" panose="020B0604020202020204" pitchFamily="34" charset="0"/>
              </a:rPr>
              <a:t>respirační </a:t>
            </a:r>
            <a:r>
              <a:rPr lang="en-US" altLang="en-US" sz="3200" b="1" smtClean="0">
                <a:cs typeface="Arial" panose="020B0604020202020204" pitchFamily="34" charset="0"/>
              </a:rPr>
              <a:t> insufic</a:t>
            </a:r>
            <a:r>
              <a:rPr lang="cs-CZ" altLang="en-US" sz="3200" b="1" smtClean="0">
                <a:cs typeface="Arial" panose="020B0604020202020204" pitchFamily="34" charset="0"/>
              </a:rPr>
              <a:t>ience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en-US" sz="3200" b="1" smtClean="0">
                <a:cs typeface="Arial" panose="020B0604020202020204" pitchFamily="34" charset="0"/>
              </a:rPr>
              <a:t>(II. typu)</a:t>
            </a:r>
            <a:r>
              <a:rPr lang="en-US" altLang="en-US" sz="3200" smtClean="0">
                <a:cs typeface="Arial" panose="020B0604020202020204" pitchFamily="34" charset="0"/>
              </a:rPr>
              <a:t> </a:t>
            </a:r>
            <a:endParaRPr lang="cs-CZ" altLang="en-US" sz="320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en-US" sz="3200" b="1" smtClean="0">
                <a:cs typeface="Arial" panose="020B0604020202020204" pitchFamily="34" charset="0"/>
              </a:rPr>
              <a:t> =↓</a:t>
            </a:r>
            <a:r>
              <a:rPr lang="en-US" altLang="en-US" sz="3200" b="1" smtClean="0">
                <a:cs typeface="Arial" panose="020B0604020202020204" pitchFamily="34" charset="0"/>
              </a:rPr>
              <a:t> alveol</a:t>
            </a:r>
            <a:r>
              <a:rPr lang="cs-CZ" altLang="en-US" sz="3200" b="1" smtClean="0">
                <a:cs typeface="Arial" panose="020B0604020202020204" pitchFamily="34" charset="0"/>
              </a:rPr>
              <a:t>ární</a:t>
            </a:r>
            <a:r>
              <a:rPr lang="en-US" altLang="en-US" sz="3200" b="1" smtClean="0">
                <a:cs typeface="Arial" panose="020B0604020202020204" pitchFamily="34" charset="0"/>
              </a:rPr>
              <a:t> ventila</a:t>
            </a:r>
            <a:r>
              <a:rPr lang="cs-CZ" altLang="en-US" sz="3200" b="1" smtClean="0">
                <a:cs typeface="Arial" panose="020B0604020202020204" pitchFamily="34" charset="0"/>
              </a:rPr>
              <a:t>ce</a:t>
            </a:r>
            <a:endParaRPr lang="en-US" altLang="en-US" sz="3200" b="1" smtClean="0"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800" smtClean="0"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endParaRPr lang="en-US" altLang="en-US" sz="1600" smtClean="0">
              <a:cs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</a:pPr>
            <a:endParaRPr lang="en-US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</a:pPr>
            <a:endParaRPr lang="cs-CZ" altLang="en-US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200" smtClean="0"/>
              <a:t> CO2 </a:t>
            </a:r>
            <a:r>
              <a:rPr lang="cs-CZ" altLang="en-US" sz="3200" smtClean="0"/>
              <a:t>ve vdechovaném vzduchu (horníci zavalení v dole)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DB07EB-CAFD-458F-BB0B-062253BEEAC5}" type="slidenum">
              <a:rPr lang="cs-CZ" altLang="en-US"/>
              <a:pPr/>
              <a:t>12</a:t>
            </a:fld>
            <a:endParaRPr lang="cs-CZ" altLang="en-US"/>
          </a:p>
        </p:txBody>
      </p:sp>
      <p:sp>
        <p:nvSpPr>
          <p:cNvPr id="2253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mtClean="0"/>
              <a:t>Snížená alveolární ventilace</a:t>
            </a:r>
          </a:p>
        </p:txBody>
      </p:sp>
      <p:sp>
        <p:nvSpPr>
          <p:cNvPr id="22532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cs-CZ" altLang="en-US" sz="2000" b="1" smtClean="0">
                <a:cs typeface="Arial" panose="020B0604020202020204" pitchFamily="34" charset="0"/>
              </a:rPr>
              <a:t>Deprese respiračního centra</a:t>
            </a:r>
            <a:endParaRPr lang="en-US" altLang="en-US" sz="2000" b="1" smtClean="0"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>
                <a:cs typeface="Arial" panose="020B0604020202020204" pitchFamily="34" charset="0"/>
              </a:rPr>
              <a:t>Dr</a:t>
            </a:r>
            <a:r>
              <a:rPr lang="cs-CZ" altLang="en-US" smtClean="0">
                <a:cs typeface="Arial" panose="020B0604020202020204" pitchFamily="34" charset="0"/>
              </a:rPr>
              <a:t>ogy</a:t>
            </a:r>
            <a:r>
              <a:rPr lang="en-US" altLang="en-US" smtClean="0">
                <a:cs typeface="Arial" panose="020B0604020202020204" pitchFamily="34" charset="0"/>
              </a:rPr>
              <a:t>, </a:t>
            </a:r>
            <a:r>
              <a:rPr lang="cs-CZ" altLang="en-US" smtClean="0">
                <a:cs typeface="Arial" panose="020B0604020202020204" pitchFamily="34" charset="0"/>
              </a:rPr>
              <a:t>léky</a:t>
            </a:r>
            <a:endParaRPr lang="en-US" altLang="en-US" smtClean="0"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cs-CZ" altLang="en-US" smtClean="0">
                <a:cs typeface="Arial" panose="020B0604020202020204" pitchFamily="34" charset="0"/>
              </a:rPr>
              <a:t>Poškození a hypoxie</a:t>
            </a:r>
            <a:endParaRPr lang="en-US" altLang="en-US" smtClean="0">
              <a:cs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>
                <a:cs typeface="Arial" panose="020B0604020202020204" pitchFamily="34" charset="0"/>
              </a:rPr>
              <a:t>Trauma</a:t>
            </a:r>
          </a:p>
          <a:p>
            <a:pPr lvl="3" eaLnBrk="1" hangingPunct="1">
              <a:lnSpc>
                <a:spcPct val="80000"/>
              </a:lnSpc>
            </a:pPr>
            <a:r>
              <a:rPr lang="cs-CZ" altLang="en-US" sz="2000" smtClean="0">
                <a:cs typeface="Arial" panose="020B0604020202020204" pitchFamily="34" charset="0"/>
              </a:rPr>
              <a:t>Iktus</a:t>
            </a:r>
            <a:endParaRPr lang="en-US" altLang="en-US" sz="2000" smtClean="0">
              <a:cs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>
                <a:cs typeface="Arial" panose="020B0604020202020204" pitchFamily="34" charset="0"/>
              </a:rPr>
              <a:t>Tumor</a:t>
            </a:r>
          </a:p>
          <a:p>
            <a:pPr lvl="3" eaLnBrk="1" hangingPunct="1">
              <a:lnSpc>
                <a:spcPct val="80000"/>
              </a:lnSpc>
            </a:pPr>
            <a:r>
              <a:rPr lang="cs-CZ" altLang="en-US" sz="2000" smtClean="0">
                <a:cs typeface="Arial" panose="020B0604020202020204" pitchFamily="34" charset="0"/>
              </a:rPr>
              <a:t>Edém mozku</a:t>
            </a:r>
            <a:r>
              <a:rPr lang="en-US" altLang="en-US" sz="2000" smtClean="0">
                <a:cs typeface="Arial" panose="020B0604020202020204" pitchFamily="34" charset="0"/>
              </a:rPr>
              <a:t> / </a:t>
            </a:r>
            <a:r>
              <a:rPr lang="cs-CZ" altLang="en-US" sz="2000" smtClean="0">
                <a:cs typeface="Arial" panose="020B0604020202020204" pitchFamily="34" charset="0"/>
              </a:rPr>
              <a:t>nitrolební hypertenze</a:t>
            </a:r>
            <a:endParaRPr lang="en-US" altLang="en-US" sz="2000" smtClean="0"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cs-CZ" altLang="en-US" sz="2000" b="1" smtClean="0">
                <a:cs typeface="Arial" panose="020B0604020202020204" pitchFamily="34" charset="0"/>
              </a:rPr>
              <a:t>Nervosvalová onemocnění</a:t>
            </a:r>
            <a:r>
              <a:rPr lang="en-US" altLang="en-US" sz="2000" b="1" smtClean="0">
                <a:cs typeface="Arial" panose="020B0604020202020204" pitchFamily="34" charset="0"/>
              </a:rPr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>
                <a:cs typeface="Arial" panose="020B0604020202020204" pitchFamily="34" charset="0"/>
              </a:rPr>
              <a:t>Myasthenia gr</a:t>
            </a:r>
            <a:r>
              <a:rPr lang="cs-CZ" altLang="en-US" smtClean="0">
                <a:cs typeface="Arial" panose="020B0604020202020204" pitchFamily="34" charset="0"/>
              </a:rPr>
              <a:t>avis</a:t>
            </a:r>
            <a:endParaRPr lang="en-US" altLang="en-US" smtClean="0"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>
                <a:cs typeface="Arial" panose="020B0604020202020204" pitchFamily="34" charset="0"/>
              </a:rPr>
              <a:t>Polyradiculoneuritis </a:t>
            </a:r>
          </a:p>
          <a:p>
            <a:pPr lvl="2" eaLnBrk="1" hangingPunct="1">
              <a:lnSpc>
                <a:spcPct val="80000"/>
              </a:lnSpc>
            </a:pPr>
            <a:r>
              <a:rPr lang="cs-CZ" altLang="en-US" smtClean="0">
                <a:cs typeface="Arial" panose="020B0604020202020204" pitchFamily="34" charset="0"/>
              </a:rPr>
              <a:t>Morbidní obezita</a:t>
            </a:r>
            <a:endParaRPr lang="en-US" altLang="en-US" smtClean="0">
              <a:cs typeface="Arial" panose="020B0604020202020204" pitchFamily="34" charset="0"/>
            </a:endParaRPr>
          </a:p>
          <a:p>
            <a:endParaRPr lang="cs-CZ" altLang="en-US" smtClean="0"/>
          </a:p>
        </p:txBody>
      </p:sp>
      <p:sp>
        <p:nvSpPr>
          <p:cNvPr id="22533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cs-CZ" altLang="en-US" sz="2000" b="1" smtClean="0"/>
              <a:t>Choroby plic</a:t>
            </a:r>
            <a:r>
              <a:rPr lang="en-US" altLang="en-US" sz="2000" b="1" smtClean="0"/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Restri</a:t>
            </a:r>
            <a:r>
              <a:rPr lang="cs-CZ" altLang="en-US" smtClean="0"/>
              <a:t>kční  poruchy ventilace</a:t>
            </a:r>
            <a:endParaRPr lang="en-US" altLang="en-US" smtClean="0"/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/>
              <a:t>ARDS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/>
              <a:t>Fibr</a:t>
            </a:r>
            <a:r>
              <a:rPr lang="cs-CZ" altLang="en-US" sz="2000" smtClean="0"/>
              <a:t>ózy</a:t>
            </a:r>
            <a:endParaRPr lang="en-US" altLang="en-US" sz="2000" smtClean="0"/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Trauma, pneumothorax,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altLang="en-US" smtClean="0"/>
              <a:t>	</a:t>
            </a:r>
            <a:r>
              <a:rPr lang="cs-CZ" altLang="en-US" smtClean="0"/>
              <a:t>Sériové fraktury žeber</a:t>
            </a:r>
            <a:r>
              <a:rPr lang="en-US" altLang="en-US" smtClean="0"/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>
                <a:solidFill>
                  <a:srgbClr val="008000"/>
                </a:solidFill>
              </a:rPr>
              <a:t>Obs</a:t>
            </a:r>
            <a:r>
              <a:rPr lang="cs-CZ" altLang="en-US" smtClean="0">
                <a:solidFill>
                  <a:srgbClr val="008000"/>
                </a:solidFill>
              </a:rPr>
              <a:t>trukční</a:t>
            </a:r>
            <a:r>
              <a:rPr lang="en-US" altLang="en-US" smtClean="0">
                <a:solidFill>
                  <a:srgbClr val="008000"/>
                </a:solidFill>
              </a:rPr>
              <a:t> </a:t>
            </a:r>
            <a:r>
              <a:rPr lang="cs-CZ" altLang="en-US" smtClean="0">
                <a:solidFill>
                  <a:srgbClr val="008000"/>
                </a:solidFill>
              </a:rPr>
              <a:t>choroby plic</a:t>
            </a:r>
            <a:endParaRPr lang="en-US" altLang="en-US" smtClean="0">
              <a:solidFill>
                <a:srgbClr val="008000"/>
              </a:solidFill>
            </a:endParaRPr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/>
              <a:t>Astma</a:t>
            </a:r>
            <a:endParaRPr lang="cs-CZ" altLang="en-US" sz="2000" smtClean="0"/>
          </a:p>
          <a:p>
            <a:pPr lvl="3" eaLnBrk="1" hangingPunct="1">
              <a:lnSpc>
                <a:spcPct val="80000"/>
              </a:lnSpc>
            </a:pPr>
            <a:r>
              <a:rPr lang="cs-CZ" altLang="en-US" sz="2000" smtClean="0"/>
              <a:t>COPD</a:t>
            </a:r>
            <a:endParaRPr lang="en-US" altLang="en-US" sz="2000" smtClean="0"/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/>
              <a:t>Tumor</a:t>
            </a:r>
          </a:p>
          <a:p>
            <a:pPr lvl="3" eaLnBrk="1" hangingPunct="1">
              <a:lnSpc>
                <a:spcPct val="80000"/>
              </a:lnSpc>
            </a:pPr>
            <a:r>
              <a:rPr lang="cs-CZ" altLang="en-US" sz="2000" smtClean="0"/>
              <a:t>Cizí těleso</a:t>
            </a:r>
            <a:endParaRPr lang="en-US" altLang="en-US" sz="2000" smtClean="0"/>
          </a:p>
          <a:p>
            <a:pPr lvl="2" eaLnBrk="1" hangingPunct="1">
              <a:lnSpc>
                <a:spcPct val="80000"/>
              </a:lnSpc>
            </a:pPr>
            <a:r>
              <a:rPr lang="cs-CZ" altLang="en-US" smtClean="0"/>
              <a:t>Zvýšený mrtvý prostor</a:t>
            </a:r>
            <a:r>
              <a:rPr lang="en-US" altLang="en-US" smtClean="0"/>
              <a:t>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/>
              <a:t>Emboli</a:t>
            </a:r>
            <a:r>
              <a:rPr lang="cs-CZ" altLang="en-US" sz="2000" smtClean="0"/>
              <a:t>e</a:t>
            </a:r>
            <a:endParaRPr lang="en-US" altLang="en-US" sz="2000" smtClean="0"/>
          </a:p>
          <a:p>
            <a:pPr lvl="3" eaLnBrk="1" hangingPunct="1">
              <a:lnSpc>
                <a:spcPct val="80000"/>
              </a:lnSpc>
            </a:pPr>
            <a:r>
              <a:rPr lang="en-US" altLang="en-US" sz="2000" smtClean="0"/>
              <a:t>Em</a:t>
            </a:r>
            <a:r>
              <a:rPr lang="cs-CZ" altLang="en-US" sz="2000" smtClean="0"/>
              <a:t>fyzém</a:t>
            </a:r>
            <a:endParaRPr lang="en-US" altLang="en-US" sz="2000" smtClean="0"/>
          </a:p>
          <a:p>
            <a:endParaRPr lang="cs-CZ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762761-EDE6-41F9-8258-E37057F26280}" type="slidenum">
              <a:rPr lang="cs-CZ" altLang="en-US"/>
              <a:pPr/>
              <a:t>13</a:t>
            </a:fld>
            <a:endParaRPr lang="cs-CZ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>
                <a:solidFill>
                  <a:srgbClr val="FF3300"/>
                </a:solidFill>
              </a:rPr>
              <a:t>Příčiny respirační alkalózy</a:t>
            </a:r>
            <a:r>
              <a:rPr lang="en-US" altLang="en-US" smtClean="0"/>
              <a:t> </a:t>
            </a:r>
            <a:endParaRPr lang="cs-CZ" altLang="en-US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en-US" sz="2800" b="1" i="1" smtClean="0"/>
              <a:t>Hyperventilace</a:t>
            </a:r>
            <a:r>
              <a:rPr lang="en-US" altLang="en-US" sz="2800" b="1" i="1" smtClean="0"/>
              <a:t> </a:t>
            </a:r>
            <a:r>
              <a:rPr lang="cs-CZ" altLang="en-US" sz="2800" b="1" i="1" smtClean="0"/>
              <a:t> = zvýšená alveolární  ventilace</a:t>
            </a:r>
            <a:endParaRPr lang="en-US" altLang="en-US" sz="2800" b="1" i="1" smtClean="0"/>
          </a:p>
          <a:p>
            <a:pPr eaLnBrk="1" hangingPunct="1"/>
            <a:r>
              <a:rPr lang="cs-CZ" altLang="en-US" sz="2800" smtClean="0"/>
              <a:t>Kvůli hypoxémii</a:t>
            </a:r>
            <a:r>
              <a:rPr lang="en-US" altLang="en-US" sz="2800" smtClean="0"/>
              <a:t> </a:t>
            </a:r>
          </a:p>
          <a:p>
            <a:pPr lvl="1" eaLnBrk="1" hangingPunct="1"/>
            <a:r>
              <a:rPr lang="cs-CZ" altLang="en-US" smtClean="0"/>
              <a:t>Vysoká nadmořská výška</a:t>
            </a:r>
            <a:r>
              <a:rPr lang="en-US" altLang="en-US" smtClean="0"/>
              <a:t> </a:t>
            </a:r>
            <a:endParaRPr lang="cs-CZ" altLang="en-US" smtClean="0"/>
          </a:p>
          <a:p>
            <a:pPr lvl="1" eaLnBrk="1" hangingPunct="1"/>
            <a:r>
              <a:rPr lang="cs-CZ" altLang="en-US" smtClean="0"/>
              <a:t>Parciální respirační insuficience (I. typu)</a:t>
            </a:r>
            <a:endParaRPr lang="en-US" altLang="en-US" smtClean="0"/>
          </a:p>
          <a:p>
            <a:pPr lvl="1" eaLnBrk="1" hangingPunct="1"/>
            <a:r>
              <a:rPr lang="cs-CZ" altLang="en-US" smtClean="0"/>
              <a:t>Pravo-levý zkrat</a:t>
            </a:r>
            <a:endParaRPr lang="en-US" altLang="en-US" smtClean="0"/>
          </a:p>
          <a:p>
            <a:pPr eaLnBrk="1" hangingPunct="1"/>
            <a:r>
              <a:rPr lang="cs-CZ" altLang="en-US" sz="2800" smtClean="0">
                <a:solidFill>
                  <a:srgbClr val="008000"/>
                </a:solidFill>
              </a:rPr>
              <a:t>Neuróza (panická ataka, anxieta)</a:t>
            </a:r>
            <a:endParaRPr lang="en-US" altLang="en-US" sz="2800" smtClean="0">
              <a:solidFill>
                <a:srgbClr val="008000"/>
              </a:solidFill>
            </a:endParaRPr>
          </a:p>
          <a:p>
            <a:pPr eaLnBrk="1" hangingPunct="1"/>
            <a:r>
              <a:rPr lang="cs-CZ" altLang="en-US" sz="2800" smtClean="0"/>
              <a:t>Špatně nastavená mechanická ventilace plic</a:t>
            </a:r>
            <a:endParaRPr lang="en-US" altLang="en-US" sz="2800" smtClean="0"/>
          </a:p>
          <a:p>
            <a:pPr eaLnBrk="1" hangingPunct="1"/>
            <a:r>
              <a:rPr lang="cs-CZ" altLang="en-US" sz="2800" smtClean="0"/>
              <a:t>Podráždění dechového centra</a:t>
            </a:r>
            <a:r>
              <a:rPr lang="en-US" altLang="en-US" sz="2800" smtClean="0"/>
              <a:t> </a:t>
            </a:r>
          </a:p>
          <a:p>
            <a:pPr lvl="1" eaLnBrk="1" hangingPunct="1"/>
            <a:r>
              <a:rPr lang="en-US" altLang="en-US" sz="2400" smtClean="0"/>
              <a:t>Trauma, </a:t>
            </a:r>
            <a:r>
              <a:rPr lang="cs-CZ" altLang="en-US" sz="2400" smtClean="0"/>
              <a:t>předávkování salicyláty</a:t>
            </a:r>
            <a:r>
              <a:rPr lang="en-US" altLang="en-US" sz="2400" smtClean="0"/>
              <a:t>, </a:t>
            </a:r>
            <a:r>
              <a:rPr lang="cs-CZ" altLang="en-US" sz="2400" smtClean="0"/>
              <a:t>zánět</a:t>
            </a:r>
            <a:r>
              <a:rPr lang="en-US" altLang="en-US" sz="2400" smtClean="0"/>
              <a:t> </a:t>
            </a:r>
          </a:p>
          <a:p>
            <a:pPr lvl="2" eaLnBrk="1" hangingPunct="1">
              <a:buFontTx/>
              <a:buNone/>
            </a:pPr>
            <a:endParaRPr lang="en-US" altLang="en-US" smtClean="0"/>
          </a:p>
          <a:p>
            <a:pPr lvl="1" eaLnBrk="1" hangingPunct="1"/>
            <a:endParaRPr lang="cs-CZ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DF09E9-4192-40FB-8164-CEFEB2BA6CA0}" type="slidenum">
              <a:rPr lang="cs-CZ" altLang="en-US"/>
              <a:pPr/>
              <a:t>14</a:t>
            </a:fld>
            <a:endParaRPr lang="cs-CZ" altLang="en-US"/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Metabolická acidóza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rgbClr val="FF3300"/>
                </a:solidFill>
              </a:rPr>
              <a:t>Norm</a:t>
            </a:r>
            <a:r>
              <a:rPr lang="cs-CZ" altLang="en-US" sz="2400" smtClean="0">
                <a:solidFill>
                  <a:srgbClr val="FF3300"/>
                </a:solidFill>
              </a:rPr>
              <a:t>ální </a:t>
            </a:r>
            <a:r>
              <a:rPr lang="en-US" altLang="en-US" sz="2400" smtClean="0">
                <a:solidFill>
                  <a:srgbClr val="FF3300"/>
                </a:solidFill>
              </a:rPr>
              <a:t> anion gap (1</a:t>
            </a:r>
            <a:r>
              <a:rPr lang="cs-CZ" altLang="en-US" sz="2400" smtClean="0">
                <a:solidFill>
                  <a:srgbClr val="FF3300"/>
                </a:solidFill>
              </a:rPr>
              <a:t>1</a:t>
            </a:r>
            <a:r>
              <a:rPr lang="en-US" altLang="en-US" sz="2400" smtClean="0">
                <a:solidFill>
                  <a:srgbClr val="FF3300"/>
                </a:solidFill>
              </a:rPr>
              <a:t> mmol/</a:t>
            </a:r>
            <a:r>
              <a:rPr lang="cs-CZ" altLang="en-US" sz="2400" smtClean="0">
                <a:solidFill>
                  <a:srgbClr val="FF3300"/>
                </a:solidFill>
              </a:rPr>
              <a:t>l</a:t>
            </a:r>
            <a:r>
              <a:rPr lang="en-US" altLang="en-US" sz="2400" smtClean="0">
                <a:solidFill>
                  <a:srgbClr val="FF3300"/>
                </a:solidFill>
              </a:rPr>
              <a:t>)</a:t>
            </a:r>
            <a:r>
              <a:rPr lang="en-US" alt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en-US" sz="2000" smtClean="0"/>
              <a:t>Ztráty bikarbonátu</a:t>
            </a:r>
            <a:endParaRPr lang="en-US" altLang="en-US" sz="200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GIT (</a:t>
            </a:r>
            <a:r>
              <a:rPr lang="cs-CZ" altLang="en-US" sz="1800" smtClean="0"/>
              <a:t>průjem</a:t>
            </a:r>
            <a:r>
              <a:rPr lang="en-US" altLang="en-US" sz="1800" smtClean="0"/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z="1800" smtClean="0"/>
              <a:t>Ledviny</a:t>
            </a:r>
            <a:r>
              <a:rPr lang="en-US" altLang="en-US" sz="1800" smtClean="0"/>
              <a:t> – RTA (renal tubular acidosis)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en-US" sz="2000" smtClean="0"/>
              <a:t>Ztráta schopnosti regenerovat bikarbonát</a:t>
            </a:r>
            <a:endParaRPr lang="en-US" altLang="en-US" sz="2000" smtClean="0"/>
          </a:p>
          <a:p>
            <a:pPr lvl="2" eaLnBrk="1" hangingPunct="1">
              <a:lnSpc>
                <a:spcPct val="90000"/>
              </a:lnSpc>
            </a:pPr>
            <a:r>
              <a:rPr lang="cs-CZ" altLang="en-US" sz="1800" smtClean="0"/>
              <a:t>Deficit a</a:t>
            </a:r>
            <a:r>
              <a:rPr lang="en-US" altLang="en-US" sz="1800" smtClean="0"/>
              <a:t>ldosteron</a:t>
            </a:r>
            <a:r>
              <a:rPr lang="cs-CZ" altLang="en-US" sz="1800" smtClean="0"/>
              <a:t>u</a:t>
            </a:r>
            <a:r>
              <a:rPr lang="en-US" altLang="en-US" sz="1800" smtClean="0"/>
              <a:t> </a:t>
            </a:r>
            <a:endParaRPr lang="cs-CZ" altLang="en-US" sz="1800" smtClean="0"/>
          </a:p>
          <a:p>
            <a:pPr lvl="2" eaLnBrk="1" hangingPunct="1">
              <a:lnSpc>
                <a:spcPct val="90000"/>
              </a:lnSpc>
            </a:pPr>
            <a:r>
              <a:rPr lang="cs-CZ" altLang="en-US" sz="1800" smtClean="0"/>
              <a:t>I</a:t>
            </a:r>
            <a:r>
              <a:rPr lang="en-US" altLang="en-US" sz="1800" smtClean="0"/>
              <a:t>nsensitivit</a:t>
            </a:r>
            <a:r>
              <a:rPr lang="cs-CZ" altLang="en-US" sz="1800" smtClean="0"/>
              <a:t>a k aldosteronu</a:t>
            </a:r>
            <a:endParaRPr lang="en-US" altLang="en-US" sz="180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b="1" smtClean="0"/>
              <a:t>RTA</a:t>
            </a:r>
            <a:r>
              <a:rPr lang="en-US" altLang="en-US" sz="18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en-US" sz="2000" smtClean="0"/>
              <a:t>Podání okyselujících chloridových solí</a:t>
            </a:r>
            <a:endParaRPr lang="en-US" altLang="en-US" sz="2000" smtClean="0"/>
          </a:p>
          <a:p>
            <a:pPr lvl="2" eaLnBrk="1" hangingPunct="1">
              <a:lnSpc>
                <a:spcPct val="90000"/>
              </a:lnSpc>
            </a:pPr>
            <a:r>
              <a:rPr lang="cs-CZ" altLang="en-US" sz="1800" smtClean="0"/>
              <a:t>Např. Chlorid amonný</a:t>
            </a:r>
          </a:p>
        </p:txBody>
      </p:sp>
      <p:sp>
        <p:nvSpPr>
          <p:cNvPr id="26629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sz="2400" smtClean="0">
                <a:solidFill>
                  <a:srgbClr val="FF3300"/>
                </a:solidFill>
              </a:rPr>
              <a:t>Zvýšený</a:t>
            </a:r>
            <a:r>
              <a:rPr lang="en-US" altLang="en-US" sz="2400" smtClean="0">
                <a:solidFill>
                  <a:srgbClr val="FF3300"/>
                </a:solidFill>
              </a:rPr>
              <a:t> anion gap (&gt;1</a:t>
            </a:r>
            <a:r>
              <a:rPr lang="cs-CZ" altLang="en-US" sz="2400" smtClean="0">
                <a:solidFill>
                  <a:srgbClr val="FF3300"/>
                </a:solidFill>
              </a:rPr>
              <a:t>3</a:t>
            </a:r>
            <a:r>
              <a:rPr lang="en-US" altLang="en-US" sz="2400" smtClean="0">
                <a:solidFill>
                  <a:srgbClr val="FF3300"/>
                </a:solidFill>
              </a:rPr>
              <a:t> mmol/</a:t>
            </a:r>
            <a:r>
              <a:rPr lang="cs-CZ" altLang="en-US" sz="2400" smtClean="0">
                <a:solidFill>
                  <a:srgbClr val="FF3300"/>
                </a:solidFill>
              </a:rPr>
              <a:t>l</a:t>
            </a:r>
            <a:r>
              <a:rPr lang="en-US" altLang="en-US" sz="2400" smtClean="0">
                <a:solidFill>
                  <a:srgbClr val="FF3300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1800" smtClean="0"/>
              <a:t>zvýšená metabolická produkce kyselin</a:t>
            </a: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smtClean="0"/>
              <a:t>Ketoa</a:t>
            </a:r>
            <a:r>
              <a:rPr lang="cs-CZ" altLang="en-US" sz="1800" smtClean="0"/>
              <a:t>cidóza</a:t>
            </a:r>
            <a:r>
              <a:rPr lang="en-US" altLang="en-US" sz="1800" smtClean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Diabe</a:t>
            </a:r>
            <a:r>
              <a:rPr lang="cs-CZ" altLang="en-US" sz="1800" smtClean="0"/>
              <a:t>tická</a:t>
            </a:r>
            <a:endParaRPr lang="en-US" altLang="en-US" sz="180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Al</a:t>
            </a:r>
            <a:r>
              <a:rPr lang="cs-CZ" altLang="en-US" sz="1800" smtClean="0"/>
              <a:t>k</a:t>
            </a:r>
            <a:r>
              <a:rPr lang="en-US" altLang="en-US" sz="1800" smtClean="0"/>
              <a:t>oho</a:t>
            </a:r>
            <a:r>
              <a:rPr lang="cs-CZ" altLang="en-US" sz="1800" smtClean="0"/>
              <a:t>lová</a:t>
            </a:r>
            <a:r>
              <a:rPr lang="en-US" altLang="en-US" sz="1800" smtClean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z="1800" smtClean="0"/>
              <a:t>Hladovění</a:t>
            </a: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smtClean="0"/>
              <a:t>L</a:t>
            </a:r>
            <a:r>
              <a:rPr lang="cs-CZ" altLang="en-US" sz="1800" smtClean="0"/>
              <a:t>aktátová acidóza</a:t>
            </a:r>
            <a:endParaRPr lang="en-US" altLang="en-US" sz="1800" smtClean="0"/>
          </a:p>
          <a:p>
            <a:pPr eaLnBrk="1" hangingPunct="1">
              <a:lnSpc>
                <a:spcPct val="90000"/>
              </a:lnSpc>
            </a:pPr>
            <a:r>
              <a:rPr lang="cs-CZ" altLang="en-US" sz="1800" smtClean="0"/>
              <a:t>Zvýšený příjem kyselin</a:t>
            </a: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smtClean="0"/>
              <a:t>To</a:t>
            </a:r>
            <a:r>
              <a:rPr lang="cs-CZ" altLang="en-US" sz="1800" smtClean="0"/>
              <a:t>xické látky</a:t>
            </a:r>
            <a:endParaRPr lang="en-US" altLang="en-US" sz="180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Salicyl</a:t>
            </a:r>
            <a:r>
              <a:rPr lang="cs-CZ" altLang="en-US" sz="1800" smtClean="0"/>
              <a:t>áty</a:t>
            </a:r>
            <a:r>
              <a:rPr lang="en-US" altLang="en-US" sz="1800" smtClean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Etylen glycol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methanol</a:t>
            </a:r>
            <a:endParaRPr lang="cs-CZ" altLang="en-US" sz="1800" smtClean="0"/>
          </a:p>
          <a:p>
            <a:r>
              <a:rPr lang="cs-CZ" altLang="en-US" sz="1800" smtClean="0"/>
              <a:t>Snížené vylučování kyselin</a:t>
            </a:r>
          </a:p>
          <a:p>
            <a:pPr lvl="2"/>
            <a:r>
              <a:rPr lang="cs-CZ" altLang="en-US" sz="1800" smtClean="0"/>
              <a:t>Renální selhání</a:t>
            </a:r>
          </a:p>
          <a:p>
            <a:pPr lvl="2" eaLnBrk="1" hangingPunct="1">
              <a:lnSpc>
                <a:spcPct val="90000"/>
              </a:lnSpc>
            </a:pPr>
            <a:endParaRPr lang="cs-CZ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C1A3DDB-4B56-4637-9D2D-BFAA7A22DDAC}" type="slidenum">
              <a:rPr lang="cs-CZ" altLang="en-US"/>
              <a:pPr/>
              <a:t>15</a:t>
            </a:fld>
            <a:endParaRPr lang="cs-CZ" alt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Anion gap </a:t>
            </a:r>
            <a:endParaRPr lang="cs-CZ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smtClean="0"/>
              <a:t>Rozděluje metabolické acidózy podle příčiny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b="1" smtClean="0"/>
              <a:t>Zvyšuje </a:t>
            </a:r>
            <a:r>
              <a:rPr lang="cs-CZ" altLang="en-US" smtClean="0"/>
              <a:t>se, když jsou v plazmě přítomny ionty jako </a:t>
            </a:r>
            <a:r>
              <a:rPr lang="cs-CZ" altLang="en-US" b="1" smtClean="0"/>
              <a:t>laktát, anionty ketokyselin  </a:t>
            </a:r>
            <a:r>
              <a:rPr lang="cs-CZ" altLang="en-US" smtClean="0"/>
              <a:t>nebo</a:t>
            </a:r>
            <a:r>
              <a:rPr lang="cs-CZ" altLang="en-US" b="1" smtClean="0"/>
              <a:t> sulfáty.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 </a:t>
            </a:r>
            <a:r>
              <a:rPr lang="cs-CZ" altLang="en-US" smtClean="0"/>
              <a:t>Znamená, že acidóza byla způsobena disociací vodíkového iontu z těchto látek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AG = Na</a:t>
            </a:r>
            <a:r>
              <a:rPr lang="en-US" altLang="en-US" baseline="30000" smtClean="0"/>
              <a:t>+   </a:t>
            </a:r>
            <a:r>
              <a:rPr lang="en-US" altLang="en-US" smtClean="0"/>
              <a:t>-   HCO</a:t>
            </a:r>
            <a:r>
              <a:rPr lang="en-US" altLang="en-US" baseline="-25000" smtClean="0"/>
              <a:t>3</a:t>
            </a:r>
            <a:r>
              <a:rPr lang="en-US" altLang="en-US" baseline="30000" smtClean="0"/>
              <a:t>-   </a:t>
            </a:r>
            <a:r>
              <a:rPr lang="en-US" altLang="en-US" smtClean="0"/>
              <a:t>-</a:t>
            </a:r>
            <a:r>
              <a:rPr lang="en-US" altLang="en-US" baseline="30000" smtClean="0"/>
              <a:t>   </a:t>
            </a:r>
            <a:r>
              <a:rPr lang="en-US" altLang="en-US" smtClean="0"/>
              <a:t>Cl</a:t>
            </a:r>
            <a:r>
              <a:rPr lang="en-US" altLang="en-US" baseline="30000" smtClean="0"/>
              <a:t>-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norm</a:t>
            </a:r>
            <a:r>
              <a:rPr lang="cs-CZ" altLang="en-US" smtClean="0"/>
              <a:t>a</a:t>
            </a:r>
            <a:r>
              <a:rPr lang="en-US" altLang="en-US" smtClean="0"/>
              <a:t>:  </a:t>
            </a:r>
            <a:r>
              <a:rPr lang="en-US" altLang="en-US" b="1" smtClean="0"/>
              <a:t>10+/- 2</a:t>
            </a:r>
            <a:r>
              <a:rPr lang="en-US" altLang="en-US" smtClean="0"/>
              <a:t> mmol/L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EA3FA9-B856-4FAC-A5F8-38C801B74724}" type="slidenum">
              <a:rPr lang="cs-CZ" altLang="en-US"/>
              <a:pPr/>
              <a:t>16</a:t>
            </a:fld>
            <a:endParaRPr lang="cs-CZ" alt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Anion gap</a:t>
            </a:r>
            <a:endParaRPr lang="cs-CZ" altLang="en-US" smtClean="0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395288" y="1924050"/>
            <a:ext cx="28305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Ca</a:t>
            </a:r>
            <a:r>
              <a:rPr lang="en-US" altLang="en-US" sz="2800" baseline="30000"/>
              <a:t>+</a:t>
            </a:r>
            <a:r>
              <a:rPr lang="en-US" altLang="en-US" sz="2800"/>
              <a:t> Mg</a:t>
            </a:r>
            <a:r>
              <a:rPr lang="en-US" altLang="en-US" sz="2800" baseline="30000"/>
              <a:t>+</a:t>
            </a:r>
            <a:endParaRPr lang="cs-CZ" altLang="en-US" sz="2800" baseline="30000"/>
          </a:p>
        </p:txBody>
      </p:sp>
      <p:grpSp>
        <p:nvGrpSpPr>
          <p:cNvPr id="27653" name="Group 6"/>
          <p:cNvGrpSpPr>
            <a:grpSpLocks/>
          </p:cNvGrpSpPr>
          <p:nvPr/>
        </p:nvGrpSpPr>
        <p:grpSpPr bwMode="auto">
          <a:xfrm>
            <a:off x="3225800" y="1844675"/>
            <a:ext cx="3473450" cy="4868863"/>
            <a:chOff x="1288" y="1253"/>
            <a:chExt cx="1170" cy="2223"/>
          </a:xfrm>
        </p:grpSpPr>
        <p:sp>
          <p:nvSpPr>
            <p:cNvPr id="27663" name="Rectangle 7"/>
            <p:cNvSpPr>
              <a:spLocks noChangeArrowheads="1"/>
            </p:cNvSpPr>
            <p:nvPr/>
          </p:nvSpPr>
          <p:spPr bwMode="auto">
            <a:xfrm>
              <a:off x="1346" y="1253"/>
              <a:ext cx="528" cy="2223"/>
            </a:xfrm>
            <a:prstGeom prst="rect">
              <a:avLst/>
            </a:prstGeom>
            <a:solidFill>
              <a:srgbClr val="F40C43"/>
            </a:solidFill>
            <a:ln w="15875">
              <a:solidFill>
                <a:srgbClr val="580418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64" name="Rectangle 8"/>
            <p:cNvSpPr>
              <a:spLocks noChangeArrowheads="1"/>
            </p:cNvSpPr>
            <p:nvPr/>
          </p:nvSpPr>
          <p:spPr bwMode="auto">
            <a:xfrm>
              <a:off x="1874" y="1253"/>
              <a:ext cx="526" cy="2223"/>
            </a:xfrm>
            <a:prstGeom prst="rect">
              <a:avLst/>
            </a:prstGeom>
            <a:solidFill>
              <a:srgbClr val="F40C43"/>
            </a:solidFill>
            <a:ln w="15875">
              <a:solidFill>
                <a:srgbClr val="580418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65" name="Line 9"/>
            <p:cNvSpPr>
              <a:spLocks noChangeShapeType="1"/>
            </p:cNvSpPr>
            <p:nvPr/>
          </p:nvSpPr>
          <p:spPr bwMode="auto">
            <a:xfrm>
              <a:off x="1346" y="1312"/>
              <a:ext cx="528" cy="0"/>
            </a:xfrm>
            <a:prstGeom prst="line">
              <a:avLst/>
            </a:prstGeom>
            <a:noFill/>
            <a:ln w="15875">
              <a:solidFill>
                <a:srgbClr val="5804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666" name="Line 10"/>
            <p:cNvSpPr>
              <a:spLocks noChangeShapeType="1"/>
            </p:cNvSpPr>
            <p:nvPr/>
          </p:nvSpPr>
          <p:spPr bwMode="auto">
            <a:xfrm>
              <a:off x="1346" y="1663"/>
              <a:ext cx="528" cy="0"/>
            </a:xfrm>
            <a:prstGeom prst="line">
              <a:avLst/>
            </a:prstGeom>
            <a:noFill/>
            <a:ln w="15875">
              <a:solidFill>
                <a:srgbClr val="5804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667" name="Line 11"/>
            <p:cNvSpPr>
              <a:spLocks noChangeShapeType="1"/>
            </p:cNvSpPr>
            <p:nvPr/>
          </p:nvSpPr>
          <p:spPr bwMode="auto">
            <a:xfrm>
              <a:off x="1872" y="1721"/>
              <a:ext cx="528" cy="0"/>
            </a:xfrm>
            <a:prstGeom prst="line">
              <a:avLst/>
            </a:prstGeom>
            <a:noFill/>
            <a:ln w="15875">
              <a:solidFill>
                <a:srgbClr val="5804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668" name="Line 12"/>
            <p:cNvSpPr>
              <a:spLocks noChangeShapeType="1"/>
            </p:cNvSpPr>
            <p:nvPr/>
          </p:nvSpPr>
          <p:spPr bwMode="auto">
            <a:xfrm>
              <a:off x="1874" y="2365"/>
              <a:ext cx="527" cy="0"/>
            </a:xfrm>
            <a:prstGeom prst="line">
              <a:avLst/>
            </a:prstGeom>
            <a:noFill/>
            <a:ln w="15875">
              <a:solidFill>
                <a:srgbClr val="5804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669" name="Line 13"/>
            <p:cNvSpPr>
              <a:spLocks noChangeShapeType="1"/>
            </p:cNvSpPr>
            <p:nvPr/>
          </p:nvSpPr>
          <p:spPr bwMode="auto">
            <a:xfrm>
              <a:off x="1874" y="2891"/>
              <a:ext cx="527" cy="0"/>
            </a:xfrm>
            <a:prstGeom prst="line">
              <a:avLst/>
            </a:prstGeom>
            <a:noFill/>
            <a:ln w="15875">
              <a:solidFill>
                <a:srgbClr val="5804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670" name="Line 14"/>
            <p:cNvSpPr>
              <a:spLocks noChangeShapeType="1"/>
            </p:cNvSpPr>
            <p:nvPr/>
          </p:nvSpPr>
          <p:spPr bwMode="auto">
            <a:xfrm>
              <a:off x="1288" y="1253"/>
              <a:ext cx="1170" cy="0"/>
            </a:xfrm>
            <a:prstGeom prst="line">
              <a:avLst/>
            </a:prstGeom>
            <a:noFill/>
            <a:ln w="19050">
              <a:solidFill>
                <a:srgbClr val="5804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671" name="Line 15"/>
            <p:cNvSpPr>
              <a:spLocks noChangeShapeType="1"/>
            </p:cNvSpPr>
            <p:nvPr/>
          </p:nvSpPr>
          <p:spPr bwMode="auto">
            <a:xfrm>
              <a:off x="1288" y="3476"/>
              <a:ext cx="1170" cy="0"/>
            </a:xfrm>
            <a:prstGeom prst="line">
              <a:avLst/>
            </a:prstGeom>
            <a:noFill/>
            <a:ln w="19050">
              <a:solidFill>
                <a:srgbClr val="58041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7654" name="Line 16"/>
          <p:cNvSpPr>
            <a:spLocks noChangeShapeType="1"/>
          </p:cNvSpPr>
          <p:nvPr/>
        </p:nvSpPr>
        <p:spPr bwMode="auto">
          <a:xfrm>
            <a:off x="1552575" y="1943100"/>
            <a:ext cx="16589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5" name="Rectangle 17"/>
          <p:cNvSpPr>
            <a:spLocks noChangeArrowheads="1"/>
          </p:cNvSpPr>
          <p:nvPr/>
        </p:nvSpPr>
        <p:spPr bwMode="auto">
          <a:xfrm>
            <a:off x="5278438" y="2157413"/>
            <a:ext cx="973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HCO</a:t>
            </a:r>
            <a:r>
              <a:rPr lang="en-US" altLang="en-US" sz="2000" b="1" baseline="-25000"/>
              <a:t>3</a:t>
            </a:r>
            <a:r>
              <a:rPr lang="en-US" altLang="en-US" sz="2000" b="1" baseline="30000"/>
              <a:t>-</a:t>
            </a:r>
            <a:endParaRPr lang="cs-CZ" altLang="en-US" sz="2000" b="1" baseline="30000"/>
          </a:p>
        </p:txBody>
      </p:sp>
      <p:sp>
        <p:nvSpPr>
          <p:cNvPr id="27656" name="Rectangle 18"/>
          <p:cNvSpPr>
            <a:spLocks noChangeArrowheads="1"/>
          </p:cNvSpPr>
          <p:nvPr/>
        </p:nvSpPr>
        <p:spPr bwMode="auto">
          <a:xfrm>
            <a:off x="4899025" y="3235325"/>
            <a:ext cx="167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Buf</a:t>
            </a:r>
            <a:r>
              <a:rPr lang="en-US" altLang="en-US" sz="2400" baseline="30000"/>
              <a:t>-</a:t>
            </a:r>
            <a:endParaRPr lang="cs-CZ" altLang="en-US" sz="2400" baseline="30000"/>
          </a:p>
        </p:txBody>
      </p:sp>
      <p:sp>
        <p:nvSpPr>
          <p:cNvPr id="27657" name="Rectangle 19"/>
          <p:cNvSpPr>
            <a:spLocks noChangeArrowheads="1"/>
          </p:cNvSpPr>
          <p:nvPr/>
        </p:nvSpPr>
        <p:spPr bwMode="auto">
          <a:xfrm>
            <a:off x="4899025" y="4527550"/>
            <a:ext cx="16335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XA</a:t>
            </a:r>
            <a:r>
              <a:rPr lang="en-US" altLang="en-US" sz="2800" baseline="30000"/>
              <a:t>-</a:t>
            </a:r>
            <a:endParaRPr lang="cs-CZ" altLang="en-US" sz="2800" baseline="30000"/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4899025" y="5719763"/>
            <a:ext cx="1633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Cl</a:t>
            </a:r>
            <a:r>
              <a:rPr lang="en-US" altLang="en-US" sz="2800" baseline="30000"/>
              <a:t>-</a:t>
            </a:r>
            <a:endParaRPr lang="cs-CZ" altLang="en-US" sz="2800" baseline="30000"/>
          </a:p>
        </p:txBody>
      </p:sp>
      <p:sp>
        <p:nvSpPr>
          <p:cNvPr id="27659" name="Rectangle 21"/>
          <p:cNvSpPr>
            <a:spLocks noChangeArrowheads="1"/>
          </p:cNvSpPr>
          <p:nvPr/>
        </p:nvSpPr>
        <p:spPr bwMode="auto">
          <a:xfrm>
            <a:off x="3349625" y="4030663"/>
            <a:ext cx="163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Na</a:t>
            </a:r>
            <a:r>
              <a:rPr lang="en-US" altLang="en-US" sz="2400" baseline="30000"/>
              <a:t>+</a:t>
            </a:r>
            <a:endParaRPr lang="cs-CZ" altLang="en-US" sz="2400" baseline="30000"/>
          </a:p>
        </p:txBody>
      </p:sp>
      <p:sp>
        <p:nvSpPr>
          <p:cNvPr id="27660" name="Rectangle 22"/>
          <p:cNvSpPr>
            <a:spLocks noChangeArrowheads="1"/>
          </p:cNvSpPr>
          <p:nvPr/>
        </p:nvSpPr>
        <p:spPr bwMode="auto">
          <a:xfrm>
            <a:off x="3349625" y="1943100"/>
            <a:ext cx="1636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K</a:t>
            </a:r>
            <a:r>
              <a:rPr lang="en-US" altLang="en-US" sz="2800" baseline="30000"/>
              <a:t>+</a:t>
            </a:r>
            <a:endParaRPr lang="cs-CZ" altLang="en-US" sz="2800" baseline="30000"/>
          </a:p>
        </p:txBody>
      </p:sp>
      <p:sp>
        <p:nvSpPr>
          <p:cNvPr id="27661" name="AutoShape 23"/>
          <p:cNvSpPr>
            <a:spLocks/>
          </p:cNvSpPr>
          <p:nvPr/>
        </p:nvSpPr>
        <p:spPr bwMode="auto">
          <a:xfrm>
            <a:off x="6954838" y="2960688"/>
            <a:ext cx="388937" cy="2484437"/>
          </a:xfrm>
          <a:prstGeom prst="rightBrace">
            <a:avLst>
              <a:gd name="adj1" fmla="val 53231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7662" name="Rectangle 24"/>
          <p:cNvSpPr>
            <a:spLocks noChangeArrowheads="1"/>
          </p:cNvSpPr>
          <p:nvPr/>
        </p:nvSpPr>
        <p:spPr bwMode="auto">
          <a:xfrm>
            <a:off x="7380288" y="3933825"/>
            <a:ext cx="167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AG</a:t>
            </a:r>
            <a:endParaRPr lang="cs-CZ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03B4B8-C207-4D23-A846-798DA2451149}" type="slidenum">
              <a:rPr lang="cs-CZ" altLang="en-US"/>
              <a:pPr/>
              <a:t>17</a:t>
            </a:fld>
            <a:endParaRPr lang="cs-CZ" alt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 smtClean="0">
                <a:solidFill>
                  <a:srgbClr val="FF0000"/>
                </a:solidFill>
              </a:rPr>
              <a:t>Příčiny metabolické</a:t>
            </a:r>
            <a:r>
              <a:rPr lang="en-US" altLang="en-US" dirty="0" smtClean="0">
                <a:solidFill>
                  <a:srgbClr val="FF0000"/>
                </a:solidFill>
              </a:rPr>
              <a:t> acid</a:t>
            </a:r>
            <a:r>
              <a:rPr lang="cs-CZ" altLang="en-US" dirty="0" smtClean="0">
                <a:solidFill>
                  <a:srgbClr val="FF0000"/>
                </a:solidFill>
              </a:rPr>
              <a:t>ózy I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endParaRPr lang="cs-CZ" altLang="en-US" dirty="0" smtClean="0">
              <a:solidFill>
                <a:srgbClr val="FF0000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557338"/>
            <a:ext cx="4038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en-US" dirty="0" smtClean="0"/>
              <a:t>Přímá ztráta HCO3-. Bikarbonát se dostává mimo tělo. </a:t>
            </a:r>
            <a:endParaRPr lang="en-US" altLang="en-US" dirty="0" smtClean="0"/>
          </a:p>
        </p:txBody>
      </p:sp>
      <p:sp>
        <p:nvSpPr>
          <p:cNvPr id="24581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sz="2400" smtClean="0"/>
              <a:t>Ztráta bikarbonátu GIT</a:t>
            </a:r>
            <a:endParaRPr lang="en-US" alt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cs-CZ" altLang="en-US" smtClean="0"/>
              <a:t>Výrazné průjmy</a:t>
            </a:r>
            <a:r>
              <a:rPr lang="en-US" altLang="en-US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en-US" smtClean="0"/>
              <a:t>Fistuly a stomie</a:t>
            </a:r>
            <a:r>
              <a:rPr lang="en-US" alt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cs-CZ" altLang="en-US" sz="2400" smtClean="0"/>
              <a:t>Ztráta ledvinami </a:t>
            </a:r>
            <a:r>
              <a:rPr lang="en-US" alt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Ren</a:t>
            </a:r>
            <a:r>
              <a:rPr lang="cs-CZ" altLang="en-US" smtClean="0"/>
              <a:t>ální</a:t>
            </a:r>
            <a:r>
              <a:rPr lang="en-US" altLang="en-US" smtClean="0"/>
              <a:t> tubul</a:t>
            </a:r>
            <a:r>
              <a:rPr lang="cs-CZ" altLang="en-US" smtClean="0"/>
              <a:t>ární </a:t>
            </a:r>
            <a:r>
              <a:rPr lang="en-US" altLang="en-US" smtClean="0"/>
              <a:t> </a:t>
            </a:r>
            <a:r>
              <a:rPr lang="cs-CZ" altLang="en-US" smtClean="0"/>
              <a:t>acidóz</a:t>
            </a:r>
            <a:r>
              <a:rPr lang="en-US" altLang="en-US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en-US" smtClean="0"/>
              <a:t>Aldosteronová insuficience </a:t>
            </a:r>
            <a:r>
              <a:rPr lang="en-US" altLang="en-US" smtClean="0"/>
              <a:t>/insens</a:t>
            </a:r>
            <a:r>
              <a:rPr lang="cs-CZ" altLang="en-US" smtClean="0"/>
              <a:t>itivita</a:t>
            </a:r>
            <a:endParaRPr lang="en-US" altLang="en-US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98FD25-5062-4B4D-A7C7-8EFFD7E01463}" type="slidenum">
              <a:rPr lang="cs-CZ" altLang="en-US"/>
              <a:pPr/>
              <a:t>18</a:t>
            </a:fld>
            <a:endParaRPr lang="cs-CZ" altLang="en-US"/>
          </a:p>
        </p:txBody>
      </p:sp>
      <p:sp>
        <p:nvSpPr>
          <p:cNvPr id="2560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 smtClean="0">
                <a:solidFill>
                  <a:srgbClr val="FF0000"/>
                </a:solidFill>
              </a:rPr>
              <a:t>Příčiny metabolické acidózy II</a:t>
            </a:r>
          </a:p>
        </p:txBody>
      </p:sp>
      <p:sp>
        <p:nvSpPr>
          <p:cNvPr id="25604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en-US" smtClean="0"/>
              <a:t>zvýšená metabolická produkce kyselin</a:t>
            </a:r>
            <a:endParaRPr lang="en-US" alt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Ketoa</a:t>
            </a:r>
            <a:r>
              <a:rPr lang="cs-CZ" altLang="en-US" smtClean="0"/>
              <a:t>cidóza</a:t>
            </a:r>
            <a:r>
              <a:rPr lang="en-US" altLang="en-US" smtClean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Diabe</a:t>
            </a:r>
            <a:r>
              <a:rPr lang="cs-CZ" altLang="en-US" smtClean="0"/>
              <a:t>tická</a:t>
            </a:r>
            <a:endParaRPr lang="en-US" altLang="en-US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Al</a:t>
            </a:r>
            <a:r>
              <a:rPr lang="cs-CZ" altLang="en-US" smtClean="0"/>
              <a:t>k</a:t>
            </a:r>
            <a:r>
              <a:rPr lang="en-US" altLang="en-US" smtClean="0"/>
              <a:t>oho</a:t>
            </a:r>
            <a:r>
              <a:rPr lang="cs-CZ" altLang="en-US" smtClean="0"/>
              <a:t>lová</a:t>
            </a:r>
            <a:r>
              <a:rPr lang="en-US" altLang="en-US" smtClean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mtClean="0"/>
              <a:t>Hladovění</a:t>
            </a:r>
            <a:endParaRPr lang="en-US" alt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L</a:t>
            </a:r>
            <a:r>
              <a:rPr lang="cs-CZ" altLang="en-US" smtClean="0"/>
              <a:t>aktátová acidóza</a:t>
            </a: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cs-CZ" altLang="en-US" sz="2600" smtClean="0"/>
              <a:t>Zvýšený příjem kyselin</a:t>
            </a:r>
            <a:endParaRPr lang="en-US" altLang="en-US" sz="26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To</a:t>
            </a:r>
            <a:r>
              <a:rPr lang="cs-CZ" altLang="en-US" smtClean="0"/>
              <a:t>xické látky</a:t>
            </a:r>
            <a:endParaRPr lang="en-US" altLang="en-US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Salicyl</a:t>
            </a:r>
            <a:r>
              <a:rPr lang="cs-CZ" altLang="en-US" smtClean="0"/>
              <a:t>áty</a:t>
            </a:r>
            <a:r>
              <a:rPr lang="en-US" altLang="en-US" smtClean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Etylen glycol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methanol</a:t>
            </a:r>
            <a:endParaRPr lang="cs-CZ" altLang="en-US" sz="1800" smtClean="0"/>
          </a:p>
        </p:txBody>
      </p:sp>
      <p:sp>
        <p:nvSpPr>
          <p:cNvPr id="25605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altLang="en-US" smtClean="0"/>
              <a:t>Snížené vylučování kyselin</a:t>
            </a:r>
          </a:p>
          <a:p>
            <a:pPr lvl="2"/>
            <a:r>
              <a:rPr lang="cs-CZ" altLang="en-US" smtClean="0"/>
              <a:t>Renální selhání</a:t>
            </a:r>
          </a:p>
          <a:p>
            <a:endParaRPr lang="cs-CZ" altLang="en-US" smtClean="0"/>
          </a:p>
          <a:p>
            <a:endParaRPr lang="cs-CZ" altLang="en-US" smtClean="0"/>
          </a:p>
          <a:p>
            <a:r>
              <a:rPr lang="cs-CZ" altLang="en-US" smtClean="0"/>
              <a:t>Ztráta bikarbonátu je  </a:t>
            </a:r>
            <a:r>
              <a:rPr lang="en-US" altLang="en-US" smtClean="0"/>
              <a:t>“</a:t>
            </a:r>
            <a:r>
              <a:rPr lang="cs-CZ" altLang="en-US" smtClean="0"/>
              <a:t>nepřímá</a:t>
            </a:r>
            <a:r>
              <a:rPr lang="en-US" altLang="en-US" smtClean="0"/>
              <a:t>” </a:t>
            </a:r>
            <a:r>
              <a:rPr lang="cs-CZ" altLang="en-US" smtClean="0"/>
              <a:t>z pufrování zvýšeného množství kyselin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D28E95-A2B9-49B6-AA7E-8C29CE9AC710}" type="slidenum">
              <a:rPr lang="cs-CZ" altLang="en-US"/>
              <a:pPr/>
              <a:t>19</a:t>
            </a:fld>
            <a:endParaRPr lang="cs-CZ" altLang="en-US"/>
          </a:p>
        </p:txBody>
      </p:sp>
      <p:sp>
        <p:nvSpPr>
          <p:cNvPr id="3686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Kompenzace</a:t>
            </a:r>
          </a:p>
        </p:txBody>
      </p:sp>
      <p:sp>
        <p:nvSpPr>
          <p:cNvPr id="3686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Metabolické poruchy jsou kompenzovány plícemi</a:t>
            </a:r>
            <a:r>
              <a:rPr lang="en-US" altLang="en-US" smtClean="0"/>
              <a:t>(1/2 d</a:t>
            </a:r>
            <a:r>
              <a:rPr lang="cs-CZ" altLang="en-US" smtClean="0"/>
              <a:t>ne</a:t>
            </a:r>
            <a:r>
              <a:rPr lang="en-US" altLang="en-US" smtClean="0"/>
              <a:t>)</a:t>
            </a:r>
          </a:p>
          <a:p>
            <a:pPr eaLnBrk="1" hangingPunct="1"/>
            <a:r>
              <a:rPr lang="cs-CZ" altLang="en-US" smtClean="0"/>
              <a:t>Respirační poruchy jsou kompenzovány ledvinami </a:t>
            </a:r>
            <a:r>
              <a:rPr lang="en-US" altLang="en-US" smtClean="0"/>
              <a:t>(2 a ½ d</a:t>
            </a:r>
            <a:r>
              <a:rPr lang="cs-CZ" altLang="en-US" smtClean="0"/>
              <a:t>ne</a:t>
            </a:r>
            <a:r>
              <a:rPr lang="en-US" altLang="en-US" smtClean="0"/>
              <a:t>)</a:t>
            </a:r>
            <a:endParaRPr lang="cs-CZ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CEE611-6F51-478B-876C-10F0E297FAB4}" type="slidenum">
              <a:rPr lang="cs-CZ" altLang="en-US"/>
              <a:pPr/>
              <a:t>2</a:t>
            </a:fld>
            <a:endParaRPr lang="cs-CZ" altLang="en-US"/>
          </a:p>
        </p:txBody>
      </p:sp>
      <p:sp>
        <p:nvSpPr>
          <p:cNvPr id="512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Osnov</a:t>
            </a:r>
            <a:r>
              <a:rPr lang="cs-CZ" altLang="en-US" smtClean="0"/>
              <a:t>a semináře</a:t>
            </a:r>
          </a:p>
        </p:txBody>
      </p:sp>
      <p:sp>
        <p:nvSpPr>
          <p:cNvPr id="5124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95288" y="1773238"/>
            <a:ext cx="7416800" cy="4525962"/>
          </a:xfrm>
        </p:spPr>
        <p:txBody>
          <a:bodyPr/>
          <a:lstStyle/>
          <a:p>
            <a:pPr eaLnBrk="1" hangingPunct="1"/>
            <a:r>
              <a:rPr lang="cs-CZ" altLang="en-US" smtClean="0"/>
              <a:t>Bikarbonátový pufr</a:t>
            </a:r>
          </a:p>
          <a:p>
            <a:pPr eaLnBrk="1" hangingPunct="1"/>
            <a:r>
              <a:rPr lang="cs-CZ" altLang="en-US" smtClean="0"/>
              <a:t>4 základní typy poruch</a:t>
            </a:r>
          </a:p>
          <a:p>
            <a:pPr lvl="2" eaLnBrk="1" hangingPunct="1"/>
            <a:r>
              <a:rPr lang="cs-CZ" altLang="en-US" smtClean="0"/>
              <a:t> RAC, RAL, MAC a MAL</a:t>
            </a:r>
          </a:p>
          <a:p>
            <a:pPr eaLnBrk="1" hangingPunct="1"/>
            <a:r>
              <a:rPr lang="cs-CZ" altLang="en-US" smtClean="0"/>
              <a:t>Kompenzace jednotlivých poruch</a:t>
            </a:r>
          </a:p>
          <a:p>
            <a:pPr eaLnBrk="1" hangingPunct="1"/>
            <a:r>
              <a:rPr lang="cs-CZ" altLang="en-US" smtClean="0"/>
              <a:t>Ostatní pufry: BE, standard HCO</a:t>
            </a:r>
            <a:r>
              <a:rPr lang="cs-CZ" altLang="en-US" baseline="-25000" smtClean="0"/>
              <a:t>3</a:t>
            </a:r>
            <a:r>
              <a:rPr lang="cs-CZ" altLang="en-US" baseline="30000" smtClean="0"/>
              <a:t>-</a:t>
            </a:r>
            <a:r>
              <a:rPr lang="cs-CZ" altLang="en-US" smtClean="0"/>
              <a:t>                         </a:t>
            </a:r>
          </a:p>
          <a:p>
            <a:pPr eaLnBrk="1" hangingPunct="1"/>
            <a:r>
              <a:rPr lang="cs-CZ" altLang="en-US" smtClean="0"/>
              <a:t>Extra?: Stewartova teorie neboli diluční acidóza</a:t>
            </a:r>
          </a:p>
          <a:p>
            <a:pPr lvl="1" eaLnBrk="1" hangingPunct="1"/>
            <a:endParaRPr lang="cs-CZ" altLang="en-US" sz="1600" smtClean="0"/>
          </a:p>
          <a:p>
            <a:pPr lvl="1" eaLnBrk="1" hangingPunct="1">
              <a:buFontTx/>
              <a:buNone/>
            </a:pPr>
            <a:endParaRPr lang="cs-CZ" altLang="en-US" sz="1600" smtClean="0"/>
          </a:p>
          <a:p>
            <a:pPr eaLnBrk="1" hangingPunct="1"/>
            <a:endParaRPr lang="cs-CZ" altLang="en-US" sz="2000" smtClean="0"/>
          </a:p>
          <a:p>
            <a:pPr eaLnBrk="1" hangingPunct="1"/>
            <a:endParaRPr lang="cs-CZ" altLang="en-US" sz="2000" smtClean="0"/>
          </a:p>
          <a:p>
            <a:pPr eaLnBrk="1" hangingPunct="1"/>
            <a:endParaRPr lang="cs-CZ" altLang="en-US" sz="2000" smtClean="0"/>
          </a:p>
          <a:p>
            <a:pPr eaLnBrk="1" hangingPunct="1"/>
            <a:endParaRPr lang="cs-CZ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D33C68-5B60-45A3-91B8-805876430755}" type="slidenum">
              <a:rPr lang="cs-CZ" altLang="en-US"/>
              <a:pPr/>
              <a:t>20</a:t>
            </a:fld>
            <a:endParaRPr lang="cs-CZ" altLang="en-US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en-US" smtClean="0">
                <a:solidFill>
                  <a:srgbClr val="FF3300"/>
                </a:solidFill>
              </a:rPr>
              <a:t>Příčiny metabolické alkalózy</a:t>
            </a:r>
            <a:r>
              <a:rPr lang="en-US" altLang="en-US" smtClean="0"/>
              <a:t> </a:t>
            </a:r>
            <a:endParaRPr lang="cs-CZ" altLang="en-US" smtClean="0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Ztráta kyselin při zvracení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Hyperaldosteronism</a:t>
            </a:r>
            <a:r>
              <a:rPr lang="cs-CZ" altLang="en-US" smtClean="0"/>
              <a:t>us</a:t>
            </a:r>
            <a:endParaRPr lang="en-US" altLang="en-US" smtClean="0"/>
          </a:p>
          <a:p>
            <a:pPr eaLnBrk="1" hangingPunct="1"/>
            <a:r>
              <a:rPr lang="cs-CZ" altLang="en-US" smtClean="0"/>
              <a:t>Jaterní selhání</a:t>
            </a:r>
          </a:p>
          <a:p>
            <a:pPr eaLnBrk="1" hangingPunct="1"/>
            <a:r>
              <a:rPr lang="cs-CZ" altLang="en-US" smtClean="0"/>
              <a:t>Choroby ledvin</a:t>
            </a:r>
            <a:r>
              <a:rPr lang="en-US" altLang="en-US" smtClean="0"/>
              <a:t> </a:t>
            </a:r>
            <a:r>
              <a:rPr lang="cs-CZ" altLang="en-US" smtClean="0"/>
              <a:t>...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N</a:t>
            </a:r>
            <a:r>
              <a:rPr lang="cs-CZ" altLang="en-US" smtClean="0"/>
              <a:t>e</a:t>
            </a:r>
            <a:r>
              <a:rPr lang="en-US" altLang="en-US" smtClean="0"/>
              <a:t>ade</a:t>
            </a:r>
            <a:r>
              <a:rPr lang="cs-CZ" altLang="en-US" smtClean="0"/>
              <a:t>kvátní</a:t>
            </a:r>
            <a:r>
              <a:rPr lang="en-US" altLang="en-US" smtClean="0"/>
              <a:t> </a:t>
            </a:r>
            <a:r>
              <a:rPr lang="cs-CZ" altLang="en-US" smtClean="0"/>
              <a:t>infuze bikarbonátů</a:t>
            </a:r>
            <a:r>
              <a:rPr lang="en-US" altLang="en-US" smtClean="0"/>
              <a:t> </a:t>
            </a:r>
          </a:p>
          <a:p>
            <a:pPr eaLnBrk="1" hangingPunct="1"/>
            <a:endParaRPr lang="cs-CZ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29A6968-EAC2-40DB-8944-0FB5C73B7574}" type="slidenum">
              <a:rPr lang="cs-CZ" altLang="en-US"/>
              <a:pPr/>
              <a:t>21</a:t>
            </a:fld>
            <a:endParaRPr lang="cs-CZ" alt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Míry metabolických poruch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 smtClean="0"/>
              <a:t>Ameri</a:t>
            </a:r>
            <a:r>
              <a:rPr lang="cs-CZ" altLang="en-US" smtClean="0"/>
              <a:t>ka</a:t>
            </a:r>
            <a:r>
              <a:rPr lang="en-US" altLang="en-US" smtClean="0"/>
              <a:t>: </a:t>
            </a:r>
            <a:r>
              <a:rPr lang="en-US" altLang="en-US" b="1" smtClean="0"/>
              <a:t>Standard</a:t>
            </a:r>
            <a:r>
              <a:rPr lang="cs-CZ" altLang="en-US" b="1" smtClean="0"/>
              <a:t>ní</a:t>
            </a:r>
            <a:r>
              <a:rPr lang="en-US" altLang="en-US" b="1" smtClean="0"/>
              <a:t> Bicarbon</a:t>
            </a:r>
            <a:r>
              <a:rPr lang="cs-CZ" altLang="en-US" b="1" smtClean="0"/>
              <a:t>áty</a:t>
            </a:r>
            <a:r>
              <a:rPr lang="en-US" altLang="en-US" smtClean="0"/>
              <a:t> – </a:t>
            </a:r>
            <a:r>
              <a:rPr lang="cs-CZ" altLang="en-US" smtClean="0"/>
              <a:t>koncentrace bikarbonátů při </a:t>
            </a:r>
            <a:r>
              <a:rPr lang="en-US" altLang="en-US" smtClean="0"/>
              <a:t>pCO2= 40 mmHg </a:t>
            </a:r>
            <a:endParaRPr lang="cs-CZ" altLang="en-US" smtClean="0"/>
          </a:p>
          <a:p>
            <a:pPr lvl="1" eaLnBrk="1" hangingPunct="1"/>
            <a:r>
              <a:rPr lang="en-US" altLang="en-US" smtClean="0"/>
              <a:t>E</a:t>
            </a:r>
            <a:r>
              <a:rPr lang="cs-CZ" altLang="en-US" smtClean="0"/>
              <a:t>vropa: </a:t>
            </a:r>
            <a:r>
              <a:rPr lang="en-US" altLang="en-US" b="1" smtClean="0"/>
              <a:t>Base Excess </a:t>
            </a:r>
            <a:r>
              <a:rPr lang="en-US" altLang="en-US" smtClean="0"/>
              <a:t>– </a:t>
            </a:r>
            <a:r>
              <a:rPr lang="cs-CZ" altLang="en-US" smtClean="0"/>
              <a:t>nezávisí na </a:t>
            </a:r>
            <a:r>
              <a:rPr lang="en-US" altLang="en-US" smtClean="0"/>
              <a:t>pCO2  </a:t>
            </a:r>
            <a:endParaRPr lang="cs-CZ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D44BBB-5F7B-4407-9392-4A0F8D73EC34}" type="slidenum">
              <a:rPr lang="cs-CZ" altLang="cs-CZ" sz="1400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cs-CZ" altLang="cs-CZ" sz="1400">
              <a:latin typeface="Arial" panose="020B0604020202020204" pitchFamily="34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73250"/>
            <a:ext cx="8229600" cy="12080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altLang="cs-CZ" sz="3600" b="1" smtClean="0">
                <a:solidFill>
                  <a:srgbClr val="FF0000"/>
                </a:solidFill>
              </a:rPr>
              <a:t>Děkuji </a:t>
            </a:r>
          </a:p>
          <a:p>
            <a:pPr algn="ctr" eaLnBrk="1" hangingPunct="1">
              <a:buFontTx/>
              <a:buNone/>
            </a:pPr>
            <a:r>
              <a:rPr lang="cs-CZ" altLang="cs-CZ" sz="3600" b="1" smtClean="0">
                <a:solidFill>
                  <a:srgbClr val="FF0000"/>
                </a:solidFill>
              </a:rPr>
              <a:t>Vám za pozornost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787900" y="3070225"/>
            <a:ext cx="3565525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en-US" sz="2000" dirty="0" smtClean="0">
                <a:solidFill>
                  <a:srgbClr val="FF6600"/>
                </a:solidFill>
              </a:rPr>
              <a:t>-Toto je v jakékoliv formě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en-US" sz="2000" dirty="0" smtClean="0">
                <a:solidFill>
                  <a:srgbClr val="FF6600"/>
                </a:solidFill>
              </a:rPr>
              <a:t>(P</a:t>
            </a:r>
            <a:r>
              <a:rPr lang="en-GB" altLang="en-US" sz="2000" dirty="0" smtClean="0">
                <a:solidFill>
                  <a:srgbClr val="FF6600"/>
                </a:solidFill>
              </a:rPr>
              <a:t>DF</a:t>
            </a:r>
            <a:r>
              <a:rPr lang="cs-CZ" altLang="en-US" sz="2000" dirty="0" smtClean="0">
                <a:solidFill>
                  <a:srgbClr val="FF6600"/>
                </a:solidFill>
              </a:rPr>
              <a:t>, P</a:t>
            </a:r>
            <a:r>
              <a:rPr lang="en-GB" altLang="en-US" sz="2000" dirty="0" smtClean="0">
                <a:solidFill>
                  <a:srgbClr val="FF6600"/>
                </a:solidFill>
              </a:rPr>
              <a:t>PT</a:t>
            </a:r>
            <a:r>
              <a:rPr lang="cs-CZ" altLang="en-US" sz="2000" dirty="0" smtClean="0">
                <a:solidFill>
                  <a:srgbClr val="FF6600"/>
                </a:solidFill>
              </a:rPr>
              <a:t>,</a:t>
            </a:r>
            <a:r>
              <a:rPr lang="en-GB" altLang="en-US" sz="2000" dirty="0" smtClean="0">
                <a:solidFill>
                  <a:srgbClr val="FF6600"/>
                </a:solidFill>
              </a:rPr>
              <a:t> PPTX</a:t>
            </a:r>
            <a:r>
              <a:rPr lang="cs-CZ" altLang="en-US" sz="2000" dirty="0" smtClean="0">
                <a:solidFill>
                  <a:srgbClr val="FF6600"/>
                </a:solidFill>
              </a:rPr>
              <a:t> atd.)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en-US" sz="2000" dirty="0" smtClean="0">
                <a:solidFill>
                  <a:srgbClr val="FF6600"/>
                </a:solidFill>
              </a:rPr>
              <a:t>neoficiální výukový materiál</a:t>
            </a:r>
          </a:p>
          <a:p>
            <a:pPr marL="342900" indent="-342900"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en-US" sz="2000" dirty="0" smtClean="0">
                <a:solidFill>
                  <a:srgbClr val="FF6600"/>
                </a:solidFill>
              </a:rPr>
              <a:t>pro interní potřebu</a:t>
            </a:r>
          </a:p>
          <a:p>
            <a:pPr marL="342900" indent="-342900"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en-US" sz="2000" dirty="0" smtClean="0">
                <a:solidFill>
                  <a:srgbClr val="FF6600"/>
                </a:solidFill>
              </a:rPr>
              <a:t>nešířit</a:t>
            </a:r>
          </a:p>
          <a:p>
            <a:pPr marL="342900" indent="-342900"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en-US" sz="2000" dirty="0" smtClean="0">
                <a:solidFill>
                  <a:srgbClr val="FF6600"/>
                </a:solidFill>
              </a:rPr>
              <a:t>pro dotazy kontaktujte: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en-US" sz="2000" dirty="0" smtClean="0">
                <a:solidFill>
                  <a:srgbClr val="FF6600"/>
                </a:solidFill>
              </a:rPr>
              <a:t>Petr.Marsalek</a:t>
            </a:r>
            <a:r>
              <a:rPr lang="en-GB" altLang="en-US" sz="2000" dirty="0" smtClean="0">
                <a:solidFill>
                  <a:srgbClr val="FF6600"/>
                </a:solidFill>
              </a:rPr>
              <a:t>@LF1.CUNI.CZ</a:t>
            </a:r>
            <a:endParaRPr lang="cs-CZ" altLang="en-US" sz="2000" dirty="0" smtClean="0">
              <a:solidFill>
                <a:srgbClr val="FF6600"/>
              </a:solidFill>
            </a:endParaRPr>
          </a:p>
          <a:p>
            <a:pPr marL="342900" indent="-342900" eaLnBrk="1" hangingPunct="1">
              <a:spcBef>
                <a:spcPct val="0"/>
              </a:spcBef>
              <a:buFontTx/>
              <a:buChar char="-"/>
              <a:defRPr/>
            </a:pPr>
            <a:endParaRPr lang="en-US" altLang="en-US" sz="2000" dirty="0" smtClean="0">
              <a:solidFill>
                <a:srgbClr val="FF6600"/>
              </a:solidFill>
            </a:endParaRPr>
          </a:p>
        </p:txBody>
      </p:sp>
      <p:sp>
        <p:nvSpPr>
          <p:cNvPr id="65541" name="Rectangle 3"/>
          <p:cNvSpPr txBox="1">
            <a:spLocks noChangeArrowheads="1"/>
          </p:cNvSpPr>
          <p:nvPr/>
        </p:nvSpPr>
        <p:spPr bwMode="auto">
          <a:xfrm>
            <a:off x="304800" y="381000"/>
            <a:ext cx="8229600" cy="1208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cs-CZ" altLang="cs-CZ" sz="3600" b="1">
                <a:solidFill>
                  <a:srgbClr val="0070C0"/>
                </a:solidFill>
                <a:latin typeface="Arial" panose="020B0604020202020204" pitchFamily="34" charset="0"/>
              </a:rPr>
              <a:t>Souhrn/ Dotazy/ komentáře ?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16C21D-8772-436D-8520-9B7889DAA8AE}" type="slidenum">
              <a:rPr lang="cs-CZ" altLang="en-US"/>
              <a:pPr/>
              <a:t>23</a:t>
            </a:fld>
            <a:endParaRPr lang="cs-CZ" alt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Kazuistika I 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25538"/>
            <a:ext cx="4038600" cy="4525962"/>
          </a:xfrm>
        </p:spPr>
        <p:txBody>
          <a:bodyPr/>
          <a:lstStyle/>
          <a:p>
            <a:pPr eaLnBrk="1" hangingPunct="1"/>
            <a:r>
              <a:rPr lang="cs-CZ" altLang="en-US" sz="2400" smtClean="0"/>
              <a:t>6</a:t>
            </a:r>
            <a:r>
              <a:rPr lang="en-US" altLang="en-US" sz="2400" smtClean="0"/>
              <a:t>8 </a:t>
            </a:r>
            <a:r>
              <a:rPr lang="cs-CZ" altLang="en-US" sz="2400" smtClean="0"/>
              <a:t>letý muž přichází do vaší ambulance na kontrolu</a:t>
            </a:r>
            <a:endParaRPr lang="en-US" altLang="en-US" sz="2400" smtClean="0"/>
          </a:p>
          <a:p>
            <a:pPr eaLnBrk="1" hangingPunct="1"/>
            <a:r>
              <a:rPr lang="cs-CZ" altLang="en-US" sz="2400" smtClean="0"/>
              <a:t>Již osm let sledován pro chronickou bronchitis a emfyzém (COPD)</a:t>
            </a:r>
          </a:p>
          <a:p>
            <a:pPr eaLnBrk="1" hangingPunct="1"/>
            <a:r>
              <a:rPr lang="cs-CZ" altLang="en-US" sz="2400" smtClean="0"/>
              <a:t>Nepociťuje větší dušnost než obvykle</a:t>
            </a:r>
            <a:endParaRPr lang="en-US" altLang="en-US" sz="2400" smtClean="0"/>
          </a:p>
          <a:p>
            <a:pPr eaLnBrk="1" hangingPunct="1"/>
            <a:r>
              <a:rPr lang="cs-CZ" altLang="en-US" sz="2400" smtClean="0"/>
              <a:t>Labolatorní hodnoty</a:t>
            </a:r>
            <a:r>
              <a:rPr lang="en-US" altLang="en-US" sz="2400" smtClean="0"/>
              <a:t>:</a:t>
            </a:r>
          </a:p>
          <a:p>
            <a:pPr lvl="1" eaLnBrk="1" hangingPunct="1"/>
            <a:r>
              <a:rPr lang="en-US" altLang="en-US" sz="2000" smtClean="0"/>
              <a:t>pH   7.32</a:t>
            </a:r>
          </a:p>
          <a:p>
            <a:pPr lvl="1" eaLnBrk="1" hangingPunct="1"/>
            <a:r>
              <a:rPr lang="en-US" altLang="en-US" sz="2000" smtClean="0"/>
              <a:t>pO2   60 mmHg</a:t>
            </a:r>
          </a:p>
          <a:p>
            <a:pPr lvl="1" eaLnBrk="1" hangingPunct="1"/>
            <a:r>
              <a:rPr lang="en-US" altLang="en-US" sz="2000" smtClean="0"/>
              <a:t>pCO2   80 mmHg</a:t>
            </a:r>
          </a:p>
          <a:p>
            <a:pPr lvl="1" eaLnBrk="1" hangingPunct="1"/>
            <a:r>
              <a:rPr lang="en-US" altLang="en-US" sz="2000" smtClean="0"/>
              <a:t>HCO3-     32 mmol/ l </a:t>
            </a:r>
          </a:p>
          <a:p>
            <a:pPr lvl="1" eaLnBrk="1" hangingPunct="1"/>
            <a:r>
              <a:rPr lang="en-US" altLang="en-US" sz="2000" smtClean="0"/>
              <a:t>BE = 12 mmol/L</a:t>
            </a:r>
            <a:endParaRPr lang="cs-CZ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655D680-41C1-450A-B65A-131D26D6ADDE}" type="slidenum">
              <a:rPr lang="cs-CZ" altLang="en-US"/>
              <a:pPr/>
              <a:t>24</a:t>
            </a:fld>
            <a:endParaRPr lang="cs-CZ" alt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Kazuistika</a:t>
            </a:r>
            <a:r>
              <a:rPr lang="en-US" altLang="en-US" smtClean="0"/>
              <a:t> II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02138" cy="52578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</a:pPr>
            <a:r>
              <a:rPr lang="en-US" altLang="en-US" sz="2000" smtClean="0"/>
              <a:t>20 </a:t>
            </a:r>
            <a:r>
              <a:rPr lang="cs-CZ" altLang="en-US" sz="2000" smtClean="0"/>
              <a:t>letá studentka je přijata do nemocnice pro </a:t>
            </a:r>
            <a:r>
              <a:rPr lang="en-US" altLang="en-US" sz="2000" smtClean="0"/>
              <a:t> </a:t>
            </a:r>
            <a:r>
              <a:rPr lang="cs-CZ" altLang="en-US" sz="2000" b="1" smtClean="0"/>
              <a:t>akutní úzkostný</a:t>
            </a:r>
            <a:r>
              <a:rPr lang="en-US" altLang="en-US" sz="2000" smtClean="0"/>
              <a:t> </a:t>
            </a:r>
            <a:r>
              <a:rPr lang="cs-CZ" altLang="en-US" sz="2000" smtClean="0"/>
              <a:t>stav</a:t>
            </a:r>
            <a:endParaRPr lang="en-US" altLang="en-US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cs-CZ" altLang="en-US" sz="2000" smtClean="0"/>
              <a:t>Nemůže se soustředit</a:t>
            </a:r>
            <a:r>
              <a:rPr lang="en-US" altLang="en-US" sz="2000" smtClean="0"/>
              <a:t>, </a:t>
            </a:r>
            <a:r>
              <a:rPr lang="cs-CZ" altLang="en-US" sz="2000" smtClean="0"/>
              <a:t>cítí mravenčení a brnění v prstech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cs-CZ" altLang="en-US" sz="2000" smtClean="0"/>
              <a:t>Nedávno se rozešla s přítelem</a:t>
            </a:r>
            <a:endParaRPr lang="en-US" altLang="en-US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cs-CZ" altLang="en-US" sz="2000" smtClean="0"/>
              <a:t>Žádná závažná onemocnění, léky 0</a:t>
            </a:r>
            <a:endParaRPr lang="en-US" altLang="en-US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cs-CZ" altLang="en-US" sz="2000" smtClean="0"/>
              <a:t>Fyzikální vyšetření v normě</a:t>
            </a:r>
            <a:endParaRPr lang="en-US" altLang="en-US" sz="2000" smtClean="0"/>
          </a:p>
          <a:p>
            <a:pPr marL="533400" indent="-533400" eaLnBrk="1" hangingPunct="1">
              <a:lnSpc>
                <a:spcPct val="80000"/>
              </a:lnSpc>
            </a:pPr>
            <a:r>
              <a:rPr lang="en-US" altLang="en-US" sz="2000" smtClean="0"/>
              <a:t>Lab. </a:t>
            </a:r>
            <a:r>
              <a:rPr lang="cs-CZ" altLang="en-US" sz="2000" smtClean="0"/>
              <a:t>hodnoty</a:t>
            </a:r>
            <a:r>
              <a:rPr lang="en-US" altLang="en-US" sz="2000" smtClean="0"/>
              <a:t>: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cs-CZ" altLang="en-US" sz="2000" smtClean="0"/>
              <a:t>pH</a:t>
            </a:r>
            <a:r>
              <a:rPr lang="en-US" altLang="en-US" sz="2000" smtClean="0"/>
              <a:t>      </a:t>
            </a:r>
            <a:r>
              <a:rPr lang="cs-CZ" altLang="en-US" sz="2000" smtClean="0"/>
              <a:t> </a:t>
            </a:r>
            <a:r>
              <a:rPr lang="en-US" altLang="en-US" sz="2000" smtClean="0"/>
              <a:t>   </a:t>
            </a:r>
            <a:r>
              <a:rPr lang="cs-CZ" altLang="en-US" sz="2000" smtClean="0"/>
              <a:t>7,49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cs-CZ" altLang="en-US" sz="2000" smtClean="0"/>
              <a:t>pO2</a:t>
            </a:r>
            <a:r>
              <a:rPr lang="en-US" altLang="en-US" sz="2000" smtClean="0"/>
              <a:t>    </a:t>
            </a:r>
            <a:r>
              <a:rPr lang="cs-CZ" altLang="en-US" sz="2000" smtClean="0"/>
              <a:t> </a:t>
            </a:r>
            <a:r>
              <a:rPr lang="en-US" altLang="en-US" sz="2000" smtClean="0"/>
              <a:t>   </a:t>
            </a:r>
            <a:r>
              <a:rPr lang="cs-CZ" altLang="en-US" sz="2000" smtClean="0"/>
              <a:t>100 mm Hg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cs-CZ" altLang="en-US" sz="2000" smtClean="0"/>
              <a:t>pCO2 </a:t>
            </a:r>
            <a:r>
              <a:rPr lang="en-US" altLang="en-US" sz="2000" smtClean="0"/>
              <a:t>     </a:t>
            </a:r>
            <a:r>
              <a:rPr lang="cs-CZ" altLang="en-US" sz="2000" smtClean="0"/>
              <a:t>30 mm Hg</a:t>
            </a:r>
          </a:p>
          <a:p>
            <a:pPr marL="914400" lvl="1" indent="-457200" eaLnBrk="1" hangingPunct="1">
              <a:lnSpc>
                <a:spcPct val="80000"/>
              </a:lnSpc>
            </a:pPr>
            <a:r>
              <a:rPr lang="cs-CZ" altLang="en-US" sz="2000" smtClean="0"/>
              <a:t>HCO3-</a:t>
            </a:r>
            <a:r>
              <a:rPr lang="en-US" altLang="en-US" sz="2000" smtClean="0"/>
              <a:t>   </a:t>
            </a:r>
            <a:r>
              <a:rPr lang="cs-CZ" altLang="en-US" sz="2000" smtClean="0"/>
              <a:t> 22 mmol/l</a:t>
            </a:r>
            <a:endParaRPr lang="en-US" altLang="en-US" sz="2000" smtClean="0"/>
          </a:p>
          <a:p>
            <a:pPr marL="914400" lvl="1" indent="-457200" eaLnBrk="1" hangingPunct="1">
              <a:lnSpc>
                <a:spcPct val="80000"/>
              </a:lnSpc>
            </a:pPr>
            <a:r>
              <a:rPr lang="en-US" altLang="en-US" sz="2000" smtClean="0"/>
              <a:t>BE = -2 mmol/L</a:t>
            </a:r>
            <a:endParaRPr lang="cs-CZ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7420FB-7785-4317-945B-C032FE367D8B}" type="slidenum">
              <a:rPr lang="cs-CZ" altLang="en-US"/>
              <a:pPr/>
              <a:t>25</a:t>
            </a:fld>
            <a:endParaRPr lang="cs-CZ" alt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Kazuistika</a:t>
            </a:r>
            <a:r>
              <a:rPr lang="en-US" altLang="en-US" smtClean="0"/>
              <a:t> III</a:t>
            </a:r>
            <a:endParaRPr lang="cs-CZ" altLang="en-US" smtClean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38</a:t>
            </a:r>
            <a:r>
              <a:rPr lang="cs-CZ" altLang="en-US" sz="2400" smtClean="0"/>
              <a:t>-letá žena</a:t>
            </a:r>
            <a:r>
              <a:rPr lang="en-US" altLang="en-US" sz="2400" smtClean="0"/>
              <a:t>, DM 1</a:t>
            </a:r>
            <a:r>
              <a:rPr lang="cs-CZ" altLang="en-US" sz="2400" smtClean="0"/>
              <a:t>.</a:t>
            </a:r>
            <a:r>
              <a:rPr lang="cs-CZ" altLang="en-US" sz="2400" baseline="30000" smtClean="0"/>
              <a:t> </a:t>
            </a:r>
            <a:r>
              <a:rPr lang="cs-CZ" altLang="en-US" sz="2400" smtClean="0"/>
              <a:t>typu</a:t>
            </a:r>
            <a:r>
              <a:rPr lang="en-US" altLang="en-US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en-US" sz="2400" smtClean="0"/>
              <a:t>Několikatidenní zimnice a horečka</a:t>
            </a:r>
            <a:endParaRPr lang="en-US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cs-CZ" altLang="en-US" sz="2400" smtClean="0"/>
              <a:t>Cítila se špatně</a:t>
            </a:r>
            <a:r>
              <a:rPr lang="en-US" altLang="en-US" sz="2400" smtClean="0"/>
              <a:t> =&gt; </a:t>
            </a:r>
            <a:r>
              <a:rPr lang="cs-CZ" altLang="en-US" sz="2400" smtClean="0"/>
              <a:t>moc nejedla a nebrala proto inzulin</a:t>
            </a:r>
            <a:endParaRPr lang="en-US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cs-CZ" altLang="en-US" sz="2400" smtClean="0"/>
              <a:t>V den přijetí</a:t>
            </a:r>
            <a:r>
              <a:rPr lang="en-US" altLang="en-US" sz="2400" smtClean="0"/>
              <a:t>: </a:t>
            </a:r>
            <a:r>
              <a:rPr lang="cs-CZ" altLang="en-US" sz="2400" smtClean="0"/>
              <a:t>Křeče v břiše</a:t>
            </a:r>
            <a:r>
              <a:rPr lang="en-US" altLang="en-US" sz="2400" smtClean="0"/>
              <a:t>, </a:t>
            </a:r>
            <a:r>
              <a:rPr lang="cs-CZ" altLang="en-US" sz="2400" smtClean="0"/>
              <a:t>několikrát zvracela</a:t>
            </a:r>
            <a:r>
              <a:rPr lang="en-US" altLang="en-US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en-US" sz="2400" smtClean="0"/>
              <a:t>Fyz. vyšetření</a:t>
            </a:r>
            <a:r>
              <a:rPr lang="en-US" altLang="en-US" sz="2400" smtClean="0"/>
              <a:t>: </a:t>
            </a:r>
            <a:r>
              <a:rPr lang="cs-CZ" altLang="en-US" sz="2400" smtClean="0"/>
              <a:t>DF</a:t>
            </a:r>
            <a:r>
              <a:rPr lang="en-US" altLang="en-US" sz="2400" smtClean="0"/>
              <a:t> 30 min</a:t>
            </a:r>
            <a:r>
              <a:rPr lang="en-US" altLang="en-US" sz="2400" baseline="30000" smtClean="0"/>
              <a:t>-1</a:t>
            </a:r>
            <a:r>
              <a:rPr lang="en-US" altLang="en-US" sz="2400" smtClean="0"/>
              <a:t>, </a:t>
            </a:r>
            <a:r>
              <a:rPr lang="cs-CZ" altLang="en-US" sz="2400" smtClean="0"/>
              <a:t>puls</a:t>
            </a:r>
            <a:r>
              <a:rPr lang="en-US" altLang="en-US" sz="2400" smtClean="0"/>
              <a:t> 112 min</a:t>
            </a:r>
            <a:r>
              <a:rPr lang="en-US" altLang="en-US" sz="2400" baseline="30000" smtClean="0"/>
              <a:t>-1</a:t>
            </a:r>
            <a:r>
              <a:rPr lang="en-US" altLang="en-US" sz="2400" smtClean="0"/>
              <a:t>,  </a:t>
            </a:r>
            <a:r>
              <a:rPr lang="cs-CZ" altLang="en-US" sz="2400" smtClean="0"/>
              <a:t>tk</a:t>
            </a:r>
            <a:r>
              <a:rPr lang="en-US" altLang="en-US" sz="2400" smtClean="0"/>
              <a:t> 110/70</a:t>
            </a:r>
            <a:r>
              <a:rPr lang="cs-CZ" altLang="en-US" sz="2400" smtClean="0"/>
              <a:t> v leže</a:t>
            </a:r>
            <a:r>
              <a:rPr lang="en-US" altLang="en-US" sz="2400" smtClean="0"/>
              <a:t> 100/60 </a:t>
            </a:r>
            <a:r>
              <a:rPr lang="cs-CZ" altLang="en-US" sz="2400" smtClean="0"/>
              <a:t>ve stoje,</a:t>
            </a:r>
            <a:r>
              <a:rPr lang="en-US" altLang="en-US" sz="2400" smtClean="0"/>
              <a:t> </a:t>
            </a:r>
            <a:r>
              <a:rPr lang="cs-CZ" altLang="en-US" sz="2400" smtClean="0"/>
              <a:t> </a:t>
            </a:r>
            <a:r>
              <a:rPr lang="en-US" altLang="en-US" sz="2400" smtClean="0"/>
              <a:t>37</a:t>
            </a:r>
            <a:r>
              <a:rPr lang="cs-CZ" altLang="en-US" sz="2400" smtClean="0"/>
              <a:t> °C,</a:t>
            </a:r>
          </a:p>
          <a:p>
            <a:pPr eaLnBrk="1" hangingPunct="1">
              <a:lnSpc>
                <a:spcPct val="80000"/>
              </a:lnSpc>
            </a:pPr>
            <a:r>
              <a:rPr lang="cs-CZ" altLang="en-US" sz="2400" smtClean="0"/>
              <a:t>Suché sliznice a ovocná vůně dechu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989138"/>
            <a:ext cx="4427537" cy="48688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Lab:</a:t>
            </a:r>
          </a:p>
          <a:p>
            <a:pPr lvl="2" eaLnBrk="1" hangingPunct="1">
              <a:lnSpc>
                <a:spcPct val="80000"/>
              </a:lnSpc>
            </a:pPr>
            <a:r>
              <a:rPr lang="cs-CZ" altLang="en-US" sz="1800" smtClean="0"/>
              <a:t>pH</a:t>
            </a:r>
            <a:r>
              <a:rPr lang="en-US" altLang="en-US" sz="1800" smtClean="0"/>
              <a:t>    </a:t>
            </a:r>
            <a:r>
              <a:rPr lang="cs-CZ" altLang="en-US" sz="1800" smtClean="0"/>
              <a:t> </a:t>
            </a:r>
            <a:r>
              <a:rPr lang="en-US" altLang="en-US" sz="1800" smtClean="0"/>
              <a:t>    </a:t>
            </a:r>
            <a:r>
              <a:rPr lang="cs-CZ" altLang="en-US" sz="1800" smtClean="0"/>
              <a:t>7,</a:t>
            </a:r>
            <a:r>
              <a:rPr lang="en-US" altLang="en-US" sz="1800" smtClean="0"/>
              <a:t>18</a:t>
            </a:r>
            <a:endParaRPr lang="cs-CZ" altLang="en-US" sz="1800" smtClean="0"/>
          </a:p>
          <a:p>
            <a:pPr lvl="2" eaLnBrk="1" hangingPunct="1">
              <a:lnSpc>
                <a:spcPct val="80000"/>
              </a:lnSpc>
            </a:pPr>
            <a:r>
              <a:rPr lang="cs-CZ" altLang="en-US" sz="1800" smtClean="0"/>
              <a:t>pO2 </a:t>
            </a:r>
            <a:r>
              <a:rPr lang="en-US" altLang="en-US" sz="1800" smtClean="0"/>
              <a:t>      </a:t>
            </a:r>
            <a:r>
              <a:rPr lang="cs-CZ" altLang="en-US" sz="1800" smtClean="0"/>
              <a:t>96 mm Hg</a:t>
            </a:r>
          </a:p>
          <a:p>
            <a:pPr lvl="2" eaLnBrk="1" hangingPunct="1">
              <a:lnSpc>
                <a:spcPct val="80000"/>
              </a:lnSpc>
            </a:pPr>
            <a:r>
              <a:rPr lang="cs-CZ" altLang="en-US" sz="1800" smtClean="0"/>
              <a:t>pCO2</a:t>
            </a:r>
            <a:r>
              <a:rPr lang="en-US" altLang="en-US" sz="1800" smtClean="0"/>
              <a:t>   </a:t>
            </a:r>
            <a:r>
              <a:rPr lang="cs-CZ" altLang="en-US" sz="1800" smtClean="0"/>
              <a:t> </a:t>
            </a:r>
            <a:r>
              <a:rPr lang="en-US" altLang="en-US" sz="1800" smtClean="0"/>
              <a:t> </a:t>
            </a:r>
            <a:r>
              <a:rPr lang="cs-CZ" altLang="en-US" sz="1800" smtClean="0"/>
              <a:t>21 mm Hg</a:t>
            </a:r>
          </a:p>
          <a:p>
            <a:pPr lvl="2" eaLnBrk="1" hangingPunct="1">
              <a:lnSpc>
                <a:spcPct val="80000"/>
              </a:lnSpc>
            </a:pPr>
            <a:r>
              <a:rPr lang="cs-CZ" altLang="en-US" sz="1800" smtClean="0"/>
              <a:t>HCO3- </a:t>
            </a:r>
            <a:r>
              <a:rPr lang="en-US" altLang="en-US" sz="1800" smtClean="0"/>
              <a:t>  </a:t>
            </a:r>
            <a:r>
              <a:rPr lang="cs-CZ" altLang="en-US" sz="1800" smtClean="0"/>
              <a:t>8 mmol/l</a:t>
            </a:r>
            <a:endParaRPr lang="en-US" altLang="en-US" sz="1800" smtClean="0"/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smtClean="0"/>
              <a:t>BE         -20 mmol/l </a:t>
            </a:r>
            <a:endParaRPr lang="cs-CZ" altLang="en-US" sz="1800" smtClean="0"/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smtClean="0"/>
              <a:t>Glc        </a:t>
            </a:r>
            <a:r>
              <a:rPr lang="cs-CZ" altLang="en-US" sz="1800" smtClean="0"/>
              <a:t> 15 mmol/l</a:t>
            </a:r>
          </a:p>
          <a:p>
            <a:pPr lvl="2" eaLnBrk="1" hangingPunct="1">
              <a:lnSpc>
                <a:spcPct val="80000"/>
              </a:lnSpc>
            </a:pPr>
            <a:r>
              <a:rPr lang="cs-CZ" altLang="en-US" sz="1800" smtClean="0"/>
              <a:t>Na+ </a:t>
            </a:r>
            <a:r>
              <a:rPr lang="en-US" altLang="en-US" sz="1800" smtClean="0"/>
              <a:t>     </a:t>
            </a:r>
            <a:r>
              <a:rPr lang="cs-CZ" altLang="en-US" sz="1800" smtClean="0"/>
              <a:t>148 mmol/l</a:t>
            </a:r>
          </a:p>
          <a:p>
            <a:pPr lvl="2" eaLnBrk="1" hangingPunct="1">
              <a:lnSpc>
                <a:spcPct val="80000"/>
              </a:lnSpc>
            </a:pPr>
            <a:r>
              <a:rPr lang="cs-CZ" altLang="en-US" sz="1800" smtClean="0"/>
              <a:t>K+ </a:t>
            </a:r>
            <a:r>
              <a:rPr lang="en-US" altLang="en-US" sz="1800" smtClean="0"/>
              <a:t>         </a:t>
            </a:r>
            <a:r>
              <a:rPr lang="cs-CZ" altLang="en-US" sz="1800" smtClean="0"/>
              <a:t>5,5 mmol/l</a:t>
            </a:r>
          </a:p>
          <a:p>
            <a:pPr lvl="2" eaLnBrk="1" hangingPunct="1">
              <a:lnSpc>
                <a:spcPct val="80000"/>
              </a:lnSpc>
            </a:pPr>
            <a:r>
              <a:rPr lang="cs-CZ" altLang="en-US" sz="1800" smtClean="0"/>
              <a:t>C</a:t>
            </a:r>
            <a:r>
              <a:rPr lang="en-US" altLang="en-US" sz="1800" smtClean="0"/>
              <a:t>l          </a:t>
            </a:r>
            <a:r>
              <a:rPr lang="cs-CZ" altLang="en-US" sz="1800" smtClean="0"/>
              <a:t> 110 mmol/l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800" smtClean="0"/>
              <a:t>P</a:t>
            </a:r>
            <a:r>
              <a:rPr lang="cs-CZ" altLang="en-US" sz="1800" smtClean="0"/>
              <a:t>ozitivní aceton v moči</a:t>
            </a:r>
            <a:r>
              <a:rPr lang="en-US" altLang="en-US" sz="1800" smtClean="0"/>
              <a:t> </a:t>
            </a:r>
            <a:endParaRPr lang="cs-CZ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031CFB-20CA-430D-8933-DABDFCC4F3EC}" type="slidenum">
              <a:rPr lang="cs-CZ" altLang="en-US"/>
              <a:pPr/>
              <a:t>26</a:t>
            </a:fld>
            <a:endParaRPr lang="cs-CZ" altLang="en-US"/>
          </a:p>
        </p:txBody>
      </p:sp>
      <p:sp>
        <p:nvSpPr>
          <p:cNvPr id="3584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            </a:t>
            </a:r>
            <a:r>
              <a:rPr lang="cs-CZ" altLang="en-US" smtClean="0"/>
              <a:t>Kazuistika</a:t>
            </a:r>
            <a:r>
              <a:rPr lang="en-US" altLang="en-US" smtClean="0"/>
              <a:t> IV</a:t>
            </a:r>
            <a:endParaRPr lang="cs-CZ" altLang="en-US" smtClean="0"/>
          </a:p>
        </p:txBody>
      </p:sp>
      <p:sp>
        <p:nvSpPr>
          <p:cNvPr id="35844" name="Zástupný symbol pro obsah 4"/>
          <p:cNvSpPr>
            <a:spLocks noGrp="1"/>
          </p:cNvSpPr>
          <p:nvPr>
            <p:ph sz="half" idx="2"/>
          </p:nvPr>
        </p:nvSpPr>
        <p:spPr>
          <a:xfrm>
            <a:off x="4572000" y="1341438"/>
            <a:ext cx="4038600" cy="4525962"/>
          </a:xfrm>
        </p:spPr>
        <p:txBody>
          <a:bodyPr/>
          <a:lstStyle/>
          <a:p>
            <a:r>
              <a:rPr lang="cs-CZ" altLang="en-US" smtClean="0"/>
              <a:t>30-letá pracovnice v potravinářství</a:t>
            </a:r>
            <a:endParaRPr lang="en-US" altLang="en-US" smtClean="0"/>
          </a:p>
          <a:p>
            <a:r>
              <a:rPr lang="cs-CZ" altLang="en-US" smtClean="0"/>
              <a:t>Prodělala střevní chřipku</a:t>
            </a:r>
            <a:r>
              <a:rPr lang="en-US" altLang="en-US" smtClean="0"/>
              <a:t>, </a:t>
            </a:r>
            <a:r>
              <a:rPr lang="cs-CZ" altLang="en-US" smtClean="0"/>
              <a:t>3 dny zvracení</a:t>
            </a:r>
            <a:endParaRPr lang="en-US" altLang="en-US" smtClean="0"/>
          </a:p>
          <a:p>
            <a:r>
              <a:rPr lang="cs-CZ" altLang="en-US" smtClean="0"/>
              <a:t>Není schopná nic udržet v žaludku</a:t>
            </a:r>
            <a:endParaRPr lang="en-US" altLang="en-US" smtClean="0"/>
          </a:p>
          <a:p>
            <a:r>
              <a:rPr lang="cs-CZ" altLang="en-US" smtClean="0"/>
              <a:t>Při přijetí velmi slabá</a:t>
            </a:r>
            <a:endParaRPr lang="en-US" altLang="en-US" smtClean="0"/>
          </a:p>
          <a:p>
            <a:r>
              <a:rPr lang="cs-CZ" altLang="en-US" smtClean="0"/>
              <a:t>tlak</a:t>
            </a:r>
            <a:r>
              <a:rPr lang="en-US" altLang="en-US" smtClean="0"/>
              <a:t> 100/60, </a:t>
            </a:r>
            <a:r>
              <a:rPr lang="cs-CZ" altLang="en-US" smtClean="0"/>
              <a:t>snížený kožní turgor</a:t>
            </a:r>
            <a:r>
              <a:rPr lang="en-US" altLang="en-US" smtClean="0"/>
              <a:t>, </a:t>
            </a:r>
            <a:r>
              <a:rPr lang="cs-CZ" altLang="en-US" smtClean="0"/>
              <a:t>suché sliznice</a:t>
            </a:r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cs-CZ" altLang="en-US" smtClean="0"/>
          </a:p>
        </p:txBody>
      </p:sp>
      <p:sp>
        <p:nvSpPr>
          <p:cNvPr id="35845" name="TextovéPole 5"/>
          <p:cNvSpPr txBox="1">
            <a:spLocks noChangeArrowheads="1"/>
          </p:cNvSpPr>
          <p:nvPr/>
        </p:nvSpPr>
        <p:spPr bwMode="auto">
          <a:xfrm>
            <a:off x="250825" y="2997200"/>
            <a:ext cx="396081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pH = 7.53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HCO3 - = 37 mmol/l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BE = 19 mmol/L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pCO2 = 45 mmHg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Ion</a:t>
            </a:r>
            <a:r>
              <a:rPr lang="cs-CZ" altLang="en-US" sz="2400">
                <a:latin typeface="Arial" panose="020B0604020202020204" pitchFamily="34" charset="0"/>
              </a:rPr>
              <a:t>ty</a:t>
            </a:r>
            <a:r>
              <a:rPr lang="en-US" altLang="en-US" sz="2400"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Na+ = 137 mmol/L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Cl- = 82 mmol/L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K+ = 2.8 mmol/L</a:t>
            </a:r>
            <a:endParaRPr lang="cs-CZ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EBC236-398A-4B90-B868-FD43361E463E}" type="slidenum">
              <a:rPr lang="cs-CZ" altLang="en-US"/>
              <a:pPr/>
              <a:t>27</a:t>
            </a:fld>
            <a:endParaRPr lang="cs-CZ" alt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Kompenzace respirační acidózy</a:t>
            </a:r>
            <a:r>
              <a:rPr lang="en-US" altLang="en-US" smtClean="0"/>
              <a:t> </a:t>
            </a:r>
            <a:endParaRPr lang="cs-CZ" altLang="en-US" smtClean="0"/>
          </a:p>
        </p:txBody>
      </p:sp>
      <p:grpSp>
        <p:nvGrpSpPr>
          <p:cNvPr id="37892" name="Group 3"/>
          <p:cNvGrpSpPr>
            <a:grpSpLocks/>
          </p:cNvGrpSpPr>
          <p:nvPr/>
        </p:nvGrpSpPr>
        <p:grpSpPr bwMode="auto">
          <a:xfrm>
            <a:off x="890588" y="979488"/>
            <a:ext cx="7531100" cy="5318125"/>
            <a:chOff x="50" y="48"/>
            <a:chExt cx="5378" cy="3944"/>
          </a:xfrm>
        </p:grpSpPr>
        <p:sp>
          <p:nvSpPr>
            <p:cNvPr id="37893" name="Freeform 4"/>
            <p:cNvSpPr>
              <a:spLocks/>
            </p:cNvSpPr>
            <p:nvPr/>
          </p:nvSpPr>
          <p:spPr bwMode="auto">
            <a:xfrm>
              <a:off x="1363" y="2198"/>
              <a:ext cx="1363" cy="1020"/>
            </a:xfrm>
            <a:custGeom>
              <a:avLst/>
              <a:gdLst>
                <a:gd name="T0" fmla="*/ 1030 w 1363"/>
                <a:gd name="T1" fmla="*/ 0 h 1020"/>
                <a:gd name="T2" fmla="*/ 768 w 1363"/>
                <a:gd name="T3" fmla="*/ 317 h 1020"/>
                <a:gd name="T4" fmla="*/ 557 w 1363"/>
                <a:gd name="T5" fmla="*/ 528 h 1020"/>
                <a:gd name="T6" fmla="*/ 267 w 1363"/>
                <a:gd name="T7" fmla="*/ 788 h 1020"/>
                <a:gd name="T8" fmla="*/ 0 w 1363"/>
                <a:gd name="T9" fmla="*/ 1020 h 1020"/>
                <a:gd name="T10" fmla="*/ 267 w 1363"/>
                <a:gd name="T11" fmla="*/ 1016 h 1020"/>
                <a:gd name="T12" fmla="*/ 694 w 1363"/>
                <a:gd name="T13" fmla="*/ 665 h 1020"/>
                <a:gd name="T14" fmla="*/ 917 w 1363"/>
                <a:gd name="T15" fmla="*/ 476 h 1020"/>
                <a:gd name="T16" fmla="*/ 1078 w 1363"/>
                <a:gd name="T17" fmla="*/ 334 h 1020"/>
                <a:gd name="T18" fmla="*/ 1224 w 1363"/>
                <a:gd name="T19" fmla="*/ 197 h 1020"/>
                <a:gd name="T20" fmla="*/ 1363 w 1363"/>
                <a:gd name="T21" fmla="*/ 70 h 1020"/>
                <a:gd name="T22" fmla="*/ 1030 w 1363"/>
                <a:gd name="T23" fmla="*/ 0 h 10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63"/>
                <a:gd name="T37" fmla="*/ 0 h 1020"/>
                <a:gd name="T38" fmla="*/ 1363 w 1363"/>
                <a:gd name="T39" fmla="*/ 1020 h 10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63" h="1020">
                  <a:moveTo>
                    <a:pt x="1030" y="0"/>
                  </a:moveTo>
                  <a:cubicBezTo>
                    <a:pt x="931" y="41"/>
                    <a:pt x="847" y="229"/>
                    <a:pt x="768" y="317"/>
                  </a:cubicBezTo>
                  <a:cubicBezTo>
                    <a:pt x="689" y="405"/>
                    <a:pt x="641" y="450"/>
                    <a:pt x="557" y="528"/>
                  </a:cubicBezTo>
                  <a:cubicBezTo>
                    <a:pt x="473" y="606"/>
                    <a:pt x="360" y="706"/>
                    <a:pt x="267" y="788"/>
                  </a:cubicBezTo>
                  <a:cubicBezTo>
                    <a:pt x="174" y="870"/>
                    <a:pt x="118" y="922"/>
                    <a:pt x="0" y="1020"/>
                  </a:cubicBezTo>
                  <a:cubicBezTo>
                    <a:pt x="111" y="1018"/>
                    <a:pt x="195" y="1018"/>
                    <a:pt x="267" y="1016"/>
                  </a:cubicBezTo>
                  <a:cubicBezTo>
                    <a:pt x="379" y="932"/>
                    <a:pt x="586" y="755"/>
                    <a:pt x="694" y="665"/>
                  </a:cubicBezTo>
                  <a:cubicBezTo>
                    <a:pt x="802" y="575"/>
                    <a:pt x="853" y="531"/>
                    <a:pt x="917" y="476"/>
                  </a:cubicBezTo>
                  <a:cubicBezTo>
                    <a:pt x="981" y="421"/>
                    <a:pt x="1027" y="381"/>
                    <a:pt x="1078" y="334"/>
                  </a:cubicBezTo>
                  <a:cubicBezTo>
                    <a:pt x="1129" y="287"/>
                    <a:pt x="1176" y="241"/>
                    <a:pt x="1224" y="197"/>
                  </a:cubicBezTo>
                  <a:lnTo>
                    <a:pt x="1363" y="70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4" name="Freeform 5"/>
            <p:cNvSpPr>
              <a:spLocks/>
            </p:cNvSpPr>
            <p:nvPr/>
          </p:nvSpPr>
          <p:spPr bwMode="auto">
            <a:xfrm>
              <a:off x="2854" y="846"/>
              <a:ext cx="2009" cy="1148"/>
            </a:xfrm>
            <a:custGeom>
              <a:avLst/>
              <a:gdLst>
                <a:gd name="T0" fmla="*/ 38 w 2009"/>
                <a:gd name="T1" fmla="*/ 811 h 1148"/>
                <a:gd name="T2" fmla="*/ 329 w 2009"/>
                <a:gd name="T3" fmla="*/ 691 h 1148"/>
                <a:gd name="T4" fmla="*/ 2009 w 2009"/>
                <a:gd name="T5" fmla="*/ 0 h 1148"/>
                <a:gd name="T6" fmla="*/ 2009 w 2009"/>
                <a:gd name="T7" fmla="*/ 742 h 1148"/>
                <a:gd name="T8" fmla="*/ 941 w 2009"/>
                <a:gd name="T9" fmla="*/ 1148 h 1148"/>
                <a:gd name="T10" fmla="*/ 38 w 2009"/>
                <a:gd name="T11" fmla="*/ 1137 h 1148"/>
                <a:gd name="T12" fmla="*/ 38 w 2009"/>
                <a:gd name="T13" fmla="*/ 811 h 1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09"/>
                <a:gd name="T22" fmla="*/ 0 h 1148"/>
                <a:gd name="T23" fmla="*/ 2009 w 2009"/>
                <a:gd name="T24" fmla="*/ 1148 h 11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09" h="1148">
                  <a:moveTo>
                    <a:pt x="38" y="811"/>
                  </a:moveTo>
                  <a:cubicBezTo>
                    <a:pt x="30" y="770"/>
                    <a:pt x="0" y="826"/>
                    <a:pt x="329" y="691"/>
                  </a:cubicBezTo>
                  <a:lnTo>
                    <a:pt x="2009" y="0"/>
                  </a:lnTo>
                  <a:lnTo>
                    <a:pt x="2009" y="742"/>
                  </a:lnTo>
                  <a:lnTo>
                    <a:pt x="941" y="1148"/>
                  </a:lnTo>
                  <a:lnTo>
                    <a:pt x="38" y="1137"/>
                  </a:lnTo>
                  <a:lnTo>
                    <a:pt x="38" y="811"/>
                  </a:lnTo>
                  <a:close/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5" name="Freeform 6"/>
            <p:cNvSpPr>
              <a:spLocks/>
            </p:cNvSpPr>
            <p:nvPr/>
          </p:nvSpPr>
          <p:spPr bwMode="auto">
            <a:xfrm>
              <a:off x="2617" y="293"/>
              <a:ext cx="1278" cy="1787"/>
            </a:xfrm>
            <a:custGeom>
              <a:avLst/>
              <a:gdLst>
                <a:gd name="T0" fmla="*/ 0 w 1278"/>
                <a:gd name="T1" fmla="*/ 1673 h 1787"/>
                <a:gd name="T2" fmla="*/ 189 w 1278"/>
                <a:gd name="T3" fmla="*/ 1341 h 1787"/>
                <a:gd name="T4" fmla="*/ 566 w 1278"/>
                <a:gd name="T5" fmla="*/ 638 h 1787"/>
                <a:gd name="T6" fmla="*/ 835 w 1278"/>
                <a:gd name="T7" fmla="*/ 107 h 1787"/>
                <a:gd name="T8" fmla="*/ 892 w 1278"/>
                <a:gd name="T9" fmla="*/ 0 h 1787"/>
                <a:gd name="T10" fmla="*/ 1278 w 1278"/>
                <a:gd name="T11" fmla="*/ 2 h 1787"/>
                <a:gd name="T12" fmla="*/ 1052 w 1278"/>
                <a:gd name="T13" fmla="*/ 433 h 1787"/>
                <a:gd name="T14" fmla="*/ 515 w 1278"/>
                <a:gd name="T15" fmla="*/ 1450 h 1787"/>
                <a:gd name="T16" fmla="*/ 332 w 1278"/>
                <a:gd name="T17" fmla="*/ 1787 h 1787"/>
                <a:gd name="T18" fmla="*/ 0 w 1278"/>
                <a:gd name="T19" fmla="*/ 1673 h 17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78"/>
                <a:gd name="T31" fmla="*/ 0 h 1787"/>
                <a:gd name="T32" fmla="*/ 1278 w 1278"/>
                <a:gd name="T33" fmla="*/ 1787 h 17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78" h="1787">
                  <a:moveTo>
                    <a:pt x="0" y="1673"/>
                  </a:moveTo>
                  <a:lnTo>
                    <a:pt x="189" y="1341"/>
                  </a:lnTo>
                  <a:cubicBezTo>
                    <a:pt x="283" y="1169"/>
                    <a:pt x="458" y="843"/>
                    <a:pt x="566" y="638"/>
                  </a:cubicBezTo>
                  <a:cubicBezTo>
                    <a:pt x="674" y="433"/>
                    <a:pt x="781" y="213"/>
                    <a:pt x="835" y="107"/>
                  </a:cubicBezTo>
                  <a:lnTo>
                    <a:pt x="892" y="0"/>
                  </a:lnTo>
                  <a:lnTo>
                    <a:pt x="1278" y="2"/>
                  </a:lnTo>
                  <a:lnTo>
                    <a:pt x="1052" y="433"/>
                  </a:lnTo>
                  <a:cubicBezTo>
                    <a:pt x="925" y="674"/>
                    <a:pt x="635" y="1224"/>
                    <a:pt x="515" y="1450"/>
                  </a:cubicBezTo>
                  <a:lnTo>
                    <a:pt x="332" y="1787"/>
                  </a:lnTo>
                  <a:lnTo>
                    <a:pt x="0" y="1673"/>
                  </a:lnTo>
                  <a:close/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6" name="Freeform 7"/>
            <p:cNvSpPr>
              <a:spLocks/>
            </p:cNvSpPr>
            <p:nvPr/>
          </p:nvSpPr>
          <p:spPr bwMode="auto">
            <a:xfrm>
              <a:off x="880" y="2234"/>
              <a:ext cx="1623" cy="914"/>
            </a:xfrm>
            <a:custGeom>
              <a:avLst/>
              <a:gdLst>
                <a:gd name="T0" fmla="*/ 1206 w 1623"/>
                <a:gd name="T1" fmla="*/ 23 h 914"/>
                <a:gd name="T2" fmla="*/ 0 w 1623"/>
                <a:gd name="T3" fmla="*/ 680 h 914"/>
                <a:gd name="T4" fmla="*/ 0 w 1623"/>
                <a:gd name="T5" fmla="*/ 914 h 914"/>
                <a:gd name="T6" fmla="*/ 1623 w 1623"/>
                <a:gd name="T7" fmla="*/ 0 h 9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23"/>
                <a:gd name="T13" fmla="*/ 0 h 914"/>
                <a:gd name="T14" fmla="*/ 1623 w 1623"/>
                <a:gd name="T15" fmla="*/ 914 h 9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23" h="914">
                  <a:moveTo>
                    <a:pt x="1206" y="23"/>
                  </a:moveTo>
                  <a:lnTo>
                    <a:pt x="0" y="680"/>
                  </a:lnTo>
                  <a:lnTo>
                    <a:pt x="0" y="914"/>
                  </a:lnTo>
                  <a:lnTo>
                    <a:pt x="1623" y="0"/>
                  </a:lnTo>
                </a:path>
              </a:pathLst>
            </a:custGeom>
            <a:solidFill>
              <a:schemeClr val="folHlink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7" name="Freeform 8"/>
            <p:cNvSpPr>
              <a:spLocks/>
            </p:cNvSpPr>
            <p:nvPr/>
          </p:nvSpPr>
          <p:spPr bwMode="auto">
            <a:xfrm>
              <a:off x="909" y="286"/>
              <a:ext cx="4160" cy="2928"/>
            </a:xfrm>
            <a:custGeom>
              <a:avLst/>
              <a:gdLst>
                <a:gd name="T0" fmla="*/ 0 w 4160"/>
                <a:gd name="T1" fmla="*/ 1645 h 2928"/>
                <a:gd name="T2" fmla="*/ 1611 w 4160"/>
                <a:gd name="T3" fmla="*/ 1645 h 2928"/>
                <a:gd name="T4" fmla="*/ 1617 w 4160"/>
                <a:gd name="T5" fmla="*/ 1451 h 2928"/>
                <a:gd name="T6" fmla="*/ 1508 w 4160"/>
                <a:gd name="T7" fmla="*/ 1137 h 2928"/>
                <a:gd name="T8" fmla="*/ 1440 w 4160"/>
                <a:gd name="T9" fmla="*/ 634 h 2928"/>
                <a:gd name="T10" fmla="*/ 1354 w 4160"/>
                <a:gd name="T11" fmla="*/ 240 h 2928"/>
                <a:gd name="T12" fmla="*/ 1234 w 4160"/>
                <a:gd name="T13" fmla="*/ 2 h 2928"/>
                <a:gd name="T14" fmla="*/ 1472 w 4160"/>
                <a:gd name="T15" fmla="*/ 0 h 2928"/>
                <a:gd name="T16" fmla="*/ 1605 w 4160"/>
                <a:gd name="T17" fmla="*/ 377 h 2928"/>
                <a:gd name="T18" fmla="*/ 1680 w 4160"/>
                <a:gd name="T19" fmla="*/ 811 h 2928"/>
                <a:gd name="T20" fmla="*/ 1743 w 4160"/>
                <a:gd name="T21" fmla="*/ 1091 h 2928"/>
                <a:gd name="T22" fmla="*/ 1868 w 4160"/>
                <a:gd name="T23" fmla="*/ 1468 h 2928"/>
                <a:gd name="T24" fmla="*/ 1977 w 4160"/>
                <a:gd name="T25" fmla="*/ 1645 h 2928"/>
                <a:gd name="T26" fmla="*/ 2926 w 4160"/>
                <a:gd name="T27" fmla="*/ 1651 h 2928"/>
                <a:gd name="T28" fmla="*/ 4160 w 4160"/>
                <a:gd name="T29" fmla="*/ 1657 h 2928"/>
                <a:gd name="T30" fmla="*/ 4160 w 4160"/>
                <a:gd name="T31" fmla="*/ 2000 h 2928"/>
                <a:gd name="T32" fmla="*/ 1926 w 4160"/>
                <a:gd name="T33" fmla="*/ 2000 h 2928"/>
                <a:gd name="T34" fmla="*/ 1914 w 4160"/>
                <a:gd name="T35" fmla="*/ 2422 h 2928"/>
                <a:gd name="T36" fmla="*/ 1913 w 4160"/>
                <a:gd name="T37" fmla="*/ 2928 h 2928"/>
                <a:gd name="T38" fmla="*/ 1611 w 4160"/>
                <a:gd name="T39" fmla="*/ 2925 h 2928"/>
                <a:gd name="T40" fmla="*/ 1605 w 4160"/>
                <a:gd name="T41" fmla="*/ 2005 h 2928"/>
                <a:gd name="T42" fmla="*/ 0 w 4160"/>
                <a:gd name="T43" fmla="*/ 2005 h 2928"/>
                <a:gd name="T44" fmla="*/ 0 w 4160"/>
                <a:gd name="T45" fmla="*/ 1645 h 292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160"/>
                <a:gd name="T70" fmla="*/ 0 h 2928"/>
                <a:gd name="T71" fmla="*/ 4160 w 4160"/>
                <a:gd name="T72" fmla="*/ 2928 h 292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160" h="2928">
                  <a:moveTo>
                    <a:pt x="0" y="1645"/>
                  </a:moveTo>
                  <a:lnTo>
                    <a:pt x="1611" y="1645"/>
                  </a:lnTo>
                  <a:lnTo>
                    <a:pt x="1617" y="1451"/>
                  </a:lnTo>
                  <a:cubicBezTo>
                    <a:pt x="1600" y="1366"/>
                    <a:pt x="1537" y="1273"/>
                    <a:pt x="1508" y="1137"/>
                  </a:cubicBezTo>
                  <a:cubicBezTo>
                    <a:pt x="1479" y="1001"/>
                    <a:pt x="1466" y="783"/>
                    <a:pt x="1440" y="634"/>
                  </a:cubicBezTo>
                  <a:cubicBezTo>
                    <a:pt x="1414" y="485"/>
                    <a:pt x="1388" y="345"/>
                    <a:pt x="1354" y="240"/>
                  </a:cubicBezTo>
                  <a:lnTo>
                    <a:pt x="1234" y="2"/>
                  </a:lnTo>
                  <a:lnTo>
                    <a:pt x="1472" y="0"/>
                  </a:lnTo>
                  <a:cubicBezTo>
                    <a:pt x="1534" y="62"/>
                    <a:pt x="1570" y="242"/>
                    <a:pt x="1605" y="377"/>
                  </a:cubicBezTo>
                  <a:cubicBezTo>
                    <a:pt x="1640" y="512"/>
                    <a:pt x="1657" y="692"/>
                    <a:pt x="1680" y="811"/>
                  </a:cubicBezTo>
                  <a:cubicBezTo>
                    <a:pt x="1703" y="930"/>
                    <a:pt x="1712" y="982"/>
                    <a:pt x="1743" y="1091"/>
                  </a:cubicBezTo>
                  <a:cubicBezTo>
                    <a:pt x="1774" y="1200"/>
                    <a:pt x="1829" y="1376"/>
                    <a:pt x="1868" y="1468"/>
                  </a:cubicBezTo>
                  <a:lnTo>
                    <a:pt x="1977" y="1645"/>
                  </a:lnTo>
                  <a:lnTo>
                    <a:pt x="2926" y="1651"/>
                  </a:lnTo>
                  <a:lnTo>
                    <a:pt x="4160" y="1657"/>
                  </a:lnTo>
                  <a:lnTo>
                    <a:pt x="4160" y="2000"/>
                  </a:lnTo>
                  <a:lnTo>
                    <a:pt x="1926" y="2000"/>
                  </a:lnTo>
                  <a:lnTo>
                    <a:pt x="1914" y="2422"/>
                  </a:lnTo>
                  <a:lnTo>
                    <a:pt x="1913" y="2928"/>
                  </a:lnTo>
                  <a:lnTo>
                    <a:pt x="1611" y="2925"/>
                  </a:lnTo>
                  <a:lnTo>
                    <a:pt x="1605" y="2005"/>
                  </a:lnTo>
                  <a:lnTo>
                    <a:pt x="0" y="2005"/>
                  </a:lnTo>
                  <a:lnTo>
                    <a:pt x="0" y="1645"/>
                  </a:lnTo>
                  <a:close/>
                </a:path>
              </a:pathLst>
            </a:custGeom>
            <a:solidFill>
              <a:srgbClr val="FFFF66"/>
            </a:solidFill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8" name="Freeform 9"/>
            <p:cNvSpPr>
              <a:spLocks/>
            </p:cNvSpPr>
            <p:nvPr/>
          </p:nvSpPr>
          <p:spPr bwMode="auto">
            <a:xfrm>
              <a:off x="803" y="3577"/>
              <a:ext cx="4403" cy="4"/>
            </a:xfrm>
            <a:custGeom>
              <a:avLst/>
              <a:gdLst>
                <a:gd name="T0" fmla="*/ 0 w 4403"/>
                <a:gd name="T1" fmla="*/ 4 h 4"/>
                <a:gd name="T2" fmla="*/ 4403 w 4403"/>
                <a:gd name="T3" fmla="*/ 0 h 4"/>
                <a:gd name="T4" fmla="*/ 0 60000 65536"/>
                <a:gd name="T5" fmla="*/ 0 60000 65536"/>
                <a:gd name="T6" fmla="*/ 0 w 4403"/>
                <a:gd name="T7" fmla="*/ 0 h 4"/>
                <a:gd name="T8" fmla="*/ 4403 w 4403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03" h="4">
                  <a:moveTo>
                    <a:pt x="0" y="4"/>
                  </a:moveTo>
                  <a:lnTo>
                    <a:pt x="4403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9" name="Line 10"/>
            <p:cNvSpPr>
              <a:spLocks noChangeShapeType="1"/>
            </p:cNvSpPr>
            <p:nvPr/>
          </p:nvSpPr>
          <p:spPr bwMode="auto">
            <a:xfrm flipV="1">
              <a:off x="803" y="3208"/>
              <a:ext cx="4400" cy="1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0" name="Line 11"/>
            <p:cNvSpPr>
              <a:spLocks noChangeShapeType="1"/>
            </p:cNvSpPr>
            <p:nvPr/>
          </p:nvSpPr>
          <p:spPr bwMode="auto">
            <a:xfrm>
              <a:off x="813" y="2848"/>
              <a:ext cx="4395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1" name="Line 12"/>
            <p:cNvSpPr>
              <a:spLocks noChangeShapeType="1"/>
            </p:cNvSpPr>
            <p:nvPr/>
          </p:nvSpPr>
          <p:spPr bwMode="auto">
            <a:xfrm>
              <a:off x="807" y="2474"/>
              <a:ext cx="4402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2" name="Line 13"/>
            <p:cNvSpPr>
              <a:spLocks noChangeShapeType="1"/>
            </p:cNvSpPr>
            <p:nvPr/>
          </p:nvSpPr>
          <p:spPr bwMode="auto">
            <a:xfrm flipV="1">
              <a:off x="813" y="2125"/>
              <a:ext cx="4387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3" name="Line 14"/>
            <p:cNvSpPr>
              <a:spLocks noChangeShapeType="1"/>
            </p:cNvSpPr>
            <p:nvPr/>
          </p:nvSpPr>
          <p:spPr bwMode="auto">
            <a:xfrm>
              <a:off x="816" y="1758"/>
              <a:ext cx="4385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4" name="Line 15"/>
            <p:cNvSpPr>
              <a:spLocks noChangeShapeType="1"/>
            </p:cNvSpPr>
            <p:nvPr/>
          </p:nvSpPr>
          <p:spPr bwMode="auto">
            <a:xfrm flipV="1">
              <a:off x="799" y="1385"/>
              <a:ext cx="4412" cy="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5" name="Line 16"/>
            <p:cNvSpPr>
              <a:spLocks noChangeShapeType="1"/>
            </p:cNvSpPr>
            <p:nvPr/>
          </p:nvSpPr>
          <p:spPr bwMode="auto">
            <a:xfrm flipV="1">
              <a:off x="814" y="1013"/>
              <a:ext cx="4390" cy="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6" name="Line 17"/>
            <p:cNvSpPr>
              <a:spLocks noChangeShapeType="1"/>
            </p:cNvSpPr>
            <p:nvPr/>
          </p:nvSpPr>
          <p:spPr bwMode="auto">
            <a:xfrm flipV="1">
              <a:off x="803" y="639"/>
              <a:ext cx="4394" cy="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7" name="Freeform 18"/>
            <p:cNvSpPr>
              <a:spLocks/>
            </p:cNvSpPr>
            <p:nvPr/>
          </p:nvSpPr>
          <p:spPr bwMode="auto">
            <a:xfrm>
              <a:off x="811" y="288"/>
              <a:ext cx="4391" cy="7"/>
            </a:xfrm>
            <a:custGeom>
              <a:avLst/>
              <a:gdLst>
                <a:gd name="T0" fmla="*/ 0 w 4391"/>
                <a:gd name="T1" fmla="*/ 0 h 7"/>
                <a:gd name="T2" fmla="*/ 4391 w 4391"/>
                <a:gd name="T3" fmla="*/ 7 h 7"/>
                <a:gd name="T4" fmla="*/ 0 60000 65536"/>
                <a:gd name="T5" fmla="*/ 0 60000 65536"/>
                <a:gd name="T6" fmla="*/ 0 w 4391"/>
                <a:gd name="T7" fmla="*/ 0 h 7"/>
                <a:gd name="T8" fmla="*/ 4391 w 4391"/>
                <a:gd name="T9" fmla="*/ 7 h 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391" h="7">
                  <a:moveTo>
                    <a:pt x="0" y="0"/>
                  </a:moveTo>
                  <a:lnTo>
                    <a:pt x="4391" y="7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8" name="Freeform 19"/>
            <p:cNvSpPr>
              <a:spLocks/>
            </p:cNvSpPr>
            <p:nvPr/>
          </p:nvSpPr>
          <p:spPr bwMode="auto">
            <a:xfrm>
              <a:off x="809" y="290"/>
              <a:ext cx="1" cy="3296"/>
            </a:xfrm>
            <a:custGeom>
              <a:avLst/>
              <a:gdLst>
                <a:gd name="T0" fmla="*/ 0 w 1"/>
                <a:gd name="T1" fmla="*/ 0 h 3296"/>
                <a:gd name="T2" fmla="*/ 0 w 1"/>
                <a:gd name="T3" fmla="*/ 3296 h 3296"/>
                <a:gd name="T4" fmla="*/ 0 60000 65536"/>
                <a:gd name="T5" fmla="*/ 0 60000 65536"/>
                <a:gd name="T6" fmla="*/ 0 w 1"/>
                <a:gd name="T7" fmla="*/ 0 h 3296"/>
                <a:gd name="T8" fmla="*/ 1 w 1"/>
                <a:gd name="T9" fmla="*/ 3296 h 329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296">
                  <a:moveTo>
                    <a:pt x="0" y="0"/>
                  </a:moveTo>
                  <a:lnTo>
                    <a:pt x="0" y="3296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9" name="Freeform 20"/>
            <p:cNvSpPr>
              <a:spLocks/>
            </p:cNvSpPr>
            <p:nvPr/>
          </p:nvSpPr>
          <p:spPr bwMode="auto">
            <a:xfrm>
              <a:off x="1181" y="290"/>
              <a:ext cx="2" cy="3290"/>
            </a:xfrm>
            <a:custGeom>
              <a:avLst/>
              <a:gdLst>
                <a:gd name="T0" fmla="*/ 0 w 2"/>
                <a:gd name="T1" fmla="*/ 0 h 3290"/>
                <a:gd name="T2" fmla="*/ 2 w 2"/>
                <a:gd name="T3" fmla="*/ 3290 h 3290"/>
                <a:gd name="T4" fmla="*/ 0 60000 65536"/>
                <a:gd name="T5" fmla="*/ 0 60000 65536"/>
                <a:gd name="T6" fmla="*/ 0 w 2"/>
                <a:gd name="T7" fmla="*/ 0 h 3290"/>
                <a:gd name="T8" fmla="*/ 2 w 2"/>
                <a:gd name="T9" fmla="*/ 3290 h 32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290">
                  <a:moveTo>
                    <a:pt x="0" y="0"/>
                  </a:moveTo>
                  <a:lnTo>
                    <a:pt x="2" y="3290"/>
                  </a:lnTo>
                </a:path>
              </a:pathLst>
            </a:custGeom>
            <a:noFill/>
            <a:ln w="31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0" name="Line 21"/>
            <p:cNvSpPr>
              <a:spLocks noChangeShapeType="1"/>
            </p:cNvSpPr>
            <p:nvPr/>
          </p:nvSpPr>
          <p:spPr bwMode="auto">
            <a:xfrm flipH="1">
              <a:off x="1548" y="288"/>
              <a:ext cx="0" cy="330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1" name="Freeform 22"/>
            <p:cNvSpPr>
              <a:spLocks/>
            </p:cNvSpPr>
            <p:nvPr/>
          </p:nvSpPr>
          <p:spPr bwMode="auto">
            <a:xfrm>
              <a:off x="1907" y="290"/>
              <a:ext cx="6" cy="3295"/>
            </a:xfrm>
            <a:custGeom>
              <a:avLst/>
              <a:gdLst>
                <a:gd name="T0" fmla="*/ 6 w 6"/>
                <a:gd name="T1" fmla="*/ 0 h 3295"/>
                <a:gd name="T2" fmla="*/ 0 w 6"/>
                <a:gd name="T3" fmla="*/ 3295 h 3295"/>
                <a:gd name="T4" fmla="*/ 0 60000 65536"/>
                <a:gd name="T5" fmla="*/ 0 60000 65536"/>
                <a:gd name="T6" fmla="*/ 0 w 6"/>
                <a:gd name="T7" fmla="*/ 0 h 3295"/>
                <a:gd name="T8" fmla="*/ 6 w 6"/>
                <a:gd name="T9" fmla="*/ 3295 h 329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" h="3295">
                  <a:moveTo>
                    <a:pt x="6" y="0"/>
                  </a:moveTo>
                  <a:lnTo>
                    <a:pt x="0" y="3295"/>
                  </a:lnTo>
                </a:path>
              </a:pathLst>
            </a:custGeom>
            <a:noFill/>
            <a:ln w="31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2" name="Freeform 23"/>
            <p:cNvSpPr>
              <a:spLocks/>
            </p:cNvSpPr>
            <p:nvPr/>
          </p:nvSpPr>
          <p:spPr bwMode="auto">
            <a:xfrm>
              <a:off x="2282" y="290"/>
              <a:ext cx="1" cy="3294"/>
            </a:xfrm>
            <a:custGeom>
              <a:avLst/>
              <a:gdLst>
                <a:gd name="T0" fmla="*/ 0 w 1"/>
                <a:gd name="T1" fmla="*/ 0 h 3294"/>
                <a:gd name="T2" fmla="*/ 1 w 1"/>
                <a:gd name="T3" fmla="*/ 3294 h 3294"/>
                <a:gd name="T4" fmla="*/ 0 60000 65536"/>
                <a:gd name="T5" fmla="*/ 0 60000 65536"/>
                <a:gd name="T6" fmla="*/ 0 w 1"/>
                <a:gd name="T7" fmla="*/ 0 h 3294"/>
                <a:gd name="T8" fmla="*/ 1 w 1"/>
                <a:gd name="T9" fmla="*/ 3294 h 32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294">
                  <a:moveTo>
                    <a:pt x="0" y="0"/>
                  </a:moveTo>
                  <a:lnTo>
                    <a:pt x="1" y="3294"/>
                  </a:lnTo>
                </a:path>
              </a:pathLst>
            </a:custGeom>
            <a:noFill/>
            <a:ln w="31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3" name="Freeform 24"/>
            <p:cNvSpPr>
              <a:spLocks/>
            </p:cNvSpPr>
            <p:nvPr/>
          </p:nvSpPr>
          <p:spPr bwMode="auto">
            <a:xfrm>
              <a:off x="2633" y="290"/>
              <a:ext cx="7" cy="3299"/>
            </a:xfrm>
            <a:custGeom>
              <a:avLst/>
              <a:gdLst>
                <a:gd name="T0" fmla="*/ 7 w 7"/>
                <a:gd name="T1" fmla="*/ 0 h 3299"/>
                <a:gd name="T2" fmla="*/ 0 w 7"/>
                <a:gd name="T3" fmla="*/ 3299 h 3299"/>
                <a:gd name="T4" fmla="*/ 0 60000 65536"/>
                <a:gd name="T5" fmla="*/ 0 60000 65536"/>
                <a:gd name="T6" fmla="*/ 0 w 7"/>
                <a:gd name="T7" fmla="*/ 0 h 3299"/>
                <a:gd name="T8" fmla="*/ 7 w 7"/>
                <a:gd name="T9" fmla="*/ 3299 h 32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" h="3299">
                  <a:moveTo>
                    <a:pt x="7" y="0"/>
                  </a:moveTo>
                  <a:lnTo>
                    <a:pt x="0" y="3299"/>
                  </a:lnTo>
                </a:path>
              </a:pathLst>
            </a:custGeom>
            <a:noFill/>
            <a:ln w="31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4" name="Freeform 25"/>
            <p:cNvSpPr>
              <a:spLocks/>
            </p:cNvSpPr>
            <p:nvPr/>
          </p:nvSpPr>
          <p:spPr bwMode="auto">
            <a:xfrm>
              <a:off x="3012" y="293"/>
              <a:ext cx="2" cy="3289"/>
            </a:xfrm>
            <a:custGeom>
              <a:avLst/>
              <a:gdLst>
                <a:gd name="T0" fmla="*/ 0 w 2"/>
                <a:gd name="T1" fmla="*/ 0 h 3289"/>
                <a:gd name="T2" fmla="*/ 2 w 2"/>
                <a:gd name="T3" fmla="*/ 3289 h 3289"/>
                <a:gd name="T4" fmla="*/ 0 60000 65536"/>
                <a:gd name="T5" fmla="*/ 0 60000 65536"/>
                <a:gd name="T6" fmla="*/ 0 w 2"/>
                <a:gd name="T7" fmla="*/ 0 h 3289"/>
                <a:gd name="T8" fmla="*/ 2 w 2"/>
                <a:gd name="T9" fmla="*/ 3289 h 32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289">
                  <a:moveTo>
                    <a:pt x="0" y="0"/>
                  </a:moveTo>
                  <a:lnTo>
                    <a:pt x="2" y="3289"/>
                  </a:lnTo>
                </a:path>
              </a:pathLst>
            </a:custGeom>
            <a:noFill/>
            <a:ln w="31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5" name="Freeform 26"/>
            <p:cNvSpPr>
              <a:spLocks/>
            </p:cNvSpPr>
            <p:nvPr/>
          </p:nvSpPr>
          <p:spPr bwMode="auto">
            <a:xfrm>
              <a:off x="3384" y="293"/>
              <a:ext cx="1" cy="3288"/>
            </a:xfrm>
            <a:custGeom>
              <a:avLst/>
              <a:gdLst>
                <a:gd name="T0" fmla="*/ 0 w 1"/>
                <a:gd name="T1" fmla="*/ 0 h 3288"/>
                <a:gd name="T2" fmla="*/ 1 w 1"/>
                <a:gd name="T3" fmla="*/ 3288 h 3288"/>
                <a:gd name="T4" fmla="*/ 0 60000 65536"/>
                <a:gd name="T5" fmla="*/ 0 60000 65536"/>
                <a:gd name="T6" fmla="*/ 0 w 1"/>
                <a:gd name="T7" fmla="*/ 0 h 3288"/>
                <a:gd name="T8" fmla="*/ 1 w 1"/>
                <a:gd name="T9" fmla="*/ 3288 h 32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288">
                  <a:moveTo>
                    <a:pt x="0" y="0"/>
                  </a:moveTo>
                  <a:lnTo>
                    <a:pt x="1" y="3288"/>
                  </a:lnTo>
                </a:path>
              </a:pathLst>
            </a:custGeom>
            <a:noFill/>
            <a:ln w="31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6" name="Line 27"/>
            <p:cNvSpPr>
              <a:spLocks noChangeShapeType="1"/>
            </p:cNvSpPr>
            <p:nvPr/>
          </p:nvSpPr>
          <p:spPr bwMode="auto">
            <a:xfrm>
              <a:off x="3732" y="286"/>
              <a:ext cx="1" cy="329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7" name="Line 28"/>
            <p:cNvSpPr>
              <a:spLocks noChangeShapeType="1"/>
            </p:cNvSpPr>
            <p:nvPr/>
          </p:nvSpPr>
          <p:spPr bwMode="auto">
            <a:xfrm>
              <a:off x="4103" y="286"/>
              <a:ext cx="0" cy="329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8" name="Line 29"/>
            <p:cNvSpPr>
              <a:spLocks noChangeShapeType="1"/>
            </p:cNvSpPr>
            <p:nvPr/>
          </p:nvSpPr>
          <p:spPr bwMode="auto">
            <a:xfrm flipH="1">
              <a:off x="4469" y="286"/>
              <a:ext cx="0" cy="330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9" name="Line 30"/>
            <p:cNvSpPr>
              <a:spLocks noChangeShapeType="1"/>
            </p:cNvSpPr>
            <p:nvPr/>
          </p:nvSpPr>
          <p:spPr bwMode="auto">
            <a:xfrm>
              <a:off x="4834" y="294"/>
              <a:ext cx="1" cy="329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0" name="Freeform 31"/>
            <p:cNvSpPr>
              <a:spLocks/>
            </p:cNvSpPr>
            <p:nvPr/>
          </p:nvSpPr>
          <p:spPr bwMode="auto">
            <a:xfrm>
              <a:off x="5206" y="291"/>
              <a:ext cx="1" cy="3292"/>
            </a:xfrm>
            <a:custGeom>
              <a:avLst/>
              <a:gdLst>
                <a:gd name="T0" fmla="*/ 1 w 1"/>
                <a:gd name="T1" fmla="*/ 0 h 3292"/>
                <a:gd name="T2" fmla="*/ 0 w 1"/>
                <a:gd name="T3" fmla="*/ 3292 h 3292"/>
                <a:gd name="T4" fmla="*/ 0 60000 65536"/>
                <a:gd name="T5" fmla="*/ 0 60000 65536"/>
                <a:gd name="T6" fmla="*/ 0 w 1"/>
                <a:gd name="T7" fmla="*/ 0 h 3292"/>
                <a:gd name="T8" fmla="*/ 1 w 1"/>
                <a:gd name="T9" fmla="*/ 3292 h 3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292">
                  <a:moveTo>
                    <a:pt x="1" y="0"/>
                  </a:moveTo>
                  <a:lnTo>
                    <a:pt x="0" y="3292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1" name="Text Box 32"/>
            <p:cNvSpPr txBox="1">
              <a:spLocks noChangeArrowheads="1"/>
            </p:cNvSpPr>
            <p:nvPr/>
          </p:nvSpPr>
          <p:spPr bwMode="auto">
            <a:xfrm>
              <a:off x="565" y="3600"/>
              <a:ext cx="300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-25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2" name="Text Box 33"/>
            <p:cNvSpPr txBox="1">
              <a:spLocks noChangeArrowheads="1"/>
            </p:cNvSpPr>
            <p:nvPr/>
          </p:nvSpPr>
          <p:spPr bwMode="auto">
            <a:xfrm>
              <a:off x="924" y="3587"/>
              <a:ext cx="300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-20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3" name="Text Box 34"/>
            <p:cNvSpPr txBox="1">
              <a:spLocks noChangeArrowheads="1"/>
            </p:cNvSpPr>
            <p:nvPr/>
          </p:nvSpPr>
          <p:spPr bwMode="auto">
            <a:xfrm>
              <a:off x="1295" y="3592"/>
              <a:ext cx="300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-15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4" name="Text Box 35"/>
            <p:cNvSpPr txBox="1">
              <a:spLocks noChangeArrowheads="1"/>
            </p:cNvSpPr>
            <p:nvPr/>
          </p:nvSpPr>
          <p:spPr bwMode="auto">
            <a:xfrm>
              <a:off x="1667" y="3595"/>
              <a:ext cx="300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-10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5" name="Text Box 36"/>
            <p:cNvSpPr txBox="1">
              <a:spLocks noChangeArrowheads="1"/>
            </p:cNvSpPr>
            <p:nvPr/>
          </p:nvSpPr>
          <p:spPr bwMode="auto">
            <a:xfrm>
              <a:off x="2069" y="3600"/>
              <a:ext cx="237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-5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6" name="Text Box 37"/>
            <p:cNvSpPr txBox="1">
              <a:spLocks noChangeArrowheads="1"/>
            </p:cNvSpPr>
            <p:nvPr/>
          </p:nvSpPr>
          <p:spPr bwMode="auto">
            <a:xfrm>
              <a:off x="2466" y="3603"/>
              <a:ext cx="19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7" name="Text Box 38"/>
            <p:cNvSpPr txBox="1">
              <a:spLocks noChangeArrowheads="1"/>
            </p:cNvSpPr>
            <p:nvPr/>
          </p:nvSpPr>
          <p:spPr bwMode="auto">
            <a:xfrm>
              <a:off x="2832" y="3607"/>
              <a:ext cx="195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5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8" name="Text Box 39"/>
            <p:cNvSpPr txBox="1">
              <a:spLocks noChangeArrowheads="1"/>
            </p:cNvSpPr>
            <p:nvPr/>
          </p:nvSpPr>
          <p:spPr bwMode="auto">
            <a:xfrm>
              <a:off x="3171" y="3606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10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29" name="Text Box 40"/>
            <p:cNvSpPr txBox="1">
              <a:spLocks noChangeArrowheads="1"/>
            </p:cNvSpPr>
            <p:nvPr/>
          </p:nvSpPr>
          <p:spPr bwMode="auto">
            <a:xfrm>
              <a:off x="3525" y="3598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15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0" name="Text Box 41"/>
            <p:cNvSpPr txBox="1">
              <a:spLocks noChangeArrowheads="1"/>
            </p:cNvSpPr>
            <p:nvPr/>
          </p:nvSpPr>
          <p:spPr bwMode="auto">
            <a:xfrm>
              <a:off x="3895" y="3614"/>
              <a:ext cx="25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20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1" name="Text Box 42"/>
            <p:cNvSpPr txBox="1">
              <a:spLocks noChangeArrowheads="1"/>
            </p:cNvSpPr>
            <p:nvPr/>
          </p:nvSpPr>
          <p:spPr bwMode="auto">
            <a:xfrm>
              <a:off x="4249" y="3600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25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2" name="Text Box 43"/>
            <p:cNvSpPr txBox="1">
              <a:spLocks noChangeArrowheads="1"/>
            </p:cNvSpPr>
            <p:nvPr/>
          </p:nvSpPr>
          <p:spPr bwMode="auto">
            <a:xfrm>
              <a:off x="4610" y="3605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30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3" name="Text Box 44"/>
            <p:cNvSpPr txBox="1">
              <a:spLocks noChangeArrowheads="1"/>
            </p:cNvSpPr>
            <p:nvPr/>
          </p:nvSpPr>
          <p:spPr bwMode="auto">
            <a:xfrm>
              <a:off x="584" y="3089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10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4" name="Text Box 45"/>
            <p:cNvSpPr txBox="1">
              <a:spLocks noChangeArrowheads="1"/>
            </p:cNvSpPr>
            <p:nvPr/>
          </p:nvSpPr>
          <p:spPr bwMode="auto">
            <a:xfrm>
              <a:off x="583" y="2729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20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5" name="Text Box 46"/>
            <p:cNvSpPr txBox="1">
              <a:spLocks noChangeArrowheads="1"/>
            </p:cNvSpPr>
            <p:nvPr/>
          </p:nvSpPr>
          <p:spPr bwMode="auto">
            <a:xfrm>
              <a:off x="581" y="2367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30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6" name="Text Box 47"/>
            <p:cNvSpPr txBox="1">
              <a:spLocks noChangeArrowheads="1"/>
            </p:cNvSpPr>
            <p:nvPr/>
          </p:nvSpPr>
          <p:spPr bwMode="auto">
            <a:xfrm>
              <a:off x="579" y="1988"/>
              <a:ext cx="25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40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7" name="Text Box 48"/>
            <p:cNvSpPr txBox="1">
              <a:spLocks noChangeArrowheads="1"/>
            </p:cNvSpPr>
            <p:nvPr/>
          </p:nvSpPr>
          <p:spPr bwMode="auto">
            <a:xfrm>
              <a:off x="585" y="1628"/>
              <a:ext cx="25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50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8" name="Text Box 49"/>
            <p:cNvSpPr txBox="1">
              <a:spLocks noChangeArrowheads="1"/>
            </p:cNvSpPr>
            <p:nvPr/>
          </p:nvSpPr>
          <p:spPr bwMode="auto">
            <a:xfrm>
              <a:off x="590" y="1267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60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39" name="Text Box 50"/>
            <p:cNvSpPr txBox="1">
              <a:spLocks noChangeArrowheads="1"/>
            </p:cNvSpPr>
            <p:nvPr/>
          </p:nvSpPr>
          <p:spPr bwMode="auto">
            <a:xfrm>
              <a:off x="594" y="905"/>
              <a:ext cx="25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70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40" name="Text Box 51"/>
            <p:cNvSpPr txBox="1">
              <a:spLocks noChangeArrowheads="1"/>
            </p:cNvSpPr>
            <p:nvPr/>
          </p:nvSpPr>
          <p:spPr bwMode="auto">
            <a:xfrm>
              <a:off x="600" y="534"/>
              <a:ext cx="2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80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41" name="Text Box 52"/>
            <p:cNvSpPr txBox="1">
              <a:spLocks noChangeArrowheads="1"/>
            </p:cNvSpPr>
            <p:nvPr/>
          </p:nvSpPr>
          <p:spPr bwMode="auto">
            <a:xfrm>
              <a:off x="604" y="161"/>
              <a:ext cx="25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90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42" name="Text Box 53"/>
            <p:cNvSpPr txBox="1">
              <a:spLocks noChangeArrowheads="1"/>
            </p:cNvSpPr>
            <p:nvPr/>
          </p:nvSpPr>
          <p:spPr bwMode="auto">
            <a:xfrm>
              <a:off x="50" y="110"/>
              <a:ext cx="629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800">
                  <a:latin typeface="Times New Roman" panose="02020603050405020304" pitchFamily="18" charset="0"/>
                </a:rPr>
                <a:t>P</a:t>
              </a:r>
              <a:r>
                <a:rPr lang="cs-CZ" altLang="en-US" sz="1400">
                  <a:latin typeface="Times New Roman" panose="02020603050405020304" pitchFamily="18" charset="0"/>
                </a:rPr>
                <a:t>CO</a:t>
              </a:r>
              <a:r>
                <a:rPr lang="cs-CZ" altLang="en-US" sz="1400" baseline="-25000">
                  <a:latin typeface="Times New Roman" panose="02020603050405020304" pitchFamily="18" charset="0"/>
                </a:rPr>
                <a:t>2</a:t>
              </a:r>
              <a:r>
                <a:rPr lang="cs-CZ" altLang="en-US" sz="1400">
                  <a:latin typeface="Times New Roman" panose="02020603050405020304" pitchFamily="18" charset="0"/>
                </a:rPr>
                <a:t> </a:t>
              </a:r>
              <a:r>
                <a:rPr lang="cs-CZ" altLang="en-US" sz="1200">
                  <a:latin typeface="Times New Roman" panose="02020603050405020304" pitchFamily="18" charset="0"/>
                </a:rPr>
                <a:t>torr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43" name="Text Box 54"/>
            <p:cNvSpPr txBox="1">
              <a:spLocks noChangeArrowheads="1"/>
            </p:cNvSpPr>
            <p:nvPr/>
          </p:nvSpPr>
          <p:spPr bwMode="auto">
            <a:xfrm>
              <a:off x="4217" y="3720"/>
              <a:ext cx="1211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600">
                  <a:latin typeface="Times New Roman" panose="02020603050405020304" pitchFamily="18" charset="0"/>
                </a:rPr>
                <a:t>Base Excess</a:t>
              </a:r>
              <a:r>
                <a:rPr lang="cs-CZ" altLang="en-US" sz="1800">
                  <a:latin typeface="Times New Roman" panose="02020603050405020304" pitchFamily="18" charset="0"/>
                </a:rPr>
                <a:t> </a:t>
              </a:r>
              <a:r>
                <a:rPr lang="cs-CZ" altLang="en-US" sz="1200">
                  <a:latin typeface="Times New Roman" panose="02020603050405020304" pitchFamily="18" charset="0"/>
                </a:rPr>
                <a:t>mmol/l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44" name="Freeform 55"/>
            <p:cNvSpPr>
              <a:spLocks/>
            </p:cNvSpPr>
            <p:nvPr/>
          </p:nvSpPr>
          <p:spPr bwMode="auto">
            <a:xfrm>
              <a:off x="819" y="291"/>
              <a:ext cx="1370" cy="2662"/>
            </a:xfrm>
            <a:custGeom>
              <a:avLst/>
              <a:gdLst>
                <a:gd name="T0" fmla="*/ 0 w 1368"/>
                <a:gd name="T1" fmla="*/ 2674 h 2659"/>
                <a:gd name="T2" fmla="*/ 191 w 1368"/>
                <a:gd name="T3" fmla="*/ 2415 h 2659"/>
                <a:gd name="T4" fmla="*/ 373 w 1368"/>
                <a:gd name="T5" fmla="*/ 2147 h 2659"/>
                <a:gd name="T6" fmla="*/ 687 w 1368"/>
                <a:gd name="T7" fmla="*/ 1530 h 2659"/>
                <a:gd name="T8" fmla="*/ 893 w 1368"/>
                <a:gd name="T9" fmla="*/ 1057 h 2659"/>
                <a:gd name="T10" fmla="*/ 1378 w 1368"/>
                <a:gd name="T11" fmla="*/ 0 h 26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68"/>
                <a:gd name="T19" fmla="*/ 0 h 2659"/>
                <a:gd name="T20" fmla="*/ 1368 w 1368"/>
                <a:gd name="T21" fmla="*/ 2659 h 265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68" h="2659">
                  <a:moveTo>
                    <a:pt x="0" y="2659"/>
                  </a:moveTo>
                  <a:cubicBezTo>
                    <a:pt x="31" y="2616"/>
                    <a:pt x="130" y="2487"/>
                    <a:pt x="191" y="2400"/>
                  </a:cubicBezTo>
                  <a:cubicBezTo>
                    <a:pt x="252" y="2313"/>
                    <a:pt x="286" y="2283"/>
                    <a:pt x="368" y="2137"/>
                  </a:cubicBezTo>
                  <a:cubicBezTo>
                    <a:pt x="450" y="1991"/>
                    <a:pt x="595" y="1701"/>
                    <a:pt x="682" y="1520"/>
                  </a:cubicBezTo>
                  <a:cubicBezTo>
                    <a:pt x="769" y="1339"/>
                    <a:pt x="774" y="1305"/>
                    <a:pt x="888" y="1052"/>
                  </a:cubicBezTo>
                  <a:cubicBezTo>
                    <a:pt x="1002" y="799"/>
                    <a:pt x="1268" y="219"/>
                    <a:pt x="1368" y="0"/>
                  </a:cubicBezTo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45" name="Freeform 56"/>
            <p:cNvSpPr>
              <a:spLocks/>
            </p:cNvSpPr>
            <p:nvPr/>
          </p:nvSpPr>
          <p:spPr bwMode="auto">
            <a:xfrm>
              <a:off x="937" y="291"/>
              <a:ext cx="1823" cy="2926"/>
            </a:xfrm>
            <a:custGeom>
              <a:avLst/>
              <a:gdLst>
                <a:gd name="T0" fmla="*/ 0 w 1823"/>
                <a:gd name="T1" fmla="*/ 2926 h 2926"/>
                <a:gd name="T2" fmla="*/ 331 w 1823"/>
                <a:gd name="T3" fmla="*/ 2548 h 2926"/>
                <a:gd name="T4" fmla="*/ 508 w 1823"/>
                <a:gd name="T5" fmla="*/ 2285 h 2926"/>
                <a:gd name="T6" fmla="*/ 646 w 1823"/>
                <a:gd name="T7" fmla="*/ 2035 h 2926"/>
                <a:gd name="T8" fmla="*/ 863 w 1823"/>
                <a:gd name="T9" fmla="*/ 1663 h 2926"/>
                <a:gd name="T10" fmla="*/ 1177 w 1823"/>
                <a:gd name="T11" fmla="*/ 1120 h 2926"/>
                <a:gd name="T12" fmla="*/ 1526 w 1823"/>
                <a:gd name="T13" fmla="*/ 515 h 2926"/>
                <a:gd name="T14" fmla="*/ 1823 w 1823"/>
                <a:gd name="T15" fmla="*/ 0 h 29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23"/>
                <a:gd name="T25" fmla="*/ 0 h 2926"/>
                <a:gd name="T26" fmla="*/ 1823 w 1823"/>
                <a:gd name="T27" fmla="*/ 2926 h 29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23" h="2926">
                  <a:moveTo>
                    <a:pt x="0" y="2926"/>
                  </a:moveTo>
                  <a:cubicBezTo>
                    <a:pt x="56" y="2863"/>
                    <a:pt x="246" y="2655"/>
                    <a:pt x="331" y="2548"/>
                  </a:cubicBezTo>
                  <a:cubicBezTo>
                    <a:pt x="416" y="2441"/>
                    <a:pt x="456" y="2370"/>
                    <a:pt x="508" y="2285"/>
                  </a:cubicBezTo>
                  <a:cubicBezTo>
                    <a:pt x="560" y="2200"/>
                    <a:pt x="587" y="2139"/>
                    <a:pt x="646" y="2035"/>
                  </a:cubicBezTo>
                  <a:cubicBezTo>
                    <a:pt x="705" y="1931"/>
                    <a:pt x="775" y="1815"/>
                    <a:pt x="863" y="1663"/>
                  </a:cubicBezTo>
                  <a:cubicBezTo>
                    <a:pt x="951" y="1511"/>
                    <a:pt x="1067" y="1311"/>
                    <a:pt x="1177" y="1120"/>
                  </a:cubicBezTo>
                  <a:cubicBezTo>
                    <a:pt x="1287" y="929"/>
                    <a:pt x="1418" y="702"/>
                    <a:pt x="1526" y="515"/>
                  </a:cubicBezTo>
                  <a:cubicBezTo>
                    <a:pt x="1634" y="328"/>
                    <a:pt x="1761" y="107"/>
                    <a:pt x="1823" y="0"/>
                  </a:cubicBezTo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46" name="Freeform 57"/>
            <p:cNvSpPr>
              <a:spLocks/>
            </p:cNvSpPr>
            <p:nvPr/>
          </p:nvSpPr>
          <p:spPr bwMode="auto">
            <a:xfrm>
              <a:off x="1157" y="288"/>
              <a:ext cx="2320" cy="2935"/>
            </a:xfrm>
            <a:custGeom>
              <a:avLst/>
              <a:gdLst>
                <a:gd name="T0" fmla="*/ 0 w 2320"/>
                <a:gd name="T1" fmla="*/ 2935 h 2935"/>
                <a:gd name="T2" fmla="*/ 569 w 2320"/>
                <a:gd name="T3" fmla="*/ 2383 h 2935"/>
                <a:gd name="T4" fmla="*/ 900 w 2320"/>
                <a:gd name="T5" fmla="*/ 1966 h 2935"/>
                <a:gd name="T6" fmla="*/ 1139 w 2320"/>
                <a:gd name="T7" fmla="*/ 1623 h 2935"/>
                <a:gd name="T8" fmla="*/ 1396 w 2320"/>
                <a:gd name="T9" fmla="*/ 1258 h 2935"/>
                <a:gd name="T10" fmla="*/ 1693 w 2320"/>
                <a:gd name="T11" fmla="*/ 852 h 2935"/>
                <a:gd name="T12" fmla="*/ 2001 w 2320"/>
                <a:gd name="T13" fmla="*/ 425 h 2935"/>
                <a:gd name="T14" fmla="*/ 2320 w 2320"/>
                <a:gd name="T15" fmla="*/ 0 h 29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20"/>
                <a:gd name="T25" fmla="*/ 0 h 2935"/>
                <a:gd name="T26" fmla="*/ 2320 w 2320"/>
                <a:gd name="T27" fmla="*/ 2935 h 29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20" h="2935">
                  <a:moveTo>
                    <a:pt x="0" y="2935"/>
                  </a:moveTo>
                  <a:cubicBezTo>
                    <a:pt x="95" y="2843"/>
                    <a:pt x="419" y="2544"/>
                    <a:pt x="569" y="2383"/>
                  </a:cubicBezTo>
                  <a:cubicBezTo>
                    <a:pt x="719" y="2222"/>
                    <a:pt x="805" y="2094"/>
                    <a:pt x="900" y="1966"/>
                  </a:cubicBezTo>
                  <a:cubicBezTo>
                    <a:pt x="995" y="1840"/>
                    <a:pt x="1056" y="1742"/>
                    <a:pt x="1139" y="1623"/>
                  </a:cubicBezTo>
                  <a:cubicBezTo>
                    <a:pt x="1223" y="1506"/>
                    <a:pt x="1305" y="1387"/>
                    <a:pt x="1396" y="1258"/>
                  </a:cubicBezTo>
                  <a:cubicBezTo>
                    <a:pt x="1488" y="1129"/>
                    <a:pt x="1592" y="992"/>
                    <a:pt x="1693" y="852"/>
                  </a:cubicBezTo>
                  <a:cubicBezTo>
                    <a:pt x="1794" y="714"/>
                    <a:pt x="1896" y="567"/>
                    <a:pt x="2001" y="425"/>
                  </a:cubicBezTo>
                  <a:cubicBezTo>
                    <a:pt x="2107" y="283"/>
                    <a:pt x="2254" y="89"/>
                    <a:pt x="2320" y="0"/>
                  </a:cubicBezTo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47" name="Freeform 58"/>
            <p:cNvSpPr>
              <a:spLocks/>
            </p:cNvSpPr>
            <p:nvPr/>
          </p:nvSpPr>
          <p:spPr bwMode="auto">
            <a:xfrm>
              <a:off x="1389" y="294"/>
              <a:ext cx="2661" cy="2923"/>
            </a:xfrm>
            <a:custGeom>
              <a:avLst/>
              <a:gdLst>
                <a:gd name="T0" fmla="*/ 0 w 2661"/>
                <a:gd name="T1" fmla="*/ 2923 h 2923"/>
                <a:gd name="T2" fmla="*/ 617 w 2661"/>
                <a:gd name="T3" fmla="*/ 2369 h 2923"/>
                <a:gd name="T4" fmla="*/ 1005 w 2661"/>
                <a:gd name="T5" fmla="*/ 1980 h 2923"/>
                <a:gd name="T6" fmla="*/ 1257 w 2661"/>
                <a:gd name="T7" fmla="*/ 1666 h 2923"/>
                <a:gd name="T8" fmla="*/ 1560 w 2661"/>
                <a:gd name="T9" fmla="*/ 1312 h 2923"/>
                <a:gd name="T10" fmla="*/ 1908 w 2661"/>
                <a:gd name="T11" fmla="*/ 883 h 2923"/>
                <a:gd name="T12" fmla="*/ 2286 w 2661"/>
                <a:gd name="T13" fmla="*/ 432 h 2923"/>
                <a:gd name="T14" fmla="*/ 2661 w 2661"/>
                <a:gd name="T15" fmla="*/ 0 h 292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661"/>
                <a:gd name="T25" fmla="*/ 0 h 2923"/>
                <a:gd name="T26" fmla="*/ 2661 w 2661"/>
                <a:gd name="T27" fmla="*/ 2923 h 292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661" h="2923">
                  <a:moveTo>
                    <a:pt x="0" y="2923"/>
                  </a:moveTo>
                  <a:cubicBezTo>
                    <a:pt x="102" y="2831"/>
                    <a:pt x="450" y="2526"/>
                    <a:pt x="617" y="2369"/>
                  </a:cubicBezTo>
                  <a:cubicBezTo>
                    <a:pt x="784" y="2212"/>
                    <a:pt x="898" y="2097"/>
                    <a:pt x="1005" y="1980"/>
                  </a:cubicBezTo>
                  <a:cubicBezTo>
                    <a:pt x="1112" y="1863"/>
                    <a:pt x="1165" y="1777"/>
                    <a:pt x="1257" y="1666"/>
                  </a:cubicBezTo>
                  <a:cubicBezTo>
                    <a:pt x="1349" y="1555"/>
                    <a:pt x="1452" y="1442"/>
                    <a:pt x="1560" y="1312"/>
                  </a:cubicBezTo>
                  <a:cubicBezTo>
                    <a:pt x="1668" y="1182"/>
                    <a:pt x="1787" y="1030"/>
                    <a:pt x="1908" y="883"/>
                  </a:cubicBezTo>
                  <a:cubicBezTo>
                    <a:pt x="2029" y="736"/>
                    <a:pt x="2161" y="579"/>
                    <a:pt x="2286" y="432"/>
                  </a:cubicBezTo>
                  <a:cubicBezTo>
                    <a:pt x="2411" y="285"/>
                    <a:pt x="2583" y="90"/>
                    <a:pt x="2661" y="0"/>
                  </a:cubicBezTo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48" name="Freeform 59"/>
            <p:cNvSpPr>
              <a:spLocks/>
            </p:cNvSpPr>
            <p:nvPr/>
          </p:nvSpPr>
          <p:spPr bwMode="auto">
            <a:xfrm>
              <a:off x="1600" y="291"/>
              <a:ext cx="3006" cy="2920"/>
            </a:xfrm>
            <a:custGeom>
              <a:avLst/>
              <a:gdLst>
                <a:gd name="T0" fmla="*/ 0 w 3006"/>
                <a:gd name="T1" fmla="*/ 2920 h 2920"/>
                <a:gd name="T2" fmla="*/ 549 w 3006"/>
                <a:gd name="T3" fmla="*/ 2463 h 2920"/>
                <a:gd name="T4" fmla="*/ 1006 w 3006"/>
                <a:gd name="T5" fmla="*/ 2017 h 2920"/>
                <a:gd name="T6" fmla="*/ 1355 w 3006"/>
                <a:gd name="T7" fmla="*/ 1652 h 2920"/>
                <a:gd name="T8" fmla="*/ 1800 w 3006"/>
                <a:gd name="T9" fmla="*/ 1206 h 2920"/>
                <a:gd name="T10" fmla="*/ 2137 w 3006"/>
                <a:gd name="T11" fmla="*/ 858 h 2920"/>
                <a:gd name="T12" fmla="*/ 2412 w 3006"/>
                <a:gd name="T13" fmla="*/ 589 h 2920"/>
                <a:gd name="T14" fmla="*/ 2691 w 3006"/>
                <a:gd name="T15" fmla="*/ 304 h 2920"/>
                <a:gd name="T16" fmla="*/ 3006 w 3006"/>
                <a:gd name="T17" fmla="*/ 0 h 29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06"/>
                <a:gd name="T28" fmla="*/ 0 h 2920"/>
                <a:gd name="T29" fmla="*/ 3006 w 3006"/>
                <a:gd name="T30" fmla="*/ 2920 h 29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06" h="2920">
                  <a:moveTo>
                    <a:pt x="0" y="2920"/>
                  </a:moveTo>
                  <a:cubicBezTo>
                    <a:pt x="91" y="2844"/>
                    <a:pt x="381" y="2613"/>
                    <a:pt x="549" y="2463"/>
                  </a:cubicBezTo>
                  <a:cubicBezTo>
                    <a:pt x="717" y="2313"/>
                    <a:pt x="872" y="2152"/>
                    <a:pt x="1006" y="2017"/>
                  </a:cubicBezTo>
                  <a:cubicBezTo>
                    <a:pt x="1140" y="1882"/>
                    <a:pt x="1223" y="1787"/>
                    <a:pt x="1355" y="1652"/>
                  </a:cubicBezTo>
                  <a:cubicBezTo>
                    <a:pt x="1487" y="1517"/>
                    <a:pt x="1670" y="1338"/>
                    <a:pt x="1800" y="1206"/>
                  </a:cubicBezTo>
                  <a:cubicBezTo>
                    <a:pt x="1930" y="1074"/>
                    <a:pt x="2035" y="961"/>
                    <a:pt x="2137" y="858"/>
                  </a:cubicBezTo>
                  <a:cubicBezTo>
                    <a:pt x="2239" y="755"/>
                    <a:pt x="2320" y="681"/>
                    <a:pt x="2412" y="589"/>
                  </a:cubicBezTo>
                  <a:cubicBezTo>
                    <a:pt x="2504" y="497"/>
                    <a:pt x="2592" y="402"/>
                    <a:pt x="2691" y="304"/>
                  </a:cubicBezTo>
                  <a:cubicBezTo>
                    <a:pt x="2790" y="206"/>
                    <a:pt x="2941" y="63"/>
                    <a:pt x="3006" y="0"/>
                  </a:cubicBezTo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49" name="Freeform 60"/>
            <p:cNvSpPr>
              <a:spLocks/>
            </p:cNvSpPr>
            <p:nvPr/>
          </p:nvSpPr>
          <p:spPr bwMode="auto">
            <a:xfrm>
              <a:off x="1726" y="297"/>
              <a:ext cx="3471" cy="2920"/>
            </a:xfrm>
            <a:custGeom>
              <a:avLst/>
              <a:gdLst>
                <a:gd name="T0" fmla="*/ 0 w 3463"/>
                <a:gd name="T1" fmla="*/ 2968 h 2908"/>
                <a:gd name="T2" fmla="*/ 399 w 3463"/>
                <a:gd name="T3" fmla="*/ 2729 h 2908"/>
                <a:gd name="T4" fmla="*/ 987 w 3463"/>
                <a:gd name="T5" fmla="*/ 2227 h 2908"/>
                <a:gd name="T6" fmla="*/ 1312 w 3463"/>
                <a:gd name="T7" fmla="*/ 1931 h 2908"/>
                <a:gd name="T8" fmla="*/ 1706 w 3463"/>
                <a:gd name="T9" fmla="*/ 1612 h 2908"/>
                <a:gd name="T10" fmla="*/ 2071 w 3463"/>
                <a:gd name="T11" fmla="*/ 1282 h 2908"/>
                <a:gd name="T12" fmla="*/ 2339 w 3463"/>
                <a:gd name="T13" fmla="*/ 1037 h 2908"/>
                <a:gd name="T14" fmla="*/ 2710 w 3463"/>
                <a:gd name="T15" fmla="*/ 712 h 2908"/>
                <a:gd name="T16" fmla="*/ 3012 w 3463"/>
                <a:gd name="T17" fmla="*/ 450 h 2908"/>
                <a:gd name="T18" fmla="*/ 3503 w 3463"/>
                <a:gd name="T19" fmla="*/ 0 h 29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463"/>
                <a:gd name="T31" fmla="*/ 0 h 2908"/>
                <a:gd name="T32" fmla="*/ 3463 w 3463"/>
                <a:gd name="T33" fmla="*/ 2908 h 290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463" h="2908">
                  <a:moveTo>
                    <a:pt x="0" y="2908"/>
                  </a:moveTo>
                  <a:cubicBezTo>
                    <a:pt x="66" y="2869"/>
                    <a:pt x="231" y="2795"/>
                    <a:pt x="394" y="2674"/>
                  </a:cubicBezTo>
                  <a:cubicBezTo>
                    <a:pt x="557" y="2553"/>
                    <a:pt x="827" y="2312"/>
                    <a:pt x="977" y="2182"/>
                  </a:cubicBezTo>
                  <a:cubicBezTo>
                    <a:pt x="1127" y="2052"/>
                    <a:pt x="1179" y="1992"/>
                    <a:pt x="1297" y="1891"/>
                  </a:cubicBezTo>
                  <a:cubicBezTo>
                    <a:pt x="1415" y="1790"/>
                    <a:pt x="1561" y="1683"/>
                    <a:pt x="1686" y="1577"/>
                  </a:cubicBezTo>
                  <a:cubicBezTo>
                    <a:pt x="1811" y="1471"/>
                    <a:pt x="1941" y="1350"/>
                    <a:pt x="2046" y="1257"/>
                  </a:cubicBezTo>
                  <a:cubicBezTo>
                    <a:pt x="2151" y="1164"/>
                    <a:pt x="2208" y="1110"/>
                    <a:pt x="2314" y="1017"/>
                  </a:cubicBezTo>
                  <a:cubicBezTo>
                    <a:pt x="2420" y="924"/>
                    <a:pt x="2570" y="793"/>
                    <a:pt x="2680" y="697"/>
                  </a:cubicBezTo>
                  <a:cubicBezTo>
                    <a:pt x="2790" y="601"/>
                    <a:pt x="2847" y="556"/>
                    <a:pt x="2977" y="440"/>
                  </a:cubicBezTo>
                  <a:cubicBezTo>
                    <a:pt x="3107" y="324"/>
                    <a:pt x="3382" y="73"/>
                    <a:pt x="3463" y="0"/>
                  </a:cubicBezTo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50" name="Freeform 61"/>
            <p:cNvSpPr>
              <a:spLocks/>
            </p:cNvSpPr>
            <p:nvPr/>
          </p:nvSpPr>
          <p:spPr bwMode="auto">
            <a:xfrm>
              <a:off x="2086" y="1074"/>
              <a:ext cx="3122" cy="2143"/>
            </a:xfrm>
            <a:custGeom>
              <a:avLst/>
              <a:gdLst>
                <a:gd name="T0" fmla="*/ 0 w 3132"/>
                <a:gd name="T1" fmla="*/ 2123 h 2148"/>
                <a:gd name="T2" fmla="*/ 349 w 3132"/>
                <a:gd name="T3" fmla="*/ 1946 h 2148"/>
                <a:gd name="T4" fmla="*/ 859 w 3132"/>
                <a:gd name="T5" fmla="*/ 1608 h 2148"/>
                <a:gd name="T6" fmla="*/ 1334 w 3132"/>
                <a:gd name="T7" fmla="*/ 1276 h 2148"/>
                <a:gd name="T8" fmla="*/ 1770 w 3132"/>
                <a:gd name="T9" fmla="*/ 961 h 2148"/>
                <a:gd name="T10" fmla="*/ 2537 w 3132"/>
                <a:gd name="T11" fmla="*/ 394 h 2148"/>
                <a:gd name="T12" fmla="*/ 3082 w 3132"/>
                <a:gd name="T13" fmla="*/ 0 h 21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132"/>
                <a:gd name="T22" fmla="*/ 0 h 2148"/>
                <a:gd name="T23" fmla="*/ 3132 w 3132"/>
                <a:gd name="T24" fmla="*/ 2148 h 21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132" h="2148">
                  <a:moveTo>
                    <a:pt x="0" y="2148"/>
                  </a:moveTo>
                  <a:cubicBezTo>
                    <a:pt x="59" y="2119"/>
                    <a:pt x="208" y="2058"/>
                    <a:pt x="354" y="1971"/>
                  </a:cubicBezTo>
                  <a:cubicBezTo>
                    <a:pt x="500" y="1884"/>
                    <a:pt x="707" y="1741"/>
                    <a:pt x="874" y="1628"/>
                  </a:cubicBezTo>
                  <a:cubicBezTo>
                    <a:pt x="1041" y="1515"/>
                    <a:pt x="1200" y="1400"/>
                    <a:pt x="1354" y="1291"/>
                  </a:cubicBezTo>
                  <a:cubicBezTo>
                    <a:pt x="1508" y="1182"/>
                    <a:pt x="1596" y="1120"/>
                    <a:pt x="1800" y="971"/>
                  </a:cubicBezTo>
                  <a:cubicBezTo>
                    <a:pt x="2004" y="822"/>
                    <a:pt x="2355" y="561"/>
                    <a:pt x="2577" y="399"/>
                  </a:cubicBezTo>
                  <a:cubicBezTo>
                    <a:pt x="2799" y="237"/>
                    <a:pt x="3017" y="83"/>
                    <a:pt x="3132" y="0"/>
                  </a:cubicBezTo>
                </a:path>
              </a:pathLst>
            </a:custGeom>
            <a:noFill/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51" name="Text Box 62"/>
            <p:cNvSpPr txBox="1">
              <a:spLocks noChangeArrowheads="1"/>
            </p:cNvSpPr>
            <p:nvPr/>
          </p:nvSpPr>
          <p:spPr bwMode="auto">
            <a:xfrm rot="-3700009">
              <a:off x="1756" y="348"/>
              <a:ext cx="537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pH=7,1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52" name="Text Box 63"/>
            <p:cNvSpPr txBox="1">
              <a:spLocks noChangeArrowheads="1"/>
            </p:cNvSpPr>
            <p:nvPr/>
          </p:nvSpPr>
          <p:spPr bwMode="auto">
            <a:xfrm rot="-3637928">
              <a:off x="2493" y="359"/>
              <a:ext cx="53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pH=7,2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53" name="Text Box 64"/>
            <p:cNvSpPr txBox="1">
              <a:spLocks noChangeArrowheads="1"/>
            </p:cNvSpPr>
            <p:nvPr/>
          </p:nvSpPr>
          <p:spPr bwMode="auto">
            <a:xfrm rot="-3637928">
              <a:off x="2950" y="374"/>
              <a:ext cx="53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pH=7,3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54" name="Text Box 65"/>
            <p:cNvSpPr txBox="1">
              <a:spLocks noChangeArrowheads="1"/>
            </p:cNvSpPr>
            <p:nvPr/>
          </p:nvSpPr>
          <p:spPr bwMode="auto">
            <a:xfrm rot="-2887831">
              <a:off x="3664" y="369"/>
              <a:ext cx="60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pH=7,37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55" name="Text Box 66"/>
            <p:cNvSpPr txBox="1">
              <a:spLocks noChangeArrowheads="1"/>
            </p:cNvSpPr>
            <p:nvPr/>
          </p:nvSpPr>
          <p:spPr bwMode="auto">
            <a:xfrm rot="-2594149">
              <a:off x="3997" y="382"/>
              <a:ext cx="580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pH=7,43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56" name="Text Box 67"/>
            <p:cNvSpPr txBox="1">
              <a:spLocks noChangeArrowheads="1"/>
            </p:cNvSpPr>
            <p:nvPr/>
          </p:nvSpPr>
          <p:spPr bwMode="auto">
            <a:xfrm rot="-2338706">
              <a:off x="4338" y="586"/>
              <a:ext cx="517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pH=7,5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57" name="Text Box 68"/>
            <p:cNvSpPr txBox="1">
              <a:spLocks noChangeArrowheads="1"/>
            </p:cNvSpPr>
            <p:nvPr/>
          </p:nvSpPr>
          <p:spPr bwMode="auto">
            <a:xfrm rot="-1972181">
              <a:off x="4753" y="993"/>
              <a:ext cx="517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>
                  <a:latin typeface="Times New Roman" panose="02020603050405020304" pitchFamily="18" charset="0"/>
                </a:rPr>
                <a:t>pH=7,6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7958" name="Text Box 69"/>
            <p:cNvSpPr txBox="1">
              <a:spLocks noChangeArrowheads="1"/>
            </p:cNvSpPr>
            <p:nvPr/>
          </p:nvSpPr>
          <p:spPr bwMode="auto">
            <a:xfrm>
              <a:off x="974" y="1869"/>
              <a:ext cx="145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 b="1">
                  <a:latin typeface="Times New Roman" panose="02020603050405020304" pitchFamily="18" charset="0"/>
                </a:rPr>
                <a:t>A</a:t>
              </a:r>
              <a:r>
                <a:rPr lang="en-US" altLang="en-US" sz="1400" b="1">
                  <a:latin typeface="Times New Roman" panose="02020603050405020304" pitchFamily="18" charset="0"/>
                </a:rPr>
                <a:t>cute metabolic acidosis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59" name="Text Box 70"/>
            <p:cNvSpPr txBox="1">
              <a:spLocks noChangeArrowheads="1"/>
            </p:cNvSpPr>
            <p:nvPr/>
          </p:nvSpPr>
          <p:spPr bwMode="auto">
            <a:xfrm>
              <a:off x="3576" y="1940"/>
              <a:ext cx="1506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 b="1">
                  <a:latin typeface="Times New Roman" panose="02020603050405020304" pitchFamily="18" charset="0"/>
                </a:rPr>
                <a:t>A</a:t>
              </a:r>
              <a:r>
                <a:rPr lang="en-US" altLang="en-US" sz="1400" b="1">
                  <a:latin typeface="Times New Roman" panose="02020603050405020304" pitchFamily="18" charset="0"/>
                </a:rPr>
                <a:t>cute metabolic alkalosis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60" name="Text Box 71"/>
            <p:cNvSpPr txBox="1">
              <a:spLocks noChangeArrowheads="1"/>
            </p:cNvSpPr>
            <p:nvPr/>
          </p:nvSpPr>
          <p:spPr bwMode="auto">
            <a:xfrm rot="-5435410">
              <a:off x="1972" y="2566"/>
              <a:ext cx="1325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 b="1">
                  <a:latin typeface="Times New Roman" panose="02020603050405020304" pitchFamily="18" charset="0"/>
                </a:rPr>
                <a:t>A</a:t>
              </a:r>
              <a:r>
                <a:rPr lang="en-US" altLang="en-US" sz="1400" b="1">
                  <a:latin typeface="Times New Roman" panose="02020603050405020304" pitchFamily="18" charset="0"/>
                </a:rPr>
                <a:t>cute</a:t>
              </a:r>
              <a:endParaRPr lang="cs-CZ" altLang="en-US" sz="1400" b="1">
                <a:latin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 b="1">
                  <a:latin typeface="Times New Roman" panose="02020603050405020304" pitchFamily="18" charset="0"/>
                </a:rPr>
                <a:t> respi</a:t>
              </a:r>
              <a:r>
                <a:rPr lang="en-US" altLang="en-US" sz="1400" b="1">
                  <a:latin typeface="Times New Roman" panose="02020603050405020304" pitchFamily="18" charset="0"/>
                </a:rPr>
                <a:t>ratory </a:t>
              </a:r>
              <a:r>
                <a:rPr lang="cs-CZ" altLang="en-US" sz="1400" b="1">
                  <a:latin typeface="Times New Roman" panose="02020603050405020304" pitchFamily="18" charset="0"/>
                </a:rPr>
                <a:t>alka</a:t>
              </a:r>
              <a:r>
                <a:rPr lang="en-US" altLang="en-US" sz="1400" b="1">
                  <a:latin typeface="Times New Roman" panose="02020603050405020304" pitchFamily="18" charset="0"/>
                </a:rPr>
                <a:t>losis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61" name="Text Box 72"/>
            <p:cNvSpPr txBox="1">
              <a:spLocks noChangeArrowheads="1"/>
            </p:cNvSpPr>
            <p:nvPr/>
          </p:nvSpPr>
          <p:spPr bwMode="auto">
            <a:xfrm rot="4640724" flipH="1">
              <a:off x="1852" y="893"/>
              <a:ext cx="1248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cs-CZ" altLang="en-US" sz="1400" b="1">
                  <a:latin typeface="Times New Roman" panose="02020603050405020304" pitchFamily="18" charset="0"/>
                </a:rPr>
                <a:t>A</a:t>
              </a:r>
              <a:r>
                <a:rPr lang="en-US" altLang="en-US" sz="1400" b="1">
                  <a:latin typeface="Times New Roman" panose="02020603050405020304" pitchFamily="18" charset="0"/>
                </a:rPr>
                <a:t>cute resp. acidosis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62" name="Text Box 73"/>
            <p:cNvSpPr txBox="1">
              <a:spLocks noChangeArrowheads="1"/>
            </p:cNvSpPr>
            <p:nvPr/>
          </p:nvSpPr>
          <p:spPr bwMode="auto">
            <a:xfrm rot="-1749184">
              <a:off x="3334" y="1410"/>
              <a:ext cx="1684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Times New Roman" panose="02020603050405020304" pitchFamily="18" charset="0"/>
                </a:rPr>
                <a:t>Compensated met. Alcalosis</a:t>
              </a:r>
              <a:r>
                <a:rPr lang="cs-CZ" altLang="en-US" sz="1400" b="1">
                  <a:latin typeface="Times New Roman" panose="02020603050405020304" pitchFamily="18" charset="0"/>
                </a:rPr>
                <a:t> 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63" name="Text Box 74"/>
            <p:cNvSpPr txBox="1">
              <a:spLocks noChangeArrowheads="1"/>
            </p:cNvSpPr>
            <p:nvPr/>
          </p:nvSpPr>
          <p:spPr bwMode="auto">
            <a:xfrm rot="-1698457">
              <a:off x="576" y="2569"/>
              <a:ext cx="1919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Times New Roman" panose="02020603050405020304" pitchFamily="18" charset="0"/>
                </a:rPr>
                <a:t>Compensated</a:t>
              </a:r>
              <a:r>
                <a:rPr lang="cs-CZ" altLang="en-US" sz="1400" b="1">
                  <a:latin typeface="Times New Roman" panose="02020603050405020304" pitchFamily="18" charset="0"/>
                </a:rPr>
                <a:t> metabolic acid</a:t>
              </a:r>
              <a:r>
                <a:rPr lang="en-US" altLang="en-US" sz="1400" b="1">
                  <a:latin typeface="Times New Roman" panose="02020603050405020304" pitchFamily="18" charset="0"/>
                </a:rPr>
                <a:t>osis</a:t>
              </a:r>
              <a:r>
                <a:rPr lang="cs-CZ" altLang="en-US" sz="1400" b="1">
                  <a:latin typeface="Times New Roman" panose="02020603050405020304" pitchFamily="18" charset="0"/>
                </a:rPr>
                <a:t> 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64" name="Text Box 75"/>
            <p:cNvSpPr txBox="1">
              <a:spLocks noChangeArrowheads="1"/>
            </p:cNvSpPr>
            <p:nvPr/>
          </p:nvSpPr>
          <p:spPr bwMode="auto">
            <a:xfrm rot="-2590237">
              <a:off x="1175" y="2617"/>
              <a:ext cx="1665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Times New Roman" panose="02020603050405020304" pitchFamily="18" charset="0"/>
                </a:rPr>
                <a:t>Compensated</a:t>
              </a:r>
              <a:r>
                <a:rPr lang="cs-CZ" altLang="en-US" sz="1400" b="1">
                  <a:latin typeface="Times New Roman" panose="02020603050405020304" pitchFamily="18" charset="0"/>
                </a:rPr>
                <a:t> res</a:t>
              </a:r>
              <a:r>
                <a:rPr lang="en-US" altLang="en-US" sz="1400" b="1">
                  <a:latin typeface="Times New Roman" panose="02020603050405020304" pitchFamily="18" charset="0"/>
                </a:rPr>
                <a:t>.</a:t>
              </a:r>
              <a:r>
                <a:rPr lang="cs-CZ" altLang="en-US" sz="1400" b="1">
                  <a:latin typeface="Times New Roman" panose="02020603050405020304" pitchFamily="18" charset="0"/>
                </a:rPr>
                <a:t> al</a:t>
              </a:r>
              <a:r>
                <a:rPr lang="en-US" altLang="en-US" sz="1400" b="1">
                  <a:latin typeface="Times New Roman" panose="02020603050405020304" pitchFamily="18" charset="0"/>
                </a:rPr>
                <a:t>kalosis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65" name="Text Box 76"/>
            <p:cNvSpPr txBox="1">
              <a:spLocks noChangeArrowheads="1"/>
            </p:cNvSpPr>
            <p:nvPr/>
          </p:nvSpPr>
          <p:spPr bwMode="auto">
            <a:xfrm rot="-3753465">
              <a:off x="2487" y="799"/>
              <a:ext cx="1720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latin typeface="Times New Roman" panose="02020603050405020304" pitchFamily="18" charset="0"/>
                </a:rPr>
                <a:t>Compensated resp. acidosis</a:t>
              </a:r>
              <a:r>
                <a:rPr lang="cs-CZ" altLang="en-US" sz="1400" b="1">
                  <a:latin typeface="Times New Roman" panose="02020603050405020304" pitchFamily="18" charset="0"/>
                </a:rPr>
                <a:t> </a:t>
              </a:r>
              <a:endParaRPr lang="cs-CZ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37966" name="Line 77"/>
            <p:cNvSpPr>
              <a:spLocks noChangeShapeType="1"/>
            </p:cNvSpPr>
            <p:nvPr/>
          </p:nvSpPr>
          <p:spPr bwMode="auto">
            <a:xfrm>
              <a:off x="1063" y="2211"/>
              <a:ext cx="5" cy="62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67" name="Line 78"/>
            <p:cNvSpPr>
              <a:spLocks noChangeShapeType="1"/>
            </p:cNvSpPr>
            <p:nvPr/>
          </p:nvSpPr>
          <p:spPr bwMode="auto">
            <a:xfrm>
              <a:off x="2524" y="850"/>
              <a:ext cx="76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68" name="Line 79"/>
            <p:cNvSpPr>
              <a:spLocks noChangeShapeType="1"/>
            </p:cNvSpPr>
            <p:nvPr/>
          </p:nvSpPr>
          <p:spPr bwMode="auto">
            <a:xfrm flipH="1">
              <a:off x="4249" y="1591"/>
              <a:ext cx="2" cy="3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69" name="Freeform 80"/>
            <p:cNvSpPr>
              <a:spLocks/>
            </p:cNvSpPr>
            <p:nvPr/>
          </p:nvSpPr>
          <p:spPr bwMode="auto">
            <a:xfrm>
              <a:off x="1855" y="2970"/>
              <a:ext cx="753" cy="4"/>
            </a:xfrm>
            <a:custGeom>
              <a:avLst/>
              <a:gdLst>
                <a:gd name="T0" fmla="*/ 3 w 753"/>
                <a:gd name="T1" fmla="*/ 4 h 4"/>
                <a:gd name="T2" fmla="*/ 0 w 753"/>
                <a:gd name="T3" fmla="*/ 1 h 4"/>
                <a:gd name="T4" fmla="*/ 753 w 753"/>
                <a:gd name="T5" fmla="*/ 0 h 4"/>
                <a:gd name="T6" fmla="*/ 0 60000 65536"/>
                <a:gd name="T7" fmla="*/ 0 60000 65536"/>
                <a:gd name="T8" fmla="*/ 0 60000 65536"/>
                <a:gd name="T9" fmla="*/ 0 w 753"/>
                <a:gd name="T10" fmla="*/ 0 h 4"/>
                <a:gd name="T11" fmla="*/ 753 w 753"/>
                <a:gd name="T12" fmla="*/ 4 h 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53" h="4">
                  <a:moveTo>
                    <a:pt x="3" y="4"/>
                  </a:moveTo>
                  <a:lnTo>
                    <a:pt x="0" y="1"/>
                  </a:lnTo>
                  <a:lnTo>
                    <a:pt x="753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797C43-9AA2-4288-B4A5-9B43C1A1C64F}" type="slidenum">
              <a:rPr lang="cs-CZ" altLang="en-US"/>
              <a:pPr/>
              <a:t>3</a:t>
            </a:fld>
            <a:endParaRPr lang="cs-CZ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Jak se vyšetření provádí?</a:t>
            </a: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cs-CZ" altLang="en-US" sz="2800" smtClean="0"/>
              <a:t>Arteriální krevní plyny </a:t>
            </a:r>
            <a:r>
              <a:rPr lang="en-US" altLang="en-US" sz="2800" smtClean="0"/>
              <a:t>(“Astrup”)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  <a:p>
            <a:pPr eaLnBrk="1" hangingPunct="1"/>
            <a:r>
              <a:rPr lang="en-US" altLang="en-US" sz="2800" smtClean="0"/>
              <a:t>S</a:t>
            </a:r>
            <a:r>
              <a:rPr lang="cs-CZ" altLang="en-US" sz="2800" smtClean="0"/>
              <a:t>érové elektrolyty</a:t>
            </a:r>
            <a:r>
              <a:rPr lang="en-US" altLang="en-US" sz="2800" smtClean="0"/>
              <a:t> </a:t>
            </a:r>
            <a:r>
              <a:rPr lang="cs-CZ" altLang="en-US" sz="2800" smtClean="0"/>
              <a:t>(</a:t>
            </a:r>
            <a:r>
              <a:rPr lang="cs-CZ" altLang="en-US" sz="2800" i="1" smtClean="0"/>
              <a:t>souvisí přes princip elektroneutrality)</a:t>
            </a:r>
            <a:endParaRPr lang="en-US" altLang="en-US" sz="2800" i="1" smtClean="0"/>
          </a:p>
          <a:p>
            <a:pPr eaLnBrk="1" hangingPunct="1">
              <a:buFontTx/>
              <a:buNone/>
            </a:pPr>
            <a:endParaRPr lang="en-US" altLang="en-US" sz="2800" smtClean="0"/>
          </a:p>
          <a:p>
            <a:pPr eaLnBrk="1" hangingPunct="1"/>
            <a:r>
              <a:rPr lang="cs-CZ" altLang="en-US" sz="2800" smtClean="0"/>
              <a:t>Ostatní : obvykle není nutné  (Albumin, Hb)</a:t>
            </a:r>
            <a:r>
              <a:rPr lang="en-US" altLang="en-US" sz="2800" smtClean="0"/>
              <a:t>  </a:t>
            </a:r>
            <a:endParaRPr lang="cs-CZ" altLang="en-US" sz="2800" smtClean="0"/>
          </a:p>
        </p:txBody>
      </p:sp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412875"/>
            <a:ext cx="3357563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2924175"/>
            <a:ext cx="25923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292600"/>
            <a:ext cx="250507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0A29D1-7AC0-48DF-8FF1-14AE39812E45}" type="slidenum">
              <a:rPr lang="cs-CZ" altLang="en-US"/>
              <a:pPr/>
              <a:t>4</a:t>
            </a:fld>
            <a:endParaRPr lang="cs-CZ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Arteri</a:t>
            </a:r>
            <a:r>
              <a:rPr lang="cs-CZ" altLang="en-US" smtClean="0"/>
              <a:t>ální krevní plyny (Astrup)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6451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en-US" sz="2400" b="1" smtClean="0"/>
              <a:t>Přístroj změří</a:t>
            </a:r>
            <a:r>
              <a:rPr lang="en-US" altLang="en-US" sz="2400" b="1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pH</a:t>
            </a:r>
            <a:r>
              <a:rPr lang="en-US" altLang="en-US" sz="2400" smtClean="0"/>
              <a:t>  ( 7.35 – 7.45)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altLang="en-US" sz="2000" smtClean="0"/>
              <a:t> </a:t>
            </a:r>
            <a:r>
              <a:rPr lang="cs-CZ" altLang="en-US" sz="2000" smtClean="0"/>
              <a:t>Nebo analogická koncetrace</a:t>
            </a:r>
            <a:r>
              <a:rPr lang="en-US" altLang="en-US" sz="2000" smtClean="0"/>
              <a:t>: H+ = 35 – 45 </a:t>
            </a:r>
            <a:r>
              <a:rPr lang="en-US" altLang="en-US" sz="2000" b="1" smtClean="0"/>
              <a:t>nmol</a:t>
            </a:r>
            <a:r>
              <a:rPr lang="en-US" altLang="en-US" sz="2000" smtClean="0"/>
              <a:t>/l </a:t>
            </a:r>
            <a:endParaRPr lang="cs-CZ" altLang="en-US" sz="2000" smtClean="0"/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pCO2</a:t>
            </a:r>
            <a:r>
              <a:rPr lang="en-US" altLang="en-US" sz="2400" smtClean="0"/>
              <a:t>   40 Torr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pO2</a:t>
            </a:r>
            <a:r>
              <a:rPr lang="en-US" altLang="en-US" sz="2400" smtClean="0"/>
              <a:t>  </a:t>
            </a:r>
            <a:r>
              <a:rPr lang="cs-CZ" altLang="en-US" sz="2400" smtClean="0"/>
              <a:t>  </a:t>
            </a:r>
            <a:r>
              <a:rPr lang="en-US" altLang="en-US" sz="2400" smtClean="0"/>
              <a:t>100 Torr </a:t>
            </a:r>
            <a:endParaRPr lang="cs-CZ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cs-CZ" altLang="en-US" sz="2400" b="1" smtClean="0"/>
              <a:t>Hb </a:t>
            </a:r>
            <a:r>
              <a:rPr lang="en-US" altLang="en-US" sz="2400" smtClean="0"/>
              <a:t>(120 – 170 g/L)</a:t>
            </a:r>
            <a:r>
              <a:rPr lang="cs-CZ" altLang="en-US" sz="2400" smtClean="0"/>
              <a:t> – nutný pro výpočet BE</a:t>
            </a:r>
            <a:endParaRPr lang="en-US" alt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en-US" sz="2400" b="1" smtClean="0"/>
              <a:t>Z naměřených hodnot jsou vypočítány</a:t>
            </a: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HCO</a:t>
            </a:r>
            <a:r>
              <a:rPr lang="en-US" altLang="en-US" sz="2400" b="1" baseline="-25000" smtClean="0"/>
              <a:t>3</a:t>
            </a:r>
            <a:r>
              <a:rPr lang="en-US" altLang="en-US" sz="2400" b="1" baseline="30000" smtClean="0"/>
              <a:t>-</a:t>
            </a:r>
            <a:r>
              <a:rPr lang="en-US" altLang="en-US" sz="2400" smtClean="0"/>
              <a:t>  </a:t>
            </a:r>
            <a:r>
              <a:rPr lang="cs-CZ" altLang="en-US" sz="2400" smtClean="0"/>
              <a:t>  </a:t>
            </a:r>
            <a:r>
              <a:rPr lang="en-US" altLang="en-US" sz="2400" smtClean="0"/>
              <a:t>24 mmol/l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BE</a:t>
            </a:r>
            <a:r>
              <a:rPr lang="en-US" altLang="en-US" sz="2400" smtClean="0"/>
              <a:t> </a:t>
            </a:r>
            <a:r>
              <a:rPr lang="cs-CZ" altLang="en-US" sz="2400" smtClean="0"/>
              <a:t>        </a:t>
            </a:r>
            <a:r>
              <a:rPr lang="en-US" altLang="en-US" sz="2400" smtClean="0"/>
              <a:t> </a:t>
            </a:r>
            <a:r>
              <a:rPr lang="cs-CZ" altLang="en-US" sz="2400" smtClean="0"/>
              <a:t>   </a:t>
            </a:r>
            <a:r>
              <a:rPr lang="en-US" altLang="en-US" sz="2400" smtClean="0"/>
              <a:t>0 mmol/l </a:t>
            </a:r>
            <a:endParaRPr lang="cs-CZ" altLang="en-US" sz="2400" smtClean="0"/>
          </a:p>
          <a:p>
            <a:pPr eaLnBrk="1" hangingPunct="1">
              <a:lnSpc>
                <a:spcPct val="80000"/>
              </a:lnSpc>
            </a:pPr>
            <a:endParaRPr lang="cs-CZ" altLang="en-US" sz="2400" i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Standard HCO3</a:t>
            </a:r>
          </a:p>
          <a:p>
            <a:pPr eaLnBrk="1" hangingPunct="1">
              <a:lnSpc>
                <a:spcPct val="80000"/>
              </a:lnSpc>
            </a:pPr>
            <a:r>
              <a:rPr lang="cs-CZ" altLang="en-US" sz="2400" smtClean="0"/>
              <a:t>Sat.Hb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b="1" smtClean="0"/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01034B-D240-4326-9B24-2BBE5E884ECA}" type="slidenum">
              <a:rPr lang="cs-CZ" altLang="en-US"/>
              <a:pPr/>
              <a:t>5</a:t>
            </a:fld>
            <a:endParaRPr lang="cs-CZ" altLang="en-US"/>
          </a:p>
        </p:txBody>
      </p:sp>
      <p:sp>
        <p:nvSpPr>
          <p:cNvPr id="81" name="Obdélník 8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0596" name="Freeform 3"/>
          <p:cNvSpPr>
            <a:spLocks/>
          </p:cNvSpPr>
          <p:nvPr/>
        </p:nvSpPr>
        <p:spPr bwMode="auto">
          <a:xfrm>
            <a:off x="2163763" y="3498850"/>
            <a:ext cx="2163762" cy="1619250"/>
          </a:xfrm>
          <a:custGeom>
            <a:avLst/>
            <a:gdLst>
              <a:gd name="T0" fmla="*/ 1030 w 1363"/>
              <a:gd name="T1" fmla="*/ 0 h 1020"/>
              <a:gd name="T2" fmla="*/ 768 w 1363"/>
              <a:gd name="T3" fmla="*/ 317 h 1020"/>
              <a:gd name="T4" fmla="*/ 557 w 1363"/>
              <a:gd name="T5" fmla="*/ 528 h 1020"/>
              <a:gd name="T6" fmla="*/ 267 w 1363"/>
              <a:gd name="T7" fmla="*/ 788 h 1020"/>
              <a:gd name="T8" fmla="*/ 0 w 1363"/>
              <a:gd name="T9" fmla="*/ 1020 h 1020"/>
              <a:gd name="T10" fmla="*/ 267 w 1363"/>
              <a:gd name="T11" fmla="*/ 1016 h 1020"/>
              <a:gd name="T12" fmla="*/ 694 w 1363"/>
              <a:gd name="T13" fmla="*/ 665 h 1020"/>
              <a:gd name="T14" fmla="*/ 917 w 1363"/>
              <a:gd name="T15" fmla="*/ 476 h 1020"/>
              <a:gd name="T16" fmla="*/ 1078 w 1363"/>
              <a:gd name="T17" fmla="*/ 334 h 1020"/>
              <a:gd name="T18" fmla="*/ 1224 w 1363"/>
              <a:gd name="T19" fmla="*/ 197 h 1020"/>
              <a:gd name="T20" fmla="*/ 1363 w 1363"/>
              <a:gd name="T21" fmla="*/ 70 h 1020"/>
              <a:gd name="T22" fmla="*/ 1030 w 1363"/>
              <a:gd name="T23" fmla="*/ 0 h 102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63"/>
              <a:gd name="T37" fmla="*/ 0 h 1020"/>
              <a:gd name="T38" fmla="*/ 1363 w 1363"/>
              <a:gd name="T39" fmla="*/ 1020 h 102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63" h="1020">
                <a:moveTo>
                  <a:pt x="1030" y="0"/>
                </a:moveTo>
                <a:cubicBezTo>
                  <a:pt x="931" y="41"/>
                  <a:pt x="847" y="229"/>
                  <a:pt x="768" y="317"/>
                </a:cubicBezTo>
                <a:cubicBezTo>
                  <a:pt x="689" y="405"/>
                  <a:pt x="641" y="450"/>
                  <a:pt x="557" y="528"/>
                </a:cubicBezTo>
                <a:cubicBezTo>
                  <a:pt x="473" y="606"/>
                  <a:pt x="360" y="706"/>
                  <a:pt x="267" y="788"/>
                </a:cubicBezTo>
                <a:cubicBezTo>
                  <a:pt x="174" y="870"/>
                  <a:pt x="118" y="922"/>
                  <a:pt x="0" y="1020"/>
                </a:cubicBezTo>
                <a:cubicBezTo>
                  <a:pt x="111" y="1018"/>
                  <a:pt x="195" y="1018"/>
                  <a:pt x="267" y="1016"/>
                </a:cubicBezTo>
                <a:cubicBezTo>
                  <a:pt x="379" y="932"/>
                  <a:pt x="586" y="755"/>
                  <a:pt x="694" y="665"/>
                </a:cubicBezTo>
                <a:cubicBezTo>
                  <a:pt x="802" y="575"/>
                  <a:pt x="853" y="531"/>
                  <a:pt x="917" y="476"/>
                </a:cubicBezTo>
                <a:cubicBezTo>
                  <a:pt x="981" y="421"/>
                  <a:pt x="1027" y="381"/>
                  <a:pt x="1078" y="334"/>
                </a:cubicBezTo>
                <a:cubicBezTo>
                  <a:pt x="1129" y="287"/>
                  <a:pt x="1176" y="241"/>
                  <a:pt x="1224" y="197"/>
                </a:cubicBezTo>
                <a:lnTo>
                  <a:pt x="1363" y="70"/>
                </a:lnTo>
                <a:lnTo>
                  <a:pt x="103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0597" name="Freeform 4"/>
          <p:cNvSpPr>
            <a:spLocks/>
          </p:cNvSpPr>
          <p:nvPr/>
        </p:nvSpPr>
        <p:spPr bwMode="auto">
          <a:xfrm>
            <a:off x="4241800" y="1352550"/>
            <a:ext cx="3478213" cy="1822450"/>
          </a:xfrm>
          <a:custGeom>
            <a:avLst/>
            <a:gdLst>
              <a:gd name="T0" fmla="*/ 38 w 2009"/>
              <a:gd name="T1" fmla="*/ 811 h 1148"/>
              <a:gd name="T2" fmla="*/ 329 w 2009"/>
              <a:gd name="T3" fmla="*/ 691 h 1148"/>
              <a:gd name="T4" fmla="*/ 2009 w 2009"/>
              <a:gd name="T5" fmla="*/ 0 h 1148"/>
              <a:gd name="T6" fmla="*/ 2009 w 2009"/>
              <a:gd name="T7" fmla="*/ 742 h 1148"/>
              <a:gd name="T8" fmla="*/ 941 w 2009"/>
              <a:gd name="T9" fmla="*/ 1148 h 1148"/>
              <a:gd name="T10" fmla="*/ 38 w 2009"/>
              <a:gd name="T11" fmla="*/ 1137 h 1148"/>
              <a:gd name="T12" fmla="*/ 38 w 2009"/>
              <a:gd name="T13" fmla="*/ 811 h 11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09"/>
              <a:gd name="T22" fmla="*/ 0 h 1148"/>
              <a:gd name="T23" fmla="*/ 2009 w 2009"/>
              <a:gd name="T24" fmla="*/ 1148 h 11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09" h="1148">
                <a:moveTo>
                  <a:pt x="38" y="811"/>
                </a:moveTo>
                <a:cubicBezTo>
                  <a:pt x="30" y="770"/>
                  <a:pt x="0" y="826"/>
                  <a:pt x="329" y="691"/>
                </a:cubicBezTo>
                <a:lnTo>
                  <a:pt x="2009" y="0"/>
                </a:lnTo>
                <a:lnTo>
                  <a:pt x="2009" y="742"/>
                </a:lnTo>
                <a:lnTo>
                  <a:pt x="941" y="1148"/>
                </a:lnTo>
                <a:lnTo>
                  <a:pt x="38" y="1137"/>
                </a:lnTo>
                <a:lnTo>
                  <a:pt x="38" y="81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0598" name="Freeform 5"/>
          <p:cNvSpPr>
            <a:spLocks/>
          </p:cNvSpPr>
          <p:nvPr/>
        </p:nvSpPr>
        <p:spPr bwMode="auto">
          <a:xfrm>
            <a:off x="4154488" y="474663"/>
            <a:ext cx="2028825" cy="2836862"/>
          </a:xfrm>
          <a:custGeom>
            <a:avLst/>
            <a:gdLst>
              <a:gd name="T0" fmla="*/ 0 w 1278"/>
              <a:gd name="T1" fmla="*/ 1673 h 1787"/>
              <a:gd name="T2" fmla="*/ 189 w 1278"/>
              <a:gd name="T3" fmla="*/ 1341 h 1787"/>
              <a:gd name="T4" fmla="*/ 566 w 1278"/>
              <a:gd name="T5" fmla="*/ 638 h 1787"/>
              <a:gd name="T6" fmla="*/ 835 w 1278"/>
              <a:gd name="T7" fmla="*/ 107 h 1787"/>
              <a:gd name="T8" fmla="*/ 892 w 1278"/>
              <a:gd name="T9" fmla="*/ 0 h 1787"/>
              <a:gd name="T10" fmla="*/ 1278 w 1278"/>
              <a:gd name="T11" fmla="*/ 2 h 1787"/>
              <a:gd name="T12" fmla="*/ 1052 w 1278"/>
              <a:gd name="T13" fmla="*/ 433 h 1787"/>
              <a:gd name="T14" fmla="*/ 515 w 1278"/>
              <a:gd name="T15" fmla="*/ 1450 h 1787"/>
              <a:gd name="T16" fmla="*/ 332 w 1278"/>
              <a:gd name="T17" fmla="*/ 1787 h 1787"/>
              <a:gd name="T18" fmla="*/ 0 w 1278"/>
              <a:gd name="T19" fmla="*/ 1673 h 178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78"/>
              <a:gd name="T31" fmla="*/ 0 h 1787"/>
              <a:gd name="T32" fmla="*/ 1278 w 1278"/>
              <a:gd name="T33" fmla="*/ 1787 h 178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78" h="1787">
                <a:moveTo>
                  <a:pt x="0" y="1673"/>
                </a:moveTo>
                <a:lnTo>
                  <a:pt x="189" y="1341"/>
                </a:lnTo>
                <a:cubicBezTo>
                  <a:pt x="283" y="1169"/>
                  <a:pt x="458" y="843"/>
                  <a:pt x="566" y="638"/>
                </a:cubicBezTo>
                <a:cubicBezTo>
                  <a:pt x="674" y="433"/>
                  <a:pt x="781" y="213"/>
                  <a:pt x="835" y="107"/>
                </a:cubicBezTo>
                <a:lnTo>
                  <a:pt x="892" y="0"/>
                </a:lnTo>
                <a:lnTo>
                  <a:pt x="1278" y="2"/>
                </a:lnTo>
                <a:lnTo>
                  <a:pt x="1052" y="433"/>
                </a:lnTo>
                <a:cubicBezTo>
                  <a:pt x="925" y="674"/>
                  <a:pt x="635" y="1224"/>
                  <a:pt x="515" y="1450"/>
                </a:cubicBezTo>
                <a:lnTo>
                  <a:pt x="332" y="1787"/>
                </a:lnTo>
                <a:lnTo>
                  <a:pt x="0" y="1673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0599" name="Freeform 6"/>
          <p:cNvSpPr>
            <a:spLocks/>
          </p:cNvSpPr>
          <p:nvPr/>
        </p:nvSpPr>
        <p:spPr bwMode="auto">
          <a:xfrm>
            <a:off x="1454150" y="3568700"/>
            <a:ext cx="2576513" cy="1450975"/>
          </a:xfrm>
          <a:custGeom>
            <a:avLst/>
            <a:gdLst>
              <a:gd name="T0" fmla="*/ 1206 w 1623"/>
              <a:gd name="T1" fmla="*/ 23 h 914"/>
              <a:gd name="T2" fmla="*/ 0 w 1623"/>
              <a:gd name="T3" fmla="*/ 680 h 914"/>
              <a:gd name="T4" fmla="*/ 0 w 1623"/>
              <a:gd name="T5" fmla="*/ 914 h 914"/>
              <a:gd name="T6" fmla="*/ 1623 w 1623"/>
              <a:gd name="T7" fmla="*/ 0 h 914"/>
              <a:gd name="T8" fmla="*/ 0 60000 65536"/>
              <a:gd name="T9" fmla="*/ 0 60000 65536"/>
              <a:gd name="T10" fmla="*/ 0 60000 65536"/>
              <a:gd name="T11" fmla="*/ 0 60000 65536"/>
              <a:gd name="T12" fmla="*/ 0 w 1623"/>
              <a:gd name="T13" fmla="*/ 0 h 914"/>
              <a:gd name="T14" fmla="*/ 1623 w 1623"/>
              <a:gd name="T15" fmla="*/ 914 h 9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3" h="914">
                <a:moveTo>
                  <a:pt x="1206" y="23"/>
                </a:moveTo>
                <a:lnTo>
                  <a:pt x="0" y="680"/>
                </a:lnTo>
                <a:lnTo>
                  <a:pt x="0" y="914"/>
                </a:lnTo>
                <a:lnTo>
                  <a:pt x="1623" y="0"/>
                </a:lnTo>
              </a:path>
            </a:pathLst>
          </a:custGeom>
          <a:solidFill>
            <a:schemeClr val="accent1">
              <a:lumMod val="85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latin typeface="+mn-lt"/>
            </a:endParaRPr>
          </a:p>
        </p:txBody>
      </p:sp>
      <p:sp>
        <p:nvSpPr>
          <p:cNvPr id="12296" name="Freeform 7"/>
          <p:cNvSpPr>
            <a:spLocks/>
          </p:cNvSpPr>
          <p:nvPr/>
        </p:nvSpPr>
        <p:spPr bwMode="auto">
          <a:xfrm>
            <a:off x="1443038" y="463550"/>
            <a:ext cx="6604000" cy="4648200"/>
          </a:xfrm>
          <a:custGeom>
            <a:avLst/>
            <a:gdLst>
              <a:gd name="T0" fmla="*/ 0 w 4160"/>
              <a:gd name="T1" fmla="*/ 2147483646 h 2928"/>
              <a:gd name="T2" fmla="*/ 2147483646 w 4160"/>
              <a:gd name="T3" fmla="*/ 2147483646 h 2928"/>
              <a:gd name="T4" fmla="*/ 2147483646 w 4160"/>
              <a:gd name="T5" fmla="*/ 2147483646 h 2928"/>
              <a:gd name="T6" fmla="*/ 2147483646 w 4160"/>
              <a:gd name="T7" fmla="*/ 2147483646 h 2928"/>
              <a:gd name="T8" fmla="*/ 2147483646 w 4160"/>
              <a:gd name="T9" fmla="*/ 2147483646 h 2928"/>
              <a:gd name="T10" fmla="*/ 2147483646 w 4160"/>
              <a:gd name="T11" fmla="*/ 2147483646 h 2928"/>
              <a:gd name="T12" fmla="*/ 2147483646 w 4160"/>
              <a:gd name="T13" fmla="*/ 2147483646 h 2928"/>
              <a:gd name="T14" fmla="*/ 2147483646 w 4160"/>
              <a:gd name="T15" fmla="*/ 0 h 2928"/>
              <a:gd name="T16" fmla="*/ 2147483646 w 4160"/>
              <a:gd name="T17" fmla="*/ 2147483646 h 2928"/>
              <a:gd name="T18" fmla="*/ 2147483646 w 4160"/>
              <a:gd name="T19" fmla="*/ 2147483646 h 2928"/>
              <a:gd name="T20" fmla="*/ 2147483646 w 4160"/>
              <a:gd name="T21" fmla="*/ 2147483646 h 2928"/>
              <a:gd name="T22" fmla="*/ 2147483646 w 4160"/>
              <a:gd name="T23" fmla="*/ 2147483646 h 2928"/>
              <a:gd name="T24" fmla="*/ 2147483646 w 4160"/>
              <a:gd name="T25" fmla="*/ 2147483646 h 2928"/>
              <a:gd name="T26" fmla="*/ 2147483646 w 4160"/>
              <a:gd name="T27" fmla="*/ 2147483646 h 2928"/>
              <a:gd name="T28" fmla="*/ 2147483646 w 4160"/>
              <a:gd name="T29" fmla="*/ 2147483646 h 2928"/>
              <a:gd name="T30" fmla="*/ 2147483646 w 4160"/>
              <a:gd name="T31" fmla="*/ 2147483646 h 2928"/>
              <a:gd name="T32" fmla="*/ 2147483646 w 4160"/>
              <a:gd name="T33" fmla="*/ 2147483646 h 2928"/>
              <a:gd name="T34" fmla="*/ 2147483646 w 4160"/>
              <a:gd name="T35" fmla="*/ 2147483646 h 2928"/>
              <a:gd name="T36" fmla="*/ 2147483646 w 4160"/>
              <a:gd name="T37" fmla="*/ 2147483646 h 2928"/>
              <a:gd name="T38" fmla="*/ 2147483646 w 4160"/>
              <a:gd name="T39" fmla="*/ 2147483646 h 2928"/>
              <a:gd name="T40" fmla="*/ 2147483646 w 4160"/>
              <a:gd name="T41" fmla="*/ 2147483646 h 2928"/>
              <a:gd name="T42" fmla="*/ 0 w 4160"/>
              <a:gd name="T43" fmla="*/ 2147483646 h 2928"/>
              <a:gd name="T44" fmla="*/ 0 w 4160"/>
              <a:gd name="T45" fmla="*/ 2147483646 h 292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160"/>
              <a:gd name="T70" fmla="*/ 0 h 2928"/>
              <a:gd name="T71" fmla="*/ 4160 w 4160"/>
              <a:gd name="T72" fmla="*/ 2928 h 292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160" h="2928">
                <a:moveTo>
                  <a:pt x="0" y="1645"/>
                </a:moveTo>
                <a:lnTo>
                  <a:pt x="1611" y="1645"/>
                </a:lnTo>
                <a:lnTo>
                  <a:pt x="1617" y="1451"/>
                </a:lnTo>
                <a:cubicBezTo>
                  <a:pt x="1600" y="1366"/>
                  <a:pt x="1537" y="1273"/>
                  <a:pt x="1508" y="1137"/>
                </a:cubicBezTo>
                <a:cubicBezTo>
                  <a:pt x="1479" y="1001"/>
                  <a:pt x="1466" y="783"/>
                  <a:pt x="1440" y="634"/>
                </a:cubicBezTo>
                <a:cubicBezTo>
                  <a:pt x="1414" y="485"/>
                  <a:pt x="1388" y="345"/>
                  <a:pt x="1354" y="240"/>
                </a:cubicBezTo>
                <a:lnTo>
                  <a:pt x="1234" y="2"/>
                </a:lnTo>
                <a:lnTo>
                  <a:pt x="1472" y="0"/>
                </a:lnTo>
                <a:cubicBezTo>
                  <a:pt x="1534" y="62"/>
                  <a:pt x="1570" y="242"/>
                  <a:pt x="1605" y="377"/>
                </a:cubicBezTo>
                <a:cubicBezTo>
                  <a:pt x="1640" y="512"/>
                  <a:pt x="1657" y="692"/>
                  <a:pt x="1680" y="811"/>
                </a:cubicBezTo>
                <a:cubicBezTo>
                  <a:pt x="1703" y="930"/>
                  <a:pt x="1712" y="982"/>
                  <a:pt x="1743" y="1091"/>
                </a:cubicBezTo>
                <a:cubicBezTo>
                  <a:pt x="1774" y="1200"/>
                  <a:pt x="1829" y="1376"/>
                  <a:pt x="1868" y="1468"/>
                </a:cubicBezTo>
                <a:lnTo>
                  <a:pt x="1977" y="1645"/>
                </a:lnTo>
                <a:lnTo>
                  <a:pt x="2926" y="1651"/>
                </a:lnTo>
                <a:lnTo>
                  <a:pt x="4160" y="1657"/>
                </a:lnTo>
                <a:lnTo>
                  <a:pt x="4160" y="2000"/>
                </a:lnTo>
                <a:lnTo>
                  <a:pt x="1926" y="2000"/>
                </a:lnTo>
                <a:lnTo>
                  <a:pt x="1914" y="2422"/>
                </a:lnTo>
                <a:lnTo>
                  <a:pt x="1913" y="2928"/>
                </a:lnTo>
                <a:lnTo>
                  <a:pt x="1611" y="2925"/>
                </a:lnTo>
                <a:lnTo>
                  <a:pt x="1605" y="2005"/>
                </a:lnTo>
                <a:lnTo>
                  <a:pt x="0" y="2005"/>
                </a:lnTo>
                <a:lnTo>
                  <a:pt x="0" y="1645"/>
                </a:lnTo>
                <a:close/>
              </a:path>
            </a:pathLst>
          </a:cu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297" name="Freeform 8"/>
          <p:cNvSpPr>
            <a:spLocks/>
          </p:cNvSpPr>
          <p:nvPr/>
        </p:nvSpPr>
        <p:spPr bwMode="auto">
          <a:xfrm>
            <a:off x="1274763" y="5688013"/>
            <a:ext cx="6989762" cy="6350"/>
          </a:xfrm>
          <a:custGeom>
            <a:avLst/>
            <a:gdLst>
              <a:gd name="T0" fmla="*/ 0 w 4403"/>
              <a:gd name="T1" fmla="*/ 2147483646 h 4"/>
              <a:gd name="T2" fmla="*/ 2147483646 w 4403"/>
              <a:gd name="T3" fmla="*/ 0 h 4"/>
              <a:gd name="T4" fmla="*/ 0 60000 65536"/>
              <a:gd name="T5" fmla="*/ 0 60000 65536"/>
              <a:gd name="T6" fmla="*/ 0 w 4403"/>
              <a:gd name="T7" fmla="*/ 0 h 4"/>
              <a:gd name="T8" fmla="*/ 4403 w 4403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03" h="4">
                <a:moveTo>
                  <a:pt x="0" y="4"/>
                </a:moveTo>
                <a:lnTo>
                  <a:pt x="4403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 flipV="1">
            <a:off x="1274763" y="5102225"/>
            <a:ext cx="6985000" cy="17463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>
            <a:off x="1290638" y="4530725"/>
            <a:ext cx="6977062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1281113" y="3937000"/>
            <a:ext cx="6988175" cy="1588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 flipV="1">
            <a:off x="1290638" y="3382963"/>
            <a:ext cx="6964362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>
            <a:off x="1295400" y="2800350"/>
            <a:ext cx="696118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3" name="Line 14"/>
          <p:cNvSpPr>
            <a:spLocks noChangeShapeType="1"/>
          </p:cNvSpPr>
          <p:nvPr/>
        </p:nvSpPr>
        <p:spPr bwMode="auto">
          <a:xfrm flipV="1">
            <a:off x="1268413" y="2208213"/>
            <a:ext cx="7004050" cy="95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4" name="Line 15"/>
          <p:cNvSpPr>
            <a:spLocks noChangeShapeType="1"/>
          </p:cNvSpPr>
          <p:nvPr/>
        </p:nvSpPr>
        <p:spPr bwMode="auto">
          <a:xfrm flipV="1">
            <a:off x="1292225" y="1617663"/>
            <a:ext cx="6969125" cy="95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5" name="Line 16"/>
          <p:cNvSpPr>
            <a:spLocks noChangeShapeType="1"/>
          </p:cNvSpPr>
          <p:nvPr/>
        </p:nvSpPr>
        <p:spPr bwMode="auto">
          <a:xfrm flipV="1">
            <a:off x="1274763" y="1023938"/>
            <a:ext cx="6975475" cy="95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6" name="Freeform 17"/>
          <p:cNvSpPr>
            <a:spLocks/>
          </p:cNvSpPr>
          <p:nvPr/>
        </p:nvSpPr>
        <p:spPr bwMode="auto">
          <a:xfrm>
            <a:off x="1287463" y="466725"/>
            <a:ext cx="6970712" cy="11113"/>
          </a:xfrm>
          <a:custGeom>
            <a:avLst/>
            <a:gdLst>
              <a:gd name="T0" fmla="*/ 0 w 4391"/>
              <a:gd name="T1" fmla="*/ 0 h 7"/>
              <a:gd name="T2" fmla="*/ 2147483646 w 4391"/>
              <a:gd name="T3" fmla="*/ 2147483646 h 7"/>
              <a:gd name="T4" fmla="*/ 0 60000 65536"/>
              <a:gd name="T5" fmla="*/ 0 60000 65536"/>
              <a:gd name="T6" fmla="*/ 0 w 4391"/>
              <a:gd name="T7" fmla="*/ 0 h 7"/>
              <a:gd name="T8" fmla="*/ 4391 w 4391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91" h="7">
                <a:moveTo>
                  <a:pt x="0" y="0"/>
                </a:moveTo>
                <a:lnTo>
                  <a:pt x="4391" y="7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7" name="Freeform 18"/>
          <p:cNvSpPr>
            <a:spLocks/>
          </p:cNvSpPr>
          <p:nvPr/>
        </p:nvSpPr>
        <p:spPr bwMode="auto">
          <a:xfrm>
            <a:off x="1284288" y="469900"/>
            <a:ext cx="1587" cy="5232400"/>
          </a:xfrm>
          <a:custGeom>
            <a:avLst/>
            <a:gdLst>
              <a:gd name="T0" fmla="*/ 0 w 1"/>
              <a:gd name="T1" fmla="*/ 0 h 3296"/>
              <a:gd name="T2" fmla="*/ 0 w 1"/>
              <a:gd name="T3" fmla="*/ 2147483646 h 3296"/>
              <a:gd name="T4" fmla="*/ 0 60000 65536"/>
              <a:gd name="T5" fmla="*/ 0 60000 65536"/>
              <a:gd name="T6" fmla="*/ 0 w 1"/>
              <a:gd name="T7" fmla="*/ 0 h 3296"/>
              <a:gd name="T8" fmla="*/ 1 w 1"/>
              <a:gd name="T9" fmla="*/ 3296 h 32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296">
                <a:moveTo>
                  <a:pt x="0" y="0"/>
                </a:moveTo>
                <a:lnTo>
                  <a:pt x="0" y="329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8" name="Freeform 19"/>
          <p:cNvSpPr>
            <a:spLocks/>
          </p:cNvSpPr>
          <p:nvPr/>
        </p:nvSpPr>
        <p:spPr bwMode="auto">
          <a:xfrm>
            <a:off x="1874838" y="469900"/>
            <a:ext cx="3175" cy="5222875"/>
          </a:xfrm>
          <a:custGeom>
            <a:avLst/>
            <a:gdLst>
              <a:gd name="T0" fmla="*/ 0 w 2"/>
              <a:gd name="T1" fmla="*/ 0 h 3290"/>
              <a:gd name="T2" fmla="*/ 2147483646 w 2"/>
              <a:gd name="T3" fmla="*/ 2147483646 h 3290"/>
              <a:gd name="T4" fmla="*/ 0 60000 65536"/>
              <a:gd name="T5" fmla="*/ 0 60000 65536"/>
              <a:gd name="T6" fmla="*/ 0 w 2"/>
              <a:gd name="T7" fmla="*/ 0 h 3290"/>
              <a:gd name="T8" fmla="*/ 2 w 2"/>
              <a:gd name="T9" fmla="*/ 3290 h 329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290">
                <a:moveTo>
                  <a:pt x="0" y="0"/>
                </a:moveTo>
                <a:lnTo>
                  <a:pt x="2" y="3290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9" name="Line 20"/>
          <p:cNvSpPr>
            <a:spLocks noChangeShapeType="1"/>
          </p:cNvSpPr>
          <p:nvPr/>
        </p:nvSpPr>
        <p:spPr bwMode="auto">
          <a:xfrm flipH="1">
            <a:off x="2457450" y="466725"/>
            <a:ext cx="0" cy="5243513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0" name="Freeform 21"/>
          <p:cNvSpPr>
            <a:spLocks/>
          </p:cNvSpPr>
          <p:nvPr/>
        </p:nvSpPr>
        <p:spPr bwMode="auto">
          <a:xfrm>
            <a:off x="3027363" y="469900"/>
            <a:ext cx="9525" cy="5230813"/>
          </a:xfrm>
          <a:custGeom>
            <a:avLst/>
            <a:gdLst>
              <a:gd name="T0" fmla="*/ 2147483646 w 6"/>
              <a:gd name="T1" fmla="*/ 0 h 3295"/>
              <a:gd name="T2" fmla="*/ 0 w 6"/>
              <a:gd name="T3" fmla="*/ 2147483646 h 3295"/>
              <a:gd name="T4" fmla="*/ 0 60000 65536"/>
              <a:gd name="T5" fmla="*/ 0 60000 65536"/>
              <a:gd name="T6" fmla="*/ 0 w 6"/>
              <a:gd name="T7" fmla="*/ 0 h 3295"/>
              <a:gd name="T8" fmla="*/ 6 w 6"/>
              <a:gd name="T9" fmla="*/ 3295 h 329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" h="3295">
                <a:moveTo>
                  <a:pt x="6" y="0"/>
                </a:moveTo>
                <a:lnTo>
                  <a:pt x="0" y="3295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1" name="Freeform 22"/>
          <p:cNvSpPr>
            <a:spLocks/>
          </p:cNvSpPr>
          <p:nvPr/>
        </p:nvSpPr>
        <p:spPr bwMode="auto">
          <a:xfrm>
            <a:off x="3622675" y="469900"/>
            <a:ext cx="1588" cy="5229225"/>
          </a:xfrm>
          <a:custGeom>
            <a:avLst/>
            <a:gdLst>
              <a:gd name="T0" fmla="*/ 0 w 1"/>
              <a:gd name="T1" fmla="*/ 0 h 3294"/>
              <a:gd name="T2" fmla="*/ 2147483646 w 1"/>
              <a:gd name="T3" fmla="*/ 2147483646 h 3294"/>
              <a:gd name="T4" fmla="*/ 0 60000 65536"/>
              <a:gd name="T5" fmla="*/ 0 60000 65536"/>
              <a:gd name="T6" fmla="*/ 0 w 1"/>
              <a:gd name="T7" fmla="*/ 0 h 3294"/>
              <a:gd name="T8" fmla="*/ 1 w 1"/>
              <a:gd name="T9" fmla="*/ 3294 h 32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294">
                <a:moveTo>
                  <a:pt x="0" y="0"/>
                </a:moveTo>
                <a:lnTo>
                  <a:pt x="1" y="3294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2" name="Freeform 23"/>
          <p:cNvSpPr>
            <a:spLocks/>
          </p:cNvSpPr>
          <p:nvPr/>
        </p:nvSpPr>
        <p:spPr bwMode="auto">
          <a:xfrm>
            <a:off x="4179888" y="469900"/>
            <a:ext cx="11112" cy="5237163"/>
          </a:xfrm>
          <a:custGeom>
            <a:avLst/>
            <a:gdLst>
              <a:gd name="T0" fmla="*/ 2147483646 w 7"/>
              <a:gd name="T1" fmla="*/ 0 h 3299"/>
              <a:gd name="T2" fmla="*/ 0 w 7"/>
              <a:gd name="T3" fmla="*/ 2147483646 h 3299"/>
              <a:gd name="T4" fmla="*/ 0 60000 65536"/>
              <a:gd name="T5" fmla="*/ 0 60000 65536"/>
              <a:gd name="T6" fmla="*/ 0 w 7"/>
              <a:gd name="T7" fmla="*/ 0 h 3299"/>
              <a:gd name="T8" fmla="*/ 7 w 7"/>
              <a:gd name="T9" fmla="*/ 3299 h 329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" h="3299">
                <a:moveTo>
                  <a:pt x="7" y="0"/>
                </a:moveTo>
                <a:lnTo>
                  <a:pt x="0" y="3299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3" name="Freeform 24"/>
          <p:cNvSpPr>
            <a:spLocks/>
          </p:cNvSpPr>
          <p:nvPr/>
        </p:nvSpPr>
        <p:spPr bwMode="auto">
          <a:xfrm>
            <a:off x="4781550" y="474663"/>
            <a:ext cx="3175" cy="5221287"/>
          </a:xfrm>
          <a:custGeom>
            <a:avLst/>
            <a:gdLst>
              <a:gd name="T0" fmla="*/ 0 w 2"/>
              <a:gd name="T1" fmla="*/ 0 h 3289"/>
              <a:gd name="T2" fmla="*/ 2147483646 w 2"/>
              <a:gd name="T3" fmla="*/ 2147483646 h 3289"/>
              <a:gd name="T4" fmla="*/ 0 60000 65536"/>
              <a:gd name="T5" fmla="*/ 0 60000 65536"/>
              <a:gd name="T6" fmla="*/ 0 w 2"/>
              <a:gd name="T7" fmla="*/ 0 h 3289"/>
              <a:gd name="T8" fmla="*/ 2 w 2"/>
              <a:gd name="T9" fmla="*/ 3289 h 328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3289">
                <a:moveTo>
                  <a:pt x="0" y="0"/>
                </a:moveTo>
                <a:lnTo>
                  <a:pt x="2" y="3289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4" name="Freeform 25"/>
          <p:cNvSpPr>
            <a:spLocks/>
          </p:cNvSpPr>
          <p:nvPr/>
        </p:nvSpPr>
        <p:spPr bwMode="auto">
          <a:xfrm>
            <a:off x="5372100" y="474663"/>
            <a:ext cx="1588" cy="5219700"/>
          </a:xfrm>
          <a:custGeom>
            <a:avLst/>
            <a:gdLst>
              <a:gd name="T0" fmla="*/ 0 w 1"/>
              <a:gd name="T1" fmla="*/ 0 h 3288"/>
              <a:gd name="T2" fmla="*/ 2147483646 w 1"/>
              <a:gd name="T3" fmla="*/ 2147483646 h 3288"/>
              <a:gd name="T4" fmla="*/ 0 60000 65536"/>
              <a:gd name="T5" fmla="*/ 0 60000 65536"/>
              <a:gd name="T6" fmla="*/ 0 w 1"/>
              <a:gd name="T7" fmla="*/ 0 h 3288"/>
              <a:gd name="T8" fmla="*/ 1 w 1"/>
              <a:gd name="T9" fmla="*/ 3288 h 3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288">
                <a:moveTo>
                  <a:pt x="0" y="0"/>
                </a:moveTo>
                <a:lnTo>
                  <a:pt x="1" y="3288"/>
                </a:ln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5" name="Line 26"/>
          <p:cNvSpPr>
            <a:spLocks noChangeShapeType="1"/>
          </p:cNvSpPr>
          <p:nvPr/>
        </p:nvSpPr>
        <p:spPr bwMode="auto">
          <a:xfrm>
            <a:off x="5924550" y="463550"/>
            <a:ext cx="1588" cy="523557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6" name="Line 27"/>
          <p:cNvSpPr>
            <a:spLocks noChangeShapeType="1"/>
          </p:cNvSpPr>
          <p:nvPr/>
        </p:nvSpPr>
        <p:spPr bwMode="auto">
          <a:xfrm>
            <a:off x="6513513" y="463550"/>
            <a:ext cx="0" cy="523557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7" name="Line 28"/>
          <p:cNvSpPr>
            <a:spLocks noChangeShapeType="1"/>
          </p:cNvSpPr>
          <p:nvPr/>
        </p:nvSpPr>
        <p:spPr bwMode="auto">
          <a:xfrm flipH="1">
            <a:off x="7094538" y="463550"/>
            <a:ext cx="0" cy="5243513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8" name="Line 29"/>
          <p:cNvSpPr>
            <a:spLocks noChangeShapeType="1"/>
          </p:cNvSpPr>
          <p:nvPr/>
        </p:nvSpPr>
        <p:spPr bwMode="auto">
          <a:xfrm>
            <a:off x="7673975" y="476250"/>
            <a:ext cx="1588" cy="52292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19" name="Freeform 30"/>
          <p:cNvSpPr>
            <a:spLocks/>
          </p:cNvSpPr>
          <p:nvPr/>
        </p:nvSpPr>
        <p:spPr bwMode="auto">
          <a:xfrm>
            <a:off x="8264525" y="471488"/>
            <a:ext cx="1588" cy="5226050"/>
          </a:xfrm>
          <a:custGeom>
            <a:avLst/>
            <a:gdLst>
              <a:gd name="T0" fmla="*/ 2147483646 w 1"/>
              <a:gd name="T1" fmla="*/ 0 h 3292"/>
              <a:gd name="T2" fmla="*/ 0 w 1"/>
              <a:gd name="T3" fmla="*/ 2147483646 h 3292"/>
              <a:gd name="T4" fmla="*/ 0 60000 65536"/>
              <a:gd name="T5" fmla="*/ 0 60000 65536"/>
              <a:gd name="T6" fmla="*/ 0 w 1"/>
              <a:gd name="T7" fmla="*/ 0 h 3292"/>
              <a:gd name="T8" fmla="*/ 1 w 1"/>
              <a:gd name="T9" fmla="*/ 3292 h 32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292">
                <a:moveTo>
                  <a:pt x="1" y="0"/>
                </a:moveTo>
                <a:lnTo>
                  <a:pt x="0" y="3292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20" name="Text Box 31"/>
          <p:cNvSpPr txBox="1">
            <a:spLocks noChangeArrowheads="1"/>
          </p:cNvSpPr>
          <p:nvPr/>
        </p:nvSpPr>
        <p:spPr bwMode="auto">
          <a:xfrm>
            <a:off x="923925" y="5751513"/>
            <a:ext cx="420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-25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1" name="Text Box 32"/>
          <p:cNvSpPr txBox="1">
            <a:spLocks noChangeArrowheads="1"/>
          </p:cNvSpPr>
          <p:nvPr/>
        </p:nvSpPr>
        <p:spPr bwMode="auto">
          <a:xfrm>
            <a:off x="1493838" y="5730875"/>
            <a:ext cx="4206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-20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2" name="Text Box 33"/>
          <p:cNvSpPr txBox="1">
            <a:spLocks noChangeArrowheads="1"/>
          </p:cNvSpPr>
          <p:nvPr/>
        </p:nvSpPr>
        <p:spPr bwMode="auto">
          <a:xfrm>
            <a:off x="2082800" y="5737225"/>
            <a:ext cx="420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-15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3" name="Text Box 34"/>
          <p:cNvSpPr txBox="1">
            <a:spLocks noChangeArrowheads="1"/>
          </p:cNvSpPr>
          <p:nvPr/>
        </p:nvSpPr>
        <p:spPr bwMode="auto">
          <a:xfrm>
            <a:off x="2671763" y="5743575"/>
            <a:ext cx="4206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-10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4" name="Text Box 35"/>
          <p:cNvSpPr txBox="1">
            <a:spLocks noChangeArrowheads="1"/>
          </p:cNvSpPr>
          <p:nvPr/>
        </p:nvSpPr>
        <p:spPr bwMode="auto">
          <a:xfrm>
            <a:off x="3305175" y="5749925"/>
            <a:ext cx="331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-5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5" name="Text Box 36"/>
          <p:cNvSpPr txBox="1">
            <a:spLocks noChangeArrowheads="1"/>
          </p:cNvSpPr>
          <p:nvPr/>
        </p:nvSpPr>
        <p:spPr bwMode="auto">
          <a:xfrm>
            <a:off x="3932238" y="5756275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6" name="Text Box 37"/>
          <p:cNvSpPr txBox="1">
            <a:spLocks noChangeArrowheads="1"/>
          </p:cNvSpPr>
          <p:nvPr/>
        </p:nvSpPr>
        <p:spPr bwMode="auto">
          <a:xfrm>
            <a:off x="4511675" y="5762625"/>
            <a:ext cx="273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5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7" name="Text Box 38"/>
          <p:cNvSpPr txBox="1">
            <a:spLocks noChangeArrowheads="1"/>
          </p:cNvSpPr>
          <p:nvPr/>
        </p:nvSpPr>
        <p:spPr bwMode="auto">
          <a:xfrm>
            <a:off x="5056188" y="575945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10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8" name="Text Box 39"/>
          <p:cNvSpPr txBox="1">
            <a:spLocks noChangeArrowheads="1"/>
          </p:cNvSpPr>
          <p:nvPr/>
        </p:nvSpPr>
        <p:spPr bwMode="auto">
          <a:xfrm>
            <a:off x="5618163" y="574675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15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29" name="Text Box 40"/>
          <p:cNvSpPr txBox="1">
            <a:spLocks noChangeArrowheads="1"/>
          </p:cNvSpPr>
          <p:nvPr/>
        </p:nvSpPr>
        <p:spPr bwMode="auto">
          <a:xfrm>
            <a:off x="6207125" y="577215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20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0" name="Text Box 41"/>
          <p:cNvSpPr txBox="1">
            <a:spLocks noChangeArrowheads="1"/>
          </p:cNvSpPr>
          <p:nvPr/>
        </p:nvSpPr>
        <p:spPr bwMode="auto">
          <a:xfrm>
            <a:off x="6767513" y="5751513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25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1" name="Text Box 42"/>
          <p:cNvSpPr txBox="1">
            <a:spLocks noChangeArrowheads="1"/>
          </p:cNvSpPr>
          <p:nvPr/>
        </p:nvSpPr>
        <p:spPr bwMode="auto">
          <a:xfrm>
            <a:off x="7339013" y="5757863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30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2" name="Text Box 43"/>
          <p:cNvSpPr txBox="1">
            <a:spLocks noChangeArrowheads="1"/>
          </p:cNvSpPr>
          <p:nvPr/>
        </p:nvSpPr>
        <p:spPr bwMode="auto">
          <a:xfrm>
            <a:off x="949325" y="494030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10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3" name="Text Box 44"/>
          <p:cNvSpPr txBox="1">
            <a:spLocks noChangeArrowheads="1"/>
          </p:cNvSpPr>
          <p:nvPr/>
        </p:nvSpPr>
        <p:spPr bwMode="auto">
          <a:xfrm>
            <a:off x="947738" y="4367213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20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4" name="Text Box 45"/>
          <p:cNvSpPr txBox="1">
            <a:spLocks noChangeArrowheads="1"/>
          </p:cNvSpPr>
          <p:nvPr/>
        </p:nvSpPr>
        <p:spPr bwMode="auto">
          <a:xfrm>
            <a:off x="944563" y="3794125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30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5" name="Text Box 46"/>
          <p:cNvSpPr txBox="1">
            <a:spLocks noChangeArrowheads="1"/>
          </p:cNvSpPr>
          <p:nvPr/>
        </p:nvSpPr>
        <p:spPr bwMode="auto">
          <a:xfrm>
            <a:off x="942975" y="3192463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40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6" name="Text Box 47"/>
          <p:cNvSpPr txBox="1">
            <a:spLocks noChangeArrowheads="1"/>
          </p:cNvSpPr>
          <p:nvPr/>
        </p:nvSpPr>
        <p:spPr bwMode="auto">
          <a:xfrm>
            <a:off x="950913" y="2619375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50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7" name="Text Box 48"/>
          <p:cNvSpPr txBox="1">
            <a:spLocks noChangeArrowheads="1"/>
          </p:cNvSpPr>
          <p:nvPr/>
        </p:nvSpPr>
        <p:spPr bwMode="auto">
          <a:xfrm>
            <a:off x="958850" y="2046288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60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8" name="Text Box 49"/>
          <p:cNvSpPr txBox="1">
            <a:spLocks noChangeArrowheads="1"/>
          </p:cNvSpPr>
          <p:nvPr/>
        </p:nvSpPr>
        <p:spPr bwMode="auto">
          <a:xfrm>
            <a:off x="966788" y="147320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70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39" name="Text Box 50"/>
          <p:cNvSpPr txBox="1">
            <a:spLocks noChangeArrowheads="1"/>
          </p:cNvSpPr>
          <p:nvPr/>
        </p:nvSpPr>
        <p:spPr bwMode="auto">
          <a:xfrm>
            <a:off x="974725" y="882650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80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40" name="Text Box 51"/>
          <p:cNvSpPr txBox="1">
            <a:spLocks noChangeArrowheads="1"/>
          </p:cNvSpPr>
          <p:nvPr/>
        </p:nvSpPr>
        <p:spPr bwMode="auto">
          <a:xfrm>
            <a:off x="982663" y="290513"/>
            <a:ext cx="36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90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41" name="Text Box 52"/>
          <p:cNvSpPr txBox="1">
            <a:spLocks noChangeArrowheads="1"/>
          </p:cNvSpPr>
          <p:nvPr/>
        </p:nvSpPr>
        <p:spPr bwMode="auto">
          <a:xfrm>
            <a:off x="136525" y="215900"/>
            <a:ext cx="881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800">
                <a:latin typeface="Calibri" panose="020F0502020204030204" pitchFamily="34" charset="0"/>
              </a:rPr>
              <a:t>P</a:t>
            </a:r>
            <a:r>
              <a:rPr lang="cs-CZ" altLang="en-US" sz="1400">
                <a:latin typeface="Calibri" panose="020F0502020204030204" pitchFamily="34" charset="0"/>
              </a:rPr>
              <a:t>CO</a:t>
            </a:r>
            <a:r>
              <a:rPr lang="cs-CZ" altLang="en-US" sz="1400" baseline="-25000">
                <a:latin typeface="Calibri" panose="020F0502020204030204" pitchFamily="34" charset="0"/>
              </a:rPr>
              <a:t>2</a:t>
            </a:r>
            <a:r>
              <a:rPr lang="cs-CZ" altLang="en-US" sz="1400">
                <a:latin typeface="Calibri" panose="020F0502020204030204" pitchFamily="34" charset="0"/>
              </a:rPr>
              <a:t> </a:t>
            </a:r>
            <a:r>
              <a:rPr lang="cs-CZ" altLang="en-US" sz="1200">
                <a:latin typeface="Calibri" panose="020F0502020204030204" pitchFamily="34" charset="0"/>
              </a:rPr>
              <a:t>torr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42" name="Text Box 53"/>
          <p:cNvSpPr txBox="1">
            <a:spLocks noChangeArrowheads="1"/>
          </p:cNvSpPr>
          <p:nvPr/>
        </p:nvSpPr>
        <p:spPr bwMode="auto">
          <a:xfrm>
            <a:off x="6805613" y="5946775"/>
            <a:ext cx="169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600">
                <a:latin typeface="Calibri" panose="020F0502020204030204" pitchFamily="34" charset="0"/>
              </a:rPr>
              <a:t>Base Excess</a:t>
            </a:r>
            <a:r>
              <a:rPr lang="cs-CZ" altLang="en-US" sz="1800">
                <a:latin typeface="Calibri" panose="020F0502020204030204" pitchFamily="34" charset="0"/>
              </a:rPr>
              <a:t> </a:t>
            </a:r>
            <a:r>
              <a:rPr lang="cs-CZ" altLang="en-US" sz="1200">
                <a:latin typeface="Calibri" panose="020F0502020204030204" pitchFamily="34" charset="0"/>
              </a:rPr>
              <a:t>mmol/l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43" name="Freeform 54"/>
          <p:cNvSpPr>
            <a:spLocks/>
          </p:cNvSpPr>
          <p:nvPr/>
        </p:nvSpPr>
        <p:spPr bwMode="auto">
          <a:xfrm>
            <a:off x="1300163" y="471488"/>
            <a:ext cx="2174875" cy="4225925"/>
          </a:xfrm>
          <a:custGeom>
            <a:avLst/>
            <a:gdLst>
              <a:gd name="T0" fmla="*/ 0 w 1368"/>
              <a:gd name="T1" fmla="*/ 2147483646 h 2659"/>
              <a:gd name="T2" fmla="*/ 2147483646 w 1368"/>
              <a:gd name="T3" fmla="*/ 2147483646 h 2659"/>
              <a:gd name="T4" fmla="*/ 2147483646 w 1368"/>
              <a:gd name="T5" fmla="*/ 2147483646 h 2659"/>
              <a:gd name="T6" fmla="*/ 2147483646 w 1368"/>
              <a:gd name="T7" fmla="*/ 2147483646 h 2659"/>
              <a:gd name="T8" fmla="*/ 2147483646 w 1368"/>
              <a:gd name="T9" fmla="*/ 2147483646 h 2659"/>
              <a:gd name="T10" fmla="*/ 2147483646 w 1368"/>
              <a:gd name="T11" fmla="*/ 0 h 265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68"/>
              <a:gd name="T19" fmla="*/ 0 h 2659"/>
              <a:gd name="T20" fmla="*/ 1368 w 1368"/>
              <a:gd name="T21" fmla="*/ 2659 h 265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68" h="2659">
                <a:moveTo>
                  <a:pt x="0" y="2659"/>
                </a:moveTo>
                <a:cubicBezTo>
                  <a:pt x="31" y="2616"/>
                  <a:pt x="130" y="2487"/>
                  <a:pt x="191" y="2400"/>
                </a:cubicBezTo>
                <a:cubicBezTo>
                  <a:pt x="252" y="2313"/>
                  <a:pt x="286" y="2283"/>
                  <a:pt x="368" y="2137"/>
                </a:cubicBezTo>
                <a:cubicBezTo>
                  <a:pt x="450" y="1991"/>
                  <a:pt x="595" y="1701"/>
                  <a:pt x="682" y="1520"/>
                </a:cubicBezTo>
                <a:cubicBezTo>
                  <a:pt x="769" y="1339"/>
                  <a:pt x="774" y="1305"/>
                  <a:pt x="888" y="1052"/>
                </a:cubicBezTo>
                <a:cubicBezTo>
                  <a:pt x="1002" y="799"/>
                  <a:pt x="1268" y="219"/>
                  <a:pt x="1368" y="0"/>
                </a:cubicBez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4" name="Freeform 55"/>
          <p:cNvSpPr>
            <a:spLocks/>
          </p:cNvSpPr>
          <p:nvPr/>
        </p:nvSpPr>
        <p:spPr bwMode="auto">
          <a:xfrm>
            <a:off x="1487488" y="471488"/>
            <a:ext cx="2894012" cy="4645025"/>
          </a:xfrm>
          <a:custGeom>
            <a:avLst/>
            <a:gdLst>
              <a:gd name="T0" fmla="*/ 0 w 1823"/>
              <a:gd name="T1" fmla="*/ 2147483646 h 2926"/>
              <a:gd name="T2" fmla="*/ 2147483646 w 1823"/>
              <a:gd name="T3" fmla="*/ 2147483646 h 2926"/>
              <a:gd name="T4" fmla="*/ 2147483646 w 1823"/>
              <a:gd name="T5" fmla="*/ 2147483646 h 2926"/>
              <a:gd name="T6" fmla="*/ 2147483646 w 1823"/>
              <a:gd name="T7" fmla="*/ 2147483646 h 2926"/>
              <a:gd name="T8" fmla="*/ 2147483646 w 1823"/>
              <a:gd name="T9" fmla="*/ 2147483646 h 2926"/>
              <a:gd name="T10" fmla="*/ 2147483646 w 1823"/>
              <a:gd name="T11" fmla="*/ 2147483646 h 2926"/>
              <a:gd name="T12" fmla="*/ 2147483646 w 1823"/>
              <a:gd name="T13" fmla="*/ 2147483646 h 2926"/>
              <a:gd name="T14" fmla="*/ 2147483646 w 1823"/>
              <a:gd name="T15" fmla="*/ 0 h 29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823"/>
              <a:gd name="T25" fmla="*/ 0 h 2926"/>
              <a:gd name="T26" fmla="*/ 1823 w 1823"/>
              <a:gd name="T27" fmla="*/ 2926 h 29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823" h="2926">
                <a:moveTo>
                  <a:pt x="0" y="2926"/>
                </a:moveTo>
                <a:cubicBezTo>
                  <a:pt x="56" y="2863"/>
                  <a:pt x="246" y="2655"/>
                  <a:pt x="331" y="2548"/>
                </a:cubicBezTo>
                <a:cubicBezTo>
                  <a:pt x="416" y="2441"/>
                  <a:pt x="456" y="2370"/>
                  <a:pt x="508" y="2285"/>
                </a:cubicBezTo>
                <a:cubicBezTo>
                  <a:pt x="560" y="2200"/>
                  <a:pt x="587" y="2139"/>
                  <a:pt x="646" y="2035"/>
                </a:cubicBezTo>
                <a:cubicBezTo>
                  <a:pt x="705" y="1931"/>
                  <a:pt x="775" y="1815"/>
                  <a:pt x="863" y="1663"/>
                </a:cubicBezTo>
                <a:cubicBezTo>
                  <a:pt x="951" y="1511"/>
                  <a:pt x="1067" y="1311"/>
                  <a:pt x="1177" y="1120"/>
                </a:cubicBezTo>
                <a:cubicBezTo>
                  <a:pt x="1287" y="929"/>
                  <a:pt x="1418" y="702"/>
                  <a:pt x="1526" y="515"/>
                </a:cubicBezTo>
                <a:cubicBezTo>
                  <a:pt x="1634" y="328"/>
                  <a:pt x="1761" y="107"/>
                  <a:pt x="1823" y="0"/>
                </a:cubicBez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5" name="Freeform 56"/>
          <p:cNvSpPr>
            <a:spLocks/>
          </p:cNvSpPr>
          <p:nvPr/>
        </p:nvSpPr>
        <p:spPr bwMode="auto">
          <a:xfrm>
            <a:off x="1836738" y="466725"/>
            <a:ext cx="3683000" cy="4659313"/>
          </a:xfrm>
          <a:custGeom>
            <a:avLst/>
            <a:gdLst>
              <a:gd name="T0" fmla="*/ 0 w 2320"/>
              <a:gd name="T1" fmla="*/ 2147483646 h 2935"/>
              <a:gd name="T2" fmla="*/ 2147483646 w 2320"/>
              <a:gd name="T3" fmla="*/ 2147483646 h 2935"/>
              <a:gd name="T4" fmla="*/ 2147483646 w 2320"/>
              <a:gd name="T5" fmla="*/ 2147483646 h 2935"/>
              <a:gd name="T6" fmla="*/ 2147483646 w 2320"/>
              <a:gd name="T7" fmla="*/ 2147483646 h 2935"/>
              <a:gd name="T8" fmla="*/ 2147483646 w 2320"/>
              <a:gd name="T9" fmla="*/ 2147483646 h 2935"/>
              <a:gd name="T10" fmla="*/ 2147483646 w 2320"/>
              <a:gd name="T11" fmla="*/ 2147483646 h 2935"/>
              <a:gd name="T12" fmla="*/ 2147483646 w 2320"/>
              <a:gd name="T13" fmla="*/ 2147483646 h 2935"/>
              <a:gd name="T14" fmla="*/ 2147483646 w 2320"/>
              <a:gd name="T15" fmla="*/ 0 h 293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320"/>
              <a:gd name="T25" fmla="*/ 0 h 2935"/>
              <a:gd name="T26" fmla="*/ 2320 w 2320"/>
              <a:gd name="T27" fmla="*/ 2935 h 293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320" h="2935">
                <a:moveTo>
                  <a:pt x="0" y="2935"/>
                </a:moveTo>
                <a:cubicBezTo>
                  <a:pt x="95" y="2843"/>
                  <a:pt x="419" y="2544"/>
                  <a:pt x="569" y="2383"/>
                </a:cubicBezTo>
                <a:cubicBezTo>
                  <a:pt x="719" y="2222"/>
                  <a:pt x="805" y="2094"/>
                  <a:pt x="900" y="1966"/>
                </a:cubicBezTo>
                <a:cubicBezTo>
                  <a:pt x="995" y="1840"/>
                  <a:pt x="1056" y="1742"/>
                  <a:pt x="1139" y="1623"/>
                </a:cubicBezTo>
                <a:cubicBezTo>
                  <a:pt x="1223" y="1506"/>
                  <a:pt x="1305" y="1387"/>
                  <a:pt x="1396" y="1258"/>
                </a:cubicBezTo>
                <a:cubicBezTo>
                  <a:pt x="1488" y="1129"/>
                  <a:pt x="1592" y="992"/>
                  <a:pt x="1693" y="852"/>
                </a:cubicBezTo>
                <a:cubicBezTo>
                  <a:pt x="1794" y="714"/>
                  <a:pt x="1896" y="567"/>
                  <a:pt x="2001" y="425"/>
                </a:cubicBezTo>
                <a:cubicBezTo>
                  <a:pt x="2107" y="283"/>
                  <a:pt x="2254" y="89"/>
                  <a:pt x="2320" y="0"/>
                </a:cubicBez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6" name="Freeform 57"/>
          <p:cNvSpPr>
            <a:spLocks/>
          </p:cNvSpPr>
          <p:nvPr/>
        </p:nvSpPr>
        <p:spPr bwMode="auto">
          <a:xfrm>
            <a:off x="2205038" y="476250"/>
            <a:ext cx="4224337" cy="4640263"/>
          </a:xfrm>
          <a:custGeom>
            <a:avLst/>
            <a:gdLst>
              <a:gd name="T0" fmla="*/ 0 w 2661"/>
              <a:gd name="T1" fmla="*/ 2147483646 h 2923"/>
              <a:gd name="T2" fmla="*/ 2147483646 w 2661"/>
              <a:gd name="T3" fmla="*/ 2147483646 h 2923"/>
              <a:gd name="T4" fmla="*/ 2147483646 w 2661"/>
              <a:gd name="T5" fmla="*/ 2147483646 h 2923"/>
              <a:gd name="T6" fmla="*/ 2147483646 w 2661"/>
              <a:gd name="T7" fmla="*/ 2147483646 h 2923"/>
              <a:gd name="T8" fmla="*/ 2147483646 w 2661"/>
              <a:gd name="T9" fmla="*/ 2147483646 h 2923"/>
              <a:gd name="T10" fmla="*/ 2147483646 w 2661"/>
              <a:gd name="T11" fmla="*/ 2147483646 h 2923"/>
              <a:gd name="T12" fmla="*/ 2147483646 w 2661"/>
              <a:gd name="T13" fmla="*/ 2147483646 h 2923"/>
              <a:gd name="T14" fmla="*/ 2147483646 w 2661"/>
              <a:gd name="T15" fmla="*/ 0 h 29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61"/>
              <a:gd name="T25" fmla="*/ 0 h 2923"/>
              <a:gd name="T26" fmla="*/ 2661 w 2661"/>
              <a:gd name="T27" fmla="*/ 2923 h 29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61" h="2923">
                <a:moveTo>
                  <a:pt x="0" y="2923"/>
                </a:moveTo>
                <a:cubicBezTo>
                  <a:pt x="102" y="2831"/>
                  <a:pt x="450" y="2526"/>
                  <a:pt x="617" y="2369"/>
                </a:cubicBezTo>
                <a:cubicBezTo>
                  <a:pt x="784" y="2212"/>
                  <a:pt x="898" y="2097"/>
                  <a:pt x="1005" y="1980"/>
                </a:cubicBezTo>
                <a:cubicBezTo>
                  <a:pt x="1112" y="1863"/>
                  <a:pt x="1165" y="1777"/>
                  <a:pt x="1257" y="1666"/>
                </a:cubicBezTo>
                <a:cubicBezTo>
                  <a:pt x="1349" y="1555"/>
                  <a:pt x="1452" y="1442"/>
                  <a:pt x="1560" y="1312"/>
                </a:cubicBezTo>
                <a:cubicBezTo>
                  <a:pt x="1668" y="1182"/>
                  <a:pt x="1787" y="1030"/>
                  <a:pt x="1908" y="883"/>
                </a:cubicBezTo>
                <a:cubicBezTo>
                  <a:pt x="2029" y="736"/>
                  <a:pt x="2161" y="579"/>
                  <a:pt x="2286" y="432"/>
                </a:cubicBezTo>
                <a:cubicBezTo>
                  <a:pt x="2411" y="285"/>
                  <a:pt x="2583" y="90"/>
                  <a:pt x="2661" y="0"/>
                </a:cubicBez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7" name="Freeform 58"/>
          <p:cNvSpPr>
            <a:spLocks/>
          </p:cNvSpPr>
          <p:nvPr/>
        </p:nvSpPr>
        <p:spPr bwMode="auto">
          <a:xfrm>
            <a:off x="2540000" y="471488"/>
            <a:ext cx="4772025" cy="4635500"/>
          </a:xfrm>
          <a:custGeom>
            <a:avLst/>
            <a:gdLst>
              <a:gd name="T0" fmla="*/ 0 w 3006"/>
              <a:gd name="T1" fmla="*/ 2147483646 h 2920"/>
              <a:gd name="T2" fmla="*/ 2147483646 w 3006"/>
              <a:gd name="T3" fmla="*/ 2147483646 h 2920"/>
              <a:gd name="T4" fmla="*/ 2147483646 w 3006"/>
              <a:gd name="T5" fmla="*/ 2147483646 h 2920"/>
              <a:gd name="T6" fmla="*/ 2147483646 w 3006"/>
              <a:gd name="T7" fmla="*/ 2147483646 h 2920"/>
              <a:gd name="T8" fmla="*/ 2147483646 w 3006"/>
              <a:gd name="T9" fmla="*/ 2147483646 h 2920"/>
              <a:gd name="T10" fmla="*/ 2147483646 w 3006"/>
              <a:gd name="T11" fmla="*/ 2147483646 h 2920"/>
              <a:gd name="T12" fmla="*/ 2147483646 w 3006"/>
              <a:gd name="T13" fmla="*/ 2147483646 h 2920"/>
              <a:gd name="T14" fmla="*/ 2147483646 w 3006"/>
              <a:gd name="T15" fmla="*/ 2147483646 h 2920"/>
              <a:gd name="T16" fmla="*/ 2147483646 w 3006"/>
              <a:gd name="T17" fmla="*/ 0 h 29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006"/>
              <a:gd name="T28" fmla="*/ 0 h 2920"/>
              <a:gd name="T29" fmla="*/ 3006 w 3006"/>
              <a:gd name="T30" fmla="*/ 2920 h 292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006" h="2920">
                <a:moveTo>
                  <a:pt x="0" y="2920"/>
                </a:moveTo>
                <a:cubicBezTo>
                  <a:pt x="91" y="2844"/>
                  <a:pt x="381" y="2613"/>
                  <a:pt x="549" y="2463"/>
                </a:cubicBezTo>
                <a:cubicBezTo>
                  <a:pt x="717" y="2313"/>
                  <a:pt x="872" y="2152"/>
                  <a:pt x="1006" y="2017"/>
                </a:cubicBezTo>
                <a:cubicBezTo>
                  <a:pt x="1140" y="1882"/>
                  <a:pt x="1223" y="1787"/>
                  <a:pt x="1355" y="1652"/>
                </a:cubicBezTo>
                <a:cubicBezTo>
                  <a:pt x="1487" y="1517"/>
                  <a:pt x="1670" y="1338"/>
                  <a:pt x="1800" y="1206"/>
                </a:cubicBezTo>
                <a:cubicBezTo>
                  <a:pt x="1930" y="1074"/>
                  <a:pt x="2035" y="961"/>
                  <a:pt x="2137" y="858"/>
                </a:cubicBezTo>
                <a:cubicBezTo>
                  <a:pt x="2239" y="755"/>
                  <a:pt x="2320" y="681"/>
                  <a:pt x="2412" y="589"/>
                </a:cubicBezTo>
                <a:cubicBezTo>
                  <a:pt x="2504" y="497"/>
                  <a:pt x="2592" y="402"/>
                  <a:pt x="2691" y="304"/>
                </a:cubicBezTo>
                <a:cubicBezTo>
                  <a:pt x="2790" y="206"/>
                  <a:pt x="2941" y="63"/>
                  <a:pt x="3006" y="0"/>
                </a:cubicBez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8" name="Freeform 59"/>
          <p:cNvSpPr>
            <a:spLocks/>
          </p:cNvSpPr>
          <p:nvPr/>
        </p:nvSpPr>
        <p:spPr bwMode="auto">
          <a:xfrm>
            <a:off x="2740025" y="481013"/>
            <a:ext cx="5510213" cy="4635500"/>
          </a:xfrm>
          <a:custGeom>
            <a:avLst/>
            <a:gdLst>
              <a:gd name="T0" fmla="*/ 0 w 3463"/>
              <a:gd name="T1" fmla="*/ 2147483646 h 2908"/>
              <a:gd name="T2" fmla="*/ 2147483646 w 3463"/>
              <a:gd name="T3" fmla="*/ 2147483646 h 2908"/>
              <a:gd name="T4" fmla="*/ 2147483646 w 3463"/>
              <a:gd name="T5" fmla="*/ 2147483646 h 2908"/>
              <a:gd name="T6" fmla="*/ 2147483646 w 3463"/>
              <a:gd name="T7" fmla="*/ 2147483646 h 2908"/>
              <a:gd name="T8" fmla="*/ 2147483646 w 3463"/>
              <a:gd name="T9" fmla="*/ 2147483646 h 2908"/>
              <a:gd name="T10" fmla="*/ 2147483646 w 3463"/>
              <a:gd name="T11" fmla="*/ 2147483646 h 2908"/>
              <a:gd name="T12" fmla="*/ 2147483646 w 3463"/>
              <a:gd name="T13" fmla="*/ 2147483646 h 2908"/>
              <a:gd name="T14" fmla="*/ 2147483646 w 3463"/>
              <a:gd name="T15" fmla="*/ 2147483646 h 2908"/>
              <a:gd name="T16" fmla="*/ 2147483646 w 3463"/>
              <a:gd name="T17" fmla="*/ 2147483646 h 2908"/>
              <a:gd name="T18" fmla="*/ 2147483646 w 3463"/>
              <a:gd name="T19" fmla="*/ 0 h 290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63"/>
              <a:gd name="T31" fmla="*/ 0 h 2908"/>
              <a:gd name="T32" fmla="*/ 3463 w 3463"/>
              <a:gd name="T33" fmla="*/ 2908 h 290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63" h="2908">
                <a:moveTo>
                  <a:pt x="0" y="2908"/>
                </a:moveTo>
                <a:cubicBezTo>
                  <a:pt x="66" y="2869"/>
                  <a:pt x="231" y="2795"/>
                  <a:pt x="394" y="2674"/>
                </a:cubicBezTo>
                <a:cubicBezTo>
                  <a:pt x="557" y="2553"/>
                  <a:pt x="827" y="2312"/>
                  <a:pt x="977" y="2182"/>
                </a:cubicBezTo>
                <a:cubicBezTo>
                  <a:pt x="1127" y="2052"/>
                  <a:pt x="1179" y="1992"/>
                  <a:pt x="1297" y="1891"/>
                </a:cubicBezTo>
                <a:cubicBezTo>
                  <a:pt x="1415" y="1790"/>
                  <a:pt x="1561" y="1683"/>
                  <a:pt x="1686" y="1577"/>
                </a:cubicBezTo>
                <a:cubicBezTo>
                  <a:pt x="1811" y="1471"/>
                  <a:pt x="1941" y="1350"/>
                  <a:pt x="2046" y="1257"/>
                </a:cubicBezTo>
                <a:cubicBezTo>
                  <a:pt x="2151" y="1164"/>
                  <a:pt x="2208" y="1110"/>
                  <a:pt x="2314" y="1017"/>
                </a:cubicBezTo>
                <a:cubicBezTo>
                  <a:pt x="2420" y="924"/>
                  <a:pt x="2570" y="793"/>
                  <a:pt x="2680" y="697"/>
                </a:cubicBezTo>
                <a:cubicBezTo>
                  <a:pt x="2790" y="601"/>
                  <a:pt x="2847" y="556"/>
                  <a:pt x="2977" y="440"/>
                </a:cubicBezTo>
                <a:cubicBezTo>
                  <a:pt x="3107" y="324"/>
                  <a:pt x="3382" y="73"/>
                  <a:pt x="3463" y="0"/>
                </a:cubicBez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9" name="Freeform 60"/>
          <p:cNvSpPr>
            <a:spLocks/>
          </p:cNvSpPr>
          <p:nvPr/>
        </p:nvSpPr>
        <p:spPr bwMode="auto">
          <a:xfrm>
            <a:off x="3311525" y="1714500"/>
            <a:ext cx="4956175" cy="3402013"/>
          </a:xfrm>
          <a:custGeom>
            <a:avLst/>
            <a:gdLst>
              <a:gd name="T0" fmla="*/ 0 w 3132"/>
              <a:gd name="T1" fmla="*/ 2147483646 h 2148"/>
              <a:gd name="T2" fmla="*/ 2147483646 w 3132"/>
              <a:gd name="T3" fmla="*/ 2147483646 h 2148"/>
              <a:gd name="T4" fmla="*/ 2147483646 w 3132"/>
              <a:gd name="T5" fmla="*/ 2147483646 h 2148"/>
              <a:gd name="T6" fmla="*/ 2147483646 w 3132"/>
              <a:gd name="T7" fmla="*/ 2147483646 h 2148"/>
              <a:gd name="T8" fmla="*/ 2147483646 w 3132"/>
              <a:gd name="T9" fmla="*/ 2147483646 h 2148"/>
              <a:gd name="T10" fmla="*/ 2147483646 w 3132"/>
              <a:gd name="T11" fmla="*/ 2147483646 h 2148"/>
              <a:gd name="T12" fmla="*/ 2147483646 w 3132"/>
              <a:gd name="T13" fmla="*/ 0 h 21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32"/>
              <a:gd name="T22" fmla="*/ 0 h 2148"/>
              <a:gd name="T23" fmla="*/ 3132 w 3132"/>
              <a:gd name="T24" fmla="*/ 2148 h 21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32" h="2148">
                <a:moveTo>
                  <a:pt x="0" y="2148"/>
                </a:moveTo>
                <a:cubicBezTo>
                  <a:pt x="59" y="2119"/>
                  <a:pt x="208" y="2058"/>
                  <a:pt x="354" y="1971"/>
                </a:cubicBezTo>
                <a:cubicBezTo>
                  <a:pt x="500" y="1884"/>
                  <a:pt x="707" y="1741"/>
                  <a:pt x="874" y="1628"/>
                </a:cubicBezTo>
                <a:cubicBezTo>
                  <a:pt x="1041" y="1515"/>
                  <a:pt x="1200" y="1400"/>
                  <a:pt x="1354" y="1291"/>
                </a:cubicBezTo>
                <a:cubicBezTo>
                  <a:pt x="1508" y="1182"/>
                  <a:pt x="1596" y="1120"/>
                  <a:pt x="1800" y="971"/>
                </a:cubicBezTo>
                <a:cubicBezTo>
                  <a:pt x="2004" y="822"/>
                  <a:pt x="2355" y="561"/>
                  <a:pt x="2577" y="399"/>
                </a:cubicBezTo>
                <a:cubicBezTo>
                  <a:pt x="2799" y="237"/>
                  <a:pt x="3017" y="83"/>
                  <a:pt x="3132" y="0"/>
                </a:cubicBezTo>
              </a:path>
            </a:pathLst>
          </a:custGeom>
          <a:noFill/>
          <a:ln w="31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50" name="Text Box 61"/>
          <p:cNvSpPr txBox="1">
            <a:spLocks noChangeArrowheads="1"/>
          </p:cNvSpPr>
          <p:nvPr/>
        </p:nvSpPr>
        <p:spPr bwMode="auto">
          <a:xfrm rot="-3700009">
            <a:off x="2849563" y="585788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pH=7,1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51" name="Text Box 62"/>
          <p:cNvSpPr txBox="1">
            <a:spLocks noChangeArrowheads="1"/>
          </p:cNvSpPr>
          <p:nvPr/>
        </p:nvSpPr>
        <p:spPr bwMode="auto">
          <a:xfrm rot="-3637928">
            <a:off x="4019550" y="603250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pH=7,2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52" name="Text Box 63"/>
          <p:cNvSpPr txBox="1">
            <a:spLocks noChangeArrowheads="1"/>
          </p:cNvSpPr>
          <p:nvPr/>
        </p:nvSpPr>
        <p:spPr bwMode="auto">
          <a:xfrm rot="-3637928">
            <a:off x="4748213" y="628650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pH=7,3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53" name="Text Box 64"/>
          <p:cNvSpPr txBox="1">
            <a:spLocks noChangeArrowheads="1"/>
          </p:cNvSpPr>
          <p:nvPr/>
        </p:nvSpPr>
        <p:spPr bwMode="auto">
          <a:xfrm rot="-2887831">
            <a:off x="5886450" y="620713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pH=7,37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54" name="Text Box 65"/>
          <p:cNvSpPr txBox="1">
            <a:spLocks noChangeArrowheads="1"/>
          </p:cNvSpPr>
          <p:nvPr/>
        </p:nvSpPr>
        <p:spPr bwMode="auto">
          <a:xfrm rot="-2594149">
            <a:off x="6399213" y="642938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pH=7,43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55" name="Text Box 66"/>
          <p:cNvSpPr txBox="1">
            <a:spLocks noChangeArrowheads="1"/>
          </p:cNvSpPr>
          <p:nvPr/>
        </p:nvSpPr>
        <p:spPr bwMode="auto">
          <a:xfrm rot="-2338706">
            <a:off x="6935788" y="965200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pH=7,5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56" name="Text Box 67"/>
          <p:cNvSpPr txBox="1">
            <a:spLocks noChangeArrowheads="1"/>
          </p:cNvSpPr>
          <p:nvPr/>
        </p:nvSpPr>
        <p:spPr bwMode="auto">
          <a:xfrm rot="-1972181">
            <a:off x="7593013" y="1612900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>
                <a:latin typeface="Calibri" panose="020F0502020204030204" pitchFamily="34" charset="0"/>
              </a:rPr>
              <a:t>pH=7,6</a:t>
            </a:r>
            <a:endParaRPr lang="cs-CZ" altLang="en-US" sz="1800">
              <a:latin typeface="Calibri" panose="020F0502020204030204" pitchFamily="34" charset="0"/>
            </a:endParaRPr>
          </a:p>
        </p:txBody>
      </p:sp>
      <p:sp>
        <p:nvSpPr>
          <p:cNvPr id="12357" name="Text Box 68"/>
          <p:cNvSpPr txBox="1">
            <a:spLocks noChangeArrowheads="1"/>
          </p:cNvSpPr>
          <p:nvPr/>
        </p:nvSpPr>
        <p:spPr bwMode="auto">
          <a:xfrm>
            <a:off x="1433513" y="3125788"/>
            <a:ext cx="25304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Akutní metabolická acidóza</a:t>
            </a:r>
            <a:endParaRPr lang="cs-CZ" altLang="en-US" sz="2000">
              <a:latin typeface="Calibri" panose="020F0502020204030204" pitchFamily="34" charset="0"/>
            </a:endParaRPr>
          </a:p>
        </p:txBody>
      </p:sp>
      <p:sp>
        <p:nvSpPr>
          <p:cNvPr id="12358" name="Text Box 69"/>
          <p:cNvSpPr txBox="1">
            <a:spLocks noChangeArrowheads="1"/>
          </p:cNvSpPr>
          <p:nvPr/>
        </p:nvSpPr>
        <p:spPr bwMode="auto">
          <a:xfrm>
            <a:off x="5340350" y="3114675"/>
            <a:ext cx="2570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Akutní metabolická alkalóza</a:t>
            </a:r>
            <a:endParaRPr lang="cs-CZ" altLang="en-US" sz="2000">
              <a:latin typeface="Calibri" panose="020F0502020204030204" pitchFamily="34" charset="0"/>
            </a:endParaRPr>
          </a:p>
        </p:txBody>
      </p:sp>
      <p:sp>
        <p:nvSpPr>
          <p:cNvPr id="12359" name="Text Box 70"/>
          <p:cNvSpPr txBox="1">
            <a:spLocks noChangeArrowheads="1"/>
          </p:cNvSpPr>
          <p:nvPr/>
        </p:nvSpPr>
        <p:spPr bwMode="auto">
          <a:xfrm rot="-5435410">
            <a:off x="3259138" y="4116387"/>
            <a:ext cx="1835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Akutní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 respirační alkalóza</a:t>
            </a:r>
          </a:p>
        </p:txBody>
      </p:sp>
      <p:sp>
        <p:nvSpPr>
          <p:cNvPr id="12360" name="Text Box 71"/>
          <p:cNvSpPr txBox="1">
            <a:spLocks noChangeArrowheads="1"/>
          </p:cNvSpPr>
          <p:nvPr/>
        </p:nvSpPr>
        <p:spPr bwMode="auto">
          <a:xfrm rot="4640724" flipH="1">
            <a:off x="2755900" y="1450975"/>
            <a:ext cx="2352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Akutní respirační acidóza</a:t>
            </a:r>
            <a:endParaRPr lang="cs-CZ" altLang="en-US" sz="2000">
              <a:latin typeface="Calibri" panose="020F0502020204030204" pitchFamily="34" charset="0"/>
            </a:endParaRPr>
          </a:p>
        </p:txBody>
      </p:sp>
      <p:sp>
        <p:nvSpPr>
          <p:cNvPr id="12361" name="Text Box 72"/>
          <p:cNvSpPr txBox="1">
            <a:spLocks noChangeArrowheads="1"/>
          </p:cNvSpPr>
          <p:nvPr/>
        </p:nvSpPr>
        <p:spPr bwMode="auto">
          <a:xfrm rot="-1749184">
            <a:off x="5260975" y="2182813"/>
            <a:ext cx="2344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Max. respir. kompenzace </a:t>
            </a:r>
            <a:endParaRPr lang="cs-CZ" altLang="en-US" sz="2000">
              <a:latin typeface="Calibri" panose="020F0502020204030204" pitchFamily="34" charset="0"/>
            </a:endParaRPr>
          </a:p>
        </p:txBody>
      </p:sp>
      <p:sp>
        <p:nvSpPr>
          <p:cNvPr id="110666" name="Text Box 73"/>
          <p:cNvSpPr txBox="1">
            <a:spLocks noChangeArrowheads="1"/>
          </p:cNvSpPr>
          <p:nvPr/>
        </p:nvSpPr>
        <p:spPr bwMode="auto">
          <a:xfrm rot="19901543">
            <a:off x="987425" y="3986213"/>
            <a:ext cx="3455988" cy="30797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b="1" dirty="0"/>
              <a:t>Max. resp. kompenzace</a:t>
            </a:r>
            <a:endParaRPr lang="cs-CZ" sz="2000" dirty="0"/>
          </a:p>
        </p:txBody>
      </p:sp>
      <p:sp>
        <p:nvSpPr>
          <p:cNvPr id="12363" name="Text Box 74"/>
          <p:cNvSpPr txBox="1">
            <a:spLocks noChangeArrowheads="1"/>
          </p:cNvSpPr>
          <p:nvPr/>
        </p:nvSpPr>
        <p:spPr bwMode="auto">
          <a:xfrm rot="-2590237">
            <a:off x="2017713" y="4184650"/>
            <a:ext cx="23431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Max. renální kompenzace</a:t>
            </a:r>
            <a:endParaRPr lang="cs-CZ" altLang="en-US" sz="2000">
              <a:latin typeface="Calibri" panose="020F0502020204030204" pitchFamily="34" charset="0"/>
            </a:endParaRPr>
          </a:p>
        </p:txBody>
      </p:sp>
      <p:sp>
        <p:nvSpPr>
          <p:cNvPr id="12364" name="Text Box 75"/>
          <p:cNvSpPr txBox="1">
            <a:spLocks noChangeArrowheads="1"/>
          </p:cNvSpPr>
          <p:nvPr/>
        </p:nvSpPr>
        <p:spPr bwMode="auto">
          <a:xfrm rot="-3753465">
            <a:off x="4114800" y="1395413"/>
            <a:ext cx="2390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>
                <a:latin typeface="Calibri" panose="020F0502020204030204" pitchFamily="34" charset="0"/>
              </a:rPr>
              <a:t>Max. renální kompenzace </a:t>
            </a:r>
            <a:endParaRPr lang="cs-CZ" altLang="en-US" sz="2000">
              <a:latin typeface="Calibri" panose="020F0502020204030204" pitchFamily="34" charset="0"/>
            </a:endParaRPr>
          </a:p>
        </p:txBody>
      </p:sp>
      <p:sp>
        <p:nvSpPr>
          <p:cNvPr id="12365" name="Line 76"/>
          <p:cNvSpPr>
            <a:spLocks noChangeShapeType="1"/>
          </p:cNvSpPr>
          <p:nvPr/>
        </p:nvSpPr>
        <p:spPr bwMode="auto">
          <a:xfrm>
            <a:off x="1687513" y="3519488"/>
            <a:ext cx="7937" cy="998537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66" name="Line 77"/>
          <p:cNvSpPr>
            <a:spLocks noChangeShapeType="1"/>
          </p:cNvSpPr>
          <p:nvPr/>
        </p:nvSpPr>
        <p:spPr bwMode="auto">
          <a:xfrm>
            <a:off x="4006850" y="1358900"/>
            <a:ext cx="121443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67" name="Line 78"/>
          <p:cNvSpPr>
            <a:spLocks noChangeShapeType="1"/>
          </p:cNvSpPr>
          <p:nvPr/>
        </p:nvSpPr>
        <p:spPr bwMode="auto">
          <a:xfrm flipH="1">
            <a:off x="6745288" y="2535238"/>
            <a:ext cx="3175" cy="573087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68" name="Freeform 79"/>
          <p:cNvSpPr>
            <a:spLocks/>
          </p:cNvSpPr>
          <p:nvPr/>
        </p:nvSpPr>
        <p:spPr bwMode="auto">
          <a:xfrm>
            <a:off x="2944813" y="4724400"/>
            <a:ext cx="1195387" cy="6350"/>
          </a:xfrm>
          <a:custGeom>
            <a:avLst/>
            <a:gdLst>
              <a:gd name="T0" fmla="*/ 2147483646 w 753"/>
              <a:gd name="T1" fmla="*/ 2147483646 h 4"/>
              <a:gd name="T2" fmla="*/ 0 w 753"/>
              <a:gd name="T3" fmla="*/ 2147483646 h 4"/>
              <a:gd name="T4" fmla="*/ 2147483646 w 753"/>
              <a:gd name="T5" fmla="*/ 0 h 4"/>
              <a:gd name="T6" fmla="*/ 0 60000 65536"/>
              <a:gd name="T7" fmla="*/ 0 60000 65536"/>
              <a:gd name="T8" fmla="*/ 0 60000 65536"/>
              <a:gd name="T9" fmla="*/ 0 w 753"/>
              <a:gd name="T10" fmla="*/ 0 h 4"/>
              <a:gd name="T11" fmla="*/ 753 w 753"/>
              <a:gd name="T12" fmla="*/ 4 h 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3" h="4">
                <a:moveTo>
                  <a:pt x="3" y="4"/>
                </a:moveTo>
                <a:lnTo>
                  <a:pt x="0" y="1"/>
                </a:lnTo>
                <a:lnTo>
                  <a:pt x="753" y="0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69" name="TextovéPole 79"/>
          <p:cNvSpPr txBox="1">
            <a:spLocks noChangeArrowheads="1"/>
          </p:cNvSpPr>
          <p:nvPr/>
        </p:nvSpPr>
        <p:spPr bwMode="auto">
          <a:xfrm>
            <a:off x="1403350" y="3871913"/>
            <a:ext cx="865188" cy="27781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200">
                <a:latin typeface="Calibri" panose="020F0502020204030204" pitchFamily="34" charset="0"/>
              </a:rPr>
              <a:t>6-12 hodin</a:t>
            </a:r>
          </a:p>
        </p:txBody>
      </p:sp>
      <p:sp>
        <p:nvSpPr>
          <p:cNvPr id="12370" name="TextovéPole 81"/>
          <p:cNvSpPr txBox="1">
            <a:spLocks noChangeArrowheads="1"/>
          </p:cNvSpPr>
          <p:nvPr/>
        </p:nvSpPr>
        <p:spPr bwMode="auto">
          <a:xfrm>
            <a:off x="6443663" y="2708275"/>
            <a:ext cx="865187" cy="27781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200">
                <a:latin typeface="Calibri" panose="020F0502020204030204" pitchFamily="34" charset="0"/>
              </a:rPr>
              <a:t>6-12 hodin</a:t>
            </a:r>
          </a:p>
        </p:txBody>
      </p:sp>
      <p:sp>
        <p:nvSpPr>
          <p:cNvPr id="12371" name="TextovéPole 82"/>
          <p:cNvSpPr txBox="1">
            <a:spLocks noChangeArrowheads="1"/>
          </p:cNvSpPr>
          <p:nvPr/>
        </p:nvSpPr>
        <p:spPr bwMode="auto">
          <a:xfrm>
            <a:off x="4211638" y="1196975"/>
            <a:ext cx="647700" cy="2762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200">
                <a:latin typeface="Calibri" panose="020F0502020204030204" pitchFamily="34" charset="0"/>
              </a:rPr>
              <a:t>3-5 dní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FED736-F1BD-438D-A75B-8ADD01A2088D}" type="slidenum">
              <a:rPr lang="cs-CZ" altLang="en-US"/>
              <a:pPr/>
              <a:t>6</a:t>
            </a:fld>
            <a:endParaRPr lang="cs-CZ" altLang="en-US"/>
          </a:p>
        </p:txBody>
      </p:sp>
      <p:sp>
        <p:nvSpPr>
          <p:cNvPr id="14339" name="AutoShape 7"/>
          <p:cNvSpPr>
            <a:spLocks noChangeAspect="1" noChangeArrowheads="1" noTextEdit="1"/>
          </p:cNvSpPr>
          <p:nvPr/>
        </p:nvSpPr>
        <p:spPr bwMode="auto">
          <a:xfrm>
            <a:off x="0" y="66675"/>
            <a:ext cx="9144000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0" name="Rectangle 9"/>
          <p:cNvSpPr>
            <a:spLocks noChangeArrowheads="1"/>
          </p:cNvSpPr>
          <p:nvPr/>
        </p:nvSpPr>
        <p:spPr bwMode="auto">
          <a:xfrm>
            <a:off x="0" y="0"/>
            <a:ext cx="9142413" cy="688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en-US" sz="2400" b="1">
                <a:solidFill>
                  <a:srgbClr val="FF0066"/>
                </a:solidFill>
                <a:latin typeface="Times New Roman" panose="02020603050405020304" pitchFamily="18" charset="0"/>
              </a:rPr>
              <a:t>Equilibration method for pCO2 measurement  by Astrup</a:t>
            </a:r>
          </a:p>
        </p:txBody>
      </p:sp>
      <p:sp>
        <p:nvSpPr>
          <p:cNvPr id="14341" name="Rectangle 10"/>
          <p:cNvSpPr>
            <a:spLocks noChangeArrowheads="1"/>
          </p:cNvSpPr>
          <p:nvPr/>
        </p:nvSpPr>
        <p:spPr bwMode="auto">
          <a:xfrm>
            <a:off x="-11113" y="-11113"/>
            <a:ext cx="9163051" cy="6910388"/>
          </a:xfrm>
          <a:prstGeom prst="rect">
            <a:avLst/>
          </a:prstGeom>
          <a:noFill/>
          <a:ln w="19050" cap="rnd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14342" name="Line 11"/>
          <p:cNvSpPr>
            <a:spLocks noChangeShapeType="1"/>
          </p:cNvSpPr>
          <p:nvPr/>
        </p:nvSpPr>
        <p:spPr bwMode="auto">
          <a:xfrm>
            <a:off x="2994025" y="4905375"/>
            <a:ext cx="5622925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3" name="Line 12"/>
          <p:cNvSpPr>
            <a:spLocks noChangeShapeType="1"/>
          </p:cNvSpPr>
          <p:nvPr/>
        </p:nvSpPr>
        <p:spPr bwMode="auto">
          <a:xfrm flipV="1">
            <a:off x="2994025" y="785813"/>
            <a:ext cx="1588" cy="41179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4" name="Rectangle 14"/>
          <p:cNvSpPr>
            <a:spLocks noChangeArrowheads="1"/>
          </p:cNvSpPr>
          <p:nvPr/>
        </p:nvSpPr>
        <p:spPr bwMode="auto">
          <a:xfrm>
            <a:off x="2411413" y="404813"/>
            <a:ext cx="7000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en-US" sz="1400" b="1" i="1">
                <a:solidFill>
                  <a:srgbClr val="000000"/>
                </a:solidFill>
                <a:latin typeface="Arial" panose="020B0604020202020204" pitchFamily="34" charset="0"/>
              </a:rPr>
              <a:t>log PCO</a:t>
            </a:r>
            <a:endParaRPr lang="cs-CZ" altLang="en-US" sz="2400">
              <a:latin typeface="Times New Roman" panose="02020603050405020304" pitchFamily="18" charset="0"/>
            </a:endParaRPr>
          </a:p>
        </p:txBody>
      </p:sp>
      <p:sp>
        <p:nvSpPr>
          <p:cNvPr id="14345" name="Rectangle 15"/>
          <p:cNvSpPr>
            <a:spLocks noChangeArrowheads="1"/>
          </p:cNvSpPr>
          <p:nvPr/>
        </p:nvSpPr>
        <p:spPr bwMode="auto">
          <a:xfrm>
            <a:off x="3108325" y="557213"/>
            <a:ext cx="635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en-US" sz="900" b="1" i="1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cs-CZ" altLang="en-US" sz="2400">
              <a:latin typeface="Times New Roman" panose="02020603050405020304" pitchFamily="18" charset="0"/>
            </a:endParaRPr>
          </a:p>
        </p:txBody>
      </p:sp>
      <p:sp>
        <p:nvSpPr>
          <p:cNvPr id="14346" name="Rectangle 16"/>
          <p:cNvSpPr>
            <a:spLocks noChangeArrowheads="1"/>
          </p:cNvSpPr>
          <p:nvPr/>
        </p:nvSpPr>
        <p:spPr bwMode="auto">
          <a:xfrm>
            <a:off x="7810500" y="4649788"/>
            <a:ext cx="492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en-US" sz="14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cs-CZ" altLang="en-US" sz="2400">
              <a:latin typeface="Times New Roman" panose="02020603050405020304" pitchFamily="18" charset="0"/>
            </a:endParaRPr>
          </a:p>
        </p:txBody>
      </p:sp>
      <p:sp>
        <p:nvSpPr>
          <p:cNvPr id="14347" name="Rectangle 17"/>
          <p:cNvSpPr>
            <a:spLocks noChangeArrowheads="1"/>
          </p:cNvSpPr>
          <p:nvPr/>
        </p:nvSpPr>
        <p:spPr bwMode="auto">
          <a:xfrm>
            <a:off x="8586788" y="4649788"/>
            <a:ext cx="2365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en-US" sz="1400" b="1" i="1">
                <a:solidFill>
                  <a:srgbClr val="000000"/>
                </a:solidFill>
                <a:latin typeface="Arial" panose="020B0604020202020204" pitchFamily="34" charset="0"/>
              </a:rPr>
              <a:t>pH</a:t>
            </a:r>
            <a:endParaRPr lang="cs-CZ" altLang="en-US" sz="2400">
              <a:latin typeface="Times New Roman" panose="02020603050405020304" pitchFamily="18" charset="0"/>
            </a:endParaRPr>
          </a:p>
        </p:txBody>
      </p:sp>
      <p:sp>
        <p:nvSpPr>
          <p:cNvPr id="107542" name="Freeform 22"/>
          <p:cNvSpPr>
            <a:spLocks noEditPoints="1"/>
          </p:cNvSpPr>
          <p:nvPr/>
        </p:nvSpPr>
        <p:spPr bwMode="auto">
          <a:xfrm>
            <a:off x="5416550" y="2828925"/>
            <a:ext cx="76200" cy="2073275"/>
          </a:xfrm>
          <a:custGeom>
            <a:avLst/>
            <a:gdLst>
              <a:gd name="T0" fmla="*/ 2147483646 w 48"/>
              <a:gd name="T1" fmla="*/ 2147483646 h 1306"/>
              <a:gd name="T2" fmla="*/ 2147483646 w 48"/>
              <a:gd name="T3" fmla="*/ 2147483646 h 1306"/>
              <a:gd name="T4" fmla="*/ 2147483646 w 48"/>
              <a:gd name="T5" fmla="*/ 2147483646 h 1306"/>
              <a:gd name="T6" fmla="*/ 2147483646 w 48"/>
              <a:gd name="T7" fmla="*/ 2147483646 h 1306"/>
              <a:gd name="T8" fmla="*/ 2147483646 w 48"/>
              <a:gd name="T9" fmla="*/ 2147483646 h 1306"/>
              <a:gd name="T10" fmla="*/ 2147483646 w 48"/>
              <a:gd name="T11" fmla="*/ 2147483646 h 1306"/>
              <a:gd name="T12" fmla="*/ 2147483646 w 48"/>
              <a:gd name="T13" fmla="*/ 2147483646 h 1306"/>
              <a:gd name="T14" fmla="*/ 2147483646 w 48"/>
              <a:gd name="T15" fmla="*/ 2147483646 h 1306"/>
              <a:gd name="T16" fmla="*/ 2147483646 w 48"/>
              <a:gd name="T17" fmla="*/ 2147483646 h 1306"/>
              <a:gd name="T18" fmla="*/ 2147483646 w 48"/>
              <a:gd name="T19" fmla="*/ 2147483646 h 1306"/>
              <a:gd name="T20" fmla="*/ 2147483646 w 48"/>
              <a:gd name="T21" fmla="*/ 2147483646 h 1306"/>
              <a:gd name="T22" fmla="*/ 2147483646 w 48"/>
              <a:gd name="T23" fmla="*/ 2147483646 h 1306"/>
              <a:gd name="T24" fmla="*/ 2147483646 w 48"/>
              <a:gd name="T25" fmla="*/ 2147483646 h 1306"/>
              <a:gd name="T26" fmla="*/ 2147483646 w 48"/>
              <a:gd name="T27" fmla="*/ 2147483646 h 1306"/>
              <a:gd name="T28" fmla="*/ 2147483646 w 48"/>
              <a:gd name="T29" fmla="*/ 2147483646 h 1306"/>
              <a:gd name="T30" fmla="*/ 2147483646 w 48"/>
              <a:gd name="T31" fmla="*/ 2147483646 h 1306"/>
              <a:gd name="T32" fmla="*/ 2147483646 w 48"/>
              <a:gd name="T33" fmla="*/ 2147483646 h 1306"/>
              <a:gd name="T34" fmla="*/ 2147483646 w 48"/>
              <a:gd name="T35" fmla="*/ 2147483646 h 1306"/>
              <a:gd name="T36" fmla="*/ 2147483646 w 48"/>
              <a:gd name="T37" fmla="*/ 2147483646 h 1306"/>
              <a:gd name="T38" fmla="*/ 2147483646 w 48"/>
              <a:gd name="T39" fmla="*/ 2147483646 h 1306"/>
              <a:gd name="T40" fmla="*/ 2147483646 w 48"/>
              <a:gd name="T41" fmla="*/ 2147483646 h 1306"/>
              <a:gd name="T42" fmla="*/ 2147483646 w 48"/>
              <a:gd name="T43" fmla="*/ 2147483646 h 1306"/>
              <a:gd name="T44" fmla="*/ 2147483646 w 48"/>
              <a:gd name="T45" fmla="*/ 2147483646 h 1306"/>
              <a:gd name="T46" fmla="*/ 2147483646 w 48"/>
              <a:gd name="T47" fmla="*/ 2147483646 h 1306"/>
              <a:gd name="T48" fmla="*/ 2147483646 w 48"/>
              <a:gd name="T49" fmla="*/ 2147483646 h 1306"/>
              <a:gd name="T50" fmla="*/ 2147483646 w 48"/>
              <a:gd name="T51" fmla="*/ 2147483646 h 1306"/>
              <a:gd name="T52" fmla="*/ 2147483646 w 48"/>
              <a:gd name="T53" fmla="*/ 2147483646 h 1306"/>
              <a:gd name="T54" fmla="*/ 2147483646 w 48"/>
              <a:gd name="T55" fmla="*/ 2147483646 h 1306"/>
              <a:gd name="T56" fmla="*/ 2147483646 w 48"/>
              <a:gd name="T57" fmla="*/ 2147483646 h 1306"/>
              <a:gd name="T58" fmla="*/ 2147483646 w 48"/>
              <a:gd name="T59" fmla="*/ 2147483646 h 1306"/>
              <a:gd name="T60" fmla="*/ 2147483646 w 48"/>
              <a:gd name="T61" fmla="*/ 2147483646 h 1306"/>
              <a:gd name="T62" fmla="*/ 2147483646 w 48"/>
              <a:gd name="T63" fmla="*/ 2147483646 h 1306"/>
              <a:gd name="T64" fmla="*/ 2147483646 w 48"/>
              <a:gd name="T65" fmla="*/ 2147483646 h 1306"/>
              <a:gd name="T66" fmla="*/ 2147483646 w 48"/>
              <a:gd name="T67" fmla="*/ 2147483646 h 1306"/>
              <a:gd name="T68" fmla="*/ 2147483646 w 48"/>
              <a:gd name="T69" fmla="*/ 2147483646 h 1306"/>
              <a:gd name="T70" fmla="*/ 2147483646 w 48"/>
              <a:gd name="T71" fmla="*/ 2147483646 h 1306"/>
              <a:gd name="T72" fmla="*/ 2147483646 w 48"/>
              <a:gd name="T73" fmla="*/ 2147483646 h 1306"/>
              <a:gd name="T74" fmla="*/ 2147483646 w 48"/>
              <a:gd name="T75" fmla="*/ 2147483646 h 1306"/>
              <a:gd name="T76" fmla="*/ 2147483646 w 48"/>
              <a:gd name="T77" fmla="*/ 2147483646 h 1306"/>
              <a:gd name="T78" fmla="*/ 2147483646 w 48"/>
              <a:gd name="T79" fmla="*/ 2147483646 h 1306"/>
              <a:gd name="T80" fmla="*/ 2147483646 w 48"/>
              <a:gd name="T81" fmla="*/ 2147483646 h 1306"/>
              <a:gd name="T82" fmla="*/ 2147483646 w 48"/>
              <a:gd name="T83" fmla="*/ 2147483646 h 1306"/>
              <a:gd name="T84" fmla="*/ 2147483646 w 48"/>
              <a:gd name="T85" fmla="*/ 2147483646 h 1306"/>
              <a:gd name="T86" fmla="*/ 2147483646 w 48"/>
              <a:gd name="T87" fmla="*/ 2147483646 h 1306"/>
              <a:gd name="T88" fmla="*/ 2147483646 w 48"/>
              <a:gd name="T89" fmla="*/ 2147483646 h 1306"/>
              <a:gd name="T90" fmla="*/ 2147483646 w 48"/>
              <a:gd name="T91" fmla="*/ 2147483646 h 1306"/>
              <a:gd name="T92" fmla="*/ 2147483646 w 48"/>
              <a:gd name="T93" fmla="*/ 2147483646 h 1306"/>
              <a:gd name="T94" fmla="*/ 2147483646 w 48"/>
              <a:gd name="T95" fmla="*/ 2147483646 h 1306"/>
              <a:gd name="T96" fmla="*/ 2147483646 w 48"/>
              <a:gd name="T97" fmla="*/ 2147483646 h 1306"/>
              <a:gd name="T98" fmla="*/ 2147483646 w 48"/>
              <a:gd name="T99" fmla="*/ 2147483646 h 1306"/>
              <a:gd name="T100" fmla="*/ 2147483646 w 48"/>
              <a:gd name="T101" fmla="*/ 2147483646 h 1306"/>
              <a:gd name="T102" fmla="*/ 2147483646 w 48"/>
              <a:gd name="T103" fmla="*/ 2147483646 h 1306"/>
              <a:gd name="T104" fmla="*/ 2147483646 w 48"/>
              <a:gd name="T105" fmla="*/ 2147483646 h 130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8"/>
              <a:gd name="T160" fmla="*/ 0 h 1306"/>
              <a:gd name="T161" fmla="*/ 48 w 48"/>
              <a:gd name="T162" fmla="*/ 1306 h 130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8" h="1306">
                <a:moveTo>
                  <a:pt x="30" y="40"/>
                </a:moveTo>
                <a:lnTo>
                  <a:pt x="30" y="52"/>
                </a:lnTo>
                <a:lnTo>
                  <a:pt x="18" y="52"/>
                </a:lnTo>
                <a:lnTo>
                  <a:pt x="18" y="40"/>
                </a:lnTo>
                <a:lnTo>
                  <a:pt x="30" y="40"/>
                </a:lnTo>
                <a:close/>
                <a:moveTo>
                  <a:pt x="30" y="64"/>
                </a:moveTo>
                <a:lnTo>
                  <a:pt x="30" y="77"/>
                </a:lnTo>
                <a:lnTo>
                  <a:pt x="18" y="77"/>
                </a:lnTo>
                <a:lnTo>
                  <a:pt x="18" y="64"/>
                </a:lnTo>
                <a:lnTo>
                  <a:pt x="30" y="64"/>
                </a:lnTo>
                <a:close/>
                <a:moveTo>
                  <a:pt x="30" y="89"/>
                </a:moveTo>
                <a:lnTo>
                  <a:pt x="30" y="101"/>
                </a:lnTo>
                <a:lnTo>
                  <a:pt x="18" y="101"/>
                </a:lnTo>
                <a:lnTo>
                  <a:pt x="18" y="89"/>
                </a:lnTo>
                <a:lnTo>
                  <a:pt x="30" y="89"/>
                </a:lnTo>
                <a:close/>
                <a:moveTo>
                  <a:pt x="30" y="113"/>
                </a:moveTo>
                <a:lnTo>
                  <a:pt x="30" y="125"/>
                </a:lnTo>
                <a:lnTo>
                  <a:pt x="18" y="125"/>
                </a:lnTo>
                <a:lnTo>
                  <a:pt x="18" y="113"/>
                </a:lnTo>
                <a:lnTo>
                  <a:pt x="30" y="113"/>
                </a:lnTo>
                <a:close/>
                <a:moveTo>
                  <a:pt x="30" y="137"/>
                </a:moveTo>
                <a:lnTo>
                  <a:pt x="30" y="149"/>
                </a:lnTo>
                <a:lnTo>
                  <a:pt x="18" y="149"/>
                </a:lnTo>
                <a:lnTo>
                  <a:pt x="18" y="137"/>
                </a:lnTo>
                <a:lnTo>
                  <a:pt x="30" y="137"/>
                </a:lnTo>
                <a:close/>
                <a:moveTo>
                  <a:pt x="30" y="161"/>
                </a:moveTo>
                <a:lnTo>
                  <a:pt x="30" y="173"/>
                </a:lnTo>
                <a:lnTo>
                  <a:pt x="18" y="173"/>
                </a:lnTo>
                <a:lnTo>
                  <a:pt x="18" y="161"/>
                </a:lnTo>
                <a:lnTo>
                  <a:pt x="30" y="161"/>
                </a:lnTo>
                <a:close/>
                <a:moveTo>
                  <a:pt x="30" y="185"/>
                </a:moveTo>
                <a:lnTo>
                  <a:pt x="30" y="197"/>
                </a:lnTo>
                <a:lnTo>
                  <a:pt x="18" y="197"/>
                </a:lnTo>
                <a:lnTo>
                  <a:pt x="18" y="185"/>
                </a:lnTo>
                <a:lnTo>
                  <a:pt x="30" y="185"/>
                </a:lnTo>
                <a:close/>
                <a:moveTo>
                  <a:pt x="30" y="209"/>
                </a:moveTo>
                <a:lnTo>
                  <a:pt x="30" y="221"/>
                </a:lnTo>
                <a:lnTo>
                  <a:pt x="18" y="221"/>
                </a:lnTo>
                <a:lnTo>
                  <a:pt x="18" y="209"/>
                </a:lnTo>
                <a:lnTo>
                  <a:pt x="30" y="209"/>
                </a:lnTo>
                <a:close/>
                <a:moveTo>
                  <a:pt x="30" y="233"/>
                </a:moveTo>
                <a:lnTo>
                  <a:pt x="30" y="245"/>
                </a:lnTo>
                <a:lnTo>
                  <a:pt x="18" y="245"/>
                </a:lnTo>
                <a:lnTo>
                  <a:pt x="18" y="233"/>
                </a:lnTo>
                <a:lnTo>
                  <a:pt x="30" y="233"/>
                </a:lnTo>
                <a:close/>
                <a:moveTo>
                  <a:pt x="30" y="257"/>
                </a:moveTo>
                <a:lnTo>
                  <a:pt x="30" y="269"/>
                </a:lnTo>
                <a:lnTo>
                  <a:pt x="18" y="269"/>
                </a:lnTo>
                <a:lnTo>
                  <a:pt x="18" y="257"/>
                </a:lnTo>
                <a:lnTo>
                  <a:pt x="30" y="257"/>
                </a:lnTo>
                <a:close/>
                <a:moveTo>
                  <a:pt x="30" y="282"/>
                </a:moveTo>
                <a:lnTo>
                  <a:pt x="30" y="294"/>
                </a:lnTo>
                <a:lnTo>
                  <a:pt x="18" y="294"/>
                </a:lnTo>
                <a:lnTo>
                  <a:pt x="18" y="282"/>
                </a:lnTo>
                <a:lnTo>
                  <a:pt x="30" y="282"/>
                </a:lnTo>
                <a:close/>
                <a:moveTo>
                  <a:pt x="30" y="306"/>
                </a:moveTo>
                <a:lnTo>
                  <a:pt x="30" y="318"/>
                </a:lnTo>
                <a:lnTo>
                  <a:pt x="18" y="318"/>
                </a:lnTo>
                <a:lnTo>
                  <a:pt x="18" y="306"/>
                </a:lnTo>
                <a:lnTo>
                  <a:pt x="30" y="306"/>
                </a:lnTo>
                <a:close/>
                <a:moveTo>
                  <a:pt x="30" y="330"/>
                </a:moveTo>
                <a:lnTo>
                  <a:pt x="30" y="342"/>
                </a:lnTo>
                <a:lnTo>
                  <a:pt x="18" y="342"/>
                </a:lnTo>
                <a:lnTo>
                  <a:pt x="18" y="330"/>
                </a:lnTo>
                <a:lnTo>
                  <a:pt x="30" y="330"/>
                </a:lnTo>
                <a:close/>
                <a:moveTo>
                  <a:pt x="30" y="354"/>
                </a:moveTo>
                <a:lnTo>
                  <a:pt x="30" y="366"/>
                </a:lnTo>
                <a:lnTo>
                  <a:pt x="18" y="366"/>
                </a:lnTo>
                <a:lnTo>
                  <a:pt x="18" y="354"/>
                </a:lnTo>
                <a:lnTo>
                  <a:pt x="30" y="354"/>
                </a:lnTo>
                <a:close/>
                <a:moveTo>
                  <a:pt x="30" y="378"/>
                </a:moveTo>
                <a:lnTo>
                  <a:pt x="30" y="390"/>
                </a:lnTo>
                <a:lnTo>
                  <a:pt x="18" y="390"/>
                </a:lnTo>
                <a:lnTo>
                  <a:pt x="18" y="378"/>
                </a:lnTo>
                <a:lnTo>
                  <a:pt x="30" y="378"/>
                </a:lnTo>
                <a:close/>
                <a:moveTo>
                  <a:pt x="30" y="402"/>
                </a:moveTo>
                <a:lnTo>
                  <a:pt x="30" y="414"/>
                </a:lnTo>
                <a:lnTo>
                  <a:pt x="18" y="414"/>
                </a:lnTo>
                <a:lnTo>
                  <a:pt x="18" y="402"/>
                </a:lnTo>
                <a:lnTo>
                  <a:pt x="30" y="402"/>
                </a:lnTo>
                <a:close/>
                <a:moveTo>
                  <a:pt x="30" y="426"/>
                </a:moveTo>
                <a:lnTo>
                  <a:pt x="30" y="438"/>
                </a:lnTo>
                <a:lnTo>
                  <a:pt x="18" y="438"/>
                </a:lnTo>
                <a:lnTo>
                  <a:pt x="18" y="426"/>
                </a:lnTo>
                <a:lnTo>
                  <a:pt x="30" y="426"/>
                </a:lnTo>
                <a:close/>
                <a:moveTo>
                  <a:pt x="30" y="450"/>
                </a:moveTo>
                <a:lnTo>
                  <a:pt x="30" y="462"/>
                </a:lnTo>
                <a:lnTo>
                  <a:pt x="18" y="462"/>
                </a:lnTo>
                <a:lnTo>
                  <a:pt x="18" y="450"/>
                </a:lnTo>
                <a:lnTo>
                  <a:pt x="30" y="450"/>
                </a:lnTo>
                <a:close/>
                <a:moveTo>
                  <a:pt x="30" y="474"/>
                </a:moveTo>
                <a:lnTo>
                  <a:pt x="30" y="486"/>
                </a:lnTo>
                <a:lnTo>
                  <a:pt x="18" y="486"/>
                </a:lnTo>
                <a:lnTo>
                  <a:pt x="18" y="474"/>
                </a:lnTo>
                <a:lnTo>
                  <a:pt x="30" y="474"/>
                </a:lnTo>
                <a:close/>
                <a:moveTo>
                  <a:pt x="30" y="499"/>
                </a:moveTo>
                <a:lnTo>
                  <a:pt x="30" y="511"/>
                </a:lnTo>
                <a:lnTo>
                  <a:pt x="18" y="511"/>
                </a:lnTo>
                <a:lnTo>
                  <a:pt x="18" y="499"/>
                </a:lnTo>
                <a:lnTo>
                  <a:pt x="30" y="499"/>
                </a:lnTo>
                <a:close/>
                <a:moveTo>
                  <a:pt x="30" y="523"/>
                </a:moveTo>
                <a:lnTo>
                  <a:pt x="30" y="535"/>
                </a:lnTo>
                <a:lnTo>
                  <a:pt x="18" y="535"/>
                </a:lnTo>
                <a:lnTo>
                  <a:pt x="18" y="523"/>
                </a:lnTo>
                <a:lnTo>
                  <a:pt x="30" y="523"/>
                </a:lnTo>
                <a:close/>
                <a:moveTo>
                  <a:pt x="30" y="547"/>
                </a:moveTo>
                <a:lnTo>
                  <a:pt x="30" y="559"/>
                </a:lnTo>
                <a:lnTo>
                  <a:pt x="18" y="559"/>
                </a:lnTo>
                <a:lnTo>
                  <a:pt x="18" y="547"/>
                </a:lnTo>
                <a:lnTo>
                  <a:pt x="30" y="547"/>
                </a:lnTo>
                <a:close/>
                <a:moveTo>
                  <a:pt x="30" y="571"/>
                </a:moveTo>
                <a:lnTo>
                  <a:pt x="30" y="583"/>
                </a:lnTo>
                <a:lnTo>
                  <a:pt x="18" y="583"/>
                </a:lnTo>
                <a:lnTo>
                  <a:pt x="18" y="571"/>
                </a:lnTo>
                <a:lnTo>
                  <a:pt x="30" y="571"/>
                </a:lnTo>
                <a:close/>
                <a:moveTo>
                  <a:pt x="30" y="595"/>
                </a:moveTo>
                <a:lnTo>
                  <a:pt x="30" y="607"/>
                </a:lnTo>
                <a:lnTo>
                  <a:pt x="18" y="607"/>
                </a:lnTo>
                <a:lnTo>
                  <a:pt x="18" y="595"/>
                </a:lnTo>
                <a:lnTo>
                  <a:pt x="30" y="595"/>
                </a:lnTo>
                <a:close/>
                <a:moveTo>
                  <a:pt x="30" y="619"/>
                </a:moveTo>
                <a:lnTo>
                  <a:pt x="30" y="631"/>
                </a:lnTo>
                <a:lnTo>
                  <a:pt x="18" y="631"/>
                </a:lnTo>
                <a:lnTo>
                  <a:pt x="18" y="619"/>
                </a:lnTo>
                <a:lnTo>
                  <a:pt x="30" y="619"/>
                </a:lnTo>
                <a:close/>
                <a:moveTo>
                  <a:pt x="30" y="643"/>
                </a:moveTo>
                <a:lnTo>
                  <a:pt x="30" y="655"/>
                </a:lnTo>
                <a:lnTo>
                  <a:pt x="18" y="655"/>
                </a:lnTo>
                <a:lnTo>
                  <a:pt x="18" y="643"/>
                </a:lnTo>
                <a:lnTo>
                  <a:pt x="30" y="643"/>
                </a:lnTo>
                <a:close/>
                <a:moveTo>
                  <a:pt x="30" y="667"/>
                </a:moveTo>
                <a:lnTo>
                  <a:pt x="30" y="679"/>
                </a:lnTo>
                <a:lnTo>
                  <a:pt x="18" y="679"/>
                </a:lnTo>
                <a:lnTo>
                  <a:pt x="18" y="667"/>
                </a:lnTo>
                <a:lnTo>
                  <a:pt x="30" y="667"/>
                </a:lnTo>
                <a:close/>
                <a:moveTo>
                  <a:pt x="30" y="691"/>
                </a:moveTo>
                <a:lnTo>
                  <a:pt x="30" y="704"/>
                </a:lnTo>
                <a:lnTo>
                  <a:pt x="18" y="704"/>
                </a:lnTo>
                <a:lnTo>
                  <a:pt x="18" y="691"/>
                </a:lnTo>
                <a:lnTo>
                  <a:pt x="30" y="691"/>
                </a:lnTo>
                <a:close/>
                <a:moveTo>
                  <a:pt x="30" y="716"/>
                </a:moveTo>
                <a:lnTo>
                  <a:pt x="30" y="728"/>
                </a:lnTo>
                <a:lnTo>
                  <a:pt x="18" y="728"/>
                </a:lnTo>
                <a:lnTo>
                  <a:pt x="18" y="716"/>
                </a:lnTo>
                <a:lnTo>
                  <a:pt x="30" y="716"/>
                </a:lnTo>
                <a:close/>
                <a:moveTo>
                  <a:pt x="30" y="740"/>
                </a:moveTo>
                <a:lnTo>
                  <a:pt x="30" y="752"/>
                </a:lnTo>
                <a:lnTo>
                  <a:pt x="18" y="752"/>
                </a:lnTo>
                <a:lnTo>
                  <a:pt x="18" y="740"/>
                </a:lnTo>
                <a:lnTo>
                  <a:pt x="30" y="740"/>
                </a:lnTo>
                <a:close/>
                <a:moveTo>
                  <a:pt x="30" y="764"/>
                </a:moveTo>
                <a:lnTo>
                  <a:pt x="30" y="776"/>
                </a:lnTo>
                <a:lnTo>
                  <a:pt x="18" y="776"/>
                </a:lnTo>
                <a:lnTo>
                  <a:pt x="18" y="764"/>
                </a:lnTo>
                <a:lnTo>
                  <a:pt x="30" y="764"/>
                </a:lnTo>
                <a:close/>
                <a:moveTo>
                  <a:pt x="30" y="788"/>
                </a:moveTo>
                <a:lnTo>
                  <a:pt x="30" y="800"/>
                </a:lnTo>
                <a:lnTo>
                  <a:pt x="18" y="800"/>
                </a:lnTo>
                <a:lnTo>
                  <a:pt x="18" y="788"/>
                </a:lnTo>
                <a:lnTo>
                  <a:pt x="30" y="788"/>
                </a:lnTo>
                <a:close/>
                <a:moveTo>
                  <a:pt x="30" y="812"/>
                </a:moveTo>
                <a:lnTo>
                  <a:pt x="30" y="824"/>
                </a:lnTo>
                <a:lnTo>
                  <a:pt x="18" y="824"/>
                </a:lnTo>
                <a:lnTo>
                  <a:pt x="18" y="812"/>
                </a:lnTo>
                <a:lnTo>
                  <a:pt x="30" y="812"/>
                </a:lnTo>
                <a:close/>
                <a:moveTo>
                  <a:pt x="30" y="836"/>
                </a:moveTo>
                <a:lnTo>
                  <a:pt x="30" y="848"/>
                </a:lnTo>
                <a:lnTo>
                  <a:pt x="18" y="848"/>
                </a:lnTo>
                <a:lnTo>
                  <a:pt x="18" y="836"/>
                </a:lnTo>
                <a:lnTo>
                  <a:pt x="30" y="836"/>
                </a:lnTo>
                <a:close/>
                <a:moveTo>
                  <a:pt x="30" y="860"/>
                </a:moveTo>
                <a:lnTo>
                  <a:pt x="30" y="872"/>
                </a:lnTo>
                <a:lnTo>
                  <a:pt x="18" y="872"/>
                </a:lnTo>
                <a:lnTo>
                  <a:pt x="18" y="860"/>
                </a:lnTo>
                <a:lnTo>
                  <a:pt x="30" y="860"/>
                </a:lnTo>
                <a:close/>
                <a:moveTo>
                  <a:pt x="30" y="884"/>
                </a:moveTo>
                <a:lnTo>
                  <a:pt x="30" y="896"/>
                </a:lnTo>
                <a:lnTo>
                  <a:pt x="18" y="896"/>
                </a:lnTo>
                <a:lnTo>
                  <a:pt x="18" y="884"/>
                </a:lnTo>
                <a:lnTo>
                  <a:pt x="30" y="884"/>
                </a:lnTo>
                <a:close/>
                <a:moveTo>
                  <a:pt x="30" y="909"/>
                </a:moveTo>
                <a:lnTo>
                  <a:pt x="30" y="921"/>
                </a:lnTo>
                <a:lnTo>
                  <a:pt x="18" y="921"/>
                </a:lnTo>
                <a:lnTo>
                  <a:pt x="18" y="909"/>
                </a:lnTo>
                <a:lnTo>
                  <a:pt x="30" y="909"/>
                </a:lnTo>
                <a:close/>
                <a:moveTo>
                  <a:pt x="30" y="933"/>
                </a:moveTo>
                <a:lnTo>
                  <a:pt x="30" y="945"/>
                </a:lnTo>
                <a:lnTo>
                  <a:pt x="18" y="945"/>
                </a:lnTo>
                <a:lnTo>
                  <a:pt x="18" y="933"/>
                </a:lnTo>
                <a:lnTo>
                  <a:pt x="30" y="933"/>
                </a:lnTo>
                <a:close/>
                <a:moveTo>
                  <a:pt x="30" y="957"/>
                </a:moveTo>
                <a:lnTo>
                  <a:pt x="30" y="969"/>
                </a:lnTo>
                <a:lnTo>
                  <a:pt x="18" y="969"/>
                </a:lnTo>
                <a:lnTo>
                  <a:pt x="18" y="957"/>
                </a:lnTo>
                <a:lnTo>
                  <a:pt x="30" y="957"/>
                </a:lnTo>
                <a:close/>
                <a:moveTo>
                  <a:pt x="30" y="981"/>
                </a:moveTo>
                <a:lnTo>
                  <a:pt x="30" y="993"/>
                </a:lnTo>
                <a:lnTo>
                  <a:pt x="18" y="993"/>
                </a:lnTo>
                <a:lnTo>
                  <a:pt x="18" y="981"/>
                </a:lnTo>
                <a:lnTo>
                  <a:pt x="30" y="981"/>
                </a:lnTo>
                <a:close/>
                <a:moveTo>
                  <a:pt x="30" y="1005"/>
                </a:moveTo>
                <a:lnTo>
                  <a:pt x="30" y="1017"/>
                </a:lnTo>
                <a:lnTo>
                  <a:pt x="18" y="1017"/>
                </a:lnTo>
                <a:lnTo>
                  <a:pt x="18" y="1005"/>
                </a:lnTo>
                <a:lnTo>
                  <a:pt x="30" y="1005"/>
                </a:lnTo>
                <a:close/>
                <a:moveTo>
                  <a:pt x="30" y="1029"/>
                </a:moveTo>
                <a:lnTo>
                  <a:pt x="30" y="1041"/>
                </a:lnTo>
                <a:lnTo>
                  <a:pt x="18" y="1041"/>
                </a:lnTo>
                <a:lnTo>
                  <a:pt x="18" y="1029"/>
                </a:lnTo>
                <a:lnTo>
                  <a:pt x="30" y="1029"/>
                </a:lnTo>
                <a:close/>
                <a:moveTo>
                  <a:pt x="30" y="1053"/>
                </a:moveTo>
                <a:lnTo>
                  <a:pt x="30" y="1065"/>
                </a:lnTo>
                <a:lnTo>
                  <a:pt x="18" y="1065"/>
                </a:lnTo>
                <a:lnTo>
                  <a:pt x="18" y="1053"/>
                </a:lnTo>
                <a:lnTo>
                  <a:pt x="30" y="1053"/>
                </a:lnTo>
                <a:close/>
                <a:moveTo>
                  <a:pt x="30" y="1077"/>
                </a:moveTo>
                <a:lnTo>
                  <a:pt x="30" y="1089"/>
                </a:lnTo>
                <a:lnTo>
                  <a:pt x="18" y="1089"/>
                </a:lnTo>
                <a:lnTo>
                  <a:pt x="18" y="1077"/>
                </a:lnTo>
                <a:lnTo>
                  <a:pt x="30" y="1077"/>
                </a:lnTo>
                <a:close/>
                <a:moveTo>
                  <a:pt x="30" y="1101"/>
                </a:moveTo>
                <a:lnTo>
                  <a:pt x="30" y="1114"/>
                </a:lnTo>
                <a:lnTo>
                  <a:pt x="18" y="1114"/>
                </a:lnTo>
                <a:lnTo>
                  <a:pt x="18" y="1101"/>
                </a:lnTo>
                <a:lnTo>
                  <a:pt x="30" y="1101"/>
                </a:lnTo>
                <a:close/>
                <a:moveTo>
                  <a:pt x="30" y="1126"/>
                </a:moveTo>
                <a:lnTo>
                  <a:pt x="30" y="1138"/>
                </a:lnTo>
                <a:lnTo>
                  <a:pt x="18" y="1138"/>
                </a:lnTo>
                <a:lnTo>
                  <a:pt x="18" y="1126"/>
                </a:lnTo>
                <a:lnTo>
                  <a:pt x="30" y="1126"/>
                </a:lnTo>
                <a:close/>
                <a:moveTo>
                  <a:pt x="30" y="1150"/>
                </a:moveTo>
                <a:lnTo>
                  <a:pt x="30" y="1162"/>
                </a:lnTo>
                <a:lnTo>
                  <a:pt x="18" y="1162"/>
                </a:lnTo>
                <a:lnTo>
                  <a:pt x="18" y="1150"/>
                </a:lnTo>
                <a:lnTo>
                  <a:pt x="30" y="1150"/>
                </a:lnTo>
                <a:close/>
                <a:moveTo>
                  <a:pt x="30" y="1174"/>
                </a:moveTo>
                <a:lnTo>
                  <a:pt x="30" y="1186"/>
                </a:lnTo>
                <a:lnTo>
                  <a:pt x="18" y="1186"/>
                </a:lnTo>
                <a:lnTo>
                  <a:pt x="18" y="1174"/>
                </a:lnTo>
                <a:lnTo>
                  <a:pt x="30" y="1174"/>
                </a:lnTo>
                <a:close/>
                <a:moveTo>
                  <a:pt x="30" y="1198"/>
                </a:moveTo>
                <a:lnTo>
                  <a:pt x="31" y="1210"/>
                </a:lnTo>
                <a:lnTo>
                  <a:pt x="19" y="1210"/>
                </a:lnTo>
                <a:lnTo>
                  <a:pt x="18" y="1198"/>
                </a:lnTo>
                <a:lnTo>
                  <a:pt x="30" y="1198"/>
                </a:lnTo>
                <a:close/>
                <a:moveTo>
                  <a:pt x="31" y="1222"/>
                </a:moveTo>
                <a:lnTo>
                  <a:pt x="31" y="1234"/>
                </a:lnTo>
                <a:lnTo>
                  <a:pt x="19" y="1234"/>
                </a:lnTo>
                <a:lnTo>
                  <a:pt x="19" y="1222"/>
                </a:lnTo>
                <a:lnTo>
                  <a:pt x="31" y="1222"/>
                </a:lnTo>
                <a:close/>
                <a:moveTo>
                  <a:pt x="31" y="1246"/>
                </a:moveTo>
                <a:lnTo>
                  <a:pt x="31" y="1258"/>
                </a:lnTo>
                <a:lnTo>
                  <a:pt x="19" y="1258"/>
                </a:lnTo>
                <a:lnTo>
                  <a:pt x="19" y="1246"/>
                </a:lnTo>
                <a:lnTo>
                  <a:pt x="31" y="1246"/>
                </a:lnTo>
                <a:close/>
                <a:moveTo>
                  <a:pt x="31" y="1270"/>
                </a:moveTo>
                <a:lnTo>
                  <a:pt x="31" y="1282"/>
                </a:lnTo>
                <a:lnTo>
                  <a:pt x="19" y="1282"/>
                </a:lnTo>
                <a:lnTo>
                  <a:pt x="19" y="1270"/>
                </a:lnTo>
                <a:lnTo>
                  <a:pt x="31" y="1270"/>
                </a:lnTo>
                <a:close/>
                <a:moveTo>
                  <a:pt x="31" y="1294"/>
                </a:moveTo>
                <a:lnTo>
                  <a:pt x="31" y="1306"/>
                </a:lnTo>
                <a:lnTo>
                  <a:pt x="19" y="1306"/>
                </a:lnTo>
                <a:lnTo>
                  <a:pt x="19" y="1294"/>
                </a:lnTo>
                <a:lnTo>
                  <a:pt x="31" y="1294"/>
                </a:lnTo>
                <a:close/>
                <a:moveTo>
                  <a:pt x="0" y="48"/>
                </a:moveTo>
                <a:lnTo>
                  <a:pt x="24" y="0"/>
                </a:lnTo>
                <a:lnTo>
                  <a:pt x="48" y="48"/>
                </a:lnTo>
                <a:lnTo>
                  <a:pt x="0" y="4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bevel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7543" name="Freeform 23"/>
          <p:cNvSpPr>
            <a:spLocks noEditPoints="1"/>
          </p:cNvSpPr>
          <p:nvPr/>
        </p:nvSpPr>
        <p:spPr bwMode="auto">
          <a:xfrm>
            <a:off x="2987675" y="2774950"/>
            <a:ext cx="2444750" cy="76200"/>
          </a:xfrm>
          <a:custGeom>
            <a:avLst/>
            <a:gdLst>
              <a:gd name="T0" fmla="*/ 2147483646 w 1540"/>
              <a:gd name="T1" fmla="*/ 2147483646 h 48"/>
              <a:gd name="T2" fmla="*/ 2147483646 w 1540"/>
              <a:gd name="T3" fmla="*/ 2147483646 h 48"/>
              <a:gd name="T4" fmla="*/ 2147483646 w 1540"/>
              <a:gd name="T5" fmla="*/ 2147483646 h 48"/>
              <a:gd name="T6" fmla="*/ 2147483646 w 1540"/>
              <a:gd name="T7" fmla="*/ 2147483646 h 48"/>
              <a:gd name="T8" fmla="*/ 2147483646 w 1540"/>
              <a:gd name="T9" fmla="*/ 2147483646 h 48"/>
              <a:gd name="T10" fmla="*/ 2147483646 w 1540"/>
              <a:gd name="T11" fmla="*/ 2147483646 h 48"/>
              <a:gd name="T12" fmla="*/ 2147483646 w 1540"/>
              <a:gd name="T13" fmla="*/ 2147483646 h 48"/>
              <a:gd name="T14" fmla="*/ 2147483646 w 1540"/>
              <a:gd name="T15" fmla="*/ 2147483646 h 48"/>
              <a:gd name="T16" fmla="*/ 2147483646 w 1540"/>
              <a:gd name="T17" fmla="*/ 2147483646 h 48"/>
              <a:gd name="T18" fmla="*/ 2147483646 w 1540"/>
              <a:gd name="T19" fmla="*/ 2147483646 h 48"/>
              <a:gd name="T20" fmla="*/ 2147483646 w 1540"/>
              <a:gd name="T21" fmla="*/ 2147483646 h 48"/>
              <a:gd name="T22" fmla="*/ 2147483646 w 1540"/>
              <a:gd name="T23" fmla="*/ 2147483646 h 48"/>
              <a:gd name="T24" fmla="*/ 2147483646 w 1540"/>
              <a:gd name="T25" fmla="*/ 2147483646 h 48"/>
              <a:gd name="T26" fmla="*/ 2147483646 w 1540"/>
              <a:gd name="T27" fmla="*/ 2147483646 h 48"/>
              <a:gd name="T28" fmla="*/ 2147483646 w 1540"/>
              <a:gd name="T29" fmla="*/ 2147483646 h 48"/>
              <a:gd name="T30" fmla="*/ 2147483646 w 1540"/>
              <a:gd name="T31" fmla="*/ 2147483646 h 48"/>
              <a:gd name="T32" fmla="*/ 2147483646 w 1540"/>
              <a:gd name="T33" fmla="*/ 2147483646 h 48"/>
              <a:gd name="T34" fmla="*/ 2147483646 w 1540"/>
              <a:gd name="T35" fmla="*/ 2147483646 h 48"/>
              <a:gd name="T36" fmla="*/ 2147483646 w 1540"/>
              <a:gd name="T37" fmla="*/ 2147483646 h 48"/>
              <a:gd name="T38" fmla="*/ 2147483646 w 1540"/>
              <a:gd name="T39" fmla="*/ 2147483646 h 48"/>
              <a:gd name="T40" fmla="*/ 2147483646 w 1540"/>
              <a:gd name="T41" fmla="*/ 2147483646 h 48"/>
              <a:gd name="T42" fmla="*/ 2147483646 w 1540"/>
              <a:gd name="T43" fmla="*/ 2147483646 h 48"/>
              <a:gd name="T44" fmla="*/ 2147483646 w 1540"/>
              <a:gd name="T45" fmla="*/ 2147483646 h 48"/>
              <a:gd name="T46" fmla="*/ 2147483646 w 1540"/>
              <a:gd name="T47" fmla="*/ 2147483646 h 48"/>
              <a:gd name="T48" fmla="*/ 2147483646 w 1540"/>
              <a:gd name="T49" fmla="*/ 2147483646 h 48"/>
              <a:gd name="T50" fmla="*/ 2147483646 w 1540"/>
              <a:gd name="T51" fmla="*/ 2147483646 h 48"/>
              <a:gd name="T52" fmla="*/ 2147483646 w 1540"/>
              <a:gd name="T53" fmla="*/ 2147483646 h 48"/>
              <a:gd name="T54" fmla="*/ 2147483646 w 1540"/>
              <a:gd name="T55" fmla="*/ 2147483646 h 48"/>
              <a:gd name="T56" fmla="*/ 2147483646 w 1540"/>
              <a:gd name="T57" fmla="*/ 2147483646 h 48"/>
              <a:gd name="T58" fmla="*/ 2147483646 w 1540"/>
              <a:gd name="T59" fmla="*/ 2147483646 h 48"/>
              <a:gd name="T60" fmla="*/ 2147483646 w 1540"/>
              <a:gd name="T61" fmla="*/ 2147483646 h 48"/>
              <a:gd name="T62" fmla="*/ 2147483646 w 1540"/>
              <a:gd name="T63" fmla="*/ 2147483646 h 48"/>
              <a:gd name="T64" fmla="*/ 2147483646 w 1540"/>
              <a:gd name="T65" fmla="*/ 2147483646 h 48"/>
              <a:gd name="T66" fmla="*/ 2147483646 w 1540"/>
              <a:gd name="T67" fmla="*/ 2147483646 h 48"/>
              <a:gd name="T68" fmla="*/ 2147483646 w 1540"/>
              <a:gd name="T69" fmla="*/ 2147483646 h 48"/>
              <a:gd name="T70" fmla="*/ 2147483646 w 1540"/>
              <a:gd name="T71" fmla="*/ 2147483646 h 48"/>
              <a:gd name="T72" fmla="*/ 2147483646 w 1540"/>
              <a:gd name="T73" fmla="*/ 2147483646 h 48"/>
              <a:gd name="T74" fmla="*/ 2147483646 w 1540"/>
              <a:gd name="T75" fmla="*/ 2147483646 h 48"/>
              <a:gd name="T76" fmla="*/ 2147483646 w 1540"/>
              <a:gd name="T77" fmla="*/ 2147483646 h 48"/>
              <a:gd name="T78" fmla="*/ 2147483646 w 1540"/>
              <a:gd name="T79" fmla="*/ 2147483646 h 48"/>
              <a:gd name="T80" fmla="*/ 2147483646 w 1540"/>
              <a:gd name="T81" fmla="*/ 2147483646 h 48"/>
              <a:gd name="T82" fmla="*/ 2147483646 w 1540"/>
              <a:gd name="T83" fmla="*/ 2147483646 h 48"/>
              <a:gd name="T84" fmla="*/ 2147483646 w 1540"/>
              <a:gd name="T85" fmla="*/ 2147483646 h 48"/>
              <a:gd name="T86" fmla="*/ 2147483646 w 1540"/>
              <a:gd name="T87" fmla="*/ 2147483646 h 48"/>
              <a:gd name="T88" fmla="*/ 2147483646 w 1540"/>
              <a:gd name="T89" fmla="*/ 2147483646 h 48"/>
              <a:gd name="T90" fmla="*/ 2147483646 w 1540"/>
              <a:gd name="T91" fmla="*/ 2147483646 h 48"/>
              <a:gd name="T92" fmla="*/ 2147483646 w 1540"/>
              <a:gd name="T93" fmla="*/ 2147483646 h 48"/>
              <a:gd name="T94" fmla="*/ 2147483646 w 1540"/>
              <a:gd name="T95" fmla="*/ 2147483646 h 48"/>
              <a:gd name="T96" fmla="*/ 2147483646 w 1540"/>
              <a:gd name="T97" fmla="*/ 2147483646 h 48"/>
              <a:gd name="T98" fmla="*/ 2147483646 w 1540"/>
              <a:gd name="T99" fmla="*/ 2147483646 h 48"/>
              <a:gd name="T100" fmla="*/ 2147483646 w 1540"/>
              <a:gd name="T101" fmla="*/ 2147483646 h 48"/>
              <a:gd name="T102" fmla="*/ 2147483646 w 1540"/>
              <a:gd name="T103" fmla="*/ 2147483646 h 48"/>
              <a:gd name="T104" fmla="*/ 2147483646 w 1540"/>
              <a:gd name="T105" fmla="*/ 2147483646 h 48"/>
              <a:gd name="T106" fmla="*/ 2147483646 w 1540"/>
              <a:gd name="T107" fmla="*/ 2147483646 h 48"/>
              <a:gd name="T108" fmla="*/ 2147483646 w 1540"/>
              <a:gd name="T109" fmla="*/ 2147483646 h 48"/>
              <a:gd name="T110" fmla="*/ 2147483646 w 1540"/>
              <a:gd name="T111" fmla="*/ 2147483646 h 48"/>
              <a:gd name="T112" fmla="*/ 2147483646 w 1540"/>
              <a:gd name="T113" fmla="*/ 2147483646 h 48"/>
              <a:gd name="T114" fmla="*/ 2147483646 w 1540"/>
              <a:gd name="T115" fmla="*/ 2147483646 h 48"/>
              <a:gd name="T116" fmla="*/ 2147483646 w 1540"/>
              <a:gd name="T117" fmla="*/ 2147483646 h 48"/>
              <a:gd name="T118" fmla="*/ 2147483646 w 1540"/>
              <a:gd name="T119" fmla="*/ 2147483646 h 48"/>
              <a:gd name="T120" fmla="*/ 2147483646 w 1540"/>
              <a:gd name="T121" fmla="*/ 2147483646 h 48"/>
              <a:gd name="T122" fmla="*/ 2147483646 w 1540"/>
              <a:gd name="T123" fmla="*/ 2147483646 h 48"/>
              <a:gd name="T124" fmla="*/ 2147483646 w 1540"/>
              <a:gd name="T125" fmla="*/ 2147483646 h 4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540"/>
              <a:gd name="T190" fmla="*/ 0 h 48"/>
              <a:gd name="T191" fmla="*/ 1540 w 1540"/>
              <a:gd name="T192" fmla="*/ 48 h 4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540" h="48">
                <a:moveTo>
                  <a:pt x="40" y="18"/>
                </a:moveTo>
                <a:lnTo>
                  <a:pt x="52" y="18"/>
                </a:lnTo>
                <a:lnTo>
                  <a:pt x="52" y="30"/>
                </a:lnTo>
                <a:lnTo>
                  <a:pt x="40" y="30"/>
                </a:lnTo>
                <a:lnTo>
                  <a:pt x="40" y="18"/>
                </a:lnTo>
                <a:close/>
                <a:moveTo>
                  <a:pt x="64" y="18"/>
                </a:moveTo>
                <a:lnTo>
                  <a:pt x="76" y="18"/>
                </a:lnTo>
                <a:lnTo>
                  <a:pt x="76" y="30"/>
                </a:lnTo>
                <a:lnTo>
                  <a:pt x="64" y="30"/>
                </a:lnTo>
                <a:lnTo>
                  <a:pt x="64" y="18"/>
                </a:lnTo>
                <a:close/>
                <a:moveTo>
                  <a:pt x="88" y="18"/>
                </a:moveTo>
                <a:lnTo>
                  <a:pt x="100" y="18"/>
                </a:lnTo>
                <a:lnTo>
                  <a:pt x="100" y="30"/>
                </a:lnTo>
                <a:lnTo>
                  <a:pt x="88" y="30"/>
                </a:lnTo>
                <a:lnTo>
                  <a:pt x="88" y="18"/>
                </a:lnTo>
                <a:close/>
                <a:moveTo>
                  <a:pt x="112" y="18"/>
                </a:moveTo>
                <a:lnTo>
                  <a:pt x="124" y="18"/>
                </a:lnTo>
                <a:lnTo>
                  <a:pt x="124" y="30"/>
                </a:lnTo>
                <a:lnTo>
                  <a:pt x="112" y="30"/>
                </a:lnTo>
                <a:lnTo>
                  <a:pt x="112" y="18"/>
                </a:lnTo>
                <a:close/>
                <a:moveTo>
                  <a:pt x="136" y="18"/>
                </a:moveTo>
                <a:lnTo>
                  <a:pt x="148" y="18"/>
                </a:lnTo>
                <a:lnTo>
                  <a:pt x="148" y="30"/>
                </a:lnTo>
                <a:lnTo>
                  <a:pt x="136" y="30"/>
                </a:lnTo>
                <a:lnTo>
                  <a:pt x="136" y="18"/>
                </a:lnTo>
                <a:close/>
                <a:moveTo>
                  <a:pt x="160" y="18"/>
                </a:moveTo>
                <a:lnTo>
                  <a:pt x="172" y="18"/>
                </a:lnTo>
                <a:lnTo>
                  <a:pt x="172" y="30"/>
                </a:lnTo>
                <a:lnTo>
                  <a:pt x="160" y="30"/>
                </a:lnTo>
                <a:lnTo>
                  <a:pt x="160" y="18"/>
                </a:lnTo>
                <a:close/>
                <a:moveTo>
                  <a:pt x="184" y="18"/>
                </a:moveTo>
                <a:lnTo>
                  <a:pt x="196" y="18"/>
                </a:lnTo>
                <a:lnTo>
                  <a:pt x="196" y="30"/>
                </a:lnTo>
                <a:lnTo>
                  <a:pt x="184" y="30"/>
                </a:lnTo>
                <a:lnTo>
                  <a:pt x="184" y="18"/>
                </a:lnTo>
                <a:close/>
                <a:moveTo>
                  <a:pt x="208" y="18"/>
                </a:moveTo>
                <a:lnTo>
                  <a:pt x="220" y="18"/>
                </a:lnTo>
                <a:lnTo>
                  <a:pt x="220" y="30"/>
                </a:lnTo>
                <a:lnTo>
                  <a:pt x="208" y="30"/>
                </a:lnTo>
                <a:lnTo>
                  <a:pt x="208" y="18"/>
                </a:lnTo>
                <a:close/>
                <a:moveTo>
                  <a:pt x="232" y="18"/>
                </a:moveTo>
                <a:lnTo>
                  <a:pt x="244" y="18"/>
                </a:lnTo>
                <a:lnTo>
                  <a:pt x="244" y="30"/>
                </a:lnTo>
                <a:lnTo>
                  <a:pt x="232" y="30"/>
                </a:lnTo>
                <a:lnTo>
                  <a:pt x="232" y="18"/>
                </a:lnTo>
                <a:close/>
                <a:moveTo>
                  <a:pt x="256" y="18"/>
                </a:moveTo>
                <a:lnTo>
                  <a:pt x="268" y="18"/>
                </a:lnTo>
                <a:lnTo>
                  <a:pt x="268" y="30"/>
                </a:lnTo>
                <a:lnTo>
                  <a:pt x="256" y="30"/>
                </a:lnTo>
                <a:lnTo>
                  <a:pt x="256" y="18"/>
                </a:lnTo>
                <a:close/>
                <a:moveTo>
                  <a:pt x="280" y="18"/>
                </a:moveTo>
                <a:lnTo>
                  <a:pt x="292" y="18"/>
                </a:lnTo>
                <a:lnTo>
                  <a:pt x="292" y="30"/>
                </a:lnTo>
                <a:lnTo>
                  <a:pt x="280" y="30"/>
                </a:lnTo>
                <a:lnTo>
                  <a:pt x="280" y="18"/>
                </a:lnTo>
                <a:close/>
                <a:moveTo>
                  <a:pt x="304" y="18"/>
                </a:moveTo>
                <a:lnTo>
                  <a:pt x="316" y="18"/>
                </a:lnTo>
                <a:lnTo>
                  <a:pt x="316" y="30"/>
                </a:lnTo>
                <a:lnTo>
                  <a:pt x="304" y="30"/>
                </a:lnTo>
                <a:lnTo>
                  <a:pt x="304" y="18"/>
                </a:lnTo>
                <a:close/>
                <a:moveTo>
                  <a:pt x="328" y="18"/>
                </a:moveTo>
                <a:lnTo>
                  <a:pt x="340" y="18"/>
                </a:lnTo>
                <a:lnTo>
                  <a:pt x="340" y="30"/>
                </a:lnTo>
                <a:lnTo>
                  <a:pt x="328" y="30"/>
                </a:lnTo>
                <a:lnTo>
                  <a:pt x="328" y="18"/>
                </a:lnTo>
                <a:close/>
                <a:moveTo>
                  <a:pt x="352" y="18"/>
                </a:moveTo>
                <a:lnTo>
                  <a:pt x="364" y="18"/>
                </a:lnTo>
                <a:lnTo>
                  <a:pt x="364" y="30"/>
                </a:lnTo>
                <a:lnTo>
                  <a:pt x="352" y="30"/>
                </a:lnTo>
                <a:lnTo>
                  <a:pt x="352" y="18"/>
                </a:lnTo>
                <a:close/>
                <a:moveTo>
                  <a:pt x="376" y="18"/>
                </a:moveTo>
                <a:lnTo>
                  <a:pt x="388" y="18"/>
                </a:lnTo>
                <a:lnTo>
                  <a:pt x="388" y="30"/>
                </a:lnTo>
                <a:lnTo>
                  <a:pt x="376" y="30"/>
                </a:lnTo>
                <a:lnTo>
                  <a:pt x="376" y="18"/>
                </a:lnTo>
                <a:close/>
                <a:moveTo>
                  <a:pt x="400" y="18"/>
                </a:moveTo>
                <a:lnTo>
                  <a:pt x="412" y="18"/>
                </a:lnTo>
                <a:lnTo>
                  <a:pt x="412" y="30"/>
                </a:lnTo>
                <a:lnTo>
                  <a:pt x="400" y="30"/>
                </a:lnTo>
                <a:lnTo>
                  <a:pt x="400" y="18"/>
                </a:lnTo>
                <a:close/>
                <a:moveTo>
                  <a:pt x="424" y="18"/>
                </a:moveTo>
                <a:lnTo>
                  <a:pt x="436" y="18"/>
                </a:lnTo>
                <a:lnTo>
                  <a:pt x="436" y="30"/>
                </a:lnTo>
                <a:lnTo>
                  <a:pt x="424" y="30"/>
                </a:lnTo>
                <a:lnTo>
                  <a:pt x="424" y="18"/>
                </a:lnTo>
                <a:close/>
                <a:moveTo>
                  <a:pt x="448" y="18"/>
                </a:moveTo>
                <a:lnTo>
                  <a:pt x="460" y="18"/>
                </a:lnTo>
                <a:lnTo>
                  <a:pt x="460" y="30"/>
                </a:lnTo>
                <a:lnTo>
                  <a:pt x="448" y="30"/>
                </a:lnTo>
                <a:lnTo>
                  <a:pt x="448" y="18"/>
                </a:lnTo>
                <a:close/>
                <a:moveTo>
                  <a:pt x="472" y="18"/>
                </a:moveTo>
                <a:lnTo>
                  <a:pt x="484" y="18"/>
                </a:lnTo>
                <a:lnTo>
                  <a:pt x="484" y="30"/>
                </a:lnTo>
                <a:lnTo>
                  <a:pt x="472" y="30"/>
                </a:lnTo>
                <a:lnTo>
                  <a:pt x="472" y="18"/>
                </a:lnTo>
                <a:close/>
                <a:moveTo>
                  <a:pt x="496" y="18"/>
                </a:moveTo>
                <a:lnTo>
                  <a:pt x="508" y="18"/>
                </a:lnTo>
                <a:lnTo>
                  <a:pt x="508" y="30"/>
                </a:lnTo>
                <a:lnTo>
                  <a:pt x="496" y="30"/>
                </a:lnTo>
                <a:lnTo>
                  <a:pt x="496" y="18"/>
                </a:lnTo>
                <a:close/>
                <a:moveTo>
                  <a:pt x="520" y="18"/>
                </a:moveTo>
                <a:lnTo>
                  <a:pt x="532" y="18"/>
                </a:lnTo>
                <a:lnTo>
                  <a:pt x="532" y="30"/>
                </a:lnTo>
                <a:lnTo>
                  <a:pt x="520" y="30"/>
                </a:lnTo>
                <a:lnTo>
                  <a:pt x="520" y="18"/>
                </a:lnTo>
                <a:close/>
                <a:moveTo>
                  <a:pt x="544" y="18"/>
                </a:moveTo>
                <a:lnTo>
                  <a:pt x="556" y="18"/>
                </a:lnTo>
                <a:lnTo>
                  <a:pt x="556" y="30"/>
                </a:lnTo>
                <a:lnTo>
                  <a:pt x="544" y="30"/>
                </a:lnTo>
                <a:lnTo>
                  <a:pt x="544" y="18"/>
                </a:lnTo>
                <a:close/>
                <a:moveTo>
                  <a:pt x="568" y="19"/>
                </a:moveTo>
                <a:lnTo>
                  <a:pt x="580" y="19"/>
                </a:lnTo>
                <a:lnTo>
                  <a:pt x="580" y="31"/>
                </a:lnTo>
                <a:lnTo>
                  <a:pt x="568" y="31"/>
                </a:lnTo>
                <a:lnTo>
                  <a:pt x="568" y="19"/>
                </a:lnTo>
                <a:close/>
                <a:moveTo>
                  <a:pt x="592" y="19"/>
                </a:moveTo>
                <a:lnTo>
                  <a:pt x="604" y="19"/>
                </a:lnTo>
                <a:lnTo>
                  <a:pt x="604" y="31"/>
                </a:lnTo>
                <a:lnTo>
                  <a:pt x="592" y="31"/>
                </a:lnTo>
                <a:lnTo>
                  <a:pt x="592" y="19"/>
                </a:lnTo>
                <a:close/>
                <a:moveTo>
                  <a:pt x="616" y="19"/>
                </a:moveTo>
                <a:lnTo>
                  <a:pt x="628" y="19"/>
                </a:lnTo>
                <a:lnTo>
                  <a:pt x="628" y="31"/>
                </a:lnTo>
                <a:lnTo>
                  <a:pt x="616" y="31"/>
                </a:lnTo>
                <a:lnTo>
                  <a:pt x="616" y="19"/>
                </a:lnTo>
                <a:close/>
                <a:moveTo>
                  <a:pt x="640" y="19"/>
                </a:moveTo>
                <a:lnTo>
                  <a:pt x="652" y="19"/>
                </a:lnTo>
                <a:lnTo>
                  <a:pt x="652" y="31"/>
                </a:lnTo>
                <a:lnTo>
                  <a:pt x="640" y="31"/>
                </a:lnTo>
                <a:lnTo>
                  <a:pt x="640" y="19"/>
                </a:lnTo>
                <a:close/>
                <a:moveTo>
                  <a:pt x="664" y="19"/>
                </a:moveTo>
                <a:lnTo>
                  <a:pt x="676" y="19"/>
                </a:lnTo>
                <a:lnTo>
                  <a:pt x="676" y="31"/>
                </a:lnTo>
                <a:lnTo>
                  <a:pt x="664" y="31"/>
                </a:lnTo>
                <a:lnTo>
                  <a:pt x="664" y="19"/>
                </a:lnTo>
                <a:close/>
                <a:moveTo>
                  <a:pt x="688" y="19"/>
                </a:moveTo>
                <a:lnTo>
                  <a:pt x="700" y="19"/>
                </a:lnTo>
                <a:lnTo>
                  <a:pt x="700" y="31"/>
                </a:lnTo>
                <a:lnTo>
                  <a:pt x="688" y="31"/>
                </a:lnTo>
                <a:lnTo>
                  <a:pt x="688" y="19"/>
                </a:lnTo>
                <a:close/>
                <a:moveTo>
                  <a:pt x="712" y="19"/>
                </a:moveTo>
                <a:lnTo>
                  <a:pt x="724" y="19"/>
                </a:lnTo>
                <a:lnTo>
                  <a:pt x="724" y="31"/>
                </a:lnTo>
                <a:lnTo>
                  <a:pt x="712" y="31"/>
                </a:lnTo>
                <a:lnTo>
                  <a:pt x="712" y="19"/>
                </a:lnTo>
                <a:close/>
                <a:moveTo>
                  <a:pt x="736" y="19"/>
                </a:moveTo>
                <a:lnTo>
                  <a:pt x="748" y="19"/>
                </a:lnTo>
                <a:lnTo>
                  <a:pt x="748" y="31"/>
                </a:lnTo>
                <a:lnTo>
                  <a:pt x="736" y="31"/>
                </a:lnTo>
                <a:lnTo>
                  <a:pt x="736" y="19"/>
                </a:lnTo>
                <a:close/>
                <a:moveTo>
                  <a:pt x="760" y="19"/>
                </a:moveTo>
                <a:lnTo>
                  <a:pt x="772" y="19"/>
                </a:lnTo>
                <a:lnTo>
                  <a:pt x="772" y="31"/>
                </a:lnTo>
                <a:lnTo>
                  <a:pt x="760" y="31"/>
                </a:lnTo>
                <a:lnTo>
                  <a:pt x="760" y="19"/>
                </a:lnTo>
                <a:close/>
                <a:moveTo>
                  <a:pt x="784" y="19"/>
                </a:moveTo>
                <a:lnTo>
                  <a:pt x="796" y="19"/>
                </a:lnTo>
                <a:lnTo>
                  <a:pt x="796" y="31"/>
                </a:lnTo>
                <a:lnTo>
                  <a:pt x="784" y="31"/>
                </a:lnTo>
                <a:lnTo>
                  <a:pt x="784" y="19"/>
                </a:lnTo>
                <a:close/>
                <a:moveTo>
                  <a:pt x="808" y="19"/>
                </a:moveTo>
                <a:lnTo>
                  <a:pt x="820" y="19"/>
                </a:lnTo>
                <a:lnTo>
                  <a:pt x="820" y="31"/>
                </a:lnTo>
                <a:lnTo>
                  <a:pt x="808" y="31"/>
                </a:lnTo>
                <a:lnTo>
                  <a:pt x="808" y="19"/>
                </a:lnTo>
                <a:close/>
                <a:moveTo>
                  <a:pt x="832" y="19"/>
                </a:moveTo>
                <a:lnTo>
                  <a:pt x="844" y="19"/>
                </a:lnTo>
                <a:lnTo>
                  <a:pt x="844" y="31"/>
                </a:lnTo>
                <a:lnTo>
                  <a:pt x="832" y="31"/>
                </a:lnTo>
                <a:lnTo>
                  <a:pt x="832" y="19"/>
                </a:lnTo>
                <a:close/>
                <a:moveTo>
                  <a:pt x="856" y="19"/>
                </a:moveTo>
                <a:lnTo>
                  <a:pt x="868" y="19"/>
                </a:lnTo>
                <a:lnTo>
                  <a:pt x="868" y="31"/>
                </a:lnTo>
                <a:lnTo>
                  <a:pt x="856" y="31"/>
                </a:lnTo>
                <a:lnTo>
                  <a:pt x="856" y="19"/>
                </a:lnTo>
                <a:close/>
                <a:moveTo>
                  <a:pt x="880" y="19"/>
                </a:moveTo>
                <a:lnTo>
                  <a:pt x="892" y="19"/>
                </a:lnTo>
                <a:lnTo>
                  <a:pt x="892" y="31"/>
                </a:lnTo>
                <a:lnTo>
                  <a:pt x="880" y="31"/>
                </a:lnTo>
                <a:lnTo>
                  <a:pt x="880" y="19"/>
                </a:lnTo>
                <a:close/>
                <a:moveTo>
                  <a:pt x="904" y="19"/>
                </a:moveTo>
                <a:lnTo>
                  <a:pt x="916" y="19"/>
                </a:lnTo>
                <a:lnTo>
                  <a:pt x="916" y="31"/>
                </a:lnTo>
                <a:lnTo>
                  <a:pt x="904" y="31"/>
                </a:lnTo>
                <a:lnTo>
                  <a:pt x="904" y="19"/>
                </a:lnTo>
                <a:close/>
                <a:moveTo>
                  <a:pt x="928" y="19"/>
                </a:moveTo>
                <a:lnTo>
                  <a:pt x="940" y="19"/>
                </a:lnTo>
                <a:lnTo>
                  <a:pt x="940" y="31"/>
                </a:lnTo>
                <a:lnTo>
                  <a:pt x="928" y="31"/>
                </a:lnTo>
                <a:lnTo>
                  <a:pt x="928" y="19"/>
                </a:lnTo>
                <a:close/>
                <a:moveTo>
                  <a:pt x="952" y="19"/>
                </a:moveTo>
                <a:lnTo>
                  <a:pt x="964" y="19"/>
                </a:lnTo>
                <a:lnTo>
                  <a:pt x="964" y="31"/>
                </a:lnTo>
                <a:lnTo>
                  <a:pt x="952" y="31"/>
                </a:lnTo>
                <a:lnTo>
                  <a:pt x="952" y="19"/>
                </a:lnTo>
                <a:close/>
                <a:moveTo>
                  <a:pt x="976" y="19"/>
                </a:moveTo>
                <a:lnTo>
                  <a:pt x="988" y="19"/>
                </a:lnTo>
                <a:lnTo>
                  <a:pt x="988" y="31"/>
                </a:lnTo>
                <a:lnTo>
                  <a:pt x="976" y="31"/>
                </a:lnTo>
                <a:lnTo>
                  <a:pt x="976" y="19"/>
                </a:lnTo>
                <a:close/>
                <a:moveTo>
                  <a:pt x="1000" y="19"/>
                </a:moveTo>
                <a:lnTo>
                  <a:pt x="1012" y="19"/>
                </a:lnTo>
                <a:lnTo>
                  <a:pt x="1012" y="31"/>
                </a:lnTo>
                <a:lnTo>
                  <a:pt x="1000" y="31"/>
                </a:lnTo>
                <a:lnTo>
                  <a:pt x="1000" y="19"/>
                </a:lnTo>
                <a:close/>
                <a:moveTo>
                  <a:pt x="1024" y="19"/>
                </a:moveTo>
                <a:lnTo>
                  <a:pt x="1036" y="19"/>
                </a:lnTo>
                <a:lnTo>
                  <a:pt x="1036" y="31"/>
                </a:lnTo>
                <a:lnTo>
                  <a:pt x="1024" y="31"/>
                </a:lnTo>
                <a:lnTo>
                  <a:pt x="1024" y="19"/>
                </a:lnTo>
                <a:close/>
                <a:moveTo>
                  <a:pt x="1048" y="19"/>
                </a:moveTo>
                <a:lnTo>
                  <a:pt x="1060" y="19"/>
                </a:lnTo>
                <a:lnTo>
                  <a:pt x="1060" y="31"/>
                </a:lnTo>
                <a:lnTo>
                  <a:pt x="1048" y="31"/>
                </a:lnTo>
                <a:lnTo>
                  <a:pt x="1048" y="19"/>
                </a:lnTo>
                <a:close/>
                <a:moveTo>
                  <a:pt x="1072" y="19"/>
                </a:moveTo>
                <a:lnTo>
                  <a:pt x="1084" y="19"/>
                </a:lnTo>
                <a:lnTo>
                  <a:pt x="1084" y="31"/>
                </a:lnTo>
                <a:lnTo>
                  <a:pt x="1072" y="31"/>
                </a:lnTo>
                <a:lnTo>
                  <a:pt x="1072" y="19"/>
                </a:lnTo>
                <a:close/>
                <a:moveTo>
                  <a:pt x="1096" y="19"/>
                </a:moveTo>
                <a:lnTo>
                  <a:pt x="1108" y="19"/>
                </a:lnTo>
                <a:lnTo>
                  <a:pt x="1108" y="31"/>
                </a:lnTo>
                <a:lnTo>
                  <a:pt x="1096" y="31"/>
                </a:lnTo>
                <a:lnTo>
                  <a:pt x="1096" y="19"/>
                </a:lnTo>
                <a:close/>
                <a:moveTo>
                  <a:pt x="1120" y="19"/>
                </a:moveTo>
                <a:lnTo>
                  <a:pt x="1132" y="19"/>
                </a:lnTo>
                <a:lnTo>
                  <a:pt x="1132" y="31"/>
                </a:lnTo>
                <a:lnTo>
                  <a:pt x="1120" y="31"/>
                </a:lnTo>
                <a:lnTo>
                  <a:pt x="1120" y="19"/>
                </a:lnTo>
                <a:close/>
                <a:moveTo>
                  <a:pt x="1144" y="19"/>
                </a:moveTo>
                <a:lnTo>
                  <a:pt x="1156" y="19"/>
                </a:lnTo>
                <a:lnTo>
                  <a:pt x="1156" y="31"/>
                </a:lnTo>
                <a:lnTo>
                  <a:pt x="1144" y="31"/>
                </a:lnTo>
                <a:lnTo>
                  <a:pt x="1144" y="19"/>
                </a:lnTo>
                <a:close/>
                <a:moveTo>
                  <a:pt x="1168" y="19"/>
                </a:moveTo>
                <a:lnTo>
                  <a:pt x="1180" y="19"/>
                </a:lnTo>
                <a:lnTo>
                  <a:pt x="1180" y="31"/>
                </a:lnTo>
                <a:lnTo>
                  <a:pt x="1168" y="31"/>
                </a:lnTo>
                <a:lnTo>
                  <a:pt x="1168" y="19"/>
                </a:lnTo>
                <a:close/>
                <a:moveTo>
                  <a:pt x="1192" y="19"/>
                </a:moveTo>
                <a:lnTo>
                  <a:pt x="1204" y="19"/>
                </a:lnTo>
                <a:lnTo>
                  <a:pt x="1204" y="31"/>
                </a:lnTo>
                <a:lnTo>
                  <a:pt x="1192" y="31"/>
                </a:lnTo>
                <a:lnTo>
                  <a:pt x="1192" y="19"/>
                </a:lnTo>
                <a:close/>
                <a:moveTo>
                  <a:pt x="1216" y="19"/>
                </a:moveTo>
                <a:lnTo>
                  <a:pt x="1228" y="19"/>
                </a:lnTo>
                <a:lnTo>
                  <a:pt x="1228" y="31"/>
                </a:lnTo>
                <a:lnTo>
                  <a:pt x="1216" y="31"/>
                </a:lnTo>
                <a:lnTo>
                  <a:pt x="1216" y="19"/>
                </a:lnTo>
                <a:close/>
                <a:moveTo>
                  <a:pt x="1240" y="19"/>
                </a:moveTo>
                <a:lnTo>
                  <a:pt x="1252" y="19"/>
                </a:lnTo>
                <a:lnTo>
                  <a:pt x="1252" y="31"/>
                </a:lnTo>
                <a:lnTo>
                  <a:pt x="1240" y="31"/>
                </a:lnTo>
                <a:lnTo>
                  <a:pt x="1240" y="19"/>
                </a:lnTo>
                <a:close/>
                <a:moveTo>
                  <a:pt x="1264" y="19"/>
                </a:moveTo>
                <a:lnTo>
                  <a:pt x="1276" y="19"/>
                </a:lnTo>
                <a:lnTo>
                  <a:pt x="1276" y="31"/>
                </a:lnTo>
                <a:lnTo>
                  <a:pt x="1264" y="31"/>
                </a:lnTo>
                <a:lnTo>
                  <a:pt x="1264" y="19"/>
                </a:lnTo>
                <a:close/>
                <a:moveTo>
                  <a:pt x="1288" y="19"/>
                </a:moveTo>
                <a:lnTo>
                  <a:pt x="1300" y="19"/>
                </a:lnTo>
                <a:lnTo>
                  <a:pt x="1300" y="31"/>
                </a:lnTo>
                <a:lnTo>
                  <a:pt x="1288" y="31"/>
                </a:lnTo>
                <a:lnTo>
                  <a:pt x="1288" y="19"/>
                </a:lnTo>
                <a:close/>
                <a:moveTo>
                  <a:pt x="1312" y="19"/>
                </a:moveTo>
                <a:lnTo>
                  <a:pt x="1324" y="19"/>
                </a:lnTo>
                <a:lnTo>
                  <a:pt x="1324" y="31"/>
                </a:lnTo>
                <a:lnTo>
                  <a:pt x="1312" y="31"/>
                </a:lnTo>
                <a:lnTo>
                  <a:pt x="1312" y="19"/>
                </a:lnTo>
                <a:close/>
                <a:moveTo>
                  <a:pt x="1336" y="19"/>
                </a:moveTo>
                <a:lnTo>
                  <a:pt x="1348" y="19"/>
                </a:lnTo>
                <a:lnTo>
                  <a:pt x="1348" y="31"/>
                </a:lnTo>
                <a:lnTo>
                  <a:pt x="1336" y="31"/>
                </a:lnTo>
                <a:lnTo>
                  <a:pt x="1336" y="19"/>
                </a:lnTo>
                <a:close/>
                <a:moveTo>
                  <a:pt x="1360" y="19"/>
                </a:moveTo>
                <a:lnTo>
                  <a:pt x="1372" y="19"/>
                </a:lnTo>
                <a:lnTo>
                  <a:pt x="1372" y="31"/>
                </a:lnTo>
                <a:lnTo>
                  <a:pt x="1360" y="31"/>
                </a:lnTo>
                <a:lnTo>
                  <a:pt x="1360" y="19"/>
                </a:lnTo>
                <a:close/>
                <a:moveTo>
                  <a:pt x="1384" y="19"/>
                </a:moveTo>
                <a:lnTo>
                  <a:pt x="1396" y="19"/>
                </a:lnTo>
                <a:lnTo>
                  <a:pt x="1396" y="31"/>
                </a:lnTo>
                <a:lnTo>
                  <a:pt x="1384" y="31"/>
                </a:lnTo>
                <a:lnTo>
                  <a:pt x="1384" y="19"/>
                </a:lnTo>
                <a:close/>
                <a:moveTo>
                  <a:pt x="1408" y="19"/>
                </a:moveTo>
                <a:lnTo>
                  <a:pt x="1420" y="19"/>
                </a:lnTo>
                <a:lnTo>
                  <a:pt x="1420" y="31"/>
                </a:lnTo>
                <a:lnTo>
                  <a:pt x="1408" y="31"/>
                </a:lnTo>
                <a:lnTo>
                  <a:pt x="1408" y="19"/>
                </a:lnTo>
                <a:close/>
                <a:moveTo>
                  <a:pt x="1432" y="19"/>
                </a:moveTo>
                <a:lnTo>
                  <a:pt x="1444" y="19"/>
                </a:lnTo>
                <a:lnTo>
                  <a:pt x="1444" y="31"/>
                </a:lnTo>
                <a:lnTo>
                  <a:pt x="1432" y="31"/>
                </a:lnTo>
                <a:lnTo>
                  <a:pt x="1432" y="19"/>
                </a:lnTo>
                <a:close/>
                <a:moveTo>
                  <a:pt x="1456" y="19"/>
                </a:moveTo>
                <a:lnTo>
                  <a:pt x="1468" y="19"/>
                </a:lnTo>
                <a:lnTo>
                  <a:pt x="1468" y="31"/>
                </a:lnTo>
                <a:lnTo>
                  <a:pt x="1456" y="31"/>
                </a:lnTo>
                <a:lnTo>
                  <a:pt x="1456" y="19"/>
                </a:lnTo>
                <a:close/>
                <a:moveTo>
                  <a:pt x="1480" y="19"/>
                </a:moveTo>
                <a:lnTo>
                  <a:pt x="1492" y="19"/>
                </a:lnTo>
                <a:lnTo>
                  <a:pt x="1492" y="31"/>
                </a:lnTo>
                <a:lnTo>
                  <a:pt x="1480" y="31"/>
                </a:lnTo>
                <a:lnTo>
                  <a:pt x="1480" y="19"/>
                </a:lnTo>
                <a:close/>
                <a:moveTo>
                  <a:pt x="1504" y="19"/>
                </a:moveTo>
                <a:lnTo>
                  <a:pt x="1516" y="19"/>
                </a:lnTo>
                <a:lnTo>
                  <a:pt x="1516" y="31"/>
                </a:lnTo>
                <a:lnTo>
                  <a:pt x="1504" y="31"/>
                </a:lnTo>
                <a:lnTo>
                  <a:pt x="1504" y="19"/>
                </a:lnTo>
                <a:close/>
                <a:moveTo>
                  <a:pt x="1528" y="19"/>
                </a:moveTo>
                <a:lnTo>
                  <a:pt x="1540" y="19"/>
                </a:lnTo>
                <a:lnTo>
                  <a:pt x="1540" y="31"/>
                </a:lnTo>
                <a:lnTo>
                  <a:pt x="1528" y="31"/>
                </a:lnTo>
                <a:lnTo>
                  <a:pt x="1528" y="19"/>
                </a:lnTo>
                <a:close/>
                <a:moveTo>
                  <a:pt x="48" y="48"/>
                </a:moveTo>
                <a:lnTo>
                  <a:pt x="0" y="24"/>
                </a:lnTo>
                <a:lnTo>
                  <a:pt x="48" y="0"/>
                </a:lnTo>
                <a:lnTo>
                  <a:pt x="48" y="48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bevel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3873500" y="1595438"/>
            <a:ext cx="4397375" cy="2746375"/>
            <a:chOff x="2440" y="1005"/>
            <a:chExt cx="2770" cy="1730"/>
          </a:xfrm>
        </p:grpSpPr>
        <p:sp>
          <p:nvSpPr>
            <p:cNvPr id="14423" name="Line 13"/>
            <p:cNvSpPr>
              <a:spLocks noChangeShapeType="1"/>
            </p:cNvSpPr>
            <p:nvPr/>
          </p:nvSpPr>
          <p:spPr bwMode="auto">
            <a:xfrm>
              <a:off x="2440" y="1005"/>
              <a:ext cx="2213" cy="17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4424" name="Group 26"/>
            <p:cNvGrpSpPr>
              <a:grpSpLocks/>
            </p:cNvGrpSpPr>
            <p:nvPr/>
          </p:nvGrpSpPr>
          <p:grpSpPr bwMode="auto">
            <a:xfrm>
              <a:off x="4083" y="1499"/>
              <a:ext cx="1127" cy="759"/>
              <a:chOff x="4083" y="1499"/>
              <a:chExt cx="1127" cy="759"/>
            </a:xfrm>
          </p:grpSpPr>
          <p:sp>
            <p:nvSpPr>
              <p:cNvPr id="14427" name="Freeform 24"/>
              <p:cNvSpPr>
                <a:spLocks/>
              </p:cNvSpPr>
              <p:nvPr/>
            </p:nvSpPr>
            <p:spPr bwMode="auto">
              <a:xfrm>
                <a:off x="4083" y="1499"/>
                <a:ext cx="1127" cy="759"/>
              </a:xfrm>
              <a:custGeom>
                <a:avLst/>
                <a:gdLst>
                  <a:gd name="T0" fmla="*/ 194 w 1127"/>
                  <a:gd name="T1" fmla="*/ 0 h 759"/>
                  <a:gd name="T2" fmla="*/ 194 w 1127"/>
                  <a:gd name="T3" fmla="*/ 173 h 759"/>
                  <a:gd name="T4" fmla="*/ 194 w 1127"/>
                  <a:gd name="T5" fmla="*/ 173 h 759"/>
                  <a:gd name="T6" fmla="*/ 194 w 1127"/>
                  <a:gd name="T7" fmla="*/ 247 h 759"/>
                  <a:gd name="T8" fmla="*/ 194 w 1127"/>
                  <a:gd name="T9" fmla="*/ 296 h 759"/>
                  <a:gd name="T10" fmla="*/ 349 w 1127"/>
                  <a:gd name="T11" fmla="*/ 296 h 759"/>
                  <a:gd name="T12" fmla="*/ 0 w 1127"/>
                  <a:gd name="T13" fmla="*/ 759 h 759"/>
                  <a:gd name="T14" fmla="*/ 582 w 1127"/>
                  <a:gd name="T15" fmla="*/ 296 h 759"/>
                  <a:gd name="T16" fmla="*/ 1127 w 1127"/>
                  <a:gd name="T17" fmla="*/ 296 h 759"/>
                  <a:gd name="T18" fmla="*/ 1127 w 1127"/>
                  <a:gd name="T19" fmla="*/ 247 h 759"/>
                  <a:gd name="T20" fmla="*/ 1127 w 1127"/>
                  <a:gd name="T21" fmla="*/ 173 h 759"/>
                  <a:gd name="T22" fmla="*/ 1127 w 1127"/>
                  <a:gd name="T23" fmla="*/ 173 h 759"/>
                  <a:gd name="T24" fmla="*/ 1127 w 1127"/>
                  <a:gd name="T25" fmla="*/ 0 h 759"/>
                  <a:gd name="T26" fmla="*/ 582 w 1127"/>
                  <a:gd name="T27" fmla="*/ 0 h 759"/>
                  <a:gd name="T28" fmla="*/ 349 w 1127"/>
                  <a:gd name="T29" fmla="*/ 0 h 759"/>
                  <a:gd name="T30" fmla="*/ 349 w 1127"/>
                  <a:gd name="T31" fmla="*/ 0 h 759"/>
                  <a:gd name="T32" fmla="*/ 194 w 1127"/>
                  <a:gd name="T33" fmla="*/ 0 h 7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127"/>
                  <a:gd name="T52" fmla="*/ 0 h 759"/>
                  <a:gd name="T53" fmla="*/ 1127 w 1127"/>
                  <a:gd name="T54" fmla="*/ 759 h 7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127" h="759">
                    <a:moveTo>
                      <a:pt x="194" y="0"/>
                    </a:moveTo>
                    <a:lnTo>
                      <a:pt x="194" y="173"/>
                    </a:lnTo>
                    <a:lnTo>
                      <a:pt x="194" y="247"/>
                    </a:lnTo>
                    <a:lnTo>
                      <a:pt x="194" y="296"/>
                    </a:lnTo>
                    <a:lnTo>
                      <a:pt x="349" y="296"/>
                    </a:lnTo>
                    <a:lnTo>
                      <a:pt x="0" y="759"/>
                    </a:lnTo>
                    <a:lnTo>
                      <a:pt x="582" y="296"/>
                    </a:lnTo>
                    <a:lnTo>
                      <a:pt x="1127" y="296"/>
                    </a:lnTo>
                    <a:lnTo>
                      <a:pt x="1127" y="247"/>
                    </a:lnTo>
                    <a:lnTo>
                      <a:pt x="1127" y="173"/>
                    </a:lnTo>
                    <a:lnTo>
                      <a:pt x="1127" y="0"/>
                    </a:lnTo>
                    <a:lnTo>
                      <a:pt x="582" y="0"/>
                    </a:lnTo>
                    <a:lnTo>
                      <a:pt x="349" y="0"/>
                    </a:lnTo>
                    <a:lnTo>
                      <a:pt x="19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28" name="Freeform 25"/>
              <p:cNvSpPr>
                <a:spLocks/>
              </p:cNvSpPr>
              <p:nvPr/>
            </p:nvSpPr>
            <p:spPr bwMode="auto">
              <a:xfrm>
                <a:off x="4083" y="1499"/>
                <a:ext cx="1127" cy="759"/>
              </a:xfrm>
              <a:custGeom>
                <a:avLst/>
                <a:gdLst>
                  <a:gd name="T0" fmla="*/ 194 w 1127"/>
                  <a:gd name="T1" fmla="*/ 0 h 759"/>
                  <a:gd name="T2" fmla="*/ 194 w 1127"/>
                  <a:gd name="T3" fmla="*/ 173 h 759"/>
                  <a:gd name="T4" fmla="*/ 194 w 1127"/>
                  <a:gd name="T5" fmla="*/ 173 h 759"/>
                  <a:gd name="T6" fmla="*/ 194 w 1127"/>
                  <a:gd name="T7" fmla="*/ 247 h 759"/>
                  <a:gd name="T8" fmla="*/ 194 w 1127"/>
                  <a:gd name="T9" fmla="*/ 296 h 759"/>
                  <a:gd name="T10" fmla="*/ 349 w 1127"/>
                  <a:gd name="T11" fmla="*/ 296 h 759"/>
                  <a:gd name="T12" fmla="*/ 0 w 1127"/>
                  <a:gd name="T13" fmla="*/ 759 h 759"/>
                  <a:gd name="T14" fmla="*/ 582 w 1127"/>
                  <a:gd name="T15" fmla="*/ 296 h 759"/>
                  <a:gd name="T16" fmla="*/ 1127 w 1127"/>
                  <a:gd name="T17" fmla="*/ 296 h 759"/>
                  <a:gd name="T18" fmla="*/ 1127 w 1127"/>
                  <a:gd name="T19" fmla="*/ 247 h 759"/>
                  <a:gd name="T20" fmla="*/ 1127 w 1127"/>
                  <a:gd name="T21" fmla="*/ 173 h 759"/>
                  <a:gd name="T22" fmla="*/ 1127 w 1127"/>
                  <a:gd name="T23" fmla="*/ 173 h 759"/>
                  <a:gd name="T24" fmla="*/ 1127 w 1127"/>
                  <a:gd name="T25" fmla="*/ 0 h 759"/>
                  <a:gd name="T26" fmla="*/ 582 w 1127"/>
                  <a:gd name="T27" fmla="*/ 0 h 759"/>
                  <a:gd name="T28" fmla="*/ 349 w 1127"/>
                  <a:gd name="T29" fmla="*/ 0 h 759"/>
                  <a:gd name="T30" fmla="*/ 349 w 1127"/>
                  <a:gd name="T31" fmla="*/ 0 h 759"/>
                  <a:gd name="T32" fmla="*/ 194 w 1127"/>
                  <a:gd name="T33" fmla="*/ 0 h 7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127"/>
                  <a:gd name="T52" fmla="*/ 0 h 759"/>
                  <a:gd name="T53" fmla="*/ 1127 w 1127"/>
                  <a:gd name="T54" fmla="*/ 759 h 7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127" h="759">
                    <a:moveTo>
                      <a:pt x="194" y="0"/>
                    </a:moveTo>
                    <a:lnTo>
                      <a:pt x="194" y="173"/>
                    </a:lnTo>
                    <a:lnTo>
                      <a:pt x="194" y="247"/>
                    </a:lnTo>
                    <a:lnTo>
                      <a:pt x="194" y="296"/>
                    </a:lnTo>
                    <a:lnTo>
                      <a:pt x="349" y="296"/>
                    </a:lnTo>
                    <a:lnTo>
                      <a:pt x="0" y="759"/>
                    </a:lnTo>
                    <a:lnTo>
                      <a:pt x="582" y="296"/>
                    </a:lnTo>
                    <a:lnTo>
                      <a:pt x="1127" y="296"/>
                    </a:lnTo>
                    <a:lnTo>
                      <a:pt x="1127" y="247"/>
                    </a:lnTo>
                    <a:lnTo>
                      <a:pt x="1127" y="173"/>
                    </a:lnTo>
                    <a:lnTo>
                      <a:pt x="1127" y="0"/>
                    </a:lnTo>
                    <a:lnTo>
                      <a:pt x="582" y="0"/>
                    </a:lnTo>
                    <a:lnTo>
                      <a:pt x="349" y="0"/>
                    </a:lnTo>
                    <a:lnTo>
                      <a:pt x="194" y="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4425" name="Rectangle 27"/>
            <p:cNvSpPr>
              <a:spLocks noChangeArrowheads="1"/>
            </p:cNvSpPr>
            <p:nvPr/>
          </p:nvSpPr>
          <p:spPr bwMode="auto">
            <a:xfrm>
              <a:off x="4338" y="1539"/>
              <a:ext cx="63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en-US" sz="1200">
                  <a:solidFill>
                    <a:srgbClr val="000000"/>
                  </a:solidFill>
                  <a:latin typeface="Arial" panose="020B0604020202020204" pitchFamily="34" charset="0"/>
                </a:rPr>
                <a:t>Titration curve </a:t>
              </a:r>
              <a:endParaRPr lang="cs-CZ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426" name="Rectangle 28"/>
            <p:cNvSpPr>
              <a:spLocks noChangeArrowheads="1"/>
            </p:cNvSpPr>
            <p:nvPr/>
          </p:nvSpPr>
          <p:spPr bwMode="auto">
            <a:xfrm>
              <a:off x="4338" y="1655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88"/>
          <p:cNvGrpSpPr>
            <a:grpSpLocks/>
          </p:cNvGrpSpPr>
          <p:nvPr/>
        </p:nvGrpSpPr>
        <p:grpSpPr bwMode="auto">
          <a:xfrm>
            <a:off x="4260850" y="4897438"/>
            <a:ext cx="2160588" cy="1277937"/>
            <a:chOff x="2684" y="3085"/>
            <a:chExt cx="1361" cy="805"/>
          </a:xfrm>
        </p:grpSpPr>
        <p:grpSp>
          <p:nvGrpSpPr>
            <p:cNvPr id="14414" name="Group 87"/>
            <p:cNvGrpSpPr>
              <a:grpSpLocks/>
            </p:cNvGrpSpPr>
            <p:nvPr/>
          </p:nvGrpSpPr>
          <p:grpSpPr bwMode="auto">
            <a:xfrm>
              <a:off x="2684" y="3085"/>
              <a:ext cx="1361" cy="726"/>
              <a:chOff x="2684" y="3085"/>
              <a:chExt cx="1361" cy="726"/>
            </a:xfrm>
          </p:grpSpPr>
          <p:grpSp>
            <p:nvGrpSpPr>
              <p:cNvPr id="14416" name="Group 40"/>
              <p:cNvGrpSpPr>
                <a:grpSpLocks/>
              </p:cNvGrpSpPr>
              <p:nvPr/>
            </p:nvGrpSpPr>
            <p:grpSpPr bwMode="auto">
              <a:xfrm>
                <a:off x="2684" y="3085"/>
                <a:ext cx="1361" cy="726"/>
                <a:chOff x="2684" y="3085"/>
                <a:chExt cx="1361" cy="726"/>
              </a:xfrm>
            </p:grpSpPr>
            <p:sp>
              <p:nvSpPr>
                <p:cNvPr id="14421" name="Freeform 38"/>
                <p:cNvSpPr>
                  <a:spLocks/>
                </p:cNvSpPr>
                <p:nvPr/>
              </p:nvSpPr>
              <p:spPr bwMode="auto">
                <a:xfrm>
                  <a:off x="2684" y="3085"/>
                  <a:ext cx="1361" cy="726"/>
                </a:xfrm>
                <a:custGeom>
                  <a:avLst/>
                  <a:gdLst>
                    <a:gd name="T0" fmla="*/ 0 w 1361"/>
                    <a:gd name="T1" fmla="*/ 419 h 726"/>
                    <a:gd name="T2" fmla="*/ 0 w 1361"/>
                    <a:gd name="T3" fmla="*/ 470 h 726"/>
                    <a:gd name="T4" fmla="*/ 0 w 1361"/>
                    <a:gd name="T5" fmla="*/ 470 h 726"/>
                    <a:gd name="T6" fmla="*/ 0 w 1361"/>
                    <a:gd name="T7" fmla="*/ 547 h 726"/>
                    <a:gd name="T8" fmla="*/ 0 w 1361"/>
                    <a:gd name="T9" fmla="*/ 726 h 726"/>
                    <a:gd name="T10" fmla="*/ 794 w 1361"/>
                    <a:gd name="T11" fmla="*/ 726 h 726"/>
                    <a:gd name="T12" fmla="*/ 794 w 1361"/>
                    <a:gd name="T13" fmla="*/ 726 h 726"/>
                    <a:gd name="T14" fmla="*/ 1134 w 1361"/>
                    <a:gd name="T15" fmla="*/ 726 h 726"/>
                    <a:gd name="T16" fmla="*/ 1361 w 1361"/>
                    <a:gd name="T17" fmla="*/ 726 h 726"/>
                    <a:gd name="T18" fmla="*/ 1361 w 1361"/>
                    <a:gd name="T19" fmla="*/ 547 h 726"/>
                    <a:gd name="T20" fmla="*/ 1361 w 1361"/>
                    <a:gd name="T21" fmla="*/ 470 h 726"/>
                    <a:gd name="T22" fmla="*/ 1361 w 1361"/>
                    <a:gd name="T23" fmla="*/ 470 h 726"/>
                    <a:gd name="T24" fmla="*/ 1361 w 1361"/>
                    <a:gd name="T25" fmla="*/ 419 h 726"/>
                    <a:gd name="T26" fmla="*/ 1134 w 1361"/>
                    <a:gd name="T27" fmla="*/ 419 h 726"/>
                    <a:gd name="T28" fmla="*/ 743 w 1361"/>
                    <a:gd name="T29" fmla="*/ 0 h 726"/>
                    <a:gd name="T30" fmla="*/ 794 w 1361"/>
                    <a:gd name="T31" fmla="*/ 419 h 726"/>
                    <a:gd name="T32" fmla="*/ 0 w 1361"/>
                    <a:gd name="T33" fmla="*/ 419 h 72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61"/>
                    <a:gd name="T52" fmla="*/ 0 h 726"/>
                    <a:gd name="T53" fmla="*/ 1361 w 1361"/>
                    <a:gd name="T54" fmla="*/ 726 h 72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61" h="726">
                      <a:moveTo>
                        <a:pt x="0" y="419"/>
                      </a:moveTo>
                      <a:lnTo>
                        <a:pt x="0" y="470"/>
                      </a:lnTo>
                      <a:lnTo>
                        <a:pt x="0" y="547"/>
                      </a:lnTo>
                      <a:lnTo>
                        <a:pt x="0" y="726"/>
                      </a:lnTo>
                      <a:lnTo>
                        <a:pt x="794" y="726"/>
                      </a:lnTo>
                      <a:lnTo>
                        <a:pt x="1134" y="726"/>
                      </a:lnTo>
                      <a:lnTo>
                        <a:pt x="1361" y="726"/>
                      </a:lnTo>
                      <a:lnTo>
                        <a:pt x="1361" y="547"/>
                      </a:lnTo>
                      <a:lnTo>
                        <a:pt x="1361" y="470"/>
                      </a:lnTo>
                      <a:lnTo>
                        <a:pt x="1361" y="419"/>
                      </a:lnTo>
                      <a:lnTo>
                        <a:pt x="1134" y="419"/>
                      </a:lnTo>
                      <a:lnTo>
                        <a:pt x="743" y="0"/>
                      </a:lnTo>
                      <a:lnTo>
                        <a:pt x="794" y="419"/>
                      </a:lnTo>
                      <a:lnTo>
                        <a:pt x="0" y="41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422" name="Freeform 39"/>
                <p:cNvSpPr>
                  <a:spLocks/>
                </p:cNvSpPr>
                <p:nvPr/>
              </p:nvSpPr>
              <p:spPr bwMode="auto">
                <a:xfrm>
                  <a:off x="2684" y="3085"/>
                  <a:ext cx="1361" cy="726"/>
                </a:xfrm>
                <a:custGeom>
                  <a:avLst/>
                  <a:gdLst>
                    <a:gd name="T0" fmla="*/ 0 w 1361"/>
                    <a:gd name="T1" fmla="*/ 419 h 726"/>
                    <a:gd name="T2" fmla="*/ 0 w 1361"/>
                    <a:gd name="T3" fmla="*/ 470 h 726"/>
                    <a:gd name="T4" fmla="*/ 0 w 1361"/>
                    <a:gd name="T5" fmla="*/ 470 h 726"/>
                    <a:gd name="T6" fmla="*/ 0 w 1361"/>
                    <a:gd name="T7" fmla="*/ 547 h 726"/>
                    <a:gd name="T8" fmla="*/ 0 w 1361"/>
                    <a:gd name="T9" fmla="*/ 726 h 726"/>
                    <a:gd name="T10" fmla="*/ 794 w 1361"/>
                    <a:gd name="T11" fmla="*/ 726 h 726"/>
                    <a:gd name="T12" fmla="*/ 794 w 1361"/>
                    <a:gd name="T13" fmla="*/ 726 h 726"/>
                    <a:gd name="T14" fmla="*/ 1134 w 1361"/>
                    <a:gd name="T15" fmla="*/ 726 h 726"/>
                    <a:gd name="T16" fmla="*/ 1361 w 1361"/>
                    <a:gd name="T17" fmla="*/ 726 h 726"/>
                    <a:gd name="T18" fmla="*/ 1361 w 1361"/>
                    <a:gd name="T19" fmla="*/ 547 h 726"/>
                    <a:gd name="T20" fmla="*/ 1361 w 1361"/>
                    <a:gd name="T21" fmla="*/ 470 h 726"/>
                    <a:gd name="T22" fmla="*/ 1361 w 1361"/>
                    <a:gd name="T23" fmla="*/ 470 h 726"/>
                    <a:gd name="T24" fmla="*/ 1361 w 1361"/>
                    <a:gd name="T25" fmla="*/ 419 h 726"/>
                    <a:gd name="T26" fmla="*/ 1134 w 1361"/>
                    <a:gd name="T27" fmla="*/ 419 h 726"/>
                    <a:gd name="T28" fmla="*/ 743 w 1361"/>
                    <a:gd name="T29" fmla="*/ 0 h 726"/>
                    <a:gd name="T30" fmla="*/ 794 w 1361"/>
                    <a:gd name="T31" fmla="*/ 419 h 726"/>
                    <a:gd name="T32" fmla="*/ 0 w 1361"/>
                    <a:gd name="T33" fmla="*/ 419 h 72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61"/>
                    <a:gd name="T52" fmla="*/ 0 h 726"/>
                    <a:gd name="T53" fmla="*/ 1361 w 1361"/>
                    <a:gd name="T54" fmla="*/ 726 h 72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61" h="726">
                      <a:moveTo>
                        <a:pt x="0" y="419"/>
                      </a:moveTo>
                      <a:lnTo>
                        <a:pt x="0" y="470"/>
                      </a:lnTo>
                      <a:lnTo>
                        <a:pt x="0" y="547"/>
                      </a:lnTo>
                      <a:lnTo>
                        <a:pt x="0" y="726"/>
                      </a:lnTo>
                      <a:lnTo>
                        <a:pt x="794" y="726"/>
                      </a:lnTo>
                      <a:lnTo>
                        <a:pt x="1134" y="726"/>
                      </a:lnTo>
                      <a:lnTo>
                        <a:pt x="1361" y="726"/>
                      </a:lnTo>
                      <a:lnTo>
                        <a:pt x="1361" y="547"/>
                      </a:lnTo>
                      <a:lnTo>
                        <a:pt x="1361" y="470"/>
                      </a:lnTo>
                      <a:lnTo>
                        <a:pt x="1361" y="419"/>
                      </a:lnTo>
                      <a:lnTo>
                        <a:pt x="1134" y="419"/>
                      </a:lnTo>
                      <a:lnTo>
                        <a:pt x="743" y="0"/>
                      </a:lnTo>
                      <a:lnTo>
                        <a:pt x="794" y="419"/>
                      </a:lnTo>
                      <a:lnTo>
                        <a:pt x="0" y="419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4417" name="Rectangle 41"/>
              <p:cNvSpPr>
                <a:spLocks noChangeArrowheads="1"/>
              </p:cNvSpPr>
              <p:nvPr/>
            </p:nvSpPr>
            <p:spPr bwMode="auto">
              <a:xfrm>
                <a:off x="2745" y="3544"/>
                <a:ext cx="12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FF0066"/>
                    </a:solidFill>
                    <a:latin typeface="Arial" panose="020B0604020202020204" pitchFamily="34" charset="0"/>
                  </a:rPr>
                  <a:t>pH</a:t>
                </a:r>
                <a:endParaRPr lang="cs-CZ" altLang="en-US" sz="240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18" name="Rectangle 42"/>
              <p:cNvSpPr>
                <a:spLocks noChangeArrowheads="1"/>
              </p:cNvSpPr>
              <p:nvPr/>
            </p:nvSpPr>
            <p:spPr bwMode="auto">
              <a:xfrm>
                <a:off x="2918" y="3544"/>
                <a:ext cx="70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FF0066"/>
                    </a:solidFill>
                    <a:latin typeface="Arial" panose="020B0604020202020204" pitchFamily="34" charset="0"/>
                  </a:rPr>
                  <a:t>In blood sample </a:t>
                </a:r>
                <a:endParaRPr lang="cs-CZ" altLang="en-US" sz="240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19" name="Rectangle 43"/>
              <p:cNvSpPr>
                <a:spLocks noChangeArrowheads="1"/>
              </p:cNvSpPr>
              <p:nvPr/>
            </p:nvSpPr>
            <p:spPr bwMode="auto">
              <a:xfrm>
                <a:off x="2745" y="3660"/>
                <a:ext cx="84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FF0066"/>
                    </a:solidFill>
                    <a:latin typeface="Arial" panose="020B0604020202020204" pitchFamily="34" charset="0"/>
                  </a:rPr>
                  <a:t>(before equilibration</a:t>
                </a:r>
              </a:p>
            </p:txBody>
          </p:sp>
          <p:sp>
            <p:nvSpPr>
              <p:cNvPr id="14420" name="Rectangle 44"/>
              <p:cNvSpPr>
                <a:spLocks noChangeArrowheads="1"/>
              </p:cNvSpPr>
              <p:nvPr/>
            </p:nvSpPr>
            <p:spPr bwMode="auto">
              <a:xfrm>
                <a:off x="2995" y="3660"/>
                <a:ext cx="2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FF0066"/>
                    </a:solidFill>
                    <a:latin typeface="Arial" panose="020B0604020202020204" pitchFamily="34" charset="0"/>
                  </a:rPr>
                  <a:t>í</a:t>
                </a:r>
                <a:endParaRPr lang="cs-CZ" altLang="en-US" sz="240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4415" name="Rectangle 45"/>
            <p:cNvSpPr>
              <a:spLocks noChangeArrowheads="1"/>
            </p:cNvSpPr>
            <p:nvPr/>
          </p:nvSpPr>
          <p:spPr bwMode="auto">
            <a:xfrm>
              <a:off x="3419" y="3660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4352" name="Freeform 55"/>
          <p:cNvSpPr>
            <a:spLocks/>
          </p:cNvSpPr>
          <p:nvPr/>
        </p:nvSpPr>
        <p:spPr bwMode="auto">
          <a:xfrm>
            <a:off x="468313" y="3789363"/>
            <a:ext cx="2533650" cy="668337"/>
          </a:xfrm>
          <a:custGeom>
            <a:avLst/>
            <a:gdLst>
              <a:gd name="T0" fmla="*/ 0 w 1596"/>
              <a:gd name="T1" fmla="*/ 0 h 421"/>
              <a:gd name="T2" fmla="*/ 0 w 1596"/>
              <a:gd name="T3" fmla="*/ 2147483646 h 421"/>
              <a:gd name="T4" fmla="*/ 0 w 1596"/>
              <a:gd name="T5" fmla="*/ 2147483646 h 421"/>
              <a:gd name="T6" fmla="*/ 0 w 1596"/>
              <a:gd name="T7" fmla="*/ 2147483646 h 421"/>
              <a:gd name="T8" fmla="*/ 0 w 1596"/>
              <a:gd name="T9" fmla="*/ 2147483646 h 421"/>
              <a:gd name="T10" fmla="*/ 2147483646 w 1596"/>
              <a:gd name="T11" fmla="*/ 2147483646 h 421"/>
              <a:gd name="T12" fmla="*/ 2147483646 w 1596"/>
              <a:gd name="T13" fmla="*/ 2147483646 h 421"/>
              <a:gd name="T14" fmla="*/ 2147483646 w 1596"/>
              <a:gd name="T15" fmla="*/ 2147483646 h 421"/>
              <a:gd name="T16" fmla="*/ 2147483646 w 1596"/>
              <a:gd name="T17" fmla="*/ 2147483646 h 421"/>
              <a:gd name="T18" fmla="*/ 2147483646 w 1596"/>
              <a:gd name="T19" fmla="*/ 2147483646 h 421"/>
              <a:gd name="T20" fmla="*/ 2147483646 w 1596"/>
              <a:gd name="T21" fmla="*/ 2147483646 h 421"/>
              <a:gd name="T22" fmla="*/ 2147483646 w 1596"/>
              <a:gd name="T23" fmla="*/ 2147483646 h 421"/>
              <a:gd name="T24" fmla="*/ 2147483646 w 1596"/>
              <a:gd name="T25" fmla="*/ 0 h 421"/>
              <a:gd name="T26" fmla="*/ 2147483646 w 1596"/>
              <a:gd name="T27" fmla="*/ 0 h 421"/>
              <a:gd name="T28" fmla="*/ 2147483646 w 1596"/>
              <a:gd name="T29" fmla="*/ 0 h 421"/>
              <a:gd name="T30" fmla="*/ 2147483646 w 1596"/>
              <a:gd name="T31" fmla="*/ 0 h 421"/>
              <a:gd name="T32" fmla="*/ 0 w 1596"/>
              <a:gd name="T33" fmla="*/ 0 h 42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96"/>
              <a:gd name="T52" fmla="*/ 0 h 421"/>
              <a:gd name="T53" fmla="*/ 1596 w 1596"/>
              <a:gd name="T54" fmla="*/ 421 h 42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96" h="421">
                <a:moveTo>
                  <a:pt x="0" y="0"/>
                </a:moveTo>
                <a:lnTo>
                  <a:pt x="0" y="246"/>
                </a:lnTo>
                <a:lnTo>
                  <a:pt x="0" y="351"/>
                </a:lnTo>
                <a:lnTo>
                  <a:pt x="0" y="421"/>
                </a:lnTo>
                <a:lnTo>
                  <a:pt x="631" y="421"/>
                </a:lnTo>
                <a:lnTo>
                  <a:pt x="901" y="421"/>
                </a:lnTo>
                <a:lnTo>
                  <a:pt x="1082" y="421"/>
                </a:lnTo>
                <a:lnTo>
                  <a:pt x="1082" y="351"/>
                </a:lnTo>
                <a:lnTo>
                  <a:pt x="1596" y="335"/>
                </a:lnTo>
                <a:lnTo>
                  <a:pt x="1082" y="246"/>
                </a:lnTo>
                <a:lnTo>
                  <a:pt x="1082" y="0"/>
                </a:lnTo>
                <a:lnTo>
                  <a:pt x="901" y="0"/>
                </a:lnTo>
                <a:lnTo>
                  <a:pt x="6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7" name="Group 91"/>
          <p:cNvGrpSpPr>
            <a:grpSpLocks/>
          </p:cNvGrpSpPr>
          <p:nvPr/>
        </p:nvGrpSpPr>
        <p:grpSpPr bwMode="auto">
          <a:xfrm>
            <a:off x="468313" y="3789363"/>
            <a:ext cx="7967662" cy="2390775"/>
            <a:chOff x="299" y="2396"/>
            <a:chExt cx="5019" cy="1506"/>
          </a:xfrm>
        </p:grpSpPr>
        <p:sp>
          <p:nvSpPr>
            <p:cNvPr id="14390" name="Freeform 18"/>
            <p:cNvSpPr>
              <a:spLocks noEditPoints="1"/>
            </p:cNvSpPr>
            <p:nvPr/>
          </p:nvSpPr>
          <p:spPr bwMode="auto">
            <a:xfrm>
              <a:off x="1882" y="2704"/>
              <a:ext cx="2766" cy="48"/>
            </a:xfrm>
            <a:custGeom>
              <a:avLst/>
              <a:gdLst>
                <a:gd name="T0" fmla="*/ 24 w 2766"/>
                <a:gd name="T1" fmla="*/ 29 h 48"/>
                <a:gd name="T2" fmla="*/ 84 w 2766"/>
                <a:gd name="T3" fmla="*/ 29 h 48"/>
                <a:gd name="T4" fmla="*/ 132 w 2766"/>
                <a:gd name="T5" fmla="*/ 17 h 48"/>
                <a:gd name="T6" fmla="*/ 168 w 2766"/>
                <a:gd name="T7" fmla="*/ 17 h 48"/>
                <a:gd name="T8" fmla="*/ 192 w 2766"/>
                <a:gd name="T9" fmla="*/ 17 h 48"/>
                <a:gd name="T10" fmla="*/ 240 w 2766"/>
                <a:gd name="T11" fmla="*/ 29 h 48"/>
                <a:gd name="T12" fmla="*/ 300 w 2766"/>
                <a:gd name="T13" fmla="*/ 29 h 48"/>
                <a:gd name="T14" fmla="*/ 348 w 2766"/>
                <a:gd name="T15" fmla="*/ 17 h 48"/>
                <a:gd name="T16" fmla="*/ 384 w 2766"/>
                <a:gd name="T17" fmla="*/ 17 h 48"/>
                <a:gd name="T18" fmla="*/ 408 w 2766"/>
                <a:gd name="T19" fmla="*/ 17 h 48"/>
                <a:gd name="T20" fmla="*/ 456 w 2766"/>
                <a:gd name="T21" fmla="*/ 29 h 48"/>
                <a:gd name="T22" fmla="*/ 516 w 2766"/>
                <a:gd name="T23" fmla="*/ 29 h 48"/>
                <a:gd name="T24" fmla="*/ 564 w 2766"/>
                <a:gd name="T25" fmla="*/ 17 h 48"/>
                <a:gd name="T26" fmla="*/ 600 w 2766"/>
                <a:gd name="T27" fmla="*/ 17 h 48"/>
                <a:gd name="T28" fmla="*/ 624 w 2766"/>
                <a:gd name="T29" fmla="*/ 17 h 48"/>
                <a:gd name="T30" fmla="*/ 672 w 2766"/>
                <a:gd name="T31" fmla="*/ 29 h 48"/>
                <a:gd name="T32" fmla="*/ 732 w 2766"/>
                <a:gd name="T33" fmla="*/ 29 h 48"/>
                <a:gd name="T34" fmla="*/ 780 w 2766"/>
                <a:gd name="T35" fmla="*/ 17 h 48"/>
                <a:gd name="T36" fmla="*/ 816 w 2766"/>
                <a:gd name="T37" fmla="*/ 17 h 48"/>
                <a:gd name="T38" fmla="*/ 840 w 2766"/>
                <a:gd name="T39" fmla="*/ 17 h 48"/>
                <a:gd name="T40" fmla="*/ 888 w 2766"/>
                <a:gd name="T41" fmla="*/ 29 h 48"/>
                <a:gd name="T42" fmla="*/ 948 w 2766"/>
                <a:gd name="T43" fmla="*/ 29 h 48"/>
                <a:gd name="T44" fmla="*/ 996 w 2766"/>
                <a:gd name="T45" fmla="*/ 17 h 48"/>
                <a:gd name="T46" fmla="*/ 1032 w 2766"/>
                <a:gd name="T47" fmla="*/ 17 h 48"/>
                <a:gd name="T48" fmla="*/ 1056 w 2766"/>
                <a:gd name="T49" fmla="*/ 17 h 48"/>
                <a:gd name="T50" fmla="*/ 1104 w 2766"/>
                <a:gd name="T51" fmla="*/ 29 h 48"/>
                <a:gd name="T52" fmla="*/ 1164 w 2766"/>
                <a:gd name="T53" fmla="*/ 29 h 48"/>
                <a:gd name="T54" fmla="*/ 1212 w 2766"/>
                <a:gd name="T55" fmla="*/ 17 h 48"/>
                <a:gd name="T56" fmla="*/ 1248 w 2766"/>
                <a:gd name="T57" fmla="*/ 17 h 48"/>
                <a:gd name="T58" fmla="*/ 1272 w 2766"/>
                <a:gd name="T59" fmla="*/ 17 h 48"/>
                <a:gd name="T60" fmla="*/ 1320 w 2766"/>
                <a:gd name="T61" fmla="*/ 29 h 48"/>
                <a:gd name="T62" fmla="*/ 1380 w 2766"/>
                <a:gd name="T63" fmla="*/ 29 h 48"/>
                <a:gd name="T64" fmla="*/ 1428 w 2766"/>
                <a:gd name="T65" fmla="*/ 17 h 48"/>
                <a:gd name="T66" fmla="*/ 1464 w 2766"/>
                <a:gd name="T67" fmla="*/ 17 h 48"/>
                <a:gd name="T68" fmla="*/ 1488 w 2766"/>
                <a:gd name="T69" fmla="*/ 17 h 48"/>
                <a:gd name="T70" fmla="*/ 1536 w 2766"/>
                <a:gd name="T71" fmla="*/ 29 h 48"/>
                <a:gd name="T72" fmla="*/ 1596 w 2766"/>
                <a:gd name="T73" fmla="*/ 29 h 48"/>
                <a:gd name="T74" fmla="*/ 1644 w 2766"/>
                <a:gd name="T75" fmla="*/ 17 h 48"/>
                <a:gd name="T76" fmla="*/ 1680 w 2766"/>
                <a:gd name="T77" fmla="*/ 17 h 48"/>
                <a:gd name="T78" fmla="*/ 1704 w 2766"/>
                <a:gd name="T79" fmla="*/ 17 h 48"/>
                <a:gd name="T80" fmla="*/ 1752 w 2766"/>
                <a:gd name="T81" fmla="*/ 29 h 48"/>
                <a:gd name="T82" fmla="*/ 1812 w 2766"/>
                <a:gd name="T83" fmla="*/ 29 h 48"/>
                <a:gd name="T84" fmla="*/ 1860 w 2766"/>
                <a:gd name="T85" fmla="*/ 17 h 48"/>
                <a:gd name="T86" fmla="*/ 1896 w 2766"/>
                <a:gd name="T87" fmla="*/ 17 h 48"/>
                <a:gd name="T88" fmla="*/ 1920 w 2766"/>
                <a:gd name="T89" fmla="*/ 17 h 48"/>
                <a:gd name="T90" fmla="*/ 1968 w 2766"/>
                <a:gd name="T91" fmla="*/ 29 h 48"/>
                <a:gd name="T92" fmla="*/ 2028 w 2766"/>
                <a:gd name="T93" fmla="*/ 29 h 48"/>
                <a:gd name="T94" fmla="*/ 2076 w 2766"/>
                <a:gd name="T95" fmla="*/ 17 h 48"/>
                <a:gd name="T96" fmla="*/ 2112 w 2766"/>
                <a:gd name="T97" fmla="*/ 17 h 48"/>
                <a:gd name="T98" fmla="*/ 2136 w 2766"/>
                <a:gd name="T99" fmla="*/ 17 h 48"/>
                <a:gd name="T100" fmla="*/ 2184 w 2766"/>
                <a:gd name="T101" fmla="*/ 30 h 48"/>
                <a:gd name="T102" fmla="*/ 2244 w 2766"/>
                <a:gd name="T103" fmla="*/ 30 h 48"/>
                <a:gd name="T104" fmla="*/ 2292 w 2766"/>
                <a:gd name="T105" fmla="*/ 18 h 48"/>
                <a:gd name="T106" fmla="*/ 2328 w 2766"/>
                <a:gd name="T107" fmla="*/ 18 h 48"/>
                <a:gd name="T108" fmla="*/ 2352 w 2766"/>
                <a:gd name="T109" fmla="*/ 18 h 48"/>
                <a:gd name="T110" fmla="*/ 2400 w 2766"/>
                <a:gd name="T111" fmla="*/ 30 h 48"/>
                <a:gd name="T112" fmla="*/ 2460 w 2766"/>
                <a:gd name="T113" fmla="*/ 30 h 48"/>
                <a:gd name="T114" fmla="*/ 2508 w 2766"/>
                <a:gd name="T115" fmla="*/ 18 h 48"/>
                <a:gd name="T116" fmla="*/ 2544 w 2766"/>
                <a:gd name="T117" fmla="*/ 18 h 48"/>
                <a:gd name="T118" fmla="*/ 2568 w 2766"/>
                <a:gd name="T119" fmla="*/ 18 h 48"/>
                <a:gd name="T120" fmla="*/ 2616 w 2766"/>
                <a:gd name="T121" fmla="*/ 30 h 48"/>
                <a:gd name="T122" fmla="*/ 2676 w 2766"/>
                <a:gd name="T123" fmla="*/ 30 h 48"/>
                <a:gd name="T124" fmla="*/ 2724 w 2766"/>
                <a:gd name="T125" fmla="*/ 18 h 4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6"/>
                <a:gd name="T190" fmla="*/ 0 h 48"/>
                <a:gd name="T191" fmla="*/ 2766 w 2766"/>
                <a:gd name="T192" fmla="*/ 48 h 48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6" h="48">
                  <a:moveTo>
                    <a:pt x="0" y="17"/>
                  </a:moveTo>
                  <a:lnTo>
                    <a:pt x="12" y="17"/>
                  </a:lnTo>
                  <a:lnTo>
                    <a:pt x="12" y="29"/>
                  </a:lnTo>
                  <a:lnTo>
                    <a:pt x="0" y="29"/>
                  </a:lnTo>
                  <a:lnTo>
                    <a:pt x="0" y="17"/>
                  </a:lnTo>
                  <a:close/>
                  <a:moveTo>
                    <a:pt x="24" y="17"/>
                  </a:moveTo>
                  <a:lnTo>
                    <a:pt x="36" y="17"/>
                  </a:lnTo>
                  <a:lnTo>
                    <a:pt x="36" y="29"/>
                  </a:lnTo>
                  <a:lnTo>
                    <a:pt x="24" y="29"/>
                  </a:lnTo>
                  <a:lnTo>
                    <a:pt x="24" y="17"/>
                  </a:lnTo>
                  <a:close/>
                  <a:moveTo>
                    <a:pt x="48" y="17"/>
                  </a:moveTo>
                  <a:lnTo>
                    <a:pt x="60" y="17"/>
                  </a:lnTo>
                  <a:lnTo>
                    <a:pt x="60" y="29"/>
                  </a:lnTo>
                  <a:lnTo>
                    <a:pt x="48" y="29"/>
                  </a:lnTo>
                  <a:lnTo>
                    <a:pt x="48" y="17"/>
                  </a:lnTo>
                  <a:close/>
                  <a:moveTo>
                    <a:pt x="72" y="17"/>
                  </a:moveTo>
                  <a:lnTo>
                    <a:pt x="84" y="17"/>
                  </a:lnTo>
                  <a:lnTo>
                    <a:pt x="84" y="29"/>
                  </a:lnTo>
                  <a:lnTo>
                    <a:pt x="72" y="29"/>
                  </a:lnTo>
                  <a:lnTo>
                    <a:pt x="72" y="17"/>
                  </a:lnTo>
                  <a:close/>
                  <a:moveTo>
                    <a:pt x="96" y="17"/>
                  </a:moveTo>
                  <a:lnTo>
                    <a:pt x="108" y="17"/>
                  </a:lnTo>
                  <a:lnTo>
                    <a:pt x="108" y="29"/>
                  </a:lnTo>
                  <a:lnTo>
                    <a:pt x="96" y="29"/>
                  </a:lnTo>
                  <a:lnTo>
                    <a:pt x="96" y="17"/>
                  </a:lnTo>
                  <a:close/>
                  <a:moveTo>
                    <a:pt x="120" y="17"/>
                  </a:moveTo>
                  <a:lnTo>
                    <a:pt x="132" y="17"/>
                  </a:lnTo>
                  <a:lnTo>
                    <a:pt x="132" y="29"/>
                  </a:lnTo>
                  <a:lnTo>
                    <a:pt x="120" y="29"/>
                  </a:lnTo>
                  <a:lnTo>
                    <a:pt x="120" y="17"/>
                  </a:lnTo>
                  <a:close/>
                  <a:moveTo>
                    <a:pt x="144" y="17"/>
                  </a:moveTo>
                  <a:lnTo>
                    <a:pt x="156" y="17"/>
                  </a:lnTo>
                  <a:lnTo>
                    <a:pt x="156" y="29"/>
                  </a:lnTo>
                  <a:lnTo>
                    <a:pt x="144" y="29"/>
                  </a:lnTo>
                  <a:lnTo>
                    <a:pt x="144" y="17"/>
                  </a:lnTo>
                  <a:close/>
                  <a:moveTo>
                    <a:pt x="168" y="17"/>
                  </a:moveTo>
                  <a:lnTo>
                    <a:pt x="180" y="17"/>
                  </a:lnTo>
                  <a:lnTo>
                    <a:pt x="180" y="29"/>
                  </a:lnTo>
                  <a:lnTo>
                    <a:pt x="168" y="29"/>
                  </a:lnTo>
                  <a:lnTo>
                    <a:pt x="168" y="17"/>
                  </a:lnTo>
                  <a:close/>
                  <a:moveTo>
                    <a:pt x="192" y="17"/>
                  </a:moveTo>
                  <a:lnTo>
                    <a:pt x="204" y="17"/>
                  </a:lnTo>
                  <a:lnTo>
                    <a:pt x="204" y="29"/>
                  </a:lnTo>
                  <a:lnTo>
                    <a:pt x="192" y="29"/>
                  </a:lnTo>
                  <a:lnTo>
                    <a:pt x="192" y="17"/>
                  </a:lnTo>
                  <a:close/>
                  <a:moveTo>
                    <a:pt x="216" y="17"/>
                  </a:moveTo>
                  <a:lnTo>
                    <a:pt x="228" y="17"/>
                  </a:lnTo>
                  <a:lnTo>
                    <a:pt x="228" y="29"/>
                  </a:lnTo>
                  <a:lnTo>
                    <a:pt x="216" y="29"/>
                  </a:lnTo>
                  <a:lnTo>
                    <a:pt x="216" y="17"/>
                  </a:lnTo>
                  <a:close/>
                  <a:moveTo>
                    <a:pt x="240" y="17"/>
                  </a:moveTo>
                  <a:lnTo>
                    <a:pt x="252" y="17"/>
                  </a:lnTo>
                  <a:lnTo>
                    <a:pt x="252" y="29"/>
                  </a:lnTo>
                  <a:lnTo>
                    <a:pt x="240" y="29"/>
                  </a:lnTo>
                  <a:lnTo>
                    <a:pt x="240" y="17"/>
                  </a:lnTo>
                  <a:close/>
                  <a:moveTo>
                    <a:pt x="264" y="17"/>
                  </a:moveTo>
                  <a:lnTo>
                    <a:pt x="276" y="17"/>
                  </a:lnTo>
                  <a:lnTo>
                    <a:pt x="276" y="29"/>
                  </a:lnTo>
                  <a:lnTo>
                    <a:pt x="264" y="29"/>
                  </a:lnTo>
                  <a:lnTo>
                    <a:pt x="264" y="17"/>
                  </a:lnTo>
                  <a:close/>
                  <a:moveTo>
                    <a:pt x="288" y="17"/>
                  </a:moveTo>
                  <a:lnTo>
                    <a:pt x="300" y="17"/>
                  </a:lnTo>
                  <a:lnTo>
                    <a:pt x="300" y="29"/>
                  </a:lnTo>
                  <a:lnTo>
                    <a:pt x="288" y="29"/>
                  </a:lnTo>
                  <a:lnTo>
                    <a:pt x="288" y="17"/>
                  </a:lnTo>
                  <a:close/>
                  <a:moveTo>
                    <a:pt x="312" y="17"/>
                  </a:moveTo>
                  <a:lnTo>
                    <a:pt x="324" y="17"/>
                  </a:lnTo>
                  <a:lnTo>
                    <a:pt x="324" y="29"/>
                  </a:lnTo>
                  <a:lnTo>
                    <a:pt x="312" y="29"/>
                  </a:lnTo>
                  <a:lnTo>
                    <a:pt x="312" y="17"/>
                  </a:lnTo>
                  <a:close/>
                  <a:moveTo>
                    <a:pt x="336" y="17"/>
                  </a:moveTo>
                  <a:lnTo>
                    <a:pt x="348" y="17"/>
                  </a:lnTo>
                  <a:lnTo>
                    <a:pt x="348" y="29"/>
                  </a:lnTo>
                  <a:lnTo>
                    <a:pt x="336" y="29"/>
                  </a:lnTo>
                  <a:lnTo>
                    <a:pt x="336" y="17"/>
                  </a:lnTo>
                  <a:close/>
                  <a:moveTo>
                    <a:pt x="360" y="17"/>
                  </a:moveTo>
                  <a:lnTo>
                    <a:pt x="372" y="17"/>
                  </a:lnTo>
                  <a:lnTo>
                    <a:pt x="372" y="29"/>
                  </a:lnTo>
                  <a:lnTo>
                    <a:pt x="360" y="29"/>
                  </a:lnTo>
                  <a:lnTo>
                    <a:pt x="360" y="17"/>
                  </a:lnTo>
                  <a:close/>
                  <a:moveTo>
                    <a:pt x="384" y="17"/>
                  </a:moveTo>
                  <a:lnTo>
                    <a:pt x="396" y="17"/>
                  </a:lnTo>
                  <a:lnTo>
                    <a:pt x="396" y="29"/>
                  </a:lnTo>
                  <a:lnTo>
                    <a:pt x="384" y="29"/>
                  </a:lnTo>
                  <a:lnTo>
                    <a:pt x="384" y="17"/>
                  </a:lnTo>
                  <a:close/>
                  <a:moveTo>
                    <a:pt x="408" y="17"/>
                  </a:moveTo>
                  <a:lnTo>
                    <a:pt x="420" y="17"/>
                  </a:lnTo>
                  <a:lnTo>
                    <a:pt x="420" y="29"/>
                  </a:lnTo>
                  <a:lnTo>
                    <a:pt x="408" y="29"/>
                  </a:lnTo>
                  <a:lnTo>
                    <a:pt x="408" y="17"/>
                  </a:lnTo>
                  <a:close/>
                  <a:moveTo>
                    <a:pt x="432" y="17"/>
                  </a:moveTo>
                  <a:lnTo>
                    <a:pt x="444" y="17"/>
                  </a:lnTo>
                  <a:lnTo>
                    <a:pt x="444" y="29"/>
                  </a:lnTo>
                  <a:lnTo>
                    <a:pt x="432" y="29"/>
                  </a:lnTo>
                  <a:lnTo>
                    <a:pt x="432" y="17"/>
                  </a:lnTo>
                  <a:close/>
                  <a:moveTo>
                    <a:pt x="456" y="17"/>
                  </a:moveTo>
                  <a:lnTo>
                    <a:pt x="468" y="17"/>
                  </a:lnTo>
                  <a:lnTo>
                    <a:pt x="468" y="29"/>
                  </a:lnTo>
                  <a:lnTo>
                    <a:pt x="456" y="29"/>
                  </a:lnTo>
                  <a:lnTo>
                    <a:pt x="456" y="17"/>
                  </a:lnTo>
                  <a:close/>
                  <a:moveTo>
                    <a:pt x="480" y="17"/>
                  </a:moveTo>
                  <a:lnTo>
                    <a:pt x="492" y="17"/>
                  </a:lnTo>
                  <a:lnTo>
                    <a:pt x="492" y="29"/>
                  </a:lnTo>
                  <a:lnTo>
                    <a:pt x="480" y="29"/>
                  </a:lnTo>
                  <a:lnTo>
                    <a:pt x="480" y="17"/>
                  </a:lnTo>
                  <a:close/>
                  <a:moveTo>
                    <a:pt x="504" y="17"/>
                  </a:moveTo>
                  <a:lnTo>
                    <a:pt x="516" y="17"/>
                  </a:lnTo>
                  <a:lnTo>
                    <a:pt x="516" y="29"/>
                  </a:lnTo>
                  <a:lnTo>
                    <a:pt x="504" y="29"/>
                  </a:lnTo>
                  <a:lnTo>
                    <a:pt x="504" y="17"/>
                  </a:lnTo>
                  <a:close/>
                  <a:moveTo>
                    <a:pt x="528" y="17"/>
                  </a:moveTo>
                  <a:lnTo>
                    <a:pt x="540" y="17"/>
                  </a:lnTo>
                  <a:lnTo>
                    <a:pt x="540" y="29"/>
                  </a:lnTo>
                  <a:lnTo>
                    <a:pt x="528" y="29"/>
                  </a:lnTo>
                  <a:lnTo>
                    <a:pt x="528" y="17"/>
                  </a:lnTo>
                  <a:close/>
                  <a:moveTo>
                    <a:pt x="552" y="17"/>
                  </a:moveTo>
                  <a:lnTo>
                    <a:pt x="564" y="17"/>
                  </a:lnTo>
                  <a:lnTo>
                    <a:pt x="564" y="29"/>
                  </a:lnTo>
                  <a:lnTo>
                    <a:pt x="552" y="29"/>
                  </a:lnTo>
                  <a:lnTo>
                    <a:pt x="552" y="17"/>
                  </a:lnTo>
                  <a:close/>
                  <a:moveTo>
                    <a:pt x="576" y="17"/>
                  </a:moveTo>
                  <a:lnTo>
                    <a:pt x="588" y="17"/>
                  </a:lnTo>
                  <a:lnTo>
                    <a:pt x="588" y="29"/>
                  </a:lnTo>
                  <a:lnTo>
                    <a:pt x="576" y="29"/>
                  </a:lnTo>
                  <a:lnTo>
                    <a:pt x="576" y="17"/>
                  </a:lnTo>
                  <a:close/>
                  <a:moveTo>
                    <a:pt x="600" y="17"/>
                  </a:moveTo>
                  <a:lnTo>
                    <a:pt x="612" y="17"/>
                  </a:lnTo>
                  <a:lnTo>
                    <a:pt x="612" y="29"/>
                  </a:lnTo>
                  <a:lnTo>
                    <a:pt x="600" y="29"/>
                  </a:lnTo>
                  <a:lnTo>
                    <a:pt x="600" y="17"/>
                  </a:lnTo>
                  <a:close/>
                  <a:moveTo>
                    <a:pt x="624" y="17"/>
                  </a:moveTo>
                  <a:lnTo>
                    <a:pt x="636" y="17"/>
                  </a:lnTo>
                  <a:lnTo>
                    <a:pt x="636" y="29"/>
                  </a:lnTo>
                  <a:lnTo>
                    <a:pt x="624" y="29"/>
                  </a:lnTo>
                  <a:lnTo>
                    <a:pt x="624" y="17"/>
                  </a:lnTo>
                  <a:close/>
                  <a:moveTo>
                    <a:pt x="648" y="17"/>
                  </a:moveTo>
                  <a:lnTo>
                    <a:pt x="660" y="17"/>
                  </a:lnTo>
                  <a:lnTo>
                    <a:pt x="660" y="29"/>
                  </a:lnTo>
                  <a:lnTo>
                    <a:pt x="648" y="29"/>
                  </a:lnTo>
                  <a:lnTo>
                    <a:pt x="648" y="17"/>
                  </a:lnTo>
                  <a:close/>
                  <a:moveTo>
                    <a:pt x="672" y="17"/>
                  </a:moveTo>
                  <a:lnTo>
                    <a:pt x="684" y="17"/>
                  </a:lnTo>
                  <a:lnTo>
                    <a:pt x="684" y="29"/>
                  </a:lnTo>
                  <a:lnTo>
                    <a:pt x="672" y="29"/>
                  </a:lnTo>
                  <a:lnTo>
                    <a:pt x="672" y="17"/>
                  </a:lnTo>
                  <a:close/>
                  <a:moveTo>
                    <a:pt x="696" y="17"/>
                  </a:moveTo>
                  <a:lnTo>
                    <a:pt x="708" y="17"/>
                  </a:lnTo>
                  <a:lnTo>
                    <a:pt x="708" y="29"/>
                  </a:lnTo>
                  <a:lnTo>
                    <a:pt x="696" y="29"/>
                  </a:lnTo>
                  <a:lnTo>
                    <a:pt x="696" y="17"/>
                  </a:lnTo>
                  <a:close/>
                  <a:moveTo>
                    <a:pt x="720" y="17"/>
                  </a:moveTo>
                  <a:lnTo>
                    <a:pt x="732" y="17"/>
                  </a:lnTo>
                  <a:lnTo>
                    <a:pt x="732" y="29"/>
                  </a:lnTo>
                  <a:lnTo>
                    <a:pt x="720" y="29"/>
                  </a:lnTo>
                  <a:lnTo>
                    <a:pt x="720" y="17"/>
                  </a:lnTo>
                  <a:close/>
                  <a:moveTo>
                    <a:pt x="744" y="17"/>
                  </a:moveTo>
                  <a:lnTo>
                    <a:pt x="756" y="17"/>
                  </a:lnTo>
                  <a:lnTo>
                    <a:pt x="756" y="29"/>
                  </a:lnTo>
                  <a:lnTo>
                    <a:pt x="744" y="29"/>
                  </a:lnTo>
                  <a:lnTo>
                    <a:pt x="744" y="17"/>
                  </a:lnTo>
                  <a:close/>
                  <a:moveTo>
                    <a:pt x="768" y="17"/>
                  </a:moveTo>
                  <a:lnTo>
                    <a:pt x="780" y="17"/>
                  </a:lnTo>
                  <a:lnTo>
                    <a:pt x="780" y="29"/>
                  </a:lnTo>
                  <a:lnTo>
                    <a:pt x="768" y="29"/>
                  </a:lnTo>
                  <a:lnTo>
                    <a:pt x="768" y="17"/>
                  </a:lnTo>
                  <a:close/>
                  <a:moveTo>
                    <a:pt x="792" y="17"/>
                  </a:moveTo>
                  <a:lnTo>
                    <a:pt x="804" y="17"/>
                  </a:lnTo>
                  <a:lnTo>
                    <a:pt x="804" y="29"/>
                  </a:lnTo>
                  <a:lnTo>
                    <a:pt x="792" y="29"/>
                  </a:lnTo>
                  <a:lnTo>
                    <a:pt x="792" y="17"/>
                  </a:lnTo>
                  <a:close/>
                  <a:moveTo>
                    <a:pt x="816" y="17"/>
                  </a:moveTo>
                  <a:lnTo>
                    <a:pt x="828" y="17"/>
                  </a:lnTo>
                  <a:lnTo>
                    <a:pt x="828" y="29"/>
                  </a:lnTo>
                  <a:lnTo>
                    <a:pt x="816" y="29"/>
                  </a:lnTo>
                  <a:lnTo>
                    <a:pt x="816" y="17"/>
                  </a:lnTo>
                  <a:close/>
                  <a:moveTo>
                    <a:pt x="840" y="17"/>
                  </a:moveTo>
                  <a:lnTo>
                    <a:pt x="852" y="17"/>
                  </a:lnTo>
                  <a:lnTo>
                    <a:pt x="852" y="29"/>
                  </a:lnTo>
                  <a:lnTo>
                    <a:pt x="840" y="29"/>
                  </a:lnTo>
                  <a:lnTo>
                    <a:pt x="840" y="17"/>
                  </a:lnTo>
                  <a:close/>
                  <a:moveTo>
                    <a:pt x="864" y="17"/>
                  </a:moveTo>
                  <a:lnTo>
                    <a:pt x="876" y="17"/>
                  </a:lnTo>
                  <a:lnTo>
                    <a:pt x="876" y="29"/>
                  </a:lnTo>
                  <a:lnTo>
                    <a:pt x="864" y="29"/>
                  </a:lnTo>
                  <a:lnTo>
                    <a:pt x="864" y="17"/>
                  </a:lnTo>
                  <a:close/>
                  <a:moveTo>
                    <a:pt x="888" y="17"/>
                  </a:moveTo>
                  <a:lnTo>
                    <a:pt x="900" y="17"/>
                  </a:lnTo>
                  <a:lnTo>
                    <a:pt x="900" y="29"/>
                  </a:lnTo>
                  <a:lnTo>
                    <a:pt x="888" y="29"/>
                  </a:lnTo>
                  <a:lnTo>
                    <a:pt x="888" y="17"/>
                  </a:lnTo>
                  <a:close/>
                  <a:moveTo>
                    <a:pt x="912" y="17"/>
                  </a:moveTo>
                  <a:lnTo>
                    <a:pt x="924" y="17"/>
                  </a:lnTo>
                  <a:lnTo>
                    <a:pt x="924" y="29"/>
                  </a:lnTo>
                  <a:lnTo>
                    <a:pt x="912" y="29"/>
                  </a:lnTo>
                  <a:lnTo>
                    <a:pt x="912" y="17"/>
                  </a:lnTo>
                  <a:close/>
                  <a:moveTo>
                    <a:pt x="936" y="17"/>
                  </a:moveTo>
                  <a:lnTo>
                    <a:pt x="948" y="17"/>
                  </a:lnTo>
                  <a:lnTo>
                    <a:pt x="948" y="29"/>
                  </a:lnTo>
                  <a:lnTo>
                    <a:pt x="936" y="29"/>
                  </a:lnTo>
                  <a:lnTo>
                    <a:pt x="936" y="17"/>
                  </a:lnTo>
                  <a:close/>
                  <a:moveTo>
                    <a:pt x="960" y="17"/>
                  </a:moveTo>
                  <a:lnTo>
                    <a:pt x="972" y="17"/>
                  </a:lnTo>
                  <a:lnTo>
                    <a:pt x="972" y="29"/>
                  </a:lnTo>
                  <a:lnTo>
                    <a:pt x="960" y="29"/>
                  </a:lnTo>
                  <a:lnTo>
                    <a:pt x="960" y="17"/>
                  </a:lnTo>
                  <a:close/>
                  <a:moveTo>
                    <a:pt x="984" y="17"/>
                  </a:moveTo>
                  <a:lnTo>
                    <a:pt x="996" y="17"/>
                  </a:lnTo>
                  <a:lnTo>
                    <a:pt x="996" y="29"/>
                  </a:lnTo>
                  <a:lnTo>
                    <a:pt x="984" y="29"/>
                  </a:lnTo>
                  <a:lnTo>
                    <a:pt x="984" y="17"/>
                  </a:lnTo>
                  <a:close/>
                  <a:moveTo>
                    <a:pt x="1008" y="17"/>
                  </a:moveTo>
                  <a:lnTo>
                    <a:pt x="1020" y="17"/>
                  </a:lnTo>
                  <a:lnTo>
                    <a:pt x="1020" y="29"/>
                  </a:lnTo>
                  <a:lnTo>
                    <a:pt x="1008" y="29"/>
                  </a:lnTo>
                  <a:lnTo>
                    <a:pt x="1008" y="17"/>
                  </a:lnTo>
                  <a:close/>
                  <a:moveTo>
                    <a:pt x="1032" y="17"/>
                  </a:moveTo>
                  <a:lnTo>
                    <a:pt x="1044" y="17"/>
                  </a:lnTo>
                  <a:lnTo>
                    <a:pt x="1044" y="29"/>
                  </a:lnTo>
                  <a:lnTo>
                    <a:pt x="1032" y="29"/>
                  </a:lnTo>
                  <a:lnTo>
                    <a:pt x="1032" y="17"/>
                  </a:lnTo>
                  <a:close/>
                  <a:moveTo>
                    <a:pt x="1056" y="17"/>
                  </a:moveTo>
                  <a:lnTo>
                    <a:pt x="1068" y="17"/>
                  </a:lnTo>
                  <a:lnTo>
                    <a:pt x="1068" y="29"/>
                  </a:lnTo>
                  <a:lnTo>
                    <a:pt x="1056" y="29"/>
                  </a:lnTo>
                  <a:lnTo>
                    <a:pt x="1056" y="17"/>
                  </a:lnTo>
                  <a:close/>
                  <a:moveTo>
                    <a:pt x="1080" y="17"/>
                  </a:moveTo>
                  <a:lnTo>
                    <a:pt x="1092" y="17"/>
                  </a:lnTo>
                  <a:lnTo>
                    <a:pt x="1092" y="29"/>
                  </a:lnTo>
                  <a:lnTo>
                    <a:pt x="1080" y="29"/>
                  </a:lnTo>
                  <a:lnTo>
                    <a:pt x="1080" y="17"/>
                  </a:lnTo>
                  <a:close/>
                  <a:moveTo>
                    <a:pt x="1104" y="17"/>
                  </a:moveTo>
                  <a:lnTo>
                    <a:pt x="1116" y="17"/>
                  </a:lnTo>
                  <a:lnTo>
                    <a:pt x="1116" y="29"/>
                  </a:lnTo>
                  <a:lnTo>
                    <a:pt x="1104" y="29"/>
                  </a:lnTo>
                  <a:lnTo>
                    <a:pt x="1104" y="17"/>
                  </a:lnTo>
                  <a:close/>
                  <a:moveTo>
                    <a:pt x="1128" y="17"/>
                  </a:moveTo>
                  <a:lnTo>
                    <a:pt x="1140" y="17"/>
                  </a:lnTo>
                  <a:lnTo>
                    <a:pt x="1140" y="29"/>
                  </a:lnTo>
                  <a:lnTo>
                    <a:pt x="1128" y="29"/>
                  </a:lnTo>
                  <a:lnTo>
                    <a:pt x="1128" y="17"/>
                  </a:lnTo>
                  <a:close/>
                  <a:moveTo>
                    <a:pt x="1152" y="17"/>
                  </a:moveTo>
                  <a:lnTo>
                    <a:pt x="1164" y="17"/>
                  </a:lnTo>
                  <a:lnTo>
                    <a:pt x="1164" y="29"/>
                  </a:lnTo>
                  <a:lnTo>
                    <a:pt x="1152" y="29"/>
                  </a:lnTo>
                  <a:lnTo>
                    <a:pt x="1152" y="17"/>
                  </a:lnTo>
                  <a:close/>
                  <a:moveTo>
                    <a:pt x="1176" y="17"/>
                  </a:moveTo>
                  <a:lnTo>
                    <a:pt x="1188" y="17"/>
                  </a:lnTo>
                  <a:lnTo>
                    <a:pt x="1188" y="29"/>
                  </a:lnTo>
                  <a:lnTo>
                    <a:pt x="1176" y="29"/>
                  </a:lnTo>
                  <a:lnTo>
                    <a:pt x="1176" y="17"/>
                  </a:lnTo>
                  <a:close/>
                  <a:moveTo>
                    <a:pt x="1200" y="17"/>
                  </a:moveTo>
                  <a:lnTo>
                    <a:pt x="1212" y="17"/>
                  </a:lnTo>
                  <a:lnTo>
                    <a:pt x="1212" y="29"/>
                  </a:lnTo>
                  <a:lnTo>
                    <a:pt x="1200" y="29"/>
                  </a:lnTo>
                  <a:lnTo>
                    <a:pt x="1200" y="17"/>
                  </a:lnTo>
                  <a:close/>
                  <a:moveTo>
                    <a:pt x="1224" y="17"/>
                  </a:moveTo>
                  <a:lnTo>
                    <a:pt x="1236" y="17"/>
                  </a:lnTo>
                  <a:lnTo>
                    <a:pt x="1236" y="29"/>
                  </a:lnTo>
                  <a:lnTo>
                    <a:pt x="1224" y="29"/>
                  </a:lnTo>
                  <a:lnTo>
                    <a:pt x="1224" y="17"/>
                  </a:lnTo>
                  <a:close/>
                  <a:moveTo>
                    <a:pt x="1248" y="17"/>
                  </a:moveTo>
                  <a:lnTo>
                    <a:pt x="1260" y="17"/>
                  </a:lnTo>
                  <a:lnTo>
                    <a:pt x="1260" y="29"/>
                  </a:lnTo>
                  <a:lnTo>
                    <a:pt x="1248" y="29"/>
                  </a:lnTo>
                  <a:lnTo>
                    <a:pt x="1248" y="17"/>
                  </a:lnTo>
                  <a:close/>
                  <a:moveTo>
                    <a:pt x="1272" y="17"/>
                  </a:moveTo>
                  <a:lnTo>
                    <a:pt x="1284" y="17"/>
                  </a:lnTo>
                  <a:lnTo>
                    <a:pt x="1284" y="29"/>
                  </a:lnTo>
                  <a:lnTo>
                    <a:pt x="1272" y="29"/>
                  </a:lnTo>
                  <a:lnTo>
                    <a:pt x="1272" y="17"/>
                  </a:lnTo>
                  <a:close/>
                  <a:moveTo>
                    <a:pt x="1296" y="17"/>
                  </a:moveTo>
                  <a:lnTo>
                    <a:pt x="1308" y="17"/>
                  </a:lnTo>
                  <a:lnTo>
                    <a:pt x="1308" y="29"/>
                  </a:lnTo>
                  <a:lnTo>
                    <a:pt x="1296" y="29"/>
                  </a:lnTo>
                  <a:lnTo>
                    <a:pt x="1296" y="17"/>
                  </a:lnTo>
                  <a:close/>
                  <a:moveTo>
                    <a:pt x="1320" y="17"/>
                  </a:moveTo>
                  <a:lnTo>
                    <a:pt x="1332" y="17"/>
                  </a:lnTo>
                  <a:lnTo>
                    <a:pt x="1332" y="29"/>
                  </a:lnTo>
                  <a:lnTo>
                    <a:pt x="1320" y="29"/>
                  </a:lnTo>
                  <a:lnTo>
                    <a:pt x="1320" y="17"/>
                  </a:lnTo>
                  <a:close/>
                  <a:moveTo>
                    <a:pt x="1344" y="17"/>
                  </a:moveTo>
                  <a:lnTo>
                    <a:pt x="1356" y="17"/>
                  </a:lnTo>
                  <a:lnTo>
                    <a:pt x="1356" y="29"/>
                  </a:lnTo>
                  <a:lnTo>
                    <a:pt x="1344" y="29"/>
                  </a:lnTo>
                  <a:lnTo>
                    <a:pt x="1344" y="17"/>
                  </a:lnTo>
                  <a:close/>
                  <a:moveTo>
                    <a:pt x="1368" y="17"/>
                  </a:moveTo>
                  <a:lnTo>
                    <a:pt x="1380" y="17"/>
                  </a:lnTo>
                  <a:lnTo>
                    <a:pt x="1380" y="29"/>
                  </a:lnTo>
                  <a:lnTo>
                    <a:pt x="1368" y="29"/>
                  </a:lnTo>
                  <a:lnTo>
                    <a:pt x="1368" y="17"/>
                  </a:lnTo>
                  <a:close/>
                  <a:moveTo>
                    <a:pt x="1392" y="17"/>
                  </a:moveTo>
                  <a:lnTo>
                    <a:pt x="1404" y="17"/>
                  </a:lnTo>
                  <a:lnTo>
                    <a:pt x="1404" y="29"/>
                  </a:lnTo>
                  <a:lnTo>
                    <a:pt x="1392" y="29"/>
                  </a:lnTo>
                  <a:lnTo>
                    <a:pt x="1392" y="17"/>
                  </a:lnTo>
                  <a:close/>
                  <a:moveTo>
                    <a:pt x="1416" y="17"/>
                  </a:moveTo>
                  <a:lnTo>
                    <a:pt x="1428" y="17"/>
                  </a:lnTo>
                  <a:lnTo>
                    <a:pt x="1428" y="29"/>
                  </a:lnTo>
                  <a:lnTo>
                    <a:pt x="1416" y="29"/>
                  </a:lnTo>
                  <a:lnTo>
                    <a:pt x="1416" y="17"/>
                  </a:lnTo>
                  <a:close/>
                  <a:moveTo>
                    <a:pt x="1440" y="17"/>
                  </a:moveTo>
                  <a:lnTo>
                    <a:pt x="1452" y="17"/>
                  </a:lnTo>
                  <a:lnTo>
                    <a:pt x="1452" y="29"/>
                  </a:lnTo>
                  <a:lnTo>
                    <a:pt x="1440" y="29"/>
                  </a:lnTo>
                  <a:lnTo>
                    <a:pt x="1440" y="17"/>
                  </a:lnTo>
                  <a:close/>
                  <a:moveTo>
                    <a:pt x="1464" y="17"/>
                  </a:moveTo>
                  <a:lnTo>
                    <a:pt x="1476" y="17"/>
                  </a:lnTo>
                  <a:lnTo>
                    <a:pt x="1476" y="29"/>
                  </a:lnTo>
                  <a:lnTo>
                    <a:pt x="1464" y="29"/>
                  </a:lnTo>
                  <a:lnTo>
                    <a:pt x="1464" y="17"/>
                  </a:lnTo>
                  <a:close/>
                  <a:moveTo>
                    <a:pt x="1488" y="17"/>
                  </a:moveTo>
                  <a:lnTo>
                    <a:pt x="1500" y="17"/>
                  </a:lnTo>
                  <a:lnTo>
                    <a:pt x="1500" y="29"/>
                  </a:lnTo>
                  <a:lnTo>
                    <a:pt x="1488" y="29"/>
                  </a:lnTo>
                  <a:lnTo>
                    <a:pt x="1488" y="17"/>
                  </a:lnTo>
                  <a:close/>
                  <a:moveTo>
                    <a:pt x="1512" y="17"/>
                  </a:moveTo>
                  <a:lnTo>
                    <a:pt x="1524" y="17"/>
                  </a:lnTo>
                  <a:lnTo>
                    <a:pt x="1524" y="29"/>
                  </a:lnTo>
                  <a:lnTo>
                    <a:pt x="1512" y="29"/>
                  </a:lnTo>
                  <a:lnTo>
                    <a:pt x="1512" y="17"/>
                  </a:lnTo>
                  <a:close/>
                  <a:moveTo>
                    <a:pt x="1536" y="17"/>
                  </a:moveTo>
                  <a:lnTo>
                    <a:pt x="1548" y="17"/>
                  </a:lnTo>
                  <a:lnTo>
                    <a:pt x="1548" y="29"/>
                  </a:lnTo>
                  <a:lnTo>
                    <a:pt x="1536" y="29"/>
                  </a:lnTo>
                  <a:lnTo>
                    <a:pt x="1536" y="17"/>
                  </a:lnTo>
                  <a:close/>
                  <a:moveTo>
                    <a:pt x="1560" y="17"/>
                  </a:moveTo>
                  <a:lnTo>
                    <a:pt x="1572" y="17"/>
                  </a:lnTo>
                  <a:lnTo>
                    <a:pt x="1572" y="29"/>
                  </a:lnTo>
                  <a:lnTo>
                    <a:pt x="1560" y="29"/>
                  </a:lnTo>
                  <a:lnTo>
                    <a:pt x="1560" y="17"/>
                  </a:lnTo>
                  <a:close/>
                  <a:moveTo>
                    <a:pt x="1584" y="17"/>
                  </a:moveTo>
                  <a:lnTo>
                    <a:pt x="1596" y="17"/>
                  </a:lnTo>
                  <a:lnTo>
                    <a:pt x="1596" y="29"/>
                  </a:lnTo>
                  <a:lnTo>
                    <a:pt x="1584" y="29"/>
                  </a:lnTo>
                  <a:lnTo>
                    <a:pt x="1584" y="17"/>
                  </a:lnTo>
                  <a:close/>
                  <a:moveTo>
                    <a:pt x="1608" y="17"/>
                  </a:moveTo>
                  <a:lnTo>
                    <a:pt x="1620" y="17"/>
                  </a:lnTo>
                  <a:lnTo>
                    <a:pt x="1620" y="29"/>
                  </a:lnTo>
                  <a:lnTo>
                    <a:pt x="1608" y="29"/>
                  </a:lnTo>
                  <a:lnTo>
                    <a:pt x="1608" y="17"/>
                  </a:lnTo>
                  <a:close/>
                  <a:moveTo>
                    <a:pt x="1632" y="17"/>
                  </a:moveTo>
                  <a:lnTo>
                    <a:pt x="1644" y="17"/>
                  </a:lnTo>
                  <a:lnTo>
                    <a:pt x="1644" y="29"/>
                  </a:lnTo>
                  <a:lnTo>
                    <a:pt x="1632" y="29"/>
                  </a:lnTo>
                  <a:lnTo>
                    <a:pt x="1632" y="17"/>
                  </a:lnTo>
                  <a:close/>
                  <a:moveTo>
                    <a:pt x="1656" y="17"/>
                  </a:moveTo>
                  <a:lnTo>
                    <a:pt x="1668" y="17"/>
                  </a:lnTo>
                  <a:lnTo>
                    <a:pt x="1668" y="29"/>
                  </a:lnTo>
                  <a:lnTo>
                    <a:pt x="1656" y="29"/>
                  </a:lnTo>
                  <a:lnTo>
                    <a:pt x="1656" y="17"/>
                  </a:lnTo>
                  <a:close/>
                  <a:moveTo>
                    <a:pt x="1680" y="17"/>
                  </a:moveTo>
                  <a:lnTo>
                    <a:pt x="1692" y="17"/>
                  </a:lnTo>
                  <a:lnTo>
                    <a:pt x="1692" y="29"/>
                  </a:lnTo>
                  <a:lnTo>
                    <a:pt x="1680" y="29"/>
                  </a:lnTo>
                  <a:lnTo>
                    <a:pt x="1680" y="17"/>
                  </a:lnTo>
                  <a:close/>
                  <a:moveTo>
                    <a:pt x="1704" y="17"/>
                  </a:moveTo>
                  <a:lnTo>
                    <a:pt x="1716" y="17"/>
                  </a:lnTo>
                  <a:lnTo>
                    <a:pt x="1716" y="29"/>
                  </a:lnTo>
                  <a:lnTo>
                    <a:pt x="1704" y="29"/>
                  </a:lnTo>
                  <a:lnTo>
                    <a:pt x="1704" y="17"/>
                  </a:lnTo>
                  <a:close/>
                  <a:moveTo>
                    <a:pt x="1728" y="17"/>
                  </a:moveTo>
                  <a:lnTo>
                    <a:pt x="1740" y="17"/>
                  </a:lnTo>
                  <a:lnTo>
                    <a:pt x="1740" y="29"/>
                  </a:lnTo>
                  <a:lnTo>
                    <a:pt x="1728" y="29"/>
                  </a:lnTo>
                  <a:lnTo>
                    <a:pt x="1728" y="17"/>
                  </a:lnTo>
                  <a:close/>
                  <a:moveTo>
                    <a:pt x="1752" y="17"/>
                  </a:moveTo>
                  <a:lnTo>
                    <a:pt x="1764" y="17"/>
                  </a:lnTo>
                  <a:lnTo>
                    <a:pt x="1764" y="29"/>
                  </a:lnTo>
                  <a:lnTo>
                    <a:pt x="1752" y="29"/>
                  </a:lnTo>
                  <a:lnTo>
                    <a:pt x="1752" y="17"/>
                  </a:lnTo>
                  <a:close/>
                  <a:moveTo>
                    <a:pt x="1776" y="17"/>
                  </a:moveTo>
                  <a:lnTo>
                    <a:pt x="1788" y="17"/>
                  </a:lnTo>
                  <a:lnTo>
                    <a:pt x="1788" y="29"/>
                  </a:lnTo>
                  <a:lnTo>
                    <a:pt x="1776" y="29"/>
                  </a:lnTo>
                  <a:lnTo>
                    <a:pt x="1776" y="17"/>
                  </a:lnTo>
                  <a:close/>
                  <a:moveTo>
                    <a:pt x="1800" y="17"/>
                  </a:moveTo>
                  <a:lnTo>
                    <a:pt x="1812" y="17"/>
                  </a:lnTo>
                  <a:lnTo>
                    <a:pt x="1812" y="29"/>
                  </a:lnTo>
                  <a:lnTo>
                    <a:pt x="1800" y="29"/>
                  </a:lnTo>
                  <a:lnTo>
                    <a:pt x="1800" y="17"/>
                  </a:lnTo>
                  <a:close/>
                  <a:moveTo>
                    <a:pt x="1824" y="17"/>
                  </a:moveTo>
                  <a:lnTo>
                    <a:pt x="1836" y="17"/>
                  </a:lnTo>
                  <a:lnTo>
                    <a:pt x="1836" y="29"/>
                  </a:lnTo>
                  <a:lnTo>
                    <a:pt x="1824" y="29"/>
                  </a:lnTo>
                  <a:lnTo>
                    <a:pt x="1824" y="17"/>
                  </a:lnTo>
                  <a:close/>
                  <a:moveTo>
                    <a:pt x="1848" y="17"/>
                  </a:moveTo>
                  <a:lnTo>
                    <a:pt x="1860" y="17"/>
                  </a:lnTo>
                  <a:lnTo>
                    <a:pt x="1860" y="29"/>
                  </a:lnTo>
                  <a:lnTo>
                    <a:pt x="1848" y="29"/>
                  </a:lnTo>
                  <a:lnTo>
                    <a:pt x="1848" y="17"/>
                  </a:lnTo>
                  <a:close/>
                  <a:moveTo>
                    <a:pt x="1872" y="17"/>
                  </a:moveTo>
                  <a:lnTo>
                    <a:pt x="1884" y="17"/>
                  </a:lnTo>
                  <a:lnTo>
                    <a:pt x="1884" y="29"/>
                  </a:lnTo>
                  <a:lnTo>
                    <a:pt x="1872" y="29"/>
                  </a:lnTo>
                  <a:lnTo>
                    <a:pt x="1872" y="17"/>
                  </a:lnTo>
                  <a:close/>
                  <a:moveTo>
                    <a:pt x="1896" y="17"/>
                  </a:moveTo>
                  <a:lnTo>
                    <a:pt x="1908" y="17"/>
                  </a:lnTo>
                  <a:lnTo>
                    <a:pt x="1908" y="29"/>
                  </a:lnTo>
                  <a:lnTo>
                    <a:pt x="1896" y="29"/>
                  </a:lnTo>
                  <a:lnTo>
                    <a:pt x="1896" y="17"/>
                  </a:lnTo>
                  <a:close/>
                  <a:moveTo>
                    <a:pt x="1920" y="17"/>
                  </a:moveTo>
                  <a:lnTo>
                    <a:pt x="1932" y="17"/>
                  </a:lnTo>
                  <a:lnTo>
                    <a:pt x="1932" y="29"/>
                  </a:lnTo>
                  <a:lnTo>
                    <a:pt x="1920" y="29"/>
                  </a:lnTo>
                  <a:lnTo>
                    <a:pt x="1920" y="17"/>
                  </a:lnTo>
                  <a:close/>
                  <a:moveTo>
                    <a:pt x="1944" y="17"/>
                  </a:moveTo>
                  <a:lnTo>
                    <a:pt x="1956" y="17"/>
                  </a:lnTo>
                  <a:lnTo>
                    <a:pt x="1956" y="29"/>
                  </a:lnTo>
                  <a:lnTo>
                    <a:pt x="1944" y="29"/>
                  </a:lnTo>
                  <a:lnTo>
                    <a:pt x="1944" y="17"/>
                  </a:lnTo>
                  <a:close/>
                  <a:moveTo>
                    <a:pt x="1968" y="17"/>
                  </a:moveTo>
                  <a:lnTo>
                    <a:pt x="1980" y="17"/>
                  </a:lnTo>
                  <a:lnTo>
                    <a:pt x="1980" y="29"/>
                  </a:lnTo>
                  <a:lnTo>
                    <a:pt x="1968" y="29"/>
                  </a:lnTo>
                  <a:lnTo>
                    <a:pt x="1968" y="17"/>
                  </a:lnTo>
                  <a:close/>
                  <a:moveTo>
                    <a:pt x="1992" y="17"/>
                  </a:moveTo>
                  <a:lnTo>
                    <a:pt x="2004" y="17"/>
                  </a:lnTo>
                  <a:lnTo>
                    <a:pt x="2004" y="29"/>
                  </a:lnTo>
                  <a:lnTo>
                    <a:pt x="1992" y="29"/>
                  </a:lnTo>
                  <a:lnTo>
                    <a:pt x="1992" y="17"/>
                  </a:lnTo>
                  <a:close/>
                  <a:moveTo>
                    <a:pt x="2016" y="17"/>
                  </a:moveTo>
                  <a:lnTo>
                    <a:pt x="2028" y="17"/>
                  </a:lnTo>
                  <a:lnTo>
                    <a:pt x="2028" y="29"/>
                  </a:lnTo>
                  <a:lnTo>
                    <a:pt x="2016" y="29"/>
                  </a:lnTo>
                  <a:lnTo>
                    <a:pt x="2016" y="17"/>
                  </a:lnTo>
                  <a:close/>
                  <a:moveTo>
                    <a:pt x="2040" y="17"/>
                  </a:moveTo>
                  <a:lnTo>
                    <a:pt x="2052" y="17"/>
                  </a:lnTo>
                  <a:lnTo>
                    <a:pt x="2052" y="29"/>
                  </a:lnTo>
                  <a:lnTo>
                    <a:pt x="2040" y="29"/>
                  </a:lnTo>
                  <a:lnTo>
                    <a:pt x="2040" y="17"/>
                  </a:lnTo>
                  <a:close/>
                  <a:moveTo>
                    <a:pt x="2064" y="17"/>
                  </a:moveTo>
                  <a:lnTo>
                    <a:pt x="2076" y="17"/>
                  </a:lnTo>
                  <a:lnTo>
                    <a:pt x="2076" y="29"/>
                  </a:lnTo>
                  <a:lnTo>
                    <a:pt x="2064" y="29"/>
                  </a:lnTo>
                  <a:lnTo>
                    <a:pt x="2064" y="17"/>
                  </a:lnTo>
                  <a:close/>
                  <a:moveTo>
                    <a:pt x="2088" y="17"/>
                  </a:moveTo>
                  <a:lnTo>
                    <a:pt x="2100" y="17"/>
                  </a:lnTo>
                  <a:lnTo>
                    <a:pt x="2100" y="29"/>
                  </a:lnTo>
                  <a:lnTo>
                    <a:pt x="2088" y="29"/>
                  </a:lnTo>
                  <a:lnTo>
                    <a:pt x="2088" y="17"/>
                  </a:lnTo>
                  <a:close/>
                  <a:moveTo>
                    <a:pt x="2112" y="17"/>
                  </a:moveTo>
                  <a:lnTo>
                    <a:pt x="2124" y="17"/>
                  </a:lnTo>
                  <a:lnTo>
                    <a:pt x="2124" y="29"/>
                  </a:lnTo>
                  <a:lnTo>
                    <a:pt x="2112" y="29"/>
                  </a:lnTo>
                  <a:lnTo>
                    <a:pt x="2112" y="17"/>
                  </a:lnTo>
                  <a:close/>
                  <a:moveTo>
                    <a:pt x="2136" y="17"/>
                  </a:moveTo>
                  <a:lnTo>
                    <a:pt x="2148" y="18"/>
                  </a:lnTo>
                  <a:lnTo>
                    <a:pt x="2148" y="30"/>
                  </a:lnTo>
                  <a:lnTo>
                    <a:pt x="2136" y="29"/>
                  </a:lnTo>
                  <a:lnTo>
                    <a:pt x="2136" y="17"/>
                  </a:lnTo>
                  <a:close/>
                  <a:moveTo>
                    <a:pt x="2160" y="18"/>
                  </a:moveTo>
                  <a:lnTo>
                    <a:pt x="2172" y="18"/>
                  </a:lnTo>
                  <a:lnTo>
                    <a:pt x="2172" y="30"/>
                  </a:lnTo>
                  <a:lnTo>
                    <a:pt x="2160" y="30"/>
                  </a:lnTo>
                  <a:lnTo>
                    <a:pt x="2160" y="18"/>
                  </a:lnTo>
                  <a:close/>
                  <a:moveTo>
                    <a:pt x="2184" y="18"/>
                  </a:moveTo>
                  <a:lnTo>
                    <a:pt x="2196" y="18"/>
                  </a:lnTo>
                  <a:lnTo>
                    <a:pt x="2196" y="30"/>
                  </a:lnTo>
                  <a:lnTo>
                    <a:pt x="2184" y="30"/>
                  </a:lnTo>
                  <a:lnTo>
                    <a:pt x="2184" y="18"/>
                  </a:lnTo>
                  <a:close/>
                  <a:moveTo>
                    <a:pt x="2208" y="18"/>
                  </a:moveTo>
                  <a:lnTo>
                    <a:pt x="2220" y="18"/>
                  </a:lnTo>
                  <a:lnTo>
                    <a:pt x="2220" y="30"/>
                  </a:lnTo>
                  <a:lnTo>
                    <a:pt x="2208" y="30"/>
                  </a:lnTo>
                  <a:lnTo>
                    <a:pt x="2208" y="18"/>
                  </a:lnTo>
                  <a:close/>
                  <a:moveTo>
                    <a:pt x="2232" y="18"/>
                  </a:moveTo>
                  <a:lnTo>
                    <a:pt x="2244" y="18"/>
                  </a:lnTo>
                  <a:lnTo>
                    <a:pt x="2244" y="30"/>
                  </a:lnTo>
                  <a:lnTo>
                    <a:pt x="2232" y="30"/>
                  </a:lnTo>
                  <a:lnTo>
                    <a:pt x="2232" y="18"/>
                  </a:lnTo>
                  <a:close/>
                  <a:moveTo>
                    <a:pt x="2256" y="18"/>
                  </a:moveTo>
                  <a:lnTo>
                    <a:pt x="2268" y="18"/>
                  </a:lnTo>
                  <a:lnTo>
                    <a:pt x="2268" y="30"/>
                  </a:lnTo>
                  <a:lnTo>
                    <a:pt x="2256" y="30"/>
                  </a:lnTo>
                  <a:lnTo>
                    <a:pt x="2256" y="18"/>
                  </a:lnTo>
                  <a:close/>
                  <a:moveTo>
                    <a:pt x="2280" y="18"/>
                  </a:moveTo>
                  <a:lnTo>
                    <a:pt x="2292" y="18"/>
                  </a:lnTo>
                  <a:lnTo>
                    <a:pt x="2292" y="30"/>
                  </a:lnTo>
                  <a:lnTo>
                    <a:pt x="2280" y="30"/>
                  </a:lnTo>
                  <a:lnTo>
                    <a:pt x="2280" y="18"/>
                  </a:lnTo>
                  <a:close/>
                  <a:moveTo>
                    <a:pt x="2304" y="18"/>
                  </a:moveTo>
                  <a:lnTo>
                    <a:pt x="2316" y="18"/>
                  </a:lnTo>
                  <a:lnTo>
                    <a:pt x="2316" y="30"/>
                  </a:lnTo>
                  <a:lnTo>
                    <a:pt x="2304" y="30"/>
                  </a:lnTo>
                  <a:lnTo>
                    <a:pt x="2304" y="18"/>
                  </a:lnTo>
                  <a:close/>
                  <a:moveTo>
                    <a:pt x="2328" y="18"/>
                  </a:moveTo>
                  <a:lnTo>
                    <a:pt x="2340" y="18"/>
                  </a:lnTo>
                  <a:lnTo>
                    <a:pt x="2340" y="30"/>
                  </a:lnTo>
                  <a:lnTo>
                    <a:pt x="2328" y="30"/>
                  </a:lnTo>
                  <a:lnTo>
                    <a:pt x="2328" y="18"/>
                  </a:lnTo>
                  <a:close/>
                  <a:moveTo>
                    <a:pt x="2352" y="18"/>
                  </a:moveTo>
                  <a:lnTo>
                    <a:pt x="2364" y="18"/>
                  </a:lnTo>
                  <a:lnTo>
                    <a:pt x="2364" y="30"/>
                  </a:lnTo>
                  <a:lnTo>
                    <a:pt x="2352" y="30"/>
                  </a:lnTo>
                  <a:lnTo>
                    <a:pt x="2352" y="18"/>
                  </a:lnTo>
                  <a:close/>
                  <a:moveTo>
                    <a:pt x="2376" y="18"/>
                  </a:moveTo>
                  <a:lnTo>
                    <a:pt x="2388" y="18"/>
                  </a:lnTo>
                  <a:lnTo>
                    <a:pt x="2388" y="30"/>
                  </a:lnTo>
                  <a:lnTo>
                    <a:pt x="2376" y="30"/>
                  </a:lnTo>
                  <a:lnTo>
                    <a:pt x="2376" y="18"/>
                  </a:lnTo>
                  <a:close/>
                  <a:moveTo>
                    <a:pt x="2400" y="18"/>
                  </a:moveTo>
                  <a:lnTo>
                    <a:pt x="2412" y="18"/>
                  </a:lnTo>
                  <a:lnTo>
                    <a:pt x="2412" y="30"/>
                  </a:lnTo>
                  <a:lnTo>
                    <a:pt x="2400" y="30"/>
                  </a:lnTo>
                  <a:lnTo>
                    <a:pt x="2400" y="18"/>
                  </a:lnTo>
                  <a:close/>
                  <a:moveTo>
                    <a:pt x="2424" y="18"/>
                  </a:moveTo>
                  <a:lnTo>
                    <a:pt x="2436" y="18"/>
                  </a:lnTo>
                  <a:lnTo>
                    <a:pt x="2436" y="30"/>
                  </a:lnTo>
                  <a:lnTo>
                    <a:pt x="2424" y="30"/>
                  </a:lnTo>
                  <a:lnTo>
                    <a:pt x="2424" y="18"/>
                  </a:lnTo>
                  <a:close/>
                  <a:moveTo>
                    <a:pt x="2448" y="18"/>
                  </a:moveTo>
                  <a:lnTo>
                    <a:pt x="2460" y="18"/>
                  </a:lnTo>
                  <a:lnTo>
                    <a:pt x="2460" y="30"/>
                  </a:lnTo>
                  <a:lnTo>
                    <a:pt x="2448" y="30"/>
                  </a:lnTo>
                  <a:lnTo>
                    <a:pt x="2448" y="18"/>
                  </a:lnTo>
                  <a:close/>
                  <a:moveTo>
                    <a:pt x="2472" y="18"/>
                  </a:moveTo>
                  <a:lnTo>
                    <a:pt x="2484" y="18"/>
                  </a:lnTo>
                  <a:lnTo>
                    <a:pt x="2484" y="30"/>
                  </a:lnTo>
                  <a:lnTo>
                    <a:pt x="2472" y="30"/>
                  </a:lnTo>
                  <a:lnTo>
                    <a:pt x="2472" y="18"/>
                  </a:lnTo>
                  <a:close/>
                  <a:moveTo>
                    <a:pt x="2496" y="18"/>
                  </a:moveTo>
                  <a:lnTo>
                    <a:pt x="2508" y="18"/>
                  </a:lnTo>
                  <a:lnTo>
                    <a:pt x="2508" y="30"/>
                  </a:lnTo>
                  <a:lnTo>
                    <a:pt x="2496" y="30"/>
                  </a:lnTo>
                  <a:lnTo>
                    <a:pt x="2496" y="18"/>
                  </a:lnTo>
                  <a:close/>
                  <a:moveTo>
                    <a:pt x="2520" y="18"/>
                  </a:moveTo>
                  <a:lnTo>
                    <a:pt x="2532" y="18"/>
                  </a:lnTo>
                  <a:lnTo>
                    <a:pt x="2532" y="30"/>
                  </a:lnTo>
                  <a:lnTo>
                    <a:pt x="2520" y="30"/>
                  </a:lnTo>
                  <a:lnTo>
                    <a:pt x="2520" y="18"/>
                  </a:lnTo>
                  <a:close/>
                  <a:moveTo>
                    <a:pt x="2544" y="18"/>
                  </a:moveTo>
                  <a:lnTo>
                    <a:pt x="2556" y="18"/>
                  </a:lnTo>
                  <a:lnTo>
                    <a:pt x="2556" y="30"/>
                  </a:lnTo>
                  <a:lnTo>
                    <a:pt x="2544" y="30"/>
                  </a:lnTo>
                  <a:lnTo>
                    <a:pt x="2544" y="18"/>
                  </a:lnTo>
                  <a:close/>
                  <a:moveTo>
                    <a:pt x="2568" y="18"/>
                  </a:moveTo>
                  <a:lnTo>
                    <a:pt x="2580" y="18"/>
                  </a:lnTo>
                  <a:lnTo>
                    <a:pt x="2580" y="30"/>
                  </a:lnTo>
                  <a:lnTo>
                    <a:pt x="2568" y="30"/>
                  </a:lnTo>
                  <a:lnTo>
                    <a:pt x="2568" y="18"/>
                  </a:lnTo>
                  <a:close/>
                  <a:moveTo>
                    <a:pt x="2592" y="18"/>
                  </a:moveTo>
                  <a:lnTo>
                    <a:pt x="2604" y="18"/>
                  </a:lnTo>
                  <a:lnTo>
                    <a:pt x="2604" y="30"/>
                  </a:lnTo>
                  <a:lnTo>
                    <a:pt x="2592" y="30"/>
                  </a:lnTo>
                  <a:lnTo>
                    <a:pt x="2592" y="18"/>
                  </a:lnTo>
                  <a:close/>
                  <a:moveTo>
                    <a:pt x="2616" y="18"/>
                  </a:moveTo>
                  <a:lnTo>
                    <a:pt x="2628" y="18"/>
                  </a:lnTo>
                  <a:lnTo>
                    <a:pt x="2628" y="30"/>
                  </a:lnTo>
                  <a:lnTo>
                    <a:pt x="2616" y="30"/>
                  </a:lnTo>
                  <a:lnTo>
                    <a:pt x="2616" y="18"/>
                  </a:lnTo>
                  <a:close/>
                  <a:moveTo>
                    <a:pt x="2640" y="18"/>
                  </a:moveTo>
                  <a:lnTo>
                    <a:pt x="2652" y="18"/>
                  </a:lnTo>
                  <a:lnTo>
                    <a:pt x="2652" y="30"/>
                  </a:lnTo>
                  <a:lnTo>
                    <a:pt x="2640" y="30"/>
                  </a:lnTo>
                  <a:lnTo>
                    <a:pt x="2640" y="18"/>
                  </a:lnTo>
                  <a:close/>
                  <a:moveTo>
                    <a:pt x="2664" y="18"/>
                  </a:moveTo>
                  <a:lnTo>
                    <a:pt x="2676" y="18"/>
                  </a:lnTo>
                  <a:lnTo>
                    <a:pt x="2676" y="30"/>
                  </a:lnTo>
                  <a:lnTo>
                    <a:pt x="2664" y="30"/>
                  </a:lnTo>
                  <a:lnTo>
                    <a:pt x="2664" y="18"/>
                  </a:lnTo>
                  <a:close/>
                  <a:moveTo>
                    <a:pt x="2688" y="18"/>
                  </a:moveTo>
                  <a:lnTo>
                    <a:pt x="2700" y="18"/>
                  </a:lnTo>
                  <a:lnTo>
                    <a:pt x="2700" y="30"/>
                  </a:lnTo>
                  <a:lnTo>
                    <a:pt x="2688" y="30"/>
                  </a:lnTo>
                  <a:lnTo>
                    <a:pt x="2688" y="18"/>
                  </a:lnTo>
                  <a:close/>
                  <a:moveTo>
                    <a:pt x="2712" y="18"/>
                  </a:moveTo>
                  <a:lnTo>
                    <a:pt x="2724" y="18"/>
                  </a:lnTo>
                  <a:lnTo>
                    <a:pt x="2724" y="30"/>
                  </a:lnTo>
                  <a:lnTo>
                    <a:pt x="2712" y="30"/>
                  </a:lnTo>
                  <a:lnTo>
                    <a:pt x="2712" y="18"/>
                  </a:lnTo>
                  <a:close/>
                  <a:moveTo>
                    <a:pt x="2718" y="0"/>
                  </a:moveTo>
                  <a:lnTo>
                    <a:pt x="2766" y="24"/>
                  </a:lnTo>
                  <a:lnTo>
                    <a:pt x="2718" y="48"/>
                  </a:lnTo>
                  <a:lnTo>
                    <a:pt x="2718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391" name="Freeform 19"/>
            <p:cNvSpPr>
              <a:spLocks noEditPoints="1"/>
            </p:cNvSpPr>
            <p:nvPr/>
          </p:nvSpPr>
          <p:spPr bwMode="auto">
            <a:xfrm>
              <a:off x="4611" y="2718"/>
              <a:ext cx="48" cy="366"/>
            </a:xfrm>
            <a:custGeom>
              <a:avLst/>
              <a:gdLst>
                <a:gd name="T0" fmla="*/ 30 w 48"/>
                <a:gd name="T1" fmla="*/ 52 h 366"/>
                <a:gd name="T2" fmla="*/ 18 w 48"/>
                <a:gd name="T3" fmla="*/ 40 h 366"/>
                <a:gd name="T4" fmla="*/ 30 w 48"/>
                <a:gd name="T5" fmla="*/ 64 h 366"/>
                <a:gd name="T6" fmla="*/ 18 w 48"/>
                <a:gd name="T7" fmla="*/ 76 h 366"/>
                <a:gd name="T8" fmla="*/ 30 w 48"/>
                <a:gd name="T9" fmla="*/ 64 h 366"/>
                <a:gd name="T10" fmla="*/ 30 w 48"/>
                <a:gd name="T11" fmla="*/ 100 h 366"/>
                <a:gd name="T12" fmla="*/ 18 w 48"/>
                <a:gd name="T13" fmla="*/ 88 h 366"/>
                <a:gd name="T14" fmla="*/ 30 w 48"/>
                <a:gd name="T15" fmla="*/ 112 h 366"/>
                <a:gd name="T16" fmla="*/ 18 w 48"/>
                <a:gd name="T17" fmla="*/ 124 h 366"/>
                <a:gd name="T18" fmla="*/ 30 w 48"/>
                <a:gd name="T19" fmla="*/ 112 h 366"/>
                <a:gd name="T20" fmla="*/ 30 w 48"/>
                <a:gd name="T21" fmla="*/ 148 h 366"/>
                <a:gd name="T22" fmla="*/ 18 w 48"/>
                <a:gd name="T23" fmla="*/ 136 h 366"/>
                <a:gd name="T24" fmla="*/ 30 w 48"/>
                <a:gd name="T25" fmla="*/ 161 h 366"/>
                <a:gd name="T26" fmla="*/ 18 w 48"/>
                <a:gd name="T27" fmla="*/ 173 h 366"/>
                <a:gd name="T28" fmla="*/ 30 w 48"/>
                <a:gd name="T29" fmla="*/ 161 h 366"/>
                <a:gd name="T30" fmla="*/ 30 w 48"/>
                <a:gd name="T31" fmla="*/ 197 h 366"/>
                <a:gd name="T32" fmla="*/ 18 w 48"/>
                <a:gd name="T33" fmla="*/ 185 h 366"/>
                <a:gd name="T34" fmla="*/ 30 w 48"/>
                <a:gd name="T35" fmla="*/ 209 h 366"/>
                <a:gd name="T36" fmla="*/ 18 w 48"/>
                <a:gd name="T37" fmla="*/ 221 h 366"/>
                <a:gd name="T38" fmla="*/ 30 w 48"/>
                <a:gd name="T39" fmla="*/ 209 h 366"/>
                <a:gd name="T40" fmla="*/ 30 w 48"/>
                <a:gd name="T41" fmla="*/ 245 h 366"/>
                <a:gd name="T42" fmla="*/ 18 w 48"/>
                <a:gd name="T43" fmla="*/ 233 h 366"/>
                <a:gd name="T44" fmla="*/ 30 w 48"/>
                <a:gd name="T45" fmla="*/ 257 h 366"/>
                <a:gd name="T46" fmla="*/ 18 w 48"/>
                <a:gd name="T47" fmla="*/ 269 h 366"/>
                <a:gd name="T48" fmla="*/ 30 w 48"/>
                <a:gd name="T49" fmla="*/ 257 h 366"/>
                <a:gd name="T50" fmla="*/ 30 w 48"/>
                <a:gd name="T51" fmla="*/ 293 h 366"/>
                <a:gd name="T52" fmla="*/ 18 w 48"/>
                <a:gd name="T53" fmla="*/ 281 h 366"/>
                <a:gd name="T54" fmla="*/ 30 w 48"/>
                <a:gd name="T55" fmla="*/ 305 h 366"/>
                <a:gd name="T56" fmla="*/ 18 w 48"/>
                <a:gd name="T57" fmla="*/ 317 h 366"/>
                <a:gd name="T58" fmla="*/ 30 w 48"/>
                <a:gd name="T59" fmla="*/ 305 h 366"/>
                <a:gd name="T60" fmla="*/ 30 w 48"/>
                <a:gd name="T61" fmla="*/ 341 h 366"/>
                <a:gd name="T62" fmla="*/ 18 w 48"/>
                <a:gd name="T63" fmla="*/ 329 h 366"/>
                <a:gd name="T64" fmla="*/ 30 w 48"/>
                <a:gd name="T65" fmla="*/ 353 h 366"/>
                <a:gd name="T66" fmla="*/ 18 w 48"/>
                <a:gd name="T67" fmla="*/ 366 h 366"/>
                <a:gd name="T68" fmla="*/ 30 w 48"/>
                <a:gd name="T69" fmla="*/ 353 h 366"/>
                <a:gd name="T70" fmla="*/ 24 w 48"/>
                <a:gd name="T71" fmla="*/ 0 h 366"/>
                <a:gd name="T72" fmla="*/ 0 w 48"/>
                <a:gd name="T73" fmla="*/ 48 h 3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"/>
                <a:gd name="T112" fmla="*/ 0 h 366"/>
                <a:gd name="T113" fmla="*/ 48 w 48"/>
                <a:gd name="T114" fmla="*/ 366 h 36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" h="366">
                  <a:moveTo>
                    <a:pt x="30" y="40"/>
                  </a:moveTo>
                  <a:lnTo>
                    <a:pt x="30" y="52"/>
                  </a:lnTo>
                  <a:lnTo>
                    <a:pt x="18" y="52"/>
                  </a:lnTo>
                  <a:lnTo>
                    <a:pt x="18" y="40"/>
                  </a:lnTo>
                  <a:lnTo>
                    <a:pt x="30" y="40"/>
                  </a:lnTo>
                  <a:close/>
                  <a:moveTo>
                    <a:pt x="30" y="64"/>
                  </a:moveTo>
                  <a:lnTo>
                    <a:pt x="30" y="76"/>
                  </a:lnTo>
                  <a:lnTo>
                    <a:pt x="18" y="76"/>
                  </a:lnTo>
                  <a:lnTo>
                    <a:pt x="18" y="64"/>
                  </a:lnTo>
                  <a:lnTo>
                    <a:pt x="30" y="64"/>
                  </a:lnTo>
                  <a:close/>
                  <a:moveTo>
                    <a:pt x="30" y="88"/>
                  </a:moveTo>
                  <a:lnTo>
                    <a:pt x="30" y="100"/>
                  </a:lnTo>
                  <a:lnTo>
                    <a:pt x="18" y="100"/>
                  </a:lnTo>
                  <a:lnTo>
                    <a:pt x="18" y="88"/>
                  </a:lnTo>
                  <a:lnTo>
                    <a:pt x="30" y="88"/>
                  </a:lnTo>
                  <a:close/>
                  <a:moveTo>
                    <a:pt x="30" y="112"/>
                  </a:moveTo>
                  <a:lnTo>
                    <a:pt x="30" y="124"/>
                  </a:lnTo>
                  <a:lnTo>
                    <a:pt x="18" y="124"/>
                  </a:lnTo>
                  <a:lnTo>
                    <a:pt x="18" y="112"/>
                  </a:lnTo>
                  <a:lnTo>
                    <a:pt x="30" y="112"/>
                  </a:lnTo>
                  <a:close/>
                  <a:moveTo>
                    <a:pt x="30" y="136"/>
                  </a:moveTo>
                  <a:lnTo>
                    <a:pt x="30" y="148"/>
                  </a:lnTo>
                  <a:lnTo>
                    <a:pt x="18" y="148"/>
                  </a:lnTo>
                  <a:lnTo>
                    <a:pt x="18" y="136"/>
                  </a:lnTo>
                  <a:lnTo>
                    <a:pt x="30" y="136"/>
                  </a:lnTo>
                  <a:close/>
                  <a:moveTo>
                    <a:pt x="30" y="161"/>
                  </a:moveTo>
                  <a:lnTo>
                    <a:pt x="30" y="173"/>
                  </a:lnTo>
                  <a:lnTo>
                    <a:pt x="18" y="173"/>
                  </a:lnTo>
                  <a:lnTo>
                    <a:pt x="18" y="161"/>
                  </a:lnTo>
                  <a:lnTo>
                    <a:pt x="30" y="161"/>
                  </a:lnTo>
                  <a:close/>
                  <a:moveTo>
                    <a:pt x="30" y="185"/>
                  </a:moveTo>
                  <a:lnTo>
                    <a:pt x="30" y="197"/>
                  </a:lnTo>
                  <a:lnTo>
                    <a:pt x="18" y="197"/>
                  </a:lnTo>
                  <a:lnTo>
                    <a:pt x="18" y="185"/>
                  </a:lnTo>
                  <a:lnTo>
                    <a:pt x="30" y="185"/>
                  </a:lnTo>
                  <a:close/>
                  <a:moveTo>
                    <a:pt x="30" y="209"/>
                  </a:moveTo>
                  <a:lnTo>
                    <a:pt x="30" y="221"/>
                  </a:lnTo>
                  <a:lnTo>
                    <a:pt x="18" y="221"/>
                  </a:lnTo>
                  <a:lnTo>
                    <a:pt x="18" y="209"/>
                  </a:lnTo>
                  <a:lnTo>
                    <a:pt x="30" y="209"/>
                  </a:lnTo>
                  <a:close/>
                  <a:moveTo>
                    <a:pt x="30" y="233"/>
                  </a:moveTo>
                  <a:lnTo>
                    <a:pt x="30" y="245"/>
                  </a:lnTo>
                  <a:lnTo>
                    <a:pt x="18" y="245"/>
                  </a:lnTo>
                  <a:lnTo>
                    <a:pt x="18" y="233"/>
                  </a:lnTo>
                  <a:lnTo>
                    <a:pt x="30" y="233"/>
                  </a:lnTo>
                  <a:close/>
                  <a:moveTo>
                    <a:pt x="30" y="257"/>
                  </a:moveTo>
                  <a:lnTo>
                    <a:pt x="30" y="269"/>
                  </a:lnTo>
                  <a:lnTo>
                    <a:pt x="18" y="269"/>
                  </a:lnTo>
                  <a:lnTo>
                    <a:pt x="18" y="257"/>
                  </a:lnTo>
                  <a:lnTo>
                    <a:pt x="30" y="257"/>
                  </a:lnTo>
                  <a:close/>
                  <a:moveTo>
                    <a:pt x="30" y="281"/>
                  </a:moveTo>
                  <a:lnTo>
                    <a:pt x="30" y="293"/>
                  </a:lnTo>
                  <a:lnTo>
                    <a:pt x="18" y="293"/>
                  </a:lnTo>
                  <a:lnTo>
                    <a:pt x="18" y="281"/>
                  </a:lnTo>
                  <a:lnTo>
                    <a:pt x="30" y="281"/>
                  </a:lnTo>
                  <a:close/>
                  <a:moveTo>
                    <a:pt x="30" y="305"/>
                  </a:moveTo>
                  <a:lnTo>
                    <a:pt x="30" y="317"/>
                  </a:lnTo>
                  <a:lnTo>
                    <a:pt x="18" y="317"/>
                  </a:lnTo>
                  <a:lnTo>
                    <a:pt x="18" y="305"/>
                  </a:lnTo>
                  <a:lnTo>
                    <a:pt x="30" y="305"/>
                  </a:lnTo>
                  <a:close/>
                  <a:moveTo>
                    <a:pt x="30" y="329"/>
                  </a:moveTo>
                  <a:lnTo>
                    <a:pt x="30" y="341"/>
                  </a:lnTo>
                  <a:lnTo>
                    <a:pt x="18" y="341"/>
                  </a:lnTo>
                  <a:lnTo>
                    <a:pt x="18" y="329"/>
                  </a:lnTo>
                  <a:lnTo>
                    <a:pt x="30" y="329"/>
                  </a:lnTo>
                  <a:close/>
                  <a:moveTo>
                    <a:pt x="30" y="353"/>
                  </a:moveTo>
                  <a:lnTo>
                    <a:pt x="30" y="366"/>
                  </a:lnTo>
                  <a:lnTo>
                    <a:pt x="18" y="366"/>
                  </a:lnTo>
                  <a:lnTo>
                    <a:pt x="18" y="353"/>
                  </a:lnTo>
                  <a:lnTo>
                    <a:pt x="30" y="353"/>
                  </a:lnTo>
                  <a:close/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14392" name="Group 90"/>
            <p:cNvGrpSpPr>
              <a:grpSpLocks/>
            </p:cNvGrpSpPr>
            <p:nvPr/>
          </p:nvGrpSpPr>
          <p:grpSpPr bwMode="auto">
            <a:xfrm>
              <a:off x="4222" y="3080"/>
              <a:ext cx="1096" cy="822"/>
              <a:chOff x="4222" y="3080"/>
              <a:chExt cx="1096" cy="822"/>
            </a:xfrm>
          </p:grpSpPr>
          <p:grpSp>
            <p:nvGrpSpPr>
              <p:cNvPr id="14405" name="Group 31"/>
              <p:cNvGrpSpPr>
                <a:grpSpLocks/>
              </p:cNvGrpSpPr>
              <p:nvPr/>
            </p:nvGrpSpPr>
            <p:grpSpPr bwMode="auto">
              <a:xfrm>
                <a:off x="4222" y="3080"/>
                <a:ext cx="1096" cy="822"/>
                <a:chOff x="4222" y="3080"/>
                <a:chExt cx="1096" cy="822"/>
              </a:xfrm>
            </p:grpSpPr>
            <p:sp>
              <p:nvSpPr>
                <p:cNvPr id="14412" name="Freeform 29"/>
                <p:cNvSpPr>
                  <a:spLocks/>
                </p:cNvSpPr>
                <p:nvPr/>
              </p:nvSpPr>
              <p:spPr bwMode="auto">
                <a:xfrm>
                  <a:off x="4222" y="3080"/>
                  <a:ext cx="1096" cy="822"/>
                </a:xfrm>
                <a:custGeom>
                  <a:avLst/>
                  <a:gdLst>
                    <a:gd name="T0" fmla="*/ 0 w 1096"/>
                    <a:gd name="T1" fmla="*/ 452 h 822"/>
                    <a:gd name="T2" fmla="*/ 0 w 1096"/>
                    <a:gd name="T3" fmla="*/ 514 h 822"/>
                    <a:gd name="T4" fmla="*/ 0 w 1096"/>
                    <a:gd name="T5" fmla="*/ 514 h 822"/>
                    <a:gd name="T6" fmla="*/ 0 w 1096"/>
                    <a:gd name="T7" fmla="*/ 606 h 822"/>
                    <a:gd name="T8" fmla="*/ 0 w 1096"/>
                    <a:gd name="T9" fmla="*/ 822 h 822"/>
                    <a:gd name="T10" fmla="*/ 182 w 1096"/>
                    <a:gd name="T11" fmla="*/ 822 h 822"/>
                    <a:gd name="T12" fmla="*/ 182 w 1096"/>
                    <a:gd name="T13" fmla="*/ 822 h 822"/>
                    <a:gd name="T14" fmla="*/ 456 w 1096"/>
                    <a:gd name="T15" fmla="*/ 822 h 822"/>
                    <a:gd name="T16" fmla="*/ 1096 w 1096"/>
                    <a:gd name="T17" fmla="*/ 822 h 822"/>
                    <a:gd name="T18" fmla="*/ 1096 w 1096"/>
                    <a:gd name="T19" fmla="*/ 606 h 822"/>
                    <a:gd name="T20" fmla="*/ 1096 w 1096"/>
                    <a:gd name="T21" fmla="*/ 514 h 822"/>
                    <a:gd name="T22" fmla="*/ 1096 w 1096"/>
                    <a:gd name="T23" fmla="*/ 514 h 822"/>
                    <a:gd name="T24" fmla="*/ 1096 w 1096"/>
                    <a:gd name="T25" fmla="*/ 452 h 822"/>
                    <a:gd name="T26" fmla="*/ 456 w 1096"/>
                    <a:gd name="T27" fmla="*/ 452 h 822"/>
                    <a:gd name="T28" fmla="*/ 411 w 1096"/>
                    <a:gd name="T29" fmla="*/ 0 h 822"/>
                    <a:gd name="T30" fmla="*/ 182 w 1096"/>
                    <a:gd name="T31" fmla="*/ 452 h 822"/>
                    <a:gd name="T32" fmla="*/ 0 w 1096"/>
                    <a:gd name="T33" fmla="*/ 452 h 82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96"/>
                    <a:gd name="T52" fmla="*/ 0 h 822"/>
                    <a:gd name="T53" fmla="*/ 1096 w 1096"/>
                    <a:gd name="T54" fmla="*/ 822 h 82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96" h="822">
                      <a:moveTo>
                        <a:pt x="0" y="452"/>
                      </a:moveTo>
                      <a:lnTo>
                        <a:pt x="0" y="514"/>
                      </a:lnTo>
                      <a:lnTo>
                        <a:pt x="0" y="606"/>
                      </a:lnTo>
                      <a:lnTo>
                        <a:pt x="0" y="822"/>
                      </a:lnTo>
                      <a:lnTo>
                        <a:pt x="182" y="822"/>
                      </a:lnTo>
                      <a:lnTo>
                        <a:pt x="456" y="822"/>
                      </a:lnTo>
                      <a:lnTo>
                        <a:pt x="1096" y="822"/>
                      </a:lnTo>
                      <a:lnTo>
                        <a:pt x="1096" y="606"/>
                      </a:lnTo>
                      <a:lnTo>
                        <a:pt x="1096" y="514"/>
                      </a:lnTo>
                      <a:lnTo>
                        <a:pt x="1096" y="452"/>
                      </a:lnTo>
                      <a:lnTo>
                        <a:pt x="456" y="452"/>
                      </a:lnTo>
                      <a:lnTo>
                        <a:pt x="411" y="0"/>
                      </a:lnTo>
                      <a:lnTo>
                        <a:pt x="182" y="452"/>
                      </a:lnTo>
                      <a:lnTo>
                        <a:pt x="0" y="45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413" name="Freeform 30"/>
                <p:cNvSpPr>
                  <a:spLocks/>
                </p:cNvSpPr>
                <p:nvPr/>
              </p:nvSpPr>
              <p:spPr bwMode="auto">
                <a:xfrm>
                  <a:off x="4222" y="3080"/>
                  <a:ext cx="1096" cy="822"/>
                </a:xfrm>
                <a:custGeom>
                  <a:avLst/>
                  <a:gdLst>
                    <a:gd name="T0" fmla="*/ 0 w 1096"/>
                    <a:gd name="T1" fmla="*/ 452 h 822"/>
                    <a:gd name="T2" fmla="*/ 0 w 1096"/>
                    <a:gd name="T3" fmla="*/ 514 h 822"/>
                    <a:gd name="T4" fmla="*/ 0 w 1096"/>
                    <a:gd name="T5" fmla="*/ 514 h 822"/>
                    <a:gd name="T6" fmla="*/ 0 w 1096"/>
                    <a:gd name="T7" fmla="*/ 606 h 822"/>
                    <a:gd name="T8" fmla="*/ 0 w 1096"/>
                    <a:gd name="T9" fmla="*/ 822 h 822"/>
                    <a:gd name="T10" fmla="*/ 182 w 1096"/>
                    <a:gd name="T11" fmla="*/ 822 h 822"/>
                    <a:gd name="T12" fmla="*/ 182 w 1096"/>
                    <a:gd name="T13" fmla="*/ 822 h 822"/>
                    <a:gd name="T14" fmla="*/ 456 w 1096"/>
                    <a:gd name="T15" fmla="*/ 822 h 822"/>
                    <a:gd name="T16" fmla="*/ 1096 w 1096"/>
                    <a:gd name="T17" fmla="*/ 822 h 822"/>
                    <a:gd name="T18" fmla="*/ 1096 w 1096"/>
                    <a:gd name="T19" fmla="*/ 606 h 822"/>
                    <a:gd name="T20" fmla="*/ 1096 w 1096"/>
                    <a:gd name="T21" fmla="*/ 514 h 822"/>
                    <a:gd name="T22" fmla="*/ 1096 w 1096"/>
                    <a:gd name="T23" fmla="*/ 514 h 822"/>
                    <a:gd name="T24" fmla="*/ 1096 w 1096"/>
                    <a:gd name="T25" fmla="*/ 452 h 822"/>
                    <a:gd name="T26" fmla="*/ 456 w 1096"/>
                    <a:gd name="T27" fmla="*/ 452 h 822"/>
                    <a:gd name="T28" fmla="*/ 411 w 1096"/>
                    <a:gd name="T29" fmla="*/ 0 h 822"/>
                    <a:gd name="T30" fmla="*/ 182 w 1096"/>
                    <a:gd name="T31" fmla="*/ 452 h 822"/>
                    <a:gd name="T32" fmla="*/ 0 w 1096"/>
                    <a:gd name="T33" fmla="*/ 452 h 82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96"/>
                    <a:gd name="T52" fmla="*/ 0 h 822"/>
                    <a:gd name="T53" fmla="*/ 1096 w 1096"/>
                    <a:gd name="T54" fmla="*/ 822 h 82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96" h="822">
                      <a:moveTo>
                        <a:pt x="0" y="452"/>
                      </a:moveTo>
                      <a:lnTo>
                        <a:pt x="0" y="514"/>
                      </a:lnTo>
                      <a:lnTo>
                        <a:pt x="0" y="606"/>
                      </a:lnTo>
                      <a:lnTo>
                        <a:pt x="0" y="822"/>
                      </a:lnTo>
                      <a:lnTo>
                        <a:pt x="182" y="822"/>
                      </a:lnTo>
                      <a:lnTo>
                        <a:pt x="456" y="822"/>
                      </a:lnTo>
                      <a:lnTo>
                        <a:pt x="1096" y="822"/>
                      </a:lnTo>
                      <a:lnTo>
                        <a:pt x="1096" y="606"/>
                      </a:lnTo>
                      <a:lnTo>
                        <a:pt x="1096" y="514"/>
                      </a:lnTo>
                      <a:lnTo>
                        <a:pt x="1096" y="452"/>
                      </a:lnTo>
                      <a:lnTo>
                        <a:pt x="456" y="452"/>
                      </a:lnTo>
                      <a:lnTo>
                        <a:pt x="411" y="0"/>
                      </a:lnTo>
                      <a:lnTo>
                        <a:pt x="182" y="452"/>
                      </a:lnTo>
                      <a:lnTo>
                        <a:pt x="0" y="452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4406" name="Rectangle 32"/>
              <p:cNvSpPr>
                <a:spLocks noChangeArrowheads="1"/>
              </p:cNvSpPr>
              <p:nvPr/>
            </p:nvSpPr>
            <p:spPr bwMode="auto">
              <a:xfrm>
                <a:off x="4309" y="3573"/>
                <a:ext cx="88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pH after equilibration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7" name="Rectangle 33"/>
              <p:cNvSpPr>
                <a:spLocks noChangeArrowheads="1"/>
              </p:cNvSpPr>
              <p:nvPr/>
            </p:nvSpPr>
            <p:spPr bwMode="auto">
              <a:xfrm>
                <a:off x="4459" y="3573"/>
                <a:ext cx="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8" name="Rectangle 34"/>
              <p:cNvSpPr>
                <a:spLocks noChangeArrowheads="1"/>
              </p:cNvSpPr>
              <p:nvPr/>
            </p:nvSpPr>
            <p:spPr bwMode="auto">
              <a:xfrm>
                <a:off x="4592" y="3573"/>
                <a:ext cx="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9" name="Rectangle 35"/>
              <p:cNvSpPr>
                <a:spLocks noChangeArrowheads="1"/>
              </p:cNvSpPr>
              <p:nvPr/>
            </p:nvSpPr>
            <p:spPr bwMode="auto">
              <a:xfrm>
                <a:off x="5038" y="3573"/>
                <a:ext cx="2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10" name="Rectangle 36"/>
              <p:cNvSpPr>
                <a:spLocks noChangeArrowheads="1"/>
              </p:cNvSpPr>
              <p:nvPr/>
            </p:nvSpPr>
            <p:spPr bwMode="auto">
              <a:xfrm>
                <a:off x="4283" y="3688"/>
                <a:ext cx="564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with low pCO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11" name="Rectangle 37"/>
              <p:cNvSpPr>
                <a:spLocks noChangeArrowheads="1"/>
              </p:cNvSpPr>
              <p:nvPr/>
            </p:nvSpPr>
            <p:spPr bwMode="auto">
              <a:xfrm>
                <a:off x="4811" y="3739"/>
                <a:ext cx="3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4393" name="Group 89"/>
            <p:cNvGrpSpPr>
              <a:grpSpLocks/>
            </p:cNvGrpSpPr>
            <p:nvPr/>
          </p:nvGrpSpPr>
          <p:grpSpPr bwMode="auto">
            <a:xfrm>
              <a:off x="299" y="2396"/>
              <a:ext cx="1596" cy="502"/>
              <a:chOff x="299" y="2387"/>
              <a:chExt cx="1596" cy="502"/>
            </a:xfrm>
          </p:grpSpPr>
          <p:sp>
            <p:nvSpPr>
              <p:cNvPr id="14394" name="Freeform 56"/>
              <p:cNvSpPr>
                <a:spLocks/>
              </p:cNvSpPr>
              <p:nvPr/>
            </p:nvSpPr>
            <p:spPr bwMode="auto">
              <a:xfrm>
                <a:off x="299" y="2387"/>
                <a:ext cx="1596" cy="421"/>
              </a:xfrm>
              <a:custGeom>
                <a:avLst/>
                <a:gdLst>
                  <a:gd name="T0" fmla="*/ 0 w 1596"/>
                  <a:gd name="T1" fmla="*/ 0 h 421"/>
                  <a:gd name="T2" fmla="*/ 0 w 1596"/>
                  <a:gd name="T3" fmla="*/ 246 h 421"/>
                  <a:gd name="T4" fmla="*/ 0 w 1596"/>
                  <a:gd name="T5" fmla="*/ 246 h 421"/>
                  <a:gd name="T6" fmla="*/ 0 w 1596"/>
                  <a:gd name="T7" fmla="*/ 351 h 421"/>
                  <a:gd name="T8" fmla="*/ 0 w 1596"/>
                  <a:gd name="T9" fmla="*/ 421 h 421"/>
                  <a:gd name="T10" fmla="*/ 631 w 1596"/>
                  <a:gd name="T11" fmla="*/ 421 h 421"/>
                  <a:gd name="T12" fmla="*/ 631 w 1596"/>
                  <a:gd name="T13" fmla="*/ 421 h 421"/>
                  <a:gd name="T14" fmla="*/ 901 w 1596"/>
                  <a:gd name="T15" fmla="*/ 421 h 421"/>
                  <a:gd name="T16" fmla="*/ 1082 w 1596"/>
                  <a:gd name="T17" fmla="*/ 421 h 421"/>
                  <a:gd name="T18" fmla="*/ 1082 w 1596"/>
                  <a:gd name="T19" fmla="*/ 351 h 421"/>
                  <a:gd name="T20" fmla="*/ 1596 w 1596"/>
                  <a:gd name="T21" fmla="*/ 335 h 421"/>
                  <a:gd name="T22" fmla="*/ 1082 w 1596"/>
                  <a:gd name="T23" fmla="*/ 246 h 421"/>
                  <a:gd name="T24" fmla="*/ 1082 w 1596"/>
                  <a:gd name="T25" fmla="*/ 0 h 421"/>
                  <a:gd name="T26" fmla="*/ 901 w 1596"/>
                  <a:gd name="T27" fmla="*/ 0 h 421"/>
                  <a:gd name="T28" fmla="*/ 631 w 1596"/>
                  <a:gd name="T29" fmla="*/ 0 h 421"/>
                  <a:gd name="T30" fmla="*/ 631 w 1596"/>
                  <a:gd name="T31" fmla="*/ 0 h 421"/>
                  <a:gd name="T32" fmla="*/ 0 w 1596"/>
                  <a:gd name="T33" fmla="*/ 0 h 4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96"/>
                  <a:gd name="T52" fmla="*/ 0 h 421"/>
                  <a:gd name="T53" fmla="*/ 1596 w 1596"/>
                  <a:gd name="T54" fmla="*/ 421 h 42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96" h="421">
                    <a:moveTo>
                      <a:pt x="0" y="0"/>
                    </a:moveTo>
                    <a:lnTo>
                      <a:pt x="0" y="246"/>
                    </a:lnTo>
                    <a:lnTo>
                      <a:pt x="0" y="351"/>
                    </a:lnTo>
                    <a:lnTo>
                      <a:pt x="0" y="421"/>
                    </a:lnTo>
                    <a:lnTo>
                      <a:pt x="631" y="421"/>
                    </a:lnTo>
                    <a:lnTo>
                      <a:pt x="901" y="421"/>
                    </a:lnTo>
                    <a:lnTo>
                      <a:pt x="1082" y="421"/>
                    </a:lnTo>
                    <a:lnTo>
                      <a:pt x="1082" y="351"/>
                    </a:lnTo>
                    <a:lnTo>
                      <a:pt x="1596" y="335"/>
                    </a:lnTo>
                    <a:lnTo>
                      <a:pt x="1082" y="246"/>
                    </a:lnTo>
                    <a:lnTo>
                      <a:pt x="1082" y="0"/>
                    </a:lnTo>
                    <a:lnTo>
                      <a:pt x="901" y="0"/>
                    </a:lnTo>
                    <a:lnTo>
                      <a:pt x="631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95" name="Rectangle 58"/>
              <p:cNvSpPr>
                <a:spLocks noChangeArrowheads="1"/>
              </p:cNvSpPr>
              <p:nvPr/>
            </p:nvSpPr>
            <p:spPr bwMode="auto">
              <a:xfrm>
                <a:off x="608" y="2428"/>
                <a:ext cx="42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Low level 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96" name="Rectangle 59"/>
              <p:cNvSpPr>
                <a:spLocks noChangeArrowheads="1"/>
              </p:cNvSpPr>
              <p:nvPr/>
            </p:nvSpPr>
            <p:spPr bwMode="auto">
              <a:xfrm>
                <a:off x="681" y="2544"/>
                <a:ext cx="19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pCO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97" name="Rectangle 60"/>
              <p:cNvSpPr>
                <a:spLocks noChangeArrowheads="1"/>
              </p:cNvSpPr>
              <p:nvPr/>
            </p:nvSpPr>
            <p:spPr bwMode="auto">
              <a:xfrm>
                <a:off x="878" y="2595"/>
                <a:ext cx="3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98" name="Rectangle 61"/>
              <p:cNvSpPr>
                <a:spLocks noChangeArrowheads="1"/>
              </p:cNvSpPr>
              <p:nvPr/>
            </p:nvSpPr>
            <p:spPr bwMode="auto">
              <a:xfrm>
                <a:off x="941" y="2544"/>
                <a:ext cx="44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In mixture 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99" name="Rectangle 62"/>
              <p:cNvSpPr>
                <a:spLocks noChangeArrowheads="1"/>
              </p:cNvSpPr>
              <p:nvPr/>
            </p:nvSpPr>
            <p:spPr bwMode="auto">
              <a:xfrm>
                <a:off x="399" y="2659"/>
                <a:ext cx="7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O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0" name="Rectangle 63"/>
              <p:cNvSpPr>
                <a:spLocks noChangeArrowheads="1"/>
              </p:cNvSpPr>
              <p:nvPr/>
            </p:nvSpPr>
            <p:spPr bwMode="auto">
              <a:xfrm>
                <a:off x="474" y="2711"/>
                <a:ext cx="3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1" name="Rectangle 64"/>
              <p:cNvSpPr>
                <a:spLocks noChangeArrowheads="1"/>
              </p:cNvSpPr>
              <p:nvPr/>
            </p:nvSpPr>
            <p:spPr bwMode="auto">
              <a:xfrm>
                <a:off x="510" y="2659"/>
                <a:ext cx="17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1200">
                    <a:solidFill>
                      <a:srgbClr val="000000"/>
                    </a:solidFill>
                    <a:latin typeface="Arial" panose="020B0604020202020204" pitchFamily="34" charset="0"/>
                  </a:rPr>
                  <a:t>/CO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2" name="Rectangle 65"/>
              <p:cNvSpPr>
                <a:spLocks noChangeArrowheads="1"/>
              </p:cNvSpPr>
              <p:nvPr/>
            </p:nvSpPr>
            <p:spPr bwMode="auto">
              <a:xfrm>
                <a:off x="681" y="2711"/>
                <a:ext cx="5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cs-CZ" altLang="en-US" sz="800">
                    <a:solidFill>
                      <a:srgbClr val="000000"/>
                    </a:solidFill>
                    <a:latin typeface="Arial" panose="020B0604020202020204" pitchFamily="34" charset="0"/>
                  </a:rPr>
                  <a:t>2 </a:t>
                </a:r>
                <a:endParaRPr lang="cs-CZ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3" name="Rectangle 66"/>
              <p:cNvSpPr>
                <a:spLocks noChangeArrowheads="1"/>
              </p:cNvSpPr>
              <p:nvPr/>
            </p:nvSpPr>
            <p:spPr bwMode="auto">
              <a:xfrm>
                <a:off x="734" y="2659"/>
                <a:ext cx="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404" name="Rectangle 67"/>
              <p:cNvSpPr>
                <a:spLocks noChangeArrowheads="1"/>
              </p:cNvSpPr>
              <p:nvPr/>
            </p:nvSpPr>
            <p:spPr bwMode="auto">
              <a:xfrm>
                <a:off x="900" y="2659"/>
                <a:ext cx="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1" name="Group 96"/>
          <p:cNvGrpSpPr>
            <a:grpSpLocks/>
          </p:cNvGrpSpPr>
          <p:nvPr/>
        </p:nvGrpSpPr>
        <p:grpSpPr bwMode="auto">
          <a:xfrm>
            <a:off x="423863" y="846138"/>
            <a:ext cx="3487737" cy="5203825"/>
            <a:chOff x="267" y="533"/>
            <a:chExt cx="2197" cy="3278"/>
          </a:xfrm>
        </p:grpSpPr>
        <p:grpSp>
          <p:nvGrpSpPr>
            <p:cNvPr id="14362" name="Group 95"/>
            <p:cNvGrpSpPr>
              <a:grpSpLocks/>
            </p:cNvGrpSpPr>
            <p:nvPr/>
          </p:nvGrpSpPr>
          <p:grpSpPr bwMode="auto">
            <a:xfrm>
              <a:off x="815" y="988"/>
              <a:ext cx="1649" cy="2823"/>
              <a:chOff x="815" y="988"/>
              <a:chExt cx="1649" cy="2823"/>
            </a:xfrm>
          </p:grpSpPr>
          <p:sp>
            <p:nvSpPr>
              <p:cNvPr id="14379" name="Freeform 21"/>
              <p:cNvSpPr>
                <a:spLocks noEditPoints="1"/>
              </p:cNvSpPr>
              <p:nvPr/>
            </p:nvSpPr>
            <p:spPr bwMode="auto">
              <a:xfrm>
                <a:off x="2416" y="988"/>
                <a:ext cx="48" cy="2101"/>
              </a:xfrm>
              <a:custGeom>
                <a:avLst/>
                <a:gdLst>
                  <a:gd name="T0" fmla="*/ 29 w 48"/>
                  <a:gd name="T1" fmla="*/ 77 h 2101"/>
                  <a:gd name="T2" fmla="*/ 17 w 48"/>
                  <a:gd name="T3" fmla="*/ 89 h 2101"/>
                  <a:gd name="T4" fmla="*/ 29 w 48"/>
                  <a:gd name="T5" fmla="*/ 137 h 2101"/>
                  <a:gd name="T6" fmla="*/ 17 w 48"/>
                  <a:gd name="T7" fmla="*/ 173 h 2101"/>
                  <a:gd name="T8" fmla="*/ 29 w 48"/>
                  <a:gd name="T9" fmla="*/ 185 h 2101"/>
                  <a:gd name="T10" fmla="*/ 29 w 48"/>
                  <a:gd name="T11" fmla="*/ 246 h 2101"/>
                  <a:gd name="T12" fmla="*/ 17 w 48"/>
                  <a:gd name="T13" fmla="*/ 258 h 2101"/>
                  <a:gd name="T14" fmla="*/ 29 w 48"/>
                  <a:gd name="T15" fmla="*/ 306 h 2101"/>
                  <a:gd name="T16" fmla="*/ 17 w 48"/>
                  <a:gd name="T17" fmla="*/ 342 h 2101"/>
                  <a:gd name="T18" fmla="*/ 29 w 48"/>
                  <a:gd name="T19" fmla="*/ 354 h 2101"/>
                  <a:gd name="T20" fmla="*/ 29 w 48"/>
                  <a:gd name="T21" fmla="*/ 414 h 2101"/>
                  <a:gd name="T22" fmla="*/ 17 w 48"/>
                  <a:gd name="T23" fmla="*/ 426 h 2101"/>
                  <a:gd name="T24" fmla="*/ 29 w 48"/>
                  <a:gd name="T25" fmla="*/ 475 h 2101"/>
                  <a:gd name="T26" fmla="*/ 17 w 48"/>
                  <a:gd name="T27" fmla="*/ 511 h 2101"/>
                  <a:gd name="T28" fmla="*/ 29 w 48"/>
                  <a:gd name="T29" fmla="*/ 523 h 2101"/>
                  <a:gd name="T30" fmla="*/ 29 w 48"/>
                  <a:gd name="T31" fmla="*/ 583 h 2101"/>
                  <a:gd name="T32" fmla="*/ 17 w 48"/>
                  <a:gd name="T33" fmla="*/ 595 h 2101"/>
                  <a:gd name="T34" fmla="*/ 29 w 48"/>
                  <a:gd name="T35" fmla="*/ 643 h 2101"/>
                  <a:gd name="T36" fmla="*/ 17 w 48"/>
                  <a:gd name="T37" fmla="*/ 680 h 2101"/>
                  <a:gd name="T38" fmla="*/ 29 w 48"/>
                  <a:gd name="T39" fmla="*/ 692 h 2101"/>
                  <a:gd name="T40" fmla="*/ 29 w 48"/>
                  <a:gd name="T41" fmla="*/ 752 h 2101"/>
                  <a:gd name="T42" fmla="*/ 17 w 48"/>
                  <a:gd name="T43" fmla="*/ 764 h 2101"/>
                  <a:gd name="T44" fmla="*/ 29 w 48"/>
                  <a:gd name="T45" fmla="*/ 812 h 2101"/>
                  <a:gd name="T46" fmla="*/ 17 w 48"/>
                  <a:gd name="T47" fmla="*/ 848 h 2101"/>
                  <a:gd name="T48" fmla="*/ 29 w 48"/>
                  <a:gd name="T49" fmla="*/ 861 h 2101"/>
                  <a:gd name="T50" fmla="*/ 29 w 48"/>
                  <a:gd name="T51" fmla="*/ 921 h 2101"/>
                  <a:gd name="T52" fmla="*/ 17 w 48"/>
                  <a:gd name="T53" fmla="*/ 933 h 2101"/>
                  <a:gd name="T54" fmla="*/ 29 w 48"/>
                  <a:gd name="T55" fmla="*/ 981 h 2101"/>
                  <a:gd name="T56" fmla="*/ 17 w 48"/>
                  <a:gd name="T57" fmla="*/ 1017 h 2101"/>
                  <a:gd name="T58" fmla="*/ 29 w 48"/>
                  <a:gd name="T59" fmla="*/ 1029 h 2101"/>
                  <a:gd name="T60" fmla="*/ 29 w 48"/>
                  <a:gd name="T61" fmla="*/ 1090 h 2101"/>
                  <a:gd name="T62" fmla="*/ 17 w 48"/>
                  <a:gd name="T63" fmla="*/ 1102 h 2101"/>
                  <a:gd name="T64" fmla="*/ 29 w 48"/>
                  <a:gd name="T65" fmla="*/ 1150 h 2101"/>
                  <a:gd name="T66" fmla="*/ 17 w 48"/>
                  <a:gd name="T67" fmla="*/ 1186 h 2101"/>
                  <a:gd name="T68" fmla="*/ 29 w 48"/>
                  <a:gd name="T69" fmla="*/ 1198 h 2101"/>
                  <a:gd name="T70" fmla="*/ 29 w 48"/>
                  <a:gd name="T71" fmla="*/ 1258 h 2101"/>
                  <a:gd name="T72" fmla="*/ 17 w 48"/>
                  <a:gd name="T73" fmla="*/ 1270 h 2101"/>
                  <a:gd name="T74" fmla="*/ 29 w 48"/>
                  <a:gd name="T75" fmla="*/ 1319 h 2101"/>
                  <a:gd name="T76" fmla="*/ 17 w 48"/>
                  <a:gd name="T77" fmla="*/ 1355 h 2101"/>
                  <a:gd name="T78" fmla="*/ 29 w 48"/>
                  <a:gd name="T79" fmla="*/ 1367 h 2101"/>
                  <a:gd name="T80" fmla="*/ 29 w 48"/>
                  <a:gd name="T81" fmla="*/ 1427 h 2101"/>
                  <a:gd name="T82" fmla="*/ 17 w 48"/>
                  <a:gd name="T83" fmla="*/ 1439 h 2101"/>
                  <a:gd name="T84" fmla="*/ 29 w 48"/>
                  <a:gd name="T85" fmla="*/ 1488 h 2101"/>
                  <a:gd name="T86" fmla="*/ 17 w 48"/>
                  <a:gd name="T87" fmla="*/ 1524 h 2101"/>
                  <a:gd name="T88" fmla="*/ 29 w 48"/>
                  <a:gd name="T89" fmla="*/ 1536 h 2101"/>
                  <a:gd name="T90" fmla="*/ 29 w 48"/>
                  <a:gd name="T91" fmla="*/ 1596 h 2101"/>
                  <a:gd name="T92" fmla="*/ 17 w 48"/>
                  <a:gd name="T93" fmla="*/ 1608 h 2101"/>
                  <a:gd name="T94" fmla="*/ 29 w 48"/>
                  <a:gd name="T95" fmla="*/ 1656 h 2101"/>
                  <a:gd name="T96" fmla="*/ 17 w 48"/>
                  <a:gd name="T97" fmla="*/ 1693 h 2101"/>
                  <a:gd name="T98" fmla="*/ 29 w 48"/>
                  <a:gd name="T99" fmla="*/ 1705 h 2101"/>
                  <a:gd name="T100" fmla="*/ 29 w 48"/>
                  <a:gd name="T101" fmla="*/ 1765 h 2101"/>
                  <a:gd name="T102" fmla="*/ 17 w 48"/>
                  <a:gd name="T103" fmla="*/ 1777 h 2101"/>
                  <a:gd name="T104" fmla="*/ 29 w 48"/>
                  <a:gd name="T105" fmla="*/ 1825 h 2101"/>
                  <a:gd name="T106" fmla="*/ 17 w 48"/>
                  <a:gd name="T107" fmla="*/ 1861 h 2101"/>
                  <a:gd name="T108" fmla="*/ 29 w 48"/>
                  <a:gd name="T109" fmla="*/ 1873 h 2101"/>
                  <a:gd name="T110" fmla="*/ 29 w 48"/>
                  <a:gd name="T111" fmla="*/ 1934 h 2101"/>
                  <a:gd name="T112" fmla="*/ 17 w 48"/>
                  <a:gd name="T113" fmla="*/ 1946 h 2101"/>
                  <a:gd name="T114" fmla="*/ 29 w 48"/>
                  <a:gd name="T115" fmla="*/ 1994 h 2101"/>
                  <a:gd name="T116" fmla="*/ 17 w 48"/>
                  <a:gd name="T117" fmla="*/ 2030 h 2101"/>
                  <a:gd name="T118" fmla="*/ 29 w 48"/>
                  <a:gd name="T119" fmla="*/ 2042 h 2101"/>
                  <a:gd name="T120" fmla="*/ 28 w 48"/>
                  <a:gd name="T121" fmla="*/ 2101 h 2101"/>
                  <a:gd name="T122" fmla="*/ 0 w 48"/>
                  <a:gd name="T123" fmla="*/ 49 h 210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48"/>
                  <a:gd name="T187" fmla="*/ 0 h 2101"/>
                  <a:gd name="T188" fmla="*/ 48 w 48"/>
                  <a:gd name="T189" fmla="*/ 2101 h 210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48" h="2101">
                    <a:moveTo>
                      <a:pt x="30" y="41"/>
                    </a:moveTo>
                    <a:lnTo>
                      <a:pt x="30" y="53"/>
                    </a:lnTo>
                    <a:lnTo>
                      <a:pt x="18" y="53"/>
                    </a:lnTo>
                    <a:lnTo>
                      <a:pt x="18" y="41"/>
                    </a:lnTo>
                    <a:lnTo>
                      <a:pt x="30" y="41"/>
                    </a:lnTo>
                    <a:close/>
                    <a:moveTo>
                      <a:pt x="30" y="65"/>
                    </a:moveTo>
                    <a:lnTo>
                      <a:pt x="29" y="77"/>
                    </a:lnTo>
                    <a:lnTo>
                      <a:pt x="17" y="77"/>
                    </a:lnTo>
                    <a:lnTo>
                      <a:pt x="18" y="65"/>
                    </a:lnTo>
                    <a:lnTo>
                      <a:pt x="30" y="65"/>
                    </a:lnTo>
                    <a:close/>
                    <a:moveTo>
                      <a:pt x="29" y="89"/>
                    </a:moveTo>
                    <a:lnTo>
                      <a:pt x="29" y="101"/>
                    </a:lnTo>
                    <a:lnTo>
                      <a:pt x="17" y="101"/>
                    </a:lnTo>
                    <a:lnTo>
                      <a:pt x="17" y="89"/>
                    </a:lnTo>
                    <a:lnTo>
                      <a:pt x="29" y="89"/>
                    </a:lnTo>
                    <a:close/>
                    <a:moveTo>
                      <a:pt x="29" y="113"/>
                    </a:moveTo>
                    <a:lnTo>
                      <a:pt x="29" y="125"/>
                    </a:lnTo>
                    <a:lnTo>
                      <a:pt x="17" y="125"/>
                    </a:lnTo>
                    <a:lnTo>
                      <a:pt x="17" y="113"/>
                    </a:lnTo>
                    <a:lnTo>
                      <a:pt x="29" y="113"/>
                    </a:lnTo>
                    <a:close/>
                    <a:moveTo>
                      <a:pt x="29" y="137"/>
                    </a:moveTo>
                    <a:lnTo>
                      <a:pt x="29" y="149"/>
                    </a:lnTo>
                    <a:lnTo>
                      <a:pt x="17" y="149"/>
                    </a:lnTo>
                    <a:lnTo>
                      <a:pt x="17" y="137"/>
                    </a:lnTo>
                    <a:lnTo>
                      <a:pt x="29" y="137"/>
                    </a:lnTo>
                    <a:close/>
                    <a:moveTo>
                      <a:pt x="29" y="161"/>
                    </a:moveTo>
                    <a:lnTo>
                      <a:pt x="29" y="173"/>
                    </a:lnTo>
                    <a:lnTo>
                      <a:pt x="17" y="173"/>
                    </a:lnTo>
                    <a:lnTo>
                      <a:pt x="17" y="161"/>
                    </a:lnTo>
                    <a:lnTo>
                      <a:pt x="29" y="161"/>
                    </a:lnTo>
                    <a:close/>
                    <a:moveTo>
                      <a:pt x="29" y="185"/>
                    </a:moveTo>
                    <a:lnTo>
                      <a:pt x="29" y="197"/>
                    </a:lnTo>
                    <a:lnTo>
                      <a:pt x="17" y="197"/>
                    </a:lnTo>
                    <a:lnTo>
                      <a:pt x="17" y="185"/>
                    </a:lnTo>
                    <a:lnTo>
                      <a:pt x="29" y="185"/>
                    </a:lnTo>
                    <a:close/>
                    <a:moveTo>
                      <a:pt x="29" y="209"/>
                    </a:moveTo>
                    <a:lnTo>
                      <a:pt x="29" y="221"/>
                    </a:lnTo>
                    <a:lnTo>
                      <a:pt x="17" y="221"/>
                    </a:lnTo>
                    <a:lnTo>
                      <a:pt x="17" y="209"/>
                    </a:lnTo>
                    <a:lnTo>
                      <a:pt x="29" y="209"/>
                    </a:lnTo>
                    <a:close/>
                    <a:moveTo>
                      <a:pt x="29" y="233"/>
                    </a:moveTo>
                    <a:lnTo>
                      <a:pt x="29" y="246"/>
                    </a:lnTo>
                    <a:lnTo>
                      <a:pt x="17" y="246"/>
                    </a:lnTo>
                    <a:lnTo>
                      <a:pt x="17" y="233"/>
                    </a:lnTo>
                    <a:lnTo>
                      <a:pt x="29" y="233"/>
                    </a:lnTo>
                    <a:close/>
                    <a:moveTo>
                      <a:pt x="29" y="258"/>
                    </a:moveTo>
                    <a:lnTo>
                      <a:pt x="29" y="270"/>
                    </a:lnTo>
                    <a:lnTo>
                      <a:pt x="17" y="270"/>
                    </a:lnTo>
                    <a:lnTo>
                      <a:pt x="17" y="258"/>
                    </a:lnTo>
                    <a:lnTo>
                      <a:pt x="29" y="258"/>
                    </a:lnTo>
                    <a:close/>
                    <a:moveTo>
                      <a:pt x="29" y="282"/>
                    </a:moveTo>
                    <a:lnTo>
                      <a:pt x="29" y="294"/>
                    </a:lnTo>
                    <a:lnTo>
                      <a:pt x="17" y="294"/>
                    </a:lnTo>
                    <a:lnTo>
                      <a:pt x="17" y="282"/>
                    </a:lnTo>
                    <a:lnTo>
                      <a:pt x="29" y="282"/>
                    </a:lnTo>
                    <a:close/>
                    <a:moveTo>
                      <a:pt x="29" y="306"/>
                    </a:moveTo>
                    <a:lnTo>
                      <a:pt x="29" y="318"/>
                    </a:lnTo>
                    <a:lnTo>
                      <a:pt x="17" y="318"/>
                    </a:lnTo>
                    <a:lnTo>
                      <a:pt x="17" y="306"/>
                    </a:lnTo>
                    <a:lnTo>
                      <a:pt x="29" y="306"/>
                    </a:lnTo>
                    <a:close/>
                    <a:moveTo>
                      <a:pt x="29" y="330"/>
                    </a:moveTo>
                    <a:lnTo>
                      <a:pt x="29" y="342"/>
                    </a:lnTo>
                    <a:lnTo>
                      <a:pt x="17" y="342"/>
                    </a:lnTo>
                    <a:lnTo>
                      <a:pt x="17" y="330"/>
                    </a:lnTo>
                    <a:lnTo>
                      <a:pt x="29" y="330"/>
                    </a:lnTo>
                    <a:close/>
                    <a:moveTo>
                      <a:pt x="29" y="354"/>
                    </a:moveTo>
                    <a:lnTo>
                      <a:pt x="29" y="366"/>
                    </a:lnTo>
                    <a:lnTo>
                      <a:pt x="17" y="366"/>
                    </a:lnTo>
                    <a:lnTo>
                      <a:pt x="17" y="354"/>
                    </a:lnTo>
                    <a:lnTo>
                      <a:pt x="29" y="354"/>
                    </a:lnTo>
                    <a:close/>
                    <a:moveTo>
                      <a:pt x="29" y="378"/>
                    </a:moveTo>
                    <a:lnTo>
                      <a:pt x="29" y="390"/>
                    </a:lnTo>
                    <a:lnTo>
                      <a:pt x="17" y="390"/>
                    </a:lnTo>
                    <a:lnTo>
                      <a:pt x="17" y="378"/>
                    </a:lnTo>
                    <a:lnTo>
                      <a:pt x="29" y="378"/>
                    </a:lnTo>
                    <a:close/>
                    <a:moveTo>
                      <a:pt x="29" y="402"/>
                    </a:moveTo>
                    <a:lnTo>
                      <a:pt x="29" y="414"/>
                    </a:lnTo>
                    <a:lnTo>
                      <a:pt x="17" y="414"/>
                    </a:lnTo>
                    <a:lnTo>
                      <a:pt x="17" y="402"/>
                    </a:lnTo>
                    <a:lnTo>
                      <a:pt x="29" y="402"/>
                    </a:lnTo>
                    <a:close/>
                    <a:moveTo>
                      <a:pt x="29" y="426"/>
                    </a:moveTo>
                    <a:lnTo>
                      <a:pt x="29" y="438"/>
                    </a:lnTo>
                    <a:lnTo>
                      <a:pt x="17" y="438"/>
                    </a:lnTo>
                    <a:lnTo>
                      <a:pt x="17" y="426"/>
                    </a:lnTo>
                    <a:lnTo>
                      <a:pt x="29" y="426"/>
                    </a:lnTo>
                    <a:close/>
                    <a:moveTo>
                      <a:pt x="29" y="451"/>
                    </a:moveTo>
                    <a:lnTo>
                      <a:pt x="29" y="463"/>
                    </a:lnTo>
                    <a:lnTo>
                      <a:pt x="17" y="463"/>
                    </a:lnTo>
                    <a:lnTo>
                      <a:pt x="17" y="451"/>
                    </a:lnTo>
                    <a:lnTo>
                      <a:pt x="29" y="451"/>
                    </a:lnTo>
                    <a:close/>
                    <a:moveTo>
                      <a:pt x="29" y="475"/>
                    </a:moveTo>
                    <a:lnTo>
                      <a:pt x="29" y="487"/>
                    </a:lnTo>
                    <a:lnTo>
                      <a:pt x="17" y="487"/>
                    </a:lnTo>
                    <a:lnTo>
                      <a:pt x="17" y="475"/>
                    </a:lnTo>
                    <a:lnTo>
                      <a:pt x="29" y="475"/>
                    </a:lnTo>
                    <a:close/>
                    <a:moveTo>
                      <a:pt x="29" y="499"/>
                    </a:moveTo>
                    <a:lnTo>
                      <a:pt x="29" y="511"/>
                    </a:lnTo>
                    <a:lnTo>
                      <a:pt x="17" y="511"/>
                    </a:lnTo>
                    <a:lnTo>
                      <a:pt x="17" y="499"/>
                    </a:lnTo>
                    <a:lnTo>
                      <a:pt x="29" y="499"/>
                    </a:lnTo>
                    <a:close/>
                    <a:moveTo>
                      <a:pt x="29" y="523"/>
                    </a:moveTo>
                    <a:lnTo>
                      <a:pt x="29" y="535"/>
                    </a:lnTo>
                    <a:lnTo>
                      <a:pt x="17" y="535"/>
                    </a:lnTo>
                    <a:lnTo>
                      <a:pt x="17" y="523"/>
                    </a:lnTo>
                    <a:lnTo>
                      <a:pt x="29" y="523"/>
                    </a:lnTo>
                    <a:close/>
                    <a:moveTo>
                      <a:pt x="29" y="547"/>
                    </a:moveTo>
                    <a:lnTo>
                      <a:pt x="29" y="559"/>
                    </a:lnTo>
                    <a:lnTo>
                      <a:pt x="17" y="559"/>
                    </a:lnTo>
                    <a:lnTo>
                      <a:pt x="17" y="547"/>
                    </a:lnTo>
                    <a:lnTo>
                      <a:pt x="29" y="547"/>
                    </a:lnTo>
                    <a:close/>
                    <a:moveTo>
                      <a:pt x="29" y="571"/>
                    </a:moveTo>
                    <a:lnTo>
                      <a:pt x="29" y="583"/>
                    </a:lnTo>
                    <a:lnTo>
                      <a:pt x="17" y="583"/>
                    </a:lnTo>
                    <a:lnTo>
                      <a:pt x="17" y="571"/>
                    </a:lnTo>
                    <a:lnTo>
                      <a:pt x="29" y="571"/>
                    </a:lnTo>
                    <a:close/>
                    <a:moveTo>
                      <a:pt x="29" y="595"/>
                    </a:moveTo>
                    <a:lnTo>
                      <a:pt x="29" y="607"/>
                    </a:lnTo>
                    <a:lnTo>
                      <a:pt x="17" y="607"/>
                    </a:lnTo>
                    <a:lnTo>
                      <a:pt x="17" y="595"/>
                    </a:lnTo>
                    <a:lnTo>
                      <a:pt x="29" y="595"/>
                    </a:lnTo>
                    <a:close/>
                    <a:moveTo>
                      <a:pt x="29" y="619"/>
                    </a:moveTo>
                    <a:lnTo>
                      <a:pt x="29" y="631"/>
                    </a:lnTo>
                    <a:lnTo>
                      <a:pt x="17" y="631"/>
                    </a:lnTo>
                    <a:lnTo>
                      <a:pt x="17" y="619"/>
                    </a:lnTo>
                    <a:lnTo>
                      <a:pt x="29" y="619"/>
                    </a:lnTo>
                    <a:close/>
                    <a:moveTo>
                      <a:pt x="29" y="643"/>
                    </a:moveTo>
                    <a:lnTo>
                      <a:pt x="29" y="656"/>
                    </a:lnTo>
                    <a:lnTo>
                      <a:pt x="17" y="656"/>
                    </a:lnTo>
                    <a:lnTo>
                      <a:pt x="17" y="643"/>
                    </a:lnTo>
                    <a:lnTo>
                      <a:pt x="29" y="643"/>
                    </a:lnTo>
                    <a:close/>
                    <a:moveTo>
                      <a:pt x="29" y="668"/>
                    </a:moveTo>
                    <a:lnTo>
                      <a:pt x="29" y="680"/>
                    </a:lnTo>
                    <a:lnTo>
                      <a:pt x="17" y="680"/>
                    </a:lnTo>
                    <a:lnTo>
                      <a:pt x="17" y="668"/>
                    </a:lnTo>
                    <a:lnTo>
                      <a:pt x="29" y="668"/>
                    </a:lnTo>
                    <a:close/>
                    <a:moveTo>
                      <a:pt x="29" y="692"/>
                    </a:moveTo>
                    <a:lnTo>
                      <a:pt x="29" y="704"/>
                    </a:lnTo>
                    <a:lnTo>
                      <a:pt x="17" y="704"/>
                    </a:lnTo>
                    <a:lnTo>
                      <a:pt x="17" y="692"/>
                    </a:lnTo>
                    <a:lnTo>
                      <a:pt x="29" y="692"/>
                    </a:lnTo>
                    <a:close/>
                    <a:moveTo>
                      <a:pt x="29" y="716"/>
                    </a:moveTo>
                    <a:lnTo>
                      <a:pt x="29" y="728"/>
                    </a:lnTo>
                    <a:lnTo>
                      <a:pt x="17" y="728"/>
                    </a:lnTo>
                    <a:lnTo>
                      <a:pt x="17" y="716"/>
                    </a:lnTo>
                    <a:lnTo>
                      <a:pt x="29" y="716"/>
                    </a:lnTo>
                    <a:close/>
                    <a:moveTo>
                      <a:pt x="29" y="740"/>
                    </a:moveTo>
                    <a:lnTo>
                      <a:pt x="29" y="752"/>
                    </a:lnTo>
                    <a:lnTo>
                      <a:pt x="17" y="752"/>
                    </a:lnTo>
                    <a:lnTo>
                      <a:pt x="17" y="740"/>
                    </a:lnTo>
                    <a:lnTo>
                      <a:pt x="29" y="740"/>
                    </a:lnTo>
                    <a:close/>
                    <a:moveTo>
                      <a:pt x="29" y="764"/>
                    </a:moveTo>
                    <a:lnTo>
                      <a:pt x="29" y="776"/>
                    </a:lnTo>
                    <a:lnTo>
                      <a:pt x="17" y="776"/>
                    </a:lnTo>
                    <a:lnTo>
                      <a:pt x="17" y="764"/>
                    </a:lnTo>
                    <a:lnTo>
                      <a:pt x="29" y="764"/>
                    </a:lnTo>
                    <a:close/>
                    <a:moveTo>
                      <a:pt x="29" y="788"/>
                    </a:moveTo>
                    <a:lnTo>
                      <a:pt x="29" y="800"/>
                    </a:lnTo>
                    <a:lnTo>
                      <a:pt x="17" y="800"/>
                    </a:lnTo>
                    <a:lnTo>
                      <a:pt x="17" y="788"/>
                    </a:lnTo>
                    <a:lnTo>
                      <a:pt x="29" y="788"/>
                    </a:lnTo>
                    <a:close/>
                    <a:moveTo>
                      <a:pt x="29" y="812"/>
                    </a:moveTo>
                    <a:lnTo>
                      <a:pt x="29" y="824"/>
                    </a:lnTo>
                    <a:lnTo>
                      <a:pt x="17" y="824"/>
                    </a:lnTo>
                    <a:lnTo>
                      <a:pt x="17" y="812"/>
                    </a:lnTo>
                    <a:lnTo>
                      <a:pt x="29" y="812"/>
                    </a:lnTo>
                    <a:close/>
                    <a:moveTo>
                      <a:pt x="29" y="836"/>
                    </a:moveTo>
                    <a:lnTo>
                      <a:pt x="29" y="848"/>
                    </a:lnTo>
                    <a:lnTo>
                      <a:pt x="17" y="848"/>
                    </a:lnTo>
                    <a:lnTo>
                      <a:pt x="17" y="836"/>
                    </a:lnTo>
                    <a:lnTo>
                      <a:pt x="29" y="836"/>
                    </a:lnTo>
                    <a:close/>
                    <a:moveTo>
                      <a:pt x="29" y="861"/>
                    </a:moveTo>
                    <a:lnTo>
                      <a:pt x="29" y="873"/>
                    </a:lnTo>
                    <a:lnTo>
                      <a:pt x="17" y="873"/>
                    </a:lnTo>
                    <a:lnTo>
                      <a:pt x="17" y="861"/>
                    </a:lnTo>
                    <a:lnTo>
                      <a:pt x="29" y="861"/>
                    </a:lnTo>
                    <a:close/>
                    <a:moveTo>
                      <a:pt x="29" y="885"/>
                    </a:moveTo>
                    <a:lnTo>
                      <a:pt x="29" y="897"/>
                    </a:lnTo>
                    <a:lnTo>
                      <a:pt x="17" y="897"/>
                    </a:lnTo>
                    <a:lnTo>
                      <a:pt x="17" y="885"/>
                    </a:lnTo>
                    <a:lnTo>
                      <a:pt x="29" y="885"/>
                    </a:lnTo>
                    <a:close/>
                    <a:moveTo>
                      <a:pt x="29" y="909"/>
                    </a:moveTo>
                    <a:lnTo>
                      <a:pt x="29" y="921"/>
                    </a:lnTo>
                    <a:lnTo>
                      <a:pt x="17" y="921"/>
                    </a:lnTo>
                    <a:lnTo>
                      <a:pt x="17" y="909"/>
                    </a:lnTo>
                    <a:lnTo>
                      <a:pt x="29" y="909"/>
                    </a:lnTo>
                    <a:close/>
                    <a:moveTo>
                      <a:pt x="29" y="933"/>
                    </a:moveTo>
                    <a:lnTo>
                      <a:pt x="29" y="945"/>
                    </a:lnTo>
                    <a:lnTo>
                      <a:pt x="17" y="945"/>
                    </a:lnTo>
                    <a:lnTo>
                      <a:pt x="17" y="933"/>
                    </a:lnTo>
                    <a:lnTo>
                      <a:pt x="29" y="933"/>
                    </a:lnTo>
                    <a:close/>
                    <a:moveTo>
                      <a:pt x="29" y="957"/>
                    </a:moveTo>
                    <a:lnTo>
                      <a:pt x="29" y="969"/>
                    </a:lnTo>
                    <a:lnTo>
                      <a:pt x="17" y="969"/>
                    </a:lnTo>
                    <a:lnTo>
                      <a:pt x="17" y="957"/>
                    </a:lnTo>
                    <a:lnTo>
                      <a:pt x="29" y="957"/>
                    </a:lnTo>
                    <a:close/>
                    <a:moveTo>
                      <a:pt x="29" y="981"/>
                    </a:moveTo>
                    <a:lnTo>
                      <a:pt x="29" y="993"/>
                    </a:lnTo>
                    <a:lnTo>
                      <a:pt x="17" y="993"/>
                    </a:lnTo>
                    <a:lnTo>
                      <a:pt x="17" y="981"/>
                    </a:lnTo>
                    <a:lnTo>
                      <a:pt x="29" y="981"/>
                    </a:lnTo>
                    <a:close/>
                    <a:moveTo>
                      <a:pt x="29" y="1005"/>
                    </a:moveTo>
                    <a:lnTo>
                      <a:pt x="29" y="1017"/>
                    </a:lnTo>
                    <a:lnTo>
                      <a:pt x="17" y="1017"/>
                    </a:lnTo>
                    <a:lnTo>
                      <a:pt x="17" y="1005"/>
                    </a:lnTo>
                    <a:lnTo>
                      <a:pt x="29" y="1005"/>
                    </a:lnTo>
                    <a:close/>
                    <a:moveTo>
                      <a:pt x="29" y="1029"/>
                    </a:moveTo>
                    <a:lnTo>
                      <a:pt x="29" y="1041"/>
                    </a:lnTo>
                    <a:lnTo>
                      <a:pt x="17" y="1041"/>
                    </a:lnTo>
                    <a:lnTo>
                      <a:pt x="17" y="1029"/>
                    </a:lnTo>
                    <a:lnTo>
                      <a:pt x="29" y="1029"/>
                    </a:lnTo>
                    <a:close/>
                    <a:moveTo>
                      <a:pt x="29" y="1053"/>
                    </a:moveTo>
                    <a:lnTo>
                      <a:pt x="29" y="1065"/>
                    </a:lnTo>
                    <a:lnTo>
                      <a:pt x="17" y="1065"/>
                    </a:lnTo>
                    <a:lnTo>
                      <a:pt x="17" y="1053"/>
                    </a:lnTo>
                    <a:lnTo>
                      <a:pt x="29" y="1053"/>
                    </a:lnTo>
                    <a:close/>
                    <a:moveTo>
                      <a:pt x="29" y="1078"/>
                    </a:moveTo>
                    <a:lnTo>
                      <a:pt x="29" y="1090"/>
                    </a:lnTo>
                    <a:lnTo>
                      <a:pt x="17" y="1090"/>
                    </a:lnTo>
                    <a:lnTo>
                      <a:pt x="17" y="1078"/>
                    </a:lnTo>
                    <a:lnTo>
                      <a:pt x="29" y="1078"/>
                    </a:lnTo>
                    <a:close/>
                    <a:moveTo>
                      <a:pt x="29" y="1102"/>
                    </a:moveTo>
                    <a:lnTo>
                      <a:pt x="29" y="1114"/>
                    </a:lnTo>
                    <a:lnTo>
                      <a:pt x="17" y="1114"/>
                    </a:lnTo>
                    <a:lnTo>
                      <a:pt x="17" y="1102"/>
                    </a:lnTo>
                    <a:lnTo>
                      <a:pt x="29" y="1102"/>
                    </a:lnTo>
                    <a:close/>
                    <a:moveTo>
                      <a:pt x="29" y="1126"/>
                    </a:moveTo>
                    <a:lnTo>
                      <a:pt x="29" y="1138"/>
                    </a:lnTo>
                    <a:lnTo>
                      <a:pt x="17" y="1138"/>
                    </a:lnTo>
                    <a:lnTo>
                      <a:pt x="17" y="1126"/>
                    </a:lnTo>
                    <a:lnTo>
                      <a:pt x="29" y="1126"/>
                    </a:lnTo>
                    <a:close/>
                    <a:moveTo>
                      <a:pt x="29" y="1150"/>
                    </a:moveTo>
                    <a:lnTo>
                      <a:pt x="29" y="1162"/>
                    </a:lnTo>
                    <a:lnTo>
                      <a:pt x="17" y="1162"/>
                    </a:lnTo>
                    <a:lnTo>
                      <a:pt x="17" y="1150"/>
                    </a:lnTo>
                    <a:lnTo>
                      <a:pt x="29" y="1150"/>
                    </a:lnTo>
                    <a:close/>
                    <a:moveTo>
                      <a:pt x="29" y="1174"/>
                    </a:moveTo>
                    <a:lnTo>
                      <a:pt x="29" y="1186"/>
                    </a:lnTo>
                    <a:lnTo>
                      <a:pt x="17" y="1186"/>
                    </a:lnTo>
                    <a:lnTo>
                      <a:pt x="17" y="1174"/>
                    </a:lnTo>
                    <a:lnTo>
                      <a:pt x="29" y="1174"/>
                    </a:lnTo>
                    <a:close/>
                    <a:moveTo>
                      <a:pt x="29" y="1198"/>
                    </a:moveTo>
                    <a:lnTo>
                      <a:pt x="29" y="1210"/>
                    </a:lnTo>
                    <a:lnTo>
                      <a:pt x="17" y="1210"/>
                    </a:lnTo>
                    <a:lnTo>
                      <a:pt x="17" y="1198"/>
                    </a:lnTo>
                    <a:lnTo>
                      <a:pt x="29" y="1198"/>
                    </a:lnTo>
                    <a:close/>
                    <a:moveTo>
                      <a:pt x="29" y="1222"/>
                    </a:moveTo>
                    <a:lnTo>
                      <a:pt x="29" y="1234"/>
                    </a:lnTo>
                    <a:lnTo>
                      <a:pt x="17" y="1234"/>
                    </a:lnTo>
                    <a:lnTo>
                      <a:pt x="17" y="1222"/>
                    </a:lnTo>
                    <a:lnTo>
                      <a:pt x="29" y="1222"/>
                    </a:lnTo>
                    <a:close/>
                    <a:moveTo>
                      <a:pt x="29" y="1246"/>
                    </a:moveTo>
                    <a:lnTo>
                      <a:pt x="29" y="1258"/>
                    </a:lnTo>
                    <a:lnTo>
                      <a:pt x="17" y="1258"/>
                    </a:lnTo>
                    <a:lnTo>
                      <a:pt x="17" y="1246"/>
                    </a:lnTo>
                    <a:lnTo>
                      <a:pt x="29" y="1246"/>
                    </a:lnTo>
                    <a:close/>
                    <a:moveTo>
                      <a:pt x="29" y="1270"/>
                    </a:moveTo>
                    <a:lnTo>
                      <a:pt x="29" y="1283"/>
                    </a:lnTo>
                    <a:lnTo>
                      <a:pt x="17" y="1283"/>
                    </a:lnTo>
                    <a:lnTo>
                      <a:pt x="17" y="1270"/>
                    </a:lnTo>
                    <a:lnTo>
                      <a:pt x="29" y="1270"/>
                    </a:lnTo>
                    <a:close/>
                    <a:moveTo>
                      <a:pt x="29" y="1295"/>
                    </a:moveTo>
                    <a:lnTo>
                      <a:pt x="29" y="1307"/>
                    </a:lnTo>
                    <a:lnTo>
                      <a:pt x="17" y="1307"/>
                    </a:lnTo>
                    <a:lnTo>
                      <a:pt x="17" y="1295"/>
                    </a:lnTo>
                    <a:lnTo>
                      <a:pt x="29" y="1295"/>
                    </a:lnTo>
                    <a:close/>
                    <a:moveTo>
                      <a:pt x="29" y="1319"/>
                    </a:moveTo>
                    <a:lnTo>
                      <a:pt x="29" y="1331"/>
                    </a:lnTo>
                    <a:lnTo>
                      <a:pt x="17" y="1331"/>
                    </a:lnTo>
                    <a:lnTo>
                      <a:pt x="17" y="1319"/>
                    </a:lnTo>
                    <a:lnTo>
                      <a:pt x="29" y="1319"/>
                    </a:lnTo>
                    <a:close/>
                    <a:moveTo>
                      <a:pt x="29" y="1343"/>
                    </a:moveTo>
                    <a:lnTo>
                      <a:pt x="29" y="1355"/>
                    </a:lnTo>
                    <a:lnTo>
                      <a:pt x="17" y="1355"/>
                    </a:lnTo>
                    <a:lnTo>
                      <a:pt x="17" y="1343"/>
                    </a:lnTo>
                    <a:lnTo>
                      <a:pt x="29" y="1343"/>
                    </a:lnTo>
                    <a:close/>
                    <a:moveTo>
                      <a:pt x="29" y="1367"/>
                    </a:moveTo>
                    <a:lnTo>
                      <a:pt x="29" y="1379"/>
                    </a:lnTo>
                    <a:lnTo>
                      <a:pt x="17" y="1379"/>
                    </a:lnTo>
                    <a:lnTo>
                      <a:pt x="17" y="1367"/>
                    </a:lnTo>
                    <a:lnTo>
                      <a:pt x="29" y="1367"/>
                    </a:lnTo>
                    <a:close/>
                    <a:moveTo>
                      <a:pt x="29" y="1391"/>
                    </a:moveTo>
                    <a:lnTo>
                      <a:pt x="29" y="1403"/>
                    </a:lnTo>
                    <a:lnTo>
                      <a:pt x="17" y="1403"/>
                    </a:lnTo>
                    <a:lnTo>
                      <a:pt x="17" y="1391"/>
                    </a:lnTo>
                    <a:lnTo>
                      <a:pt x="29" y="1391"/>
                    </a:lnTo>
                    <a:close/>
                    <a:moveTo>
                      <a:pt x="29" y="1415"/>
                    </a:moveTo>
                    <a:lnTo>
                      <a:pt x="29" y="1427"/>
                    </a:lnTo>
                    <a:lnTo>
                      <a:pt x="17" y="1427"/>
                    </a:lnTo>
                    <a:lnTo>
                      <a:pt x="17" y="1415"/>
                    </a:lnTo>
                    <a:lnTo>
                      <a:pt x="29" y="1415"/>
                    </a:lnTo>
                    <a:close/>
                    <a:moveTo>
                      <a:pt x="29" y="1439"/>
                    </a:moveTo>
                    <a:lnTo>
                      <a:pt x="29" y="1451"/>
                    </a:lnTo>
                    <a:lnTo>
                      <a:pt x="17" y="1451"/>
                    </a:lnTo>
                    <a:lnTo>
                      <a:pt x="17" y="1439"/>
                    </a:lnTo>
                    <a:lnTo>
                      <a:pt x="29" y="1439"/>
                    </a:lnTo>
                    <a:close/>
                    <a:moveTo>
                      <a:pt x="29" y="1463"/>
                    </a:moveTo>
                    <a:lnTo>
                      <a:pt x="29" y="1475"/>
                    </a:lnTo>
                    <a:lnTo>
                      <a:pt x="17" y="1475"/>
                    </a:lnTo>
                    <a:lnTo>
                      <a:pt x="17" y="1463"/>
                    </a:lnTo>
                    <a:lnTo>
                      <a:pt x="29" y="1463"/>
                    </a:lnTo>
                    <a:close/>
                    <a:moveTo>
                      <a:pt x="29" y="1488"/>
                    </a:moveTo>
                    <a:lnTo>
                      <a:pt x="29" y="1500"/>
                    </a:lnTo>
                    <a:lnTo>
                      <a:pt x="17" y="1500"/>
                    </a:lnTo>
                    <a:lnTo>
                      <a:pt x="17" y="1488"/>
                    </a:lnTo>
                    <a:lnTo>
                      <a:pt x="29" y="1488"/>
                    </a:lnTo>
                    <a:close/>
                    <a:moveTo>
                      <a:pt x="29" y="1512"/>
                    </a:moveTo>
                    <a:lnTo>
                      <a:pt x="29" y="1524"/>
                    </a:lnTo>
                    <a:lnTo>
                      <a:pt x="17" y="1524"/>
                    </a:lnTo>
                    <a:lnTo>
                      <a:pt x="17" y="1512"/>
                    </a:lnTo>
                    <a:lnTo>
                      <a:pt x="29" y="1512"/>
                    </a:lnTo>
                    <a:close/>
                    <a:moveTo>
                      <a:pt x="29" y="1536"/>
                    </a:moveTo>
                    <a:lnTo>
                      <a:pt x="29" y="1548"/>
                    </a:lnTo>
                    <a:lnTo>
                      <a:pt x="17" y="1548"/>
                    </a:lnTo>
                    <a:lnTo>
                      <a:pt x="17" y="1536"/>
                    </a:lnTo>
                    <a:lnTo>
                      <a:pt x="29" y="1536"/>
                    </a:lnTo>
                    <a:close/>
                    <a:moveTo>
                      <a:pt x="29" y="1560"/>
                    </a:moveTo>
                    <a:lnTo>
                      <a:pt x="29" y="1572"/>
                    </a:lnTo>
                    <a:lnTo>
                      <a:pt x="17" y="1572"/>
                    </a:lnTo>
                    <a:lnTo>
                      <a:pt x="17" y="1560"/>
                    </a:lnTo>
                    <a:lnTo>
                      <a:pt x="29" y="1560"/>
                    </a:lnTo>
                    <a:close/>
                    <a:moveTo>
                      <a:pt x="29" y="1584"/>
                    </a:moveTo>
                    <a:lnTo>
                      <a:pt x="29" y="1596"/>
                    </a:lnTo>
                    <a:lnTo>
                      <a:pt x="17" y="1596"/>
                    </a:lnTo>
                    <a:lnTo>
                      <a:pt x="17" y="1584"/>
                    </a:lnTo>
                    <a:lnTo>
                      <a:pt x="29" y="1584"/>
                    </a:lnTo>
                    <a:close/>
                    <a:moveTo>
                      <a:pt x="29" y="1608"/>
                    </a:moveTo>
                    <a:lnTo>
                      <a:pt x="29" y="1620"/>
                    </a:lnTo>
                    <a:lnTo>
                      <a:pt x="17" y="1620"/>
                    </a:lnTo>
                    <a:lnTo>
                      <a:pt x="17" y="1608"/>
                    </a:lnTo>
                    <a:lnTo>
                      <a:pt x="29" y="1608"/>
                    </a:lnTo>
                    <a:close/>
                    <a:moveTo>
                      <a:pt x="29" y="1632"/>
                    </a:moveTo>
                    <a:lnTo>
                      <a:pt x="29" y="1644"/>
                    </a:lnTo>
                    <a:lnTo>
                      <a:pt x="17" y="1644"/>
                    </a:lnTo>
                    <a:lnTo>
                      <a:pt x="17" y="1632"/>
                    </a:lnTo>
                    <a:lnTo>
                      <a:pt x="29" y="1632"/>
                    </a:lnTo>
                    <a:close/>
                    <a:moveTo>
                      <a:pt x="29" y="1656"/>
                    </a:moveTo>
                    <a:lnTo>
                      <a:pt x="29" y="1668"/>
                    </a:lnTo>
                    <a:lnTo>
                      <a:pt x="17" y="1668"/>
                    </a:lnTo>
                    <a:lnTo>
                      <a:pt x="17" y="1656"/>
                    </a:lnTo>
                    <a:lnTo>
                      <a:pt x="29" y="1656"/>
                    </a:lnTo>
                    <a:close/>
                    <a:moveTo>
                      <a:pt x="29" y="1680"/>
                    </a:moveTo>
                    <a:lnTo>
                      <a:pt x="29" y="1693"/>
                    </a:lnTo>
                    <a:lnTo>
                      <a:pt x="17" y="1693"/>
                    </a:lnTo>
                    <a:lnTo>
                      <a:pt x="17" y="1680"/>
                    </a:lnTo>
                    <a:lnTo>
                      <a:pt x="29" y="1680"/>
                    </a:lnTo>
                    <a:close/>
                    <a:moveTo>
                      <a:pt x="29" y="1705"/>
                    </a:moveTo>
                    <a:lnTo>
                      <a:pt x="29" y="1717"/>
                    </a:lnTo>
                    <a:lnTo>
                      <a:pt x="17" y="1717"/>
                    </a:lnTo>
                    <a:lnTo>
                      <a:pt x="17" y="1705"/>
                    </a:lnTo>
                    <a:lnTo>
                      <a:pt x="29" y="1705"/>
                    </a:lnTo>
                    <a:close/>
                    <a:moveTo>
                      <a:pt x="29" y="1729"/>
                    </a:moveTo>
                    <a:lnTo>
                      <a:pt x="29" y="1741"/>
                    </a:lnTo>
                    <a:lnTo>
                      <a:pt x="17" y="1741"/>
                    </a:lnTo>
                    <a:lnTo>
                      <a:pt x="17" y="1729"/>
                    </a:lnTo>
                    <a:lnTo>
                      <a:pt x="29" y="1729"/>
                    </a:lnTo>
                    <a:close/>
                    <a:moveTo>
                      <a:pt x="29" y="1753"/>
                    </a:moveTo>
                    <a:lnTo>
                      <a:pt x="29" y="1765"/>
                    </a:lnTo>
                    <a:lnTo>
                      <a:pt x="17" y="1765"/>
                    </a:lnTo>
                    <a:lnTo>
                      <a:pt x="17" y="1753"/>
                    </a:lnTo>
                    <a:lnTo>
                      <a:pt x="29" y="1753"/>
                    </a:lnTo>
                    <a:close/>
                    <a:moveTo>
                      <a:pt x="29" y="1777"/>
                    </a:moveTo>
                    <a:lnTo>
                      <a:pt x="29" y="1789"/>
                    </a:lnTo>
                    <a:lnTo>
                      <a:pt x="17" y="1789"/>
                    </a:lnTo>
                    <a:lnTo>
                      <a:pt x="17" y="1777"/>
                    </a:lnTo>
                    <a:lnTo>
                      <a:pt x="29" y="1777"/>
                    </a:lnTo>
                    <a:close/>
                    <a:moveTo>
                      <a:pt x="29" y="1801"/>
                    </a:moveTo>
                    <a:lnTo>
                      <a:pt x="29" y="1813"/>
                    </a:lnTo>
                    <a:lnTo>
                      <a:pt x="17" y="1813"/>
                    </a:lnTo>
                    <a:lnTo>
                      <a:pt x="17" y="1801"/>
                    </a:lnTo>
                    <a:lnTo>
                      <a:pt x="29" y="1801"/>
                    </a:lnTo>
                    <a:close/>
                    <a:moveTo>
                      <a:pt x="29" y="1825"/>
                    </a:moveTo>
                    <a:lnTo>
                      <a:pt x="29" y="1837"/>
                    </a:lnTo>
                    <a:lnTo>
                      <a:pt x="17" y="1837"/>
                    </a:lnTo>
                    <a:lnTo>
                      <a:pt x="17" y="1825"/>
                    </a:lnTo>
                    <a:lnTo>
                      <a:pt x="29" y="1825"/>
                    </a:lnTo>
                    <a:close/>
                    <a:moveTo>
                      <a:pt x="29" y="1849"/>
                    </a:moveTo>
                    <a:lnTo>
                      <a:pt x="29" y="1861"/>
                    </a:lnTo>
                    <a:lnTo>
                      <a:pt x="17" y="1861"/>
                    </a:lnTo>
                    <a:lnTo>
                      <a:pt x="17" y="1849"/>
                    </a:lnTo>
                    <a:lnTo>
                      <a:pt x="29" y="1849"/>
                    </a:lnTo>
                    <a:close/>
                    <a:moveTo>
                      <a:pt x="29" y="1873"/>
                    </a:moveTo>
                    <a:lnTo>
                      <a:pt x="29" y="1885"/>
                    </a:lnTo>
                    <a:lnTo>
                      <a:pt x="17" y="1885"/>
                    </a:lnTo>
                    <a:lnTo>
                      <a:pt x="17" y="1873"/>
                    </a:lnTo>
                    <a:lnTo>
                      <a:pt x="29" y="1873"/>
                    </a:lnTo>
                    <a:close/>
                    <a:moveTo>
                      <a:pt x="29" y="1898"/>
                    </a:moveTo>
                    <a:lnTo>
                      <a:pt x="29" y="1910"/>
                    </a:lnTo>
                    <a:lnTo>
                      <a:pt x="17" y="1910"/>
                    </a:lnTo>
                    <a:lnTo>
                      <a:pt x="17" y="1898"/>
                    </a:lnTo>
                    <a:lnTo>
                      <a:pt x="29" y="1898"/>
                    </a:lnTo>
                    <a:close/>
                    <a:moveTo>
                      <a:pt x="29" y="1922"/>
                    </a:moveTo>
                    <a:lnTo>
                      <a:pt x="29" y="1934"/>
                    </a:lnTo>
                    <a:lnTo>
                      <a:pt x="17" y="1934"/>
                    </a:lnTo>
                    <a:lnTo>
                      <a:pt x="17" y="1922"/>
                    </a:lnTo>
                    <a:lnTo>
                      <a:pt x="29" y="1922"/>
                    </a:lnTo>
                    <a:close/>
                    <a:moveTo>
                      <a:pt x="29" y="1946"/>
                    </a:moveTo>
                    <a:lnTo>
                      <a:pt x="29" y="1958"/>
                    </a:lnTo>
                    <a:lnTo>
                      <a:pt x="17" y="1958"/>
                    </a:lnTo>
                    <a:lnTo>
                      <a:pt x="17" y="1946"/>
                    </a:lnTo>
                    <a:lnTo>
                      <a:pt x="29" y="1946"/>
                    </a:lnTo>
                    <a:close/>
                    <a:moveTo>
                      <a:pt x="29" y="1970"/>
                    </a:moveTo>
                    <a:lnTo>
                      <a:pt x="29" y="1982"/>
                    </a:lnTo>
                    <a:lnTo>
                      <a:pt x="17" y="1982"/>
                    </a:lnTo>
                    <a:lnTo>
                      <a:pt x="17" y="1970"/>
                    </a:lnTo>
                    <a:lnTo>
                      <a:pt x="29" y="1970"/>
                    </a:lnTo>
                    <a:close/>
                    <a:moveTo>
                      <a:pt x="29" y="1994"/>
                    </a:moveTo>
                    <a:lnTo>
                      <a:pt x="29" y="2006"/>
                    </a:lnTo>
                    <a:lnTo>
                      <a:pt x="17" y="2006"/>
                    </a:lnTo>
                    <a:lnTo>
                      <a:pt x="17" y="1994"/>
                    </a:lnTo>
                    <a:lnTo>
                      <a:pt x="29" y="1994"/>
                    </a:lnTo>
                    <a:close/>
                    <a:moveTo>
                      <a:pt x="29" y="2018"/>
                    </a:moveTo>
                    <a:lnTo>
                      <a:pt x="29" y="2030"/>
                    </a:lnTo>
                    <a:lnTo>
                      <a:pt x="17" y="2030"/>
                    </a:lnTo>
                    <a:lnTo>
                      <a:pt x="17" y="2018"/>
                    </a:lnTo>
                    <a:lnTo>
                      <a:pt x="29" y="2018"/>
                    </a:lnTo>
                    <a:close/>
                    <a:moveTo>
                      <a:pt x="29" y="2042"/>
                    </a:moveTo>
                    <a:lnTo>
                      <a:pt x="29" y="2054"/>
                    </a:lnTo>
                    <a:lnTo>
                      <a:pt x="17" y="2054"/>
                    </a:lnTo>
                    <a:lnTo>
                      <a:pt x="17" y="2042"/>
                    </a:lnTo>
                    <a:lnTo>
                      <a:pt x="29" y="2042"/>
                    </a:lnTo>
                    <a:close/>
                    <a:moveTo>
                      <a:pt x="29" y="2066"/>
                    </a:moveTo>
                    <a:lnTo>
                      <a:pt x="29" y="2078"/>
                    </a:lnTo>
                    <a:lnTo>
                      <a:pt x="17" y="2078"/>
                    </a:lnTo>
                    <a:lnTo>
                      <a:pt x="17" y="2066"/>
                    </a:lnTo>
                    <a:lnTo>
                      <a:pt x="29" y="2066"/>
                    </a:lnTo>
                    <a:close/>
                    <a:moveTo>
                      <a:pt x="29" y="2090"/>
                    </a:moveTo>
                    <a:lnTo>
                      <a:pt x="28" y="2101"/>
                    </a:lnTo>
                    <a:lnTo>
                      <a:pt x="16" y="2101"/>
                    </a:lnTo>
                    <a:lnTo>
                      <a:pt x="17" y="2090"/>
                    </a:lnTo>
                    <a:lnTo>
                      <a:pt x="29" y="2090"/>
                    </a:lnTo>
                    <a:close/>
                    <a:moveTo>
                      <a:pt x="0" y="49"/>
                    </a:moveTo>
                    <a:lnTo>
                      <a:pt x="24" y="0"/>
                    </a:lnTo>
                    <a:lnTo>
                      <a:pt x="48" y="49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1588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4380" name="Group 94"/>
              <p:cNvGrpSpPr>
                <a:grpSpLocks/>
              </p:cNvGrpSpPr>
              <p:nvPr/>
            </p:nvGrpSpPr>
            <p:grpSpPr bwMode="auto">
              <a:xfrm>
                <a:off x="815" y="3097"/>
                <a:ext cx="1614" cy="714"/>
                <a:chOff x="815" y="3097"/>
                <a:chExt cx="1614" cy="714"/>
              </a:xfrm>
            </p:grpSpPr>
            <p:grpSp>
              <p:nvGrpSpPr>
                <p:cNvPr id="14381" name="Group 48"/>
                <p:cNvGrpSpPr>
                  <a:grpSpLocks/>
                </p:cNvGrpSpPr>
                <p:nvPr/>
              </p:nvGrpSpPr>
              <p:grpSpPr bwMode="auto">
                <a:xfrm>
                  <a:off x="815" y="3097"/>
                  <a:ext cx="1614" cy="714"/>
                  <a:chOff x="815" y="3097"/>
                  <a:chExt cx="1614" cy="714"/>
                </a:xfrm>
              </p:grpSpPr>
              <p:sp>
                <p:nvSpPr>
                  <p:cNvPr id="14388" name="Freeform 46"/>
                  <p:cNvSpPr>
                    <a:spLocks/>
                  </p:cNvSpPr>
                  <p:nvPr/>
                </p:nvSpPr>
                <p:spPr bwMode="auto">
                  <a:xfrm>
                    <a:off x="815" y="3097"/>
                    <a:ext cx="1614" cy="714"/>
                  </a:xfrm>
                  <a:custGeom>
                    <a:avLst/>
                    <a:gdLst>
                      <a:gd name="T0" fmla="*/ 0 w 1614"/>
                      <a:gd name="T1" fmla="*/ 406 h 714"/>
                      <a:gd name="T2" fmla="*/ 0 w 1614"/>
                      <a:gd name="T3" fmla="*/ 458 h 714"/>
                      <a:gd name="T4" fmla="*/ 0 w 1614"/>
                      <a:gd name="T5" fmla="*/ 458 h 714"/>
                      <a:gd name="T6" fmla="*/ 0 w 1614"/>
                      <a:gd name="T7" fmla="*/ 535 h 714"/>
                      <a:gd name="T8" fmla="*/ 0 w 1614"/>
                      <a:gd name="T9" fmla="*/ 714 h 714"/>
                      <a:gd name="T10" fmla="*/ 673 w 1614"/>
                      <a:gd name="T11" fmla="*/ 714 h 714"/>
                      <a:gd name="T12" fmla="*/ 673 w 1614"/>
                      <a:gd name="T13" fmla="*/ 714 h 714"/>
                      <a:gd name="T14" fmla="*/ 962 w 1614"/>
                      <a:gd name="T15" fmla="*/ 714 h 714"/>
                      <a:gd name="T16" fmla="*/ 1155 w 1614"/>
                      <a:gd name="T17" fmla="*/ 714 h 714"/>
                      <a:gd name="T18" fmla="*/ 1155 w 1614"/>
                      <a:gd name="T19" fmla="*/ 535 h 714"/>
                      <a:gd name="T20" fmla="*/ 1155 w 1614"/>
                      <a:gd name="T21" fmla="*/ 458 h 714"/>
                      <a:gd name="T22" fmla="*/ 1155 w 1614"/>
                      <a:gd name="T23" fmla="*/ 458 h 714"/>
                      <a:gd name="T24" fmla="*/ 1155 w 1614"/>
                      <a:gd name="T25" fmla="*/ 406 h 714"/>
                      <a:gd name="T26" fmla="*/ 962 w 1614"/>
                      <a:gd name="T27" fmla="*/ 406 h 714"/>
                      <a:gd name="T28" fmla="*/ 1614 w 1614"/>
                      <a:gd name="T29" fmla="*/ 0 h 714"/>
                      <a:gd name="T30" fmla="*/ 673 w 1614"/>
                      <a:gd name="T31" fmla="*/ 406 h 714"/>
                      <a:gd name="T32" fmla="*/ 0 w 1614"/>
                      <a:gd name="T33" fmla="*/ 406 h 714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614"/>
                      <a:gd name="T52" fmla="*/ 0 h 714"/>
                      <a:gd name="T53" fmla="*/ 1614 w 1614"/>
                      <a:gd name="T54" fmla="*/ 714 h 714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614" h="714">
                        <a:moveTo>
                          <a:pt x="0" y="406"/>
                        </a:moveTo>
                        <a:lnTo>
                          <a:pt x="0" y="458"/>
                        </a:lnTo>
                        <a:lnTo>
                          <a:pt x="0" y="535"/>
                        </a:lnTo>
                        <a:lnTo>
                          <a:pt x="0" y="714"/>
                        </a:lnTo>
                        <a:lnTo>
                          <a:pt x="673" y="714"/>
                        </a:lnTo>
                        <a:lnTo>
                          <a:pt x="962" y="714"/>
                        </a:lnTo>
                        <a:lnTo>
                          <a:pt x="1155" y="714"/>
                        </a:lnTo>
                        <a:lnTo>
                          <a:pt x="1155" y="535"/>
                        </a:lnTo>
                        <a:lnTo>
                          <a:pt x="1155" y="458"/>
                        </a:lnTo>
                        <a:lnTo>
                          <a:pt x="1155" y="406"/>
                        </a:lnTo>
                        <a:lnTo>
                          <a:pt x="962" y="406"/>
                        </a:lnTo>
                        <a:lnTo>
                          <a:pt x="1614" y="0"/>
                        </a:lnTo>
                        <a:lnTo>
                          <a:pt x="673" y="406"/>
                        </a:lnTo>
                        <a:lnTo>
                          <a:pt x="0" y="40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14389" name="Freeform 47"/>
                  <p:cNvSpPr>
                    <a:spLocks/>
                  </p:cNvSpPr>
                  <p:nvPr/>
                </p:nvSpPr>
                <p:spPr bwMode="auto">
                  <a:xfrm>
                    <a:off x="815" y="3097"/>
                    <a:ext cx="1614" cy="714"/>
                  </a:xfrm>
                  <a:custGeom>
                    <a:avLst/>
                    <a:gdLst>
                      <a:gd name="T0" fmla="*/ 0 w 1614"/>
                      <a:gd name="T1" fmla="*/ 406 h 714"/>
                      <a:gd name="T2" fmla="*/ 0 w 1614"/>
                      <a:gd name="T3" fmla="*/ 458 h 714"/>
                      <a:gd name="T4" fmla="*/ 0 w 1614"/>
                      <a:gd name="T5" fmla="*/ 458 h 714"/>
                      <a:gd name="T6" fmla="*/ 0 w 1614"/>
                      <a:gd name="T7" fmla="*/ 535 h 714"/>
                      <a:gd name="T8" fmla="*/ 0 w 1614"/>
                      <a:gd name="T9" fmla="*/ 714 h 714"/>
                      <a:gd name="T10" fmla="*/ 673 w 1614"/>
                      <a:gd name="T11" fmla="*/ 714 h 714"/>
                      <a:gd name="T12" fmla="*/ 673 w 1614"/>
                      <a:gd name="T13" fmla="*/ 714 h 714"/>
                      <a:gd name="T14" fmla="*/ 962 w 1614"/>
                      <a:gd name="T15" fmla="*/ 714 h 714"/>
                      <a:gd name="T16" fmla="*/ 1155 w 1614"/>
                      <a:gd name="T17" fmla="*/ 714 h 714"/>
                      <a:gd name="T18" fmla="*/ 1155 w 1614"/>
                      <a:gd name="T19" fmla="*/ 535 h 714"/>
                      <a:gd name="T20" fmla="*/ 1155 w 1614"/>
                      <a:gd name="T21" fmla="*/ 458 h 714"/>
                      <a:gd name="T22" fmla="*/ 1155 w 1614"/>
                      <a:gd name="T23" fmla="*/ 458 h 714"/>
                      <a:gd name="T24" fmla="*/ 1155 w 1614"/>
                      <a:gd name="T25" fmla="*/ 406 h 714"/>
                      <a:gd name="T26" fmla="*/ 962 w 1614"/>
                      <a:gd name="T27" fmla="*/ 406 h 714"/>
                      <a:gd name="T28" fmla="*/ 1614 w 1614"/>
                      <a:gd name="T29" fmla="*/ 0 h 714"/>
                      <a:gd name="T30" fmla="*/ 673 w 1614"/>
                      <a:gd name="T31" fmla="*/ 406 h 714"/>
                      <a:gd name="T32" fmla="*/ 0 w 1614"/>
                      <a:gd name="T33" fmla="*/ 406 h 714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614"/>
                      <a:gd name="T52" fmla="*/ 0 h 714"/>
                      <a:gd name="T53" fmla="*/ 1614 w 1614"/>
                      <a:gd name="T54" fmla="*/ 714 h 714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614" h="714">
                        <a:moveTo>
                          <a:pt x="0" y="406"/>
                        </a:moveTo>
                        <a:lnTo>
                          <a:pt x="0" y="458"/>
                        </a:lnTo>
                        <a:lnTo>
                          <a:pt x="0" y="535"/>
                        </a:lnTo>
                        <a:lnTo>
                          <a:pt x="0" y="714"/>
                        </a:lnTo>
                        <a:lnTo>
                          <a:pt x="673" y="714"/>
                        </a:lnTo>
                        <a:lnTo>
                          <a:pt x="962" y="714"/>
                        </a:lnTo>
                        <a:lnTo>
                          <a:pt x="1155" y="714"/>
                        </a:lnTo>
                        <a:lnTo>
                          <a:pt x="1155" y="535"/>
                        </a:lnTo>
                        <a:lnTo>
                          <a:pt x="1155" y="458"/>
                        </a:lnTo>
                        <a:lnTo>
                          <a:pt x="1155" y="406"/>
                        </a:lnTo>
                        <a:lnTo>
                          <a:pt x="962" y="406"/>
                        </a:lnTo>
                        <a:lnTo>
                          <a:pt x="1614" y="0"/>
                        </a:lnTo>
                        <a:lnTo>
                          <a:pt x="673" y="406"/>
                        </a:lnTo>
                        <a:lnTo>
                          <a:pt x="0" y="406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14382" name="Rectangle 49"/>
                <p:cNvSpPr>
                  <a:spLocks noChangeArrowheads="1"/>
                </p:cNvSpPr>
                <p:nvPr/>
              </p:nvSpPr>
              <p:spPr bwMode="auto">
                <a:xfrm>
                  <a:off x="903" y="3544"/>
                  <a:ext cx="882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12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pH after equilibration</a:t>
                  </a:r>
                </a:p>
              </p:txBody>
            </p:sp>
            <p:sp>
              <p:nvSpPr>
                <p:cNvPr id="14383" name="Rectangle 50"/>
                <p:cNvSpPr>
                  <a:spLocks noChangeArrowheads="1"/>
                </p:cNvSpPr>
                <p:nvPr/>
              </p:nvSpPr>
              <p:spPr bwMode="auto">
                <a:xfrm>
                  <a:off x="1053" y="3544"/>
                  <a:ext cx="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84" name="Rectangle 51"/>
                <p:cNvSpPr>
                  <a:spLocks noChangeArrowheads="1"/>
                </p:cNvSpPr>
                <p:nvPr/>
              </p:nvSpPr>
              <p:spPr bwMode="auto">
                <a:xfrm>
                  <a:off x="1186" y="3544"/>
                  <a:ext cx="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85" name="Rectangle 52"/>
                <p:cNvSpPr>
                  <a:spLocks noChangeArrowheads="1"/>
                </p:cNvSpPr>
                <p:nvPr/>
              </p:nvSpPr>
              <p:spPr bwMode="auto">
                <a:xfrm>
                  <a:off x="1632" y="3544"/>
                  <a:ext cx="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86" name="Rectangle 53"/>
                <p:cNvSpPr>
                  <a:spLocks noChangeArrowheads="1"/>
                </p:cNvSpPr>
                <p:nvPr/>
              </p:nvSpPr>
              <p:spPr bwMode="auto">
                <a:xfrm>
                  <a:off x="876" y="3660"/>
                  <a:ext cx="601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12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with high pCO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87" name="Rectangle 54"/>
                <p:cNvSpPr>
                  <a:spLocks noChangeArrowheads="1"/>
                </p:cNvSpPr>
                <p:nvPr/>
              </p:nvSpPr>
              <p:spPr bwMode="auto">
                <a:xfrm>
                  <a:off x="1474" y="3711"/>
                  <a:ext cx="36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8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14363" name="Group 93"/>
            <p:cNvGrpSpPr>
              <a:grpSpLocks/>
            </p:cNvGrpSpPr>
            <p:nvPr/>
          </p:nvGrpSpPr>
          <p:grpSpPr bwMode="auto">
            <a:xfrm>
              <a:off x="267" y="533"/>
              <a:ext cx="2171" cy="502"/>
              <a:chOff x="267" y="533"/>
              <a:chExt cx="2171" cy="502"/>
            </a:xfrm>
          </p:grpSpPr>
          <p:sp>
            <p:nvSpPr>
              <p:cNvPr id="14364" name="Freeform 20"/>
              <p:cNvSpPr>
                <a:spLocks noEditPoints="1"/>
              </p:cNvSpPr>
              <p:nvPr/>
            </p:nvSpPr>
            <p:spPr bwMode="auto">
              <a:xfrm>
                <a:off x="1886" y="965"/>
                <a:ext cx="552" cy="48"/>
              </a:xfrm>
              <a:custGeom>
                <a:avLst/>
                <a:gdLst>
                  <a:gd name="T0" fmla="*/ 13 w 552"/>
                  <a:gd name="T1" fmla="*/ 17 h 48"/>
                  <a:gd name="T2" fmla="*/ 0 w 552"/>
                  <a:gd name="T3" fmla="*/ 29 h 48"/>
                  <a:gd name="T4" fmla="*/ 25 w 552"/>
                  <a:gd name="T5" fmla="*/ 17 h 48"/>
                  <a:gd name="T6" fmla="*/ 36 w 552"/>
                  <a:gd name="T7" fmla="*/ 29 h 48"/>
                  <a:gd name="T8" fmla="*/ 25 w 552"/>
                  <a:gd name="T9" fmla="*/ 17 h 48"/>
                  <a:gd name="T10" fmla="*/ 61 w 552"/>
                  <a:gd name="T11" fmla="*/ 17 h 48"/>
                  <a:gd name="T12" fmla="*/ 48 w 552"/>
                  <a:gd name="T13" fmla="*/ 29 h 48"/>
                  <a:gd name="T14" fmla="*/ 73 w 552"/>
                  <a:gd name="T15" fmla="*/ 17 h 48"/>
                  <a:gd name="T16" fmla="*/ 84 w 552"/>
                  <a:gd name="T17" fmla="*/ 30 h 48"/>
                  <a:gd name="T18" fmla="*/ 73 w 552"/>
                  <a:gd name="T19" fmla="*/ 17 h 48"/>
                  <a:gd name="T20" fmla="*/ 109 w 552"/>
                  <a:gd name="T21" fmla="*/ 17 h 48"/>
                  <a:gd name="T22" fmla="*/ 96 w 552"/>
                  <a:gd name="T23" fmla="*/ 30 h 48"/>
                  <a:gd name="T24" fmla="*/ 121 w 552"/>
                  <a:gd name="T25" fmla="*/ 17 h 48"/>
                  <a:gd name="T26" fmla="*/ 132 w 552"/>
                  <a:gd name="T27" fmla="*/ 30 h 48"/>
                  <a:gd name="T28" fmla="*/ 121 w 552"/>
                  <a:gd name="T29" fmla="*/ 17 h 48"/>
                  <a:gd name="T30" fmla="*/ 157 w 552"/>
                  <a:gd name="T31" fmla="*/ 18 h 48"/>
                  <a:gd name="T32" fmla="*/ 144 w 552"/>
                  <a:gd name="T33" fmla="*/ 30 h 48"/>
                  <a:gd name="T34" fmla="*/ 169 w 552"/>
                  <a:gd name="T35" fmla="*/ 18 h 48"/>
                  <a:gd name="T36" fmla="*/ 180 w 552"/>
                  <a:gd name="T37" fmla="*/ 30 h 48"/>
                  <a:gd name="T38" fmla="*/ 169 w 552"/>
                  <a:gd name="T39" fmla="*/ 18 h 48"/>
                  <a:gd name="T40" fmla="*/ 205 w 552"/>
                  <a:gd name="T41" fmla="*/ 18 h 48"/>
                  <a:gd name="T42" fmla="*/ 192 w 552"/>
                  <a:gd name="T43" fmla="*/ 30 h 48"/>
                  <a:gd name="T44" fmla="*/ 217 w 552"/>
                  <a:gd name="T45" fmla="*/ 18 h 48"/>
                  <a:gd name="T46" fmla="*/ 228 w 552"/>
                  <a:gd name="T47" fmla="*/ 30 h 48"/>
                  <a:gd name="T48" fmla="*/ 217 w 552"/>
                  <a:gd name="T49" fmla="*/ 18 h 48"/>
                  <a:gd name="T50" fmla="*/ 253 w 552"/>
                  <a:gd name="T51" fmla="*/ 18 h 48"/>
                  <a:gd name="T52" fmla="*/ 240 w 552"/>
                  <a:gd name="T53" fmla="*/ 30 h 48"/>
                  <a:gd name="T54" fmla="*/ 265 w 552"/>
                  <a:gd name="T55" fmla="*/ 18 h 48"/>
                  <a:gd name="T56" fmla="*/ 276 w 552"/>
                  <a:gd name="T57" fmla="*/ 30 h 48"/>
                  <a:gd name="T58" fmla="*/ 265 w 552"/>
                  <a:gd name="T59" fmla="*/ 18 h 48"/>
                  <a:gd name="T60" fmla="*/ 301 w 552"/>
                  <a:gd name="T61" fmla="*/ 18 h 48"/>
                  <a:gd name="T62" fmla="*/ 288 w 552"/>
                  <a:gd name="T63" fmla="*/ 30 h 48"/>
                  <a:gd name="T64" fmla="*/ 313 w 552"/>
                  <a:gd name="T65" fmla="*/ 18 h 48"/>
                  <a:gd name="T66" fmla="*/ 324 w 552"/>
                  <a:gd name="T67" fmla="*/ 30 h 48"/>
                  <a:gd name="T68" fmla="*/ 313 w 552"/>
                  <a:gd name="T69" fmla="*/ 18 h 48"/>
                  <a:gd name="T70" fmla="*/ 349 w 552"/>
                  <a:gd name="T71" fmla="*/ 18 h 48"/>
                  <a:gd name="T72" fmla="*/ 336 w 552"/>
                  <a:gd name="T73" fmla="*/ 30 h 48"/>
                  <a:gd name="T74" fmla="*/ 361 w 552"/>
                  <a:gd name="T75" fmla="*/ 18 h 48"/>
                  <a:gd name="T76" fmla="*/ 372 w 552"/>
                  <a:gd name="T77" fmla="*/ 30 h 48"/>
                  <a:gd name="T78" fmla="*/ 361 w 552"/>
                  <a:gd name="T79" fmla="*/ 18 h 48"/>
                  <a:gd name="T80" fmla="*/ 397 w 552"/>
                  <a:gd name="T81" fmla="*/ 18 h 48"/>
                  <a:gd name="T82" fmla="*/ 384 w 552"/>
                  <a:gd name="T83" fmla="*/ 30 h 48"/>
                  <a:gd name="T84" fmla="*/ 409 w 552"/>
                  <a:gd name="T85" fmla="*/ 18 h 48"/>
                  <a:gd name="T86" fmla="*/ 420 w 552"/>
                  <a:gd name="T87" fmla="*/ 30 h 48"/>
                  <a:gd name="T88" fmla="*/ 409 w 552"/>
                  <a:gd name="T89" fmla="*/ 18 h 48"/>
                  <a:gd name="T90" fmla="*/ 445 w 552"/>
                  <a:gd name="T91" fmla="*/ 18 h 48"/>
                  <a:gd name="T92" fmla="*/ 432 w 552"/>
                  <a:gd name="T93" fmla="*/ 30 h 48"/>
                  <a:gd name="T94" fmla="*/ 457 w 552"/>
                  <a:gd name="T95" fmla="*/ 18 h 48"/>
                  <a:gd name="T96" fmla="*/ 468 w 552"/>
                  <a:gd name="T97" fmla="*/ 30 h 48"/>
                  <a:gd name="T98" fmla="*/ 457 w 552"/>
                  <a:gd name="T99" fmla="*/ 18 h 48"/>
                  <a:gd name="T100" fmla="*/ 493 w 552"/>
                  <a:gd name="T101" fmla="*/ 18 h 48"/>
                  <a:gd name="T102" fmla="*/ 480 w 552"/>
                  <a:gd name="T103" fmla="*/ 30 h 48"/>
                  <a:gd name="T104" fmla="*/ 505 w 552"/>
                  <a:gd name="T105" fmla="*/ 18 h 48"/>
                  <a:gd name="T106" fmla="*/ 513 w 552"/>
                  <a:gd name="T107" fmla="*/ 30 h 48"/>
                  <a:gd name="T108" fmla="*/ 505 w 552"/>
                  <a:gd name="T109" fmla="*/ 18 h 48"/>
                  <a:gd name="T110" fmla="*/ 552 w 552"/>
                  <a:gd name="T111" fmla="*/ 24 h 48"/>
                  <a:gd name="T112" fmla="*/ 505 w 552"/>
                  <a:gd name="T113" fmla="*/ 0 h 4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52"/>
                  <a:gd name="T172" fmla="*/ 0 h 48"/>
                  <a:gd name="T173" fmla="*/ 552 w 552"/>
                  <a:gd name="T174" fmla="*/ 48 h 48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52" h="48">
                    <a:moveTo>
                      <a:pt x="1" y="17"/>
                    </a:moveTo>
                    <a:lnTo>
                      <a:pt x="13" y="17"/>
                    </a:lnTo>
                    <a:lnTo>
                      <a:pt x="12" y="29"/>
                    </a:lnTo>
                    <a:lnTo>
                      <a:pt x="0" y="29"/>
                    </a:lnTo>
                    <a:lnTo>
                      <a:pt x="1" y="17"/>
                    </a:lnTo>
                    <a:close/>
                    <a:moveTo>
                      <a:pt x="25" y="17"/>
                    </a:moveTo>
                    <a:lnTo>
                      <a:pt x="37" y="17"/>
                    </a:lnTo>
                    <a:lnTo>
                      <a:pt x="36" y="29"/>
                    </a:lnTo>
                    <a:lnTo>
                      <a:pt x="24" y="29"/>
                    </a:lnTo>
                    <a:lnTo>
                      <a:pt x="25" y="17"/>
                    </a:lnTo>
                    <a:close/>
                    <a:moveTo>
                      <a:pt x="49" y="17"/>
                    </a:moveTo>
                    <a:lnTo>
                      <a:pt x="61" y="17"/>
                    </a:lnTo>
                    <a:lnTo>
                      <a:pt x="60" y="29"/>
                    </a:lnTo>
                    <a:lnTo>
                      <a:pt x="48" y="29"/>
                    </a:lnTo>
                    <a:lnTo>
                      <a:pt x="49" y="17"/>
                    </a:lnTo>
                    <a:close/>
                    <a:moveTo>
                      <a:pt x="73" y="17"/>
                    </a:moveTo>
                    <a:lnTo>
                      <a:pt x="85" y="17"/>
                    </a:lnTo>
                    <a:lnTo>
                      <a:pt x="84" y="30"/>
                    </a:lnTo>
                    <a:lnTo>
                      <a:pt x="72" y="30"/>
                    </a:lnTo>
                    <a:lnTo>
                      <a:pt x="73" y="17"/>
                    </a:lnTo>
                    <a:close/>
                    <a:moveTo>
                      <a:pt x="97" y="17"/>
                    </a:moveTo>
                    <a:lnTo>
                      <a:pt x="109" y="17"/>
                    </a:lnTo>
                    <a:lnTo>
                      <a:pt x="108" y="30"/>
                    </a:lnTo>
                    <a:lnTo>
                      <a:pt x="96" y="30"/>
                    </a:lnTo>
                    <a:lnTo>
                      <a:pt x="97" y="17"/>
                    </a:lnTo>
                    <a:close/>
                    <a:moveTo>
                      <a:pt x="121" y="17"/>
                    </a:moveTo>
                    <a:lnTo>
                      <a:pt x="133" y="17"/>
                    </a:lnTo>
                    <a:lnTo>
                      <a:pt x="132" y="30"/>
                    </a:lnTo>
                    <a:lnTo>
                      <a:pt x="120" y="30"/>
                    </a:lnTo>
                    <a:lnTo>
                      <a:pt x="121" y="17"/>
                    </a:lnTo>
                    <a:close/>
                    <a:moveTo>
                      <a:pt x="145" y="18"/>
                    </a:moveTo>
                    <a:lnTo>
                      <a:pt x="157" y="18"/>
                    </a:lnTo>
                    <a:lnTo>
                      <a:pt x="156" y="30"/>
                    </a:lnTo>
                    <a:lnTo>
                      <a:pt x="144" y="30"/>
                    </a:lnTo>
                    <a:lnTo>
                      <a:pt x="145" y="18"/>
                    </a:lnTo>
                    <a:close/>
                    <a:moveTo>
                      <a:pt x="169" y="18"/>
                    </a:moveTo>
                    <a:lnTo>
                      <a:pt x="181" y="18"/>
                    </a:lnTo>
                    <a:lnTo>
                      <a:pt x="180" y="30"/>
                    </a:lnTo>
                    <a:lnTo>
                      <a:pt x="168" y="30"/>
                    </a:lnTo>
                    <a:lnTo>
                      <a:pt x="169" y="18"/>
                    </a:lnTo>
                    <a:close/>
                    <a:moveTo>
                      <a:pt x="193" y="18"/>
                    </a:moveTo>
                    <a:lnTo>
                      <a:pt x="205" y="18"/>
                    </a:lnTo>
                    <a:lnTo>
                      <a:pt x="204" y="30"/>
                    </a:lnTo>
                    <a:lnTo>
                      <a:pt x="192" y="30"/>
                    </a:lnTo>
                    <a:lnTo>
                      <a:pt x="193" y="18"/>
                    </a:lnTo>
                    <a:close/>
                    <a:moveTo>
                      <a:pt x="217" y="18"/>
                    </a:moveTo>
                    <a:lnTo>
                      <a:pt x="229" y="18"/>
                    </a:lnTo>
                    <a:lnTo>
                      <a:pt x="228" y="30"/>
                    </a:lnTo>
                    <a:lnTo>
                      <a:pt x="216" y="30"/>
                    </a:lnTo>
                    <a:lnTo>
                      <a:pt x="217" y="18"/>
                    </a:lnTo>
                    <a:close/>
                    <a:moveTo>
                      <a:pt x="241" y="18"/>
                    </a:moveTo>
                    <a:lnTo>
                      <a:pt x="253" y="18"/>
                    </a:lnTo>
                    <a:lnTo>
                      <a:pt x="252" y="30"/>
                    </a:lnTo>
                    <a:lnTo>
                      <a:pt x="240" y="30"/>
                    </a:lnTo>
                    <a:lnTo>
                      <a:pt x="241" y="18"/>
                    </a:lnTo>
                    <a:close/>
                    <a:moveTo>
                      <a:pt x="265" y="18"/>
                    </a:moveTo>
                    <a:lnTo>
                      <a:pt x="277" y="18"/>
                    </a:lnTo>
                    <a:lnTo>
                      <a:pt x="276" y="30"/>
                    </a:lnTo>
                    <a:lnTo>
                      <a:pt x="264" y="30"/>
                    </a:lnTo>
                    <a:lnTo>
                      <a:pt x="265" y="18"/>
                    </a:lnTo>
                    <a:close/>
                    <a:moveTo>
                      <a:pt x="289" y="18"/>
                    </a:moveTo>
                    <a:lnTo>
                      <a:pt x="301" y="18"/>
                    </a:lnTo>
                    <a:lnTo>
                      <a:pt x="300" y="30"/>
                    </a:lnTo>
                    <a:lnTo>
                      <a:pt x="288" y="30"/>
                    </a:lnTo>
                    <a:lnTo>
                      <a:pt x="289" y="18"/>
                    </a:lnTo>
                    <a:close/>
                    <a:moveTo>
                      <a:pt x="313" y="18"/>
                    </a:moveTo>
                    <a:lnTo>
                      <a:pt x="325" y="18"/>
                    </a:lnTo>
                    <a:lnTo>
                      <a:pt x="324" y="30"/>
                    </a:lnTo>
                    <a:lnTo>
                      <a:pt x="312" y="30"/>
                    </a:lnTo>
                    <a:lnTo>
                      <a:pt x="313" y="18"/>
                    </a:lnTo>
                    <a:close/>
                    <a:moveTo>
                      <a:pt x="337" y="18"/>
                    </a:moveTo>
                    <a:lnTo>
                      <a:pt x="349" y="18"/>
                    </a:lnTo>
                    <a:lnTo>
                      <a:pt x="348" y="30"/>
                    </a:lnTo>
                    <a:lnTo>
                      <a:pt x="336" y="30"/>
                    </a:lnTo>
                    <a:lnTo>
                      <a:pt x="337" y="18"/>
                    </a:lnTo>
                    <a:close/>
                    <a:moveTo>
                      <a:pt x="361" y="18"/>
                    </a:moveTo>
                    <a:lnTo>
                      <a:pt x="373" y="18"/>
                    </a:lnTo>
                    <a:lnTo>
                      <a:pt x="372" y="30"/>
                    </a:lnTo>
                    <a:lnTo>
                      <a:pt x="360" y="30"/>
                    </a:lnTo>
                    <a:lnTo>
                      <a:pt x="361" y="18"/>
                    </a:lnTo>
                    <a:close/>
                    <a:moveTo>
                      <a:pt x="385" y="18"/>
                    </a:moveTo>
                    <a:lnTo>
                      <a:pt x="397" y="18"/>
                    </a:lnTo>
                    <a:lnTo>
                      <a:pt x="396" y="30"/>
                    </a:lnTo>
                    <a:lnTo>
                      <a:pt x="384" y="30"/>
                    </a:lnTo>
                    <a:lnTo>
                      <a:pt x="385" y="18"/>
                    </a:lnTo>
                    <a:close/>
                    <a:moveTo>
                      <a:pt x="409" y="18"/>
                    </a:moveTo>
                    <a:lnTo>
                      <a:pt x="421" y="18"/>
                    </a:lnTo>
                    <a:lnTo>
                      <a:pt x="420" y="30"/>
                    </a:lnTo>
                    <a:lnTo>
                      <a:pt x="408" y="30"/>
                    </a:lnTo>
                    <a:lnTo>
                      <a:pt x="409" y="18"/>
                    </a:lnTo>
                    <a:close/>
                    <a:moveTo>
                      <a:pt x="433" y="18"/>
                    </a:moveTo>
                    <a:lnTo>
                      <a:pt x="445" y="18"/>
                    </a:lnTo>
                    <a:lnTo>
                      <a:pt x="444" y="30"/>
                    </a:lnTo>
                    <a:lnTo>
                      <a:pt x="432" y="30"/>
                    </a:lnTo>
                    <a:lnTo>
                      <a:pt x="433" y="18"/>
                    </a:lnTo>
                    <a:close/>
                    <a:moveTo>
                      <a:pt x="457" y="18"/>
                    </a:moveTo>
                    <a:lnTo>
                      <a:pt x="469" y="18"/>
                    </a:lnTo>
                    <a:lnTo>
                      <a:pt x="468" y="30"/>
                    </a:lnTo>
                    <a:lnTo>
                      <a:pt x="456" y="30"/>
                    </a:lnTo>
                    <a:lnTo>
                      <a:pt x="457" y="18"/>
                    </a:lnTo>
                    <a:close/>
                    <a:moveTo>
                      <a:pt x="481" y="18"/>
                    </a:moveTo>
                    <a:lnTo>
                      <a:pt x="493" y="18"/>
                    </a:lnTo>
                    <a:lnTo>
                      <a:pt x="492" y="30"/>
                    </a:lnTo>
                    <a:lnTo>
                      <a:pt x="480" y="30"/>
                    </a:lnTo>
                    <a:lnTo>
                      <a:pt x="481" y="18"/>
                    </a:lnTo>
                    <a:close/>
                    <a:moveTo>
                      <a:pt x="505" y="18"/>
                    </a:moveTo>
                    <a:lnTo>
                      <a:pt x="513" y="18"/>
                    </a:lnTo>
                    <a:lnTo>
                      <a:pt x="513" y="30"/>
                    </a:lnTo>
                    <a:lnTo>
                      <a:pt x="504" y="30"/>
                    </a:lnTo>
                    <a:lnTo>
                      <a:pt x="505" y="18"/>
                    </a:lnTo>
                    <a:close/>
                    <a:moveTo>
                      <a:pt x="505" y="0"/>
                    </a:moveTo>
                    <a:lnTo>
                      <a:pt x="552" y="24"/>
                    </a:lnTo>
                    <a:lnTo>
                      <a:pt x="504" y="48"/>
                    </a:lnTo>
                    <a:lnTo>
                      <a:pt x="505" y="0"/>
                    </a:lnTo>
                    <a:close/>
                  </a:path>
                </a:pathLst>
              </a:custGeom>
              <a:solidFill>
                <a:srgbClr val="000000"/>
              </a:solidFill>
              <a:ln w="1588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4365" name="Group 92"/>
              <p:cNvGrpSpPr>
                <a:grpSpLocks/>
              </p:cNvGrpSpPr>
              <p:nvPr/>
            </p:nvGrpSpPr>
            <p:grpSpPr bwMode="auto">
              <a:xfrm>
                <a:off x="267" y="533"/>
                <a:ext cx="1604" cy="502"/>
                <a:chOff x="267" y="533"/>
                <a:chExt cx="1604" cy="502"/>
              </a:xfrm>
            </p:grpSpPr>
            <p:grpSp>
              <p:nvGrpSpPr>
                <p:cNvPr id="14366" name="Group 70"/>
                <p:cNvGrpSpPr>
                  <a:grpSpLocks/>
                </p:cNvGrpSpPr>
                <p:nvPr/>
              </p:nvGrpSpPr>
              <p:grpSpPr bwMode="auto">
                <a:xfrm>
                  <a:off x="267" y="533"/>
                  <a:ext cx="1604" cy="455"/>
                  <a:chOff x="267" y="533"/>
                  <a:chExt cx="1604" cy="455"/>
                </a:xfrm>
              </p:grpSpPr>
              <p:sp>
                <p:nvSpPr>
                  <p:cNvPr id="14377" name="Freeform 68"/>
                  <p:cNvSpPr>
                    <a:spLocks/>
                  </p:cNvSpPr>
                  <p:nvPr/>
                </p:nvSpPr>
                <p:spPr bwMode="auto">
                  <a:xfrm>
                    <a:off x="267" y="533"/>
                    <a:ext cx="1604" cy="455"/>
                  </a:xfrm>
                  <a:custGeom>
                    <a:avLst/>
                    <a:gdLst>
                      <a:gd name="T0" fmla="*/ 0 w 1604"/>
                      <a:gd name="T1" fmla="*/ 0 h 455"/>
                      <a:gd name="T2" fmla="*/ 0 w 1604"/>
                      <a:gd name="T3" fmla="*/ 237 h 455"/>
                      <a:gd name="T4" fmla="*/ 0 w 1604"/>
                      <a:gd name="T5" fmla="*/ 237 h 455"/>
                      <a:gd name="T6" fmla="*/ 0 w 1604"/>
                      <a:gd name="T7" fmla="*/ 338 h 455"/>
                      <a:gd name="T8" fmla="*/ 0 w 1604"/>
                      <a:gd name="T9" fmla="*/ 406 h 455"/>
                      <a:gd name="T10" fmla="*/ 631 w 1604"/>
                      <a:gd name="T11" fmla="*/ 406 h 455"/>
                      <a:gd name="T12" fmla="*/ 631 w 1604"/>
                      <a:gd name="T13" fmla="*/ 406 h 455"/>
                      <a:gd name="T14" fmla="*/ 901 w 1604"/>
                      <a:gd name="T15" fmla="*/ 406 h 455"/>
                      <a:gd name="T16" fmla="*/ 1082 w 1604"/>
                      <a:gd name="T17" fmla="*/ 406 h 455"/>
                      <a:gd name="T18" fmla="*/ 1082 w 1604"/>
                      <a:gd name="T19" fmla="*/ 338 h 455"/>
                      <a:gd name="T20" fmla="*/ 1604 w 1604"/>
                      <a:gd name="T21" fmla="*/ 455 h 455"/>
                      <a:gd name="T22" fmla="*/ 1082 w 1604"/>
                      <a:gd name="T23" fmla="*/ 237 h 455"/>
                      <a:gd name="T24" fmla="*/ 1082 w 1604"/>
                      <a:gd name="T25" fmla="*/ 0 h 455"/>
                      <a:gd name="T26" fmla="*/ 901 w 1604"/>
                      <a:gd name="T27" fmla="*/ 0 h 455"/>
                      <a:gd name="T28" fmla="*/ 631 w 1604"/>
                      <a:gd name="T29" fmla="*/ 0 h 455"/>
                      <a:gd name="T30" fmla="*/ 631 w 1604"/>
                      <a:gd name="T31" fmla="*/ 0 h 455"/>
                      <a:gd name="T32" fmla="*/ 0 w 1604"/>
                      <a:gd name="T33" fmla="*/ 0 h 45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604"/>
                      <a:gd name="T52" fmla="*/ 0 h 455"/>
                      <a:gd name="T53" fmla="*/ 1604 w 1604"/>
                      <a:gd name="T54" fmla="*/ 455 h 455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604" h="455">
                        <a:moveTo>
                          <a:pt x="0" y="0"/>
                        </a:moveTo>
                        <a:lnTo>
                          <a:pt x="0" y="237"/>
                        </a:lnTo>
                        <a:lnTo>
                          <a:pt x="0" y="338"/>
                        </a:lnTo>
                        <a:lnTo>
                          <a:pt x="0" y="406"/>
                        </a:lnTo>
                        <a:lnTo>
                          <a:pt x="631" y="406"/>
                        </a:lnTo>
                        <a:lnTo>
                          <a:pt x="901" y="406"/>
                        </a:lnTo>
                        <a:lnTo>
                          <a:pt x="1082" y="406"/>
                        </a:lnTo>
                        <a:lnTo>
                          <a:pt x="1082" y="338"/>
                        </a:lnTo>
                        <a:lnTo>
                          <a:pt x="1604" y="455"/>
                        </a:lnTo>
                        <a:lnTo>
                          <a:pt x="1082" y="237"/>
                        </a:lnTo>
                        <a:lnTo>
                          <a:pt x="1082" y="0"/>
                        </a:lnTo>
                        <a:lnTo>
                          <a:pt x="901" y="0"/>
                        </a:lnTo>
                        <a:lnTo>
                          <a:pt x="63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14378" name="Freeform 69"/>
                  <p:cNvSpPr>
                    <a:spLocks/>
                  </p:cNvSpPr>
                  <p:nvPr/>
                </p:nvSpPr>
                <p:spPr bwMode="auto">
                  <a:xfrm>
                    <a:off x="267" y="533"/>
                    <a:ext cx="1604" cy="455"/>
                  </a:xfrm>
                  <a:custGeom>
                    <a:avLst/>
                    <a:gdLst>
                      <a:gd name="T0" fmla="*/ 0 w 1604"/>
                      <a:gd name="T1" fmla="*/ 0 h 455"/>
                      <a:gd name="T2" fmla="*/ 0 w 1604"/>
                      <a:gd name="T3" fmla="*/ 237 h 455"/>
                      <a:gd name="T4" fmla="*/ 0 w 1604"/>
                      <a:gd name="T5" fmla="*/ 237 h 455"/>
                      <a:gd name="T6" fmla="*/ 0 w 1604"/>
                      <a:gd name="T7" fmla="*/ 338 h 455"/>
                      <a:gd name="T8" fmla="*/ 0 w 1604"/>
                      <a:gd name="T9" fmla="*/ 406 h 455"/>
                      <a:gd name="T10" fmla="*/ 631 w 1604"/>
                      <a:gd name="T11" fmla="*/ 406 h 455"/>
                      <a:gd name="T12" fmla="*/ 631 w 1604"/>
                      <a:gd name="T13" fmla="*/ 406 h 455"/>
                      <a:gd name="T14" fmla="*/ 901 w 1604"/>
                      <a:gd name="T15" fmla="*/ 406 h 455"/>
                      <a:gd name="T16" fmla="*/ 1082 w 1604"/>
                      <a:gd name="T17" fmla="*/ 406 h 455"/>
                      <a:gd name="T18" fmla="*/ 1082 w 1604"/>
                      <a:gd name="T19" fmla="*/ 338 h 455"/>
                      <a:gd name="T20" fmla="*/ 1604 w 1604"/>
                      <a:gd name="T21" fmla="*/ 455 h 455"/>
                      <a:gd name="T22" fmla="*/ 1082 w 1604"/>
                      <a:gd name="T23" fmla="*/ 237 h 455"/>
                      <a:gd name="T24" fmla="*/ 1082 w 1604"/>
                      <a:gd name="T25" fmla="*/ 0 h 455"/>
                      <a:gd name="T26" fmla="*/ 901 w 1604"/>
                      <a:gd name="T27" fmla="*/ 0 h 455"/>
                      <a:gd name="T28" fmla="*/ 631 w 1604"/>
                      <a:gd name="T29" fmla="*/ 0 h 455"/>
                      <a:gd name="T30" fmla="*/ 631 w 1604"/>
                      <a:gd name="T31" fmla="*/ 0 h 455"/>
                      <a:gd name="T32" fmla="*/ 0 w 1604"/>
                      <a:gd name="T33" fmla="*/ 0 h 45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604"/>
                      <a:gd name="T52" fmla="*/ 0 h 455"/>
                      <a:gd name="T53" fmla="*/ 1604 w 1604"/>
                      <a:gd name="T54" fmla="*/ 455 h 455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604" h="455">
                        <a:moveTo>
                          <a:pt x="0" y="0"/>
                        </a:moveTo>
                        <a:lnTo>
                          <a:pt x="0" y="237"/>
                        </a:lnTo>
                        <a:lnTo>
                          <a:pt x="0" y="338"/>
                        </a:lnTo>
                        <a:lnTo>
                          <a:pt x="0" y="406"/>
                        </a:lnTo>
                        <a:lnTo>
                          <a:pt x="631" y="406"/>
                        </a:lnTo>
                        <a:lnTo>
                          <a:pt x="901" y="406"/>
                        </a:lnTo>
                        <a:lnTo>
                          <a:pt x="1082" y="406"/>
                        </a:lnTo>
                        <a:lnTo>
                          <a:pt x="1082" y="338"/>
                        </a:lnTo>
                        <a:lnTo>
                          <a:pt x="1604" y="455"/>
                        </a:lnTo>
                        <a:lnTo>
                          <a:pt x="1082" y="237"/>
                        </a:lnTo>
                        <a:lnTo>
                          <a:pt x="1082" y="0"/>
                        </a:lnTo>
                        <a:lnTo>
                          <a:pt x="901" y="0"/>
                        </a:lnTo>
                        <a:lnTo>
                          <a:pt x="63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14367" name="Rectangle 71"/>
                <p:cNvSpPr>
                  <a:spLocks noChangeArrowheads="1"/>
                </p:cNvSpPr>
                <p:nvPr/>
              </p:nvSpPr>
              <p:spPr bwMode="auto">
                <a:xfrm>
                  <a:off x="506" y="574"/>
                  <a:ext cx="446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12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High level 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68" name="Rectangle 72"/>
                <p:cNvSpPr>
                  <a:spLocks noChangeArrowheads="1"/>
                </p:cNvSpPr>
                <p:nvPr/>
              </p:nvSpPr>
              <p:spPr bwMode="auto">
                <a:xfrm>
                  <a:off x="649" y="690"/>
                  <a:ext cx="197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12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pCO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69" name="Rectangle 73"/>
                <p:cNvSpPr>
                  <a:spLocks noChangeArrowheads="1"/>
                </p:cNvSpPr>
                <p:nvPr/>
              </p:nvSpPr>
              <p:spPr bwMode="auto">
                <a:xfrm>
                  <a:off x="847" y="741"/>
                  <a:ext cx="36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8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70" name="Rectangle 74"/>
                <p:cNvSpPr>
                  <a:spLocks noChangeArrowheads="1"/>
                </p:cNvSpPr>
                <p:nvPr/>
              </p:nvSpPr>
              <p:spPr bwMode="auto">
                <a:xfrm>
                  <a:off x="909" y="690"/>
                  <a:ext cx="442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12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in mixture 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71" name="Rectangle 75"/>
                <p:cNvSpPr>
                  <a:spLocks noChangeArrowheads="1"/>
                </p:cNvSpPr>
                <p:nvPr/>
              </p:nvSpPr>
              <p:spPr bwMode="auto">
                <a:xfrm>
                  <a:off x="368" y="805"/>
                  <a:ext cx="75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12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O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72" name="Rectangle 76"/>
                <p:cNvSpPr>
                  <a:spLocks noChangeArrowheads="1"/>
                </p:cNvSpPr>
                <p:nvPr/>
              </p:nvSpPr>
              <p:spPr bwMode="auto">
                <a:xfrm>
                  <a:off x="443" y="856"/>
                  <a:ext cx="36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8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73" name="Rectangle 77"/>
                <p:cNvSpPr>
                  <a:spLocks noChangeArrowheads="1"/>
                </p:cNvSpPr>
                <p:nvPr/>
              </p:nvSpPr>
              <p:spPr bwMode="auto">
                <a:xfrm>
                  <a:off x="478" y="805"/>
                  <a:ext cx="171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12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/CO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74" name="Rectangle 78"/>
                <p:cNvSpPr>
                  <a:spLocks noChangeArrowheads="1"/>
                </p:cNvSpPr>
                <p:nvPr/>
              </p:nvSpPr>
              <p:spPr bwMode="auto">
                <a:xfrm>
                  <a:off x="649" y="856"/>
                  <a:ext cx="54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cs-CZ" altLang="en-US" sz="8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 </a:t>
                  </a:r>
                  <a:endParaRPr lang="cs-CZ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75" name="Rectangle 79"/>
                <p:cNvSpPr>
                  <a:spLocks noChangeArrowheads="1"/>
                </p:cNvSpPr>
                <p:nvPr/>
              </p:nvSpPr>
              <p:spPr bwMode="auto">
                <a:xfrm>
                  <a:off x="703" y="805"/>
                  <a:ext cx="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376" name="Rectangle 80"/>
                <p:cNvSpPr>
                  <a:spLocks noChangeArrowheads="1"/>
                </p:cNvSpPr>
                <p:nvPr/>
              </p:nvSpPr>
              <p:spPr bwMode="auto">
                <a:xfrm>
                  <a:off x="869" y="805"/>
                  <a:ext cx="1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Georgia" panose="02040502050405020303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18" name="Group 98"/>
          <p:cNvGrpSpPr>
            <a:grpSpLocks/>
          </p:cNvGrpSpPr>
          <p:nvPr/>
        </p:nvGrpSpPr>
        <p:grpSpPr bwMode="auto">
          <a:xfrm>
            <a:off x="468313" y="2205038"/>
            <a:ext cx="2255837" cy="922337"/>
            <a:chOff x="226" y="1391"/>
            <a:chExt cx="1648" cy="459"/>
          </a:xfrm>
        </p:grpSpPr>
        <p:grpSp>
          <p:nvGrpSpPr>
            <p:cNvPr id="14356" name="Group 83"/>
            <p:cNvGrpSpPr>
              <a:grpSpLocks/>
            </p:cNvGrpSpPr>
            <p:nvPr/>
          </p:nvGrpSpPr>
          <p:grpSpPr bwMode="auto">
            <a:xfrm>
              <a:off x="226" y="1391"/>
              <a:ext cx="1648" cy="459"/>
              <a:chOff x="226" y="1391"/>
              <a:chExt cx="1648" cy="459"/>
            </a:xfrm>
          </p:grpSpPr>
          <p:sp>
            <p:nvSpPr>
              <p:cNvPr id="14360" name="Freeform 81"/>
              <p:cNvSpPr>
                <a:spLocks/>
              </p:cNvSpPr>
              <p:nvPr/>
            </p:nvSpPr>
            <p:spPr bwMode="auto">
              <a:xfrm>
                <a:off x="226" y="1391"/>
                <a:ext cx="1648" cy="459"/>
              </a:xfrm>
              <a:custGeom>
                <a:avLst/>
                <a:gdLst>
                  <a:gd name="T0" fmla="*/ 0 w 1648"/>
                  <a:gd name="T1" fmla="*/ 0 h 459"/>
                  <a:gd name="T2" fmla="*/ 0 w 1648"/>
                  <a:gd name="T3" fmla="*/ 268 h 459"/>
                  <a:gd name="T4" fmla="*/ 0 w 1648"/>
                  <a:gd name="T5" fmla="*/ 268 h 459"/>
                  <a:gd name="T6" fmla="*/ 0 w 1648"/>
                  <a:gd name="T7" fmla="*/ 383 h 459"/>
                  <a:gd name="T8" fmla="*/ 0 w 1648"/>
                  <a:gd name="T9" fmla="*/ 459 h 459"/>
                  <a:gd name="T10" fmla="*/ 631 w 1648"/>
                  <a:gd name="T11" fmla="*/ 459 h 459"/>
                  <a:gd name="T12" fmla="*/ 631 w 1648"/>
                  <a:gd name="T13" fmla="*/ 459 h 459"/>
                  <a:gd name="T14" fmla="*/ 901 w 1648"/>
                  <a:gd name="T15" fmla="*/ 459 h 459"/>
                  <a:gd name="T16" fmla="*/ 1082 w 1648"/>
                  <a:gd name="T17" fmla="*/ 459 h 459"/>
                  <a:gd name="T18" fmla="*/ 1082 w 1648"/>
                  <a:gd name="T19" fmla="*/ 383 h 459"/>
                  <a:gd name="T20" fmla="*/ 1648 w 1648"/>
                  <a:gd name="T21" fmla="*/ 381 h 459"/>
                  <a:gd name="T22" fmla="*/ 1082 w 1648"/>
                  <a:gd name="T23" fmla="*/ 268 h 459"/>
                  <a:gd name="T24" fmla="*/ 1082 w 1648"/>
                  <a:gd name="T25" fmla="*/ 0 h 459"/>
                  <a:gd name="T26" fmla="*/ 901 w 1648"/>
                  <a:gd name="T27" fmla="*/ 0 h 459"/>
                  <a:gd name="T28" fmla="*/ 631 w 1648"/>
                  <a:gd name="T29" fmla="*/ 0 h 459"/>
                  <a:gd name="T30" fmla="*/ 631 w 1648"/>
                  <a:gd name="T31" fmla="*/ 0 h 459"/>
                  <a:gd name="T32" fmla="*/ 0 w 1648"/>
                  <a:gd name="T33" fmla="*/ 0 h 4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648"/>
                  <a:gd name="T52" fmla="*/ 0 h 459"/>
                  <a:gd name="T53" fmla="*/ 1648 w 1648"/>
                  <a:gd name="T54" fmla="*/ 459 h 4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648" h="459">
                    <a:moveTo>
                      <a:pt x="0" y="0"/>
                    </a:moveTo>
                    <a:lnTo>
                      <a:pt x="0" y="268"/>
                    </a:lnTo>
                    <a:lnTo>
                      <a:pt x="0" y="383"/>
                    </a:lnTo>
                    <a:lnTo>
                      <a:pt x="0" y="459"/>
                    </a:lnTo>
                    <a:lnTo>
                      <a:pt x="631" y="459"/>
                    </a:lnTo>
                    <a:lnTo>
                      <a:pt x="901" y="459"/>
                    </a:lnTo>
                    <a:lnTo>
                      <a:pt x="1082" y="459"/>
                    </a:lnTo>
                    <a:lnTo>
                      <a:pt x="1082" y="383"/>
                    </a:lnTo>
                    <a:lnTo>
                      <a:pt x="1648" y="381"/>
                    </a:lnTo>
                    <a:lnTo>
                      <a:pt x="1082" y="268"/>
                    </a:lnTo>
                    <a:lnTo>
                      <a:pt x="1082" y="0"/>
                    </a:lnTo>
                    <a:lnTo>
                      <a:pt x="901" y="0"/>
                    </a:lnTo>
                    <a:lnTo>
                      <a:pt x="63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61" name="Freeform 82"/>
              <p:cNvSpPr>
                <a:spLocks/>
              </p:cNvSpPr>
              <p:nvPr/>
            </p:nvSpPr>
            <p:spPr bwMode="auto">
              <a:xfrm>
                <a:off x="226" y="1391"/>
                <a:ext cx="1648" cy="459"/>
              </a:xfrm>
              <a:custGeom>
                <a:avLst/>
                <a:gdLst>
                  <a:gd name="T0" fmla="*/ 0 w 1648"/>
                  <a:gd name="T1" fmla="*/ 0 h 459"/>
                  <a:gd name="T2" fmla="*/ 0 w 1648"/>
                  <a:gd name="T3" fmla="*/ 268 h 459"/>
                  <a:gd name="T4" fmla="*/ 0 w 1648"/>
                  <a:gd name="T5" fmla="*/ 268 h 459"/>
                  <a:gd name="T6" fmla="*/ 0 w 1648"/>
                  <a:gd name="T7" fmla="*/ 383 h 459"/>
                  <a:gd name="T8" fmla="*/ 0 w 1648"/>
                  <a:gd name="T9" fmla="*/ 459 h 459"/>
                  <a:gd name="T10" fmla="*/ 631 w 1648"/>
                  <a:gd name="T11" fmla="*/ 459 h 459"/>
                  <a:gd name="T12" fmla="*/ 631 w 1648"/>
                  <a:gd name="T13" fmla="*/ 459 h 459"/>
                  <a:gd name="T14" fmla="*/ 901 w 1648"/>
                  <a:gd name="T15" fmla="*/ 459 h 459"/>
                  <a:gd name="T16" fmla="*/ 1082 w 1648"/>
                  <a:gd name="T17" fmla="*/ 459 h 459"/>
                  <a:gd name="T18" fmla="*/ 1082 w 1648"/>
                  <a:gd name="T19" fmla="*/ 383 h 459"/>
                  <a:gd name="T20" fmla="*/ 1648 w 1648"/>
                  <a:gd name="T21" fmla="*/ 381 h 459"/>
                  <a:gd name="T22" fmla="*/ 1082 w 1648"/>
                  <a:gd name="T23" fmla="*/ 268 h 459"/>
                  <a:gd name="T24" fmla="*/ 1082 w 1648"/>
                  <a:gd name="T25" fmla="*/ 0 h 459"/>
                  <a:gd name="T26" fmla="*/ 901 w 1648"/>
                  <a:gd name="T27" fmla="*/ 0 h 459"/>
                  <a:gd name="T28" fmla="*/ 631 w 1648"/>
                  <a:gd name="T29" fmla="*/ 0 h 459"/>
                  <a:gd name="T30" fmla="*/ 631 w 1648"/>
                  <a:gd name="T31" fmla="*/ 0 h 459"/>
                  <a:gd name="T32" fmla="*/ 0 w 1648"/>
                  <a:gd name="T33" fmla="*/ 0 h 4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648"/>
                  <a:gd name="T52" fmla="*/ 0 h 459"/>
                  <a:gd name="T53" fmla="*/ 1648 w 1648"/>
                  <a:gd name="T54" fmla="*/ 459 h 4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648" h="459">
                    <a:moveTo>
                      <a:pt x="0" y="0"/>
                    </a:moveTo>
                    <a:lnTo>
                      <a:pt x="0" y="268"/>
                    </a:lnTo>
                    <a:lnTo>
                      <a:pt x="0" y="383"/>
                    </a:lnTo>
                    <a:lnTo>
                      <a:pt x="0" y="459"/>
                    </a:lnTo>
                    <a:lnTo>
                      <a:pt x="631" y="459"/>
                    </a:lnTo>
                    <a:lnTo>
                      <a:pt x="901" y="459"/>
                    </a:lnTo>
                    <a:lnTo>
                      <a:pt x="1082" y="459"/>
                    </a:lnTo>
                    <a:lnTo>
                      <a:pt x="1082" y="383"/>
                    </a:lnTo>
                    <a:lnTo>
                      <a:pt x="1648" y="381"/>
                    </a:lnTo>
                    <a:lnTo>
                      <a:pt x="1082" y="268"/>
                    </a:lnTo>
                    <a:lnTo>
                      <a:pt x="1082" y="0"/>
                    </a:lnTo>
                    <a:lnTo>
                      <a:pt x="901" y="0"/>
                    </a:lnTo>
                    <a:lnTo>
                      <a:pt x="631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4357" name="Rectangle 84"/>
            <p:cNvSpPr>
              <a:spLocks noChangeArrowheads="1"/>
            </p:cNvSpPr>
            <p:nvPr/>
          </p:nvSpPr>
          <p:spPr bwMode="auto">
            <a:xfrm>
              <a:off x="522" y="1432"/>
              <a:ext cx="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8" name="Rectangle 85"/>
            <p:cNvSpPr>
              <a:spLocks noChangeArrowheads="1"/>
            </p:cNvSpPr>
            <p:nvPr/>
          </p:nvSpPr>
          <p:spPr bwMode="auto">
            <a:xfrm>
              <a:off x="550" y="1548"/>
              <a:ext cx="861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en-US" sz="1200">
                  <a:solidFill>
                    <a:srgbClr val="FF0066"/>
                  </a:solidFill>
                  <a:latin typeface="Arial" panose="020B0604020202020204" pitchFamily="34" charset="0"/>
                </a:rPr>
                <a:t>pCO2 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cs-CZ" altLang="en-US" sz="1200">
                  <a:solidFill>
                    <a:srgbClr val="FF0066"/>
                  </a:solidFill>
                  <a:latin typeface="Arial" panose="020B0604020202020204" pitchFamily="34" charset="0"/>
                </a:rPr>
                <a:t>in measered sample</a:t>
              </a:r>
              <a:endParaRPr lang="cs-CZ" altLang="en-US" sz="240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9" name="Rectangle 86"/>
            <p:cNvSpPr>
              <a:spLocks noChangeArrowheads="1"/>
            </p:cNvSpPr>
            <p:nvPr/>
          </p:nvSpPr>
          <p:spPr bwMode="auto">
            <a:xfrm>
              <a:off x="326" y="1663"/>
              <a:ext cx="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Georgia" panose="02040502050405020303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36A9EB5-6A63-4C7C-9F7A-A4DC798C642E}" type="slidenum">
              <a:rPr lang="cs-CZ" altLang="en-US"/>
              <a:pPr/>
              <a:t>7</a:t>
            </a:fld>
            <a:endParaRPr lang="cs-CZ" altLang="en-US"/>
          </a:p>
        </p:txBody>
      </p:sp>
      <p:sp>
        <p:nvSpPr>
          <p:cNvPr id="1638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mtClean="0"/>
              <a:t>Bikarbonátový pufr</a:t>
            </a:r>
          </a:p>
        </p:txBody>
      </p:sp>
      <p:sp>
        <p:nvSpPr>
          <p:cNvPr id="1638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en-US" smtClean="0"/>
              <a:t>Nejdůležitější pufr</a:t>
            </a:r>
          </a:p>
          <a:p>
            <a:r>
              <a:rPr lang="cs-CZ" altLang="en-US" smtClean="0"/>
              <a:t>Je volatilní (těkavý) </a:t>
            </a:r>
          </a:p>
          <a:p>
            <a:pPr lvl="1"/>
            <a:r>
              <a:rPr lang="cs-CZ" altLang="en-US" smtClean="0"/>
              <a:t> pCO2 je udržováno na stálé úrovni plicní regulací</a:t>
            </a:r>
          </a:p>
          <a:p>
            <a:pPr>
              <a:buFontTx/>
              <a:buNone/>
            </a:pPr>
            <a:endParaRPr lang="cs-CZ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E899C6-EAED-4F1F-8A68-D0561329BC8E}" type="slidenum">
              <a:rPr lang="cs-CZ" altLang="en-US"/>
              <a:pPr/>
              <a:t>8</a:t>
            </a:fld>
            <a:endParaRPr lang="cs-CZ" altLang="en-US"/>
          </a:p>
        </p:txBody>
      </p:sp>
      <p:sp>
        <p:nvSpPr>
          <p:cNvPr id="17411" name="Rectangle 46"/>
          <p:cNvSpPr>
            <a:spLocks noChangeArrowheads="1"/>
          </p:cNvSpPr>
          <p:nvPr/>
        </p:nvSpPr>
        <p:spPr bwMode="auto">
          <a:xfrm>
            <a:off x="395288" y="3213100"/>
            <a:ext cx="5545137" cy="936625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Bikarbonátový pufr</a:t>
            </a:r>
            <a:r>
              <a:rPr lang="en-US" altLang="en-US" smtClean="0"/>
              <a:t> </a:t>
            </a:r>
            <a:endParaRPr lang="cs-CZ" altLang="en-US" smtClean="0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771775" y="1916113"/>
            <a:ext cx="865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5221288" y="1916113"/>
            <a:ext cx="8651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636963" y="1700213"/>
            <a:ext cx="14398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r>
              <a:rPr lang="en-US" altLang="en-US"/>
              <a:t>CO</a:t>
            </a:r>
            <a:r>
              <a:rPr lang="en-US" altLang="en-US" baseline="-25000"/>
              <a:t>3</a:t>
            </a:r>
            <a:endParaRPr lang="cs-CZ" altLang="en-US" baseline="-25000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7453313" y="1700213"/>
            <a:ext cx="132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HCO</a:t>
            </a:r>
            <a:r>
              <a:rPr lang="en-US" altLang="en-US" baseline="-25000"/>
              <a:t>3</a:t>
            </a:r>
            <a:r>
              <a:rPr lang="en-US" altLang="en-US" baseline="30000"/>
              <a:t>-</a:t>
            </a:r>
            <a:endParaRPr lang="cs-CZ" altLang="en-US" baseline="30000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6300788" y="1700213"/>
            <a:ext cx="6873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None/>
            </a:pPr>
            <a:r>
              <a:rPr lang="en-US" altLang="en-US"/>
              <a:t>H</a:t>
            </a:r>
            <a:r>
              <a:rPr lang="en-US" altLang="en-US" baseline="30000"/>
              <a:t>+</a:t>
            </a:r>
            <a:endParaRPr lang="en-US" altLang="en-US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323850" y="1700213"/>
            <a:ext cx="8969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CO</a:t>
            </a:r>
            <a:r>
              <a:rPr lang="en-US" altLang="en-US" baseline="-25000"/>
              <a:t>2</a:t>
            </a:r>
            <a:endParaRPr lang="cs-CZ" altLang="en-US" baseline="-25000"/>
          </a:p>
        </p:txBody>
      </p:sp>
      <p:sp>
        <p:nvSpPr>
          <p:cNvPr id="17419" name="Line 19"/>
          <p:cNvSpPr>
            <a:spLocks noChangeShapeType="1"/>
          </p:cNvSpPr>
          <p:nvPr/>
        </p:nvSpPr>
        <p:spPr bwMode="auto">
          <a:xfrm flipH="1">
            <a:off x="5148263" y="206057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0" name="Text Box 20"/>
          <p:cNvSpPr txBox="1">
            <a:spLocks noChangeArrowheads="1"/>
          </p:cNvSpPr>
          <p:nvPr/>
        </p:nvSpPr>
        <p:spPr bwMode="auto">
          <a:xfrm>
            <a:off x="1620838" y="1700213"/>
            <a:ext cx="11525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endParaRPr lang="cs-CZ" altLang="en-US"/>
          </a:p>
        </p:txBody>
      </p:sp>
      <p:sp>
        <p:nvSpPr>
          <p:cNvPr id="17421" name="Line 29"/>
          <p:cNvSpPr>
            <a:spLocks noChangeShapeType="1"/>
          </p:cNvSpPr>
          <p:nvPr/>
        </p:nvSpPr>
        <p:spPr bwMode="auto">
          <a:xfrm flipH="1">
            <a:off x="2700338" y="206057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2" name="Text Box 30"/>
          <p:cNvSpPr txBox="1">
            <a:spLocks noChangeArrowheads="1"/>
          </p:cNvSpPr>
          <p:nvPr/>
        </p:nvSpPr>
        <p:spPr bwMode="auto">
          <a:xfrm>
            <a:off x="6965950" y="1668463"/>
            <a:ext cx="431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+</a:t>
            </a:r>
            <a:endParaRPr lang="cs-CZ" altLang="en-US"/>
          </a:p>
        </p:txBody>
      </p:sp>
      <p:sp>
        <p:nvSpPr>
          <p:cNvPr id="17423" name="Text Box 31"/>
          <p:cNvSpPr txBox="1">
            <a:spLocks noChangeArrowheads="1"/>
          </p:cNvSpPr>
          <p:nvPr/>
        </p:nvSpPr>
        <p:spPr bwMode="auto">
          <a:xfrm>
            <a:off x="1212850" y="1660525"/>
            <a:ext cx="43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+</a:t>
            </a:r>
            <a:endParaRPr lang="cs-CZ" altLang="en-US"/>
          </a:p>
        </p:txBody>
      </p:sp>
      <p:sp>
        <p:nvSpPr>
          <p:cNvPr id="17424" name="Text Box 42"/>
          <p:cNvSpPr txBox="1">
            <a:spLocks noChangeArrowheads="1"/>
          </p:cNvSpPr>
          <p:nvPr/>
        </p:nvSpPr>
        <p:spPr bwMode="auto">
          <a:xfrm>
            <a:off x="395288" y="2492375"/>
            <a:ext cx="8353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7425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663575" y="1557338"/>
            <a:ext cx="8229600" cy="459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Hendersson- Hasselbalch</a:t>
            </a:r>
            <a:r>
              <a:rPr lang="cs-CZ" altLang="en-US" sz="2800" smtClean="0"/>
              <a:t>ova</a:t>
            </a:r>
            <a:r>
              <a:rPr lang="en-US" altLang="en-US" sz="2800" smtClean="0"/>
              <a:t> </a:t>
            </a:r>
            <a:r>
              <a:rPr lang="cs-CZ" altLang="en-US" sz="2800" smtClean="0"/>
              <a:t>rovnice</a:t>
            </a:r>
            <a:r>
              <a:rPr lang="en-US" altLang="en-US" sz="2800" smtClean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smtClean="0"/>
              <a:t>[H</a:t>
            </a:r>
            <a:r>
              <a:rPr lang="en-US" altLang="en-US" sz="2800" b="1" baseline="30000" smtClean="0"/>
              <a:t>+</a:t>
            </a:r>
            <a:r>
              <a:rPr lang="en-US" altLang="en-US" sz="2800" b="1" smtClean="0"/>
              <a:t>] =  24 . pCO2 /  [HCO</a:t>
            </a:r>
            <a:r>
              <a:rPr lang="en-US" altLang="en-US" sz="2800" b="1" baseline="-25000" smtClean="0"/>
              <a:t>3</a:t>
            </a:r>
            <a:r>
              <a:rPr lang="en-US" altLang="en-US" sz="2800" b="1" baseline="30000" smtClean="0"/>
              <a:t>-</a:t>
            </a:r>
            <a:r>
              <a:rPr lang="en-US" altLang="en-US" sz="2800" b="1" smtClean="0"/>
              <a:t>] </a:t>
            </a:r>
            <a:r>
              <a:rPr lang="cs-CZ" altLang="en-US" sz="2800" b="1" smtClean="0"/>
              <a:t>     </a:t>
            </a:r>
            <a:r>
              <a:rPr lang="en-US" altLang="en-US" sz="1400" b="1" smtClean="0"/>
              <a:t>[</a:t>
            </a:r>
            <a:r>
              <a:rPr lang="cs-CZ" altLang="en-US" sz="1400" b="1" smtClean="0"/>
              <a:t>nmol/L</a:t>
            </a:r>
            <a:r>
              <a:rPr lang="en-US" altLang="en-US" sz="1400" b="1" smtClean="0"/>
              <a:t>]=[Torr]/[mmol/L]</a:t>
            </a:r>
            <a:r>
              <a:rPr lang="cs-CZ" altLang="en-US" sz="1400" b="1" smtClean="0"/>
              <a:t>     </a:t>
            </a:r>
            <a:endParaRPr lang="en-US" altLang="en-US" sz="14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			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pH = 6.1  + log (  [HCO</a:t>
            </a:r>
            <a:r>
              <a:rPr lang="en-US" altLang="en-US" sz="2800" baseline="-25000" smtClean="0"/>
              <a:t>3</a:t>
            </a:r>
            <a:r>
              <a:rPr lang="en-US" altLang="en-US" sz="2800" baseline="30000" smtClean="0"/>
              <a:t>-</a:t>
            </a:r>
            <a:r>
              <a:rPr lang="en-US" altLang="en-US" sz="2800" smtClean="0"/>
              <a:t>] / [H</a:t>
            </a:r>
            <a:r>
              <a:rPr lang="en-US" altLang="en-US" sz="2800" baseline="-25000" smtClean="0"/>
              <a:t>2</a:t>
            </a:r>
            <a:r>
              <a:rPr lang="en-US" altLang="en-US" sz="2800" smtClean="0"/>
              <a:t>CO</a:t>
            </a:r>
            <a:r>
              <a:rPr lang="en-US" altLang="en-US" sz="2800" baseline="-25000" smtClean="0"/>
              <a:t>3</a:t>
            </a:r>
            <a:r>
              <a:rPr lang="en-US" altLang="en-US" sz="2800" smtClean="0"/>
              <a:t>] 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en-US" sz="2800" b="1" smtClean="0"/>
              <a:t>pH</a:t>
            </a:r>
            <a:r>
              <a:rPr lang="en-US" altLang="en-US" sz="2800" b="1" smtClean="0"/>
              <a:t> =  6.1  + log (  [HCO</a:t>
            </a:r>
            <a:r>
              <a:rPr lang="en-US" altLang="en-US" sz="2800" b="1" baseline="-25000" smtClean="0"/>
              <a:t>3</a:t>
            </a:r>
            <a:r>
              <a:rPr lang="en-US" altLang="en-US" sz="2800" b="1" baseline="30000" smtClean="0"/>
              <a:t>-</a:t>
            </a:r>
            <a:r>
              <a:rPr lang="en-US" altLang="en-US" sz="2800" b="1" smtClean="0"/>
              <a:t>] / 0.03 pCO</a:t>
            </a:r>
            <a:r>
              <a:rPr lang="en-US" altLang="en-US" sz="2800" b="1" baseline="-25000" smtClean="0"/>
              <a:t>2</a:t>
            </a:r>
            <a:r>
              <a:rPr lang="en-US" altLang="en-US" sz="2800" b="1" smtClean="0"/>
              <a:t> 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243080-5681-4B85-B616-E84FD38F2899}" type="slidenum">
              <a:rPr lang="cs-CZ" altLang="en-US"/>
              <a:pPr/>
              <a:t>9</a:t>
            </a:fld>
            <a:endParaRPr lang="cs-CZ" altLang="en-US"/>
          </a:p>
        </p:txBody>
      </p:sp>
      <p:sp>
        <p:nvSpPr>
          <p:cNvPr id="3993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mtClean="0"/>
              <a:t>Pufry</a:t>
            </a:r>
          </a:p>
        </p:txBody>
      </p:sp>
      <p:sp>
        <p:nvSpPr>
          <p:cNvPr id="39940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en-US" b="1" u="sng" smtClean="0"/>
              <a:t>V buňkách</a:t>
            </a:r>
            <a:r>
              <a:rPr lang="cs-CZ" altLang="en-US" u="sng" smtClean="0"/>
              <a:t> </a:t>
            </a:r>
            <a:endParaRPr lang="cs-CZ" altLang="en-US" smtClean="0"/>
          </a:p>
          <a:p>
            <a:pPr eaLnBrk="1" hangingPunct="1">
              <a:lnSpc>
                <a:spcPct val="90000"/>
              </a:lnSpc>
            </a:pPr>
            <a:r>
              <a:rPr lang="cs-CZ" altLang="en-US" smtClean="0"/>
              <a:t>Fosfáty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mtClean="0"/>
              <a:t>Bikarbonáty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mtClean="0"/>
              <a:t>Proteiny</a:t>
            </a:r>
          </a:p>
          <a:p>
            <a:endParaRPr lang="cs-CZ" altLang="en-US" smtClean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en-US" sz="2400" b="1" u="sng" smtClean="0"/>
              <a:t>V krvi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400" b="1" smtClean="0"/>
              <a:t>Bikarbonát</a:t>
            </a:r>
            <a:r>
              <a:rPr lang="cs-CZ" altLang="en-US" sz="2400" smtClean="0"/>
              <a:t> (otevřený pufr)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400" b="1" smtClean="0"/>
              <a:t>Hemoglobin</a:t>
            </a:r>
            <a:r>
              <a:rPr lang="cs-CZ" altLang="en-US" sz="2400" smtClean="0"/>
              <a:t> (histidinové postr. řetězce)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en-US" sz="2400" b="1" smtClean="0"/>
              <a:t>Albumin</a:t>
            </a:r>
            <a:r>
              <a:rPr lang="cs-CZ" altLang="en-US" sz="2400" smtClean="0"/>
              <a:t> </a:t>
            </a:r>
            <a:r>
              <a:rPr lang="en-US" altLang="en-US" sz="2400" smtClean="0"/>
              <a:t>(</a:t>
            </a:r>
            <a:r>
              <a:rPr lang="cs-CZ" altLang="en-US" sz="2400" smtClean="0"/>
              <a:t>histidinové postr. řetězce</a:t>
            </a:r>
            <a:r>
              <a:rPr lang="en-US" altLang="en-US" sz="2400" smtClean="0"/>
              <a:t>)</a:t>
            </a:r>
            <a:endParaRPr lang="cs-CZ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cs-CZ" altLang="en-US" sz="2400" smtClean="0"/>
              <a:t>Fosfáty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cid-base status assessment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What do we take?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Arterial blood gas measurement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Serum electrolytes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Other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Buffering systems of the blood&amp;quot;&quot;/&gt;&lt;property id=&quot;20307&quot; value=&quot;263&quot;/&gt;&lt;/object&gt;&lt;object type=&quot;3&quot; unique_id=&quot;10010&quot;&gt;&lt;property id=&quot;20148&quot; value=&quot;5&quot;/&gt;&lt;property id=&quot;20300&quot; value=&quot;Slide 7 - &amp;quot;Buffering reactions&amp;quot;&quot;/&gt;&lt;property id=&quot;20307&quot; value=&quot;264&quot;/&gt;&lt;/object&gt;&lt;object type=&quot;3&quot; unique_id=&quot;10011&quot;&gt;&lt;property id=&quot;20148&quot; value=&quot;5&quot;/&gt;&lt;property id=&quot;20300&quot; value=&quot;Slide 8 - &amp;quot;General buffer&amp;quot;&quot;/&gt;&lt;property id=&quot;20307&quot; value=&quot;285&quot;/&gt;&lt;/object&gt;&lt;object type=&quot;3&quot; unique_id=&quot;10012&quot;&gt;&lt;property id=&quot;20148&quot; value=&quot;5&quot;/&gt;&lt;property id=&quot;20300&quot; value=&quot;Slide 9 - &amp;quot;Buffering &amp;quot;&quot;/&gt;&lt;property id=&quot;20307&quot; value=&quot;287&quot;/&gt;&lt;/object&gt;&lt;object type=&quot;3&quot; unique_id=&quot;10013&quot;&gt;&lt;property id=&quot;20148&quot; value=&quot;5&quot;/&gt;&lt;property id=&quot;20300&quot; value=&quot;Slide 10 - &amp;quot;Buffering&amp;quot;&quot;/&gt;&lt;property id=&quot;20307&quot; value=&quot;286&quot;/&gt;&lt;/object&gt;&lt;object type=&quot;3&quot; unique_id=&quot;10014&quot;&gt;&lt;property id=&quot;20148&quot; value=&quot;5&quot;/&gt;&lt;property id=&quot;20300&quot; value=&quot;Slide 11 - &amp;quot;Bicarbonate buffer &amp;quot;&quot;/&gt;&lt;property id=&quot;20307&quot; value=&quot;265&quot;/&gt;&lt;/object&gt;&lt;object type=&quot;3&quot; unique_id=&quot;10015&quot;&gt;&lt;property id=&quot;20148&quot; value=&quot;5&quot;/&gt;&lt;property id=&quot;20300&quot; value=&quot;Slide 12 - &amp;quot;Basic division of acid-base disturbances&amp;quot;&quot;/&gt;&lt;property id=&quot;20307&quot; value=&quot;267&quot;/&gt;&lt;/object&gt;&lt;object type=&quot;3&quot; unique_id=&quot;10016&quot;&gt;&lt;property id=&quot;20148&quot; value=&quot;5&quot;/&gt;&lt;property id=&quot;20300&quot; value=&quot;Slide 13 - &amp;quot;Measure of metabolic disturbances&amp;quot;&quot;/&gt;&lt;property id=&quot;20307&quot; value=&quot;266&quot;/&gt;&lt;/object&gt;&lt;object type=&quot;3&quot; unique_id=&quot;10017&quot;&gt;&lt;property id=&quot;20148&quot; value=&quot;5&quot;/&gt;&lt;property id=&quot;20300&quot; value=&quot;Slide 14 - &amp;quot;Base excess &amp;quot;&quot;/&gt;&lt;property id=&quot;20307&quot; value=&quot;268&quot;/&gt;&lt;/object&gt;&lt;object type=&quot;3&quot; unique_id=&quot;10018&quot;&gt;&lt;property id=&quot;20148&quot; value=&quot;5&quot;/&gt;&lt;property id=&quot;20300&quot; value=&quot;Slide 16 - &amp;quot;Case History I &amp;quot;&quot;/&gt;&lt;property id=&quot;20307&quot; value=&quot;269&quot;/&gt;&lt;/object&gt;&lt;object type=&quot;3&quot; unique_id=&quot;10019&quot;&gt;&lt;property id=&quot;20148&quot; value=&quot;5&quot;/&gt;&lt;property id=&quot;20300&quot; value=&quot;Slide 17 - &amp;quot;Case History II&amp;quot;&quot;/&gt;&lt;property id=&quot;20307&quot; value=&quot;270&quot;/&gt;&lt;/object&gt;&lt;object type=&quot;3&quot; unique_id=&quot;10020&quot;&gt;&lt;property id=&quot;20148&quot; value=&quot;5&quot;/&gt;&lt;property id=&quot;20300&quot; value=&quot;Slide 18 - &amp;quot;Causes of respiratory acidosis &amp;quot;&quot;/&gt;&lt;property id=&quot;20307&quot; value=&quot;271&quot;/&gt;&lt;/object&gt;&lt;object type=&quot;3&quot; unique_id=&quot;10021&quot;&gt;&lt;property id=&quot;20148&quot; value=&quot;5&quot;/&gt;&lt;property id=&quot;20300&quot; value=&quot;Slide 19 - &amp;quot;Compensation of respiratory acidosis &amp;quot;&quot;/&gt;&lt;property id=&quot;20307&quot; value=&quot;272&quot;/&gt;&lt;/object&gt;&lt;object type=&quot;3&quot; unique_id=&quot;10022&quot;&gt;&lt;property id=&quot;20148&quot; value=&quot;5&quot;/&gt;&lt;property id=&quot;20300&quot; value=&quot;Slide 20 - &amp;quot;Causes of respiratory alkalosis &amp;quot;&quot;/&gt;&lt;property id=&quot;20307&quot; value=&quot;273&quot;/&gt;&lt;/object&gt;&lt;object type=&quot;3&quot; unique_id=&quot;10023&quot;&gt;&lt;property id=&quot;20148&quot; value=&quot;5&quot;/&gt;&lt;property id=&quot;20300&quot; value=&quot;Slide 21 - &amp;quot;Case History III&amp;quot;&quot;/&gt;&lt;property id=&quot;20307&quot; value=&quot;274&quot;/&gt;&lt;/object&gt;&lt;object type=&quot;3&quot; unique_id=&quot;10024&quot;&gt;&lt;property id=&quot;20148&quot; value=&quot;5&quot;/&gt;&lt;property id=&quot;20300&quot; value=&quot;Slide 22 - &amp;quot;Case history IV &amp;quot;&quot;/&gt;&lt;property id=&quot;20307&quot; value=&quot;275&quot;/&gt;&lt;/object&gt;&lt;object type=&quot;3&quot; unique_id=&quot;10025&quot;&gt;&lt;property id=&quot;20148&quot; value=&quot;5&quot;/&gt;&lt;property id=&quot;20300&quot; value=&quot;Slide 23 - &amp;quot;Causes of metabolic acidosis &amp;quot;&quot;/&gt;&lt;property id=&quot;20307&quot; value=&quot;276&quot;/&gt;&lt;/object&gt;&lt;object type=&quot;3&quot; unique_id=&quot;10026&quot;&gt;&lt;property id=&quot;20148&quot; value=&quot;5&quot;/&gt;&lt;property id=&quot;20300&quot; value=&quot;Slide 24 - &amp;quot;Anion gap &amp;quot;&quot;/&gt;&lt;property id=&quot;20307&quot; value=&quot;278&quot;/&gt;&lt;/object&gt;&lt;object type=&quot;3&quot; unique_id=&quot;10028&quot;&gt;&lt;property id=&quot;20148&quot; value=&quot;5&quot;/&gt;&lt;property id=&quot;20300&quot; value=&quot;Slide 27 - &amp;quot;Causes of metabolic alcalosis &amp;quot;&quot;/&gt;&lt;property id=&quot;20307&quot; value=&quot;277&quot;/&gt;&lt;/object&gt;&lt;object type=&quot;3&quot; unique_id=&quot;10029&quot;&gt;&lt;property id=&quot;20148&quot; value=&quot;5&quot;/&gt;&lt;property id=&quot;20300&quot; value=&quot;Slide 28&quot;/&gt;&lt;property id=&quot;20307&quot; value=&quot;284&quot;/&gt;&lt;/object&gt;&lt;object type=&quot;3&quot; unique_id=&quot;10030&quot;&gt;&lt;property id=&quot;20148&quot; value=&quot;5&quot;/&gt;&lt;property id=&quot;20300&quot; value=&quot;Slide 29&quot;/&gt;&lt;property id=&quot;20307&quot; value=&quot;280&quot;/&gt;&lt;/object&gt;&lt;object type=&quot;3&quot; unique_id=&quot;10152&quot;&gt;&lt;property id=&quot;20148&quot; value=&quot;5&quot;/&gt;&lt;property id=&quot;20300&quot; value=&quot;Slide 26 - &amp;quot;Metabolic acidosis&amp;quot;&quot;/&gt;&lt;property id=&quot;20307&quot; value=&quot;288&quot;/&gt;&lt;/object&gt;&lt;object type=&quot;3&quot; unique_id=&quot;10308&quot;&gt;&lt;property id=&quot;20148&quot; value=&quot;5&quot;/&gt;&lt;property id=&quot;20300&quot; value=&quot;Slide 15&quot;/&gt;&lt;property id=&quot;20307&quot; value=&quot;289&quot;/&gt;&lt;/object&gt;&lt;object type=&quot;3&quot; unique_id=&quot;10309&quot;&gt;&lt;property id=&quot;20148&quot; value=&quot;5&quot;/&gt;&lt;property id=&quot;20300&quot; value=&quot;Slide 25 - &amp;quot;Electroneutrality principle&amp;quot;&quot;/&gt;&lt;property id=&quot;20307&quot; value=&quot;290&quot;/&gt;&lt;/object&gt;&lt;/object&gt;&lt;/object&gt;&lt;/database&gt;"/>
</p:tagLst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3299</TotalTime>
  <Words>1772</Words>
  <Application>Microsoft Office PowerPoint</Application>
  <PresentationFormat>On-screen Show (4:3)</PresentationFormat>
  <Paragraphs>482</Paragraphs>
  <Slides>27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Georgia</vt:lpstr>
      <vt:lpstr>Times New Roman</vt:lpstr>
      <vt:lpstr>Calibri</vt:lpstr>
      <vt:lpstr>Výchozí návrh</vt:lpstr>
      <vt:lpstr>Vyšetřování acidobazické rovnováhy</vt:lpstr>
      <vt:lpstr>Osnova semináře</vt:lpstr>
      <vt:lpstr>Jak se vyšetření provádí?</vt:lpstr>
      <vt:lpstr>Arteriální krevní plyny (Astrup)</vt:lpstr>
      <vt:lpstr>PowerPoint Presentation</vt:lpstr>
      <vt:lpstr>PowerPoint Presentation</vt:lpstr>
      <vt:lpstr>Bikarbonátový pufr</vt:lpstr>
      <vt:lpstr>Bikarbonátový pufr </vt:lpstr>
      <vt:lpstr>Pufry</vt:lpstr>
      <vt:lpstr>Rozdělení acidobazických poruch</vt:lpstr>
      <vt:lpstr>Příčiny respirační acidózy</vt:lpstr>
      <vt:lpstr>Snížená alveolární ventilace</vt:lpstr>
      <vt:lpstr>Příčiny respirační alkalózy </vt:lpstr>
      <vt:lpstr>Metabolická acidóza</vt:lpstr>
      <vt:lpstr>Anion gap </vt:lpstr>
      <vt:lpstr>Anion gap</vt:lpstr>
      <vt:lpstr>Příčiny metabolické acidózy I </vt:lpstr>
      <vt:lpstr>Příčiny metabolické acidózy II</vt:lpstr>
      <vt:lpstr>Kompenzace</vt:lpstr>
      <vt:lpstr>Příčiny metabolické alkalózy </vt:lpstr>
      <vt:lpstr>Míry metabolických poruch</vt:lpstr>
      <vt:lpstr>PowerPoint Presentation</vt:lpstr>
      <vt:lpstr>Kazuistika I </vt:lpstr>
      <vt:lpstr>Kazuistika II</vt:lpstr>
      <vt:lpstr>Kazuistika III</vt:lpstr>
      <vt:lpstr>             Kazuistika IV</vt:lpstr>
      <vt:lpstr>Kompenzace respirační acidózy </vt:lpstr>
    </vt:vector>
  </TitlesOfParts>
  <Company>Laboratoř biokybernetiky, ÚPF, 1. lékařská fakulta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Acid-base status assessment</dc:title>
  <dc:creator>Standa</dc:creator>
  <cp:lastModifiedBy>Marsalek, Petr</cp:lastModifiedBy>
  <cp:revision>90</cp:revision>
  <dcterms:created xsi:type="dcterms:W3CDTF">2006-11-26T02:05:24Z</dcterms:created>
  <dcterms:modified xsi:type="dcterms:W3CDTF">2025-10-29T10:27:44Z</dcterms:modified>
</cp:coreProperties>
</file>