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338" r:id="rId2"/>
    <p:sldId id="466" r:id="rId3"/>
    <p:sldId id="467" r:id="rId4"/>
    <p:sldId id="469" r:id="rId5"/>
    <p:sldId id="468" r:id="rId6"/>
    <p:sldId id="419" r:id="rId7"/>
    <p:sldId id="450" r:id="rId8"/>
    <p:sldId id="446" r:id="rId9"/>
    <p:sldId id="447" r:id="rId10"/>
    <p:sldId id="449" r:id="rId11"/>
    <p:sldId id="451" r:id="rId12"/>
    <p:sldId id="341" r:id="rId13"/>
    <p:sldId id="452" r:id="rId14"/>
    <p:sldId id="453" r:id="rId15"/>
    <p:sldId id="454" r:id="rId16"/>
    <p:sldId id="455" r:id="rId17"/>
    <p:sldId id="456" r:id="rId18"/>
    <p:sldId id="339" r:id="rId19"/>
    <p:sldId id="342" r:id="rId20"/>
    <p:sldId id="458" r:id="rId21"/>
    <p:sldId id="440" r:id="rId22"/>
    <p:sldId id="356" r:id="rId23"/>
    <p:sldId id="359" r:id="rId24"/>
    <p:sldId id="426" r:id="rId25"/>
    <p:sldId id="358" r:id="rId26"/>
    <p:sldId id="357" r:id="rId27"/>
    <p:sldId id="438" r:id="rId28"/>
    <p:sldId id="427" r:id="rId29"/>
    <p:sldId id="360" r:id="rId30"/>
    <p:sldId id="361" r:id="rId31"/>
    <p:sldId id="367" r:id="rId32"/>
    <p:sldId id="368" r:id="rId33"/>
    <p:sldId id="371" r:id="rId34"/>
    <p:sldId id="362" r:id="rId35"/>
    <p:sldId id="441" r:id="rId36"/>
    <p:sldId id="373" r:id="rId37"/>
    <p:sldId id="374" r:id="rId38"/>
    <p:sldId id="442" r:id="rId39"/>
    <p:sldId id="460" r:id="rId40"/>
    <p:sldId id="461" r:id="rId41"/>
    <p:sldId id="443" r:id="rId42"/>
    <p:sldId id="378" r:id="rId43"/>
    <p:sldId id="380" r:id="rId44"/>
    <p:sldId id="382" r:id="rId45"/>
    <p:sldId id="383" r:id="rId46"/>
    <p:sldId id="379" r:id="rId47"/>
    <p:sldId id="444" r:id="rId48"/>
    <p:sldId id="381" r:id="rId49"/>
    <p:sldId id="428" r:id="rId50"/>
    <p:sldId id="430" r:id="rId51"/>
    <p:sldId id="391" r:id="rId52"/>
    <p:sldId id="432" r:id="rId53"/>
    <p:sldId id="389" r:id="rId54"/>
    <p:sldId id="433" r:id="rId55"/>
    <p:sldId id="390" r:id="rId56"/>
    <p:sldId id="434" r:id="rId57"/>
    <p:sldId id="429" r:id="rId58"/>
    <p:sldId id="388" r:id="rId59"/>
    <p:sldId id="393" r:id="rId60"/>
    <p:sldId id="394" r:id="rId61"/>
    <p:sldId id="397" r:id="rId62"/>
    <p:sldId id="399" r:id="rId63"/>
    <p:sldId id="395" r:id="rId64"/>
    <p:sldId id="445" r:id="rId65"/>
    <p:sldId id="420" r:id="rId66"/>
    <p:sldId id="424" r:id="rId67"/>
    <p:sldId id="425" r:id="rId68"/>
    <p:sldId id="423" r:id="rId69"/>
    <p:sldId id="422" r:id="rId70"/>
    <p:sldId id="465" r:id="rId71"/>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800">
          <p15:clr>
            <a:srgbClr val="A4A3A4"/>
          </p15:clr>
        </p15:guide>
        <p15:guide id="2" orient="horz" pos="4000">
          <p15:clr>
            <a:srgbClr val="A4A3A4"/>
          </p15:clr>
        </p15:guide>
        <p15:guide id="3" pos="9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309" autoAdjust="0"/>
  </p:normalViewPr>
  <p:slideViewPr>
    <p:cSldViewPr snapToGrid="0">
      <p:cViewPr varScale="1">
        <p:scale>
          <a:sx n="103" d="100"/>
          <a:sy n="103" d="100"/>
        </p:scale>
        <p:origin x="756" y="102"/>
      </p:cViewPr>
      <p:guideLst>
        <p:guide orient="horz" pos="800"/>
        <p:guide orient="horz" pos="4000"/>
        <p:guide pos="960"/>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cs-CZ" altLang="en-US"/>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cs-CZ" altLang="en-US"/>
          </a:p>
        </p:txBody>
      </p:sp>
      <p:sp>
        <p:nvSpPr>
          <p:cNvPr id="20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n-US" noProof="0" smtClean="0"/>
              <a:t>Click to edit Master text styles</a:t>
            </a:r>
          </a:p>
          <a:p>
            <a:pPr lvl="1"/>
            <a:r>
              <a:rPr lang="cs-CZ" altLang="en-US" noProof="0" smtClean="0"/>
              <a:t>Second level</a:t>
            </a:r>
          </a:p>
          <a:p>
            <a:pPr lvl="2"/>
            <a:r>
              <a:rPr lang="cs-CZ" altLang="en-US" noProof="0" smtClean="0"/>
              <a:t>Third level</a:t>
            </a:r>
          </a:p>
          <a:p>
            <a:pPr lvl="3"/>
            <a:r>
              <a:rPr lang="cs-CZ" altLang="en-US" noProof="0" smtClean="0"/>
              <a:t>Fourth level</a:t>
            </a:r>
          </a:p>
          <a:p>
            <a:pPr lvl="4"/>
            <a:r>
              <a:rPr lang="cs-CZ" altLang="en-US" noProof="0"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cs-CZ"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E8932F3-4B96-4141-A9BD-C4F939B703B5}" type="slidenum">
              <a:rPr lang="cs-CZ" altLang="en-US"/>
              <a:pPr>
                <a:defRPr/>
              </a:pPr>
              <a:t>‹#›</a:t>
            </a:fld>
            <a:endParaRPr lang="cs-CZ"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en.wikipedia.org/wiki/Carbon_dioxide" TargetMode="External"/><Relationship Id="rId13" Type="http://schemas.openxmlformats.org/officeDocument/2006/relationships/hyperlink" Target="http://en.wikipedia.org/wiki/Mass_spectrometry" TargetMode="External"/><Relationship Id="rId3" Type="http://schemas.openxmlformats.org/officeDocument/2006/relationships/hyperlink" Target="http://en.wikipedia.org/wiki/Urea" TargetMode="External"/><Relationship Id="rId7" Type="http://schemas.openxmlformats.org/officeDocument/2006/relationships/hyperlink" Target="http://en.wikipedia.org/wiki/Carbon-13" TargetMode="External"/><Relationship Id="rId12" Type="http://schemas.openxmlformats.org/officeDocument/2006/relationships/hyperlink" Target="http://en.wikipedia.org/wiki/Stomach" TargetMode="External"/><Relationship Id="rId2" Type="http://schemas.openxmlformats.org/officeDocument/2006/relationships/slide" Target="../slides/slide28.xml"/><Relationship Id="rId16" Type="http://schemas.openxmlformats.org/officeDocument/2006/relationships/hyperlink" Target="http://en.wikipedia.org/wiki/Proton_pump_inhibitor" TargetMode="External"/><Relationship Id="rId1" Type="http://schemas.openxmlformats.org/officeDocument/2006/relationships/notesMaster" Target="../notesMasters/notesMaster1.xml"/><Relationship Id="rId6" Type="http://schemas.openxmlformats.org/officeDocument/2006/relationships/hyperlink" Target="http://en.wikipedia.org/wiki/Carbon-14" TargetMode="External"/><Relationship Id="rId11" Type="http://schemas.openxmlformats.org/officeDocument/2006/relationships/hyperlink" Target="http://en.wikipedia.org/wiki/Metabolism" TargetMode="External"/><Relationship Id="rId5" Type="http://schemas.openxmlformats.org/officeDocument/2006/relationships/hyperlink" Target="http://en.wikipedia.org/wiki/Radioactivity" TargetMode="External"/><Relationship Id="rId15" Type="http://schemas.openxmlformats.org/officeDocument/2006/relationships/hyperlink" Target="http://en.wikipedia.org/wiki/Specificity_%28tests%29" TargetMode="External"/><Relationship Id="rId10" Type="http://schemas.openxmlformats.org/officeDocument/2006/relationships/hyperlink" Target="http://en.wikipedia.org/wiki/Enzyme" TargetMode="External"/><Relationship Id="rId4" Type="http://schemas.openxmlformats.org/officeDocument/2006/relationships/hyperlink" Target="http://en.wikipedia.org/wiki/Isotope" TargetMode="External"/><Relationship Id="rId9" Type="http://schemas.openxmlformats.org/officeDocument/2006/relationships/hyperlink" Target="http://en.wikipedia.org/wiki/Urease" TargetMode="External"/><Relationship Id="rId14" Type="http://schemas.openxmlformats.org/officeDocument/2006/relationships/hyperlink" Target="http://en.wikipedia.org/wiki/Sensitivity_%28tests%2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merck.com/mrkshared/mmanual/plates/20pla5.jsp"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www.merck.com/mrkshared/mmanual/plates/20pla6.jsp"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merck.com/mrkshared/mmanual/plates/20pla5.jsp"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www.merck.com/mrkshared/mmanual/plates/20pla6.jsp"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merck.com/mrkshared/mmanual/plates/20pla7.jsp"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www.merck.com/mrkshared/mmanual/plates/20pla9.jsp" TargetMode="External"/><Relationship Id="rId4" Type="http://schemas.openxmlformats.org/officeDocument/2006/relationships/hyperlink" Target="http://www.merck.com/mrkshared/mmanual/plates/20pla8.jsp"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merck.com/mrkshared/mmanual/plates/20pla10.jsp"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merck.com/mrkshared/mmanual/plates/20pla10.jsp"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E8932F3-4B96-4141-A9BD-C4F939B703B5}" type="slidenum">
              <a:rPr lang="cs-CZ" altLang="en-US" smtClean="0"/>
              <a:pPr>
                <a:defRPr/>
              </a:pPr>
              <a:t>5</a:t>
            </a:fld>
            <a:endParaRPr lang="cs-CZ" altLang="en-US"/>
          </a:p>
        </p:txBody>
      </p:sp>
    </p:spTree>
    <p:extLst>
      <p:ext uri="{BB962C8B-B14F-4D97-AF65-F5344CB8AC3E}">
        <p14:creationId xmlns:p14="http://schemas.microsoft.com/office/powerpoint/2010/main" val="2139359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78704C6-018C-4FAE-93CD-43D3B29CD4A1}" type="slidenum">
              <a:rPr lang="cs-CZ" altLang="en-US" smtClean="0"/>
              <a:pPr/>
              <a:t>20</a:t>
            </a:fld>
            <a:endParaRPr lang="cs-CZ" altLang="en-US" smtClean="0"/>
          </a:p>
        </p:txBody>
      </p:sp>
      <p:sp>
        <p:nvSpPr>
          <p:cNvPr id="37891" name="Rectangle 2"/>
          <p:cNvSpPr>
            <a:spLocks noRot="1" noChangeArrowheads="1" noTextEdit="1"/>
          </p:cNvSpPr>
          <p:nvPr>
            <p:ph type="sldImg"/>
          </p:nvPr>
        </p:nvSpPr>
        <p:spPr>
          <a:ln/>
        </p:spPr>
      </p:sp>
      <p:sp>
        <p:nvSpPr>
          <p:cNvPr id="37892" name="Rectangle 3"/>
          <p:cNvSpPr>
            <a:spLocks noGrp="1" noChangeArrowheads="1"/>
          </p:cNvSpPr>
          <p:nvPr>
            <p:ph type="body" idx="1"/>
          </p:nvPr>
        </p:nvSpPr>
        <p:spPr>
          <a:xfrm>
            <a:off x="685800" y="4344988"/>
            <a:ext cx="5486400" cy="4113212"/>
          </a:xfrm>
          <a:noFill/>
        </p:spPr>
        <p:txBody>
          <a:bodyPr/>
          <a:lstStyle/>
          <a:p>
            <a:pPr eaLnBrk="1" hangingPunct="1"/>
            <a:r>
              <a:rPr lang="cs-CZ" altLang="en-US" b="1" smtClean="0"/>
              <a:t>Cancer of the Distal Esophagus (Panels A and B) with Metastasis to a Paraesophageal Lymph Node (Panels A and C).</a:t>
            </a:r>
          </a:p>
          <a:p>
            <a:pPr eaLnBrk="1" hangingPunct="1"/>
            <a:r>
              <a:rPr lang="cs-CZ" altLang="en-US" smtClean="0"/>
              <a:t>Panel A shows a coronal section of a positron-emission tomographic (PET) study with fludeoxyglucose F 18. A cancer of the distal esophagus</a:t>
            </a:r>
          </a:p>
          <a:p>
            <a:pPr eaLnBrk="1" hangingPunct="1"/>
            <a:r>
              <a:rPr lang="cs-CZ" altLang="en-US" smtClean="0"/>
              <a:t>is present (black arrow) with metastasis to a paraesophageal lymph node (white arrow). Panels B and C show corresponding axial</a:t>
            </a:r>
          </a:p>
          <a:p>
            <a:pPr eaLnBrk="1" hangingPunct="1"/>
            <a:r>
              <a:rPr lang="cs-CZ" altLang="en-US" smtClean="0"/>
              <a:t>sections of the PET scan (top two images) and a CT scan (bottom two images); the cancer in the distal esophagus is indicated by the</a:t>
            </a:r>
          </a:p>
          <a:p>
            <a:pPr eaLnBrk="1" hangingPunct="1"/>
            <a:r>
              <a:rPr lang="cs-CZ" altLang="en-US" smtClean="0"/>
              <a:t>black arrows in Panel B, and the metastatic paraesophageal lymph node by the white arrows in Panel C. Courtesty of Annick D. Van den</a:t>
            </a:r>
          </a:p>
          <a:p>
            <a:pPr eaLnBrk="1" hangingPunct="1"/>
            <a:r>
              <a:rPr lang="cs-CZ" altLang="en-US" smtClean="0"/>
              <a:t>Abbeele, M.D.</a:t>
            </a:r>
          </a:p>
          <a:p>
            <a:pPr eaLnBrk="1" hangingPunct="1"/>
            <a:endParaRPr lang="cs-CZ"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C08E64-77D6-4CE2-BE83-B6BA9125D6E5}" type="slidenum">
              <a:rPr lang="cs-CZ" altLang="en-US" smtClean="0"/>
              <a:pPr/>
              <a:t>28</a:t>
            </a:fld>
            <a:endParaRPr lang="cs-CZ" altLang="en-US" smtClean="0"/>
          </a:p>
        </p:txBody>
      </p:sp>
      <p:sp>
        <p:nvSpPr>
          <p:cNvPr id="53251" name="Rectangle 2"/>
          <p:cNvSpPr>
            <a:spLocks noRo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lnSpc>
                <a:spcPct val="90000"/>
              </a:lnSpc>
            </a:pPr>
            <a:r>
              <a:rPr lang="cs-CZ" altLang="en-US" smtClean="0"/>
              <a:t>Patients swallow </a:t>
            </a:r>
            <a:r>
              <a:rPr lang="cs-CZ" altLang="en-US" smtClean="0">
                <a:hlinkClick r:id="rId3" tooltip="Urea"/>
              </a:rPr>
              <a:t>urea</a:t>
            </a:r>
            <a:r>
              <a:rPr lang="cs-CZ" altLang="en-US" smtClean="0"/>
              <a:t> labelled with an uncommon </a:t>
            </a:r>
            <a:r>
              <a:rPr lang="cs-CZ" altLang="en-US" smtClean="0">
                <a:hlinkClick r:id="rId4" tooltip="Isotope"/>
              </a:rPr>
              <a:t>isotope</a:t>
            </a:r>
            <a:r>
              <a:rPr lang="cs-CZ" altLang="en-US" smtClean="0"/>
              <a:t>, either </a:t>
            </a:r>
            <a:r>
              <a:rPr lang="cs-CZ" altLang="en-US" smtClean="0">
                <a:hlinkClick r:id="rId5" tooltip="Radioactivity"/>
              </a:rPr>
              <a:t>radioactive</a:t>
            </a:r>
            <a:r>
              <a:rPr lang="cs-CZ" altLang="en-US" smtClean="0"/>
              <a:t> </a:t>
            </a:r>
            <a:r>
              <a:rPr lang="cs-CZ" altLang="en-US" smtClean="0">
                <a:hlinkClick r:id="rId6" tooltip="Carbon-14"/>
              </a:rPr>
              <a:t>carbon-14</a:t>
            </a:r>
            <a:r>
              <a:rPr lang="cs-CZ" altLang="en-US" smtClean="0"/>
              <a:t> or non-radioactive </a:t>
            </a:r>
            <a:r>
              <a:rPr lang="cs-CZ" altLang="en-US" smtClean="0">
                <a:hlinkClick r:id="rId7" tooltip="Carbon-13"/>
              </a:rPr>
              <a:t>carbon-13</a:t>
            </a:r>
            <a:r>
              <a:rPr lang="cs-CZ" altLang="en-US" smtClean="0"/>
              <a:t>. In the subsequent 10-30 minutes, the detection of isotope-labelled </a:t>
            </a:r>
            <a:r>
              <a:rPr lang="cs-CZ" altLang="en-US" smtClean="0">
                <a:hlinkClick r:id="rId8" tooltip="Carbon dioxide"/>
              </a:rPr>
              <a:t>carbon dioxide</a:t>
            </a:r>
            <a:r>
              <a:rPr lang="cs-CZ" altLang="en-US" smtClean="0"/>
              <a:t> in exhaled breath indicates that the urea was split; this indicates that </a:t>
            </a:r>
            <a:r>
              <a:rPr lang="cs-CZ" altLang="en-US" smtClean="0">
                <a:hlinkClick r:id="rId9" tooltip="Urease"/>
              </a:rPr>
              <a:t>urease</a:t>
            </a:r>
            <a:r>
              <a:rPr lang="cs-CZ" altLang="en-US" smtClean="0"/>
              <a:t> (the </a:t>
            </a:r>
            <a:r>
              <a:rPr lang="cs-CZ" altLang="en-US" smtClean="0">
                <a:hlinkClick r:id="rId10" tooltip="Enzyme"/>
              </a:rPr>
              <a:t>enzyme</a:t>
            </a:r>
            <a:r>
              <a:rPr lang="cs-CZ" altLang="en-US" smtClean="0"/>
              <a:t> that </a:t>
            </a:r>
            <a:r>
              <a:rPr lang="cs-CZ" altLang="en-US" i="1" smtClean="0"/>
              <a:t>H. pylori</a:t>
            </a:r>
            <a:r>
              <a:rPr lang="cs-CZ" altLang="en-US" smtClean="0"/>
              <a:t> uses to </a:t>
            </a:r>
            <a:r>
              <a:rPr lang="cs-CZ" altLang="en-US" smtClean="0">
                <a:hlinkClick r:id="rId11" tooltip="Metabolism"/>
              </a:rPr>
              <a:t>metabolize</a:t>
            </a:r>
            <a:r>
              <a:rPr lang="cs-CZ" altLang="en-US" smtClean="0"/>
              <a:t> urea) is present in the </a:t>
            </a:r>
            <a:r>
              <a:rPr lang="cs-CZ" altLang="en-US" smtClean="0">
                <a:hlinkClick r:id="rId12" tooltip="Stomach"/>
              </a:rPr>
              <a:t>stomach</a:t>
            </a:r>
            <a:r>
              <a:rPr lang="cs-CZ" altLang="en-US" smtClean="0"/>
              <a:t>, and hence that </a:t>
            </a:r>
            <a:r>
              <a:rPr lang="cs-CZ" altLang="en-US" i="1" smtClean="0"/>
              <a:t>H. pylori</a:t>
            </a:r>
            <a:r>
              <a:rPr lang="cs-CZ" altLang="en-US" smtClean="0"/>
              <a:t> bacteria are present.</a:t>
            </a:r>
          </a:p>
          <a:p>
            <a:pPr eaLnBrk="1" hangingPunct="1">
              <a:lnSpc>
                <a:spcPct val="90000"/>
              </a:lnSpc>
            </a:pPr>
            <a:r>
              <a:rPr lang="cs-CZ" altLang="en-US" smtClean="0"/>
              <a:t>For the two different forms of urea, different instrumentation is required; carbon-14 is normally measured by scintilation, carbon-13 by isotope ratio </a:t>
            </a:r>
            <a:r>
              <a:rPr lang="cs-CZ" altLang="en-US" smtClean="0">
                <a:hlinkClick r:id="rId13" tooltip="Mass spectrometry"/>
              </a:rPr>
              <a:t>mass spectrometry</a:t>
            </a:r>
            <a:r>
              <a:rPr lang="cs-CZ" altLang="en-US" smtClean="0"/>
              <a:t> (IRMS). For carbon 13 a baseline sample before taking urea is required for comparison with the post urea sample.</a:t>
            </a:r>
          </a:p>
          <a:p>
            <a:pPr eaLnBrk="1" hangingPunct="1">
              <a:lnSpc>
                <a:spcPct val="90000"/>
              </a:lnSpc>
            </a:pPr>
            <a:r>
              <a:rPr lang="cs-CZ" altLang="en-US" smtClean="0"/>
              <a:t>The difference between the pre and post urea measurements is used to determine infection. This value is compared to a cut-off value. Results below the value are assumed to be negative, those above positive. The cut-off value itself is determined by comparing the results of patients with two or more different detection methods. The value is chosen that gives the best combination of </a:t>
            </a:r>
            <a:r>
              <a:rPr lang="cs-CZ" altLang="en-US" smtClean="0">
                <a:hlinkClick r:id="rId14" tooltip="Sensitivity (tests)"/>
              </a:rPr>
              <a:t>sensitivity</a:t>
            </a:r>
            <a:r>
              <a:rPr lang="cs-CZ" altLang="en-US" smtClean="0"/>
              <a:t> and </a:t>
            </a:r>
            <a:r>
              <a:rPr lang="cs-CZ" altLang="en-US" smtClean="0">
                <a:hlinkClick r:id="rId15" tooltip="Specificity (tests)"/>
              </a:rPr>
              <a:t>specificity</a:t>
            </a:r>
            <a:r>
              <a:rPr lang="cs-CZ" altLang="en-US" smtClean="0"/>
              <a:t>.</a:t>
            </a:r>
          </a:p>
          <a:p>
            <a:pPr eaLnBrk="1" hangingPunct="1">
              <a:lnSpc>
                <a:spcPct val="90000"/>
              </a:lnSpc>
            </a:pPr>
            <a:r>
              <a:rPr lang="cs-CZ" altLang="en-US" smtClean="0"/>
              <a:t>The test measures </a:t>
            </a:r>
            <a:r>
              <a:rPr lang="cs-CZ" altLang="en-US" i="1" smtClean="0"/>
              <a:t>active</a:t>
            </a:r>
            <a:r>
              <a:rPr lang="cs-CZ" altLang="en-US" smtClean="0"/>
              <a:t> </a:t>
            </a:r>
            <a:r>
              <a:rPr lang="cs-CZ" altLang="en-US" i="1" smtClean="0"/>
              <a:t>H. pylori</a:t>
            </a:r>
            <a:r>
              <a:rPr lang="cs-CZ" altLang="en-US" smtClean="0"/>
              <a:t> infection. If antibiotics are depressing the amount of </a:t>
            </a:r>
            <a:r>
              <a:rPr lang="cs-CZ" altLang="en-US" i="1" smtClean="0"/>
              <a:t>H. pylori</a:t>
            </a:r>
            <a:r>
              <a:rPr lang="cs-CZ" altLang="en-US" smtClean="0"/>
              <a:t> present or the stomach conditions are less acidic than normal the amount of urease present will be lessened.</a:t>
            </a:r>
          </a:p>
          <a:p>
            <a:pPr eaLnBrk="1" hangingPunct="1">
              <a:lnSpc>
                <a:spcPct val="90000"/>
              </a:lnSpc>
            </a:pPr>
            <a:r>
              <a:rPr lang="cs-CZ" altLang="en-US" smtClean="0"/>
              <a:t>Accordingly the test should only be performed 14 days after stopping acid reducing medication (</a:t>
            </a:r>
            <a:r>
              <a:rPr lang="cs-CZ" altLang="en-US" smtClean="0">
                <a:hlinkClick r:id="rId16" tooltip="Proton pump inhibitor"/>
              </a:rPr>
              <a:t>proton pump inhibitors</a:t>
            </a:r>
            <a:r>
              <a:rPr lang="cs-CZ" altLang="en-US" smtClean="0"/>
              <a:t> ('PPI')) or 28 days after stopping antibiotic treatment. Some clinicians believe that a reservoir of </a:t>
            </a:r>
            <a:r>
              <a:rPr lang="cs-CZ" altLang="en-US" i="1" smtClean="0"/>
              <a:t>H pylori</a:t>
            </a:r>
            <a:r>
              <a:rPr lang="cs-CZ" altLang="en-US" smtClean="0"/>
              <a:t> in dental plaque can affect the result.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CEEEBAD-03ED-4590-BE03-AA1FAD9CB85D}" type="slidenum">
              <a:rPr lang="cs-CZ" altLang="en-US" smtClean="0"/>
              <a:pPr/>
              <a:t>33</a:t>
            </a:fld>
            <a:endParaRPr lang="cs-CZ" altLang="en-US" smtClean="0"/>
          </a:p>
        </p:txBody>
      </p:sp>
      <p:sp>
        <p:nvSpPr>
          <p:cNvPr id="62467" name="Rectangle 2"/>
          <p:cNvSpPr>
            <a:spLocks noRo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r>
              <a:rPr lang="en-US" altLang="en-US" smtClean="0"/>
              <a:t>Histology of gastric mucosa. Top left: normal antral mucosa, with sparse infiltrate of lymphocytes in lamina propria. Top right: active gastritis with neutrophils infiltrating epithelium and marked infiltrate of lymphocytes in lamina propria. Bottom: atrophy of antral mucosa with loss of specialised glands near muscularis mucosa </a:t>
            </a:r>
            <a:br>
              <a:rPr lang="en-US" altLang="en-US" smtClean="0"/>
            </a:br>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5A5082B-92F0-4125-BED4-C806A7FE3674}" type="slidenum">
              <a:rPr lang="cs-CZ" altLang="en-US" smtClean="0"/>
              <a:pPr/>
              <a:t>40</a:t>
            </a:fld>
            <a:endParaRPr lang="cs-CZ" altLang="en-US" smtClean="0"/>
          </a:p>
        </p:txBody>
      </p:sp>
      <p:sp>
        <p:nvSpPr>
          <p:cNvPr id="70659" name="Rectangle 2"/>
          <p:cNvSpPr>
            <a:spLocks noRot="1" noChangeArrowheads="1" noTextEdit="1"/>
          </p:cNvSpPr>
          <p:nvPr>
            <p:ph type="sldImg"/>
          </p:nvPr>
        </p:nvSpPr>
        <p:spPr>
          <a:ln/>
        </p:spPr>
      </p:sp>
      <p:sp>
        <p:nvSpPr>
          <p:cNvPr id="70660" name="Rectangle 3"/>
          <p:cNvSpPr>
            <a:spLocks noGrp="1" noChangeArrowheads="1"/>
          </p:cNvSpPr>
          <p:nvPr>
            <p:ph type="body" idx="1"/>
          </p:nvPr>
        </p:nvSpPr>
        <p:spPr>
          <a:xfrm>
            <a:off x="685800" y="4344988"/>
            <a:ext cx="5486400" cy="4113212"/>
          </a:xfrm>
          <a:noFill/>
        </p:spPr>
        <p:txBody>
          <a:bodyPr/>
          <a:lstStyle/>
          <a:p>
            <a:pPr eaLnBrk="1" hangingPunct="1"/>
            <a:r>
              <a:rPr lang="en-US" altLang="en-US" smtClean="0"/>
              <a:t>In a hydrogen breath test, after an overnight fast, 50 grams of lactose (in a solution with water) is swallowed. If the lactose cannot be digested, enteric bacteria metabolize it and produce hydrogen. This, along with methane, can be detected in the patient's breath by a clinical gas chromatograph or a compact solid state detector. The test takes about 2 to 3 hours. A medical condition with similar symptoms is fructose malabsorption.</a:t>
            </a:r>
          </a:p>
          <a:p>
            <a:pPr eaLnBrk="1" hangingPunct="1"/>
            <a:r>
              <a:rPr lang="en-US" altLang="en-US" smtClean="0"/>
              <a:t>In conjunction, measuring the blood glucose level every 10 - 15 minutes after ingestion will show a "flat curve" in individuals with lactose malabsorption, while the lactase persistent will have a significant "top", with an elevation of typically 50 to 100% within 1 - 2 hours. However, given the need for frequent blood drawns, this approach has been largely supplanted by breath testing.</a:t>
            </a:r>
          </a:p>
          <a:p>
            <a:pPr eaLnBrk="1" hangingPunct="1"/>
            <a:r>
              <a:rPr lang="cs-CZ" altLang="en-US" smtClean="0"/>
              <a:t>β-D-galactose &amp; β-D-glucose</a:t>
            </a:r>
            <a:endParaRPr lang="en-US" altLang="en-US" smtClean="0"/>
          </a:p>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1A4D1C-BB68-4342-87F5-D87A19D0453F}" type="slidenum">
              <a:rPr lang="cs-CZ" altLang="en-US" smtClean="0"/>
              <a:pPr/>
              <a:t>57</a:t>
            </a:fld>
            <a:endParaRPr lang="cs-CZ" altLang="en-US" smtClean="0"/>
          </a:p>
        </p:txBody>
      </p:sp>
      <p:sp>
        <p:nvSpPr>
          <p:cNvPr id="90115" name="Rectangle 2"/>
          <p:cNvSpPr>
            <a:spLocks noRo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lnSpc>
                <a:spcPct val="90000"/>
              </a:lnSpc>
            </a:pPr>
            <a:r>
              <a:rPr lang="en-US" altLang="en-US" sz="1000" smtClean="0"/>
              <a:t>cholinesterase is a term which refers to one of the two enzymes:</a:t>
            </a:r>
          </a:p>
          <a:p>
            <a:pPr eaLnBrk="1" hangingPunct="1">
              <a:lnSpc>
                <a:spcPct val="90000"/>
              </a:lnSpc>
            </a:pPr>
            <a:endParaRPr lang="en-US" altLang="en-US" sz="1000" smtClean="0"/>
          </a:p>
          <a:p>
            <a:pPr eaLnBrk="1" hangingPunct="1">
              <a:lnSpc>
                <a:spcPct val="90000"/>
              </a:lnSpc>
            </a:pPr>
            <a:r>
              <a:rPr lang="en-US" altLang="en-US" sz="1000" smtClean="0"/>
              <a:t>    * Acetylcholinesterase (EC 3.1.1.7) (AChE), also known as RBC cholinesterase, erythrocyte cholinesterase, or (most formally) acetylcholine acetylhydrolase, found primarily in the blood and neural synapses</a:t>
            </a:r>
          </a:p>
          <a:p>
            <a:pPr eaLnBrk="1" hangingPunct="1">
              <a:lnSpc>
                <a:spcPct val="90000"/>
              </a:lnSpc>
            </a:pPr>
            <a:r>
              <a:rPr lang="en-US" altLang="en-US" sz="1000" smtClean="0"/>
              <a:t>    * Pseudocholinesterase (EC 3.1.1.8) (BChE or BuChE), also known as plasma cholinesterase, butyrylcholinesterase, or (most formally) acylcholine acylhydrolase, found primarily in the liver</a:t>
            </a:r>
          </a:p>
          <a:p>
            <a:pPr eaLnBrk="1" hangingPunct="1">
              <a:lnSpc>
                <a:spcPct val="90000"/>
              </a:lnSpc>
            </a:pPr>
            <a:endParaRPr lang="en-US" altLang="en-US" sz="1000" smtClean="0"/>
          </a:p>
          <a:p>
            <a:pPr eaLnBrk="1" hangingPunct="1">
              <a:lnSpc>
                <a:spcPct val="90000"/>
              </a:lnSpc>
            </a:pPr>
            <a:r>
              <a:rPr lang="en-US" altLang="en-US" sz="1000" smtClean="0"/>
              <a:t>Both of these compounds catalyze the hydrolysis of the neurotransmitter acetylcholine into choline and acetic acid, a reaction necessary to allow a cholinergic neuron to return to its resting state after activation.</a:t>
            </a:r>
          </a:p>
          <a:p>
            <a:pPr eaLnBrk="1" hangingPunct="1">
              <a:lnSpc>
                <a:spcPct val="90000"/>
              </a:lnSpc>
            </a:pPr>
            <a:endParaRPr lang="en-US" altLang="en-US" sz="1000" smtClean="0"/>
          </a:p>
          <a:p>
            <a:pPr eaLnBrk="1" hangingPunct="1">
              <a:lnSpc>
                <a:spcPct val="90000"/>
              </a:lnSpc>
            </a:pPr>
            <a:r>
              <a:rPr lang="en-US" altLang="en-US" sz="1000" smtClean="0"/>
              <a:t>The difference between the two types of cholinesterase has to do with their respective preferences for substrates: the former hydrolyses acetylcholine more quickly; the latter hydrolyses butyrylcholine more quickly. In 1968, Walo Leuzinger et al successfully purified and crystallized the enzyme from electric eels at Columbia University, NY. The 3D structure of acetylcholinesterase was first determined in 1991 by Sussman et al using protein from the Pacific electric ray.</a:t>
            </a:r>
          </a:p>
          <a:p>
            <a:pPr eaLnBrk="1" hangingPunct="1">
              <a:lnSpc>
                <a:spcPct val="90000"/>
              </a:lnSpc>
            </a:pPr>
            <a:endParaRPr lang="en-US" altLang="en-US" sz="1000" smtClean="0"/>
          </a:p>
          <a:p>
            <a:pPr eaLnBrk="1" hangingPunct="1">
              <a:lnSpc>
                <a:spcPct val="90000"/>
              </a:lnSpc>
            </a:pPr>
            <a:r>
              <a:rPr lang="en-US" altLang="en-US" sz="1000" smtClean="0"/>
              <a:t>An absence or mutation of the pseudocholinesterase enzyme leads to a medical condition known simply as pseudocholinesterase deficiency. This is a silent condition that only manifests itself when people who have the deficiency receive the muscle relaxants succinylcholine or mivacurium during a surgery.</a:t>
            </a:r>
            <a:endParaRPr lang="cs-CZ" altLang="en-US" sz="1000" smtClean="0"/>
          </a:p>
          <a:p>
            <a:pPr eaLnBrk="1" hangingPunct="1">
              <a:lnSpc>
                <a:spcPct val="90000"/>
              </a:lnSpc>
            </a:pPr>
            <a:endParaRPr lang="cs-CZ" altLang="en-US" sz="10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6957A1C-952D-431E-BCB9-823089E7CDAE}" type="slidenum">
              <a:rPr lang="cs-CZ" altLang="en-US" smtClean="0"/>
              <a:pPr/>
              <a:t>65</a:t>
            </a:fld>
            <a:endParaRPr lang="cs-CZ" altLang="en-US" smtClean="0"/>
          </a:p>
        </p:txBody>
      </p:sp>
      <p:sp>
        <p:nvSpPr>
          <p:cNvPr id="103427" name="Rectangle 2"/>
          <p:cNvSpPr>
            <a:spLocks noRo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lnSpc>
                <a:spcPct val="80000"/>
              </a:lnSpc>
            </a:pPr>
            <a:r>
              <a:rPr lang="cs-CZ" altLang="en-US" sz="1000" smtClean="0"/>
              <a:t>should be considered in the differential diagnosis of every acute abdomen. The differential diagnosis of acute pancreatitis includes a perforated gastric or duodenal ulcer, mesenteric infarction, strangulating intestinal obstruction, ectopic pregnancy, dissecting aneurysm, biliary colic, appendicitis, diverticulitis, inferior wall MI, and hematoma of abdominal muscles or spleen.</a:t>
            </a:r>
          </a:p>
          <a:p>
            <a:pPr eaLnBrk="1" hangingPunct="1">
              <a:lnSpc>
                <a:spcPct val="80000"/>
              </a:lnSpc>
            </a:pPr>
            <a:r>
              <a:rPr lang="cs-CZ" altLang="en-US" sz="1000" smtClean="0"/>
              <a:t>Laboratory tests cannot confirm a diagnosis of acute pancreatitis but can support the clinical impression. </a:t>
            </a:r>
            <a:r>
              <a:rPr lang="cs-CZ" altLang="en-US" sz="1000" b="1" smtClean="0"/>
              <a:t>Serum amylase</a:t>
            </a:r>
            <a:r>
              <a:rPr lang="cs-CZ" altLang="en-US" sz="1000" smtClean="0"/>
              <a:t> and </a:t>
            </a:r>
            <a:r>
              <a:rPr lang="cs-CZ" altLang="en-US" sz="1000" b="1" smtClean="0"/>
              <a:t>lipase concentrations</a:t>
            </a:r>
            <a:r>
              <a:rPr lang="cs-CZ" altLang="en-US" sz="1000" smtClean="0"/>
              <a:t> increase on the first day of acute pancreatitis and return to normal in 3 to 7 days. Both may remain normal if destruction of acinar tissue during previous episodes precludes release of sufficient amounts of enzymes to raise serum levels. Serum amylase may remain normal if there is coexisting hypertriglyceridemia (which may contain a circulating inhibitor that must be diluted before an elevation in serum amylase can be detected). Both serum amylase and lipase may be increased in other disorders, such as renal failure and abdominal conditions requiring urgent surgical therapy (eg, perforated ulcer, mesenteric vascular occlusion, intestinal obstruction associated with ischemia). Other causes of increased serum amylase include salivary gland dysfunction, macroamylasemia, and tumors that secrete amylase.</a:t>
            </a:r>
          </a:p>
          <a:p>
            <a:pPr eaLnBrk="1" hangingPunct="1">
              <a:lnSpc>
                <a:spcPct val="80000"/>
              </a:lnSpc>
            </a:pPr>
            <a:r>
              <a:rPr lang="cs-CZ" altLang="en-US" sz="1000" smtClean="0"/>
              <a:t>The </a:t>
            </a:r>
            <a:r>
              <a:rPr lang="cs-CZ" altLang="en-US" sz="1000" b="1" smtClean="0"/>
              <a:t>amylase:creatinine clearance ratio</a:t>
            </a:r>
            <a:r>
              <a:rPr lang="cs-CZ" altLang="en-US" sz="1000" smtClean="0"/>
              <a:t> does not appear to have sufficient sensitivity or specificity to confirm a diagnosis of pancreatitis. It is generally used to diagnose macroamylasemia when no pancreatitis truly exists. In macroamylasemia, amylase bound to serum immunoglobulin falsely elevates the serum amylase level. Fractionation of total serum amylase into pancreatic type (p-type) and salivary-type (s-type) isoamylase is now possible in most commercial laboratories. p-Type increases on the first day of pancreatitis and, along with serum lipase, remains elevated longer than total serum amylase. However, p-type also increases in renal failure and in other severe abdominal conditions in which amylase clearance is altered.  </a:t>
            </a:r>
          </a:p>
          <a:p>
            <a:pPr eaLnBrk="1" hangingPunct="1">
              <a:lnSpc>
                <a:spcPct val="80000"/>
              </a:lnSpc>
            </a:pPr>
            <a:r>
              <a:rPr lang="cs-CZ" altLang="en-US" sz="1000" smtClean="0"/>
              <a:t>The WBC count usually increases to 12,000 to 20,000/µL. Third space fluid losses may increase the Hct to as high as 50 to 55%, indicating severe inflammation. Hyperglycemia may occur. Serum Ca concentration falls as early as the first day because of the formation of Ca "soaps" secondary to excess generation of free fatty acids, especially by pancreatic lipase. Serum bilirubin increases in 15 to 25% of patients because pancreatic edema compresses the common bile duct.</a:t>
            </a:r>
          </a:p>
          <a:p>
            <a:pPr eaLnBrk="1" hangingPunct="1">
              <a:lnSpc>
                <a:spcPct val="80000"/>
              </a:lnSpc>
            </a:pPr>
            <a:endParaRPr lang="cs-CZ" altLang="en-US" sz="10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869061-E505-48EB-A2A9-8253A5D86C84}" type="slidenum">
              <a:rPr lang="cs-CZ" altLang="en-US" smtClean="0"/>
              <a:pPr/>
              <a:t>66</a:t>
            </a:fld>
            <a:endParaRPr lang="cs-CZ" altLang="en-US" smtClean="0"/>
          </a:p>
        </p:txBody>
      </p:sp>
      <p:sp>
        <p:nvSpPr>
          <p:cNvPr id="105475" name="Rectangle 2"/>
          <p:cNvSpPr>
            <a:spLocks noRo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r>
              <a:rPr lang="cs-CZ" altLang="en-US" smtClean="0"/>
              <a:t>Ranson</a:t>
            </a:r>
            <a:r>
              <a:rPr lang="en-US" altLang="en-US" smtClean="0"/>
              <a:t>’s criteria for evaluation of  Acute Pancreatitis</a:t>
            </a:r>
            <a:endParaRPr lang="cs-CZ" altLang="en-US" smtClean="0"/>
          </a:p>
          <a:p>
            <a:pPr eaLnBrk="1" hangingPunct="1"/>
            <a:r>
              <a:rPr lang="cs-CZ" altLang="en-US" smtClean="0"/>
              <a:t>Five signs can be documented at admission: age &gt; 55 yr, serum glucose &gt; 200 mg/dL (&gt; 11.1 mmol/L), serum LDH &gt; 350 IU/L, AST &gt; 250 U, and WBC count &gt; 16,000/µL. The rest are determined within 48 h after admission: Hct decrease &gt; 10%, BUN rise &gt; 5 mg/dL (&gt; 1.8 mmol Urea/L), serum Ca &lt; 8 mg/dL (&lt; 2 mmol/L), PaO2 &lt; 60 mm Hg, base deficit &gt; 4 mEq/L, and estimated fluid sequestration &gt; 6 L. Mortality increases with the number of positive signs: If fewer than three signs are positive, the mortality rate is &lt; 5%; if three or four are positive, it is 15 to 20%.</a:t>
            </a:r>
          </a:p>
          <a:p>
            <a:pPr eaLnBrk="1" hangingPunct="1"/>
            <a:r>
              <a:rPr lang="cs-CZ" altLang="en-US" smtClean="0"/>
              <a:t>Pancreatitis associated with necrosis and hemorrhage has a mortality rate &gt;= 10 to 50%. This diagnosis is suggested by a progressive decrease in Hct, presence of hemorrhagic fluid within ascites, reduction in serum Ca, and </a:t>
            </a:r>
            <a:r>
              <a:rPr lang="cs-CZ" altLang="en-US" b="1" smtClean="0"/>
              <a:t>Grey Turner's</a:t>
            </a:r>
            <a:r>
              <a:rPr lang="cs-CZ" altLang="en-US" smtClean="0"/>
              <a:t> or </a:t>
            </a:r>
            <a:r>
              <a:rPr lang="cs-CZ" altLang="en-US" b="1" smtClean="0"/>
              <a:t>Cullen's sign</a:t>
            </a:r>
            <a:r>
              <a:rPr lang="cs-CZ" altLang="en-US" smtClean="0"/>
              <a:t> (indicating extravasation of hemorrhagic exudate to the flanks or umbilical region, respectively).</a:t>
            </a:r>
          </a:p>
          <a:p>
            <a:pPr eaLnBrk="1" hangingPunct="1"/>
            <a:endParaRPr lang="cs-CZ"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9FB062-1675-4E69-8BA8-878F5DF1FE12}" type="slidenum">
              <a:rPr lang="cs-CZ" altLang="en-US" smtClean="0"/>
              <a:pPr/>
              <a:t>67</a:t>
            </a:fld>
            <a:endParaRPr lang="cs-CZ" altLang="en-US" smtClean="0"/>
          </a:p>
        </p:txBody>
      </p:sp>
      <p:sp>
        <p:nvSpPr>
          <p:cNvPr id="107523" name="Rectangle 2"/>
          <p:cNvSpPr>
            <a:spLocks noRo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r>
              <a:rPr lang="en-US" altLang="en-US" smtClean="0"/>
              <a:t>Falešně abnormální výsledky při poškození stření sliznice, jaterních onemocněních a onemocněních ledvin </a:t>
            </a:r>
          </a:p>
          <a:p>
            <a:pPr eaLnBrk="1" hangingPunct="1"/>
            <a:endParaRPr lang="cs-CZ"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EDD49A3-44A3-49B1-9F41-EDB86065546F}" type="slidenum">
              <a:rPr lang="cs-CZ" altLang="en-US" smtClean="0"/>
              <a:pPr/>
              <a:t>9</a:t>
            </a:fld>
            <a:endParaRPr lang="cs-CZ" altLang="en-US" smtClean="0"/>
          </a:p>
        </p:txBody>
      </p:sp>
      <p:sp>
        <p:nvSpPr>
          <p:cNvPr id="12291" name="Rectangle 2"/>
          <p:cNvSpPr>
            <a:spLocks noRo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lnSpc>
                <a:spcPct val="90000"/>
              </a:lnSpc>
            </a:pPr>
            <a:r>
              <a:rPr lang="cs-CZ" altLang="en-US" smtClean="0"/>
              <a:t>A detailed history points to the diagnosis. X-rays, esophagoscopy, esophageal manometry, pH monitoring, the Bernstein acid perfusion test, and esophageal biopsy help to confirm the diagnosis and demonstrate possible complications (eg, Barrett's esophagus). X-rays taken with the patient in Trendelenburg's position may show reflux of barium from the stomach into the esophagus. Abdominal compression may be used, but x-ray maneuvers usually are not sensitive indicators of GERD. X-rays after a barium swallow readily show esophageal ulcers and peptic strictures but are only rarely diagnostic in patients with hemorrhage caused by esophagitis. Esophagoscopy provides accurate diagnosis of esophagitis with or without hemorrhage. Esophagoscopy with cytologic washings and direct vision biopsy is essential to distinguish benign peptic stricture (see </a:t>
            </a:r>
            <a:r>
              <a:rPr lang="cs-CZ" altLang="en-US" smtClean="0">
                <a:hlinkClick r:id="rId3"/>
              </a:rPr>
              <a:t>Plate 20-5</a:t>
            </a:r>
            <a:r>
              <a:rPr lang="cs-CZ" altLang="en-US" smtClean="0"/>
              <a:t>) from esophageal cancer. Esophageal manometry determines pressure at the lower esophageal sphincter. Esophageal pH monitoring provides direct evidence of GERD. In the Bernstein test, symptoms are promptly reproduced by acid perfusion in the esophagus and relieved by saline perfusion. Esophageal biopsy may show thinning of the squamous mucosal layer and basilar cell hyperplasia, even without evidence of gross esophagitis by endoscopy.</a:t>
            </a:r>
          </a:p>
          <a:p>
            <a:pPr eaLnBrk="1" hangingPunct="1">
              <a:lnSpc>
                <a:spcPct val="90000"/>
              </a:lnSpc>
            </a:pPr>
            <a:r>
              <a:rPr lang="cs-CZ" altLang="en-US" smtClean="0"/>
              <a:t>A positive biopsy or a positive Bernstein test correlates best with esophageal symptoms of reflux regardless of endoscopic or x-ray findings. Endoscopic biopsy is also the only test that consistently detects the columnar mucosal changes of Barrett's metaplasia (see </a:t>
            </a:r>
            <a:r>
              <a:rPr lang="cs-CZ" altLang="en-US" smtClean="0">
                <a:hlinkClick r:id="rId4"/>
              </a:rPr>
              <a:t>Plate 20-6</a:t>
            </a:r>
            <a:r>
              <a:rPr lang="cs-CZ" altLang="en-US" smtClean="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18A513-9595-41A4-948A-DD1E5E694123}" type="slidenum">
              <a:rPr lang="cs-CZ" altLang="en-US" smtClean="0"/>
              <a:pPr/>
              <a:t>10</a:t>
            </a:fld>
            <a:endParaRPr lang="cs-CZ" altLang="en-US" smtClean="0"/>
          </a:p>
        </p:txBody>
      </p:sp>
      <p:sp>
        <p:nvSpPr>
          <p:cNvPr id="16387" name="Rectangle 2"/>
          <p:cNvSpPr>
            <a:spLocks noRo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lnSpc>
                <a:spcPct val="90000"/>
              </a:lnSpc>
            </a:pPr>
            <a:r>
              <a:rPr lang="cs-CZ" altLang="en-US" smtClean="0"/>
              <a:t>A detailed history points to the diagnosis. X-rays, esophagoscopy, esophageal manometry, pH monitoring, the Bernstein acid perfusion test, and esophageal biopsy help to confirm the diagnosis and demonstrate possible complications (eg, Barrett's esophagus). X-rays taken with the patient in Trendelenburg's position may show reflux of barium from the stomach into the esophagus. Abdominal compression may be used, but x-ray maneuvers usually are not sensitive indicators of GERD. X-rays after a barium swallow readily show esophageal ulcers and peptic strictures but are only rarely diagnostic in patients with hemorrhage caused by esophagitis. Esophagoscopy provides accurate diagnosis of esophagitis with or without hemorrhage. Esophagoscopy with cytologic washings and direct vision biopsy is essential to distinguish benign peptic stricture (see </a:t>
            </a:r>
            <a:r>
              <a:rPr lang="cs-CZ" altLang="en-US" smtClean="0">
                <a:hlinkClick r:id="rId3"/>
              </a:rPr>
              <a:t>Plate 20-5</a:t>
            </a:r>
            <a:r>
              <a:rPr lang="cs-CZ" altLang="en-US" smtClean="0"/>
              <a:t>) from esophageal cancer. Esophageal manometry determines pressure at the lower esophageal sphincter. Esophageal pH monitoring provides direct evidence of GERD. In the Bernstein test, symptoms are promptly reproduced by acid perfusion in the esophagus and relieved by saline perfusion. Esophageal biopsy may show thinning of the squamous mucosal layer and basilar cell hyperplasia, even without evidence of gross esophagitis by endoscopy. A positive biopsy or a positive Bernstein test correlates best with esophageal symptoms of reflux regardless of endoscopic or x-ray findings. Endoscopic biopsy is also the only test that consistently detects the columnar mucosal changes of Barrett's metaplasia (see </a:t>
            </a:r>
            <a:r>
              <a:rPr lang="cs-CZ" altLang="en-US" smtClean="0">
                <a:hlinkClick r:id="rId4"/>
              </a:rPr>
              <a:t>Plate 20-6</a:t>
            </a:r>
            <a:r>
              <a:rPr lang="cs-CZ" altLang="en-US" smtClean="0"/>
              <a:t>).</a:t>
            </a:r>
          </a:p>
          <a:p>
            <a:pPr eaLnBrk="1" hangingPunct="1">
              <a:lnSpc>
                <a:spcPct val="90000"/>
              </a:lnSpc>
            </a:pPr>
            <a:r>
              <a:rPr lang="cs-CZ" altLang="en-US" smtClean="0"/>
              <a:t>Endoscopic Photograph Showing Traditional, or Long-Segment, Barrett’s Esophagus</a:t>
            </a:r>
            <a:endParaRPr lang="en-US" altLang="en-US" smtClean="0"/>
          </a:p>
          <a:p>
            <a:pPr eaLnBrk="1" hangingPunct="1">
              <a:lnSpc>
                <a:spcPct val="90000"/>
              </a:lnSpc>
            </a:pPr>
            <a:endParaRPr lang="cs-CZ"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4FE64E-C1E5-41C0-8021-8217D5607AB2}" type="slidenum">
              <a:rPr lang="cs-CZ" altLang="en-US" smtClean="0"/>
              <a:pPr/>
              <a:t>13</a:t>
            </a:fld>
            <a:endParaRPr lang="cs-CZ" altLang="en-US" smtClean="0"/>
          </a:p>
        </p:txBody>
      </p:sp>
      <p:sp>
        <p:nvSpPr>
          <p:cNvPr id="22531" name="Rectangle 2"/>
          <p:cNvSpPr>
            <a:spLocks noRo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r>
              <a:rPr lang="cs-CZ" altLang="en-US" smtClean="0"/>
              <a:t>Webs develop rarely in patients with untreated severe iron-deficiency anemia or, even more rarely, without an overt anemia. They usually occur in the upper esophagus, producing dysphagia for solids. They are usually missed on ordinary barium swallow and can be shown best on cinefilms. The webs disappear with therapy for the anemia, but they may be easily ruptured during esophagoscopy. </a:t>
            </a:r>
            <a:endParaRPr lang="en-US" altLang="en-US" smtClean="0"/>
          </a:p>
          <a:p>
            <a:pPr eaLnBrk="1" hangingPunct="1"/>
            <a:r>
              <a:rPr lang="cs-CZ" altLang="en-US" smtClean="0"/>
              <a:t>Lower esophageal rings are the most common cause of intermittent dysphagia. Intermittent dysphagia for solids may occur, usually when the esophageal lumen is &lt; 12 mm in diameter.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323B71A-162F-4102-8897-8AA9DCE807AF}" type="slidenum">
              <a:rPr lang="cs-CZ" altLang="en-US" smtClean="0"/>
              <a:pPr/>
              <a:t>14</a:t>
            </a:fld>
            <a:endParaRPr lang="cs-CZ" altLang="en-US" smtClean="0"/>
          </a:p>
        </p:txBody>
      </p:sp>
      <p:sp>
        <p:nvSpPr>
          <p:cNvPr id="24579" name="Rectangle 2"/>
          <p:cNvSpPr>
            <a:spLocks noRo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cs-CZ" altLang="en-US" smtClean="0"/>
              <a:t>Barium x-ray of the esophagus demonstrates the absence of progressive peristaltic contractions during swallowing. The esophagus is dilated, frequently enormously, but is narrowed and beaklike at the lower esophageal sphincter. Esophageal manometry shows aperistalsis, increased lower esophageal sphincter pressure, and incomplete sphincteric relaxation with swallowing. Esophagoscopy reveals dilation but no obstructing lesion. The esophagoscope usually passes readily into the stomach; difficulty doing so should raise the possibility of malignancy or stricture. An increased sensitivity of the denervated structures to pharmacologic stimuli (eg, methacholine) can usually be shown on manometry, but may be associated with adverse effects and is rarely necessary for diagnosis.</a:t>
            </a:r>
          </a:p>
          <a:p>
            <a:pPr eaLnBrk="1" hangingPunct="1"/>
            <a:r>
              <a:rPr lang="cs-CZ" altLang="en-US" smtClean="0"/>
              <a:t>Achalasia must be differentiated from a distal stenosing carcinoma and a peptic stricture, particularly in the patient with scleroderma in whom esophageal manometry may also show aperistalsis. Scleroderma is usually accompanied by a history of Raynaud's phenomenon and symptoms of GERD. A retroflexed view of the gastric cardia, biopsies, and brushings for cytology should be obtained in all patients to exclude malignancy.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CA6702-5663-4BD3-9C47-8EDAABE41536}" type="slidenum">
              <a:rPr lang="cs-CZ" altLang="en-US" smtClean="0"/>
              <a:pPr/>
              <a:t>15</a:t>
            </a:fld>
            <a:endParaRPr lang="cs-CZ" altLang="en-US" smtClean="0"/>
          </a:p>
        </p:txBody>
      </p:sp>
      <p:sp>
        <p:nvSpPr>
          <p:cNvPr id="26627" name="Rectangle 2"/>
          <p:cNvSpPr>
            <a:spLocks noRo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cs-CZ" altLang="en-US" smtClean="0"/>
              <a:t>There are several types of esophageal diverticula (see </a:t>
            </a:r>
            <a:r>
              <a:rPr lang="cs-CZ" altLang="en-US" smtClean="0">
                <a:hlinkClick r:id="rId3"/>
              </a:rPr>
              <a:t>Plate 20-7</a:t>
            </a:r>
            <a:r>
              <a:rPr lang="cs-CZ" altLang="en-US" smtClean="0"/>
              <a:t>), each of different origin. A </a:t>
            </a:r>
            <a:r>
              <a:rPr lang="cs-CZ" altLang="en-US" b="1" smtClean="0"/>
              <a:t>Zenker's (pharyngeal) diverticulum</a:t>
            </a:r>
            <a:r>
              <a:rPr lang="cs-CZ" altLang="en-US" smtClean="0"/>
              <a:t> is a posterior outpouching of the mucosa and submucosa through the cricopharyngeal muscle (see </a:t>
            </a:r>
            <a:r>
              <a:rPr lang="cs-CZ" altLang="en-US" smtClean="0">
                <a:hlinkClick r:id="rId4"/>
              </a:rPr>
              <a:t>Plate 20-8</a:t>
            </a:r>
            <a:r>
              <a:rPr lang="cs-CZ" altLang="en-US" smtClean="0"/>
              <a:t>). It probably results from incoordination between pharyngeal propulsion and cricopharyngeal relaxation. </a:t>
            </a:r>
            <a:r>
              <a:rPr lang="cs-CZ" altLang="en-US" b="1" smtClean="0"/>
              <a:t>Midesophageal (traditionally called traction) diverticula</a:t>
            </a:r>
            <a:r>
              <a:rPr lang="cs-CZ" altLang="en-US" smtClean="0"/>
              <a:t> (see </a:t>
            </a:r>
            <a:r>
              <a:rPr lang="cs-CZ" altLang="en-US" smtClean="0">
                <a:hlinkClick r:id="rId5"/>
              </a:rPr>
              <a:t>Plate 20-9</a:t>
            </a:r>
            <a:r>
              <a:rPr lang="cs-CZ" altLang="en-US" smtClean="0"/>
              <a:t>) are either caused by traction from mediastinal inflammatory lesions or secondary to motor disorders. An </a:t>
            </a:r>
            <a:r>
              <a:rPr lang="cs-CZ" altLang="en-US" b="1" smtClean="0"/>
              <a:t>epiphrenic diverticulum,</a:t>
            </a:r>
            <a:r>
              <a:rPr lang="cs-CZ" altLang="en-US" smtClean="0"/>
              <a:t> also probably of propulsive origin, occurs just above the diaphragm and usually accompanies an esophageal motor disturbance (achalasia, diffuse esophageal spasm).</a:t>
            </a:r>
            <a:endParaRPr lang="cs-CZ" altLang="en-US" b="1" smtClean="0"/>
          </a:p>
          <a:p>
            <a:pPr eaLnBrk="1" hangingPunct="1"/>
            <a:r>
              <a:rPr lang="cs-CZ" altLang="en-US" b="1" smtClean="0"/>
              <a:t>Symptoms and Signs </a:t>
            </a:r>
          </a:p>
          <a:p>
            <a:pPr eaLnBrk="1" hangingPunct="1"/>
            <a:r>
              <a:rPr lang="cs-CZ" altLang="en-US" smtClean="0"/>
              <a:t>A Zenker's diverticulum fills with food that may be regurgitated when the patient bends or lies down. Aspiration pneumonitis may result if regurgitation is nocturnal. Rarely, the pouch becomes large and causes dysphagia. Traction and epiphrenic diverticula are rarely symptomatic in themselves.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17C59B-DECA-4FAE-9926-C665FF756B1E}" type="slidenum">
              <a:rPr lang="cs-CZ" altLang="en-US" smtClean="0"/>
              <a:pPr/>
              <a:t>16</a:t>
            </a:fld>
            <a:endParaRPr lang="cs-CZ" altLang="en-US" smtClean="0"/>
          </a:p>
        </p:txBody>
      </p:sp>
      <p:sp>
        <p:nvSpPr>
          <p:cNvPr id="28675" name="Rectangle 2"/>
          <p:cNvSpPr>
            <a:spLocks noRo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r>
              <a:rPr lang="cs-CZ" altLang="en-US" b="1" smtClean="0"/>
              <a:t>MALLORY-WEISS SYNDROME </a:t>
            </a:r>
          </a:p>
          <a:p>
            <a:pPr eaLnBrk="1" hangingPunct="1"/>
            <a:r>
              <a:rPr lang="cs-CZ" altLang="en-US" i="1" smtClean="0"/>
              <a:t>Laceration of the distal esophagus and proximal stomach during vomiting, retching, or hiccuping (see </a:t>
            </a:r>
            <a:r>
              <a:rPr lang="cs-CZ" altLang="en-US" i="1" smtClean="0">
                <a:hlinkClick r:id="rId3"/>
              </a:rPr>
              <a:t>Plate 20-10</a:t>
            </a:r>
            <a:r>
              <a:rPr lang="cs-CZ" altLang="en-US" i="1" smtClean="0"/>
              <a:t>).</a:t>
            </a:r>
            <a:endParaRPr lang="cs-CZ" altLang="en-US" smtClean="0"/>
          </a:p>
          <a:p>
            <a:pPr eaLnBrk="1" hangingPunct="1"/>
            <a:r>
              <a:rPr lang="cs-CZ" altLang="en-US" smtClean="0"/>
              <a:t>GI hemorrhage from an arterial site is the usual clinical presentation. Initially described in alcoholics, Mallory-Weiss syndrome is recognized in all types of patients. It is the cause of upper GI hemorrhage in about 5% of patients. Diagnosis is made during endoscopy or arteriography. The lesion is not seen on routine upper GI x-rays. Most episodes of bleeding stop spontaneously, but some patients require ligation of the laceration. Intra-arterial infusion of pitressin or therapeutic embolization into the left gastric artery during angiography may also be used to control bleeding.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D137C7-0E19-42E9-8B34-9AF3A8B23458}" type="slidenum">
              <a:rPr lang="cs-CZ" altLang="en-US" smtClean="0"/>
              <a:pPr/>
              <a:t>17</a:t>
            </a:fld>
            <a:endParaRPr lang="cs-CZ" altLang="en-US" smtClean="0"/>
          </a:p>
        </p:txBody>
      </p:sp>
      <p:sp>
        <p:nvSpPr>
          <p:cNvPr id="30723" name="Rectangle 2"/>
          <p:cNvSpPr>
            <a:spLocks noRo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cs-CZ" altLang="en-US" b="1" smtClean="0"/>
              <a:t>MALLORY-WEISS SYNDROME </a:t>
            </a:r>
          </a:p>
          <a:p>
            <a:pPr eaLnBrk="1" hangingPunct="1"/>
            <a:r>
              <a:rPr lang="cs-CZ" altLang="en-US" i="1" smtClean="0"/>
              <a:t>Laceration of the distal esophagus and proximal stomach during vomiting, retching, or hiccuping (see </a:t>
            </a:r>
            <a:r>
              <a:rPr lang="cs-CZ" altLang="en-US" i="1" smtClean="0">
                <a:hlinkClick r:id="rId3"/>
              </a:rPr>
              <a:t>Plate 20-10</a:t>
            </a:r>
            <a:r>
              <a:rPr lang="cs-CZ" altLang="en-US" i="1" smtClean="0"/>
              <a:t>).</a:t>
            </a:r>
            <a:endParaRPr lang="cs-CZ" altLang="en-US" smtClean="0"/>
          </a:p>
          <a:p>
            <a:pPr eaLnBrk="1" hangingPunct="1"/>
            <a:r>
              <a:rPr lang="cs-CZ" altLang="en-US" smtClean="0"/>
              <a:t>GI hemorrhage from an arterial site is the usual clinical presentation. Initially described in alcoholics, Mallory-Weiss syndrome is recognized in all types of patients. It is the cause of upper GI hemorrhage in about 5% of patients. Diagnosis is made during endoscopy or arteriography. The lesion is not seen on routine upper GI x-rays. Most episodes of bleeding stop spontaneously, but some patients require ligation of the laceration. Intra-arterial infusion of pitressin or therapeutic embolization into the left gastric artery during angiography may also be used to control bleeding.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635770-F788-4A72-BCDC-89E0525A4D58}" type="slidenum">
              <a:rPr lang="cs-CZ" altLang="en-US" smtClean="0"/>
              <a:pPr/>
              <a:t>19</a:t>
            </a:fld>
            <a:endParaRPr lang="cs-CZ" altLang="en-US" smtClean="0"/>
          </a:p>
        </p:txBody>
      </p:sp>
      <p:sp>
        <p:nvSpPr>
          <p:cNvPr id="33795" name="Rectangle 2"/>
          <p:cNvSpPr>
            <a:spLocks noRo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C704F343-0B28-4DD7-8696-FE5143799FD1}" type="slidenum">
              <a:rPr lang="cs-CZ" altLang="en-US"/>
              <a:pPr>
                <a:defRPr/>
              </a:pPr>
              <a:t>‹#›</a:t>
            </a:fld>
            <a:endParaRPr lang="cs-CZ" altLang="en-US"/>
          </a:p>
        </p:txBody>
      </p:sp>
    </p:spTree>
    <p:extLst>
      <p:ext uri="{BB962C8B-B14F-4D97-AF65-F5344CB8AC3E}">
        <p14:creationId xmlns:p14="http://schemas.microsoft.com/office/powerpoint/2010/main" val="107199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8B94AF53-CF0A-4A70-9219-E719D389AE1F}" type="slidenum">
              <a:rPr lang="cs-CZ" altLang="en-US"/>
              <a:pPr>
                <a:defRPr/>
              </a:pPr>
              <a:t>‹#›</a:t>
            </a:fld>
            <a:endParaRPr lang="cs-CZ" altLang="en-US"/>
          </a:p>
        </p:txBody>
      </p:sp>
    </p:spTree>
    <p:extLst>
      <p:ext uri="{BB962C8B-B14F-4D97-AF65-F5344CB8AC3E}">
        <p14:creationId xmlns:p14="http://schemas.microsoft.com/office/powerpoint/2010/main" val="3275464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61405C30-3925-4196-8476-8778B186C3EA}" type="slidenum">
              <a:rPr lang="cs-CZ" altLang="en-US"/>
              <a:pPr>
                <a:defRPr/>
              </a:pPr>
              <a:t>‹#›</a:t>
            </a:fld>
            <a:endParaRPr lang="cs-CZ" altLang="en-US"/>
          </a:p>
        </p:txBody>
      </p:sp>
    </p:spTree>
    <p:extLst>
      <p:ext uri="{BB962C8B-B14F-4D97-AF65-F5344CB8AC3E}">
        <p14:creationId xmlns:p14="http://schemas.microsoft.com/office/powerpoint/2010/main" val="63312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8" name="Rectangle 6"/>
          <p:cNvSpPr>
            <a:spLocks noGrp="1" noChangeArrowheads="1"/>
          </p:cNvSpPr>
          <p:nvPr>
            <p:ph type="sldNum" sz="quarter" idx="12"/>
          </p:nvPr>
        </p:nvSpPr>
        <p:spPr>
          <a:ln/>
        </p:spPr>
        <p:txBody>
          <a:bodyPr/>
          <a:lstStyle>
            <a:lvl1pPr>
              <a:defRPr/>
            </a:lvl1pPr>
          </a:lstStyle>
          <a:p>
            <a:pPr>
              <a:defRPr/>
            </a:pPr>
            <a:fld id="{619D7906-2DA6-41C1-90BE-0D4F4E5A8565}" type="slidenum">
              <a:rPr lang="cs-CZ" altLang="en-US"/>
              <a:pPr>
                <a:defRPr/>
              </a:pPr>
              <a:t>‹#›</a:t>
            </a:fld>
            <a:endParaRPr lang="cs-CZ" altLang="en-US"/>
          </a:p>
        </p:txBody>
      </p:sp>
    </p:spTree>
    <p:extLst>
      <p:ext uri="{BB962C8B-B14F-4D97-AF65-F5344CB8AC3E}">
        <p14:creationId xmlns:p14="http://schemas.microsoft.com/office/powerpoint/2010/main" val="1269192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3995D2FC-B523-4ABC-8252-E8EE5FAA19BA}" type="slidenum">
              <a:rPr lang="cs-CZ" altLang="en-US"/>
              <a:pPr>
                <a:defRPr/>
              </a:pPr>
              <a:t>‹#›</a:t>
            </a:fld>
            <a:endParaRPr lang="cs-CZ" altLang="en-US"/>
          </a:p>
        </p:txBody>
      </p:sp>
    </p:spTree>
    <p:extLst>
      <p:ext uri="{BB962C8B-B14F-4D97-AF65-F5344CB8AC3E}">
        <p14:creationId xmlns:p14="http://schemas.microsoft.com/office/powerpoint/2010/main" val="3832023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5A645807-ED29-45D2-BEBA-CE5F38097D8D}" type="slidenum">
              <a:rPr lang="cs-CZ" altLang="en-US"/>
              <a:pPr>
                <a:defRPr/>
              </a:pPr>
              <a:t>‹#›</a:t>
            </a:fld>
            <a:endParaRPr lang="cs-CZ" altLang="en-US"/>
          </a:p>
        </p:txBody>
      </p:sp>
    </p:spTree>
    <p:extLst>
      <p:ext uri="{BB962C8B-B14F-4D97-AF65-F5344CB8AC3E}">
        <p14:creationId xmlns:p14="http://schemas.microsoft.com/office/powerpoint/2010/main" val="1644812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DA187-2EDD-4C70-899E-1DB6999EEFDB}" type="slidenum">
              <a:rPr lang="cs-CZ" altLang="en-US"/>
              <a:pPr>
                <a:defRPr/>
              </a:pPr>
              <a:t>‹#›</a:t>
            </a:fld>
            <a:endParaRPr lang="cs-CZ" altLang="en-US"/>
          </a:p>
        </p:txBody>
      </p:sp>
    </p:spTree>
    <p:extLst>
      <p:ext uri="{BB962C8B-B14F-4D97-AF65-F5344CB8AC3E}">
        <p14:creationId xmlns:p14="http://schemas.microsoft.com/office/powerpoint/2010/main" val="3784460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9" name="Rectangle 6"/>
          <p:cNvSpPr>
            <a:spLocks noGrp="1" noChangeArrowheads="1"/>
          </p:cNvSpPr>
          <p:nvPr>
            <p:ph type="sldNum" sz="quarter" idx="12"/>
          </p:nvPr>
        </p:nvSpPr>
        <p:spPr>
          <a:ln/>
        </p:spPr>
        <p:txBody>
          <a:bodyPr/>
          <a:lstStyle>
            <a:lvl1pPr>
              <a:defRPr/>
            </a:lvl1pPr>
          </a:lstStyle>
          <a:p>
            <a:pPr>
              <a:defRPr/>
            </a:pPr>
            <a:fld id="{1ED97893-9072-49C5-BE86-7704AAC009FA}" type="slidenum">
              <a:rPr lang="cs-CZ" altLang="en-US"/>
              <a:pPr>
                <a:defRPr/>
              </a:pPr>
              <a:t>‹#›</a:t>
            </a:fld>
            <a:endParaRPr lang="cs-CZ" altLang="en-US"/>
          </a:p>
        </p:txBody>
      </p:sp>
    </p:spTree>
    <p:extLst>
      <p:ext uri="{BB962C8B-B14F-4D97-AF65-F5344CB8AC3E}">
        <p14:creationId xmlns:p14="http://schemas.microsoft.com/office/powerpoint/2010/main" val="988560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5" name="Rectangle 6"/>
          <p:cNvSpPr>
            <a:spLocks noGrp="1" noChangeArrowheads="1"/>
          </p:cNvSpPr>
          <p:nvPr>
            <p:ph type="sldNum" sz="quarter" idx="12"/>
          </p:nvPr>
        </p:nvSpPr>
        <p:spPr>
          <a:ln/>
        </p:spPr>
        <p:txBody>
          <a:bodyPr/>
          <a:lstStyle>
            <a:lvl1pPr>
              <a:defRPr/>
            </a:lvl1pPr>
          </a:lstStyle>
          <a:p>
            <a:pPr>
              <a:defRPr/>
            </a:pPr>
            <a:fld id="{A1370127-44CE-4702-A881-159D904682B0}" type="slidenum">
              <a:rPr lang="cs-CZ" altLang="en-US"/>
              <a:pPr>
                <a:defRPr/>
              </a:pPr>
              <a:t>‹#›</a:t>
            </a:fld>
            <a:endParaRPr lang="cs-CZ" altLang="en-US"/>
          </a:p>
        </p:txBody>
      </p:sp>
    </p:spTree>
    <p:extLst>
      <p:ext uri="{BB962C8B-B14F-4D97-AF65-F5344CB8AC3E}">
        <p14:creationId xmlns:p14="http://schemas.microsoft.com/office/powerpoint/2010/main" val="1802129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4" name="Rectangle 6"/>
          <p:cNvSpPr>
            <a:spLocks noGrp="1" noChangeArrowheads="1"/>
          </p:cNvSpPr>
          <p:nvPr>
            <p:ph type="sldNum" sz="quarter" idx="12"/>
          </p:nvPr>
        </p:nvSpPr>
        <p:spPr>
          <a:ln/>
        </p:spPr>
        <p:txBody>
          <a:bodyPr/>
          <a:lstStyle>
            <a:lvl1pPr>
              <a:defRPr/>
            </a:lvl1pPr>
          </a:lstStyle>
          <a:p>
            <a:pPr>
              <a:defRPr/>
            </a:pPr>
            <a:fld id="{24E941FD-6B52-4259-824F-5063AE7D0E80}" type="slidenum">
              <a:rPr lang="cs-CZ" altLang="en-US"/>
              <a:pPr>
                <a:defRPr/>
              </a:pPr>
              <a:t>‹#›</a:t>
            </a:fld>
            <a:endParaRPr lang="cs-CZ" altLang="en-US"/>
          </a:p>
        </p:txBody>
      </p:sp>
    </p:spTree>
    <p:extLst>
      <p:ext uri="{BB962C8B-B14F-4D97-AF65-F5344CB8AC3E}">
        <p14:creationId xmlns:p14="http://schemas.microsoft.com/office/powerpoint/2010/main" val="2233224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8970F6CA-1FE5-4F1A-99BC-20F118484913}" type="slidenum">
              <a:rPr lang="cs-CZ" altLang="en-US"/>
              <a:pPr>
                <a:defRPr/>
              </a:pPr>
              <a:t>‹#›</a:t>
            </a:fld>
            <a:endParaRPr lang="cs-CZ" altLang="en-US"/>
          </a:p>
        </p:txBody>
      </p:sp>
    </p:spTree>
    <p:extLst>
      <p:ext uri="{BB962C8B-B14F-4D97-AF65-F5344CB8AC3E}">
        <p14:creationId xmlns:p14="http://schemas.microsoft.com/office/powerpoint/2010/main" val="3317047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5CC9B7B9-C5C8-4BA6-A304-38E19F365392}" type="slidenum">
              <a:rPr lang="cs-CZ" altLang="en-US"/>
              <a:pPr>
                <a:defRPr/>
              </a:pPr>
              <a:t>‹#›</a:t>
            </a:fld>
            <a:endParaRPr lang="cs-CZ" altLang="en-US"/>
          </a:p>
        </p:txBody>
      </p:sp>
    </p:spTree>
    <p:extLst>
      <p:ext uri="{BB962C8B-B14F-4D97-AF65-F5344CB8AC3E}">
        <p14:creationId xmlns:p14="http://schemas.microsoft.com/office/powerpoint/2010/main" val="3267645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B3B"/>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n-US" smtClean="0"/>
              <a:t>Click to edit Master text styles</a:t>
            </a:r>
          </a:p>
          <a:p>
            <a:pPr lvl="1"/>
            <a:r>
              <a:rPr lang="cs-CZ" altLang="en-US" smtClean="0"/>
              <a:t>Second level</a:t>
            </a:r>
          </a:p>
          <a:p>
            <a:pPr lvl="2"/>
            <a:r>
              <a:rPr lang="cs-CZ" altLang="en-US" smtClean="0"/>
              <a:t>Third level</a:t>
            </a:r>
          </a:p>
          <a:p>
            <a:pPr lvl="3"/>
            <a:r>
              <a:rPr lang="cs-CZ" altLang="en-US" smtClean="0"/>
              <a:t>Fourth level</a:t>
            </a:r>
          </a:p>
          <a:p>
            <a:pPr lvl="4"/>
            <a:r>
              <a:rPr lang="cs-CZ"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cs-CZ"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cs-CZ"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5EB9F55-C5C3-46B2-AC0F-76CF9D58D778}" type="slidenum">
              <a:rPr lang="cs-CZ" altLang="en-US"/>
              <a:pPr>
                <a:defRPr/>
              </a:pPr>
              <a:t>‹#›</a:t>
            </a:fld>
            <a:endParaRPr lang="cs-CZ" alt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4.png"/><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394A63F-8E59-4173-825E-6A68063218F2}" type="slidenum">
              <a:rPr lang="cs-CZ" altLang="en-US" sz="1400" smtClean="0"/>
              <a:pPr>
                <a:spcBef>
                  <a:spcPct val="0"/>
                </a:spcBef>
                <a:buFontTx/>
                <a:buNone/>
              </a:pPr>
              <a:t>1</a:t>
            </a:fld>
            <a:endParaRPr lang="cs-CZ" altLang="en-US" sz="1400" smtClean="0"/>
          </a:p>
        </p:txBody>
      </p:sp>
      <p:sp>
        <p:nvSpPr>
          <p:cNvPr id="3075" name="Rectangle 2"/>
          <p:cNvSpPr>
            <a:spLocks noGrp="1" noChangeArrowheads="1"/>
          </p:cNvSpPr>
          <p:nvPr>
            <p:ph type="ctrTitle"/>
          </p:nvPr>
        </p:nvSpPr>
        <p:spPr>
          <a:xfrm>
            <a:off x="685800" y="2130425"/>
            <a:ext cx="7772400" cy="1470025"/>
          </a:xfrm>
        </p:spPr>
        <p:txBody>
          <a:bodyPr anchor="ctr"/>
          <a:lstStyle/>
          <a:p>
            <a:pPr eaLnBrk="1" hangingPunct="1"/>
            <a:r>
              <a:rPr lang="cs-CZ" altLang="en-US" sz="4400" smtClean="0"/>
              <a:t>VYŠETŘENÍ  GIT, JATER A</a:t>
            </a:r>
            <a:r>
              <a:rPr lang="en-US" altLang="en-US" sz="4400" smtClean="0"/>
              <a:t> </a:t>
            </a:r>
            <a:r>
              <a:rPr lang="cs-CZ" altLang="en-US" sz="4400" smtClean="0"/>
              <a:t>ŽLUČOVÝCH CEST</a:t>
            </a:r>
          </a:p>
        </p:txBody>
      </p:sp>
      <p:sp>
        <p:nvSpPr>
          <p:cNvPr id="3076" name="Rectangle 3"/>
          <p:cNvSpPr>
            <a:spLocks noGrp="1" noChangeArrowheads="1"/>
          </p:cNvSpPr>
          <p:nvPr>
            <p:ph type="subTitle" idx="1"/>
          </p:nvPr>
        </p:nvSpPr>
        <p:spPr>
          <a:xfrm>
            <a:off x="1371600" y="3886200"/>
            <a:ext cx="6400800" cy="1752600"/>
          </a:xfrm>
        </p:spPr>
        <p:txBody>
          <a:bodyPr/>
          <a:lstStyle/>
          <a:p>
            <a:pPr eaLnBrk="1" hangingPunct="1">
              <a:lnSpc>
                <a:spcPct val="80000"/>
              </a:lnSpc>
            </a:pPr>
            <a:r>
              <a:rPr lang="cs-CZ" altLang="en-US" sz="2800" smtClean="0">
                <a:solidFill>
                  <a:srgbClr val="FFFFFF"/>
                </a:solidFill>
              </a:rPr>
              <a:t>Petr Maršálek, Jan Živný, a další</a:t>
            </a:r>
          </a:p>
          <a:p>
            <a:pPr eaLnBrk="1" hangingPunct="1">
              <a:lnSpc>
                <a:spcPct val="80000"/>
              </a:lnSpc>
            </a:pPr>
            <a:r>
              <a:rPr lang="cs-CZ" altLang="en-US" sz="2800" smtClean="0">
                <a:solidFill>
                  <a:srgbClr val="FFFFFF"/>
                </a:solidFill>
              </a:rPr>
              <a:t>Ústav patologické fyziologie</a:t>
            </a:r>
          </a:p>
          <a:p>
            <a:pPr eaLnBrk="1" hangingPunct="1">
              <a:lnSpc>
                <a:spcPct val="80000"/>
              </a:lnSpc>
            </a:pPr>
            <a:r>
              <a:rPr lang="cs-CZ" altLang="en-US" sz="2800" smtClean="0">
                <a:solidFill>
                  <a:srgbClr val="FFFFFF"/>
                </a:solidFill>
              </a:rPr>
              <a:t>1.</a:t>
            </a:r>
            <a:r>
              <a:rPr lang="en-US" altLang="en-US" sz="2800" smtClean="0">
                <a:solidFill>
                  <a:srgbClr val="FFFFFF"/>
                </a:solidFill>
              </a:rPr>
              <a:t> </a:t>
            </a:r>
            <a:r>
              <a:rPr lang="cs-CZ" altLang="en-US" sz="2800" smtClean="0">
                <a:solidFill>
                  <a:srgbClr val="FFFFFF"/>
                </a:solidFill>
              </a:rPr>
              <a:t>LF UK</a:t>
            </a:r>
          </a:p>
          <a:p>
            <a:pPr eaLnBrk="1" hangingPunct="1">
              <a:lnSpc>
                <a:spcPct val="80000"/>
              </a:lnSpc>
            </a:pPr>
            <a:r>
              <a:rPr lang="cs-CZ" altLang="en-US" sz="2800" smtClean="0">
                <a:solidFill>
                  <a:srgbClr val="FFFFFF"/>
                </a:solidFill>
              </a:rPr>
              <a:t>Petr.Marsalek</a:t>
            </a:r>
            <a:r>
              <a:rPr lang="en-US" altLang="en-US" sz="2800" smtClean="0">
                <a:solidFill>
                  <a:srgbClr val="FFFFFF"/>
                </a:solidFill>
              </a:rPr>
              <a:t>@LF1.cuni.cz</a:t>
            </a:r>
            <a:endParaRPr lang="cs-CZ" altLang="en-US" sz="2800" smtClean="0"/>
          </a:p>
        </p:txBody>
      </p:sp>
      <p:sp>
        <p:nvSpPr>
          <p:cNvPr id="2" name="TextBox 1"/>
          <p:cNvSpPr txBox="1"/>
          <p:nvPr/>
        </p:nvSpPr>
        <p:spPr>
          <a:xfrm>
            <a:off x="447869" y="587829"/>
            <a:ext cx="1208985" cy="707886"/>
          </a:xfrm>
          <a:prstGeom prst="rect">
            <a:avLst/>
          </a:prstGeom>
          <a:noFill/>
        </p:spPr>
        <p:txBody>
          <a:bodyPr wrap="none" rtlCol="0">
            <a:spAutoFit/>
          </a:bodyPr>
          <a:lstStyle/>
          <a:p>
            <a:r>
              <a:rPr lang="cs-CZ" sz="4000" dirty="0" smtClean="0">
                <a:solidFill>
                  <a:srgbClr val="FF0000"/>
                </a:solidFill>
              </a:rPr>
              <a:t>AKK</a:t>
            </a:r>
            <a:endParaRPr lang="en-GB" sz="4000"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38DB4AD-CCE5-4408-BD0A-5342BE7AA695}" type="slidenum">
              <a:rPr lang="cs-CZ" altLang="en-US" sz="1400" smtClean="0"/>
              <a:pPr>
                <a:spcBef>
                  <a:spcPct val="0"/>
                </a:spcBef>
                <a:buFontTx/>
                <a:buNone/>
              </a:pPr>
              <a:t>10</a:t>
            </a:fld>
            <a:endParaRPr lang="cs-CZ" altLang="en-US" sz="1400" smtClean="0"/>
          </a:p>
        </p:txBody>
      </p:sp>
      <p:pic>
        <p:nvPicPr>
          <p:cNvPr id="15363" name="Picture 2"/>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22313" y="2195513"/>
            <a:ext cx="3421062" cy="3421062"/>
          </a:xfrm>
          <a:noFill/>
        </p:spPr>
      </p:pic>
      <p:sp>
        <p:nvSpPr>
          <p:cNvPr id="15364" name="Rectangle 3"/>
          <p:cNvSpPr>
            <a:spLocks noGrp="1" noChangeArrowheads="1"/>
          </p:cNvSpPr>
          <p:nvPr>
            <p:ph type="title"/>
          </p:nvPr>
        </p:nvSpPr>
        <p:spPr>
          <a:xfrm>
            <a:off x="107950" y="127000"/>
            <a:ext cx="9036050" cy="1143000"/>
          </a:xfrm>
          <a:noFill/>
        </p:spPr>
        <p:txBody>
          <a:bodyPr/>
          <a:lstStyle/>
          <a:p>
            <a:pPr eaLnBrk="1" hangingPunct="1"/>
            <a:r>
              <a:rPr lang="cs-CZ" altLang="en-US" sz="4000" smtClean="0"/>
              <a:t>Barrettův jícen</a:t>
            </a:r>
          </a:p>
        </p:txBody>
      </p:sp>
      <p:pic>
        <p:nvPicPr>
          <p:cNvPr id="1536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288" y="2182813"/>
            <a:ext cx="3684587" cy="344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Rectangle 5"/>
          <p:cNvSpPr>
            <a:spLocks noChangeArrowheads="1"/>
          </p:cNvSpPr>
          <p:nvPr/>
        </p:nvSpPr>
        <p:spPr bwMode="auto">
          <a:xfrm>
            <a:off x="4498975" y="5594350"/>
            <a:ext cx="40259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en-US" sz="2000"/>
              <a:t>Reddish, columnar epithelium extends more than 3 cm above</a:t>
            </a:r>
            <a:r>
              <a:rPr lang="en-US" altLang="en-US" sz="2000"/>
              <a:t> </a:t>
            </a:r>
            <a:r>
              <a:rPr lang="cs-CZ" altLang="en-US" sz="2000"/>
              <a:t>the gastroesophageal junction.</a:t>
            </a:r>
          </a:p>
        </p:txBody>
      </p:sp>
      <p:sp>
        <p:nvSpPr>
          <p:cNvPr id="15367" name="Text Box 6"/>
          <p:cNvSpPr txBox="1">
            <a:spLocks noChangeArrowheads="1"/>
          </p:cNvSpPr>
          <p:nvPr/>
        </p:nvSpPr>
        <p:spPr bwMode="auto">
          <a:xfrm>
            <a:off x="184150" y="1270000"/>
            <a:ext cx="86804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2800"/>
              <a:t>Metaplazii epitelu jícnu je potřeba histologicky potvrdit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EABE226-FAC2-4902-9F1A-650941BF47D0}" type="slidenum">
              <a:rPr lang="cs-CZ" altLang="en-US" sz="1400" smtClean="0"/>
              <a:pPr>
                <a:spcBef>
                  <a:spcPct val="0"/>
                </a:spcBef>
                <a:buFontTx/>
                <a:buNone/>
              </a:pPr>
              <a:t>11</a:t>
            </a:fld>
            <a:endParaRPr lang="cs-CZ" altLang="en-US" sz="1400" smtClean="0"/>
          </a:p>
        </p:txBody>
      </p:sp>
      <p:sp>
        <p:nvSpPr>
          <p:cNvPr id="17411" name="Rectangle 2"/>
          <p:cNvSpPr>
            <a:spLocks noGrp="1" noChangeArrowheads="1"/>
          </p:cNvSpPr>
          <p:nvPr>
            <p:ph type="title"/>
          </p:nvPr>
        </p:nvSpPr>
        <p:spPr>
          <a:xfrm>
            <a:off x="304800" y="152400"/>
            <a:ext cx="8512175" cy="1143000"/>
          </a:xfrm>
        </p:spPr>
        <p:txBody>
          <a:bodyPr/>
          <a:lstStyle/>
          <a:p>
            <a:pPr eaLnBrk="1" hangingPunct="1"/>
            <a:r>
              <a:rPr lang="cs-CZ" altLang="en-US" sz="3200" smtClean="0"/>
              <a:t>POTVRZENÍ GASTROESOFAGEÁLNÍHO REFLUXU</a:t>
            </a:r>
          </a:p>
        </p:txBody>
      </p:sp>
      <p:sp>
        <p:nvSpPr>
          <p:cNvPr id="17412" name="Rectangle 3"/>
          <p:cNvSpPr>
            <a:spLocks noGrp="1" noChangeArrowheads="1"/>
          </p:cNvSpPr>
          <p:nvPr>
            <p:ph type="body" idx="1"/>
          </p:nvPr>
        </p:nvSpPr>
        <p:spPr>
          <a:xfrm>
            <a:off x="250825" y="1544638"/>
            <a:ext cx="8616950" cy="5081587"/>
          </a:xfrm>
        </p:spPr>
        <p:txBody>
          <a:bodyPr/>
          <a:lstStyle/>
          <a:p>
            <a:pPr eaLnBrk="1" hangingPunct="1">
              <a:spcBef>
                <a:spcPct val="10000"/>
              </a:spcBef>
            </a:pPr>
            <a:r>
              <a:rPr lang="cs-CZ" altLang="en-US" smtClean="0"/>
              <a:t>Monitorování pH (24h):  </a:t>
            </a:r>
          </a:p>
          <a:p>
            <a:pPr lvl="1" eaLnBrk="1" hangingPunct="1">
              <a:spcBef>
                <a:spcPct val="10000"/>
              </a:spcBef>
            </a:pPr>
            <a:r>
              <a:rPr lang="cs-CZ" altLang="en-US" smtClean="0"/>
              <a:t>refluxní esofagitida</a:t>
            </a:r>
          </a:p>
          <a:p>
            <a:pPr eaLnBrk="1" hangingPunct="1">
              <a:spcBef>
                <a:spcPct val="10000"/>
              </a:spcBef>
            </a:pPr>
            <a:r>
              <a:rPr lang="cs-CZ" altLang="en-US" smtClean="0"/>
              <a:t>Perfuzní (Bernsteinův) test</a:t>
            </a:r>
          </a:p>
          <a:p>
            <a:pPr lvl="1" eaLnBrk="1" hangingPunct="1">
              <a:spcBef>
                <a:spcPct val="10000"/>
              </a:spcBef>
            </a:pPr>
            <a:r>
              <a:rPr lang="cs-CZ" altLang="en-US" smtClean="0"/>
              <a:t>objektivizace příčiny bolesti na hrudi (GE reflux)</a:t>
            </a:r>
          </a:p>
          <a:p>
            <a:pPr lvl="1" eaLnBrk="1" hangingPunct="1">
              <a:spcBef>
                <a:spcPct val="10000"/>
              </a:spcBef>
            </a:pPr>
            <a:r>
              <a:rPr lang="cs-CZ" altLang="en-US" smtClean="0"/>
              <a:t>perfuze distálního esofagu 0.1M roztokem HCl 6-8 mL/min střídavě s fyziologickým roztokem</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3E644B9-5226-4D6B-8646-4CF77013086B}" type="slidenum">
              <a:rPr lang="cs-CZ" altLang="en-US" sz="1400" smtClean="0"/>
              <a:pPr>
                <a:spcBef>
                  <a:spcPct val="0"/>
                </a:spcBef>
                <a:buFontTx/>
                <a:buNone/>
              </a:pPr>
              <a:t>12</a:t>
            </a:fld>
            <a:endParaRPr lang="cs-CZ" altLang="en-US" sz="1400" smtClean="0"/>
          </a:p>
        </p:txBody>
      </p:sp>
      <p:sp>
        <p:nvSpPr>
          <p:cNvPr id="18435" name="Rectangle 2"/>
          <p:cNvSpPr>
            <a:spLocks noGrp="1" noChangeArrowheads="1"/>
          </p:cNvSpPr>
          <p:nvPr>
            <p:ph type="title"/>
          </p:nvPr>
        </p:nvSpPr>
        <p:spPr>
          <a:xfrm>
            <a:off x="217488" y="260350"/>
            <a:ext cx="8826500" cy="777875"/>
          </a:xfrm>
        </p:spPr>
        <p:txBody>
          <a:bodyPr/>
          <a:lstStyle/>
          <a:p>
            <a:pPr eaLnBrk="1" hangingPunct="1"/>
            <a:r>
              <a:rPr lang="en-US" altLang="en-US" sz="3600" smtClean="0"/>
              <a:t>ENDOSKOPICKÉ VYŠETŘENÍ</a:t>
            </a:r>
            <a:r>
              <a:rPr lang="cs-CZ" altLang="en-US" sz="3600" smtClean="0"/>
              <a:t> JÍCNU</a:t>
            </a:r>
          </a:p>
        </p:txBody>
      </p:sp>
      <p:sp>
        <p:nvSpPr>
          <p:cNvPr id="18436" name="Rectangle 3"/>
          <p:cNvSpPr>
            <a:spLocks noGrp="1" noChangeArrowheads="1"/>
          </p:cNvSpPr>
          <p:nvPr>
            <p:ph type="body" idx="1"/>
          </p:nvPr>
        </p:nvSpPr>
        <p:spPr>
          <a:xfrm>
            <a:off x="457200" y="1484313"/>
            <a:ext cx="8229600" cy="5172075"/>
          </a:xfrm>
        </p:spPr>
        <p:txBody>
          <a:bodyPr/>
          <a:lstStyle/>
          <a:p>
            <a:pPr eaLnBrk="1" hangingPunct="1">
              <a:lnSpc>
                <a:spcPct val="90000"/>
              </a:lnSpc>
            </a:pPr>
            <a:r>
              <a:rPr lang="en-US" altLang="en-US" b="1" smtClean="0"/>
              <a:t>Diagnostika – vizu</a:t>
            </a:r>
            <a:r>
              <a:rPr lang="cs-CZ" altLang="en-US" b="1" smtClean="0"/>
              <a:t>ální</a:t>
            </a:r>
            <a:r>
              <a:rPr lang="en-US" altLang="en-US" b="1" smtClean="0"/>
              <a:t> </a:t>
            </a:r>
          </a:p>
          <a:p>
            <a:pPr lvl="1" eaLnBrk="1" hangingPunct="1">
              <a:lnSpc>
                <a:spcPct val="90000"/>
              </a:lnSpc>
            </a:pPr>
            <a:r>
              <a:rPr lang="en-US" altLang="en-US" smtClean="0"/>
              <a:t>léze</a:t>
            </a:r>
          </a:p>
          <a:p>
            <a:pPr lvl="1" eaLnBrk="1" hangingPunct="1">
              <a:lnSpc>
                <a:spcPct val="90000"/>
              </a:lnSpc>
            </a:pPr>
            <a:r>
              <a:rPr lang="en-US" altLang="en-US" smtClean="0"/>
              <a:t>akutní krvácení</a:t>
            </a:r>
          </a:p>
          <a:p>
            <a:pPr lvl="1" eaLnBrk="1" hangingPunct="1">
              <a:lnSpc>
                <a:spcPct val="90000"/>
              </a:lnSpc>
            </a:pPr>
            <a:r>
              <a:rPr lang="en-US" altLang="en-US" smtClean="0"/>
              <a:t>polknutí cizích těles</a:t>
            </a:r>
          </a:p>
          <a:p>
            <a:pPr lvl="1" eaLnBrk="1" hangingPunct="1">
              <a:lnSpc>
                <a:spcPct val="90000"/>
              </a:lnSpc>
            </a:pPr>
            <a:r>
              <a:rPr lang="en-US" altLang="en-US" smtClean="0"/>
              <a:t>tumory </a:t>
            </a:r>
            <a:endParaRPr lang="cs-CZ" altLang="en-US" smtClean="0"/>
          </a:p>
          <a:p>
            <a:pPr eaLnBrk="1" hangingPunct="1">
              <a:lnSpc>
                <a:spcPct val="90000"/>
              </a:lnSpc>
            </a:pPr>
            <a:r>
              <a:rPr lang="en-US" altLang="en-US" b="1" smtClean="0"/>
              <a:t>Diagnostika – </a:t>
            </a:r>
            <a:r>
              <a:rPr lang="cs-CZ" altLang="en-US" b="1" smtClean="0"/>
              <a:t>biopsie</a:t>
            </a:r>
          </a:p>
          <a:p>
            <a:pPr lvl="1" eaLnBrk="1" hangingPunct="1">
              <a:lnSpc>
                <a:spcPct val="90000"/>
              </a:lnSpc>
            </a:pPr>
            <a:r>
              <a:rPr lang="en-US" altLang="en-US" smtClean="0"/>
              <a:t>tumory </a:t>
            </a:r>
            <a:endParaRPr lang="cs-CZ" altLang="en-US" b="1" smtClean="0"/>
          </a:p>
          <a:p>
            <a:pPr eaLnBrk="1" hangingPunct="1">
              <a:lnSpc>
                <a:spcPct val="90000"/>
              </a:lnSpc>
            </a:pPr>
            <a:r>
              <a:rPr lang="cs-CZ" altLang="en-US" b="1" smtClean="0"/>
              <a:t>Terapie</a:t>
            </a:r>
          </a:p>
          <a:p>
            <a:pPr lvl="1" eaLnBrk="1" hangingPunct="1">
              <a:lnSpc>
                <a:spcPct val="90000"/>
              </a:lnSpc>
            </a:pPr>
            <a:r>
              <a:rPr lang="cs-CZ" altLang="en-US" b="1" smtClean="0"/>
              <a:t>krvácení</a:t>
            </a:r>
          </a:p>
          <a:p>
            <a:pPr lvl="1" eaLnBrk="1" hangingPunct="1">
              <a:lnSpc>
                <a:spcPct val="90000"/>
              </a:lnSpc>
            </a:pPr>
            <a:r>
              <a:rPr lang="cs-CZ" altLang="en-US" b="1" smtClean="0"/>
              <a:t>léze</a:t>
            </a:r>
            <a:endParaRPr lang="en-US" altLang="en-US" b="1"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456E480-D02C-43F8-A59F-C07C692754CD}" type="slidenum">
              <a:rPr lang="cs-CZ" altLang="en-US" sz="1400" smtClean="0"/>
              <a:pPr>
                <a:spcBef>
                  <a:spcPct val="0"/>
                </a:spcBef>
                <a:buFontTx/>
                <a:buNone/>
              </a:pPr>
              <a:t>13</a:t>
            </a:fld>
            <a:endParaRPr lang="cs-CZ" altLang="en-US" sz="1400" smtClean="0"/>
          </a:p>
        </p:txBody>
      </p:sp>
      <p:sp>
        <p:nvSpPr>
          <p:cNvPr id="21507" name="Rectangle 2"/>
          <p:cNvSpPr>
            <a:spLocks noGrp="1" noChangeArrowheads="1"/>
          </p:cNvSpPr>
          <p:nvPr>
            <p:ph type="title"/>
          </p:nvPr>
        </p:nvSpPr>
        <p:spPr/>
        <p:txBody>
          <a:bodyPr/>
          <a:lstStyle/>
          <a:p>
            <a:pPr eaLnBrk="1" hangingPunct="1"/>
            <a:r>
              <a:rPr lang="cs-CZ" altLang="en-US" sz="4000" dirty="0" smtClean="0"/>
              <a:t>Jícnové řasy/</a:t>
            </a:r>
            <a:r>
              <a:rPr lang="en-US" altLang="en-US" sz="4000" dirty="0" smtClean="0"/>
              <a:t> </a:t>
            </a:r>
            <a:r>
              <a:rPr lang="cs-CZ" altLang="en-US" sz="4000" dirty="0" smtClean="0"/>
              <a:t>překážky v jícnu</a:t>
            </a:r>
            <a:endParaRPr lang="cs-CZ" altLang="en-US" sz="4000" dirty="0" smtClean="0"/>
          </a:p>
        </p:txBody>
      </p:sp>
      <p:pic>
        <p:nvPicPr>
          <p:cNvPr id="21508" name="Picture 3"/>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00625" y="2195513"/>
            <a:ext cx="3333750" cy="3333750"/>
          </a:xfrm>
          <a:noFill/>
        </p:spPr>
      </p:pic>
      <p:sp>
        <p:nvSpPr>
          <p:cNvPr id="21509" name="Rectangle 4"/>
          <p:cNvSpPr>
            <a:spLocks noChangeArrowheads="1"/>
          </p:cNvSpPr>
          <p:nvPr/>
        </p:nvSpPr>
        <p:spPr bwMode="auto">
          <a:xfrm>
            <a:off x="5003800" y="1773238"/>
            <a:ext cx="202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800" b="1"/>
              <a:t>Esophageal ring.</a:t>
            </a:r>
          </a:p>
        </p:txBody>
      </p:sp>
      <p:sp>
        <p:nvSpPr>
          <p:cNvPr id="21510" name="Rectangle 5"/>
          <p:cNvSpPr>
            <a:spLocks noChangeArrowheads="1"/>
          </p:cNvSpPr>
          <p:nvPr/>
        </p:nvSpPr>
        <p:spPr bwMode="auto">
          <a:xfrm>
            <a:off x="4932363" y="5589588"/>
            <a:ext cx="4067175"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A 2- to 4-mm mucosal structure, probably congenital, causing a ringlike narrowing of the distal esophagus at the squamocolumnar junction</a:t>
            </a:r>
            <a:endParaRPr lang="cs-CZ" altLang="en-US" sz="1600"/>
          </a:p>
        </p:txBody>
      </p:sp>
      <p:pic>
        <p:nvPicPr>
          <p:cNvPr id="21511" name="Picture 6"/>
          <p:cNvPicPr>
            <a:picLocks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809625" y="2195513"/>
            <a:ext cx="3333750" cy="3333750"/>
          </a:xfrm>
          <a:noFill/>
        </p:spPr>
      </p:pic>
      <p:sp>
        <p:nvSpPr>
          <p:cNvPr id="21512" name="Rectangle 7"/>
          <p:cNvSpPr>
            <a:spLocks noChangeArrowheads="1"/>
          </p:cNvSpPr>
          <p:nvPr/>
        </p:nvSpPr>
        <p:spPr bwMode="auto">
          <a:xfrm>
            <a:off x="827088" y="1773238"/>
            <a:ext cx="2101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800" b="1"/>
              <a:t>Esophageal web.</a:t>
            </a:r>
            <a:r>
              <a:rPr lang="cs-CZ" altLang="en-US" sz="1800"/>
              <a:t> </a:t>
            </a:r>
          </a:p>
        </p:txBody>
      </p:sp>
      <p:sp>
        <p:nvSpPr>
          <p:cNvPr id="21513" name="Rectangle 8"/>
          <p:cNvSpPr>
            <a:spLocks noChangeArrowheads="1"/>
          </p:cNvSpPr>
          <p:nvPr/>
        </p:nvSpPr>
        <p:spPr bwMode="auto">
          <a:xfrm>
            <a:off x="752475" y="5589588"/>
            <a:ext cx="381952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800" i="1"/>
              <a:t>A thin mucosal membrane that grows across the lumen of the esophagus</a:t>
            </a:r>
            <a:r>
              <a:rPr lang="cs-CZ" altLang="en-US" sz="1800"/>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FD0C743-DB3C-49B8-935B-F697481A27EA}" type="slidenum">
              <a:rPr lang="cs-CZ" altLang="en-US" sz="1400" smtClean="0"/>
              <a:pPr>
                <a:spcBef>
                  <a:spcPct val="0"/>
                </a:spcBef>
                <a:buFontTx/>
                <a:buNone/>
              </a:pPr>
              <a:t>14</a:t>
            </a:fld>
            <a:endParaRPr lang="cs-CZ" altLang="en-US" sz="1400" smtClean="0"/>
          </a:p>
        </p:txBody>
      </p:sp>
      <p:pic>
        <p:nvPicPr>
          <p:cNvPr id="23555" name="Picture 2"/>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2205038"/>
            <a:ext cx="3333750" cy="3333750"/>
          </a:xfrm>
          <a:noFill/>
        </p:spPr>
      </p:pic>
      <p:sp>
        <p:nvSpPr>
          <p:cNvPr id="23556" name="Rectangle 3"/>
          <p:cNvSpPr>
            <a:spLocks noChangeArrowheads="1"/>
          </p:cNvSpPr>
          <p:nvPr/>
        </p:nvSpPr>
        <p:spPr bwMode="auto">
          <a:xfrm>
            <a:off x="904875" y="1712913"/>
            <a:ext cx="2320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2400"/>
              <a:t>Achalasie jícnu </a:t>
            </a:r>
          </a:p>
        </p:txBody>
      </p:sp>
      <p:sp>
        <p:nvSpPr>
          <p:cNvPr id="23557" name="Rectangle 4"/>
          <p:cNvSpPr>
            <a:spLocks noChangeArrowheads="1"/>
          </p:cNvSpPr>
          <p:nvPr/>
        </p:nvSpPr>
        <p:spPr bwMode="auto">
          <a:xfrm>
            <a:off x="179388" y="5775325"/>
            <a:ext cx="76041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2000"/>
              <a:t>A neurogenic esophageal disorder of unknown origin characterized by impaired esophageal peristalsis and a lack of lower esophageal sphincter relaxation. </a:t>
            </a:r>
          </a:p>
        </p:txBody>
      </p:sp>
      <p:sp>
        <p:nvSpPr>
          <p:cNvPr id="23558" name="Rectangle 5"/>
          <p:cNvSpPr>
            <a:spLocks noGrp="1" noChangeArrowheads="1"/>
          </p:cNvSpPr>
          <p:nvPr>
            <p:ph type="title"/>
          </p:nvPr>
        </p:nvSpPr>
        <p:spPr>
          <a:xfrm>
            <a:off x="179388" y="274638"/>
            <a:ext cx="8507412" cy="1143000"/>
          </a:xfrm>
          <a:noFill/>
        </p:spPr>
        <p:txBody>
          <a:bodyPr/>
          <a:lstStyle/>
          <a:p>
            <a:pPr eaLnBrk="1" hangingPunct="1"/>
            <a:r>
              <a:rPr lang="en-US" altLang="en-US" sz="4000" dirty="0" err="1" smtClean="0"/>
              <a:t>Fibros</a:t>
            </a:r>
            <a:r>
              <a:rPr lang="cs-CZ" altLang="en-US" sz="4000" dirty="0" smtClean="0"/>
              <a:t>k</a:t>
            </a:r>
            <a:r>
              <a:rPr lang="en-US" altLang="en-US" sz="4000" dirty="0" smtClean="0"/>
              <a:t>op</a:t>
            </a:r>
            <a:r>
              <a:rPr lang="cs-CZ" altLang="en-US" sz="4000" dirty="0" smtClean="0"/>
              <a:t>ie</a:t>
            </a:r>
            <a:r>
              <a:rPr lang="en-US" altLang="en-US" sz="4000" dirty="0" smtClean="0"/>
              <a:t> –</a:t>
            </a:r>
            <a:r>
              <a:rPr lang="cs-CZ" altLang="en-US" sz="4000" dirty="0" smtClean="0"/>
              <a:t> porucha </a:t>
            </a:r>
            <a:r>
              <a:rPr lang="en-US" altLang="en-US" sz="4000" dirty="0" smtClean="0"/>
              <a:t>motor</a:t>
            </a:r>
            <a:r>
              <a:rPr lang="cs-CZ" altLang="en-US" sz="4000" dirty="0" smtClean="0"/>
              <a:t>iky jícnu</a:t>
            </a:r>
            <a:endParaRPr lang="cs-CZ" altLang="en-US" sz="4000"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18E99F0-E38D-45EC-9CC0-11E312F6ED3A}" type="slidenum">
              <a:rPr lang="cs-CZ" altLang="en-US" sz="1400" smtClean="0"/>
              <a:pPr>
                <a:spcBef>
                  <a:spcPct val="0"/>
                </a:spcBef>
                <a:buFontTx/>
                <a:buNone/>
              </a:pPr>
              <a:t>15</a:t>
            </a:fld>
            <a:endParaRPr lang="cs-CZ" altLang="en-US" sz="1400" smtClean="0"/>
          </a:p>
        </p:txBody>
      </p:sp>
      <p:sp>
        <p:nvSpPr>
          <p:cNvPr id="25603" name="Rectangle 2"/>
          <p:cNvSpPr>
            <a:spLocks noGrp="1" noChangeArrowheads="1"/>
          </p:cNvSpPr>
          <p:nvPr>
            <p:ph type="title"/>
          </p:nvPr>
        </p:nvSpPr>
        <p:spPr>
          <a:xfrm>
            <a:off x="647700" y="557213"/>
            <a:ext cx="2916238" cy="1766887"/>
          </a:xfrm>
        </p:spPr>
        <p:txBody>
          <a:bodyPr/>
          <a:lstStyle/>
          <a:p>
            <a:pPr eaLnBrk="1" hangingPunct="1"/>
            <a:r>
              <a:rPr lang="cs-CZ" altLang="en-US" sz="4000" dirty="0" smtClean="0">
                <a:solidFill>
                  <a:schemeClr val="tx1"/>
                </a:solidFill>
              </a:rPr>
              <a:t>Diverticula jícnu: </a:t>
            </a:r>
            <a:r>
              <a:rPr lang="cs-CZ" altLang="en-US" sz="4000" dirty="0" smtClean="0">
                <a:solidFill>
                  <a:schemeClr val="tx1"/>
                </a:solidFill>
              </a:rPr>
              <a:t>fibroskopie</a:t>
            </a:r>
            <a:endParaRPr lang="cs-CZ" altLang="en-US" sz="4000" dirty="0" smtClean="0">
              <a:solidFill>
                <a:schemeClr val="tx1"/>
              </a:solidFill>
            </a:endParaRPr>
          </a:p>
        </p:txBody>
      </p:sp>
      <p:grpSp>
        <p:nvGrpSpPr>
          <p:cNvPr id="25604" name="Group 3"/>
          <p:cNvGrpSpPr>
            <a:grpSpLocks/>
          </p:cNvGrpSpPr>
          <p:nvPr/>
        </p:nvGrpSpPr>
        <p:grpSpPr bwMode="auto">
          <a:xfrm>
            <a:off x="395288" y="3429000"/>
            <a:ext cx="3097212" cy="3455988"/>
            <a:chOff x="0" y="1162"/>
            <a:chExt cx="2100" cy="2327"/>
          </a:xfrm>
        </p:grpSpPr>
        <p:pic>
          <p:nvPicPr>
            <p:cNvPr id="256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89"/>
              <a:ext cx="2100" cy="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12" name="Rectangle 5"/>
            <p:cNvSpPr>
              <a:spLocks noChangeArrowheads="1"/>
            </p:cNvSpPr>
            <p:nvPr/>
          </p:nvSpPr>
          <p:spPr bwMode="auto">
            <a:xfrm>
              <a:off x="0" y="1162"/>
              <a:ext cx="142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600"/>
                <a:t>Zenker's diverticulum</a:t>
              </a:r>
            </a:p>
          </p:txBody>
        </p:sp>
      </p:grpSp>
      <p:grpSp>
        <p:nvGrpSpPr>
          <p:cNvPr id="25605" name="Group 6"/>
          <p:cNvGrpSpPr>
            <a:grpSpLocks/>
          </p:cNvGrpSpPr>
          <p:nvPr/>
        </p:nvGrpSpPr>
        <p:grpSpPr bwMode="auto">
          <a:xfrm>
            <a:off x="5219700" y="112713"/>
            <a:ext cx="3097213" cy="3171825"/>
            <a:chOff x="3150" y="1144"/>
            <a:chExt cx="2100" cy="2339"/>
          </a:xfrm>
        </p:grpSpPr>
        <p:pic>
          <p:nvPicPr>
            <p:cNvPr id="2560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0" y="1383"/>
              <a:ext cx="2100" cy="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10" name="Rectangle 8"/>
            <p:cNvSpPr>
              <a:spLocks noChangeArrowheads="1"/>
            </p:cNvSpPr>
            <p:nvPr/>
          </p:nvSpPr>
          <p:spPr bwMode="auto">
            <a:xfrm>
              <a:off x="3152" y="1144"/>
              <a:ext cx="1586"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600"/>
                <a:t>Esophageal diverticula. </a:t>
              </a:r>
            </a:p>
          </p:txBody>
        </p:sp>
      </p:grpSp>
      <p:grpSp>
        <p:nvGrpSpPr>
          <p:cNvPr id="25606" name="Group 9"/>
          <p:cNvGrpSpPr>
            <a:grpSpLocks/>
          </p:cNvGrpSpPr>
          <p:nvPr/>
        </p:nvGrpSpPr>
        <p:grpSpPr bwMode="auto">
          <a:xfrm>
            <a:off x="5219700" y="3429000"/>
            <a:ext cx="3097213" cy="3455988"/>
            <a:chOff x="3288" y="2160"/>
            <a:chExt cx="1951" cy="2177"/>
          </a:xfrm>
        </p:grpSpPr>
        <p:pic>
          <p:nvPicPr>
            <p:cNvPr id="25607"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8" y="2386"/>
              <a:ext cx="1951" cy="1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8" name="Rectangle 11"/>
            <p:cNvSpPr>
              <a:spLocks noChangeArrowheads="1"/>
            </p:cNvSpPr>
            <p:nvPr/>
          </p:nvSpPr>
          <p:spPr bwMode="auto">
            <a:xfrm>
              <a:off x="3288" y="2160"/>
              <a:ext cx="129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600"/>
                <a:t>Traction diverticulum</a:t>
              </a: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79D164B-2DE8-41A6-BEEF-9084BB0935AD}" type="slidenum">
              <a:rPr lang="cs-CZ" altLang="en-US" sz="1400" smtClean="0"/>
              <a:pPr>
                <a:spcBef>
                  <a:spcPct val="0"/>
                </a:spcBef>
                <a:buFontTx/>
                <a:buNone/>
              </a:pPr>
              <a:t>16</a:t>
            </a:fld>
            <a:endParaRPr lang="cs-CZ" altLang="en-US" sz="1400" smtClean="0"/>
          </a:p>
        </p:txBody>
      </p:sp>
      <p:sp>
        <p:nvSpPr>
          <p:cNvPr id="27651" name="Rectangle 2"/>
          <p:cNvSpPr>
            <a:spLocks noGrp="1" noChangeArrowheads="1"/>
          </p:cNvSpPr>
          <p:nvPr>
            <p:ph type="title"/>
          </p:nvPr>
        </p:nvSpPr>
        <p:spPr/>
        <p:txBody>
          <a:bodyPr/>
          <a:lstStyle/>
          <a:p>
            <a:pPr eaLnBrk="1" hangingPunct="1"/>
            <a:r>
              <a:rPr lang="cs-CZ" altLang="en-US" dirty="0" smtClean="0"/>
              <a:t>Jícnové krvácení: </a:t>
            </a:r>
            <a:r>
              <a:rPr lang="cs-CZ" altLang="en-US" dirty="0" smtClean="0"/>
              <a:t>fibroskopie</a:t>
            </a:r>
            <a:endParaRPr lang="cs-CZ" altLang="en-US" dirty="0" smtClean="0"/>
          </a:p>
        </p:txBody>
      </p:sp>
      <p:grpSp>
        <p:nvGrpSpPr>
          <p:cNvPr id="27652" name="Group 3"/>
          <p:cNvGrpSpPr>
            <a:grpSpLocks/>
          </p:cNvGrpSpPr>
          <p:nvPr/>
        </p:nvGrpSpPr>
        <p:grpSpPr bwMode="auto">
          <a:xfrm>
            <a:off x="0" y="1676400"/>
            <a:ext cx="4498975" cy="5116513"/>
            <a:chOff x="0" y="1056"/>
            <a:chExt cx="2834" cy="3223"/>
          </a:xfrm>
        </p:grpSpPr>
        <p:pic>
          <p:nvPicPr>
            <p:cNvPr id="276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 y="1380"/>
              <a:ext cx="2100" cy="2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7" name="Rectangle 5"/>
            <p:cNvSpPr>
              <a:spLocks noChangeArrowheads="1"/>
            </p:cNvSpPr>
            <p:nvPr/>
          </p:nvSpPr>
          <p:spPr bwMode="auto">
            <a:xfrm>
              <a:off x="0" y="3645"/>
              <a:ext cx="2834"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en-US" sz="2000"/>
                <a:t>Laceration of the distal esophagus and proximal stomach during vomiting, retching, or hiccuping </a:t>
              </a:r>
            </a:p>
          </p:txBody>
        </p:sp>
        <p:sp>
          <p:nvSpPr>
            <p:cNvPr id="27658" name="Rectangle 6"/>
            <p:cNvSpPr>
              <a:spLocks noChangeArrowheads="1"/>
            </p:cNvSpPr>
            <p:nvPr/>
          </p:nvSpPr>
          <p:spPr bwMode="auto">
            <a:xfrm>
              <a:off x="614" y="1056"/>
              <a:ext cx="169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en-US" sz="2400"/>
                <a:t>Mallory Weiss tear</a:t>
              </a:r>
            </a:p>
          </p:txBody>
        </p:sp>
      </p:grpSp>
      <p:grpSp>
        <p:nvGrpSpPr>
          <p:cNvPr id="27653" name="Group 7"/>
          <p:cNvGrpSpPr>
            <a:grpSpLocks/>
          </p:cNvGrpSpPr>
          <p:nvPr/>
        </p:nvGrpSpPr>
        <p:grpSpPr bwMode="auto">
          <a:xfrm>
            <a:off x="4656138" y="1635125"/>
            <a:ext cx="3830637" cy="4048125"/>
            <a:chOff x="2933" y="1030"/>
            <a:chExt cx="2413" cy="2550"/>
          </a:xfrm>
        </p:grpSpPr>
        <p:sp>
          <p:nvSpPr>
            <p:cNvPr id="27654" name="Rectangle 8"/>
            <p:cNvSpPr>
              <a:spLocks noChangeArrowheads="1"/>
            </p:cNvSpPr>
            <p:nvPr/>
          </p:nvSpPr>
          <p:spPr bwMode="auto">
            <a:xfrm>
              <a:off x="2933" y="1030"/>
              <a:ext cx="241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2400"/>
                <a:t>Acute variceal hemorrhage</a:t>
              </a:r>
            </a:p>
          </p:txBody>
        </p:sp>
        <p:pic>
          <p:nvPicPr>
            <p:cNvPr id="2765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6" y="1480"/>
              <a:ext cx="2100" cy="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73915D1-8E0D-4FAF-BF2C-834D3164D752}" type="slidenum">
              <a:rPr lang="cs-CZ" altLang="en-US" sz="1400" smtClean="0"/>
              <a:pPr>
                <a:spcBef>
                  <a:spcPct val="0"/>
                </a:spcBef>
                <a:buFontTx/>
                <a:buNone/>
              </a:pPr>
              <a:t>17</a:t>
            </a:fld>
            <a:endParaRPr lang="cs-CZ" altLang="en-US" sz="1400" smtClean="0"/>
          </a:p>
        </p:txBody>
      </p:sp>
      <p:sp>
        <p:nvSpPr>
          <p:cNvPr id="29699" name="Rectangle 2"/>
          <p:cNvSpPr>
            <a:spLocks noGrp="1" noChangeArrowheads="1"/>
          </p:cNvSpPr>
          <p:nvPr>
            <p:ph type="title"/>
          </p:nvPr>
        </p:nvSpPr>
        <p:spPr/>
        <p:txBody>
          <a:bodyPr/>
          <a:lstStyle/>
          <a:p>
            <a:pPr eaLnBrk="1" hangingPunct="1"/>
            <a:r>
              <a:rPr lang="cs-CZ" altLang="en-US" sz="4000" smtClean="0"/>
              <a:t>Infekční onemocnění esofagu: fibroskopie </a:t>
            </a:r>
          </a:p>
        </p:txBody>
      </p:sp>
      <p:grpSp>
        <p:nvGrpSpPr>
          <p:cNvPr id="29700" name="Group 3"/>
          <p:cNvGrpSpPr>
            <a:grpSpLocks/>
          </p:cNvGrpSpPr>
          <p:nvPr/>
        </p:nvGrpSpPr>
        <p:grpSpPr bwMode="auto">
          <a:xfrm>
            <a:off x="809625" y="1844675"/>
            <a:ext cx="7524750" cy="3684588"/>
            <a:chOff x="510" y="1162"/>
            <a:chExt cx="4740" cy="2321"/>
          </a:xfrm>
        </p:grpSpPr>
        <p:pic>
          <p:nvPicPr>
            <p:cNvPr id="297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0" y="1383"/>
              <a:ext cx="2100" cy="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2" name="Rectangle 5"/>
            <p:cNvSpPr>
              <a:spLocks noChangeArrowheads="1"/>
            </p:cNvSpPr>
            <p:nvPr/>
          </p:nvSpPr>
          <p:spPr bwMode="auto">
            <a:xfrm>
              <a:off x="3152" y="1162"/>
              <a:ext cx="13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600"/>
                <a:t>Candidal esophagitis </a:t>
              </a:r>
            </a:p>
          </p:txBody>
        </p:sp>
        <p:grpSp>
          <p:nvGrpSpPr>
            <p:cNvPr id="29703" name="Group 6"/>
            <p:cNvGrpSpPr>
              <a:grpSpLocks/>
            </p:cNvGrpSpPr>
            <p:nvPr/>
          </p:nvGrpSpPr>
          <p:grpSpPr bwMode="auto">
            <a:xfrm>
              <a:off x="510" y="1162"/>
              <a:ext cx="2100" cy="2321"/>
              <a:chOff x="510" y="1162"/>
              <a:chExt cx="2100" cy="2321"/>
            </a:xfrm>
          </p:grpSpPr>
          <p:pic>
            <p:nvPicPr>
              <p:cNvPr id="2970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 y="1383"/>
                <a:ext cx="2100" cy="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5" name="Rectangle 8"/>
              <p:cNvSpPr>
                <a:spLocks noChangeArrowheads="1"/>
              </p:cNvSpPr>
              <p:nvPr/>
            </p:nvSpPr>
            <p:spPr bwMode="auto">
              <a:xfrm>
                <a:off x="521" y="1162"/>
                <a:ext cx="202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600"/>
                  <a:t> Herpes simplex virus esophagitis</a:t>
                </a:r>
              </a:p>
            </p:txBody>
          </p:sp>
        </p:gr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F2F0F03-C920-4D99-9B98-228EB004B44F}" type="slidenum">
              <a:rPr lang="cs-CZ" altLang="en-US" sz="1400" smtClean="0"/>
              <a:pPr>
                <a:spcBef>
                  <a:spcPct val="0"/>
                </a:spcBef>
                <a:buFontTx/>
                <a:buNone/>
              </a:pPr>
              <a:t>18</a:t>
            </a:fld>
            <a:endParaRPr lang="cs-CZ" altLang="en-US" sz="1400" smtClean="0"/>
          </a:p>
        </p:txBody>
      </p:sp>
      <p:sp>
        <p:nvSpPr>
          <p:cNvPr id="31747" name="Rectangle 2"/>
          <p:cNvSpPr>
            <a:spLocks noGrp="1" noChangeArrowheads="1"/>
          </p:cNvSpPr>
          <p:nvPr>
            <p:ph type="title"/>
          </p:nvPr>
        </p:nvSpPr>
        <p:spPr>
          <a:xfrm>
            <a:off x="457200" y="152400"/>
            <a:ext cx="8229600" cy="1219200"/>
          </a:xfrm>
        </p:spPr>
        <p:txBody>
          <a:bodyPr/>
          <a:lstStyle/>
          <a:p>
            <a:pPr eaLnBrk="1" hangingPunct="1"/>
            <a:r>
              <a:rPr lang="cs-CZ" altLang="en-US" sz="4000" smtClean="0"/>
              <a:t>RENTGENOLOGICKÉ  VYŠETŘENÍ</a:t>
            </a:r>
          </a:p>
        </p:txBody>
      </p:sp>
      <p:sp>
        <p:nvSpPr>
          <p:cNvPr id="31748" name="Rectangle 3"/>
          <p:cNvSpPr>
            <a:spLocks noGrp="1" noChangeArrowheads="1"/>
          </p:cNvSpPr>
          <p:nvPr>
            <p:ph type="body" idx="1"/>
          </p:nvPr>
        </p:nvSpPr>
        <p:spPr>
          <a:xfrm>
            <a:off x="457200" y="1484313"/>
            <a:ext cx="8229600" cy="4997450"/>
          </a:xfrm>
        </p:spPr>
        <p:txBody>
          <a:bodyPr/>
          <a:lstStyle/>
          <a:p>
            <a:pPr eaLnBrk="1" hangingPunct="1"/>
            <a:r>
              <a:rPr lang="cs-CZ" altLang="en-US" u="sng" smtClean="0"/>
              <a:t>Nativní</a:t>
            </a:r>
            <a:r>
              <a:rPr lang="cs-CZ" altLang="en-US" smtClean="0"/>
              <a:t>: cizí těleso,  achálazie jícnu</a:t>
            </a:r>
            <a:endParaRPr lang="cs-CZ" altLang="en-US" u="sng" smtClean="0"/>
          </a:p>
          <a:p>
            <a:pPr eaLnBrk="1" hangingPunct="1"/>
            <a:r>
              <a:rPr lang="cs-CZ" altLang="en-US" u="sng" smtClean="0"/>
              <a:t>Kontrastní</a:t>
            </a:r>
            <a:r>
              <a:rPr lang="cs-CZ" altLang="en-US" smtClean="0"/>
              <a:t>: poruchy motility, léze , tumor, struktura, hernie, spasmus.  	</a:t>
            </a:r>
          </a:p>
          <a:p>
            <a:pPr lvl="1" eaLnBrk="1" hangingPunct="1"/>
            <a:r>
              <a:rPr lang="cs-CZ" altLang="en-US" smtClean="0"/>
              <a:t>kinematografické (v krátkých časových intervalech)</a:t>
            </a:r>
          </a:p>
          <a:p>
            <a:pPr lvl="1" eaLnBrk="1" hangingPunct="1"/>
            <a:r>
              <a:rPr lang="cs-CZ" altLang="en-US" smtClean="0"/>
              <a:t>videoskopický záznam polykacího aktu – dysfagie, porušení motility </a:t>
            </a:r>
            <a:endParaRPr lang="en-US" altLang="en-US" b="1"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4E3246C-02F1-4F13-8782-B820A98A9310}" type="slidenum">
              <a:rPr lang="cs-CZ" altLang="en-US" sz="1400" smtClean="0"/>
              <a:pPr>
                <a:spcBef>
                  <a:spcPct val="0"/>
                </a:spcBef>
                <a:buFontTx/>
                <a:buNone/>
              </a:pPr>
              <a:t>19</a:t>
            </a:fld>
            <a:endParaRPr lang="cs-CZ" altLang="en-US" sz="1400" smtClean="0"/>
          </a:p>
        </p:txBody>
      </p:sp>
      <p:sp>
        <p:nvSpPr>
          <p:cNvPr id="32771" name="Rectangle 2"/>
          <p:cNvSpPr>
            <a:spLocks noGrp="1" noChangeArrowheads="1"/>
          </p:cNvSpPr>
          <p:nvPr>
            <p:ph type="title"/>
          </p:nvPr>
        </p:nvSpPr>
        <p:spPr/>
        <p:txBody>
          <a:bodyPr/>
          <a:lstStyle/>
          <a:p>
            <a:pPr eaLnBrk="1" hangingPunct="1"/>
            <a:r>
              <a:rPr lang="en-US" altLang="en-US" sz="4000" smtClean="0"/>
              <a:t>Esophagogram Showing a Malignant Esophageal Stricture</a:t>
            </a:r>
            <a:endParaRPr lang="cs-CZ" altLang="en-US" sz="4000" smtClean="0"/>
          </a:p>
        </p:txBody>
      </p:sp>
      <p:pic>
        <p:nvPicPr>
          <p:cNvPr id="32772" name="Picture 3"/>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11550" y="1722438"/>
            <a:ext cx="2119313" cy="4525962"/>
          </a:xfr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1"/>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FD6AE3A-984F-49C2-AE42-07D3B95AAECB}" type="slidenum">
              <a:rPr lang="cs-CZ" altLang="en-US" sz="1400" smtClean="0">
                <a:latin typeface="Times New Roman" panose="02020603050405020304" pitchFamily="18" charset="0"/>
              </a:rPr>
              <a:pPr>
                <a:spcBef>
                  <a:spcPct val="0"/>
                </a:spcBef>
                <a:buFontTx/>
                <a:buNone/>
              </a:pPr>
              <a:t>2</a:t>
            </a:fld>
            <a:endParaRPr lang="cs-CZ" altLang="en-US" sz="1400" smtClean="0">
              <a:latin typeface="Times New Roman" panose="02020603050405020304" pitchFamily="18" charset="0"/>
            </a:endParaRPr>
          </a:p>
        </p:txBody>
      </p:sp>
      <p:pic>
        <p:nvPicPr>
          <p:cNvPr id="409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7413" y="190500"/>
            <a:ext cx="4429125" cy="653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3"/>
          <p:cNvSpPr txBox="1">
            <a:spLocks noChangeArrowheads="1"/>
          </p:cNvSpPr>
          <p:nvPr/>
        </p:nvSpPr>
        <p:spPr bwMode="auto">
          <a:xfrm>
            <a:off x="555625" y="844550"/>
            <a:ext cx="22875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en-US" sz="3600">
                <a:solidFill>
                  <a:schemeClr val="tx2"/>
                </a:solidFill>
              </a:rPr>
              <a:t>Průchod</a:t>
            </a:r>
          </a:p>
          <a:p>
            <a:pPr>
              <a:spcBef>
                <a:spcPct val="0"/>
              </a:spcBef>
              <a:buFontTx/>
              <a:buNone/>
            </a:pPr>
            <a:r>
              <a:rPr lang="cs-CZ" altLang="en-US" sz="3600">
                <a:solidFill>
                  <a:schemeClr val="tx2"/>
                </a:solidFill>
              </a:rPr>
              <a:t>tráveniny</a:t>
            </a:r>
          </a:p>
          <a:p>
            <a:pPr>
              <a:spcBef>
                <a:spcPct val="0"/>
              </a:spcBef>
              <a:buFontTx/>
              <a:buNone/>
            </a:pPr>
            <a:r>
              <a:rPr lang="cs-CZ" altLang="en-US" sz="3600">
                <a:solidFill>
                  <a:schemeClr val="tx2"/>
                </a:solidFill>
              </a:rPr>
              <a:t>trávicím</a:t>
            </a:r>
          </a:p>
          <a:p>
            <a:pPr>
              <a:spcBef>
                <a:spcPct val="0"/>
              </a:spcBef>
              <a:buFontTx/>
              <a:buNone/>
            </a:pPr>
            <a:r>
              <a:rPr lang="cs-CZ" altLang="en-US" sz="3600">
                <a:solidFill>
                  <a:schemeClr val="tx2"/>
                </a:solidFill>
              </a:rPr>
              <a:t>systémem</a:t>
            </a:r>
            <a:endParaRPr lang="en-GB" altLang="en-US" sz="3600">
              <a:solidFill>
                <a:schemeClr val="tx2"/>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8E54149-83B7-4D71-8CE6-76AE13D2F206}" type="slidenum">
              <a:rPr lang="cs-CZ" altLang="en-US" sz="1400" smtClean="0"/>
              <a:pPr>
                <a:spcBef>
                  <a:spcPct val="0"/>
                </a:spcBef>
                <a:buFontTx/>
                <a:buNone/>
              </a:pPr>
              <a:t>20</a:t>
            </a:fld>
            <a:endParaRPr lang="cs-CZ" altLang="en-US" sz="1400" smtClean="0"/>
          </a:p>
        </p:txBody>
      </p:sp>
      <p:sp>
        <p:nvSpPr>
          <p:cNvPr id="36867" name="Rectangle 2"/>
          <p:cNvSpPr>
            <a:spLocks noGrp="1" noChangeArrowheads="1"/>
          </p:cNvSpPr>
          <p:nvPr>
            <p:ph type="title"/>
          </p:nvPr>
        </p:nvSpPr>
        <p:spPr>
          <a:xfrm>
            <a:off x="457200" y="115888"/>
            <a:ext cx="8229600" cy="1143000"/>
          </a:xfrm>
        </p:spPr>
        <p:txBody>
          <a:bodyPr/>
          <a:lstStyle/>
          <a:p>
            <a:pPr eaLnBrk="1" hangingPunct="1"/>
            <a:r>
              <a:rPr lang="en-US" altLang="en-US" sz="4000" smtClean="0">
                <a:solidFill>
                  <a:schemeClr val="tx1"/>
                </a:solidFill>
              </a:rPr>
              <a:t>P</a:t>
            </a:r>
            <a:r>
              <a:rPr lang="cs-CZ" altLang="en-US" sz="4000" smtClean="0">
                <a:solidFill>
                  <a:schemeClr val="tx1"/>
                </a:solidFill>
              </a:rPr>
              <a:t>ositron-emission tomograph</a:t>
            </a:r>
            <a:r>
              <a:rPr lang="en-US" altLang="en-US" sz="4000" smtClean="0">
                <a:solidFill>
                  <a:schemeClr val="tx1"/>
                </a:solidFill>
              </a:rPr>
              <a:t>y</a:t>
            </a:r>
            <a:br>
              <a:rPr lang="en-US" altLang="en-US" sz="4000" smtClean="0">
                <a:solidFill>
                  <a:schemeClr val="tx1"/>
                </a:solidFill>
              </a:rPr>
            </a:br>
            <a:r>
              <a:rPr lang="en-US" altLang="en-US" sz="2800" smtClean="0">
                <a:solidFill>
                  <a:schemeClr val="tx1"/>
                </a:solidFill>
              </a:rPr>
              <a:t>(eg. Fluorodeoxyglucose </a:t>
            </a:r>
            <a:r>
              <a:rPr lang="cs-CZ" altLang="en-US" sz="2800" baseline="30000" smtClean="0">
                <a:solidFill>
                  <a:schemeClr val="tx1"/>
                </a:solidFill>
              </a:rPr>
              <a:t>18</a:t>
            </a:r>
            <a:r>
              <a:rPr lang="cs-CZ" altLang="en-US" sz="2800" smtClean="0">
                <a:solidFill>
                  <a:schemeClr val="tx1"/>
                </a:solidFill>
              </a:rPr>
              <a:t>F</a:t>
            </a:r>
            <a:r>
              <a:rPr lang="en-US" altLang="en-US" sz="2800" smtClean="0">
                <a:solidFill>
                  <a:schemeClr val="tx1"/>
                </a:solidFill>
              </a:rPr>
              <a:t>; </a:t>
            </a:r>
            <a:r>
              <a:rPr lang="en-US" altLang="en-US" sz="2800" baseline="30000" smtClean="0">
                <a:solidFill>
                  <a:schemeClr val="tx1"/>
                </a:solidFill>
              </a:rPr>
              <a:t>18</a:t>
            </a:r>
            <a:r>
              <a:rPr lang="en-US" altLang="en-US" sz="2800" smtClean="0">
                <a:solidFill>
                  <a:schemeClr val="tx1"/>
                </a:solidFill>
              </a:rPr>
              <a:t>F-FDG)</a:t>
            </a:r>
            <a:endParaRPr lang="cs-CZ" altLang="en-US" sz="2800" smtClean="0">
              <a:solidFill>
                <a:schemeClr val="tx1"/>
              </a:solidFill>
            </a:endParaRPr>
          </a:p>
        </p:txBody>
      </p:sp>
      <p:pic>
        <p:nvPicPr>
          <p:cNvPr id="36868" name="Picture 3"/>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943100"/>
            <a:ext cx="8229600" cy="3838575"/>
          </a:xfrm>
          <a:noFill/>
        </p:spPr>
      </p:pic>
      <p:sp>
        <p:nvSpPr>
          <p:cNvPr id="36869" name="Rectangle 4"/>
          <p:cNvSpPr>
            <a:spLocks noChangeArrowheads="1"/>
          </p:cNvSpPr>
          <p:nvPr/>
        </p:nvSpPr>
        <p:spPr bwMode="auto">
          <a:xfrm>
            <a:off x="900113" y="5846763"/>
            <a:ext cx="72342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t>Cancer of the distal esophagus with metastasis to a </a:t>
            </a:r>
          </a:p>
          <a:p>
            <a:pPr algn="ctr" eaLnBrk="1" hangingPunct="1">
              <a:spcBef>
                <a:spcPct val="0"/>
              </a:spcBef>
              <a:buFontTx/>
              <a:buNone/>
            </a:pPr>
            <a:r>
              <a:rPr lang="en-US" altLang="en-US" sz="2400"/>
              <a:t>paraesophageal lymph node </a:t>
            </a:r>
            <a:endParaRPr lang="cs-CZ" altLang="en-US" sz="2400"/>
          </a:p>
        </p:txBody>
      </p:sp>
      <p:sp>
        <p:nvSpPr>
          <p:cNvPr id="36870" name="Rectangle 5"/>
          <p:cNvSpPr>
            <a:spLocks noChangeArrowheads="1"/>
          </p:cNvSpPr>
          <p:nvPr/>
        </p:nvSpPr>
        <p:spPr bwMode="auto">
          <a:xfrm>
            <a:off x="2643188" y="2636838"/>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chemeClr val="bg2"/>
                </a:solidFill>
              </a:rPr>
              <a:t>Cancer</a:t>
            </a:r>
            <a:endParaRPr lang="cs-CZ" altLang="en-US" sz="1800">
              <a:solidFill>
                <a:schemeClr val="bg2"/>
              </a:solidFill>
            </a:endParaRPr>
          </a:p>
        </p:txBody>
      </p:sp>
      <p:sp>
        <p:nvSpPr>
          <p:cNvPr id="36871" name="Rectangle 6"/>
          <p:cNvSpPr>
            <a:spLocks noChangeArrowheads="1"/>
          </p:cNvSpPr>
          <p:nvPr/>
        </p:nvSpPr>
        <p:spPr bwMode="auto">
          <a:xfrm>
            <a:off x="2700338" y="3062288"/>
            <a:ext cx="127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chemeClr val="bg2"/>
                </a:solidFill>
              </a:rPr>
              <a:t>Metastasis</a:t>
            </a:r>
            <a:endParaRPr lang="cs-CZ" altLang="en-US" sz="1800">
              <a:solidFill>
                <a:schemeClr val="bg2"/>
              </a:solidFill>
            </a:endParaRPr>
          </a:p>
        </p:txBody>
      </p:sp>
      <p:sp>
        <p:nvSpPr>
          <p:cNvPr id="36872" name="Rectangle 7"/>
          <p:cNvSpPr>
            <a:spLocks noChangeArrowheads="1"/>
          </p:cNvSpPr>
          <p:nvPr/>
        </p:nvSpPr>
        <p:spPr bwMode="auto">
          <a:xfrm>
            <a:off x="5003800" y="1773238"/>
            <a:ext cx="930275" cy="3762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chemeClr val="bg2"/>
                </a:solidFill>
              </a:rPr>
              <a:t>Cancer</a:t>
            </a:r>
            <a:endParaRPr lang="cs-CZ" altLang="en-US" sz="1800">
              <a:solidFill>
                <a:schemeClr val="bg2"/>
              </a:solidFill>
            </a:endParaRPr>
          </a:p>
        </p:txBody>
      </p:sp>
      <p:sp>
        <p:nvSpPr>
          <p:cNvPr id="36873" name="Rectangle 8"/>
          <p:cNvSpPr>
            <a:spLocks noChangeArrowheads="1"/>
          </p:cNvSpPr>
          <p:nvPr/>
        </p:nvSpPr>
        <p:spPr bwMode="auto">
          <a:xfrm>
            <a:off x="7451725" y="1844675"/>
            <a:ext cx="1276350" cy="3667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chemeClr val="bg2"/>
                </a:solidFill>
              </a:rPr>
              <a:t>Metastasis</a:t>
            </a:r>
            <a:endParaRPr lang="cs-CZ" altLang="en-US" sz="1800">
              <a:solidFill>
                <a:schemeClr val="bg2"/>
              </a:solidFill>
            </a:endParaRPr>
          </a:p>
        </p:txBody>
      </p:sp>
      <p:sp>
        <p:nvSpPr>
          <p:cNvPr id="36874" name="Rectangle 9"/>
          <p:cNvSpPr>
            <a:spLocks noChangeArrowheads="1"/>
          </p:cNvSpPr>
          <p:nvPr/>
        </p:nvSpPr>
        <p:spPr bwMode="auto">
          <a:xfrm>
            <a:off x="5413375" y="3548063"/>
            <a:ext cx="1319213" cy="4572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2400">
                <a:solidFill>
                  <a:srgbClr val="000099"/>
                </a:solidFill>
              </a:rPr>
              <a:t>CT scan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00C8997-DF6C-4578-A121-1D50CB8591BA}" type="slidenum">
              <a:rPr lang="cs-CZ" altLang="en-US" sz="1400" smtClean="0"/>
              <a:pPr>
                <a:spcBef>
                  <a:spcPct val="0"/>
                </a:spcBef>
                <a:buFontTx/>
                <a:buNone/>
              </a:pPr>
              <a:t>21</a:t>
            </a:fld>
            <a:endParaRPr lang="cs-CZ" altLang="en-US" sz="1400" smtClean="0"/>
          </a:p>
        </p:txBody>
      </p:sp>
      <p:sp>
        <p:nvSpPr>
          <p:cNvPr id="38915" name="Rectangle 2"/>
          <p:cNvSpPr>
            <a:spLocks noGrp="1" noChangeArrowheads="1"/>
          </p:cNvSpPr>
          <p:nvPr>
            <p:ph type="ctrTitle"/>
          </p:nvPr>
        </p:nvSpPr>
        <p:spPr>
          <a:xfrm>
            <a:off x="685800" y="2130425"/>
            <a:ext cx="7772400" cy="1470025"/>
          </a:xfrm>
        </p:spPr>
        <p:txBody>
          <a:bodyPr anchor="ctr"/>
          <a:lstStyle/>
          <a:p>
            <a:pPr eaLnBrk="1" hangingPunct="1"/>
            <a:r>
              <a:rPr lang="cs-CZ" altLang="en-US" sz="4400" smtClean="0"/>
              <a:t>ŽALUDEK A DUODENUM</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EA95353-AAC7-410B-A7FA-810C606E14E7}" type="slidenum">
              <a:rPr lang="cs-CZ" altLang="en-US" sz="1400" smtClean="0"/>
              <a:pPr>
                <a:spcBef>
                  <a:spcPct val="0"/>
                </a:spcBef>
                <a:buFontTx/>
                <a:buNone/>
              </a:pPr>
              <a:t>22</a:t>
            </a:fld>
            <a:endParaRPr lang="cs-CZ" altLang="en-US" sz="1400" smtClean="0"/>
          </a:p>
        </p:txBody>
      </p:sp>
      <p:sp>
        <p:nvSpPr>
          <p:cNvPr id="39939" name="Rectangle 2"/>
          <p:cNvSpPr>
            <a:spLocks noGrp="1" noChangeArrowheads="1"/>
          </p:cNvSpPr>
          <p:nvPr>
            <p:ph type="title"/>
          </p:nvPr>
        </p:nvSpPr>
        <p:spPr>
          <a:xfrm>
            <a:off x="457200" y="274638"/>
            <a:ext cx="8229600" cy="850900"/>
          </a:xfrm>
        </p:spPr>
        <p:txBody>
          <a:bodyPr/>
          <a:lstStyle/>
          <a:p>
            <a:pPr eaLnBrk="1" hangingPunct="1"/>
            <a:r>
              <a:rPr lang="cs-CZ" altLang="en-US" sz="4000" smtClean="0"/>
              <a:t>Peptická vředová choroba (PUD) </a:t>
            </a:r>
          </a:p>
        </p:txBody>
      </p:sp>
      <p:sp>
        <p:nvSpPr>
          <p:cNvPr id="39940" name="Rectangle 3"/>
          <p:cNvSpPr>
            <a:spLocks noGrp="1" noChangeArrowheads="1"/>
          </p:cNvSpPr>
          <p:nvPr>
            <p:ph type="body" idx="1"/>
          </p:nvPr>
        </p:nvSpPr>
        <p:spPr>
          <a:xfrm>
            <a:off x="228600" y="1295400"/>
            <a:ext cx="8686800" cy="5257800"/>
          </a:xfrm>
        </p:spPr>
        <p:txBody>
          <a:bodyPr/>
          <a:lstStyle/>
          <a:p>
            <a:pPr eaLnBrk="1" hangingPunct="1"/>
            <a:r>
              <a:rPr lang="cs-CZ" altLang="en-US" smtClean="0"/>
              <a:t>5-10% populace (50% opakovaně do 5 let)</a:t>
            </a:r>
            <a:endParaRPr lang="cs-CZ" altLang="en-US" u="sng" smtClean="0"/>
          </a:p>
          <a:p>
            <a:pPr eaLnBrk="1" hangingPunct="1"/>
            <a:r>
              <a:rPr lang="cs-CZ" altLang="en-US" u="sng" smtClean="0"/>
              <a:t>Patofyziologie peptického vředu:</a:t>
            </a:r>
            <a:endParaRPr lang="cs-CZ" altLang="en-US" smtClean="0"/>
          </a:p>
          <a:p>
            <a:pPr lvl="1" eaLnBrk="1" hangingPunct="1"/>
            <a:r>
              <a:rPr lang="cs-CZ" altLang="en-US" smtClean="0"/>
              <a:t>vřed – slizniční defekt pronikající pod muscularis mucosae</a:t>
            </a:r>
          </a:p>
          <a:p>
            <a:pPr lvl="1" eaLnBrk="1" hangingPunct="1"/>
            <a:r>
              <a:rPr lang="cs-CZ" altLang="en-US" smtClean="0"/>
              <a:t>výskyt: jícen, žaludek, duodenum, tenké střevo (při gastroenteroanastomóze ektopické sliznice u Meckelova divertiklu)    </a:t>
            </a:r>
          </a:p>
          <a:p>
            <a:pPr lvl="1" eaLnBrk="1" hangingPunct="1"/>
            <a:r>
              <a:rPr lang="cs-CZ" altLang="en-US" smtClean="0"/>
              <a:t>rozlišení dle lokalizace:</a:t>
            </a:r>
          </a:p>
          <a:p>
            <a:pPr lvl="2" eaLnBrk="1" hangingPunct="1"/>
            <a:r>
              <a:rPr lang="cs-CZ" altLang="en-US" sz="2800" smtClean="0"/>
              <a:t>a) žaludeční (cca z 5% maligní)</a:t>
            </a:r>
          </a:p>
          <a:p>
            <a:pPr lvl="2" eaLnBrk="1" hangingPunct="1"/>
            <a:r>
              <a:rPr lang="cs-CZ" altLang="en-US" sz="2800" smtClean="0"/>
              <a:t>b) duodenální (nebývají zpravidla</a:t>
            </a:r>
            <a:r>
              <a:rPr lang="en-US" altLang="en-US" sz="2800" smtClean="0"/>
              <a:t> </a:t>
            </a:r>
            <a:r>
              <a:rPr lang="cs-CZ" altLang="en-US" sz="2800" smtClean="0"/>
              <a:t>maligní)</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BFEB995-60D5-488D-9062-FEFB14A2A25B}" type="slidenum">
              <a:rPr lang="cs-CZ" altLang="en-US" sz="1400" smtClean="0"/>
              <a:pPr>
                <a:spcBef>
                  <a:spcPct val="0"/>
                </a:spcBef>
                <a:buFontTx/>
                <a:buNone/>
              </a:pPr>
              <a:t>23</a:t>
            </a:fld>
            <a:endParaRPr lang="cs-CZ" altLang="en-US" sz="1400" smtClean="0"/>
          </a:p>
        </p:txBody>
      </p:sp>
      <p:sp>
        <p:nvSpPr>
          <p:cNvPr id="40963" name="Rectangle 2"/>
          <p:cNvSpPr>
            <a:spLocks noGrp="1" noChangeArrowheads="1"/>
          </p:cNvSpPr>
          <p:nvPr>
            <p:ph type="title"/>
          </p:nvPr>
        </p:nvSpPr>
        <p:spPr>
          <a:xfrm>
            <a:off x="228600" y="274638"/>
            <a:ext cx="8458200" cy="850900"/>
          </a:xfrm>
        </p:spPr>
        <p:txBody>
          <a:bodyPr/>
          <a:lstStyle/>
          <a:p>
            <a:pPr eaLnBrk="1" hangingPunct="1"/>
            <a:r>
              <a:rPr lang="cs-CZ" altLang="en-US" sz="3200" smtClean="0"/>
              <a:t>Peptická vředová choroba (PUD): Patogeneze</a:t>
            </a:r>
          </a:p>
        </p:txBody>
      </p:sp>
      <p:sp>
        <p:nvSpPr>
          <p:cNvPr id="40964" name="Rectangle 3"/>
          <p:cNvSpPr>
            <a:spLocks noGrp="1" noChangeArrowheads="1"/>
          </p:cNvSpPr>
          <p:nvPr>
            <p:ph type="body" idx="1"/>
          </p:nvPr>
        </p:nvSpPr>
        <p:spPr>
          <a:xfrm>
            <a:off x="100013" y="1371600"/>
            <a:ext cx="8964612" cy="5486400"/>
          </a:xfrm>
        </p:spPr>
        <p:txBody>
          <a:bodyPr/>
          <a:lstStyle/>
          <a:p>
            <a:pPr eaLnBrk="1" hangingPunct="1">
              <a:buFontTx/>
              <a:buNone/>
            </a:pPr>
            <a:r>
              <a:rPr lang="cs-CZ" altLang="en-US" smtClean="0"/>
              <a:t>Poškození bariérové funkce sliznice</a:t>
            </a:r>
          </a:p>
          <a:p>
            <a:pPr eaLnBrk="1" hangingPunct="1"/>
            <a:r>
              <a:rPr lang="cs-CZ" altLang="en-US" sz="2800" i="1" smtClean="0"/>
              <a:t>Helicobacter Pylori</a:t>
            </a:r>
          </a:p>
          <a:p>
            <a:pPr eaLnBrk="1" hangingPunct="1"/>
            <a:r>
              <a:rPr lang="cs-CZ" altLang="en-US" sz="2800" smtClean="0"/>
              <a:t>Poléková </a:t>
            </a:r>
          </a:p>
          <a:p>
            <a:pPr lvl="2" eaLnBrk="1" hangingPunct="1"/>
            <a:r>
              <a:rPr lang="cs-CZ" altLang="en-US" smtClean="0"/>
              <a:t>kortikoidy, nesteroidní protizánětlivé léky (NSAID)</a:t>
            </a:r>
          </a:p>
          <a:p>
            <a:pPr eaLnBrk="1" hangingPunct="1"/>
            <a:r>
              <a:rPr lang="cs-CZ" altLang="en-US" sz="2800" smtClean="0"/>
              <a:t>Endokrinní </a:t>
            </a:r>
          </a:p>
          <a:p>
            <a:pPr lvl="2" eaLnBrk="1" hangingPunct="1"/>
            <a:r>
              <a:rPr lang="cs-CZ" altLang="en-US" smtClean="0"/>
              <a:t>Zollinger-Ellison sy, hyperparathyreóza</a:t>
            </a:r>
          </a:p>
          <a:p>
            <a:pPr eaLnBrk="1" hangingPunct="1"/>
            <a:r>
              <a:rPr lang="cs-CZ" altLang="en-US" sz="2800" smtClean="0"/>
              <a:t>Stresová  </a:t>
            </a:r>
          </a:p>
          <a:p>
            <a:pPr eaLnBrk="1" hangingPunct="1"/>
            <a:r>
              <a:rPr lang="cs-CZ" altLang="en-US" sz="2800" smtClean="0"/>
              <a:t>Hepatogenní </a:t>
            </a:r>
          </a:p>
          <a:p>
            <a:pPr lvl="2" eaLnBrk="1" hangingPunct="1"/>
            <a:r>
              <a:rPr lang="cs-CZ" altLang="en-US" smtClean="0"/>
              <a:t>vlivy poruch metabolismu a krevního oběhu</a:t>
            </a:r>
          </a:p>
          <a:p>
            <a:pPr eaLnBrk="1" hangingPunct="1"/>
            <a:r>
              <a:rPr lang="cs-CZ" altLang="en-US" smtClean="0"/>
              <a:t>Kouření</a:t>
            </a:r>
            <a:r>
              <a:rPr lang="en-US" altLang="en-US" smtClean="0"/>
              <a:t>?</a:t>
            </a:r>
            <a:endParaRPr lang="cs-CZ" altLang="en-US"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7"/>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7F4D027-2194-4517-B842-43FA180725CA}" type="slidenum">
              <a:rPr lang="cs-CZ" altLang="en-US" sz="1400" smtClean="0"/>
              <a:pPr>
                <a:spcBef>
                  <a:spcPct val="0"/>
                </a:spcBef>
                <a:buFontTx/>
                <a:buNone/>
              </a:pPr>
              <a:t>24</a:t>
            </a:fld>
            <a:endParaRPr lang="cs-CZ" altLang="en-US" sz="1400" smtClean="0"/>
          </a:p>
        </p:txBody>
      </p:sp>
      <p:sp>
        <p:nvSpPr>
          <p:cNvPr id="41987" name="Rectangle 2"/>
          <p:cNvSpPr>
            <a:spLocks noGrp="1" noChangeArrowheads="1"/>
          </p:cNvSpPr>
          <p:nvPr>
            <p:ph type="title"/>
          </p:nvPr>
        </p:nvSpPr>
        <p:spPr>
          <a:xfrm>
            <a:off x="457200" y="274638"/>
            <a:ext cx="3898900" cy="2001837"/>
          </a:xfrm>
        </p:spPr>
        <p:txBody>
          <a:bodyPr/>
          <a:lstStyle/>
          <a:p>
            <a:pPr eaLnBrk="1" hangingPunct="1"/>
            <a:r>
              <a:rPr lang="cs-CZ" altLang="en-US" sz="3600" smtClean="0"/>
              <a:t>Helicobacter  Pylori</a:t>
            </a:r>
          </a:p>
        </p:txBody>
      </p:sp>
      <p:pic>
        <p:nvPicPr>
          <p:cNvPr id="41988" name="Picture 3"/>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1438" y="3049074"/>
            <a:ext cx="4356100" cy="2814637"/>
          </a:xfrm>
          <a:noFill/>
        </p:spPr>
      </p:pic>
      <p:pic>
        <p:nvPicPr>
          <p:cNvPr id="41989" name="Picture 4"/>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572000" y="333375"/>
            <a:ext cx="4051300" cy="2813050"/>
          </a:xfrm>
          <a:noFill/>
        </p:spPr>
      </p:pic>
      <p:pic>
        <p:nvPicPr>
          <p:cNvPr id="41990" name="Picture 5"/>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572000" y="3429000"/>
            <a:ext cx="4032250" cy="2432050"/>
          </a:xfr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BDDFB58-2884-498F-9262-6EAAAF22847B}" type="slidenum">
              <a:rPr lang="cs-CZ" altLang="en-US" sz="1400" smtClean="0"/>
              <a:pPr>
                <a:spcBef>
                  <a:spcPct val="0"/>
                </a:spcBef>
                <a:buFontTx/>
                <a:buNone/>
              </a:pPr>
              <a:t>25</a:t>
            </a:fld>
            <a:endParaRPr lang="cs-CZ" altLang="en-US" sz="1400" smtClean="0"/>
          </a:p>
        </p:txBody>
      </p:sp>
      <p:sp>
        <p:nvSpPr>
          <p:cNvPr id="43011" name="Rectangle 2"/>
          <p:cNvSpPr>
            <a:spLocks noGrp="1" noChangeArrowheads="1"/>
          </p:cNvSpPr>
          <p:nvPr>
            <p:ph type="title"/>
          </p:nvPr>
        </p:nvSpPr>
        <p:spPr>
          <a:xfrm>
            <a:off x="457200" y="115888"/>
            <a:ext cx="8229600" cy="1209675"/>
          </a:xfrm>
        </p:spPr>
        <p:txBody>
          <a:bodyPr/>
          <a:lstStyle/>
          <a:p>
            <a:pPr eaLnBrk="1" hangingPunct="1"/>
            <a:r>
              <a:rPr lang="cs-CZ" altLang="en-US" sz="4000" i="1" smtClean="0"/>
              <a:t>Helicobacter  Pylori (</a:t>
            </a:r>
            <a:r>
              <a:rPr lang="cs-CZ" altLang="en-US" sz="4000" smtClean="0"/>
              <a:t>Gr-  bacillus)</a:t>
            </a:r>
          </a:p>
        </p:txBody>
      </p:sp>
      <p:sp>
        <p:nvSpPr>
          <p:cNvPr id="43012" name="Rectangle 3"/>
          <p:cNvSpPr>
            <a:spLocks noGrp="1" noChangeArrowheads="1"/>
          </p:cNvSpPr>
          <p:nvPr>
            <p:ph type="body" idx="1"/>
          </p:nvPr>
        </p:nvSpPr>
        <p:spPr>
          <a:xfrm>
            <a:off x="304800" y="1371600"/>
            <a:ext cx="8534400" cy="5334000"/>
          </a:xfrm>
        </p:spPr>
        <p:txBody>
          <a:bodyPr/>
          <a:lstStyle/>
          <a:p>
            <a:pPr eaLnBrk="1" hangingPunct="1"/>
            <a:r>
              <a:rPr lang="cs-CZ" altLang="en-US" sz="2800" smtClean="0"/>
              <a:t>Robin Warren a Barry Marshall </a:t>
            </a:r>
          </a:p>
          <a:p>
            <a:pPr lvl="1" eaLnBrk="1" hangingPunct="1"/>
            <a:r>
              <a:rPr lang="cs-CZ" altLang="en-US" sz="2400" smtClean="0"/>
              <a:t>v r.1983 popsali vztah HP a gastritidy</a:t>
            </a:r>
          </a:p>
          <a:p>
            <a:pPr lvl="1" eaLnBrk="1" hangingPunct="1"/>
            <a:r>
              <a:rPr lang="cs-CZ" altLang="en-US" sz="2400" smtClean="0"/>
              <a:t>Nobelova cena 2005</a:t>
            </a:r>
            <a:endParaRPr lang="en-US" altLang="en-US" sz="2400" smtClean="0"/>
          </a:p>
          <a:p>
            <a:pPr eaLnBrk="1" hangingPunct="1"/>
            <a:r>
              <a:rPr lang="cs-CZ" altLang="en-US" sz="2800" smtClean="0"/>
              <a:t>15-20% infikovaných onemocní peptickým vředem</a:t>
            </a:r>
          </a:p>
          <a:p>
            <a:pPr eaLnBrk="1" hangingPunct="1"/>
            <a:r>
              <a:rPr lang="cs-CZ" altLang="en-US" sz="2800" smtClean="0"/>
              <a:t>Genotypicky rozlišitelné kmeny HP</a:t>
            </a:r>
          </a:p>
          <a:p>
            <a:pPr lvl="1" eaLnBrk="1" hangingPunct="1"/>
            <a:r>
              <a:rPr lang="cs-CZ" altLang="en-US" sz="2400" smtClean="0"/>
              <a:t>vac A gen = vacuolising cytotoxin gene</a:t>
            </a:r>
          </a:p>
          <a:p>
            <a:pPr lvl="1" eaLnBrk="1" hangingPunct="1"/>
            <a:r>
              <a:rPr lang="cs-CZ" altLang="en-US" sz="2400" smtClean="0"/>
              <a:t>cag A gen = cytotoxin associated gene</a:t>
            </a:r>
          </a:p>
          <a:p>
            <a:pPr eaLnBrk="1" hangingPunct="1"/>
            <a:r>
              <a:rPr lang="cs-CZ" altLang="en-US" sz="2800" smtClean="0"/>
              <a:t>Přežívá při pH </a:t>
            </a:r>
            <a:r>
              <a:rPr lang="en-US" altLang="en-US" sz="2800" smtClean="0"/>
              <a:t>~</a:t>
            </a:r>
            <a:r>
              <a:rPr lang="cs-CZ" altLang="en-US" sz="2800" smtClean="0"/>
              <a:t> 1,0 </a:t>
            </a:r>
          </a:p>
          <a:p>
            <a:pPr lvl="1" eaLnBrk="1" hangingPunct="1"/>
            <a:r>
              <a:rPr lang="cs-CZ" altLang="en-US" sz="2400" smtClean="0"/>
              <a:t>umožňuje enzym ureáza vytvářející amoniak - alkalický obláček chrání bakterii před vlivem HCl</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7304B1D-7969-4153-B347-29A8CB08916D}" type="slidenum">
              <a:rPr lang="cs-CZ" altLang="en-US" sz="1400" smtClean="0"/>
              <a:pPr>
                <a:spcBef>
                  <a:spcPct val="0"/>
                </a:spcBef>
                <a:buFontTx/>
                <a:buNone/>
              </a:pPr>
              <a:t>26</a:t>
            </a:fld>
            <a:endParaRPr lang="cs-CZ" altLang="en-US" sz="1400" smtClean="0"/>
          </a:p>
        </p:txBody>
      </p:sp>
      <p:sp>
        <p:nvSpPr>
          <p:cNvPr id="50179" name="Rectangle 2"/>
          <p:cNvSpPr>
            <a:spLocks noGrp="1" noChangeArrowheads="1"/>
          </p:cNvSpPr>
          <p:nvPr>
            <p:ph type="title"/>
          </p:nvPr>
        </p:nvSpPr>
        <p:spPr>
          <a:xfrm>
            <a:off x="457200" y="274638"/>
            <a:ext cx="8229600" cy="850900"/>
          </a:xfrm>
        </p:spPr>
        <p:txBody>
          <a:bodyPr/>
          <a:lstStyle/>
          <a:p>
            <a:pPr eaLnBrk="1" hangingPunct="1"/>
            <a:r>
              <a:rPr lang="cs-CZ" altLang="en-US" sz="3200" smtClean="0"/>
              <a:t>Vyšetření </a:t>
            </a:r>
            <a:r>
              <a:rPr lang="en-US" altLang="en-US" sz="3200" smtClean="0"/>
              <a:t>H</a:t>
            </a:r>
            <a:r>
              <a:rPr lang="cs-CZ" altLang="en-US" sz="3200" smtClean="0"/>
              <a:t>. pylori infekce</a:t>
            </a:r>
          </a:p>
        </p:txBody>
      </p:sp>
      <p:sp>
        <p:nvSpPr>
          <p:cNvPr id="50180" name="Rectangle 3"/>
          <p:cNvSpPr>
            <a:spLocks noGrp="1" noChangeArrowheads="1"/>
          </p:cNvSpPr>
          <p:nvPr>
            <p:ph type="body" idx="1"/>
          </p:nvPr>
        </p:nvSpPr>
        <p:spPr>
          <a:xfrm>
            <a:off x="71438" y="1150938"/>
            <a:ext cx="9144000" cy="5635625"/>
          </a:xfrm>
        </p:spPr>
        <p:txBody>
          <a:bodyPr/>
          <a:lstStyle/>
          <a:p>
            <a:pPr eaLnBrk="1" hangingPunct="1">
              <a:lnSpc>
                <a:spcPct val="90000"/>
              </a:lnSpc>
              <a:buFontTx/>
              <a:buNone/>
            </a:pPr>
            <a:r>
              <a:rPr lang="cs-CZ" altLang="en-US" u="sng" smtClean="0"/>
              <a:t>Neinvazivní</a:t>
            </a:r>
            <a:r>
              <a:rPr lang="cs-CZ" altLang="en-US" smtClean="0"/>
              <a:t>: </a:t>
            </a:r>
          </a:p>
          <a:p>
            <a:pPr eaLnBrk="1" hangingPunct="1">
              <a:lnSpc>
                <a:spcPct val="90000"/>
              </a:lnSpc>
            </a:pPr>
            <a:r>
              <a:rPr lang="cs-CZ" altLang="en-US" smtClean="0"/>
              <a:t>serologické vyšetření na IgG proti antigenům </a:t>
            </a:r>
            <a:r>
              <a:rPr lang="cs-CZ" altLang="en-US" i="1" smtClean="0"/>
              <a:t>H. pylori </a:t>
            </a:r>
            <a:r>
              <a:rPr lang="cs-CZ" altLang="en-US" smtClean="0"/>
              <a:t>(ELISA)</a:t>
            </a:r>
          </a:p>
          <a:p>
            <a:pPr eaLnBrk="1" hangingPunct="1">
              <a:lnSpc>
                <a:spcPct val="90000"/>
              </a:lnSpc>
            </a:pPr>
            <a:r>
              <a:rPr lang="cs-CZ" altLang="en-US" smtClean="0"/>
              <a:t>dechová zkouška s radioaktivním uhlíkem-značenou ureou</a:t>
            </a:r>
            <a:endParaRPr lang="cs-CZ" altLang="en-US" u="sng" smtClean="0"/>
          </a:p>
          <a:p>
            <a:pPr eaLnBrk="1" hangingPunct="1">
              <a:lnSpc>
                <a:spcPct val="90000"/>
              </a:lnSpc>
              <a:buFontTx/>
              <a:buNone/>
            </a:pPr>
            <a:r>
              <a:rPr lang="cs-CZ" altLang="en-US" u="sng" smtClean="0"/>
              <a:t>Invazivní</a:t>
            </a:r>
            <a:r>
              <a:rPr lang="cs-CZ" altLang="en-US" smtClean="0"/>
              <a:t>: </a:t>
            </a:r>
            <a:endParaRPr lang="en-US" altLang="en-US" smtClean="0"/>
          </a:p>
          <a:p>
            <a:pPr lvl="1" eaLnBrk="1" hangingPunct="1">
              <a:lnSpc>
                <a:spcPct val="90000"/>
              </a:lnSpc>
            </a:pPr>
            <a:r>
              <a:rPr lang="cs-CZ" altLang="en-US" smtClean="0"/>
              <a:t>Endoskopie + biopsie </a:t>
            </a:r>
            <a:r>
              <a:rPr lang="en-US" altLang="en-US" smtClean="0"/>
              <a:t>+</a:t>
            </a:r>
          </a:p>
          <a:p>
            <a:pPr lvl="2" eaLnBrk="1" hangingPunct="1">
              <a:lnSpc>
                <a:spcPct val="90000"/>
              </a:lnSpc>
              <a:buFontTx/>
              <a:buNone/>
            </a:pPr>
            <a:r>
              <a:rPr lang="cs-CZ" altLang="en-US" smtClean="0"/>
              <a:t>+ histologická analýza bioptického materiálu </a:t>
            </a:r>
            <a:endParaRPr lang="en-US" altLang="en-US" smtClean="0"/>
          </a:p>
          <a:p>
            <a:pPr lvl="2" eaLnBrk="1" hangingPunct="1">
              <a:lnSpc>
                <a:spcPct val="90000"/>
              </a:lnSpc>
              <a:buFontTx/>
              <a:buNone/>
            </a:pPr>
            <a:r>
              <a:rPr lang="en-US" altLang="en-US" smtClean="0"/>
              <a:t>+ </a:t>
            </a:r>
            <a:r>
              <a:rPr lang="cs-CZ" altLang="en-US" smtClean="0"/>
              <a:t>potvrzení ureázové aktivity ve vzorku - ureázový test (Clotest) </a:t>
            </a:r>
            <a:endParaRPr lang="en-US" altLang="en-US" smtClean="0"/>
          </a:p>
          <a:p>
            <a:pPr lvl="2" eaLnBrk="1" hangingPunct="1">
              <a:lnSpc>
                <a:spcPct val="90000"/>
              </a:lnSpc>
              <a:buFontTx/>
              <a:buNone/>
            </a:pPr>
            <a:r>
              <a:rPr lang="en-US" altLang="en-US" smtClean="0"/>
              <a:t>+ </a:t>
            </a:r>
            <a:r>
              <a:rPr lang="cs-CZ" altLang="en-US" smtClean="0"/>
              <a:t>kultivační průkaz </a:t>
            </a:r>
            <a:r>
              <a:rPr lang="cs-CZ" altLang="en-US" i="1" smtClean="0"/>
              <a:t>H. pylori</a:t>
            </a:r>
            <a:r>
              <a:rPr lang="cs-CZ" altLang="en-US" smtClean="0"/>
              <a:t> </a:t>
            </a:r>
            <a:endParaRPr lang="en-US" altLang="en-US" smtClean="0"/>
          </a:p>
          <a:p>
            <a:pPr lvl="2" eaLnBrk="1" hangingPunct="1">
              <a:lnSpc>
                <a:spcPct val="90000"/>
              </a:lnSpc>
              <a:buFontTx/>
              <a:buNone/>
            </a:pPr>
            <a:r>
              <a:rPr lang="en-US" altLang="en-US" smtClean="0"/>
              <a:t>+ </a:t>
            </a:r>
            <a:r>
              <a:rPr lang="cs-CZ" altLang="en-US" smtClean="0"/>
              <a:t>PCR průkaz </a:t>
            </a:r>
            <a:r>
              <a:rPr lang="cs-CZ" altLang="en-US" i="1" smtClean="0"/>
              <a:t>H. pylori </a:t>
            </a:r>
            <a:r>
              <a:rPr lang="cs-CZ" altLang="en-US" smtClean="0"/>
              <a:t>DNA ve vzorku</a:t>
            </a:r>
            <a:endParaRPr lang="cs-CZ" altLang="en-US" b="1"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AC62CC2-4A56-498B-9029-8CF5D76F8379}" type="slidenum">
              <a:rPr lang="cs-CZ" altLang="en-US" sz="1400" smtClean="0"/>
              <a:pPr>
                <a:spcBef>
                  <a:spcPct val="0"/>
                </a:spcBef>
                <a:buFontTx/>
                <a:buNone/>
              </a:pPr>
              <a:t>27</a:t>
            </a:fld>
            <a:endParaRPr lang="cs-CZ" altLang="en-US" sz="1400" smtClean="0"/>
          </a:p>
        </p:txBody>
      </p:sp>
      <p:sp>
        <p:nvSpPr>
          <p:cNvPr id="51203" name="Rectangle 2"/>
          <p:cNvSpPr>
            <a:spLocks noGrp="1" noChangeArrowheads="1"/>
          </p:cNvSpPr>
          <p:nvPr>
            <p:ph type="title"/>
          </p:nvPr>
        </p:nvSpPr>
        <p:spPr/>
        <p:txBody>
          <a:bodyPr/>
          <a:lstStyle/>
          <a:p>
            <a:pPr eaLnBrk="1" hangingPunct="1"/>
            <a:r>
              <a:rPr lang="cs-CZ" altLang="en-US" sz="3600" smtClean="0"/>
              <a:t>Serologické vyšetření na protilátky proti antigenům </a:t>
            </a:r>
            <a:r>
              <a:rPr lang="cs-CZ" altLang="en-US" sz="3600" i="1" smtClean="0"/>
              <a:t>H. pylori </a:t>
            </a:r>
            <a:r>
              <a:rPr lang="cs-CZ" altLang="en-US" sz="3600" smtClean="0"/>
              <a:t>(ELISA)</a:t>
            </a:r>
            <a:endParaRPr lang="en-US" altLang="en-US" sz="3600" smtClean="0"/>
          </a:p>
        </p:txBody>
      </p:sp>
      <p:sp>
        <p:nvSpPr>
          <p:cNvPr id="51204" name="Rectangle 3"/>
          <p:cNvSpPr>
            <a:spLocks noGrp="1" noChangeArrowheads="1"/>
          </p:cNvSpPr>
          <p:nvPr>
            <p:ph type="body" idx="1"/>
          </p:nvPr>
        </p:nvSpPr>
        <p:spPr>
          <a:xfrm>
            <a:off x="457200" y="1943100"/>
            <a:ext cx="8229600" cy="4525963"/>
          </a:xfrm>
        </p:spPr>
        <p:txBody>
          <a:bodyPr/>
          <a:lstStyle/>
          <a:p>
            <a:pPr eaLnBrk="1" hangingPunct="1"/>
            <a:r>
              <a:rPr lang="cs-CZ" altLang="en-US" smtClean="0"/>
              <a:t>96-ti jamkové destičky</a:t>
            </a:r>
            <a:endParaRPr lang="en-US" altLang="en-US" smtClean="0"/>
          </a:p>
        </p:txBody>
      </p:sp>
      <p:grpSp>
        <p:nvGrpSpPr>
          <p:cNvPr id="51205" name="Group 11"/>
          <p:cNvGrpSpPr>
            <a:grpSpLocks/>
          </p:cNvGrpSpPr>
          <p:nvPr/>
        </p:nvGrpSpPr>
        <p:grpSpPr bwMode="auto">
          <a:xfrm>
            <a:off x="438150" y="2933700"/>
            <a:ext cx="971550" cy="952500"/>
            <a:chOff x="312" y="2088"/>
            <a:chExt cx="792" cy="792"/>
          </a:xfrm>
        </p:grpSpPr>
        <p:sp>
          <p:nvSpPr>
            <p:cNvPr id="51245" name="AutoShape 4"/>
            <p:cNvSpPr>
              <a:spLocks noChangeArrowheads="1"/>
            </p:cNvSpPr>
            <p:nvPr/>
          </p:nvSpPr>
          <p:spPr bwMode="auto">
            <a:xfrm rot="5400000">
              <a:off x="312" y="2088"/>
              <a:ext cx="792" cy="792"/>
            </a:xfrm>
            <a:prstGeom prst="flowChartDelay">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51246" name="Oval 5"/>
            <p:cNvSpPr>
              <a:spLocks noChangeArrowheads="1"/>
            </p:cNvSpPr>
            <p:nvPr/>
          </p:nvSpPr>
          <p:spPr bwMode="auto">
            <a:xfrm>
              <a:off x="372" y="2652"/>
              <a:ext cx="48" cy="48"/>
            </a:xfrm>
            <a:prstGeom prst="ellipse">
              <a:avLst/>
            </a:prstGeom>
            <a:solidFill>
              <a:srgbClr val="FF6600"/>
            </a:solidFill>
            <a:ln w="254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51247" name="Oval 6"/>
            <p:cNvSpPr>
              <a:spLocks noChangeArrowheads="1"/>
            </p:cNvSpPr>
            <p:nvPr/>
          </p:nvSpPr>
          <p:spPr bwMode="auto">
            <a:xfrm>
              <a:off x="504" y="2772"/>
              <a:ext cx="48" cy="48"/>
            </a:xfrm>
            <a:prstGeom prst="ellipse">
              <a:avLst/>
            </a:prstGeom>
            <a:solidFill>
              <a:srgbClr val="FF6600"/>
            </a:solidFill>
            <a:ln w="254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51248" name="Oval 7"/>
            <p:cNvSpPr>
              <a:spLocks noChangeArrowheads="1"/>
            </p:cNvSpPr>
            <p:nvPr/>
          </p:nvSpPr>
          <p:spPr bwMode="auto">
            <a:xfrm>
              <a:off x="600" y="2820"/>
              <a:ext cx="48" cy="48"/>
            </a:xfrm>
            <a:prstGeom prst="ellipse">
              <a:avLst/>
            </a:prstGeom>
            <a:solidFill>
              <a:srgbClr val="FF6600"/>
            </a:solidFill>
            <a:ln w="254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51249" name="Oval 8"/>
            <p:cNvSpPr>
              <a:spLocks noChangeArrowheads="1"/>
            </p:cNvSpPr>
            <p:nvPr/>
          </p:nvSpPr>
          <p:spPr bwMode="auto">
            <a:xfrm>
              <a:off x="720" y="2820"/>
              <a:ext cx="48" cy="48"/>
            </a:xfrm>
            <a:prstGeom prst="ellipse">
              <a:avLst/>
            </a:prstGeom>
            <a:solidFill>
              <a:srgbClr val="FF6600"/>
            </a:solidFill>
            <a:ln w="254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51250" name="Oval 9"/>
            <p:cNvSpPr>
              <a:spLocks noChangeArrowheads="1"/>
            </p:cNvSpPr>
            <p:nvPr/>
          </p:nvSpPr>
          <p:spPr bwMode="auto">
            <a:xfrm>
              <a:off x="876" y="2772"/>
              <a:ext cx="48" cy="48"/>
            </a:xfrm>
            <a:prstGeom prst="ellipse">
              <a:avLst/>
            </a:prstGeom>
            <a:solidFill>
              <a:srgbClr val="FF6600"/>
            </a:solidFill>
            <a:ln w="254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51251" name="Oval 10"/>
            <p:cNvSpPr>
              <a:spLocks noChangeArrowheads="1"/>
            </p:cNvSpPr>
            <p:nvPr/>
          </p:nvSpPr>
          <p:spPr bwMode="auto">
            <a:xfrm>
              <a:off x="984" y="2664"/>
              <a:ext cx="48" cy="48"/>
            </a:xfrm>
            <a:prstGeom prst="ellipse">
              <a:avLst/>
            </a:prstGeom>
            <a:solidFill>
              <a:srgbClr val="FF6600"/>
            </a:solidFill>
            <a:ln w="254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grpSp>
      <p:sp>
        <p:nvSpPr>
          <p:cNvPr id="51206" name="Text Box 28"/>
          <p:cNvSpPr txBox="1">
            <a:spLocks noChangeArrowheads="1"/>
          </p:cNvSpPr>
          <p:nvPr/>
        </p:nvSpPr>
        <p:spPr bwMode="auto">
          <a:xfrm>
            <a:off x="2232025" y="3049588"/>
            <a:ext cx="2592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2400"/>
              <a:t>Antigen H. pyplori</a:t>
            </a:r>
            <a:endParaRPr lang="en-US" altLang="en-US" sz="2400"/>
          </a:p>
        </p:txBody>
      </p:sp>
      <p:sp>
        <p:nvSpPr>
          <p:cNvPr id="51207" name="Text Box 45"/>
          <p:cNvSpPr txBox="1">
            <a:spLocks noChangeArrowheads="1"/>
          </p:cNvSpPr>
          <p:nvPr/>
        </p:nvSpPr>
        <p:spPr bwMode="auto">
          <a:xfrm>
            <a:off x="2232025" y="4344988"/>
            <a:ext cx="3694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2400"/>
              <a:t>Pacientovo serum/plazma</a:t>
            </a:r>
            <a:endParaRPr lang="en-US" altLang="en-US" sz="2400"/>
          </a:p>
        </p:txBody>
      </p:sp>
      <p:grpSp>
        <p:nvGrpSpPr>
          <p:cNvPr id="51208" name="Group 57"/>
          <p:cNvGrpSpPr>
            <a:grpSpLocks/>
          </p:cNvGrpSpPr>
          <p:nvPr/>
        </p:nvGrpSpPr>
        <p:grpSpPr bwMode="auto">
          <a:xfrm>
            <a:off x="476250" y="4305300"/>
            <a:ext cx="1009650" cy="1000125"/>
            <a:chOff x="300" y="2496"/>
            <a:chExt cx="636" cy="630"/>
          </a:xfrm>
        </p:grpSpPr>
        <p:grpSp>
          <p:nvGrpSpPr>
            <p:cNvPr id="51233" name="Group 29"/>
            <p:cNvGrpSpPr>
              <a:grpSpLocks/>
            </p:cNvGrpSpPr>
            <p:nvPr/>
          </p:nvGrpSpPr>
          <p:grpSpPr bwMode="auto">
            <a:xfrm>
              <a:off x="300" y="2496"/>
              <a:ext cx="636" cy="588"/>
              <a:chOff x="312" y="2088"/>
              <a:chExt cx="792" cy="792"/>
            </a:xfrm>
          </p:grpSpPr>
          <p:sp>
            <p:nvSpPr>
              <p:cNvPr id="51238" name="AutoShape 30"/>
              <p:cNvSpPr>
                <a:spLocks noChangeArrowheads="1"/>
              </p:cNvSpPr>
              <p:nvPr/>
            </p:nvSpPr>
            <p:spPr bwMode="auto">
              <a:xfrm rot="5400000">
                <a:off x="312" y="2088"/>
                <a:ext cx="792" cy="792"/>
              </a:xfrm>
              <a:prstGeom prst="flowChartDelay">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51239" name="Oval 31"/>
              <p:cNvSpPr>
                <a:spLocks noChangeArrowheads="1"/>
              </p:cNvSpPr>
              <p:nvPr/>
            </p:nvSpPr>
            <p:spPr bwMode="auto">
              <a:xfrm>
                <a:off x="372" y="2652"/>
                <a:ext cx="48" cy="48"/>
              </a:xfrm>
              <a:prstGeom prst="ellipse">
                <a:avLst/>
              </a:prstGeom>
              <a:solidFill>
                <a:srgbClr val="FF6600"/>
              </a:solidFill>
              <a:ln w="254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51240" name="Oval 32"/>
              <p:cNvSpPr>
                <a:spLocks noChangeArrowheads="1"/>
              </p:cNvSpPr>
              <p:nvPr/>
            </p:nvSpPr>
            <p:spPr bwMode="auto">
              <a:xfrm>
                <a:off x="504" y="2772"/>
                <a:ext cx="48" cy="48"/>
              </a:xfrm>
              <a:prstGeom prst="ellipse">
                <a:avLst/>
              </a:prstGeom>
              <a:solidFill>
                <a:srgbClr val="FF6600"/>
              </a:solidFill>
              <a:ln w="254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51241" name="Oval 33"/>
              <p:cNvSpPr>
                <a:spLocks noChangeArrowheads="1"/>
              </p:cNvSpPr>
              <p:nvPr/>
            </p:nvSpPr>
            <p:spPr bwMode="auto">
              <a:xfrm>
                <a:off x="600" y="2820"/>
                <a:ext cx="48" cy="48"/>
              </a:xfrm>
              <a:prstGeom prst="ellipse">
                <a:avLst/>
              </a:prstGeom>
              <a:solidFill>
                <a:srgbClr val="FF6600"/>
              </a:solidFill>
              <a:ln w="254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51242" name="Oval 34"/>
              <p:cNvSpPr>
                <a:spLocks noChangeArrowheads="1"/>
              </p:cNvSpPr>
              <p:nvPr/>
            </p:nvSpPr>
            <p:spPr bwMode="auto">
              <a:xfrm>
                <a:off x="720" y="2820"/>
                <a:ext cx="48" cy="48"/>
              </a:xfrm>
              <a:prstGeom prst="ellipse">
                <a:avLst/>
              </a:prstGeom>
              <a:solidFill>
                <a:srgbClr val="FF6600"/>
              </a:solidFill>
              <a:ln w="254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51243" name="Oval 35"/>
              <p:cNvSpPr>
                <a:spLocks noChangeArrowheads="1"/>
              </p:cNvSpPr>
              <p:nvPr/>
            </p:nvSpPr>
            <p:spPr bwMode="auto">
              <a:xfrm>
                <a:off x="876" y="2772"/>
                <a:ext cx="48" cy="48"/>
              </a:xfrm>
              <a:prstGeom prst="ellipse">
                <a:avLst/>
              </a:prstGeom>
              <a:solidFill>
                <a:srgbClr val="FF6600"/>
              </a:solidFill>
              <a:ln w="254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51244" name="Oval 36"/>
              <p:cNvSpPr>
                <a:spLocks noChangeArrowheads="1"/>
              </p:cNvSpPr>
              <p:nvPr/>
            </p:nvSpPr>
            <p:spPr bwMode="auto">
              <a:xfrm>
                <a:off x="984" y="2664"/>
                <a:ext cx="48" cy="48"/>
              </a:xfrm>
              <a:prstGeom prst="ellipse">
                <a:avLst/>
              </a:prstGeom>
              <a:solidFill>
                <a:srgbClr val="FF6600"/>
              </a:solidFill>
              <a:ln w="254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grpSp>
        <p:sp>
          <p:nvSpPr>
            <p:cNvPr id="51234" name="AutoShape 50"/>
            <p:cNvSpPr>
              <a:spLocks noChangeArrowheads="1"/>
            </p:cNvSpPr>
            <p:nvPr/>
          </p:nvSpPr>
          <p:spPr bwMode="auto">
            <a:xfrm rot="5400000">
              <a:off x="408" y="2580"/>
              <a:ext cx="408" cy="600"/>
            </a:xfrm>
            <a:prstGeom prst="flowChartDelay">
              <a:avLst/>
            </a:prstGeom>
            <a:solidFill>
              <a:srgbClr val="333399">
                <a:alpha val="50195"/>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51235" name="Text Box 46"/>
            <p:cNvSpPr txBox="1">
              <a:spLocks noChangeArrowheads="1"/>
            </p:cNvSpPr>
            <p:nvPr/>
          </p:nvSpPr>
          <p:spPr bwMode="auto">
            <a:xfrm rot="-10524678">
              <a:off x="353" y="2679"/>
              <a:ext cx="22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2800" b="1"/>
                <a:t>Y</a:t>
              </a:r>
              <a:endParaRPr lang="en-US" altLang="en-US" sz="2800" b="1"/>
            </a:p>
          </p:txBody>
        </p:sp>
        <p:sp>
          <p:nvSpPr>
            <p:cNvPr id="51236" name="Text Box 47"/>
            <p:cNvSpPr txBox="1">
              <a:spLocks noChangeArrowheads="1"/>
            </p:cNvSpPr>
            <p:nvPr/>
          </p:nvSpPr>
          <p:spPr bwMode="auto">
            <a:xfrm rot="-10524678">
              <a:off x="533" y="2799"/>
              <a:ext cx="22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2800" b="1"/>
                <a:t>Y</a:t>
              </a:r>
              <a:endParaRPr lang="en-US" altLang="en-US" sz="2800" b="1"/>
            </a:p>
          </p:txBody>
        </p:sp>
        <p:sp>
          <p:nvSpPr>
            <p:cNvPr id="51237" name="Text Box 48"/>
            <p:cNvSpPr txBox="1">
              <a:spLocks noChangeArrowheads="1"/>
            </p:cNvSpPr>
            <p:nvPr/>
          </p:nvSpPr>
          <p:spPr bwMode="auto">
            <a:xfrm rot="-10524678">
              <a:off x="713" y="2691"/>
              <a:ext cx="22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2800" b="1"/>
                <a:t>Y</a:t>
              </a:r>
              <a:endParaRPr lang="en-US" altLang="en-US" sz="2800" b="1"/>
            </a:p>
          </p:txBody>
        </p:sp>
      </p:grpSp>
      <p:sp>
        <p:nvSpPr>
          <p:cNvPr id="51209" name="Text Box 71"/>
          <p:cNvSpPr txBox="1">
            <a:spLocks noChangeArrowheads="1"/>
          </p:cNvSpPr>
          <p:nvPr/>
        </p:nvSpPr>
        <p:spPr bwMode="auto">
          <a:xfrm>
            <a:off x="2232025" y="5868988"/>
            <a:ext cx="3435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2400"/>
              <a:t>Anti-IgG (Ig) –HRP (AP)</a:t>
            </a:r>
            <a:endParaRPr lang="en-US" altLang="en-US" sz="2400"/>
          </a:p>
        </p:txBody>
      </p:sp>
      <p:grpSp>
        <p:nvGrpSpPr>
          <p:cNvPr id="51210" name="Group 82"/>
          <p:cNvGrpSpPr>
            <a:grpSpLocks/>
          </p:cNvGrpSpPr>
          <p:nvPr/>
        </p:nvGrpSpPr>
        <p:grpSpPr bwMode="auto">
          <a:xfrm>
            <a:off x="533400" y="5695950"/>
            <a:ext cx="1009650" cy="1000125"/>
            <a:chOff x="336" y="3588"/>
            <a:chExt cx="636" cy="630"/>
          </a:xfrm>
        </p:grpSpPr>
        <p:grpSp>
          <p:nvGrpSpPr>
            <p:cNvPr id="51213" name="Group 59"/>
            <p:cNvGrpSpPr>
              <a:grpSpLocks/>
            </p:cNvGrpSpPr>
            <p:nvPr/>
          </p:nvGrpSpPr>
          <p:grpSpPr bwMode="auto">
            <a:xfrm>
              <a:off x="336" y="3588"/>
              <a:ext cx="636" cy="588"/>
              <a:chOff x="312" y="2088"/>
              <a:chExt cx="792" cy="792"/>
            </a:xfrm>
          </p:grpSpPr>
          <p:sp>
            <p:nvSpPr>
              <p:cNvPr id="51226" name="AutoShape 60"/>
              <p:cNvSpPr>
                <a:spLocks noChangeArrowheads="1"/>
              </p:cNvSpPr>
              <p:nvPr/>
            </p:nvSpPr>
            <p:spPr bwMode="auto">
              <a:xfrm rot="5400000">
                <a:off x="312" y="2088"/>
                <a:ext cx="792" cy="792"/>
              </a:xfrm>
              <a:prstGeom prst="flowChartDelay">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51227" name="Oval 61"/>
              <p:cNvSpPr>
                <a:spLocks noChangeArrowheads="1"/>
              </p:cNvSpPr>
              <p:nvPr/>
            </p:nvSpPr>
            <p:spPr bwMode="auto">
              <a:xfrm>
                <a:off x="372" y="2652"/>
                <a:ext cx="48" cy="48"/>
              </a:xfrm>
              <a:prstGeom prst="ellipse">
                <a:avLst/>
              </a:prstGeom>
              <a:solidFill>
                <a:srgbClr val="FF6600"/>
              </a:solidFill>
              <a:ln w="254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51228" name="Oval 62"/>
              <p:cNvSpPr>
                <a:spLocks noChangeArrowheads="1"/>
              </p:cNvSpPr>
              <p:nvPr/>
            </p:nvSpPr>
            <p:spPr bwMode="auto">
              <a:xfrm>
                <a:off x="504" y="2772"/>
                <a:ext cx="48" cy="48"/>
              </a:xfrm>
              <a:prstGeom prst="ellipse">
                <a:avLst/>
              </a:prstGeom>
              <a:solidFill>
                <a:srgbClr val="FF6600"/>
              </a:solidFill>
              <a:ln w="254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51229" name="Oval 63"/>
              <p:cNvSpPr>
                <a:spLocks noChangeArrowheads="1"/>
              </p:cNvSpPr>
              <p:nvPr/>
            </p:nvSpPr>
            <p:spPr bwMode="auto">
              <a:xfrm>
                <a:off x="600" y="2820"/>
                <a:ext cx="48" cy="48"/>
              </a:xfrm>
              <a:prstGeom prst="ellipse">
                <a:avLst/>
              </a:prstGeom>
              <a:solidFill>
                <a:srgbClr val="FF6600"/>
              </a:solidFill>
              <a:ln w="254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51230" name="Oval 64"/>
              <p:cNvSpPr>
                <a:spLocks noChangeArrowheads="1"/>
              </p:cNvSpPr>
              <p:nvPr/>
            </p:nvSpPr>
            <p:spPr bwMode="auto">
              <a:xfrm>
                <a:off x="720" y="2820"/>
                <a:ext cx="48" cy="48"/>
              </a:xfrm>
              <a:prstGeom prst="ellipse">
                <a:avLst/>
              </a:prstGeom>
              <a:solidFill>
                <a:srgbClr val="FF6600"/>
              </a:solidFill>
              <a:ln w="254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51231" name="Oval 65"/>
              <p:cNvSpPr>
                <a:spLocks noChangeArrowheads="1"/>
              </p:cNvSpPr>
              <p:nvPr/>
            </p:nvSpPr>
            <p:spPr bwMode="auto">
              <a:xfrm>
                <a:off x="876" y="2772"/>
                <a:ext cx="48" cy="48"/>
              </a:xfrm>
              <a:prstGeom prst="ellipse">
                <a:avLst/>
              </a:prstGeom>
              <a:solidFill>
                <a:srgbClr val="FF6600"/>
              </a:solidFill>
              <a:ln w="254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51232" name="Oval 66"/>
              <p:cNvSpPr>
                <a:spLocks noChangeArrowheads="1"/>
              </p:cNvSpPr>
              <p:nvPr/>
            </p:nvSpPr>
            <p:spPr bwMode="auto">
              <a:xfrm>
                <a:off x="984" y="2664"/>
                <a:ext cx="48" cy="48"/>
              </a:xfrm>
              <a:prstGeom prst="ellipse">
                <a:avLst/>
              </a:prstGeom>
              <a:solidFill>
                <a:srgbClr val="FF6600"/>
              </a:solidFill>
              <a:ln w="254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grpSp>
        <p:sp>
          <p:nvSpPr>
            <p:cNvPr id="51214" name="Text Box 68"/>
            <p:cNvSpPr txBox="1">
              <a:spLocks noChangeArrowheads="1"/>
            </p:cNvSpPr>
            <p:nvPr/>
          </p:nvSpPr>
          <p:spPr bwMode="auto">
            <a:xfrm rot="-10524678">
              <a:off x="389" y="3771"/>
              <a:ext cx="22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2800" b="1"/>
                <a:t>Y</a:t>
              </a:r>
              <a:endParaRPr lang="en-US" altLang="en-US" sz="2800" b="1"/>
            </a:p>
          </p:txBody>
        </p:sp>
        <p:sp>
          <p:nvSpPr>
            <p:cNvPr id="51215" name="Text Box 69"/>
            <p:cNvSpPr txBox="1">
              <a:spLocks noChangeArrowheads="1"/>
            </p:cNvSpPr>
            <p:nvPr/>
          </p:nvSpPr>
          <p:spPr bwMode="auto">
            <a:xfrm rot="-10524678">
              <a:off x="569" y="3891"/>
              <a:ext cx="22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2800" b="1"/>
                <a:t>Y</a:t>
              </a:r>
              <a:endParaRPr lang="en-US" altLang="en-US" sz="2800" b="1"/>
            </a:p>
          </p:txBody>
        </p:sp>
        <p:sp>
          <p:nvSpPr>
            <p:cNvPr id="51216" name="Text Box 70"/>
            <p:cNvSpPr txBox="1">
              <a:spLocks noChangeArrowheads="1"/>
            </p:cNvSpPr>
            <p:nvPr/>
          </p:nvSpPr>
          <p:spPr bwMode="auto">
            <a:xfrm rot="-10524678">
              <a:off x="749" y="3783"/>
              <a:ext cx="22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2800" b="1"/>
                <a:t>Y</a:t>
              </a:r>
              <a:endParaRPr lang="en-US" altLang="en-US" sz="2800" b="1"/>
            </a:p>
          </p:txBody>
        </p:sp>
        <p:grpSp>
          <p:nvGrpSpPr>
            <p:cNvPr id="51217" name="Group 75"/>
            <p:cNvGrpSpPr>
              <a:grpSpLocks/>
            </p:cNvGrpSpPr>
            <p:nvPr/>
          </p:nvGrpSpPr>
          <p:grpSpPr bwMode="auto">
            <a:xfrm>
              <a:off x="629" y="3732"/>
              <a:ext cx="221" cy="330"/>
              <a:chOff x="3245" y="3480"/>
              <a:chExt cx="221" cy="330"/>
            </a:xfrm>
          </p:grpSpPr>
          <p:sp>
            <p:nvSpPr>
              <p:cNvPr id="51224" name="Text Box 72"/>
              <p:cNvSpPr txBox="1">
                <a:spLocks noChangeArrowheads="1"/>
              </p:cNvSpPr>
              <p:nvPr/>
            </p:nvSpPr>
            <p:spPr bwMode="auto">
              <a:xfrm rot="-10524678">
                <a:off x="3245" y="3483"/>
                <a:ext cx="22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2800" b="1"/>
                  <a:t>Y</a:t>
                </a:r>
                <a:endParaRPr lang="en-US" altLang="en-US" sz="2800" b="1"/>
              </a:p>
            </p:txBody>
          </p:sp>
          <p:sp>
            <p:nvSpPr>
              <p:cNvPr id="411722" name="AutoShape 74"/>
              <p:cNvSpPr>
                <a:spLocks noChangeArrowheads="1"/>
              </p:cNvSpPr>
              <p:nvPr/>
            </p:nvSpPr>
            <p:spPr bwMode="auto">
              <a:xfrm>
                <a:off x="3324" y="3480"/>
                <a:ext cx="120" cy="120"/>
              </a:xfrm>
              <a:prstGeom prst="star5">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GB"/>
              </a:p>
            </p:txBody>
          </p:sp>
        </p:grpSp>
        <p:grpSp>
          <p:nvGrpSpPr>
            <p:cNvPr id="51218" name="Group 76"/>
            <p:cNvGrpSpPr>
              <a:grpSpLocks/>
            </p:cNvGrpSpPr>
            <p:nvPr/>
          </p:nvGrpSpPr>
          <p:grpSpPr bwMode="auto">
            <a:xfrm>
              <a:off x="461" y="3624"/>
              <a:ext cx="221" cy="330"/>
              <a:chOff x="3245" y="3480"/>
              <a:chExt cx="221" cy="330"/>
            </a:xfrm>
          </p:grpSpPr>
          <p:sp>
            <p:nvSpPr>
              <p:cNvPr id="51222" name="Text Box 77"/>
              <p:cNvSpPr txBox="1">
                <a:spLocks noChangeArrowheads="1"/>
              </p:cNvSpPr>
              <p:nvPr/>
            </p:nvSpPr>
            <p:spPr bwMode="auto">
              <a:xfrm rot="-10524678">
                <a:off x="3245" y="3483"/>
                <a:ext cx="22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2800" b="1"/>
                  <a:t>Y</a:t>
                </a:r>
                <a:endParaRPr lang="en-US" altLang="en-US" sz="2800" b="1"/>
              </a:p>
            </p:txBody>
          </p:sp>
          <p:sp>
            <p:nvSpPr>
              <p:cNvPr id="411726" name="AutoShape 78"/>
              <p:cNvSpPr>
                <a:spLocks noChangeArrowheads="1"/>
              </p:cNvSpPr>
              <p:nvPr/>
            </p:nvSpPr>
            <p:spPr bwMode="auto">
              <a:xfrm>
                <a:off x="3324" y="3480"/>
                <a:ext cx="120" cy="120"/>
              </a:xfrm>
              <a:prstGeom prst="star5">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GB"/>
              </a:p>
            </p:txBody>
          </p:sp>
        </p:grpSp>
        <p:grpSp>
          <p:nvGrpSpPr>
            <p:cNvPr id="51219" name="Group 79"/>
            <p:cNvGrpSpPr>
              <a:grpSpLocks/>
            </p:cNvGrpSpPr>
            <p:nvPr/>
          </p:nvGrpSpPr>
          <p:grpSpPr bwMode="auto">
            <a:xfrm>
              <a:off x="713" y="3624"/>
              <a:ext cx="221" cy="330"/>
              <a:chOff x="3245" y="3480"/>
              <a:chExt cx="221" cy="330"/>
            </a:xfrm>
          </p:grpSpPr>
          <p:sp>
            <p:nvSpPr>
              <p:cNvPr id="51220" name="Text Box 80"/>
              <p:cNvSpPr txBox="1">
                <a:spLocks noChangeArrowheads="1"/>
              </p:cNvSpPr>
              <p:nvPr/>
            </p:nvSpPr>
            <p:spPr bwMode="auto">
              <a:xfrm rot="-10524678">
                <a:off x="3245" y="3483"/>
                <a:ext cx="22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2800" b="1"/>
                  <a:t>Y</a:t>
                </a:r>
                <a:endParaRPr lang="en-US" altLang="en-US" sz="2800" b="1"/>
              </a:p>
            </p:txBody>
          </p:sp>
          <p:sp>
            <p:nvSpPr>
              <p:cNvPr id="411729" name="AutoShape 81"/>
              <p:cNvSpPr>
                <a:spLocks noChangeArrowheads="1"/>
              </p:cNvSpPr>
              <p:nvPr/>
            </p:nvSpPr>
            <p:spPr bwMode="auto">
              <a:xfrm>
                <a:off x="3324" y="3480"/>
                <a:ext cx="120" cy="120"/>
              </a:xfrm>
              <a:prstGeom prst="star5">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GB"/>
              </a:p>
            </p:txBody>
          </p:sp>
        </p:grpSp>
      </p:grpSp>
      <p:pic>
        <p:nvPicPr>
          <p:cNvPr id="51211" name="Picture 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0" y="3509798"/>
            <a:ext cx="3076575"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1212" name="Object 84"/>
          <p:cNvGraphicFramePr>
            <a:graphicFrameLocks noChangeAspect="1"/>
          </p:cNvGraphicFramePr>
          <p:nvPr/>
        </p:nvGraphicFramePr>
        <p:xfrm>
          <a:off x="6804025" y="1577975"/>
          <a:ext cx="2268538" cy="1851025"/>
        </p:xfrm>
        <a:graphic>
          <a:graphicData uri="http://schemas.openxmlformats.org/presentationml/2006/ole">
            <mc:AlternateContent xmlns:mc="http://schemas.openxmlformats.org/markup-compatibility/2006">
              <mc:Choice xmlns:v="urn:schemas-microsoft-com:vml" Requires="v">
                <p:oleObj spid="_x0000_s51254" name="Image" r:id="rId4" imgW="4000000" imgH="3263492" progId="Photoshop.Image.9">
                  <p:embed/>
                </p:oleObj>
              </mc:Choice>
              <mc:Fallback>
                <p:oleObj name="Image" r:id="rId4" imgW="4000000" imgH="3263492" progId="Photoshop.Image.9">
                  <p:embed/>
                  <p:pic>
                    <p:nvPicPr>
                      <p:cNvPr id="0" name="Object 8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1577975"/>
                        <a:ext cx="2268538" cy="185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8F97DAD-973B-4FD0-B2B3-631AE03BF501}" type="slidenum">
              <a:rPr lang="cs-CZ" altLang="en-US" sz="1400" smtClean="0"/>
              <a:pPr>
                <a:spcBef>
                  <a:spcPct val="0"/>
                </a:spcBef>
                <a:buFontTx/>
                <a:buNone/>
              </a:pPr>
              <a:t>28</a:t>
            </a:fld>
            <a:endParaRPr lang="cs-CZ" altLang="en-US" sz="1400" smtClean="0"/>
          </a:p>
        </p:txBody>
      </p:sp>
      <p:sp>
        <p:nvSpPr>
          <p:cNvPr id="52227" name="Rectangle 2"/>
          <p:cNvSpPr>
            <a:spLocks noGrp="1" noChangeArrowheads="1"/>
          </p:cNvSpPr>
          <p:nvPr>
            <p:ph type="title"/>
          </p:nvPr>
        </p:nvSpPr>
        <p:spPr>
          <a:xfrm>
            <a:off x="0" y="-54275"/>
            <a:ext cx="9144000" cy="1227137"/>
          </a:xfrm>
        </p:spPr>
        <p:txBody>
          <a:bodyPr/>
          <a:lstStyle/>
          <a:p>
            <a:pPr eaLnBrk="1" hangingPunct="1"/>
            <a:r>
              <a:rPr lang="cs-CZ" altLang="en-US" sz="4000" dirty="0" smtClean="0"/>
              <a:t>Dechový test s </a:t>
            </a:r>
            <a:r>
              <a:rPr lang="cs-CZ" altLang="en-US" sz="4000" dirty="0" smtClean="0"/>
              <a:t>izotopem </a:t>
            </a:r>
            <a:r>
              <a:rPr lang="cs-CZ" altLang="en-US" sz="4000" dirty="0" smtClean="0"/>
              <a:t>uhlíku značenou ureou </a:t>
            </a:r>
          </a:p>
        </p:txBody>
      </p:sp>
      <p:pic>
        <p:nvPicPr>
          <p:cNvPr id="52228" name="Picture 3"/>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5575" y="1277708"/>
            <a:ext cx="8686800" cy="5006975"/>
          </a:xfrm>
          <a:noFill/>
        </p:spPr>
      </p:pic>
      <p:sp>
        <p:nvSpPr>
          <p:cNvPr id="52229" name="Text Box 4"/>
          <p:cNvSpPr txBox="1">
            <a:spLocks noChangeArrowheads="1"/>
          </p:cNvSpPr>
          <p:nvPr/>
        </p:nvSpPr>
        <p:spPr bwMode="auto">
          <a:xfrm>
            <a:off x="844550" y="6450013"/>
            <a:ext cx="7264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800"/>
              <a:t>14C = radioaktivní izotop uhlíku nebo 13C neradioaktivní izotop uhlíku</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3D045F-CAF3-4D82-9EB0-700AC735A2CE}" type="slidenum">
              <a:rPr lang="cs-CZ" altLang="en-US" sz="1400" smtClean="0"/>
              <a:pPr>
                <a:spcBef>
                  <a:spcPct val="0"/>
                </a:spcBef>
                <a:buFontTx/>
                <a:buNone/>
              </a:pPr>
              <a:t>29</a:t>
            </a:fld>
            <a:endParaRPr lang="cs-CZ" altLang="en-US" sz="1400" smtClean="0"/>
          </a:p>
        </p:txBody>
      </p:sp>
      <p:sp>
        <p:nvSpPr>
          <p:cNvPr id="56323" name="Rectangle 2"/>
          <p:cNvSpPr>
            <a:spLocks noGrp="1" noChangeArrowheads="1"/>
          </p:cNvSpPr>
          <p:nvPr>
            <p:ph type="title"/>
          </p:nvPr>
        </p:nvSpPr>
        <p:spPr>
          <a:xfrm>
            <a:off x="457200" y="274638"/>
            <a:ext cx="8229600" cy="850900"/>
          </a:xfrm>
        </p:spPr>
        <p:txBody>
          <a:bodyPr/>
          <a:lstStyle/>
          <a:p>
            <a:pPr eaLnBrk="1" hangingPunct="1"/>
            <a:r>
              <a:rPr lang="cs-CZ" altLang="en-US" sz="3600" smtClean="0"/>
              <a:t>Rentgenologické vyšetření</a:t>
            </a:r>
          </a:p>
        </p:txBody>
      </p:sp>
      <p:sp>
        <p:nvSpPr>
          <p:cNvPr id="56324" name="Rectangle 3"/>
          <p:cNvSpPr>
            <a:spLocks noGrp="1" noChangeArrowheads="1"/>
          </p:cNvSpPr>
          <p:nvPr>
            <p:ph type="body" idx="1"/>
          </p:nvPr>
        </p:nvSpPr>
        <p:spPr/>
        <p:txBody>
          <a:bodyPr/>
          <a:lstStyle/>
          <a:p>
            <a:pPr eaLnBrk="1" hangingPunct="1">
              <a:buFontTx/>
              <a:buNone/>
            </a:pPr>
            <a:r>
              <a:rPr lang="cs-CZ" altLang="en-US" u="sng" smtClean="0"/>
              <a:t>Kontrastní</a:t>
            </a:r>
            <a:r>
              <a:rPr lang="cs-CZ" altLang="en-US" smtClean="0"/>
              <a:t>: </a:t>
            </a:r>
            <a:endParaRPr lang="en-US" altLang="en-US" smtClean="0"/>
          </a:p>
          <a:p>
            <a:pPr lvl="1" eaLnBrk="1" hangingPunct="1"/>
            <a:r>
              <a:rPr lang="cs-CZ" altLang="en-US" smtClean="0"/>
              <a:t>tvar žaludku </a:t>
            </a:r>
            <a:endParaRPr lang="en-US" altLang="en-US" smtClean="0"/>
          </a:p>
          <a:p>
            <a:pPr lvl="1" eaLnBrk="1" hangingPunct="1"/>
            <a:r>
              <a:rPr lang="cs-CZ" altLang="en-US" smtClean="0"/>
              <a:t>změny slizničního reliéfu</a:t>
            </a:r>
            <a:endParaRPr lang="en-US" altLang="en-US" smtClean="0"/>
          </a:p>
          <a:p>
            <a:pPr lvl="1" eaLnBrk="1" hangingPunct="1"/>
            <a:r>
              <a:rPr lang="cs-CZ" altLang="en-US" smtClean="0"/>
              <a:t>postup peristal</a:t>
            </a:r>
            <a:r>
              <a:rPr lang="en-US" altLang="en-US" smtClean="0"/>
              <a:t>tick</a:t>
            </a:r>
            <a:r>
              <a:rPr lang="cs-CZ" altLang="en-US" smtClean="0"/>
              <a:t>é vlny</a:t>
            </a:r>
          </a:p>
          <a:p>
            <a:pPr lvl="1" eaLnBrk="1" hangingPunct="1"/>
            <a:r>
              <a:rPr lang="cs-CZ" altLang="en-US" smtClean="0"/>
              <a:t>evakuační schopnost</a:t>
            </a:r>
            <a:endParaRPr lang="cs-CZ" altLang="en-US" b="1"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1"/>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3255E19-F190-4F2D-80CB-012CA914E592}" type="slidenum">
              <a:rPr lang="cs-CZ" altLang="en-US" smtClean="0"/>
              <a:pPr/>
              <a:t>3</a:t>
            </a:fld>
            <a:endParaRPr lang="cs-CZ" altLang="en-US" smtClean="0"/>
          </a:p>
        </p:txBody>
      </p:sp>
      <p:pic>
        <p:nvPicPr>
          <p:cNvPr id="512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063" y="2182813"/>
            <a:ext cx="4856162" cy="473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Nadpis 1"/>
          <p:cNvSpPr txBox="1">
            <a:spLocks/>
          </p:cNvSpPr>
          <p:nvPr/>
        </p:nvSpPr>
        <p:spPr>
          <a:xfrm>
            <a:off x="473075" y="187325"/>
            <a:ext cx="8458200" cy="145415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cs-CZ" altLang="en-US" kern="0" dirty="0" smtClean="0">
                <a:solidFill>
                  <a:srgbClr val="FFFF00"/>
                </a:solidFill>
                <a:cs typeface="Arial" panose="020B0604020202020204" pitchFamily="34" charset="0"/>
              </a:rPr>
              <a:t>Žvýkání a polykání sousta,</a:t>
            </a:r>
          </a:p>
          <a:p>
            <a:pPr>
              <a:defRPr/>
            </a:pPr>
            <a:r>
              <a:rPr lang="cs-CZ" altLang="en-US" kern="0" dirty="0" smtClean="0">
                <a:solidFill>
                  <a:srgbClr val="FFFF00"/>
                </a:solidFill>
                <a:cs typeface="Arial" panose="020B0604020202020204" pitchFamily="34" charset="0"/>
              </a:rPr>
              <a:t>Pití, pasáž soust a nápojů jícnem</a:t>
            </a:r>
            <a:endParaRPr lang="en-GB" altLang="en-US" kern="0" dirty="0" smtClean="0">
              <a:solidFill>
                <a:srgbClr val="FFFF00"/>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708BA64-C0B5-426B-8121-9AB9BAECCE5C}" type="slidenum">
              <a:rPr lang="cs-CZ" altLang="en-US" sz="1400" smtClean="0"/>
              <a:pPr>
                <a:spcBef>
                  <a:spcPct val="0"/>
                </a:spcBef>
                <a:buFontTx/>
                <a:buNone/>
              </a:pPr>
              <a:t>30</a:t>
            </a:fld>
            <a:endParaRPr lang="cs-CZ" altLang="en-US" sz="1400" smtClean="0"/>
          </a:p>
        </p:txBody>
      </p:sp>
      <p:sp>
        <p:nvSpPr>
          <p:cNvPr id="57347" name="Rectangle 2"/>
          <p:cNvSpPr>
            <a:spLocks noGrp="1" noChangeArrowheads="1"/>
          </p:cNvSpPr>
          <p:nvPr>
            <p:ph type="title"/>
          </p:nvPr>
        </p:nvSpPr>
        <p:spPr>
          <a:xfrm>
            <a:off x="428625" y="274638"/>
            <a:ext cx="8258175" cy="2247900"/>
          </a:xfrm>
        </p:spPr>
        <p:txBody>
          <a:bodyPr/>
          <a:lstStyle/>
          <a:p>
            <a:pPr eaLnBrk="1" hangingPunct="1"/>
            <a:r>
              <a:rPr lang="cs-CZ" altLang="en-US" sz="3600" smtClean="0"/>
              <a:t>Endoskopické vyšetření žaludku a duodena (gastroskopie) </a:t>
            </a:r>
            <a:r>
              <a:rPr lang="cs-CZ" altLang="en-US" sz="3600" smtClean="0">
                <a:solidFill>
                  <a:schemeClr val="tx1"/>
                </a:solidFill>
              </a:rPr>
              <a:t>Esofagogastroduodenoskopie = EGD</a:t>
            </a:r>
          </a:p>
        </p:txBody>
      </p:sp>
      <p:sp>
        <p:nvSpPr>
          <p:cNvPr id="57348" name="Rectangle 3"/>
          <p:cNvSpPr>
            <a:spLocks noGrp="1" noChangeArrowheads="1"/>
          </p:cNvSpPr>
          <p:nvPr>
            <p:ph type="body" idx="1"/>
          </p:nvPr>
        </p:nvSpPr>
        <p:spPr>
          <a:xfrm>
            <a:off x="457200" y="2557463"/>
            <a:ext cx="8229600" cy="4062412"/>
          </a:xfrm>
        </p:spPr>
        <p:txBody>
          <a:bodyPr/>
          <a:lstStyle/>
          <a:p>
            <a:pPr eaLnBrk="1" hangingPunct="1"/>
            <a:r>
              <a:rPr lang="cs-CZ" altLang="en-US" smtClean="0"/>
              <a:t>Riziko vážných komplikací</a:t>
            </a:r>
            <a:r>
              <a:rPr lang="en-US" altLang="en-US" smtClean="0"/>
              <a:t> 1:</a:t>
            </a:r>
            <a:r>
              <a:rPr lang="cs-CZ" altLang="en-US" smtClean="0"/>
              <a:t> </a:t>
            </a:r>
            <a:r>
              <a:rPr lang="en-US" altLang="en-US" smtClean="0"/>
              <a:t>800</a:t>
            </a:r>
          </a:p>
          <a:p>
            <a:pPr eaLnBrk="1" hangingPunct="1"/>
            <a:r>
              <a:rPr lang="cs-CZ" altLang="en-US" smtClean="0"/>
              <a:t>Riziko smrti pacienta</a:t>
            </a:r>
            <a:r>
              <a:rPr lang="en-US" altLang="en-US" smtClean="0"/>
              <a:t> 1:</a:t>
            </a:r>
            <a:r>
              <a:rPr lang="cs-CZ" altLang="en-US" smtClean="0"/>
              <a:t> </a:t>
            </a:r>
            <a:r>
              <a:rPr lang="en-US" altLang="en-US" smtClean="0"/>
              <a:t>5000</a:t>
            </a:r>
          </a:p>
          <a:p>
            <a:pPr eaLnBrk="1" hangingPunct="1"/>
            <a:r>
              <a:rPr lang="cs-CZ" altLang="en-US" smtClean="0"/>
              <a:t>Informace o  povrchových změnách sliznice + odběr vzorků + terapie</a:t>
            </a:r>
          </a:p>
          <a:p>
            <a:pPr eaLnBrk="1" hangingPunct="1"/>
            <a:r>
              <a:rPr lang="cs-CZ" altLang="en-US" smtClean="0"/>
              <a:t>dg. erozí, vředů, krvácení</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733C84B-1AF2-42F6-AB20-B88C82B20F07}" type="slidenum">
              <a:rPr lang="cs-CZ" altLang="en-US" sz="1400" smtClean="0"/>
              <a:pPr>
                <a:spcBef>
                  <a:spcPct val="0"/>
                </a:spcBef>
                <a:buFontTx/>
                <a:buNone/>
              </a:pPr>
              <a:t>31</a:t>
            </a:fld>
            <a:endParaRPr lang="cs-CZ" altLang="en-US" sz="1400" smtClean="0"/>
          </a:p>
        </p:txBody>
      </p:sp>
      <p:sp>
        <p:nvSpPr>
          <p:cNvPr id="58371" name="Rectangle 2"/>
          <p:cNvSpPr>
            <a:spLocks noGrp="1" noChangeArrowheads="1"/>
          </p:cNvSpPr>
          <p:nvPr>
            <p:ph type="title"/>
          </p:nvPr>
        </p:nvSpPr>
        <p:spPr>
          <a:xfrm>
            <a:off x="0" y="22701"/>
            <a:ext cx="9144000" cy="1143000"/>
          </a:xfrm>
        </p:spPr>
        <p:txBody>
          <a:bodyPr/>
          <a:lstStyle/>
          <a:p>
            <a:pPr eaLnBrk="1" hangingPunct="1"/>
            <a:r>
              <a:rPr lang="en-US" altLang="en-US" dirty="0" err="1" smtClean="0"/>
              <a:t>Gastriti</a:t>
            </a:r>
            <a:r>
              <a:rPr lang="cs-CZ" altLang="en-US" dirty="0" smtClean="0"/>
              <a:t>da/ záněty žaludeční sliznice</a:t>
            </a:r>
            <a:endParaRPr lang="cs-CZ" altLang="en-US" dirty="0" smtClean="0"/>
          </a:p>
        </p:txBody>
      </p:sp>
      <p:grpSp>
        <p:nvGrpSpPr>
          <p:cNvPr id="58372" name="Group 3"/>
          <p:cNvGrpSpPr>
            <a:grpSpLocks/>
          </p:cNvGrpSpPr>
          <p:nvPr/>
        </p:nvGrpSpPr>
        <p:grpSpPr bwMode="auto">
          <a:xfrm>
            <a:off x="809625" y="1358900"/>
            <a:ext cx="3333750" cy="4152900"/>
            <a:chOff x="1830" y="1131"/>
            <a:chExt cx="2100" cy="2617"/>
          </a:xfrm>
        </p:grpSpPr>
        <p:pic>
          <p:nvPicPr>
            <p:cNvPr id="5837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0" y="1383"/>
              <a:ext cx="2100" cy="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8" name="Rectangle 5"/>
            <p:cNvSpPr>
              <a:spLocks noChangeArrowheads="1"/>
            </p:cNvSpPr>
            <p:nvPr/>
          </p:nvSpPr>
          <p:spPr bwMode="auto">
            <a:xfrm>
              <a:off x="2359" y="1131"/>
              <a:ext cx="9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600"/>
                <a:t>Acute gastritis </a:t>
              </a:r>
            </a:p>
          </p:txBody>
        </p:sp>
        <p:sp>
          <p:nvSpPr>
            <p:cNvPr id="58379" name="Rectangle 6"/>
            <p:cNvSpPr>
              <a:spLocks noChangeArrowheads="1"/>
            </p:cNvSpPr>
            <p:nvPr/>
          </p:nvSpPr>
          <p:spPr bwMode="auto">
            <a:xfrm>
              <a:off x="1851" y="3536"/>
              <a:ext cx="205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600"/>
                <a:t>Patient tested positive for H. pylori</a:t>
              </a:r>
            </a:p>
          </p:txBody>
        </p:sp>
      </p:grpSp>
      <p:grpSp>
        <p:nvGrpSpPr>
          <p:cNvPr id="58373" name="Group 7"/>
          <p:cNvGrpSpPr>
            <a:grpSpLocks/>
          </p:cNvGrpSpPr>
          <p:nvPr/>
        </p:nvGrpSpPr>
        <p:grpSpPr bwMode="auto">
          <a:xfrm>
            <a:off x="5000625" y="1341438"/>
            <a:ext cx="3333750" cy="3756025"/>
            <a:chOff x="3150" y="1117"/>
            <a:chExt cx="2100" cy="2366"/>
          </a:xfrm>
        </p:grpSpPr>
        <p:sp>
          <p:nvSpPr>
            <p:cNvPr id="58375" name="Rectangle 8"/>
            <p:cNvSpPr>
              <a:spLocks noChangeArrowheads="1"/>
            </p:cNvSpPr>
            <p:nvPr/>
          </p:nvSpPr>
          <p:spPr bwMode="auto">
            <a:xfrm>
              <a:off x="3198" y="1117"/>
              <a:ext cx="103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600"/>
                <a:t>Chronic gastritis</a:t>
              </a:r>
            </a:p>
          </p:txBody>
        </p:sp>
        <p:pic>
          <p:nvPicPr>
            <p:cNvPr id="5837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0" y="1383"/>
              <a:ext cx="2100" cy="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8374" name="Rectangle 10"/>
          <p:cNvSpPr>
            <a:spLocks noChangeArrowheads="1"/>
          </p:cNvSpPr>
          <p:nvPr/>
        </p:nvSpPr>
        <p:spPr bwMode="auto">
          <a:xfrm>
            <a:off x="4572000" y="5157788"/>
            <a:ext cx="4392613"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Chronic erosive gastritis may be idiopathic or caused by drugs, Crohn's disease or viral infections. </a:t>
            </a:r>
          </a:p>
          <a:p>
            <a:pPr eaLnBrk="1" hangingPunct="1">
              <a:spcBef>
                <a:spcPct val="0"/>
              </a:spcBef>
              <a:buFontTx/>
              <a:buNone/>
            </a:pPr>
            <a:r>
              <a:rPr lang="en-US" altLang="en-US" sz="1600"/>
              <a:t>Helicobacter pylori does not appear to have a major role in the pathogenesis of this condition.</a:t>
            </a:r>
            <a:endParaRPr lang="cs-CZ" altLang="en-US" sz="160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0DB4A46-4DF5-4469-836B-CFE440BE5078}" type="slidenum">
              <a:rPr lang="cs-CZ" altLang="en-US" sz="1400" smtClean="0"/>
              <a:pPr>
                <a:spcBef>
                  <a:spcPct val="0"/>
                </a:spcBef>
                <a:buFontTx/>
                <a:buNone/>
              </a:pPr>
              <a:t>32</a:t>
            </a:fld>
            <a:endParaRPr lang="cs-CZ" altLang="en-US" sz="1400" smtClean="0"/>
          </a:p>
        </p:txBody>
      </p:sp>
      <p:sp>
        <p:nvSpPr>
          <p:cNvPr id="59395" name="Rectangle 2"/>
          <p:cNvSpPr>
            <a:spLocks noGrp="1" noChangeArrowheads="1"/>
          </p:cNvSpPr>
          <p:nvPr>
            <p:ph type="title"/>
          </p:nvPr>
        </p:nvSpPr>
        <p:spPr/>
        <p:txBody>
          <a:bodyPr/>
          <a:lstStyle/>
          <a:p>
            <a:pPr eaLnBrk="1" hangingPunct="1"/>
            <a:r>
              <a:rPr lang="cs-CZ" altLang="en-US" dirty="0" smtClean="0"/>
              <a:t>Peptický vřed/ vředová choroba </a:t>
            </a:r>
            <a:endParaRPr lang="cs-CZ" altLang="en-US" dirty="0" smtClean="0"/>
          </a:p>
        </p:txBody>
      </p:sp>
      <p:sp>
        <p:nvSpPr>
          <p:cNvPr id="59396" name="Rectangle 3"/>
          <p:cNvSpPr>
            <a:spLocks noChangeArrowheads="1"/>
          </p:cNvSpPr>
          <p:nvPr/>
        </p:nvSpPr>
        <p:spPr bwMode="auto">
          <a:xfrm>
            <a:off x="107950" y="1341438"/>
            <a:ext cx="8929688"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en-US" sz="1600" i="1"/>
              <a:t>An excoriated segment of the GI mucosa, typically in the stomach (gastric ulcer) or first few centimeters</a:t>
            </a:r>
            <a:r>
              <a:rPr lang="en-US" altLang="en-US" sz="1600" i="1"/>
              <a:t> </a:t>
            </a:r>
            <a:r>
              <a:rPr lang="cs-CZ" altLang="en-US" sz="1600" i="1"/>
              <a:t>of the duodenum (duodenal ulcer), which penetrates through the muscularis mucosae</a:t>
            </a:r>
            <a:r>
              <a:rPr lang="cs-CZ" altLang="en-US" sz="1600"/>
              <a:t> </a:t>
            </a:r>
          </a:p>
        </p:txBody>
      </p:sp>
      <p:grpSp>
        <p:nvGrpSpPr>
          <p:cNvPr id="59397" name="Group 4"/>
          <p:cNvGrpSpPr>
            <a:grpSpLocks/>
          </p:cNvGrpSpPr>
          <p:nvPr/>
        </p:nvGrpSpPr>
        <p:grpSpPr bwMode="auto">
          <a:xfrm>
            <a:off x="539750" y="2543175"/>
            <a:ext cx="7620000" cy="3765550"/>
            <a:chOff x="340" y="1389"/>
            <a:chExt cx="4800" cy="2372"/>
          </a:xfrm>
        </p:grpSpPr>
        <p:pic>
          <p:nvPicPr>
            <p:cNvPr id="5939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 y="1661"/>
              <a:ext cx="2100" cy="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9" name="Rectangle 6"/>
            <p:cNvSpPr>
              <a:spLocks noChangeArrowheads="1"/>
            </p:cNvSpPr>
            <p:nvPr/>
          </p:nvSpPr>
          <p:spPr bwMode="auto">
            <a:xfrm>
              <a:off x="340" y="1389"/>
              <a:ext cx="83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600"/>
                <a:t>Gastric ulcer</a:t>
              </a:r>
            </a:p>
          </p:txBody>
        </p:sp>
        <p:grpSp>
          <p:nvGrpSpPr>
            <p:cNvPr id="59400" name="Group 7"/>
            <p:cNvGrpSpPr>
              <a:grpSpLocks/>
            </p:cNvGrpSpPr>
            <p:nvPr/>
          </p:nvGrpSpPr>
          <p:grpSpPr bwMode="auto">
            <a:xfrm>
              <a:off x="3016" y="1389"/>
              <a:ext cx="2124" cy="2372"/>
              <a:chOff x="3016" y="1389"/>
              <a:chExt cx="2124" cy="2372"/>
            </a:xfrm>
          </p:grpSpPr>
          <p:pic>
            <p:nvPicPr>
              <p:cNvPr id="5940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 y="1661"/>
                <a:ext cx="2100" cy="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402" name="Rectangle 9"/>
              <p:cNvSpPr>
                <a:spLocks noChangeArrowheads="1"/>
              </p:cNvSpPr>
              <p:nvPr/>
            </p:nvSpPr>
            <p:spPr bwMode="auto">
              <a:xfrm>
                <a:off x="3016" y="1389"/>
                <a:ext cx="212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600"/>
                  <a:t>Gastric ulcer (confined perforation).</a:t>
                </a:r>
              </a:p>
            </p:txBody>
          </p:sp>
        </p:gr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4"/>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1A820CE-BEC6-42CD-85A5-9860E42566EA}" type="slidenum">
              <a:rPr lang="cs-CZ" altLang="en-US" sz="1400" smtClean="0"/>
              <a:pPr>
                <a:spcBef>
                  <a:spcPct val="0"/>
                </a:spcBef>
                <a:buFontTx/>
                <a:buNone/>
              </a:pPr>
              <a:t>33</a:t>
            </a:fld>
            <a:endParaRPr lang="cs-CZ" altLang="en-US" sz="1400" smtClean="0"/>
          </a:p>
        </p:txBody>
      </p:sp>
      <p:pic>
        <p:nvPicPr>
          <p:cNvPr id="61443" name="Picture 2" descr="normal antral gastr mu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37049"/>
            <a:ext cx="2832100"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3" descr="antral mucosa atroph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4713" y="1937049"/>
            <a:ext cx="3189287"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4" descr="gastrit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1937049"/>
            <a:ext cx="2813050"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Rectangle 5"/>
          <p:cNvSpPr>
            <a:spLocks noChangeArrowheads="1"/>
          </p:cNvSpPr>
          <p:nvPr/>
        </p:nvSpPr>
        <p:spPr bwMode="auto">
          <a:xfrm>
            <a:off x="3635375" y="1289349"/>
            <a:ext cx="163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active gastritis</a:t>
            </a:r>
          </a:p>
        </p:txBody>
      </p:sp>
      <p:sp>
        <p:nvSpPr>
          <p:cNvPr id="61447" name="Rectangle 6"/>
          <p:cNvSpPr>
            <a:spLocks noChangeArrowheads="1"/>
          </p:cNvSpPr>
          <p:nvPr/>
        </p:nvSpPr>
        <p:spPr bwMode="auto">
          <a:xfrm>
            <a:off x="179388" y="1289349"/>
            <a:ext cx="2381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normal antral mucosa</a:t>
            </a:r>
          </a:p>
        </p:txBody>
      </p:sp>
      <p:sp>
        <p:nvSpPr>
          <p:cNvPr id="61448" name="Rectangle 7"/>
          <p:cNvSpPr>
            <a:spLocks noChangeArrowheads="1"/>
          </p:cNvSpPr>
          <p:nvPr/>
        </p:nvSpPr>
        <p:spPr bwMode="auto">
          <a:xfrm>
            <a:off x="6156325" y="1289349"/>
            <a:ext cx="2698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atrophy of antral mucosa</a:t>
            </a:r>
          </a:p>
        </p:txBody>
      </p:sp>
      <p:sp>
        <p:nvSpPr>
          <p:cNvPr id="61449" name="Rectangle 8"/>
          <p:cNvSpPr>
            <a:spLocks noGrp="1" noChangeArrowheads="1"/>
          </p:cNvSpPr>
          <p:nvPr>
            <p:ph type="title"/>
          </p:nvPr>
        </p:nvSpPr>
        <p:spPr/>
        <p:txBody>
          <a:bodyPr/>
          <a:lstStyle/>
          <a:p>
            <a:pPr eaLnBrk="1" hangingPunct="1"/>
            <a:r>
              <a:rPr lang="en-US" altLang="en-US" smtClean="0"/>
              <a:t>Histology of gastric mucosa</a:t>
            </a:r>
            <a:endParaRPr lang="cs-CZ" altLang="en-US"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CA430D5-4005-416A-A9FC-B57803E9DC5E}" type="slidenum">
              <a:rPr lang="cs-CZ" altLang="en-US" sz="1400" smtClean="0"/>
              <a:pPr>
                <a:spcBef>
                  <a:spcPct val="0"/>
                </a:spcBef>
                <a:buFontTx/>
                <a:buNone/>
              </a:pPr>
              <a:t>34</a:t>
            </a:fld>
            <a:endParaRPr lang="cs-CZ" altLang="en-US" sz="1400" smtClean="0"/>
          </a:p>
        </p:txBody>
      </p:sp>
      <p:sp>
        <p:nvSpPr>
          <p:cNvPr id="63491" name="Rectangle 2"/>
          <p:cNvSpPr>
            <a:spLocks noGrp="1" noChangeArrowheads="1"/>
          </p:cNvSpPr>
          <p:nvPr>
            <p:ph type="title"/>
          </p:nvPr>
        </p:nvSpPr>
        <p:spPr>
          <a:xfrm>
            <a:off x="457200" y="274638"/>
            <a:ext cx="8229600" cy="850900"/>
          </a:xfrm>
        </p:spPr>
        <p:txBody>
          <a:bodyPr/>
          <a:lstStyle/>
          <a:p>
            <a:pPr eaLnBrk="1" hangingPunct="1"/>
            <a:r>
              <a:rPr lang="cs-CZ" altLang="en-US" sz="3600" smtClean="0"/>
              <a:t>Ostatní vyšetření žaludku a duodena</a:t>
            </a:r>
          </a:p>
        </p:txBody>
      </p:sp>
      <p:sp>
        <p:nvSpPr>
          <p:cNvPr id="63492" name="Rectangle 3"/>
          <p:cNvSpPr>
            <a:spLocks noGrp="1" noChangeArrowheads="1"/>
          </p:cNvSpPr>
          <p:nvPr>
            <p:ph type="body" idx="1"/>
          </p:nvPr>
        </p:nvSpPr>
        <p:spPr/>
        <p:txBody>
          <a:bodyPr/>
          <a:lstStyle/>
          <a:p>
            <a:pPr eaLnBrk="1" hangingPunct="1">
              <a:buFontTx/>
              <a:buNone/>
            </a:pPr>
            <a:r>
              <a:rPr lang="cs-CZ" altLang="en-US" sz="2800" smtClean="0"/>
              <a:t>Vyšetření žaludečního chemismu: </a:t>
            </a:r>
          </a:p>
          <a:p>
            <a:pPr lvl="1" eaLnBrk="1" hangingPunct="1"/>
            <a:r>
              <a:rPr lang="cs-CZ" altLang="en-US" sz="2400" smtClean="0"/>
              <a:t>omezený význam při dg. Zollinger-Ellisonova sy</a:t>
            </a:r>
            <a:endParaRPr lang="en-US" altLang="en-US" sz="2400" u="sng" smtClean="0"/>
          </a:p>
          <a:p>
            <a:pPr lvl="1" eaLnBrk="1" hangingPunct="1"/>
            <a:r>
              <a:rPr lang="en-US" altLang="en-US" sz="2400" u="sng" smtClean="0"/>
              <a:t>Basal acid output (BAO)</a:t>
            </a:r>
            <a:r>
              <a:rPr lang="en-US" altLang="en-US" sz="2400" smtClean="0"/>
              <a:t>: Po zavedení sondy se v 15 minutových intervalech odeberou 4 vzorky žaludeční štávy</a:t>
            </a:r>
            <a:endParaRPr lang="en-US" altLang="en-US" sz="2400" u="sng" smtClean="0"/>
          </a:p>
          <a:p>
            <a:pPr lvl="1" eaLnBrk="1" hangingPunct="1"/>
            <a:r>
              <a:rPr lang="en-US" altLang="en-US" sz="2400" u="sng" smtClean="0"/>
              <a:t>Maximal (peak) acid output (MAO nebo PAO)</a:t>
            </a:r>
            <a:r>
              <a:rPr lang="en-US" altLang="en-US" sz="2400" smtClean="0"/>
              <a:t>: po s.c. aplikaci pentagastrinu se  se v 15 minutových intervalech odeberou 4 vzorky žaludeční štávy</a:t>
            </a:r>
            <a:r>
              <a:rPr lang="cs-CZ" altLang="en-US" sz="2400" smtClean="0"/>
              <a:t>.</a:t>
            </a:r>
          </a:p>
          <a:p>
            <a:pPr eaLnBrk="1" hangingPunct="1">
              <a:buFontTx/>
              <a:buNone/>
            </a:pPr>
            <a:r>
              <a:rPr lang="cs-CZ" altLang="en-US" sz="2800" smtClean="0"/>
              <a:t>Stanovení gastrinu v séru : </a:t>
            </a:r>
          </a:p>
          <a:p>
            <a:pPr lvl="1" eaLnBrk="1" hangingPunct="1"/>
            <a:r>
              <a:rPr lang="cs-CZ" altLang="en-US" sz="2400" smtClean="0"/>
              <a:t>dg. Zollinger-Ellisonova sy.</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5BF4512-A4ED-4FBA-B679-59708C734147}" type="slidenum">
              <a:rPr lang="cs-CZ" altLang="en-US" sz="1400" smtClean="0"/>
              <a:pPr>
                <a:spcBef>
                  <a:spcPct val="0"/>
                </a:spcBef>
                <a:buFontTx/>
                <a:buNone/>
              </a:pPr>
              <a:t>35</a:t>
            </a:fld>
            <a:endParaRPr lang="cs-CZ" altLang="en-US" sz="1400" smtClean="0"/>
          </a:p>
        </p:txBody>
      </p:sp>
      <p:sp>
        <p:nvSpPr>
          <p:cNvPr id="64515" name="Rectangle 2"/>
          <p:cNvSpPr>
            <a:spLocks noGrp="1" noChangeArrowheads="1"/>
          </p:cNvSpPr>
          <p:nvPr>
            <p:ph type="ctrTitle"/>
          </p:nvPr>
        </p:nvSpPr>
        <p:spPr>
          <a:xfrm>
            <a:off x="685800" y="2130425"/>
            <a:ext cx="7772400" cy="1470025"/>
          </a:xfrm>
        </p:spPr>
        <p:txBody>
          <a:bodyPr anchor="ctr"/>
          <a:lstStyle/>
          <a:p>
            <a:pPr eaLnBrk="1" hangingPunct="1"/>
            <a:r>
              <a:rPr lang="cs-CZ" altLang="en-US" sz="4000" smtClean="0"/>
              <a:t>TENKÉ STŘEVO</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F0282E9-2751-4B25-A5B8-D6101B9CCE44}" type="slidenum">
              <a:rPr lang="cs-CZ" altLang="en-US" sz="1400" smtClean="0"/>
              <a:pPr>
                <a:spcBef>
                  <a:spcPct val="0"/>
                </a:spcBef>
                <a:buFontTx/>
                <a:buNone/>
              </a:pPr>
              <a:t>36</a:t>
            </a:fld>
            <a:endParaRPr lang="cs-CZ" altLang="en-US" sz="1400" smtClean="0"/>
          </a:p>
        </p:txBody>
      </p:sp>
      <p:sp>
        <p:nvSpPr>
          <p:cNvPr id="65539" name="Rectangle 2"/>
          <p:cNvSpPr>
            <a:spLocks noGrp="1" noChangeArrowheads="1"/>
          </p:cNvSpPr>
          <p:nvPr>
            <p:ph type="title"/>
          </p:nvPr>
        </p:nvSpPr>
        <p:spPr>
          <a:xfrm>
            <a:off x="457200" y="274638"/>
            <a:ext cx="8229600" cy="922337"/>
          </a:xfrm>
        </p:spPr>
        <p:txBody>
          <a:bodyPr/>
          <a:lstStyle/>
          <a:p>
            <a:pPr eaLnBrk="1" hangingPunct="1"/>
            <a:r>
              <a:rPr lang="cs-CZ" altLang="en-US" sz="3600" smtClean="0"/>
              <a:t>R</a:t>
            </a:r>
            <a:r>
              <a:rPr lang="cs-CZ" altLang="en-US" sz="3600" b="1" smtClean="0"/>
              <a:t>entgenologické  vyšetření</a:t>
            </a:r>
          </a:p>
        </p:txBody>
      </p:sp>
      <p:sp>
        <p:nvSpPr>
          <p:cNvPr id="65540" name="Rectangle 3"/>
          <p:cNvSpPr>
            <a:spLocks noGrp="1" noChangeArrowheads="1"/>
          </p:cNvSpPr>
          <p:nvPr>
            <p:ph type="body" idx="1"/>
          </p:nvPr>
        </p:nvSpPr>
        <p:spPr/>
        <p:txBody>
          <a:bodyPr/>
          <a:lstStyle/>
          <a:p>
            <a:pPr eaLnBrk="1" hangingPunct="1"/>
            <a:r>
              <a:rPr lang="cs-CZ" altLang="en-US" sz="2800" smtClean="0"/>
              <a:t>změny funkční (motilita) a morfologické (nádory, divertikly)</a:t>
            </a:r>
          </a:p>
          <a:p>
            <a:pPr eaLnBrk="1" hangingPunct="1"/>
            <a:r>
              <a:rPr lang="cs-CZ" altLang="en-US" sz="2800" smtClean="0"/>
              <a:t> </a:t>
            </a:r>
            <a:r>
              <a:rPr lang="cs-CZ" altLang="en-US" sz="2800" u="sng" smtClean="0"/>
              <a:t>Nativní snímek</a:t>
            </a:r>
            <a:r>
              <a:rPr lang="cs-CZ" altLang="en-US" sz="2800" smtClean="0"/>
              <a:t> </a:t>
            </a:r>
          </a:p>
          <a:p>
            <a:pPr lvl="1" eaLnBrk="1" hangingPunct="1"/>
            <a:r>
              <a:rPr lang="cs-CZ" altLang="en-US" sz="2400" smtClean="0"/>
              <a:t>ve stoje, vleže (hladinky – střevní neprůchodnost - ileus)</a:t>
            </a:r>
          </a:p>
          <a:p>
            <a:pPr eaLnBrk="1" hangingPunct="1"/>
            <a:r>
              <a:rPr lang="cs-CZ" altLang="en-US" sz="2800" smtClean="0"/>
              <a:t> </a:t>
            </a:r>
            <a:r>
              <a:rPr lang="cs-CZ" altLang="en-US" sz="2800" u="sng" smtClean="0"/>
              <a:t>Kontrastní</a:t>
            </a:r>
            <a:r>
              <a:rPr lang="cs-CZ" altLang="en-US" sz="2800" smtClean="0"/>
              <a:t> </a:t>
            </a:r>
          </a:p>
          <a:p>
            <a:pPr lvl="1" eaLnBrk="1" hangingPunct="1"/>
            <a:r>
              <a:rPr lang="cs-CZ" altLang="en-US" sz="2400" smtClean="0"/>
              <a:t>Enteroklýza - pasáž tenkým střevem (tumory, enteritídy)</a:t>
            </a:r>
          </a:p>
          <a:p>
            <a:pPr lvl="1" eaLnBrk="1" hangingPunct="1"/>
            <a:r>
              <a:rPr lang="cs-CZ" altLang="en-US" sz="2400" smtClean="0"/>
              <a:t>Angiografie – dg. embolizace větví a.mezenterica           </a:t>
            </a:r>
            <a:endParaRPr lang="cs-CZ" altLang="en-US" sz="2400" b="1"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F7A7403-560A-4164-A6F6-D076E2588476}" type="slidenum">
              <a:rPr lang="cs-CZ" altLang="en-US" sz="1400" smtClean="0"/>
              <a:pPr>
                <a:spcBef>
                  <a:spcPct val="0"/>
                </a:spcBef>
                <a:buFontTx/>
                <a:buNone/>
              </a:pPr>
              <a:t>37</a:t>
            </a:fld>
            <a:endParaRPr lang="cs-CZ" altLang="en-US" sz="1400" smtClean="0"/>
          </a:p>
        </p:txBody>
      </p:sp>
      <p:sp>
        <p:nvSpPr>
          <p:cNvPr id="66563" name="Rectangle 2"/>
          <p:cNvSpPr>
            <a:spLocks noGrp="1" noChangeArrowheads="1"/>
          </p:cNvSpPr>
          <p:nvPr>
            <p:ph type="title"/>
          </p:nvPr>
        </p:nvSpPr>
        <p:spPr>
          <a:xfrm>
            <a:off x="457200" y="274638"/>
            <a:ext cx="8229600" cy="922337"/>
          </a:xfrm>
        </p:spPr>
        <p:txBody>
          <a:bodyPr/>
          <a:lstStyle/>
          <a:p>
            <a:pPr eaLnBrk="1" hangingPunct="1"/>
            <a:r>
              <a:rPr lang="cs-CZ" altLang="en-US" sz="3600" smtClean="0"/>
              <a:t>Resorpční testy</a:t>
            </a:r>
            <a:r>
              <a:rPr lang="cs-CZ" altLang="en-US" sz="4000" smtClean="0"/>
              <a:t> </a:t>
            </a:r>
          </a:p>
        </p:txBody>
      </p:sp>
      <p:sp>
        <p:nvSpPr>
          <p:cNvPr id="66564" name="Rectangle 3"/>
          <p:cNvSpPr>
            <a:spLocks noGrp="1" noChangeArrowheads="1"/>
          </p:cNvSpPr>
          <p:nvPr>
            <p:ph type="body" idx="1"/>
          </p:nvPr>
        </p:nvSpPr>
        <p:spPr>
          <a:xfrm>
            <a:off x="133350" y="1409700"/>
            <a:ext cx="8915400" cy="5257800"/>
          </a:xfrm>
        </p:spPr>
        <p:txBody>
          <a:bodyPr/>
          <a:lstStyle/>
          <a:p>
            <a:pPr eaLnBrk="1" hangingPunct="1">
              <a:spcBef>
                <a:spcPct val="5000"/>
              </a:spcBef>
            </a:pPr>
            <a:r>
              <a:rPr lang="cs-CZ" altLang="en-US" sz="3600" smtClean="0"/>
              <a:t>posouzení charakteru patologických změn </a:t>
            </a:r>
          </a:p>
          <a:p>
            <a:pPr eaLnBrk="1" hangingPunct="1">
              <a:spcBef>
                <a:spcPct val="5000"/>
              </a:spcBef>
            </a:pPr>
            <a:r>
              <a:rPr lang="cs-CZ" altLang="en-US" sz="3600" smtClean="0"/>
              <a:t>přímé metody</a:t>
            </a:r>
            <a:r>
              <a:rPr lang="cs-CZ" altLang="en-US" sz="2800" smtClean="0"/>
              <a:t> </a:t>
            </a:r>
          </a:p>
          <a:p>
            <a:pPr lvl="1" eaLnBrk="1" hangingPunct="1">
              <a:spcBef>
                <a:spcPct val="5000"/>
              </a:spcBef>
            </a:pPr>
            <a:r>
              <a:rPr lang="cs-CZ" altLang="en-US" smtClean="0"/>
              <a:t>vyšetření určité látky ve stolici (tuk</a:t>
            </a:r>
            <a:r>
              <a:rPr lang="en-US" altLang="en-US" smtClean="0"/>
              <a:t>&gt;</a:t>
            </a:r>
            <a:r>
              <a:rPr lang="cs-CZ" altLang="en-US" smtClean="0"/>
              <a:t>6g/den </a:t>
            </a:r>
            <a:r>
              <a:rPr lang="en-US" altLang="en-US" smtClean="0"/>
              <a:t>~ malabsorpce) </a:t>
            </a:r>
            <a:endParaRPr lang="cs-CZ" altLang="en-US" smtClean="0"/>
          </a:p>
          <a:p>
            <a:pPr lvl="1" eaLnBrk="1" hangingPunct="1">
              <a:spcBef>
                <a:spcPct val="5000"/>
              </a:spcBef>
            </a:pPr>
            <a:r>
              <a:rPr lang="cs-CZ" altLang="en-US" smtClean="0"/>
              <a:t>podmínka: neresorpovaný zbytek prochází tlustým střevem</a:t>
            </a:r>
          </a:p>
          <a:p>
            <a:pPr eaLnBrk="1" hangingPunct="1">
              <a:spcBef>
                <a:spcPct val="5000"/>
              </a:spcBef>
            </a:pPr>
            <a:r>
              <a:rPr lang="cs-CZ" altLang="en-US" sz="3600" smtClean="0"/>
              <a:t>nepřímé metody</a:t>
            </a:r>
            <a:r>
              <a:rPr lang="cs-CZ" altLang="en-US" sz="2800" smtClean="0"/>
              <a:t> </a:t>
            </a:r>
          </a:p>
          <a:p>
            <a:pPr lvl="1" eaLnBrk="1" hangingPunct="1">
              <a:spcBef>
                <a:spcPct val="5000"/>
              </a:spcBef>
            </a:pPr>
            <a:r>
              <a:rPr lang="cs-CZ" altLang="en-US" smtClean="0"/>
              <a:t>měření p.o. podané látky v moči nebo v pravidelných intervalech v krvi</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EB4D6F8-E75A-4CBB-A158-49C228C662CC}" type="slidenum">
              <a:rPr lang="cs-CZ" altLang="en-US" sz="1400" smtClean="0"/>
              <a:pPr>
                <a:spcBef>
                  <a:spcPct val="0"/>
                </a:spcBef>
                <a:buFontTx/>
                <a:buNone/>
              </a:pPr>
              <a:t>38</a:t>
            </a:fld>
            <a:endParaRPr lang="cs-CZ" altLang="en-US" sz="1400" smtClean="0"/>
          </a:p>
        </p:txBody>
      </p:sp>
      <p:sp>
        <p:nvSpPr>
          <p:cNvPr id="67587" name="Rectangle 2"/>
          <p:cNvSpPr>
            <a:spLocks noGrp="1" noChangeArrowheads="1"/>
          </p:cNvSpPr>
          <p:nvPr>
            <p:ph type="title"/>
          </p:nvPr>
        </p:nvSpPr>
        <p:spPr>
          <a:xfrm>
            <a:off x="457200" y="274638"/>
            <a:ext cx="8229600" cy="922337"/>
          </a:xfrm>
        </p:spPr>
        <p:txBody>
          <a:bodyPr/>
          <a:lstStyle/>
          <a:p>
            <a:pPr eaLnBrk="1" hangingPunct="1"/>
            <a:r>
              <a:rPr lang="cs-CZ" altLang="en-US" sz="3600" smtClean="0"/>
              <a:t>Resorpční testy: nepřímé metody </a:t>
            </a:r>
            <a:r>
              <a:rPr lang="cs-CZ" altLang="en-US" sz="4000" smtClean="0"/>
              <a:t> </a:t>
            </a:r>
          </a:p>
        </p:txBody>
      </p:sp>
      <p:sp>
        <p:nvSpPr>
          <p:cNvPr id="67588" name="Rectangle 3"/>
          <p:cNvSpPr>
            <a:spLocks noGrp="1" noChangeArrowheads="1"/>
          </p:cNvSpPr>
          <p:nvPr>
            <p:ph type="body" idx="1"/>
          </p:nvPr>
        </p:nvSpPr>
        <p:spPr>
          <a:xfrm>
            <a:off x="133350" y="1409700"/>
            <a:ext cx="8915400" cy="5257800"/>
          </a:xfrm>
        </p:spPr>
        <p:txBody>
          <a:bodyPr/>
          <a:lstStyle/>
          <a:p>
            <a:pPr eaLnBrk="1" hangingPunct="1">
              <a:spcBef>
                <a:spcPct val="5000"/>
              </a:spcBef>
            </a:pPr>
            <a:r>
              <a:rPr lang="cs-CZ" altLang="en-US" smtClean="0"/>
              <a:t>Xylózový  test </a:t>
            </a:r>
          </a:p>
          <a:p>
            <a:pPr lvl="1" eaLnBrk="1" hangingPunct="1">
              <a:spcBef>
                <a:spcPct val="5000"/>
              </a:spcBef>
            </a:pPr>
            <a:r>
              <a:rPr lang="cs-CZ" altLang="en-US" smtClean="0"/>
              <a:t>sledování xylózy v moči po jejím p.o. podání  </a:t>
            </a:r>
          </a:p>
          <a:p>
            <a:pPr lvl="1" eaLnBrk="1" hangingPunct="1">
              <a:spcBef>
                <a:spcPct val="5000"/>
              </a:spcBef>
            </a:pPr>
            <a:r>
              <a:rPr lang="cs-CZ" altLang="en-US" smtClean="0"/>
              <a:t>patologické hodnoty u poruch resorpce z prox. části tenkého střeva (typicky u chorob postihujících jejunum) </a:t>
            </a:r>
          </a:p>
          <a:p>
            <a:pPr eaLnBrk="1" hangingPunct="1">
              <a:spcBef>
                <a:spcPct val="5000"/>
              </a:spcBef>
            </a:pPr>
            <a:r>
              <a:rPr lang="cs-CZ" altLang="en-US" smtClean="0"/>
              <a:t>Schillingův test</a:t>
            </a:r>
          </a:p>
          <a:p>
            <a:pPr lvl="1" eaLnBrk="1" hangingPunct="1">
              <a:spcBef>
                <a:spcPct val="5000"/>
              </a:spcBef>
            </a:pPr>
            <a:r>
              <a:rPr lang="cs-CZ" altLang="en-US" smtClean="0"/>
              <a:t>sledování značeného B12 v moči po p.o. podání </a:t>
            </a:r>
            <a:endParaRPr lang="cs-CZ" altLang="en-US" b="1"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3305A6A-E347-440F-8F7B-6924A50129EC}" type="slidenum">
              <a:rPr lang="cs-CZ" altLang="en-US" sz="1400" smtClean="0"/>
              <a:pPr>
                <a:spcBef>
                  <a:spcPct val="0"/>
                </a:spcBef>
                <a:buFontTx/>
                <a:buNone/>
              </a:pPr>
              <a:t>39</a:t>
            </a:fld>
            <a:endParaRPr lang="cs-CZ" altLang="en-US" sz="1400" smtClean="0"/>
          </a:p>
        </p:txBody>
      </p:sp>
      <p:sp>
        <p:nvSpPr>
          <p:cNvPr id="68611" name="Rectangle 2"/>
          <p:cNvSpPr>
            <a:spLocks noGrp="1" noChangeArrowheads="1"/>
          </p:cNvSpPr>
          <p:nvPr>
            <p:ph type="title"/>
          </p:nvPr>
        </p:nvSpPr>
        <p:spPr>
          <a:xfrm>
            <a:off x="457200" y="274638"/>
            <a:ext cx="8229600" cy="922337"/>
          </a:xfrm>
        </p:spPr>
        <p:txBody>
          <a:bodyPr/>
          <a:lstStyle/>
          <a:p>
            <a:pPr eaLnBrk="1" hangingPunct="1"/>
            <a:r>
              <a:rPr lang="cs-CZ" altLang="en-US" sz="4000" smtClean="0"/>
              <a:t>Biopsie tenkého střeva</a:t>
            </a:r>
          </a:p>
        </p:txBody>
      </p:sp>
      <p:sp>
        <p:nvSpPr>
          <p:cNvPr id="68612" name="Rectangle 3"/>
          <p:cNvSpPr>
            <a:spLocks noGrp="1" noChangeArrowheads="1"/>
          </p:cNvSpPr>
          <p:nvPr>
            <p:ph type="body" idx="1"/>
          </p:nvPr>
        </p:nvSpPr>
        <p:spPr/>
        <p:txBody>
          <a:bodyPr/>
          <a:lstStyle/>
          <a:p>
            <a:pPr marL="609600" indent="-609600" eaLnBrk="1" hangingPunct="1"/>
            <a:r>
              <a:rPr lang="en-US" altLang="en-US" smtClean="0"/>
              <a:t>patient swallows lubricated tube with a Carey capsule</a:t>
            </a:r>
          </a:p>
          <a:p>
            <a:pPr marL="609600" indent="-609600" eaLnBrk="1" hangingPunct="1"/>
            <a:r>
              <a:rPr lang="en-US" altLang="en-US" smtClean="0"/>
              <a:t>the tube is manipulated with fluoroscopic guidance through the pylorus to the third or fourth portion of the duodenum</a:t>
            </a:r>
          </a:p>
          <a:p>
            <a:pPr marL="609600" indent="-609600" eaLnBrk="1" hangingPunct="1"/>
            <a:r>
              <a:rPr lang="en-US" altLang="en-US" smtClean="0"/>
              <a:t>biopsy specimen is obtained by producing negative pressure with a syringe while the aspiration port is open</a:t>
            </a:r>
            <a:endParaRPr lang="cs-CZ" altLang="en-US"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1"/>
          <p:cNvSpPr>
            <a:spLocks noGrp="1"/>
          </p:cNvSpPr>
          <p:nvPr>
            <p:ph type="title"/>
          </p:nvPr>
        </p:nvSpPr>
        <p:spPr>
          <a:xfrm>
            <a:off x="5470525" y="0"/>
            <a:ext cx="3248025" cy="790575"/>
          </a:xfrm>
        </p:spPr>
        <p:txBody>
          <a:bodyPr/>
          <a:lstStyle/>
          <a:p>
            <a:r>
              <a:rPr lang="cs-CZ" altLang="en-US" smtClean="0">
                <a:solidFill>
                  <a:srgbClr val="FFFF00"/>
                </a:solidFill>
                <a:cs typeface="Arial" panose="020B0604020202020204" pitchFamily="34" charset="0"/>
              </a:rPr>
              <a:t>Defekace</a:t>
            </a:r>
            <a:endParaRPr lang="en-GB" altLang="en-US" smtClean="0">
              <a:solidFill>
                <a:srgbClr val="FFFF00"/>
              </a:solidFill>
              <a:cs typeface="Arial" panose="020B0604020202020204" pitchFamily="34" charset="0"/>
            </a:endParaRPr>
          </a:p>
        </p:txBody>
      </p:sp>
      <p:sp>
        <p:nvSpPr>
          <p:cNvPr id="7171" name="Zástupný symbol pro číslo snímku 2"/>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B656258-002B-4B19-9568-2C9DC9F33522}" type="slidenum">
              <a:rPr lang="cs-CZ" altLang="en-US" sz="1400" smtClean="0">
                <a:latin typeface="Times New Roman" panose="02020603050405020304" pitchFamily="18" charset="0"/>
              </a:rPr>
              <a:pPr>
                <a:spcBef>
                  <a:spcPct val="0"/>
                </a:spcBef>
                <a:buFontTx/>
                <a:buNone/>
              </a:pPr>
              <a:t>4</a:t>
            </a:fld>
            <a:endParaRPr lang="cs-CZ" altLang="en-US" sz="1400" smtClean="0">
              <a:latin typeface="Times New Roman" panose="02020603050405020304" pitchFamily="18" charset="0"/>
            </a:endParaRPr>
          </a:p>
        </p:txBody>
      </p:sp>
      <p:pic>
        <p:nvPicPr>
          <p:cNvPr id="7172"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 y="790575"/>
            <a:ext cx="5103813"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ovéPole 4"/>
          <p:cNvSpPr txBox="1">
            <a:spLocks noChangeArrowheads="1"/>
          </p:cNvSpPr>
          <p:nvPr/>
        </p:nvSpPr>
        <p:spPr bwMode="auto">
          <a:xfrm>
            <a:off x="5192713" y="4310063"/>
            <a:ext cx="395128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en-US" sz="2400" dirty="0">
              <a:solidFill>
                <a:schemeClr val="tx2"/>
              </a:solidFill>
            </a:endParaRPr>
          </a:p>
          <a:p>
            <a:pPr eaLnBrk="1" hangingPunct="1">
              <a:spcBef>
                <a:spcPct val="0"/>
              </a:spcBef>
              <a:buFontTx/>
              <a:buNone/>
            </a:pPr>
            <a:r>
              <a:rPr lang="cs-CZ" altLang="en-US" sz="2400" dirty="0">
                <a:solidFill>
                  <a:schemeClr val="tx2"/>
                </a:solidFill>
              </a:rPr>
              <a:t>analogicky jako u močení</a:t>
            </a:r>
          </a:p>
          <a:p>
            <a:pPr eaLnBrk="1" hangingPunct="1">
              <a:spcBef>
                <a:spcPct val="0"/>
              </a:spcBef>
              <a:buFontTx/>
              <a:buNone/>
            </a:pPr>
            <a:r>
              <a:rPr lang="cs-CZ" altLang="en-US" sz="2400" dirty="0">
                <a:solidFill>
                  <a:schemeClr val="tx2"/>
                </a:solidFill>
              </a:rPr>
              <a:t>dva svěrače:</a:t>
            </a:r>
          </a:p>
          <a:p>
            <a:pPr eaLnBrk="1" hangingPunct="1">
              <a:spcBef>
                <a:spcPct val="0"/>
              </a:spcBef>
              <a:buFontTx/>
              <a:buNone/>
            </a:pPr>
            <a:r>
              <a:rPr lang="cs-CZ" altLang="en-US" sz="2400" dirty="0">
                <a:solidFill>
                  <a:schemeClr val="tx2"/>
                </a:solidFill>
              </a:rPr>
              <a:t>jeden inervován kosterními,</a:t>
            </a:r>
          </a:p>
          <a:p>
            <a:pPr eaLnBrk="1" hangingPunct="1">
              <a:spcBef>
                <a:spcPct val="0"/>
              </a:spcBef>
              <a:buFontTx/>
              <a:buNone/>
            </a:pPr>
            <a:r>
              <a:rPr lang="cs-CZ" altLang="en-US" sz="2400" dirty="0">
                <a:solidFill>
                  <a:schemeClr val="tx2"/>
                </a:solidFill>
              </a:rPr>
              <a:t>a jeden vegetativními nervy</a:t>
            </a:r>
            <a:endParaRPr lang="en-GB" altLang="en-US" sz="2400" dirty="0">
              <a:solidFill>
                <a:schemeClr val="tx2"/>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424F4C9-7E3F-4C7C-8CBC-4AA23BC99F18}" type="slidenum">
              <a:rPr lang="cs-CZ" altLang="en-US" sz="1400" smtClean="0"/>
              <a:pPr>
                <a:spcBef>
                  <a:spcPct val="0"/>
                </a:spcBef>
                <a:buFontTx/>
                <a:buNone/>
              </a:pPr>
              <a:t>40</a:t>
            </a:fld>
            <a:endParaRPr lang="cs-CZ" altLang="en-US" sz="1400" smtClean="0"/>
          </a:p>
        </p:txBody>
      </p:sp>
      <p:sp>
        <p:nvSpPr>
          <p:cNvPr id="69635" name="Rectangle 2"/>
          <p:cNvSpPr>
            <a:spLocks noGrp="1" noChangeArrowheads="1"/>
          </p:cNvSpPr>
          <p:nvPr>
            <p:ph type="title"/>
          </p:nvPr>
        </p:nvSpPr>
        <p:spPr>
          <a:xfrm>
            <a:off x="457200" y="274638"/>
            <a:ext cx="8229600" cy="922337"/>
          </a:xfrm>
        </p:spPr>
        <p:txBody>
          <a:bodyPr/>
          <a:lstStyle/>
          <a:p>
            <a:pPr algn="l" eaLnBrk="1" hangingPunct="1"/>
            <a:r>
              <a:rPr lang="cs-CZ" altLang="en-US" sz="3600" dirty="0" smtClean="0"/>
              <a:t> </a:t>
            </a:r>
            <a:r>
              <a:rPr lang="cs-CZ" altLang="en-US" sz="3600" dirty="0" smtClean="0"/>
              <a:t>Laktózová </a:t>
            </a:r>
            <a:r>
              <a:rPr lang="cs-CZ" altLang="en-US" sz="3600" dirty="0" smtClean="0"/>
              <a:t>Intolerance</a:t>
            </a:r>
          </a:p>
        </p:txBody>
      </p:sp>
      <p:sp>
        <p:nvSpPr>
          <p:cNvPr id="69636" name="Rectangle 3"/>
          <p:cNvSpPr>
            <a:spLocks noGrp="1" noChangeArrowheads="1"/>
          </p:cNvSpPr>
          <p:nvPr>
            <p:ph type="body" idx="1"/>
          </p:nvPr>
        </p:nvSpPr>
        <p:spPr>
          <a:xfrm>
            <a:off x="250825" y="1341438"/>
            <a:ext cx="8686800" cy="5327650"/>
          </a:xfrm>
        </p:spPr>
        <p:txBody>
          <a:bodyPr/>
          <a:lstStyle/>
          <a:p>
            <a:pPr marL="609600" indent="-609600" eaLnBrk="1" hangingPunct="1"/>
            <a:r>
              <a:rPr lang="en-US" altLang="en-US" sz="2800" smtClean="0"/>
              <a:t>The diagnosis may be suspected when chronic or intermittent diarrhea is acidic (pH &lt; 6) </a:t>
            </a:r>
          </a:p>
          <a:p>
            <a:pPr marL="609600" indent="-609600" eaLnBrk="1" hangingPunct="1"/>
            <a:r>
              <a:rPr lang="en-US" altLang="en-US" sz="2800" smtClean="0"/>
              <a:t>The lactose tolerance test</a:t>
            </a:r>
            <a:r>
              <a:rPr lang="cs-CZ" altLang="en-US" sz="2800" smtClean="0"/>
              <a:t>:</a:t>
            </a:r>
            <a:r>
              <a:rPr lang="en-US" altLang="en-US" sz="2800" smtClean="0"/>
              <a:t> </a:t>
            </a:r>
          </a:p>
          <a:p>
            <a:pPr marL="990600" lvl="1" indent="-533400" eaLnBrk="1" hangingPunct="1"/>
            <a:r>
              <a:rPr lang="en-US" altLang="en-US" sz="2400" smtClean="0"/>
              <a:t>Lactose 50 g p.o. </a:t>
            </a:r>
          </a:p>
          <a:p>
            <a:pPr marL="1371600" lvl="2" indent="-457200" eaLnBrk="1" hangingPunct="1"/>
            <a:r>
              <a:rPr lang="en-US" altLang="en-US" sz="2000" smtClean="0"/>
              <a:t>Diarrhea with abdominal bloating and discomfort within 20 to 30 min  </a:t>
            </a:r>
          </a:p>
          <a:p>
            <a:pPr marL="1371600" lvl="2" indent="-457200" eaLnBrk="1" hangingPunct="1"/>
            <a:r>
              <a:rPr lang="en-US" altLang="en-US" sz="2000" smtClean="0"/>
              <a:t>Blood glucose flat curve with no significant peak (peak 1-2 hours) </a:t>
            </a:r>
          </a:p>
          <a:p>
            <a:pPr marL="1371600" lvl="2" indent="-457200" eaLnBrk="1" hangingPunct="1"/>
            <a:r>
              <a:rPr lang="en-US" altLang="en-US" sz="2000" smtClean="0"/>
              <a:t>The hydrogen breath test</a:t>
            </a:r>
            <a:endParaRPr lang="cs-CZ" altLang="en-US" sz="2000" smtClean="0"/>
          </a:p>
          <a:p>
            <a:pPr marL="1752600" lvl="3" indent="-381000" eaLnBrk="1" hangingPunct="1"/>
            <a:r>
              <a:rPr lang="en-US" altLang="en-US" sz="1800" smtClean="0"/>
              <a:t>Interval measurement of breath hydrogen by mass spectrometry </a:t>
            </a:r>
          </a:p>
          <a:p>
            <a:pPr marL="990600" lvl="1" indent="-533400" eaLnBrk="1" hangingPunct="1"/>
            <a:r>
              <a:rPr lang="en-US" altLang="en-US" sz="2400" smtClean="0"/>
              <a:t>Small-bowel biopsy  </a:t>
            </a:r>
          </a:p>
          <a:p>
            <a:pPr marL="1371600" lvl="2" indent="-457200" eaLnBrk="1" hangingPunct="1"/>
            <a:r>
              <a:rPr lang="en-US" altLang="en-US" sz="2000" smtClean="0"/>
              <a:t>lactase activity in a jejunal biopsy specimen confirms the diagnosis</a:t>
            </a:r>
          </a:p>
        </p:txBody>
      </p:sp>
      <p:pic>
        <p:nvPicPr>
          <p:cNvPr id="69637" name="Picture 4" descr="Lacto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0"/>
            <a:ext cx="2339975"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418791F-9487-4416-9227-E1A3EC76001E}" type="slidenum">
              <a:rPr lang="cs-CZ" altLang="en-US" sz="1400" smtClean="0"/>
              <a:pPr>
                <a:spcBef>
                  <a:spcPct val="0"/>
                </a:spcBef>
                <a:buFontTx/>
                <a:buNone/>
              </a:pPr>
              <a:t>41</a:t>
            </a:fld>
            <a:endParaRPr lang="cs-CZ" altLang="en-US" sz="1400" smtClean="0"/>
          </a:p>
        </p:txBody>
      </p:sp>
      <p:sp>
        <p:nvSpPr>
          <p:cNvPr id="72707" name="Rectangle 4"/>
          <p:cNvSpPr>
            <a:spLocks noGrp="1" noChangeArrowheads="1"/>
          </p:cNvSpPr>
          <p:nvPr>
            <p:ph type="ctrTitle"/>
          </p:nvPr>
        </p:nvSpPr>
        <p:spPr>
          <a:xfrm>
            <a:off x="685800" y="2130425"/>
            <a:ext cx="7772400" cy="1470025"/>
          </a:xfrm>
        </p:spPr>
        <p:txBody>
          <a:bodyPr anchor="ctr"/>
          <a:lstStyle/>
          <a:p>
            <a:pPr eaLnBrk="1" hangingPunct="1"/>
            <a:r>
              <a:rPr lang="cs-CZ" altLang="en-US" sz="4000" smtClean="0"/>
              <a:t>TLUSTÉ STŘEVO A REKTUM</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35E7478-7CE9-41EC-86FC-E0CD1E2E5E56}" type="slidenum">
              <a:rPr lang="cs-CZ" altLang="en-US" sz="1400" smtClean="0"/>
              <a:pPr>
                <a:spcBef>
                  <a:spcPct val="0"/>
                </a:spcBef>
                <a:buFontTx/>
                <a:buNone/>
              </a:pPr>
              <a:t>42</a:t>
            </a:fld>
            <a:endParaRPr lang="cs-CZ" altLang="en-US" sz="1400" smtClean="0"/>
          </a:p>
        </p:txBody>
      </p:sp>
      <p:sp>
        <p:nvSpPr>
          <p:cNvPr id="73731" name="Rectangle 2"/>
          <p:cNvSpPr>
            <a:spLocks noGrp="1" noChangeArrowheads="1"/>
          </p:cNvSpPr>
          <p:nvPr>
            <p:ph type="title"/>
          </p:nvPr>
        </p:nvSpPr>
        <p:spPr>
          <a:xfrm>
            <a:off x="457200" y="274638"/>
            <a:ext cx="8229600" cy="922337"/>
          </a:xfrm>
        </p:spPr>
        <p:txBody>
          <a:bodyPr/>
          <a:lstStyle/>
          <a:p>
            <a:pPr eaLnBrk="1" hangingPunct="1"/>
            <a:r>
              <a:rPr lang="cs-CZ" altLang="en-US" sz="3600" smtClean="0"/>
              <a:t>Zobrazovací metody</a:t>
            </a:r>
            <a:endParaRPr lang="cs-CZ" altLang="en-US" sz="3600" u="sng" smtClean="0"/>
          </a:p>
        </p:txBody>
      </p:sp>
      <p:sp>
        <p:nvSpPr>
          <p:cNvPr id="73732" name="Rectangle 3"/>
          <p:cNvSpPr>
            <a:spLocks noGrp="1" noChangeArrowheads="1"/>
          </p:cNvSpPr>
          <p:nvPr>
            <p:ph type="body" idx="1"/>
          </p:nvPr>
        </p:nvSpPr>
        <p:spPr/>
        <p:txBody>
          <a:bodyPr/>
          <a:lstStyle/>
          <a:p>
            <a:pPr eaLnBrk="1" hangingPunct="1"/>
            <a:r>
              <a:rPr lang="cs-CZ" altLang="en-US" u="sng" smtClean="0"/>
              <a:t>Nativní</a:t>
            </a:r>
            <a:r>
              <a:rPr lang="cs-CZ" altLang="en-US" smtClean="0"/>
              <a:t> </a:t>
            </a:r>
          </a:p>
          <a:p>
            <a:pPr lvl="1" eaLnBrk="1" hangingPunct="1"/>
            <a:r>
              <a:rPr lang="cs-CZ" altLang="en-US" smtClean="0"/>
              <a:t>diagnostika subileosních stavů - ileus</a:t>
            </a:r>
            <a:endParaRPr lang="cs-CZ" altLang="en-US" u="sng" smtClean="0"/>
          </a:p>
          <a:p>
            <a:pPr eaLnBrk="1" hangingPunct="1"/>
            <a:r>
              <a:rPr lang="cs-CZ" altLang="en-US" u="sng" smtClean="0"/>
              <a:t>Kontrastní</a:t>
            </a:r>
            <a:r>
              <a:rPr lang="cs-CZ" altLang="en-US" smtClean="0"/>
              <a:t> – irigoskopie </a:t>
            </a:r>
          </a:p>
          <a:p>
            <a:pPr eaLnBrk="1" hangingPunct="1"/>
            <a:r>
              <a:rPr lang="cs-CZ" altLang="en-US" smtClean="0"/>
              <a:t>dg. susp. tumory, divertikly, tbc tl.střeva, ulcerozní kolitída, Crohnova choroba</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F375FAD-9539-4DC4-8771-24A495ECC3E0}" type="slidenum">
              <a:rPr lang="cs-CZ" altLang="en-US" sz="1400" smtClean="0"/>
              <a:pPr>
                <a:spcBef>
                  <a:spcPct val="0"/>
                </a:spcBef>
                <a:buFontTx/>
                <a:buNone/>
              </a:pPr>
              <a:t>43</a:t>
            </a:fld>
            <a:endParaRPr lang="cs-CZ" altLang="en-US" sz="1400" smtClean="0"/>
          </a:p>
        </p:txBody>
      </p:sp>
      <p:sp>
        <p:nvSpPr>
          <p:cNvPr id="74755" name="Rectangle 2"/>
          <p:cNvSpPr>
            <a:spLocks noGrp="1" noChangeArrowheads="1"/>
          </p:cNvSpPr>
          <p:nvPr>
            <p:ph type="title"/>
          </p:nvPr>
        </p:nvSpPr>
        <p:spPr>
          <a:xfrm>
            <a:off x="457200" y="274638"/>
            <a:ext cx="8229600" cy="922337"/>
          </a:xfrm>
        </p:spPr>
        <p:txBody>
          <a:bodyPr/>
          <a:lstStyle/>
          <a:p>
            <a:pPr eaLnBrk="1" hangingPunct="1"/>
            <a:r>
              <a:rPr lang="cs-CZ" altLang="en-US" sz="4000" smtClean="0"/>
              <a:t>Kolonoskopie, rektoskopie</a:t>
            </a:r>
          </a:p>
        </p:txBody>
      </p:sp>
      <p:sp>
        <p:nvSpPr>
          <p:cNvPr id="74756" name="Rectangle 3"/>
          <p:cNvSpPr>
            <a:spLocks noGrp="1" noChangeArrowheads="1"/>
          </p:cNvSpPr>
          <p:nvPr>
            <p:ph type="body" idx="1"/>
          </p:nvPr>
        </p:nvSpPr>
        <p:spPr/>
        <p:txBody>
          <a:bodyPr/>
          <a:lstStyle/>
          <a:p>
            <a:pPr eaLnBrk="1" hangingPunct="1"/>
            <a:r>
              <a:rPr lang="cs-CZ" altLang="en-US" smtClean="0"/>
              <a:t>hodnocení sliznice </a:t>
            </a:r>
          </a:p>
          <a:p>
            <a:pPr lvl="1" eaLnBrk="1" hangingPunct="1"/>
            <a:r>
              <a:rPr lang="cs-CZ" altLang="en-US" smtClean="0"/>
              <a:t>zánět difúzní X lokalizovaný</a:t>
            </a:r>
          </a:p>
          <a:p>
            <a:pPr lvl="1" eaLnBrk="1" hangingPunct="1"/>
            <a:r>
              <a:rPr lang="cs-CZ" altLang="en-US" smtClean="0"/>
              <a:t>příměs hlenu / krve </a:t>
            </a:r>
          </a:p>
          <a:p>
            <a:pPr lvl="1" eaLnBrk="1" hangingPunct="1"/>
            <a:r>
              <a:rPr lang="cs-CZ" altLang="en-US" smtClean="0"/>
              <a:t>hemorhoidy </a:t>
            </a:r>
          </a:p>
          <a:p>
            <a:pPr lvl="1" eaLnBrk="1" hangingPunct="1"/>
            <a:r>
              <a:rPr lang="cs-CZ" altLang="en-US" smtClean="0"/>
              <a:t>prekancerózy - polypy </a:t>
            </a:r>
          </a:p>
          <a:p>
            <a:pPr lvl="1" eaLnBrk="1" hangingPunct="1"/>
            <a:r>
              <a:rPr lang="cs-CZ" altLang="en-US" smtClean="0"/>
              <a:t>Tumory</a:t>
            </a:r>
          </a:p>
          <a:p>
            <a:pPr lvl="1" eaLnBrk="1" hangingPunct="1"/>
            <a:r>
              <a:rPr lang="cs-CZ" altLang="en-US" smtClean="0"/>
              <a:t>odběr vzorku na histol. vyšetření</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C085C1B-D7D7-4464-B35A-3DA3F7E371EF}" type="slidenum">
              <a:rPr lang="cs-CZ" altLang="en-US" sz="1400" smtClean="0"/>
              <a:pPr>
                <a:spcBef>
                  <a:spcPct val="0"/>
                </a:spcBef>
                <a:buFontTx/>
                <a:buNone/>
              </a:pPr>
              <a:t>44</a:t>
            </a:fld>
            <a:endParaRPr lang="cs-CZ" altLang="en-US" sz="1400" smtClean="0"/>
          </a:p>
        </p:txBody>
      </p:sp>
      <p:sp>
        <p:nvSpPr>
          <p:cNvPr id="75779" name="Rectangle 2"/>
          <p:cNvSpPr>
            <a:spLocks noGrp="1" noChangeArrowheads="1"/>
          </p:cNvSpPr>
          <p:nvPr>
            <p:ph type="title"/>
          </p:nvPr>
        </p:nvSpPr>
        <p:spPr/>
        <p:txBody>
          <a:bodyPr/>
          <a:lstStyle/>
          <a:p>
            <a:pPr eaLnBrk="1" hangingPunct="1"/>
            <a:r>
              <a:rPr lang="en-US" altLang="en-US" sz="4000" smtClean="0"/>
              <a:t>POLYPS OF THE COLON AND RECTUM</a:t>
            </a:r>
            <a:endParaRPr lang="cs-CZ" altLang="en-US" sz="4000" smtClean="0"/>
          </a:p>
        </p:txBody>
      </p:sp>
      <p:pic>
        <p:nvPicPr>
          <p:cNvPr id="75780" name="Picture 3"/>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09625" y="2195513"/>
            <a:ext cx="3333750" cy="3333750"/>
          </a:xfrm>
          <a:noFill/>
        </p:spPr>
      </p:pic>
      <p:sp>
        <p:nvSpPr>
          <p:cNvPr id="75781" name="Rectangle 4"/>
          <p:cNvSpPr>
            <a:spLocks noChangeArrowheads="1"/>
          </p:cNvSpPr>
          <p:nvPr/>
        </p:nvSpPr>
        <p:spPr bwMode="auto">
          <a:xfrm>
            <a:off x="846138" y="1773238"/>
            <a:ext cx="2212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600"/>
              <a:t>Colonic polyp (sessile)</a:t>
            </a:r>
          </a:p>
        </p:txBody>
      </p:sp>
      <p:sp>
        <p:nvSpPr>
          <p:cNvPr id="75782" name="Rectangle 5"/>
          <p:cNvSpPr>
            <a:spLocks noChangeArrowheads="1"/>
          </p:cNvSpPr>
          <p:nvPr/>
        </p:nvSpPr>
        <p:spPr bwMode="auto">
          <a:xfrm>
            <a:off x="2051050" y="6237288"/>
            <a:ext cx="4983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600" b="1"/>
              <a:t>Histology demonstrated benign tubular adenoma</a:t>
            </a:r>
            <a:r>
              <a:rPr lang="cs-CZ" altLang="en-US" sz="1600"/>
              <a:t> </a:t>
            </a:r>
          </a:p>
        </p:txBody>
      </p:sp>
      <p:sp>
        <p:nvSpPr>
          <p:cNvPr id="75783" name="Rectangle 6"/>
          <p:cNvSpPr>
            <a:spLocks noChangeArrowheads="1"/>
          </p:cNvSpPr>
          <p:nvPr/>
        </p:nvSpPr>
        <p:spPr bwMode="auto">
          <a:xfrm>
            <a:off x="5003800" y="1773238"/>
            <a:ext cx="28686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600"/>
              <a:t> Colonic polyp (pedunculated)</a:t>
            </a:r>
          </a:p>
        </p:txBody>
      </p:sp>
      <p:pic>
        <p:nvPicPr>
          <p:cNvPr id="75784" name="Picture 7"/>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00625" y="2195513"/>
            <a:ext cx="3333750" cy="3333750"/>
          </a:xfr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86C23E3-6179-4793-85FA-5CDF2840FB55}" type="slidenum">
              <a:rPr lang="cs-CZ" altLang="en-US" sz="1400" smtClean="0"/>
              <a:pPr>
                <a:spcBef>
                  <a:spcPct val="0"/>
                </a:spcBef>
                <a:buFontTx/>
                <a:buNone/>
              </a:pPr>
              <a:t>45</a:t>
            </a:fld>
            <a:endParaRPr lang="cs-CZ" altLang="en-US" sz="1400" smtClean="0"/>
          </a:p>
        </p:txBody>
      </p:sp>
      <p:sp>
        <p:nvSpPr>
          <p:cNvPr id="76803" name="Rectangle 2"/>
          <p:cNvSpPr>
            <a:spLocks noGrp="1" noChangeArrowheads="1"/>
          </p:cNvSpPr>
          <p:nvPr>
            <p:ph type="title"/>
          </p:nvPr>
        </p:nvSpPr>
        <p:spPr/>
        <p:txBody>
          <a:bodyPr/>
          <a:lstStyle/>
          <a:p>
            <a:pPr eaLnBrk="1" hangingPunct="1"/>
            <a:r>
              <a:rPr lang="en-US" altLang="en-US" sz="4000" smtClean="0"/>
              <a:t>POLYPS OF THE COLON AND RECTUM</a:t>
            </a:r>
            <a:endParaRPr lang="cs-CZ" altLang="en-US" sz="4000" smtClean="0"/>
          </a:p>
        </p:txBody>
      </p:sp>
      <p:sp>
        <p:nvSpPr>
          <p:cNvPr id="76804" name="Rectangle 3"/>
          <p:cNvSpPr>
            <a:spLocks noChangeArrowheads="1"/>
          </p:cNvSpPr>
          <p:nvPr/>
        </p:nvSpPr>
        <p:spPr bwMode="auto">
          <a:xfrm>
            <a:off x="1258888" y="2468563"/>
            <a:ext cx="1797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600"/>
              <a:t> Villous adenoma.</a:t>
            </a:r>
          </a:p>
        </p:txBody>
      </p:sp>
      <p:pic>
        <p:nvPicPr>
          <p:cNvPr id="76805" name="Picture 4"/>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38250" y="2924175"/>
            <a:ext cx="3333750" cy="3333750"/>
          </a:xfr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CE526C8-6B6F-4229-A0CE-7B4C2543E0BD}" type="slidenum">
              <a:rPr lang="cs-CZ" altLang="en-US" sz="1400" smtClean="0"/>
              <a:pPr>
                <a:spcBef>
                  <a:spcPct val="0"/>
                </a:spcBef>
                <a:buFontTx/>
                <a:buNone/>
              </a:pPr>
              <a:t>46</a:t>
            </a:fld>
            <a:endParaRPr lang="cs-CZ" altLang="en-US" sz="1400" smtClean="0"/>
          </a:p>
        </p:txBody>
      </p:sp>
      <p:sp>
        <p:nvSpPr>
          <p:cNvPr id="77827" name="Rectangle 2"/>
          <p:cNvSpPr>
            <a:spLocks noGrp="1" noChangeArrowheads="1"/>
          </p:cNvSpPr>
          <p:nvPr>
            <p:ph type="title"/>
          </p:nvPr>
        </p:nvSpPr>
        <p:spPr>
          <a:xfrm>
            <a:off x="457200" y="274638"/>
            <a:ext cx="8229600" cy="922337"/>
          </a:xfrm>
        </p:spPr>
        <p:txBody>
          <a:bodyPr/>
          <a:lstStyle/>
          <a:p>
            <a:pPr eaLnBrk="1" hangingPunct="1"/>
            <a:r>
              <a:rPr lang="cs-CZ" altLang="en-US" sz="3600" smtClean="0"/>
              <a:t>Vyšetření stolice</a:t>
            </a:r>
          </a:p>
        </p:txBody>
      </p:sp>
      <p:sp>
        <p:nvSpPr>
          <p:cNvPr id="77828" name="Rectangle 3"/>
          <p:cNvSpPr>
            <a:spLocks noGrp="1" noChangeArrowheads="1"/>
          </p:cNvSpPr>
          <p:nvPr>
            <p:ph type="body" idx="1"/>
          </p:nvPr>
        </p:nvSpPr>
        <p:spPr/>
        <p:txBody>
          <a:bodyPr/>
          <a:lstStyle/>
          <a:p>
            <a:pPr marL="609600" indent="-609600" eaLnBrk="1" hangingPunct="1">
              <a:buFontTx/>
              <a:buAutoNum type="alphaLcParenR"/>
            </a:pPr>
            <a:r>
              <a:rPr lang="cs-CZ" altLang="en-US" smtClean="0"/>
              <a:t>bakteriologicky </a:t>
            </a:r>
          </a:p>
          <a:p>
            <a:pPr marL="609600" indent="-609600" eaLnBrk="1" hangingPunct="1">
              <a:buFontTx/>
              <a:buAutoNum type="alphaLcParenR"/>
            </a:pPr>
            <a:r>
              <a:rPr lang="cs-CZ" altLang="en-US" smtClean="0"/>
              <a:t>parazitologicky</a:t>
            </a:r>
          </a:p>
          <a:p>
            <a:pPr marL="609600" indent="-609600" eaLnBrk="1" hangingPunct="1">
              <a:buFontTx/>
              <a:buAutoNum type="alphaLcParenR"/>
            </a:pPr>
            <a:r>
              <a:rPr lang="cs-CZ" altLang="en-US" smtClean="0"/>
              <a:t>chemicky – zkouška na okultní krvácení</a:t>
            </a:r>
          </a:p>
          <a:p>
            <a:pPr marL="609600" indent="-609600" eaLnBrk="1" hangingPunct="1">
              <a:buFontTx/>
              <a:buAutoNum type="alphaLcParenR"/>
            </a:pPr>
            <a:r>
              <a:rPr lang="cs-CZ" altLang="en-US" smtClean="0"/>
              <a:t>stanovení  množství tuku</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92713F7-50D4-4D13-A4BC-58ABA8228727}" type="slidenum">
              <a:rPr lang="cs-CZ" altLang="en-US" sz="1400" smtClean="0"/>
              <a:pPr>
                <a:spcBef>
                  <a:spcPct val="0"/>
                </a:spcBef>
                <a:buFontTx/>
                <a:buNone/>
              </a:pPr>
              <a:t>47</a:t>
            </a:fld>
            <a:endParaRPr lang="cs-CZ" altLang="en-US" sz="1400" smtClean="0"/>
          </a:p>
        </p:txBody>
      </p:sp>
      <p:sp>
        <p:nvSpPr>
          <p:cNvPr id="78851" name="Rectangle 4"/>
          <p:cNvSpPr>
            <a:spLocks noGrp="1" noChangeArrowheads="1"/>
          </p:cNvSpPr>
          <p:nvPr>
            <p:ph type="ctrTitle"/>
          </p:nvPr>
        </p:nvSpPr>
        <p:spPr>
          <a:xfrm>
            <a:off x="685800" y="2130425"/>
            <a:ext cx="7772400" cy="1470025"/>
          </a:xfrm>
        </p:spPr>
        <p:txBody>
          <a:bodyPr anchor="ctr"/>
          <a:lstStyle/>
          <a:p>
            <a:pPr eaLnBrk="1" hangingPunct="1"/>
            <a:r>
              <a:rPr lang="cs-CZ" altLang="en-US" sz="4000" smtClean="0"/>
              <a:t>JÁTRA A ŽLUČOVÉ CESTY</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B634CA9-6A2D-4BB7-96E7-4B3488FCCD39}" type="slidenum">
              <a:rPr lang="cs-CZ" altLang="en-US" sz="1400" smtClean="0"/>
              <a:pPr>
                <a:spcBef>
                  <a:spcPct val="0"/>
                </a:spcBef>
                <a:buFontTx/>
                <a:buNone/>
              </a:pPr>
              <a:t>48</a:t>
            </a:fld>
            <a:endParaRPr lang="cs-CZ" altLang="en-US" sz="1400" smtClean="0"/>
          </a:p>
        </p:txBody>
      </p:sp>
      <p:sp>
        <p:nvSpPr>
          <p:cNvPr id="79875" name="Rectangle 2"/>
          <p:cNvSpPr>
            <a:spLocks noGrp="1" noChangeArrowheads="1"/>
          </p:cNvSpPr>
          <p:nvPr>
            <p:ph type="title"/>
          </p:nvPr>
        </p:nvSpPr>
        <p:spPr>
          <a:xfrm>
            <a:off x="395288" y="203200"/>
            <a:ext cx="8291512" cy="1219200"/>
          </a:xfrm>
        </p:spPr>
        <p:txBody>
          <a:bodyPr/>
          <a:lstStyle/>
          <a:p>
            <a:pPr eaLnBrk="1" hangingPunct="1"/>
            <a:r>
              <a:rPr lang="cs-CZ" altLang="en-US" sz="3600" smtClean="0"/>
              <a:t> </a:t>
            </a:r>
            <a:r>
              <a:rPr lang="cs-CZ" altLang="en-US" sz="3200" smtClean="0"/>
              <a:t>Příčiny patologických výsledků jaterních testů</a:t>
            </a:r>
          </a:p>
        </p:txBody>
      </p:sp>
      <p:sp>
        <p:nvSpPr>
          <p:cNvPr id="79876" name="Rectangle 3"/>
          <p:cNvSpPr>
            <a:spLocks noGrp="1" noChangeArrowheads="1"/>
          </p:cNvSpPr>
          <p:nvPr>
            <p:ph type="body" idx="1"/>
          </p:nvPr>
        </p:nvSpPr>
        <p:spPr>
          <a:xfrm>
            <a:off x="254000" y="1557338"/>
            <a:ext cx="8694738" cy="5062537"/>
          </a:xfrm>
        </p:spPr>
        <p:txBody>
          <a:bodyPr/>
          <a:lstStyle/>
          <a:p>
            <a:pPr eaLnBrk="1" hangingPunct="1">
              <a:lnSpc>
                <a:spcPct val="90000"/>
              </a:lnSpc>
            </a:pPr>
            <a:r>
              <a:rPr lang="cs-CZ" altLang="en-US" smtClean="0"/>
              <a:t>Snížení objemu fungující tkáně </a:t>
            </a:r>
          </a:p>
          <a:p>
            <a:pPr lvl="1" eaLnBrk="1" hangingPunct="1">
              <a:lnSpc>
                <a:spcPct val="90000"/>
              </a:lnSpc>
            </a:pPr>
            <a:r>
              <a:rPr lang="cs-CZ" altLang="en-US" smtClean="0"/>
              <a:t>snížení tvorby albuminu, protrombinu</a:t>
            </a:r>
          </a:p>
          <a:p>
            <a:pPr eaLnBrk="1" hangingPunct="1">
              <a:lnSpc>
                <a:spcPct val="90000"/>
              </a:lnSpc>
            </a:pPr>
            <a:r>
              <a:rPr lang="cs-CZ" altLang="en-US" smtClean="0"/>
              <a:t>Poškození hepatocytů </a:t>
            </a:r>
          </a:p>
          <a:p>
            <a:pPr lvl="1" eaLnBrk="1" hangingPunct="1">
              <a:lnSpc>
                <a:spcPct val="90000"/>
              </a:lnSpc>
            </a:pPr>
            <a:r>
              <a:rPr lang="cs-CZ" altLang="en-US" smtClean="0"/>
              <a:t>zvýšení transamináz v krvi, hyperbilirubinémie</a:t>
            </a:r>
          </a:p>
          <a:p>
            <a:pPr eaLnBrk="1" hangingPunct="1">
              <a:lnSpc>
                <a:spcPct val="90000"/>
              </a:lnSpc>
            </a:pPr>
            <a:r>
              <a:rPr lang="cs-CZ" altLang="en-US" smtClean="0"/>
              <a:t>Cholestáza </a:t>
            </a:r>
          </a:p>
          <a:p>
            <a:pPr lvl="1" eaLnBrk="1" hangingPunct="1">
              <a:lnSpc>
                <a:spcPct val="90000"/>
              </a:lnSpc>
            </a:pPr>
            <a:r>
              <a:rPr lang="cs-CZ" altLang="en-US" smtClean="0"/>
              <a:t>zvýšení bilirubinu, alkalické fosfatázy, cholesterolu v krvi</a:t>
            </a:r>
          </a:p>
          <a:p>
            <a:pPr eaLnBrk="1" hangingPunct="1">
              <a:lnSpc>
                <a:spcPct val="90000"/>
              </a:lnSpc>
            </a:pPr>
            <a:r>
              <a:rPr lang="cs-CZ" altLang="en-US" smtClean="0"/>
              <a:t>Portosystémové zkraty </a:t>
            </a:r>
          </a:p>
          <a:p>
            <a:pPr lvl="1" eaLnBrk="1" hangingPunct="1">
              <a:lnSpc>
                <a:spcPct val="90000"/>
              </a:lnSpc>
            </a:pPr>
            <a:r>
              <a:rPr lang="cs-CZ" altLang="en-US" smtClean="0"/>
              <a:t>snížené vychytávání látek z krve, zvýšení amoniaku v krvi</a:t>
            </a:r>
            <a:endParaRPr lang="en-US" altLang="en-US" b="1"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2E019E3-F1D7-4243-A60C-A52096493802}" type="slidenum">
              <a:rPr lang="cs-CZ" altLang="en-US" sz="1400" smtClean="0"/>
              <a:pPr>
                <a:spcBef>
                  <a:spcPct val="0"/>
                </a:spcBef>
                <a:buFontTx/>
                <a:buNone/>
              </a:pPr>
              <a:t>49</a:t>
            </a:fld>
            <a:endParaRPr lang="cs-CZ" altLang="en-US" sz="1400" smtClean="0"/>
          </a:p>
        </p:txBody>
      </p:sp>
      <p:sp>
        <p:nvSpPr>
          <p:cNvPr id="80899" name="Rectangle 6"/>
          <p:cNvSpPr>
            <a:spLocks noGrp="1" noChangeArrowheads="1"/>
          </p:cNvSpPr>
          <p:nvPr>
            <p:ph type="title"/>
          </p:nvPr>
        </p:nvSpPr>
        <p:spPr>
          <a:xfrm>
            <a:off x="171450" y="274638"/>
            <a:ext cx="8686800" cy="1143000"/>
          </a:xfrm>
        </p:spPr>
        <p:txBody>
          <a:bodyPr/>
          <a:lstStyle/>
          <a:p>
            <a:pPr eaLnBrk="1" hangingPunct="1"/>
            <a:r>
              <a:rPr lang="cs-CZ" altLang="en-US" sz="3600" smtClean="0"/>
              <a:t>Základní sada jaterních testů: indikace</a:t>
            </a:r>
          </a:p>
        </p:txBody>
      </p:sp>
      <p:sp>
        <p:nvSpPr>
          <p:cNvPr id="80900" name="Rectangle 7"/>
          <p:cNvSpPr>
            <a:spLocks noGrp="1" noChangeArrowheads="1"/>
          </p:cNvSpPr>
          <p:nvPr>
            <p:ph type="body" idx="1"/>
          </p:nvPr>
        </p:nvSpPr>
        <p:spPr>
          <a:xfrm>
            <a:off x="457200" y="1600200"/>
            <a:ext cx="8229600" cy="4802188"/>
          </a:xfrm>
        </p:spPr>
        <p:txBody>
          <a:bodyPr/>
          <a:lstStyle/>
          <a:p>
            <a:pPr eaLnBrk="1" hangingPunct="1">
              <a:lnSpc>
                <a:spcPct val="90000"/>
              </a:lnSpc>
            </a:pPr>
            <a:r>
              <a:rPr lang="cs-CZ" altLang="en-US" smtClean="0"/>
              <a:t>Příznaky jaterního onemocnění </a:t>
            </a:r>
          </a:p>
          <a:p>
            <a:pPr lvl="1" eaLnBrk="1" hangingPunct="1">
              <a:lnSpc>
                <a:spcPct val="90000"/>
              </a:lnSpc>
            </a:pPr>
            <a:r>
              <a:rPr lang="cs-CZ" altLang="en-US" smtClean="0"/>
              <a:t>žloutenka, tmavá moč, zvracení a/nebo průjem, světlá stolice, krvácení do gastrointestinálního traktu </a:t>
            </a:r>
          </a:p>
          <a:p>
            <a:pPr lvl="1" eaLnBrk="1" hangingPunct="1">
              <a:lnSpc>
                <a:spcPct val="90000"/>
              </a:lnSpc>
            </a:pPr>
            <a:r>
              <a:rPr lang="cs-CZ" altLang="en-US" smtClean="0"/>
              <a:t>zvracení krve, krev ve stolici, otoky, bolesti břicha .....</a:t>
            </a:r>
          </a:p>
          <a:p>
            <a:pPr eaLnBrk="1" hangingPunct="1">
              <a:lnSpc>
                <a:spcPct val="90000"/>
              </a:lnSpc>
            </a:pPr>
            <a:r>
              <a:rPr lang="cs-CZ" altLang="en-US" smtClean="0"/>
              <a:t>Jaterní onemocnění a poškození</a:t>
            </a:r>
          </a:p>
          <a:p>
            <a:pPr lvl="1" eaLnBrk="1" hangingPunct="1">
              <a:lnSpc>
                <a:spcPct val="90000"/>
              </a:lnSpc>
            </a:pPr>
            <a:r>
              <a:rPr lang="cs-CZ" altLang="en-US" smtClean="0"/>
              <a:t>Detekce</a:t>
            </a:r>
          </a:p>
          <a:p>
            <a:pPr lvl="1" eaLnBrk="1" hangingPunct="1">
              <a:lnSpc>
                <a:spcPct val="90000"/>
              </a:lnSpc>
            </a:pPr>
            <a:r>
              <a:rPr lang="cs-CZ" altLang="en-US" smtClean="0"/>
              <a:t>Vyhodnocení </a:t>
            </a:r>
          </a:p>
          <a:p>
            <a:pPr lvl="1" eaLnBrk="1" hangingPunct="1">
              <a:lnSpc>
                <a:spcPct val="90000"/>
              </a:lnSpc>
            </a:pPr>
            <a:r>
              <a:rPr lang="cs-CZ" altLang="en-US" smtClean="0"/>
              <a:t>Monitorování</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ástupný symbol pro číslo snímku 4"/>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F13C44-E07A-44E4-8E81-88F5B8E78D66}" type="slidenum">
              <a:rPr lang="cs-CZ" altLang="en-US" sz="1400" smtClean="0"/>
              <a:pPr>
                <a:spcBef>
                  <a:spcPct val="0"/>
                </a:spcBef>
                <a:buFontTx/>
                <a:buNone/>
              </a:pPr>
              <a:t>5</a:t>
            </a:fld>
            <a:endParaRPr lang="cs-CZ" altLang="en-US" sz="1400" smtClean="0"/>
          </a:p>
        </p:txBody>
      </p:sp>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657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8" name="Rectangle 3"/>
          <p:cNvSpPr>
            <a:spLocks noGrp="1" noChangeArrowheads="1"/>
          </p:cNvSpPr>
          <p:nvPr>
            <p:ph type="title"/>
          </p:nvPr>
        </p:nvSpPr>
        <p:spPr>
          <a:xfrm>
            <a:off x="5562600" y="636588"/>
            <a:ext cx="3581400" cy="4683125"/>
          </a:xfrm>
        </p:spPr>
        <p:txBody>
          <a:bodyPr/>
          <a:lstStyle/>
          <a:p>
            <a:pPr algn="r" eaLnBrk="1" hangingPunct="1"/>
            <a:r>
              <a:rPr lang="cs-CZ" altLang="en-US" sz="2800" smtClean="0">
                <a:solidFill>
                  <a:srgbClr val="FFFF00"/>
                </a:solidFill>
                <a:cs typeface="Arial" panose="020B0604020202020204" pitchFamily="34" charset="0"/>
              </a:rPr>
              <a:t>(Připomenutí)</a:t>
            </a:r>
            <a:r>
              <a:rPr lang="cs-CZ" altLang="en-US" sz="4000" smtClean="0">
                <a:solidFill>
                  <a:srgbClr val="FFFF00"/>
                </a:solidFill>
                <a:cs typeface="Arial" panose="020B0604020202020204" pitchFamily="34" charset="0"/>
              </a:rPr>
              <a:t/>
            </a:r>
            <a:br>
              <a:rPr lang="cs-CZ" altLang="en-US" sz="4000" smtClean="0">
                <a:solidFill>
                  <a:srgbClr val="FFFF00"/>
                </a:solidFill>
                <a:cs typeface="Arial" panose="020B0604020202020204" pitchFamily="34" charset="0"/>
              </a:rPr>
            </a:br>
            <a:r>
              <a:rPr lang="cs-CZ" altLang="en-US" sz="4000" smtClean="0">
                <a:cs typeface="Arial" panose="020B0604020202020204" pitchFamily="34" charset="0"/>
              </a:rPr>
              <a:t>Vyprazdňování</a:t>
            </a:r>
            <a:r>
              <a:rPr lang="en-US" altLang="en-US" sz="4000" smtClean="0">
                <a:cs typeface="Arial" panose="020B0604020202020204" pitchFamily="34" charset="0"/>
              </a:rPr>
              <a:t/>
            </a:r>
            <a:br>
              <a:rPr lang="en-US" altLang="en-US" sz="4000" smtClean="0">
                <a:cs typeface="Arial" panose="020B0604020202020204" pitchFamily="34" charset="0"/>
              </a:rPr>
            </a:br>
            <a:r>
              <a:rPr lang="cs-CZ" altLang="en-US" sz="4000" smtClean="0">
                <a:cs typeface="Arial" panose="020B0604020202020204" pitchFamily="34" charset="0"/>
              </a:rPr>
              <a:t>močového</a:t>
            </a:r>
            <a:br>
              <a:rPr lang="cs-CZ" altLang="en-US" sz="4000" smtClean="0">
                <a:cs typeface="Arial" panose="020B0604020202020204" pitchFamily="34" charset="0"/>
              </a:rPr>
            </a:br>
            <a:r>
              <a:rPr lang="cs-CZ" altLang="en-US" sz="4000" smtClean="0">
                <a:cs typeface="Arial" panose="020B0604020202020204" pitchFamily="34" charset="0"/>
              </a:rPr>
              <a:t>měchýře:</a:t>
            </a:r>
            <a:br>
              <a:rPr lang="cs-CZ" altLang="en-US" sz="4000" smtClean="0">
                <a:cs typeface="Arial" panose="020B0604020202020204" pitchFamily="34" charset="0"/>
              </a:rPr>
            </a:br>
            <a:r>
              <a:rPr lang="cs-CZ" altLang="en-US" sz="4000" smtClean="0">
                <a:cs typeface="Arial" panose="020B0604020202020204" pitchFamily="34" charset="0"/>
              </a:rPr>
              <a:t>normální </a:t>
            </a:r>
            <a:br>
              <a:rPr lang="cs-CZ" altLang="en-US" sz="4000" smtClean="0">
                <a:cs typeface="Arial" panose="020B0604020202020204" pitchFamily="34" charset="0"/>
              </a:rPr>
            </a:br>
            <a:r>
              <a:rPr lang="cs-CZ" altLang="en-US" sz="4000" smtClean="0">
                <a:cs typeface="Arial" panose="020B0604020202020204" pitchFamily="34" charset="0"/>
              </a:rPr>
              <a:t>(a a</a:t>
            </a:r>
            <a:r>
              <a:rPr lang="en-US" altLang="en-US" sz="4000" smtClean="0">
                <a:cs typeface="Arial" panose="020B0604020202020204" pitchFamily="34" charset="0"/>
              </a:rPr>
              <a:t>utom</a:t>
            </a:r>
            <a:r>
              <a:rPr lang="cs-CZ" altLang="en-US" sz="4000" smtClean="0">
                <a:cs typeface="Arial" panose="020B0604020202020204" pitchFamily="34" charset="0"/>
              </a:rPr>
              <a:t>atické</a:t>
            </a:r>
            <a:r>
              <a:rPr lang="en-US" altLang="en-US" sz="4000" smtClean="0">
                <a:cs typeface="Arial" panose="020B0604020202020204" pitchFamily="34" charset="0"/>
              </a:rPr>
              <a:t/>
            </a:r>
            <a:br>
              <a:rPr lang="en-US" altLang="en-US" sz="4000" smtClean="0">
                <a:cs typeface="Arial" panose="020B0604020202020204" pitchFamily="34" charset="0"/>
              </a:rPr>
            </a:br>
            <a:r>
              <a:rPr lang="cs-CZ" altLang="en-US" sz="4000" smtClean="0">
                <a:cs typeface="Arial" panose="020B0604020202020204" pitchFamily="34" charset="0"/>
              </a:rPr>
              <a:t>u paraplegie)</a:t>
            </a:r>
            <a:endParaRPr lang="en-US" altLang="en-US" sz="4000" smtClean="0">
              <a:cs typeface="Arial" panose="020B0604020202020204" pitchFamily="34" charset="0"/>
            </a:endParaRPr>
          </a:p>
        </p:txBody>
      </p:sp>
      <p:sp>
        <p:nvSpPr>
          <p:cNvPr id="6149" name="TextovéPole 1"/>
          <p:cNvSpPr txBox="1">
            <a:spLocks noChangeArrowheads="1"/>
          </p:cNvSpPr>
          <p:nvPr/>
        </p:nvSpPr>
        <p:spPr bwMode="auto">
          <a:xfrm>
            <a:off x="5365750" y="5029200"/>
            <a:ext cx="37957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2000">
                <a:solidFill>
                  <a:schemeClr val="tx2"/>
                </a:solidFill>
              </a:rPr>
              <a:t>Dva svěrače:</a:t>
            </a:r>
          </a:p>
          <a:p>
            <a:pPr eaLnBrk="1" hangingPunct="1">
              <a:spcBef>
                <a:spcPct val="0"/>
              </a:spcBef>
              <a:buFontTx/>
              <a:buNone/>
            </a:pPr>
            <a:r>
              <a:rPr lang="cs-CZ" altLang="en-US" sz="2000">
                <a:solidFill>
                  <a:schemeClr val="tx2"/>
                </a:solidFill>
              </a:rPr>
              <a:t>jeden inervován kosterními,</a:t>
            </a:r>
          </a:p>
          <a:p>
            <a:pPr eaLnBrk="1" hangingPunct="1">
              <a:spcBef>
                <a:spcPct val="0"/>
              </a:spcBef>
              <a:buFontTx/>
              <a:buNone/>
            </a:pPr>
            <a:r>
              <a:rPr lang="cs-CZ" altLang="en-US" sz="2000">
                <a:solidFill>
                  <a:schemeClr val="tx2"/>
                </a:solidFill>
              </a:rPr>
              <a:t>a jeden vegetativními nervy</a:t>
            </a:r>
            <a:endParaRPr lang="en-GB" altLang="en-US" sz="2000">
              <a:solidFill>
                <a:schemeClr val="tx2"/>
              </a:solidFill>
            </a:endParaRPr>
          </a:p>
        </p:txBody>
      </p:sp>
      <p:sp>
        <p:nvSpPr>
          <p:cNvPr id="6" name="Nadpis 1"/>
          <p:cNvSpPr txBox="1">
            <a:spLocks/>
          </p:cNvSpPr>
          <p:nvPr/>
        </p:nvSpPr>
        <p:spPr bwMode="auto">
          <a:xfrm>
            <a:off x="5470525" y="0"/>
            <a:ext cx="3248025"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cs-CZ" altLang="en-US" kern="0" dirty="0" smtClean="0">
                <a:solidFill>
                  <a:srgbClr val="FFFF00"/>
                </a:solidFill>
                <a:cs typeface="Arial" panose="020B0604020202020204" pitchFamily="34" charset="0"/>
              </a:rPr>
              <a:t>Močení</a:t>
            </a:r>
            <a:endParaRPr lang="en-GB" altLang="en-US" kern="0" dirty="0" smtClean="0">
              <a:solidFill>
                <a:srgbClr val="FFFF00"/>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941B458-2626-4448-AF24-F524BC4B4810}" type="slidenum">
              <a:rPr lang="cs-CZ" altLang="en-US" sz="1400" smtClean="0"/>
              <a:pPr>
                <a:spcBef>
                  <a:spcPct val="0"/>
                </a:spcBef>
                <a:buFontTx/>
                <a:buNone/>
              </a:pPr>
              <a:t>50</a:t>
            </a:fld>
            <a:endParaRPr lang="cs-CZ" altLang="en-US" sz="1400" smtClean="0"/>
          </a:p>
        </p:txBody>
      </p:sp>
      <p:sp>
        <p:nvSpPr>
          <p:cNvPr id="81923" name="Rectangle 2"/>
          <p:cNvSpPr>
            <a:spLocks noGrp="1" noChangeArrowheads="1"/>
          </p:cNvSpPr>
          <p:nvPr>
            <p:ph type="title"/>
          </p:nvPr>
        </p:nvSpPr>
        <p:spPr/>
        <p:txBody>
          <a:bodyPr/>
          <a:lstStyle/>
          <a:p>
            <a:pPr eaLnBrk="1" hangingPunct="1"/>
            <a:r>
              <a:rPr lang="cs-CZ" altLang="en-US" smtClean="0"/>
              <a:t>Základní sada jaterních testů</a:t>
            </a:r>
          </a:p>
        </p:txBody>
      </p:sp>
      <p:sp>
        <p:nvSpPr>
          <p:cNvPr id="81924" name="Rectangle 3"/>
          <p:cNvSpPr>
            <a:spLocks noGrp="1" noChangeArrowheads="1"/>
          </p:cNvSpPr>
          <p:nvPr>
            <p:ph type="body" idx="1"/>
          </p:nvPr>
        </p:nvSpPr>
        <p:spPr/>
        <p:txBody>
          <a:bodyPr/>
          <a:lstStyle/>
          <a:p>
            <a:pPr eaLnBrk="1" hangingPunct="1"/>
            <a:r>
              <a:rPr lang="en-US" altLang="en-US" smtClean="0"/>
              <a:t>Aspart</a:t>
            </a:r>
            <a:r>
              <a:rPr lang="cs-CZ" altLang="en-US" smtClean="0"/>
              <a:t>á</a:t>
            </a:r>
            <a:r>
              <a:rPr lang="en-US" altLang="en-US" smtClean="0"/>
              <a:t>t aminotransfer</a:t>
            </a:r>
            <a:r>
              <a:rPr lang="cs-CZ" altLang="en-US" smtClean="0"/>
              <a:t>áza</a:t>
            </a:r>
            <a:r>
              <a:rPr lang="en-US" altLang="en-US" smtClean="0"/>
              <a:t> (AST)</a:t>
            </a:r>
            <a:endParaRPr lang="cs-CZ" altLang="en-US" smtClean="0"/>
          </a:p>
          <a:p>
            <a:pPr eaLnBrk="1" hangingPunct="1"/>
            <a:r>
              <a:rPr lang="en-US" altLang="en-US" smtClean="0"/>
              <a:t>Alanin aminotransfer</a:t>
            </a:r>
            <a:r>
              <a:rPr lang="cs-CZ" altLang="en-US" smtClean="0"/>
              <a:t>áza</a:t>
            </a:r>
            <a:r>
              <a:rPr lang="en-US" altLang="en-US" smtClean="0"/>
              <a:t> (ALT) </a:t>
            </a:r>
            <a:endParaRPr lang="cs-CZ" altLang="en-US" smtClean="0"/>
          </a:p>
          <a:p>
            <a:pPr eaLnBrk="1" hangingPunct="1"/>
            <a:r>
              <a:rPr lang="en-US" altLang="en-US" smtClean="0"/>
              <a:t>Alkali</a:t>
            </a:r>
            <a:r>
              <a:rPr lang="cs-CZ" altLang="en-US" smtClean="0"/>
              <a:t>cká</a:t>
            </a:r>
            <a:r>
              <a:rPr lang="en-US" altLang="en-US" smtClean="0"/>
              <a:t> </a:t>
            </a:r>
            <a:r>
              <a:rPr lang="cs-CZ" altLang="en-US" smtClean="0"/>
              <a:t>f</a:t>
            </a:r>
            <a:r>
              <a:rPr lang="en-US" altLang="en-US" smtClean="0"/>
              <a:t>os</a:t>
            </a:r>
            <a:r>
              <a:rPr lang="cs-CZ" altLang="en-US" smtClean="0"/>
              <a:t>f</a:t>
            </a:r>
            <a:r>
              <a:rPr lang="en-US" altLang="en-US" smtClean="0"/>
              <a:t>at</a:t>
            </a:r>
            <a:r>
              <a:rPr lang="cs-CZ" altLang="en-US" smtClean="0"/>
              <a:t>áza</a:t>
            </a:r>
            <a:r>
              <a:rPr lang="en-US" altLang="en-US" smtClean="0"/>
              <a:t> (ALP) </a:t>
            </a:r>
            <a:endParaRPr lang="cs-CZ" altLang="en-US" smtClean="0"/>
          </a:p>
          <a:p>
            <a:pPr eaLnBrk="1" hangingPunct="1"/>
            <a:r>
              <a:rPr lang="cs-CZ" altLang="en-US" smtClean="0"/>
              <a:t>B</a:t>
            </a:r>
            <a:r>
              <a:rPr lang="en-US" altLang="en-US" smtClean="0"/>
              <a:t>ilirubin</a:t>
            </a:r>
            <a:endParaRPr lang="cs-CZ" altLang="en-US" smtClean="0"/>
          </a:p>
          <a:p>
            <a:pPr eaLnBrk="1" hangingPunct="1"/>
            <a:r>
              <a:rPr lang="cs-CZ" altLang="en-US" smtClean="0"/>
              <a:t>Albumin</a:t>
            </a:r>
          </a:p>
          <a:p>
            <a:pPr eaLnBrk="1" hangingPunct="1"/>
            <a:r>
              <a:rPr lang="cs-CZ" altLang="en-US" smtClean="0"/>
              <a:t>Celkové proteiny</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A1522E-E56B-4087-BCBF-A3A27E6266C6}" type="slidenum">
              <a:rPr lang="cs-CZ" altLang="en-US" sz="1400" smtClean="0"/>
              <a:pPr>
                <a:spcBef>
                  <a:spcPct val="0"/>
                </a:spcBef>
                <a:buFontTx/>
                <a:buNone/>
              </a:pPr>
              <a:t>51</a:t>
            </a:fld>
            <a:endParaRPr lang="cs-CZ" altLang="en-US" sz="1400" smtClean="0"/>
          </a:p>
        </p:txBody>
      </p:sp>
      <p:sp>
        <p:nvSpPr>
          <p:cNvPr id="82947" name="Rectangle 4"/>
          <p:cNvSpPr>
            <a:spLocks noGrp="1" noChangeArrowheads="1"/>
          </p:cNvSpPr>
          <p:nvPr>
            <p:ph type="title"/>
          </p:nvPr>
        </p:nvSpPr>
        <p:spPr/>
        <p:txBody>
          <a:bodyPr/>
          <a:lstStyle/>
          <a:p>
            <a:pPr eaLnBrk="1" hangingPunct="1"/>
            <a:r>
              <a:rPr lang="cs-CZ" altLang="en-US" sz="4000" dirty="0" smtClean="0"/>
              <a:t>ASpartát-amino-transferáza  </a:t>
            </a:r>
            <a:r>
              <a:rPr lang="cs-CZ" altLang="en-US" sz="4000" dirty="0" smtClean="0"/>
              <a:t>(AST)</a:t>
            </a:r>
          </a:p>
        </p:txBody>
      </p:sp>
      <p:sp>
        <p:nvSpPr>
          <p:cNvPr id="82948" name="Rectangle 5"/>
          <p:cNvSpPr>
            <a:spLocks noGrp="1" noChangeArrowheads="1"/>
          </p:cNvSpPr>
          <p:nvPr>
            <p:ph type="body" idx="1"/>
          </p:nvPr>
        </p:nvSpPr>
        <p:spPr>
          <a:xfrm>
            <a:off x="457200" y="1485900"/>
            <a:ext cx="8229600" cy="5148263"/>
          </a:xfrm>
        </p:spPr>
        <p:txBody>
          <a:bodyPr/>
          <a:lstStyle/>
          <a:p>
            <a:pPr eaLnBrk="1" hangingPunct="1"/>
            <a:r>
              <a:rPr lang="en-US" altLang="en-US" sz="2800" smtClean="0"/>
              <a:t>0,5-0,65 </a:t>
            </a:r>
            <a:r>
              <a:rPr lang="en-US" altLang="en-US" sz="2800" smtClean="0">
                <a:latin typeface="Symbol" panose="05050102010706020507" pitchFamily="18" charset="2"/>
              </a:rPr>
              <a:t>m</a:t>
            </a:r>
            <a:r>
              <a:rPr lang="en-US" altLang="en-US" sz="2800" smtClean="0"/>
              <a:t>kat/l	</a:t>
            </a:r>
          </a:p>
          <a:p>
            <a:pPr eaLnBrk="1" hangingPunct="1"/>
            <a:r>
              <a:rPr lang="en-US" altLang="en-US" sz="2800" smtClean="0"/>
              <a:t>srdce, kost. svalstvo, mozek, ledviny a játra</a:t>
            </a:r>
          </a:p>
          <a:p>
            <a:pPr eaLnBrk="1" hangingPunct="1"/>
            <a:r>
              <a:rPr lang="en-US" altLang="en-US" sz="2800" smtClean="0"/>
              <a:t>zvýšení </a:t>
            </a:r>
            <a:r>
              <a:rPr lang="cs-CZ" altLang="en-US" sz="2800" smtClean="0"/>
              <a:t>–</a:t>
            </a:r>
            <a:r>
              <a:rPr lang="en-US" altLang="en-US" sz="2800" smtClean="0"/>
              <a:t> IM, srdečním selhání, sval. poranění, chorobách CNS a jiných mimojater. chorobách, poškození jater. buněk</a:t>
            </a:r>
          </a:p>
          <a:p>
            <a:pPr eaLnBrk="1" hangingPunct="1"/>
            <a:r>
              <a:rPr lang="en-US" altLang="en-US" sz="2800" smtClean="0"/>
              <a:t>vysoké hodnoty </a:t>
            </a:r>
            <a:r>
              <a:rPr lang="cs-CZ" altLang="en-US" sz="2800" smtClean="0"/>
              <a:t>–</a:t>
            </a:r>
            <a:r>
              <a:rPr lang="en-US" altLang="en-US" sz="2800" smtClean="0"/>
              <a:t> při akutní virové nebo toxické hepatitídě</a:t>
            </a:r>
          </a:p>
          <a:p>
            <a:pPr eaLnBrk="1" hangingPunct="1"/>
            <a:r>
              <a:rPr lang="en-US" altLang="en-US" sz="2800" smtClean="0"/>
              <a:t>spolehlivý ukazatel poskytující dobrou monitoraci jaterních chorob (pokles k normálu svědčí  o regeneraci mimo stavů spojených s jaterní nekrózou)</a:t>
            </a:r>
            <a:endParaRPr lang="cs-CZ" altLang="en-US" sz="280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89C5E2A-5886-4291-AD78-E74384DF6371}" type="slidenum">
              <a:rPr lang="cs-CZ" altLang="en-US" sz="1400" smtClean="0"/>
              <a:pPr>
                <a:spcBef>
                  <a:spcPct val="0"/>
                </a:spcBef>
                <a:buFontTx/>
                <a:buNone/>
              </a:pPr>
              <a:t>52</a:t>
            </a:fld>
            <a:endParaRPr lang="cs-CZ" altLang="en-US" sz="1400" smtClean="0"/>
          </a:p>
        </p:txBody>
      </p:sp>
      <p:sp>
        <p:nvSpPr>
          <p:cNvPr id="83971" name="Rectangle 2"/>
          <p:cNvSpPr>
            <a:spLocks noGrp="1" noChangeArrowheads="1"/>
          </p:cNvSpPr>
          <p:nvPr>
            <p:ph type="title"/>
          </p:nvPr>
        </p:nvSpPr>
        <p:spPr>
          <a:xfrm>
            <a:off x="414338" y="274638"/>
            <a:ext cx="8272462" cy="1619250"/>
          </a:xfrm>
        </p:spPr>
        <p:txBody>
          <a:bodyPr/>
          <a:lstStyle/>
          <a:p>
            <a:pPr eaLnBrk="1" hangingPunct="1"/>
            <a:r>
              <a:rPr lang="cs-CZ" altLang="en-US" dirty="0" smtClean="0"/>
              <a:t>Al</a:t>
            </a:r>
            <a:r>
              <a:rPr lang="en-US" altLang="en-US" dirty="0" err="1" smtClean="0"/>
              <a:t>anin</a:t>
            </a:r>
            <a:r>
              <a:rPr lang="cs-CZ" altLang="en-US" dirty="0" smtClean="0"/>
              <a:t>-</a:t>
            </a:r>
            <a:r>
              <a:rPr lang="en-US" altLang="en-US" dirty="0" smtClean="0"/>
              <a:t>amino</a:t>
            </a:r>
            <a:r>
              <a:rPr lang="cs-CZ" altLang="en-US" dirty="0" smtClean="0"/>
              <a:t>-</a:t>
            </a:r>
            <a:r>
              <a:rPr lang="en-US" altLang="en-US" dirty="0" err="1" smtClean="0"/>
              <a:t>transferáza</a:t>
            </a:r>
            <a:r>
              <a:rPr lang="en-US" altLang="en-US" dirty="0" smtClean="0"/>
              <a:t> </a:t>
            </a:r>
            <a:r>
              <a:rPr lang="cs-CZ" altLang="en-US" dirty="0" smtClean="0"/>
              <a:t>(</a:t>
            </a:r>
            <a:r>
              <a:rPr lang="en-US" altLang="en-US" dirty="0" smtClean="0"/>
              <a:t>ALT</a:t>
            </a:r>
            <a:r>
              <a:rPr lang="cs-CZ" altLang="en-US" dirty="0" smtClean="0"/>
              <a:t>)</a:t>
            </a:r>
          </a:p>
        </p:txBody>
      </p:sp>
      <p:sp>
        <p:nvSpPr>
          <p:cNvPr id="83972" name="Rectangle 3"/>
          <p:cNvSpPr>
            <a:spLocks noGrp="1" noChangeArrowheads="1"/>
          </p:cNvSpPr>
          <p:nvPr>
            <p:ph type="body" idx="1"/>
          </p:nvPr>
        </p:nvSpPr>
        <p:spPr>
          <a:xfrm>
            <a:off x="206375" y="2609850"/>
            <a:ext cx="8758238" cy="3914775"/>
          </a:xfrm>
        </p:spPr>
        <p:txBody>
          <a:bodyPr/>
          <a:lstStyle/>
          <a:p>
            <a:pPr eaLnBrk="1" hangingPunct="1"/>
            <a:r>
              <a:rPr lang="en-US" altLang="en-US" sz="2800" smtClean="0"/>
              <a:t>0,55-0,65 </a:t>
            </a:r>
            <a:r>
              <a:rPr lang="en-US" altLang="en-US" sz="2800" smtClean="0">
                <a:latin typeface="Symbol" panose="05050102010706020507" pitchFamily="18" charset="2"/>
              </a:rPr>
              <a:t>m</a:t>
            </a:r>
            <a:r>
              <a:rPr lang="en-US" altLang="en-US" sz="2800" smtClean="0"/>
              <a:t>kat/l </a:t>
            </a:r>
          </a:p>
          <a:p>
            <a:pPr eaLnBrk="1" hangingPunct="1"/>
            <a:r>
              <a:rPr lang="en-US" altLang="en-US" sz="2800" smtClean="0"/>
              <a:t>primárně v jater</a:t>
            </a:r>
            <a:r>
              <a:rPr lang="cs-CZ" altLang="en-US" sz="2800" smtClean="0"/>
              <a:t>ních</a:t>
            </a:r>
            <a:r>
              <a:rPr lang="en-US" altLang="en-US" sz="2800" smtClean="0"/>
              <a:t> buňkách </a:t>
            </a:r>
            <a:endParaRPr lang="cs-CZ" altLang="en-US" sz="2800" smtClean="0"/>
          </a:p>
          <a:p>
            <a:pPr eaLnBrk="1" hangingPunct="1"/>
            <a:r>
              <a:rPr lang="cs-CZ" altLang="en-US" sz="2800" smtClean="0"/>
              <a:t>relativně</a:t>
            </a:r>
            <a:r>
              <a:rPr lang="en-US" altLang="en-US" sz="2800" smtClean="0"/>
              <a:t> specifi</a:t>
            </a:r>
            <a:r>
              <a:rPr lang="cs-CZ" altLang="en-US" sz="2800" smtClean="0"/>
              <a:t>cká</a:t>
            </a:r>
            <a:r>
              <a:rPr lang="en-US" altLang="en-US" sz="2800" smtClean="0"/>
              <a:t> pro jater</a:t>
            </a:r>
            <a:r>
              <a:rPr lang="cs-CZ" altLang="en-US" sz="2800" smtClean="0"/>
              <a:t>ní</a:t>
            </a:r>
            <a:r>
              <a:rPr lang="en-US" altLang="en-US" sz="2800" smtClean="0"/>
              <a:t> choroby </a:t>
            </a:r>
          </a:p>
          <a:p>
            <a:pPr eaLnBrk="1" hangingPunct="1"/>
            <a:r>
              <a:rPr lang="en-US" altLang="en-US" sz="2800" smtClean="0"/>
              <a:t>poměr AST/ALT &lt; 1 </a:t>
            </a:r>
          </a:p>
          <a:p>
            <a:pPr lvl="1" eaLnBrk="1" hangingPunct="1"/>
            <a:r>
              <a:rPr lang="en-US" altLang="en-US" smtClean="0"/>
              <a:t>alkoholické postižení</a:t>
            </a:r>
            <a:r>
              <a:rPr lang="cs-CZ" altLang="en-US" smtClean="0"/>
              <a:t> jater</a:t>
            </a:r>
            <a:r>
              <a:rPr lang="en-US" altLang="en-US" smtClean="0"/>
              <a:t> AST/ALT &gt;2</a:t>
            </a:r>
            <a:endParaRPr lang="cs-CZ" altLang="en-US" smtClean="0"/>
          </a:p>
          <a:p>
            <a:pPr lvl="2" eaLnBrk="1" hangingPunct="1"/>
            <a:r>
              <a:rPr lang="en-US" altLang="en-US" smtClean="0"/>
              <a:t>způsobeno deficitem vit. B6</a:t>
            </a:r>
            <a:r>
              <a:rPr lang="cs-CZ" altLang="en-US" smtClean="0"/>
              <a:t> </a:t>
            </a:r>
            <a:r>
              <a:rPr lang="en-US" altLang="en-US" smtClean="0"/>
              <a:t>u alkoholiků</a:t>
            </a:r>
            <a:r>
              <a:rPr lang="cs-CZ" altLang="en-US" smtClean="0"/>
              <a:t> (</a:t>
            </a:r>
            <a:r>
              <a:rPr lang="en-US" altLang="en-US" smtClean="0"/>
              <a:t>kofaktor pro ALT)</a:t>
            </a:r>
            <a:endParaRPr lang="cs-CZ" altLang="en-US" sz="2000" smtClean="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9A7F358-3DC0-4B26-9AA6-5FB99CAC3B60}" type="slidenum">
              <a:rPr lang="cs-CZ" altLang="en-US" sz="1400" smtClean="0"/>
              <a:pPr>
                <a:spcBef>
                  <a:spcPct val="0"/>
                </a:spcBef>
                <a:buFontTx/>
                <a:buNone/>
              </a:pPr>
              <a:t>53</a:t>
            </a:fld>
            <a:endParaRPr lang="cs-CZ" altLang="en-US" sz="1400" smtClean="0"/>
          </a:p>
        </p:txBody>
      </p:sp>
      <p:sp>
        <p:nvSpPr>
          <p:cNvPr id="84995" name="Rectangle 4"/>
          <p:cNvSpPr>
            <a:spLocks noGrp="1" noChangeArrowheads="1"/>
          </p:cNvSpPr>
          <p:nvPr>
            <p:ph type="title"/>
          </p:nvPr>
        </p:nvSpPr>
        <p:spPr>
          <a:xfrm>
            <a:off x="457200" y="115888"/>
            <a:ext cx="8229600" cy="998537"/>
          </a:xfrm>
        </p:spPr>
        <p:txBody>
          <a:bodyPr/>
          <a:lstStyle/>
          <a:p>
            <a:pPr eaLnBrk="1" hangingPunct="1"/>
            <a:r>
              <a:rPr lang="cs-CZ" altLang="en-US" sz="4800" dirty="0" smtClean="0"/>
              <a:t>ALkalická </a:t>
            </a:r>
            <a:r>
              <a:rPr lang="cs-CZ" altLang="en-US" sz="4800" dirty="0" smtClean="0"/>
              <a:t>fosfatáza (ALP)</a:t>
            </a:r>
          </a:p>
        </p:txBody>
      </p:sp>
      <p:sp>
        <p:nvSpPr>
          <p:cNvPr id="84996" name="Rectangle 5"/>
          <p:cNvSpPr>
            <a:spLocks noGrp="1" noChangeArrowheads="1"/>
          </p:cNvSpPr>
          <p:nvPr>
            <p:ph type="body" idx="1"/>
          </p:nvPr>
        </p:nvSpPr>
        <p:spPr>
          <a:xfrm>
            <a:off x="336550" y="1125538"/>
            <a:ext cx="8643938" cy="5543550"/>
          </a:xfrm>
        </p:spPr>
        <p:txBody>
          <a:bodyPr/>
          <a:lstStyle/>
          <a:p>
            <a:pPr eaLnBrk="1" hangingPunct="1">
              <a:spcBef>
                <a:spcPct val="5000"/>
              </a:spcBef>
            </a:pPr>
            <a:r>
              <a:rPr lang="cs-CZ" altLang="en-US" sz="2400" smtClean="0"/>
              <a:t>2,3-2,7 </a:t>
            </a:r>
            <a:r>
              <a:rPr lang="cs-CZ" altLang="en-US" sz="2400" smtClean="0">
                <a:latin typeface="Symbol" panose="05050102010706020507" pitchFamily="18" charset="2"/>
              </a:rPr>
              <a:t>m</a:t>
            </a:r>
            <a:r>
              <a:rPr lang="cs-CZ" altLang="en-US" sz="2400" smtClean="0"/>
              <a:t>kat/l</a:t>
            </a:r>
          </a:p>
          <a:p>
            <a:pPr eaLnBrk="1" hangingPunct="1">
              <a:spcBef>
                <a:spcPct val="5000"/>
              </a:spcBef>
            </a:pPr>
            <a:r>
              <a:rPr lang="en-US" altLang="en-US" sz="2400" smtClean="0"/>
              <a:t>zdroj játra, kost, placenta </a:t>
            </a:r>
          </a:p>
          <a:p>
            <a:pPr eaLnBrk="1" hangingPunct="1">
              <a:spcBef>
                <a:spcPct val="5000"/>
              </a:spcBef>
            </a:pPr>
            <a:r>
              <a:rPr lang="cs-CZ" altLang="en-US" sz="2400" smtClean="0"/>
              <a:t>Poškození jater – abnormální bilirubin, AST, nebo ALT</a:t>
            </a:r>
          </a:p>
          <a:p>
            <a:pPr eaLnBrk="1" hangingPunct="1">
              <a:spcBef>
                <a:spcPct val="5000"/>
              </a:spcBef>
            </a:pPr>
            <a:r>
              <a:rPr lang="cs-CZ" altLang="en-US" sz="2400" smtClean="0"/>
              <a:t>Kostní onemocnění – abnormální Ca2+ a fosfáty </a:t>
            </a:r>
          </a:p>
          <a:p>
            <a:pPr eaLnBrk="1" hangingPunct="1">
              <a:spcBef>
                <a:spcPct val="5000"/>
              </a:spcBef>
            </a:pPr>
            <a:r>
              <a:rPr lang="en-US" altLang="en-US" sz="2400" smtClean="0"/>
              <a:t>výrazně zvýšená</a:t>
            </a:r>
            <a:r>
              <a:rPr lang="cs-CZ" altLang="en-US" sz="2400" smtClean="0"/>
              <a:t> hladina</a:t>
            </a:r>
            <a:r>
              <a:rPr lang="en-US" altLang="en-US" sz="2400" smtClean="0"/>
              <a:t> </a:t>
            </a:r>
            <a:endParaRPr lang="cs-CZ" altLang="en-US" sz="2400" smtClean="0"/>
          </a:p>
          <a:p>
            <a:pPr lvl="1" eaLnBrk="1" hangingPunct="1">
              <a:spcBef>
                <a:spcPct val="5000"/>
              </a:spcBef>
            </a:pPr>
            <a:r>
              <a:rPr lang="en-US" altLang="en-US" sz="2000" smtClean="0"/>
              <a:t>cholestáza </a:t>
            </a:r>
            <a:endParaRPr lang="cs-CZ" altLang="en-US" sz="2000" smtClean="0"/>
          </a:p>
          <a:p>
            <a:pPr lvl="2" eaLnBrk="1" hangingPunct="1">
              <a:spcBef>
                <a:spcPct val="5000"/>
              </a:spcBef>
            </a:pPr>
            <a:r>
              <a:rPr lang="en-US" altLang="en-US" sz="2000" smtClean="0"/>
              <a:t>intrahepatálních příčin (prim. biliární cirhóza, poléková)</a:t>
            </a:r>
          </a:p>
          <a:p>
            <a:pPr lvl="2" eaLnBrk="1" hangingPunct="1">
              <a:spcBef>
                <a:spcPct val="5000"/>
              </a:spcBef>
            </a:pPr>
            <a:r>
              <a:rPr lang="en-US" altLang="en-US" sz="2000" smtClean="0"/>
              <a:t>extrahepatálních příčin (obstrukce žlučovodu)</a:t>
            </a:r>
            <a:endParaRPr lang="cs-CZ" altLang="en-US" sz="2000" smtClean="0"/>
          </a:p>
          <a:p>
            <a:pPr eaLnBrk="1" hangingPunct="1">
              <a:spcBef>
                <a:spcPct val="5000"/>
              </a:spcBef>
            </a:pPr>
            <a:r>
              <a:rPr lang="cs-CZ" altLang="en-US" sz="2400" smtClean="0"/>
              <a:t>mírně zvýšená </a:t>
            </a:r>
          </a:p>
          <a:p>
            <a:pPr lvl="1" eaLnBrk="1" hangingPunct="1">
              <a:spcBef>
                <a:spcPct val="5000"/>
              </a:spcBef>
            </a:pPr>
            <a:r>
              <a:rPr lang="cs-CZ" altLang="en-US" sz="2000" smtClean="0"/>
              <a:t>při hepatocelulárních lézích (hepatitídy, cirhózy) </a:t>
            </a:r>
          </a:p>
          <a:p>
            <a:pPr eaLnBrk="1" hangingPunct="1">
              <a:spcBef>
                <a:spcPct val="5000"/>
              </a:spcBef>
            </a:pPr>
            <a:r>
              <a:rPr lang="cs-CZ" altLang="en-US" sz="2400" smtClean="0"/>
              <a:t>izolovaná elevace </a:t>
            </a:r>
          </a:p>
          <a:p>
            <a:pPr lvl="1" eaLnBrk="1" hangingPunct="1">
              <a:spcBef>
                <a:spcPct val="5000"/>
              </a:spcBef>
            </a:pPr>
            <a:r>
              <a:rPr lang="cs-CZ" altLang="en-US" sz="2000" smtClean="0"/>
              <a:t>granulomatózních nebo fokálních jaterních lézích (absces, tumor. infiltrace, částečná biliární obstrukce)</a:t>
            </a:r>
          </a:p>
          <a:p>
            <a:pPr lvl="1" eaLnBrk="1" hangingPunct="1">
              <a:spcBef>
                <a:spcPct val="5000"/>
              </a:spcBef>
            </a:pPr>
            <a:r>
              <a:rPr lang="cs-CZ" altLang="en-US" sz="2000" smtClean="0"/>
              <a:t>nehepatální tumory (bronchogenní Ca, Hodgkinův lymfom)</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E5993B7-E563-4D1C-BAFC-2C9240417762}" type="slidenum">
              <a:rPr lang="cs-CZ" altLang="en-US" sz="1400" smtClean="0"/>
              <a:pPr>
                <a:spcBef>
                  <a:spcPct val="0"/>
                </a:spcBef>
                <a:buFontTx/>
                <a:buNone/>
              </a:pPr>
              <a:t>54</a:t>
            </a:fld>
            <a:endParaRPr lang="cs-CZ" altLang="en-US" sz="1400" smtClean="0"/>
          </a:p>
        </p:txBody>
      </p:sp>
      <p:sp>
        <p:nvSpPr>
          <p:cNvPr id="86019" name="Rectangle 2"/>
          <p:cNvSpPr>
            <a:spLocks noGrp="1" noChangeArrowheads="1"/>
          </p:cNvSpPr>
          <p:nvPr>
            <p:ph type="title"/>
          </p:nvPr>
        </p:nvSpPr>
        <p:spPr>
          <a:xfrm>
            <a:off x="457200" y="115888"/>
            <a:ext cx="8229600" cy="998537"/>
          </a:xfrm>
        </p:spPr>
        <p:txBody>
          <a:bodyPr/>
          <a:lstStyle/>
          <a:p>
            <a:pPr eaLnBrk="1" hangingPunct="1"/>
            <a:r>
              <a:rPr lang="cs-CZ" altLang="en-US" sz="4000" smtClean="0"/>
              <a:t>Bilirubin v séru</a:t>
            </a:r>
          </a:p>
        </p:txBody>
      </p:sp>
      <p:sp>
        <p:nvSpPr>
          <p:cNvPr id="86020" name="Rectangle 3"/>
          <p:cNvSpPr>
            <a:spLocks noGrp="1" noChangeArrowheads="1"/>
          </p:cNvSpPr>
          <p:nvPr>
            <p:ph type="body" idx="1"/>
          </p:nvPr>
        </p:nvSpPr>
        <p:spPr>
          <a:xfrm>
            <a:off x="107950" y="1125538"/>
            <a:ext cx="9036050" cy="5543550"/>
          </a:xfrm>
        </p:spPr>
        <p:txBody>
          <a:bodyPr/>
          <a:lstStyle/>
          <a:p>
            <a:pPr eaLnBrk="1" hangingPunct="1"/>
            <a:r>
              <a:rPr lang="cs-CZ" altLang="en-US" smtClean="0"/>
              <a:t>celkový bilirubin (</a:t>
            </a:r>
            <a:r>
              <a:rPr lang="en-US" altLang="en-US" smtClean="0"/>
              <a:t>2</a:t>
            </a:r>
            <a:r>
              <a:rPr lang="cs-CZ" altLang="en-US" smtClean="0"/>
              <a:t>-</a:t>
            </a:r>
            <a:r>
              <a:rPr lang="en-US" altLang="en-US" smtClean="0"/>
              <a:t>14</a:t>
            </a:r>
            <a:r>
              <a:rPr lang="cs-CZ" altLang="en-US" smtClean="0"/>
              <a:t> </a:t>
            </a:r>
            <a:r>
              <a:rPr lang="cs-CZ" altLang="en-US" smtClean="0">
                <a:latin typeface="Symbol" panose="05050102010706020507" pitchFamily="18" charset="2"/>
              </a:rPr>
              <a:t>m</a:t>
            </a:r>
            <a:r>
              <a:rPr lang="cs-CZ" altLang="en-US" smtClean="0"/>
              <a:t>mol/l</a:t>
            </a:r>
            <a:r>
              <a:rPr lang="en-US" altLang="en-US" smtClean="0"/>
              <a:t>)</a:t>
            </a:r>
            <a:r>
              <a:rPr lang="cs-CZ" altLang="en-US" smtClean="0"/>
              <a:t> </a:t>
            </a:r>
          </a:p>
          <a:p>
            <a:pPr eaLnBrk="1" hangingPunct="1"/>
            <a:r>
              <a:rPr lang="cs-CZ" altLang="en-US" smtClean="0"/>
              <a:t>konjugovaný (přímý) bilirubin</a:t>
            </a:r>
            <a:r>
              <a:rPr lang="en-US" altLang="en-US" smtClean="0"/>
              <a:t> (&lt;4 </a:t>
            </a:r>
            <a:r>
              <a:rPr lang="cs-CZ" altLang="en-US" smtClean="0">
                <a:latin typeface="Symbol" panose="05050102010706020507" pitchFamily="18" charset="2"/>
              </a:rPr>
              <a:t>m</a:t>
            </a:r>
            <a:r>
              <a:rPr lang="en-US" altLang="en-US" smtClean="0"/>
              <a:t>mol/L)</a:t>
            </a:r>
            <a:endParaRPr lang="cs-CZ" altLang="en-US" smtClean="0"/>
          </a:p>
          <a:p>
            <a:pPr eaLnBrk="1" hangingPunct="1"/>
            <a:r>
              <a:rPr lang="cs-CZ" altLang="en-US" smtClean="0"/>
              <a:t>Hyperbilirubinémie příčiny:</a:t>
            </a:r>
          </a:p>
          <a:p>
            <a:pPr lvl="2" eaLnBrk="1" hangingPunct="1"/>
            <a:r>
              <a:rPr lang="cs-CZ" altLang="en-US" smtClean="0"/>
              <a:t>nadprodukce bilirubinu (hemolýza) </a:t>
            </a:r>
            <a:r>
              <a:rPr lang="en-US" altLang="en-US" smtClean="0"/>
              <a:t>~ nekonjug</a:t>
            </a:r>
            <a:r>
              <a:rPr lang="cs-CZ" altLang="en-US" smtClean="0"/>
              <a:t>ovaný</a:t>
            </a:r>
            <a:r>
              <a:rPr lang="en-US" altLang="en-US" smtClean="0"/>
              <a:t> = </a:t>
            </a:r>
            <a:r>
              <a:rPr lang="cs-CZ" altLang="en-US" smtClean="0"/>
              <a:t>volný bilirubin v séru</a:t>
            </a:r>
          </a:p>
          <a:p>
            <a:pPr lvl="2" eaLnBrk="1" hangingPunct="1"/>
            <a:r>
              <a:rPr lang="cs-CZ" altLang="en-US" smtClean="0"/>
              <a:t>snížené jaterní vychytávání a konjugace </a:t>
            </a:r>
            <a:r>
              <a:rPr lang="en-US" altLang="en-US" smtClean="0"/>
              <a:t>~ nekonjug</a:t>
            </a:r>
            <a:r>
              <a:rPr lang="cs-CZ" altLang="en-US" smtClean="0"/>
              <a:t>ovaný</a:t>
            </a:r>
            <a:r>
              <a:rPr lang="en-US" altLang="en-US" smtClean="0"/>
              <a:t> = </a:t>
            </a:r>
            <a:r>
              <a:rPr lang="cs-CZ" altLang="en-US" smtClean="0"/>
              <a:t>volný bilirubin v séru</a:t>
            </a:r>
          </a:p>
          <a:p>
            <a:pPr lvl="2" eaLnBrk="1" hangingPunct="1"/>
            <a:r>
              <a:rPr lang="cs-CZ" altLang="en-US" smtClean="0"/>
              <a:t>snížená biliární sekrece (cholestaza) </a:t>
            </a:r>
            <a:r>
              <a:rPr lang="en-US" altLang="en-US" smtClean="0"/>
              <a:t>~ konjug</a:t>
            </a:r>
            <a:r>
              <a:rPr lang="cs-CZ" altLang="en-US" smtClean="0"/>
              <a:t>ovaný</a:t>
            </a:r>
            <a:r>
              <a:rPr lang="en-US" altLang="en-US" smtClean="0"/>
              <a:t> </a:t>
            </a:r>
            <a:r>
              <a:rPr lang="cs-CZ" altLang="en-US" smtClean="0"/>
              <a:t>bilirubin v séru a v moči</a:t>
            </a:r>
            <a:endParaRPr lang="cs-CZ" altLang="en-US" u="sng" smtClean="0"/>
          </a:p>
          <a:p>
            <a:pPr eaLnBrk="1" hangingPunct="1">
              <a:spcBef>
                <a:spcPct val="5000"/>
              </a:spcBef>
              <a:buFontTx/>
              <a:buNone/>
            </a:pPr>
            <a:endParaRPr lang="cs-CZ" altLang="en-US" sz="480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386C149-52E8-4CEE-B0DD-8E0A0A42504D}" type="slidenum">
              <a:rPr lang="cs-CZ" altLang="en-US" sz="1400" smtClean="0"/>
              <a:pPr>
                <a:spcBef>
                  <a:spcPct val="0"/>
                </a:spcBef>
                <a:buFontTx/>
                <a:buNone/>
              </a:pPr>
              <a:t>55</a:t>
            </a:fld>
            <a:endParaRPr lang="cs-CZ" altLang="en-US" sz="1400" smtClean="0"/>
          </a:p>
        </p:txBody>
      </p:sp>
      <p:sp>
        <p:nvSpPr>
          <p:cNvPr id="87043" name="Rectangle 2"/>
          <p:cNvSpPr>
            <a:spLocks noGrp="1" noChangeArrowheads="1"/>
          </p:cNvSpPr>
          <p:nvPr>
            <p:ph type="title"/>
          </p:nvPr>
        </p:nvSpPr>
        <p:spPr>
          <a:xfrm>
            <a:off x="457200" y="274638"/>
            <a:ext cx="8229600" cy="777875"/>
          </a:xfrm>
        </p:spPr>
        <p:txBody>
          <a:bodyPr/>
          <a:lstStyle/>
          <a:p>
            <a:pPr eaLnBrk="1" hangingPunct="1"/>
            <a:r>
              <a:rPr lang="en-US" altLang="en-US" sz="4000" smtClean="0"/>
              <a:t>celková bílkovina</a:t>
            </a:r>
            <a:endParaRPr lang="cs-CZ" altLang="en-US" sz="4000" smtClean="0"/>
          </a:p>
        </p:txBody>
      </p:sp>
      <p:sp>
        <p:nvSpPr>
          <p:cNvPr id="87044" name="Rectangle 3"/>
          <p:cNvSpPr>
            <a:spLocks noGrp="1" noChangeArrowheads="1"/>
          </p:cNvSpPr>
          <p:nvPr>
            <p:ph type="body" idx="1"/>
          </p:nvPr>
        </p:nvSpPr>
        <p:spPr>
          <a:xfrm>
            <a:off x="457200" y="1557338"/>
            <a:ext cx="8229600" cy="4568825"/>
          </a:xfrm>
        </p:spPr>
        <p:txBody>
          <a:bodyPr/>
          <a:lstStyle/>
          <a:p>
            <a:pPr eaLnBrk="1" hangingPunct="1"/>
            <a:r>
              <a:rPr lang="en-US" altLang="en-US" smtClean="0"/>
              <a:t>60-80 g/l</a:t>
            </a:r>
          </a:p>
          <a:p>
            <a:pPr eaLnBrk="1" hangingPunct="1"/>
            <a:r>
              <a:rPr lang="en-US" altLang="en-US" smtClean="0"/>
              <a:t>snížení: </a:t>
            </a:r>
            <a:endParaRPr lang="cs-CZ" altLang="en-US" smtClean="0"/>
          </a:p>
          <a:p>
            <a:pPr lvl="1" eaLnBrk="1" hangingPunct="1"/>
            <a:r>
              <a:rPr lang="en-US" altLang="en-US" smtClean="0"/>
              <a:t>hyperhydratace</a:t>
            </a:r>
            <a:endParaRPr lang="cs-CZ" altLang="en-US" smtClean="0"/>
          </a:p>
          <a:p>
            <a:pPr lvl="1" eaLnBrk="1" hangingPunct="1"/>
            <a:r>
              <a:rPr lang="en-US" altLang="en-US" smtClean="0"/>
              <a:t>malnutrice</a:t>
            </a:r>
            <a:endParaRPr lang="cs-CZ" altLang="en-US" smtClean="0"/>
          </a:p>
          <a:p>
            <a:pPr lvl="1" eaLnBrk="1" hangingPunct="1"/>
            <a:r>
              <a:rPr lang="en-US" altLang="en-US" smtClean="0"/>
              <a:t>únik do třetího prostoru</a:t>
            </a:r>
            <a:endParaRPr lang="cs-CZ" altLang="en-US" smtClean="0"/>
          </a:p>
          <a:p>
            <a:pPr eaLnBrk="1" hangingPunct="1"/>
            <a:r>
              <a:rPr lang="en-US" altLang="en-US" smtClean="0"/>
              <a:t>zvýšení: dehydratace</a:t>
            </a:r>
            <a:endParaRPr lang="en-US" altLang="en-US" u="sng"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65E19F9-B553-4691-85F6-B4D9EE30DA89}" type="slidenum">
              <a:rPr lang="cs-CZ" altLang="en-US" sz="1400" smtClean="0"/>
              <a:pPr>
                <a:spcBef>
                  <a:spcPct val="0"/>
                </a:spcBef>
                <a:buFontTx/>
                <a:buNone/>
              </a:pPr>
              <a:t>56</a:t>
            </a:fld>
            <a:endParaRPr lang="cs-CZ" altLang="en-US" sz="1400" smtClean="0"/>
          </a:p>
        </p:txBody>
      </p:sp>
      <p:sp>
        <p:nvSpPr>
          <p:cNvPr id="88067" name="Rectangle 2"/>
          <p:cNvSpPr>
            <a:spLocks noGrp="1" noChangeArrowheads="1"/>
          </p:cNvSpPr>
          <p:nvPr>
            <p:ph type="title"/>
          </p:nvPr>
        </p:nvSpPr>
        <p:spPr>
          <a:xfrm>
            <a:off x="457200" y="274638"/>
            <a:ext cx="8229600" cy="777875"/>
          </a:xfrm>
        </p:spPr>
        <p:txBody>
          <a:bodyPr/>
          <a:lstStyle/>
          <a:p>
            <a:pPr eaLnBrk="1" hangingPunct="1"/>
            <a:r>
              <a:rPr lang="en-US" altLang="en-US" sz="4000" smtClean="0"/>
              <a:t>albumin</a:t>
            </a:r>
            <a:endParaRPr lang="cs-CZ" altLang="en-US" sz="4000" smtClean="0"/>
          </a:p>
        </p:txBody>
      </p:sp>
      <p:sp>
        <p:nvSpPr>
          <p:cNvPr id="88068" name="Rectangle 3"/>
          <p:cNvSpPr>
            <a:spLocks noGrp="1" noChangeArrowheads="1"/>
          </p:cNvSpPr>
          <p:nvPr>
            <p:ph type="body" idx="1"/>
          </p:nvPr>
        </p:nvSpPr>
        <p:spPr>
          <a:xfrm>
            <a:off x="268288" y="1125538"/>
            <a:ext cx="8607425" cy="5732462"/>
          </a:xfrm>
        </p:spPr>
        <p:txBody>
          <a:bodyPr/>
          <a:lstStyle/>
          <a:p>
            <a:pPr eaLnBrk="1" hangingPunct="1">
              <a:lnSpc>
                <a:spcPct val="90000"/>
              </a:lnSpc>
            </a:pPr>
            <a:r>
              <a:rPr lang="en-US" altLang="en-US" sz="2800" smtClean="0"/>
              <a:t>30-50 g/l</a:t>
            </a:r>
          </a:p>
          <a:p>
            <a:pPr eaLnBrk="1" hangingPunct="1">
              <a:lnSpc>
                <a:spcPct val="90000"/>
              </a:lnSpc>
            </a:pPr>
            <a:r>
              <a:rPr lang="en-US" altLang="en-US" sz="2800" smtClean="0"/>
              <a:t>biologický poločas cca 20 dnů </a:t>
            </a:r>
          </a:p>
          <a:p>
            <a:pPr lvl="1" eaLnBrk="1" hangingPunct="1">
              <a:lnSpc>
                <a:spcPct val="90000"/>
              </a:lnSpc>
            </a:pPr>
            <a:r>
              <a:rPr lang="en-US" altLang="en-US" sz="2400" smtClean="0"/>
              <a:t>při  akutní jater. lézi sérové hladiny nekorespondují s hepatocelurární funkcí</a:t>
            </a:r>
          </a:p>
          <a:p>
            <a:pPr eaLnBrk="1" hangingPunct="1">
              <a:lnSpc>
                <a:spcPct val="90000"/>
              </a:lnSpc>
            </a:pPr>
            <a:r>
              <a:rPr lang="en-US" altLang="en-US" sz="2800" smtClean="0"/>
              <a:t>snížení: </a:t>
            </a:r>
          </a:p>
          <a:p>
            <a:pPr lvl="1" eaLnBrk="1" hangingPunct="1">
              <a:lnSpc>
                <a:spcPct val="90000"/>
              </a:lnSpc>
            </a:pPr>
            <a:r>
              <a:rPr lang="en-US" altLang="en-US" sz="2400" smtClean="0"/>
              <a:t>chronick</a:t>
            </a:r>
            <a:r>
              <a:rPr lang="cs-CZ" altLang="en-US" sz="2400" smtClean="0"/>
              <a:t>é</a:t>
            </a:r>
            <a:r>
              <a:rPr lang="en-US" altLang="en-US" sz="2400" smtClean="0"/>
              <a:t> jater</a:t>
            </a:r>
            <a:r>
              <a:rPr lang="cs-CZ" altLang="en-US" sz="2400" smtClean="0"/>
              <a:t>ní</a:t>
            </a:r>
            <a:r>
              <a:rPr lang="en-US" altLang="en-US" sz="2400" smtClean="0"/>
              <a:t> postiženích (cirhóza, ascites)  za současného zvýšení distribučního prostoru</a:t>
            </a:r>
            <a:endParaRPr lang="cs-CZ" altLang="en-US" sz="2400" smtClean="0"/>
          </a:p>
          <a:p>
            <a:pPr lvl="1" eaLnBrk="1" hangingPunct="1">
              <a:lnSpc>
                <a:spcPct val="90000"/>
              </a:lnSpc>
            </a:pPr>
            <a:r>
              <a:rPr lang="en-US" altLang="en-US" sz="2400" smtClean="0"/>
              <a:t>alkoholism</a:t>
            </a:r>
            <a:r>
              <a:rPr lang="cs-CZ" altLang="en-US" sz="2400" smtClean="0"/>
              <a:t>us</a:t>
            </a:r>
            <a:r>
              <a:rPr lang="en-US" altLang="en-US" sz="2400" smtClean="0"/>
              <a:t> a malnutrice</a:t>
            </a:r>
          </a:p>
          <a:p>
            <a:pPr lvl="1" eaLnBrk="1" hangingPunct="1">
              <a:lnSpc>
                <a:spcPct val="90000"/>
              </a:lnSpc>
            </a:pPr>
            <a:r>
              <a:rPr lang="en-US" altLang="en-US" sz="2400" smtClean="0"/>
              <a:t>ztrát</a:t>
            </a:r>
            <a:r>
              <a:rPr lang="cs-CZ" altLang="en-US" sz="2400" smtClean="0"/>
              <a:t>y</a:t>
            </a:r>
            <a:r>
              <a:rPr lang="en-US" altLang="en-US" sz="2400" smtClean="0"/>
              <a:t> ledvinami </a:t>
            </a:r>
            <a:endParaRPr lang="cs-CZ" altLang="en-US" sz="2400" smtClean="0"/>
          </a:p>
          <a:p>
            <a:pPr lvl="2" eaLnBrk="1" hangingPunct="1">
              <a:lnSpc>
                <a:spcPct val="90000"/>
              </a:lnSpc>
            </a:pPr>
            <a:r>
              <a:rPr lang="en-US" altLang="en-US" sz="2000" smtClean="0"/>
              <a:t>nefrotický sy</a:t>
            </a:r>
            <a:endParaRPr lang="cs-CZ" altLang="en-US" sz="2000" smtClean="0"/>
          </a:p>
          <a:p>
            <a:pPr lvl="1" eaLnBrk="1" hangingPunct="1">
              <a:lnSpc>
                <a:spcPct val="90000"/>
              </a:lnSpc>
            </a:pPr>
            <a:r>
              <a:rPr lang="en-US" altLang="en-US" sz="2400" smtClean="0"/>
              <a:t>ztrát</a:t>
            </a:r>
            <a:r>
              <a:rPr lang="cs-CZ" altLang="en-US" sz="2400" smtClean="0"/>
              <a:t>y</a:t>
            </a:r>
            <a:r>
              <a:rPr lang="en-US" altLang="en-US" sz="2400" smtClean="0"/>
              <a:t> střevem </a:t>
            </a:r>
            <a:endParaRPr lang="cs-CZ" altLang="en-US" sz="2400" smtClean="0"/>
          </a:p>
          <a:p>
            <a:pPr lvl="2" eaLnBrk="1" hangingPunct="1">
              <a:lnSpc>
                <a:spcPct val="90000"/>
              </a:lnSpc>
            </a:pPr>
            <a:r>
              <a:rPr lang="en-US" altLang="en-US" sz="2000" smtClean="0"/>
              <a:t>gastroenteropati</a:t>
            </a:r>
            <a:r>
              <a:rPr lang="cs-CZ" altLang="en-US" sz="2000" smtClean="0"/>
              <a:t>e</a:t>
            </a:r>
            <a:r>
              <a:rPr lang="en-US" altLang="en-US" sz="2000" smtClean="0"/>
              <a:t> </a:t>
            </a:r>
            <a:endParaRPr lang="cs-CZ" altLang="en-US" sz="2000" smtClean="0"/>
          </a:p>
          <a:p>
            <a:pPr lvl="1" eaLnBrk="1" hangingPunct="1">
              <a:lnSpc>
                <a:spcPct val="90000"/>
              </a:lnSpc>
            </a:pPr>
            <a:r>
              <a:rPr lang="en-US" altLang="en-US" sz="2400" smtClean="0"/>
              <a:t>ztrát</a:t>
            </a:r>
            <a:r>
              <a:rPr lang="cs-CZ" altLang="en-US" sz="2400" smtClean="0"/>
              <a:t>y</a:t>
            </a:r>
            <a:r>
              <a:rPr lang="en-US" altLang="en-US" sz="2400" smtClean="0"/>
              <a:t> k</a:t>
            </a:r>
            <a:r>
              <a:rPr lang="cs-CZ" altLang="en-US" sz="2400" smtClean="0"/>
              <a:t>ůží</a:t>
            </a:r>
            <a:r>
              <a:rPr lang="en-US" altLang="en-US" sz="2400" smtClean="0"/>
              <a:t> </a:t>
            </a:r>
            <a:endParaRPr lang="cs-CZ" altLang="en-US" sz="2400" smtClean="0"/>
          </a:p>
          <a:p>
            <a:pPr lvl="2" eaLnBrk="1" hangingPunct="1">
              <a:lnSpc>
                <a:spcPct val="90000"/>
              </a:lnSpc>
            </a:pPr>
            <a:r>
              <a:rPr lang="en-US" altLang="en-US" sz="2000" smtClean="0"/>
              <a:t>popáleniny</a:t>
            </a:r>
            <a:endParaRPr lang="cs-CZ" altLang="en-US" sz="200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18FC0F6-8142-4031-8CAA-488983A75C7C}" type="slidenum">
              <a:rPr lang="cs-CZ" altLang="en-US" sz="1400" smtClean="0"/>
              <a:pPr>
                <a:spcBef>
                  <a:spcPct val="0"/>
                </a:spcBef>
                <a:buFontTx/>
                <a:buNone/>
              </a:pPr>
              <a:t>57</a:t>
            </a:fld>
            <a:endParaRPr lang="cs-CZ" altLang="en-US" sz="1400" smtClean="0"/>
          </a:p>
        </p:txBody>
      </p:sp>
      <p:sp>
        <p:nvSpPr>
          <p:cNvPr id="89091" name="Rectangle 4"/>
          <p:cNvSpPr>
            <a:spLocks noGrp="1" noChangeArrowheads="1"/>
          </p:cNvSpPr>
          <p:nvPr>
            <p:ph type="title"/>
          </p:nvPr>
        </p:nvSpPr>
        <p:spPr>
          <a:xfrm>
            <a:off x="457200" y="274638"/>
            <a:ext cx="8229600" cy="993775"/>
          </a:xfrm>
        </p:spPr>
        <p:txBody>
          <a:bodyPr/>
          <a:lstStyle/>
          <a:p>
            <a:pPr eaLnBrk="1" hangingPunct="1"/>
            <a:r>
              <a:rPr lang="cs-CZ" altLang="en-US" smtClean="0"/>
              <a:t>Ostatní jaterní testy</a:t>
            </a:r>
          </a:p>
        </p:txBody>
      </p:sp>
      <p:sp>
        <p:nvSpPr>
          <p:cNvPr id="89092" name="Rectangle 5"/>
          <p:cNvSpPr>
            <a:spLocks noGrp="1" noChangeArrowheads="1"/>
          </p:cNvSpPr>
          <p:nvPr>
            <p:ph type="body" idx="1"/>
          </p:nvPr>
        </p:nvSpPr>
        <p:spPr>
          <a:xfrm>
            <a:off x="323850" y="1196975"/>
            <a:ext cx="8507413" cy="5400675"/>
          </a:xfrm>
        </p:spPr>
        <p:txBody>
          <a:bodyPr/>
          <a:lstStyle/>
          <a:p>
            <a:pPr eaLnBrk="1" hangingPunct="1">
              <a:lnSpc>
                <a:spcPct val="80000"/>
              </a:lnSpc>
            </a:pPr>
            <a:r>
              <a:rPr lang="cs-CZ" altLang="en-US" sz="2800" smtClean="0"/>
              <a:t>G</a:t>
            </a:r>
            <a:r>
              <a:rPr lang="en-US" altLang="en-US" sz="2800" smtClean="0"/>
              <a:t>amma-glutamyl transfer</a:t>
            </a:r>
            <a:r>
              <a:rPr lang="cs-CZ" altLang="en-US" sz="2800" smtClean="0"/>
              <a:t>áza (GGT, GGTP, GMT) </a:t>
            </a:r>
          </a:p>
          <a:p>
            <a:pPr lvl="1" eaLnBrk="1" hangingPunct="1">
              <a:lnSpc>
                <a:spcPct val="80000"/>
              </a:lnSpc>
            </a:pPr>
            <a:r>
              <a:rPr lang="cs-CZ" altLang="en-US" sz="2400" smtClean="0"/>
              <a:t>0,6-1,1 </a:t>
            </a:r>
            <a:r>
              <a:rPr lang="cs-CZ" altLang="en-US" sz="2400" smtClean="0">
                <a:latin typeface="Symbol" panose="05050102010706020507" pitchFamily="18" charset="2"/>
              </a:rPr>
              <a:t>m</a:t>
            </a:r>
            <a:r>
              <a:rPr lang="cs-CZ" altLang="en-US" sz="2400" smtClean="0"/>
              <a:t>kat/l)</a:t>
            </a:r>
          </a:p>
          <a:p>
            <a:pPr lvl="1" eaLnBrk="1" hangingPunct="1">
              <a:lnSpc>
                <a:spcPct val="80000"/>
              </a:lnSpc>
            </a:pPr>
            <a:r>
              <a:rPr lang="en-US" altLang="en-US" sz="2400" smtClean="0"/>
              <a:t>zvýšení </a:t>
            </a:r>
            <a:r>
              <a:rPr lang="cs-CZ" altLang="en-US" sz="2400" smtClean="0"/>
              <a:t>–</a:t>
            </a:r>
            <a:r>
              <a:rPr lang="en-US" altLang="en-US" sz="2400" smtClean="0"/>
              <a:t>  obturukce žlučovodů, </a:t>
            </a:r>
            <a:endParaRPr lang="cs-CZ" altLang="en-US" sz="2400" smtClean="0"/>
          </a:p>
          <a:p>
            <a:pPr lvl="1" eaLnBrk="1" hangingPunct="1">
              <a:lnSpc>
                <a:spcPct val="80000"/>
              </a:lnSpc>
            </a:pPr>
            <a:r>
              <a:rPr lang="en-US" altLang="en-US" sz="2400" smtClean="0"/>
              <a:t>po užívání léků a požívání alkoholu (indukuje mikrozomové enzymy)</a:t>
            </a:r>
            <a:endParaRPr lang="cs-CZ" altLang="en-US" sz="2400" smtClean="0"/>
          </a:p>
          <a:p>
            <a:pPr eaLnBrk="1" hangingPunct="1">
              <a:lnSpc>
                <a:spcPct val="80000"/>
              </a:lnSpc>
            </a:pPr>
            <a:r>
              <a:rPr lang="cs-CZ" altLang="en-US" sz="2800" smtClean="0"/>
              <a:t>L</a:t>
            </a:r>
            <a:r>
              <a:rPr lang="en-US" altLang="en-US" sz="2800" smtClean="0"/>
              <a:t>a</a:t>
            </a:r>
            <a:r>
              <a:rPr lang="cs-CZ" altLang="en-US" sz="2800" smtClean="0"/>
              <a:t>ktát </a:t>
            </a:r>
            <a:r>
              <a:rPr lang="en-US" altLang="en-US" sz="2800" smtClean="0"/>
              <a:t>dehydrogen</a:t>
            </a:r>
            <a:r>
              <a:rPr lang="cs-CZ" altLang="en-US" sz="2800" smtClean="0"/>
              <a:t>áza</a:t>
            </a:r>
            <a:r>
              <a:rPr lang="en-US" altLang="en-US" sz="2800" smtClean="0"/>
              <a:t> (LDH) </a:t>
            </a:r>
            <a:endParaRPr lang="cs-CZ" altLang="en-US" sz="2800" smtClean="0"/>
          </a:p>
          <a:p>
            <a:pPr lvl="1" eaLnBrk="1" hangingPunct="1">
              <a:lnSpc>
                <a:spcPct val="80000"/>
              </a:lnSpc>
            </a:pPr>
            <a:r>
              <a:rPr lang="cs-CZ" altLang="en-US" sz="2400" smtClean="0"/>
              <a:t>do 7,5 </a:t>
            </a:r>
            <a:r>
              <a:rPr lang="cs-CZ" altLang="en-US" sz="2400" smtClean="0">
                <a:latin typeface="Symbol" panose="05050102010706020507" pitchFamily="18" charset="2"/>
              </a:rPr>
              <a:t>m</a:t>
            </a:r>
            <a:r>
              <a:rPr lang="cs-CZ" altLang="en-US" sz="2400" smtClean="0"/>
              <a:t>kat/l)</a:t>
            </a:r>
          </a:p>
          <a:p>
            <a:pPr lvl="1" eaLnBrk="1" hangingPunct="1">
              <a:lnSpc>
                <a:spcPct val="80000"/>
              </a:lnSpc>
            </a:pPr>
            <a:r>
              <a:rPr lang="en-US" altLang="en-US" sz="2400" smtClean="0"/>
              <a:t>ukazatel hemolýzy , infarktu myokardu, </a:t>
            </a:r>
            <a:r>
              <a:rPr lang="cs-CZ" altLang="en-US" sz="2400" smtClean="0"/>
              <a:t>jaterní </a:t>
            </a:r>
            <a:r>
              <a:rPr lang="en-US" altLang="en-US" sz="2400" smtClean="0"/>
              <a:t>malign</a:t>
            </a:r>
            <a:r>
              <a:rPr lang="cs-CZ" altLang="en-US" sz="2400" smtClean="0"/>
              <a:t>ity</a:t>
            </a:r>
            <a:r>
              <a:rPr lang="en-US" altLang="en-US" sz="2400" smtClean="0"/>
              <a:t> </a:t>
            </a:r>
            <a:endParaRPr lang="cs-CZ" altLang="en-US" sz="2400" smtClean="0"/>
          </a:p>
          <a:p>
            <a:pPr eaLnBrk="1" hangingPunct="1">
              <a:lnSpc>
                <a:spcPct val="80000"/>
              </a:lnSpc>
            </a:pPr>
            <a:r>
              <a:rPr lang="cs-CZ" altLang="en-US" sz="2800" smtClean="0"/>
              <a:t>P</a:t>
            </a:r>
            <a:r>
              <a:rPr lang="en-US" altLang="en-US" sz="2800" smtClean="0"/>
              <a:t>lasmatick</a:t>
            </a:r>
            <a:r>
              <a:rPr lang="cs-CZ" altLang="en-US" sz="2800" smtClean="0"/>
              <a:t>á </a:t>
            </a:r>
            <a:r>
              <a:rPr lang="en-US" altLang="en-US" sz="2800" smtClean="0"/>
              <a:t>cholinesteráza (80-190 </a:t>
            </a:r>
            <a:r>
              <a:rPr lang="en-US" altLang="en-US" sz="2800" smtClean="0">
                <a:latin typeface="Symbol" panose="05050102010706020507" pitchFamily="18" charset="2"/>
              </a:rPr>
              <a:t>m</a:t>
            </a:r>
            <a:r>
              <a:rPr lang="en-US" altLang="en-US" sz="2800" smtClean="0"/>
              <a:t>kat/l)</a:t>
            </a:r>
          </a:p>
          <a:p>
            <a:pPr lvl="1" eaLnBrk="1" hangingPunct="1">
              <a:lnSpc>
                <a:spcPct val="80000"/>
              </a:lnSpc>
            </a:pPr>
            <a:r>
              <a:rPr lang="en-US" altLang="en-US" sz="2400" smtClean="0"/>
              <a:t>snížená – u poškození jaterního parenchymu</a:t>
            </a:r>
          </a:p>
          <a:p>
            <a:pPr lvl="1" eaLnBrk="1" hangingPunct="1">
              <a:lnSpc>
                <a:spcPct val="80000"/>
              </a:lnSpc>
            </a:pPr>
            <a:r>
              <a:rPr lang="en-US" altLang="en-US" sz="2400" smtClean="0"/>
              <a:t>zvýšená – u alkoholismu</a:t>
            </a:r>
          </a:p>
          <a:p>
            <a:pPr eaLnBrk="1" hangingPunct="1">
              <a:lnSpc>
                <a:spcPct val="80000"/>
              </a:lnSpc>
            </a:pPr>
            <a:r>
              <a:rPr lang="cs-CZ" altLang="en-US" sz="2800" smtClean="0"/>
              <a:t>5</a:t>
            </a:r>
            <a:r>
              <a:rPr lang="en-US" altLang="en-US" sz="2800" smtClean="0"/>
              <a:t>’ Nukleotidasa</a:t>
            </a:r>
            <a:endParaRPr lang="cs-CZ" altLang="en-US" sz="2800" smtClean="0"/>
          </a:p>
          <a:p>
            <a:pPr lvl="1" eaLnBrk="1" hangingPunct="1">
              <a:lnSpc>
                <a:spcPct val="80000"/>
              </a:lnSpc>
            </a:pPr>
            <a:r>
              <a:rPr lang="cs-CZ" altLang="en-US" sz="2400" smtClean="0"/>
              <a:t>více specifická než ALP</a:t>
            </a:r>
          </a:p>
          <a:p>
            <a:pPr lvl="1" eaLnBrk="1" hangingPunct="1">
              <a:lnSpc>
                <a:spcPct val="80000"/>
              </a:lnSpc>
            </a:pPr>
            <a:endParaRPr lang="cs-CZ" altLang="en-US" sz="2400"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8"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1C8741B-4A8D-440C-849D-C32A61C7C863}" type="slidenum">
              <a:rPr lang="cs-CZ" altLang="en-US" sz="1400" smtClean="0"/>
              <a:pPr>
                <a:spcBef>
                  <a:spcPct val="0"/>
                </a:spcBef>
                <a:buFontTx/>
                <a:buNone/>
              </a:pPr>
              <a:t>58</a:t>
            </a:fld>
            <a:endParaRPr lang="cs-CZ" altLang="en-US" sz="1400" smtClean="0"/>
          </a:p>
        </p:txBody>
      </p:sp>
      <p:sp>
        <p:nvSpPr>
          <p:cNvPr id="91139" name="Rectangle 2"/>
          <p:cNvSpPr>
            <a:spLocks noGrp="1" noChangeArrowheads="1"/>
          </p:cNvSpPr>
          <p:nvPr>
            <p:ph type="title"/>
          </p:nvPr>
        </p:nvSpPr>
        <p:spPr>
          <a:xfrm>
            <a:off x="457200" y="274638"/>
            <a:ext cx="8229600" cy="777875"/>
          </a:xfrm>
        </p:spPr>
        <p:txBody>
          <a:bodyPr/>
          <a:lstStyle/>
          <a:p>
            <a:pPr eaLnBrk="1" hangingPunct="1"/>
            <a:r>
              <a:rPr lang="cs-CZ" altLang="en-US" sz="4000" smtClean="0"/>
              <a:t>Ostatní jaterní testy</a:t>
            </a:r>
          </a:p>
        </p:txBody>
      </p:sp>
      <p:sp>
        <p:nvSpPr>
          <p:cNvPr id="91140" name="Rectangle 3"/>
          <p:cNvSpPr>
            <a:spLocks noGrp="1" noChangeArrowheads="1"/>
          </p:cNvSpPr>
          <p:nvPr>
            <p:ph type="body" idx="1"/>
          </p:nvPr>
        </p:nvSpPr>
        <p:spPr>
          <a:xfrm>
            <a:off x="206375" y="1412875"/>
            <a:ext cx="8686800" cy="5400675"/>
          </a:xfrm>
        </p:spPr>
        <p:txBody>
          <a:bodyPr/>
          <a:lstStyle/>
          <a:p>
            <a:pPr eaLnBrk="1" hangingPunct="1"/>
            <a:r>
              <a:rPr lang="cs-CZ" altLang="en-US" sz="2800" u="sng" smtClean="0"/>
              <a:t>Bilirubin v moči  </a:t>
            </a:r>
          </a:p>
          <a:p>
            <a:pPr lvl="1" eaLnBrk="1" hangingPunct="1"/>
            <a:r>
              <a:rPr lang="en-US" altLang="en-US" sz="2400" smtClean="0"/>
              <a:t>zvýšené hladiny souvisí se zvýšením sérové koncentrace konjugovaného = přímého bilirubinu</a:t>
            </a:r>
          </a:p>
          <a:p>
            <a:pPr lvl="1" eaLnBrk="1" hangingPunct="1"/>
            <a:r>
              <a:rPr lang="en-US" altLang="en-US" sz="2400" smtClean="0"/>
              <a:t>časná známka akutní virové hepatitídy </a:t>
            </a:r>
          </a:p>
          <a:p>
            <a:pPr lvl="1" eaLnBrk="1" hangingPunct="1"/>
            <a:r>
              <a:rPr lang="cs-CZ" altLang="en-US" sz="2400" smtClean="0"/>
              <a:t>falešně negativní – oxidace bilirubinu, askorbová kyselina, nitráty v moči</a:t>
            </a:r>
            <a:endParaRPr lang="cs-CZ" altLang="en-US" sz="2400" u="sng" smtClean="0"/>
          </a:p>
          <a:p>
            <a:pPr eaLnBrk="1" hangingPunct="1"/>
            <a:r>
              <a:rPr lang="cs-CZ" altLang="en-US" sz="2800" u="sng" smtClean="0"/>
              <a:t>Urobilinogen   v moči  (střevní metabolit bilirubinu)</a:t>
            </a:r>
            <a:r>
              <a:rPr lang="cs-CZ" altLang="en-US" sz="2800" smtClean="0"/>
              <a:t> </a:t>
            </a:r>
            <a:endParaRPr lang="en-US" altLang="en-US" sz="2800" smtClean="0"/>
          </a:p>
          <a:p>
            <a:pPr lvl="1" eaLnBrk="1" hangingPunct="1"/>
            <a:r>
              <a:rPr lang="cs-CZ" altLang="en-US" sz="2400" smtClean="0"/>
              <a:t>při nadprodukci bilirubinu (hemolýza) </a:t>
            </a:r>
          </a:p>
          <a:p>
            <a:pPr lvl="1" eaLnBrk="1" hangingPunct="1"/>
            <a:r>
              <a:rPr lang="cs-CZ" altLang="en-US" sz="2400" smtClean="0"/>
              <a:t>při sníženém jater. vychytávání a exkreci (enterohepatální oběh přesáhne jaterní kapacitu)</a:t>
            </a:r>
          </a:p>
          <a:p>
            <a:pPr lvl="1" eaLnBrk="1" hangingPunct="1"/>
            <a:r>
              <a:rPr lang="cs-CZ" altLang="en-US" sz="2400" smtClean="0"/>
              <a:t>snížená až negativní hodnota – při poklesu exkrece bilirubinu do střeva</a:t>
            </a:r>
            <a:endParaRPr lang="cs-CZ" altLang="en-US" sz="2400" u="sng" smtClean="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2"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006FE5-8A4D-4300-AD98-F4DCB87E5A8F}" type="slidenum">
              <a:rPr lang="cs-CZ" altLang="en-US" sz="1400" smtClean="0"/>
              <a:pPr>
                <a:spcBef>
                  <a:spcPct val="0"/>
                </a:spcBef>
                <a:buFontTx/>
                <a:buNone/>
              </a:pPr>
              <a:t>59</a:t>
            </a:fld>
            <a:endParaRPr lang="cs-CZ" altLang="en-US" sz="1400" smtClean="0"/>
          </a:p>
        </p:txBody>
      </p:sp>
      <p:sp>
        <p:nvSpPr>
          <p:cNvPr id="92163" name="Rectangle 2"/>
          <p:cNvSpPr>
            <a:spLocks noGrp="1" noChangeArrowheads="1"/>
          </p:cNvSpPr>
          <p:nvPr>
            <p:ph type="title"/>
          </p:nvPr>
        </p:nvSpPr>
        <p:spPr>
          <a:xfrm>
            <a:off x="457200" y="274638"/>
            <a:ext cx="8229600" cy="777875"/>
          </a:xfrm>
        </p:spPr>
        <p:txBody>
          <a:bodyPr/>
          <a:lstStyle/>
          <a:p>
            <a:pPr eaLnBrk="1" hangingPunct="1"/>
            <a:r>
              <a:rPr lang="cs-CZ" altLang="en-US" sz="4000" smtClean="0"/>
              <a:t>Ostatní testy</a:t>
            </a:r>
          </a:p>
        </p:txBody>
      </p:sp>
      <p:sp>
        <p:nvSpPr>
          <p:cNvPr id="92164" name="Rectangle 3"/>
          <p:cNvSpPr>
            <a:spLocks noGrp="1" noChangeArrowheads="1"/>
          </p:cNvSpPr>
          <p:nvPr>
            <p:ph type="body" idx="1"/>
          </p:nvPr>
        </p:nvSpPr>
        <p:spPr>
          <a:xfrm>
            <a:off x="457200" y="1557338"/>
            <a:ext cx="8229600" cy="4568825"/>
          </a:xfrm>
        </p:spPr>
        <p:txBody>
          <a:bodyPr/>
          <a:lstStyle/>
          <a:p>
            <a:pPr eaLnBrk="1" hangingPunct="1">
              <a:buFontTx/>
              <a:buNone/>
            </a:pPr>
            <a:r>
              <a:rPr lang="en-US" altLang="en-US" sz="2800" smtClean="0"/>
              <a:t>S</a:t>
            </a:r>
            <a:r>
              <a:rPr lang="cs-CZ" altLang="en-US" sz="2800" smtClean="0"/>
              <a:t>é</a:t>
            </a:r>
            <a:r>
              <a:rPr lang="en-US" altLang="en-US" sz="2800" smtClean="0"/>
              <a:t>rov</a:t>
            </a:r>
            <a:r>
              <a:rPr lang="cs-CZ" altLang="en-US" sz="2800" smtClean="0"/>
              <a:t>é imunoglobuliny</a:t>
            </a:r>
            <a:endParaRPr lang="en-US" altLang="en-US" sz="2800" smtClean="0"/>
          </a:p>
          <a:p>
            <a:pPr eaLnBrk="1" hangingPunct="1"/>
            <a:r>
              <a:rPr lang="en-US" altLang="en-US" sz="2800" smtClean="0"/>
              <a:t>zvýšení: u chron. jater. chorob </a:t>
            </a:r>
            <a:endParaRPr lang="cs-CZ" altLang="en-US" sz="2800" smtClean="0"/>
          </a:p>
          <a:p>
            <a:pPr lvl="1" eaLnBrk="1" hangingPunct="1"/>
            <a:r>
              <a:rPr lang="en-US" altLang="en-US" sz="2400" smtClean="0"/>
              <a:t>pravděpodobně zvýšená antigenní stimulace extrahepatálních lymfoidních tkání GIT antigeny při poruše portálního oběhu jaterních funkcí </a:t>
            </a:r>
          </a:p>
          <a:p>
            <a:pPr eaLnBrk="1" hangingPunct="1"/>
            <a:r>
              <a:rPr lang="en-US" altLang="en-US" sz="2800" smtClean="0"/>
              <a:t>mírný vzestup –při akutní hepatitídě</a:t>
            </a:r>
          </a:p>
          <a:p>
            <a:pPr eaLnBrk="1" hangingPunct="1"/>
            <a:r>
              <a:rPr lang="en-US" altLang="en-US" sz="2800" smtClean="0"/>
              <a:t>výrazný vzestup – u chron. aktivní hepatitídy</a:t>
            </a:r>
          </a:p>
          <a:p>
            <a:pPr lvl="1" eaLnBrk="1" hangingPunct="1"/>
            <a:r>
              <a:rPr lang="en-US" altLang="en-US" sz="2400" smtClean="0"/>
              <a:t>IgM – zvýšen výrazněji u primární biliární cirhózy</a:t>
            </a:r>
          </a:p>
          <a:p>
            <a:pPr lvl="1" eaLnBrk="1" hangingPunct="1"/>
            <a:r>
              <a:rPr lang="en-US" altLang="en-US" sz="2400" smtClean="0"/>
              <a:t>IgA – zvýšen u alkoholického postižení jater</a:t>
            </a:r>
          </a:p>
          <a:p>
            <a:pPr lvl="1" eaLnBrk="1" hangingPunct="1"/>
            <a:r>
              <a:rPr lang="en-US" altLang="en-US" sz="2400" smtClean="0"/>
              <a:t>IgG – zvýšen u chron. aktivní hepatitídy</a:t>
            </a:r>
            <a:endParaRPr lang="en-US" altLang="en-US" sz="2400" u="sng" smtClean="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DF8B958-A713-4781-A06E-ADADF06B8878}" type="slidenum">
              <a:rPr lang="cs-CZ" altLang="en-US" sz="1400" smtClean="0"/>
              <a:pPr>
                <a:spcBef>
                  <a:spcPct val="0"/>
                </a:spcBef>
                <a:buFontTx/>
                <a:buNone/>
              </a:pPr>
              <a:t>6</a:t>
            </a:fld>
            <a:endParaRPr lang="cs-CZ" altLang="en-US" sz="1400" smtClean="0"/>
          </a:p>
        </p:txBody>
      </p:sp>
      <p:sp>
        <p:nvSpPr>
          <p:cNvPr id="8195" name="Rectangle 2"/>
          <p:cNvSpPr>
            <a:spLocks noGrp="1" noChangeArrowheads="1"/>
          </p:cNvSpPr>
          <p:nvPr>
            <p:ph type="title"/>
          </p:nvPr>
        </p:nvSpPr>
        <p:spPr/>
        <p:txBody>
          <a:bodyPr/>
          <a:lstStyle/>
          <a:p>
            <a:pPr eaLnBrk="1" hangingPunct="1"/>
            <a:r>
              <a:rPr lang="cs-CZ" altLang="en-US" smtClean="0"/>
              <a:t>Funkce GIT</a:t>
            </a:r>
            <a:endParaRPr lang="en-US" altLang="en-US" smtClean="0"/>
          </a:p>
        </p:txBody>
      </p:sp>
      <p:sp>
        <p:nvSpPr>
          <p:cNvPr id="8196" name="Rectangle 3"/>
          <p:cNvSpPr>
            <a:spLocks noGrp="1" noChangeArrowheads="1"/>
          </p:cNvSpPr>
          <p:nvPr>
            <p:ph type="body" idx="1"/>
          </p:nvPr>
        </p:nvSpPr>
        <p:spPr/>
        <p:txBody>
          <a:bodyPr/>
          <a:lstStyle/>
          <a:p>
            <a:pPr eaLnBrk="1" hangingPunct="1"/>
            <a:endParaRPr lang="cs-CZ" altLang="en-US" smtClean="0"/>
          </a:p>
          <a:p>
            <a:pPr eaLnBrk="1" hangingPunct="1"/>
            <a:r>
              <a:rPr lang="cs-CZ" altLang="en-US" smtClean="0"/>
              <a:t>štěpení a vstřebávání živin</a:t>
            </a:r>
          </a:p>
          <a:p>
            <a:pPr eaLnBrk="1" hangingPunct="1"/>
            <a:r>
              <a:rPr lang="cs-CZ" altLang="en-US" smtClean="0"/>
              <a:t>obranná bariera</a:t>
            </a:r>
            <a:r>
              <a:rPr lang="en-US" altLang="en-US" smtClean="0"/>
              <a:t> (toxiny, mikroorganismy)</a:t>
            </a:r>
            <a:endParaRPr lang="cs-CZ" altLang="en-US" smtClean="0"/>
          </a:p>
          <a:p>
            <a:pPr lvl="1" eaLnBrk="1" hangingPunct="1"/>
            <a:r>
              <a:rPr lang="cs-CZ" altLang="en-US" smtClean="0"/>
              <a:t>mechanická</a:t>
            </a:r>
          </a:p>
          <a:p>
            <a:pPr lvl="1" eaLnBrk="1" hangingPunct="1"/>
            <a:r>
              <a:rPr lang="cs-CZ" altLang="en-US" smtClean="0"/>
              <a:t>mechanismy nespecifické imunity</a:t>
            </a:r>
          </a:p>
          <a:p>
            <a:pPr lvl="1" eaLnBrk="1" hangingPunct="1"/>
            <a:r>
              <a:rPr lang="cs-CZ" altLang="en-US" smtClean="0"/>
              <a:t>mechanismy specifické imunity</a:t>
            </a:r>
            <a:endParaRPr lang="en-US" altLang="en-US"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6"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05BCF9B-A41A-4D58-B812-63E9FEF724B6}" type="slidenum">
              <a:rPr lang="cs-CZ" altLang="en-US" sz="1400" smtClean="0"/>
              <a:pPr>
                <a:spcBef>
                  <a:spcPct val="0"/>
                </a:spcBef>
                <a:buFontTx/>
                <a:buNone/>
              </a:pPr>
              <a:t>60</a:t>
            </a:fld>
            <a:endParaRPr lang="cs-CZ" altLang="en-US" sz="1400" smtClean="0"/>
          </a:p>
        </p:txBody>
      </p:sp>
      <p:sp>
        <p:nvSpPr>
          <p:cNvPr id="93187" name="Rectangle 2"/>
          <p:cNvSpPr>
            <a:spLocks noGrp="1" noChangeArrowheads="1"/>
          </p:cNvSpPr>
          <p:nvPr>
            <p:ph type="title"/>
          </p:nvPr>
        </p:nvSpPr>
        <p:spPr>
          <a:xfrm>
            <a:off x="457200" y="274638"/>
            <a:ext cx="8229600" cy="777875"/>
          </a:xfrm>
        </p:spPr>
        <p:txBody>
          <a:bodyPr/>
          <a:lstStyle/>
          <a:p>
            <a:pPr eaLnBrk="1" hangingPunct="1"/>
            <a:r>
              <a:rPr lang="cs-CZ" altLang="en-US" sz="4000" smtClean="0"/>
              <a:t>Ostatní jaterní testy</a:t>
            </a:r>
          </a:p>
        </p:txBody>
      </p:sp>
      <p:sp>
        <p:nvSpPr>
          <p:cNvPr id="93188" name="Rectangle 3"/>
          <p:cNvSpPr>
            <a:spLocks noGrp="1" noChangeArrowheads="1"/>
          </p:cNvSpPr>
          <p:nvPr>
            <p:ph type="body" idx="1"/>
          </p:nvPr>
        </p:nvSpPr>
        <p:spPr>
          <a:xfrm>
            <a:off x="457200" y="1557338"/>
            <a:ext cx="8229600" cy="4568825"/>
          </a:xfrm>
        </p:spPr>
        <p:txBody>
          <a:bodyPr/>
          <a:lstStyle/>
          <a:p>
            <a:pPr eaLnBrk="1" hangingPunct="1"/>
            <a:r>
              <a:rPr lang="en-US" altLang="en-US" u="sng" smtClean="0"/>
              <a:t>Protrombinový čas = Quickův čas = PT</a:t>
            </a:r>
            <a:endParaRPr lang="en-US" altLang="en-US" smtClean="0"/>
          </a:p>
          <a:p>
            <a:pPr lvl="1" eaLnBrk="1" hangingPunct="1"/>
            <a:r>
              <a:rPr lang="en-US" altLang="en-US" smtClean="0"/>
              <a:t>význam PT: prognostická hodnota při akutním jater. postižení </a:t>
            </a:r>
            <a:endParaRPr lang="cs-CZ" altLang="en-US" smtClean="0"/>
          </a:p>
          <a:p>
            <a:pPr lvl="1" eaLnBrk="1" hangingPunct="1"/>
            <a:r>
              <a:rPr lang="en-US" altLang="en-US" smtClean="0"/>
              <a:t>biol. poločasy koagulačních faktorů jsou několik hod. max. několik dní</a:t>
            </a:r>
            <a:endParaRPr lang="en-US" altLang="en-US" u="sng" smtClean="0"/>
          </a:p>
          <a:p>
            <a:pPr lvl="1" eaLnBrk="1" hangingPunct="1"/>
            <a:endParaRPr lang="en-US" altLang="en-US" smtClean="0"/>
          </a:p>
          <a:p>
            <a:pPr eaLnBrk="1" hangingPunct="1"/>
            <a:endParaRPr lang="cs-CZ" altLang="en-US" u="sng" smtClean="0"/>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6EC2504-5499-49C4-A813-2D127E0F74AF}" type="slidenum">
              <a:rPr lang="cs-CZ" altLang="en-US" sz="1400" smtClean="0"/>
              <a:pPr>
                <a:spcBef>
                  <a:spcPct val="0"/>
                </a:spcBef>
                <a:buFontTx/>
                <a:buNone/>
              </a:pPr>
              <a:t>61</a:t>
            </a:fld>
            <a:endParaRPr lang="cs-CZ" altLang="en-US" sz="1400" smtClean="0"/>
          </a:p>
        </p:txBody>
      </p:sp>
      <p:sp>
        <p:nvSpPr>
          <p:cNvPr id="94211" name="Rectangle 4"/>
          <p:cNvSpPr>
            <a:spLocks noGrp="1" noChangeArrowheads="1"/>
          </p:cNvSpPr>
          <p:nvPr>
            <p:ph type="title"/>
          </p:nvPr>
        </p:nvSpPr>
        <p:spPr>
          <a:xfrm>
            <a:off x="457200" y="131763"/>
            <a:ext cx="8229600" cy="995362"/>
          </a:xfrm>
        </p:spPr>
        <p:txBody>
          <a:bodyPr/>
          <a:lstStyle/>
          <a:p>
            <a:pPr eaLnBrk="1" hangingPunct="1"/>
            <a:r>
              <a:rPr lang="cs-CZ" altLang="en-US" sz="4000" smtClean="0"/>
              <a:t>Onemocnění jater: Specifické testy</a:t>
            </a:r>
          </a:p>
        </p:txBody>
      </p:sp>
      <p:sp>
        <p:nvSpPr>
          <p:cNvPr id="94212" name="Rectangle 5"/>
          <p:cNvSpPr>
            <a:spLocks noGrp="1" noChangeArrowheads="1"/>
          </p:cNvSpPr>
          <p:nvPr>
            <p:ph type="body" idx="1"/>
          </p:nvPr>
        </p:nvSpPr>
        <p:spPr>
          <a:xfrm>
            <a:off x="457200" y="1270000"/>
            <a:ext cx="8229600" cy="5299075"/>
          </a:xfrm>
        </p:spPr>
        <p:txBody>
          <a:bodyPr/>
          <a:lstStyle/>
          <a:p>
            <a:pPr eaLnBrk="1" hangingPunct="1"/>
            <a:r>
              <a:rPr lang="en-US" altLang="en-US" sz="2800" smtClean="0"/>
              <a:t>Virové antigeny = Ag</a:t>
            </a:r>
          </a:p>
          <a:p>
            <a:pPr lvl="1" eaLnBrk="1" hangingPunct="1"/>
            <a:r>
              <a:rPr lang="en-US" altLang="en-US" sz="2400" smtClean="0"/>
              <a:t>HBsAg – </a:t>
            </a:r>
            <a:endParaRPr lang="cs-CZ" altLang="en-US" sz="2400" smtClean="0"/>
          </a:p>
          <a:p>
            <a:pPr lvl="2" eaLnBrk="1" hangingPunct="1"/>
            <a:r>
              <a:rPr lang="en-US" altLang="en-US" sz="2000" smtClean="0"/>
              <a:t>povrchový antigen hepatitis B viru </a:t>
            </a:r>
            <a:endParaRPr lang="cs-CZ" altLang="en-US" sz="2000" smtClean="0"/>
          </a:p>
          <a:p>
            <a:pPr lvl="3" eaLnBrk="1" hangingPunct="1"/>
            <a:r>
              <a:rPr lang="en-US" altLang="en-US" sz="1800" smtClean="0"/>
              <a:t>pozitivní 1-7týdnů před, v průběhu a 1-6 týdnů po klinicky manifestní chorobě, a u chronické formy)</a:t>
            </a:r>
          </a:p>
          <a:p>
            <a:pPr lvl="1" eaLnBrk="1" hangingPunct="1"/>
            <a:r>
              <a:rPr lang="en-US" altLang="en-US" sz="2400" smtClean="0"/>
              <a:t>HBeAg – marker infektivity Hepatitidy typu B</a:t>
            </a:r>
          </a:p>
          <a:p>
            <a:pPr eaLnBrk="1" hangingPunct="1"/>
            <a:r>
              <a:rPr lang="en-US" altLang="en-US" sz="2800" smtClean="0"/>
              <a:t>Virové  protilátky = Ab</a:t>
            </a:r>
          </a:p>
          <a:p>
            <a:pPr lvl="1" eaLnBrk="1" hangingPunct="1"/>
            <a:r>
              <a:rPr lang="en-US" altLang="en-US" sz="2400" smtClean="0"/>
              <a:t>anti-HBs – proti povrch. antigenu, po průběhu Hepatitidy typu B</a:t>
            </a:r>
          </a:p>
          <a:p>
            <a:pPr lvl="1" eaLnBrk="1" hangingPunct="1"/>
            <a:r>
              <a:rPr lang="en-US" altLang="en-US" sz="2400" smtClean="0"/>
              <a:t>anti-HBc -  v průběhu akutní fáze Hepatitidy typu B</a:t>
            </a:r>
            <a:endParaRPr lang="cs-CZ" altLang="en-US" sz="2400" smtClean="0"/>
          </a:p>
          <a:p>
            <a:pPr lvl="1" eaLnBrk="1" hangingPunct="1"/>
            <a:r>
              <a:rPr lang="cs-CZ" altLang="en-US" sz="2400" smtClean="0"/>
              <a:t>Anti HAV –</a:t>
            </a:r>
          </a:p>
          <a:p>
            <a:pPr lvl="2" eaLnBrk="1" hangingPunct="1"/>
            <a:r>
              <a:rPr lang="en-US" altLang="en-US" sz="2000" smtClean="0"/>
              <a:t>protilátky IgM (akutní) a IgG pro</a:t>
            </a:r>
            <a:r>
              <a:rPr lang="cs-CZ" altLang="en-US" sz="2000" smtClean="0"/>
              <a:t>ti</a:t>
            </a:r>
            <a:r>
              <a:rPr lang="en-US" altLang="en-US" sz="2000" smtClean="0"/>
              <a:t> hepatiti</a:t>
            </a:r>
            <a:r>
              <a:rPr lang="cs-CZ" altLang="en-US" sz="2000" smtClean="0"/>
              <a:t>d</a:t>
            </a:r>
            <a:r>
              <a:rPr lang="en-US" altLang="en-US" sz="2000" smtClean="0"/>
              <a:t>a A picornaviru </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30"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07E15F1-220C-46DC-9800-774160EAE692}" type="slidenum">
              <a:rPr lang="cs-CZ" altLang="en-US" sz="1400" smtClean="0"/>
              <a:pPr>
                <a:spcBef>
                  <a:spcPct val="0"/>
                </a:spcBef>
                <a:buFontTx/>
                <a:buNone/>
              </a:pPr>
              <a:t>62</a:t>
            </a:fld>
            <a:endParaRPr lang="cs-CZ" altLang="en-US" sz="1400" smtClean="0"/>
          </a:p>
        </p:txBody>
      </p:sp>
      <p:sp>
        <p:nvSpPr>
          <p:cNvPr id="99331" name="Rectangle 4"/>
          <p:cNvSpPr>
            <a:spLocks noGrp="1" noChangeArrowheads="1"/>
          </p:cNvSpPr>
          <p:nvPr>
            <p:ph type="title"/>
          </p:nvPr>
        </p:nvSpPr>
        <p:spPr>
          <a:xfrm>
            <a:off x="71438" y="131763"/>
            <a:ext cx="8963025" cy="1143000"/>
          </a:xfrm>
        </p:spPr>
        <p:txBody>
          <a:bodyPr/>
          <a:lstStyle/>
          <a:p>
            <a:pPr eaLnBrk="1" hangingPunct="1"/>
            <a:r>
              <a:rPr lang="cs-CZ" altLang="en-US" sz="4000" smtClean="0"/>
              <a:t>Onemocnění jater: Nádorové markery</a:t>
            </a:r>
          </a:p>
        </p:txBody>
      </p:sp>
      <p:sp>
        <p:nvSpPr>
          <p:cNvPr id="99332" name="Rectangle 5"/>
          <p:cNvSpPr>
            <a:spLocks noGrp="1" noChangeArrowheads="1"/>
          </p:cNvSpPr>
          <p:nvPr>
            <p:ph type="body" idx="1"/>
          </p:nvPr>
        </p:nvSpPr>
        <p:spPr/>
        <p:txBody>
          <a:bodyPr/>
          <a:lstStyle/>
          <a:p>
            <a:pPr eaLnBrk="1" hangingPunct="1"/>
            <a:r>
              <a:rPr lang="en-US" altLang="en-US" smtClean="0"/>
              <a:t>AFP = alfa-fetoprotein syntetizován fetál. játry </a:t>
            </a:r>
            <a:endParaRPr lang="cs-CZ" altLang="en-US" smtClean="0"/>
          </a:p>
          <a:p>
            <a:pPr lvl="1" eaLnBrk="1" hangingPunct="1"/>
            <a:r>
              <a:rPr lang="en-US" altLang="en-US" smtClean="0"/>
              <a:t>u primárního hepatocelulárního karcinomu</a:t>
            </a:r>
            <a:endParaRPr lang="cs-CZ" altLang="en-US" smtClean="0"/>
          </a:p>
          <a:p>
            <a:pPr lvl="1" eaLnBrk="1" hangingPunct="1"/>
            <a:r>
              <a:rPr lang="en-US" altLang="en-US" smtClean="0"/>
              <a:t>mírné zvýšení: u akutní a chronické hepatitídy (projev jaterní regenerace)</a:t>
            </a:r>
          </a:p>
          <a:p>
            <a:pPr eaLnBrk="1" hangingPunct="1"/>
            <a:endParaRPr lang="cs-CZ" altLang="en-US" smtClean="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7389A11-9FD0-4B44-8B4D-8BA4461E5CCA}" type="slidenum">
              <a:rPr lang="cs-CZ" altLang="en-US" sz="1400" smtClean="0"/>
              <a:pPr>
                <a:spcBef>
                  <a:spcPct val="0"/>
                </a:spcBef>
                <a:buFontTx/>
                <a:buNone/>
              </a:pPr>
              <a:t>63</a:t>
            </a:fld>
            <a:endParaRPr lang="cs-CZ" altLang="en-US" sz="1400" smtClean="0"/>
          </a:p>
        </p:txBody>
      </p:sp>
      <p:sp>
        <p:nvSpPr>
          <p:cNvPr id="100355" name="Rectangle 2"/>
          <p:cNvSpPr>
            <a:spLocks noGrp="1" noChangeArrowheads="1"/>
          </p:cNvSpPr>
          <p:nvPr>
            <p:ph type="title"/>
          </p:nvPr>
        </p:nvSpPr>
        <p:spPr>
          <a:xfrm>
            <a:off x="457200" y="274638"/>
            <a:ext cx="8229600" cy="777875"/>
          </a:xfrm>
        </p:spPr>
        <p:txBody>
          <a:bodyPr/>
          <a:lstStyle/>
          <a:p>
            <a:pPr eaLnBrk="1" hangingPunct="1"/>
            <a:r>
              <a:rPr lang="cs-CZ" altLang="en-US" sz="3600" smtClean="0"/>
              <a:t>Zobrazovací</a:t>
            </a:r>
            <a:r>
              <a:rPr lang="en-US" altLang="en-US" sz="3600" smtClean="0"/>
              <a:t>  vyšetřovací metody</a:t>
            </a:r>
            <a:r>
              <a:rPr lang="cs-CZ" altLang="en-US" sz="3600" smtClean="0"/>
              <a:t>: játra a žlučové cesty</a:t>
            </a:r>
          </a:p>
        </p:txBody>
      </p:sp>
      <p:sp>
        <p:nvSpPr>
          <p:cNvPr id="100356" name="Rectangle 3"/>
          <p:cNvSpPr>
            <a:spLocks noGrp="1" noChangeArrowheads="1"/>
          </p:cNvSpPr>
          <p:nvPr>
            <p:ph type="body" idx="1"/>
          </p:nvPr>
        </p:nvSpPr>
        <p:spPr>
          <a:xfrm>
            <a:off x="457200" y="1557338"/>
            <a:ext cx="8229600" cy="4568825"/>
          </a:xfrm>
        </p:spPr>
        <p:txBody>
          <a:bodyPr/>
          <a:lstStyle/>
          <a:p>
            <a:pPr marL="457200" indent="-457200" eaLnBrk="1" hangingPunct="1">
              <a:lnSpc>
                <a:spcPct val="80000"/>
              </a:lnSpc>
              <a:buFont typeface="+mj-lt"/>
              <a:buAutoNum type="arabicPeriod"/>
            </a:pPr>
            <a:r>
              <a:rPr lang="en-US" altLang="en-US" sz="2400" dirty="0" err="1" smtClean="0"/>
              <a:t>nativní</a:t>
            </a:r>
            <a:r>
              <a:rPr lang="en-US" altLang="en-US" sz="2400" dirty="0" smtClean="0"/>
              <a:t> </a:t>
            </a:r>
            <a:r>
              <a:rPr lang="en-US" altLang="en-US" sz="2400" dirty="0" err="1" smtClean="0"/>
              <a:t>rtg</a:t>
            </a:r>
            <a:r>
              <a:rPr lang="en-US" altLang="en-US" sz="2400" dirty="0" smtClean="0"/>
              <a:t> </a:t>
            </a:r>
            <a:r>
              <a:rPr lang="en-US" altLang="en-US" sz="2400" dirty="0" err="1" smtClean="0"/>
              <a:t>snímek</a:t>
            </a:r>
            <a:endParaRPr lang="en-US" altLang="en-US" sz="2400" dirty="0" smtClean="0"/>
          </a:p>
          <a:p>
            <a:pPr marL="457200" indent="-457200" eaLnBrk="1" hangingPunct="1">
              <a:lnSpc>
                <a:spcPct val="80000"/>
              </a:lnSpc>
              <a:buFont typeface="+mj-lt"/>
              <a:buAutoNum type="arabicPeriod"/>
            </a:pPr>
            <a:r>
              <a:rPr lang="en-US" altLang="en-US" sz="2400" dirty="0" err="1" smtClean="0"/>
              <a:t>ultrazvukové</a:t>
            </a:r>
            <a:r>
              <a:rPr lang="en-US" altLang="en-US" sz="2400" dirty="0" smtClean="0"/>
              <a:t> </a:t>
            </a:r>
            <a:r>
              <a:rPr lang="en-US" altLang="en-US" sz="2400" dirty="0" err="1" smtClean="0"/>
              <a:t>vyšetření</a:t>
            </a:r>
            <a:r>
              <a:rPr lang="en-US" altLang="en-US" sz="2400" dirty="0" smtClean="0"/>
              <a:t> = USG</a:t>
            </a:r>
          </a:p>
          <a:p>
            <a:pPr marL="457200" indent="-457200" eaLnBrk="1" hangingPunct="1">
              <a:lnSpc>
                <a:spcPct val="80000"/>
              </a:lnSpc>
              <a:buFont typeface="+mj-lt"/>
              <a:buAutoNum type="arabicPeriod"/>
            </a:pPr>
            <a:r>
              <a:rPr lang="en-US" altLang="en-US" sz="2400" dirty="0" err="1" smtClean="0"/>
              <a:t>ultrazvukové</a:t>
            </a:r>
            <a:r>
              <a:rPr lang="en-US" altLang="en-US" sz="2400" dirty="0" smtClean="0"/>
              <a:t>  </a:t>
            </a:r>
            <a:r>
              <a:rPr lang="en-US" altLang="en-US" sz="2400" dirty="0" err="1" smtClean="0"/>
              <a:t>Dopplerovské</a:t>
            </a:r>
            <a:r>
              <a:rPr lang="en-US" altLang="en-US" sz="2400" dirty="0" smtClean="0"/>
              <a:t> </a:t>
            </a:r>
            <a:r>
              <a:rPr lang="en-US" altLang="en-US" sz="2400" dirty="0" err="1" smtClean="0"/>
              <a:t>průtokové</a:t>
            </a:r>
            <a:r>
              <a:rPr lang="en-US" altLang="en-US" sz="2400" dirty="0" smtClean="0"/>
              <a:t> </a:t>
            </a:r>
            <a:r>
              <a:rPr lang="en-US" altLang="en-US" sz="2400" dirty="0" err="1" smtClean="0"/>
              <a:t>vyšetření</a:t>
            </a:r>
            <a:endParaRPr lang="cs-CZ" altLang="en-US" sz="2400" dirty="0" smtClean="0"/>
          </a:p>
          <a:p>
            <a:pPr marL="457200" indent="-457200" eaLnBrk="1" hangingPunct="1">
              <a:lnSpc>
                <a:spcPct val="80000"/>
              </a:lnSpc>
              <a:buFont typeface="+mj-lt"/>
              <a:buAutoNum type="arabicPeriod"/>
            </a:pPr>
            <a:r>
              <a:rPr lang="cs-CZ" altLang="en-US" sz="2400" dirty="0" smtClean="0"/>
              <a:t>počítačová tomografie = CT</a:t>
            </a:r>
          </a:p>
          <a:p>
            <a:pPr marL="457200" indent="-457200" eaLnBrk="1" hangingPunct="1">
              <a:lnSpc>
                <a:spcPct val="80000"/>
              </a:lnSpc>
              <a:buFont typeface="+mj-lt"/>
              <a:buAutoNum type="arabicPeriod"/>
            </a:pPr>
            <a:r>
              <a:rPr lang="cs-CZ" altLang="en-US" sz="2400" dirty="0" smtClean="0"/>
              <a:t>magnetická rezonance = MRI</a:t>
            </a:r>
          </a:p>
          <a:p>
            <a:pPr marL="457200" indent="-457200" eaLnBrk="1" hangingPunct="1">
              <a:lnSpc>
                <a:spcPct val="80000"/>
              </a:lnSpc>
              <a:buFont typeface="+mj-lt"/>
              <a:buAutoNum type="arabicPeriod"/>
            </a:pPr>
            <a:r>
              <a:rPr lang="cs-CZ" altLang="en-US" sz="2400" dirty="0" smtClean="0"/>
              <a:t>radionuklidové zobrazovací metody</a:t>
            </a:r>
          </a:p>
          <a:p>
            <a:pPr marL="457200" indent="-457200" eaLnBrk="1" hangingPunct="1">
              <a:lnSpc>
                <a:spcPct val="80000"/>
              </a:lnSpc>
              <a:buFont typeface="+mj-lt"/>
              <a:buAutoNum type="arabicPeriod"/>
            </a:pPr>
            <a:r>
              <a:rPr lang="cs-CZ" altLang="en-US" sz="2400" dirty="0" smtClean="0"/>
              <a:t>perorální cholecystografie</a:t>
            </a:r>
          </a:p>
          <a:p>
            <a:pPr marL="457200" indent="-457200" eaLnBrk="1" hangingPunct="1">
              <a:lnSpc>
                <a:spcPct val="80000"/>
              </a:lnSpc>
              <a:buFont typeface="+mj-lt"/>
              <a:buAutoNum type="arabicPeriod"/>
            </a:pPr>
            <a:r>
              <a:rPr lang="cs-CZ" altLang="en-US" sz="2400" dirty="0" smtClean="0"/>
              <a:t>endoskopická retrográdní cholangiopankreatografie = </a:t>
            </a:r>
            <a:r>
              <a:rPr lang="cs-CZ" altLang="en-US" sz="2400" dirty="0" smtClean="0"/>
              <a:t>ERCP, perkutánní </a:t>
            </a:r>
            <a:r>
              <a:rPr lang="cs-CZ" altLang="en-US" sz="2400" dirty="0" smtClean="0"/>
              <a:t>transhepatální cholangiografie = PTC</a:t>
            </a:r>
          </a:p>
          <a:p>
            <a:pPr marL="457200" indent="-457200" eaLnBrk="1" hangingPunct="1">
              <a:lnSpc>
                <a:spcPct val="80000"/>
              </a:lnSpc>
              <a:buFont typeface="+mj-lt"/>
              <a:buAutoNum type="arabicPeriod"/>
            </a:pPr>
            <a:r>
              <a:rPr lang="cs-CZ" altLang="en-US" sz="2400" dirty="0" smtClean="0"/>
              <a:t>transvenózní jaterní biopsie</a:t>
            </a:r>
          </a:p>
          <a:p>
            <a:pPr marL="457200" indent="-457200" eaLnBrk="1" hangingPunct="1">
              <a:lnSpc>
                <a:spcPct val="80000"/>
              </a:lnSpc>
              <a:buFont typeface="+mj-lt"/>
              <a:buAutoNum type="arabicPeriod"/>
            </a:pPr>
            <a:r>
              <a:rPr lang="cs-CZ" altLang="en-US" sz="2400" dirty="0" smtClean="0"/>
              <a:t>angiografické metody</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6DD09A9-97A7-4948-A7F6-12A0B3203DB6}" type="slidenum">
              <a:rPr lang="cs-CZ" altLang="en-US" sz="1400" smtClean="0"/>
              <a:pPr>
                <a:spcBef>
                  <a:spcPct val="0"/>
                </a:spcBef>
                <a:buFontTx/>
                <a:buNone/>
              </a:pPr>
              <a:t>64</a:t>
            </a:fld>
            <a:endParaRPr lang="cs-CZ" altLang="en-US" sz="1400" smtClean="0"/>
          </a:p>
        </p:txBody>
      </p:sp>
      <p:sp>
        <p:nvSpPr>
          <p:cNvPr id="101379" name="Rectangle 4"/>
          <p:cNvSpPr>
            <a:spLocks noGrp="1" noChangeArrowheads="1"/>
          </p:cNvSpPr>
          <p:nvPr>
            <p:ph type="ctrTitle"/>
          </p:nvPr>
        </p:nvSpPr>
        <p:spPr>
          <a:xfrm>
            <a:off x="685800" y="2130425"/>
            <a:ext cx="7772400" cy="1470025"/>
          </a:xfrm>
        </p:spPr>
        <p:txBody>
          <a:bodyPr anchor="ctr"/>
          <a:lstStyle/>
          <a:p>
            <a:pPr eaLnBrk="1" hangingPunct="1"/>
            <a:r>
              <a:rPr lang="cs-CZ" altLang="en-US" sz="3600" smtClean="0"/>
              <a:t>PANKREAS</a:t>
            </a:r>
            <a:br>
              <a:rPr lang="cs-CZ" altLang="en-US" sz="3600" smtClean="0"/>
            </a:br>
            <a:r>
              <a:rPr lang="cs-CZ" altLang="en-US" sz="3600" smtClean="0"/>
              <a:t>vyšetření exokrinních funkcí</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2A0DB2-6B93-4920-A621-F34688FC832F}" type="slidenum">
              <a:rPr lang="cs-CZ" altLang="en-US" sz="1400" smtClean="0"/>
              <a:pPr>
                <a:spcBef>
                  <a:spcPct val="0"/>
                </a:spcBef>
                <a:buFontTx/>
                <a:buNone/>
              </a:pPr>
              <a:t>65</a:t>
            </a:fld>
            <a:endParaRPr lang="cs-CZ" altLang="en-US" sz="1400" smtClean="0"/>
          </a:p>
        </p:txBody>
      </p:sp>
      <p:sp>
        <p:nvSpPr>
          <p:cNvPr id="102403" name="Rectangle 2"/>
          <p:cNvSpPr>
            <a:spLocks noGrp="1" noChangeArrowheads="1"/>
          </p:cNvSpPr>
          <p:nvPr>
            <p:ph type="title"/>
          </p:nvPr>
        </p:nvSpPr>
        <p:spPr>
          <a:xfrm>
            <a:off x="457200" y="274638"/>
            <a:ext cx="8229600" cy="922337"/>
          </a:xfrm>
        </p:spPr>
        <p:txBody>
          <a:bodyPr/>
          <a:lstStyle/>
          <a:p>
            <a:pPr eaLnBrk="1" hangingPunct="1"/>
            <a:r>
              <a:rPr lang="en-US" altLang="en-US" b="1" smtClean="0"/>
              <a:t>Invazivní metody </a:t>
            </a:r>
            <a:endParaRPr lang="cs-CZ" altLang="en-US" smtClean="0"/>
          </a:p>
        </p:txBody>
      </p:sp>
      <p:sp>
        <p:nvSpPr>
          <p:cNvPr id="102404" name="Rectangle 3"/>
          <p:cNvSpPr>
            <a:spLocks noGrp="1" noChangeArrowheads="1"/>
          </p:cNvSpPr>
          <p:nvPr>
            <p:ph type="body" idx="1"/>
          </p:nvPr>
        </p:nvSpPr>
        <p:spPr>
          <a:xfrm>
            <a:off x="457200" y="1600200"/>
            <a:ext cx="8229600" cy="5026025"/>
          </a:xfrm>
        </p:spPr>
        <p:txBody>
          <a:bodyPr/>
          <a:lstStyle/>
          <a:p>
            <a:pPr eaLnBrk="1" hangingPunct="1"/>
            <a:r>
              <a:rPr lang="en-US" altLang="en-US" smtClean="0"/>
              <a:t>po zavedení sondy do duodena a stimulaci (secretin/cholecystokinin nebo testovací dieta)</a:t>
            </a:r>
          </a:p>
          <a:p>
            <a:pPr lvl="1" eaLnBrk="1" hangingPunct="1"/>
            <a:r>
              <a:rPr lang="en-US" altLang="en-US" smtClean="0"/>
              <a:t>Odběr po dobu 45 – 120 minut</a:t>
            </a:r>
          </a:p>
          <a:p>
            <a:pPr lvl="2" eaLnBrk="1" hangingPunct="1"/>
            <a:r>
              <a:rPr lang="cs-CZ" altLang="en-US" smtClean="0"/>
              <a:t>Měření objemu tekutiny </a:t>
            </a:r>
            <a:r>
              <a:rPr lang="en-US" altLang="en-US" smtClean="0"/>
              <a:t>(&gt;2mL/kg/h)</a:t>
            </a:r>
          </a:p>
          <a:p>
            <a:pPr lvl="1" eaLnBrk="1" hangingPunct="1"/>
            <a:r>
              <a:rPr lang="en-US" altLang="en-US" smtClean="0"/>
              <a:t>Měření sekrece HCO3- (&gt;80 mmol/L and 10 mmol/h</a:t>
            </a:r>
            <a:endParaRPr lang="cs-CZ" altLang="en-US" smtClean="0"/>
          </a:p>
          <a:p>
            <a:pPr lvl="1" eaLnBrk="1" hangingPunct="1"/>
            <a:r>
              <a:rPr lang="cs-CZ" altLang="en-US" smtClean="0"/>
              <a:t>Měření aktivity </a:t>
            </a:r>
            <a:r>
              <a:rPr lang="en-US" altLang="en-US" smtClean="0"/>
              <a:t>enzymů (</a:t>
            </a:r>
            <a:r>
              <a:rPr lang="cs-CZ" altLang="en-US" smtClean="0"/>
              <a:t>když podán </a:t>
            </a:r>
            <a:r>
              <a:rPr lang="en-US" altLang="en-US" smtClean="0"/>
              <a:t>secretin/cholecystokinin nebo testovací dieta)</a:t>
            </a:r>
          </a:p>
          <a:p>
            <a:pPr lvl="2" eaLnBrk="1" hangingPunct="1"/>
            <a:r>
              <a:rPr lang="en-US" altLang="en-US" smtClean="0"/>
              <a:t>amyl</a:t>
            </a:r>
            <a:r>
              <a:rPr lang="cs-CZ" altLang="en-US" smtClean="0"/>
              <a:t>áza</a:t>
            </a:r>
            <a:r>
              <a:rPr lang="en-US" altLang="en-US" smtClean="0"/>
              <a:t>, lip</a:t>
            </a:r>
            <a:r>
              <a:rPr lang="cs-CZ" altLang="en-US" smtClean="0"/>
              <a:t>áza</a:t>
            </a:r>
            <a:r>
              <a:rPr lang="en-US" altLang="en-US" smtClean="0"/>
              <a:t>, chymotrypsin, trypsin</a:t>
            </a:r>
            <a:endParaRPr lang="cs-CZ" altLang="en-US" smtClean="0"/>
          </a:p>
          <a:p>
            <a:pPr lvl="2" eaLnBrk="1" hangingPunct="1">
              <a:buFontTx/>
              <a:buNone/>
            </a:pPr>
            <a:endParaRPr lang="en-US" altLang="en-US"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AA4A32F-8AF3-48B6-932B-AEDA6EABB309}" type="slidenum">
              <a:rPr lang="cs-CZ" altLang="en-US" sz="1400" smtClean="0"/>
              <a:pPr>
                <a:spcBef>
                  <a:spcPct val="0"/>
                </a:spcBef>
                <a:buFontTx/>
                <a:buNone/>
              </a:pPr>
              <a:t>66</a:t>
            </a:fld>
            <a:endParaRPr lang="cs-CZ" altLang="en-US" sz="1400" smtClean="0"/>
          </a:p>
        </p:txBody>
      </p:sp>
      <p:sp>
        <p:nvSpPr>
          <p:cNvPr id="104451" name="Rectangle 2"/>
          <p:cNvSpPr>
            <a:spLocks noGrp="1" noChangeArrowheads="1"/>
          </p:cNvSpPr>
          <p:nvPr>
            <p:ph type="title"/>
          </p:nvPr>
        </p:nvSpPr>
        <p:spPr>
          <a:xfrm>
            <a:off x="457200" y="274638"/>
            <a:ext cx="8229600" cy="922337"/>
          </a:xfrm>
        </p:spPr>
        <p:txBody>
          <a:bodyPr/>
          <a:lstStyle/>
          <a:p>
            <a:pPr eaLnBrk="1" hangingPunct="1"/>
            <a:r>
              <a:rPr lang="en-US" altLang="en-US" sz="4000" b="1" smtClean="0"/>
              <a:t>Nepřímé neinvazivní testy</a:t>
            </a:r>
            <a:endParaRPr lang="cs-CZ" altLang="en-US" sz="3600" smtClean="0"/>
          </a:p>
        </p:txBody>
      </p:sp>
      <p:sp>
        <p:nvSpPr>
          <p:cNvPr id="104452" name="Rectangle 3"/>
          <p:cNvSpPr>
            <a:spLocks noGrp="1" noChangeArrowheads="1"/>
          </p:cNvSpPr>
          <p:nvPr>
            <p:ph type="body" idx="1"/>
          </p:nvPr>
        </p:nvSpPr>
        <p:spPr/>
        <p:txBody>
          <a:bodyPr/>
          <a:lstStyle/>
          <a:p>
            <a:pPr eaLnBrk="1" hangingPunct="1"/>
            <a:r>
              <a:rPr lang="en-US" altLang="en-US" smtClean="0"/>
              <a:t>Měření tuků ve stolici (72 h) </a:t>
            </a:r>
          </a:p>
          <a:p>
            <a:pPr lvl="1" eaLnBrk="1" hangingPunct="1"/>
            <a:r>
              <a:rPr lang="en-US" altLang="en-US" smtClean="0"/>
              <a:t>pacient na dietě se standardním množství tuku </a:t>
            </a:r>
            <a:endParaRPr lang="cs-CZ" altLang="en-US" smtClean="0"/>
          </a:p>
          <a:p>
            <a:pPr lvl="2" eaLnBrk="1" hangingPunct="1"/>
            <a:r>
              <a:rPr lang="en-US" altLang="en-US" smtClean="0"/>
              <a:t>fyziologicky &lt; 7% </a:t>
            </a:r>
            <a:r>
              <a:rPr lang="cs-CZ" altLang="en-US" smtClean="0"/>
              <a:t>požitého tuku</a:t>
            </a:r>
          </a:p>
          <a:p>
            <a:pPr lvl="2" eaLnBrk="1" hangingPunct="1"/>
            <a:r>
              <a:rPr lang="cs-CZ" altLang="en-US" smtClean="0"/>
              <a:t>pankreatická insuficience </a:t>
            </a:r>
            <a:r>
              <a:rPr lang="en-US" altLang="en-US" smtClean="0"/>
              <a:t>&gt; 20% požitého tuku</a:t>
            </a:r>
          </a:p>
          <a:p>
            <a:pPr eaLnBrk="1" hangingPunct="1"/>
            <a:r>
              <a:rPr lang="en-US" altLang="en-US" smtClean="0"/>
              <a:t>Měření trypsinu a chymotrypsinu ve stolici</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9AC0F4F-6DEE-4CE6-9CC2-2C79D88C2FBA}" type="slidenum">
              <a:rPr lang="cs-CZ" altLang="en-US" sz="1400" smtClean="0"/>
              <a:pPr>
                <a:spcBef>
                  <a:spcPct val="0"/>
                </a:spcBef>
                <a:buFontTx/>
                <a:buNone/>
              </a:pPr>
              <a:t>67</a:t>
            </a:fld>
            <a:endParaRPr lang="cs-CZ" altLang="en-US" sz="1400" smtClean="0"/>
          </a:p>
        </p:txBody>
      </p:sp>
      <p:sp>
        <p:nvSpPr>
          <p:cNvPr id="106499" name="Rectangle 2"/>
          <p:cNvSpPr>
            <a:spLocks noGrp="1" noChangeArrowheads="1"/>
          </p:cNvSpPr>
          <p:nvPr>
            <p:ph type="title"/>
          </p:nvPr>
        </p:nvSpPr>
        <p:spPr>
          <a:xfrm>
            <a:off x="457200" y="274638"/>
            <a:ext cx="8229600" cy="922337"/>
          </a:xfrm>
        </p:spPr>
        <p:txBody>
          <a:bodyPr/>
          <a:lstStyle/>
          <a:p>
            <a:pPr eaLnBrk="1" hangingPunct="1"/>
            <a:r>
              <a:rPr lang="cs-CZ" altLang="en-US" sz="4000" smtClean="0"/>
              <a:t>Fuknční testy:</a:t>
            </a:r>
            <a:br>
              <a:rPr lang="cs-CZ" altLang="en-US" sz="4000" smtClean="0"/>
            </a:br>
            <a:r>
              <a:rPr lang="en-US" altLang="en-US" sz="4000" smtClean="0"/>
              <a:t>bentiromid</a:t>
            </a:r>
            <a:r>
              <a:rPr lang="cs-CZ" altLang="en-US" sz="4000" smtClean="0"/>
              <a:t>ový</a:t>
            </a:r>
            <a:r>
              <a:rPr lang="en-US" altLang="en-US" sz="4000" smtClean="0"/>
              <a:t> test </a:t>
            </a:r>
            <a:endParaRPr lang="cs-CZ" altLang="en-US" sz="3600" smtClean="0"/>
          </a:p>
        </p:txBody>
      </p:sp>
      <p:sp>
        <p:nvSpPr>
          <p:cNvPr id="106500" name="Rectangle 3"/>
          <p:cNvSpPr>
            <a:spLocks noGrp="1" noChangeArrowheads="1"/>
          </p:cNvSpPr>
          <p:nvPr>
            <p:ph type="body" idx="1"/>
          </p:nvPr>
        </p:nvSpPr>
        <p:spPr>
          <a:xfrm>
            <a:off x="457200" y="1600200"/>
            <a:ext cx="8229600" cy="4932363"/>
          </a:xfrm>
        </p:spPr>
        <p:txBody>
          <a:bodyPr/>
          <a:lstStyle/>
          <a:p>
            <a:pPr eaLnBrk="1" hangingPunct="1"/>
            <a:r>
              <a:rPr lang="en-US" altLang="en-US" sz="2800" smtClean="0"/>
              <a:t>Syntetick</a:t>
            </a:r>
            <a:r>
              <a:rPr lang="cs-CZ" altLang="en-US" sz="2800" smtClean="0"/>
              <a:t>ý peptid </a:t>
            </a:r>
            <a:r>
              <a:rPr lang="en-US" altLang="en-US" sz="2800" smtClean="0"/>
              <a:t>bentiromide navázaná na para-aminobenzoic acid (PABA) je hydrolyzovaná chymotrypsinem v duodenu</a:t>
            </a:r>
            <a:endParaRPr lang="cs-CZ" altLang="en-US" sz="2800" smtClean="0"/>
          </a:p>
          <a:p>
            <a:pPr eaLnBrk="1" hangingPunct="1"/>
            <a:r>
              <a:rPr lang="en-US" altLang="en-US" sz="2800" smtClean="0"/>
              <a:t>PABA je absorbována v prox</a:t>
            </a:r>
            <a:r>
              <a:rPr lang="cs-CZ" altLang="en-US" sz="2800" smtClean="0"/>
              <a:t>imální </a:t>
            </a:r>
            <a:r>
              <a:rPr lang="en-US" altLang="en-US" sz="2800" smtClean="0"/>
              <a:t>části tenkého střeva, konjugována v játrech a její metabolity vylučované močí</a:t>
            </a:r>
            <a:endParaRPr lang="cs-CZ" altLang="en-US" sz="2800" smtClean="0"/>
          </a:p>
          <a:p>
            <a:pPr eaLnBrk="1" hangingPunct="1"/>
            <a:r>
              <a:rPr lang="en-US" altLang="en-US" sz="2800" smtClean="0"/>
              <a:t>Množství vyloučené PABA odpovídá aktivitě chymotrypsinu</a:t>
            </a:r>
            <a:endParaRPr lang="cs-CZ" altLang="en-US" sz="2800" smtClean="0"/>
          </a:p>
        </p:txBody>
      </p:sp>
      <p:sp>
        <p:nvSpPr>
          <p:cNvPr id="106501" name="Rectangle 4"/>
          <p:cNvSpPr>
            <a:spLocks noChangeArrowheads="1"/>
          </p:cNvSpPr>
          <p:nvPr/>
        </p:nvSpPr>
        <p:spPr bwMode="auto">
          <a:xfrm>
            <a:off x="584589" y="5612884"/>
            <a:ext cx="396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800" dirty="0"/>
              <a:t>withdrawn in the US in October 1996 </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F3B203A-B977-464C-91F9-2AAA85D99C94}" type="slidenum">
              <a:rPr lang="cs-CZ" altLang="en-US" sz="1400" smtClean="0"/>
              <a:pPr>
                <a:spcBef>
                  <a:spcPct val="0"/>
                </a:spcBef>
                <a:buFontTx/>
                <a:buNone/>
              </a:pPr>
              <a:t>68</a:t>
            </a:fld>
            <a:endParaRPr lang="cs-CZ" altLang="en-US" sz="1400" smtClean="0"/>
          </a:p>
        </p:txBody>
      </p:sp>
      <p:sp>
        <p:nvSpPr>
          <p:cNvPr id="108547" name="Rectangle 2"/>
          <p:cNvSpPr>
            <a:spLocks noGrp="1" noChangeArrowheads="1"/>
          </p:cNvSpPr>
          <p:nvPr>
            <p:ph type="title"/>
          </p:nvPr>
        </p:nvSpPr>
        <p:spPr>
          <a:xfrm>
            <a:off x="457200" y="274638"/>
            <a:ext cx="8229600" cy="922337"/>
          </a:xfrm>
        </p:spPr>
        <p:txBody>
          <a:bodyPr/>
          <a:lstStyle/>
          <a:p>
            <a:pPr eaLnBrk="1" hangingPunct="1"/>
            <a:r>
              <a:rPr lang="cs-CZ" altLang="en-US" sz="3600" smtClean="0"/>
              <a:t> </a:t>
            </a:r>
            <a:r>
              <a:rPr lang="en-US" altLang="en-US" sz="4000" smtClean="0"/>
              <a:t>Vyšetření krve</a:t>
            </a:r>
            <a:endParaRPr lang="cs-CZ" altLang="en-US" sz="3600" smtClean="0"/>
          </a:p>
        </p:txBody>
      </p:sp>
      <p:sp>
        <p:nvSpPr>
          <p:cNvPr id="108548" name="Rectangle 3"/>
          <p:cNvSpPr>
            <a:spLocks noGrp="1" noChangeArrowheads="1"/>
          </p:cNvSpPr>
          <p:nvPr>
            <p:ph type="body" idx="1"/>
          </p:nvPr>
        </p:nvSpPr>
        <p:spPr>
          <a:xfrm>
            <a:off x="457200" y="1270000"/>
            <a:ext cx="8229600" cy="5386388"/>
          </a:xfrm>
        </p:spPr>
        <p:txBody>
          <a:bodyPr/>
          <a:lstStyle/>
          <a:p>
            <a:pPr eaLnBrk="1" hangingPunct="1">
              <a:lnSpc>
                <a:spcPct val="90000"/>
              </a:lnSpc>
            </a:pPr>
            <a:r>
              <a:rPr lang="en-US" altLang="en-US" sz="2800" smtClean="0"/>
              <a:t>Trypsinogen </a:t>
            </a:r>
          </a:p>
          <a:p>
            <a:pPr lvl="1" eaLnBrk="1" hangingPunct="1">
              <a:lnSpc>
                <a:spcPct val="90000"/>
              </a:lnSpc>
            </a:pPr>
            <a:r>
              <a:rPr lang="en-US" altLang="en-US" sz="2400" smtClean="0"/>
              <a:t>zvýšený u akutní pancreatitidy a renálního selhání</a:t>
            </a:r>
          </a:p>
          <a:p>
            <a:pPr lvl="1" eaLnBrk="1" hangingPunct="1">
              <a:lnSpc>
                <a:spcPct val="90000"/>
              </a:lnSpc>
            </a:pPr>
            <a:r>
              <a:rPr lang="en-US" altLang="en-US" sz="2400" smtClean="0"/>
              <a:t>snížený u těžké pancreatické insuficience, cystické fibrosy a DM-I</a:t>
            </a:r>
          </a:p>
          <a:p>
            <a:pPr eaLnBrk="1" hangingPunct="1">
              <a:lnSpc>
                <a:spcPct val="90000"/>
              </a:lnSpc>
            </a:pPr>
            <a:r>
              <a:rPr lang="en-US" altLang="en-US" sz="2800" smtClean="0"/>
              <a:t>Lipáza – zvýšená při akutní pancreatitidě</a:t>
            </a:r>
          </a:p>
          <a:p>
            <a:pPr eaLnBrk="1" hangingPunct="1">
              <a:lnSpc>
                <a:spcPct val="90000"/>
              </a:lnSpc>
            </a:pPr>
            <a:r>
              <a:rPr lang="en-US" altLang="en-US" sz="2800" smtClean="0"/>
              <a:t>Pancreatická amyláza </a:t>
            </a:r>
          </a:p>
          <a:p>
            <a:pPr lvl="1" eaLnBrk="1" hangingPunct="1">
              <a:lnSpc>
                <a:spcPct val="90000"/>
              </a:lnSpc>
            </a:pPr>
            <a:r>
              <a:rPr lang="en-US" altLang="en-US" sz="2400" smtClean="0"/>
              <a:t>představuje asi 33% serových amyláz</a:t>
            </a:r>
          </a:p>
          <a:p>
            <a:pPr lvl="1" eaLnBrk="1" hangingPunct="1">
              <a:lnSpc>
                <a:spcPct val="90000"/>
              </a:lnSpc>
            </a:pPr>
            <a:r>
              <a:rPr lang="en-US" altLang="en-US" sz="2400" smtClean="0"/>
              <a:t>může být odlišena od ostatních isoenzymů elektroforeticky</a:t>
            </a:r>
          </a:p>
          <a:p>
            <a:pPr lvl="1" eaLnBrk="1" hangingPunct="1">
              <a:lnSpc>
                <a:spcPct val="90000"/>
              </a:lnSpc>
            </a:pPr>
            <a:r>
              <a:rPr lang="en-US" altLang="en-US" sz="2400" smtClean="0"/>
              <a:t>akutní pankreatitida </a:t>
            </a:r>
          </a:p>
          <a:p>
            <a:pPr lvl="2" eaLnBrk="1" hangingPunct="1">
              <a:lnSpc>
                <a:spcPct val="90000"/>
              </a:lnSpc>
            </a:pPr>
            <a:r>
              <a:rPr lang="en-US" altLang="en-US" sz="2000" smtClean="0"/>
              <a:t>zvýšení amylázy v séru</a:t>
            </a:r>
          </a:p>
          <a:p>
            <a:pPr lvl="2" eaLnBrk="1" hangingPunct="1">
              <a:lnSpc>
                <a:spcPct val="90000"/>
              </a:lnSpc>
            </a:pPr>
            <a:r>
              <a:rPr lang="en-US" altLang="en-US" sz="2000" smtClean="0"/>
              <a:t>zvyšuje se renální clearence amylázy (amylase/creatinin ratio) </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1ABD98-2566-4B76-97A0-5D1A97098683}" type="slidenum">
              <a:rPr lang="cs-CZ" altLang="en-US" sz="1400" smtClean="0"/>
              <a:pPr>
                <a:spcBef>
                  <a:spcPct val="0"/>
                </a:spcBef>
                <a:buFontTx/>
                <a:buNone/>
              </a:pPr>
              <a:t>69</a:t>
            </a:fld>
            <a:endParaRPr lang="cs-CZ" altLang="en-US" sz="1400" smtClean="0"/>
          </a:p>
        </p:txBody>
      </p:sp>
      <p:sp>
        <p:nvSpPr>
          <p:cNvPr id="109571" name="Rectangle 2"/>
          <p:cNvSpPr>
            <a:spLocks noGrp="1" noChangeArrowheads="1"/>
          </p:cNvSpPr>
          <p:nvPr>
            <p:ph type="title"/>
          </p:nvPr>
        </p:nvSpPr>
        <p:spPr>
          <a:xfrm>
            <a:off x="457200" y="274638"/>
            <a:ext cx="8229600" cy="922337"/>
          </a:xfrm>
        </p:spPr>
        <p:txBody>
          <a:bodyPr/>
          <a:lstStyle/>
          <a:p>
            <a:pPr eaLnBrk="1" hangingPunct="1"/>
            <a:r>
              <a:rPr lang="en-US" altLang="en-US" sz="4000" smtClean="0"/>
              <a:t>PANKREAS</a:t>
            </a:r>
            <a:endParaRPr lang="cs-CZ" altLang="en-US" sz="4000" smtClean="0"/>
          </a:p>
        </p:txBody>
      </p:sp>
      <p:sp>
        <p:nvSpPr>
          <p:cNvPr id="109572" name="Rectangle 3"/>
          <p:cNvSpPr>
            <a:spLocks noGrp="1" noChangeArrowheads="1"/>
          </p:cNvSpPr>
          <p:nvPr>
            <p:ph type="body" idx="1"/>
          </p:nvPr>
        </p:nvSpPr>
        <p:spPr/>
        <p:txBody>
          <a:bodyPr/>
          <a:lstStyle/>
          <a:p>
            <a:pPr eaLnBrk="1" hangingPunct="1"/>
            <a:r>
              <a:rPr lang="en-US" altLang="en-US" smtClean="0"/>
              <a:t>Při pankreatickém selhání (při poškození ~90%) se může vyskytovat typická klinická trias:</a:t>
            </a:r>
          </a:p>
          <a:p>
            <a:pPr lvl="1" eaLnBrk="1" hangingPunct="1"/>
            <a:r>
              <a:rPr lang="en-US" altLang="en-US" smtClean="0"/>
              <a:t>pankreatické katcifikace</a:t>
            </a:r>
          </a:p>
          <a:p>
            <a:pPr lvl="1" eaLnBrk="1" hangingPunct="1"/>
            <a:r>
              <a:rPr lang="en-US" altLang="en-US" smtClean="0"/>
              <a:t>steatorhea</a:t>
            </a:r>
          </a:p>
          <a:p>
            <a:pPr lvl="1" eaLnBrk="1" hangingPunct="1"/>
            <a:r>
              <a:rPr lang="en-US" altLang="en-US" smtClean="0"/>
              <a:t>diabetes mellitus</a:t>
            </a:r>
            <a:endParaRPr lang="cs-CZ" altLang="en-US"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752EEDD-6FBB-4147-8E62-4C4473AFE500}" type="slidenum">
              <a:rPr lang="cs-CZ" altLang="en-US" sz="1400" smtClean="0"/>
              <a:pPr>
                <a:spcBef>
                  <a:spcPct val="0"/>
                </a:spcBef>
                <a:buFontTx/>
                <a:buNone/>
              </a:pPr>
              <a:t>7</a:t>
            </a:fld>
            <a:endParaRPr lang="cs-CZ" altLang="en-US" sz="1400" smtClean="0"/>
          </a:p>
        </p:txBody>
      </p:sp>
      <p:sp>
        <p:nvSpPr>
          <p:cNvPr id="9219" name="Rectangle 4"/>
          <p:cNvSpPr>
            <a:spLocks noGrp="1" noChangeArrowheads="1"/>
          </p:cNvSpPr>
          <p:nvPr>
            <p:ph type="ctrTitle"/>
          </p:nvPr>
        </p:nvSpPr>
        <p:spPr>
          <a:xfrm>
            <a:off x="685800" y="2130425"/>
            <a:ext cx="7772400" cy="1470025"/>
          </a:xfrm>
        </p:spPr>
        <p:txBody>
          <a:bodyPr anchor="ctr"/>
          <a:lstStyle/>
          <a:p>
            <a:pPr eaLnBrk="1" hangingPunct="1"/>
            <a:r>
              <a:rPr lang="en-US" altLang="en-US" sz="4400" smtClean="0"/>
              <a:t>J</a:t>
            </a:r>
            <a:r>
              <a:rPr lang="cs-CZ" altLang="en-US" sz="4400" smtClean="0"/>
              <a:t>ícen</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5456E12-E485-420E-9E34-627ADD3C43B3}" type="slidenum">
              <a:rPr lang="cs-CZ" altLang="cs-CZ" sz="1400" smtClean="0"/>
              <a:pPr>
                <a:spcBef>
                  <a:spcPct val="0"/>
                </a:spcBef>
                <a:buFontTx/>
                <a:buNone/>
              </a:pPr>
              <a:t>70</a:t>
            </a:fld>
            <a:endParaRPr lang="cs-CZ" altLang="cs-CZ" sz="1400" smtClean="0"/>
          </a:p>
        </p:txBody>
      </p:sp>
      <p:sp>
        <p:nvSpPr>
          <p:cNvPr id="110595" name="Rectangle 3"/>
          <p:cNvSpPr>
            <a:spLocks noGrp="1" noChangeArrowheads="1"/>
          </p:cNvSpPr>
          <p:nvPr>
            <p:ph type="body" idx="1"/>
          </p:nvPr>
        </p:nvSpPr>
        <p:spPr>
          <a:xfrm>
            <a:off x="381000" y="1873250"/>
            <a:ext cx="8229600" cy="1208088"/>
          </a:xfrm>
        </p:spPr>
        <p:txBody>
          <a:bodyPr/>
          <a:lstStyle/>
          <a:p>
            <a:pPr algn="ctr" eaLnBrk="1" hangingPunct="1">
              <a:buFontTx/>
              <a:buNone/>
            </a:pPr>
            <a:r>
              <a:rPr lang="cs-CZ" altLang="cs-CZ" sz="3600" b="1" smtClean="0">
                <a:solidFill>
                  <a:srgbClr val="FF0000"/>
                </a:solidFill>
              </a:rPr>
              <a:t>Děkuji </a:t>
            </a:r>
          </a:p>
          <a:p>
            <a:pPr algn="ctr" eaLnBrk="1" hangingPunct="1">
              <a:buFontTx/>
              <a:buNone/>
            </a:pPr>
            <a:r>
              <a:rPr lang="cs-CZ" altLang="cs-CZ" sz="3600" b="1" smtClean="0">
                <a:solidFill>
                  <a:srgbClr val="FF0000"/>
                </a:solidFill>
              </a:rPr>
              <a:t>Vám za pozornost</a:t>
            </a:r>
          </a:p>
        </p:txBody>
      </p:sp>
      <p:sp>
        <p:nvSpPr>
          <p:cNvPr id="5" name="Rectangle 6"/>
          <p:cNvSpPr>
            <a:spLocks noChangeArrowheads="1"/>
          </p:cNvSpPr>
          <p:nvPr/>
        </p:nvSpPr>
        <p:spPr bwMode="auto">
          <a:xfrm>
            <a:off x="4787900" y="3070225"/>
            <a:ext cx="3565525"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cs-CZ" altLang="en-US" sz="2000" dirty="0" smtClean="0">
                <a:solidFill>
                  <a:srgbClr val="FF6600"/>
                </a:solidFill>
              </a:rPr>
              <a:t>-Toto je v jakékoliv formě</a:t>
            </a:r>
          </a:p>
          <a:p>
            <a:pPr eaLnBrk="1" hangingPunct="1">
              <a:spcBef>
                <a:spcPct val="0"/>
              </a:spcBef>
              <a:buFontTx/>
              <a:buNone/>
              <a:defRPr/>
            </a:pPr>
            <a:r>
              <a:rPr lang="cs-CZ" altLang="en-US" sz="2000" dirty="0" smtClean="0">
                <a:solidFill>
                  <a:srgbClr val="FF6600"/>
                </a:solidFill>
              </a:rPr>
              <a:t>(P</a:t>
            </a:r>
            <a:r>
              <a:rPr lang="en-GB" altLang="en-US" sz="2000" dirty="0" smtClean="0">
                <a:solidFill>
                  <a:srgbClr val="FF6600"/>
                </a:solidFill>
              </a:rPr>
              <a:t>DF</a:t>
            </a:r>
            <a:r>
              <a:rPr lang="cs-CZ" altLang="en-US" sz="2000" dirty="0" smtClean="0">
                <a:solidFill>
                  <a:srgbClr val="FF6600"/>
                </a:solidFill>
              </a:rPr>
              <a:t>, P</a:t>
            </a:r>
            <a:r>
              <a:rPr lang="en-GB" altLang="en-US" sz="2000" dirty="0" smtClean="0">
                <a:solidFill>
                  <a:srgbClr val="FF6600"/>
                </a:solidFill>
              </a:rPr>
              <a:t>PT</a:t>
            </a:r>
            <a:r>
              <a:rPr lang="cs-CZ" altLang="en-US" sz="2000" dirty="0" smtClean="0">
                <a:solidFill>
                  <a:srgbClr val="FF6600"/>
                </a:solidFill>
              </a:rPr>
              <a:t>,</a:t>
            </a:r>
            <a:r>
              <a:rPr lang="en-GB" altLang="en-US" sz="2000" dirty="0" smtClean="0">
                <a:solidFill>
                  <a:srgbClr val="FF6600"/>
                </a:solidFill>
              </a:rPr>
              <a:t> PPTX</a:t>
            </a:r>
            <a:r>
              <a:rPr lang="cs-CZ" altLang="en-US" sz="2000" dirty="0" smtClean="0">
                <a:solidFill>
                  <a:srgbClr val="FF6600"/>
                </a:solidFill>
              </a:rPr>
              <a:t> atd.)</a:t>
            </a:r>
          </a:p>
          <a:p>
            <a:pPr eaLnBrk="1" hangingPunct="1">
              <a:spcBef>
                <a:spcPct val="0"/>
              </a:spcBef>
              <a:buFontTx/>
              <a:buNone/>
              <a:defRPr/>
            </a:pPr>
            <a:r>
              <a:rPr lang="cs-CZ" altLang="en-US" sz="2000" dirty="0" smtClean="0">
                <a:solidFill>
                  <a:srgbClr val="FF6600"/>
                </a:solidFill>
              </a:rPr>
              <a:t>neoficiální výukový materiál</a:t>
            </a:r>
          </a:p>
          <a:p>
            <a:pPr marL="342900" indent="-342900" eaLnBrk="1" hangingPunct="1">
              <a:spcBef>
                <a:spcPct val="0"/>
              </a:spcBef>
              <a:buFontTx/>
              <a:buChar char="-"/>
              <a:defRPr/>
            </a:pPr>
            <a:r>
              <a:rPr lang="cs-CZ" altLang="en-US" sz="2000" dirty="0" smtClean="0">
                <a:solidFill>
                  <a:srgbClr val="FF6600"/>
                </a:solidFill>
              </a:rPr>
              <a:t>pro interní potřebu</a:t>
            </a:r>
          </a:p>
          <a:p>
            <a:pPr marL="342900" indent="-342900" eaLnBrk="1" hangingPunct="1">
              <a:spcBef>
                <a:spcPct val="0"/>
              </a:spcBef>
              <a:buFontTx/>
              <a:buChar char="-"/>
              <a:defRPr/>
            </a:pPr>
            <a:r>
              <a:rPr lang="cs-CZ" altLang="en-US" sz="2000" dirty="0" smtClean="0">
                <a:solidFill>
                  <a:srgbClr val="FF6600"/>
                </a:solidFill>
              </a:rPr>
              <a:t>nešířit</a:t>
            </a:r>
          </a:p>
          <a:p>
            <a:pPr marL="342900" indent="-342900" eaLnBrk="1" hangingPunct="1">
              <a:spcBef>
                <a:spcPct val="0"/>
              </a:spcBef>
              <a:buFontTx/>
              <a:buChar char="-"/>
              <a:defRPr/>
            </a:pPr>
            <a:r>
              <a:rPr lang="cs-CZ" altLang="en-US" sz="2000" dirty="0" smtClean="0">
                <a:solidFill>
                  <a:srgbClr val="FF6600"/>
                </a:solidFill>
              </a:rPr>
              <a:t>pro dotazy kontaktujte:</a:t>
            </a:r>
          </a:p>
          <a:p>
            <a:pPr eaLnBrk="1" hangingPunct="1">
              <a:spcBef>
                <a:spcPct val="0"/>
              </a:spcBef>
              <a:buFontTx/>
              <a:buNone/>
              <a:defRPr/>
            </a:pPr>
            <a:r>
              <a:rPr lang="cs-CZ" altLang="en-US" sz="2000" dirty="0" smtClean="0">
                <a:solidFill>
                  <a:srgbClr val="FF6600"/>
                </a:solidFill>
              </a:rPr>
              <a:t>Petr.Marsalek</a:t>
            </a:r>
            <a:r>
              <a:rPr lang="en-GB" altLang="en-US" sz="2000" dirty="0" smtClean="0">
                <a:solidFill>
                  <a:srgbClr val="FF6600"/>
                </a:solidFill>
              </a:rPr>
              <a:t>@LF1.CUNI.CZ</a:t>
            </a:r>
            <a:endParaRPr lang="cs-CZ" altLang="en-US" sz="2000" dirty="0" smtClean="0">
              <a:solidFill>
                <a:srgbClr val="FF6600"/>
              </a:solidFill>
            </a:endParaRPr>
          </a:p>
          <a:p>
            <a:pPr marL="342900" indent="-342900" eaLnBrk="1" hangingPunct="1">
              <a:spcBef>
                <a:spcPct val="0"/>
              </a:spcBef>
              <a:buFontTx/>
              <a:buChar char="-"/>
              <a:defRPr/>
            </a:pPr>
            <a:endParaRPr lang="en-US" altLang="en-US" sz="2000" dirty="0" smtClean="0">
              <a:solidFill>
                <a:srgbClr val="FF6600"/>
              </a:solidFill>
            </a:endParaRPr>
          </a:p>
        </p:txBody>
      </p:sp>
      <p:sp>
        <p:nvSpPr>
          <p:cNvPr id="110597" name="Rectangle 3"/>
          <p:cNvSpPr txBox="1">
            <a:spLocks noChangeArrowheads="1"/>
          </p:cNvSpPr>
          <p:nvPr/>
        </p:nvSpPr>
        <p:spPr bwMode="auto">
          <a:xfrm>
            <a:off x="304800" y="381000"/>
            <a:ext cx="8229600" cy="120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cs-CZ" altLang="cs-CZ" sz="3600" b="1">
                <a:solidFill>
                  <a:srgbClr val="0070C0"/>
                </a:solidFill>
              </a:rPr>
              <a:t>Souhrn/ Dotazy/ komentáře ?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80977F-B938-468A-A470-EB2F92F5D366}" type="slidenum">
              <a:rPr lang="cs-CZ" altLang="en-US" sz="1400" smtClean="0"/>
              <a:pPr>
                <a:spcBef>
                  <a:spcPct val="0"/>
                </a:spcBef>
                <a:buFontTx/>
                <a:buNone/>
              </a:pPr>
              <a:t>8</a:t>
            </a:fld>
            <a:endParaRPr lang="cs-CZ" altLang="en-US" sz="1400" smtClean="0"/>
          </a:p>
        </p:txBody>
      </p:sp>
      <p:sp>
        <p:nvSpPr>
          <p:cNvPr id="10243" name="Rectangle 2"/>
          <p:cNvSpPr>
            <a:spLocks noGrp="1" noChangeArrowheads="1"/>
          </p:cNvSpPr>
          <p:nvPr>
            <p:ph type="title"/>
          </p:nvPr>
        </p:nvSpPr>
        <p:spPr>
          <a:xfrm>
            <a:off x="457200" y="274638"/>
            <a:ext cx="8229600" cy="1579562"/>
          </a:xfrm>
        </p:spPr>
        <p:txBody>
          <a:bodyPr/>
          <a:lstStyle/>
          <a:p>
            <a:pPr eaLnBrk="1" hangingPunct="1"/>
            <a:r>
              <a:rPr lang="cs-CZ" altLang="en-US" smtClean="0"/>
              <a:t>GASTROESOFAGEÁLNÍ REFLUX</a:t>
            </a:r>
            <a:endParaRPr lang="en-US" altLang="en-US" smtClean="0"/>
          </a:p>
        </p:txBody>
      </p:sp>
      <p:sp>
        <p:nvSpPr>
          <p:cNvPr id="10244" name="Rectangle 3"/>
          <p:cNvSpPr>
            <a:spLocks noGrp="1" noChangeArrowheads="1"/>
          </p:cNvSpPr>
          <p:nvPr>
            <p:ph type="body" idx="1"/>
          </p:nvPr>
        </p:nvSpPr>
        <p:spPr>
          <a:xfrm>
            <a:off x="471488" y="1795463"/>
            <a:ext cx="8229600" cy="4976812"/>
          </a:xfrm>
        </p:spPr>
        <p:txBody>
          <a:bodyPr/>
          <a:lstStyle/>
          <a:p>
            <a:pPr eaLnBrk="1" hangingPunct="1">
              <a:buFontTx/>
              <a:buNone/>
            </a:pPr>
            <a:r>
              <a:rPr lang="cs-CZ" altLang="en-US" smtClean="0"/>
              <a:t>Tonus dolního esofageálního svěrače (LES)</a:t>
            </a:r>
          </a:p>
          <a:p>
            <a:pPr eaLnBrk="1" hangingPunct="1">
              <a:buFontTx/>
              <a:buNone/>
            </a:pPr>
            <a:endParaRPr lang="cs-CZ" altLang="en-US" b="1" smtClean="0"/>
          </a:p>
          <a:p>
            <a:pPr eaLnBrk="1" hangingPunct="1">
              <a:buFontTx/>
              <a:buNone/>
            </a:pPr>
            <a:r>
              <a:rPr lang="cs-CZ" altLang="en-US" b="1" smtClean="0"/>
              <a:t>Klinické příznaky:</a:t>
            </a:r>
          </a:p>
          <a:p>
            <a:pPr eaLnBrk="1" hangingPunct="1"/>
            <a:r>
              <a:rPr lang="cs-CZ" altLang="en-US" smtClean="0"/>
              <a:t>Pyróza (pálení žáhy)</a:t>
            </a:r>
          </a:p>
          <a:p>
            <a:pPr eaLnBrk="1" hangingPunct="1">
              <a:buFontTx/>
              <a:buNone/>
            </a:pPr>
            <a:r>
              <a:rPr lang="cs-CZ" altLang="en-US" b="1" smtClean="0"/>
              <a:t>Důsledky:</a:t>
            </a:r>
          </a:p>
          <a:p>
            <a:pPr eaLnBrk="1" hangingPunct="1"/>
            <a:r>
              <a:rPr lang="cs-CZ" altLang="en-US" smtClean="0"/>
              <a:t>Esofagitida</a:t>
            </a:r>
          </a:p>
          <a:p>
            <a:pPr eaLnBrk="1" hangingPunct="1"/>
            <a:r>
              <a:rPr lang="cs-CZ" altLang="en-US" smtClean="0"/>
              <a:t>Barrettův jícen</a:t>
            </a:r>
          </a:p>
          <a:p>
            <a:pPr eaLnBrk="1" hangingPunct="1"/>
            <a:r>
              <a:rPr lang="cs-CZ" altLang="en-US" smtClean="0"/>
              <a:t>Adenokarcinom jícnu</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EF350DA-4A2E-4B4E-8877-4CB862E379D1}" type="slidenum">
              <a:rPr lang="cs-CZ" altLang="en-US" sz="1400" smtClean="0"/>
              <a:pPr>
                <a:spcBef>
                  <a:spcPct val="0"/>
                </a:spcBef>
                <a:buFontTx/>
                <a:buNone/>
              </a:pPr>
              <a:t>9</a:t>
            </a:fld>
            <a:endParaRPr lang="cs-CZ" altLang="en-US" sz="1400" smtClean="0"/>
          </a:p>
        </p:txBody>
      </p:sp>
      <p:pic>
        <p:nvPicPr>
          <p:cNvPr id="11267" name="Picture 2"/>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93738" y="2994025"/>
            <a:ext cx="3333750" cy="3333750"/>
          </a:xfrm>
          <a:noFill/>
        </p:spPr>
      </p:pic>
      <p:pic>
        <p:nvPicPr>
          <p:cNvPr id="11268" name="Picture 3"/>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957763" y="2979738"/>
            <a:ext cx="3333750" cy="3333750"/>
          </a:xfrm>
          <a:noFill/>
        </p:spPr>
      </p:pic>
      <p:sp>
        <p:nvSpPr>
          <p:cNvPr id="11269" name="Rectangle 4"/>
          <p:cNvSpPr>
            <a:spLocks noChangeArrowheads="1"/>
          </p:cNvSpPr>
          <p:nvPr/>
        </p:nvSpPr>
        <p:spPr bwMode="auto">
          <a:xfrm>
            <a:off x="4691063" y="2112963"/>
            <a:ext cx="41624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en-US" sz="2400" b="1"/>
              <a:t>Zúžení esofagu vzniklé na </a:t>
            </a:r>
          </a:p>
          <a:p>
            <a:pPr algn="ctr" eaLnBrk="1" hangingPunct="1">
              <a:spcBef>
                <a:spcPct val="0"/>
              </a:spcBef>
              <a:buFontTx/>
              <a:buNone/>
            </a:pPr>
            <a:r>
              <a:rPr lang="cs-CZ" altLang="en-US" sz="2400" b="1"/>
              <a:t>základě refluxní esofagitidy</a:t>
            </a:r>
          </a:p>
        </p:txBody>
      </p:sp>
      <p:sp>
        <p:nvSpPr>
          <p:cNvPr id="11270" name="Rectangle 5"/>
          <p:cNvSpPr>
            <a:spLocks noChangeArrowheads="1"/>
          </p:cNvSpPr>
          <p:nvPr/>
        </p:nvSpPr>
        <p:spPr bwMode="auto">
          <a:xfrm>
            <a:off x="827088" y="2428875"/>
            <a:ext cx="3162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2400" b="1"/>
              <a:t>Refluxní esophagitis</a:t>
            </a:r>
          </a:p>
        </p:txBody>
      </p:sp>
      <p:sp>
        <p:nvSpPr>
          <p:cNvPr id="11271" name="Rectangle 6"/>
          <p:cNvSpPr>
            <a:spLocks noGrp="1" noChangeArrowheads="1"/>
          </p:cNvSpPr>
          <p:nvPr>
            <p:ph type="title"/>
          </p:nvPr>
        </p:nvSpPr>
        <p:spPr>
          <a:xfrm>
            <a:off x="0" y="274638"/>
            <a:ext cx="9144000" cy="1143000"/>
          </a:xfrm>
          <a:noFill/>
        </p:spPr>
        <p:txBody>
          <a:bodyPr/>
          <a:lstStyle/>
          <a:p>
            <a:pPr eaLnBrk="1" hangingPunct="1"/>
            <a:r>
              <a:rPr lang="cs-CZ" altLang="en-US" sz="3600" smtClean="0"/>
              <a:t>Refluxní esofagitida</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FFFF66"/>
    </a:hlink>
    <a:folHlink>
      <a:srgbClr val="FFFF66"/>
    </a:folHlink>
  </a:clrScheme>
</a:themeOverride>
</file>

<file path=docProps/app.xml><?xml version="1.0" encoding="utf-8"?>
<Properties xmlns="http://schemas.openxmlformats.org/officeDocument/2006/extended-properties" xmlns:vt="http://schemas.openxmlformats.org/officeDocument/2006/docPropsVTypes">
  <TotalTime>1677</TotalTime>
  <Words>4868</Words>
  <Application>Microsoft Office PowerPoint</Application>
  <PresentationFormat>On-screen Show (4:3)</PresentationFormat>
  <Paragraphs>568</Paragraphs>
  <Slides>70</Slides>
  <Notes>17</Notes>
  <HiddenSlides>4</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5" baseType="lpstr">
      <vt:lpstr>Arial</vt:lpstr>
      <vt:lpstr>Times New Roman</vt:lpstr>
      <vt:lpstr>Symbol</vt:lpstr>
      <vt:lpstr>Default Design</vt:lpstr>
      <vt:lpstr>Adobe Photoshop Image</vt:lpstr>
      <vt:lpstr>VYŠETŘENÍ  GIT, JATER A ŽLUČOVÝCH CEST</vt:lpstr>
      <vt:lpstr>PowerPoint Presentation</vt:lpstr>
      <vt:lpstr>PowerPoint Presentation</vt:lpstr>
      <vt:lpstr>Defekace</vt:lpstr>
      <vt:lpstr>(Připomenutí) Vyprazdňování močového měchýře: normální  (a automatické u paraplegie)</vt:lpstr>
      <vt:lpstr>Funkce GIT</vt:lpstr>
      <vt:lpstr>Jícen</vt:lpstr>
      <vt:lpstr>GASTROESOFAGEÁLNÍ REFLUX</vt:lpstr>
      <vt:lpstr>Refluxní esofagitida</vt:lpstr>
      <vt:lpstr>Barrettův jícen</vt:lpstr>
      <vt:lpstr>POTVRZENÍ GASTROESOFAGEÁLNÍHO REFLUXU</vt:lpstr>
      <vt:lpstr>ENDOSKOPICKÉ VYŠETŘENÍ JÍCNU</vt:lpstr>
      <vt:lpstr>Jícnové řasy/ překážky v jícnu</vt:lpstr>
      <vt:lpstr>Fibroskopie – porucha motoriky jícnu</vt:lpstr>
      <vt:lpstr>Diverticula jícnu: fibroskopie</vt:lpstr>
      <vt:lpstr>Jícnové krvácení: fibroskopie</vt:lpstr>
      <vt:lpstr>Infekční onemocnění esofagu: fibroskopie </vt:lpstr>
      <vt:lpstr>RENTGENOLOGICKÉ  VYŠETŘENÍ</vt:lpstr>
      <vt:lpstr>Esophagogram Showing a Malignant Esophageal Stricture</vt:lpstr>
      <vt:lpstr>Positron-emission tomography (eg. Fluorodeoxyglucose 18F; 18F-FDG)</vt:lpstr>
      <vt:lpstr>ŽALUDEK A DUODENUM</vt:lpstr>
      <vt:lpstr>Peptická vředová choroba (PUD) </vt:lpstr>
      <vt:lpstr>Peptická vředová choroba (PUD): Patogeneze</vt:lpstr>
      <vt:lpstr>Helicobacter  Pylori</vt:lpstr>
      <vt:lpstr>Helicobacter  Pylori (Gr-  bacillus)</vt:lpstr>
      <vt:lpstr>Vyšetření H. pylori infekce</vt:lpstr>
      <vt:lpstr>Serologické vyšetření na protilátky proti antigenům H. pylori (ELISA)</vt:lpstr>
      <vt:lpstr>Dechový test s izotopem uhlíku značenou ureou </vt:lpstr>
      <vt:lpstr>Rentgenologické vyšetření</vt:lpstr>
      <vt:lpstr>Endoskopické vyšetření žaludku a duodena (gastroskopie) Esofagogastroduodenoskopie = EGD</vt:lpstr>
      <vt:lpstr>Gastritida/ záněty žaludeční sliznice</vt:lpstr>
      <vt:lpstr>Peptický vřed/ vředová choroba </vt:lpstr>
      <vt:lpstr>Histology of gastric mucosa</vt:lpstr>
      <vt:lpstr>Ostatní vyšetření žaludku a duodena</vt:lpstr>
      <vt:lpstr>TENKÉ STŘEVO</vt:lpstr>
      <vt:lpstr>Rentgenologické  vyšetření</vt:lpstr>
      <vt:lpstr>Resorpční testy </vt:lpstr>
      <vt:lpstr>Resorpční testy: nepřímé metody  </vt:lpstr>
      <vt:lpstr>Biopsie tenkého střeva</vt:lpstr>
      <vt:lpstr> Laktózová Intolerance</vt:lpstr>
      <vt:lpstr>TLUSTÉ STŘEVO A REKTUM</vt:lpstr>
      <vt:lpstr>Zobrazovací metody</vt:lpstr>
      <vt:lpstr>Kolonoskopie, rektoskopie</vt:lpstr>
      <vt:lpstr>POLYPS OF THE COLON AND RECTUM</vt:lpstr>
      <vt:lpstr>POLYPS OF THE COLON AND RECTUM</vt:lpstr>
      <vt:lpstr>Vyšetření stolice</vt:lpstr>
      <vt:lpstr>JÁTRA A ŽLUČOVÉ CESTY</vt:lpstr>
      <vt:lpstr> Příčiny patologických výsledků jaterních testů</vt:lpstr>
      <vt:lpstr>Základní sada jaterních testů: indikace</vt:lpstr>
      <vt:lpstr>Základní sada jaterních testů</vt:lpstr>
      <vt:lpstr>ASpartát-amino-transferáza  (AST)</vt:lpstr>
      <vt:lpstr>Alanin-amino-transferáza (ALT)</vt:lpstr>
      <vt:lpstr>ALkalická fosfatáza (ALP)</vt:lpstr>
      <vt:lpstr>Bilirubin v séru</vt:lpstr>
      <vt:lpstr>celková bílkovina</vt:lpstr>
      <vt:lpstr>albumin</vt:lpstr>
      <vt:lpstr>Ostatní jaterní testy</vt:lpstr>
      <vt:lpstr>Ostatní jaterní testy</vt:lpstr>
      <vt:lpstr>Ostatní testy</vt:lpstr>
      <vt:lpstr>Ostatní jaterní testy</vt:lpstr>
      <vt:lpstr>Onemocnění jater: Specifické testy</vt:lpstr>
      <vt:lpstr>Onemocnění jater: Nádorové markery</vt:lpstr>
      <vt:lpstr>Zobrazovací  vyšetřovací metody: játra a žlučové cesty</vt:lpstr>
      <vt:lpstr>PANKREAS vyšetření exokrinních funkcí</vt:lpstr>
      <vt:lpstr>Invazivní metody </vt:lpstr>
      <vt:lpstr>Nepřímé neinvazivní testy</vt:lpstr>
      <vt:lpstr>Fuknční testy: bentiromidový test </vt:lpstr>
      <vt:lpstr> Vyšetření krve</vt:lpstr>
      <vt:lpstr>PANKREAS</vt:lpstr>
      <vt:lpstr>PowerPoint Presentation</vt:lpstr>
    </vt:vector>
  </TitlesOfParts>
  <Company>1.LFUK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Mean Hourly Plasma Glucose Concentrations in Subjects with Type 2 Diabetes or Glucokinase-Related Maturity-Onset Diabetes of the Young (MODY) and in Normal</dc:title>
  <dc:creator>honza</dc:creator>
  <cp:lastModifiedBy>Marsalek, Petr</cp:lastModifiedBy>
  <cp:revision>31</cp:revision>
  <dcterms:created xsi:type="dcterms:W3CDTF">2005-11-01T16:48:02Z</dcterms:created>
  <dcterms:modified xsi:type="dcterms:W3CDTF">2025-10-29T09:39:32Z</dcterms:modified>
</cp:coreProperties>
</file>