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45" r:id="rId2"/>
    <p:sldId id="357" r:id="rId3"/>
    <p:sldId id="359" r:id="rId4"/>
    <p:sldId id="360" r:id="rId5"/>
    <p:sldId id="361" r:id="rId6"/>
    <p:sldId id="362" r:id="rId7"/>
    <p:sldId id="350" r:id="rId8"/>
    <p:sldId id="353" r:id="rId9"/>
    <p:sldId id="354" r:id="rId10"/>
    <p:sldId id="352" r:id="rId11"/>
    <p:sldId id="355" r:id="rId12"/>
    <p:sldId id="356" r:id="rId13"/>
    <p:sldId id="363" r:id="rId14"/>
    <p:sldId id="349" r:id="rId15"/>
    <p:sldId id="364" r:id="rId16"/>
    <p:sldId id="408" r:id="rId17"/>
    <p:sldId id="409" r:id="rId18"/>
    <p:sldId id="410" r:id="rId19"/>
    <p:sldId id="411" r:id="rId20"/>
    <p:sldId id="413" r:id="rId21"/>
    <p:sldId id="412" r:id="rId22"/>
    <p:sldId id="329" r:id="rId23"/>
    <p:sldId id="370" r:id="rId24"/>
    <p:sldId id="371" r:id="rId25"/>
    <p:sldId id="372" r:id="rId26"/>
    <p:sldId id="373" r:id="rId27"/>
    <p:sldId id="414" r:id="rId28"/>
    <p:sldId id="343" r:id="rId29"/>
    <p:sldId id="376" r:id="rId30"/>
    <p:sldId id="380" r:id="rId31"/>
    <p:sldId id="378" r:id="rId32"/>
    <p:sldId id="377" r:id="rId33"/>
    <p:sldId id="379" r:id="rId34"/>
    <p:sldId id="388" r:id="rId35"/>
    <p:sldId id="375" r:id="rId36"/>
    <p:sldId id="389" r:id="rId37"/>
    <p:sldId id="381" r:id="rId38"/>
    <p:sldId id="382" r:id="rId39"/>
    <p:sldId id="383" r:id="rId40"/>
    <p:sldId id="384" r:id="rId41"/>
    <p:sldId id="385" r:id="rId42"/>
    <p:sldId id="365" r:id="rId43"/>
    <p:sldId id="416" r:id="rId44"/>
    <p:sldId id="424" r:id="rId45"/>
    <p:sldId id="390" r:id="rId46"/>
    <p:sldId id="391" r:id="rId47"/>
    <p:sldId id="335" r:id="rId48"/>
    <p:sldId id="337" r:id="rId49"/>
    <p:sldId id="386" r:id="rId50"/>
    <p:sldId id="387" r:id="rId51"/>
    <p:sldId id="403" r:id="rId52"/>
    <p:sldId id="392" r:id="rId53"/>
    <p:sldId id="396" r:id="rId54"/>
    <p:sldId id="404" r:id="rId55"/>
    <p:sldId id="342" r:id="rId56"/>
    <p:sldId id="420" r:id="rId57"/>
    <p:sldId id="395" r:id="rId58"/>
    <p:sldId id="397" r:id="rId59"/>
    <p:sldId id="399" r:id="rId60"/>
    <p:sldId id="402" r:id="rId61"/>
    <p:sldId id="405" r:id="rId62"/>
    <p:sldId id="425" r:id="rId6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DDDDDD"/>
    <a:srgbClr val="FF9933"/>
    <a:srgbClr val="CC00FF"/>
    <a:srgbClr val="669900"/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3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DCE40321-4C46-463F-B324-507A08C1A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8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Klepnutím lze upravit styly předlohy textu.</a:t>
            </a:r>
          </a:p>
          <a:p>
            <a:pPr lvl="1"/>
            <a:r>
              <a:rPr lang="en-US" altLang="en-US" noProof="0" smtClean="0"/>
              <a:t>Druhá úroveň</a:t>
            </a:r>
          </a:p>
          <a:p>
            <a:pPr lvl="2"/>
            <a:r>
              <a:rPr lang="en-US" altLang="en-US" noProof="0" smtClean="0"/>
              <a:t>Třetí úroveň</a:t>
            </a:r>
          </a:p>
          <a:p>
            <a:pPr lvl="3"/>
            <a:r>
              <a:rPr lang="en-US" altLang="en-US" noProof="0" smtClean="0"/>
              <a:t>Čtvrtá úroveň</a:t>
            </a:r>
          </a:p>
          <a:p>
            <a:pPr lvl="4"/>
            <a:r>
              <a:rPr lang="en-US" altLang="en-US" noProof="0" smtClean="0"/>
              <a:t>Pátá úroveň</a:t>
            </a: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F0AA69A6-8B43-4BE8-9F57-A7F9702D3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729D73-AFD7-4EB3-B521-502951930280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29A0-3633-4E3D-B9FD-E493360A8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8618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F304-9AB1-4A57-A0F3-9E3024E9B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21829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BB950-D0EB-4AE0-B784-51EEE4224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013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36BBF-0524-42D6-965F-8A49B8AD01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6896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85604-B9DA-4F62-AABB-D22798ADF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011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A0E81-9902-43CB-BAA4-3C9FBFEE09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148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3658-1413-409A-A82F-A7BD8FD3D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2379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ED9E4-0EC0-4FEC-B179-F505EF5DB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426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D625-DCBF-4AC2-BCD9-40CC75FF1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9633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CED9-EACC-4DDB-932E-1C02E1918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514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D211C-1BD3-4956-8D49-7D8BD482D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3608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0F6CE-F236-450B-AF19-B44A0BFD0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8077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5C70B91-F1AC-42A0-A024-087896BE6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E5AC10-8079-4F64-ADF6-CC4582E007BE}" type="slidenum">
              <a:rPr lang="en-US" altLang="en-US" sz="1400"/>
              <a:pPr/>
              <a:t>1</a:t>
            </a:fld>
            <a:endParaRPr lang="en-US" altLang="en-US" sz="140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63600" y="4389438"/>
            <a:ext cx="7488238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4400" b="1" dirty="0">
                <a:solidFill>
                  <a:srgbClr val="FFFF00"/>
                </a:solidFill>
                <a:latin typeface="Arial" panose="020B0604020202020204" pitchFamily="34" charset="0"/>
              </a:rPr>
              <a:t>VYŠETŘENÍ PORUCH</a:t>
            </a:r>
          </a:p>
          <a:p>
            <a:pPr algn="ctr"/>
            <a:r>
              <a:rPr lang="cs-CZ" altLang="en-US" sz="4400" b="1" dirty="0">
                <a:solidFill>
                  <a:srgbClr val="FFFF00"/>
                </a:solidFill>
                <a:latin typeface="Arial" panose="020B0604020202020204" pitchFamily="34" charset="0"/>
              </a:rPr>
              <a:t>ENDOKRINNÍHO SYSTÉMU</a:t>
            </a:r>
            <a:endParaRPr lang="cs-CZ" altLang="en-US" sz="4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ÚPF 1.LF UK, 2013 – </a:t>
            </a:r>
            <a:r>
              <a:rPr lang="cs-CZ" altLang="en-US" sz="3200" dirty="0" smtClean="0">
                <a:solidFill>
                  <a:srgbClr val="FFFF00"/>
                </a:solidFill>
                <a:latin typeface="Arial" panose="020B0604020202020204" pitchFamily="34" charset="0"/>
              </a:rPr>
              <a:t>2025 </a:t>
            </a:r>
            <a:r>
              <a:rPr lang="cs-CZ" altLang="en-US" sz="3200" dirty="0">
                <a:solidFill>
                  <a:srgbClr val="FFFF00"/>
                </a:solidFill>
                <a:latin typeface="Arial" panose="020B0604020202020204" pitchFamily="34" charset="0"/>
              </a:rPr>
              <a:t>- ...</a:t>
            </a:r>
            <a:endParaRPr lang="cs-CZ" altLang="en-US" sz="40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4462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</a:t>
            </a:r>
            <a:endParaRPr lang="en-GB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0C5DAB-78B8-483A-B1EC-12D2E35CE836}" type="slidenum">
              <a:rPr lang="en-US" altLang="en-US" sz="1400"/>
              <a:pPr/>
              <a:t>10</a:t>
            </a:fld>
            <a:endParaRPr lang="en-US" altLang="en-US" sz="140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1812925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Mezibuněčná signalizace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934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76538" y="655638"/>
            <a:ext cx="351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Základní pojmy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FE6413-23D4-48C8-A40D-4D0353911174}" type="slidenum">
              <a:rPr lang="en-US" altLang="en-US" sz="1400"/>
              <a:pPr/>
              <a:t>11</a:t>
            </a:fld>
            <a:endParaRPr lang="en-US" altLang="en-US" sz="1400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Hierarchie endokrinního systému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57400" y="2717800"/>
            <a:ext cx="2057400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Hypotalamus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7400" y="3708400"/>
            <a:ext cx="205740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Hypofýza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057400" y="4724400"/>
            <a:ext cx="2057400" cy="406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Periferní žláza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057400" y="5842000"/>
            <a:ext cx="20574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Cílové buňky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486400" y="1600200"/>
            <a:ext cx="2895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3 úrovně signalizace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267200" y="3108325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    ------------ Liberiny / statiny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495800" y="4175125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35075" indent="-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 ------------  Hormony adenohypofýzy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495800" y="53943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35075" indent="-12350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 ------------  Periferní hormony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776538" y="655638"/>
            <a:ext cx="351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Základní pojmy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1FE978-E6DC-4C35-9676-B18EE795C526}" type="slidenum">
              <a:rPr lang="en-US" altLang="en-US" sz="1400"/>
              <a:pPr/>
              <a:t>12</a:t>
            </a:fld>
            <a:endParaRPr lang="en-US" altLang="en-US" sz="1400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16002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Negativní zpětná vazba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krátká / dlouhá zpětná vazba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udržení stability systému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1410" r="2237" b="1410"/>
          <a:stretch>
            <a:fillRect/>
          </a:stretch>
        </p:blipFill>
        <p:spPr bwMode="auto">
          <a:xfrm>
            <a:off x="5108575" y="685800"/>
            <a:ext cx="3586163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57400" y="2717800"/>
            <a:ext cx="2057400" cy="406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Hypotalamus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057400" y="3708400"/>
            <a:ext cx="205740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Hypofýza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057400" y="4724400"/>
            <a:ext cx="2057400" cy="406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Periferní žláza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057400" y="5842000"/>
            <a:ext cx="2057400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Cílové buňky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776538" y="655638"/>
            <a:ext cx="351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Základní pojmy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2891A6-7D32-4E5E-9D6F-0C790B09A056}" type="slidenum">
              <a:rPr lang="en-US" altLang="en-US" sz="1400"/>
              <a:pPr/>
              <a:t>13</a:t>
            </a:fld>
            <a:endParaRPr lang="en-US" altLang="en-US" sz="140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lum bright="6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1410" r="2237" b="1410"/>
          <a:stretch>
            <a:fillRect/>
          </a:stretch>
        </p:blipFill>
        <p:spPr bwMode="auto">
          <a:xfrm>
            <a:off x="5108575" y="685800"/>
            <a:ext cx="3586163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762000" y="1812925"/>
            <a:ext cx="792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5150" indent="-56515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Endokrinní porucha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(a)	</a:t>
            </a:r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Centrální úroveň</a:t>
            </a:r>
            <a:r>
              <a:rPr lang="cs-CZ" altLang="en-US" sz="2000" b="1">
                <a:latin typeface="Arial" panose="020B0604020202020204" pitchFamily="34" charset="0"/>
              </a:rPr>
              <a:t> (hypotalamická / hypofyzární)</a:t>
            </a:r>
          </a:p>
          <a:p>
            <a:pPr>
              <a:lnSpc>
                <a:spcPct val="120000"/>
              </a:lnSpc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(b)	</a:t>
            </a:r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Periferní úroveň</a:t>
            </a:r>
            <a:r>
              <a:rPr lang="cs-CZ" altLang="en-US" sz="2000" b="1">
                <a:latin typeface="Arial" panose="020B0604020202020204" pitchFamily="34" charset="0"/>
              </a:rPr>
              <a:t> (dysfunkce periferní žlázy)</a:t>
            </a:r>
          </a:p>
          <a:p>
            <a:pPr>
              <a:lnSpc>
                <a:spcPct val="120000"/>
              </a:lnSpc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(c)	</a:t>
            </a:r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Receptorová / postreceptorová úroveň</a:t>
            </a:r>
            <a:r>
              <a:rPr lang="cs-CZ" altLang="en-US" sz="2000" b="1">
                <a:latin typeface="Arial" panose="020B0604020202020204" pitchFamily="34" charset="0"/>
              </a:rPr>
              <a:t> (necitlivost cílové tkáně na působení hormonu)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06438" y="685800"/>
            <a:ext cx="765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Projevy endokrinních onemocnění</a:t>
            </a:r>
            <a:endParaRPr lang="cs-CZ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44DE6FB-5E4D-4826-98EB-3FEEBF106352}" type="slidenum">
              <a:rPr lang="en-US" altLang="en-US" sz="1400"/>
              <a:pPr/>
              <a:t>14</a:t>
            </a:fld>
            <a:endParaRPr lang="en-US" altLang="en-US" sz="140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2438400"/>
            <a:ext cx="37369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0" y="1812925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Centrální (hypofyzární, hypotalamická) porucha se promítá do symptomatologie periferní žlázy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2803525"/>
            <a:ext cx="5105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Znamená to, že endokrinní projevy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centrální / periferní hypotyreózy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centr. / periferního Cushingova sy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centr. / periferního hypogonadismu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apod.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se mezi sebou neliší.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4927600"/>
            <a:ext cx="4419600" cy="162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Odlišení centr. /periferní poruchy se opírá o</a:t>
            </a:r>
          </a:p>
          <a:p>
            <a:r>
              <a:rPr lang="en-US" altLang="en-US" sz="2000" b="1">
                <a:latin typeface="Arial" panose="020B0604020202020204" pitchFamily="34" charset="0"/>
              </a:rPr>
              <a:t>- laboratorní testy</a:t>
            </a:r>
          </a:p>
          <a:p>
            <a:r>
              <a:rPr lang="en-US" altLang="en-US" sz="2000" b="1">
                <a:latin typeface="Arial" panose="020B0604020202020204" pitchFamily="34" charset="0"/>
              </a:rPr>
              <a:t>- případné lokální projevy nádoru (poruchy zraku, bolest hlavy ...).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706438" y="685800"/>
            <a:ext cx="765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Projevy endokrinních onemocnění</a:t>
            </a:r>
            <a:endParaRPr lang="cs-CZ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128BB4-FDDB-4724-9FA8-AF5113421070}" type="slidenum">
              <a:rPr lang="en-US" altLang="en-US" sz="1400"/>
              <a:pPr/>
              <a:t>15</a:t>
            </a:fld>
            <a:endParaRPr lang="en-US" altLang="en-US" sz="140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762000" y="1812925"/>
            <a:ext cx="79248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5150" indent="-56515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Endokrinní porucha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cs-CZ" altLang="en-US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(1)	</a:t>
            </a:r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Primární</a:t>
            </a:r>
            <a:r>
              <a:rPr lang="cs-CZ" altLang="en-US" sz="2000" b="1">
                <a:latin typeface="Arial" panose="020B0604020202020204" pitchFamily="34" charset="0"/>
              </a:rPr>
              <a:t> ... porucha periferní žlázy</a:t>
            </a:r>
          </a:p>
          <a:p>
            <a:pPr>
              <a:lnSpc>
                <a:spcPct val="120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(2)	</a:t>
            </a:r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Sekundární</a:t>
            </a:r>
            <a:r>
              <a:rPr lang="cs-CZ" altLang="en-US" sz="2000" b="1">
                <a:latin typeface="Arial" panose="020B0604020202020204" pitchFamily="34" charset="0"/>
              </a:rPr>
              <a:t> ... obvykle onemocnění hypofýzy promítající se do dysfunkce periferní žlázy</a:t>
            </a:r>
          </a:p>
          <a:p>
            <a:pPr>
              <a:lnSpc>
                <a:spcPct val="120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(3)	</a:t>
            </a:r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Terciální</a:t>
            </a:r>
            <a:r>
              <a:rPr lang="cs-CZ" altLang="en-US" sz="2000" b="1">
                <a:latin typeface="Arial" panose="020B0604020202020204" pitchFamily="34" charset="0"/>
              </a:rPr>
              <a:t> ... zřídka používaný název pro hypotalamickou hormonální poruchu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57200" y="4724400"/>
            <a:ext cx="83058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Pozn.</a:t>
            </a:r>
            <a:r>
              <a:rPr lang="cs-CZ" altLang="en-US" sz="2000" b="1">
                <a:latin typeface="Arial" panose="020B0604020202020204" pitchFamily="34" charset="0"/>
              </a:rPr>
              <a:t>: Ne všechny periferní žlázy jsou řízeny z hypofýzy: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- Sekundární hyperaldosteronismus ... = odpověď kůry nadledvin na hyperaktivitu reninu.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- Sekundární hyperparatyreóza ... = odpověď PTH na hypokalcémii.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706438" y="685800"/>
            <a:ext cx="765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Projevy endokrinních onemocnění</a:t>
            </a:r>
            <a:endParaRPr lang="cs-CZ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608948-5F23-4754-AFA4-1BCF4BBD1879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287463" y="2822575"/>
          <a:ext cx="6243637" cy="405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dokument" r:id="rId3" imgW="6251448" imgH="4056888" progId="Word.Document.8">
                  <p:embed/>
                </p:oleObj>
              </mc:Choice>
              <mc:Fallback>
                <p:oleObj name="dokument" r:id="rId3" imgW="6251448" imgH="405688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2822575"/>
                        <a:ext cx="6243637" cy="405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7010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3 úrovně endokrinní poruchy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- příklad různých typů hypotyreózy a odpovídajících plazmatických hladin hormonů.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706438" y="685800"/>
            <a:ext cx="765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Projevy endokrinních onemocnění</a:t>
            </a:r>
            <a:endParaRPr lang="cs-CZ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53498B-DBCC-41D5-9C70-82D51657FFF2}" type="slidenum">
              <a:rPr lang="en-US" altLang="en-US" sz="1400"/>
              <a:pPr/>
              <a:t>17</a:t>
            </a:fld>
            <a:endParaRPr lang="en-US" altLang="en-US" sz="140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111250" y="3033713"/>
          <a:ext cx="7196138" cy="465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dokument" r:id="rId3" imgW="7202424" imgH="4657344" progId="Word.Document.8">
                  <p:embed/>
                </p:oleObj>
              </mc:Choice>
              <mc:Fallback>
                <p:oleObj name="dokument" r:id="rId3" imgW="7202424" imgH="465734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3033713"/>
                        <a:ext cx="7196138" cy="465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Příklad: Hormonální odchylky u centrálního a periferního Cushingova syndromu</a:t>
            </a: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706438" y="685800"/>
            <a:ext cx="765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Projevy endokrinních onemocnění</a:t>
            </a:r>
            <a:endParaRPr lang="cs-CZ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CD995A-DE61-482F-AAFB-FF808DB5D0F0}" type="slidenum">
              <a:rPr lang="en-US" altLang="en-US" sz="1400"/>
              <a:pPr/>
              <a:t>18</a:t>
            </a:fld>
            <a:endParaRPr lang="en-US" altLang="en-US" sz="140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524000" y="2209800"/>
            <a:ext cx="2514600" cy="571500"/>
          </a:xfrm>
          <a:prstGeom prst="rect">
            <a:avLst/>
          </a:prstGeom>
          <a:solidFill>
            <a:srgbClr val="FFFFFF"/>
          </a:solidFill>
          <a:ln w="222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Lokální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876800" y="3200400"/>
            <a:ext cx="3810000" cy="1736725"/>
          </a:xfrm>
          <a:prstGeom prst="rect">
            <a:avLst/>
          </a:prstGeom>
          <a:solidFill>
            <a:srgbClr val="CC99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Výsledkem hormonální tvorby</a:t>
            </a:r>
          </a:p>
          <a:p>
            <a:pPr>
              <a:lnSpc>
                <a:spcPct val="135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Specifické pro danou endokrinopatii - hyper / hypofunkci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029200" y="2209800"/>
            <a:ext cx="2743200" cy="571500"/>
          </a:xfrm>
          <a:prstGeom prst="rect">
            <a:avLst/>
          </a:prstGeom>
          <a:solidFill>
            <a:srgbClr val="FFFFFF"/>
          </a:solidFill>
          <a:ln w="222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5000"/>
              </a:lnSpc>
            </a:pPr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Systémové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3810000" y="14478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4648200" y="1447800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33400" y="3200400"/>
            <a:ext cx="3810000" cy="1736725"/>
          </a:xfrm>
          <a:prstGeom prst="rect">
            <a:avLst/>
          </a:prstGeom>
          <a:solidFill>
            <a:srgbClr val="CC99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76250" indent="-476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8605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5082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1559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6131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070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5275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984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Výsledkem lokálního poškození nebo expanze (nádor, zánět ...)</a:t>
            </a:r>
          </a:p>
          <a:p>
            <a:pPr>
              <a:lnSpc>
                <a:spcPct val="135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Nespecifické projevy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953000" y="5013325"/>
            <a:ext cx="33528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256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873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305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7877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449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021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Př.: hypertense, obesita, polyurie, </a:t>
            </a:r>
            <a:r>
              <a:rPr lang="en-US" altLang="en-US" sz="2000" b="1">
                <a:latin typeface="Arial" panose="020B0604020202020204" pitchFamily="34" charset="0"/>
              </a:rPr>
              <a:t>z</a:t>
            </a:r>
            <a:r>
              <a:rPr lang="cs-CZ" altLang="en-US" sz="2000" b="1">
                <a:latin typeface="Arial" panose="020B0604020202020204" pitchFamily="34" charset="0"/>
              </a:rPr>
              <a:t>červenání, hyperglykémie, ...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85800" y="5029200"/>
            <a:ext cx="36576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256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8733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305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7877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449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021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Př.: struma; známky expanze hypofýzy - bolest hlavy, poruchy vizu ...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706438" y="685800"/>
            <a:ext cx="765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Projevy endokrinních onemocnění</a:t>
            </a:r>
            <a:endParaRPr lang="cs-CZ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410B84-6F08-49FB-B07F-A3AEB88FEE6A}" type="slidenum">
              <a:rPr lang="en-US" altLang="en-US" sz="1400"/>
              <a:pPr/>
              <a:t>19</a:t>
            </a:fld>
            <a:endParaRPr lang="en-US" altLang="en-US" sz="140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62000" y="1812925"/>
            <a:ext cx="7924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5150" indent="-56515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Paraneoplastické syndromy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" y="2590800"/>
            <a:ext cx="8077200" cy="314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Systémové projevy maligního onemocnění, které nejsou způsobeny vzdálenými metastázami.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V širokém pojetí: </a:t>
            </a:r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symptomy, které jsou výsledkem působení mediátorů (hormony, cytokiny, růstové faktory) tvořenými nádorovými buňkami</a:t>
            </a:r>
            <a:r>
              <a:rPr lang="cs-CZ" altLang="en-US" sz="2000" b="1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Zahrnuje symptomy endokrinologické, neuromuskulární, kardiovaskulární (hypertense), kožní (flash), hematologické (anémie), gastrointestinální (průjem), renální nebo smíšené povahy.</a:t>
            </a:r>
            <a:r>
              <a:rPr lang="cs-CZ" altLang="en-US"/>
              <a:t> 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706438" y="685800"/>
            <a:ext cx="765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Projevy endokrinních onemocnění</a:t>
            </a:r>
            <a:endParaRPr lang="cs-CZ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EAFFA1-CE84-4291-8874-1C1666DD2A2B}" type="slidenum">
              <a:rPr lang="en-US" altLang="en-US" sz="1400"/>
              <a:pPr/>
              <a:t>2</a:t>
            </a:fld>
            <a:endParaRPr lang="en-US" altLang="en-US" sz="1400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776538" y="655638"/>
            <a:ext cx="351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Základní pojmy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029200" y="1600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Endokrinní systém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1752600"/>
            <a:ext cx="425450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267200" y="2286000"/>
            <a:ext cx="4572000" cy="394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863600" indent="-193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1800" b="1">
                <a:latin typeface="Arial" panose="020B0604020202020204" pitchFamily="34" charset="0"/>
              </a:rPr>
              <a:t>Jeden z hlavních systémů mezibuněčné komunikace, kontroly a koordinace. Působí v koordinaci s nervovým systémem</a:t>
            </a:r>
          </a:p>
          <a:p>
            <a:endParaRPr lang="cs-CZ" altLang="en-US" sz="1800" b="1">
              <a:latin typeface="Arial" panose="020B0604020202020204" pitchFamily="34" charset="0"/>
            </a:endParaRPr>
          </a:p>
          <a:p>
            <a:r>
              <a:rPr lang="cs-CZ" altLang="en-US" sz="1800" b="1">
                <a:latin typeface="Arial" panose="020B0604020202020204" pitchFamily="34" charset="0"/>
              </a:rPr>
              <a:t>Pomáhá v udržování homeostázy na úrovni:</a:t>
            </a:r>
          </a:p>
          <a:p>
            <a:pPr lvl="3">
              <a:buFont typeface="Symbol" panose="05050102010706020507" pitchFamily="18" charset="2"/>
              <a:buChar char="·"/>
            </a:pPr>
            <a:r>
              <a:rPr lang="cs-CZ" altLang="en-US" sz="1800" b="1">
                <a:latin typeface="Arial" panose="020B0604020202020204" pitchFamily="34" charset="0"/>
              </a:rPr>
              <a:t> energetické rovnováhy</a:t>
            </a:r>
          </a:p>
          <a:p>
            <a:pPr lvl="3">
              <a:buFont typeface="Symbol" panose="05050102010706020507" pitchFamily="18" charset="2"/>
              <a:buChar char="·"/>
            </a:pPr>
            <a:r>
              <a:rPr lang="cs-CZ" altLang="en-US" sz="1800" b="1">
                <a:latin typeface="Arial" panose="020B0604020202020204" pitchFamily="34" charset="0"/>
              </a:rPr>
              <a:t> vodní, minerálové a pH bilance</a:t>
            </a:r>
          </a:p>
          <a:p>
            <a:pPr lvl="3">
              <a:buFont typeface="Symbol" panose="05050102010706020507" pitchFamily="18" charset="2"/>
              <a:buChar char="·"/>
            </a:pPr>
            <a:r>
              <a:rPr lang="cs-CZ" altLang="en-US" sz="1800" b="1">
                <a:latin typeface="Arial" panose="020B0604020202020204" pitchFamily="34" charset="0"/>
              </a:rPr>
              <a:t> reprodukce</a:t>
            </a:r>
          </a:p>
          <a:p>
            <a:pPr lvl="3">
              <a:buFont typeface="Symbol" panose="05050102010706020507" pitchFamily="18" charset="2"/>
              <a:buChar char="·"/>
            </a:pPr>
            <a:r>
              <a:rPr lang="cs-CZ" altLang="en-US" sz="1800" b="1">
                <a:latin typeface="Arial" panose="020B0604020202020204" pitchFamily="34" charset="0"/>
              </a:rPr>
              <a:t> růstu a vývoje buněk a tkání</a:t>
            </a:r>
          </a:p>
          <a:p>
            <a:pPr lvl="3">
              <a:buFont typeface="Symbol" panose="05050102010706020507" pitchFamily="18" charset="2"/>
              <a:buChar char="·"/>
            </a:pPr>
            <a:r>
              <a:rPr lang="cs-CZ" altLang="en-US" sz="1800" b="1">
                <a:latin typeface="Arial" panose="020B0604020202020204" pitchFamily="34" charset="0"/>
              </a:rPr>
              <a:t> stresové odpovědi na nociceptivní podnět (poranění, infekce apod.)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95595F-FF92-46EE-91A6-924A3B9C7EBB}" type="slidenum">
              <a:rPr lang="en-US" altLang="en-US" sz="1400"/>
              <a:pPr/>
              <a:t>20</a:t>
            </a:fld>
            <a:endParaRPr lang="en-US" altLang="en-US" sz="1400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762000" y="1812925"/>
            <a:ext cx="7924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5150" indent="-56515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Paraneoplastické syndromy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457200" y="2590800"/>
            <a:ext cx="8229600" cy="2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tabLst>
                <a:tab pos="3616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3616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3616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3616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3616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6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6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6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63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Syndrom		Mediátor</a:t>
            </a:r>
            <a:endParaRPr lang="en-US" altLang="en-US" sz="2000" b="1">
              <a:latin typeface="Arial" panose="020B0604020202020204" pitchFamily="34" charset="0"/>
            </a:endParaRPr>
          </a:p>
          <a:p>
            <a:endParaRPr lang="en-US" altLang="en-US" sz="2000" b="1">
              <a:latin typeface="Arial" panose="020B0604020202020204" pitchFamily="34" charset="0"/>
            </a:endParaRPr>
          </a:p>
          <a:p>
            <a:r>
              <a:rPr lang="en-US" altLang="en-US" sz="2000" b="1">
                <a:latin typeface="Arial" panose="020B0604020202020204" pitchFamily="34" charset="0"/>
              </a:rPr>
              <a:t>Cushingův syndrom		ACTH, ACTH-like molekuly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Hyponatrémie		ADH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Hyperkalcémie		PTHrP (PTH related peptide)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Hypoglykémie		IGF-1 (insulin-like growth factor)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Neuropatie		řada působků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Osteoporóza	IL-6, TNF (např. u myelomu)</a:t>
            </a:r>
            <a:endParaRPr lang="cs-CZ" altLang="en-US"/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706438" y="685800"/>
            <a:ext cx="765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Projevy endokrinních onemocnění</a:t>
            </a:r>
            <a:endParaRPr lang="cs-CZ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6CBC67-9CFE-404C-886F-8CB6949EB29B}" type="slidenum">
              <a:rPr lang="en-US" altLang="en-US" sz="1400"/>
              <a:pPr/>
              <a:t>21</a:t>
            </a:fld>
            <a:endParaRPr lang="en-US" altLang="en-US" sz="1400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762000" y="1812925"/>
            <a:ext cx="7924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5150" indent="-56515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Paraneoplastické syndromy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0"/>
            <a:ext cx="26574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09600" y="2590800"/>
            <a:ext cx="8077200" cy="35147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chemeClr val="accent2"/>
                </a:solidFill>
                <a:latin typeface="Arial" panose="020B0604020202020204" pitchFamily="34" charset="0"/>
              </a:rPr>
              <a:t>Paraneoplastický Cushingův syndrom</a:t>
            </a:r>
            <a:endParaRPr lang="cs-CZ" altLang="en-US" sz="2000" b="1">
              <a:latin typeface="Arial" panose="020B0604020202020204" pitchFamily="34" charset="0"/>
            </a:endParaRP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Častý typ paraneoplastického syndromu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Ektopická tvorba ACTH nebo ACTH-like molekul v různých nádorech (poměrně často malobuněčný tumor plic)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Rychlý rozvoj symptomatologie (</a:t>
            </a:r>
            <a:r>
              <a:rPr lang="cs-CZ" altLang="en-US" sz="2000" b="1">
                <a:solidFill>
                  <a:schemeClr val="accent1"/>
                </a:solidFill>
                <a:latin typeface="Arial" panose="020B0604020202020204" pitchFamily="34" charset="0"/>
              </a:rPr>
              <a:t>obvykle bez</a:t>
            </a:r>
            <a:r>
              <a:rPr lang="cs-CZ" altLang="en-US" sz="2000" b="1">
                <a:latin typeface="Arial" panose="020B0604020202020204" pitchFamily="34" charset="0"/>
              </a:rPr>
              <a:t> typické facies zahrnujících obezitu a moon face)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Dominují metabolické změny - hypokalémie - a hypertense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Odlišení hypofyzárního a paraneoplastického Cushingova syndromu může být obtížným diagnostickým problémem (nádory mohou být velmi malé, nezobrazující se na MRI)</a:t>
            </a:r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706438" y="685800"/>
            <a:ext cx="765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rgbClr val="FF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Projevy endokrinních onemocnění</a:t>
            </a:r>
            <a:endParaRPr lang="cs-CZ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CB439D-C800-49F7-B9FA-72C86E81AA3E}" type="slidenum">
              <a:rPr lang="en-US" altLang="en-US" sz="1400"/>
              <a:pPr/>
              <a:t>22</a:t>
            </a:fld>
            <a:endParaRPr lang="en-US" altLang="en-US" sz="140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228600" y="935038"/>
            <a:ext cx="5791200" cy="599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2800" b="1">
                <a:solidFill>
                  <a:srgbClr val="FFFF99"/>
                </a:solidFill>
                <a:latin typeface="Arial" panose="020B0604020202020204" pitchFamily="34" charset="0"/>
              </a:rPr>
              <a:t>Laboratorní testy</a:t>
            </a:r>
            <a:endParaRPr lang="cs-CZ" altLang="en-US" sz="2000" b="1">
              <a:latin typeface="Arial" panose="020B0604020202020204" pitchFamily="34" charset="0"/>
            </a:endParaRPr>
          </a:p>
          <a:p>
            <a:pPr algn="ctr"/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Hormony - plasmatické hladiny</a:t>
            </a:r>
          </a:p>
          <a:p>
            <a:pPr algn="ctr"/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Hormony - diurnální rytmus</a:t>
            </a:r>
          </a:p>
          <a:p>
            <a:pPr algn="ctr"/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Hormonální metabolity</a:t>
            </a:r>
          </a:p>
          <a:p>
            <a:pPr algn="ctr"/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Dynamické testy</a:t>
            </a:r>
          </a:p>
          <a:p>
            <a:pPr algn="ctr"/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Základní biochemie (Na, K, glc...), KO</a:t>
            </a:r>
          </a:p>
          <a:p>
            <a:pPr algn="ctr"/>
            <a:endParaRPr lang="cs-CZ" altLang="en-US" sz="2000" b="1">
              <a:latin typeface="Arial" panose="020B0604020202020204" pitchFamily="34" charset="0"/>
            </a:endParaRPr>
          </a:p>
          <a:p>
            <a:pPr algn="ctr"/>
            <a:r>
              <a:rPr lang="cs-CZ" altLang="en-US" sz="2800" b="1">
                <a:solidFill>
                  <a:srgbClr val="FFFF99"/>
                </a:solidFill>
                <a:latin typeface="Arial" panose="020B0604020202020204" pitchFamily="34" charset="0"/>
              </a:rPr>
              <a:t>Zobrazovací metody</a:t>
            </a:r>
            <a:r>
              <a:rPr lang="cs-CZ" altLang="en-US" sz="2000" b="1">
                <a:latin typeface="Arial" panose="020B0604020202020204" pitchFamily="34" charset="0"/>
              </a:rPr>
              <a:t/>
            </a:r>
            <a:br>
              <a:rPr lang="cs-CZ" altLang="en-US" sz="2000" b="1">
                <a:latin typeface="Arial" panose="020B0604020202020204" pitchFamily="34" charset="0"/>
              </a:rPr>
            </a:br>
            <a:r>
              <a:rPr lang="cs-CZ" altLang="en-US" sz="2000" b="1">
                <a:latin typeface="Arial" panose="020B0604020202020204" pitchFamily="34" charset="0"/>
              </a:rPr>
              <a:t> </a:t>
            </a:r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Ultrasonografie</a:t>
            </a:r>
          </a:p>
          <a:p>
            <a:pPr algn="ctr"/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CT / MRI</a:t>
            </a:r>
            <a:endParaRPr lang="cs-CZ" altLang="en-US" sz="2000" b="1">
              <a:latin typeface="Arial" panose="020B0604020202020204" pitchFamily="34" charset="0"/>
            </a:endParaRPr>
          </a:p>
          <a:p>
            <a:pPr algn="ctr"/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Scintigrafie</a:t>
            </a:r>
          </a:p>
          <a:p>
            <a:pPr algn="ctr"/>
            <a:endParaRPr lang="cs-CZ" altLang="en-US" sz="2000" b="1">
              <a:latin typeface="Arial" panose="020B0604020202020204" pitchFamily="34" charset="0"/>
            </a:endParaRPr>
          </a:p>
          <a:p>
            <a:pPr algn="ctr"/>
            <a:r>
              <a:rPr lang="cs-CZ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Jiné</a:t>
            </a:r>
            <a:endParaRPr lang="cs-CZ" altLang="en-US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/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Endoskopie</a:t>
            </a:r>
          </a:p>
          <a:p>
            <a:pPr algn="ctr"/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Perimetr</a:t>
            </a:r>
          </a:p>
          <a:p>
            <a:pPr algn="ctr"/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...</a:t>
            </a:r>
            <a:endParaRPr lang="cs-CZ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990600" y="30480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Vyšetřovací metody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A13BD9-E81E-46AC-88FD-63A1368B005E}" type="slidenum">
              <a:rPr lang="en-US" altLang="en-US" sz="1400"/>
              <a:pPr/>
              <a:t>23</a:t>
            </a:fld>
            <a:endParaRPr lang="en-US" altLang="en-US" sz="1400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506538" y="685800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008000"/>
                </a:solidFill>
                <a:latin typeface="Arial" panose="020B0604020202020204" pitchFamily="34" charset="0"/>
              </a:rPr>
              <a:t>Charakteristické syndromy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1828800"/>
            <a:ext cx="33877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5867400" y="5867400"/>
            <a:ext cx="2819400" cy="366713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Facio-trunkální obezita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1295400" y="1676400"/>
            <a:ext cx="312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Cushingův syndrom</a:t>
            </a:r>
            <a:endParaRPr lang="cs-CZ" alt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068" r="755" b="1068"/>
          <a:stretch>
            <a:fillRect/>
          </a:stretch>
        </p:blipFill>
        <p:spPr bwMode="auto">
          <a:xfrm>
            <a:off x="720725" y="2473325"/>
            <a:ext cx="4578350" cy="32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2286000" y="5867400"/>
            <a:ext cx="1524000" cy="381000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1800" b="1">
                <a:latin typeface="Arial" panose="020B0604020202020204" pitchFamily="34" charset="0"/>
              </a:rPr>
              <a:t>Moon</a:t>
            </a:r>
            <a:r>
              <a:rPr lang="cs-CZ" altLang="en-US" sz="2000" b="1">
                <a:latin typeface="Arial" panose="020B0604020202020204" pitchFamily="34" charset="0"/>
              </a:rPr>
              <a:t> face</a:t>
            </a:r>
            <a:endParaRPr lang="cs-CZ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779AD4-2008-4CE9-91E9-B7433E99B1FA}" type="slidenum">
              <a:rPr lang="en-US" altLang="en-US" sz="1400"/>
              <a:pPr/>
              <a:t>24</a:t>
            </a:fld>
            <a:endParaRPr lang="en-US" altLang="en-US" sz="1400"/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295400" y="1676400"/>
            <a:ext cx="201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Akromegalie</a:t>
            </a:r>
            <a:endParaRPr lang="cs-CZ" alt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2286000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74320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27908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1506538" y="685800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008000"/>
                </a:solidFill>
                <a:latin typeface="Arial" panose="020B0604020202020204" pitchFamily="34" charset="0"/>
              </a:rPr>
              <a:t>Charakteristické syndromy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BA2FCE-1BBA-49E9-BF2A-C3F3DC367E67}" type="slidenum">
              <a:rPr lang="en-US" altLang="en-US" sz="1400"/>
              <a:pPr/>
              <a:t>25</a:t>
            </a:fld>
            <a:endParaRPr lang="en-US" altLang="en-US" sz="140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295400" y="1676400"/>
            <a:ext cx="2014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Hypotyreóza</a:t>
            </a:r>
            <a:endParaRPr lang="cs-CZ" alt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2514600"/>
            <a:ext cx="27082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514600"/>
            <a:ext cx="55245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1506538" y="685800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008000"/>
                </a:solidFill>
                <a:latin typeface="Arial" panose="020B0604020202020204" pitchFamily="34" charset="0"/>
              </a:rPr>
              <a:t>Charakteristické syndromy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3BCA1D-A5F2-4A5D-A594-CC77E3A3A8DA}" type="slidenum">
              <a:rPr lang="en-US" altLang="en-US" sz="1400"/>
              <a:pPr/>
              <a:t>26</a:t>
            </a:fld>
            <a:endParaRPr lang="en-US" altLang="en-US" sz="1400"/>
          </a:p>
        </p:txBody>
      </p:sp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6" b="10497"/>
          <a:stretch>
            <a:fillRect/>
          </a:stretch>
        </p:blipFill>
        <p:spPr bwMode="auto">
          <a:xfrm>
            <a:off x="-1447800" y="2286000"/>
            <a:ext cx="83820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1295400" y="1676400"/>
            <a:ext cx="2117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Hypertyreóza</a:t>
            </a:r>
            <a:endParaRPr lang="cs-CZ" alt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3072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8575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5410200" y="6172200"/>
            <a:ext cx="3200400" cy="366713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Gravesova oftalmopatie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30727" name="Text Box 12"/>
          <p:cNvSpPr txBox="1">
            <a:spLocks noChangeArrowheads="1"/>
          </p:cNvSpPr>
          <p:nvPr/>
        </p:nvSpPr>
        <p:spPr bwMode="auto">
          <a:xfrm>
            <a:off x="1506538" y="685800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008000"/>
                </a:solidFill>
                <a:latin typeface="Arial" panose="020B0604020202020204" pitchFamily="34" charset="0"/>
              </a:rPr>
              <a:t>Charakteristické syndromy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FD2EC1-DC6C-4C28-A365-7F963E8D921B}" type="slidenum">
              <a:rPr lang="en-US" altLang="en-US" sz="1400"/>
              <a:pPr/>
              <a:t>27</a:t>
            </a:fld>
            <a:endParaRPr lang="en-US" altLang="en-US" sz="140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295400" y="1676400"/>
            <a:ext cx="698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Flush syndrom (součást syndromu karcinoidu)</a:t>
            </a:r>
            <a:endParaRPr lang="cs-CZ" alt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71888"/>
            <a:ext cx="33528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4495800" y="6034088"/>
            <a:ext cx="3810000" cy="366712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Karcinoid ve sliznici ilea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3352800" y="2362200"/>
            <a:ext cx="5105400" cy="1006475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73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716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193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670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242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814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386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958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Typický flush obličeje po paroxysmálním uvolnění hormonů z karcinoidu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317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362200"/>
            <a:ext cx="27654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1506538" y="685800"/>
            <a:ext cx="605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008000"/>
                </a:solidFill>
                <a:latin typeface="Arial" panose="020B0604020202020204" pitchFamily="34" charset="0"/>
              </a:rPr>
              <a:t>Charakteristické syndromy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5EBF15-E366-44E0-9A7A-2053C8E39452}" type="slidenum">
              <a:rPr lang="en-US" altLang="en-US" sz="1400"/>
              <a:pPr/>
              <a:t>28</a:t>
            </a:fld>
            <a:endParaRPr lang="en-US" altLang="en-US" sz="140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309813" y="884238"/>
            <a:ext cx="4483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chemeClr val="accent2"/>
                </a:solidFill>
                <a:latin typeface="Arial" panose="020B0604020202020204" pitchFamily="34" charset="0"/>
              </a:rPr>
              <a:t>Základní biochemie</a:t>
            </a:r>
          </a:p>
          <a:p>
            <a:pPr algn="ctr"/>
            <a:r>
              <a:rPr lang="cs-CZ" altLang="en-US" b="1">
                <a:latin typeface="Arial" panose="020B0604020202020204" pitchFamily="34" charset="0"/>
              </a:rPr>
              <a:t>(ve vztahu k endokrinopatiím)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685800" y="2362200"/>
            <a:ext cx="7391400" cy="3665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16100" indent="-1816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Na</a:t>
            </a:r>
            <a:r>
              <a:rPr lang="en-US" altLang="en-US" b="1" baseline="300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, K</a:t>
            </a:r>
            <a:r>
              <a:rPr lang="en-US" altLang="en-US" b="1" baseline="300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2000" b="1" baseline="30000">
                <a:solidFill>
                  <a:srgbClr val="FF33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000" b="1">
                <a:latin typeface="Arial" panose="020B0604020202020204" pitchFamily="34" charset="0"/>
              </a:rPr>
              <a:t>... aldosteron, kortizol, ADH</a:t>
            </a:r>
            <a:endParaRPr lang="en-US" altLang="en-US" b="1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Ca</a:t>
            </a:r>
            <a:r>
              <a:rPr lang="en-US" altLang="en-US" b="1" baseline="30000">
                <a:solidFill>
                  <a:srgbClr val="FF3300"/>
                </a:solidFill>
                <a:latin typeface="Arial" panose="020B0604020202020204" pitchFamily="34" charset="0"/>
              </a:rPr>
              <a:t>2+</a:t>
            </a:r>
            <a:r>
              <a:rPr lang="en-US" altLang="en-US" sz="2000" b="1" baseline="30000">
                <a:solidFill>
                  <a:srgbClr val="FF33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000" b="1">
                <a:latin typeface="Arial" panose="020B0604020202020204" pitchFamily="34" charset="0"/>
              </a:rPr>
              <a:t>... PTH, vitamin D, (kalcitonin)</a:t>
            </a:r>
            <a:endParaRPr lang="en-US" altLang="en-US" b="1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Glykémie</a:t>
            </a:r>
            <a:r>
              <a:rPr lang="en-US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000" b="1">
                <a:latin typeface="Arial" panose="020B0604020202020204" pitchFamily="34" charset="0"/>
              </a:rPr>
              <a:t>... inzulín, glukagon, kortikoidy, STH,  katecholaminy ...</a:t>
            </a:r>
          </a:p>
          <a:p>
            <a:pPr>
              <a:lnSpc>
                <a:spcPct val="130000"/>
              </a:lnSpc>
            </a:pPr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Cholesterol</a:t>
            </a:r>
            <a:r>
              <a:rPr lang="en-US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000" b="1">
                <a:latin typeface="Arial" panose="020B0604020202020204" pitchFamily="34" charset="0"/>
              </a:rPr>
              <a:t>... hypotyreóza, Cushingův sy</a:t>
            </a:r>
            <a:endParaRPr lang="en-US" altLang="en-US" b="1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Osmolarita  / diuréza</a:t>
            </a:r>
          </a:p>
          <a:p>
            <a:pPr>
              <a:lnSpc>
                <a:spcPct val="130000"/>
              </a:lnSpc>
            </a:pPr>
            <a:r>
              <a:rPr lang="en-US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000" b="1">
                <a:latin typeface="Arial" panose="020B0604020202020204" pitchFamily="34" charset="0"/>
              </a:rPr>
              <a:t>... vodní / osmotická polyurie (diabetes insipidus, diabetes mellitus...)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47DAED-782B-4D01-9EAB-E2C57FCB016E}" type="slidenum">
              <a:rPr lang="en-US" altLang="en-US" sz="1400"/>
              <a:pPr/>
              <a:t>29</a:t>
            </a:fld>
            <a:endParaRPr lang="en-US" altLang="en-US" sz="14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762000" y="2286000"/>
            <a:ext cx="7924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Vodní a Na</a:t>
            </a:r>
            <a:r>
              <a:rPr lang="cs-CZ" altLang="en-US" sz="2800" b="1" baseline="300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r>
              <a:rPr lang="cs-CZ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/K</a:t>
            </a:r>
            <a:r>
              <a:rPr lang="cs-CZ" altLang="en-US" sz="2800" b="1" baseline="3000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r>
              <a:rPr lang="cs-CZ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 bilance</a:t>
            </a:r>
            <a:endParaRPr lang="cs-CZ" altLang="en-US" sz="2000" b="1">
              <a:solidFill>
                <a:srgbClr val="020202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altLang="en-US" sz="2000" b="1">
              <a:solidFill>
                <a:srgbClr val="020202"/>
              </a:solidFill>
              <a:latin typeface="Arial" panose="020B0604020202020204" pitchFamily="34" charset="0"/>
            </a:endParaRPr>
          </a:p>
          <a:p>
            <a:r>
              <a:rPr lang="cs-CZ" altLang="en-US" sz="2000" b="1">
                <a:solidFill>
                  <a:srgbClr val="020202"/>
                </a:solidFill>
                <a:latin typeface="Arial" panose="020B0604020202020204" pitchFamily="34" charset="0"/>
              </a:rPr>
              <a:t>Aldosteron</a:t>
            </a:r>
          </a:p>
          <a:p>
            <a:r>
              <a:rPr lang="cs-CZ" altLang="en-US" sz="2000" b="1">
                <a:solidFill>
                  <a:srgbClr val="020202"/>
                </a:solidFill>
                <a:latin typeface="Arial" panose="020B0604020202020204" pitchFamily="34" charset="0"/>
              </a:rPr>
              <a:t>Kortizol</a:t>
            </a:r>
          </a:p>
          <a:p>
            <a:r>
              <a:rPr lang="cs-CZ" altLang="en-US" sz="2000" b="1">
                <a:solidFill>
                  <a:srgbClr val="020202"/>
                </a:solidFill>
                <a:latin typeface="Arial" panose="020B0604020202020204" pitchFamily="34" charset="0"/>
              </a:rPr>
              <a:t>Vasopressin (ADH)</a:t>
            </a:r>
          </a:p>
          <a:p>
            <a:r>
              <a:rPr lang="cs-CZ" altLang="en-US" sz="2000" b="1">
                <a:solidFill>
                  <a:srgbClr val="020202"/>
                </a:solidFill>
                <a:latin typeface="Arial" panose="020B0604020202020204" pitchFamily="34" charset="0"/>
              </a:rPr>
              <a:t>Natriuretické peptidy (ANP, BNP, CNP)</a:t>
            </a:r>
          </a:p>
          <a:p>
            <a:r>
              <a:rPr lang="cs-CZ" altLang="en-US" sz="2000" b="1">
                <a:solidFill>
                  <a:srgbClr val="020202"/>
                </a:solidFill>
                <a:latin typeface="Arial" panose="020B0604020202020204" pitchFamily="34" charset="0"/>
              </a:rPr>
              <a:t>Inzulín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319338" y="884238"/>
            <a:ext cx="442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chemeClr val="accent2"/>
                </a:solidFill>
                <a:latin typeface="Arial" panose="020B0604020202020204" pitchFamily="34" charset="0"/>
              </a:rPr>
              <a:t>Základní biochemie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2D37B4-8794-4FE4-8189-3C137FAFCC10}" type="slidenum">
              <a:rPr lang="en-US" altLang="en-US" sz="1400"/>
              <a:pPr/>
              <a:t>3</a:t>
            </a:fld>
            <a:endParaRPr lang="en-US" altLang="en-US" sz="1400"/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657725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886200" y="3657600"/>
            <a:ext cx="495300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Chemická látka, která je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uvolněna do cirkulace,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působí na vzdálené buňky,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váže se na specifické receptory cílových buněk,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po této vazbě navozuje změny fyziologického stavu buňky.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609600" y="1676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Hormon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2776538" y="655638"/>
            <a:ext cx="351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Základní pojmy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C98BB6-A626-492A-98AF-99E65714D32D}" type="slidenum">
              <a:rPr lang="en-US" altLang="en-US" sz="1400"/>
              <a:pPr/>
              <a:t>30</a:t>
            </a:fld>
            <a:endParaRPr lang="en-US" altLang="en-US" sz="1400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85800" y="2193925"/>
            <a:ext cx="7543800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Diferenciální diagnóza polyurie</a:t>
            </a:r>
            <a:endParaRPr lang="cs-CZ" altLang="en-US" sz="2000" b="1">
              <a:latin typeface="Arial" panose="020B0604020202020204" pitchFamily="34" charset="0"/>
            </a:endParaRP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solidFill>
                  <a:srgbClr val="008000"/>
                </a:solidFill>
                <a:latin typeface="Arial" panose="020B0604020202020204" pitchFamily="34" charset="0"/>
              </a:rPr>
              <a:t>Vodní diuréza</a:t>
            </a:r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- diabetes insipidus centralis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- diabetes insipidus renalis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- psychogenní polydipsie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solidFill>
                  <a:srgbClr val="008000"/>
                </a:solidFill>
                <a:latin typeface="Arial" panose="020B0604020202020204" pitchFamily="34" charset="0"/>
              </a:rPr>
              <a:t>Osmotická diuréza</a:t>
            </a:r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- glykosurie (dekompenzovaný DM)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- kalciurie (hyper-PTH, kostní metastázy, sarkoidóza...)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- natriurie (osmotická diuretika, addisonský syndrom)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319338" y="884238"/>
            <a:ext cx="442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chemeClr val="accent2"/>
                </a:solidFill>
                <a:latin typeface="Arial" panose="020B0604020202020204" pitchFamily="34" charset="0"/>
              </a:rPr>
              <a:t>Základní biochemie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1C6658-AB6D-4060-BF94-B2E09C8E3D41}" type="slidenum">
              <a:rPr lang="en-US" altLang="en-US" sz="1400"/>
              <a:pPr/>
              <a:t>31</a:t>
            </a:fld>
            <a:endParaRPr lang="en-US" altLang="en-US" sz="140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0"/>
            <a:ext cx="66087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altLang="en-US" sz="2800" b="1" baseline="300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n-US" altLang="en-US" sz="2000" b="1" smtClean="0">
                <a:latin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endParaRPr lang="en-US" altLang="en-US" sz="2000" b="1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 b="1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 b="1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US" altLang="en-US" sz="2000" b="1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000" b="1" smtClean="0">
                <a:solidFill>
                  <a:srgbClr val="FF3300"/>
                </a:solidFill>
                <a:latin typeface="Arial" panose="020B0604020202020204" pitchFamily="34" charset="0"/>
              </a:rPr>
              <a:t>Regulace:</a:t>
            </a:r>
            <a:endParaRPr lang="en-US" altLang="en-US" sz="2000" b="1" smtClean="0">
              <a:latin typeface="Arial" panose="020B0604020202020204" pitchFamily="34" charset="0"/>
            </a:endParaRPr>
          </a:p>
          <a:p>
            <a:r>
              <a:rPr lang="en-US" altLang="en-US" sz="2000" b="1" smtClean="0">
                <a:latin typeface="Arial" panose="020B0604020202020204" pitchFamily="34" charset="0"/>
              </a:rPr>
              <a:t>PTH</a:t>
            </a:r>
          </a:p>
          <a:p>
            <a:r>
              <a:rPr lang="en-US" altLang="en-US" sz="2000" b="1" smtClean="0">
                <a:latin typeface="Arial" panose="020B0604020202020204" pitchFamily="34" charset="0"/>
              </a:rPr>
              <a:t>Vitamin D</a:t>
            </a:r>
            <a:r>
              <a:rPr lang="en-US" altLang="en-US" sz="2000" b="1" baseline="-25000" smtClean="0">
                <a:latin typeface="Arial" panose="020B0604020202020204" pitchFamily="34" charset="0"/>
              </a:rPr>
              <a:t>3</a:t>
            </a:r>
            <a:endParaRPr lang="en-US" altLang="en-US" sz="2000" b="1" smtClean="0">
              <a:latin typeface="Arial" panose="020B0604020202020204" pitchFamily="34" charset="0"/>
            </a:endParaRPr>
          </a:p>
          <a:p>
            <a:r>
              <a:rPr lang="en-US" altLang="en-US" sz="2000" b="1" smtClean="0">
                <a:latin typeface="Arial" panose="020B0604020202020204" pitchFamily="34" charset="0"/>
              </a:rPr>
              <a:t>Kalcitonin</a:t>
            </a:r>
            <a:endParaRPr lang="cs-CZ" altLang="en-US" sz="2000" b="1" smtClean="0">
              <a:latin typeface="Arial" panose="020B0604020202020204" pitchFamily="34" charset="0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962400" y="838200"/>
            <a:ext cx="12192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326815-8BA1-455F-BB0F-451721C23EC1}" type="slidenum">
              <a:rPr lang="en-US" altLang="en-US" sz="1400"/>
              <a:pPr/>
              <a:t>32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cs-CZ" altLang="en-US" sz="2800" b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cs-CZ" altLang="en-US" sz="2800" b="1" baseline="300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cs-CZ" altLang="en-US" sz="2000" b="1" smtClean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endParaRPr lang="cs-CZ" altLang="en-US" sz="2000" b="1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altLang="en-US" sz="2000" b="1" smtClean="0">
                <a:latin typeface="Arial" panose="020B0604020202020204" pitchFamily="34" charset="0"/>
              </a:rPr>
              <a:t>Etiologie:</a:t>
            </a:r>
          </a:p>
          <a:p>
            <a:r>
              <a:rPr lang="cs-CZ" altLang="en-US" sz="2000" b="1" smtClean="0">
                <a:latin typeface="Arial" panose="020B0604020202020204" pitchFamily="34" charset="0"/>
              </a:rPr>
              <a:t>Hypoparatyreóza (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cs-CZ" altLang="en-US" sz="2000" b="1" smtClean="0">
                <a:latin typeface="Arial" panose="020B0604020202020204" pitchFamily="34" charset="0"/>
              </a:rPr>
              <a:t>PTH, 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↓Ca</a:t>
            </a:r>
            <a:r>
              <a:rPr lang="cs-CZ" altLang="en-US" sz="2000" b="1" baseline="3000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en-US" sz="2000" b="1" smtClean="0">
                <a:latin typeface="Arial" panose="020B0604020202020204" pitchFamily="34" charset="0"/>
              </a:rPr>
              <a:t> 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altLang="en-US" sz="2000" b="1" smtClean="0">
                <a:latin typeface="Arial" panose="020B0604020202020204" pitchFamily="34" charset="0"/>
              </a:rPr>
              <a:t>HPO</a:t>
            </a:r>
            <a:r>
              <a:rPr lang="cs-CZ" altLang="en-US" sz="2000" b="1" baseline="-25000" smtClean="0">
                <a:latin typeface="Arial" panose="020B0604020202020204" pitchFamily="34" charset="0"/>
              </a:rPr>
              <a:t>4</a:t>
            </a:r>
            <a:r>
              <a:rPr lang="cs-CZ" altLang="en-US" sz="2000" b="1" baseline="30000" smtClean="0">
                <a:latin typeface="Arial" panose="020B0604020202020204" pitchFamily="34" charset="0"/>
              </a:rPr>
              <a:t>2-</a:t>
            </a:r>
            <a:r>
              <a:rPr lang="cs-CZ" altLang="en-US" sz="2000" b="1" smtClean="0">
                <a:latin typeface="Arial" panose="020B0604020202020204" pitchFamily="34" charset="0"/>
              </a:rPr>
              <a:t>)</a:t>
            </a:r>
          </a:p>
          <a:p>
            <a:r>
              <a:rPr lang="cs-CZ" altLang="en-US" sz="2000" b="1" smtClean="0">
                <a:latin typeface="Arial" panose="020B0604020202020204" pitchFamily="34" charset="0"/>
              </a:rPr>
              <a:t>Vitamin D</a:t>
            </a:r>
            <a:r>
              <a:rPr lang="cs-CZ" altLang="en-US" sz="2000" b="1" baseline="-25000" smtClean="0">
                <a:latin typeface="Arial" panose="020B0604020202020204" pitchFamily="34" charset="0"/>
              </a:rPr>
              <a:t>3</a:t>
            </a:r>
            <a:r>
              <a:rPr lang="cs-CZ" altLang="en-US" sz="2000" b="1" smtClean="0">
                <a:latin typeface="Arial" panose="020B0604020202020204" pitchFamily="34" charset="0"/>
              </a:rPr>
              <a:t> deficience (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altLang="en-US" sz="2000" b="1" smtClean="0">
                <a:latin typeface="Arial" panose="020B0604020202020204" pitchFamily="34" charset="0"/>
              </a:rPr>
              <a:t>PTH, 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↓Ca</a:t>
            </a:r>
            <a:r>
              <a:rPr lang="cs-CZ" altLang="en-US" sz="2000" b="1" baseline="3000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en-US" sz="2000" b="1" smtClean="0">
                <a:latin typeface="Arial" panose="020B0604020202020204" pitchFamily="34" charset="0"/>
              </a:rPr>
              <a:t> 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cs-CZ" altLang="en-US" sz="2000" b="1" smtClean="0">
                <a:latin typeface="Arial" panose="020B0604020202020204" pitchFamily="34" charset="0"/>
              </a:rPr>
              <a:t>HPO</a:t>
            </a:r>
            <a:r>
              <a:rPr lang="cs-CZ" altLang="en-US" sz="2000" b="1" baseline="-25000" smtClean="0">
                <a:latin typeface="Arial" panose="020B0604020202020204" pitchFamily="34" charset="0"/>
              </a:rPr>
              <a:t>4</a:t>
            </a:r>
            <a:r>
              <a:rPr lang="cs-CZ" altLang="en-US" sz="2000" b="1" baseline="30000" smtClean="0">
                <a:latin typeface="Arial" panose="020B0604020202020204" pitchFamily="34" charset="0"/>
              </a:rPr>
              <a:t>2-</a:t>
            </a:r>
            <a:r>
              <a:rPr lang="cs-CZ" altLang="en-US" sz="2000" b="1" smtClean="0">
                <a:latin typeface="Arial" panose="020B0604020202020204" pitchFamily="34" charset="0"/>
              </a:rPr>
              <a:t>)</a:t>
            </a:r>
          </a:p>
          <a:p>
            <a:r>
              <a:rPr lang="cs-CZ" altLang="en-US" sz="2000" b="1" smtClean="0">
                <a:latin typeface="Arial" panose="020B0604020202020204" pitchFamily="34" charset="0"/>
              </a:rPr>
              <a:t>Pankreatitida</a:t>
            </a:r>
          </a:p>
          <a:p>
            <a:r>
              <a:rPr lang="cs-CZ" altLang="en-US" sz="2000" b="1" smtClean="0">
                <a:latin typeface="Arial" panose="020B0604020202020204" pitchFamily="34" charset="0"/>
              </a:rPr>
              <a:t>Chronické selhání ledvin (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altLang="en-US" sz="2000" b="1" smtClean="0">
                <a:latin typeface="Arial" panose="020B0604020202020204" pitchFamily="34" charset="0"/>
              </a:rPr>
              <a:t>PTH, 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↓Ca</a:t>
            </a:r>
            <a:r>
              <a:rPr lang="cs-CZ" altLang="en-US" sz="2000" b="1" baseline="3000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en-US" sz="2000" b="1" smtClean="0">
                <a:latin typeface="Arial" panose="020B0604020202020204" pitchFamily="34" charset="0"/>
              </a:rPr>
              <a:t> 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altLang="en-US" sz="2000" b="1" smtClean="0">
                <a:latin typeface="Arial" panose="020B0604020202020204" pitchFamily="34" charset="0"/>
              </a:rPr>
              <a:t>HPO</a:t>
            </a:r>
            <a:r>
              <a:rPr lang="cs-CZ" altLang="en-US" sz="2000" b="1" baseline="-25000" smtClean="0">
                <a:latin typeface="Arial" panose="020B0604020202020204" pitchFamily="34" charset="0"/>
              </a:rPr>
              <a:t>4</a:t>
            </a:r>
            <a:r>
              <a:rPr lang="cs-CZ" altLang="en-US" sz="2000" b="1" baseline="30000" smtClean="0">
                <a:latin typeface="Arial" panose="020B0604020202020204" pitchFamily="34" charset="0"/>
              </a:rPr>
              <a:t>2-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Malnutrice (↑PTH, ↓Ca</a:t>
            </a:r>
            <a:r>
              <a:rPr lang="cs-CZ" altLang="en-US" sz="2000" b="1" baseline="3000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en-US" sz="2000" b="1" smtClean="0">
                <a:latin typeface="Arial" panose="020B0604020202020204" pitchFamily="34" charset="0"/>
              </a:rPr>
              <a:t> 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↓Mg</a:t>
            </a:r>
            <a:r>
              <a:rPr lang="cs-CZ" altLang="en-US" sz="2000" b="1" baseline="30000" smtClean="0">
                <a:latin typeface="Arial" panose="020B0604020202020204" pitchFamily="34" charset="0"/>
              </a:rPr>
              <a:t>++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2319338" y="884238"/>
            <a:ext cx="442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chemeClr val="hlink"/>
                </a:solidFill>
                <a:latin typeface="Arial" panose="020B0604020202020204" pitchFamily="34" charset="0"/>
              </a:rPr>
              <a:t>Základní biochemie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40FB3C-602F-495E-8F05-5BB7D4733E9D}" type="slidenum">
              <a:rPr lang="en-US" altLang="en-US" sz="1400"/>
              <a:pPr/>
              <a:t>33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altLang="en-US" sz="2800" b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cs-CZ" altLang="en-US" sz="2800" b="1" baseline="3000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endParaRPr lang="cs-CZ" altLang="en-US" sz="2000" b="1" smtClean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endParaRPr lang="cs-CZ" altLang="en-US" sz="20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000" b="1" smtClean="0">
                <a:latin typeface="Arial" panose="020B0604020202020204" pitchFamily="34" charset="0"/>
              </a:rPr>
              <a:t>Etiologie:</a:t>
            </a:r>
          </a:p>
          <a:p>
            <a:pPr>
              <a:lnSpc>
                <a:spcPct val="90000"/>
              </a:lnSpc>
            </a:pPr>
            <a:r>
              <a:rPr lang="cs-CZ" altLang="en-US" sz="2000" b="1" smtClean="0">
                <a:latin typeface="Arial" panose="020B0604020202020204" pitchFamily="34" charset="0"/>
              </a:rPr>
              <a:t>Primární hyperparatyreóza (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cs-CZ" altLang="en-US" sz="2000" b="1" smtClean="0">
                <a:latin typeface="Arial" panose="020B0604020202020204" pitchFamily="34" charset="0"/>
              </a:rPr>
              <a:t>PTH, 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↑Ca</a:t>
            </a:r>
            <a:r>
              <a:rPr lang="cs-CZ" altLang="en-US" sz="2000" b="1" baseline="3000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en-US" sz="2000" b="1" smtClean="0">
                <a:latin typeface="Arial" panose="020B0604020202020204" pitchFamily="34" charset="0"/>
              </a:rPr>
              <a:t> 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cs-CZ" altLang="en-US" sz="2000" b="1" smtClean="0">
                <a:latin typeface="Arial" panose="020B0604020202020204" pitchFamily="34" charset="0"/>
              </a:rPr>
              <a:t>HPO</a:t>
            </a:r>
            <a:r>
              <a:rPr lang="cs-CZ" altLang="en-US" sz="2000" b="1" baseline="-25000" smtClean="0">
                <a:latin typeface="Arial" panose="020B0604020202020204" pitchFamily="34" charset="0"/>
              </a:rPr>
              <a:t>4</a:t>
            </a:r>
            <a:r>
              <a:rPr lang="cs-CZ" altLang="en-US" sz="2000" b="1" baseline="30000" smtClean="0">
                <a:latin typeface="Arial" panose="020B0604020202020204" pitchFamily="34" charset="0"/>
              </a:rPr>
              <a:t>2-</a:t>
            </a:r>
            <a:r>
              <a:rPr lang="cs-CZ" altLang="en-US" sz="2000" b="1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altLang="en-US" sz="2000" b="1" smtClean="0">
                <a:latin typeface="Arial" panose="020B0604020202020204" pitchFamily="34" charset="0"/>
              </a:rPr>
              <a:t>Vit. D</a:t>
            </a:r>
            <a:r>
              <a:rPr lang="cs-CZ" altLang="en-US" sz="2000" b="1" baseline="-25000" smtClean="0">
                <a:latin typeface="Arial" panose="020B0604020202020204" pitchFamily="34" charset="0"/>
              </a:rPr>
              <a:t>3</a:t>
            </a:r>
            <a:r>
              <a:rPr lang="cs-CZ" altLang="en-US" sz="2000" b="1" smtClean="0">
                <a:latin typeface="Arial" panose="020B0604020202020204" pitchFamily="34" charset="0"/>
              </a:rPr>
              <a:t> intoxikace (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cs-CZ" altLang="en-US" sz="2000" b="1" smtClean="0">
                <a:latin typeface="Arial" panose="020B0604020202020204" pitchFamily="34" charset="0"/>
              </a:rPr>
              <a:t>PTH, 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↑Ca</a:t>
            </a:r>
            <a:r>
              <a:rPr lang="cs-CZ" altLang="en-US" sz="2000" b="1" baseline="30000" smtClean="0"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altLang="en-US" sz="2000" b="1" smtClean="0">
                <a:latin typeface="Arial" panose="020B0604020202020204" pitchFamily="34" charset="0"/>
              </a:rPr>
              <a:t> 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cs-CZ" altLang="en-US" sz="2000" b="1" smtClean="0">
                <a:latin typeface="Arial" panose="020B0604020202020204" pitchFamily="34" charset="0"/>
              </a:rPr>
              <a:t>HPO</a:t>
            </a:r>
            <a:r>
              <a:rPr lang="cs-CZ" altLang="en-US" sz="2000" b="1" baseline="-25000" smtClean="0">
                <a:latin typeface="Arial" panose="020B0604020202020204" pitchFamily="34" charset="0"/>
              </a:rPr>
              <a:t>4</a:t>
            </a:r>
            <a:r>
              <a:rPr lang="cs-CZ" altLang="en-US" sz="2000" b="1" baseline="30000" smtClean="0">
                <a:latin typeface="Arial" panose="020B0604020202020204" pitchFamily="34" charset="0"/>
              </a:rPr>
              <a:t>2-</a:t>
            </a:r>
            <a:r>
              <a:rPr lang="cs-CZ" altLang="en-US" sz="2000" b="1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cs-CZ" altLang="en-US" sz="2000" b="1" smtClean="0">
                <a:latin typeface="Arial" panose="020B0604020202020204" pitchFamily="34" charset="0"/>
              </a:rPr>
              <a:t>Insuficience kůry nadledvin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cs-CZ" altLang="en-US" sz="2000" b="1" smtClean="0">
                <a:latin typeface="Arial" panose="020B0604020202020204" pitchFamily="34" charset="0"/>
              </a:rPr>
              <a:t>		(kortizol inhibuje resorpci 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cs-CZ" altLang="en-US" sz="2000" b="1" baseline="30000" smtClean="0"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cs-CZ" alt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ve střevě)</a:t>
            </a:r>
            <a:endParaRPr lang="cs-CZ" altLang="en-US" sz="1800" b="1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en-US" sz="2000" b="1" smtClean="0">
                <a:latin typeface="Arial" panose="020B0604020202020204" pitchFamily="34" charset="0"/>
              </a:rPr>
              <a:t>Malignity (ca prsu, bronchogenní ca, myelom)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sz="2000" b="1" smtClean="0">
                <a:latin typeface="Arial" panose="020B0604020202020204" pitchFamily="34" charset="0"/>
              </a:rPr>
              <a:t>		(PTHrP, IL-6 nebo jiný cytokin)</a:t>
            </a:r>
          </a:p>
          <a:p>
            <a:pPr>
              <a:lnSpc>
                <a:spcPct val="90000"/>
              </a:lnSpc>
            </a:pPr>
            <a:r>
              <a:rPr lang="cs-CZ" altLang="en-US" sz="2000" b="1" smtClean="0">
                <a:latin typeface="Arial" panose="020B0604020202020204" pitchFamily="34" charset="0"/>
              </a:rPr>
              <a:t>Imobilizace</a:t>
            </a:r>
          </a:p>
          <a:p>
            <a:pPr>
              <a:lnSpc>
                <a:spcPct val="90000"/>
              </a:lnSpc>
            </a:pPr>
            <a:r>
              <a:rPr lang="cs-CZ" altLang="en-US" sz="2000" b="1" smtClean="0">
                <a:latin typeface="Arial" panose="020B0604020202020204" pitchFamily="34" charset="0"/>
              </a:rPr>
              <a:t>Sarkoidóza (tvorba 1,25-OH-D</a:t>
            </a:r>
            <a:r>
              <a:rPr lang="cs-CZ" altLang="en-US" sz="2000" b="1" baseline="-25000" smtClean="0">
                <a:latin typeface="Arial" panose="020B0604020202020204" pitchFamily="34" charset="0"/>
              </a:rPr>
              <a:t>3</a:t>
            </a:r>
            <a:r>
              <a:rPr lang="cs-CZ" altLang="en-US" sz="2000" b="1" smtClean="0">
                <a:latin typeface="Arial" panose="020B0604020202020204" pitchFamily="34" charset="0"/>
              </a:rPr>
              <a:t> vit. v makrofázích)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2319338" y="884238"/>
            <a:ext cx="442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chemeClr val="hlink"/>
                </a:solidFill>
                <a:latin typeface="Arial" panose="020B0604020202020204" pitchFamily="34" charset="0"/>
              </a:rPr>
              <a:t>Základní biochemie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318450-B7A1-423B-BC17-B2AE309FA165}" type="slidenum">
              <a:rPr lang="en-US" altLang="en-US" sz="1400"/>
              <a:pPr/>
              <a:t>34</a:t>
            </a:fld>
            <a:endParaRPr lang="en-US" altLang="en-US" sz="1400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784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Endokrinní hypertense je nejčastějším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typem sekundární hypertense.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solidFill>
                  <a:srgbClr val="00CC66"/>
                </a:solidFill>
                <a:latin typeface="Arial" panose="020B0604020202020204" pitchFamily="34" charset="0"/>
              </a:rPr>
              <a:t>Rozdíly proti primární hypertensi: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1. manifestace u mladších pacientů (ne vždy)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2. rychlý rozvoj těžké hypertense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3. omezená odpověď na léčbu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4. časný rozvoj komplikací (retino-patie, nefro-patie, hypertrofie srdeční)</a:t>
            </a:r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-228600"/>
            <a:ext cx="3117850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749300" y="884238"/>
            <a:ext cx="523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Sekundární hypertense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762000" y="2727325"/>
            <a:ext cx="7620000" cy="1920875"/>
          </a:xfrm>
          <a:prstGeom prst="rect">
            <a:avLst/>
          </a:prstGeom>
          <a:solidFill>
            <a:srgbClr val="66FF33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1. </a:t>
            </a:r>
            <a:r>
              <a:rPr lang="cs-CZ" altLang="en-US" sz="2000" b="1">
                <a:latin typeface="Arial" panose="020B0604020202020204" pitchFamily="34" charset="0"/>
              </a:rPr>
              <a:t>Primární hyper-aldosteronismus (4 % hypertoniků !)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2. Cushingův syndrom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3. Feo-chromo-cytom ... často paroxysmální charakter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Některé další endokrinopatie mají vztah k primární hypertensi (akro-megalie, primární hyper-para-tyreóza ...)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B42469-3CDE-4DA7-8857-3A419AB8B515}" type="slidenum">
              <a:rPr lang="en-US" altLang="en-US" sz="1400"/>
              <a:pPr/>
              <a:t>35</a:t>
            </a:fld>
            <a:endParaRPr lang="en-US" altLang="en-US" sz="1400"/>
          </a:p>
        </p:txBody>
      </p:sp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3513138" y="884238"/>
            <a:ext cx="203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en-US" sz="36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Perimetr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781175"/>
            <a:ext cx="4510087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685800" y="1965325"/>
            <a:ext cx="365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Vzdálenost mezi hypofýzou a chiasma nervi optici je u zdravého člověka asi 5 mm.</a:t>
            </a: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51188"/>
            <a:ext cx="3276600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85800" y="4927600"/>
            <a:ext cx="3505200" cy="16256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Poruchy zraku u tumorů hypofýzy: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rozostřené vidění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bitemporální hemianopsie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 amauróza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714720-36AE-4A1E-B08B-DE8654A28FC0}" type="slidenum">
              <a:rPr lang="en-US" altLang="en-US" sz="1400"/>
              <a:pPr/>
              <a:t>36</a:t>
            </a:fld>
            <a:endParaRPr lang="en-US" altLang="en-US" sz="140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3443288" y="692150"/>
            <a:ext cx="219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Hormony</a:t>
            </a:r>
            <a:endParaRPr lang="cs-CZ" altLang="en-US" sz="3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533400" y="1889125"/>
            <a:ext cx="8153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chemeClr val="accent2"/>
                </a:solidFill>
                <a:latin typeface="Arial" panose="020B0604020202020204" pitchFamily="34" charset="0"/>
              </a:rPr>
              <a:t>Diagnostické přístupy</a:t>
            </a:r>
            <a:endParaRPr lang="cs-CZ" altLang="en-US" sz="2000" b="1">
              <a:latin typeface="Arial" panose="020B0604020202020204" pitchFamily="34" charset="0"/>
            </a:endParaRP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solidFill>
                  <a:srgbClr val="FF9933"/>
                </a:solidFill>
                <a:latin typeface="Arial" panose="020B0604020202020204" pitchFamily="34" charset="0"/>
              </a:rPr>
              <a:t>Bazální koncentrace</a:t>
            </a:r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	1. Bazální plazmatické hladiny (jednorázové vyšetření)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2. Diurnální dynamika hormonů (např. kortizol, STH)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3. Další hormonální cykly (např.  menstruační cyklus)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4. Močové koncentrace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5. Hormonální metabolity - močové, plazmatické (C-peptid)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6. Nepřímé hodnocení - měření metabolické odpovědi (ADH ... diuréza, insulin ... glykémie apod.)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solidFill>
                  <a:srgbClr val="FF9933"/>
                </a:solidFill>
                <a:latin typeface="Arial" panose="020B0604020202020204" pitchFamily="34" charset="0"/>
              </a:rPr>
              <a:t>Funkční testy</a:t>
            </a:r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	1. Inhibiční testy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2. Stimulační testy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EB70BE-0B08-4FFB-8BE4-263BA0A92E2A}" type="slidenum">
              <a:rPr lang="en-US" altLang="en-US" sz="1400"/>
              <a:pPr/>
              <a:t>37</a:t>
            </a:fld>
            <a:endParaRPr lang="en-US" altLang="en-US" sz="140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936625" y="692150"/>
            <a:ext cx="7224713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Hormony</a:t>
            </a:r>
          </a:p>
          <a:p>
            <a:pPr algn="ctr"/>
            <a:r>
              <a:rPr lang="cs-CZ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Plazmatické hladiny a diurnální variabilita</a:t>
            </a:r>
            <a:endParaRPr lang="cs-CZ" altLang="en-US" sz="3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609600" y="2209800"/>
            <a:ext cx="7543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Jednorázový (bazální) odběr je u většiny hormonů dostatečně validní.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Hormony s diurnální variabilitou - např. kortizol, STH - vyžadují opakované měření v průběhu 24 h období (obvykle v intervalech 4 - 6 h)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3381375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3657600" y="5486400"/>
            <a:ext cx="5410200" cy="915988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827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304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8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5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925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9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6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P-</a:t>
            </a:r>
            <a:r>
              <a:rPr lang="cs-CZ" altLang="en-US" sz="1800" b="1">
                <a:latin typeface="Arial" panose="020B0604020202020204" pitchFamily="34" charset="0"/>
              </a:rPr>
              <a:t>kortisol: Fyziologický denní rytmus a typickým nočním poklesem o více než 50 % maximálních hodnot.</a:t>
            </a:r>
            <a:endParaRPr lang="cs-CZ" altLang="en-US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193528-1D88-425B-9C48-E1A1ABBD6082}" type="slidenum">
              <a:rPr lang="en-US" altLang="en-US" sz="1400"/>
              <a:pPr/>
              <a:t>38</a:t>
            </a:fld>
            <a:endParaRPr lang="en-US" altLang="en-US" sz="1400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2525713" y="692150"/>
            <a:ext cx="4060825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Hormony</a:t>
            </a:r>
          </a:p>
          <a:p>
            <a:pPr algn="ctr"/>
            <a:r>
              <a:rPr lang="cs-CZ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Další hormonální cykly</a:t>
            </a:r>
            <a:endParaRPr lang="cs-CZ" altLang="en-US" sz="3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09600" y="2514600"/>
            <a:ext cx="3581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827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304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8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5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925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9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6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Menstruační cyklus</a:t>
            </a:r>
            <a:r>
              <a:rPr lang="cs-CZ" altLang="en-US" sz="2000" b="1">
                <a:latin typeface="Arial" panose="020B0604020202020204" pitchFamily="34" charset="0"/>
              </a:rPr>
              <a:t> se odráží v cyklických změnách LH, FSH, estrogenů a progesteronu.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Odběry na stanovení těchto hormonů musí být načasovány podle fází cyklu.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70088"/>
            <a:ext cx="4953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D69D61-E7EC-4DCF-A840-C31441D3C2E7}" type="slidenum">
              <a:rPr lang="en-US" altLang="en-US" sz="1400"/>
              <a:pPr/>
              <a:t>39</a:t>
            </a:fld>
            <a:endParaRPr lang="en-US" altLang="en-US" sz="140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2779713" y="692150"/>
            <a:ext cx="35687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Hormony</a:t>
            </a:r>
          </a:p>
          <a:p>
            <a:pPr algn="ctr"/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Koncentrace v moči</a:t>
            </a:r>
            <a:endParaRPr lang="cs-CZ" altLang="en-US" sz="3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2209800" y="6248400"/>
            <a:ext cx="3200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2362200" y="40386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09600" y="2209800"/>
            <a:ext cx="7162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827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304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8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5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925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9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6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24-h sběr moči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Alternativní metoda stanovení hormonů s výraznou cirkadiální dynamikou (kortisol, aldosteron) nebo pulsní sekrecí (katecholaminy).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805AA6-C131-4B4F-B3A3-48EC04495337}" type="slidenum">
              <a:rPr lang="en-US" altLang="en-US" sz="1400"/>
              <a:pPr/>
              <a:t>4</a:t>
            </a:fld>
            <a:endParaRPr lang="en-US" altLang="en-US" sz="140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93675" indent="-3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69925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     </a:t>
            </a:r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Hormony podle chemické struktury</a:t>
            </a:r>
          </a:p>
          <a:p>
            <a:pPr algn="ctr"/>
            <a:endParaRPr lang="cs-CZ" altLang="en-US" sz="20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lvl="2"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1. </a:t>
            </a:r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Polypeptidy / proteiny</a:t>
            </a:r>
            <a:endParaRPr lang="cs-CZ" altLang="en-US" sz="2000" b="1">
              <a:latin typeface="Arial" panose="020B0604020202020204" pitchFamily="34" charset="0"/>
            </a:endParaRPr>
          </a:p>
          <a:p>
            <a:pPr lvl="2"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	(Adenohypofýza, hypotalamus, PTH, inzulín, glukagon ...)</a:t>
            </a:r>
          </a:p>
          <a:p>
            <a:pPr lvl="2">
              <a:spcBef>
                <a:spcPts val="6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2. </a:t>
            </a:r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Steroidy</a:t>
            </a:r>
            <a:endParaRPr lang="cs-CZ" altLang="en-US" sz="2000" b="1">
              <a:latin typeface="Arial" panose="020B0604020202020204" pitchFamily="34" charset="0"/>
            </a:endParaRPr>
          </a:p>
          <a:p>
            <a:pPr lvl="2">
              <a:spcBef>
                <a:spcPts val="1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	(Kůra nadledvin, gonády, placenta)</a:t>
            </a:r>
          </a:p>
          <a:p>
            <a:pPr lvl="2">
              <a:spcBef>
                <a:spcPts val="1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3. </a:t>
            </a:r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Deriváty aminokyselin</a:t>
            </a:r>
          </a:p>
          <a:p>
            <a:pPr lvl="2">
              <a:spcBef>
                <a:spcPts val="1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	(Dřeň nadledvin, štítná žláza, epifýza ...)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90600" y="5334000"/>
            <a:ext cx="65532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Poznámka</a:t>
            </a:r>
            <a:r>
              <a:rPr lang="cs-CZ" altLang="en-US" sz="2000" b="1">
                <a:latin typeface="Arial" panose="020B0604020202020204" pitchFamily="34" charset="0"/>
              </a:rPr>
              <a:t>: Pouze steroidní hormony a deriváty aminokyselin (to jest nízko-molekulární látky) jsou použitelné pro perorální léčbu.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2776538" y="655638"/>
            <a:ext cx="351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Základní pojmy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CFA430-BCED-4ECA-B57A-62F6B0EB17C7}" type="slidenum">
              <a:rPr lang="en-US" altLang="en-US" sz="1400"/>
              <a:pPr/>
              <a:t>40</a:t>
            </a:fld>
            <a:endParaRPr lang="en-US" altLang="en-US" sz="140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641475" y="692150"/>
            <a:ext cx="5843588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Hormony</a:t>
            </a:r>
          </a:p>
          <a:p>
            <a:pPr algn="ctr"/>
            <a:r>
              <a:rPr lang="cs-CZ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Plazmatické a močové metabolity</a:t>
            </a:r>
            <a:endParaRPr lang="cs-CZ" altLang="en-US" sz="3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905000"/>
            <a:ext cx="3524250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304800" y="2209800"/>
            <a:ext cx="7543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	</a:t>
            </a:r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C peptid</a:t>
            </a:r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	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Vedlejší produkt při syntéze inzulínu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Díky dlouhému poločasu má řádově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vyšší plazmatické koncentrace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a stanovení je technicky snadnější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než u inzulínu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	Koncentrace C peptidu odráží tvorbu inzulínu.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Využití: Odlišení DM I. a II. typu.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024F4B-A097-45F3-AC16-CBEC50D657AB}" type="slidenum">
              <a:rPr lang="en-US" altLang="en-US" sz="1400"/>
              <a:pPr/>
              <a:t>41</a:t>
            </a:fld>
            <a:endParaRPr lang="en-US" altLang="en-US" sz="140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627188" y="692150"/>
            <a:ext cx="5843587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Hormony</a:t>
            </a:r>
          </a:p>
          <a:p>
            <a:pPr algn="ctr"/>
            <a:r>
              <a:rPr lang="cs-CZ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Plazmatické a močové metabolity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44958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5638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367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78447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2416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6988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1560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61327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5-HIAA</a:t>
            </a:r>
            <a:r>
              <a:rPr lang="cs-CZ" altLang="en-US" sz="2000" b="1">
                <a:latin typeface="Arial" panose="020B0604020202020204" pitchFamily="34" charset="0"/>
              </a:rPr>
              <a:t> (hydroxyindoloctová kyselina)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Metabolit serotoninu 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Měření odpadu do moči u pacientů při podezření na karcinoid.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26146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0C1AB6-FB91-44E2-8353-C7BFCC3483B9}" type="slidenum">
              <a:rPr lang="en-US" altLang="en-US" sz="1400"/>
              <a:pPr/>
              <a:t>42</a:t>
            </a:fld>
            <a:endParaRPr lang="en-US" altLang="en-US" sz="1400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2968625" y="692150"/>
            <a:ext cx="3130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Funkční testy</a:t>
            </a:r>
            <a:endParaRPr lang="cs-CZ" altLang="en-US" sz="3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5438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Bazální koncentrace hormonů jsou často nedostačující pro diagnózu hypo- nebo hyperfunkce.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 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Suspektní hypofunkce </a:t>
            </a:r>
            <a:r>
              <a:rPr lang="cs-CZ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cs-CZ" altLang="en-US" sz="2000" b="1">
                <a:latin typeface="Arial" panose="020B0604020202020204" pitchFamily="34" charset="0"/>
              </a:rPr>
              <a:t> </a:t>
            </a:r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Stimulační testy</a:t>
            </a:r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	= posouzení “funkčni rezervy” endokrinní žlázy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Suspektní hyperfunkce </a:t>
            </a:r>
            <a:r>
              <a:rPr lang="cs-CZ" altLang="en-US" sz="2000" b="1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cs-CZ" altLang="en-US" sz="2000" b="1">
                <a:latin typeface="Arial" panose="020B0604020202020204" pitchFamily="34" charset="0"/>
              </a:rPr>
              <a:t> </a:t>
            </a:r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Inhibiční testy</a:t>
            </a:r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	= posouzení citlivosti žlázy k fyziologickým inhibičním podnětům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Principy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negativní zpětná vazba - využívající inhibici / stimulaci</a:t>
            </a:r>
          </a:p>
          <a:p>
            <a:pPr>
              <a:buFontTx/>
              <a:buChar char="•"/>
            </a:pPr>
            <a:r>
              <a:rPr lang="cs-CZ" altLang="en-US" sz="2000" b="1">
                <a:latin typeface="Arial" panose="020B0604020202020204" pitchFamily="34" charset="0"/>
              </a:rPr>
              <a:t>přímá stimulace / inhibice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523991-C36C-4EB8-85EE-1120D2DCB253}" type="slidenum">
              <a:rPr lang="en-US" altLang="en-US" sz="1400"/>
              <a:pPr/>
              <a:t>43</a:t>
            </a:fld>
            <a:endParaRPr lang="en-US" altLang="en-US" sz="1400"/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685800" y="1524000"/>
            <a:ext cx="7989888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Endokrinní systém se (spolu s pojivem) vyznačuje </a:t>
            </a:r>
            <a:r>
              <a:rPr lang="cs-CZ" altLang="en-US" sz="2000" b="1">
                <a:solidFill>
                  <a:srgbClr val="669900"/>
                </a:solidFill>
                <a:latin typeface="Arial" panose="020B0604020202020204" pitchFamily="34" charset="0"/>
              </a:rPr>
              <a:t>nejvyšší frekvencí</a:t>
            </a:r>
            <a:r>
              <a:rPr lang="cs-CZ" altLang="en-US" sz="2000" b="1">
                <a:latin typeface="Arial" panose="020B0604020202020204" pitchFamily="34" charset="0"/>
              </a:rPr>
              <a:t> autoimunitních onemocnění.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Na rozdíl od chorob pojiva se v endokrinologii jedná o protilátky </a:t>
            </a:r>
            <a:r>
              <a:rPr lang="cs-CZ" altLang="en-US" sz="2000" b="1">
                <a:solidFill>
                  <a:srgbClr val="669900"/>
                </a:solidFill>
                <a:latin typeface="Arial" panose="020B0604020202020204" pitchFamily="34" charset="0"/>
              </a:rPr>
              <a:t>orgánově specifické</a:t>
            </a:r>
            <a:r>
              <a:rPr lang="cs-CZ" altLang="en-US" sz="2000" b="1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3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Obě nejčastější endokrinopatie (chronická lymfocytární tyreoiditida a GB choroba) mají autoimunitní podklad.</a:t>
            </a:r>
          </a:p>
          <a:p>
            <a:pPr>
              <a:spcBef>
                <a:spcPct val="3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Autoimunitní tyreopatie jsou </a:t>
            </a:r>
            <a:r>
              <a:rPr lang="cs-CZ" altLang="en-US" sz="2000" b="1">
                <a:solidFill>
                  <a:srgbClr val="669900"/>
                </a:solidFill>
                <a:latin typeface="Arial" panose="020B0604020202020204" pitchFamily="34" charset="0"/>
              </a:rPr>
              <a:t>4-8 x častější u žen</a:t>
            </a:r>
            <a:r>
              <a:rPr lang="cs-CZ" altLang="en-US" sz="2000" b="1">
                <a:latin typeface="Arial" panose="020B0604020202020204" pitchFamily="34" charset="0"/>
              </a:rPr>
              <a:t>, u ostatních autoimunitních endokrinopatií tato disproporce není tak výrazná.</a:t>
            </a:r>
          </a:p>
          <a:p>
            <a:pPr>
              <a:spcBef>
                <a:spcPct val="30000"/>
              </a:spcBef>
            </a:pPr>
            <a:r>
              <a:rPr lang="cs-CZ" altLang="en-US" sz="2000" b="1">
                <a:solidFill>
                  <a:srgbClr val="669900"/>
                </a:solidFill>
                <a:latin typeface="Arial" panose="020B0604020202020204" pitchFamily="34" charset="0"/>
              </a:rPr>
              <a:t>Buněčná autoimunita</a:t>
            </a:r>
            <a:r>
              <a:rPr lang="cs-CZ" altLang="en-US" sz="2000" b="1">
                <a:latin typeface="Arial" panose="020B0604020202020204" pitchFamily="34" charset="0"/>
              </a:rPr>
              <a:t> je v patogenezi těchto onemocnění rozhodující, nicméně diagnostika se opírá o markery humorální imunity (autoprotilátky) - Jejich patogenetická úloha je přitom minimální (uvažuje se dokonce o jejich ochranném efektu před působením cytotoxických lymfocytů obsazením cílových antigenů)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2892425" y="692150"/>
            <a:ext cx="328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latin typeface="Arial" panose="020B0604020202020204" pitchFamily="34" charset="0"/>
              </a:rPr>
              <a:t>Autoprotilátky</a:t>
            </a:r>
            <a:endParaRPr lang="cs-CZ" altLang="en-US" sz="3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FBDC9C5-02B0-4013-A73E-6E946DAD1978}" type="slidenum">
              <a:rPr lang="en-US" altLang="en-US" sz="1400"/>
              <a:pPr/>
              <a:t>44</a:t>
            </a:fld>
            <a:endParaRPr lang="en-US" altLang="en-US" sz="1400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892425" y="692150"/>
            <a:ext cx="328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latin typeface="Arial" panose="020B0604020202020204" pitchFamily="34" charset="0"/>
              </a:rPr>
              <a:t>Autoprotilátky</a:t>
            </a:r>
            <a:endParaRPr lang="cs-CZ" altLang="en-US" sz="3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7848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187575" indent="-21875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altLang="en-US" b="1" noProof="1">
                <a:solidFill>
                  <a:srgbClr val="FF3300"/>
                </a:solidFill>
                <a:latin typeface="Arial" panose="020B0604020202020204" pitchFamily="34" charset="0"/>
              </a:rPr>
              <a:t>Autoprotilátky v tyreoidoogii</a:t>
            </a:r>
            <a:endParaRPr lang="en-GB" altLang="en-US" sz="2000" b="1" noProof="1"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altLang="en-US" sz="2000" b="1" noProof="1">
                <a:latin typeface="Arial" panose="020B0604020202020204" pitchFamily="34" charset="0"/>
              </a:rPr>
              <a:t>auto-Ab proti TSH-R	váží se na různé epitopy, podle toho:</a:t>
            </a:r>
          </a:p>
          <a:p>
            <a:r>
              <a:rPr lang="en-GB" altLang="en-US" sz="2000" b="1" noProof="1">
                <a:latin typeface="Arial" panose="020B0604020202020204" pitchFamily="34" charset="0"/>
              </a:rPr>
              <a:t>	</a:t>
            </a:r>
            <a:r>
              <a:rPr lang="en-GB" altLang="en-US" sz="2000" b="1" noProof="1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GB" altLang="en-US" sz="2000" b="1" noProof="1">
                <a:latin typeface="Arial" panose="020B0604020202020204" pitchFamily="34" charset="0"/>
              </a:rPr>
              <a:t> růst strumy</a:t>
            </a:r>
          </a:p>
          <a:p>
            <a:r>
              <a:rPr lang="en-GB" altLang="en-US" sz="2000" b="1" noProof="1">
                <a:latin typeface="Arial" panose="020B0604020202020204" pitchFamily="34" charset="0"/>
              </a:rPr>
              <a:t>	</a:t>
            </a:r>
            <a:r>
              <a:rPr lang="en-GB" altLang="en-US" sz="2000" b="1" noProof="1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GB" altLang="en-US" sz="2000" b="1" noProof="1">
                <a:latin typeface="Arial" panose="020B0604020202020204" pitchFamily="34" charset="0"/>
              </a:rPr>
              <a:t> stimulace	... Graves-Basedo</a:t>
            </a:r>
            <a:r>
              <a:rPr lang="cs-CZ" altLang="en-US" sz="2000" b="1">
                <a:latin typeface="Arial" panose="020B0604020202020204" pitchFamily="34" charset="0"/>
              </a:rPr>
              <a:t>wo</a:t>
            </a:r>
            <a:r>
              <a:rPr lang="cs-CZ" altLang="en-US" sz="2000" b="1" noProof="1">
                <a:latin typeface="Arial" panose="020B0604020202020204" pitchFamily="34" charset="0"/>
              </a:rPr>
              <a:t>va n.</a:t>
            </a:r>
          </a:p>
          <a:p>
            <a:r>
              <a:rPr lang="cs-CZ" altLang="en-US" sz="2000" b="1" noProof="1">
                <a:latin typeface="Arial" panose="020B0604020202020204" pitchFamily="34" charset="0"/>
              </a:rPr>
              <a:t>	</a:t>
            </a:r>
            <a:r>
              <a:rPr lang="cs-CZ" altLang="en-US" sz="2000" b="1" noProof="1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cs-CZ" altLang="en-US" sz="2000" b="1" noProof="1">
                <a:latin typeface="Arial" panose="020B0604020202020204" pitchFamily="34" charset="0"/>
              </a:rPr>
              <a:t> inhibice ...hypotyreozní idiopat. myxedém</a:t>
            </a:r>
          </a:p>
          <a:p>
            <a:r>
              <a:rPr lang="cs-CZ" altLang="en-US" sz="2000" b="1" noProof="1">
                <a:latin typeface="Arial" panose="020B0604020202020204" pitchFamily="34" charset="0"/>
              </a:rPr>
              <a:t>auto-Ab antimikrosomální = proti TPO (tyreoid. peroxidáze)</a:t>
            </a:r>
          </a:p>
          <a:p>
            <a:r>
              <a:rPr lang="cs-CZ" altLang="en-US" sz="2000" b="1" noProof="1">
                <a:latin typeface="Arial" panose="020B0604020202020204" pitchFamily="34" charset="0"/>
              </a:rPr>
              <a:t>	... chronická lymfocytární tyreoiditis</a:t>
            </a:r>
          </a:p>
          <a:p>
            <a:r>
              <a:rPr lang="cs-CZ" altLang="en-US" sz="2000" b="1" noProof="1">
                <a:latin typeface="Arial" panose="020B0604020202020204" pitchFamily="34" charset="0"/>
              </a:rPr>
              <a:t>auto-Ab proti Tg (tyreoglobulinu) ... nejsou patogenetické</a:t>
            </a:r>
          </a:p>
          <a:p>
            <a:r>
              <a:rPr lang="cs-CZ" altLang="en-US" sz="2000" b="1" noProof="1">
                <a:latin typeface="Arial" panose="020B0604020202020204" pitchFamily="34" charset="0"/>
              </a:rPr>
              <a:t>auto-Ab proti T</a:t>
            </a:r>
            <a:r>
              <a:rPr lang="cs-CZ" altLang="en-US" sz="2000" b="1" baseline="-25000" noProof="1">
                <a:latin typeface="Arial" panose="020B0604020202020204" pitchFamily="34" charset="0"/>
              </a:rPr>
              <a:t>3</a:t>
            </a:r>
            <a:r>
              <a:rPr lang="cs-CZ" altLang="en-US" sz="2000" b="1" noProof="1">
                <a:latin typeface="Arial" panose="020B0604020202020204" pitchFamily="34" charset="0"/>
              </a:rPr>
              <a:t>	... nacházeny u 40% autoimunních thyreoiditid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F69427-E150-404B-9452-DC07F8DFA332}" type="slidenum">
              <a:rPr lang="en-US" altLang="en-US" sz="1400"/>
              <a:pPr/>
              <a:t>45</a:t>
            </a:fld>
            <a:endParaRPr lang="en-US" altLang="en-US" sz="1400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2230438" y="685800"/>
            <a:ext cx="460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9900CC"/>
                </a:solidFill>
                <a:latin typeface="Arial" panose="020B0604020202020204" pitchFamily="34" charset="0"/>
              </a:rPr>
              <a:t>Zobrazovací metody</a:t>
            </a:r>
            <a:endParaRPr lang="cs-CZ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78486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Indikace:</a:t>
            </a:r>
            <a:endParaRPr lang="cs-CZ" altLang="en-US" sz="2000" b="1"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1. Lokalizace nádorů, hyperplázie, ektopické hormonální produkce</a:t>
            </a:r>
          </a:p>
          <a:p>
            <a:pPr>
              <a:lnSpc>
                <a:spcPct val="125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2. Posouzení systémových komplikací endokrinopatií (metastázy, osteoporóza ...)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2514600" y="4176713"/>
            <a:ext cx="3810000" cy="2147887"/>
          </a:xfrm>
          <a:prstGeom prst="rect">
            <a:avLst/>
          </a:prstGeom>
          <a:solidFill>
            <a:srgbClr val="CC99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35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Nativní RTG vyšetření</a:t>
            </a:r>
            <a:endParaRPr lang="en-US" altLang="en-US" sz="2000" b="1">
              <a:latin typeface="Arial" panose="020B0604020202020204" pitchFamily="34" charset="0"/>
            </a:endParaRPr>
          </a:p>
          <a:p>
            <a:pPr algn="ctr">
              <a:lnSpc>
                <a:spcPct val="135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Ultrasonografie</a:t>
            </a:r>
          </a:p>
          <a:p>
            <a:pPr algn="ctr">
              <a:lnSpc>
                <a:spcPct val="135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CT / MRI</a:t>
            </a:r>
          </a:p>
          <a:p>
            <a:pPr algn="ctr">
              <a:lnSpc>
                <a:spcPct val="135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Scintigrafie</a:t>
            </a:r>
          </a:p>
          <a:p>
            <a:pPr algn="ctr">
              <a:lnSpc>
                <a:spcPct val="135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Angiografie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C8E9C9-6D13-4F9B-9578-7DA331B13DF6}" type="slidenum">
              <a:rPr lang="en-US" altLang="en-US" sz="1400"/>
              <a:pPr/>
              <a:t>46</a:t>
            </a:fld>
            <a:endParaRPr lang="en-US" altLang="en-US" sz="1400"/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675"/>
            <a:ext cx="8458200" cy="70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381000" y="5181600"/>
            <a:ext cx="4648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Osteolýza tureckého sedla jako pozdní projev velkého tumoru hypofýzy.</a:t>
            </a:r>
          </a:p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(Časnou diagnózu hypofyzárních změn umožňuje MRI vyšetření !)</a:t>
            </a:r>
            <a:endParaRPr lang="cs-CZ" altLang="en-US">
              <a:solidFill>
                <a:schemeClr val="folHlink"/>
              </a:solidFill>
            </a:endParaRPr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2890838" y="685800"/>
            <a:ext cx="328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RTG vyšetření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EDF572-BA52-4A20-B080-152A18145D6B}" type="slidenum">
              <a:rPr lang="en-US" altLang="en-US" sz="1400"/>
              <a:pPr/>
              <a:t>47</a:t>
            </a:fld>
            <a:endParaRPr lang="en-US" altLang="en-US" sz="1400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2890838" y="685800"/>
            <a:ext cx="328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RTG vyšetření</a:t>
            </a:r>
          </a:p>
        </p:txBody>
      </p:sp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36988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9" name="Rectangle 6"/>
          <p:cNvSpPr>
            <a:spLocks noChangeArrowheads="1"/>
          </p:cNvSpPr>
          <p:nvPr/>
        </p:nvSpPr>
        <p:spPr bwMode="auto">
          <a:xfrm>
            <a:off x="5562600" y="1981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Akromegalie</a:t>
            </a:r>
            <a:endParaRPr lang="cs-CZ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6CBC8E-AD26-40D4-AE36-768C6AB501C9}" type="slidenum">
              <a:rPr lang="en-US" altLang="en-US" sz="1400"/>
              <a:pPr/>
              <a:t>48</a:t>
            </a:fld>
            <a:endParaRPr lang="en-US" altLang="en-US" sz="1400"/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2362200" y="6248400"/>
            <a:ext cx="2362200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Arachnodaktylie</a:t>
            </a:r>
            <a:endParaRPr lang="cs-CZ" altLang="en-US"/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1512" r="1007" b="6049"/>
          <a:stretch>
            <a:fillRect/>
          </a:stretch>
        </p:blipFill>
        <p:spPr bwMode="auto">
          <a:xfrm>
            <a:off x="4495800" y="1798638"/>
            <a:ext cx="4100513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2890838" y="685800"/>
            <a:ext cx="328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RTG vyšetření</a:t>
            </a:r>
          </a:p>
        </p:txBody>
      </p:sp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1066800" y="2286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Akromegalie</a:t>
            </a:r>
            <a:endParaRPr lang="cs-CZ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2E2287-518D-4E8B-923E-A6BB7A89F799}" type="slidenum">
              <a:rPr lang="en-US" altLang="en-US" sz="1400"/>
              <a:pPr/>
              <a:t>49</a:t>
            </a:fld>
            <a:endParaRPr lang="en-US" altLang="en-US" sz="1400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6479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876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1143000" y="6156325"/>
            <a:ext cx="19050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2000" b="1">
                <a:latin typeface="Arial" panose="020B0604020202020204" pitchFamily="34" charset="0"/>
              </a:rPr>
              <a:t>„Sůl a pepř“</a:t>
            </a:r>
            <a:endParaRPr lang="cs-CZ" altLang="en-US">
              <a:solidFill>
                <a:schemeClr val="folHlink"/>
              </a:solidFill>
            </a:endParaRP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5638800" y="4114800"/>
            <a:ext cx="3505200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Zvýšená PTH aktivita vedoucí k typické subperiostální resorpci</a:t>
            </a:r>
            <a:r>
              <a:rPr lang="cs-CZ" altLang="en-US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2890838" y="685800"/>
            <a:ext cx="328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RTG vyšetření</a:t>
            </a:r>
            <a:endParaRPr lang="en-US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066800" y="1752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Hyper-PTH</a:t>
            </a:r>
            <a:endParaRPr lang="cs-CZ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909E8B-058E-4857-AB64-C14A71DB363B}" type="slidenum">
              <a:rPr lang="en-US" altLang="en-US" sz="1400"/>
              <a:pPr/>
              <a:t>5</a:t>
            </a:fld>
            <a:endParaRPr lang="en-US" altLang="en-US" sz="1400"/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81075"/>
            <a:ext cx="57150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09600" y="1676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Receptor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914400" y="4775200"/>
            <a:ext cx="7543800" cy="162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Buněčný protein vázající hormon (nebo jiný mediátor)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s vysokou afinitou a aktivující fyziologickou odpověď. Receptory peptidových hormonů se nachází v buněčné membráně, receptory steroidních hormonů a některých derivátů aminokyselin jsou v cytoplasmě nebo jádře.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2019300" y="655638"/>
            <a:ext cx="389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Základní    pojmy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E6E8E9-7B6C-4A20-843A-99D37CE48D91}" type="slidenum">
              <a:rPr lang="en-US" altLang="en-US" sz="1400"/>
              <a:pPr/>
              <a:t>50</a:t>
            </a:fld>
            <a:endParaRPr lang="en-US" altLang="en-US" sz="140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31900"/>
            <a:ext cx="2738438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1295400" y="5029200"/>
            <a:ext cx="3733800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Kostní změny téhož prstu před a po 6 měsících léčby primární hyperparatyreózy</a:t>
            </a:r>
            <a:endParaRPr lang="cs-CZ" altLang="en-US">
              <a:solidFill>
                <a:schemeClr val="folHlink"/>
              </a:solidFill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890838" y="685800"/>
            <a:ext cx="328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RTG vyšetření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066800" y="1752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Hyper-PTH</a:t>
            </a:r>
            <a:endParaRPr lang="cs-CZ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A5011E-5885-432F-9D6E-704FCCF6CE56}" type="slidenum">
              <a:rPr lang="en-US" altLang="en-US" sz="1400"/>
              <a:pPr/>
              <a:t>51</a:t>
            </a:fld>
            <a:endParaRPr lang="en-US" altLang="en-US" sz="1400"/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2751138" y="685800"/>
            <a:ext cx="356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9900CC"/>
                </a:solidFill>
                <a:latin typeface="Arial" panose="020B0604020202020204" pitchFamily="34" charset="0"/>
              </a:rPr>
              <a:t>Ultrasonografie</a:t>
            </a:r>
            <a:endParaRPr lang="cs-CZ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81000" y="1752600"/>
            <a:ext cx="8610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525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Indikace:</a:t>
            </a:r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	1. Štítná žláza, příštítná tělíska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	- základní zobrazovací vyšetření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2. Břišní endokrinopatie (nadledviny, endokrinní pankreas)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	- orientační vyšetření, základní metodou je CT / MRI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Možnosti:</a:t>
            </a:r>
            <a:endParaRPr lang="cs-CZ" altLang="en-US" sz="2000" b="1">
              <a:latin typeface="Arial" panose="020B0604020202020204" pitchFamily="34" charset="0"/>
            </a:endParaRPr>
          </a:p>
          <a:p>
            <a:pPr lvl="3"/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2D USG: </a:t>
            </a:r>
            <a:r>
              <a:rPr lang="cs-CZ" altLang="en-US" sz="2000" b="1">
                <a:latin typeface="Arial" panose="020B0604020202020204" pitchFamily="34" charset="0"/>
              </a:rPr>
              <a:t>Plošné zobrazení, odhalení lokálních změn 3-5 mm</a:t>
            </a:r>
          </a:p>
          <a:p>
            <a:pPr lvl="3"/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Dopplerovská USG:</a:t>
            </a:r>
            <a:r>
              <a:rPr lang="cs-CZ" altLang="en-US" sz="2000" b="1">
                <a:latin typeface="Arial" panose="020B0604020202020204" pitchFamily="34" charset="0"/>
              </a:rPr>
              <a:t> Barevné zobrazení krevní perfuze.</a:t>
            </a:r>
          </a:p>
          <a:p>
            <a:pPr lvl="3"/>
            <a:r>
              <a:rPr lang="cs-CZ" altLang="en-US" sz="2000" b="1">
                <a:solidFill>
                  <a:srgbClr val="FF6600"/>
                </a:solidFill>
                <a:latin typeface="Arial" panose="020B0604020202020204" pitchFamily="34" charset="0"/>
              </a:rPr>
              <a:t>USG + biopsie:</a:t>
            </a:r>
            <a:r>
              <a:rPr lang="cs-CZ" altLang="en-US" sz="2000" b="1">
                <a:latin typeface="Arial" panose="020B0604020202020204" pitchFamily="34" charset="0"/>
              </a:rPr>
              <a:t> USG vedená perkutánní biopsie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04E091-9A2C-4489-9B52-5F15598F234B}" type="slidenum">
              <a:rPr lang="en-US" altLang="en-US" sz="1400"/>
              <a:pPr/>
              <a:t>52</a:t>
            </a:fld>
            <a:endParaRPr lang="en-US" altLang="en-US" sz="140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1524000" y="5029200"/>
            <a:ext cx="5334000" cy="12192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Normální obraz štítnice. Patrny oba laloky</a:t>
            </a:r>
          </a:p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s homogenním uspořádáním, </a:t>
            </a:r>
          </a:p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spojené ve střední čáře istmem, jehož</a:t>
            </a:r>
          </a:p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šířka nepřesahuje 5 mm.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3944938" y="6858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00FF"/>
                </a:solidFill>
                <a:latin typeface="Arial" panose="020B0604020202020204" pitchFamily="34" charset="0"/>
              </a:rPr>
              <a:t>USG</a:t>
            </a:r>
            <a:endParaRPr lang="cs-CZ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88F13-2D5C-400C-B3D0-5585328059FB}" type="slidenum">
              <a:rPr lang="en-US" altLang="en-US" sz="1400"/>
              <a:pPr/>
              <a:t>53</a:t>
            </a:fld>
            <a:endParaRPr lang="en-US" altLang="en-US" sz="1400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914400" y="4572000"/>
            <a:ext cx="7543800" cy="9144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Štítná žláza. Barevný Doppler znázorňující perfuzi ve štítnici</a:t>
            </a:r>
          </a:p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(vyšší rychlosti jsou typické pro Grawesovu nemoc)</a:t>
            </a: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352800" cy="25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44938" y="6858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9900CC"/>
                </a:solidFill>
                <a:latin typeface="Arial" panose="020B0604020202020204" pitchFamily="34" charset="0"/>
              </a:rPr>
              <a:t>USG</a:t>
            </a:r>
            <a:endParaRPr lang="cs-CZ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953357-EC83-481D-AFE3-9A032A9ACFEF}" type="slidenum">
              <a:rPr lang="en-US" altLang="en-US" sz="1400"/>
              <a:pPr/>
              <a:t>54</a:t>
            </a:fld>
            <a:endParaRPr lang="en-US" altLang="en-US" sz="1400"/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3525838" y="685800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FF9933"/>
                </a:solidFill>
                <a:latin typeface="Arial" panose="020B0604020202020204" pitchFamily="34" charset="0"/>
              </a:rPr>
              <a:t>CT / MRI</a:t>
            </a:r>
            <a:endParaRPr lang="cs-CZ" altLang="en-US" sz="3600" b="1">
              <a:solidFill>
                <a:srgbClr val="CC66FF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-76200" y="1752600"/>
            <a:ext cx="8839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266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266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266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266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/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Počítačová tomografie</a:t>
            </a:r>
            <a:r>
              <a:rPr lang="cs-CZ" altLang="en-US" b="1">
                <a:latin typeface="Arial" panose="020B0604020202020204" pitchFamily="34" charset="0"/>
              </a:rPr>
              <a:t> </a:t>
            </a:r>
            <a:r>
              <a:rPr lang="cs-CZ" altLang="en-US" sz="2000" b="1">
                <a:latin typeface="Arial" panose="020B0604020202020204" pitchFamily="34" charset="0"/>
              </a:rPr>
              <a:t>(CT)</a:t>
            </a:r>
            <a:endParaRPr lang="cs-CZ" altLang="en-US" b="1">
              <a:latin typeface="Arial" panose="020B0604020202020204" pitchFamily="34" charset="0"/>
            </a:endParaRPr>
          </a:p>
          <a:p>
            <a:pPr lvl="3"/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Magnetická rezonance </a:t>
            </a:r>
            <a:r>
              <a:rPr lang="en-US" altLang="en-US" sz="2000" b="1">
                <a:latin typeface="Arial" panose="020B0604020202020204" pitchFamily="34" charset="0"/>
              </a:rPr>
              <a:t>(Magnetic</a:t>
            </a:r>
            <a:r>
              <a:rPr lang="cs-CZ" altLang="en-US" sz="2000" b="1">
                <a:latin typeface="Arial" panose="020B0604020202020204" pitchFamily="34" charset="0"/>
              </a:rPr>
              <a:t> Resonance Imaging, MRI)</a:t>
            </a:r>
            <a:endParaRPr lang="cs-CZ" altLang="en-US" b="1">
              <a:solidFill>
                <a:srgbClr val="FF9933"/>
              </a:solidFill>
              <a:latin typeface="Arial" panose="020B0604020202020204" pitchFamily="34" charset="0"/>
            </a:endParaRPr>
          </a:p>
          <a:p>
            <a:pPr lvl="3">
              <a:spcBef>
                <a:spcPct val="3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Výrazně lepší rozlišovací schopnost ve srovnání s USG (až 3 mm útvary).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2362200" y="3505200"/>
            <a:ext cx="4038600" cy="39687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Srovnání přínosu CT a MRI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1066800" y="4343400"/>
            <a:ext cx="2362200" cy="39687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CT výhody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5105400" y="4343400"/>
            <a:ext cx="2362200" cy="39687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970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MRI výhody</a:t>
            </a:r>
            <a:endParaRPr lang="cs-CZ" altLang="en-US" sz="2000" b="1">
              <a:latin typeface="Arial" panose="020B0604020202020204" pitchFamily="34" charset="0"/>
            </a:endParaRPr>
          </a:p>
        </p:txBody>
      </p:sp>
      <p:sp>
        <p:nvSpPr>
          <p:cNvPr id="69640" name="Line 7"/>
          <p:cNvSpPr>
            <a:spLocks noChangeShapeType="1"/>
          </p:cNvSpPr>
          <p:nvPr/>
        </p:nvSpPr>
        <p:spPr bwMode="auto">
          <a:xfrm flipH="1">
            <a:off x="2819400" y="3962400"/>
            <a:ext cx="1219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1" name="Line 8"/>
          <p:cNvSpPr>
            <a:spLocks noChangeShapeType="1"/>
          </p:cNvSpPr>
          <p:nvPr/>
        </p:nvSpPr>
        <p:spPr bwMode="auto">
          <a:xfrm>
            <a:off x="4495800" y="3962400"/>
            <a:ext cx="1143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381000" y="4953000"/>
            <a:ext cx="4114800" cy="1066800"/>
          </a:xfrm>
          <a:prstGeom prst="rect">
            <a:avLst/>
          </a:prstGeom>
          <a:solidFill>
            <a:srgbClr val="FFFF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1800" b="1">
                <a:latin typeface="Arial" panose="020B0604020202020204" pitchFamily="34" charset="0"/>
              </a:rPr>
              <a:t>Nižší náklady na vyšetření</a:t>
            </a:r>
          </a:p>
          <a:p>
            <a:r>
              <a:rPr lang="cs-CZ" altLang="en-US" sz="1800" b="1">
                <a:latin typeface="Arial" panose="020B0604020202020204" pitchFamily="34" charset="0"/>
              </a:rPr>
              <a:t>Lepší dostupnost (okresní nemocnice)</a:t>
            </a:r>
          </a:p>
          <a:p>
            <a:r>
              <a:rPr lang="cs-CZ" altLang="en-US" sz="1800" b="1">
                <a:latin typeface="Arial" panose="020B0604020202020204" pitchFamily="34" charset="0"/>
              </a:rPr>
              <a:t>Lepší rozlišení kostních struktur</a:t>
            </a:r>
          </a:p>
          <a:p>
            <a:r>
              <a:rPr lang="cs-CZ" altLang="en-US" sz="1800" b="1">
                <a:latin typeface="Arial" panose="020B0604020202020204" pitchFamily="34" charset="0"/>
              </a:rPr>
              <a:t>(např. osteolýza)</a:t>
            </a:r>
            <a:endParaRPr lang="cs-CZ" altLang="en-US" sz="20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643" name="Rectangle 10"/>
          <p:cNvSpPr>
            <a:spLocks noChangeArrowheads="1"/>
          </p:cNvSpPr>
          <p:nvPr/>
        </p:nvSpPr>
        <p:spPr bwMode="auto">
          <a:xfrm>
            <a:off x="4724400" y="4953000"/>
            <a:ext cx="4114800" cy="1066800"/>
          </a:xfrm>
          <a:prstGeom prst="rect">
            <a:avLst/>
          </a:prstGeom>
          <a:solidFill>
            <a:srgbClr val="FFFFFF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1800" b="1">
                <a:latin typeface="Arial" panose="020B0604020202020204" pitchFamily="34" charset="0"/>
              </a:rPr>
              <a:t>Lepší rozlišení cévních abnormit</a:t>
            </a:r>
          </a:p>
          <a:p>
            <a:r>
              <a:rPr lang="cs-CZ" altLang="en-US" sz="1800" b="1">
                <a:latin typeface="Arial" panose="020B0604020202020204" pitchFamily="34" charset="0"/>
              </a:rPr>
              <a:t>(např. odlišení mikroadenomu hypo-</a:t>
            </a:r>
          </a:p>
          <a:p>
            <a:r>
              <a:rPr lang="cs-CZ" altLang="en-US" sz="1800" b="1">
                <a:latin typeface="Arial" panose="020B0604020202020204" pitchFamily="34" charset="0"/>
              </a:rPr>
              <a:t>fýzy od hemangiomu)</a:t>
            </a:r>
          </a:p>
          <a:p>
            <a:r>
              <a:rPr lang="cs-CZ" altLang="en-US" sz="1800" b="1">
                <a:latin typeface="Arial" panose="020B0604020202020204" pitchFamily="34" charset="0"/>
              </a:rPr>
              <a:t>Pacient není zatěžován radiací</a:t>
            </a:r>
            <a:endParaRPr lang="cs-CZ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52A53D-0EF0-4888-B1E6-3C6DD2BF5AB6}" type="slidenum">
              <a:rPr lang="en-US" altLang="en-US" sz="1400"/>
              <a:pPr/>
              <a:t>55</a:t>
            </a:fld>
            <a:endParaRPr lang="en-US" altLang="en-US" sz="140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029450" cy="48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4021138" y="609600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MRI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CCD2B6D-FCE3-4096-A836-89C50ECE157A}" type="slidenum">
              <a:rPr lang="en-US" altLang="en-US" sz="1400"/>
              <a:pPr/>
              <a:t>56</a:t>
            </a:fld>
            <a:endParaRPr lang="en-US" altLang="en-US" sz="1400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135438" y="609600"/>
            <a:ext cx="79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CT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14463"/>
            <a:ext cx="6019800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124200" y="1371600"/>
            <a:ext cx="4953000" cy="12954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Autoimunitní hypofyzitida.</a:t>
            </a:r>
          </a:p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Hypofýza na CT je zvětšená a utlačuje</a:t>
            </a:r>
          </a:p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chiasma n. optici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3AF926-BEC0-42BE-AFAC-6375BFF33558}" type="slidenum">
              <a:rPr lang="en-US" altLang="en-US" sz="1400"/>
              <a:pPr/>
              <a:t>57</a:t>
            </a:fld>
            <a:endParaRPr lang="en-US" altLang="en-US" sz="1400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63513"/>
            <a:ext cx="7924800" cy="709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2362200" y="5562600"/>
            <a:ext cx="4953000" cy="3810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Uzlová struma utlačující cévní struktury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4021138" y="549275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MRI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FC5C7F-AF54-47A4-8C09-9D53E91B8BB5}" type="slidenum">
              <a:rPr lang="en-US" altLang="en-US" sz="1400"/>
              <a:pPr/>
              <a:t>58</a:t>
            </a:fld>
            <a:endParaRPr lang="en-US" altLang="en-US" sz="140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990600" y="5105400"/>
            <a:ext cx="3886200" cy="3810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Retrosternální struma</a:t>
            </a:r>
          </a:p>
        </p:txBody>
      </p:sp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533650"/>
            <a:ext cx="34036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44800"/>
            <a:ext cx="25908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195638" y="884238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Scintigrafie</a:t>
            </a:r>
            <a:endParaRPr lang="cs-CZ" altLang="en-US" sz="36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295400" y="1981200"/>
            <a:ext cx="685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 baseline="30000">
                <a:solidFill>
                  <a:schemeClr val="bg1"/>
                </a:solidFill>
                <a:latin typeface="Arial" panose="020B0604020202020204" pitchFamily="34" charset="0"/>
              </a:rPr>
              <a:t>131</a:t>
            </a:r>
            <a:r>
              <a:rPr lang="cs-CZ" altLang="en-US" b="1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43FBC0-9E97-4A0B-BCD7-B7D60B0E3AA4}" type="slidenum">
              <a:rPr lang="en-US" altLang="en-US" sz="1400"/>
              <a:pPr/>
              <a:t>59</a:t>
            </a:fld>
            <a:endParaRPr lang="en-US" altLang="en-US" sz="140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73475"/>
            <a:ext cx="4267200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28850"/>
            <a:ext cx="46672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614738" y="685800"/>
            <a:ext cx="183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Biopsie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33400" y="1660525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827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304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8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5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925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9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6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Arial" panose="020B0604020202020204" pitchFamily="34" charset="0"/>
              </a:rPr>
              <a:t>1. </a:t>
            </a:r>
            <a:r>
              <a:rPr lang="cs-CZ" altLang="en-US" sz="2000" b="1">
                <a:latin typeface="Arial" panose="020B0604020202020204" pitchFamily="34" charset="0"/>
              </a:rPr>
              <a:t>Štítná žláza - nejasné uzly, zejména solitární, nádory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2. Nadledviny - zřídka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457200" y="2667000"/>
            <a:ext cx="3657600" cy="1066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Štítná žláza - biopsie tenkou</a:t>
            </a:r>
          </a:p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jehlou (FNAB, Fine needle</a:t>
            </a:r>
          </a:p>
          <a:p>
            <a:r>
              <a:rPr lang="cs-CZ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aspiration biopsy)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A588855-DC8B-434A-A7B9-6D24BA76F11C}" type="slidenum">
              <a:rPr lang="en-US" altLang="en-US" sz="1400"/>
              <a:pPr/>
              <a:t>6</a:t>
            </a:fld>
            <a:endParaRPr lang="en-US" altLang="en-US" sz="140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990600" y="2260600"/>
            <a:ext cx="78486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Malá molekula tvořená uvnitř buňky v reakci na vazbu mediátoru na membránový receptor a zprostředkovávající jeho efekty.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Příklad: cyklický AMP, kalcium.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3300"/>
                </a:solidFill>
                <a:latin typeface="Arial" panose="020B0604020202020204" pitchFamily="34" charset="0"/>
              </a:rPr>
              <a:t>Druhý posel</a:t>
            </a: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86175"/>
            <a:ext cx="66294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2776538" y="655638"/>
            <a:ext cx="351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Základní pojmy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313760-B4A7-449B-BE71-603C354942C9}" type="slidenum">
              <a:rPr lang="en-US" altLang="en-US" sz="1400"/>
              <a:pPr/>
              <a:t>60</a:t>
            </a:fld>
            <a:endParaRPr lang="en-US" altLang="en-US" sz="1400"/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1608138" y="609600"/>
            <a:ext cx="584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Novorozenecký screening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0900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86106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06525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827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304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7815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4353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925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497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80695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sz="2000" b="1">
                <a:latin typeface="Arial" panose="020B0604020202020204" pitchFamily="34" charset="0"/>
              </a:rPr>
              <a:t>Tři plošné novorozenecké screeningové metody v ČR:</a:t>
            </a:r>
          </a:p>
          <a:p>
            <a:endParaRPr lang="cs-CZ" altLang="en-US" sz="2000" b="1">
              <a:latin typeface="Arial" panose="020B0604020202020204" pitchFamily="34" charset="0"/>
            </a:endParaRPr>
          </a:p>
          <a:p>
            <a:r>
              <a:rPr lang="cs-CZ" altLang="en-US" sz="2000" b="1">
                <a:latin typeface="Arial" panose="020B0604020202020204" pitchFamily="34" charset="0"/>
              </a:rPr>
              <a:t>1. Kongenitální hypotyreosa - incidence 1 : 5000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detekce na základě elevace TSH</a:t>
            </a:r>
          </a:p>
          <a:p>
            <a:pPr>
              <a:spcBef>
                <a:spcPct val="20000"/>
              </a:spcBef>
            </a:pPr>
            <a:r>
              <a:rPr lang="cs-CZ" altLang="en-US" sz="2000" b="1">
                <a:latin typeface="Arial" panose="020B0604020202020204" pitchFamily="34" charset="0"/>
              </a:rPr>
              <a:t>2. Kongenitální adrenální hyperplazie (CAH) - incidence 1 : 10-14000</a:t>
            </a:r>
          </a:p>
          <a:p>
            <a:r>
              <a:rPr lang="cs-CZ" altLang="en-US" sz="2000" b="1">
                <a:latin typeface="Arial" panose="020B0604020202020204" pitchFamily="34" charset="0"/>
              </a:rPr>
              <a:t>	detekce na základě elevace 17-OH-progesteronu</a:t>
            </a:r>
          </a:p>
          <a:p>
            <a:pPr>
              <a:lnSpc>
                <a:spcPct val="120000"/>
              </a:lnSpc>
            </a:pPr>
            <a:r>
              <a:rPr lang="cs-CZ" altLang="en-US" sz="2000" b="1">
                <a:latin typeface="Arial" panose="020B0604020202020204" pitchFamily="34" charset="0"/>
              </a:rPr>
              <a:t>3. Fenylketonurie</a:t>
            </a:r>
          </a:p>
        </p:txBody>
      </p:sp>
      <p:sp>
        <p:nvSpPr>
          <p:cNvPr id="80901" name="Rectangle 8"/>
          <p:cNvSpPr>
            <a:spLocks noChangeArrowheads="1"/>
          </p:cNvSpPr>
          <p:nvPr/>
        </p:nvSpPr>
        <p:spPr bwMode="auto">
          <a:xfrm>
            <a:off x="3733800" y="4648200"/>
            <a:ext cx="5181600" cy="9906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cs-CZ" altLang="en-US" sz="1800" b="1">
                <a:solidFill>
                  <a:srgbClr val="FFFFFF"/>
                </a:solidFill>
                <a:latin typeface="Arial" panose="020B0604020202020204" pitchFamily="34" charset="0"/>
              </a:rPr>
              <a:t>Kojenec s těžkou neléčenou kongenitální</a:t>
            </a:r>
          </a:p>
          <a:p>
            <a:pPr algn="r"/>
            <a:r>
              <a:rPr lang="cs-CZ" altLang="en-US" sz="1800" b="1">
                <a:solidFill>
                  <a:srgbClr val="FFFFFF"/>
                </a:solidFill>
                <a:latin typeface="Arial" panose="020B0604020202020204" pitchFamily="34" charset="0"/>
              </a:rPr>
              <a:t>hypotyreosou, diagnostikovanou před</a:t>
            </a:r>
          </a:p>
          <a:p>
            <a:pPr algn="r"/>
            <a:r>
              <a:rPr lang="cs-CZ" altLang="en-US" sz="1800" b="1">
                <a:solidFill>
                  <a:srgbClr val="FFFFFF"/>
                </a:solidFill>
                <a:latin typeface="Arial" panose="020B0604020202020204" pitchFamily="34" charset="0"/>
              </a:rPr>
              <a:t>zavedením novorozeneckého screeningu</a:t>
            </a:r>
            <a:endParaRPr lang="cs-CZ" altLang="en-US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090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6500"/>
            <a:ext cx="37338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1EE4E0-BB8B-4DCE-92B5-C553691EB400}" type="slidenum">
              <a:rPr lang="en-US" altLang="en-US" sz="1400"/>
              <a:pPr/>
              <a:t>61</a:t>
            </a:fld>
            <a:endParaRPr lang="en-US" altLang="en-US" sz="1400"/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2281238" y="60960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Genetické vyšetření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457200" y="1736725"/>
            <a:ext cx="82296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63600" indent="-863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5113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159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806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45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911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368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826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28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MEN 1</a:t>
            </a:r>
            <a:r>
              <a:rPr lang="en-US" altLang="en-US" sz="2000" b="1">
                <a:latin typeface="Arial" panose="020B0604020202020204" pitchFamily="34" charset="0"/>
              </a:rPr>
              <a:t> ... </a:t>
            </a: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gen MEN1</a:t>
            </a:r>
            <a:r>
              <a:rPr lang="en-US" altLang="en-US" sz="2000" b="1">
                <a:latin typeface="Arial" panose="020B0604020202020204" pitchFamily="34" charset="0"/>
              </a:rPr>
              <a:t>, 11q chrom.</a:t>
            </a:r>
          </a:p>
          <a:p>
            <a:r>
              <a:rPr lang="en-US" altLang="en-US" sz="2000" b="1">
                <a:latin typeface="Arial" panose="020B0604020202020204" pitchFamily="34" charset="0"/>
              </a:rPr>
              <a:t>	tumor supresorový gen</a:t>
            </a:r>
          </a:p>
          <a:p>
            <a:r>
              <a:rPr lang="en-US" altLang="en-US" sz="2000" b="1">
                <a:latin typeface="Arial" panose="020B0604020202020204" pitchFamily="34" charset="0"/>
              </a:rPr>
              <a:t>	PPP syndrom (PTH adenom + pituitary + endokrinnní pankreas)</a:t>
            </a:r>
          </a:p>
          <a:p>
            <a:endParaRPr lang="en-US" altLang="en-US" sz="2000" b="1">
              <a:latin typeface="Arial" panose="020B0604020202020204" pitchFamily="34" charset="0"/>
            </a:endParaRPr>
          </a:p>
          <a:p>
            <a:r>
              <a:rPr lang="en-US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MEN 2</a:t>
            </a:r>
            <a:r>
              <a:rPr lang="en-US" altLang="en-US" sz="2000" b="1">
                <a:latin typeface="Arial" panose="020B0604020202020204" pitchFamily="34" charset="0"/>
              </a:rPr>
              <a:t> ...</a:t>
            </a: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RET protoonkogen</a:t>
            </a:r>
            <a:r>
              <a:rPr lang="en-US" altLang="en-US" sz="2000" b="1">
                <a:latin typeface="Arial" panose="020B0604020202020204" pitchFamily="34" charset="0"/>
              </a:rPr>
              <a:t>, 10. chrom.</a:t>
            </a:r>
          </a:p>
          <a:p>
            <a:r>
              <a:rPr lang="en-US" altLang="en-US" sz="2000" b="1">
                <a:latin typeface="Arial" panose="020B0604020202020204" pitchFamily="34" charset="0"/>
              </a:rPr>
              <a:t>	receptor of neurotrofních růstových faktorů</a:t>
            </a:r>
          </a:p>
          <a:p>
            <a:r>
              <a:rPr lang="en-US" altLang="en-US" sz="2000" b="1">
                <a:latin typeface="Arial" panose="020B0604020202020204" pitchFamily="34" charset="0"/>
              </a:rPr>
              <a:t>	medulární ca štítnice + PTH adenom + feochromocytom</a:t>
            </a:r>
          </a:p>
          <a:p>
            <a:endParaRPr lang="en-US" altLang="en-US" sz="2000" b="1">
              <a:latin typeface="Arial" panose="020B0604020202020204" pitchFamily="34" charset="0"/>
            </a:endParaRPr>
          </a:p>
          <a:p>
            <a:r>
              <a:rPr lang="en-US" altLang="en-US" sz="2000" b="1">
                <a:solidFill>
                  <a:srgbClr val="FF3300"/>
                </a:solidFill>
                <a:latin typeface="Arial" panose="020B0604020202020204" pitchFamily="34" charset="0"/>
              </a:rPr>
              <a:t>von Hippel-Lindauův syndrom</a:t>
            </a:r>
            <a:r>
              <a:rPr lang="en-US" altLang="en-US" sz="2000" b="1">
                <a:latin typeface="Arial" panose="020B0604020202020204" pitchFamily="34" charset="0"/>
              </a:rPr>
              <a:t> ... </a:t>
            </a: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VHL gen</a:t>
            </a:r>
            <a:r>
              <a:rPr lang="en-US" altLang="en-US" sz="2000" b="1">
                <a:latin typeface="Arial" panose="020B0604020202020204" pitchFamily="34" charset="0"/>
              </a:rPr>
              <a:t>, 3p chrom.</a:t>
            </a:r>
          </a:p>
          <a:p>
            <a:r>
              <a:rPr lang="en-US" altLang="en-US" sz="2000" b="1">
                <a:latin typeface="Arial" panose="020B0604020202020204" pitchFamily="34" charset="0"/>
              </a:rPr>
              <a:t>	 tumor suppresorový gen (kontrolující hypoxia-inducibilní faktor)</a:t>
            </a:r>
          </a:p>
          <a:p>
            <a:r>
              <a:rPr lang="en-US" altLang="en-US" sz="2000" b="1">
                <a:latin typeface="Arial" panose="020B0604020202020204" pitchFamily="34" charset="0"/>
              </a:rPr>
              <a:t>	feochromocytom + retinální hemangioblastomy + Grawitzův tumor atd.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68939F-30C3-49D3-98DA-903388FBD808}" type="slidenum">
              <a:rPr lang="cs-CZ" altLang="cs-CZ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cs-CZ" altLang="cs-CZ" sz="1400"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3250"/>
            <a:ext cx="8229600" cy="1208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Děkuji </a:t>
            </a:r>
          </a:p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Vám za pozornost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7900" y="3070225"/>
            <a:ext cx="35655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-Toto je v jakékoliv formě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(P</a:t>
            </a:r>
            <a:r>
              <a:rPr lang="en-GB" altLang="en-US" sz="2000" dirty="0" smtClean="0">
                <a:solidFill>
                  <a:srgbClr val="FF6600"/>
                </a:solidFill>
              </a:rPr>
              <a:t>DF</a:t>
            </a:r>
            <a:r>
              <a:rPr lang="cs-CZ" altLang="en-US" sz="2000" dirty="0" smtClean="0">
                <a:solidFill>
                  <a:srgbClr val="FF6600"/>
                </a:solidFill>
              </a:rPr>
              <a:t>, P</a:t>
            </a:r>
            <a:r>
              <a:rPr lang="en-GB" altLang="en-US" sz="2000" dirty="0" smtClean="0">
                <a:solidFill>
                  <a:srgbClr val="FF6600"/>
                </a:solidFill>
              </a:rPr>
              <a:t>PT</a:t>
            </a:r>
            <a:r>
              <a:rPr lang="cs-CZ" altLang="en-US" sz="2000" dirty="0" smtClean="0">
                <a:solidFill>
                  <a:srgbClr val="FF6600"/>
                </a:solidFill>
              </a:rPr>
              <a:t>,</a:t>
            </a:r>
            <a:r>
              <a:rPr lang="en-GB" altLang="en-US" sz="2000" dirty="0" smtClean="0">
                <a:solidFill>
                  <a:srgbClr val="FF6600"/>
                </a:solidFill>
              </a:rPr>
              <a:t> PPTX</a:t>
            </a:r>
            <a:r>
              <a:rPr lang="cs-CZ" altLang="en-US" sz="2000" dirty="0" smtClean="0">
                <a:solidFill>
                  <a:srgbClr val="FF6600"/>
                </a:solidFill>
              </a:rPr>
              <a:t> atd.)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neoficiální výukový materiál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interní potřebu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nešířit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dotazy kontaktujte: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Petr.Marsalek</a:t>
            </a:r>
            <a:r>
              <a:rPr lang="en-GB" altLang="en-US" sz="2000" dirty="0" smtClean="0">
                <a:solidFill>
                  <a:srgbClr val="FF6600"/>
                </a:solidFill>
              </a:rPr>
              <a:t>@LF1.CUNI.CZ</a:t>
            </a:r>
            <a:endParaRPr lang="cs-CZ" altLang="en-US" sz="2000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000" dirty="0" smtClean="0">
              <a:solidFill>
                <a:srgbClr val="FF6600"/>
              </a:solidFill>
            </a:endParaRPr>
          </a:p>
        </p:txBody>
      </p:sp>
      <p:sp>
        <p:nvSpPr>
          <p:cNvPr id="83973" name="Rectangle 3"/>
          <p:cNvSpPr txBox="1">
            <a:spLocks noChangeArrowheads="1"/>
          </p:cNvSpPr>
          <p:nvPr/>
        </p:nvSpPr>
        <p:spPr bwMode="auto">
          <a:xfrm>
            <a:off x="304800" y="381000"/>
            <a:ext cx="82296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600" b="1">
                <a:solidFill>
                  <a:srgbClr val="0070C0"/>
                </a:solidFill>
                <a:latin typeface="Arial" panose="020B0604020202020204" pitchFamily="34" charset="0"/>
              </a:rPr>
              <a:t>Souhrn/ Dotazy/ komentáře ?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AAE99E-EFE4-4D7B-94F6-7F7744A2E3C7}" type="slidenum">
              <a:rPr lang="en-US" altLang="en-US" sz="1400"/>
              <a:pPr/>
              <a:t>7</a:t>
            </a:fld>
            <a:endParaRPr lang="en-US" altLang="en-US" sz="140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1812925"/>
            <a:ext cx="79248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5150" indent="-56515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Mezibuněčná signalizace</a:t>
            </a:r>
            <a:endParaRPr lang="en-US" altLang="en-US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000" b="1">
                <a:latin typeface="Arial" panose="020B0604020202020204" pitchFamily="34" charset="0"/>
              </a:rPr>
              <a:t>(a)	</a:t>
            </a: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Endokrinní</a:t>
            </a:r>
            <a:r>
              <a:rPr lang="en-US" altLang="en-US" sz="2000" b="1">
                <a:latin typeface="Arial" panose="020B0604020202020204" pitchFamily="34" charset="0"/>
              </a:rPr>
              <a:t> = Aktivita</a:t>
            </a:r>
            <a:r>
              <a:rPr lang="cs-CZ" altLang="en-US" sz="2000" b="1">
                <a:latin typeface="Arial" panose="020B0604020202020204" pitchFamily="34" charset="0"/>
              </a:rPr>
              <a:t> hormonu (nebo cytokinu, růstového faktoru) uvolňovaného do cirkulace a vážícího se na vzdálené buňky. </a:t>
            </a:r>
          </a:p>
          <a:p>
            <a:pPr>
              <a:lnSpc>
                <a:spcPct val="120000"/>
              </a:lnSpc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000" b="1">
                <a:latin typeface="Arial" panose="020B0604020202020204" pitchFamily="34" charset="0"/>
              </a:rPr>
              <a:t>(b)	</a:t>
            </a: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Parakrinní</a:t>
            </a:r>
            <a:r>
              <a:rPr lang="en-US" altLang="en-US" sz="2000" b="1">
                <a:latin typeface="Arial" panose="020B0604020202020204" pitchFamily="34" charset="0"/>
              </a:rPr>
              <a:t> = Aktivita</a:t>
            </a:r>
            <a:r>
              <a:rPr lang="cs-CZ" altLang="en-US" sz="2000" b="1">
                <a:latin typeface="Arial" panose="020B0604020202020204" pitchFamily="34" charset="0"/>
              </a:rPr>
              <a:t> hormonu ... který se váže a ovlivňuje sousední buňky odlišného typu.</a:t>
            </a:r>
          </a:p>
          <a:p>
            <a:pPr>
              <a:lnSpc>
                <a:spcPct val="120000"/>
              </a:lnSpc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000" b="1">
                <a:latin typeface="Arial" panose="020B0604020202020204" pitchFamily="34" charset="0"/>
              </a:rPr>
              <a:t>(c)	</a:t>
            </a:r>
            <a:r>
              <a:rPr lang="en-US" altLang="en-US" sz="2000" b="1">
                <a:solidFill>
                  <a:schemeClr val="accent2"/>
                </a:solidFill>
                <a:latin typeface="Arial" panose="020B0604020202020204" pitchFamily="34" charset="0"/>
              </a:rPr>
              <a:t>Autokrinní</a:t>
            </a:r>
            <a:r>
              <a:rPr lang="en-US" altLang="en-US" sz="2000" b="1">
                <a:latin typeface="Arial" panose="020B0604020202020204" pitchFamily="34" charset="0"/>
              </a:rPr>
              <a:t> = Aktivita</a:t>
            </a:r>
            <a:r>
              <a:rPr lang="cs-CZ" altLang="en-US" sz="2000" b="1">
                <a:latin typeface="Arial" panose="020B0604020202020204" pitchFamily="34" charset="0"/>
              </a:rPr>
              <a:t> hormonu ... který se váže a ovlivňuje výchozí buňku (nebo sousední buňky stejného typu).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2776538" y="655638"/>
            <a:ext cx="351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Základní pojmy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78128E-055D-42E9-AF2B-581572098ED5}" type="slidenum">
              <a:rPr lang="en-US" altLang="en-US" sz="1400"/>
              <a:pPr/>
              <a:t>8</a:t>
            </a:fld>
            <a:endParaRPr lang="en-US" altLang="en-US" sz="14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" y="1812925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Mezibuněčná signalizace</a:t>
            </a:r>
            <a:endParaRPr lang="en-US" altLang="en-US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019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776538" y="655638"/>
            <a:ext cx="351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Základní pojmy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87513E-3F0D-4E73-A4DC-C979424E48FB}" type="slidenum">
              <a:rPr lang="en-US" altLang="en-US" sz="1400"/>
              <a:pPr/>
              <a:t>9</a:t>
            </a:fld>
            <a:endParaRPr lang="en-US" altLang="en-US" sz="140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0" y="1812925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 b="1">
                <a:solidFill>
                  <a:srgbClr val="FF3300"/>
                </a:solidFill>
                <a:latin typeface="Arial" panose="020B0604020202020204" pitchFamily="34" charset="0"/>
              </a:rPr>
              <a:t>Mezibuněčná signalizace</a:t>
            </a:r>
            <a:endParaRPr lang="en-US" altLang="en-US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400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776538" y="655638"/>
            <a:ext cx="351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en-US" sz="3600" b="1">
                <a:solidFill>
                  <a:srgbClr val="CC66FF"/>
                </a:solidFill>
                <a:latin typeface="Arial" panose="020B0604020202020204" pitchFamily="34" charset="0"/>
              </a:rPr>
              <a:t>Základní pojmy</a:t>
            </a:r>
            <a:endParaRPr lang="cs-CZ" altLang="en-US" sz="3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DDDDDD"/>
    </a:lt1>
    <a:dk2>
      <a:srgbClr val="000000"/>
    </a:dk2>
    <a:lt2>
      <a:srgbClr val="B8B7D1"/>
    </a:lt2>
    <a:accent1>
      <a:srgbClr val="F1F0F4"/>
    </a:accent1>
    <a:accent2>
      <a:srgbClr val="C1BCFC"/>
    </a:accent2>
    <a:accent3>
      <a:srgbClr val="EBEBEB"/>
    </a:accent3>
    <a:accent4>
      <a:srgbClr val="000000"/>
    </a:accent4>
    <a:accent5>
      <a:srgbClr val="F7F6F8"/>
    </a:accent5>
    <a:accent6>
      <a:srgbClr val="AFAAE4"/>
    </a:accent6>
    <a:hlink>
      <a:srgbClr val="5454C6"/>
    </a:hlink>
    <a:folHlink>
      <a:srgbClr val="6A6F8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DDDDDD"/>
    </a:lt1>
    <a:dk2>
      <a:srgbClr val="000000"/>
    </a:dk2>
    <a:lt2>
      <a:srgbClr val="B8B7D1"/>
    </a:lt2>
    <a:accent1>
      <a:srgbClr val="F1F0F4"/>
    </a:accent1>
    <a:accent2>
      <a:srgbClr val="C1BCFC"/>
    </a:accent2>
    <a:accent3>
      <a:srgbClr val="EBEBEB"/>
    </a:accent3>
    <a:accent4>
      <a:srgbClr val="000000"/>
    </a:accent4>
    <a:accent5>
      <a:srgbClr val="F7F6F8"/>
    </a:accent5>
    <a:accent6>
      <a:srgbClr val="AFAAE4"/>
    </a:accent6>
    <a:hlink>
      <a:srgbClr val="5454C6"/>
    </a:hlink>
    <a:folHlink>
      <a:srgbClr val="6A6F8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DDDDDD"/>
    </a:lt1>
    <a:dk2>
      <a:srgbClr val="000000"/>
    </a:dk2>
    <a:lt2>
      <a:srgbClr val="B8B7D1"/>
    </a:lt2>
    <a:accent1>
      <a:srgbClr val="F1F0F4"/>
    </a:accent1>
    <a:accent2>
      <a:srgbClr val="C1BCFC"/>
    </a:accent2>
    <a:accent3>
      <a:srgbClr val="EBEBEB"/>
    </a:accent3>
    <a:accent4>
      <a:srgbClr val="000000"/>
    </a:accent4>
    <a:accent5>
      <a:srgbClr val="F7F6F8"/>
    </a:accent5>
    <a:accent6>
      <a:srgbClr val="AFAAE4"/>
    </a:accent6>
    <a:hlink>
      <a:srgbClr val="5454C6"/>
    </a:hlink>
    <a:folHlink>
      <a:srgbClr val="6A6F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1696</Words>
  <Application>Microsoft Office PowerPoint</Application>
  <PresentationFormat>On-screen Show (4:3)</PresentationFormat>
  <Paragraphs>500</Paragraphs>
  <Slides>62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Times New Roman</vt:lpstr>
      <vt:lpstr>Arial</vt:lpstr>
      <vt:lpstr>Symbol</vt:lpstr>
      <vt:lpstr>Výchozí návrh</vt:lpstr>
      <vt:lpstr>dokument Microsoft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Vyšetřovací metody endokrinních poruch</dc:title>
  <dc:creator>Pavel Maruna</dc:creator>
  <cp:lastModifiedBy>Marsalek, Petr</cp:lastModifiedBy>
  <cp:revision>1046</cp:revision>
  <cp:lastPrinted>2003-10-22T09:13:39Z</cp:lastPrinted>
  <dcterms:created xsi:type="dcterms:W3CDTF">2002-10-15T09:41:55Z</dcterms:created>
  <dcterms:modified xsi:type="dcterms:W3CDTF">2025-10-29T09:10:58Z</dcterms:modified>
</cp:coreProperties>
</file>