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00"/>
  </p:notesMasterIdLst>
  <p:sldIdLst>
    <p:sldId id="256" r:id="rId2"/>
    <p:sldId id="344" r:id="rId3"/>
    <p:sldId id="345" r:id="rId4"/>
    <p:sldId id="257" r:id="rId5"/>
    <p:sldId id="315" r:id="rId6"/>
    <p:sldId id="258" r:id="rId7"/>
    <p:sldId id="316" r:id="rId8"/>
    <p:sldId id="259" r:id="rId9"/>
    <p:sldId id="317" r:id="rId10"/>
    <p:sldId id="318" r:id="rId11"/>
    <p:sldId id="260" r:id="rId12"/>
    <p:sldId id="319" r:id="rId13"/>
    <p:sldId id="261" r:id="rId14"/>
    <p:sldId id="371" r:id="rId15"/>
    <p:sldId id="321" r:id="rId16"/>
    <p:sldId id="262" r:id="rId17"/>
    <p:sldId id="322" r:id="rId18"/>
    <p:sldId id="263" r:id="rId19"/>
    <p:sldId id="324" r:id="rId20"/>
    <p:sldId id="325" r:id="rId21"/>
    <p:sldId id="326" r:id="rId22"/>
    <p:sldId id="327" r:id="rId23"/>
    <p:sldId id="323" r:id="rId24"/>
    <p:sldId id="264" r:id="rId25"/>
    <p:sldId id="265" r:id="rId26"/>
    <p:sldId id="328" r:id="rId27"/>
    <p:sldId id="266" r:id="rId28"/>
    <p:sldId id="329" r:id="rId29"/>
    <p:sldId id="267" r:id="rId30"/>
    <p:sldId id="330" r:id="rId31"/>
    <p:sldId id="308" r:id="rId32"/>
    <p:sldId id="268" r:id="rId33"/>
    <p:sldId id="331" r:id="rId34"/>
    <p:sldId id="269" r:id="rId35"/>
    <p:sldId id="270" r:id="rId36"/>
    <p:sldId id="332" r:id="rId37"/>
    <p:sldId id="271" r:id="rId38"/>
    <p:sldId id="333" r:id="rId39"/>
    <p:sldId id="272" r:id="rId40"/>
    <p:sldId id="334" r:id="rId41"/>
    <p:sldId id="273" r:id="rId42"/>
    <p:sldId id="274" r:id="rId43"/>
    <p:sldId id="275" r:id="rId44"/>
    <p:sldId id="276" r:id="rId45"/>
    <p:sldId id="335" r:id="rId46"/>
    <p:sldId id="337" r:id="rId47"/>
    <p:sldId id="342" r:id="rId48"/>
    <p:sldId id="277" r:id="rId49"/>
    <p:sldId id="340" r:id="rId50"/>
    <p:sldId id="339" r:id="rId51"/>
    <p:sldId id="343" r:id="rId52"/>
    <p:sldId id="278" r:id="rId53"/>
    <p:sldId id="347" r:id="rId54"/>
    <p:sldId id="279" r:id="rId55"/>
    <p:sldId id="349" r:id="rId56"/>
    <p:sldId id="350" r:id="rId57"/>
    <p:sldId id="351" r:id="rId58"/>
    <p:sldId id="352" r:id="rId59"/>
    <p:sldId id="353" r:id="rId60"/>
    <p:sldId id="280" r:id="rId61"/>
    <p:sldId id="348" r:id="rId62"/>
    <p:sldId id="281" r:id="rId63"/>
    <p:sldId id="282" r:id="rId64"/>
    <p:sldId id="346" r:id="rId65"/>
    <p:sldId id="283" r:id="rId66"/>
    <p:sldId id="284" r:id="rId67"/>
    <p:sldId id="285" r:id="rId68"/>
    <p:sldId id="354" r:id="rId69"/>
    <p:sldId id="286" r:id="rId70"/>
    <p:sldId id="287" r:id="rId71"/>
    <p:sldId id="355" r:id="rId72"/>
    <p:sldId id="288" r:id="rId73"/>
    <p:sldId id="289" r:id="rId74"/>
    <p:sldId id="290" r:id="rId75"/>
    <p:sldId id="356" r:id="rId76"/>
    <p:sldId id="291" r:id="rId77"/>
    <p:sldId id="357" r:id="rId78"/>
    <p:sldId id="292" r:id="rId79"/>
    <p:sldId id="293" r:id="rId80"/>
    <p:sldId id="294" r:id="rId81"/>
    <p:sldId id="358" r:id="rId82"/>
    <p:sldId id="359" r:id="rId83"/>
    <p:sldId id="360" r:id="rId84"/>
    <p:sldId id="295" r:id="rId85"/>
    <p:sldId id="296" r:id="rId86"/>
    <p:sldId id="297" r:id="rId87"/>
    <p:sldId id="309" r:id="rId88"/>
    <p:sldId id="310" r:id="rId89"/>
    <p:sldId id="361" r:id="rId90"/>
    <p:sldId id="362" r:id="rId91"/>
    <p:sldId id="363" r:id="rId92"/>
    <p:sldId id="364" r:id="rId93"/>
    <p:sldId id="365" r:id="rId94"/>
    <p:sldId id="366" r:id="rId95"/>
    <p:sldId id="367" r:id="rId96"/>
    <p:sldId id="368" r:id="rId97"/>
    <p:sldId id="369" r:id="rId98"/>
    <p:sldId id="311"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92" y="96"/>
      </p:cViewPr>
      <p:guideLst>
        <p:guide orient="horz" pos="2160"/>
        <p:guide pos="2880"/>
      </p:guideLst>
    </p:cSldViewPr>
  </p:slideViewPr>
  <p:notesTextViewPr>
    <p:cViewPr>
      <p:scale>
        <a:sx n="3" d="2"/>
        <a:sy n="3" d="2"/>
      </p:scale>
      <p:origin x="0" y="0"/>
    </p:cViewPr>
  </p:notesTextViewPr>
  <p:sorterViewPr>
    <p:cViewPr>
      <p:scale>
        <a:sx n="100" d="100"/>
        <a:sy n="100" d="100"/>
      </p:scale>
      <p:origin x="0" y="-65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cs-CZ" altLang="en-US"/>
          </a:p>
        </p:txBody>
      </p:sp>
      <p:sp>
        <p:nvSpPr>
          <p:cNvPr id="138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cs-CZ" altLang="en-US"/>
          </a:p>
        </p:txBody>
      </p:sp>
      <p:sp>
        <p:nvSpPr>
          <p:cNvPr id="138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8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smtClean="0"/>
              <a:t>Klepnutím lze upravit styly předlohy textu.</a:t>
            </a:r>
          </a:p>
          <a:p>
            <a:pPr lvl="1"/>
            <a:r>
              <a:rPr lang="cs-CZ" altLang="en-US" smtClean="0"/>
              <a:t>Druhá úroveň</a:t>
            </a:r>
          </a:p>
          <a:p>
            <a:pPr lvl="2"/>
            <a:r>
              <a:rPr lang="cs-CZ" altLang="en-US" smtClean="0"/>
              <a:t>Třetí úroveň</a:t>
            </a:r>
          </a:p>
          <a:p>
            <a:pPr lvl="3"/>
            <a:r>
              <a:rPr lang="cs-CZ" altLang="en-US" smtClean="0"/>
              <a:t>Čtvrtá úroveň</a:t>
            </a:r>
          </a:p>
          <a:p>
            <a:pPr lvl="4"/>
            <a:r>
              <a:rPr lang="cs-CZ" altLang="en-US" smtClean="0"/>
              <a:t>Pátá úroveň</a:t>
            </a:r>
          </a:p>
        </p:txBody>
      </p:sp>
      <p:sp>
        <p:nvSpPr>
          <p:cNvPr id="138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cs-CZ" altLang="en-US"/>
          </a:p>
        </p:txBody>
      </p:sp>
      <p:sp>
        <p:nvSpPr>
          <p:cNvPr id="138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632EDF7B-1DC6-4D20-A0FA-0E5CA046AD87}" type="slidenum">
              <a:rPr lang="cs-CZ" altLang="en-US"/>
              <a:pPr/>
              <a:t>‹#›</a:t>
            </a:fld>
            <a:endParaRPr lang="cs-CZ"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753E8-74B9-46F2-AD8C-D38D0341C11E}" type="slidenum">
              <a:rPr lang="cs-CZ" altLang="en-US"/>
              <a:pPr/>
              <a:t>4</a:t>
            </a:fld>
            <a:endParaRPr lang="cs-CZ" alt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cs-CZ" altLang="en-US"/>
              <a:t>Jedná se o metody jednoduché, ale hrubě orientační, které mají své limity. Například koncentrace urey a kretininu stoupá až když je poškozeno více než 50% funkčních nefronů. </a:t>
            </a:r>
          </a:p>
          <a:p>
            <a:r>
              <a:rPr lang="cs-CZ" altLang="en-US"/>
              <a:t>Jedná se o metody jednoduché, ale hrubě orientační, které mají své limity. Například koncentrace urey a kretininu stoupá až když je poškozeno více než 50% funkčních nefronů. </a:t>
            </a:r>
          </a:p>
          <a:p>
            <a:r>
              <a:rPr lang="cs-CZ" altLang="en-US"/>
              <a:t>Jedná se o metody jednoduché, ale hrubě orientační, které mají své limity. Například koncentrace urey a kretininu stoupá až když je poškozeno více než 50% funkčních nefronů. </a:t>
            </a:r>
          </a:p>
          <a:p>
            <a:r>
              <a:rPr lang="cs-CZ" altLang="en-US"/>
              <a:t>Jedná se o metody jednoduché, ale hrubě orientační, které mají své limity. Například koncentrace urey a kretininu stoupá až když je poškozeno více než 50% funkčních nefronů. </a:t>
            </a:r>
          </a:p>
          <a:p>
            <a:r>
              <a:rPr lang="cs-CZ" altLang="en-US"/>
              <a:t>Například koncentrace urey a kretininu stoupá až když je poškozeno více než 50% funkčních nefronů. </a:t>
            </a:r>
          </a:p>
          <a:p>
            <a:r>
              <a:rPr lang="cs-CZ" altLang="en-US"/>
              <a:t>Například koncentrace urey a kretininu stoupá až když je poškozeno více než 50% funkčních nefronů. </a:t>
            </a:r>
          </a:p>
          <a:p>
            <a:endParaRPr lang="cs-CZ"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80B03-FA07-48C3-A91F-41D95B46B426}" type="slidenum">
              <a:rPr lang="cs-CZ" altLang="en-US"/>
              <a:pPr/>
              <a:t>8</a:t>
            </a:fld>
            <a:endParaRPr lang="cs-CZ" alt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cs-CZ" altLang="en-US"/>
          </a:p>
        </p:txBody>
      </p:sp>
      <p:sp>
        <p:nvSpPr>
          <p:cNvPr id="5" name="Footer Placeholder 4"/>
          <p:cNvSpPr>
            <a:spLocks noGrp="1"/>
          </p:cNvSpPr>
          <p:nvPr>
            <p:ph type="ftr" sz="quarter" idx="11"/>
          </p:nvPr>
        </p:nvSpPr>
        <p:spPr/>
        <p:txBody>
          <a:bodyPr/>
          <a:lstStyle/>
          <a:p>
            <a:endParaRPr lang="cs-CZ" altLang="en-US"/>
          </a:p>
        </p:txBody>
      </p:sp>
      <p:sp>
        <p:nvSpPr>
          <p:cNvPr id="6" name="Slide Number Placeholder 5"/>
          <p:cNvSpPr>
            <a:spLocks noGrp="1"/>
          </p:cNvSpPr>
          <p:nvPr>
            <p:ph type="sldNum" sz="quarter" idx="12"/>
          </p:nvPr>
        </p:nvSpPr>
        <p:spPr/>
        <p:txBody>
          <a:bodyPr/>
          <a:lstStyle/>
          <a:p>
            <a:fld id="{4AC91F12-CE04-4020-AFD8-743840D8F494}" type="slidenum">
              <a:rPr lang="cs-CZ" altLang="en-US" smtClean="0"/>
              <a:pPr/>
              <a:t>‹#›</a:t>
            </a:fld>
            <a:endParaRPr lang="cs-CZ" altLang="en-US"/>
          </a:p>
        </p:txBody>
      </p:sp>
    </p:spTree>
    <p:extLst>
      <p:ext uri="{BB962C8B-B14F-4D97-AF65-F5344CB8AC3E}">
        <p14:creationId xmlns:p14="http://schemas.microsoft.com/office/powerpoint/2010/main" val="183066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cs-CZ" altLang="en-US"/>
          </a:p>
        </p:txBody>
      </p:sp>
      <p:sp>
        <p:nvSpPr>
          <p:cNvPr id="5" name="Footer Placeholder 4"/>
          <p:cNvSpPr>
            <a:spLocks noGrp="1"/>
          </p:cNvSpPr>
          <p:nvPr>
            <p:ph type="ftr" sz="quarter" idx="11"/>
          </p:nvPr>
        </p:nvSpPr>
        <p:spPr/>
        <p:txBody>
          <a:bodyPr/>
          <a:lstStyle/>
          <a:p>
            <a:endParaRPr lang="cs-CZ" altLang="en-US"/>
          </a:p>
        </p:txBody>
      </p:sp>
      <p:sp>
        <p:nvSpPr>
          <p:cNvPr id="6" name="Slide Number Placeholder 5"/>
          <p:cNvSpPr>
            <a:spLocks noGrp="1"/>
          </p:cNvSpPr>
          <p:nvPr>
            <p:ph type="sldNum" sz="quarter" idx="12"/>
          </p:nvPr>
        </p:nvSpPr>
        <p:spPr/>
        <p:txBody>
          <a:bodyPr/>
          <a:lstStyle/>
          <a:p>
            <a:fld id="{B3DD8A54-9ED2-418C-9EE5-30C6F8A86872}" type="slidenum">
              <a:rPr lang="cs-CZ" altLang="en-US" smtClean="0"/>
              <a:pPr/>
              <a:t>‹#›</a:t>
            </a:fld>
            <a:endParaRPr lang="cs-CZ" altLang="en-US"/>
          </a:p>
        </p:txBody>
      </p:sp>
    </p:spTree>
    <p:extLst>
      <p:ext uri="{BB962C8B-B14F-4D97-AF65-F5344CB8AC3E}">
        <p14:creationId xmlns:p14="http://schemas.microsoft.com/office/powerpoint/2010/main" val="53827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cs-CZ" altLang="en-US"/>
          </a:p>
        </p:txBody>
      </p:sp>
      <p:sp>
        <p:nvSpPr>
          <p:cNvPr id="5" name="Footer Placeholder 4"/>
          <p:cNvSpPr>
            <a:spLocks noGrp="1"/>
          </p:cNvSpPr>
          <p:nvPr>
            <p:ph type="ftr" sz="quarter" idx="11"/>
          </p:nvPr>
        </p:nvSpPr>
        <p:spPr/>
        <p:txBody>
          <a:bodyPr/>
          <a:lstStyle/>
          <a:p>
            <a:endParaRPr lang="cs-CZ" altLang="en-US"/>
          </a:p>
        </p:txBody>
      </p:sp>
      <p:sp>
        <p:nvSpPr>
          <p:cNvPr id="6" name="Slide Number Placeholder 5"/>
          <p:cNvSpPr>
            <a:spLocks noGrp="1"/>
          </p:cNvSpPr>
          <p:nvPr>
            <p:ph type="sldNum" sz="quarter" idx="12"/>
          </p:nvPr>
        </p:nvSpPr>
        <p:spPr/>
        <p:txBody>
          <a:bodyPr/>
          <a:lstStyle/>
          <a:p>
            <a:fld id="{704382DA-002C-4116-B83F-F483BBD5CA88}" type="slidenum">
              <a:rPr lang="cs-CZ" altLang="en-US" smtClean="0"/>
              <a:pPr/>
              <a:t>‹#›</a:t>
            </a:fld>
            <a:endParaRPr lang="cs-CZ" altLang="en-US"/>
          </a:p>
        </p:txBody>
      </p:sp>
    </p:spTree>
    <p:extLst>
      <p:ext uri="{BB962C8B-B14F-4D97-AF65-F5344CB8AC3E}">
        <p14:creationId xmlns:p14="http://schemas.microsoft.com/office/powerpoint/2010/main" val="134821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cs-CZ" altLang="en-US"/>
          </a:p>
        </p:txBody>
      </p:sp>
      <p:sp>
        <p:nvSpPr>
          <p:cNvPr id="5" name="Footer Placeholder 4"/>
          <p:cNvSpPr>
            <a:spLocks noGrp="1"/>
          </p:cNvSpPr>
          <p:nvPr>
            <p:ph type="ftr" sz="quarter" idx="11"/>
          </p:nvPr>
        </p:nvSpPr>
        <p:spPr/>
        <p:txBody>
          <a:bodyPr/>
          <a:lstStyle/>
          <a:p>
            <a:endParaRPr lang="cs-CZ" altLang="en-US"/>
          </a:p>
        </p:txBody>
      </p:sp>
      <p:sp>
        <p:nvSpPr>
          <p:cNvPr id="6" name="Slide Number Placeholder 5"/>
          <p:cNvSpPr>
            <a:spLocks noGrp="1"/>
          </p:cNvSpPr>
          <p:nvPr>
            <p:ph type="sldNum" sz="quarter" idx="12"/>
          </p:nvPr>
        </p:nvSpPr>
        <p:spPr/>
        <p:txBody>
          <a:bodyPr/>
          <a:lstStyle/>
          <a:p>
            <a:fld id="{F16EC37E-C7BE-449F-88B6-A69E51F05D31}" type="slidenum">
              <a:rPr lang="cs-CZ" altLang="en-US" smtClean="0"/>
              <a:pPr/>
              <a:t>‹#›</a:t>
            </a:fld>
            <a:endParaRPr lang="cs-CZ" altLang="en-US"/>
          </a:p>
        </p:txBody>
      </p:sp>
    </p:spTree>
    <p:extLst>
      <p:ext uri="{BB962C8B-B14F-4D97-AF65-F5344CB8AC3E}">
        <p14:creationId xmlns:p14="http://schemas.microsoft.com/office/powerpoint/2010/main" val="171651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cs-CZ" altLang="en-US"/>
          </a:p>
        </p:txBody>
      </p:sp>
      <p:sp>
        <p:nvSpPr>
          <p:cNvPr id="5" name="Footer Placeholder 4"/>
          <p:cNvSpPr>
            <a:spLocks noGrp="1"/>
          </p:cNvSpPr>
          <p:nvPr>
            <p:ph type="ftr" sz="quarter" idx="11"/>
          </p:nvPr>
        </p:nvSpPr>
        <p:spPr/>
        <p:txBody>
          <a:bodyPr/>
          <a:lstStyle/>
          <a:p>
            <a:endParaRPr lang="cs-CZ" altLang="en-US"/>
          </a:p>
        </p:txBody>
      </p:sp>
      <p:sp>
        <p:nvSpPr>
          <p:cNvPr id="6" name="Slide Number Placeholder 5"/>
          <p:cNvSpPr>
            <a:spLocks noGrp="1"/>
          </p:cNvSpPr>
          <p:nvPr>
            <p:ph type="sldNum" sz="quarter" idx="12"/>
          </p:nvPr>
        </p:nvSpPr>
        <p:spPr/>
        <p:txBody>
          <a:bodyPr/>
          <a:lstStyle/>
          <a:p>
            <a:fld id="{B77E8C9C-F66A-4FFC-97F6-58B24D5F9B73}" type="slidenum">
              <a:rPr lang="cs-CZ" altLang="en-US" smtClean="0"/>
              <a:pPr/>
              <a:t>‹#›</a:t>
            </a:fld>
            <a:endParaRPr lang="cs-CZ" altLang="en-US"/>
          </a:p>
        </p:txBody>
      </p:sp>
    </p:spTree>
    <p:extLst>
      <p:ext uri="{BB962C8B-B14F-4D97-AF65-F5344CB8AC3E}">
        <p14:creationId xmlns:p14="http://schemas.microsoft.com/office/powerpoint/2010/main" val="306372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cs-CZ" altLang="en-US"/>
          </a:p>
        </p:txBody>
      </p:sp>
      <p:sp>
        <p:nvSpPr>
          <p:cNvPr id="6" name="Footer Placeholder 5"/>
          <p:cNvSpPr>
            <a:spLocks noGrp="1"/>
          </p:cNvSpPr>
          <p:nvPr>
            <p:ph type="ftr" sz="quarter" idx="11"/>
          </p:nvPr>
        </p:nvSpPr>
        <p:spPr/>
        <p:txBody>
          <a:bodyPr/>
          <a:lstStyle/>
          <a:p>
            <a:endParaRPr lang="cs-CZ" altLang="en-US"/>
          </a:p>
        </p:txBody>
      </p:sp>
      <p:sp>
        <p:nvSpPr>
          <p:cNvPr id="7" name="Slide Number Placeholder 6"/>
          <p:cNvSpPr>
            <a:spLocks noGrp="1"/>
          </p:cNvSpPr>
          <p:nvPr>
            <p:ph type="sldNum" sz="quarter" idx="12"/>
          </p:nvPr>
        </p:nvSpPr>
        <p:spPr/>
        <p:txBody>
          <a:bodyPr/>
          <a:lstStyle/>
          <a:p>
            <a:fld id="{D256305B-5409-4D4F-94CC-C37DD2E82140}" type="slidenum">
              <a:rPr lang="cs-CZ" altLang="en-US" smtClean="0"/>
              <a:pPr/>
              <a:t>‹#›</a:t>
            </a:fld>
            <a:endParaRPr lang="cs-CZ" altLang="en-US"/>
          </a:p>
        </p:txBody>
      </p:sp>
    </p:spTree>
    <p:extLst>
      <p:ext uri="{BB962C8B-B14F-4D97-AF65-F5344CB8AC3E}">
        <p14:creationId xmlns:p14="http://schemas.microsoft.com/office/powerpoint/2010/main" val="356836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cs-CZ" altLang="en-US"/>
          </a:p>
        </p:txBody>
      </p:sp>
      <p:sp>
        <p:nvSpPr>
          <p:cNvPr id="8" name="Footer Placeholder 7"/>
          <p:cNvSpPr>
            <a:spLocks noGrp="1"/>
          </p:cNvSpPr>
          <p:nvPr>
            <p:ph type="ftr" sz="quarter" idx="11"/>
          </p:nvPr>
        </p:nvSpPr>
        <p:spPr/>
        <p:txBody>
          <a:bodyPr/>
          <a:lstStyle/>
          <a:p>
            <a:endParaRPr lang="cs-CZ" altLang="en-US"/>
          </a:p>
        </p:txBody>
      </p:sp>
      <p:sp>
        <p:nvSpPr>
          <p:cNvPr id="9" name="Slide Number Placeholder 8"/>
          <p:cNvSpPr>
            <a:spLocks noGrp="1"/>
          </p:cNvSpPr>
          <p:nvPr>
            <p:ph type="sldNum" sz="quarter" idx="12"/>
          </p:nvPr>
        </p:nvSpPr>
        <p:spPr/>
        <p:txBody>
          <a:bodyPr/>
          <a:lstStyle/>
          <a:p>
            <a:fld id="{EACE7730-AB45-4A9C-ADAF-F4610D1079B3}" type="slidenum">
              <a:rPr lang="cs-CZ" altLang="en-US" smtClean="0"/>
              <a:pPr/>
              <a:t>‹#›</a:t>
            </a:fld>
            <a:endParaRPr lang="cs-CZ" altLang="en-US"/>
          </a:p>
        </p:txBody>
      </p:sp>
    </p:spTree>
    <p:extLst>
      <p:ext uri="{BB962C8B-B14F-4D97-AF65-F5344CB8AC3E}">
        <p14:creationId xmlns:p14="http://schemas.microsoft.com/office/powerpoint/2010/main" val="229548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cs-CZ" altLang="en-US"/>
          </a:p>
        </p:txBody>
      </p:sp>
      <p:sp>
        <p:nvSpPr>
          <p:cNvPr id="4" name="Footer Placeholder 3"/>
          <p:cNvSpPr>
            <a:spLocks noGrp="1"/>
          </p:cNvSpPr>
          <p:nvPr>
            <p:ph type="ftr" sz="quarter" idx="11"/>
          </p:nvPr>
        </p:nvSpPr>
        <p:spPr/>
        <p:txBody>
          <a:bodyPr/>
          <a:lstStyle/>
          <a:p>
            <a:endParaRPr lang="cs-CZ" altLang="en-US"/>
          </a:p>
        </p:txBody>
      </p:sp>
      <p:sp>
        <p:nvSpPr>
          <p:cNvPr id="5" name="Slide Number Placeholder 4"/>
          <p:cNvSpPr>
            <a:spLocks noGrp="1"/>
          </p:cNvSpPr>
          <p:nvPr>
            <p:ph type="sldNum" sz="quarter" idx="12"/>
          </p:nvPr>
        </p:nvSpPr>
        <p:spPr/>
        <p:txBody>
          <a:bodyPr/>
          <a:lstStyle/>
          <a:p>
            <a:fld id="{AEFBCE61-E2A2-413B-B4D1-1416EF7D995D}" type="slidenum">
              <a:rPr lang="cs-CZ" altLang="en-US" smtClean="0"/>
              <a:pPr/>
              <a:t>‹#›</a:t>
            </a:fld>
            <a:endParaRPr lang="cs-CZ" altLang="en-US"/>
          </a:p>
        </p:txBody>
      </p:sp>
    </p:spTree>
    <p:extLst>
      <p:ext uri="{BB962C8B-B14F-4D97-AF65-F5344CB8AC3E}">
        <p14:creationId xmlns:p14="http://schemas.microsoft.com/office/powerpoint/2010/main" val="397661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cs-CZ" altLang="en-US"/>
          </a:p>
        </p:txBody>
      </p:sp>
      <p:sp>
        <p:nvSpPr>
          <p:cNvPr id="3" name="Footer Placeholder 2"/>
          <p:cNvSpPr>
            <a:spLocks noGrp="1"/>
          </p:cNvSpPr>
          <p:nvPr>
            <p:ph type="ftr" sz="quarter" idx="11"/>
          </p:nvPr>
        </p:nvSpPr>
        <p:spPr/>
        <p:txBody>
          <a:bodyPr/>
          <a:lstStyle/>
          <a:p>
            <a:endParaRPr lang="cs-CZ" altLang="en-US"/>
          </a:p>
        </p:txBody>
      </p:sp>
      <p:sp>
        <p:nvSpPr>
          <p:cNvPr id="4" name="Slide Number Placeholder 3"/>
          <p:cNvSpPr>
            <a:spLocks noGrp="1"/>
          </p:cNvSpPr>
          <p:nvPr>
            <p:ph type="sldNum" sz="quarter" idx="12"/>
          </p:nvPr>
        </p:nvSpPr>
        <p:spPr/>
        <p:txBody>
          <a:bodyPr/>
          <a:lstStyle/>
          <a:p>
            <a:fld id="{098E364F-BD0D-4314-8831-9718B59AAB0B}" type="slidenum">
              <a:rPr lang="cs-CZ" altLang="en-US" smtClean="0"/>
              <a:pPr/>
              <a:t>‹#›</a:t>
            </a:fld>
            <a:endParaRPr lang="cs-CZ" altLang="en-US"/>
          </a:p>
        </p:txBody>
      </p:sp>
    </p:spTree>
    <p:extLst>
      <p:ext uri="{BB962C8B-B14F-4D97-AF65-F5344CB8AC3E}">
        <p14:creationId xmlns:p14="http://schemas.microsoft.com/office/powerpoint/2010/main" val="123800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cs-CZ" altLang="en-US"/>
          </a:p>
        </p:txBody>
      </p:sp>
      <p:sp>
        <p:nvSpPr>
          <p:cNvPr id="6" name="Footer Placeholder 5"/>
          <p:cNvSpPr>
            <a:spLocks noGrp="1"/>
          </p:cNvSpPr>
          <p:nvPr>
            <p:ph type="ftr" sz="quarter" idx="11"/>
          </p:nvPr>
        </p:nvSpPr>
        <p:spPr/>
        <p:txBody>
          <a:bodyPr/>
          <a:lstStyle/>
          <a:p>
            <a:endParaRPr lang="cs-CZ" altLang="en-US"/>
          </a:p>
        </p:txBody>
      </p:sp>
      <p:sp>
        <p:nvSpPr>
          <p:cNvPr id="7" name="Slide Number Placeholder 6"/>
          <p:cNvSpPr>
            <a:spLocks noGrp="1"/>
          </p:cNvSpPr>
          <p:nvPr>
            <p:ph type="sldNum" sz="quarter" idx="12"/>
          </p:nvPr>
        </p:nvSpPr>
        <p:spPr/>
        <p:txBody>
          <a:bodyPr/>
          <a:lstStyle/>
          <a:p>
            <a:fld id="{5103D79B-09F7-4EDC-9916-F83F17F8E0BC}" type="slidenum">
              <a:rPr lang="cs-CZ" altLang="en-US" smtClean="0"/>
              <a:pPr/>
              <a:t>‹#›</a:t>
            </a:fld>
            <a:endParaRPr lang="cs-CZ" altLang="en-US"/>
          </a:p>
        </p:txBody>
      </p:sp>
    </p:spTree>
    <p:extLst>
      <p:ext uri="{BB962C8B-B14F-4D97-AF65-F5344CB8AC3E}">
        <p14:creationId xmlns:p14="http://schemas.microsoft.com/office/powerpoint/2010/main" val="330969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cs-CZ" altLang="en-US"/>
          </a:p>
        </p:txBody>
      </p:sp>
      <p:sp>
        <p:nvSpPr>
          <p:cNvPr id="6" name="Footer Placeholder 5"/>
          <p:cNvSpPr>
            <a:spLocks noGrp="1"/>
          </p:cNvSpPr>
          <p:nvPr>
            <p:ph type="ftr" sz="quarter" idx="11"/>
          </p:nvPr>
        </p:nvSpPr>
        <p:spPr/>
        <p:txBody>
          <a:bodyPr/>
          <a:lstStyle/>
          <a:p>
            <a:endParaRPr lang="cs-CZ" altLang="en-US"/>
          </a:p>
        </p:txBody>
      </p:sp>
      <p:sp>
        <p:nvSpPr>
          <p:cNvPr id="7" name="Slide Number Placeholder 6"/>
          <p:cNvSpPr>
            <a:spLocks noGrp="1"/>
          </p:cNvSpPr>
          <p:nvPr>
            <p:ph type="sldNum" sz="quarter" idx="12"/>
          </p:nvPr>
        </p:nvSpPr>
        <p:spPr/>
        <p:txBody>
          <a:bodyPr/>
          <a:lstStyle/>
          <a:p>
            <a:fld id="{66CC5222-A3E9-416B-8854-9392C16C9A70}" type="slidenum">
              <a:rPr lang="cs-CZ" altLang="en-US" smtClean="0"/>
              <a:pPr/>
              <a:t>‹#›</a:t>
            </a:fld>
            <a:endParaRPr lang="cs-CZ" altLang="en-US"/>
          </a:p>
        </p:txBody>
      </p:sp>
    </p:spTree>
    <p:extLst>
      <p:ext uri="{BB962C8B-B14F-4D97-AF65-F5344CB8AC3E}">
        <p14:creationId xmlns:p14="http://schemas.microsoft.com/office/powerpoint/2010/main" val="271776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B4F6E6-4B8B-41EC-AB2E-F093E296561F}" type="slidenum">
              <a:rPr lang="cs-CZ" altLang="en-US" smtClean="0"/>
              <a:pPr/>
              <a:t>‹#›</a:t>
            </a:fld>
            <a:endParaRPr lang="cs-CZ" altLang="en-US"/>
          </a:p>
        </p:txBody>
      </p:sp>
    </p:spTree>
    <p:extLst>
      <p:ext uri="{BB962C8B-B14F-4D97-AF65-F5344CB8AC3E}">
        <p14:creationId xmlns:p14="http://schemas.microsoft.com/office/powerpoint/2010/main" val="106968063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624" y="1340768"/>
            <a:ext cx="6858000" cy="3611736"/>
          </a:xfrm>
        </p:spPr>
        <p:txBody>
          <a:bodyPr>
            <a:normAutofit fontScale="90000"/>
          </a:bodyPr>
          <a:lstStyle/>
          <a:p>
            <a:r>
              <a:rPr lang="en-GB" altLang="en-US" dirty="0" smtClean="0">
                <a:solidFill>
                  <a:srgbClr val="FF3300"/>
                </a:solidFill>
              </a:rPr>
              <a:t/>
            </a:r>
            <a:br>
              <a:rPr lang="en-GB" altLang="en-US" dirty="0" smtClean="0">
                <a:solidFill>
                  <a:srgbClr val="FF3300"/>
                </a:solidFill>
              </a:rPr>
            </a:br>
            <a:r>
              <a:rPr lang="en-GB" altLang="en-US" b="1" dirty="0" err="1" smtClean="0">
                <a:solidFill>
                  <a:srgbClr val="FF3300"/>
                </a:solidFill>
              </a:rPr>
              <a:t>Poruchy</a:t>
            </a:r>
            <a:r>
              <a:rPr lang="en-GB" altLang="en-US" b="1" dirty="0" smtClean="0">
                <a:solidFill>
                  <a:srgbClr val="FF3300"/>
                </a:solidFill>
              </a:rPr>
              <a:t> </a:t>
            </a:r>
            <a:r>
              <a:rPr lang="en-GB" altLang="en-US" b="1" dirty="0" err="1" smtClean="0">
                <a:solidFill>
                  <a:srgbClr val="FF3300"/>
                </a:solidFill>
              </a:rPr>
              <a:t>vnit</a:t>
            </a:r>
            <a:r>
              <a:rPr lang="cs-CZ" altLang="en-US" b="1" dirty="0" smtClean="0">
                <a:solidFill>
                  <a:srgbClr val="FF3300"/>
                </a:solidFill>
              </a:rPr>
              <a:t>řního prostředí =</a:t>
            </a:r>
            <a:br>
              <a:rPr lang="cs-CZ" altLang="en-US" b="1" dirty="0" smtClean="0">
                <a:solidFill>
                  <a:srgbClr val="FF3300"/>
                </a:solidFill>
              </a:rPr>
            </a:br>
            <a:r>
              <a:rPr lang="cs-CZ" altLang="en-US" b="1" dirty="0" smtClean="0">
                <a:solidFill>
                  <a:srgbClr val="FF3300"/>
                </a:solidFill>
              </a:rPr>
              <a:t>poruchy homeostáze</a:t>
            </a:r>
            <a:br>
              <a:rPr lang="cs-CZ" altLang="en-US" b="1" dirty="0" smtClean="0">
                <a:solidFill>
                  <a:srgbClr val="FF3300"/>
                </a:solidFill>
              </a:rPr>
            </a:br>
            <a:r>
              <a:rPr lang="cs-CZ" altLang="en-US" b="1" dirty="0" smtClean="0">
                <a:solidFill>
                  <a:srgbClr val="FF3300"/>
                </a:solidFill>
              </a:rPr>
              <a:t>(2) Ledviny</a:t>
            </a:r>
            <a:r>
              <a:rPr lang="cs-CZ" altLang="en-US" b="1" dirty="0">
                <a:solidFill>
                  <a:srgbClr val="FF3300"/>
                </a:solidFill>
              </a:rPr>
              <a:t/>
            </a:r>
            <a:br>
              <a:rPr lang="cs-CZ" altLang="en-US" b="1" dirty="0">
                <a:solidFill>
                  <a:srgbClr val="FF3300"/>
                </a:solidFill>
              </a:rPr>
            </a:br>
            <a:r>
              <a:rPr lang="en-GB" altLang="en-US" dirty="0" smtClean="0">
                <a:solidFill>
                  <a:srgbClr val="FF3300"/>
                </a:solidFill>
              </a:rPr>
              <a:t/>
            </a:r>
            <a:br>
              <a:rPr lang="en-GB" altLang="en-US" dirty="0" smtClean="0">
                <a:solidFill>
                  <a:srgbClr val="FF3300"/>
                </a:solidFill>
              </a:rPr>
            </a:br>
            <a:endParaRPr lang="cs-CZ" altLang="en-US" dirty="0">
              <a:solidFill>
                <a:srgbClr val="FF33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cs-CZ" altLang="en-US"/>
              <a:t>Urea</a:t>
            </a:r>
          </a:p>
        </p:txBody>
      </p:sp>
      <p:sp>
        <p:nvSpPr>
          <p:cNvPr id="143363" name="Rectangle 3"/>
          <p:cNvSpPr>
            <a:spLocks noGrp="1" noChangeArrowheads="1"/>
          </p:cNvSpPr>
          <p:nvPr>
            <p:ph idx="1"/>
          </p:nvPr>
        </p:nvSpPr>
        <p:spPr/>
        <p:txBody>
          <a:bodyPr/>
          <a:lstStyle/>
          <a:p>
            <a:r>
              <a:rPr lang="cs-CZ" altLang="en-US" sz="2800">
                <a:latin typeface="Arial" panose="020B0604020202020204" pitchFamily="34" charset="0"/>
              </a:rPr>
              <a:t>svou recirkulací v ledvině přispívá k vytvoření osmotického gradientu dřeňového intersticia; při zvýšené diuréze je urea méně reabsorbována a přispívá pouze z 10%, při snížené diuréze je více reabsorbována, její koncentrace v dřeňovém intersticiu je tedy vysoká a přispívá na vytvoření </a:t>
            </a:r>
            <a:r>
              <a:rPr lang="cs-CZ" altLang="en-US" sz="2800">
                <a:solidFill>
                  <a:srgbClr val="FF3300"/>
                </a:solidFill>
                <a:latin typeface="Arial" panose="020B0604020202020204" pitchFamily="34" charset="0"/>
              </a:rPr>
              <a:t>osmotického gradientu až z 50%</a:t>
            </a:r>
          </a:p>
          <a:p>
            <a:endParaRPr lang="cs-CZ"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457200" y="765175"/>
            <a:ext cx="7786688" cy="5365750"/>
          </a:xfrm>
        </p:spPr>
        <p:txBody>
          <a:bodyPr/>
          <a:lstStyle/>
          <a:p>
            <a:r>
              <a:rPr lang="cs-CZ" altLang="en-US" sz="2800">
                <a:latin typeface="Arial" panose="020B0604020202020204" pitchFamily="34" charset="0"/>
              </a:rPr>
              <a:t>zvýšená sérová koncentrace urey </a:t>
            </a:r>
            <a:r>
              <a:rPr lang="cs-CZ" altLang="en-US" sz="2800" b="1" i="1">
                <a:solidFill>
                  <a:srgbClr val="FF3300"/>
                </a:solidFill>
                <a:latin typeface="Arial" panose="020B0604020202020204" pitchFamily="34" charset="0"/>
              </a:rPr>
              <a:t>spolu s</a:t>
            </a:r>
            <a:r>
              <a:rPr lang="cs-CZ" altLang="en-US" sz="2800">
                <a:solidFill>
                  <a:srgbClr val="FF3300"/>
                </a:solidFill>
                <a:latin typeface="Arial" panose="020B0604020202020204" pitchFamily="34" charset="0"/>
              </a:rPr>
              <a:t> kreatininem –</a:t>
            </a:r>
            <a:r>
              <a:rPr lang="cs-CZ" altLang="en-US" sz="2800">
                <a:latin typeface="Arial" panose="020B0604020202020204" pitchFamily="34" charset="0"/>
              </a:rPr>
              <a:t> při snížení glomerulární filtrace</a:t>
            </a:r>
          </a:p>
          <a:p>
            <a:r>
              <a:rPr lang="cs-CZ" altLang="en-US" sz="2800">
                <a:latin typeface="Arial" panose="020B0604020202020204" pitchFamily="34" charset="0"/>
              </a:rPr>
              <a:t>zvýšená sérová koncentrace urey </a:t>
            </a:r>
            <a:r>
              <a:rPr lang="cs-CZ" altLang="en-US" sz="2800" b="1" i="1">
                <a:solidFill>
                  <a:srgbClr val="FF3300"/>
                </a:solidFill>
                <a:latin typeface="Arial" panose="020B0604020202020204" pitchFamily="34" charset="0"/>
              </a:rPr>
              <a:t>bez</a:t>
            </a:r>
            <a:r>
              <a:rPr lang="cs-CZ" altLang="en-US" sz="2800">
                <a:solidFill>
                  <a:srgbClr val="FF3300"/>
                </a:solidFill>
                <a:latin typeface="Arial" panose="020B0604020202020204" pitchFamily="34" charset="0"/>
              </a:rPr>
              <a:t> kreatininu</a:t>
            </a:r>
            <a:r>
              <a:rPr lang="cs-CZ" altLang="en-US" sz="2800">
                <a:latin typeface="Arial" panose="020B0604020202020204" pitchFamily="34" charset="0"/>
              </a:rPr>
              <a:t>:</a:t>
            </a:r>
          </a:p>
          <a:p>
            <a:pPr lvl="1"/>
            <a:r>
              <a:rPr lang="cs-CZ" altLang="en-US">
                <a:latin typeface="Arial" panose="020B0604020202020204" pitchFamily="34" charset="0"/>
              </a:rPr>
              <a:t>dehydratace</a:t>
            </a:r>
          </a:p>
          <a:p>
            <a:pPr lvl="1"/>
            <a:r>
              <a:rPr lang="cs-CZ" altLang="en-US">
                <a:latin typeface="Arial" panose="020B0604020202020204" pitchFamily="34" charset="0"/>
              </a:rPr>
              <a:t>zvýšený příjem bílkovin</a:t>
            </a:r>
          </a:p>
          <a:p>
            <a:pPr lvl="1"/>
            <a:r>
              <a:rPr lang="cs-CZ" altLang="en-US">
                <a:latin typeface="Arial" panose="020B0604020202020204" pitchFamily="34" charset="0"/>
              </a:rPr>
              <a:t>zvýšení proteinového katabolismu: popáleniny, krvácení do GIT, sepse, po podání kortikoidů</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cs-CZ" altLang="en-US"/>
              <a:t>Urea</a:t>
            </a:r>
          </a:p>
        </p:txBody>
      </p:sp>
      <p:sp>
        <p:nvSpPr>
          <p:cNvPr id="144387" name="Rectangle 3"/>
          <p:cNvSpPr>
            <a:spLocks noGrp="1" noChangeArrowheads="1"/>
          </p:cNvSpPr>
          <p:nvPr>
            <p:ph idx="1"/>
          </p:nvPr>
        </p:nvSpPr>
        <p:spPr/>
        <p:txBody>
          <a:bodyPr/>
          <a:lstStyle/>
          <a:p>
            <a:r>
              <a:rPr lang="cs-CZ" altLang="en-US" sz="2800">
                <a:solidFill>
                  <a:srgbClr val="FF3300"/>
                </a:solidFill>
                <a:latin typeface="Arial" panose="020B0604020202020204" pitchFamily="34" charset="0"/>
              </a:rPr>
              <a:t>snížená sérová koncentrace urey </a:t>
            </a:r>
            <a:r>
              <a:rPr lang="cs-CZ" altLang="en-US" sz="2800" b="1" i="1">
                <a:solidFill>
                  <a:srgbClr val="FF3300"/>
                </a:solidFill>
                <a:latin typeface="Arial" panose="020B0604020202020204" pitchFamily="34" charset="0"/>
              </a:rPr>
              <a:t>bez</a:t>
            </a:r>
            <a:r>
              <a:rPr lang="cs-CZ" altLang="en-US" sz="2800">
                <a:solidFill>
                  <a:srgbClr val="FF3300"/>
                </a:solidFill>
                <a:latin typeface="Arial" panose="020B0604020202020204" pitchFamily="34" charset="0"/>
              </a:rPr>
              <a:t> kreatininu</a:t>
            </a:r>
            <a:r>
              <a:rPr lang="cs-CZ" altLang="en-US" sz="2800">
                <a:latin typeface="Arial" panose="020B0604020202020204" pitchFamily="34" charset="0"/>
              </a:rPr>
              <a:t>:</a:t>
            </a:r>
          </a:p>
          <a:p>
            <a:pPr lvl="1"/>
            <a:r>
              <a:rPr lang="cs-CZ" altLang="en-US">
                <a:latin typeface="Arial" panose="020B0604020202020204" pitchFamily="34" charset="0"/>
              </a:rPr>
              <a:t>hyperhydratace</a:t>
            </a:r>
          </a:p>
          <a:p>
            <a:pPr lvl="1"/>
            <a:r>
              <a:rPr lang="cs-CZ" altLang="en-US">
                <a:latin typeface="Arial" panose="020B0604020202020204" pitchFamily="34" charset="0"/>
              </a:rPr>
              <a:t>proteinová malnutrice</a:t>
            </a:r>
          </a:p>
          <a:p>
            <a:pPr lvl="1"/>
            <a:r>
              <a:rPr lang="cs-CZ" altLang="en-US">
                <a:latin typeface="Arial" panose="020B0604020202020204" pitchFamily="34" charset="0"/>
              </a:rPr>
              <a:t>závažné jaterní onemocnění</a:t>
            </a:r>
          </a:p>
          <a:p>
            <a:endParaRPr lang="cs-CZ"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cs-CZ" altLang="en-US" b="1"/>
              <a:t>II. VYŠETŘENÍ MOČE</a:t>
            </a:r>
          </a:p>
        </p:txBody>
      </p:sp>
      <p:sp>
        <p:nvSpPr>
          <p:cNvPr id="76803" name="Rectangle 3"/>
          <p:cNvSpPr>
            <a:spLocks noGrp="1" noChangeArrowheads="1"/>
          </p:cNvSpPr>
          <p:nvPr>
            <p:ph idx="1"/>
          </p:nvPr>
        </p:nvSpPr>
        <p:spPr/>
        <p:txBody>
          <a:bodyPr/>
          <a:lstStyle/>
          <a:p>
            <a:r>
              <a:rPr lang="cs-CZ" altLang="en-US" sz="2800">
                <a:latin typeface="Arial" panose="020B0604020202020204" pitchFamily="34" charset="0"/>
              </a:rPr>
              <a:t>Vyšetřujeme </a:t>
            </a:r>
            <a:r>
              <a:rPr lang="cs-CZ" altLang="en-US" sz="2800" b="1">
                <a:latin typeface="Arial" panose="020B0604020202020204" pitchFamily="34" charset="0"/>
              </a:rPr>
              <a:t>ranní</a:t>
            </a:r>
            <a:r>
              <a:rPr lang="cs-CZ" altLang="en-US" sz="2800">
                <a:latin typeface="Arial" panose="020B0604020202020204" pitchFamily="34" charset="0"/>
              </a:rPr>
              <a:t> moč, protože má nejvíce patologických součástí a vždy </a:t>
            </a:r>
            <a:r>
              <a:rPr lang="cs-CZ" altLang="en-US" sz="2800" b="1">
                <a:latin typeface="Arial" panose="020B0604020202020204" pitchFamily="34" charset="0"/>
              </a:rPr>
              <a:t>čerstvou </a:t>
            </a:r>
            <a:r>
              <a:rPr lang="cs-CZ" altLang="en-US" sz="2800">
                <a:latin typeface="Arial" panose="020B0604020202020204" pitchFamily="34" charset="0"/>
              </a:rPr>
              <a:t>(ne starší než 2 hodiny), ve které jsou zachovány intaktní buněčné elementy a válce.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idx="1"/>
          </p:nvPr>
        </p:nvSpPr>
        <p:spPr>
          <a:xfrm>
            <a:off x="468313" y="476250"/>
            <a:ext cx="7696200" cy="3657600"/>
          </a:xfrm>
        </p:spPr>
        <p:txBody>
          <a:bodyPr>
            <a:normAutofit fontScale="92500" lnSpcReduction="20000"/>
          </a:bodyPr>
          <a:lstStyle/>
          <a:p>
            <a:pPr marL="609600" indent="-609600">
              <a:lnSpc>
                <a:spcPct val="80000"/>
              </a:lnSpc>
            </a:pPr>
            <a:r>
              <a:rPr lang="cs-CZ" altLang="en-US" sz="2400" b="1">
                <a:solidFill>
                  <a:srgbClr val="FF3300"/>
                </a:solidFill>
                <a:effectLst>
                  <a:outerShdw blurRad="38100" dist="38100" dir="2700000" algn="tl">
                    <a:srgbClr val="C0C0C0"/>
                  </a:outerShdw>
                </a:effectLst>
              </a:rPr>
              <a:t>CHEMICKY:</a:t>
            </a:r>
            <a:r>
              <a:rPr lang="cs-CZ" altLang="en-US" sz="2400">
                <a:solidFill>
                  <a:srgbClr val="FF3300"/>
                </a:solidFill>
                <a:effectLst>
                  <a:outerShdw blurRad="38100" dist="38100" dir="2700000" algn="tl">
                    <a:srgbClr val="C0C0C0"/>
                  </a:outerShdw>
                </a:effectLst>
              </a:rPr>
              <a:t>	</a:t>
            </a:r>
            <a:r>
              <a:rPr lang="cs-CZ" altLang="en-US" sz="2400">
                <a:effectLst>
                  <a:outerShdw blurRad="38100" dist="38100" dir="2700000" algn="tl">
                    <a:srgbClr val="C0C0C0"/>
                  </a:outerShdw>
                </a:effectLst>
              </a:rPr>
              <a:t>	</a:t>
            </a:r>
            <a:r>
              <a:rPr lang="cs-CZ" altLang="en-US" sz="2400">
                <a:solidFill>
                  <a:srgbClr val="FF3300"/>
                </a:solidFill>
                <a:effectLst>
                  <a:outerShdw blurRad="38100" dist="38100" dir="2700000" algn="tl">
                    <a:srgbClr val="C0C0C0"/>
                  </a:outerShdw>
                </a:effectLst>
              </a:rPr>
              <a:t>normální nález </a:t>
            </a:r>
          </a:p>
          <a:p>
            <a:pPr marL="609600" indent="-609600">
              <a:lnSpc>
                <a:spcPct val="80000"/>
              </a:lnSpc>
            </a:pPr>
            <a:endParaRPr lang="cs-CZ" altLang="en-US" sz="2400">
              <a:solidFill>
                <a:srgbClr val="FF3300"/>
              </a:solidFill>
              <a:effectLst>
                <a:outerShdw blurRad="38100" dist="38100" dir="2700000" algn="tl">
                  <a:srgbClr val="C0C0C0"/>
                </a:outerShdw>
              </a:effectLst>
            </a:endParaRPr>
          </a:p>
          <a:p>
            <a:pPr marL="609600" indent="-609600">
              <a:lnSpc>
                <a:spcPct val="80000"/>
              </a:lnSpc>
            </a:pPr>
            <a:r>
              <a:rPr lang="cs-CZ" altLang="en-US" sz="2400">
                <a:effectLst>
                  <a:outerShdw blurRad="38100" dist="38100" dir="2700000" algn="tl">
                    <a:srgbClr val="C0C0C0"/>
                  </a:outerShdw>
                </a:effectLst>
              </a:rPr>
              <a:t>pH				5 – 7</a:t>
            </a:r>
          </a:p>
          <a:p>
            <a:pPr marL="609600" indent="-609600">
              <a:lnSpc>
                <a:spcPct val="80000"/>
              </a:lnSpc>
            </a:pPr>
            <a:r>
              <a:rPr lang="cs-CZ" altLang="en-US" sz="2400">
                <a:effectLst>
                  <a:outerShdw blurRad="38100" dist="38100" dir="2700000" algn="tl">
                    <a:srgbClr val="C0C0C0"/>
                  </a:outerShdw>
                </a:effectLst>
              </a:rPr>
              <a:t>Specifická hustota	1010-1020 kg/m3</a:t>
            </a:r>
          </a:p>
          <a:p>
            <a:pPr marL="609600" indent="-609600">
              <a:lnSpc>
                <a:spcPct val="80000"/>
              </a:lnSpc>
            </a:pPr>
            <a:r>
              <a:rPr lang="cs-CZ" altLang="en-US" sz="2400">
                <a:effectLst>
                  <a:outerShdw blurRad="38100" dist="38100" dir="2700000" algn="tl">
                    <a:srgbClr val="C0C0C0"/>
                  </a:outerShdw>
                </a:effectLst>
              </a:rPr>
              <a:t>Bílkovina		  do 0,3 g/l (300 mg/l)</a:t>
            </a:r>
          </a:p>
          <a:p>
            <a:pPr marL="609600" indent="-609600">
              <a:lnSpc>
                <a:spcPct val="80000"/>
              </a:lnSpc>
            </a:pPr>
            <a:r>
              <a:rPr lang="cs-CZ" altLang="en-US" sz="2400">
                <a:effectLst>
                  <a:outerShdw blurRad="38100" dist="38100" dir="2700000" algn="tl">
                    <a:srgbClr val="C0C0C0"/>
                  </a:outerShdw>
                </a:effectLst>
              </a:rPr>
              <a:t>Glukóza				negativní</a:t>
            </a:r>
          </a:p>
          <a:p>
            <a:pPr marL="609600" indent="-609600">
              <a:lnSpc>
                <a:spcPct val="80000"/>
              </a:lnSpc>
            </a:pPr>
            <a:r>
              <a:rPr lang="cs-CZ" altLang="en-US" sz="2400">
                <a:effectLst>
                  <a:outerShdw blurRad="38100" dist="38100" dir="2700000" algn="tl">
                    <a:srgbClr val="C0C0C0"/>
                  </a:outerShdw>
                </a:effectLst>
              </a:rPr>
              <a:t>Ketolátky		          negativní</a:t>
            </a:r>
          </a:p>
          <a:p>
            <a:pPr marL="609600" indent="-609600">
              <a:lnSpc>
                <a:spcPct val="80000"/>
              </a:lnSpc>
            </a:pPr>
            <a:r>
              <a:rPr lang="cs-CZ" altLang="en-US" sz="2400">
                <a:effectLst>
                  <a:outerShdw blurRad="38100" dist="38100" dir="2700000" algn="tl">
                    <a:srgbClr val="C0C0C0"/>
                  </a:outerShdw>
                </a:effectLst>
              </a:rPr>
              <a:t>Bilirubin				negativní</a:t>
            </a:r>
          </a:p>
          <a:p>
            <a:pPr marL="609600" indent="-609600">
              <a:lnSpc>
                <a:spcPct val="80000"/>
              </a:lnSpc>
            </a:pPr>
            <a:r>
              <a:rPr lang="cs-CZ" altLang="en-US" sz="2400">
                <a:effectLst>
                  <a:outerShdw blurRad="38100" dist="38100" dir="2700000" algn="tl">
                    <a:srgbClr val="C0C0C0"/>
                  </a:outerShdw>
                </a:effectLst>
              </a:rPr>
              <a:t>Urobilinogen			3,2 – 16 umol/l</a:t>
            </a:r>
          </a:p>
          <a:p>
            <a:pPr marL="609600" indent="-609600">
              <a:lnSpc>
                <a:spcPct val="80000"/>
              </a:lnSpc>
            </a:pPr>
            <a:r>
              <a:rPr lang="cs-CZ" altLang="en-US" sz="2400">
                <a:effectLst>
                  <a:outerShdw blurRad="38100" dist="38100" dir="2700000" algn="tl">
                    <a:srgbClr val="C0C0C0"/>
                  </a:outerShdw>
                </a:effectLst>
              </a:rPr>
              <a:t>Krev				do 10/ul</a:t>
            </a:r>
          </a:p>
          <a:p>
            <a:pPr marL="609600" indent="-609600">
              <a:lnSpc>
                <a:spcPct val="80000"/>
              </a:lnSpc>
            </a:pPr>
            <a:r>
              <a:rPr lang="cs-CZ" altLang="en-US" sz="2400">
                <a:effectLst>
                  <a:outerShdw blurRad="38100" dist="38100" dir="2700000" algn="tl">
                    <a:srgbClr val="C0C0C0"/>
                  </a:outerShdw>
                </a:effectLst>
              </a:rPr>
              <a:t>Leukocyty			do 15/ul</a:t>
            </a:r>
          </a:p>
          <a:p>
            <a:pPr marL="609600" indent="-609600">
              <a:lnSpc>
                <a:spcPct val="80000"/>
              </a:lnSpc>
            </a:pPr>
            <a:r>
              <a:rPr lang="cs-CZ" altLang="en-US" sz="2400">
                <a:effectLst>
                  <a:outerShdw blurRad="38100" dist="38100" dir="2700000" algn="tl">
                    <a:srgbClr val="C0C0C0"/>
                  </a:outerShdw>
                </a:effectLst>
              </a:rPr>
              <a:t>Nitrity		                     negativní</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0" y="1905000"/>
            <a:ext cx="8839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92350" algn="l"/>
              </a:tabLst>
              <a:defRPr>
                <a:solidFill>
                  <a:schemeClr val="tx1"/>
                </a:solidFill>
                <a:latin typeface="Arial" panose="020B0604020202020204" pitchFamily="34" charset="0"/>
              </a:defRPr>
            </a:lvl1pPr>
            <a:lvl2pPr marL="190500">
              <a:tabLst>
                <a:tab pos="2292350" algn="l"/>
              </a:tabLst>
              <a:defRPr>
                <a:solidFill>
                  <a:schemeClr val="tx1"/>
                </a:solidFill>
                <a:latin typeface="Arial" panose="020B0604020202020204" pitchFamily="34" charset="0"/>
              </a:defRPr>
            </a:lvl2pPr>
            <a:lvl3pPr marL="381000">
              <a:tabLst>
                <a:tab pos="2292350" algn="l"/>
              </a:tabLst>
              <a:defRPr>
                <a:solidFill>
                  <a:schemeClr val="tx1"/>
                </a:solidFill>
                <a:latin typeface="Arial" panose="020B0604020202020204" pitchFamily="34" charset="0"/>
              </a:defRPr>
            </a:lvl3pPr>
            <a:lvl4pPr marL="758825" indent="-187325">
              <a:tabLst>
                <a:tab pos="2292350" algn="l"/>
              </a:tabLst>
              <a:defRPr>
                <a:solidFill>
                  <a:schemeClr val="tx1"/>
                </a:solidFill>
                <a:latin typeface="Arial" panose="020B0604020202020204" pitchFamily="34" charset="0"/>
              </a:defRPr>
            </a:lvl4pPr>
            <a:lvl5pPr indent="-593725">
              <a:tabLst>
                <a:tab pos="2292350" algn="l"/>
              </a:tabLst>
              <a:defRPr>
                <a:solidFill>
                  <a:schemeClr val="tx1"/>
                </a:solidFill>
                <a:latin typeface="Arial" panose="020B0604020202020204" pitchFamily="34" charset="0"/>
              </a:defRPr>
            </a:lvl5pPr>
            <a:lvl6pPr indent="-593725" fontAlgn="base">
              <a:spcBef>
                <a:spcPct val="0"/>
              </a:spcBef>
              <a:spcAft>
                <a:spcPct val="0"/>
              </a:spcAft>
              <a:tabLst>
                <a:tab pos="2292350" algn="l"/>
              </a:tabLst>
              <a:defRPr>
                <a:solidFill>
                  <a:schemeClr val="tx1"/>
                </a:solidFill>
                <a:latin typeface="Arial" panose="020B0604020202020204" pitchFamily="34" charset="0"/>
              </a:defRPr>
            </a:lvl6pPr>
            <a:lvl7pPr indent="-593725" fontAlgn="base">
              <a:spcBef>
                <a:spcPct val="0"/>
              </a:spcBef>
              <a:spcAft>
                <a:spcPct val="0"/>
              </a:spcAft>
              <a:tabLst>
                <a:tab pos="2292350" algn="l"/>
              </a:tabLst>
              <a:defRPr>
                <a:solidFill>
                  <a:schemeClr val="tx1"/>
                </a:solidFill>
                <a:latin typeface="Arial" panose="020B0604020202020204" pitchFamily="34" charset="0"/>
              </a:defRPr>
            </a:lvl7pPr>
            <a:lvl8pPr indent="-593725" fontAlgn="base">
              <a:spcBef>
                <a:spcPct val="0"/>
              </a:spcBef>
              <a:spcAft>
                <a:spcPct val="0"/>
              </a:spcAft>
              <a:tabLst>
                <a:tab pos="2292350" algn="l"/>
              </a:tabLst>
              <a:defRPr>
                <a:solidFill>
                  <a:schemeClr val="tx1"/>
                </a:solidFill>
                <a:latin typeface="Arial" panose="020B0604020202020204" pitchFamily="34" charset="0"/>
              </a:defRPr>
            </a:lvl8pPr>
            <a:lvl9pPr indent="-593725" fontAlgn="base">
              <a:spcBef>
                <a:spcPct val="0"/>
              </a:spcBef>
              <a:spcAft>
                <a:spcPct val="0"/>
              </a:spcAft>
              <a:tabLst>
                <a:tab pos="2292350" algn="l"/>
              </a:tabLst>
              <a:defRPr>
                <a:solidFill>
                  <a:schemeClr val="tx1"/>
                </a:solidFill>
                <a:latin typeface="Arial" panose="020B0604020202020204" pitchFamily="34" charset="0"/>
              </a:defRPr>
            </a:lvl9pPr>
          </a:lstStyle>
          <a:p>
            <a:pPr lvl="3" eaLnBrk="0" hangingPunct="0"/>
            <a:r>
              <a:rPr lang="en-US" altLang="en-US" sz="2400" b="1">
                <a:solidFill>
                  <a:schemeClr val="accent2"/>
                </a:solidFill>
              </a:rPr>
              <a:t>Proužkové testy</a:t>
            </a:r>
          </a:p>
          <a:p>
            <a:pPr lvl="3" eaLnBrk="0" hangingPunct="0"/>
            <a:endParaRPr lang="en-US" altLang="en-US" sz="2000" b="1"/>
          </a:p>
          <a:p>
            <a:pPr lvl="3" eaLnBrk="0" hangingPunct="0"/>
            <a:r>
              <a:rPr lang="en-US" altLang="en-US" sz="2000" b="1"/>
              <a:t>pH</a:t>
            </a:r>
          </a:p>
          <a:p>
            <a:pPr lvl="3" eaLnBrk="0" hangingPunct="0"/>
            <a:r>
              <a:rPr lang="en-US" altLang="en-US" sz="2000" b="1"/>
              <a:t>Glukóza</a:t>
            </a:r>
          </a:p>
          <a:p>
            <a:pPr lvl="3" eaLnBrk="0" hangingPunct="0"/>
            <a:r>
              <a:rPr lang="en-US" altLang="en-US" sz="2000" b="1"/>
              <a:t>Protein</a:t>
            </a:r>
          </a:p>
          <a:p>
            <a:pPr lvl="3" eaLnBrk="0" hangingPunct="0"/>
            <a:r>
              <a:rPr lang="en-US" altLang="en-US" sz="2000" b="1"/>
              <a:t>Krev</a:t>
            </a:r>
          </a:p>
          <a:p>
            <a:pPr lvl="3" eaLnBrk="0" hangingPunct="0"/>
            <a:r>
              <a:rPr lang="en-US" altLang="en-US" sz="2000" b="1"/>
              <a:t>Bilirubin</a:t>
            </a:r>
          </a:p>
          <a:p>
            <a:pPr lvl="3" eaLnBrk="0" hangingPunct="0"/>
            <a:r>
              <a:rPr lang="en-US" altLang="en-US" sz="2000" b="1"/>
              <a:t>Urobilinogen</a:t>
            </a:r>
          </a:p>
          <a:p>
            <a:pPr lvl="3" eaLnBrk="0" hangingPunct="0"/>
            <a:r>
              <a:rPr lang="en-US" altLang="en-US" sz="2000" b="1"/>
              <a:t>Ketony</a:t>
            </a:r>
          </a:p>
          <a:p>
            <a:pPr lvl="3" eaLnBrk="0" hangingPunct="0"/>
            <a:r>
              <a:rPr lang="en-US" altLang="en-US" sz="2000" b="1"/>
              <a:t>Nitrity</a:t>
            </a:r>
          </a:p>
          <a:p>
            <a:pPr lvl="3" eaLnBrk="0" hangingPunct="0"/>
            <a:r>
              <a:rPr lang="en-US" altLang="en-US" sz="2000" b="1"/>
              <a:t>Leukocyty</a:t>
            </a:r>
          </a:p>
        </p:txBody>
      </p:sp>
      <p:pic>
        <p:nvPicPr>
          <p:cNvPr id="146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81200"/>
            <a:ext cx="41116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36" name="Text Box 4"/>
          <p:cNvSpPr txBox="1">
            <a:spLocks noChangeArrowheads="1"/>
          </p:cNvSpPr>
          <p:nvPr/>
        </p:nvSpPr>
        <p:spPr bwMode="auto">
          <a:xfrm>
            <a:off x="2473325" y="685800"/>
            <a:ext cx="4079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Biochemie moči</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0" y="0"/>
            <a:ext cx="9144000" cy="6235700"/>
          </a:xfrm>
        </p:spPr>
        <p:txBody>
          <a:bodyPr/>
          <a:lstStyle/>
          <a:p>
            <a:pPr>
              <a:lnSpc>
                <a:spcPct val="80000"/>
              </a:lnSpc>
              <a:buFontTx/>
              <a:buNone/>
            </a:pPr>
            <a:r>
              <a:rPr lang="cs-CZ" altLang="en-US" sz="2800" b="1">
                <a:solidFill>
                  <a:srgbClr val="FF3300"/>
                </a:solidFill>
                <a:latin typeface="Arial Unicode MS" pitchFamily="34" charset="-128"/>
              </a:rPr>
              <a:t>pH:</a:t>
            </a:r>
            <a:endParaRPr lang="cs-CZ" altLang="en-US" sz="2800">
              <a:solidFill>
                <a:srgbClr val="FF3300"/>
              </a:solidFill>
              <a:latin typeface="Arial Unicode MS" pitchFamily="34" charset="-128"/>
            </a:endParaRPr>
          </a:p>
          <a:p>
            <a:pPr>
              <a:lnSpc>
                <a:spcPct val="80000"/>
              </a:lnSpc>
            </a:pPr>
            <a:r>
              <a:rPr lang="cs-CZ" altLang="en-US" sz="2400">
                <a:latin typeface="Arial Unicode MS" pitchFamily="34" charset="-128"/>
              </a:rPr>
              <a:t>proužkem – orientačně</a:t>
            </a:r>
          </a:p>
          <a:p>
            <a:pPr>
              <a:lnSpc>
                <a:spcPct val="80000"/>
              </a:lnSpc>
            </a:pPr>
            <a:r>
              <a:rPr lang="cs-CZ" altLang="en-US" sz="2400">
                <a:latin typeface="Arial Unicode MS" pitchFamily="34" charset="-128"/>
              </a:rPr>
              <a:t>pH metrem – při diagnostice renálních tubulárních acidóz</a:t>
            </a:r>
            <a:endParaRPr lang="cs-CZ" altLang="en-US" sz="2400" b="1">
              <a:latin typeface="Arial Unicode MS" pitchFamily="34" charset="-128"/>
            </a:endParaRPr>
          </a:p>
          <a:p>
            <a:pPr>
              <a:lnSpc>
                <a:spcPct val="80000"/>
              </a:lnSpc>
              <a:buFontTx/>
              <a:buNone/>
            </a:pPr>
            <a:endParaRPr lang="cs-CZ" altLang="en-US" sz="2400" b="1">
              <a:latin typeface="Arial Unicode MS" pitchFamily="34" charset="-128"/>
            </a:endParaRPr>
          </a:p>
          <a:p>
            <a:pPr>
              <a:lnSpc>
                <a:spcPct val="80000"/>
              </a:lnSpc>
              <a:buFontTx/>
              <a:buNone/>
            </a:pPr>
            <a:r>
              <a:rPr lang="cs-CZ" altLang="en-US" sz="2800" b="1">
                <a:solidFill>
                  <a:srgbClr val="FF3300"/>
                </a:solidFill>
                <a:latin typeface="Arial Unicode MS" pitchFamily="34" charset="-128"/>
              </a:rPr>
              <a:t>Specifická hustota (měrná hmotnost):</a:t>
            </a:r>
            <a:r>
              <a:rPr lang="cs-CZ" altLang="en-US" sz="2800">
                <a:latin typeface="Arial Unicode MS" pitchFamily="34" charset="-128"/>
              </a:rPr>
              <a:t> -proužkem</a:t>
            </a:r>
          </a:p>
          <a:p>
            <a:pPr>
              <a:lnSpc>
                <a:spcPct val="80000"/>
              </a:lnSpc>
            </a:pPr>
            <a:r>
              <a:rPr lang="cs-CZ" altLang="en-US" sz="2400">
                <a:latin typeface="Arial Unicode MS" pitchFamily="34" charset="-128"/>
              </a:rPr>
              <a:t>váha moče ve srovnání se stejným objem destilované vody (specifická hustota destilované vody je 1000 kg/m3)</a:t>
            </a:r>
          </a:p>
          <a:p>
            <a:pPr>
              <a:lnSpc>
                <a:spcPct val="80000"/>
              </a:lnSpc>
            </a:pPr>
            <a:r>
              <a:rPr lang="cs-CZ" altLang="en-US" sz="2800">
                <a:solidFill>
                  <a:srgbClr val="FF3300"/>
                </a:solidFill>
                <a:latin typeface="Arial Unicode MS" pitchFamily="34" charset="-128"/>
              </a:rPr>
              <a:t>koreluje s osmolalitou moči:	1000 odpovídá osmolalitě 0</a:t>
            </a:r>
          </a:p>
          <a:p>
            <a:pPr>
              <a:lnSpc>
                <a:spcPct val="80000"/>
              </a:lnSpc>
            </a:pPr>
            <a:r>
              <a:rPr lang="cs-CZ" altLang="en-US" sz="2800">
                <a:latin typeface="Arial Unicode MS" pitchFamily="34" charset="-128"/>
              </a:rPr>
              <a:t>1020 odpovídá osmolalitě cca 700</a:t>
            </a:r>
          </a:p>
          <a:p>
            <a:pPr>
              <a:lnSpc>
                <a:spcPct val="80000"/>
              </a:lnSpc>
            </a:pPr>
            <a:r>
              <a:rPr lang="cs-CZ" altLang="en-US" sz="2800">
                <a:latin typeface="Arial Unicode MS" pitchFamily="34" charset="-128"/>
              </a:rPr>
              <a:t>1050 odpovídá osmolalitě cca 1000</a:t>
            </a:r>
          </a:p>
          <a:p>
            <a:pPr>
              <a:lnSpc>
                <a:spcPct val="80000"/>
              </a:lnSpc>
            </a:pPr>
            <a:r>
              <a:rPr lang="cs-CZ" altLang="en-US" sz="2800">
                <a:latin typeface="Arial Unicode MS" pitchFamily="34" charset="-128"/>
              </a:rPr>
              <a:t> nekoreluje s osmolalitou (falešně vyšší s.h.), pokud je v moči přítomna bílkovina, glukóza či jiná látka (manitol), která zvyšuje měrnou hmotnost moče</a:t>
            </a:r>
            <a:endParaRPr lang="cs-CZ" altLang="en-US" sz="2800" b="1">
              <a:latin typeface="Arial Unicode MS"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ChangeArrowheads="1"/>
          </p:cNvSpPr>
          <p:nvPr/>
        </p:nvSpPr>
        <p:spPr bwMode="auto">
          <a:xfrm>
            <a:off x="0" y="765175"/>
            <a:ext cx="9144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en-US" sz="2400" b="1">
                <a:solidFill>
                  <a:srgbClr val="FF3300"/>
                </a:solidFill>
              </a:rPr>
              <a:t>vysoká specifická hustota</a:t>
            </a:r>
            <a:r>
              <a:rPr lang="cs-CZ" altLang="en-US" sz="2400"/>
              <a:t>: čím koncentrovanější moč, tím vyšší specifická hustota (a osmolalita) – například při dehydrataci</a:t>
            </a:r>
            <a:endParaRPr lang="cs-CZ" altLang="en-US" sz="2400" b="1"/>
          </a:p>
          <a:p>
            <a:r>
              <a:rPr lang="cs-CZ" altLang="en-US" sz="2400" b="1">
                <a:solidFill>
                  <a:srgbClr val="FF3300"/>
                </a:solidFill>
              </a:rPr>
              <a:t>nízká specifická hustota</a:t>
            </a:r>
            <a:r>
              <a:rPr lang="cs-CZ" altLang="en-US" sz="2400" b="1"/>
              <a:t> </a:t>
            </a:r>
            <a:r>
              <a:rPr lang="cs-CZ" altLang="en-US" sz="2400"/>
              <a:t>– fyzilogicky při zvýšeném příjmu tekutin, patologicky při snížené koncentrační schopnosti ledvin: </a:t>
            </a:r>
          </a:p>
          <a:p>
            <a:pPr lvl="1"/>
            <a:r>
              <a:rPr lang="cs-CZ" altLang="en-US" sz="2400"/>
              <a:t>poškození ledvin – akutní a chronické ledvinné selhání</a:t>
            </a:r>
          </a:p>
          <a:p>
            <a:pPr lvl="1"/>
            <a:r>
              <a:rPr lang="cs-CZ" altLang="en-US" sz="2400"/>
              <a:t>nedostatek ADH – diabetes insipidus</a:t>
            </a:r>
          </a:p>
          <a:p>
            <a:r>
              <a:rPr lang="cs-CZ" altLang="en-US" sz="2400">
                <a:solidFill>
                  <a:srgbClr val="FF3300"/>
                </a:solidFill>
              </a:rPr>
              <a:t>Specifická hustota moče vypovídá o množství </a:t>
            </a:r>
            <a:r>
              <a:rPr lang="cs-CZ" altLang="en-US" sz="2400" u="sng">
                <a:solidFill>
                  <a:srgbClr val="FF3300"/>
                </a:solidFill>
              </a:rPr>
              <a:t>všech rozpuštěných</a:t>
            </a:r>
            <a:r>
              <a:rPr lang="cs-CZ" altLang="en-US" sz="2400">
                <a:solidFill>
                  <a:srgbClr val="FF3300"/>
                </a:solidFill>
              </a:rPr>
              <a:t> látek v moči</a:t>
            </a:r>
          </a:p>
          <a:p>
            <a:r>
              <a:rPr lang="cs-CZ" altLang="en-US" sz="2400">
                <a:solidFill>
                  <a:srgbClr val="FF3300"/>
                </a:solidFill>
              </a:rPr>
              <a:t>Osmolalita moče vypovídá o množství </a:t>
            </a:r>
            <a:r>
              <a:rPr lang="cs-CZ" altLang="en-US" sz="2400" u="sng">
                <a:solidFill>
                  <a:srgbClr val="FF3300"/>
                </a:solidFill>
              </a:rPr>
              <a:t>všech osmoticky aktivních</a:t>
            </a:r>
            <a:r>
              <a:rPr lang="cs-CZ" altLang="en-US" sz="2400">
                <a:solidFill>
                  <a:srgbClr val="FF3300"/>
                </a:solidFill>
              </a:rPr>
              <a:t> látek v moči</a:t>
            </a:r>
            <a:r>
              <a:rPr lang="cs-CZ" altLang="en-US" sz="2400"/>
              <a:t> (30 – 1200 mOsm/l) – máme-li možnost, dáme přednost osmolalitě</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457200" y="404813"/>
            <a:ext cx="8229600" cy="5726112"/>
          </a:xfrm>
        </p:spPr>
        <p:txBody>
          <a:bodyPr/>
          <a:lstStyle/>
          <a:p>
            <a:pPr>
              <a:lnSpc>
                <a:spcPct val="90000"/>
              </a:lnSpc>
              <a:buFontTx/>
              <a:buNone/>
            </a:pPr>
            <a:r>
              <a:rPr lang="cs-CZ" altLang="en-US" sz="2400" b="1">
                <a:solidFill>
                  <a:srgbClr val="FF3300"/>
                </a:solidFill>
                <a:latin typeface="Arial" panose="020B0604020202020204" pitchFamily="34" charset="0"/>
              </a:rPr>
              <a:t>Bílkovina:</a:t>
            </a:r>
            <a:endParaRPr lang="cs-CZ" altLang="en-US" sz="2400" u="sng">
              <a:solidFill>
                <a:srgbClr val="FF3300"/>
              </a:solidFill>
              <a:latin typeface="Arial" panose="020B0604020202020204" pitchFamily="34" charset="0"/>
            </a:endParaRPr>
          </a:p>
          <a:p>
            <a:pPr>
              <a:lnSpc>
                <a:spcPct val="90000"/>
              </a:lnSpc>
            </a:pPr>
            <a:r>
              <a:rPr lang="cs-CZ" altLang="en-US" sz="2400" u="sng">
                <a:latin typeface="Arial" panose="020B0604020202020204" pitchFamily="34" charset="0"/>
              </a:rPr>
              <a:t>Testovací proužky</a:t>
            </a:r>
            <a:r>
              <a:rPr lang="cs-CZ" altLang="en-US" sz="2400">
                <a:latin typeface="Arial" panose="020B0604020202020204" pitchFamily="34" charset="0"/>
              </a:rPr>
              <a:t>: </a:t>
            </a:r>
          </a:p>
          <a:p>
            <a:pPr>
              <a:lnSpc>
                <a:spcPct val="90000"/>
              </a:lnSpc>
            </a:pPr>
            <a:r>
              <a:rPr lang="cs-CZ" altLang="en-US" sz="2400">
                <a:latin typeface="Arial" panose="020B0604020202020204" pitchFamily="34" charset="0"/>
              </a:rPr>
              <a:t>využívá tzv. proteinové chyby acidobázického indikátoru, v přítomnosti bílkoviny reaguje indikátor, jako by pH bylo alkaličtější a mění barvu </a:t>
            </a:r>
          </a:p>
          <a:p>
            <a:pPr>
              <a:lnSpc>
                <a:spcPct val="90000"/>
              </a:lnSpc>
            </a:pPr>
            <a:r>
              <a:rPr lang="cs-CZ" altLang="en-US" sz="2400">
                <a:solidFill>
                  <a:srgbClr val="FF3300"/>
                </a:solidFill>
                <a:latin typeface="Arial" panose="020B0604020202020204" pitchFamily="34" charset="0"/>
              </a:rPr>
              <a:t>jsou citlivé až od 100 mg/l</a:t>
            </a:r>
          </a:p>
          <a:p>
            <a:pPr>
              <a:lnSpc>
                <a:spcPct val="90000"/>
              </a:lnSpc>
            </a:pPr>
            <a:r>
              <a:rPr lang="cs-CZ" altLang="en-US" sz="2400">
                <a:solidFill>
                  <a:srgbClr val="FF3300"/>
                </a:solidFill>
                <a:latin typeface="Arial" panose="020B0604020202020204" pitchFamily="34" charset="0"/>
              </a:rPr>
              <a:t>specifické pro albumin</a:t>
            </a:r>
            <a:r>
              <a:rPr lang="cs-CZ" altLang="en-US" sz="2400">
                <a:latin typeface="Arial" panose="020B0604020202020204" pitchFamily="34" charset="0"/>
              </a:rPr>
              <a:t>, tedy při přítomnosti globulinu (při mnohočetném myelomu) bude test falešně negativní</a:t>
            </a:r>
          </a:p>
          <a:p>
            <a:pPr>
              <a:lnSpc>
                <a:spcPct val="90000"/>
              </a:lnSpc>
            </a:pPr>
            <a:r>
              <a:rPr lang="cs-CZ" altLang="en-US" sz="2400">
                <a:latin typeface="Arial" panose="020B0604020202020204" pitchFamily="34" charset="0"/>
              </a:rPr>
              <a:t>falešně pozitivní u alkalické moči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0" y="1905000"/>
            <a:ext cx="8839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470150" algn="l"/>
              </a:tabLst>
              <a:defRPr>
                <a:solidFill>
                  <a:schemeClr val="tx1"/>
                </a:solidFill>
                <a:latin typeface="Arial" panose="020B0604020202020204" pitchFamily="34" charset="0"/>
              </a:defRPr>
            </a:lvl1pPr>
            <a:lvl2pPr marL="190500">
              <a:tabLst>
                <a:tab pos="2470150" algn="l"/>
              </a:tabLst>
              <a:defRPr>
                <a:solidFill>
                  <a:schemeClr val="tx1"/>
                </a:solidFill>
                <a:latin typeface="Arial" panose="020B0604020202020204" pitchFamily="34" charset="0"/>
              </a:defRPr>
            </a:lvl2pPr>
            <a:lvl3pPr marL="381000">
              <a:tabLst>
                <a:tab pos="2470150" algn="l"/>
              </a:tabLst>
              <a:defRPr>
                <a:solidFill>
                  <a:schemeClr val="tx1"/>
                </a:solidFill>
                <a:latin typeface="Arial" panose="020B0604020202020204" pitchFamily="34" charset="0"/>
              </a:defRPr>
            </a:lvl3pPr>
            <a:lvl4pPr marL="758825" indent="-187325">
              <a:tabLst>
                <a:tab pos="2470150" algn="l"/>
              </a:tabLst>
              <a:defRPr>
                <a:solidFill>
                  <a:schemeClr val="tx1"/>
                </a:solidFill>
                <a:latin typeface="Arial" panose="020B0604020202020204" pitchFamily="34" charset="0"/>
              </a:defRPr>
            </a:lvl4pPr>
            <a:lvl5pPr indent="-593725">
              <a:tabLst>
                <a:tab pos="2470150" algn="l"/>
              </a:tabLst>
              <a:defRPr>
                <a:solidFill>
                  <a:schemeClr val="tx1"/>
                </a:solidFill>
                <a:latin typeface="Arial" panose="020B0604020202020204" pitchFamily="34" charset="0"/>
              </a:defRPr>
            </a:lvl5pPr>
            <a:lvl6pPr indent="-593725" fontAlgn="base">
              <a:spcBef>
                <a:spcPct val="0"/>
              </a:spcBef>
              <a:spcAft>
                <a:spcPct val="0"/>
              </a:spcAft>
              <a:tabLst>
                <a:tab pos="2470150" algn="l"/>
              </a:tabLst>
              <a:defRPr>
                <a:solidFill>
                  <a:schemeClr val="tx1"/>
                </a:solidFill>
                <a:latin typeface="Arial" panose="020B0604020202020204" pitchFamily="34" charset="0"/>
              </a:defRPr>
            </a:lvl6pPr>
            <a:lvl7pPr indent="-593725" fontAlgn="base">
              <a:spcBef>
                <a:spcPct val="0"/>
              </a:spcBef>
              <a:spcAft>
                <a:spcPct val="0"/>
              </a:spcAft>
              <a:tabLst>
                <a:tab pos="2470150" algn="l"/>
              </a:tabLst>
              <a:defRPr>
                <a:solidFill>
                  <a:schemeClr val="tx1"/>
                </a:solidFill>
                <a:latin typeface="Arial" panose="020B0604020202020204" pitchFamily="34" charset="0"/>
              </a:defRPr>
            </a:lvl7pPr>
            <a:lvl8pPr indent="-593725" fontAlgn="base">
              <a:spcBef>
                <a:spcPct val="0"/>
              </a:spcBef>
              <a:spcAft>
                <a:spcPct val="0"/>
              </a:spcAft>
              <a:tabLst>
                <a:tab pos="2470150" algn="l"/>
              </a:tabLst>
              <a:defRPr>
                <a:solidFill>
                  <a:schemeClr val="tx1"/>
                </a:solidFill>
                <a:latin typeface="Arial" panose="020B0604020202020204" pitchFamily="34" charset="0"/>
              </a:defRPr>
            </a:lvl8pPr>
            <a:lvl9pPr indent="-593725" fontAlgn="base">
              <a:spcBef>
                <a:spcPct val="0"/>
              </a:spcBef>
              <a:spcAft>
                <a:spcPct val="0"/>
              </a:spcAft>
              <a:tabLst>
                <a:tab pos="2470150" algn="l"/>
              </a:tabLst>
              <a:defRPr>
                <a:solidFill>
                  <a:schemeClr val="tx1"/>
                </a:solidFill>
                <a:latin typeface="Arial" panose="020B0604020202020204" pitchFamily="34" charset="0"/>
              </a:defRPr>
            </a:lvl9pPr>
          </a:lstStyle>
          <a:p>
            <a:pPr lvl="3" eaLnBrk="0" hangingPunct="0"/>
            <a:r>
              <a:rPr lang="en-US" altLang="en-US" sz="2400" b="1">
                <a:solidFill>
                  <a:schemeClr val="accent2"/>
                </a:solidFill>
              </a:rPr>
              <a:t>Proteinurie</a:t>
            </a:r>
            <a:endParaRPr lang="en-US" altLang="en-US" sz="2000" b="1"/>
          </a:p>
          <a:p>
            <a:pPr lvl="3" eaLnBrk="0" hangingPunct="0"/>
            <a:endParaRPr lang="en-US" altLang="en-US" sz="2000" b="1"/>
          </a:p>
          <a:p>
            <a:pPr lvl="3" eaLnBrk="0" hangingPunct="0"/>
            <a:r>
              <a:rPr lang="en-US" altLang="en-US" sz="2000" b="1"/>
              <a:t>Fyziologická	&lt; 150 mg / 24 h</a:t>
            </a:r>
          </a:p>
          <a:p>
            <a:pPr lvl="3" eaLnBrk="0" hangingPunct="0"/>
            <a:r>
              <a:rPr lang="en-US" altLang="en-US" sz="2000" b="1"/>
              <a:t>Patologická	</a:t>
            </a:r>
            <a:r>
              <a:rPr lang="cs-CZ" altLang="en-US" sz="2000" b="1"/>
              <a:t>&gt; 500 mg / 24 h</a:t>
            </a:r>
          </a:p>
          <a:p>
            <a:pPr lvl="3" eaLnBrk="0" hangingPunct="0"/>
            <a:r>
              <a:rPr lang="cs-CZ" altLang="en-US" sz="2000" b="1"/>
              <a:t>Těžká	&gt; 3500 mg / 24 h</a:t>
            </a:r>
          </a:p>
          <a:p>
            <a:pPr lvl="3" eaLnBrk="0" hangingPunct="0"/>
            <a:r>
              <a:rPr lang="cs-CZ" altLang="en-US" sz="2000" b="1"/>
              <a:t>Nefrotický sy	&gt; 5000 mg / 24 h</a:t>
            </a:r>
          </a:p>
          <a:p>
            <a:pPr lvl="3" eaLnBrk="0" hangingPunct="0"/>
            <a:endParaRPr lang="cs-CZ" altLang="en-US" sz="2000" b="1"/>
          </a:p>
          <a:p>
            <a:pPr lvl="3" eaLnBrk="0" hangingPunct="0"/>
            <a:endParaRPr lang="en-US" altLang="en-US" sz="2000" b="1"/>
          </a:p>
        </p:txBody>
      </p:sp>
      <p:sp>
        <p:nvSpPr>
          <p:cNvPr id="151555" name="Rectangle 3"/>
          <p:cNvSpPr>
            <a:spLocks noChangeArrowheads="1"/>
          </p:cNvSpPr>
          <p:nvPr/>
        </p:nvSpPr>
        <p:spPr bwMode="auto">
          <a:xfrm>
            <a:off x="762000" y="4572000"/>
            <a:ext cx="6553200" cy="70167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tLang="en-US" sz="2000" b="1">
                <a:solidFill>
                  <a:schemeClr val="bg1"/>
                </a:solidFill>
                <a:latin typeface="Arial" panose="020B0604020202020204" pitchFamily="34" charset="0"/>
              </a:rPr>
              <a:t>Proteinurie &gt; 2 g za 24 h je vždy projevem  </a:t>
            </a:r>
            <a:r>
              <a:rPr lang="cs-CZ" altLang="en-US" sz="2000" b="1">
                <a:solidFill>
                  <a:srgbClr val="FFFF99"/>
                </a:solidFill>
                <a:latin typeface="Arial" panose="020B0604020202020204" pitchFamily="34" charset="0"/>
              </a:rPr>
              <a:t>poruchy glomerulární funkce</a:t>
            </a:r>
            <a:r>
              <a:rPr lang="cs-CZ" altLang="en-US" sz="2000" b="1">
                <a:solidFill>
                  <a:schemeClr val="bg1"/>
                </a:solidFill>
                <a:latin typeface="Arial" panose="020B0604020202020204" pitchFamily="34" charset="0"/>
              </a:rPr>
              <a:t>.</a:t>
            </a:r>
          </a:p>
        </p:txBody>
      </p:sp>
      <p:sp>
        <p:nvSpPr>
          <p:cNvPr id="151556" name="Rectangle 4"/>
          <p:cNvSpPr>
            <a:spLocks noChangeArrowheads="1"/>
          </p:cNvSpPr>
          <p:nvPr/>
        </p:nvSpPr>
        <p:spPr bwMode="auto">
          <a:xfrm>
            <a:off x="4800600" y="2514600"/>
            <a:ext cx="3810000" cy="10064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indent="-1746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cs-CZ" altLang="en-US" sz="2000" b="1">
                <a:solidFill>
                  <a:schemeClr val="bg1"/>
                </a:solidFill>
              </a:rPr>
              <a:t>Kvantifikace proteinurie:</a:t>
            </a:r>
            <a:endParaRPr lang="cs-CZ" altLang="en-US" sz="2400"/>
          </a:p>
          <a:p>
            <a:pPr lvl="1" eaLnBrk="0" hangingPunct="0">
              <a:buFontTx/>
              <a:buChar char="•"/>
            </a:pPr>
            <a:r>
              <a:rPr lang="cs-CZ" altLang="en-US" sz="2000" b="1">
                <a:solidFill>
                  <a:schemeClr val="bg1"/>
                </a:solidFill>
              </a:rPr>
              <a:t> proužkové metody</a:t>
            </a:r>
          </a:p>
          <a:p>
            <a:pPr lvl="1" eaLnBrk="0" hangingPunct="0">
              <a:buFontTx/>
              <a:buChar char="•"/>
            </a:pPr>
            <a:r>
              <a:rPr lang="cs-CZ" altLang="en-US" sz="2000" b="1">
                <a:solidFill>
                  <a:schemeClr val="bg1"/>
                </a:solidFill>
              </a:rPr>
              <a:t> sulfosalicylová kyselina</a:t>
            </a:r>
            <a:endParaRPr lang="cs-CZ" altLang="en-US" sz="2400"/>
          </a:p>
        </p:txBody>
      </p:sp>
      <p:sp>
        <p:nvSpPr>
          <p:cNvPr id="151557" name="Rectangle 5"/>
          <p:cNvSpPr>
            <a:spLocks noChangeArrowheads="1"/>
          </p:cNvSpPr>
          <p:nvPr/>
        </p:nvSpPr>
        <p:spPr bwMode="auto">
          <a:xfrm>
            <a:off x="762000" y="5470525"/>
            <a:ext cx="6553200" cy="100647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tLang="en-US" sz="2000" b="1">
                <a:solidFill>
                  <a:schemeClr val="bg1"/>
                </a:solidFill>
                <a:latin typeface="Arial" panose="020B0604020202020204" pitchFamily="34" charset="0"/>
              </a:rPr>
              <a:t>Mladí muži s proteinurií </a:t>
            </a:r>
            <a:r>
              <a:rPr lang="en-US" altLang="en-US" sz="2000" b="1">
                <a:solidFill>
                  <a:schemeClr val="bg1"/>
                </a:solidFill>
                <a:latin typeface="Arial" panose="020B0604020202020204" pitchFamily="34" charset="0"/>
              </a:rPr>
              <a:t>&lt;</a:t>
            </a:r>
            <a:r>
              <a:rPr lang="cs-CZ" altLang="en-US" sz="2000" b="1">
                <a:solidFill>
                  <a:schemeClr val="bg1"/>
                </a:solidFill>
                <a:latin typeface="Arial" panose="020B0604020202020204" pitchFamily="34" charset="0"/>
              </a:rPr>
              <a:t>  2 g za 24 h s normální clearence kreatininu by měli být vyšetřeni na  </a:t>
            </a:r>
            <a:r>
              <a:rPr lang="cs-CZ" altLang="en-US" sz="2000" b="1">
                <a:solidFill>
                  <a:srgbClr val="FFFF99"/>
                </a:solidFill>
                <a:latin typeface="Arial" panose="020B0604020202020204" pitchFamily="34" charset="0"/>
              </a:rPr>
              <a:t>ortostatickou proteinurii</a:t>
            </a:r>
            <a:endParaRPr lang="cs-CZ" altLang="en-US" sz="2000" b="1">
              <a:solidFill>
                <a:schemeClr val="bg1"/>
              </a:solidFill>
              <a:latin typeface="Arial" panose="020B0604020202020204" pitchFamily="34" charset="0"/>
            </a:endParaRPr>
          </a:p>
        </p:txBody>
      </p:sp>
      <p:sp>
        <p:nvSpPr>
          <p:cNvPr id="151558" name="Text Box 6"/>
          <p:cNvSpPr txBox="1">
            <a:spLocks noChangeArrowheads="1"/>
          </p:cNvSpPr>
          <p:nvPr/>
        </p:nvSpPr>
        <p:spPr bwMode="auto">
          <a:xfrm>
            <a:off x="2473325" y="685800"/>
            <a:ext cx="4079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Biochemie moči</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400" y="0"/>
            <a:ext cx="4927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35" name="Rectangle 3"/>
          <p:cNvSpPr>
            <a:spLocks noChangeArrowheads="1"/>
          </p:cNvSpPr>
          <p:nvPr/>
        </p:nvSpPr>
        <p:spPr bwMode="auto">
          <a:xfrm>
            <a:off x="228600" y="1208088"/>
            <a:ext cx="39116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fontAlgn="base">
              <a:spcBef>
                <a:spcPct val="0"/>
              </a:spcBef>
              <a:spcAft>
                <a:spcPct val="0"/>
              </a:spcAft>
              <a:tabLst>
                <a:tab pos="685800" algn="l"/>
              </a:tabLst>
              <a:defRPr>
                <a:solidFill>
                  <a:schemeClr val="tx1"/>
                </a:solidFill>
                <a:latin typeface="Arial" panose="020B0604020202020204" pitchFamily="34" charset="0"/>
              </a:defRPr>
            </a:lvl6pPr>
            <a:lvl7pPr fontAlgn="base">
              <a:spcBef>
                <a:spcPct val="0"/>
              </a:spcBef>
              <a:spcAft>
                <a:spcPct val="0"/>
              </a:spcAft>
              <a:tabLst>
                <a:tab pos="685800" algn="l"/>
              </a:tabLst>
              <a:defRPr>
                <a:solidFill>
                  <a:schemeClr val="tx1"/>
                </a:solidFill>
                <a:latin typeface="Arial" panose="020B0604020202020204" pitchFamily="34" charset="0"/>
              </a:defRPr>
            </a:lvl7pPr>
            <a:lvl8pPr fontAlgn="base">
              <a:spcBef>
                <a:spcPct val="0"/>
              </a:spcBef>
              <a:spcAft>
                <a:spcPct val="0"/>
              </a:spcAft>
              <a:tabLst>
                <a:tab pos="685800" algn="l"/>
              </a:tabLst>
              <a:defRPr>
                <a:solidFill>
                  <a:schemeClr val="tx1"/>
                </a:solidFill>
                <a:latin typeface="Arial" panose="020B0604020202020204" pitchFamily="34" charset="0"/>
              </a:defRPr>
            </a:lvl8pPr>
            <a:lvl9pPr fontAlgn="base">
              <a:spcBef>
                <a:spcPct val="0"/>
              </a:spcBef>
              <a:spcAft>
                <a:spcPct val="0"/>
              </a:spcAft>
              <a:tabLst>
                <a:tab pos="685800" algn="l"/>
              </a:tabLst>
              <a:defRPr>
                <a:solidFill>
                  <a:schemeClr val="tx1"/>
                </a:solidFill>
                <a:latin typeface="Arial" panose="020B0604020202020204" pitchFamily="34" charset="0"/>
              </a:defRPr>
            </a:lvl9pPr>
          </a:lstStyle>
          <a:p>
            <a:pPr algn="ctr" eaLnBrk="0" hangingPunct="0"/>
            <a:r>
              <a:rPr lang="cs-CZ" altLang="en-US" sz="2400" b="1">
                <a:solidFill>
                  <a:schemeClr val="tx2"/>
                </a:solidFill>
                <a:latin typeface="Arial Unicode MS" pitchFamily="34" charset="-128"/>
              </a:rPr>
              <a:t>Laboratorní testy</a:t>
            </a:r>
          </a:p>
          <a:p>
            <a:pPr algn="ctr" eaLnBrk="0" hangingPunct="0"/>
            <a:r>
              <a:rPr lang="cs-CZ" altLang="en-US" sz="2400" b="1">
                <a:latin typeface="Arial Unicode MS" pitchFamily="34" charset="-128"/>
              </a:rPr>
              <a:t>Urea</a:t>
            </a:r>
          </a:p>
          <a:p>
            <a:pPr algn="ctr" eaLnBrk="0" hangingPunct="0"/>
            <a:r>
              <a:rPr lang="cs-CZ" altLang="en-US" sz="2400" b="1">
                <a:latin typeface="Arial Unicode MS" pitchFamily="34" charset="-128"/>
              </a:rPr>
              <a:t>Kreatinin</a:t>
            </a:r>
          </a:p>
          <a:p>
            <a:pPr algn="ctr" eaLnBrk="0" hangingPunct="0"/>
            <a:r>
              <a:rPr lang="cs-CZ" altLang="en-US" sz="2400" b="1">
                <a:latin typeface="Arial Unicode MS" pitchFamily="34" charset="-128"/>
              </a:rPr>
              <a:t>Moč chemicky + sediment</a:t>
            </a:r>
            <a:r>
              <a:rPr lang="cs-CZ" altLang="en-US" sz="2400">
                <a:solidFill>
                  <a:schemeClr val="tx2"/>
                </a:solidFill>
                <a:latin typeface="Arial Unicode MS" pitchFamily="34" charset="-128"/>
              </a:rPr>
              <a:t> </a:t>
            </a:r>
          </a:p>
          <a:p>
            <a:pPr algn="ctr" eaLnBrk="0" hangingPunct="0"/>
            <a:endParaRPr lang="cs-CZ" altLang="en-US" sz="2400" b="1">
              <a:solidFill>
                <a:schemeClr val="tx2"/>
              </a:solidFill>
              <a:latin typeface="Arial Unicode MS" pitchFamily="34" charset="-128"/>
            </a:endParaRPr>
          </a:p>
          <a:p>
            <a:pPr algn="ctr" eaLnBrk="0" hangingPunct="0"/>
            <a:r>
              <a:rPr lang="cs-CZ" altLang="en-US" sz="2400" b="1">
                <a:solidFill>
                  <a:schemeClr val="tx2"/>
                </a:solidFill>
                <a:latin typeface="Arial Unicode MS" pitchFamily="34" charset="-128"/>
              </a:rPr>
              <a:t>Funkční testy</a:t>
            </a:r>
          </a:p>
          <a:p>
            <a:pPr algn="ctr" eaLnBrk="0" hangingPunct="0"/>
            <a:r>
              <a:rPr lang="cs-CZ" altLang="en-US" sz="2400" b="1"/>
              <a:t>Glomerulární filtrace</a:t>
            </a:r>
          </a:p>
          <a:p>
            <a:pPr algn="ctr" eaLnBrk="0" hangingPunct="0"/>
            <a:r>
              <a:rPr lang="cs-CZ" altLang="en-US" sz="2400" b="1"/>
              <a:t>Tubulární resorpce</a:t>
            </a:r>
          </a:p>
          <a:p>
            <a:pPr algn="ctr" eaLnBrk="0" hangingPunct="0"/>
            <a:r>
              <a:rPr lang="cs-CZ" altLang="en-US" sz="2400" b="1"/>
              <a:t>Koncentrační test</a:t>
            </a:r>
          </a:p>
          <a:p>
            <a:pPr algn="ctr" eaLnBrk="0" hangingPunct="0"/>
            <a:r>
              <a:rPr lang="cs-CZ" altLang="en-US" sz="2400" b="1"/>
              <a:t>Acidifikační test</a:t>
            </a:r>
          </a:p>
          <a:p>
            <a:pPr algn="ctr" eaLnBrk="0" hangingPunct="0"/>
            <a:r>
              <a:rPr lang="cs-CZ" altLang="en-US" sz="2400" b="1"/>
              <a:t>Krevní plyny</a:t>
            </a:r>
          </a:p>
          <a:p>
            <a:pPr algn="ctr" eaLnBrk="0" hangingPunct="0"/>
            <a:endParaRPr lang="cs-CZ" altLang="en-US" sz="20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0" y="19050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90500">
              <a:defRPr>
                <a:solidFill>
                  <a:schemeClr val="tx1"/>
                </a:solidFill>
                <a:latin typeface="Arial" panose="020B0604020202020204" pitchFamily="34" charset="0"/>
              </a:defRPr>
            </a:lvl2pPr>
            <a:lvl3pPr marL="381000">
              <a:defRPr>
                <a:solidFill>
                  <a:schemeClr val="tx1"/>
                </a:solidFill>
                <a:latin typeface="Arial" panose="020B0604020202020204" pitchFamily="34" charset="0"/>
              </a:defRPr>
            </a:lvl3pPr>
            <a:lvl4pPr marL="758825" indent="-187325">
              <a:defRPr>
                <a:solidFill>
                  <a:schemeClr val="tx1"/>
                </a:solidFill>
                <a:latin typeface="Arial" panose="020B0604020202020204" pitchFamily="34" charset="0"/>
              </a:defRPr>
            </a:lvl4pPr>
            <a:lvl5pPr indent="-593725">
              <a:defRPr>
                <a:solidFill>
                  <a:schemeClr val="tx1"/>
                </a:solidFill>
                <a:latin typeface="Arial" panose="020B0604020202020204" pitchFamily="34" charset="0"/>
              </a:defRPr>
            </a:lvl5pPr>
            <a:lvl6pPr indent="-593725" fontAlgn="base">
              <a:spcBef>
                <a:spcPct val="0"/>
              </a:spcBef>
              <a:spcAft>
                <a:spcPct val="0"/>
              </a:spcAft>
              <a:defRPr>
                <a:solidFill>
                  <a:schemeClr val="tx1"/>
                </a:solidFill>
                <a:latin typeface="Arial" panose="020B0604020202020204" pitchFamily="34" charset="0"/>
              </a:defRPr>
            </a:lvl6pPr>
            <a:lvl7pPr indent="-593725" fontAlgn="base">
              <a:spcBef>
                <a:spcPct val="0"/>
              </a:spcBef>
              <a:spcAft>
                <a:spcPct val="0"/>
              </a:spcAft>
              <a:defRPr>
                <a:solidFill>
                  <a:schemeClr val="tx1"/>
                </a:solidFill>
                <a:latin typeface="Arial" panose="020B0604020202020204" pitchFamily="34" charset="0"/>
              </a:defRPr>
            </a:lvl7pPr>
            <a:lvl8pPr indent="-593725" fontAlgn="base">
              <a:spcBef>
                <a:spcPct val="0"/>
              </a:spcBef>
              <a:spcAft>
                <a:spcPct val="0"/>
              </a:spcAft>
              <a:defRPr>
                <a:solidFill>
                  <a:schemeClr val="tx1"/>
                </a:solidFill>
                <a:latin typeface="Arial" panose="020B0604020202020204" pitchFamily="34" charset="0"/>
              </a:defRPr>
            </a:lvl8pPr>
            <a:lvl9pPr indent="-593725" fontAlgn="base">
              <a:spcBef>
                <a:spcPct val="0"/>
              </a:spcBef>
              <a:spcAft>
                <a:spcPct val="0"/>
              </a:spcAft>
              <a:defRPr>
                <a:solidFill>
                  <a:schemeClr val="tx1"/>
                </a:solidFill>
                <a:latin typeface="Arial" panose="020B0604020202020204" pitchFamily="34" charset="0"/>
              </a:defRPr>
            </a:lvl9pPr>
          </a:lstStyle>
          <a:p>
            <a:pPr lvl="3" eaLnBrk="0" hangingPunct="0"/>
            <a:r>
              <a:rPr lang="en-US" altLang="en-US" sz="2400" b="1">
                <a:solidFill>
                  <a:schemeClr val="accent2"/>
                </a:solidFill>
              </a:rPr>
              <a:t>Proteinurie</a:t>
            </a:r>
            <a:endParaRPr lang="en-US" altLang="en-US" sz="2000" b="1"/>
          </a:p>
          <a:p>
            <a:pPr lvl="3" eaLnBrk="0" hangingPunct="0"/>
            <a:endParaRPr lang="en-US" altLang="en-US" sz="2000" b="1"/>
          </a:p>
          <a:p>
            <a:pPr lvl="3" eaLnBrk="0" hangingPunct="0"/>
            <a:endParaRPr lang="en-US" altLang="en-US" sz="2000" b="1"/>
          </a:p>
        </p:txBody>
      </p:sp>
      <p:pic>
        <p:nvPicPr>
          <p:cNvPr id="152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98775"/>
            <a:ext cx="6477000" cy="563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580" name="Rectangle 4"/>
          <p:cNvSpPr>
            <a:spLocks noChangeArrowheads="1"/>
          </p:cNvSpPr>
          <p:nvPr/>
        </p:nvSpPr>
        <p:spPr bwMode="auto">
          <a:xfrm>
            <a:off x="2762250" y="2571750"/>
            <a:ext cx="347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en-US" sz="2000" b="1">
                <a:latin typeface="Arial" panose="020B0604020202020204" pitchFamily="34" charset="0"/>
              </a:rPr>
              <a:t>Glomerulární   x   Tubulární</a:t>
            </a:r>
          </a:p>
        </p:txBody>
      </p:sp>
      <p:sp>
        <p:nvSpPr>
          <p:cNvPr id="152581" name="Text Box 5"/>
          <p:cNvSpPr txBox="1">
            <a:spLocks noChangeArrowheads="1"/>
          </p:cNvSpPr>
          <p:nvPr/>
        </p:nvSpPr>
        <p:spPr bwMode="auto">
          <a:xfrm>
            <a:off x="2473325" y="685800"/>
            <a:ext cx="4079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Biochemie moči</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533400" y="2438400"/>
            <a:ext cx="7848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0" indent="-1905000">
              <a:defRPr>
                <a:solidFill>
                  <a:schemeClr val="tx1"/>
                </a:solidFill>
                <a:latin typeface="Arial" panose="020B0604020202020204" pitchFamily="34" charset="0"/>
              </a:defRPr>
            </a:lvl1pPr>
            <a:lvl2pPr marL="2095500">
              <a:defRPr>
                <a:solidFill>
                  <a:schemeClr val="tx1"/>
                </a:solidFill>
                <a:latin typeface="Arial" panose="020B0604020202020204" pitchFamily="34" charset="0"/>
              </a:defRPr>
            </a:lvl2pPr>
            <a:lvl3pPr marL="2286000">
              <a:defRPr>
                <a:solidFill>
                  <a:schemeClr val="tx1"/>
                </a:solidFill>
                <a:latin typeface="Arial" panose="020B0604020202020204" pitchFamily="34" charset="0"/>
              </a:defRPr>
            </a:lvl3pPr>
            <a:lvl4pPr marL="2476500">
              <a:defRPr>
                <a:solidFill>
                  <a:schemeClr val="tx1"/>
                </a:solidFill>
                <a:latin typeface="Arial" panose="020B0604020202020204" pitchFamily="34" charset="0"/>
              </a:defRPr>
            </a:lvl4pPr>
            <a:lvl5pPr marL="2667000">
              <a:defRPr>
                <a:solidFill>
                  <a:schemeClr val="tx1"/>
                </a:solidFill>
                <a:latin typeface="Arial" panose="020B0604020202020204" pitchFamily="34" charset="0"/>
              </a:defRPr>
            </a:lvl5pPr>
            <a:lvl6pPr marL="3124200" fontAlgn="base">
              <a:spcBef>
                <a:spcPct val="0"/>
              </a:spcBef>
              <a:spcAft>
                <a:spcPct val="0"/>
              </a:spcAft>
              <a:defRPr>
                <a:solidFill>
                  <a:schemeClr val="tx1"/>
                </a:solidFill>
                <a:latin typeface="Arial" panose="020B0604020202020204" pitchFamily="34" charset="0"/>
              </a:defRPr>
            </a:lvl6pPr>
            <a:lvl7pPr marL="3581400" fontAlgn="base">
              <a:spcBef>
                <a:spcPct val="0"/>
              </a:spcBef>
              <a:spcAft>
                <a:spcPct val="0"/>
              </a:spcAft>
              <a:defRPr>
                <a:solidFill>
                  <a:schemeClr val="tx1"/>
                </a:solidFill>
                <a:latin typeface="Arial" panose="020B0604020202020204" pitchFamily="34" charset="0"/>
              </a:defRPr>
            </a:lvl7pPr>
            <a:lvl8pPr marL="4038600" fontAlgn="base">
              <a:spcBef>
                <a:spcPct val="0"/>
              </a:spcBef>
              <a:spcAft>
                <a:spcPct val="0"/>
              </a:spcAft>
              <a:defRPr>
                <a:solidFill>
                  <a:schemeClr val="tx1"/>
                </a:solidFill>
                <a:latin typeface="Arial" panose="020B0604020202020204" pitchFamily="34" charset="0"/>
              </a:defRPr>
            </a:lvl8pPr>
            <a:lvl9pPr marL="4495800" fontAlgn="base">
              <a:spcBef>
                <a:spcPct val="0"/>
              </a:spcBef>
              <a:spcAft>
                <a:spcPct val="0"/>
              </a:spcAft>
              <a:defRPr>
                <a:solidFill>
                  <a:schemeClr val="tx1"/>
                </a:solidFill>
                <a:latin typeface="Arial" panose="020B0604020202020204" pitchFamily="34" charset="0"/>
              </a:defRPr>
            </a:lvl9pPr>
          </a:lstStyle>
          <a:p>
            <a:pPr eaLnBrk="0" hangingPunct="0"/>
            <a:r>
              <a:rPr lang="cs-CZ" altLang="en-US" sz="2000" b="1"/>
              <a:t>	</a:t>
            </a:r>
          </a:p>
          <a:p>
            <a:pPr eaLnBrk="0" hangingPunct="0"/>
            <a:r>
              <a:rPr lang="cs-CZ" altLang="en-US" sz="2000" b="1"/>
              <a:t>Glomerulární	Zvýšená glomerulo-kapilární permeabilita</a:t>
            </a:r>
          </a:p>
          <a:p>
            <a:pPr eaLnBrk="0" hangingPunct="0"/>
            <a:r>
              <a:rPr lang="cs-CZ" altLang="en-US" sz="2000" b="1"/>
              <a:t>	Primární nebo sekundární glomerulopatie</a:t>
            </a:r>
          </a:p>
          <a:p>
            <a:pPr eaLnBrk="0" hangingPunct="0">
              <a:spcBef>
                <a:spcPct val="50000"/>
              </a:spcBef>
            </a:pPr>
            <a:r>
              <a:rPr lang="cs-CZ" altLang="en-US" sz="2000" b="1"/>
              <a:t>Tubulární	Snížená tubulární reabsorpce proteinů</a:t>
            </a:r>
          </a:p>
          <a:p>
            <a:pPr eaLnBrk="0" hangingPunct="0"/>
            <a:r>
              <a:rPr lang="cs-CZ" altLang="en-US" sz="2000" b="1"/>
              <a:t>	Tubulární nebo intersticiální porucha	</a:t>
            </a:r>
          </a:p>
          <a:p>
            <a:pPr eaLnBrk="0" hangingPunct="0">
              <a:spcBef>
                <a:spcPct val="50000"/>
              </a:spcBef>
            </a:pPr>
            <a:r>
              <a:rPr lang="cs-CZ" altLang="en-US" sz="2000" b="1"/>
              <a:t>„Overflow“	Zvýšená tvorba nízkomolekulárních proteinů filtrujících se glomerulární membránou</a:t>
            </a:r>
          </a:p>
          <a:p>
            <a:pPr eaLnBrk="0" hangingPunct="0"/>
            <a:r>
              <a:rPr lang="cs-CZ" altLang="en-US" sz="2000" b="1"/>
              <a:t>	Monoklonální gamapatie</a:t>
            </a:r>
          </a:p>
        </p:txBody>
      </p:sp>
      <p:sp>
        <p:nvSpPr>
          <p:cNvPr id="153603" name="Rectangle 3"/>
          <p:cNvSpPr>
            <a:spLocks noChangeArrowheads="1"/>
          </p:cNvSpPr>
          <p:nvPr/>
        </p:nvSpPr>
        <p:spPr bwMode="auto">
          <a:xfrm>
            <a:off x="0" y="19050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90500">
              <a:defRPr>
                <a:solidFill>
                  <a:schemeClr val="tx1"/>
                </a:solidFill>
                <a:latin typeface="Arial" panose="020B0604020202020204" pitchFamily="34" charset="0"/>
              </a:defRPr>
            </a:lvl2pPr>
            <a:lvl3pPr marL="381000">
              <a:defRPr>
                <a:solidFill>
                  <a:schemeClr val="tx1"/>
                </a:solidFill>
                <a:latin typeface="Arial" panose="020B0604020202020204" pitchFamily="34" charset="0"/>
              </a:defRPr>
            </a:lvl3pPr>
            <a:lvl4pPr marL="758825" indent="-187325">
              <a:defRPr>
                <a:solidFill>
                  <a:schemeClr val="tx1"/>
                </a:solidFill>
                <a:latin typeface="Arial" panose="020B0604020202020204" pitchFamily="34" charset="0"/>
              </a:defRPr>
            </a:lvl4pPr>
            <a:lvl5pPr indent="-593725">
              <a:defRPr>
                <a:solidFill>
                  <a:schemeClr val="tx1"/>
                </a:solidFill>
                <a:latin typeface="Arial" panose="020B0604020202020204" pitchFamily="34" charset="0"/>
              </a:defRPr>
            </a:lvl5pPr>
            <a:lvl6pPr indent="-593725" fontAlgn="base">
              <a:spcBef>
                <a:spcPct val="0"/>
              </a:spcBef>
              <a:spcAft>
                <a:spcPct val="0"/>
              </a:spcAft>
              <a:defRPr>
                <a:solidFill>
                  <a:schemeClr val="tx1"/>
                </a:solidFill>
                <a:latin typeface="Arial" panose="020B0604020202020204" pitchFamily="34" charset="0"/>
              </a:defRPr>
            </a:lvl6pPr>
            <a:lvl7pPr indent="-593725" fontAlgn="base">
              <a:spcBef>
                <a:spcPct val="0"/>
              </a:spcBef>
              <a:spcAft>
                <a:spcPct val="0"/>
              </a:spcAft>
              <a:defRPr>
                <a:solidFill>
                  <a:schemeClr val="tx1"/>
                </a:solidFill>
                <a:latin typeface="Arial" panose="020B0604020202020204" pitchFamily="34" charset="0"/>
              </a:defRPr>
            </a:lvl7pPr>
            <a:lvl8pPr indent="-593725" fontAlgn="base">
              <a:spcBef>
                <a:spcPct val="0"/>
              </a:spcBef>
              <a:spcAft>
                <a:spcPct val="0"/>
              </a:spcAft>
              <a:defRPr>
                <a:solidFill>
                  <a:schemeClr val="tx1"/>
                </a:solidFill>
                <a:latin typeface="Arial" panose="020B0604020202020204" pitchFamily="34" charset="0"/>
              </a:defRPr>
            </a:lvl8pPr>
            <a:lvl9pPr indent="-593725" fontAlgn="base">
              <a:spcBef>
                <a:spcPct val="0"/>
              </a:spcBef>
              <a:spcAft>
                <a:spcPct val="0"/>
              </a:spcAft>
              <a:defRPr>
                <a:solidFill>
                  <a:schemeClr val="tx1"/>
                </a:solidFill>
                <a:latin typeface="Arial" panose="020B0604020202020204" pitchFamily="34" charset="0"/>
              </a:defRPr>
            </a:lvl9pPr>
          </a:lstStyle>
          <a:p>
            <a:pPr lvl="3" eaLnBrk="0" hangingPunct="0"/>
            <a:r>
              <a:rPr lang="en-US" altLang="en-US" sz="2400" b="1">
                <a:solidFill>
                  <a:schemeClr val="accent2"/>
                </a:solidFill>
              </a:rPr>
              <a:t>Proteinurie</a:t>
            </a:r>
            <a:endParaRPr lang="en-US" altLang="en-US" sz="2000" b="1"/>
          </a:p>
          <a:p>
            <a:pPr lvl="3" eaLnBrk="0" hangingPunct="0"/>
            <a:endParaRPr lang="en-US" altLang="en-US" sz="2000" b="1"/>
          </a:p>
          <a:p>
            <a:pPr lvl="3" eaLnBrk="0" hangingPunct="0"/>
            <a:endParaRPr lang="en-US" altLang="en-US" sz="2000" b="1"/>
          </a:p>
        </p:txBody>
      </p:sp>
      <p:sp>
        <p:nvSpPr>
          <p:cNvPr id="153604" name="Text Box 4"/>
          <p:cNvSpPr txBox="1">
            <a:spLocks noChangeArrowheads="1"/>
          </p:cNvSpPr>
          <p:nvPr/>
        </p:nvSpPr>
        <p:spPr bwMode="auto">
          <a:xfrm>
            <a:off x="2473325" y="685800"/>
            <a:ext cx="4079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Biochemie moči</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0" y="19050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90500">
              <a:defRPr>
                <a:solidFill>
                  <a:schemeClr val="tx1"/>
                </a:solidFill>
                <a:latin typeface="Arial" panose="020B0604020202020204" pitchFamily="34" charset="0"/>
              </a:defRPr>
            </a:lvl2pPr>
            <a:lvl3pPr marL="381000">
              <a:defRPr>
                <a:solidFill>
                  <a:schemeClr val="tx1"/>
                </a:solidFill>
                <a:latin typeface="Arial" panose="020B0604020202020204" pitchFamily="34" charset="0"/>
              </a:defRPr>
            </a:lvl3pPr>
            <a:lvl4pPr marL="758825" indent="-187325">
              <a:defRPr>
                <a:solidFill>
                  <a:schemeClr val="tx1"/>
                </a:solidFill>
                <a:latin typeface="Arial" panose="020B0604020202020204" pitchFamily="34" charset="0"/>
              </a:defRPr>
            </a:lvl4pPr>
            <a:lvl5pPr indent="-593725">
              <a:defRPr>
                <a:solidFill>
                  <a:schemeClr val="tx1"/>
                </a:solidFill>
                <a:latin typeface="Arial" panose="020B0604020202020204" pitchFamily="34" charset="0"/>
              </a:defRPr>
            </a:lvl5pPr>
            <a:lvl6pPr indent="-593725" fontAlgn="base">
              <a:spcBef>
                <a:spcPct val="0"/>
              </a:spcBef>
              <a:spcAft>
                <a:spcPct val="0"/>
              </a:spcAft>
              <a:defRPr>
                <a:solidFill>
                  <a:schemeClr val="tx1"/>
                </a:solidFill>
                <a:latin typeface="Arial" panose="020B0604020202020204" pitchFamily="34" charset="0"/>
              </a:defRPr>
            </a:lvl6pPr>
            <a:lvl7pPr indent="-593725" fontAlgn="base">
              <a:spcBef>
                <a:spcPct val="0"/>
              </a:spcBef>
              <a:spcAft>
                <a:spcPct val="0"/>
              </a:spcAft>
              <a:defRPr>
                <a:solidFill>
                  <a:schemeClr val="tx1"/>
                </a:solidFill>
                <a:latin typeface="Arial" panose="020B0604020202020204" pitchFamily="34" charset="0"/>
              </a:defRPr>
            </a:lvl7pPr>
            <a:lvl8pPr indent="-593725" fontAlgn="base">
              <a:spcBef>
                <a:spcPct val="0"/>
              </a:spcBef>
              <a:spcAft>
                <a:spcPct val="0"/>
              </a:spcAft>
              <a:defRPr>
                <a:solidFill>
                  <a:schemeClr val="tx1"/>
                </a:solidFill>
                <a:latin typeface="Arial" panose="020B0604020202020204" pitchFamily="34" charset="0"/>
              </a:defRPr>
            </a:lvl8pPr>
            <a:lvl9pPr indent="-593725" fontAlgn="base">
              <a:spcBef>
                <a:spcPct val="0"/>
              </a:spcBef>
              <a:spcAft>
                <a:spcPct val="0"/>
              </a:spcAft>
              <a:defRPr>
                <a:solidFill>
                  <a:schemeClr val="tx1"/>
                </a:solidFill>
                <a:latin typeface="Arial" panose="020B0604020202020204" pitchFamily="34" charset="0"/>
              </a:defRPr>
            </a:lvl9pPr>
          </a:lstStyle>
          <a:p>
            <a:pPr lvl="3" eaLnBrk="0" hangingPunct="0"/>
            <a:r>
              <a:rPr lang="en-US" altLang="en-US" sz="2400" b="1">
                <a:solidFill>
                  <a:schemeClr val="accent2"/>
                </a:solidFill>
              </a:rPr>
              <a:t>Proteinurie</a:t>
            </a:r>
            <a:endParaRPr lang="en-US" altLang="en-US" sz="2000" b="1"/>
          </a:p>
          <a:p>
            <a:pPr lvl="3" eaLnBrk="0" hangingPunct="0"/>
            <a:endParaRPr lang="en-US" altLang="en-US" sz="2000" b="1"/>
          </a:p>
          <a:p>
            <a:pPr lvl="3" eaLnBrk="0" hangingPunct="0"/>
            <a:endParaRPr lang="en-US" altLang="en-US" sz="2000" b="1"/>
          </a:p>
        </p:txBody>
      </p:sp>
      <p:pic>
        <p:nvPicPr>
          <p:cNvPr id="154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1828800"/>
            <a:ext cx="3835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28" name="Rectangle 4"/>
          <p:cNvSpPr>
            <a:spLocks noChangeArrowheads="1"/>
          </p:cNvSpPr>
          <p:nvPr/>
        </p:nvSpPr>
        <p:spPr bwMode="auto">
          <a:xfrm>
            <a:off x="533400" y="2895600"/>
            <a:ext cx="4876800" cy="2378075"/>
          </a:xfrm>
          <a:prstGeom prst="rect">
            <a:avLst/>
          </a:prstGeom>
          <a:solidFill>
            <a:srgbClr val="FFCC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a:defRPr>
                <a:solidFill>
                  <a:schemeClr val="tx1"/>
                </a:solidFill>
                <a:latin typeface="Arial" panose="020B0604020202020204" pitchFamily="34" charset="0"/>
              </a:defRPr>
            </a:lvl1pPr>
            <a:lvl2pPr marL="669925" indent="-196850">
              <a:defRPr>
                <a:solidFill>
                  <a:schemeClr val="tx1"/>
                </a:solidFill>
                <a:latin typeface="Arial" panose="020B0604020202020204" pitchFamily="34" charset="0"/>
              </a:defRPr>
            </a:lvl2pPr>
            <a:lvl3pPr marL="1898650">
              <a:defRPr>
                <a:solidFill>
                  <a:schemeClr val="tx1"/>
                </a:solidFill>
                <a:latin typeface="Arial" panose="020B0604020202020204" pitchFamily="34" charset="0"/>
              </a:defRPr>
            </a:lvl3pPr>
            <a:lvl4pPr marL="2089150">
              <a:defRPr>
                <a:solidFill>
                  <a:schemeClr val="tx1"/>
                </a:solidFill>
                <a:latin typeface="Arial" panose="020B0604020202020204" pitchFamily="34" charset="0"/>
              </a:defRPr>
            </a:lvl4pPr>
            <a:lvl5pPr marL="2279650">
              <a:defRPr>
                <a:solidFill>
                  <a:schemeClr val="tx1"/>
                </a:solidFill>
                <a:latin typeface="Arial" panose="020B0604020202020204" pitchFamily="34" charset="0"/>
              </a:defRPr>
            </a:lvl5pPr>
            <a:lvl6pPr marL="2736850" fontAlgn="base">
              <a:spcBef>
                <a:spcPct val="0"/>
              </a:spcBef>
              <a:spcAft>
                <a:spcPct val="0"/>
              </a:spcAft>
              <a:defRPr>
                <a:solidFill>
                  <a:schemeClr val="tx1"/>
                </a:solidFill>
                <a:latin typeface="Arial" panose="020B0604020202020204" pitchFamily="34" charset="0"/>
              </a:defRPr>
            </a:lvl6pPr>
            <a:lvl7pPr marL="3194050" fontAlgn="base">
              <a:spcBef>
                <a:spcPct val="0"/>
              </a:spcBef>
              <a:spcAft>
                <a:spcPct val="0"/>
              </a:spcAft>
              <a:defRPr>
                <a:solidFill>
                  <a:schemeClr val="tx1"/>
                </a:solidFill>
                <a:latin typeface="Arial" panose="020B0604020202020204" pitchFamily="34" charset="0"/>
              </a:defRPr>
            </a:lvl7pPr>
            <a:lvl8pPr marL="3651250" fontAlgn="base">
              <a:spcBef>
                <a:spcPct val="0"/>
              </a:spcBef>
              <a:spcAft>
                <a:spcPct val="0"/>
              </a:spcAft>
              <a:defRPr>
                <a:solidFill>
                  <a:schemeClr val="tx1"/>
                </a:solidFill>
                <a:latin typeface="Arial" panose="020B0604020202020204" pitchFamily="34" charset="0"/>
              </a:defRPr>
            </a:lvl8pPr>
            <a:lvl9pPr marL="4108450" fontAlgn="base">
              <a:spcBef>
                <a:spcPct val="0"/>
              </a:spcBef>
              <a:spcAft>
                <a:spcPct val="0"/>
              </a:spcAft>
              <a:defRPr>
                <a:solidFill>
                  <a:schemeClr val="tx1"/>
                </a:solidFill>
                <a:latin typeface="Arial" panose="020B0604020202020204" pitchFamily="34" charset="0"/>
              </a:defRPr>
            </a:lvl9pPr>
          </a:lstStyle>
          <a:p>
            <a:pPr eaLnBrk="0" hangingPunct="0"/>
            <a:r>
              <a:rPr lang="cs-CZ" altLang="en-US" sz="2400" b="1">
                <a:solidFill>
                  <a:srgbClr val="FF6600"/>
                </a:solidFill>
              </a:rPr>
              <a:t>Nefrotický syndrom</a:t>
            </a:r>
            <a:endParaRPr lang="cs-CZ" altLang="en-US" sz="2000" b="1"/>
          </a:p>
          <a:p>
            <a:pPr eaLnBrk="0" hangingPunct="0">
              <a:spcBef>
                <a:spcPct val="30000"/>
              </a:spcBef>
            </a:pPr>
            <a:r>
              <a:rPr lang="cs-CZ" altLang="en-US" sz="2000" b="1"/>
              <a:t>Diagnostická kritéria:</a:t>
            </a:r>
          </a:p>
          <a:p>
            <a:pPr lvl="1" eaLnBrk="0" hangingPunct="0">
              <a:buFontTx/>
              <a:buChar char="•"/>
            </a:pPr>
            <a:r>
              <a:rPr lang="cs-CZ" altLang="en-US" sz="2000" b="1"/>
              <a:t>těžká proteinurie (&gt;3500 g / 24 h)</a:t>
            </a:r>
          </a:p>
          <a:p>
            <a:pPr lvl="1" eaLnBrk="0" hangingPunct="0">
              <a:buFontTx/>
              <a:buChar char="•"/>
            </a:pPr>
            <a:r>
              <a:rPr lang="cs-CZ" altLang="en-US" sz="2000" b="1"/>
              <a:t>hypoalbuminémie</a:t>
            </a:r>
          </a:p>
          <a:p>
            <a:pPr lvl="1" eaLnBrk="0" hangingPunct="0">
              <a:buFontTx/>
              <a:buChar char="•"/>
            </a:pPr>
            <a:r>
              <a:rPr lang="cs-CZ" altLang="en-US" sz="2000" b="1"/>
              <a:t>edémy</a:t>
            </a:r>
          </a:p>
          <a:p>
            <a:pPr lvl="1" eaLnBrk="0" hangingPunct="0">
              <a:buFontTx/>
              <a:buChar char="•"/>
            </a:pPr>
            <a:r>
              <a:rPr lang="cs-CZ" altLang="en-US" sz="2000" b="1"/>
              <a:t>hyperlipidémie (TG)</a:t>
            </a:r>
          </a:p>
          <a:p>
            <a:pPr lvl="1" eaLnBrk="0" hangingPunct="0">
              <a:buFontTx/>
              <a:buChar char="•"/>
            </a:pPr>
            <a:r>
              <a:rPr lang="cs-CZ" altLang="en-US" sz="2000" b="1"/>
              <a:t>lipidurie</a:t>
            </a:r>
            <a:endParaRPr lang="cs-CZ" altLang="en-US" sz="2400"/>
          </a:p>
        </p:txBody>
      </p:sp>
      <p:sp>
        <p:nvSpPr>
          <p:cNvPr id="154629" name="Text Box 5"/>
          <p:cNvSpPr txBox="1">
            <a:spLocks noChangeArrowheads="1"/>
          </p:cNvSpPr>
          <p:nvPr/>
        </p:nvSpPr>
        <p:spPr bwMode="auto">
          <a:xfrm>
            <a:off x="2473325" y="685800"/>
            <a:ext cx="4079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Biochemie moči</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p:txBody>
          <a:bodyPr/>
          <a:lstStyle/>
          <a:p>
            <a:r>
              <a:rPr lang="cs-CZ" altLang="en-US" sz="2800" u="sng">
                <a:solidFill>
                  <a:srgbClr val="FF3300"/>
                </a:solidFill>
                <a:effectLst>
                  <a:outerShdw blurRad="38100" dist="38100" dir="2700000" algn="tl">
                    <a:srgbClr val="C0C0C0"/>
                  </a:outerShdw>
                </a:effectLst>
              </a:rPr>
              <a:t>Semikvantitativní sulfosalicylový test</a:t>
            </a:r>
            <a:r>
              <a:rPr lang="cs-CZ" altLang="en-US" sz="2800">
                <a:solidFill>
                  <a:srgbClr val="FF3300"/>
                </a:solidFill>
                <a:effectLst>
                  <a:outerShdw blurRad="38100" dist="38100" dir="2700000" algn="tl">
                    <a:srgbClr val="C0C0C0"/>
                  </a:outerShdw>
                </a:effectLst>
              </a:rPr>
              <a:t>:</a:t>
            </a:r>
          </a:p>
          <a:p>
            <a:r>
              <a:rPr lang="cs-CZ" altLang="en-US" sz="2800">
                <a:effectLst>
                  <a:outerShdw blurRad="38100" dist="38100" dir="2700000" algn="tl">
                    <a:srgbClr val="C0C0C0"/>
                  </a:outerShdw>
                </a:effectLst>
              </a:rPr>
              <a:t>kyselina sulfosalicylová denaturuje v moči přítomnou bílkovinu, což se projeví vznikem zákalu až sraženiny</a:t>
            </a:r>
          </a:p>
          <a:p>
            <a:r>
              <a:rPr lang="cs-CZ" altLang="en-US" sz="2800">
                <a:effectLst>
                  <a:outerShdw blurRad="38100" dist="38100" dir="2700000" algn="tl">
                    <a:srgbClr val="C0C0C0"/>
                  </a:outerShdw>
                </a:effectLst>
              </a:rPr>
              <a:t>senzitivní také pro globuliny</a:t>
            </a:r>
          </a:p>
          <a:p>
            <a:r>
              <a:rPr lang="cs-CZ" altLang="en-US" sz="2800">
                <a:solidFill>
                  <a:srgbClr val="FF3300"/>
                </a:solidFill>
                <a:effectLst>
                  <a:outerShdw blurRad="38100" dist="38100" dir="2700000" algn="tl">
                    <a:srgbClr val="C0C0C0"/>
                  </a:outerShdw>
                </a:effectLst>
              </a:rPr>
              <a:t>falešně pozitivní</a:t>
            </a:r>
            <a:r>
              <a:rPr lang="cs-CZ" altLang="en-US" sz="2800">
                <a:effectLst>
                  <a:outerShdw blurRad="38100" dist="38100" dir="2700000" algn="tl">
                    <a:srgbClr val="C0C0C0"/>
                  </a:outerShdw>
                </a:effectLst>
              </a:rPr>
              <a:t>: sulfonamidy, perorální antidiabetika, penicilin</a:t>
            </a:r>
          </a:p>
          <a:p>
            <a:endParaRPr lang="cs-CZ" alt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p:txBody>
          <a:bodyPr/>
          <a:lstStyle/>
          <a:p>
            <a:pPr>
              <a:lnSpc>
                <a:spcPct val="90000"/>
              </a:lnSpc>
            </a:pPr>
            <a:r>
              <a:rPr lang="cs-CZ" altLang="en-US" sz="2400">
                <a:latin typeface="Arial" panose="020B0604020202020204" pitchFamily="34" charset="0"/>
              </a:rPr>
              <a:t>Při pozitivním testu provedeme vyšetření </a:t>
            </a:r>
            <a:r>
              <a:rPr lang="cs-CZ" altLang="en-US" sz="2400" u="sng">
                <a:latin typeface="Arial" panose="020B0604020202020204" pitchFamily="34" charset="0"/>
              </a:rPr>
              <a:t>proteinurie ve 24-hodinovém sběru moči</a:t>
            </a:r>
            <a:r>
              <a:rPr lang="cs-CZ" altLang="en-US" sz="2400">
                <a:latin typeface="Arial" panose="020B0604020202020204" pitchFamily="34" charset="0"/>
              </a:rPr>
              <a:t>:</a:t>
            </a:r>
            <a:endParaRPr lang="cs-CZ" altLang="en-US" sz="2400" u="sng">
              <a:latin typeface="Arial" panose="020B0604020202020204" pitchFamily="34" charset="0"/>
            </a:endParaRPr>
          </a:p>
          <a:p>
            <a:pPr>
              <a:lnSpc>
                <a:spcPct val="90000"/>
              </a:lnSpc>
            </a:pPr>
            <a:r>
              <a:rPr lang="cs-CZ" altLang="en-US" sz="2400" u="sng">
                <a:solidFill>
                  <a:srgbClr val="FF3300"/>
                </a:solidFill>
                <a:latin typeface="Arial" panose="020B0604020202020204" pitchFamily="34" charset="0"/>
              </a:rPr>
              <a:t>fyziologická proteinurie</a:t>
            </a:r>
            <a:r>
              <a:rPr lang="cs-CZ" altLang="en-US" sz="2400">
                <a:latin typeface="Arial" panose="020B0604020202020204" pitchFamily="34" charset="0"/>
              </a:rPr>
              <a:t>: do 150 mg/den (Tammův-Horsfallův protein)</a:t>
            </a:r>
            <a:endParaRPr lang="cs-CZ" altLang="en-US" sz="2400" u="sng">
              <a:latin typeface="Arial" panose="020B0604020202020204" pitchFamily="34" charset="0"/>
            </a:endParaRPr>
          </a:p>
          <a:p>
            <a:pPr>
              <a:lnSpc>
                <a:spcPct val="90000"/>
              </a:lnSpc>
            </a:pPr>
            <a:r>
              <a:rPr lang="cs-CZ" altLang="en-US" sz="2400" u="sng">
                <a:solidFill>
                  <a:srgbClr val="FF3300"/>
                </a:solidFill>
                <a:latin typeface="Arial" panose="020B0604020202020204" pitchFamily="34" charset="0"/>
              </a:rPr>
              <a:t>proteinurie do 1,5 g/den</a:t>
            </a:r>
            <a:r>
              <a:rPr lang="cs-CZ" altLang="en-US" sz="2400">
                <a:latin typeface="Arial" panose="020B0604020202020204" pitchFamily="34" charset="0"/>
              </a:rPr>
              <a:t> – může být projevem </a:t>
            </a:r>
            <a:r>
              <a:rPr lang="cs-CZ" altLang="en-US" sz="2400" b="1">
                <a:latin typeface="Arial" panose="020B0604020202020204" pitchFamily="34" charset="0"/>
              </a:rPr>
              <a:t>glomerulárního</a:t>
            </a:r>
            <a:r>
              <a:rPr lang="cs-CZ" altLang="en-US" sz="2400">
                <a:latin typeface="Arial" panose="020B0604020202020204" pitchFamily="34" charset="0"/>
              </a:rPr>
              <a:t> poškození  nebo </a:t>
            </a:r>
            <a:r>
              <a:rPr lang="cs-CZ" altLang="en-US" sz="2400" b="1">
                <a:latin typeface="Arial" panose="020B0604020202020204" pitchFamily="34" charset="0"/>
              </a:rPr>
              <a:t>tubulárního</a:t>
            </a:r>
            <a:r>
              <a:rPr lang="cs-CZ" altLang="en-US" sz="2400">
                <a:latin typeface="Arial" panose="020B0604020202020204" pitchFamily="34" charset="0"/>
              </a:rPr>
              <a:t> poškození </a:t>
            </a:r>
            <a:endParaRPr lang="cs-CZ" altLang="en-US" sz="2400" u="sng">
              <a:latin typeface="Arial" panose="020B0604020202020204" pitchFamily="34" charset="0"/>
            </a:endParaRPr>
          </a:p>
          <a:p>
            <a:pPr>
              <a:lnSpc>
                <a:spcPct val="90000"/>
              </a:lnSpc>
            </a:pPr>
            <a:r>
              <a:rPr lang="cs-CZ" altLang="en-US" sz="2400" u="sng">
                <a:solidFill>
                  <a:srgbClr val="FF3300"/>
                </a:solidFill>
                <a:latin typeface="Arial" panose="020B0604020202020204" pitchFamily="34" charset="0"/>
              </a:rPr>
              <a:t>proteinurie nad 1,5 g/den</a:t>
            </a:r>
            <a:r>
              <a:rPr lang="cs-CZ" altLang="en-US" sz="2400">
                <a:latin typeface="Arial" panose="020B0604020202020204" pitchFamily="34" charset="0"/>
              </a:rPr>
              <a:t> – vždy projevem glomerulárního poškození</a:t>
            </a:r>
            <a:endParaRPr lang="cs-CZ" altLang="en-US" sz="2400" u="sng">
              <a:latin typeface="Arial" panose="020B0604020202020204" pitchFamily="34" charset="0"/>
            </a:endParaRPr>
          </a:p>
          <a:p>
            <a:pPr>
              <a:lnSpc>
                <a:spcPct val="90000"/>
              </a:lnSpc>
            </a:pPr>
            <a:r>
              <a:rPr lang="cs-CZ" altLang="en-US" sz="2400" u="sng">
                <a:solidFill>
                  <a:srgbClr val="FF3300"/>
                </a:solidFill>
                <a:latin typeface="Arial" panose="020B0604020202020204" pitchFamily="34" charset="0"/>
              </a:rPr>
              <a:t>proteinurie nad 3 g/den</a:t>
            </a:r>
            <a:r>
              <a:rPr lang="cs-CZ" altLang="en-US" sz="2400">
                <a:latin typeface="Arial" panose="020B0604020202020204" pitchFamily="34" charset="0"/>
              </a:rPr>
              <a:t> – nefrotický syndrom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0" y="765175"/>
            <a:ext cx="8316913" cy="5472113"/>
          </a:xfrm>
        </p:spPr>
        <p:txBody>
          <a:bodyPr/>
          <a:lstStyle/>
          <a:p>
            <a:pPr>
              <a:lnSpc>
                <a:spcPct val="80000"/>
              </a:lnSpc>
            </a:pPr>
            <a:r>
              <a:rPr lang="cs-CZ" altLang="en-US" sz="2400" u="sng">
                <a:latin typeface="Arial" panose="020B0604020202020204" pitchFamily="34" charset="0"/>
              </a:rPr>
              <a:t>Elektroforézou</a:t>
            </a:r>
            <a:r>
              <a:rPr lang="cs-CZ" altLang="en-US" sz="2400">
                <a:latin typeface="Arial" panose="020B0604020202020204" pitchFamily="34" charset="0"/>
              </a:rPr>
              <a:t> pak rozlišíme, o jakou proteinurii se jedná:</a:t>
            </a:r>
          </a:p>
          <a:p>
            <a:pPr>
              <a:lnSpc>
                <a:spcPct val="80000"/>
              </a:lnSpc>
            </a:pPr>
            <a:r>
              <a:rPr lang="cs-CZ" altLang="en-US" sz="2400">
                <a:solidFill>
                  <a:srgbClr val="FF3300"/>
                </a:solidFill>
                <a:latin typeface="Arial" panose="020B0604020202020204" pitchFamily="34" charset="0"/>
              </a:rPr>
              <a:t>a) GLOMERULÁRNÍ:</a:t>
            </a:r>
          </a:p>
          <a:p>
            <a:pPr>
              <a:lnSpc>
                <a:spcPct val="80000"/>
              </a:lnSpc>
            </a:pPr>
            <a:r>
              <a:rPr lang="cs-CZ" altLang="en-US" sz="2400">
                <a:solidFill>
                  <a:srgbClr val="FF3300"/>
                </a:solidFill>
                <a:latin typeface="Arial" panose="020B0604020202020204" pitchFamily="34" charset="0"/>
              </a:rPr>
              <a:t>SELEKTIVNÍ	</a:t>
            </a:r>
            <a:r>
              <a:rPr lang="cs-CZ" altLang="en-US" sz="2400">
                <a:latin typeface="Arial" panose="020B0604020202020204" pitchFamily="34" charset="0"/>
              </a:rPr>
              <a:t>– albumin (Mr 67 000), transferin (Mr 89 000)</a:t>
            </a:r>
          </a:p>
          <a:p>
            <a:pPr>
              <a:lnSpc>
                <a:spcPct val="80000"/>
              </a:lnSpc>
            </a:pPr>
            <a:r>
              <a:rPr lang="cs-CZ" altLang="en-US" sz="2400">
                <a:latin typeface="Arial" panose="020B0604020202020204" pitchFamily="34" charset="0"/>
              </a:rPr>
              <a:t>			– poškození podocytů a vnější části bazální membrány</a:t>
            </a:r>
          </a:p>
          <a:p>
            <a:pPr>
              <a:lnSpc>
                <a:spcPct val="80000"/>
              </a:lnSpc>
              <a:buFontTx/>
              <a:buNone/>
            </a:pPr>
            <a:endParaRPr lang="cs-CZ" altLang="en-US" sz="2400">
              <a:latin typeface="Arial" panose="020B0604020202020204" pitchFamily="34" charset="0"/>
            </a:endParaRPr>
          </a:p>
          <a:p>
            <a:pPr>
              <a:lnSpc>
                <a:spcPct val="80000"/>
              </a:lnSpc>
            </a:pPr>
            <a:r>
              <a:rPr lang="cs-CZ" altLang="en-US" sz="2400">
                <a:solidFill>
                  <a:srgbClr val="FF3300"/>
                </a:solidFill>
                <a:latin typeface="Arial" panose="020B0604020202020204" pitchFamily="34" charset="0"/>
              </a:rPr>
              <a:t>NESELEKTIVNÍ</a:t>
            </a:r>
            <a:r>
              <a:rPr lang="cs-CZ" altLang="en-US" sz="2400">
                <a:latin typeface="Arial" panose="020B0604020202020204" pitchFamily="34" charset="0"/>
              </a:rPr>
              <a:t> 	– všechny bílkoviny, včetně imunoglobulinů </a:t>
            </a:r>
          </a:p>
          <a:p>
            <a:pPr>
              <a:lnSpc>
                <a:spcPct val="80000"/>
              </a:lnSpc>
            </a:pPr>
            <a:r>
              <a:rPr lang="cs-CZ" altLang="en-US" sz="2400">
                <a:latin typeface="Arial" panose="020B0604020202020204" pitchFamily="34" charset="0"/>
              </a:rPr>
              <a:t>			– poškození mesangia  a vnitřní části bazální membrány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a:xfrm>
            <a:off x="0" y="1700213"/>
            <a:ext cx="8675688" cy="4289425"/>
          </a:xfrm>
        </p:spPr>
        <p:txBody>
          <a:bodyPr/>
          <a:lstStyle/>
          <a:p>
            <a:pPr>
              <a:lnSpc>
                <a:spcPct val="90000"/>
              </a:lnSpc>
            </a:pPr>
            <a:r>
              <a:rPr lang="cs-CZ" altLang="en-US" sz="2400">
                <a:solidFill>
                  <a:srgbClr val="FF3300"/>
                </a:solidFill>
                <a:latin typeface="Arial" panose="020B0604020202020204" pitchFamily="34" charset="0"/>
              </a:rPr>
              <a:t>Index selektivity (IS)	=	</a:t>
            </a:r>
            <a:r>
              <a:rPr lang="cs-CZ" altLang="en-US" sz="2400" u="sng">
                <a:solidFill>
                  <a:srgbClr val="FF3300"/>
                </a:solidFill>
                <a:latin typeface="Arial" panose="020B0604020202020204" pitchFamily="34" charset="0"/>
              </a:rPr>
              <a:t>U-IgG</a:t>
            </a:r>
            <a:r>
              <a:rPr lang="cs-CZ" altLang="en-US" sz="2400">
                <a:solidFill>
                  <a:srgbClr val="FF3300"/>
                </a:solidFill>
                <a:latin typeface="Arial" panose="020B0604020202020204" pitchFamily="34" charset="0"/>
              </a:rPr>
              <a:t>	x	</a:t>
            </a:r>
            <a:r>
              <a:rPr lang="cs-CZ" altLang="en-US" sz="2400" u="sng">
                <a:solidFill>
                  <a:srgbClr val="FF3300"/>
                </a:solidFill>
                <a:latin typeface="Arial" panose="020B0604020202020204" pitchFamily="34" charset="0"/>
              </a:rPr>
              <a:t>S-transferin</a:t>
            </a:r>
            <a:endParaRPr lang="cs-CZ" altLang="en-US" sz="2400">
              <a:solidFill>
                <a:srgbClr val="FF3300"/>
              </a:solidFill>
              <a:latin typeface="Arial" panose="020B0604020202020204" pitchFamily="34" charset="0"/>
            </a:endParaRPr>
          </a:p>
          <a:p>
            <a:pPr>
              <a:lnSpc>
                <a:spcPct val="90000"/>
              </a:lnSpc>
            </a:pPr>
            <a:r>
              <a:rPr lang="cs-CZ" altLang="en-US" sz="2400">
                <a:solidFill>
                  <a:srgbClr val="FF3300"/>
                </a:solidFill>
                <a:latin typeface="Arial" panose="020B0604020202020204" pitchFamily="34" charset="0"/>
              </a:rPr>
              <a:t>				           S-IgG		U-transferin</a:t>
            </a:r>
          </a:p>
          <a:p>
            <a:pPr>
              <a:lnSpc>
                <a:spcPct val="90000"/>
              </a:lnSpc>
            </a:pPr>
            <a:r>
              <a:rPr lang="cs-CZ" altLang="en-US" sz="2400">
                <a:latin typeface="Arial" panose="020B0604020202020204" pitchFamily="34" charset="0"/>
              </a:rPr>
              <a:t>IS </a:t>
            </a:r>
            <a:r>
              <a:rPr lang="cs-CZ" altLang="en-US" sz="2400">
                <a:latin typeface="Arial" panose="020B0604020202020204" pitchFamily="34" charset="0"/>
                <a:sym typeface="Symbol" panose="05050102010706020507" pitchFamily="18" charset="2"/>
              </a:rPr>
              <a:t></a:t>
            </a:r>
            <a:r>
              <a:rPr lang="cs-CZ" altLang="en-US" sz="2400">
                <a:latin typeface="Arial" panose="020B0604020202020204" pitchFamily="34" charset="0"/>
              </a:rPr>
              <a:t> 0,1	selektivní proteinurie</a:t>
            </a:r>
          </a:p>
          <a:p>
            <a:pPr>
              <a:lnSpc>
                <a:spcPct val="90000"/>
              </a:lnSpc>
            </a:pPr>
            <a:r>
              <a:rPr lang="cs-CZ" altLang="en-US" sz="2400">
                <a:latin typeface="Arial" panose="020B0604020202020204" pitchFamily="34" charset="0"/>
              </a:rPr>
              <a:t>IS </a:t>
            </a:r>
            <a:r>
              <a:rPr lang="cs-CZ" altLang="en-US" sz="2400">
                <a:latin typeface="Arial" panose="020B0604020202020204" pitchFamily="34" charset="0"/>
                <a:sym typeface="Symbol" panose="05050102010706020507" pitchFamily="18" charset="2"/>
              </a:rPr>
              <a:t></a:t>
            </a:r>
            <a:r>
              <a:rPr lang="cs-CZ" altLang="en-US" sz="2400">
                <a:latin typeface="Arial" panose="020B0604020202020204" pitchFamily="34" charset="0"/>
              </a:rPr>
              <a:t> 0,2	neselektivní proteinurie</a:t>
            </a:r>
          </a:p>
          <a:p>
            <a:pPr>
              <a:lnSpc>
                <a:spcPct val="90000"/>
              </a:lnSpc>
            </a:pPr>
            <a:r>
              <a:rPr lang="cs-CZ" altLang="en-US" sz="2400">
                <a:latin typeface="Arial" panose="020B0604020202020204" pitchFamily="34" charset="0"/>
              </a:rPr>
              <a:t>IS = 0,1-0,2	středně selektivní proteinurie</a:t>
            </a:r>
          </a:p>
          <a:p>
            <a:pPr>
              <a:lnSpc>
                <a:spcPct val="90000"/>
              </a:lnSpc>
            </a:pPr>
            <a:endParaRPr lang="cs-CZ" altLang="en-US" sz="2400" i="1">
              <a:latin typeface="Arial" panose="020B0604020202020204" pitchFamily="34" charset="0"/>
            </a:endParaRPr>
          </a:p>
          <a:p>
            <a:pPr>
              <a:lnSpc>
                <a:spcPct val="90000"/>
              </a:lnSpc>
            </a:pPr>
            <a:r>
              <a:rPr lang="cs-CZ" altLang="en-US" sz="2400" i="1">
                <a:solidFill>
                  <a:srgbClr val="FF3300"/>
                </a:solidFill>
                <a:latin typeface="Arial" panose="020B0604020202020204" pitchFamily="34" charset="0"/>
              </a:rPr>
              <a:t>Příčina:</a:t>
            </a:r>
            <a:r>
              <a:rPr lang="cs-CZ" altLang="en-US" sz="2400">
                <a:latin typeface="Arial" panose="020B0604020202020204" pitchFamily="34" charset="0"/>
              </a:rPr>
              <a:t> patologicky </a:t>
            </a:r>
            <a:r>
              <a:rPr lang="cs-CZ" altLang="en-US" sz="2400" u="sng">
                <a:latin typeface="Arial" panose="020B0604020202020204" pitchFamily="34" charset="0"/>
              </a:rPr>
              <a:t>zvýšená permeabilita glomerulokapilární membrány pro bílkoviny</a:t>
            </a:r>
            <a:r>
              <a:rPr lang="cs-CZ" altLang="en-US" sz="2400">
                <a:latin typeface="Arial" panose="020B0604020202020204" pitchFamily="34" charset="0"/>
              </a:rPr>
              <a:t> - zvýšená filtrace krevních bílkovin do primární moči např. při glomerulonefritis </a:t>
            </a:r>
          </a:p>
          <a:p>
            <a:pPr>
              <a:lnSpc>
                <a:spcPct val="90000"/>
              </a:lnSpc>
            </a:pPr>
            <a:endParaRPr lang="cs-CZ" alt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457200" y="333375"/>
            <a:ext cx="8229600" cy="5797550"/>
          </a:xfrm>
        </p:spPr>
        <p:txBody>
          <a:bodyPr/>
          <a:lstStyle/>
          <a:p>
            <a:pPr>
              <a:buFontTx/>
              <a:buNone/>
            </a:pPr>
            <a:r>
              <a:rPr lang="cs-CZ" altLang="en-US">
                <a:solidFill>
                  <a:srgbClr val="FF3300"/>
                </a:solidFill>
                <a:latin typeface="Arial" panose="020B0604020202020204" pitchFamily="34" charset="0"/>
              </a:rPr>
              <a:t>b) TUBULÁRNÍ MIKROPROTEINURIE</a:t>
            </a:r>
            <a:r>
              <a:rPr lang="cs-CZ" altLang="en-US">
                <a:latin typeface="Arial" panose="020B0604020202020204" pitchFamily="34" charset="0"/>
              </a:rPr>
              <a:t> </a:t>
            </a:r>
          </a:p>
          <a:p>
            <a:r>
              <a:rPr lang="cs-CZ" altLang="en-US">
                <a:latin typeface="Arial" panose="020B0604020202020204" pitchFamily="34" charset="0"/>
              </a:rPr>
              <a:t>– Mr pod 70 000 (mikroproteiny alfa-1-antitrypsin, albumin, beta-2-mikroglobulin, retinol-vázající protein, alfa-1-kyselý glykoprotein)</a:t>
            </a:r>
            <a:endParaRPr lang="cs-CZ" altLang="en-US" i="1">
              <a:latin typeface="Arial" panose="020B0604020202020204" pitchFamily="34" charset="0"/>
            </a:endParaRPr>
          </a:p>
          <a:p>
            <a:r>
              <a:rPr lang="cs-CZ" altLang="en-US" i="1">
                <a:latin typeface="Arial" panose="020B0604020202020204" pitchFamily="34" charset="0"/>
              </a:rPr>
              <a:t>Příčina: </a:t>
            </a:r>
            <a:r>
              <a:rPr lang="cs-CZ" altLang="en-US" u="sng">
                <a:latin typeface="Arial" panose="020B0604020202020204" pitchFamily="34" charset="0"/>
              </a:rPr>
              <a:t>snížená tubulární reabsorpce profiltrovaných proteinů</a:t>
            </a:r>
            <a:r>
              <a:rPr lang="cs-CZ" altLang="en-US">
                <a:latin typeface="Arial" panose="020B0604020202020204" pitchFamily="34" charset="0"/>
              </a:rPr>
              <a:t> při chronické intersticiální nefritis, akutní tubulární nekrose, rejekci transplantované ledviny, dědičných tubulopatiích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idx="1"/>
          </p:nvPr>
        </p:nvSpPr>
        <p:spPr>
          <a:xfrm>
            <a:off x="685800" y="1052513"/>
            <a:ext cx="7696200" cy="4433887"/>
          </a:xfrm>
        </p:spPr>
        <p:txBody>
          <a:bodyPr/>
          <a:lstStyle/>
          <a:p>
            <a:pPr>
              <a:lnSpc>
                <a:spcPct val="90000"/>
              </a:lnSpc>
              <a:buFontTx/>
              <a:buNone/>
            </a:pPr>
            <a:r>
              <a:rPr lang="cs-CZ" altLang="en-US" sz="2800">
                <a:solidFill>
                  <a:srgbClr val="FF3300"/>
                </a:solidFill>
                <a:latin typeface="Arial" panose="020B0604020202020204" pitchFamily="34" charset="0"/>
              </a:rPr>
              <a:t>c) PRERENÁLNÍ PROTEINURIE</a:t>
            </a:r>
            <a:r>
              <a:rPr lang="cs-CZ" altLang="en-US" sz="2800">
                <a:latin typeface="Arial" panose="020B0604020202020204" pitchFamily="34" charset="0"/>
              </a:rPr>
              <a:t> </a:t>
            </a:r>
          </a:p>
          <a:p>
            <a:pPr>
              <a:lnSpc>
                <a:spcPct val="90000"/>
              </a:lnSpc>
            </a:pPr>
            <a:r>
              <a:rPr lang="cs-CZ" altLang="en-US" sz="2800">
                <a:latin typeface="Arial" panose="020B0604020202020204" pitchFamily="34" charset="0"/>
              </a:rPr>
              <a:t>– při zvýšené plazmatické koncentraci proteinů:</a:t>
            </a:r>
          </a:p>
          <a:p>
            <a:pPr>
              <a:lnSpc>
                <a:spcPct val="90000"/>
              </a:lnSpc>
            </a:pPr>
            <a:r>
              <a:rPr lang="cs-CZ" altLang="en-US" sz="2800">
                <a:latin typeface="Arial" panose="020B0604020202020204" pitchFamily="34" charset="0"/>
              </a:rPr>
              <a:t>– Bence-Jonesova proteinurie – monoklonální gamapatie</a:t>
            </a:r>
          </a:p>
          <a:p>
            <a:pPr>
              <a:lnSpc>
                <a:spcPct val="90000"/>
              </a:lnSpc>
            </a:pPr>
            <a:r>
              <a:rPr lang="cs-CZ" altLang="en-US" sz="2800">
                <a:latin typeface="Arial" panose="020B0604020202020204" pitchFamily="34" charset="0"/>
              </a:rPr>
              <a:t>– myoglobinurie – rhabdomyolýza </a:t>
            </a:r>
          </a:p>
          <a:p>
            <a:pPr>
              <a:lnSpc>
                <a:spcPct val="90000"/>
              </a:lnSpc>
              <a:buFontTx/>
              <a:buNone/>
            </a:pPr>
            <a:r>
              <a:rPr lang="cs-CZ" altLang="en-US" sz="2800">
                <a:solidFill>
                  <a:srgbClr val="FF3300"/>
                </a:solidFill>
                <a:latin typeface="Arial" panose="020B0604020202020204" pitchFamily="34" charset="0"/>
              </a:rPr>
              <a:t>d) POSTRENÁLNÍ PROTEINURIE</a:t>
            </a:r>
            <a:r>
              <a:rPr lang="cs-CZ" altLang="en-US" sz="2800">
                <a:latin typeface="Arial" panose="020B0604020202020204" pitchFamily="34" charset="0"/>
              </a:rPr>
              <a:t> </a:t>
            </a:r>
            <a:br>
              <a:rPr lang="cs-CZ" altLang="en-US" sz="2800">
                <a:latin typeface="Arial" panose="020B0604020202020204" pitchFamily="34" charset="0"/>
              </a:rPr>
            </a:br>
            <a:r>
              <a:rPr lang="cs-CZ" altLang="en-US" sz="2800">
                <a:latin typeface="Arial" panose="020B0604020202020204" pitchFamily="34" charset="0"/>
              </a:rPr>
              <a:t>– při krvácení, růstu maligních tumorů a při zánětech v močových cestách či v močovém měchýři.</a:t>
            </a:r>
          </a:p>
          <a:p>
            <a:pPr>
              <a:lnSpc>
                <a:spcPct val="90000"/>
              </a:lnSpc>
            </a:pPr>
            <a:endParaRPr lang="cs-CZ" altLang="en-US"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457200" y="549275"/>
            <a:ext cx="8229600" cy="5581650"/>
          </a:xfrm>
        </p:spPr>
        <p:txBody>
          <a:bodyPr/>
          <a:lstStyle/>
          <a:p>
            <a:pPr>
              <a:buFontTx/>
              <a:buNone/>
            </a:pPr>
            <a:r>
              <a:rPr lang="cs-CZ" altLang="en-US">
                <a:solidFill>
                  <a:srgbClr val="FF3300"/>
                </a:solidFill>
                <a:latin typeface="Arial" panose="020B0604020202020204" pitchFamily="34" charset="0"/>
              </a:rPr>
              <a:t>Stanovení MIKROALBUMINURIE</a:t>
            </a:r>
            <a:r>
              <a:rPr lang="cs-CZ" altLang="en-US">
                <a:solidFill>
                  <a:srgbClr val="FF3300"/>
                </a:solidFill>
              </a:rPr>
              <a:t>:</a:t>
            </a:r>
          </a:p>
          <a:p>
            <a:r>
              <a:rPr lang="cs-CZ" altLang="en-US">
                <a:latin typeface="Arial" panose="020B0604020202020204" pitchFamily="34" charset="0"/>
              </a:rPr>
              <a:t>Mikroalbuminurie je časnou známkou poškození ledvin při </a:t>
            </a:r>
            <a:r>
              <a:rPr lang="cs-CZ" altLang="en-US">
                <a:solidFill>
                  <a:srgbClr val="FF3300"/>
                </a:solidFill>
                <a:latin typeface="Arial" panose="020B0604020202020204" pitchFamily="34" charset="0"/>
              </a:rPr>
              <a:t>diabetické nefropatii a hypertenzní nefropatii</a:t>
            </a:r>
            <a:r>
              <a:rPr lang="cs-CZ" altLang="en-US">
                <a:latin typeface="Arial" panose="020B0604020202020204" pitchFamily="34" charset="0"/>
              </a:rPr>
              <a:t>. Vyžaduje speciální RIA metody, běžnými metodami pro proteinurii je nezjistitelná. </a:t>
            </a:r>
          </a:p>
          <a:p>
            <a:r>
              <a:rPr lang="cs-CZ" altLang="en-US">
                <a:latin typeface="Arial" panose="020B0604020202020204" pitchFamily="34" charset="0"/>
              </a:rPr>
              <a:t>Normoalbuminurie: do 20 </a:t>
            </a:r>
            <a:r>
              <a:rPr lang="el-GR" altLang="en-US">
                <a:latin typeface="Arial" panose="020B0604020202020204" pitchFamily="34" charset="0"/>
                <a:cs typeface="Arial" panose="020B0604020202020204" pitchFamily="34" charset="0"/>
              </a:rPr>
              <a:t>μ</a:t>
            </a:r>
            <a:r>
              <a:rPr lang="cs-CZ" altLang="en-US">
                <a:latin typeface="Arial" panose="020B0604020202020204" pitchFamily="34" charset="0"/>
              </a:rPr>
              <a:t>g/min nebo do 30 mg/24 hod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idx="1"/>
          </p:nvPr>
        </p:nvSpPr>
        <p:spPr/>
        <p:txBody>
          <a:bodyPr/>
          <a:lstStyle/>
          <a:p>
            <a:pPr>
              <a:lnSpc>
                <a:spcPct val="80000"/>
              </a:lnSpc>
            </a:pPr>
            <a:r>
              <a:rPr lang="cs-CZ" altLang="en-US" sz="2400" b="1">
                <a:solidFill>
                  <a:schemeClr val="tx2"/>
                </a:solidFill>
              </a:rPr>
              <a:t>Zobrazovací metody</a:t>
            </a:r>
          </a:p>
          <a:p>
            <a:pPr>
              <a:lnSpc>
                <a:spcPct val="80000"/>
              </a:lnSpc>
              <a:buFontTx/>
              <a:buNone/>
            </a:pPr>
            <a:r>
              <a:rPr lang="cs-CZ" altLang="en-US" sz="2400" b="1"/>
              <a:t/>
            </a:r>
            <a:br>
              <a:rPr lang="cs-CZ" altLang="en-US" sz="2400" b="1"/>
            </a:br>
            <a:r>
              <a:rPr lang="cs-CZ" altLang="en-US" sz="2400" b="1"/>
              <a:t>RTG vyšetření</a:t>
            </a:r>
          </a:p>
          <a:p>
            <a:pPr>
              <a:lnSpc>
                <a:spcPct val="80000"/>
              </a:lnSpc>
            </a:pPr>
            <a:r>
              <a:rPr lang="cs-CZ" altLang="en-US" sz="2400" b="1"/>
              <a:t>scintigrafie</a:t>
            </a:r>
          </a:p>
          <a:p>
            <a:pPr>
              <a:lnSpc>
                <a:spcPct val="80000"/>
              </a:lnSpc>
            </a:pPr>
            <a:r>
              <a:rPr lang="cs-CZ" altLang="en-US" sz="2400" b="1"/>
              <a:t>angiografie</a:t>
            </a:r>
          </a:p>
          <a:p>
            <a:pPr>
              <a:lnSpc>
                <a:spcPct val="80000"/>
              </a:lnSpc>
            </a:pPr>
            <a:r>
              <a:rPr lang="cs-CZ" altLang="en-US" sz="2400" b="1"/>
              <a:t>sonografie</a:t>
            </a:r>
          </a:p>
          <a:p>
            <a:pPr>
              <a:lnSpc>
                <a:spcPct val="80000"/>
              </a:lnSpc>
            </a:pPr>
            <a:r>
              <a:rPr lang="cs-CZ" altLang="en-US" sz="2400" b="1"/>
              <a:t>MRI</a:t>
            </a:r>
          </a:p>
          <a:p>
            <a:pPr>
              <a:lnSpc>
                <a:spcPct val="80000"/>
              </a:lnSpc>
            </a:pPr>
            <a:endParaRPr lang="cs-CZ" altLang="en-US" sz="2400" b="1"/>
          </a:p>
          <a:p>
            <a:pPr>
              <a:lnSpc>
                <a:spcPct val="80000"/>
              </a:lnSpc>
            </a:pPr>
            <a:r>
              <a:rPr lang="cs-CZ" altLang="en-US" sz="2400" b="1">
                <a:solidFill>
                  <a:schemeClr val="tx2"/>
                </a:solidFill>
              </a:rPr>
              <a:t>Biopsie</a:t>
            </a:r>
          </a:p>
          <a:p>
            <a:pPr>
              <a:lnSpc>
                <a:spcPct val="80000"/>
              </a:lnSpc>
            </a:pPr>
            <a:r>
              <a:rPr lang="cs-CZ" altLang="en-US" sz="2400" b="1">
                <a:solidFill>
                  <a:srgbClr val="FF3300"/>
                </a:solidFill>
              </a:rPr>
              <a:t>Endoskopie</a:t>
            </a:r>
          </a:p>
        </p:txBody>
      </p:sp>
      <p:pic>
        <p:nvPicPr>
          <p:cNvPr id="173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400" y="0"/>
            <a:ext cx="4927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p:txBody>
          <a:bodyPr/>
          <a:lstStyle/>
          <a:p>
            <a:r>
              <a:rPr lang="cs-CZ" altLang="en-US" sz="2800">
                <a:latin typeface="Arial" panose="020B0604020202020204" pitchFamily="34" charset="0"/>
              </a:rPr>
              <a:t>Mikroalbuminurie: </a:t>
            </a:r>
            <a:r>
              <a:rPr lang="cs-CZ" altLang="en-US" sz="2800" b="1">
                <a:solidFill>
                  <a:srgbClr val="FF3300"/>
                </a:solidFill>
                <a:latin typeface="Arial" panose="020B0604020202020204" pitchFamily="34" charset="0"/>
              </a:rPr>
              <a:t>20-200 </a:t>
            </a:r>
            <a:r>
              <a:rPr lang="el-GR" altLang="en-US" sz="2800" b="1">
                <a:solidFill>
                  <a:srgbClr val="FF3300"/>
                </a:solidFill>
                <a:latin typeface="Arial" panose="020B0604020202020204" pitchFamily="34" charset="0"/>
                <a:cs typeface="Arial" panose="020B0604020202020204" pitchFamily="34" charset="0"/>
              </a:rPr>
              <a:t>μ</a:t>
            </a:r>
            <a:r>
              <a:rPr lang="cs-CZ" altLang="en-US" sz="2800" b="1">
                <a:solidFill>
                  <a:srgbClr val="FF3300"/>
                </a:solidFill>
                <a:latin typeface="Arial" panose="020B0604020202020204" pitchFamily="34" charset="0"/>
              </a:rPr>
              <a:t>g/min</a:t>
            </a:r>
            <a:r>
              <a:rPr lang="cs-CZ" altLang="en-US" sz="2800">
                <a:latin typeface="Arial" panose="020B0604020202020204" pitchFamily="34" charset="0"/>
              </a:rPr>
              <a:t> nebo </a:t>
            </a:r>
            <a:r>
              <a:rPr lang="cs-CZ" altLang="en-US" sz="2800" b="1">
                <a:latin typeface="Arial" panose="020B0604020202020204" pitchFamily="34" charset="0"/>
              </a:rPr>
              <a:t>30-300 mg/24 hod</a:t>
            </a:r>
            <a:endParaRPr lang="cs-CZ" altLang="en-US" sz="2800">
              <a:latin typeface="Arial" panose="020B0604020202020204" pitchFamily="34" charset="0"/>
            </a:endParaRPr>
          </a:p>
          <a:p>
            <a:r>
              <a:rPr lang="cs-CZ" altLang="en-US" sz="2800">
                <a:latin typeface="Arial" panose="020B0604020202020204" pitchFamily="34" charset="0"/>
              </a:rPr>
              <a:t>(Při hodnotách nad 200 ug/min nebo nad 300 mg/24 hod se již jedná o proteinurii zjistitelnou běžnými metodami.)</a:t>
            </a:r>
          </a:p>
          <a:p>
            <a:r>
              <a:rPr lang="cs-CZ" altLang="en-US" sz="2800">
                <a:latin typeface="Arial" panose="020B0604020202020204" pitchFamily="34" charset="0"/>
              </a:rPr>
              <a:t>Falešně pozitivní po větší fyzické zátěži.</a:t>
            </a:r>
          </a:p>
          <a:p>
            <a:endParaRPr lang="cs-CZ" alt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4213" y="0"/>
            <a:ext cx="6870700" cy="1600200"/>
          </a:xfrm>
        </p:spPr>
        <p:txBody>
          <a:bodyPr/>
          <a:lstStyle/>
          <a:p>
            <a:r>
              <a:rPr lang="cs-CZ" altLang="en-US">
                <a:solidFill>
                  <a:srgbClr val="FF3300"/>
                </a:solidFill>
              </a:rPr>
              <a:t>Močový proteom</a:t>
            </a:r>
          </a:p>
        </p:txBody>
      </p:sp>
      <p:sp>
        <p:nvSpPr>
          <p:cNvPr id="125955" name="Rectangle 3"/>
          <p:cNvSpPr>
            <a:spLocks noGrp="1" noChangeArrowheads="1"/>
          </p:cNvSpPr>
          <p:nvPr>
            <p:ph idx="1"/>
          </p:nvPr>
        </p:nvSpPr>
        <p:spPr>
          <a:xfrm>
            <a:off x="684213" y="1628775"/>
            <a:ext cx="7696200" cy="3657600"/>
          </a:xfrm>
        </p:spPr>
        <p:txBody>
          <a:bodyPr/>
          <a:lstStyle/>
          <a:p>
            <a:pPr>
              <a:lnSpc>
                <a:spcPct val="90000"/>
              </a:lnSpc>
            </a:pPr>
            <a:r>
              <a:rPr lang="cs-CZ" altLang="en-US"/>
              <a:t>Stanovení až 10 000 bílkovin, které se nachází v moči</a:t>
            </a:r>
          </a:p>
          <a:p>
            <a:pPr>
              <a:lnSpc>
                <a:spcPct val="90000"/>
              </a:lnSpc>
            </a:pPr>
            <a:r>
              <a:rPr lang="cs-CZ" altLang="en-US"/>
              <a:t>SDS-PAGE a následné vyhodnocení pomocí hmotnostní spektrometrie – MALDI-TOF, SELDI-TOF</a:t>
            </a:r>
          </a:p>
          <a:p>
            <a:pPr>
              <a:lnSpc>
                <a:spcPct val="90000"/>
              </a:lnSpc>
            </a:pPr>
            <a:r>
              <a:rPr lang="cs-CZ" altLang="en-US"/>
              <a:t>Identifikace glomerulárních onemocnění a monitorace jejich aktivity, v budoucnosti nahrazení biopsie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457200" y="549275"/>
            <a:ext cx="8229600" cy="5581650"/>
          </a:xfrm>
        </p:spPr>
        <p:txBody>
          <a:bodyPr/>
          <a:lstStyle/>
          <a:p>
            <a:pPr>
              <a:buFontTx/>
              <a:buNone/>
            </a:pPr>
            <a:r>
              <a:rPr lang="cs-CZ" altLang="en-US" b="1">
                <a:solidFill>
                  <a:srgbClr val="FF3300"/>
                </a:solidFill>
                <a:latin typeface="Arial" panose="020B0604020202020204" pitchFamily="34" charset="0"/>
              </a:rPr>
              <a:t>Glukóza:</a:t>
            </a:r>
            <a:r>
              <a:rPr lang="cs-CZ" altLang="en-US" b="1">
                <a:latin typeface="Arial" panose="020B0604020202020204" pitchFamily="34" charset="0"/>
              </a:rPr>
              <a:t> </a:t>
            </a:r>
            <a:r>
              <a:rPr lang="cs-CZ" altLang="en-US">
                <a:latin typeface="Arial" panose="020B0604020202020204" pitchFamily="34" charset="0"/>
              </a:rPr>
              <a:t>- proužkem</a:t>
            </a:r>
          </a:p>
          <a:p>
            <a:r>
              <a:rPr lang="cs-CZ" altLang="en-US">
                <a:latin typeface="Arial" panose="020B0604020202020204" pitchFamily="34" charset="0"/>
              </a:rPr>
              <a:t>proužkem je napojený redox indikátorem a enzymy glukozaoxidázou a peroxidázou, ty katalyzují oxidaci glukózy na glukonolakton, současně vzniklý peroxid vodíku se působením peroxidázy štěpí na vodu a kyslík, vzniklý kyslík oxiduje redox indikátor, jehož oxidace se projeví změnou barvy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idx="1"/>
          </p:nvPr>
        </p:nvSpPr>
        <p:spPr>
          <a:xfrm>
            <a:off x="685800" y="1052513"/>
            <a:ext cx="7696200" cy="4824412"/>
          </a:xfrm>
        </p:spPr>
        <p:txBody>
          <a:bodyPr/>
          <a:lstStyle/>
          <a:p>
            <a:pPr>
              <a:lnSpc>
                <a:spcPct val="80000"/>
              </a:lnSpc>
            </a:pPr>
            <a:r>
              <a:rPr lang="cs-CZ" altLang="en-US" sz="2800">
                <a:solidFill>
                  <a:srgbClr val="FF3300"/>
                </a:solidFill>
                <a:latin typeface="Arial" panose="020B0604020202020204" pitchFamily="34" charset="0"/>
              </a:rPr>
              <a:t>renální práh pro glukózu je 10 mmol/l</a:t>
            </a:r>
          </a:p>
          <a:p>
            <a:pPr>
              <a:lnSpc>
                <a:spcPct val="80000"/>
              </a:lnSpc>
            </a:pPr>
            <a:r>
              <a:rPr lang="cs-CZ" altLang="en-US" sz="2800">
                <a:latin typeface="Arial" panose="020B0604020202020204" pitchFamily="34" charset="0"/>
              </a:rPr>
              <a:t>příčiny glykosurie: diabetes mellitus, benigní glykosurie (vrozeně snížený renální práh pro glukózu), těhotenství (fyziologicky snížený renální práh pro glukózu), vliv některých léků (např. cefalosporiny)</a:t>
            </a:r>
          </a:p>
          <a:p>
            <a:pPr>
              <a:lnSpc>
                <a:spcPct val="80000"/>
              </a:lnSpc>
            </a:pPr>
            <a:r>
              <a:rPr lang="cs-CZ" altLang="en-US" sz="2800">
                <a:solidFill>
                  <a:srgbClr val="FF3300"/>
                </a:solidFill>
                <a:latin typeface="Arial" panose="020B0604020202020204" pitchFamily="34" charset="0"/>
              </a:rPr>
              <a:t>falešná pozitivita</a:t>
            </a:r>
            <a:r>
              <a:rPr lang="cs-CZ" altLang="en-US" sz="2800">
                <a:latin typeface="Arial" panose="020B0604020202020204" pitchFamily="34" charset="0"/>
              </a:rPr>
              <a:t> se objevuje u močí obsahujících oxidující látky (chloramin, persteril, peroxid)</a:t>
            </a:r>
          </a:p>
          <a:p>
            <a:pPr>
              <a:lnSpc>
                <a:spcPct val="80000"/>
              </a:lnSpc>
            </a:pPr>
            <a:r>
              <a:rPr lang="cs-CZ" altLang="en-US" sz="2800">
                <a:solidFill>
                  <a:srgbClr val="FF3300"/>
                </a:solidFill>
                <a:latin typeface="Arial" panose="020B0604020202020204" pitchFamily="34" charset="0"/>
              </a:rPr>
              <a:t>falešně negativní</a:t>
            </a:r>
            <a:r>
              <a:rPr lang="cs-CZ" altLang="en-US" sz="2800">
                <a:latin typeface="Arial" panose="020B0604020202020204" pitchFamily="34" charset="0"/>
              </a:rPr>
              <a:t> může být vyšetření močí s vysokou koncentrací redukujících látek (kys. askorbová, palerol)</a:t>
            </a:r>
          </a:p>
          <a:p>
            <a:pPr>
              <a:lnSpc>
                <a:spcPct val="80000"/>
              </a:lnSpc>
            </a:pPr>
            <a:endParaRPr lang="cs-CZ" altLang="en-US"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323850" y="1706563"/>
            <a:ext cx="8229600" cy="4530725"/>
          </a:xfrm>
        </p:spPr>
        <p:txBody>
          <a:bodyPr/>
          <a:lstStyle/>
          <a:p>
            <a:pPr>
              <a:lnSpc>
                <a:spcPct val="90000"/>
              </a:lnSpc>
              <a:buFontTx/>
              <a:buNone/>
            </a:pPr>
            <a:r>
              <a:rPr lang="cs-CZ" altLang="en-US" sz="2800" b="1">
                <a:solidFill>
                  <a:srgbClr val="FF3300"/>
                </a:solidFill>
                <a:latin typeface="Arial" panose="020B0604020202020204" pitchFamily="34" charset="0"/>
              </a:rPr>
              <a:t>Ketolátky:</a:t>
            </a:r>
            <a:r>
              <a:rPr lang="cs-CZ" altLang="en-US" sz="2800" b="1">
                <a:latin typeface="Arial" panose="020B0604020202020204" pitchFamily="34" charset="0"/>
              </a:rPr>
              <a:t> </a:t>
            </a:r>
            <a:r>
              <a:rPr lang="cs-CZ" altLang="en-US" sz="2800">
                <a:latin typeface="Arial" panose="020B0604020202020204" pitchFamily="34" charset="0"/>
              </a:rPr>
              <a:t>- proužkem</a:t>
            </a:r>
          </a:p>
          <a:p>
            <a:pPr>
              <a:lnSpc>
                <a:spcPct val="90000"/>
              </a:lnSpc>
            </a:pPr>
            <a:r>
              <a:rPr lang="cs-CZ" altLang="en-US" sz="2800">
                <a:latin typeface="Arial" panose="020B0604020202020204" pitchFamily="34" charset="0"/>
              </a:rPr>
              <a:t>kyselina acetoctová, beta-hydroxymáselná, aceton </a:t>
            </a:r>
          </a:p>
          <a:p>
            <a:pPr>
              <a:lnSpc>
                <a:spcPct val="90000"/>
              </a:lnSpc>
            </a:pPr>
            <a:r>
              <a:rPr lang="cs-CZ" altLang="en-US" sz="2800">
                <a:latin typeface="Arial" panose="020B0604020202020204" pitchFamily="34" charset="0"/>
              </a:rPr>
              <a:t>dokazují se reakcí s nitroprussidem sodným v alkalickém prostředí (Legalova zkouška), pozitivita se projeví změnou barvy</a:t>
            </a:r>
          </a:p>
          <a:p>
            <a:pPr>
              <a:lnSpc>
                <a:spcPct val="90000"/>
              </a:lnSpc>
            </a:pPr>
            <a:r>
              <a:rPr lang="cs-CZ" altLang="en-US" sz="2800">
                <a:latin typeface="Arial" panose="020B0604020202020204" pitchFamily="34" charset="0"/>
              </a:rPr>
              <a:t>přítomny při </a:t>
            </a:r>
            <a:r>
              <a:rPr lang="cs-CZ" altLang="en-US" sz="2800">
                <a:solidFill>
                  <a:srgbClr val="FF3300"/>
                </a:solidFill>
                <a:latin typeface="Arial" panose="020B0604020202020204" pitchFamily="34" charset="0"/>
              </a:rPr>
              <a:t>hladovění</a:t>
            </a:r>
            <a:r>
              <a:rPr lang="cs-CZ" altLang="en-US" sz="2800">
                <a:latin typeface="Arial" panose="020B0604020202020204" pitchFamily="34" charset="0"/>
              </a:rPr>
              <a:t> a u </a:t>
            </a:r>
            <a:r>
              <a:rPr lang="cs-CZ" altLang="en-US" sz="2800">
                <a:solidFill>
                  <a:srgbClr val="FF3300"/>
                </a:solidFill>
                <a:latin typeface="Arial" panose="020B0604020202020204" pitchFamily="34" charset="0"/>
              </a:rPr>
              <a:t>dekompenzovaného diabetes</a:t>
            </a:r>
            <a:r>
              <a:rPr lang="cs-CZ" altLang="en-US" sz="2800">
                <a:latin typeface="Arial" panose="020B0604020202020204" pitchFamily="34" charset="0"/>
              </a:rPr>
              <a:t> mellitus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457200" y="476250"/>
            <a:ext cx="6923088" cy="4530725"/>
          </a:xfrm>
        </p:spPr>
        <p:txBody>
          <a:bodyPr>
            <a:normAutofit lnSpcReduction="10000"/>
          </a:bodyPr>
          <a:lstStyle/>
          <a:p>
            <a:pPr>
              <a:lnSpc>
                <a:spcPct val="80000"/>
              </a:lnSpc>
              <a:buFontTx/>
              <a:buNone/>
            </a:pPr>
            <a:r>
              <a:rPr lang="cs-CZ" altLang="en-US" sz="2800" b="1">
                <a:solidFill>
                  <a:srgbClr val="FF3300"/>
                </a:solidFill>
                <a:latin typeface="Arial" panose="020B0604020202020204" pitchFamily="34" charset="0"/>
              </a:rPr>
              <a:t>Bilirubin:</a:t>
            </a:r>
            <a:r>
              <a:rPr lang="cs-CZ" altLang="en-US" sz="2800">
                <a:latin typeface="Arial" panose="020B0604020202020204" pitchFamily="34" charset="0"/>
              </a:rPr>
              <a:t> - proužkem</a:t>
            </a:r>
          </a:p>
          <a:p>
            <a:pPr>
              <a:lnSpc>
                <a:spcPct val="80000"/>
              </a:lnSpc>
            </a:pPr>
            <a:r>
              <a:rPr lang="cs-CZ" altLang="en-US" sz="2800">
                <a:latin typeface="Arial" panose="020B0604020202020204" pitchFamily="34" charset="0"/>
              </a:rPr>
              <a:t>reakce bilirubinu s diazoniovou solí</a:t>
            </a:r>
          </a:p>
          <a:p>
            <a:pPr>
              <a:lnSpc>
                <a:spcPct val="80000"/>
              </a:lnSpc>
            </a:pPr>
            <a:r>
              <a:rPr lang="cs-CZ" altLang="en-US" sz="2800">
                <a:latin typeface="Arial" panose="020B0604020202020204" pitchFamily="34" charset="0"/>
              </a:rPr>
              <a:t>přítomen jen při zvýšené sérové hladině konjugovaného (přímého) bilirubinu – </a:t>
            </a:r>
            <a:r>
              <a:rPr lang="cs-CZ" altLang="en-US" sz="2800">
                <a:solidFill>
                  <a:srgbClr val="FF3300"/>
                </a:solidFill>
                <a:latin typeface="Arial" panose="020B0604020202020204" pitchFamily="34" charset="0"/>
              </a:rPr>
              <a:t>obstrukční ikterus</a:t>
            </a:r>
            <a:r>
              <a:rPr lang="cs-CZ" altLang="en-US" sz="2800">
                <a:latin typeface="Arial" panose="020B0604020202020204" pitchFamily="34" charset="0"/>
              </a:rPr>
              <a:t> </a:t>
            </a:r>
          </a:p>
          <a:p>
            <a:pPr>
              <a:lnSpc>
                <a:spcPct val="80000"/>
              </a:lnSpc>
            </a:pPr>
            <a:r>
              <a:rPr lang="cs-CZ" altLang="en-US" sz="2800">
                <a:latin typeface="Arial" panose="020B0604020202020204" pitchFamily="34" charset="0"/>
              </a:rPr>
              <a:t>nekonjugovaný bilirubin se do moči nedostane</a:t>
            </a:r>
          </a:p>
          <a:p>
            <a:pPr>
              <a:lnSpc>
                <a:spcPct val="80000"/>
              </a:lnSpc>
            </a:pPr>
            <a:r>
              <a:rPr lang="cs-CZ" altLang="en-US" sz="2800">
                <a:latin typeface="Arial" panose="020B0604020202020204" pitchFamily="34" charset="0"/>
              </a:rPr>
              <a:t>falešně negativní výsledky mohou být způsobeny vysokou koncentrací kyseliny askorbové a v moči, která byla delší dobu exponovaná přímému slunečnímu světlu (oxidace bilirubinu)</a:t>
            </a:r>
          </a:p>
          <a:p>
            <a:pPr>
              <a:lnSpc>
                <a:spcPct val="80000"/>
              </a:lnSpc>
              <a:buFontTx/>
              <a:buNone/>
            </a:pPr>
            <a:endParaRPr lang="cs-CZ" altLang="en-US" sz="2800" b="1">
              <a:latin typeface="Arial" panose="020B0604020202020204" pitchFamily="34" charset="0"/>
            </a:endParaRPr>
          </a:p>
          <a:p>
            <a:pPr>
              <a:lnSpc>
                <a:spcPct val="80000"/>
              </a:lnSpc>
              <a:buFontTx/>
              <a:buNone/>
            </a:pPr>
            <a:endParaRPr lang="cs-CZ" altLang="en-US" sz="2400" b="1">
              <a:latin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idx="1"/>
          </p:nvPr>
        </p:nvSpPr>
        <p:spPr/>
        <p:txBody>
          <a:bodyPr/>
          <a:lstStyle/>
          <a:p>
            <a:pPr>
              <a:buFontTx/>
              <a:buNone/>
            </a:pPr>
            <a:r>
              <a:rPr lang="cs-CZ" altLang="en-US" sz="2800" b="1">
                <a:solidFill>
                  <a:srgbClr val="FF3300"/>
                </a:solidFill>
                <a:latin typeface="Arial" panose="020B0604020202020204" pitchFamily="34" charset="0"/>
              </a:rPr>
              <a:t>Urobilinogen:</a:t>
            </a:r>
            <a:r>
              <a:rPr lang="cs-CZ" altLang="en-US" sz="2800" b="1">
                <a:latin typeface="Arial" panose="020B0604020202020204" pitchFamily="34" charset="0"/>
              </a:rPr>
              <a:t> </a:t>
            </a:r>
            <a:r>
              <a:rPr lang="cs-CZ" altLang="en-US" sz="2800">
                <a:latin typeface="Arial" panose="020B0604020202020204" pitchFamily="34" charset="0"/>
              </a:rPr>
              <a:t>- proužkem</a:t>
            </a:r>
          </a:p>
          <a:p>
            <a:r>
              <a:rPr lang="cs-CZ" altLang="en-US" sz="2800">
                <a:latin typeface="Arial" panose="020B0604020202020204" pitchFamily="34" charset="0"/>
              </a:rPr>
              <a:t>reakce urobilirubinu s diazoniovou solí</a:t>
            </a:r>
          </a:p>
          <a:p>
            <a:r>
              <a:rPr lang="cs-CZ" altLang="en-US" sz="2800">
                <a:latin typeface="Arial" panose="020B0604020202020204" pitchFamily="34" charset="0"/>
              </a:rPr>
              <a:t>zvýšen při </a:t>
            </a:r>
            <a:r>
              <a:rPr lang="cs-CZ" altLang="en-US" sz="2800">
                <a:solidFill>
                  <a:srgbClr val="FF3300"/>
                </a:solidFill>
                <a:latin typeface="Arial" panose="020B0604020202020204" pitchFamily="34" charset="0"/>
              </a:rPr>
              <a:t>hemolytickém ikteru</a:t>
            </a:r>
            <a:r>
              <a:rPr lang="cs-CZ" altLang="en-US" sz="2800">
                <a:latin typeface="Arial" panose="020B0604020202020204" pitchFamily="34" charset="0"/>
              </a:rPr>
              <a:t> (zvýšená tvorba bilirubinu – žluč bohatá na bilirubin – zvýšená tvorba urobilinogenu činností bakterií ve střevě – jeho zvýšené vstřebávání ze střeva a vylučování močí)</a:t>
            </a:r>
          </a:p>
          <a:p>
            <a:endParaRPr lang="cs-CZ" alt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457200" y="620713"/>
            <a:ext cx="7067550" cy="5510212"/>
          </a:xfrm>
        </p:spPr>
        <p:txBody>
          <a:bodyPr/>
          <a:lstStyle/>
          <a:p>
            <a:pPr>
              <a:lnSpc>
                <a:spcPct val="80000"/>
              </a:lnSpc>
              <a:buFontTx/>
              <a:buNone/>
            </a:pPr>
            <a:r>
              <a:rPr lang="cs-CZ" altLang="en-US" sz="2800" b="1">
                <a:solidFill>
                  <a:srgbClr val="FF3300"/>
                </a:solidFill>
                <a:latin typeface="Arial" panose="020B0604020202020204" pitchFamily="34" charset="0"/>
              </a:rPr>
              <a:t>Krev</a:t>
            </a:r>
            <a:r>
              <a:rPr lang="cs-CZ" altLang="en-US" sz="2800" b="1">
                <a:latin typeface="Arial" panose="020B0604020202020204" pitchFamily="34" charset="0"/>
              </a:rPr>
              <a:t>: </a:t>
            </a:r>
            <a:r>
              <a:rPr lang="cs-CZ" altLang="en-US" sz="2800">
                <a:latin typeface="Arial" panose="020B0604020202020204" pitchFamily="34" charset="0"/>
              </a:rPr>
              <a:t>- proužkem</a:t>
            </a:r>
          </a:p>
          <a:p>
            <a:pPr>
              <a:lnSpc>
                <a:spcPct val="80000"/>
              </a:lnSpc>
            </a:pPr>
            <a:r>
              <a:rPr lang="cs-CZ" altLang="en-US" sz="2800">
                <a:latin typeface="Arial" panose="020B0604020202020204" pitchFamily="34" charset="0"/>
              </a:rPr>
              <a:t>hemoglobin volný nebo vázaný v erytrocytech uvolňuje z organického peroxidu kyslík a ten oxiduje redox indikátor – barevná reakce </a:t>
            </a:r>
          </a:p>
          <a:p>
            <a:pPr>
              <a:lnSpc>
                <a:spcPct val="80000"/>
              </a:lnSpc>
            </a:pPr>
            <a:r>
              <a:rPr lang="cs-CZ" altLang="en-US" sz="2800">
                <a:latin typeface="Arial" panose="020B0604020202020204" pitchFamily="34" charset="0"/>
              </a:rPr>
              <a:t>testovací proužky jsou citlivé jak na hemoglobin, tak na myoglobin!</a:t>
            </a:r>
          </a:p>
          <a:p>
            <a:pPr>
              <a:lnSpc>
                <a:spcPct val="80000"/>
              </a:lnSpc>
            </a:pPr>
            <a:r>
              <a:rPr lang="cs-CZ" altLang="en-US" sz="2800">
                <a:latin typeface="Arial" panose="020B0604020202020204" pitchFamily="34" charset="0"/>
              </a:rPr>
              <a:t>volný hemoglobin způsobí zbarvení proužku, hemoglobin vázaný v erytrocytech – tečky na proužku</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cs-CZ" altLang="en-US"/>
              <a:t>Krev</a:t>
            </a:r>
          </a:p>
        </p:txBody>
      </p:sp>
      <p:sp>
        <p:nvSpPr>
          <p:cNvPr id="160771" name="Rectangle 3"/>
          <p:cNvSpPr>
            <a:spLocks noGrp="1" noChangeArrowheads="1"/>
          </p:cNvSpPr>
          <p:nvPr>
            <p:ph idx="1"/>
          </p:nvPr>
        </p:nvSpPr>
        <p:spPr/>
        <p:txBody>
          <a:bodyPr/>
          <a:lstStyle/>
          <a:p>
            <a:r>
              <a:rPr lang="cs-CZ" altLang="en-US" sz="2800">
                <a:latin typeface="Arial" panose="020B0604020202020204" pitchFamily="34" charset="0"/>
              </a:rPr>
              <a:t>falešně pozitivní reakce bývá v přítomnosti většího množství leukocytů nebo bakterií vybavených pseudoperoxidázovou aktivitou</a:t>
            </a:r>
          </a:p>
          <a:p>
            <a:r>
              <a:rPr lang="cs-CZ" altLang="en-US" sz="2800">
                <a:latin typeface="Arial" panose="020B0604020202020204" pitchFamily="34" charset="0"/>
              </a:rPr>
              <a:t>samotný chemický nález krve v moči není dostatečně průkazný pro hematurii, </a:t>
            </a:r>
            <a:r>
              <a:rPr lang="cs-CZ" altLang="en-US" sz="2800">
                <a:solidFill>
                  <a:srgbClr val="FF3300"/>
                </a:solidFill>
                <a:latin typeface="Arial" panose="020B0604020202020204" pitchFamily="34" charset="0"/>
              </a:rPr>
              <a:t>vždy je nutné mikroskopické vyšetření močového sedimentu, které je pro hematurii jedině průkazné!</a:t>
            </a:r>
          </a:p>
          <a:p>
            <a:endParaRPr lang="cs-CZ" altLang="en-US"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457200" y="765175"/>
            <a:ext cx="8229600" cy="5365750"/>
          </a:xfrm>
        </p:spPr>
        <p:txBody>
          <a:bodyPr/>
          <a:lstStyle/>
          <a:p>
            <a:pPr>
              <a:buFontTx/>
              <a:buNone/>
            </a:pPr>
            <a:r>
              <a:rPr lang="cs-CZ" altLang="en-US" b="1">
                <a:solidFill>
                  <a:srgbClr val="FF3300"/>
                </a:solidFill>
                <a:latin typeface="Arial" panose="020B0604020202020204" pitchFamily="34" charset="0"/>
              </a:rPr>
              <a:t>Leukocyty:</a:t>
            </a:r>
            <a:r>
              <a:rPr lang="cs-CZ" altLang="en-US" b="1">
                <a:latin typeface="Arial" panose="020B0604020202020204" pitchFamily="34" charset="0"/>
              </a:rPr>
              <a:t> </a:t>
            </a:r>
            <a:r>
              <a:rPr lang="cs-CZ" altLang="en-US">
                <a:latin typeface="Arial" panose="020B0604020202020204" pitchFamily="34" charset="0"/>
              </a:rPr>
              <a:t>- proužkem</a:t>
            </a:r>
          </a:p>
          <a:p>
            <a:r>
              <a:rPr lang="cs-CZ" altLang="en-US">
                <a:latin typeface="Arial" panose="020B0604020202020204" pitchFamily="34" charset="0"/>
              </a:rPr>
              <a:t>pozitivita testu se projeví změnou barvy a je způsobena esterázovou aktivitou leukocytů </a:t>
            </a:r>
          </a:p>
          <a:p>
            <a:r>
              <a:rPr lang="cs-CZ" altLang="en-US">
                <a:latin typeface="Arial" panose="020B0604020202020204" pitchFamily="34" charset="0"/>
              </a:rPr>
              <a:t>jejich přítomnost svědčí pro močovou infekci</a:t>
            </a:r>
            <a:endParaRPr lang="cs-CZ" altLang="en-US" b="1">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457200" y="1700213"/>
            <a:ext cx="8075613" cy="4430712"/>
          </a:xfrm>
        </p:spPr>
        <p:txBody>
          <a:bodyPr/>
          <a:lstStyle/>
          <a:p>
            <a:r>
              <a:rPr lang="cs-CZ" altLang="en-US">
                <a:latin typeface="Arial" panose="020B0604020202020204" pitchFamily="34" charset="0"/>
              </a:rPr>
              <a:t>Základním </a:t>
            </a:r>
            <a:r>
              <a:rPr lang="cs-CZ" altLang="en-US">
                <a:solidFill>
                  <a:srgbClr val="FF3300"/>
                </a:solidFill>
                <a:latin typeface="Arial" panose="020B0604020202020204" pitchFamily="34" charset="0"/>
              </a:rPr>
              <a:t>screeningovým</a:t>
            </a:r>
            <a:r>
              <a:rPr lang="cs-CZ" altLang="en-US">
                <a:latin typeface="Arial" panose="020B0604020202020204" pitchFamily="34" charset="0"/>
              </a:rPr>
              <a:t> vyšetřením funkce ledvin používaném v běžné klinické praxi je stanovení </a:t>
            </a:r>
            <a:r>
              <a:rPr lang="cs-CZ" altLang="en-US" u="sng">
                <a:solidFill>
                  <a:srgbClr val="FF3300"/>
                </a:solidFill>
                <a:latin typeface="Arial" panose="020B0604020202020204" pitchFamily="34" charset="0"/>
              </a:rPr>
              <a:t>sérové koncentrace urey a kreatininu</a:t>
            </a:r>
            <a:r>
              <a:rPr lang="cs-CZ" altLang="en-US">
                <a:latin typeface="Arial" panose="020B0604020202020204" pitchFamily="34" charset="0"/>
              </a:rPr>
              <a:t> a </a:t>
            </a:r>
            <a:r>
              <a:rPr lang="cs-CZ" altLang="en-US" u="sng">
                <a:solidFill>
                  <a:srgbClr val="FF3300"/>
                </a:solidFill>
                <a:latin typeface="Arial" panose="020B0604020202020204" pitchFamily="34" charset="0"/>
              </a:rPr>
              <a:t>vyšetření moči</a:t>
            </a:r>
            <a:r>
              <a:rPr lang="cs-CZ" altLang="en-US">
                <a:latin typeface="Arial" panose="020B0604020202020204" pitchFamily="34" charset="0"/>
              </a:rPr>
              <a:t> (chemicky + sediment). Jedná se o metody jednoduché, ale hrubě orientační, které mají své limity.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idx="1"/>
          </p:nvPr>
        </p:nvSpPr>
        <p:spPr/>
        <p:txBody>
          <a:bodyPr/>
          <a:lstStyle/>
          <a:p>
            <a:pPr>
              <a:lnSpc>
                <a:spcPct val="90000"/>
              </a:lnSpc>
              <a:buFontTx/>
              <a:buNone/>
            </a:pPr>
            <a:r>
              <a:rPr lang="cs-CZ" altLang="en-US" sz="2800" b="1">
                <a:solidFill>
                  <a:srgbClr val="FF3300"/>
                </a:solidFill>
                <a:latin typeface="Arial" panose="020B0604020202020204" pitchFamily="34" charset="0"/>
              </a:rPr>
              <a:t>Nitrity:</a:t>
            </a:r>
            <a:r>
              <a:rPr lang="cs-CZ" altLang="en-US" sz="2800" b="1">
                <a:latin typeface="Arial" panose="020B0604020202020204" pitchFamily="34" charset="0"/>
              </a:rPr>
              <a:t> </a:t>
            </a:r>
            <a:r>
              <a:rPr lang="cs-CZ" altLang="en-US" sz="2800">
                <a:latin typeface="Arial" panose="020B0604020202020204" pitchFamily="34" charset="0"/>
              </a:rPr>
              <a:t>- proužkem</a:t>
            </a:r>
          </a:p>
          <a:p>
            <a:pPr>
              <a:lnSpc>
                <a:spcPct val="90000"/>
              </a:lnSpc>
            </a:pPr>
            <a:r>
              <a:rPr lang="cs-CZ" altLang="en-US" sz="2800">
                <a:latin typeface="Arial" panose="020B0604020202020204" pitchFamily="34" charset="0"/>
              </a:rPr>
              <a:t>přítomny při </a:t>
            </a:r>
            <a:r>
              <a:rPr lang="cs-CZ" altLang="en-US" sz="2800">
                <a:solidFill>
                  <a:srgbClr val="FF3300"/>
                </a:solidFill>
                <a:latin typeface="Arial" panose="020B0604020202020204" pitchFamily="34" charset="0"/>
              </a:rPr>
              <a:t>uroinfekci</a:t>
            </a:r>
            <a:r>
              <a:rPr lang="cs-CZ" altLang="en-US" sz="2800">
                <a:latin typeface="Arial" panose="020B0604020202020204" pitchFamily="34" charset="0"/>
              </a:rPr>
              <a:t> bakteriálními kmeny, které redukují nitráty (dusičnany) na nitrity (dusitany), které reagují s modifikovaným Griessovým činidlem za vzniku červeného zbarvení</a:t>
            </a:r>
          </a:p>
          <a:p>
            <a:pPr>
              <a:lnSpc>
                <a:spcPct val="90000"/>
              </a:lnSpc>
            </a:pPr>
            <a:r>
              <a:rPr lang="cs-CZ" altLang="en-US" sz="2800">
                <a:latin typeface="Arial" panose="020B0604020202020204" pitchFamily="34" charset="0"/>
              </a:rPr>
              <a:t>E. coli, Proteus, Klebsiella, Pseudomonas, Staphylococcus, Aerobacter</a:t>
            </a:r>
          </a:p>
          <a:p>
            <a:pPr>
              <a:lnSpc>
                <a:spcPct val="90000"/>
              </a:lnSpc>
            </a:pPr>
            <a:endParaRPr lang="cs-CZ" altLang="en-US" sz="2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0" y="836613"/>
            <a:ext cx="9251950" cy="5294312"/>
          </a:xfrm>
        </p:spPr>
        <p:txBody>
          <a:bodyPr/>
          <a:lstStyle/>
          <a:p>
            <a:pPr>
              <a:lnSpc>
                <a:spcPct val="90000"/>
              </a:lnSpc>
              <a:buFontTx/>
              <a:buNone/>
            </a:pPr>
            <a:r>
              <a:rPr lang="cs-CZ" altLang="en-US" sz="2400" b="1">
                <a:solidFill>
                  <a:srgbClr val="FF3300"/>
                </a:solidFill>
                <a:latin typeface="Arial" panose="020B0604020202020204" pitchFamily="34" charset="0"/>
              </a:rPr>
              <a:t>2. MOČOVÝ SEDIMENT</a:t>
            </a:r>
            <a:endParaRPr lang="cs-CZ" altLang="en-US" sz="2400">
              <a:solidFill>
                <a:srgbClr val="FF3300"/>
              </a:solidFill>
              <a:latin typeface="Arial" panose="020B0604020202020204" pitchFamily="34" charset="0"/>
            </a:endParaRPr>
          </a:p>
          <a:p>
            <a:pPr>
              <a:lnSpc>
                <a:spcPct val="90000"/>
              </a:lnSpc>
            </a:pPr>
            <a:r>
              <a:rPr lang="cs-CZ" altLang="en-US" sz="2400">
                <a:latin typeface="Arial" panose="020B0604020202020204" pitchFamily="34" charset="0"/>
              </a:rPr>
              <a:t>Orientačním vyšetřením je semikvantitativní zhodnocení močového sedimentu pod mikroskopem nebo pomocí průtokové cytometrie. Přesnější, ale náročnější je kvanitativní vyšetření močového sedimentu dle Hamburgera.</a:t>
            </a:r>
          </a:p>
          <a:p>
            <a:pPr>
              <a:lnSpc>
                <a:spcPct val="90000"/>
              </a:lnSpc>
              <a:buFontTx/>
              <a:buNone/>
            </a:pPr>
            <a:endParaRPr lang="cs-CZ" altLang="en-US" sz="2400">
              <a:latin typeface="Arial" panose="020B0604020202020204" pitchFamily="34" charset="0"/>
            </a:endParaRPr>
          </a:p>
          <a:p>
            <a:pPr>
              <a:lnSpc>
                <a:spcPct val="90000"/>
              </a:lnSpc>
            </a:pPr>
            <a:r>
              <a:rPr lang="cs-CZ" altLang="en-US" sz="2400">
                <a:solidFill>
                  <a:srgbClr val="FF3300"/>
                </a:solidFill>
                <a:latin typeface="Arial" panose="020B0604020202020204" pitchFamily="34" charset="0"/>
              </a:rPr>
              <a:t>SEMIKVANTITATIVNĚ</a:t>
            </a:r>
            <a:r>
              <a:rPr lang="cs-CZ" altLang="en-US" sz="2400">
                <a:latin typeface="Arial" panose="020B0604020202020204" pitchFamily="34" charset="0"/>
              </a:rPr>
              <a:t>:</a:t>
            </a:r>
          </a:p>
          <a:p>
            <a:pPr>
              <a:lnSpc>
                <a:spcPct val="90000"/>
              </a:lnSpc>
            </a:pPr>
            <a:r>
              <a:rPr lang="cs-CZ" altLang="en-US" sz="2400">
                <a:latin typeface="Arial" panose="020B0604020202020204" pitchFamily="34" charset="0"/>
              </a:rPr>
              <a:t>Arbitr. jednotky			0	1	2	3	4</a:t>
            </a:r>
          </a:p>
          <a:p>
            <a:pPr>
              <a:lnSpc>
                <a:spcPct val="90000"/>
              </a:lnSpc>
            </a:pPr>
            <a:r>
              <a:rPr lang="cs-CZ" altLang="en-US" sz="2400">
                <a:latin typeface="Arial" panose="020B0604020202020204" pitchFamily="34" charset="0"/>
              </a:rPr>
              <a:t>Počet elementů na zorné pole		</a:t>
            </a:r>
          </a:p>
          <a:p>
            <a:pPr>
              <a:lnSpc>
                <a:spcPct val="90000"/>
              </a:lnSpc>
            </a:pPr>
            <a:r>
              <a:rPr lang="cs-CZ" altLang="en-US" sz="2400">
                <a:latin typeface="Arial" panose="020B0604020202020204" pitchFamily="34" charset="0"/>
              </a:rPr>
              <a:t>Erytrocyty				0,3	3,6	6	25	&gt;25</a:t>
            </a:r>
          </a:p>
          <a:p>
            <a:pPr>
              <a:lnSpc>
                <a:spcPct val="90000"/>
              </a:lnSpc>
            </a:pPr>
            <a:r>
              <a:rPr lang="cs-CZ" altLang="en-US" sz="2400">
                <a:latin typeface="Arial" panose="020B0604020202020204" pitchFamily="34" charset="0"/>
              </a:rPr>
              <a:t>Leukocyty				0,5	2,5	5	15	&gt;15</a:t>
            </a:r>
          </a:p>
          <a:p>
            <a:pPr>
              <a:lnSpc>
                <a:spcPct val="90000"/>
              </a:lnSpc>
            </a:pPr>
            <a:r>
              <a:rPr lang="cs-CZ" altLang="en-US" sz="2400">
                <a:latin typeface="Arial" panose="020B0604020202020204" pitchFamily="34" charset="0"/>
              </a:rPr>
              <a:t>Válce				0	0,2	0,5	1 	&gt;1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457200" y="765175"/>
            <a:ext cx="8229600" cy="5365750"/>
          </a:xfrm>
        </p:spPr>
        <p:txBody>
          <a:bodyPr/>
          <a:lstStyle/>
          <a:p>
            <a:pPr>
              <a:lnSpc>
                <a:spcPct val="90000"/>
              </a:lnSpc>
              <a:buFontTx/>
              <a:buNone/>
            </a:pPr>
            <a:r>
              <a:rPr lang="cs-CZ" altLang="en-US" sz="2800">
                <a:solidFill>
                  <a:srgbClr val="FF3300"/>
                </a:solidFill>
                <a:latin typeface="Arial" panose="020B0604020202020204" pitchFamily="34" charset="0"/>
              </a:rPr>
              <a:t>PRŮTOKOVÁ CYTOMETRIE</a:t>
            </a:r>
            <a:r>
              <a:rPr lang="cs-CZ" altLang="en-US" sz="2800">
                <a:latin typeface="Arial" panose="020B0604020202020204" pitchFamily="34" charset="0"/>
              </a:rPr>
              <a:t>:</a:t>
            </a:r>
          </a:p>
          <a:p>
            <a:pPr>
              <a:lnSpc>
                <a:spcPct val="90000"/>
              </a:lnSpc>
            </a:pPr>
            <a:r>
              <a:rPr lang="cs-CZ" altLang="en-US" sz="2800">
                <a:latin typeface="Arial" panose="020B0604020202020204" pitchFamily="34" charset="0"/>
              </a:rPr>
              <a:t>Erytrocyty			do 10 x 106/l</a:t>
            </a:r>
          </a:p>
          <a:p>
            <a:pPr>
              <a:lnSpc>
                <a:spcPct val="90000"/>
              </a:lnSpc>
            </a:pPr>
            <a:r>
              <a:rPr lang="cs-CZ" altLang="en-US" sz="2800">
                <a:latin typeface="Arial" panose="020B0604020202020204" pitchFamily="34" charset="0"/>
              </a:rPr>
              <a:t>Leukocyty			do 20 x 106/l</a:t>
            </a:r>
          </a:p>
          <a:p>
            <a:pPr>
              <a:lnSpc>
                <a:spcPct val="90000"/>
              </a:lnSpc>
            </a:pPr>
            <a:r>
              <a:rPr lang="cs-CZ" altLang="en-US" sz="2800">
                <a:latin typeface="Arial" panose="020B0604020202020204" pitchFamily="34" charset="0"/>
              </a:rPr>
              <a:t>Epitelie ploché		do 10 x 106/l</a:t>
            </a:r>
          </a:p>
          <a:p>
            <a:pPr>
              <a:lnSpc>
                <a:spcPct val="90000"/>
              </a:lnSpc>
            </a:pPr>
            <a:r>
              <a:rPr lang="cs-CZ" altLang="en-US" sz="2800">
                <a:latin typeface="Arial" panose="020B0604020202020204" pitchFamily="34" charset="0"/>
              </a:rPr>
              <a:t>Epitelie kulaté			do 3 x 106/l</a:t>
            </a:r>
          </a:p>
          <a:p>
            <a:pPr>
              <a:lnSpc>
                <a:spcPct val="90000"/>
              </a:lnSpc>
            </a:pPr>
            <a:r>
              <a:rPr lang="cs-CZ" altLang="en-US" sz="2800">
                <a:latin typeface="Arial" panose="020B0604020202020204" pitchFamily="34" charset="0"/>
              </a:rPr>
              <a:t>Válce hyalinní			do 2 x 106/l</a:t>
            </a:r>
          </a:p>
          <a:p>
            <a:pPr>
              <a:lnSpc>
                <a:spcPct val="90000"/>
              </a:lnSpc>
            </a:pPr>
            <a:r>
              <a:rPr lang="cs-CZ" altLang="en-US" sz="2800">
                <a:latin typeface="Arial" panose="020B0604020202020204" pitchFamily="34" charset="0"/>
              </a:rPr>
              <a:t>Válce granulované		0</a:t>
            </a:r>
          </a:p>
          <a:p>
            <a:pPr>
              <a:lnSpc>
                <a:spcPct val="90000"/>
              </a:lnSpc>
            </a:pPr>
            <a:r>
              <a:rPr lang="cs-CZ" altLang="en-US" sz="2800">
                <a:latin typeface="Arial" panose="020B0604020202020204" pitchFamily="34" charset="0"/>
              </a:rPr>
              <a:t>Bakterie			do 5000 x 106/l</a:t>
            </a:r>
          </a:p>
          <a:p>
            <a:pPr>
              <a:lnSpc>
                <a:spcPct val="90000"/>
              </a:lnSpc>
            </a:pPr>
            <a:r>
              <a:rPr lang="cs-CZ" altLang="en-US" sz="2800">
                <a:latin typeface="Arial" panose="020B0604020202020204" pitchFamily="34" charset="0"/>
              </a:rPr>
              <a:t>Kvasinky			do 3 x 106/l</a:t>
            </a:r>
          </a:p>
          <a:p>
            <a:pPr>
              <a:lnSpc>
                <a:spcPct val="90000"/>
              </a:lnSpc>
            </a:pPr>
            <a:r>
              <a:rPr lang="cs-CZ" altLang="en-US" sz="2800">
                <a:latin typeface="Arial" panose="020B0604020202020204" pitchFamily="34" charset="0"/>
              </a:rPr>
              <a:t>Spermie 			do 3 x 106/l</a:t>
            </a:r>
          </a:p>
          <a:p>
            <a:pPr>
              <a:lnSpc>
                <a:spcPct val="90000"/>
              </a:lnSpc>
            </a:pPr>
            <a:r>
              <a:rPr lang="cs-CZ" altLang="en-US" sz="2800">
                <a:latin typeface="Arial" panose="020B0604020202020204" pitchFamily="34" charset="0"/>
              </a:rPr>
              <a:t>Krystaly			do 10 x 106/l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107950" y="692150"/>
            <a:ext cx="8686800" cy="4530725"/>
          </a:xfrm>
        </p:spPr>
        <p:txBody>
          <a:bodyPr/>
          <a:lstStyle/>
          <a:p>
            <a:pPr>
              <a:lnSpc>
                <a:spcPct val="80000"/>
              </a:lnSpc>
              <a:buFontTx/>
              <a:buNone/>
            </a:pPr>
            <a:r>
              <a:rPr lang="cs-CZ" altLang="en-US" sz="2800">
                <a:solidFill>
                  <a:srgbClr val="FF3300"/>
                </a:solidFill>
                <a:latin typeface="Arial" panose="020B0604020202020204" pitchFamily="34" charset="0"/>
              </a:rPr>
              <a:t>KVANTITATIVNÍ VYŠETŘENÍ DLE HAMBURGERA:</a:t>
            </a:r>
          </a:p>
          <a:p>
            <a:pPr>
              <a:lnSpc>
                <a:spcPct val="80000"/>
              </a:lnSpc>
            </a:pPr>
            <a:r>
              <a:rPr lang="cs-CZ" altLang="en-US" sz="2800">
                <a:latin typeface="Arial" panose="020B0604020202020204" pitchFamily="34" charset="0"/>
              </a:rPr>
              <a:t>Sběr moči 3 hodiny.  Dobu sběru je třeba udávat s přesností na minuty a do laboratoře se dodá celý objem nasbírané moče, který se přesně změří. Objem nemá být menší než 100 ml. Moč je nutné dodat do laboratoře co nejdříve po skončení sběru. Hodnotí se počet elementů za 1 minutu: </a:t>
            </a:r>
          </a:p>
          <a:p>
            <a:pPr>
              <a:lnSpc>
                <a:spcPct val="80000"/>
              </a:lnSpc>
            </a:pPr>
            <a:r>
              <a:rPr lang="cs-CZ" altLang="en-US" sz="2800">
                <a:latin typeface="Arial" panose="020B0604020202020204" pitchFamily="34" charset="0"/>
              </a:rPr>
              <a:t>Erytrocyty do 2000/min. </a:t>
            </a:r>
            <a:br>
              <a:rPr lang="cs-CZ" altLang="en-US" sz="2800">
                <a:latin typeface="Arial" panose="020B0604020202020204" pitchFamily="34" charset="0"/>
              </a:rPr>
            </a:br>
            <a:r>
              <a:rPr lang="cs-CZ" altLang="en-US" sz="2800">
                <a:latin typeface="Arial" panose="020B0604020202020204" pitchFamily="34" charset="0"/>
              </a:rPr>
              <a:t>Leukocyty do 4000/min. </a:t>
            </a:r>
            <a:br>
              <a:rPr lang="cs-CZ" altLang="en-US" sz="2800">
                <a:latin typeface="Arial" panose="020B0604020202020204" pitchFamily="34" charset="0"/>
              </a:rPr>
            </a:br>
            <a:r>
              <a:rPr lang="cs-CZ" altLang="en-US" sz="2800">
                <a:latin typeface="Arial" panose="020B0604020202020204" pitchFamily="34" charset="0"/>
              </a:rPr>
              <a:t>Válce do 60 - 70/min.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457200" y="476250"/>
            <a:ext cx="6707188" cy="5654675"/>
          </a:xfrm>
        </p:spPr>
        <p:txBody>
          <a:bodyPr/>
          <a:lstStyle/>
          <a:p>
            <a:pPr>
              <a:lnSpc>
                <a:spcPct val="80000"/>
              </a:lnSpc>
              <a:buFontTx/>
              <a:buNone/>
            </a:pPr>
            <a:r>
              <a:rPr lang="cs-CZ" altLang="en-US" sz="2800" b="1">
                <a:solidFill>
                  <a:srgbClr val="FF3300"/>
                </a:solidFill>
                <a:latin typeface="Arial" panose="020B0604020202020204" pitchFamily="34" charset="0"/>
              </a:rPr>
              <a:t>Erytrocyturie</a:t>
            </a:r>
            <a:r>
              <a:rPr lang="cs-CZ" altLang="en-US" sz="2800">
                <a:latin typeface="Arial" panose="020B0604020202020204" pitchFamily="34" charset="0"/>
              </a:rPr>
              <a:t> – pro posouzení etiologie je nutné vyšetření ve </a:t>
            </a:r>
            <a:r>
              <a:rPr lang="cs-CZ" altLang="en-US" sz="2800" b="1">
                <a:solidFill>
                  <a:srgbClr val="FF3300"/>
                </a:solidFill>
                <a:latin typeface="Arial" panose="020B0604020202020204" pitchFamily="34" charset="0"/>
              </a:rPr>
              <a:t>fázovém kontrastu</a:t>
            </a:r>
            <a:r>
              <a:rPr lang="cs-CZ" altLang="en-US" sz="2800">
                <a:latin typeface="Arial" panose="020B0604020202020204" pitchFamily="34" charset="0"/>
              </a:rPr>
              <a:t> pod mikroskopem</a:t>
            </a:r>
            <a:endParaRPr lang="cs-CZ" altLang="en-US" sz="2800" u="sng">
              <a:latin typeface="Arial" panose="020B0604020202020204" pitchFamily="34" charset="0"/>
            </a:endParaRPr>
          </a:p>
          <a:p>
            <a:pPr>
              <a:lnSpc>
                <a:spcPct val="80000"/>
              </a:lnSpc>
            </a:pPr>
            <a:r>
              <a:rPr lang="cs-CZ" altLang="en-US" sz="2800" u="sng">
                <a:solidFill>
                  <a:srgbClr val="FF3300"/>
                </a:solidFill>
                <a:latin typeface="Arial" panose="020B0604020202020204" pitchFamily="34" charset="0"/>
              </a:rPr>
              <a:t>Renální (glomerulární) erytrocyturie</a:t>
            </a:r>
            <a:r>
              <a:rPr lang="cs-CZ" altLang="en-US" sz="2800">
                <a:latin typeface="Arial" panose="020B0604020202020204" pitchFamily="34" charset="0"/>
              </a:rPr>
              <a:t> </a:t>
            </a:r>
            <a:endParaRPr lang="cs-CZ" altLang="en-US" sz="2800" b="1" i="1">
              <a:latin typeface="Arial" panose="020B0604020202020204" pitchFamily="34" charset="0"/>
            </a:endParaRPr>
          </a:p>
          <a:p>
            <a:pPr>
              <a:lnSpc>
                <a:spcPct val="80000"/>
              </a:lnSpc>
            </a:pPr>
            <a:r>
              <a:rPr lang="cs-CZ" altLang="en-US" sz="2800" b="1" i="1">
                <a:latin typeface="Arial" panose="020B0604020202020204" pitchFamily="34" charset="0"/>
              </a:rPr>
              <a:t>deformované</a:t>
            </a:r>
            <a:r>
              <a:rPr lang="cs-CZ" altLang="en-US" sz="2800" i="1">
                <a:latin typeface="Arial" panose="020B0604020202020204" pitchFamily="34" charset="0"/>
              </a:rPr>
              <a:t> </a:t>
            </a:r>
            <a:r>
              <a:rPr lang="cs-CZ" altLang="en-US" sz="2800">
                <a:latin typeface="Arial" panose="020B0604020202020204" pitchFamily="34" charset="0"/>
              </a:rPr>
              <a:t>elementy (deformace při průchodu glomerulární membránou a tubuly), </a:t>
            </a:r>
          </a:p>
          <a:p>
            <a:pPr>
              <a:lnSpc>
                <a:spcPct val="80000"/>
              </a:lnSpc>
            </a:pPr>
            <a:r>
              <a:rPr lang="cs-CZ" altLang="en-US" sz="2800">
                <a:latin typeface="Arial" panose="020B0604020202020204" pitchFamily="34" charset="0"/>
              </a:rPr>
              <a:t>projevem glomerulonefritis, kdy je spojena s proteinurii a lehkou leukocyturii, v močovém sedimentu mohou být přítomny erytrocytární válce </a:t>
            </a:r>
            <a:endParaRPr lang="cs-CZ" altLang="en-US" sz="2800" u="sng">
              <a:latin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cs-CZ" altLang="en-US"/>
              <a:t>Erytrocyturie</a:t>
            </a:r>
          </a:p>
        </p:txBody>
      </p:sp>
      <p:sp>
        <p:nvSpPr>
          <p:cNvPr id="162819" name="Rectangle 3"/>
          <p:cNvSpPr>
            <a:spLocks noGrp="1" noChangeArrowheads="1"/>
          </p:cNvSpPr>
          <p:nvPr>
            <p:ph idx="1"/>
          </p:nvPr>
        </p:nvSpPr>
        <p:spPr/>
        <p:txBody>
          <a:bodyPr/>
          <a:lstStyle/>
          <a:p>
            <a:pPr>
              <a:lnSpc>
                <a:spcPct val="90000"/>
              </a:lnSpc>
            </a:pPr>
            <a:r>
              <a:rPr lang="cs-CZ" altLang="en-US" sz="2800" u="sng">
                <a:solidFill>
                  <a:srgbClr val="FF3300"/>
                </a:solidFill>
                <a:latin typeface="Arial" panose="020B0604020202020204" pitchFamily="34" charset="0"/>
              </a:rPr>
              <a:t>Postrenální erytrocyturie</a:t>
            </a:r>
            <a:r>
              <a:rPr lang="cs-CZ" altLang="en-US" sz="2800">
                <a:latin typeface="Arial" panose="020B0604020202020204" pitchFamily="34" charset="0"/>
              </a:rPr>
              <a:t> </a:t>
            </a:r>
            <a:endParaRPr lang="cs-CZ" altLang="en-US" sz="2800" b="1" i="1">
              <a:latin typeface="Arial" panose="020B0604020202020204" pitchFamily="34" charset="0"/>
            </a:endParaRPr>
          </a:p>
          <a:p>
            <a:pPr>
              <a:lnSpc>
                <a:spcPct val="90000"/>
              </a:lnSpc>
            </a:pPr>
            <a:r>
              <a:rPr lang="cs-CZ" altLang="en-US" sz="2800" b="1" i="1">
                <a:latin typeface="Arial" panose="020B0604020202020204" pitchFamily="34" charset="0"/>
              </a:rPr>
              <a:t>nedeformované</a:t>
            </a:r>
            <a:r>
              <a:rPr lang="cs-CZ" altLang="en-US" sz="2800">
                <a:latin typeface="Arial" panose="020B0604020202020204" pitchFamily="34" charset="0"/>
              </a:rPr>
              <a:t> elementy </a:t>
            </a:r>
          </a:p>
          <a:p>
            <a:pPr>
              <a:lnSpc>
                <a:spcPct val="90000"/>
              </a:lnSpc>
            </a:pPr>
            <a:r>
              <a:rPr lang="cs-CZ" altLang="en-US" sz="2800">
                <a:latin typeface="Arial" panose="020B0604020202020204" pitchFamily="34" charset="0"/>
              </a:rPr>
              <a:t>příčinou může být krvácení z prasklých cév při tumorech </a:t>
            </a:r>
            <a:r>
              <a:rPr lang="cs-CZ" altLang="en-US" sz="2800" u="sng">
                <a:latin typeface="Arial" panose="020B0604020202020204" pitchFamily="34" charset="0"/>
              </a:rPr>
              <a:t>renálního parenchym</a:t>
            </a:r>
            <a:r>
              <a:rPr lang="cs-CZ" altLang="en-US" sz="2800">
                <a:latin typeface="Arial" panose="020B0604020202020204" pitchFamily="34" charset="0"/>
              </a:rPr>
              <a:t>u (nejčastěji Grawitzův tumor), při cystóze ledvin, nebo při tuberkulóze ledvin nebo krvácení </a:t>
            </a:r>
            <a:r>
              <a:rPr lang="cs-CZ" altLang="en-US" sz="2800" u="sng">
                <a:latin typeface="Arial" panose="020B0604020202020204" pitchFamily="34" charset="0"/>
              </a:rPr>
              <a:t>z močových cest</a:t>
            </a:r>
            <a:r>
              <a:rPr lang="cs-CZ" altLang="en-US" sz="2800">
                <a:latin typeface="Arial" panose="020B0604020202020204" pitchFamily="34" charset="0"/>
              </a:rPr>
              <a:t> způsobené konkrementy, zánětem, tumory a poraněními </a:t>
            </a:r>
          </a:p>
          <a:p>
            <a:pPr>
              <a:lnSpc>
                <a:spcPct val="90000"/>
              </a:lnSpc>
            </a:pPr>
            <a:endParaRPr lang="cs-CZ" alt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152400" y="1905000"/>
            <a:ext cx="617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187575" algn="l"/>
                <a:tab pos="3898900" algn="l"/>
                <a:tab pos="5626100" algn="l"/>
                <a:tab pos="7708900" algn="l"/>
              </a:tabLst>
              <a:defRPr>
                <a:solidFill>
                  <a:schemeClr val="tx1"/>
                </a:solidFill>
                <a:latin typeface="Arial" panose="020B0604020202020204" pitchFamily="34" charset="0"/>
              </a:defRPr>
            </a:lvl1pPr>
            <a:lvl2pPr marL="190500">
              <a:tabLst>
                <a:tab pos="2187575" algn="l"/>
                <a:tab pos="3898900" algn="l"/>
                <a:tab pos="5626100" algn="l"/>
                <a:tab pos="7708900" algn="l"/>
              </a:tabLst>
              <a:defRPr>
                <a:solidFill>
                  <a:schemeClr val="tx1"/>
                </a:solidFill>
                <a:latin typeface="Arial" panose="020B0604020202020204" pitchFamily="34" charset="0"/>
              </a:defRPr>
            </a:lvl2pPr>
            <a:lvl3pPr marL="381000">
              <a:tabLst>
                <a:tab pos="2187575" algn="l"/>
                <a:tab pos="3898900" algn="l"/>
                <a:tab pos="5626100" algn="l"/>
                <a:tab pos="7708900" algn="l"/>
              </a:tabLst>
              <a:defRPr>
                <a:solidFill>
                  <a:schemeClr val="tx1"/>
                </a:solidFill>
                <a:latin typeface="Arial" panose="020B0604020202020204" pitchFamily="34" charset="0"/>
              </a:defRPr>
            </a:lvl3pPr>
            <a:lvl4pPr marL="4375150" indent="-3803650">
              <a:tabLst>
                <a:tab pos="2187575" algn="l"/>
                <a:tab pos="3898900" algn="l"/>
                <a:tab pos="5626100" algn="l"/>
                <a:tab pos="7708900" algn="l"/>
              </a:tabLst>
              <a:defRPr>
                <a:solidFill>
                  <a:schemeClr val="tx1"/>
                </a:solidFill>
                <a:latin typeface="Arial" panose="020B0604020202020204" pitchFamily="34" charset="0"/>
              </a:defRPr>
            </a:lvl4pPr>
            <a:lvl5pPr marL="5159375" indent="-593725">
              <a:tabLst>
                <a:tab pos="2187575" algn="l"/>
                <a:tab pos="3898900" algn="l"/>
                <a:tab pos="5626100" algn="l"/>
                <a:tab pos="7708900" algn="l"/>
              </a:tabLst>
              <a:defRPr>
                <a:solidFill>
                  <a:schemeClr val="tx1"/>
                </a:solidFill>
                <a:latin typeface="Arial" panose="020B0604020202020204" pitchFamily="34" charset="0"/>
              </a:defRPr>
            </a:lvl5pPr>
            <a:lvl6pPr marL="5616575" indent="-593725" fontAlgn="base">
              <a:spcBef>
                <a:spcPct val="0"/>
              </a:spcBef>
              <a:spcAft>
                <a:spcPct val="0"/>
              </a:spcAft>
              <a:tabLst>
                <a:tab pos="2187575" algn="l"/>
                <a:tab pos="3898900" algn="l"/>
                <a:tab pos="5626100" algn="l"/>
                <a:tab pos="7708900" algn="l"/>
              </a:tabLst>
              <a:defRPr>
                <a:solidFill>
                  <a:schemeClr val="tx1"/>
                </a:solidFill>
                <a:latin typeface="Arial" panose="020B0604020202020204" pitchFamily="34" charset="0"/>
              </a:defRPr>
            </a:lvl6pPr>
            <a:lvl7pPr marL="6073775" indent="-593725" fontAlgn="base">
              <a:spcBef>
                <a:spcPct val="0"/>
              </a:spcBef>
              <a:spcAft>
                <a:spcPct val="0"/>
              </a:spcAft>
              <a:tabLst>
                <a:tab pos="2187575" algn="l"/>
                <a:tab pos="3898900" algn="l"/>
                <a:tab pos="5626100" algn="l"/>
                <a:tab pos="7708900" algn="l"/>
              </a:tabLst>
              <a:defRPr>
                <a:solidFill>
                  <a:schemeClr val="tx1"/>
                </a:solidFill>
                <a:latin typeface="Arial" panose="020B0604020202020204" pitchFamily="34" charset="0"/>
              </a:defRPr>
            </a:lvl7pPr>
            <a:lvl8pPr marL="6530975" indent="-593725" fontAlgn="base">
              <a:spcBef>
                <a:spcPct val="0"/>
              </a:spcBef>
              <a:spcAft>
                <a:spcPct val="0"/>
              </a:spcAft>
              <a:tabLst>
                <a:tab pos="2187575" algn="l"/>
                <a:tab pos="3898900" algn="l"/>
                <a:tab pos="5626100" algn="l"/>
                <a:tab pos="7708900" algn="l"/>
              </a:tabLst>
              <a:defRPr>
                <a:solidFill>
                  <a:schemeClr val="tx1"/>
                </a:solidFill>
                <a:latin typeface="Arial" panose="020B0604020202020204" pitchFamily="34" charset="0"/>
              </a:defRPr>
            </a:lvl8pPr>
            <a:lvl9pPr marL="6988175" indent="-593725" fontAlgn="base">
              <a:spcBef>
                <a:spcPct val="0"/>
              </a:spcBef>
              <a:spcAft>
                <a:spcPct val="0"/>
              </a:spcAft>
              <a:tabLst>
                <a:tab pos="2187575" algn="l"/>
                <a:tab pos="3898900" algn="l"/>
                <a:tab pos="5626100" algn="l"/>
                <a:tab pos="7708900" algn="l"/>
              </a:tabLst>
              <a:defRPr>
                <a:solidFill>
                  <a:schemeClr val="tx1"/>
                </a:solidFill>
                <a:latin typeface="Arial" panose="020B0604020202020204" pitchFamily="34" charset="0"/>
              </a:defRPr>
            </a:lvl9pPr>
          </a:lstStyle>
          <a:p>
            <a:pPr lvl="3" eaLnBrk="0" hangingPunct="0"/>
            <a:r>
              <a:rPr lang="en-US" altLang="en-US" sz="2000" b="1">
                <a:solidFill>
                  <a:srgbClr val="FF6600"/>
                </a:solidFill>
              </a:rPr>
              <a:t>Vyšetření erytrocytů ve fázovém kontrastu</a:t>
            </a:r>
            <a:endParaRPr lang="en-US" altLang="en-US" sz="2000" b="1"/>
          </a:p>
        </p:txBody>
      </p:sp>
      <p:sp>
        <p:nvSpPr>
          <p:cNvPr id="164867" name="Rectangle 3"/>
          <p:cNvSpPr>
            <a:spLocks noChangeArrowheads="1"/>
          </p:cNvSpPr>
          <p:nvPr/>
        </p:nvSpPr>
        <p:spPr bwMode="auto">
          <a:xfrm>
            <a:off x="609600" y="5638800"/>
            <a:ext cx="4876800" cy="64135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384175">
              <a:defRPr>
                <a:solidFill>
                  <a:schemeClr val="tx1"/>
                </a:solidFill>
                <a:latin typeface="Arial" panose="020B0604020202020204" pitchFamily="34" charset="0"/>
              </a:defRPr>
            </a:lvl2pPr>
            <a:lvl3pPr marL="574675">
              <a:defRPr>
                <a:solidFill>
                  <a:schemeClr val="tx1"/>
                </a:solidFill>
                <a:latin typeface="Arial" panose="020B0604020202020204" pitchFamily="34" charset="0"/>
              </a:defRPr>
            </a:lvl3pPr>
            <a:lvl4pPr marL="1565275" indent="-800100">
              <a:defRPr>
                <a:solidFill>
                  <a:schemeClr val="tx1"/>
                </a:solidFill>
                <a:latin typeface="Arial" panose="020B0604020202020204" pitchFamily="34" charset="0"/>
              </a:defRPr>
            </a:lvl4pPr>
            <a:lvl5pPr marL="2022475" indent="-266700">
              <a:defRPr>
                <a:solidFill>
                  <a:schemeClr val="tx1"/>
                </a:solidFill>
                <a:latin typeface="Arial" panose="020B0604020202020204" pitchFamily="34" charset="0"/>
              </a:defRPr>
            </a:lvl5pPr>
            <a:lvl6pPr marL="2479675" indent="-266700" fontAlgn="base">
              <a:spcBef>
                <a:spcPct val="0"/>
              </a:spcBef>
              <a:spcAft>
                <a:spcPct val="0"/>
              </a:spcAft>
              <a:defRPr>
                <a:solidFill>
                  <a:schemeClr val="tx1"/>
                </a:solidFill>
                <a:latin typeface="Arial" panose="020B0604020202020204" pitchFamily="34" charset="0"/>
              </a:defRPr>
            </a:lvl6pPr>
            <a:lvl7pPr marL="2936875" indent="-266700" fontAlgn="base">
              <a:spcBef>
                <a:spcPct val="0"/>
              </a:spcBef>
              <a:spcAft>
                <a:spcPct val="0"/>
              </a:spcAft>
              <a:defRPr>
                <a:solidFill>
                  <a:schemeClr val="tx1"/>
                </a:solidFill>
                <a:latin typeface="Arial" panose="020B0604020202020204" pitchFamily="34" charset="0"/>
              </a:defRPr>
            </a:lvl7pPr>
            <a:lvl8pPr marL="3394075" indent="-266700" fontAlgn="base">
              <a:spcBef>
                <a:spcPct val="0"/>
              </a:spcBef>
              <a:spcAft>
                <a:spcPct val="0"/>
              </a:spcAft>
              <a:defRPr>
                <a:solidFill>
                  <a:schemeClr val="tx1"/>
                </a:solidFill>
                <a:latin typeface="Arial" panose="020B0604020202020204" pitchFamily="34" charset="0"/>
              </a:defRPr>
            </a:lvl8pPr>
            <a:lvl9pPr marL="3851275" indent="-2667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b="1">
                <a:solidFill>
                  <a:srgbClr val="FFFF99"/>
                </a:solidFill>
              </a:rPr>
              <a:t>Okrajové deformace</a:t>
            </a:r>
            <a:endParaRPr lang="en-US" altLang="en-US" b="1">
              <a:solidFill>
                <a:schemeClr val="bg1"/>
              </a:solidFill>
            </a:endParaRPr>
          </a:p>
          <a:p>
            <a:pPr eaLnBrk="0" hangingPunct="0"/>
            <a:r>
              <a:rPr lang="en-US" altLang="en-US" b="1">
                <a:solidFill>
                  <a:schemeClr val="bg1"/>
                </a:solidFill>
              </a:rPr>
              <a:t>(erytrocyty z glomerulů)</a:t>
            </a:r>
            <a:endParaRPr lang="en-US" altLang="en-US" b="1"/>
          </a:p>
        </p:txBody>
      </p:sp>
      <p:pic>
        <p:nvPicPr>
          <p:cNvPr id="164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759200"/>
            <a:ext cx="38100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69" name="Rectangle 5"/>
          <p:cNvSpPr>
            <a:spLocks noChangeArrowheads="1"/>
          </p:cNvSpPr>
          <p:nvPr/>
        </p:nvSpPr>
        <p:spPr bwMode="auto">
          <a:xfrm>
            <a:off x="3505200" y="2711450"/>
            <a:ext cx="5105400" cy="64135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711325">
              <a:defRPr>
                <a:solidFill>
                  <a:schemeClr val="tx1"/>
                </a:solidFill>
                <a:latin typeface="Arial" panose="020B0604020202020204" pitchFamily="34" charset="0"/>
              </a:defRPr>
            </a:lvl1pPr>
            <a:lvl2pPr marL="2571750">
              <a:defRPr>
                <a:solidFill>
                  <a:schemeClr val="tx1"/>
                </a:solidFill>
                <a:latin typeface="Arial" panose="020B0604020202020204" pitchFamily="34" charset="0"/>
              </a:defRPr>
            </a:lvl2pPr>
            <a:lvl3pPr marL="2762250">
              <a:defRPr>
                <a:solidFill>
                  <a:schemeClr val="tx1"/>
                </a:solidFill>
                <a:latin typeface="Arial" panose="020B0604020202020204" pitchFamily="34" charset="0"/>
              </a:defRPr>
            </a:lvl3pPr>
            <a:lvl4pPr marL="3752850" indent="-800100">
              <a:defRPr>
                <a:solidFill>
                  <a:schemeClr val="tx1"/>
                </a:solidFill>
                <a:latin typeface="Arial" panose="020B0604020202020204" pitchFamily="34" charset="0"/>
              </a:defRPr>
            </a:lvl4pPr>
            <a:lvl5pPr marL="4210050" indent="-266700">
              <a:defRPr>
                <a:solidFill>
                  <a:schemeClr val="tx1"/>
                </a:solidFill>
                <a:latin typeface="Arial" panose="020B0604020202020204" pitchFamily="34" charset="0"/>
              </a:defRPr>
            </a:lvl5pPr>
            <a:lvl6pPr marL="4667250" indent="-266700" fontAlgn="base">
              <a:spcBef>
                <a:spcPct val="0"/>
              </a:spcBef>
              <a:spcAft>
                <a:spcPct val="0"/>
              </a:spcAft>
              <a:defRPr>
                <a:solidFill>
                  <a:schemeClr val="tx1"/>
                </a:solidFill>
                <a:latin typeface="Arial" panose="020B0604020202020204" pitchFamily="34" charset="0"/>
              </a:defRPr>
            </a:lvl6pPr>
            <a:lvl7pPr marL="5124450" indent="-266700" fontAlgn="base">
              <a:spcBef>
                <a:spcPct val="0"/>
              </a:spcBef>
              <a:spcAft>
                <a:spcPct val="0"/>
              </a:spcAft>
              <a:defRPr>
                <a:solidFill>
                  <a:schemeClr val="tx1"/>
                </a:solidFill>
                <a:latin typeface="Arial" panose="020B0604020202020204" pitchFamily="34" charset="0"/>
              </a:defRPr>
            </a:lvl7pPr>
            <a:lvl8pPr marL="5581650" indent="-266700" fontAlgn="base">
              <a:spcBef>
                <a:spcPct val="0"/>
              </a:spcBef>
              <a:spcAft>
                <a:spcPct val="0"/>
              </a:spcAft>
              <a:defRPr>
                <a:solidFill>
                  <a:schemeClr val="tx1"/>
                </a:solidFill>
                <a:latin typeface="Arial" panose="020B0604020202020204" pitchFamily="34" charset="0"/>
              </a:defRPr>
            </a:lvl8pPr>
            <a:lvl9pPr marL="6038850" indent="-2667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b="1">
                <a:solidFill>
                  <a:srgbClr val="FFFF99"/>
                </a:solidFill>
              </a:rPr>
              <a:t>Intaktní erytrpcyty </a:t>
            </a:r>
            <a:endParaRPr lang="en-US" altLang="en-US" b="1">
              <a:solidFill>
                <a:schemeClr val="bg1"/>
              </a:solidFill>
            </a:endParaRPr>
          </a:p>
          <a:p>
            <a:pPr eaLnBrk="0" hangingPunct="0"/>
            <a:r>
              <a:rPr lang="en-US" altLang="en-US" b="1">
                <a:solidFill>
                  <a:schemeClr val="bg1"/>
                </a:solidFill>
              </a:rPr>
              <a:t>(extraglomerularní původ)</a:t>
            </a:r>
            <a:endParaRPr lang="en-US" altLang="en-US" b="1"/>
          </a:p>
        </p:txBody>
      </p:sp>
      <p:pic>
        <p:nvPicPr>
          <p:cNvPr id="164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3657600"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71" name="Text Box 7"/>
          <p:cNvSpPr txBox="1">
            <a:spLocks noChangeArrowheads="1"/>
          </p:cNvSpPr>
          <p:nvPr/>
        </p:nvSpPr>
        <p:spPr bwMode="auto">
          <a:xfrm>
            <a:off x="2289175" y="685800"/>
            <a:ext cx="4446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4000" b="1">
                <a:solidFill>
                  <a:srgbClr val="FF0000"/>
                </a:solidFill>
                <a:latin typeface="Arial" panose="020B0604020202020204" pitchFamily="34" charset="0"/>
              </a:rPr>
              <a:t>Močový sediment</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88" name="Rectangle 4"/>
          <p:cNvSpPr>
            <a:spLocks noChangeArrowheads="1"/>
          </p:cNvSpPr>
          <p:nvPr/>
        </p:nvSpPr>
        <p:spPr bwMode="auto">
          <a:xfrm>
            <a:off x="2667000" y="2819400"/>
            <a:ext cx="1447800" cy="396875"/>
          </a:xfrm>
          <a:prstGeom prst="rect">
            <a:avLst/>
          </a:prstGeom>
          <a:solidFill>
            <a:srgbClr val="96969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384175">
              <a:defRPr>
                <a:solidFill>
                  <a:schemeClr val="tx1"/>
                </a:solidFill>
                <a:latin typeface="Arial" panose="020B0604020202020204" pitchFamily="34" charset="0"/>
              </a:defRPr>
            </a:lvl2pPr>
            <a:lvl3pPr marL="574675">
              <a:defRPr>
                <a:solidFill>
                  <a:schemeClr val="tx1"/>
                </a:solidFill>
                <a:latin typeface="Arial" panose="020B0604020202020204" pitchFamily="34" charset="0"/>
              </a:defRPr>
            </a:lvl3pPr>
            <a:lvl4pPr marL="1565275" indent="-800100">
              <a:defRPr>
                <a:solidFill>
                  <a:schemeClr val="tx1"/>
                </a:solidFill>
                <a:latin typeface="Arial" panose="020B0604020202020204" pitchFamily="34" charset="0"/>
              </a:defRPr>
            </a:lvl4pPr>
            <a:lvl5pPr marL="2022475" indent="-266700">
              <a:defRPr>
                <a:solidFill>
                  <a:schemeClr val="tx1"/>
                </a:solidFill>
                <a:latin typeface="Arial" panose="020B0604020202020204" pitchFamily="34" charset="0"/>
              </a:defRPr>
            </a:lvl5pPr>
            <a:lvl6pPr marL="2479675" indent="-266700" fontAlgn="base">
              <a:spcBef>
                <a:spcPct val="0"/>
              </a:spcBef>
              <a:spcAft>
                <a:spcPct val="0"/>
              </a:spcAft>
              <a:defRPr>
                <a:solidFill>
                  <a:schemeClr val="tx1"/>
                </a:solidFill>
                <a:latin typeface="Arial" panose="020B0604020202020204" pitchFamily="34" charset="0"/>
              </a:defRPr>
            </a:lvl6pPr>
            <a:lvl7pPr marL="2936875" indent="-266700" fontAlgn="base">
              <a:spcBef>
                <a:spcPct val="0"/>
              </a:spcBef>
              <a:spcAft>
                <a:spcPct val="0"/>
              </a:spcAft>
              <a:defRPr>
                <a:solidFill>
                  <a:schemeClr val="tx1"/>
                </a:solidFill>
                <a:latin typeface="Arial" panose="020B0604020202020204" pitchFamily="34" charset="0"/>
              </a:defRPr>
            </a:lvl7pPr>
            <a:lvl8pPr marL="3394075" indent="-266700" fontAlgn="base">
              <a:spcBef>
                <a:spcPct val="0"/>
              </a:spcBef>
              <a:spcAft>
                <a:spcPct val="0"/>
              </a:spcAft>
              <a:defRPr>
                <a:solidFill>
                  <a:schemeClr val="tx1"/>
                </a:solidFill>
                <a:latin typeface="Arial" panose="020B0604020202020204" pitchFamily="34" charset="0"/>
              </a:defRPr>
            </a:lvl8pPr>
            <a:lvl9pPr marL="3851275" indent="-2667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000" b="1"/>
              <a:t>Erytrocyty</a:t>
            </a:r>
            <a:endParaRPr lang="en-US" altLang="en-US" b="1"/>
          </a:p>
        </p:txBody>
      </p:sp>
      <p:sp>
        <p:nvSpPr>
          <p:cNvPr id="169989" name="Rectangle 5"/>
          <p:cNvSpPr>
            <a:spLocks noChangeArrowheads="1"/>
          </p:cNvSpPr>
          <p:nvPr/>
        </p:nvSpPr>
        <p:spPr bwMode="auto">
          <a:xfrm>
            <a:off x="7239000" y="2819400"/>
            <a:ext cx="1676400" cy="396875"/>
          </a:xfrm>
          <a:prstGeom prst="rect">
            <a:avLst/>
          </a:prstGeom>
          <a:solidFill>
            <a:srgbClr val="96969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384175">
              <a:defRPr>
                <a:solidFill>
                  <a:schemeClr val="tx1"/>
                </a:solidFill>
                <a:latin typeface="Arial" panose="020B0604020202020204" pitchFamily="34" charset="0"/>
              </a:defRPr>
            </a:lvl2pPr>
            <a:lvl3pPr marL="574675">
              <a:defRPr>
                <a:solidFill>
                  <a:schemeClr val="tx1"/>
                </a:solidFill>
                <a:latin typeface="Arial" panose="020B0604020202020204" pitchFamily="34" charset="0"/>
              </a:defRPr>
            </a:lvl3pPr>
            <a:lvl4pPr marL="1565275" indent="-800100">
              <a:defRPr>
                <a:solidFill>
                  <a:schemeClr val="tx1"/>
                </a:solidFill>
                <a:latin typeface="Arial" panose="020B0604020202020204" pitchFamily="34" charset="0"/>
              </a:defRPr>
            </a:lvl4pPr>
            <a:lvl5pPr marL="2022475" indent="-266700">
              <a:defRPr>
                <a:solidFill>
                  <a:schemeClr val="tx1"/>
                </a:solidFill>
                <a:latin typeface="Arial" panose="020B0604020202020204" pitchFamily="34" charset="0"/>
              </a:defRPr>
            </a:lvl5pPr>
            <a:lvl6pPr marL="2479675" indent="-266700" fontAlgn="base">
              <a:spcBef>
                <a:spcPct val="0"/>
              </a:spcBef>
              <a:spcAft>
                <a:spcPct val="0"/>
              </a:spcAft>
              <a:defRPr>
                <a:solidFill>
                  <a:schemeClr val="tx1"/>
                </a:solidFill>
                <a:latin typeface="Arial" panose="020B0604020202020204" pitchFamily="34" charset="0"/>
              </a:defRPr>
            </a:lvl6pPr>
            <a:lvl7pPr marL="2936875" indent="-266700" fontAlgn="base">
              <a:spcBef>
                <a:spcPct val="0"/>
              </a:spcBef>
              <a:spcAft>
                <a:spcPct val="0"/>
              </a:spcAft>
              <a:defRPr>
                <a:solidFill>
                  <a:schemeClr val="tx1"/>
                </a:solidFill>
                <a:latin typeface="Arial" panose="020B0604020202020204" pitchFamily="34" charset="0"/>
              </a:defRPr>
            </a:lvl7pPr>
            <a:lvl8pPr marL="3394075" indent="-266700" fontAlgn="base">
              <a:spcBef>
                <a:spcPct val="0"/>
              </a:spcBef>
              <a:spcAft>
                <a:spcPct val="0"/>
              </a:spcAft>
              <a:defRPr>
                <a:solidFill>
                  <a:schemeClr val="tx1"/>
                </a:solidFill>
                <a:latin typeface="Arial" panose="020B0604020202020204" pitchFamily="34" charset="0"/>
              </a:defRPr>
            </a:lvl8pPr>
            <a:lvl9pPr marL="3851275" indent="-2667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000" b="1"/>
              <a:t>Leukocyty</a:t>
            </a:r>
            <a:endParaRPr lang="en-US" altLang="en-US" b="1"/>
          </a:p>
        </p:txBody>
      </p:sp>
      <p:pic>
        <p:nvPicPr>
          <p:cNvPr id="1699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6553200" cy="348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91" name="Rectangle 7"/>
          <p:cNvSpPr>
            <a:spLocks noChangeArrowheads="1"/>
          </p:cNvSpPr>
          <p:nvPr/>
        </p:nvSpPr>
        <p:spPr bwMode="auto">
          <a:xfrm>
            <a:off x="2971800" y="6232525"/>
            <a:ext cx="1295400" cy="396875"/>
          </a:xfrm>
          <a:prstGeom prst="rect">
            <a:avLst/>
          </a:prstGeom>
          <a:solidFill>
            <a:srgbClr val="96969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384175">
              <a:defRPr>
                <a:solidFill>
                  <a:schemeClr val="tx1"/>
                </a:solidFill>
                <a:latin typeface="Arial" panose="020B0604020202020204" pitchFamily="34" charset="0"/>
              </a:defRPr>
            </a:lvl2pPr>
            <a:lvl3pPr marL="574675">
              <a:defRPr>
                <a:solidFill>
                  <a:schemeClr val="tx1"/>
                </a:solidFill>
                <a:latin typeface="Arial" panose="020B0604020202020204" pitchFamily="34" charset="0"/>
              </a:defRPr>
            </a:lvl3pPr>
            <a:lvl4pPr marL="1565275" indent="-800100">
              <a:defRPr>
                <a:solidFill>
                  <a:schemeClr val="tx1"/>
                </a:solidFill>
                <a:latin typeface="Arial" panose="020B0604020202020204" pitchFamily="34" charset="0"/>
              </a:defRPr>
            </a:lvl4pPr>
            <a:lvl5pPr marL="2022475" indent="-266700">
              <a:defRPr>
                <a:solidFill>
                  <a:schemeClr val="tx1"/>
                </a:solidFill>
                <a:latin typeface="Arial" panose="020B0604020202020204" pitchFamily="34" charset="0"/>
              </a:defRPr>
            </a:lvl5pPr>
            <a:lvl6pPr marL="2479675" indent="-266700" fontAlgn="base">
              <a:spcBef>
                <a:spcPct val="0"/>
              </a:spcBef>
              <a:spcAft>
                <a:spcPct val="0"/>
              </a:spcAft>
              <a:defRPr>
                <a:solidFill>
                  <a:schemeClr val="tx1"/>
                </a:solidFill>
                <a:latin typeface="Arial" panose="020B0604020202020204" pitchFamily="34" charset="0"/>
              </a:defRPr>
            </a:lvl6pPr>
            <a:lvl7pPr marL="2936875" indent="-266700" fontAlgn="base">
              <a:spcBef>
                <a:spcPct val="0"/>
              </a:spcBef>
              <a:spcAft>
                <a:spcPct val="0"/>
              </a:spcAft>
              <a:defRPr>
                <a:solidFill>
                  <a:schemeClr val="tx1"/>
                </a:solidFill>
                <a:latin typeface="Arial" panose="020B0604020202020204" pitchFamily="34" charset="0"/>
              </a:defRPr>
            </a:lvl7pPr>
            <a:lvl8pPr marL="3394075" indent="-266700" fontAlgn="base">
              <a:spcBef>
                <a:spcPct val="0"/>
              </a:spcBef>
              <a:spcAft>
                <a:spcPct val="0"/>
              </a:spcAft>
              <a:defRPr>
                <a:solidFill>
                  <a:schemeClr val="tx1"/>
                </a:solidFill>
                <a:latin typeface="Arial" panose="020B0604020202020204" pitchFamily="34" charset="0"/>
              </a:defRPr>
            </a:lvl8pPr>
            <a:lvl9pPr marL="3851275" indent="-2667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000" b="1"/>
              <a:t>Baktérie</a:t>
            </a:r>
            <a:endParaRPr lang="en-US" altLang="en-US" b="1"/>
          </a:p>
        </p:txBody>
      </p:sp>
      <p:pic>
        <p:nvPicPr>
          <p:cNvPr id="16999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330575"/>
            <a:ext cx="495300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93" name="Rectangle 9"/>
          <p:cNvSpPr>
            <a:spLocks noChangeArrowheads="1"/>
          </p:cNvSpPr>
          <p:nvPr/>
        </p:nvSpPr>
        <p:spPr bwMode="auto">
          <a:xfrm>
            <a:off x="6477000" y="6232525"/>
            <a:ext cx="2362200" cy="396875"/>
          </a:xfrm>
          <a:prstGeom prst="rect">
            <a:avLst/>
          </a:prstGeom>
          <a:solidFill>
            <a:srgbClr val="96969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384175">
              <a:defRPr>
                <a:solidFill>
                  <a:schemeClr val="tx1"/>
                </a:solidFill>
                <a:latin typeface="Arial" panose="020B0604020202020204" pitchFamily="34" charset="0"/>
              </a:defRPr>
            </a:lvl2pPr>
            <a:lvl3pPr marL="574675">
              <a:defRPr>
                <a:solidFill>
                  <a:schemeClr val="tx1"/>
                </a:solidFill>
                <a:latin typeface="Arial" panose="020B0604020202020204" pitchFamily="34" charset="0"/>
              </a:defRPr>
            </a:lvl3pPr>
            <a:lvl4pPr marL="1565275" indent="-800100">
              <a:defRPr>
                <a:solidFill>
                  <a:schemeClr val="tx1"/>
                </a:solidFill>
                <a:latin typeface="Arial" panose="020B0604020202020204" pitchFamily="34" charset="0"/>
              </a:defRPr>
            </a:lvl4pPr>
            <a:lvl5pPr marL="2022475" indent="-266700">
              <a:defRPr>
                <a:solidFill>
                  <a:schemeClr val="tx1"/>
                </a:solidFill>
                <a:latin typeface="Arial" panose="020B0604020202020204" pitchFamily="34" charset="0"/>
              </a:defRPr>
            </a:lvl5pPr>
            <a:lvl6pPr marL="2479675" indent="-266700" fontAlgn="base">
              <a:spcBef>
                <a:spcPct val="0"/>
              </a:spcBef>
              <a:spcAft>
                <a:spcPct val="0"/>
              </a:spcAft>
              <a:defRPr>
                <a:solidFill>
                  <a:schemeClr val="tx1"/>
                </a:solidFill>
                <a:latin typeface="Arial" panose="020B0604020202020204" pitchFamily="34" charset="0"/>
              </a:defRPr>
            </a:lvl6pPr>
            <a:lvl7pPr marL="2936875" indent="-266700" fontAlgn="base">
              <a:spcBef>
                <a:spcPct val="0"/>
              </a:spcBef>
              <a:spcAft>
                <a:spcPct val="0"/>
              </a:spcAft>
              <a:defRPr>
                <a:solidFill>
                  <a:schemeClr val="tx1"/>
                </a:solidFill>
                <a:latin typeface="Arial" panose="020B0604020202020204" pitchFamily="34" charset="0"/>
              </a:defRPr>
            </a:lvl7pPr>
            <a:lvl8pPr marL="3394075" indent="-266700" fontAlgn="base">
              <a:spcBef>
                <a:spcPct val="0"/>
              </a:spcBef>
              <a:spcAft>
                <a:spcPct val="0"/>
              </a:spcAft>
              <a:defRPr>
                <a:solidFill>
                  <a:schemeClr val="tx1"/>
                </a:solidFill>
                <a:latin typeface="Arial" panose="020B0604020202020204" pitchFamily="34" charset="0"/>
              </a:defRPr>
            </a:lvl8pPr>
            <a:lvl9pPr marL="3851275" indent="-2667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000" b="1"/>
              <a:t>Squamozní buňky</a:t>
            </a:r>
            <a:endParaRPr lang="en-US" altLang="en-US" b="1"/>
          </a:p>
        </p:txBody>
      </p:sp>
      <p:sp>
        <p:nvSpPr>
          <p:cNvPr id="169994" name="Text Box 10"/>
          <p:cNvSpPr txBox="1">
            <a:spLocks noChangeArrowheads="1"/>
          </p:cNvSpPr>
          <p:nvPr/>
        </p:nvSpPr>
        <p:spPr bwMode="auto">
          <a:xfrm>
            <a:off x="2289175" y="685800"/>
            <a:ext cx="4446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4000" b="1">
                <a:solidFill>
                  <a:srgbClr val="FF0000"/>
                </a:solidFill>
                <a:latin typeface="Arial" panose="020B0604020202020204" pitchFamily="34" charset="0"/>
              </a:rPr>
              <a:t>Močový sediment</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468313" y="620713"/>
            <a:ext cx="7704137" cy="4530725"/>
          </a:xfrm>
        </p:spPr>
        <p:txBody>
          <a:bodyPr/>
          <a:lstStyle/>
          <a:p>
            <a:pPr>
              <a:lnSpc>
                <a:spcPct val="80000"/>
              </a:lnSpc>
              <a:buFontTx/>
              <a:buNone/>
            </a:pPr>
            <a:r>
              <a:rPr lang="cs-CZ" altLang="en-US" sz="2800" b="1">
                <a:solidFill>
                  <a:srgbClr val="FF3300"/>
                </a:solidFill>
                <a:latin typeface="Arial Unicode MS" pitchFamily="34" charset="-128"/>
              </a:rPr>
              <a:t>Epitelie:</a:t>
            </a:r>
            <a:endParaRPr lang="cs-CZ" altLang="en-US" sz="2800">
              <a:solidFill>
                <a:srgbClr val="FF3300"/>
              </a:solidFill>
              <a:latin typeface="Arial Unicode MS" pitchFamily="34" charset="-128"/>
            </a:endParaRPr>
          </a:p>
          <a:p>
            <a:pPr>
              <a:lnSpc>
                <a:spcPct val="80000"/>
              </a:lnSpc>
            </a:pPr>
            <a:r>
              <a:rPr lang="cs-CZ" altLang="en-US" sz="2800">
                <a:latin typeface="Arial Unicode MS" pitchFamily="34" charset="-128"/>
              </a:rPr>
              <a:t>přítomny ve větším počtu  při infekci močových cest</a:t>
            </a:r>
            <a:endParaRPr lang="cs-CZ" altLang="en-US" sz="2800" b="1">
              <a:latin typeface="Arial Unicode MS" pitchFamily="34" charset="-128"/>
            </a:endParaRPr>
          </a:p>
          <a:p>
            <a:pPr>
              <a:lnSpc>
                <a:spcPct val="80000"/>
              </a:lnSpc>
              <a:buFontTx/>
              <a:buNone/>
            </a:pPr>
            <a:r>
              <a:rPr lang="cs-CZ" altLang="en-US" sz="2800" b="1">
                <a:solidFill>
                  <a:srgbClr val="FF3300"/>
                </a:solidFill>
                <a:latin typeface="Arial Unicode MS" pitchFamily="34" charset="-128"/>
              </a:rPr>
              <a:t>Válce:</a:t>
            </a:r>
            <a:r>
              <a:rPr lang="cs-CZ" altLang="en-US" sz="2800">
                <a:latin typeface="Arial Unicode MS" pitchFamily="34" charset="-128"/>
              </a:rPr>
              <a:t>    - pochází z tubulů</a:t>
            </a:r>
          </a:p>
          <a:p>
            <a:pPr>
              <a:lnSpc>
                <a:spcPct val="80000"/>
              </a:lnSpc>
            </a:pPr>
            <a:r>
              <a:rPr lang="cs-CZ" altLang="en-US" sz="2800">
                <a:solidFill>
                  <a:srgbClr val="FF3300"/>
                </a:solidFill>
                <a:latin typeface="Arial Unicode MS" pitchFamily="34" charset="-128"/>
              </a:rPr>
              <a:t>HYALINNÍ</a:t>
            </a:r>
            <a:r>
              <a:rPr lang="cs-CZ" altLang="en-US" sz="2800">
                <a:latin typeface="Arial Unicode MS" pitchFamily="34" charset="-128"/>
              </a:rPr>
              <a:t> – proteinové, tvořeny proteinem, který je fyziologicky secernován tubulárními buňkami v malém množství (Tammův-Horsfallův protein), vyskytují se i u zdravých osob, ve zvýšené míře při horečce, po fyzické námaze, při městnavém srdečním selhání, při diuretické léčbě</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idx="1"/>
          </p:nvPr>
        </p:nvSpPr>
        <p:spPr>
          <a:xfrm>
            <a:off x="539750" y="981075"/>
            <a:ext cx="7696200" cy="3657600"/>
          </a:xfrm>
        </p:spPr>
        <p:txBody>
          <a:bodyPr/>
          <a:lstStyle/>
          <a:p>
            <a:pPr>
              <a:lnSpc>
                <a:spcPct val="90000"/>
              </a:lnSpc>
            </a:pPr>
            <a:r>
              <a:rPr lang="cs-CZ" altLang="en-US" sz="2800">
                <a:solidFill>
                  <a:srgbClr val="FF3300"/>
                </a:solidFill>
                <a:latin typeface="Arial" panose="020B0604020202020204" pitchFamily="34" charset="0"/>
              </a:rPr>
              <a:t>VOSKOVÉ</a:t>
            </a:r>
            <a:r>
              <a:rPr lang="cs-CZ" altLang="en-US" sz="2800">
                <a:latin typeface="Arial" panose="020B0604020202020204" pitchFamily="34" charset="0"/>
              </a:rPr>
              <a:t> (proteinové) a </a:t>
            </a:r>
            <a:r>
              <a:rPr lang="cs-CZ" altLang="en-US" sz="2800">
                <a:solidFill>
                  <a:srgbClr val="FF3300"/>
                </a:solidFill>
                <a:latin typeface="Arial" panose="020B0604020202020204" pitchFamily="34" charset="0"/>
              </a:rPr>
              <a:t>GRANULOVANÉ</a:t>
            </a:r>
            <a:r>
              <a:rPr lang="cs-CZ" altLang="en-US" sz="2800">
                <a:latin typeface="Arial" panose="020B0604020202020204" pitchFamily="34" charset="0"/>
              </a:rPr>
              <a:t> (celulární zbytky + proteinový matrix), pocházejí z poškozených, dilatovaných tubulů – vždy svědčí pro závažné onemocnění ledvin</a:t>
            </a:r>
          </a:p>
          <a:p>
            <a:pPr>
              <a:lnSpc>
                <a:spcPct val="90000"/>
              </a:lnSpc>
            </a:pPr>
            <a:r>
              <a:rPr lang="cs-CZ" altLang="en-US" sz="2800">
                <a:solidFill>
                  <a:srgbClr val="FF3300"/>
                </a:solidFill>
                <a:latin typeface="Arial" panose="020B0604020202020204" pitchFamily="34" charset="0"/>
              </a:rPr>
              <a:t>LIPOIDNÍ</a:t>
            </a:r>
            <a:r>
              <a:rPr lang="cs-CZ" altLang="en-US" sz="2800">
                <a:latin typeface="Arial" panose="020B0604020202020204" pitchFamily="34" charset="0"/>
              </a:rPr>
              <a:t> (cholesterol) – při nefrotickém syndromu</a:t>
            </a:r>
          </a:p>
          <a:p>
            <a:pPr>
              <a:lnSpc>
                <a:spcPct val="90000"/>
              </a:lnSpc>
            </a:pPr>
            <a:r>
              <a:rPr lang="cs-CZ" altLang="en-US" sz="2800">
                <a:solidFill>
                  <a:srgbClr val="FF3300"/>
                </a:solidFill>
                <a:latin typeface="Arial" panose="020B0604020202020204" pitchFamily="34" charset="0"/>
              </a:rPr>
              <a:t>ERYTROCYTÁRNÍ</a:t>
            </a:r>
            <a:r>
              <a:rPr lang="cs-CZ" altLang="en-US" sz="2800">
                <a:latin typeface="Arial" panose="020B0604020202020204" pitchFamily="34" charset="0"/>
              </a:rPr>
              <a:t> – při nefritickém syndromu</a:t>
            </a:r>
          </a:p>
          <a:p>
            <a:pPr>
              <a:lnSpc>
                <a:spcPct val="90000"/>
              </a:lnSpc>
            </a:pPr>
            <a:r>
              <a:rPr lang="cs-CZ" altLang="en-US" sz="2800">
                <a:solidFill>
                  <a:srgbClr val="FF3300"/>
                </a:solidFill>
                <a:latin typeface="Arial" panose="020B0604020202020204" pitchFamily="34" charset="0"/>
              </a:rPr>
              <a:t>LEUKOCYTÁRNÍ</a:t>
            </a:r>
            <a:r>
              <a:rPr lang="cs-CZ" altLang="en-US" sz="2800">
                <a:latin typeface="Arial" panose="020B0604020202020204" pitchFamily="34" charset="0"/>
              </a:rPr>
              <a:t> – vzácně u pyelonefritidy </a:t>
            </a:r>
            <a:endParaRPr lang="cs-CZ" altLang="en-US" sz="2800" b="1">
              <a:latin typeface="Arial" panose="020B0604020202020204" pitchFamily="34" charset="0"/>
            </a:endParaRPr>
          </a:p>
          <a:p>
            <a:pPr>
              <a:lnSpc>
                <a:spcPct val="90000"/>
              </a:lnSpc>
            </a:pPr>
            <a:endParaRPr lang="cs-CZ"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cs-CZ" altLang="en-US"/>
              <a:t>Speciální nefrologická vyšetření</a:t>
            </a:r>
          </a:p>
        </p:txBody>
      </p:sp>
      <p:sp>
        <p:nvSpPr>
          <p:cNvPr id="137219" name="Rectangle 3"/>
          <p:cNvSpPr>
            <a:spLocks noGrp="1" noChangeArrowheads="1"/>
          </p:cNvSpPr>
          <p:nvPr>
            <p:ph idx="1"/>
          </p:nvPr>
        </p:nvSpPr>
        <p:spPr/>
        <p:txBody>
          <a:bodyPr/>
          <a:lstStyle/>
          <a:p>
            <a:r>
              <a:rPr lang="cs-CZ" altLang="en-US">
                <a:latin typeface="Arial" panose="020B0604020202020204" pitchFamily="34" charset="0"/>
              </a:rPr>
              <a:t>Mezi speciální nefrologická vyšetření patří vyšetření </a:t>
            </a:r>
            <a:r>
              <a:rPr lang="cs-CZ" altLang="en-US">
                <a:solidFill>
                  <a:srgbClr val="FF3300"/>
                </a:solidFill>
                <a:latin typeface="Arial" panose="020B0604020202020204" pitchFamily="34" charset="0"/>
              </a:rPr>
              <a:t>clearance kreatininu</a:t>
            </a:r>
            <a:r>
              <a:rPr lang="cs-CZ" altLang="en-US">
                <a:latin typeface="Arial" panose="020B0604020202020204" pitchFamily="34" charset="0"/>
              </a:rPr>
              <a:t> (pro přesnější posouzení glomerulárních funkcí), </a:t>
            </a:r>
            <a:r>
              <a:rPr lang="cs-CZ" altLang="en-US">
                <a:solidFill>
                  <a:srgbClr val="FF3300"/>
                </a:solidFill>
                <a:latin typeface="Arial" panose="020B0604020202020204" pitchFamily="34" charset="0"/>
              </a:rPr>
              <a:t>koncentrační a acidifikační funkce</a:t>
            </a:r>
            <a:r>
              <a:rPr lang="cs-CZ" altLang="en-US">
                <a:latin typeface="Arial" panose="020B0604020202020204" pitchFamily="34" charset="0"/>
              </a:rPr>
              <a:t> (pro posouzení tubulárních funkcí) </a:t>
            </a:r>
          </a:p>
          <a:p>
            <a:endParaRPr lang="cs-CZ"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ChangeArrowheads="1"/>
          </p:cNvSpPr>
          <p:nvPr/>
        </p:nvSpPr>
        <p:spPr bwMode="auto">
          <a:xfrm>
            <a:off x="539750" y="1412875"/>
            <a:ext cx="631825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en-US" sz="3200" b="1">
                <a:solidFill>
                  <a:srgbClr val="FF3300"/>
                </a:solidFill>
              </a:rPr>
              <a:t>Krystaly</a:t>
            </a:r>
            <a:r>
              <a:rPr lang="cs-CZ" altLang="en-US" sz="3200" b="1"/>
              <a:t>:</a:t>
            </a:r>
            <a:endParaRPr lang="cs-CZ" altLang="en-US" sz="3200"/>
          </a:p>
          <a:p>
            <a:r>
              <a:rPr lang="cs-CZ" altLang="en-US" sz="3200"/>
              <a:t>tvořeny z cystinu, močové kyseliny, kalcium oxalátu nebo fosfátu atd.</a:t>
            </a:r>
          </a:p>
          <a:p>
            <a:r>
              <a:rPr lang="cs-CZ" altLang="en-US" sz="3200"/>
              <a:t>obvykle klinicky nesignifikantní</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57340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1" name="Rectangle 3"/>
          <p:cNvSpPr>
            <a:spLocks noChangeArrowheads="1"/>
          </p:cNvSpPr>
          <p:nvPr/>
        </p:nvSpPr>
        <p:spPr bwMode="auto">
          <a:xfrm>
            <a:off x="1828800" y="2819400"/>
            <a:ext cx="2286000" cy="396875"/>
          </a:xfrm>
          <a:prstGeom prst="rect">
            <a:avLst/>
          </a:prstGeom>
          <a:solidFill>
            <a:srgbClr val="96969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384175">
              <a:defRPr>
                <a:solidFill>
                  <a:schemeClr val="tx1"/>
                </a:solidFill>
                <a:latin typeface="Arial" panose="020B0604020202020204" pitchFamily="34" charset="0"/>
              </a:defRPr>
            </a:lvl2pPr>
            <a:lvl3pPr marL="574675">
              <a:defRPr>
                <a:solidFill>
                  <a:schemeClr val="tx1"/>
                </a:solidFill>
                <a:latin typeface="Arial" panose="020B0604020202020204" pitchFamily="34" charset="0"/>
              </a:defRPr>
            </a:lvl3pPr>
            <a:lvl4pPr marL="1565275" indent="-800100">
              <a:defRPr>
                <a:solidFill>
                  <a:schemeClr val="tx1"/>
                </a:solidFill>
                <a:latin typeface="Arial" panose="020B0604020202020204" pitchFamily="34" charset="0"/>
              </a:defRPr>
            </a:lvl4pPr>
            <a:lvl5pPr marL="2022475" indent="-266700">
              <a:defRPr>
                <a:solidFill>
                  <a:schemeClr val="tx1"/>
                </a:solidFill>
                <a:latin typeface="Arial" panose="020B0604020202020204" pitchFamily="34" charset="0"/>
              </a:defRPr>
            </a:lvl5pPr>
            <a:lvl6pPr marL="2479675" indent="-266700" fontAlgn="base">
              <a:spcBef>
                <a:spcPct val="0"/>
              </a:spcBef>
              <a:spcAft>
                <a:spcPct val="0"/>
              </a:spcAft>
              <a:defRPr>
                <a:solidFill>
                  <a:schemeClr val="tx1"/>
                </a:solidFill>
                <a:latin typeface="Arial" panose="020B0604020202020204" pitchFamily="34" charset="0"/>
              </a:defRPr>
            </a:lvl6pPr>
            <a:lvl7pPr marL="2936875" indent="-266700" fontAlgn="base">
              <a:spcBef>
                <a:spcPct val="0"/>
              </a:spcBef>
              <a:spcAft>
                <a:spcPct val="0"/>
              </a:spcAft>
              <a:defRPr>
                <a:solidFill>
                  <a:schemeClr val="tx1"/>
                </a:solidFill>
                <a:latin typeface="Arial" panose="020B0604020202020204" pitchFamily="34" charset="0"/>
              </a:defRPr>
            </a:lvl7pPr>
            <a:lvl8pPr marL="3394075" indent="-266700" fontAlgn="base">
              <a:spcBef>
                <a:spcPct val="0"/>
              </a:spcBef>
              <a:spcAft>
                <a:spcPct val="0"/>
              </a:spcAft>
              <a:defRPr>
                <a:solidFill>
                  <a:schemeClr val="tx1"/>
                </a:solidFill>
                <a:latin typeface="Arial" panose="020B0604020202020204" pitchFamily="34" charset="0"/>
              </a:defRPr>
            </a:lvl8pPr>
            <a:lvl9pPr marL="3851275" indent="-2667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000" b="1">
                <a:solidFill>
                  <a:schemeClr val="bg1"/>
                </a:solidFill>
              </a:rPr>
              <a:t>Krystaly cystinu</a:t>
            </a:r>
            <a:endParaRPr lang="en-US" altLang="en-US" b="1"/>
          </a:p>
        </p:txBody>
      </p:sp>
      <p:pic>
        <p:nvPicPr>
          <p:cNvPr id="171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14350"/>
            <a:ext cx="49530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3" name="Rectangle 5"/>
          <p:cNvSpPr>
            <a:spLocks noChangeArrowheads="1"/>
          </p:cNvSpPr>
          <p:nvPr/>
        </p:nvSpPr>
        <p:spPr bwMode="auto">
          <a:xfrm>
            <a:off x="6705600" y="2819400"/>
            <a:ext cx="2362200" cy="396875"/>
          </a:xfrm>
          <a:prstGeom prst="rect">
            <a:avLst/>
          </a:prstGeom>
          <a:solidFill>
            <a:srgbClr val="96969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384175">
              <a:defRPr>
                <a:solidFill>
                  <a:schemeClr val="tx1"/>
                </a:solidFill>
                <a:latin typeface="Arial" panose="020B0604020202020204" pitchFamily="34" charset="0"/>
              </a:defRPr>
            </a:lvl2pPr>
            <a:lvl3pPr marL="574675">
              <a:defRPr>
                <a:solidFill>
                  <a:schemeClr val="tx1"/>
                </a:solidFill>
                <a:latin typeface="Arial" panose="020B0604020202020204" pitchFamily="34" charset="0"/>
              </a:defRPr>
            </a:lvl3pPr>
            <a:lvl4pPr marL="1565275" indent="-800100">
              <a:defRPr>
                <a:solidFill>
                  <a:schemeClr val="tx1"/>
                </a:solidFill>
                <a:latin typeface="Arial" panose="020B0604020202020204" pitchFamily="34" charset="0"/>
              </a:defRPr>
            </a:lvl4pPr>
            <a:lvl5pPr marL="2022475" indent="-266700">
              <a:defRPr>
                <a:solidFill>
                  <a:schemeClr val="tx1"/>
                </a:solidFill>
                <a:latin typeface="Arial" panose="020B0604020202020204" pitchFamily="34" charset="0"/>
              </a:defRPr>
            </a:lvl5pPr>
            <a:lvl6pPr marL="2479675" indent="-266700" fontAlgn="base">
              <a:spcBef>
                <a:spcPct val="0"/>
              </a:spcBef>
              <a:spcAft>
                <a:spcPct val="0"/>
              </a:spcAft>
              <a:defRPr>
                <a:solidFill>
                  <a:schemeClr val="tx1"/>
                </a:solidFill>
                <a:latin typeface="Arial" panose="020B0604020202020204" pitchFamily="34" charset="0"/>
              </a:defRPr>
            </a:lvl6pPr>
            <a:lvl7pPr marL="2936875" indent="-266700" fontAlgn="base">
              <a:spcBef>
                <a:spcPct val="0"/>
              </a:spcBef>
              <a:spcAft>
                <a:spcPct val="0"/>
              </a:spcAft>
              <a:defRPr>
                <a:solidFill>
                  <a:schemeClr val="tx1"/>
                </a:solidFill>
                <a:latin typeface="Arial" panose="020B0604020202020204" pitchFamily="34" charset="0"/>
              </a:defRPr>
            </a:lvl7pPr>
            <a:lvl8pPr marL="3394075" indent="-266700" fontAlgn="base">
              <a:spcBef>
                <a:spcPct val="0"/>
              </a:spcBef>
              <a:spcAft>
                <a:spcPct val="0"/>
              </a:spcAft>
              <a:defRPr>
                <a:solidFill>
                  <a:schemeClr val="tx1"/>
                </a:solidFill>
                <a:latin typeface="Arial" panose="020B0604020202020204" pitchFamily="34" charset="0"/>
              </a:defRPr>
            </a:lvl8pPr>
            <a:lvl9pPr marL="3851275" indent="-2667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000" b="1">
                <a:solidFill>
                  <a:schemeClr val="bg1"/>
                </a:solidFill>
              </a:rPr>
              <a:t>Krystaly tyrosinu</a:t>
            </a:r>
            <a:endParaRPr lang="en-US" altLang="en-US" b="1"/>
          </a:p>
        </p:txBody>
      </p:sp>
      <p:pic>
        <p:nvPicPr>
          <p:cNvPr id="171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352800"/>
            <a:ext cx="48958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5" name="Rectangle 7"/>
          <p:cNvSpPr>
            <a:spLocks noChangeArrowheads="1"/>
          </p:cNvSpPr>
          <p:nvPr/>
        </p:nvSpPr>
        <p:spPr bwMode="auto">
          <a:xfrm>
            <a:off x="1219200" y="6384925"/>
            <a:ext cx="3276600" cy="396875"/>
          </a:xfrm>
          <a:prstGeom prst="rect">
            <a:avLst/>
          </a:prstGeom>
          <a:solidFill>
            <a:srgbClr val="96969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384175">
              <a:defRPr>
                <a:solidFill>
                  <a:schemeClr val="tx1"/>
                </a:solidFill>
                <a:latin typeface="Arial" panose="020B0604020202020204" pitchFamily="34" charset="0"/>
              </a:defRPr>
            </a:lvl2pPr>
            <a:lvl3pPr marL="574675">
              <a:defRPr>
                <a:solidFill>
                  <a:schemeClr val="tx1"/>
                </a:solidFill>
                <a:latin typeface="Arial" panose="020B0604020202020204" pitchFamily="34" charset="0"/>
              </a:defRPr>
            </a:lvl3pPr>
            <a:lvl4pPr marL="1565275" indent="-800100">
              <a:defRPr>
                <a:solidFill>
                  <a:schemeClr val="tx1"/>
                </a:solidFill>
                <a:latin typeface="Arial" panose="020B0604020202020204" pitchFamily="34" charset="0"/>
              </a:defRPr>
            </a:lvl4pPr>
            <a:lvl5pPr marL="2022475" indent="-266700">
              <a:defRPr>
                <a:solidFill>
                  <a:schemeClr val="tx1"/>
                </a:solidFill>
                <a:latin typeface="Arial" panose="020B0604020202020204" pitchFamily="34" charset="0"/>
              </a:defRPr>
            </a:lvl5pPr>
            <a:lvl6pPr marL="2479675" indent="-266700" fontAlgn="base">
              <a:spcBef>
                <a:spcPct val="0"/>
              </a:spcBef>
              <a:spcAft>
                <a:spcPct val="0"/>
              </a:spcAft>
              <a:defRPr>
                <a:solidFill>
                  <a:schemeClr val="tx1"/>
                </a:solidFill>
                <a:latin typeface="Arial" panose="020B0604020202020204" pitchFamily="34" charset="0"/>
              </a:defRPr>
            </a:lvl6pPr>
            <a:lvl7pPr marL="2936875" indent="-266700" fontAlgn="base">
              <a:spcBef>
                <a:spcPct val="0"/>
              </a:spcBef>
              <a:spcAft>
                <a:spcPct val="0"/>
              </a:spcAft>
              <a:defRPr>
                <a:solidFill>
                  <a:schemeClr val="tx1"/>
                </a:solidFill>
                <a:latin typeface="Arial" panose="020B0604020202020204" pitchFamily="34" charset="0"/>
              </a:defRPr>
            </a:lvl7pPr>
            <a:lvl8pPr marL="3394075" indent="-266700" fontAlgn="base">
              <a:spcBef>
                <a:spcPct val="0"/>
              </a:spcBef>
              <a:spcAft>
                <a:spcPct val="0"/>
              </a:spcAft>
              <a:defRPr>
                <a:solidFill>
                  <a:schemeClr val="tx1"/>
                </a:solidFill>
                <a:latin typeface="Arial" panose="020B0604020202020204" pitchFamily="34" charset="0"/>
              </a:defRPr>
            </a:lvl8pPr>
            <a:lvl9pPr marL="3851275" indent="-2667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000" b="1">
                <a:solidFill>
                  <a:schemeClr val="bg1"/>
                </a:solidFill>
              </a:rPr>
              <a:t>Ca oxalátové krystaly</a:t>
            </a:r>
            <a:endParaRPr lang="en-US" altLang="en-US" b="1"/>
          </a:p>
        </p:txBody>
      </p:sp>
      <p:pic>
        <p:nvPicPr>
          <p:cNvPr id="1710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352800"/>
            <a:ext cx="4953000" cy="369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7" name="Rectangle 9"/>
          <p:cNvSpPr>
            <a:spLocks noChangeArrowheads="1"/>
          </p:cNvSpPr>
          <p:nvPr/>
        </p:nvSpPr>
        <p:spPr bwMode="auto">
          <a:xfrm>
            <a:off x="5029200" y="6400800"/>
            <a:ext cx="4191000" cy="396875"/>
          </a:xfrm>
          <a:prstGeom prst="rect">
            <a:avLst/>
          </a:prstGeom>
          <a:solidFill>
            <a:srgbClr val="96969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384175">
              <a:defRPr>
                <a:solidFill>
                  <a:schemeClr val="tx1"/>
                </a:solidFill>
                <a:latin typeface="Arial" panose="020B0604020202020204" pitchFamily="34" charset="0"/>
              </a:defRPr>
            </a:lvl2pPr>
            <a:lvl3pPr marL="574675">
              <a:defRPr>
                <a:solidFill>
                  <a:schemeClr val="tx1"/>
                </a:solidFill>
                <a:latin typeface="Arial" panose="020B0604020202020204" pitchFamily="34" charset="0"/>
              </a:defRPr>
            </a:lvl3pPr>
            <a:lvl4pPr marL="1565275" indent="-800100">
              <a:defRPr>
                <a:solidFill>
                  <a:schemeClr val="tx1"/>
                </a:solidFill>
                <a:latin typeface="Arial" panose="020B0604020202020204" pitchFamily="34" charset="0"/>
              </a:defRPr>
            </a:lvl4pPr>
            <a:lvl5pPr marL="2022475" indent="-266700">
              <a:defRPr>
                <a:solidFill>
                  <a:schemeClr val="tx1"/>
                </a:solidFill>
                <a:latin typeface="Arial" panose="020B0604020202020204" pitchFamily="34" charset="0"/>
              </a:defRPr>
            </a:lvl5pPr>
            <a:lvl6pPr marL="2479675" indent="-266700" fontAlgn="base">
              <a:spcBef>
                <a:spcPct val="0"/>
              </a:spcBef>
              <a:spcAft>
                <a:spcPct val="0"/>
              </a:spcAft>
              <a:defRPr>
                <a:solidFill>
                  <a:schemeClr val="tx1"/>
                </a:solidFill>
                <a:latin typeface="Arial" panose="020B0604020202020204" pitchFamily="34" charset="0"/>
              </a:defRPr>
            </a:lvl6pPr>
            <a:lvl7pPr marL="2936875" indent="-266700" fontAlgn="base">
              <a:spcBef>
                <a:spcPct val="0"/>
              </a:spcBef>
              <a:spcAft>
                <a:spcPct val="0"/>
              </a:spcAft>
              <a:defRPr>
                <a:solidFill>
                  <a:schemeClr val="tx1"/>
                </a:solidFill>
                <a:latin typeface="Arial" panose="020B0604020202020204" pitchFamily="34" charset="0"/>
              </a:defRPr>
            </a:lvl7pPr>
            <a:lvl8pPr marL="3394075" indent="-266700" fontAlgn="base">
              <a:spcBef>
                <a:spcPct val="0"/>
              </a:spcBef>
              <a:spcAft>
                <a:spcPct val="0"/>
              </a:spcAft>
              <a:defRPr>
                <a:solidFill>
                  <a:schemeClr val="tx1"/>
                </a:solidFill>
                <a:latin typeface="Arial" panose="020B0604020202020204" pitchFamily="34" charset="0"/>
              </a:defRPr>
            </a:lvl8pPr>
            <a:lvl9pPr marL="3851275" indent="-2667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000" b="1">
                <a:solidFill>
                  <a:schemeClr val="bg1"/>
                </a:solidFill>
              </a:rPr>
              <a:t>“Coffin lid” struvitové  krystaly</a:t>
            </a:r>
            <a:endParaRPr lang="en-US" altLang="en-US" b="1"/>
          </a:p>
        </p:txBody>
      </p:sp>
      <p:sp>
        <p:nvSpPr>
          <p:cNvPr id="171018" name="Text Box 10"/>
          <p:cNvSpPr txBox="1">
            <a:spLocks noChangeArrowheads="1"/>
          </p:cNvSpPr>
          <p:nvPr/>
        </p:nvSpPr>
        <p:spPr bwMode="auto">
          <a:xfrm>
            <a:off x="2289175" y="685800"/>
            <a:ext cx="4446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4000" b="1">
                <a:solidFill>
                  <a:srgbClr val="FF0000"/>
                </a:solidFill>
                <a:latin typeface="Arial" panose="020B0604020202020204" pitchFamily="34" charset="0"/>
              </a:rPr>
              <a:t>Močový sediment</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cs-CZ" altLang="en-US" sz="4000" b="1"/>
              <a:t>III. vyšetření glomerulárních funkcí</a:t>
            </a:r>
          </a:p>
        </p:txBody>
      </p:sp>
      <p:sp>
        <p:nvSpPr>
          <p:cNvPr id="94211" name="Rectangle 3"/>
          <p:cNvSpPr>
            <a:spLocks noGrp="1" noChangeArrowheads="1"/>
          </p:cNvSpPr>
          <p:nvPr>
            <p:ph idx="1"/>
          </p:nvPr>
        </p:nvSpPr>
        <p:spPr/>
        <p:txBody>
          <a:bodyPr/>
          <a:lstStyle/>
          <a:p>
            <a:pPr>
              <a:lnSpc>
                <a:spcPct val="80000"/>
              </a:lnSpc>
            </a:pPr>
            <a:r>
              <a:rPr lang="cs-CZ" altLang="en-US" sz="2800">
                <a:latin typeface="Arial" panose="020B0604020202020204" pitchFamily="34" charset="0"/>
              </a:rPr>
              <a:t>Za 1 minutu proteče oběma ledvinami asi 1 litr krve (20-25% minutového srdečního výdeje), což je při normální hematokritu cca 600 ml plazmy. </a:t>
            </a:r>
          </a:p>
          <a:p>
            <a:pPr>
              <a:lnSpc>
                <a:spcPct val="80000"/>
              </a:lnSpc>
            </a:pPr>
            <a:r>
              <a:rPr lang="cs-CZ" altLang="en-US" sz="2800">
                <a:latin typeface="Arial" panose="020B0604020202020204" pitchFamily="34" charset="0"/>
              </a:rPr>
              <a:t>Přibližně 20% z tohoto množství (120 ml) je profiltrováno přes glomerulokapilární membránu</a:t>
            </a:r>
          </a:p>
          <a:p>
            <a:pPr>
              <a:lnSpc>
                <a:spcPct val="80000"/>
              </a:lnSpc>
            </a:pPr>
            <a:r>
              <a:rPr lang="cs-CZ" altLang="en-US" sz="2800">
                <a:latin typeface="Arial" panose="020B0604020202020204" pitchFamily="34" charset="0"/>
              </a:rPr>
              <a:t>(tzv. </a:t>
            </a:r>
            <a:r>
              <a:rPr lang="cs-CZ" altLang="en-US" sz="2800" b="1">
                <a:solidFill>
                  <a:srgbClr val="FF3300"/>
                </a:solidFill>
                <a:latin typeface="Arial" panose="020B0604020202020204" pitchFamily="34" charset="0"/>
              </a:rPr>
              <a:t>filtrační frakce</a:t>
            </a:r>
            <a:r>
              <a:rPr lang="cs-CZ" altLang="en-US" sz="2800">
                <a:solidFill>
                  <a:srgbClr val="FF3300"/>
                </a:solidFill>
                <a:latin typeface="Arial" panose="020B0604020202020204" pitchFamily="34" charset="0"/>
              </a:rPr>
              <a:t> = 120/600 = 0,20; tj. 20%).</a:t>
            </a:r>
          </a:p>
          <a:p>
            <a:pPr>
              <a:lnSpc>
                <a:spcPct val="80000"/>
              </a:lnSpc>
              <a:buFontTx/>
              <a:buNone/>
            </a:pPr>
            <a:endParaRPr lang="cs-CZ" altLang="en-US" sz="2800" b="1">
              <a:latin typeface="Arial" panose="020B060402020202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idx="1"/>
          </p:nvPr>
        </p:nvSpPr>
        <p:spPr/>
        <p:txBody>
          <a:bodyPr/>
          <a:lstStyle/>
          <a:p>
            <a:pPr>
              <a:lnSpc>
                <a:spcPct val="90000"/>
              </a:lnSpc>
            </a:pPr>
            <a:r>
              <a:rPr lang="cs-CZ" altLang="en-US" sz="2800" b="1">
                <a:solidFill>
                  <a:srgbClr val="FF3300"/>
                </a:solidFill>
                <a:latin typeface="Arial" panose="020B0604020202020204" pitchFamily="34" charset="0"/>
              </a:rPr>
              <a:t>Glomerulární filtrace</a:t>
            </a:r>
            <a:r>
              <a:rPr lang="cs-CZ" altLang="en-US" sz="2800">
                <a:solidFill>
                  <a:srgbClr val="FF3300"/>
                </a:solidFill>
                <a:latin typeface="Arial" panose="020B0604020202020204" pitchFamily="34" charset="0"/>
              </a:rPr>
              <a:t> (GFR) činí tedy cca 120 ml/min,  tj. </a:t>
            </a:r>
            <a:r>
              <a:rPr lang="cs-CZ" altLang="en-US" sz="2800" b="1">
                <a:solidFill>
                  <a:srgbClr val="FF3300"/>
                </a:solidFill>
                <a:latin typeface="Arial" panose="020B0604020202020204" pitchFamily="34" charset="0"/>
              </a:rPr>
              <a:t>2 ml/s</a:t>
            </a:r>
            <a:r>
              <a:rPr lang="cs-CZ" altLang="en-US" sz="2800">
                <a:solidFill>
                  <a:srgbClr val="FF3300"/>
                </a:solidFill>
                <a:latin typeface="Arial" panose="020B0604020202020204" pitchFamily="34" charset="0"/>
              </a:rPr>
              <a:t>.</a:t>
            </a:r>
          </a:p>
          <a:p>
            <a:pPr>
              <a:lnSpc>
                <a:spcPct val="90000"/>
              </a:lnSpc>
            </a:pPr>
            <a:r>
              <a:rPr lang="cs-CZ" altLang="en-US" sz="2800">
                <a:latin typeface="Arial" panose="020B0604020202020204" pitchFamily="34" charset="0"/>
              </a:rPr>
              <a:t>Za 24 hodin se tedy vytvoří cca 170 l glomerulárního filtrátu.</a:t>
            </a:r>
          </a:p>
          <a:p>
            <a:pPr>
              <a:lnSpc>
                <a:spcPct val="90000"/>
              </a:lnSpc>
            </a:pPr>
            <a:r>
              <a:rPr lang="cs-CZ" altLang="en-US" sz="2800">
                <a:solidFill>
                  <a:srgbClr val="FF3300"/>
                </a:solidFill>
                <a:latin typeface="Arial" panose="020B0604020202020204" pitchFamily="34" charset="0"/>
              </a:rPr>
              <a:t>Celý objem extracelulární tekutiny</a:t>
            </a:r>
            <a:r>
              <a:rPr lang="cs-CZ" altLang="en-US" sz="2800">
                <a:latin typeface="Arial" panose="020B0604020202020204" pitchFamily="34" charset="0"/>
              </a:rPr>
              <a:t> (20% tělesné hmotnosti, tedy asi 14 l u 70kg člověka) při tomto obratu </a:t>
            </a:r>
            <a:r>
              <a:rPr lang="cs-CZ" altLang="en-US" sz="2800">
                <a:solidFill>
                  <a:srgbClr val="FF3300"/>
                </a:solidFill>
                <a:latin typeface="Arial" panose="020B0604020202020204" pitchFamily="34" charset="0"/>
              </a:rPr>
              <a:t>projde ledvinami 12x za den.</a:t>
            </a:r>
          </a:p>
          <a:p>
            <a:pPr>
              <a:lnSpc>
                <a:spcPct val="90000"/>
              </a:lnSpc>
            </a:pPr>
            <a:endParaRPr lang="cs-CZ" altLang="en-US" sz="2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250825" y="1052513"/>
            <a:ext cx="8229600" cy="4530725"/>
          </a:xfrm>
        </p:spPr>
        <p:txBody>
          <a:bodyPr/>
          <a:lstStyle/>
          <a:p>
            <a:pPr>
              <a:lnSpc>
                <a:spcPct val="80000"/>
              </a:lnSpc>
              <a:buFontTx/>
              <a:buNone/>
            </a:pPr>
            <a:r>
              <a:rPr lang="cs-CZ" altLang="en-US" sz="2000">
                <a:solidFill>
                  <a:srgbClr val="FF3300"/>
                </a:solidFill>
                <a:latin typeface="Arial" panose="020B0604020202020204" pitchFamily="34" charset="0"/>
              </a:rPr>
              <a:t>GFR </a:t>
            </a:r>
            <a:r>
              <a:rPr lang="cs-CZ" altLang="en-US" sz="2000">
                <a:latin typeface="Arial" panose="020B0604020202020204" pitchFamily="34" charset="0"/>
              </a:rPr>
              <a:t>závisí na ploše a permeabilitě glomerulokapilární membrány a na hydrostatickém a onkotickém tlaku uvnitř glomerulární kapiláry a v Bowmanově pouzdře:</a:t>
            </a:r>
          </a:p>
          <a:p>
            <a:pPr>
              <a:lnSpc>
                <a:spcPct val="80000"/>
              </a:lnSpc>
              <a:buFontTx/>
              <a:buNone/>
            </a:pPr>
            <a:endParaRPr lang="cs-CZ" altLang="en-US" sz="2000">
              <a:solidFill>
                <a:srgbClr val="FF3300"/>
              </a:solidFill>
              <a:latin typeface="Arial" panose="020B0604020202020204" pitchFamily="34" charset="0"/>
            </a:endParaRPr>
          </a:p>
          <a:p>
            <a:pPr>
              <a:lnSpc>
                <a:spcPct val="80000"/>
              </a:lnSpc>
              <a:buFontTx/>
              <a:buNone/>
            </a:pPr>
            <a:r>
              <a:rPr lang="cs-CZ" altLang="en-US" sz="2000">
                <a:solidFill>
                  <a:srgbClr val="FF3300"/>
                </a:solidFill>
                <a:latin typeface="Arial" panose="020B0604020202020204" pitchFamily="34" charset="0"/>
              </a:rPr>
              <a:t>GFR=Kf  x  (PG + </a:t>
            </a:r>
            <a:r>
              <a:rPr lang="cs-CZ" altLang="en-US" sz="2000">
                <a:solidFill>
                  <a:srgbClr val="FF3300"/>
                </a:solidFill>
                <a:latin typeface="Arial" panose="020B0604020202020204" pitchFamily="34" charset="0"/>
                <a:sym typeface="Symbol" panose="05050102010706020507" pitchFamily="18" charset="2"/>
              </a:rPr>
              <a:t></a:t>
            </a:r>
            <a:r>
              <a:rPr lang="cs-CZ" altLang="en-US" sz="2000">
                <a:solidFill>
                  <a:srgbClr val="FF3300"/>
                </a:solidFill>
                <a:latin typeface="Arial" panose="020B0604020202020204" pitchFamily="34" charset="0"/>
              </a:rPr>
              <a:t>B) – (PB + </a:t>
            </a:r>
            <a:r>
              <a:rPr lang="cs-CZ" altLang="en-US" sz="2000">
                <a:solidFill>
                  <a:srgbClr val="FF3300"/>
                </a:solidFill>
                <a:latin typeface="Arial" panose="020B0604020202020204" pitchFamily="34" charset="0"/>
                <a:sym typeface="Symbol" panose="05050102010706020507" pitchFamily="18" charset="2"/>
              </a:rPr>
              <a:t></a:t>
            </a:r>
            <a:r>
              <a:rPr lang="cs-CZ" altLang="en-US" sz="2000">
                <a:solidFill>
                  <a:srgbClr val="FF3300"/>
                </a:solidFill>
                <a:latin typeface="Arial" panose="020B0604020202020204" pitchFamily="34" charset="0"/>
              </a:rPr>
              <a:t>G)</a:t>
            </a:r>
          </a:p>
          <a:p>
            <a:pPr>
              <a:lnSpc>
                <a:spcPct val="80000"/>
              </a:lnSpc>
              <a:buFontTx/>
              <a:buNone/>
            </a:pPr>
            <a:endParaRPr lang="cs-CZ" altLang="en-US" sz="2000">
              <a:solidFill>
                <a:srgbClr val="FF3300"/>
              </a:solidFill>
              <a:latin typeface="Arial" panose="020B0604020202020204" pitchFamily="34" charset="0"/>
            </a:endParaRPr>
          </a:p>
          <a:p>
            <a:pPr>
              <a:lnSpc>
                <a:spcPct val="80000"/>
              </a:lnSpc>
            </a:pPr>
            <a:r>
              <a:rPr lang="cs-CZ" altLang="en-US" sz="2000">
                <a:solidFill>
                  <a:srgbClr val="FF3300"/>
                </a:solidFill>
                <a:latin typeface="Arial" panose="020B0604020202020204" pitchFamily="34" charset="0"/>
              </a:rPr>
              <a:t>Kf	filtrační koeficient</a:t>
            </a:r>
            <a:r>
              <a:rPr lang="cs-CZ" altLang="en-US" sz="2000">
                <a:latin typeface="Arial" panose="020B0604020202020204" pitchFamily="34" charset="0"/>
              </a:rPr>
              <a:t> – závisí na ploše a permeabilitě  	glomerulokapilární membrány</a:t>
            </a:r>
          </a:p>
          <a:p>
            <a:pPr>
              <a:lnSpc>
                <a:spcPct val="80000"/>
              </a:lnSpc>
            </a:pPr>
            <a:r>
              <a:rPr lang="cs-CZ" altLang="en-US" sz="2000">
                <a:solidFill>
                  <a:srgbClr val="FF3300"/>
                </a:solidFill>
                <a:latin typeface="Arial" panose="020B0604020202020204" pitchFamily="34" charset="0"/>
              </a:rPr>
              <a:t>PG	hydrostatický tlak v glomerulární kapiláře</a:t>
            </a:r>
            <a:r>
              <a:rPr lang="cs-CZ" altLang="en-US" sz="2000">
                <a:latin typeface="Arial" panose="020B0604020202020204" pitchFamily="34" charset="0"/>
              </a:rPr>
              <a:t> (cca 45 mmHg)</a:t>
            </a:r>
          </a:p>
          <a:p>
            <a:pPr>
              <a:lnSpc>
                <a:spcPct val="80000"/>
              </a:lnSpc>
            </a:pPr>
            <a:r>
              <a:rPr lang="cs-CZ" altLang="en-US" sz="2000">
                <a:solidFill>
                  <a:srgbClr val="FF3300"/>
                </a:solidFill>
                <a:latin typeface="Arial" panose="020B0604020202020204" pitchFamily="34" charset="0"/>
              </a:rPr>
              <a:t>PB	hydrostatický tlak v Bowmanově pouzdře</a:t>
            </a:r>
            <a:r>
              <a:rPr lang="cs-CZ" altLang="en-US" sz="2000">
                <a:latin typeface="Arial" panose="020B0604020202020204" pitchFamily="34" charset="0"/>
              </a:rPr>
              <a:t> (cca 10 mmHg)</a:t>
            </a:r>
            <a:endParaRPr lang="cs-CZ" altLang="en-US" sz="2000">
              <a:latin typeface="Arial" panose="020B0604020202020204" pitchFamily="34" charset="0"/>
              <a:sym typeface="Symbol" panose="05050102010706020507" pitchFamily="18" charset="2"/>
            </a:endParaRPr>
          </a:p>
          <a:p>
            <a:pPr>
              <a:lnSpc>
                <a:spcPct val="80000"/>
              </a:lnSpc>
            </a:pPr>
            <a:r>
              <a:rPr lang="cs-CZ" altLang="en-US" sz="2000">
                <a:solidFill>
                  <a:srgbClr val="FF3300"/>
                </a:solidFill>
                <a:latin typeface="Arial" panose="020B0604020202020204" pitchFamily="34" charset="0"/>
                <a:sym typeface="Symbol" panose="05050102010706020507" pitchFamily="18" charset="2"/>
              </a:rPr>
              <a:t></a:t>
            </a:r>
            <a:r>
              <a:rPr lang="cs-CZ" altLang="en-US" sz="2000">
                <a:solidFill>
                  <a:srgbClr val="FF3300"/>
                </a:solidFill>
                <a:latin typeface="Arial" panose="020B0604020202020204" pitchFamily="34" charset="0"/>
              </a:rPr>
              <a:t>G	onkotický tlak v glomerulární kapiláře</a:t>
            </a:r>
            <a:r>
              <a:rPr lang="cs-CZ" altLang="en-US" sz="2000">
                <a:latin typeface="Arial" panose="020B0604020202020204" pitchFamily="34" charset="0"/>
              </a:rPr>
              <a:t> (cca 27 mmHg)</a:t>
            </a:r>
            <a:endParaRPr lang="cs-CZ" altLang="en-US" sz="2000">
              <a:latin typeface="Arial" panose="020B0604020202020204" pitchFamily="34" charset="0"/>
              <a:sym typeface="Symbol" panose="05050102010706020507" pitchFamily="18" charset="2"/>
            </a:endParaRPr>
          </a:p>
          <a:p>
            <a:pPr>
              <a:lnSpc>
                <a:spcPct val="80000"/>
              </a:lnSpc>
            </a:pPr>
            <a:r>
              <a:rPr lang="cs-CZ" altLang="en-US" sz="2000">
                <a:solidFill>
                  <a:srgbClr val="FF3300"/>
                </a:solidFill>
                <a:latin typeface="Arial" panose="020B0604020202020204" pitchFamily="34" charset="0"/>
                <a:sym typeface="Symbol" panose="05050102010706020507" pitchFamily="18" charset="2"/>
              </a:rPr>
              <a:t></a:t>
            </a:r>
            <a:r>
              <a:rPr lang="cs-CZ" altLang="en-US" sz="2000">
                <a:solidFill>
                  <a:srgbClr val="FF3300"/>
                </a:solidFill>
                <a:latin typeface="Arial" panose="020B0604020202020204" pitchFamily="34" charset="0"/>
              </a:rPr>
              <a:t>B	onkotický tlak v Bowmanově pouzdře</a:t>
            </a:r>
            <a:r>
              <a:rPr lang="cs-CZ" altLang="en-US" sz="2000">
                <a:latin typeface="Arial" panose="020B0604020202020204" pitchFamily="34" charset="0"/>
              </a:rPr>
              <a:t> – zanedbatelný</a:t>
            </a:r>
          </a:p>
          <a:p>
            <a:pPr>
              <a:lnSpc>
                <a:spcPct val="80000"/>
              </a:lnSpc>
            </a:pPr>
            <a:endParaRPr lang="cs-CZ" altLang="en-US" sz="2000">
              <a:latin typeface="Arial" panose="020B0604020202020204" pitchFamily="34" charset="0"/>
            </a:endParaRPr>
          </a:p>
          <a:p>
            <a:pPr>
              <a:lnSpc>
                <a:spcPct val="80000"/>
              </a:lnSpc>
              <a:buFontTx/>
              <a:buNone/>
            </a:pPr>
            <a:r>
              <a:rPr lang="cs-CZ" altLang="en-US" sz="2000">
                <a:solidFill>
                  <a:srgbClr val="FF3300"/>
                </a:solidFill>
                <a:latin typeface="Arial" panose="020B0604020202020204" pitchFamily="34" charset="0"/>
              </a:rPr>
              <a:t>Filtrační tlak je tedy kolem 8 mmHg = (45 + 0) – (10 + 27)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0" y="19050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90500">
              <a:defRPr>
                <a:solidFill>
                  <a:schemeClr val="tx1"/>
                </a:solidFill>
                <a:latin typeface="Arial" panose="020B0604020202020204" pitchFamily="34" charset="0"/>
              </a:defRPr>
            </a:lvl2pPr>
            <a:lvl3pPr marL="381000">
              <a:defRPr>
                <a:solidFill>
                  <a:schemeClr val="tx1"/>
                </a:solidFill>
                <a:latin typeface="Arial" panose="020B0604020202020204" pitchFamily="34" charset="0"/>
              </a:defRPr>
            </a:lvl3pPr>
            <a:lvl4pPr marL="758825" indent="-187325">
              <a:defRPr>
                <a:solidFill>
                  <a:schemeClr val="tx1"/>
                </a:solidFill>
                <a:latin typeface="Arial" panose="020B0604020202020204" pitchFamily="34" charset="0"/>
              </a:defRPr>
            </a:lvl4pPr>
            <a:lvl5pPr indent="-266700">
              <a:defRPr>
                <a:solidFill>
                  <a:schemeClr val="tx1"/>
                </a:solidFill>
                <a:latin typeface="Arial" panose="020B0604020202020204" pitchFamily="34" charset="0"/>
              </a:defRPr>
            </a:lvl5pPr>
            <a:lvl6pPr indent="-266700" fontAlgn="base">
              <a:spcBef>
                <a:spcPct val="0"/>
              </a:spcBef>
              <a:spcAft>
                <a:spcPct val="0"/>
              </a:spcAft>
              <a:defRPr>
                <a:solidFill>
                  <a:schemeClr val="tx1"/>
                </a:solidFill>
                <a:latin typeface="Arial" panose="020B0604020202020204" pitchFamily="34" charset="0"/>
              </a:defRPr>
            </a:lvl6pPr>
            <a:lvl7pPr indent="-266700" fontAlgn="base">
              <a:spcBef>
                <a:spcPct val="0"/>
              </a:spcBef>
              <a:spcAft>
                <a:spcPct val="0"/>
              </a:spcAft>
              <a:defRPr>
                <a:solidFill>
                  <a:schemeClr val="tx1"/>
                </a:solidFill>
                <a:latin typeface="Arial" panose="020B0604020202020204" pitchFamily="34" charset="0"/>
              </a:defRPr>
            </a:lvl7pPr>
            <a:lvl8pPr indent="-266700" fontAlgn="base">
              <a:spcBef>
                <a:spcPct val="0"/>
              </a:spcBef>
              <a:spcAft>
                <a:spcPct val="0"/>
              </a:spcAft>
              <a:defRPr>
                <a:solidFill>
                  <a:schemeClr val="tx1"/>
                </a:solidFill>
                <a:latin typeface="Arial" panose="020B0604020202020204" pitchFamily="34" charset="0"/>
              </a:defRPr>
            </a:lvl8pPr>
            <a:lvl9pPr indent="-266700" fontAlgn="base">
              <a:spcBef>
                <a:spcPct val="0"/>
              </a:spcBef>
              <a:spcAft>
                <a:spcPct val="0"/>
              </a:spcAft>
              <a:defRPr>
                <a:solidFill>
                  <a:schemeClr val="tx1"/>
                </a:solidFill>
                <a:latin typeface="Arial" panose="020B0604020202020204" pitchFamily="34" charset="0"/>
              </a:defRPr>
            </a:lvl9pPr>
          </a:lstStyle>
          <a:p>
            <a:pPr lvl="3" eaLnBrk="0" hangingPunct="0"/>
            <a:r>
              <a:rPr lang="cs-CZ" altLang="en-US" sz="2400" b="1">
                <a:solidFill>
                  <a:schemeClr val="accent2"/>
                </a:solidFill>
              </a:rPr>
              <a:t>Clearence kreatininu</a:t>
            </a:r>
            <a:endParaRPr lang="en-US" altLang="en-US" sz="2400" b="1">
              <a:solidFill>
                <a:schemeClr val="accent2"/>
              </a:solidFill>
            </a:endParaRPr>
          </a:p>
        </p:txBody>
      </p:sp>
      <p:pic>
        <p:nvPicPr>
          <p:cNvPr id="177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67000"/>
            <a:ext cx="4419600"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56" name="Rectangle 4"/>
          <p:cNvSpPr>
            <a:spLocks noChangeArrowheads="1"/>
          </p:cNvSpPr>
          <p:nvPr/>
        </p:nvSpPr>
        <p:spPr bwMode="auto">
          <a:xfrm>
            <a:off x="5105400" y="2695575"/>
            <a:ext cx="3733800" cy="2409825"/>
          </a:xfrm>
          <a:prstGeom prst="rect">
            <a:avLst/>
          </a:prstGeom>
          <a:solidFill>
            <a:srgbClr val="00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indent="-2667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cs-CZ" altLang="en-US" sz="2000" b="1"/>
              <a:t>Test srovnává U-kreatinin s P-kreatininem na základě měření</a:t>
            </a:r>
          </a:p>
          <a:p>
            <a:pPr lvl="1" eaLnBrk="0" hangingPunct="0">
              <a:spcBef>
                <a:spcPct val="30000"/>
              </a:spcBef>
              <a:buFontTx/>
              <a:buChar char="•"/>
            </a:pPr>
            <a:r>
              <a:rPr lang="cs-CZ" altLang="en-US" sz="2000" b="1"/>
              <a:t>24 h vzorku moče a</a:t>
            </a:r>
          </a:p>
          <a:p>
            <a:pPr lvl="1" eaLnBrk="0" hangingPunct="0">
              <a:spcBef>
                <a:spcPct val="30000"/>
              </a:spcBef>
              <a:buFontTx/>
              <a:buChar char="•"/>
            </a:pPr>
            <a:r>
              <a:rPr lang="cs-CZ" altLang="en-US" sz="2000" b="1"/>
              <a:t>krevního vzorku odebraného na konci 24 hodinového období</a:t>
            </a:r>
            <a:endParaRPr lang="cs-CZ" altLang="en-US" sz="2400">
              <a:latin typeface="Times New Roman" panose="02020603050405020304" pitchFamily="18" charset="0"/>
            </a:endParaRPr>
          </a:p>
        </p:txBody>
      </p:sp>
      <p:sp>
        <p:nvSpPr>
          <p:cNvPr id="177157" name="Text Box 5"/>
          <p:cNvSpPr txBox="1">
            <a:spLocks noChangeArrowheads="1"/>
          </p:cNvSpPr>
          <p:nvPr/>
        </p:nvSpPr>
        <p:spPr bwMode="auto">
          <a:xfrm>
            <a:off x="2773363" y="685800"/>
            <a:ext cx="3457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Funkční testy</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0" y="1905000"/>
            <a:ext cx="6019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6175" algn="l"/>
              </a:tabLst>
              <a:defRPr>
                <a:solidFill>
                  <a:schemeClr val="tx1"/>
                </a:solidFill>
                <a:latin typeface="Arial" panose="020B0604020202020204" pitchFamily="34" charset="0"/>
              </a:defRPr>
            </a:lvl1pPr>
            <a:lvl2pPr marL="190500">
              <a:tabLst>
                <a:tab pos="1146175" algn="l"/>
              </a:tabLst>
              <a:defRPr>
                <a:solidFill>
                  <a:schemeClr val="tx1"/>
                </a:solidFill>
                <a:latin typeface="Arial" panose="020B0604020202020204" pitchFamily="34" charset="0"/>
              </a:defRPr>
            </a:lvl2pPr>
            <a:lvl3pPr marL="381000">
              <a:tabLst>
                <a:tab pos="1146175" algn="l"/>
              </a:tabLst>
              <a:defRPr>
                <a:solidFill>
                  <a:schemeClr val="tx1"/>
                </a:solidFill>
                <a:latin typeface="Arial" panose="020B0604020202020204" pitchFamily="34" charset="0"/>
              </a:defRPr>
            </a:lvl3pPr>
            <a:lvl4pPr marL="758825" indent="-187325">
              <a:tabLst>
                <a:tab pos="1146175" algn="l"/>
              </a:tabLst>
              <a:defRPr>
                <a:solidFill>
                  <a:schemeClr val="tx1"/>
                </a:solidFill>
                <a:latin typeface="Arial" panose="020B0604020202020204" pitchFamily="34" charset="0"/>
              </a:defRPr>
            </a:lvl4pPr>
            <a:lvl5pPr indent="-593725">
              <a:tabLst>
                <a:tab pos="1146175" algn="l"/>
              </a:tabLst>
              <a:defRPr>
                <a:solidFill>
                  <a:schemeClr val="tx1"/>
                </a:solidFill>
                <a:latin typeface="Arial" panose="020B0604020202020204" pitchFamily="34" charset="0"/>
              </a:defRPr>
            </a:lvl5pPr>
            <a:lvl6pPr indent="-593725" fontAlgn="base">
              <a:spcBef>
                <a:spcPct val="0"/>
              </a:spcBef>
              <a:spcAft>
                <a:spcPct val="0"/>
              </a:spcAft>
              <a:tabLst>
                <a:tab pos="1146175" algn="l"/>
              </a:tabLst>
              <a:defRPr>
                <a:solidFill>
                  <a:schemeClr val="tx1"/>
                </a:solidFill>
                <a:latin typeface="Arial" panose="020B0604020202020204" pitchFamily="34" charset="0"/>
              </a:defRPr>
            </a:lvl6pPr>
            <a:lvl7pPr indent="-593725" fontAlgn="base">
              <a:spcBef>
                <a:spcPct val="0"/>
              </a:spcBef>
              <a:spcAft>
                <a:spcPct val="0"/>
              </a:spcAft>
              <a:tabLst>
                <a:tab pos="1146175" algn="l"/>
              </a:tabLst>
              <a:defRPr>
                <a:solidFill>
                  <a:schemeClr val="tx1"/>
                </a:solidFill>
                <a:latin typeface="Arial" panose="020B0604020202020204" pitchFamily="34" charset="0"/>
              </a:defRPr>
            </a:lvl7pPr>
            <a:lvl8pPr indent="-593725" fontAlgn="base">
              <a:spcBef>
                <a:spcPct val="0"/>
              </a:spcBef>
              <a:spcAft>
                <a:spcPct val="0"/>
              </a:spcAft>
              <a:tabLst>
                <a:tab pos="1146175" algn="l"/>
              </a:tabLst>
              <a:defRPr>
                <a:solidFill>
                  <a:schemeClr val="tx1"/>
                </a:solidFill>
                <a:latin typeface="Arial" panose="020B0604020202020204" pitchFamily="34" charset="0"/>
              </a:defRPr>
            </a:lvl8pPr>
            <a:lvl9pPr indent="-593725" fontAlgn="base">
              <a:spcBef>
                <a:spcPct val="0"/>
              </a:spcBef>
              <a:spcAft>
                <a:spcPct val="0"/>
              </a:spcAft>
              <a:tabLst>
                <a:tab pos="1146175" algn="l"/>
              </a:tabLst>
              <a:defRPr>
                <a:solidFill>
                  <a:schemeClr val="tx1"/>
                </a:solidFill>
                <a:latin typeface="Arial" panose="020B0604020202020204" pitchFamily="34" charset="0"/>
              </a:defRPr>
            </a:lvl9pPr>
          </a:lstStyle>
          <a:p>
            <a:pPr lvl="3" eaLnBrk="0" hangingPunct="0"/>
            <a:r>
              <a:rPr lang="cs-CZ" altLang="en-US" sz="2400" b="1">
                <a:solidFill>
                  <a:schemeClr val="accent2"/>
                </a:solidFill>
              </a:rPr>
              <a:t>Clearence kreatininu</a:t>
            </a:r>
            <a:endParaRPr lang="cs-CZ" altLang="en-US" sz="2000" b="1"/>
          </a:p>
          <a:p>
            <a:pPr lvl="3" eaLnBrk="0" hangingPunct="0"/>
            <a:endParaRPr lang="cs-CZ" altLang="en-US" sz="2000" b="1"/>
          </a:p>
          <a:p>
            <a:pPr lvl="3" eaLnBrk="0" hangingPunct="0"/>
            <a:r>
              <a:rPr lang="cs-CZ" altLang="en-US" sz="2000" b="1"/>
              <a:t>Patologie:</a:t>
            </a:r>
          </a:p>
          <a:p>
            <a:pPr lvl="3" eaLnBrk="0" hangingPunct="0"/>
            <a:endParaRPr lang="cs-CZ" altLang="en-US" sz="2000" b="1"/>
          </a:p>
          <a:p>
            <a:pPr lvl="3" eaLnBrk="0" hangingPunct="0"/>
            <a:r>
              <a:rPr lang="cs-CZ" altLang="en-US" sz="2000" b="1">
                <a:sym typeface="Symbol" panose="05050102010706020507" pitchFamily="18" charset="2"/>
              </a:rPr>
              <a:t> ...	zánik nefronů</a:t>
            </a:r>
          </a:p>
          <a:p>
            <a:pPr lvl="3" eaLnBrk="0" hangingPunct="0"/>
            <a:r>
              <a:rPr lang="cs-CZ" altLang="en-US" sz="2000" b="1">
                <a:sym typeface="Symbol" panose="05050102010706020507" pitchFamily="18" charset="2"/>
              </a:rPr>
              <a:t>		akutní hemodynamické změny</a:t>
            </a:r>
            <a:endParaRPr lang="cs-CZ" altLang="en-US" sz="2000" b="1"/>
          </a:p>
          <a:p>
            <a:pPr lvl="3" eaLnBrk="0" hangingPunct="0"/>
            <a:endParaRPr lang="cs-CZ" altLang="en-US" sz="2000" b="1"/>
          </a:p>
          <a:p>
            <a:pPr lvl="3" eaLnBrk="0" hangingPunct="0"/>
            <a:r>
              <a:rPr lang="cs-CZ" altLang="en-US" sz="2000" b="1">
                <a:sym typeface="Symbol" panose="05050102010706020507" pitchFamily="18" charset="2"/>
              </a:rPr>
              <a:t></a:t>
            </a:r>
            <a:r>
              <a:rPr lang="cs-CZ" altLang="en-US" sz="2000" b="1"/>
              <a:t> ...	 </a:t>
            </a:r>
            <a:r>
              <a:rPr lang="cs-CZ" altLang="en-US" sz="2000" b="1">
                <a:sym typeface="Symbol" panose="05050102010706020507" pitchFamily="18" charset="2"/>
              </a:rPr>
              <a:t> onkotivkého tlaku</a:t>
            </a:r>
          </a:p>
          <a:p>
            <a:pPr lvl="3" eaLnBrk="0" hangingPunct="0"/>
            <a:r>
              <a:rPr lang="cs-CZ" altLang="en-US" sz="2000" b="1">
                <a:sym typeface="Symbol" panose="05050102010706020507" pitchFamily="18" charset="2"/>
              </a:rPr>
              <a:t>		  permeability glomerulární 		membrány</a:t>
            </a:r>
            <a:r>
              <a:rPr lang="cs-CZ" altLang="en-US" sz="2000" b="1"/>
              <a:t> (incip. DM nefropatie)</a:t>
            </a:r>
          </a:p>
        </p:txBody>
      </p:sp>
      <p:pic>
        <p:nvPicPr>
          <p:cNvPr id="178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28800"/>
            <a:ext cx="335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180" name="Text Box 4"/>
          <p:cNvSpPr txBox="1">
            <a:spLocks noChangeArrowheads="1"/>
          </p:cNvSpPr>
          <p:nvPr/>
        </p:nvSpPr>
        <p:spPr bwMode="auto">
          <a:xfrm>
            <a:off x="2773363" y="685800"/>
            <a:ext cx="3457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Funkční testy</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0" y="19050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6175" algn="l"/>
              </a:tabLst>
              <a:defRPr>
                <a:solidFill>
                  <a:schemeClr val="tx1"/>
                </a:solidFill>
                <a:latin typeface="Arial" panose="020B0604020202020204" pitchFamily="34" charset="0"/>
              </a:defRPr>
            </a:lvl1pPr>
            <a:lvl2pPr marL="190500">
              <a:tabLst>
                <a:tab pos="1146175" algn="l"/>
              </a:tabLst>
              <a:defRPr>
                <a:solidFill>
                  <a:schemeClr val="tx1"/>
                </a:solidFill>
                <a:latin typeface="Arial" panose="020B0604020202020204" pitchFamily="34" charset="0"/>
              </a:defRPr>
            </a:lvl2pPr>
            <a:lvl3pPr marL="381000">
              <a:tabLst>
                <a:tab pos="1146175" algn="l"/>
              </a:tabLst>
              <a:defRPr>
                <a:solidFill>
                  <a:schemeClr val="tx1"/>
                </a:solidFill>
                <a:latin typeface="Arial" panose="020B0604020202020204" pitchFamily="34" charset="0"/>
              </a:defRPr>
            </a:lvl3pPr>
            <a:lvl4pPr marL="758825" indent="-187325">
              <a:tabLst>
                <a:tab pos="1146175" algn="l"/>
              </a:tabLst>
              <a:defRPr>
                <a:solidFill>
                  <a:schemeClr val="tx1"/>
                </a:solidFill>
                <a:latin typeface="Arial" panose="020B0604020202020204" pitchFamily="34" charset="0"/>
              </a:defRPr>
            </a:lvl4pPr>
            <a:lvl5pPr indent="-593725">
              <a:tabLst>
                <a:tab pos="1146175" algn="l"/>
              </a:tabLst>
              <a:defRPr>
                <a:solidFill>
                  <a:schemeClr val="tx1"/>
                </a:solidFill>
                <a:latin typeface="Arial" panose="020B0604020202020204" pitchFamily="34" charset="0"/>
              </a:defRPr>
            </a:lvl5pPr>
            <a:lvl6pPr indent="-593725" fontAlgn="base">
              <a:spcBef>
                <a:spcPct val="0"/>
              </a:spcBef>
              <a:spcAft>
                <a:spcPct val="0"/>
              </a:spcAft>
              <a:tabLst>
                <a:tab pos="1146175" algn="l"/>
              </a:tabLst>
              <a:defRPr>
                <a:solidFill>
                  <a:schemeClr val="tx1"/>
                </a:solidFill>
                <a:latin typeface="Arial" panose="020B0604020202020204" pitchFamily="34" charset="0"/>
              </a:defRPr>
            </a:lvl6pPr>
            <a:lvl7pPr indent="-593725" fontAlgn="base">
              <a:spcBef>
                <a:spcPct val="0"/>
              </a:spcBef>
              <a:spcAft>
                <a:spcPct val="0"/>
              </a:spcAft>
              <a:tabLst>
                <a:tab pos="1146175" algn="l"/>
              </a:tabLst>
              <a:defRPr>
                <a:solidFill>
                  <a:schemeClr val="tx1"/>
                </a:solidFill>
                <a:latin typeface="Arial" panose="020B0604020202020204" pitchFamily="34" charset="0"/>
              </a:defRPr>
            </a:lvl7pPr>
            <a:lvl8pPr indent="-593725" fontAlgn="base">
              <a:spcBef>
                <a:spcPct val="0"/>
              </a:spcBef>
              <a:spcAft>
                <a:spcPct val="0"/>
              </a:spcAft>
              <a:tabLst>
                <a:tab pos="1146175" algn="l"/>
              </a:tabLst>
              <a:defRPr>
                <a:solidFill>
                  <a:schemeClr val="tx1"/>
                </a:solidFill>
                <a:latin typeface="Arial" panose="020B0604020202020204" pitchFamily="34" charset="0"/>
              </a:defRPr>
            </a:lvl8pPr>
            <a:lvl9pPr indent="-593725" fontAlgn="base">
              <a:spcBef>
                <a:spcPct val="0"/>
              </a:spcBef>
              <a:spcAft>
                <a:spcPct val="0"/>
              </a:spcAft>
              <a:tabLst>
                <a:tab pos="1146175" algn="l"/>
              </a:tabLst>
              <a:defRPr>
                <a:solidFill>
                  <a:schemeClr val="tx1"/>
                </a:solidFill>
                <a:latin typeface="Arial" panose="020B0604020202020204" pitchFamily="34" charset="0"/>
              </a:defRPr>
            </a:lvl9pPr>
          </a:lstStyle>
          <a:p>
            <a:pPr lvl="3" eaLnBrk="0" hangingPunct="0"/>
            <a:r>
              <a:rPr lang="en-US" altLang="en-US" sz="2400" b="1">
                <a:solidFill>
                  <a:schemeClr val="accent2"/>
                </a:solidFill>
              </a:rPr>
              <a:t>Clearence inulinu</a:t>
            </a:r>
            <a:endParaRPr lang="en-US" altLang="en-US" sz="2000" b="1"/>
          </a:p>
        </p:txBody>
      </p:sp>
      <p:pic>
        <p:nvPicPr>
          <p:cNvPr id="179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71800"/>
            <a:ext cx="5867400"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14287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9205" name="Rectangle 5"/>
          <p:cNvSpPr>
            <a:spLocks noChangeArrowheads="1"/>
          </p:cNvSpPr>
          <p:nvPr/>
        </p:nvSpPr>
        <p:spPr bwMode="auto">
          <a:xfrm>
            <a:off x="685800" y="5124450"/>
            <a:ext cx="1981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cs-CZ" altLang="en-US" sz="1600" b="1">
                <a:latin typeface="Arial" panose="020B0604020202020204" pitchFamily="34" charset="0"/>
              </a:rPr>
              <a:t>Fruktan - molekula inulinu</a:t>
            </a:r>
            <a:endParaRPr lang="cs-CZ" altLang="en-US" sz="2400">
              <a:latin typeface="Times New Roman" panose="02020603050405020304" pitchFamily="18" charset="0"/>
            </a:endParaRPr>
          </a:p>
        </p:txBody>
      </p:sp>
      <p:sp>
        <p:nvSpPr>
          <p:cNvPr id="179206" name="Rectangle 6"/>
          <p:cNvSpPr>
            <a:spLocks noChangeArrowheads="1"/>
          </p:cNvSpPr>
          <p:nvPr/>
        </p:nvSpPr>
        <p:spPr bwMode="auto">
          <a:xfrm>
            <a:off x="3581400" y="1965325"/>
            <a:ext cx="5562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a:defRPr>
                <a:solidFill>
                  <a:schemeClr val="tx1"/>
                </a:solidFill>
                <a:latin typeface="Arial" panose="020B0604020202020204" pitchFamily="34" charset="0"/>
              </a:defRPr>
            </a:lvl1pPr>
            <a:lvl2pPr marL="4730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cs-CZ" altLang="en-US" sz="2000" b="1"/>
              <a:t>= Filtrace inulinu glomerulární membránou za 1min.</a:t>
            </a:r>
          </a:p>
          <a:p>
            <a:pPr eaLnBrk="0" hangingPunct="0"/>
            <a:r>
              <a:rPr lang="cs-CZ" altLang="en-US" sz="2000" b="1"/>
              <a:t>= GFR × C</a:t>
            </a:r>
            <a:r>
              <a:rPr lang="cs-CZ" altLang="en-US" sz="2000" b="1" baseline="-25000"/>
              <a:t>p</a:t>
            </a:r>
            <a:r>
              <a:rPr lang="cs-CZ" altLang="en-US" sz="2000" b="1"/>
              <a:t>/0.94</a:t>
            </a:r>
            <a:endParaRPr lang="cs-CZ" altLang="en-US" sz="2400">
              <a:latin typeface="Times New Roman" panose="02020603050405020304" pitchFamily="18" charset="0"/>
            </a:endParaRPr>
          </a:p>
        </p:txBody>
      </p:sp>
      <p:sp>
        <p:nvSpPr>
          <p:cNvPr id="179207" name="Text Box 7"/>
          <p:cNvSpPr txBox="1">
            <a:spLocks noChangeArrowheads="1"/>
          </p:cNvSpPr>
          <p:nvPr/>
        </p:nvSpPr>
        <p:spPr bwMode="auto">
          <a:xfrm>
            <a:off x="2773363" y="685800"/>
            <a:ext cx="3457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Funkční testy</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62213"/>
            <a:ext cx="5715000"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251" name="Rectangle 3"/>
          <p:cNvSpPr>
            <a:spLocks noChangeArrowheads="1"/>
          </p:cNvSpPr>
          <p:nvPr/>
        </p:nvSpPr>
        <p:spPr bwMode="auto">
          <a:xfrm>
            <a:off x="0" y="1905000"/>
            <a:ext cx="891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6175" algn="l"/>
                <a:tab pos="2574925" algn="l"/>
              </a:tabLst>
              <a:defRPr>
                <a:solidFill>
                  <a:schemeClr val="tx1"/>
                </a:solidFill>
                <a:latin typeface="Arial" panose="020B0604020202020204" pitchFamily="34" charset="0"/>
              </a:defRPr>
            </a:lvl1pPr>
            <a:lvl2pPr marL="190500">
              <a:tabLst>
                <a:tab pos="1146175" algn="l"/>
                <a:tab pos="2574925" algn="l"/>
              </a:tabLst>
              <a:defRPr>
                <a:solidFill>
                  <a:schemeClr val="tx1"/>
                </a:solidFill>
                <a:latin typeface="Arial" panose="020B0604020202020204" pitchFamily="34" charset="0"/>
              </a:defRPr>
            </a:lvl2pPr>
            <a:lvl3pPr marL="381000">
              <a:tabLst>
                <a:tab pos="1146175" algn="l"/>
                <a:tab pos="2574925" algn="l"/>
              </a:tabLst>
              <a:defRPr>
                <a:solidFill>
                  <a:schemeClr val="tx1"/>
                </a:solidFill>
                <a:latin typeface="Arial" panose="020B0604020202020204" pitchFamily="34" charset="0"/>
              </a:defRPr>
            </a:lvl3pPr>
            <a:lvl4pPr marL="758825" indent="-187325">
              <a:tabLst>
                <a:tab pos="1146175" algn="l"/>
                <a:tab pos="2574925" algn="l"/>
              </a:tabLst>
              <a:defRPr>
                <a:solidFill>
                  <a:schemeClr val="tx1"/>
                </a:solidFill>
                <a:latin typeface="Arial" panose="020B0604020202020204" pitchFamily="34" charset="0"/>
              </a:defRPr>
            </a:lvl4pPr>
            <a:lvl5pPr indent="-593725">
              <a:tabLst>
                <a:tab pos="1146175" algn="l"/>
                <a:tab pos="2574925" algn="l"/>
              </a:tabLst>
              <a:defRPr>
                <a:solidFill>
                  <a:schemeClr val="tx1"/>
                </a:solidFill>
                <a:latin typeface="Arial" panose="020B0604020202020204" pitchFamily="34" charset="0"/>
              </a:defRPr>
            </a:lvl5pPr>
            <a:lvl6pPr indent="-593725" fontAlgn="base">
              <a:spcBef>
                <a:spcPct val="0"/>
              </a:spcBef>
              <a:spcAft>
                <a:spcPct val="0"/>
              </a:spcAft>
              <a:tabLst>
                <a:tab pos="1146175" algn="l"/>
                <a:tab pos="2574925" algn="l"/>
              </a:tabLst>
              <a:defRPr>
                <a:solidFill>
                  <a:schemeClr val="tx1"/>
                </a:solidFill>
                <a:latin typeface="Arial" panose="020B0604020202020204" pitchFamily="34" charset="0"/>
              </a:defRPr>
            </a:lvl6pPr>
            <a:lvl7pPr indent="-593725" fontAlgn="base">
              <a:spcBef>
                <a:spcPct val="0"/>
              </a:spcBef>
              <a:spcAft>
                <a:spcPct val="0"/>
              </a:spcAft>
              <a:tabLst>
                <a:tab pos="1146175" algn="l"/>
                <a:tab pos="2574925" algn="l"/>
              </a:tabLst>
              <a:defRPr>
                <a:solidFill>
                  <a:schemeClr val="tx1"/>
                </a:solidFill>
                <a:latin typeface="Arial" panose="020B0604020202020204" pitchFamily="34" charset="0"/>
              </a:defRPr>
            </a:lvl7pPr>
            <a:lvl8pPr indent="-593725" fontAlgn="base">
              <a:spcBef>
                <a:spcPct val="0"/>
              </a:spcBef>
              <a:spcAft>
                <a:spcPct val="0"/>
              </a:spcAft>
              <a:tabLst>
                <a:tab pos="1146175" algn="l"/>
                <a:tab pos="2574925" algn="l"/>
              </a:tabLst>
              <a:defRPr>
                <a:solidFill>
                  <a:schemeClr val="tx1"/>
                </a:solidFill>
                <a:latin typeface="Arial" panose="020B0604020202020204" pitchFamily="34" charset="0"/>
              </a:defRPr>
            </a:lvl8pPr>
            <a:lvl9pPr indent="-593725" fontAlgn="base">
              <a:spcBef>
                <a:spcPct val="0"/>
              </a:spcBef>
              <a:spcAft>
                <a:spcPct val="0"/>
              </a:spcAft>
              <a:tabLst>
                <a:tab pos="1146175" algn="l"/>
                <a:tab pos="2574925" algn="l"/>
              </a:tabLst>
              <a:defRPr>
                <a:solidFill>
                  <a:schemeClr val="tx1"/>
                </a:solidFill>
                <a:latin typeface="Arial" panose="020B0604020202020204" pitchFamily="34" charset="0"/>
              </a:defRPr>
            </a:lvl9pPr>
          </a:lstStyle>
          <a:p>
            <a:pPr lvl="3" eaLnBrk="0" hangingPunct="0"/>
            <a:r>
              <a:rPr lang="en-US" altLang="en-US" sz="2400" b="1" baseline="30000">
                <a:solidFill>
                  <a:schemeClr val="accent2"/>
                </a:solidFill>
              </a:rPr>
              <a:t>51</a:t>
            </a:r>
            <a:r>
              <a:rPr lang="en-US" altLang="en-US" sz="2400" b="1">
                <a:solidFill>
                  <a:schemeClr val="accent2"/>
                </a:solidFill>
              </a:rPr>
              <a:t>Cr - EDTA clearence</a:t>
            </a:r>
          </a:p>
          <a:p>
            <a:pPr lvl="3" eaLnBrk="0" hangingPunct="0"/>
            <a:r>
              <a:rPr lang="en-US" altLang="en-US" sz="2400" b="1" baseline="30000">
                <a:solidFill>
                  <a:schemeClr val="accent2"/>
                </a:solidFill>
              </a:rPr>
              <a:t>99m</a:t>
            </a:r>
            <a:r>
              <a:rPr lang="en-US" altLang="en-US" sz="2400" b="1">
                <a:solidFill>
                  <a:schemeClr val="accent2"/>
                </a:solidFill>
              </a:rPr>
              <a:t>Tc - DTPA clearence</a:t>
            </a:r>
            <a:endParaRPr lang="en-US" altLang="en-US" sz="2000" b="1"/>
          </a:p>
          <a:p>
            <a:pPr lvl="3" eaLnBrk="0" hangingPunct="0">
              <a:spcBef>
                <a:spcPct val="30000"/>
              </a:spcBef>
            </a:pPr>
            <a:r>
              <a:rPr lang="en-US" altLang="en-US" sz="2000" b="1"/>
              <a:t>				Rychlé testy hodnocení g</a:t>
            </a:r>
            <a:r>
              <a:rPr lang="cs-CZ" altLang="en-US" sz="2000" b="1"/>
              <a:t>lomerulární filtrace</a:t>
            </a:r>
            <a:endParaRPr lang="en-US" altLang="en-US" sz="2000" b="1"/>
          </a:p>
        </p:txBody>
      </p:sp>
      <p:sp>
        <p:nvSpPr>
          <p:cNvPr id="181252" name="Rectangle 4"/>
          <p:cNvSpPr>
            <a:spLocks noChangeArrowheads="1"/>
          </p:cNvSpPr>
          <p:nvPr/>
        </p:nvSpPr>
        <p:spPr bwMode="auto">
          <a:xfrm>
            <a:off x="3657600" y="3260725"/>
            <a:ext cx="5257800" cy="1311275"/>
          </a:xfrm>
          <a:prstGeom prst="rect">
            <a:avLst/>
          </a:prstGeom>
          <a:solidFill>
            <a:srgbClr val="00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indent="-2667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000" b="1"/>
              <a:t>I.v. aplikace izotopu,</a:t>
            </a:r>
          </a:p>
          <a:p>
            <a:pPr eaLnBrk="0" hangingPunct="0"/>
            <a:r>
              <a:rPr lang="en-US" altLang="en-US" sz="2000" b="1"/>
              <a:t>Monitorování klesající plazmatické aktivity,</a:t>
            </a:r>
          </a:p>
          <a:p>
            <a:pPr eaLnBrk="0" hangingPunct="0"/>
            <a:r>
              <a:rPr lang="en-US" altLang="en-US" sz="2000" b="1"/>
              <a:t>x není třeba sbírat moč.</a:t>
            </a:r>
            <a:endParaRPr lang="en-US" altLang="en-US" sz="2400">
              <a:latin typeface="Times New Roman" panose="02020603050405020304" pitchFamily="18" charset="0"/>
            </a:endParaRPr>
          </a:p>
        </p:txBody>
      </p:sp>
      <p:sp>
        <p:nvSpPr>
          <p:cNvPr id="181253" name="Text Box 5"/>
          <p:cNvSpPr txBox="1">
            <a:spLocks noChangeArrowheads="1"/>
          </p:cNvSpPr>
          <p:nvPr/>
        </p:nvSpPr>
        <p:spPr bwMode="auto">
          <a:xfrm>
            <a:off x="2773363" y="685800"/>
            <a:ext cx="3457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Funkční testy</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cs-CZ" altLang="en-US" sz="3600" b="1" dirty="0"/>
              <a:t>I. SÉROVÁ KONCENTRACE KREATININU A </a:t>
            </a:r>
            <a:r>
              <a:rPr lang="cs-CZ" altLang="en-US" sz="3600" b="1" dirty="0" smtClean="0"/>
              <a:t>UREY (= MOČOVINY)</a:t>
            </a:r>
            <a:endParaRPr lang="cs-CZ" altLang="en-US" sz="3600" b="1" dirty="0"/>
          </a:p>
        </p:txBody>
      </p:sp>
      <p:sp>
        <p:nvSpPr>
          <p:cNvPr id="73731" name="Rectangle 3"/>
          <p:cNvSpPr>
            <a:spLocks noGrp="1" noChangeArrowheads="1"/>
          </p:cNvSpPr>
          <p:nvPr>
            <p:ph idx="1"/>
          </p:nvPr>
        </p:nvSpPr>
        <p:spPr>
          <a:xfrm>
            <a:off x="0" y="1600200"/>
            <a:ext cx="8532813" cy="3989388"/>
          </a:xfrm>
        </p:spPr>
        <p:txBody>
          <a:bodyPr/>
          <a:lstStyle/>
          <a:p>
            <a:pPr>
              <a:lnSpc>
                <a:spcPct val="90000"/>
              </a:lnSpc>
              <a:buFontTx/>
              <a:buNone/>
            </a:pPr>
            <a:r>
              <a:rPr lang="cs-CZ" altLang="en-US" sz="2800" b="1" dirty="0">
                <a:solidFill>
                  <a:srgbClr val="FF3300"/>
                </a:solidFill>
                <a:latin typeface="Arial" panose="020B0604020202020204" pitchFamily="34" charset="0"/>
              </a:rPr>
              <a:t>Kreatinin</a:t>
            </a:r>
          </a:p>
          <a:p>
            <a:pPr>
              <a:lnSpc>
                <a:spcPct val="90000"/>
              </a:lnSpc>
            </a:pPr>
            <a:r>
              <a:rPr lang="cs-CZ" altLang="en-US" sz="2800" dirty="0">
                <a:latin typeface="Arial" panose="020B0604020202020204" pitchFamily="34" charset="0"/>
              </a:rPr>
              <a:t>pochází ze svalů přeměnou z kreatinu neenzymovou dehydratací, jeho sérová koncentrace je tedy ovlivněna objemem svalové hmoty (vyšší u mužů, nižší u žen)</a:t>
            </a:r>
          </a:p>
          <a:p>
            <a:pPr>
              <a:lnSpc>
                <a:spcPct val="90000"/>
              </a:lnSpc>
            </a:pPr>
            <a:r>
              <a:rPr lang="cs-CZ" altLang="en-US" sz="2800" dirty="0">
                <a:latin typeface="Arial" panose="020B0604020202020204" pitchFamily="34" charset="0"/>
              </a:rPr>
              <a:t>normální hodnoty: ženy </a:t>
            </a:r>
            <a:r>
              <a:rPr lang="cs-CZ" altLang="en-US" sz="2800" b="1" dirty="0">
                <a:latin typeface="Arial" panose="020B0604020202020204" pitchFamily="34" charset="0"/>
              </a:rPr>
              <a:t>60 – 100 </a:t>
            </a:r>
            <a:r>
              <a:rPr lang="el-GR" altLang="en-US" sz="2800" b="1" dirty="0">
                <a:latin typeface="Arial" panose="020B0604020202020204" pitchFamily="34" charset="0"/>
              </a:rPr>
              <a:t>μ</a:t>
            </a:r>
            <a:r>
              <a:rPr lang="cs-CZ" altLang="en-US" sz="2800" b="1" dirty="0">
                <a:latin typeface="Arial" panose="020B0604020202020204" pitchFamily="34" charset="0"/>
              </a:rPr>
              <a:t>mol/l</a:t>
            </a:r>
            <a:r>
              <a:rPr lang="cs-CZ" altLang="en-US" sz="2800" dirty="0">
                <a:latin typeface="Arial" panose="020B0604020202020204" pitchFamily="34" charset="0"/>
              </a:rPr>
              <a:t>, </a:t>
            </a:r>
            <a:endParaRPr lang="cs-CZ" altLang="en-US" sz="2800" dirty="0" smtClean="0">
              <a:latin typeface="Arial" panose="020B0604020202020204" pitchFamily="34" charset="0"/>
            </a:endParaRPr>
          </a:p>
          <a:p>
            <a:pPr marL="0" indent="0">
              <a:lnSpc>
                <a:spcPct val="90000"/>
              </a:lnSpc>
              <a:buNone/>
            </a:pPr>
            <a:r>
              <a:rPr lang="cs-CZ" altLang="en-US" sz="2800" dirty="0" smtClean="0">
                <a:latin typeface="Arial" panose="020B0604020202020204" pitchFamily="34" charset="0"/>
              </a:rPr>
              <a:t>muži </a:t>
            </a:r>
            <a:r>
              <a:rPr lang="cs-CZ" altLang="en-US" sz="2800" b="1" dirty="0">
                <a:latin typeface="Arial" panose="020B0604020202020204" pitchFamily="34" charset="0"/>
              </a:rPr>
              <a:t>70 – 110</a:t>
            </a:r>
            <a:r>
              <a:rPr lang="cs-CZ" altLang="en-US" sz="2800" dirty="0">
                <a:latin typeface="Arial" panose="020B0604020202020204" pitchFamily="34" charset="0"/>
              </a:rPr>
              <a:t> </a:t>
            </a:r>
            <a:r>
              <a:rPr lang="el-GR" altLang="en-US" sz="2800" b="1" dirty="0">
                <a:latin typeface="Arial" panose="020B0604020202020204" pitchFamily="34" charset="0"/>
              </a:rPr>
              <a:t>μ</a:t>
            </a:r>
            <a:r>
              <a:rPr lang="cs-CZ" altLang="en-US" sz="2800" b="1" dirty="0">
                <a:latin typeface="Arial" panose="020B0604020202020204" pitchFamily="34" charset="0"/>
              </a:rPr>
              <a:t>mol/l</a:t>
            </a:r>
            <a:endParaRPr lang="cs-CZ" altLang="en-US" sz="2800" dirty="0">
              <a:latin typeface="Arial" panose="020B0604020202020204" pitchFamily="34" charset="0"/>
            </a:endParaRPr>
          </a:p>
          <a:p>
            <a:pPr>
              <a:lnSpc>
                <a:spcPct val="90000"/>
              </a:lnSpc>
            </a:pPr>
            <a:r>
              <a:rPr lang="cs-CZ" altLang="en-US" sz="2800" dirty="0">
                <a:latin typeface="Arial" panose="020B0604020202020204" pitchFamily="34" charset="0"/>
              </a:rPr>
              <a:t>90% kreatininu vyloučeného močí pochází z glomerulární filtrace, 10% z tubulární sekrece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55650" y="-242888"/>
            <a:ext cx="6870700" cy="1343026"/>
          </a:xfrm>
        </p:spPr>
        <p:txBody>
          <a:bodyPr/>
          <a:lstStyle/>
          <a:p>
            <a:r>
              <a:rPr lang="cs-CZ" altLang="en-US" b="1"/>
              <a:t>GFR</a:t>
            </a:r>
            <a:r>
              <a:rPr lang="cs-CZ" altLang="en-US"/>
              <a:t> je </a:t>
            </a:r>
            <a:r>
              <a:rPr lang="cs-CZ" altLang="en-US" b="1"/>
              <a:t>snížená</a:t>
            </a:r>
            <a:r>
              <a:rPr lang="cs-CZ" altLang="en-US"/>
              <a:t> při:</a:t>
            </a:r>
          </a:p>
        </p:txBody>
      </p:sp>
      <p:sp>
        <p:nvSpPr>
          <p:cNvPr id="96259" name="Rectangle 3"/>
          <p:cNvSpPr>
            <a:spLocks noGrp="1" noChangeArrowheads="1"/>
          </p:cNvSpPr>
          <p:nvPr>
            <p:ph idx="1"/>
          </p:nvPr>
        </p:nvSpPr>
        <p:spPr>
          <a:xfrm>
            <a:off x="1042988" y="981075"/>
            <a:ext cx="7561262" cy="4530725"/>
          </a:xfrm>
        </p:spPr>
        <p:txBody>
          <a:bodyPr>
            <a:normAutofit lnSpcReduction="10000"/>
          </a:bodyPr>
          <a:lstStyle/>
          <a:p>
            <a:pPr>
              <a:lnSpc>
                <a:spcPct val="80000"/>
              </a:lnSpc>
            </a:pPr>
            <a:r>
              <a:rPr lang="cs-CZ" altLang="en-US" sz="2800" u="sng">
                <a:solidFill>
                  <a:srgbClr val="FF3300"/>
                </a:solidFill>
                <a:latin typeface="Arial" panose="020B0604020202020204" pitchFamily="34" charset="0"/>
              </a:rPr>
              <a:t>redukci filtrační plochy</a:t>
            </a:r>
            <a:r>
              <a:rPr lang="cs-CZ" altLang="en-US" sz="2800">
                <a:latin typeface="Arial" panose="020B0604020202020204" pitchFamily="34" charset="0"/>
              </a:rPr>
              <a:t> – všechna renální onemocnění, která jsou spojená s redukcí počtu funkčních glomerulů – progredující renální selhání</a:t>
            </a:r>
            <a:endParaRPr lang="cs-CZ" altLang="en-US" sz="2800" u="sng">
              <a:latin typeface="Arial" panose="020B0604020202020204" pitchFamily="34" charset="0"/>
            </a:endParaRPr>
          </a:p>
          <a:p>
            <a:pPr>
              <a:lnSpc>
                <a:spcPct val="80000"/>
              </a:lnSpc>
            </a:pPr>
            <a:r>
              <a:rPr lang="cs-CZ" altLang="en-US" sz="2800" u="sng">
                <a:solidFill>
                  <a:srgbClr val="FF3300"/>
                </a:solidFill>
                <a:latin typeface="Arial" panose="020B0604020202020204" pitchFamily="34" charset="0"/>
              </a:rPr>
              <a:t>snížené permeabilitě glomerulokapilární </a:t>
            </a:r>
            <a:r>
              <a:rPr lang="cs-CZ" altLang="en-US" sz="2800">
                <a:solidFill>
                  <a:srgbClr val="FF3300"/>
                </a:solidFill>
                <a:latin typeface="Arial" panose="020B0604020202020204" pitchFamily="34" charset="0"/>
              </a:rPr>
              <a:t>membrány</a:t>
            </a:r>
            <a:r>
              <a:rPr lang="cs-CZ" altLang="en-US" sz="2800">
                <a:latin typeface="Arial" panose="020B0604020202020204" pitchFamily="34" charset="0"/>
              </a:rPr>
              <a:t> – např. při glomerulonefritis</a:t>
            </a:r>
            <a:endParaRPr lang="cs-CZ" altLang="en-US" sz="2800" u="sng">
              <a:latin typeface="Arial" panose="020B0604020202020204" pitchFamily="34" charset="0"/>
            </a:endParaRPr>
          </a:p>
          <a:p>
            <a:pPr>
              <a:lnSpc>
                <a:spcPct val="80000"/>
              </a:lnSpc>
            </a:pPr>
            <a:r>
              <a:rPr lang="cs-CZ" altLang="en-US" sz="2800" u="sng">
                <a:solidFill>
                  <a:srgbClr val="FF3300"/>
                </a:solidFill>
                <a:latin typeface="Arial" panose="020B0604020202020204" pitchFamily="34" charset="0"/>
              </a:rPr>
              <a:t>snížení hydrostatického tlaku v glomerulární kapiláře</a:t>
            </a:r>
            <a:r>
              <a:rPr lang="cs-CZ" altLang="en-US" sz="2800" u="sng">
                <a:latin typeface="Arial" panose="020B0604020202020204" pitchFamily="34" charset="0"/>
              </a:rPr>
              <a:t>:</a:t>
            </a:r>
            <a:endParaRPr lang="cs-CZ" altLang="en-US" sz="2800">
              <a:latin typeface="Arial" panose="020B0604020202020204" pitchFamily="34" charset="0"/>
            </a:endParaRPr>
          </a:p>
          <a:p>
            <a:pPr>
              <a:lnSpc>
                <a:spcPct val="80000"/>
              </a:lnSpc>
            </a:pPr>
            <a:r>
              <a:rPr lang="cs-CZ" altLang="en-US" sz="2800">
                <a:latin typeface="Arial" panose="020B0604020202020204" pitchFamily="34" charset="0"/>
              </a:rPr>
              <a:t>Díky autoregulaci zůstává PG konstantní (a tím i GFR) i při širokém rozptylu krevního tlaku 80 – 180 mmHg. Autoregulace spočívá v dilataci aferentní arterioly při nižším tlaku a konstrikci při vyšším tlaku.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cs-CZ" altLang="en-US"/>
              <a:t>GFR je snížená při:</a:t>
            </a:r>
          </a:p>
        </p:txBody>
      </p:sp>
      <p:sp>
        <p:nvSpPr>
          <p:cNvPr id="176131" name="Rectangle 3"/>
          <p:cNvSpPr>
            <a:spLocks noGrp="1" noChangeArrowheads="1"/>
          </p:cNvSpPr>
          <p:nvPr>
            <p:ph idx="1"/>
          </p:nvPr>
        </p:nvSpPr>
        <p:spPr/>
        <p:txBody>
          <a:bodyPr/>
          <a:lstStyle/>
          <a:p>
            <a:pPr>
              <a:lnSpc>
                <a:spcPct val="90000"/>
              </a:lnSpc>
            </a:pPr>
            <a:r>
              <a:rPr lang="cs-CZ" altLang="en-US" sz="2800">
                <a:latin typeface="Arial" panose="020B0604020202020204" pitchFamily="34" charset="0"/>
              </a:rPr>
              <a:t>PG tedy signifikantně klesá až při poklesu systémového tlaku pod 80 mm Hg – všechny hypotenzní stavy - krvácení, srdeční selhávání, šok atd.</a:t>
            </a:r>
            <a:endParaRPr lang="cs-CZ" altLang="en-US" sz="2800" u="sng">
              <a:latin typeface="Arial" panose="020B0604020202020204" pitchFamily="34" charset="0"/>
            </a:endParaRPr>
          </a:p>
          <a:p>
            <a:pPr>
              <a:lnSpc>
                <a:spcPct val="90000"/>
              </a:lnSpc>
            </a:pPr>
            <a:r>
              <a:rPr lang="cs-CZ" altLang="en-US" sz="2800" u="sng">
                <a:solidFill>
                  <a:srgbClr val="FF3300"/>
                </a:solidFill>
                <a:latin typeface="Arial" panose="020B0604020202020204" pitchFamily="34" charset="0"/>
              </a:rPr>
              <a:t>zvýšení hydrostatického tlaku v Bowmanově pouzdře</a:t>
            </a:r>
            <a:r>
              <a:rPr lang="cs-CZ" altLang="en-US" sz="2800">
                <a:solidFill>
                  <a:srgbClr val="FF3300"/>
                </a:solidFill>
                <a:latin typeface="Arial" panose="020B0604020202020204" pitchFamily="34" charset="0"/>
              </a:rPr>
              <a:t> –</a:t>
            </a:r>
            <a:r>
              <a:rPr lang="cs-CZ" altLang="en-US" sz="2800">
                <a:latin typeface="Arial" panose="020B0604020202020204" pitchFamily="34" charset="0"/>
              </a:rPr>
              <a:t> při obstrukci močových cest</a:t>
            </a:r>
            <a:endParaRPr lang="cs-CZ" altLang="en-US" sz="2800" u="sng">
              <a:latin typeface="Arial" panose="020B0604020202020204" pitchFamily="34" charset="0"/>
            </a:endParaRPr>
          </a:p>
          <a:p>
            <a:pPr>
              <a:lnSpc>
                <a:spcPct val="90000"/>
              </a:lnSpc>
            </a:pPr>
            <a:r>
              <a:rPr lang="cs-CZ" altLang="en-US" sz="2800" u="sng">
                <a:solidFill>
                  <a:srgbClr val="FF3300"/>
                </a:solidFill>
                <a:latin typeface="Arial" panose="020B0604020202020204" pitchFamily="34" charset="0"/>
              </a:rPr>
              <a:t>zvýšení onkotického tlaku v glomerulární kapiláře</a:t>
            </a:r>
            <a:r>
              <a:rPr lang="cs-CZ" altLang="en-US" sz="2800" u="sng">
                <a:latin typeface="Arial" panose="020B0604020202020204" pitchFamily="34" charset="0"/>
              </a:rPr>
              <a:t> </a:t>
            </a:r>
            <a:r>
              <a:rPr lang="cs-CZ" altLang="en-US" sz="2800">
                <a:latin typeface="Arial" panose="020B0604020202020204" pitchFamily="34" charset="0"/>
              </a:rPr>
              <a:t>– při hemokoncentraci (dehydratace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cs-CZ" altLang="en-US" b="1"/>
              <a:t>GFR</a:t>
            </a:r>
            <a:r>
              <a:rPr lang="cs-CZ" altLang="en-US"/>
              <a:t> je </a:t>
            </a:r>
            <a:r>
              <a:rPr lang="cs-CZ" altLang="en-US" b="1"/>
              <a:t>zvýšená</a:t>
            </a:r>
            <a:r>
              <a:rPr lang="cs-CZ" altLang="en-US"/>
              <a:t> při:</a:t>
            </a:r>
          </a:p>
        </p:txBody>
      </p:sp>
      <p:sp>
        <p:nvSpPr>
          <p:cNvPr id="97283" name="Rectangle 3"/>
          <p:cNvSpPr>
            <a:spLocks noGrp="1" noChangeArrowheads="1"/>
          </p:cNvSpPr>
          <p:nvPr>
            <p:ph idx="1"/>
          </p:nvPr>
        </p:nvSpPr>
        <p:spPr/>
        <p:txBody>
          <a:bodyPr/>
          <a:lstStyle/>
          <a:p>
            <a:r>
              <a:rPr lang="cs-CZ" altLang="en-US" sz="2400">
                <a:latin typeface="Arial" panose="020B0604020202020204" pitchFamily="34" charset="0"/>
              </a:rPr>
              <a:t>vzestupu systémového tlaku nad 180 mmHg</a:t>
            </a:r>
          </a:p>
          <a:p>
            <a:r>
              <a:rPr lang="cs-CZ" altLang="en-US" sz="2400">
                <a:latin typeface="Arial" panose="020B0604020202020204" pitchFamily="34" charset="0"/>
              </a:rPr>
              <a:t>při poklesu onkotického tlaku (hypoproteinémie) </a:t>
            </a:r>
          </a:p>
          <a:p>
            <a:pPr>
              <a:buFontTx/>
              <a:buNone/>
            </a:pPr>
            <a:endParaRPr lang="cs-CZ" altLang="en-US" sz="2400">
              <a:latin typeface="Arial" panose="020B0604020202020204" pitchFamily="34" charset="0"/>
            </a:endParaRPr>
          </a:p>
          <a:p>
            <a:pPr>
              <a:buFontTx/>
              <a:buNone/>
            </a:pPr>
            <a:endParaRPr lang="cs-CZ" altLang="en-US" sz="2400">
              <a:latin typeface="Arial" panose="020B0604020202020204" pitchFamily="34" charset="0"/>
            </a:endParaRPr>
          </a:p>
          <a:p>
            <a:pPr>
              <a:buFontTx/>
              <a:buNone/>
            </a:pPr>
            <a:r>
              <a:rPr lang="cs-CZ" altLang="en-US" sz="2400">
                <a:solidFill>
                  <a:srgbClr val="FF3300"/>
                </a:solidFill>
                <a:latin typeface="Arial" panose="020B0604020202020204" pitchFamily="34" charset="0"/>
              </a:rPr>
              <a:t>GFR se v klinické praxi posuzuje podle CLEARANCE KREATININU</a:t>
            </a:r>
            <a:r>
              <a:rPr lang="cs-CZ" altLang="en-US" sz="2400">
                <a:latin typeface="Arial" panose="020B0604020202020204" pitchFamily="34" charset="0"/>
              </a:rPr>
              <a:t> (v experimentu clearance inulinu).</a:t>
            </a:r>
          </a:p>
          <a:p>
            <a:endParaRPr lang="cs-CZ" altLang="en-US" sz="2400">
              <a:latin typeface="Arial" panose="020B0604020202020204" pitchFamily="34" charset="0"/>
            </a:endParaRPr>
          </a:p>
          <a:p>
            <a:r>
              <a:rPr lang="cs-CZ" altLang="en-US" sz="2400">
                <a:solidFill>
                  <a:srgbClr val="FF3300"/>
                </a:solidFill>
                <a:latin typeface="Arial" panose="020B0604020202020204" pitchFamily="34" charset="0"/>
              </a:rPr>
              <a:t>Clearance</a:t>
            </a:r>
            <a:r>
              <a:rPr lang="cs-CZ" altLang="en-US" sz="2400">
                <a:latin typeface="Arial" panose="020B0604020202020204" pitchFamily="34" charset="0"/>
              </a:rPr>
              <a:t> znamená objem plazmy zbavený určité substance za jednotku času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6988"/>
            <a:ext cx="8229600" cy="1139826"/>
          </a:xfrm>
        </p:spPr>
        <p:txBody>
          <a:bodyPr/>
          <a:lstStyle/>
          <a:p>
            <a:r>
              <a:rPr lang="cs-CZ" altLang="en-US">
                <a:solidFill>
                  <a:srgbClr val="FF3300"/>
                </a:solidFill>
              </a:rPr>
              <a:t>Clearance kreatininu</a:t>
            </a:r>
          </a:p>
        </p:txBody>
      </p:sp>
      <p:sp>
        <p:nvSpPr>
          <p:cNvPr id="98307" name="Rectangle 3"/>
          <p:cNvSpPr>
            <a:spLocks noGrp="1" noChangeArrowheads="1"/>
          </p:cNvSpPr>
          <p:nvPr>
            <p:ph idx="1"/>
          </p:nvPr>
        </p:nvSpPr>
        <p:spPr>
          <a:xfrm>
            <a:off x="0" y="1268413"/>
            <a:ext cx="8243888" cy="4941887"/>
          </a:xfrm>
        </p:spPr>
        <p:txBody>
          <a:bodyPr/>
          <a:lstStyle/>
          <a:p>
            <a:pPr>
              <a:buFontTx/>
              <a:buNone/>
            </a:pPr>
            <a:r>
              <a:rPr lang="cs-CZ" altLang="en-US" sz="2000" b="1">
                <a:solidFill>
                  <a:srgbClr val="FF3300"/>
                </a:solidFill>
              </a:rPr>
              <a:t>Clearance</a:t>
            </a:r>
            <a:r>
              <a:rPr lang="cs-CZ" altLang="en-US" sz="2000"/>
              <a:t> = </a:t>
            </a:r>
            <a:r>
              <a:rPr lang="cs-CZ" altLang="en-US" sz="2000" b="1" u="sng">
                <a:solidFill>
                  <a:srgbClr val="FF3300"/>
                </a:solidFill>
              </a:rPr>
              <a:t>U</a:t>
            </a:r>
            <a:r>
              <a:rPr lang="cs-CZ" altLang="en-US" sz="2000" u="sng"/>
              <a:t> (koncentrace látky v moči) </a:t>
            </a:r>
            <a:r>
              <a:rPr lang="cs-CZ" altLang="en-US" sz="2000" b="1" u="sng"/>
              <a:t>x</a:t>
            </a:r>
            <a:r>
              <a:rPr lang="cs-CZ" altLang="en-US" sz="2000" b="1" u="sng">
                <a:solidFill>
                  <a:srgbClr val="FF3300"/>
                </a:solidFill>
              </a:rPr>
              <a:t>V</a:t>
            </a:r>
            <a:r>
              <a:rPr lang="cs-CZ" altLang="en-US" sz="2000" u="sng"/>
              <a:t> (obj.moči za čas. j.)</a:t>
            </a:r>
            <a:r>
              <a:rPr lang="cs-CZ" altLang="en-US" sz="2000"/>
              <a:t>               </a:t>
            </a:r>
            <a:r>
              <a:rPr lang="cs-CZ" altLang="en-US" sz="2000" b="1"/>
              <a:t>                </a:t>
            </a:r>
            <a:r>
              <a:rPr lang="cs-CZ" altLang="en-US" sz="2000" b="1">
                <a:solidFill>
                  <a:srgbClr val="FF3300"/>
                </a:solidFill>
              </a:rPr>
              <a:t>    </a:t>
            </a:r>
          </a:p>
          <a:p>
            <a:pPr>
              <a:buFontTx/>
              <a:buNone/>
            </a:pPr>
            <a:r>
              <a:rPr lang="cs-CZ" altLang="en-US" sz="2000" b="1">
                <a:solidFill>
                  <a:srgbClr val="FF3300"/>
                </a:solidFill>
              </a:rPr>
              <a:t>                          P</a:t>
            </a:r>
            <a:r>
              <a:rPr lang="cs-CZ" altLang="en-US" sz="2000"/>
              <a:t> (koncentrace látky v plazmě)</a:t>
            </a:r>
          </a:p>
          <a:p>
            <a:endParaRPr lang="cs-CZ" altLang="en-US" sz="2000"/>
          </a:p>
          <a:p>
            <a:r>
              <a:rPr lang="cs-CZ" altLang="en-US" sz="2000">
                <a:latin typeface="Arial" panose="020B0604020202020204" pitchFamily="34" charset="0"/>
              </a:rPr>
              <a:t>Clearance kreatininu:   Ckr   = </a:t>
            </a:r>
            <a:r>
              <a:rPr lang="cs-CZ" altLang="en-US" sz="2000" u="sng">
                <a:latin typeface="Arial" panose="020B0604020202020204" pitchFamily="34" charset="0"/>
              </a:rPr>
              <a:t>Ukr x V</a:t>
            </a:r>
            <a:endParaRPr lang="cs-CZ" altLang="en-US" sz="2000">
              <a:latin typeface="Arial" panose="020B0604020202020204" pitchFamily="34" charset="0"/>
            </a:endParaRPr>
          </a:p>
          <a:p>
            <a:pPr>
              <a:buFontTx/>
              <a:buNone/>
            </a:pPr>
            <a:r>
              <a:rPr lang="cs-CZ" altLang="en-US" sz="2000">
                <a:latin typeface="Arial" panose="020B0604020202020204" pitchFamily="34" charset="0"/>
              </a:rPr>
              <a:t>           			               Pkr</a:t>
            </a:r>
            <a:endParaRPr lang="cs-CZ" altLang="en-US" sz="2000" b="1">
              <a:latin typeface="Arial" panose="020B0604020202020204" pitchFamily="34" charset="0"/>
            </a:endParaRPr>
          </a:p>
          <a:p>
            <a:r>
              <a:rPr lang="cs-CZ" altLang="en-US" sz="2800">
                <a:latin typeface="Arial" panose="020B0604020202020204" pitchFamily="34" charset="0"/>
              </a:rPr>
              <a:t>Je nutný pečlivý sběr moči za 24 hod </a:t>
            </a:r>
          </a:p>
          <a:p>
            <a:r>
              <a:rPr lang="cs-CZ" altLang="en-US" sz="2800">
                <a:latin typeface="Arial" panose="020B0604020202020204" pitchFamily="34" charset="0"/>
              </a:rPr>
              <a:t>(s přesností na 10 ml). </a:t>
            </a:r>
          </a:p>
          <a:p>
            <a:pPr>
              <a:buFontTx/>
              <a:buNone/>
            </a:pPr>
            <a:r>
              <a:rPr lang="cs-CZ" altLang="en-US" sz="2800">
                <a:latin typeface="Arial" panose="020B0604020202020204" pitchFamily="34" charset="0"/>
              </a:rPr>
              <a:t>	K posouzení správnosti sběru slouží stanovení </a:t>
            </a:r>
            <a:r>
              <a:rPr lang="cs-CZ" altLang="en-US" sz="2800">
                <a:solidFill>
                  <a:srgbClr val="FF3300"/>
                </a:solidFill>
                <a:latin typeface="Arial" panose="020B0604020202020204" pitchFamily="34" charset="0"/>
              </a:rPr>
              <a:t>kreatinurie </a:t>
            </a:r>
            <a:r>
              <a:rPr lang="cs-CZ" altLang="en-US" sz="2800">
                <a:latin typeface="Arial" panose="020B0604020202020204" pitchFamily="34" charset="0"/>
              </a:rPr>
              <a:t>(</a:t>
            </a:r>
            <a:r>
              <a:rPr lang="el-GR" altLang="en-US" sz="2800">
                <a:latin typeface="Arial" panose="020B0604020202020204" pitchFamily="34" charset="0"/>
                <a:cs typeface="Arial" panose="020B0604020202020204" pitchFamily="34" charset="0"/>
              </a:rPr>
              <a:t>μ</a:t>
            </a:r>
            <a:r>
              <a:rPr lang="cs-CZ" altLang="en-US" sz="2800">
                <a:latin typeface="Arial" panose="020B0604020202020204" pitchFamily="34" charset="0"/>
              </a:rPr>
              <a:t>mol/kg/24 hod). Je-li nižší než 50% předpokládané hodnoty – špatný sběr moči.</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idx="1"/>
          </p:nvPr>
        </p:nvSpPr>
        <p:spPr/>
        <p:txBody>
          <a:bodyPr/>
          <a:lstStyle/>
          <a:p>
            <a:pPr>
              <a:lnSpc>
                <a:spcPct val="90000"/>
              </a:lnSpc>
            </a:pPr>
            <a:r>
              <a:rPr lang="cs-CZ" altLang="en-US" sz="2400">
                <a:latin typeface="Arial" panose="020B0604020202020204" pitchFamily="34" charset="0"/>
              </a:rPr>
              <a:t>Pro vyloučení vlivu svalové hmoty je nutná korekce na 1,73 m2 tělesného povrchu (výpočet z výšky a váhy – </a:t>
            </a:r>
            <a:r>
              <a:rPr lang="cs-CZ" altLang="en-US" sz="2400">
                <a:solidFill>
                  <a:srgbClr val="FF3300"/>
                </a:solidFill>
                <a:latin typeface="Arial" panose="020B0604020202020204" pitchFamily="34" charset="0"/>
              </a:rPr>
              <a:t>normogramy).</a:t>
            </a:r>
          </a:p>
          <a:p>
            <a:pPr>
              <a:lnSpc>
                <a:spcPct val="90000"/>
              </a:lnSpc>
              <a:buFontTx/>
              <a:buNone/>
            </a:pPr>
            <a:r>
              <a:rPr lang="cs-CZ" altLang="en-US" sz="2400">
                <a:latin typeface="Arial" panose="020B0604020202020204" pitchFamily="34" charset="0"/>
              </a:rPr>
              <a:t>Normální hodnoty clearance kreatininu - GFR (v ml/s/1,73 m2):</a:t>
            </a:r>
          </a:p>
          <a:p>
            <a:pPr>
              <a:lnSpc>
                <a:spcPct val="90000"/>
              </a:lnSpc>
            </a:pPr>
            <a:r>
              <a:rPr lang="cs-CZ" altLang="en-US" sz="2400">
                <a:latin typeface="Arial" panose="020B0604020202020204" pitchFamily="34" charset="0"/>
              </a:rPr>
              <a:t>Věk			ženy			muži</a:t>
            </a:r>
          </a:p>
          <a:p>
            <a:pPr>
              <a:lnSpc>
                <a:spcPct val="90000"/>
              </a:lnSpc>
            </a:pPr>
            <a:r>
              <a:rPr lang="cs-CZ" altLang="en-US" sz="2400">
                <a:latin typeface="Arial" panose="020B0604020202020204" pitchFamily="34" charset="0"/>
              </a:rPr>
              <a:t>do 20 let		1,8 </a:t>
            </a:r>
            <a:r>
              <a:rPr lang="cs-CZ" altLang="en-US" sz="2400">
                <a:latin typeface="Arial" panose="020B0604020202020204" pitchFamily="34" charset="0"/>
                <a:sym typeface="Symbol" panose="05050102010706020507" pitchFamily="18" charset="2"/>
              </a:rPr>
              <a:t></a:t>
            </a:r>
            <a:r>
              <a:rPr lang="cs-CZ" altLang="en-US" sz="2400">
                <a:latin typeface="Arial" panose="020B0604020202020204" pitchFamily="34" charset="0"/>
              </a:rPr>
              <a:t> 0,4		1,8 </a:t>
            </a:r>
            <a:r>
              <a:rPr lang="cs-CZ" altLang="en-US" sz="2400">
                <a:latin typeface="Arial" panose="020B0604020202020204" pitchFamily="34" charset="0"/>
                <a:sym typeface="Symbol" panose="05050102010706020507" pitchFamily="18" charset="2"/>
              </a:rPr>
              <a:t></a:t>
            </a:r>
            <a:r>
              <a:rPr lang="cs-CZ" altLang="en-US" sz="2400">
                <a:latin typeface="Arial" panose="020B0604020202020204" pitchFamily="34" charset="0"/>
              </a:rPr>
              <a:t> 0,4</a:t>
            </a:r>
          </a:p>
          <a:p>
            <a:pPr>
              <a:lnSpc>
                <a:spcPct val="90000"/>
              </a:lnSpc>
            </a:pPr>
            <a:r>
              <a:rPr lang="cs-CZ" altLang="en-US" sz="2400">
                <a:latin typeface="Arial" panose="020B0604020202020204" pitchFamily="34" charset="0"/>
              </a:rPr>
              <a:t>20-40 let		2 </a:t>
            </a:r>
            <a:r>
              <a:rPr lang="cs-CZ" altLang="en-US" sz="2400">
                <a:latin typeface="Arial" panose="020B0604020202020204" pitchFamily="34" charset="0"/>
                <a:sym typeface="Symbol" panose="05050102010706020507" pitchFamily="18" charset="2"/>
              </a:rPr>
              <a:t></a:t>
            </a:r>
            <a:r>
              <a:rPr lang="cs-CZ" altLang="en-US" sz="2400">
                <a:latin typeface="Arial" panose="020B0604020202020204" pitchFamily="34" charset="0"/>
              </a:rPr>
              <a:t> 0,28		2,17 </a:t>
            </a:r>
            <a:r>
              <a:rPr lang="cs-CZ" altLang="en-US" sz="2400">
                <a:latin typeface="Arial" panose="020B0604020202020204" pitchFamily="34" charset="0"/>
                <a:sym typeface="Symbol" panose="05050102010706020507" pitchFamily="18" charset="2"/>
              </a:rPr>
              <a:t></a:t>
            </a:r>
            <a:r>
              <a:rPr lang="cs-CZ" altLang="en-US" sz="2400">
                <a:latin typeface="Arial" panose="020B0604020202020204" pitchFamily="34" charset="0"/>
              </a:rPr>
              <a:t> 0,39</a:t>
            </a:r>
          </a:p>
          <a:p>
            <a:pPr>
              <a:lnSpc>
                <a:spcPct val="90000"/>
              </a:lnSpc>
            </a:pPr>
            <a:r>
              <a:rPr lang="cs-CZ" altLang="en-US" sz="2400">
                <a:latin typeface="Arial" panose="020B0604020202020204" pitchFamily="34" charset="0"/>
              </a:rPr>
              <a:t>nad 40 let		1,5 </a:t>
            </a:r>
            <a:r>
              <a:rPr lang="cs-CZ" altLang="en-US" sz="2400">
                <a:latin typeface="Arial" panose="020B0604020202020204" pitchFamily="34" charset="0"/>
                <a:sym typeface="Symbol" panose="05050102010706020507" pitchFamily="18" charset="2"/>
              </a:rPr>
              <a:t></a:t>
            </a:r>
            <a:r>
              <a:rPr lang="cs-CZ" altLang="en-US" sz="2400">
                <a:latin typeface="Arial" panose="020B0604020202020204" pitchFamily="34" charset="0"/>
              </a:rPr>
              <a:t> 0,5		1,85 </a:t>
            </a:r>
            <a:r>
              <a:rPr lang="cs-CZ" altLang="en-US" sz="2400">
                <a:latin typeface="Arial" panose="020B0604020202020204" pitchFamily="34" charset="0"/>
                <a:sym typeface="Symbol" panose="05050102010706020507" pitchFamily="18" charset="2"/>
              </a:rPr>
              <a:t></a:t>
            </a:r>
            <a:r>
              <a:rPr lang="cs-CZ" altLang="en-US" sz="2400">
                <a:latin typeface="Arial" panose="020B0604020202020204" pitchFamily="34" charset="0"/>
              </a:rPr>
              <a:t> 0,6</a:t>
            </a:r>
          </a:p>
          <a:p>
            <a:pPr>
              <a:lnSpc>
                <a:spcPct val="90000"/>
              </a:lnSpc>
            </a:pPr>
            <a:endParaRPr lang="cs-CZ" altLang="en-US" sz="24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457200" y="836613"/>
            <a:ext cx="8229600" cy="6021387"/>
          </a:xfrm>
        </p:spPr>
        <p:txBody>
          <a:bodyPr>
            <a:normAutofit lnSpcReduction="10000"/>
          </a:bodyPr>
          <a:lstStyle/>
          <a:p>
            <a:pPr>
              <a:lnSpc>
                <a:spcPct val="80000"/>
              </a:lnSpc>
            </a:pPr>
            <a:r>
              <a:rPr lang="cs-CZ" altLang="en-US" sz="1600">
                <a:solidFill>
                  <a:srgbClr val="FF3300"/>
                </a:solidFill>
              </a:rPr>
              <a:t>Korelace sérové koncentrace kreatininu (Pkr) a clearance kreatininu (Ckr) – hyperbolický charakter:</a:t>
            </a:r>
          </a:p>
          <a:p>
            <a:pPr>
              <a:lnSpc>
                <a:spcPct val="80000"/>
              </a:lnSpc>
            </a:pPr>
            <a:r>
              <a:rPr lang="cs-CZ" altLang="en-US" sz="1600"/>
              <a:t>            Pkr [umol/l]</a:t>
            </a:r>
          </a:p>
          <a:p>
            <a:pPr>
              <a:lnSpc>
                <a:spcPct val="80000"/>
              </a:lnSpc>
            </a:pPr>
            <a:r>
              <a:rPr lang="cs-CZ" altLang="en-US" sz="1600"/>
              <a:t>            </a:t>
            </a:r>
          </a:p>
          <a:p>
            <a:pPr>
              <a:lnSpc>
                <a:spcPct val="80000"/>
              </a:lnSpc>
            </a:pPr>
            <a:r>
              <a:rPr lang="cs-CZ" altLang="en-US" sz="1600"/>
              <a:t>                        350</a:t>
            </a:r>
          </a:p>
          <a:p>
            <a:pPr>
              <a:lnSpc>
                <a:spcPct val="80000"/>
              </a:lnSpc>
            </a:pPr>
            <a:r>
              <a:rPr lang="cs-CZ" altLang="en-US" sz="1600"/>
              <a:t>                           </a:t>
            </a:r>
          </a:p>
          <a:p>
            <a:pPr>
              <a:lnSpc>
                <a:spcPct val="80000"/>
              </a:lnSpc>
            </a:pPr>
            <a:r>
              <a:rPr lang="cs-CZ" altLang="en-US" sz="1600"/>
              <a:t>                         </a:t>
            </a:r>
          </a:p>
          <a:p>
            <a:pPr>
              <a:lnSpc>
                <a:spcPct val="80000"/>
              </a:lnSpc>
            </a:pPr>
            <a:r>
              <a:rPr lang="cs-CZ" altLang="en-US" sz="1600"/>
              <a:t>		</a:t>
            </a:r>
          </a:p>
          <a:p>
            <a:pPr>
              <a:lnSpc>
                <a:spcPct val="80000"/>
              </a:lnSpc>
            </a:pPr>
            <a:r>
              <a:rPr lang="cs-CZ" altLang="en-US" sz="1600"/>
              <a:t>                                           </a:t>
            </a:r>
          </a:p>
          <a:p>
            <a:pPr>
              <a:lnSpc>
                <a:spcPct val="80000"/>
              </a:lnSpc>
            </a:pPr>
            <a:r>
              <a:rPr lang="cs-CZ" altLang="en-US" sz="1600"/>
              <a:t>                                                    </a:t>
            </a:r>
          </a:p>
          <a:p>
            <a:pPr>
              <a:lnSpc>
                <a:spcPct val="80000"/>
              </a:lnSpc>
            </a:pPr>
            <a:r>
              <a:rPr lang="cs-CZ" altLang="en-US" sz="1600"/>
              <a:t>                        110                        </a:t>
            </a:r>
          </a:p>
          <a:p>
            <a:pPr>
              <a:lnSpc>
                <a:spcPct val="80000"/>
              </a:lnSpc>
            </a:pPr>
            <a:r>
              <a:rPr lang="cs-CZ" altLang="en-US" sz="1600"/>
              <a:t>			</a:t>
            </a:r>
          </a:p>
          <a:p>
            <a:pPr>
              <a:lnSpc>
                <a:spcPct val="80000"/>
              </a:lnSpc>
            </a:pPr>
            <a:r>
              <a:rPr lang="cs-CZ" altLang="en-US" sz="1600"/>
              <a:t/>
            </a:r>
            <a:br>
              <a:rPr lang="cs-CZ" altLang="en-US" sz="1600"/>
            </a:br>
            <a:r>
              <a:rPr lang="cs-CZ" altLang="en-US" sz="1600"/>
              <a:t>			</a:t>
            </a:r>
          </a:p>
          <a:p>
            <a:pPr>
              <a:lnSpc>
                <a:spcPct val="80000"/>
              </a:lnSpc>
              <a:buFontTx/>
              <a:buNone/>
            </a:pPr>
            <a:r>
              <a:rPr lang="cs-CZ" altLang="en-US" sz="1600"/>
              <a:t>                                                       1          </a:t>
            </a:r>
            <a:r>
              <a:rPr lang="cs-CZ" altLang="en-US" sz="1600">
                <a:solidFill>
                  <a:srgbClr val="000000"/>
                </a:solidFill>
              </a:rPr>
              <a:t>               </a:t>
            </a:r>
            <a:r>
              <a:rPr lang="cs-CZ" altLang="en-US" sz="1600"/>
              <a:t>   2       Ckr [ml/s]</a:t>
            </a:r>
          </a:p>
          <a:p>
            <a:pPr>
              <a:lnSpc>
                <a:spcPct val="80000"/>
              </a:lnSpc>
            </a:pPr>
            <a:r>
              <a:rPr lang="cs-CZ" altLang="en-US" sz="1600"/>
              <a:t>				 (50%)	               (100%)</a:t>
            </a:r>
          </a:p>
          <a:p>
            <a:pPr>
              <a:lnSpc>
                <a:spcPct val="80000"/>
              </a:lnSpc>
            </a:pPr>
            <a:endParaRPr lang="cs-CZ" altLang="en-US" sz="1600"/>
          </a:p>
          <a:p>
            <a:pPr>
              <a:lnSpc>
                <a:spcPct val="80000"/>
              </a:lnSpc>
            </a:pPr>
            <a:endParaRPr lang="cs-CZ" altLang="en-US" sz="1600"/>
          </a:p>
          <a:p>
            <a:pPr>
              <a:lnSpc>
                <a:spcPct val="80000"/>
              </a:lnSpc>
            </a:pPr>
            <a:r>
              <a:rPr lang="cs-CZ" altLang="en-US" sz="1600"/>
              <a:t>Sérová koncentrace kreatininu se signifikantně začne zvyšovat </a:t>
            </a:r>
            <a:r>
              <a:rPr lang="cs-CZ" altLang="en-US" sz="1600" b="1"/>
              <a:t>až</a:t>
            </a:r>
            <a:r>
              <a:rPr lang="cs-CZ" altLang="en-US" sz="1600"/>
              <a:t> při poklesu GFR o více než 50%. </a:t>
            </a:r>
          </a:p>
          <a:p>
            <a:pPr>
              <a:lnSpc>
                <a:spcPct val="80000"/>
              </a:lnSpc>
            </a:pPr>
            <a:r>
              <a:rPr lang="cs-CZ" altLang="en-US" sz="1600"/>
              <a:t>Normální sérová koncentrace kreatininu tedy neznamená, že glomerulární filtrace je v normě (může být ve skutečnosti snížená až do 50%).</a:t>
            </a:r>
          </a:p>
          <a:p>
            <a:pPr>
              <a:lnSpc>
                <a:spcPct val="80000"/>
              </a:lnSpc>
            </a:pPr>
            <a:r>
              <a:rPr lang="cs-CZ" altLang="en-US" sz="1600">
                <a:solidFill>
                  <a:srgbClr val="FF3300"/>
                </a:solidFill>
              </a:rPr>
              <a:t>Vychází-li při měření GFR nižší než 50% a přitom sérová koncentrace kreatininu je v normě, pak jde o špatný sběr moči.</a:t>
            </a:r>
          </a:p>
        </p:txBody>
      </p:sp>
      <p:sp>
        <p:nvSpPr>
          <p:cNvPr id="99332" name="Line 4"/>
          <p:cNvSpPr>
            <a:spLocks noChangeShapeType="1"/>
          </p:cNvSpPr>
          <p:nvPr/>
        </p:nvSpPr>
        <p:spPr bwMode="auto">
          <a:xfrm flipV="1">
            <a:off x="3059113" y="1557338"/>
            <a:ext cx="0" cy="2514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9333" name="Line 5"/>
          <p:cNvSpPr>
            <a:spLocks noChangeShapeType="1"/>
          </p:cNvSpPr>
          <p:nvPr/>
        </p:nvSpPr>
        <p:spPr bwMode="auto">
          <a:xfrm>
            <a:off x="3059113" y="4076700"/>
            <a:ext cx="3657600" cy="15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9334" name="Arc 6"/>
          <p:cNvSpPr>
            <a:spLocks/>
          </p:cNvSpPr>
          <p:nvPr/>
        </p:nvSpPr>
        <p:spPr bwMode="auto">
          <a:xfrm rot="-10889288">
            <a:off x="3227388" y="1557338"/>
            <a:ext cx="2136775" cy="1974850"/>
          </a:xfrm>
          <a:custGeom>
            <a:avLst/>
            <a:gdLst>
              <a:gd name="G0" fmla="+- 34 0 0"/>
              <a:gd name="G1" fmla="+- 21600 0 0"/>
              <a:gd name="G2" fmla="+- 21600 0 0"/>
              <a:gd name="T0" fmla="*/ 0 w 21634"/>
              <a:gd name="T1" fmla="*/ 0 h 21600"/>
              <a:gd name="T2" fmla="*/ 21634 w 21634"/>
              <a:gd name="T3" fmla="*/ 21600 h 21600"/>
              <a:gd name="T4" fmla="*/ 34 w 21634"/>
              <a:gd name="T5" fmla="*/ 21600 h 21600"/>
            </a:gdLst>
            <a:ahLst/>
            <a:cxnLst>
              <a:cxn ang="0">
                <a:pos x="T0" y="T1"/>
              </a:cxn>
              <a:cxn ang="0">
                <a:pos x="T2" y="T3"/>
              </a:cxn>
              <a:cxn ang="0">
                <a:pos x="T4" y="T5"/>
              </a:cxn>
            </a:cxnLst>
            <a:rect l="0" t="0" r="r" b="b"/>
            <a:pathLst>
              <a:path w="21634" h="21600" fill="none" extrusionOk="0">
                <a:moveTo>
                  <a:pt x="0" y="0"/>
                </a:moveTo>
                <a:cubicBezTo>
                  <a:pt x="11" y="0"/>
                  <a:pt x="22" y="0"/>
                  <a:pt x="34" y="0"/>
                </a:cubicBezTo>
                <a:cubicBezTo>
                  <a:pt x="11963" y="0"/>
                  <a:pt x="21634" y="9670"/>
                  <a:pt x="21634" y="21600"/>
                </a:cubicBezTo>
              </a:path>
              <a:path w="21634" h="21600" stroke="0" extrusionOk="0">
                <a:moveTo>
                  <a:pt x="0" y="0"/>
                </a:moveTo>
                <a:cubicBezTo>
                  <a:pt x="11" y="0"/>
                  <a:pt x="22" y="0"/>
                  <a:pt x="34" y="0"/>
                </a:cubicBezTo>
                <a:cubicBezTo>
                  <a:pt x="11963" y="0"/>
                  <a:pt x="21634" y="9670"/>
                  <a:pt x="21634" y="21600"/>
                </a:cubicBezTo>
                <a:lnTo>
                  <a:pt x="34" y="21600"/>
                </a:lnTo>
                <a:close/>
              </a:path>
            </a:pathLst>
          </a:cu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wrap="none" anchor="ctr"/>
          <a:lstStyle/>
          <a:p>
            <a:endParaRPr lang="en-GB"/>
          </a:p>
        </p:txBody>
      </p:sp>
      <p:sp>
        <p:nvSpPr>
          <p:cNvPr id="99336" name="Line 8"/>
          <p:cNvSpPr>
            <a:spLocks noChangeShapeType="1"/>
          </p:cNvSpPr>
          <p:nvPr/>
        </p:nvSpPr>
        <p:spPr bwMode="auto">
          <a:xfrm>
            <a:off x="5364163" y="3500438"/>
            <a:ext cx="1152525"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7" name="Line 9"/>
          <p:cNvSpPr>
            <a:spLocks noChangeShapeType="1"/>
          </p:cNvSpPr>
          <p:nvPr/>
        </p:nvSpPr>
        <p:spPr bwMode="auto">
          <a:xfrm>
            <a:off x="3059113" y="3357563"/>
            <a:ext cx="14414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8" name="Line 10"/>
          <p:cNvSpPr>
            <a:spLocks noChangeShapeType="1"/>
          </p:cNvSpPr>
          <p:nvPr/>
        </p:nvSpPr>
        <p:spPr bwMode="auto">
          <a:xfrm>
            <a:off x="4500563" y="3357563"/>
            <a:ext cx="0" cy="719137"/>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pPr>
              <a:lnSpc>
                <a:spcPct val="90000"/>
              </a:lnSpc>
            </a:pPr>
            <a:r>
              <a:rPr lang="cs-CZ" altLang="en-US" sz="2400">
                <a:latin typeface="Arial" panose="020B0604020202020204" pitchFamily="34" charset="0"/>
              </a:rPr>
              <a:t>Odhad GFR ze sérové koncentrace kreatininu:</a:t>
            </a:r>
          </a:p>
          <a:p>
            <a:pPr>
              <a:lnSpc>
                <a:spcPct val="90000"/>
              </a:lnSpc>
              <a:buFontTx/>
              <a:buNone/>
            </a:pPr>
            <a:endParaRPr lang="cs-CZ" altLang="en-US" sz="2400" b="1">
              <a:latin typeface="Arial" panose="020B0604020202020204" pitchFamily="34" charset="0"/>
            </a:endParaRPr>
          </a:p>
          <a:p>
            <a:pPr>
              <a:lnSpc>
                <a:spcPct val="90000"/>
              </a:lnSpc>
            </a:pPr>
            <a:r>
              <a:rPr lang="cs-CZ" altLang="en-US" sz="2400" b="1">
                <a:solidFill>
                  <a:srgbClr val="FF3300"/>
                </a:solidFill>
                <a:latin typeface="Arial" panose="020B0604020202020204" pitchFamily="34" charset="0"/>
              </a:rPr>
              <a:t>Cockroftův-Gaultův vzorec:</a:t>
            </a:r>
          </a:p>
          <a:p>
            <a:pPr>
              <a:lnSpc>
                <a:spcPct val="90000"/>
              </a:lnSpc>
              <a:buFontTx/>
              <a:buNone/>
            </a:pPr>
            <a:endParaRPr lang="cs-CZ" altLang="en-US" sz="2400" u="sng">
              <a:solidFill>
                <a:srgbClr val="FF3300"/>
              </a:solidFill>
              <a:latin typeface="Arial" panose="020B0604020202020204" pitchFamily="34" charset="0"/>
            </a:endParaRPr>
          </a:p>
          <a:p>
            <a:pPr>
              <a:lnSpc>
                <a:spcPct val="90000"/>
              </a:lnSpc>
              <a:buFontTx/>
              <a:buNone/>
            </a:pPr>
            <a:r>
              <a:rPr lang="cs-CZ" altLang="en-US" sz="2400">
                <a:latin typeface="Arial" panose="020B0604020202020204" pitchFamily="34" charset="0"/>
              </a:rPr>
              <a:t>            </a:t>
            </a:r>
            <a:r>
              <a:rPr lang="cs-CZ" altLang="en-US" sz="2400" u="sng">
                <a:latin typeface="Arial" panose="020B0604020202020204" pitchFamily="34" charset="0"/>
              </a:rPr>
              <a:t>(</a:t>
            </a:r>
            <a:r>
              <a:rPr lang="cs-CZ" altLang="en-US" sz="2400" b="1" u="sng">
                <a:latin typeface="Arial" panose="020B0604020202020204" pitchFamily="34" charset="0"/>
              </a:rPr>
              <a:t>140 –</a:t>
            </a:r>
            <a:r>
              <a:rPr lang="cs-CZ" altLang="en-US" sz="2400" u="sng">
                <a:latin typeface="Arial" panose="020B0604020202020204" pitchFamily="34" charset="0"/>
              </a:rPr>
              <a:t> </a:t>
            </a:r>
            <a:r>
              <a:rPr lang="cs-CZ" altLang="en-US" sz="2400" b="1" u="sng">
                <a:latin typeface="Arial" panose="020B0604020202020204" pitchFamily="34" charset="0"/>
              </a:rPr>
              <a:t>věk</a:t>
            </a:r>
            <a:r>
              <a:rPr lang="cs-CZ" altLang="en-US" sz="2400" u="sng">
                <a:latin typeface="Arial" panose="020B0604020202020204" pitchFamily="34" charset="0"/>
              </a:rPr>
              <a:t> v letech) </a:t>
            </a:r>
            <a:r>
              <a:rPr lang="cs-CZ" altLang="en-US" sz="2400" b="1" u="sng">
                <a:latin typeface="Arial" panose="020B0604020202020204" pitchFamily="34" charset="0"/>
              </a:rPr>
              <a:t>x</a:t>
            </a:r>
            <a:r>
              <a:rPr lang="cs-CZ" altLang="en-US" sz="2400" u="sng">
                <a:latin typeface="Arial" panose="020B0604020202020204" pitchFamily="34" charset="0"/>
              </a:rPr>
              <a:t> tělesná </a:t>
            </a:r>
            <a:r>
              <a:rPr lang="cs-CZ" altLang="en-US" sz="2400" b="1" u="sng">
                <a:latin typeface="Arial" panose="020B0604020202020204" pitchFamily="34" charset="0"/>
              </a:rPr>
              <a:t>hmotnost</a:t>
            </a:r>
            <a:r>
              <a:rPr lang="cs-CZ" altLang="en-US" sz="2400" u="sng">
                <a:latin typeface="Arial" panose="020B0604020202020204" pitchFamily="34" charset="0"/>
              </a:rPr>
              <a:t> v kg</a:t>
            </a:r>
            <a:endParaRPr lang="cs-CZ" altLang="en-US" sz="2400">
              <a:latin typeface="Arial" panose="020B0604020202020204" pitchFamily="34" charset="0"/>
            </a:endParaRPr>
          </a:p>
          <a:p>
            <a:pPr>
              <a:lnSpc>
                <a:spcPct val="90000"/>
              </a:lnSpc>
              <a:buFontTx/>
              <a:buNone/>
            </a:pPr>
            <a:r>
              <a:rPr lang="cs-CZ" altLang="en-US" sz="2400">
                <a:latin typeface="Arial" panose="020B0604020202020204" pitchFamily="34" charset="0"/>
              </a:rPr>
              <a:t>                       </a:t>
            </a:r>
            <a:r>
              <a:rPr lang="cs-CZ" altLang="en-US" sz="2400" b="1">
                <a:latin typeface="Arial" panose="020B0604020202020204" pitchFamily="34" charset="0"/>
              </a:rPr>
              <a:t>48,9</a:t>
            </a:r>
            <a:r>
              <a:rPr lang="cs-CZ" altLang="en-US" sz="2400">
                <a:latin typeface="Arial" panose="020B0604020202020204" pitchFamily="34" charset="0"/>
              </a:rPr>
              <a:t> </a:t>
            </a:r>
            <a:r>
              <a:rPr lang="cs-CZ" altLang="en-US" sz="2400" b="1">
                <a:latin typeface="Arial" panose="020B0604020202020204" pitchFamily="34" charset="0"/>
              </a:rPr>
              <a:t>x</a:t>
            </a:r>
            <a:r>
              <a:rPr lang="cs-CZ" altLang="en-US" sz="2400">
                <a:latin typeface="Arial" panose="020B0604020202020204" pitchFamily="34" charset="0"/>
              </a:rPr>
              <a:t> sérový </a:t>
            </a:r>
            <a:r>
              <a:rPr lang="cs-CZ" altLang="en-US" sz="2400" b="1">
                <a:latin typeface="Arial" panose="020B0604020202020204" pitchFamily="34" charset="0"/>
              </a:rPr>
              <a:t>kreatinin</a:t>
            </a:r>
            <a:r>
              <a:rPr lang="cs-CZ" altLang="en-US" sz="2400">
                <a:latin typeface="Arial" panose="020B0604020202020204" pitchFamily="34" charset="0"/>
              </a:rPr>
              <a:t> v umol/l</a:t>
            </a:r>
          </a:p>
          <a:p>
            <a:pPr>
              <a:lnSpc>
                <a:spcPct val="90000"/>
              </a:lnSpc>
            </a:pPr>
            <a:endParaRPr lang="cs-CZ" altLang="en-US" sz="2400">
              <a:latin typeface="Arial" panose="020B0604020202020204" pitchFamily="34" charset="0"/>
            </a:endParaRPr>
          </a:p>
          <a:p>
            <a:pPr>
              <a:lnSpc>
                <a:spcPct val="90000"/>
              </a:lnSpc>
            </a:pPr>
            <a:r>
              <a:rPr lang="cs-CZ" altLang="en-US" sz="2400">
                <a:latin typeface="Arial" panose="020B0604020202020204" pitchFamily="34" charset="0"/>
              </a:rPr>
              <a:t>U žen výsledek vynásobíme koeficientem 0,85.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cs-CZ" altLang="en-US" sz="4000" b="1"/>
              <a:t>IV. vyšetření tubulárních funkcí</a:t>
            </a:r>
            <a:br>
              <a:rPr lang="cs-CZ" altLang="en-US" sz="4000" b="1"/>
            </a:br>
            <a:endParaRPr lang="cs-CZ" altLang="en-US" sz="4000" b="1"/>
          </a:p>
        </p:txBody>
      </p:sp>
      <p:sp>
        <p:nvSpPr>
          <p:cNvPr id="101379" name="Rectangle 3"/>
          <p:cNvSpPr>
            <a:spLocks noGrp="1" noChangeArrowheads="1"/>
          </p:cNvSpPr>
          <p:nvPr>
            <p:ph idx="1"/>
          </p:nvPr>
        </p:nvSpPr>
        <p:spPr/>
        <p:txBody>
          <a:bodyPr/>
          <a:lstStyle/>
          <a:p>
            <a:pPr>
              <a:lnSpc>
                <a:spcPct val="80000"/>
              </a:lnSpc>
            </a:pPr>
            <a:r>
              <a:rPr lang="cs-CZ" altLang="en-US" sz="2800">
                <a:solidFill>
                  <a:srgbClr val="FF3300"/>
                </a:solidFill>
                <a:latin typeface="Arial" panose="020B0604020202020204" pitchFamily="34" charset="0"/>
              </a:rPr>
              <a:t>Hlavní funkcí tubulů je zpětná </a:t>
            </a:r>
            <a:r>
              <a:rPr lang="cs-CZ" altLang="en-US" sz="2800" b="1">
                <a:solidFill>
                  <a:srgbClr val="FF3300"/>
                </a:solidFill>
                <a:latin typeface="Arial" panose="020B0604020202020204" pitchFamily="34" charset="0"/>
              </a:rPr>
              <a:t>resorpce</a:t>
            </a:r>
            <a:r>
              <a:rPr lang="cs-CZ" altLang="en-US" sz="2800">
                <a:solidFill>
                  <a:srgbClr val="FF3300"/>
                </a:solidFill>
                <a:latin typeface="Arial" panose="020B0604020202020204" pitchFamily="34" charset="0"/>
              </a:rPr>
              <a:t> látek a vody z glomerulárního filtrátu a </a:t>
            </a:r>
            <a:r>
              <a:rPr lang="cs-CZ" altLang="en-US" sz="2800" b="1">
                <a:solidFill>
                  <a:srgbClr val="FF3300"/>
                </a:solidFill>
                <a:latin typeface="Arial" panose="020B0604020202020204" pitchFamily="34" charset="0"/>
              </a:rPr>
              <a:t>sekrece</a:t>
            </a:r>
            <a:r>
              <a:rPr lang="cs-CZ" altLang="en-US" sz="2800">
                <a:solidFill>
                  <a:srgbClr val="FF3300"/>
                </a:solidFill>
                <a:latin typeface="Arial" panose="020B0604020202020204" pitchFamily="34" charset="0"/>
              </a:rPr>
              <a:t> odpadních látek do moče.</a:t>
            </a:r>
            <a:r>
              <a:rPr lang="cs-CZ" altLang="en-US" sz="2800">
                <a:latin typeface="Arial" panose="020B0604020202020204" pitchFamily="34" charset="0"/>
              </a:rPr>
              <a:t> Posouzení tubulárních funkcí vyžaduje přesné měření GFR, protože hodnotu tubulárních transportů posoudíme na základě rozdílu mezi profiltrovaným množstvím sledované látky (GFR x P) a vyloučeným množstvím v moči (U x V).</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idx="1"/>
          </p:nvPr>
        </p:nvSpPr>
        <p:spPr/>
        <p:txBody>
          <a:bodyPr/>
          <a:lstStyle/>
          <a:p>
            <a:pPr>
              <a:lnSpc>
                <a:spcPct val="80000"/>
              </a:lnSpc>
            </a:pPr>
            <a:r>
              <a:rPr lang="cs-CZ" altLang="en-US" sz="2800">
                <a:solidFill>
                  <a:srgbClr val="FF3300"/>
                </a:solidFill>
                <a:latin typeface="Arial" panose="020B0604020202020204" pitchFamily="34" charset="0"/>
              </a:rPr>
              <a:t>Je-li GFR x P </a:t>
            </a:r>
            <a:r>
              <a:rPr lang="cs-CZ" altLang="en-US" sz="2800">
                <a:solidFill>
                  <a:srgbClr val="FF3300"/>
                </a:solidFill>
                <a:latin typeface="Arial" panose="020B0604020202020204" pitchFamily="34" charset="0"/>
                <a:sym typeface="Symbol" panose="05050102010706020507" pitchFamily="18" charset="2"/>
              </a:rPr>
              <a:t></a:t>
            </a:r>
            <a:r>
              <a:rPr lang="cs-CZ" altLang="en-US" sz="2800">
                <a:solidFill>
                  <a:srgbClr val="FF3300"/>
                </a:solidFill>
                <a:latin typeface="Arial" panose="020B0604020202020204" pitchFamily="34" charset="0"/>
              </a:rPr>
              <a:t> U x V</a:t>
            </a:r>
            <a:r>
              <a:rPr lang="cs-CZ" altLang="en-US" sz="2800">
                <a:latin typeface="Arial" panose="020B0604020202020204" pitchFamily="34" charset="0"/>
              </a:rPr>
              <a:t>, došlo k efektivní </a:t>
            </a:r>
            <a:r>
              <a:rPr lang="cs-CZ" altLang="en-US" sz="2800">
                <a:solidFill>
                  <a:srgbClr val="FF3300"/>
                </a:solidFill>
                <a:latin typeface="Arial" panose="020B0604020202020204" pitchFamily="34" charset="0"/>
              </a:rPr>
              <a:t>resorpci </a:t>
            </a:r>
            <a:r>
              <a:rPr lang="cs-CZ" altLang="en-US" sz="2800">
                <a:latin typeface="Arial" panose="020B0604020202020204" pitchFamily="34" charset="0"/>
              </a:rPr>
              <a:t>sledované látky v tubulech.</a:t>
            </a:r>
          </a:p>
          <a:p>
            <a:pPr>
              <a:lnSpc>
                <a:spcPct val="80000"/>
              </a:lnSpc>
            </a:pPr>
            <a:r>
              <a:rPr lang="cs-CZ" altLang="en-US" sz="2800">
                <a:solidFill>
                  <a:srgbClr val="FF3300"/>
                </a:solidFill>
                <a:latin typeface="Arial" panose="020B0604020202020204" pitchFamily="34" charset="0"/>
              </a:rPr>
              <a:t>Je-li GFR x P </a:t>
            </a:r>
            <a:r>
              <a:rPr lang="cs-CZ" altLang="en-US" sz="2800">
                <a:solidFill>
                  <a:srgbClr val="FF3300"/>
                </a:solidFill>
                <a:latin typeface="Arial" panose="020B0604020202020204" pitchFamily="34" charset="0"/>
                <a:sym typeface="Symbol" panose="05050102010706020507" pitchFamily="18" charset="2"/>
              </a:rPr>
              <a:t></a:t>
            </a:r>
            <a:r>
              <a:rPr lang="cs-CZ" altLang="en-US" sz="2800">
                <a:solidFill>
                  <a:srgbClr val="FF3300"/>
                </a:solidFill>
                <a:latin typeface="Arial" panose="020B0604020202020204" pitchFamily="34" charset="0"/>
              </a:rPr>
              <a:t> U x</a:t>
            </a:r>
            <a:r>
              <a:rPr lang="cs-CZ" altLang="en-US" sz="2800">
                <a:latin typeface="Arial" panose="020B0604020202020204" pitchFamily="34" charset="0"/>
              </a:rPr>
              <a:t> V, došlo k efektivní </a:t>
            </a:r>
            <a:r>
              <a:rPr lang="cs-CZ" altLang="en-US" sz="2800">
                <a:solidFill>
                  <a:srgbClr val="FF3300"/>
                </a:solidFill>
                <a:latin typeface="Arial" panose="020B0604020202020204" pitchFamily="34" charset="0"/>
              </a:rPr>
              <a:t>sekreci </a:t>
            </a:r>
            <a:r>
              <a:rPr lang="cs-CZ" altLang="en-US" sz="2800">
                <a:latin typeface="Arial" panose="020B0604020202020204" pitchFamily="34" charset="0"/>
              </a:rPr>
              <a:t>sledované látky v tubulech.</a:t>
            </a:r>
          </a:p>
          <a:p>
            <a:pPr>
              <a:lnSpc>
                <a:spcPct val="80000"/>
              </a:lnSpc>
            </a:pPr>
            <a:r>
              <a:rPr lang="cs-CZ" altLang="en-US" sz="2800">
                <a:solidFill>
                  <a:srgbClr val="FF3300"/>
                </a:solidFill>
                <a:latin typeface="Arial" panose="020B0604020202020204" pitchFamily="34" charset="0"/>
              </a:rPr>
              <a:t>„Efektivní“</a:t>
            </a:r>
            <a:r>
              <a:rPr lang="cs-CZ" altLang="en-US" sz="2800">
                <a:latin typeface="Arial" panose="020B0604020202020204" pitchFamily="34" charset="0"/>
              </a:rPr>
              <a:t> znamená, že vypočítaný rozdíl, je výsledkem všech transportních procesů – řada látek je v některých úsecích nefronu resorbována, v jiných secernována (urea, kyselina močová, kalium).</a:t>
            </a:r>
          </a:p>
          <a:p>
            <a:pPr>
              <a:lnSpc>
                <a:spcPct val="80000"/>
              </a:lnSpc>
            </a:pPr>
            <a:endParaRPr lang="cs-CZ" altLang="en-US" sz="2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457200" y="1600200"/>
            <a:ext cx="8686800" cy="4530725"/>
          </a:xfrm>
        </p:spPr>
        <p:txBody>
          <a:bodyPr/>
          <a:lstStyle/>
          <a:p>
            <a:pPr>
              <a:buFontTx/>
              <a:buNone/>
            </a:pPr>
            <a:r>
              <a:rPr lang="cs-CZ" altLang="en-US" sz="2400">
                <a:solidFill>
                  <a:srgbClr val="FF3300"/>
                </a:solidFill>
                <a:latin typeface="Arial" panose="020B0604020202020204" pitchFamily="34" charset="0"/>
              </a:rPr>
              <a:t>1. TUBULÁRNÍ RESORPCE:</a:t>
            </a:r>
          </a:p>
          <a:p>
            <a:pPr>
              <a:buFontTx/>
              <a:buNone/>
            </a:pPr>
            <a:endParaRPr lang="cs-CZ" altLang="en-US" sz="2400" u="sng">
              <a:solidFill>
                <a:srgbClr val="FF3300"/>
              </a:solidFill>
              <a:latin typeface="Arial" panose="020B0604020202020204" pitchFamily="34" charset="0"/>
            </a:endParaRPr>
          </a:p>
          <a:p>
            <a:pPr>
              <a:buFontTx/>
              <a:buNone/>
            </a:pPr>
            <a:r>
              <a:rPr lang="cs-CZ" altLang="en-US" sz="2400" u="sng">
                <a:latin typeface="Arial" panose="020B0604020202020204" pitchFamily="34" charset="0"/>
              </a:rPr>
              <a:t>GF v ml/s – objem definitivní moče v ml/s</a:t>
            </a:r>
            <a:r>
              <a:rPr lang="cs-CZ" altLang="en-US" sz="2400">
                <a:latin typeface="Arial" panose="020B0604020202020204" pitchFamily="34" charset="0"/>
              </a:rPr>
              <a:t>                                    </a:t>
            </a:r>
          </a:p>
          <a:p>
            <a:pPr>
              <a:buFontTx/>
              <a:buNone/>
            </a:pPr>
            <a:r>
              <a:rPr lang="cs-CZ" altLang="en-US" sz="2400">
                <a:latin typeface="Arial" panose="020B0604020202020204" pitchFamily="34" charset="0"/>
              </a:rPr>
              <a:t>                       GF v ml/s</a:t>
            </a:r>
          </a:p>
          <a:p>
            <a:endParaRPr lang="cs-CZ" altLang="en-US" sz="2400">
              <a:latin typeface="Arial" panose="020B0604020202020204" pitchFamily="34" charset="0"/>
            </a:endParaRPr>
          </a:p>
          <a:p>
            <a:r>
              <a:rPr lang="cs-CZ" altLang="en-US" sz="2400">
                <a:latin typeface="Arial" panose="020B0604020202020204" pitchFamily="34" charset="0"/>
              </a:rPr>
              <a:t>Normální hodnota </a:t>
            </a:r>
            <a:r>
              <a:rPr lang="cs-CZ" altLang="en-US" sz="2400" b="1">
                <a:solidFill>
                  <a:srgbClr val="FF3300"/>
                </a:solidFill>
                <a:latin typeface="Arial" panose="020B0604020202020204" pitchFamily="34" charset="0"/>
              </a:rPr>
              <a:t>tubulární resorpce</a:t>
            </a:r>
            <a:r>
              <a:rPr lang="cs-CZ" altLang="en-US" sz="2400">
                <a:solidFill>
                  <a:srgbClr val="FF3300"/>
                </a:solidFill>
                <a:latin typeface="Arial" panose="020B0604020202020204" pitchFamily="34" charset="0"/>
              </a:rPr>
              <a:t> je </a:t>
            </a:r>
            <a:r>
              <a:rPr lang="cs-CZ" altLang="en-US" sz="2400" b="1">
                <a:solidFill>
                  <a:srgbClr val="FF3300"/>
                </a:solidFill>
                <a:latin typeface="Arial" panose="020B0604020202020204" pitchFamily="34" charset="0"/>
              </a:rPr>
              <a:t>0,988 – 0,998</a:t>
            </a:r>
            <a:r>
              <a:rPr lang="cs-CZ" altLang="en-US" sz="2400">
                <a:latin typeface="Arial" panose="020B0604020202020204" pitchFamily="34" charset="0"/>
              </a:rPr>
              <a:t> (98,8 – 99,8%).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cs-CZ" altLang="en-US"/>
              <a:t>Kreatinin</a:t>
            </a:r>
          </a:p>
        </p:txBody>
      </p:sp>
      <p:sp>
        <p:nvSpPr>
          <p:cNvPr id="140291" name="Rectangle 3"/>
          <p:cNvSpPr>
            <a:spLocks noGrp="1" noChangeArrowheads="1"/>
          </p:cNvSpPr>
          <p:nvPr>
            <p:ph idx="1"/>
          </p:nvPr>
        </p:nvSpPr>
        <p:spPr/>
        <p:txBody>
          <a:bodyPr/>
          <a:lstStyle/>
          <a:p>
            <a:pPr>
              <a:lnSpc>
                <a:spcPct val="90000"/>
              </a:lnSpc>
            </a:pPr>
            <a:r>
              <a:rPr lang="cs-CZ" altLang="en-US" u="sng">
                <a:latin typeface="Arial" panose="020B0604020202020204" pitchFamily="34" charset="0"/>
              </a:rPr>
              <a:t>sérová koncentrace začne stoupat </a:t>
            </a:r>
            <a:r>
              <a:rPr lang="cs-CZ" altLang="en-US" b="1" i="1" u="sng">
                <a:solidFill>
                  <a:srgbClr val="FF3300"/>
                </a:solidFill>
                <a:latin typeface="Arial" panose="020B0604020202020204" pitchFamily="34" charset="0"/>
              </a:rPr>
              <a:t>spolu s</a:t>
            </a:r>
            <a:r>
              <a:rPr lang="cs-CZ" altLang="en-US" u="sng">
                <a:latin typeface="Arial" panose="020B0604020202020204" pitchFamily="34" charset="0"/>
              </a:rPr>
              <a:t> ureou při snížení glomerulární filtrace pod 50%</a:t>
            </a:r>
          </a:p>
          <a:p>
            <a:pPr>
              <a:lnSpc>
                <a:spcPct val="90000"/>
              </a:lnSpc>
            </a:pPr>
            <a:r>
              <a:rPr lang="cs-CZ" altLang="en-US">
                <a:latin typeface="Arial" panose="020B0604020202020204" pitchFamily="34" charset="0"/>
              </a:rPr>
              <a:t>zvýšení sérové koncentrace kreatininu </a:t>
            </a:r>
            <a:r>
              <a:rPr lang="cs-CZ" altLang="en-US" b="1" i="1">
                <a:solidFill>
                  <a:srgbClr val="FF3300"/>
                </a:solidFill>
                <a:latin typeface="Arial" panose="020B0604020202020204" pitchFamily="34" charset="0"/>
              </a:rPr>
              <a:t>bez</a:t>
            </a:r>
            <a:r>
              <a:rPr lang="cs-CZ" altLang="en-US">
                <a:latin typeface="Arial" panose="020B0604020202020204" pitchFamily="34" charset="0"/>
              </a:rPr>
              <a:t> urey:</a:t>
            </a:r>
          </a:p>
          <a:p>
            <a:pPr>
              <a:lnSpc>
                <a:spcPct val="90000"/>
              </a:lnSpc>
              <a:buFontTx/>
              <a:buNone/>
            </a:pPr>
            <a:r>
              <a:rPr lang="cs-CZ" altLang="en-US">
                <a:latin typeface="Arial" panose="020B0604020202020204" pitchFamily="34" charset="0"/>
              </a:rPr>
              <a:t>   poranění kosterního svalstva, svalová dystrofie, akromegalie</a:t>
            </a:r>
          </a:p>
          <a:p>
            <a:pPr>
              <a:lnSpc>
                <a:spcPct val="90000"/>
              </a:lnSpc>
            </a:pPr>
            <a:endParaRPr lang="cs-CZ" altLang="en-US"/>
          </a:p>
        </p:txBody>
      </p:sp>
      <p:pic>
        <p:nvPicPr>
          <p:cNvPr id="140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18478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395288" y="1125538"/>
            <a:ext cx="8229600" cy="4530725"/>
          </a:xfrm>
        </p:spPr>
        <p:txBody>
          <a:bodyPr/>
          <a:lstStyle/>
          <a:p>
            <a:pPr>
              <a:lnSpc>
                <a:spcPct val="80000"/>
              </a:lnSpc>
              <a:buFontTx/>
              <a:buNone/>
            </a:pPr>
            <a:r>
              <a:rPr lang="cs-CZ" altLang="en-US" sz="2400">
                <a:solidFill>
                  <a:srgbClr val="FF3300"/>
                </a:solidFill>
                <a:latin typeface="Arial" panose="020B0604020202020204" pitchFamily="34" charset="0"/>
              </a:rPr>
              <a:t>2. FRAKČNÍ EXKRECE</a:t>
            </a:r>
            <a:r>
              <a:rPr lang="cs-CZ" altLang="en-US" sz="2400">
                <a:latin typeface="Arial" panose="020B0604020202020204" pitchFamily="34" charset="0"/>
              </a:rPr>
              <a:t>:</a:t>
            </a:r>
          </a:p>
          <a:p>
            <a:pPr>
              <a:lnSpc>
                <a:spcPct val="80000"/>
              </a:lnSpc>
              <a:buFontTx/>
              <a:buNone/>
            </a:pPr>
            <a:endParaRPr lang="cs-CZ" altLang="en-US" sz="2400" b="1">
              <a:latin typeface="Arial" panose="020B0604020202020204" pitchFamily="34" charset="0"/>
            </a:endParaRPr>
          </a:p>
          <a:p>
            <a:pPr>
              <a:lnSpc>
                <a:spcPct val="80000"/>
              </a:lnSpc>
            </a:pPr>
            <a:r>
              <a:rPr lang="cs-CZ" altLang="en-US" sz="2400" b="1">
                <a:solidFill>
                  <a:srgbClr val="FF3300"/>
                </a:solidFill>
                <a:latin typeface="Arial" panose="020B0604020202020204" pitchFamily="34" charset="0"/>
              </a:rPr>
              <a:t>Celková frakční exkrece</a:t>
            </a:r>
            <a:r>
              <a:rPr lang="cs-CZ" altLang="en-US" sz="2400">
                <a:solidFill>
                  <a:srgbClr val="FF3300"/>
                </a:solidFill>
                <a:latin typeface="Arial" panose="020B0604020202020204" pitchFamily="34" charset="0"/>
              </a:rPr>
              <a:t> je tedy 0,2 – 1,2%;</a:t>
            </a:r>
            <a:r>
              <a:rPr lang="cs-CZ" altLang="en-US" sz="2400">
                <a:latin typeface="Arial" panose="020B0604020202020204" pitchFamily="34" charset="0"/>
              </a:rPr>
              <a:t> tj. podíl primární moči (glomerulárního filtrátu), který je vyloučen jako definitnivní moč.</a:t>
            </a:r>
            <a:endParaRPr lang="cs-CZ" altLang="en-US" sz="2400" b="1">
              <a:latin typeface="Arial" panose="020B0604020202020204" pitchFamily="34" charset="0"/>
            </a:endParaRPr>
          </a:p>
          <a:p>
            <a:pPr>
              <a:lnSpc>
                <a:spcPct val="80000"/>
              </a:lnSpc>
            </a:pPr>
            <a:r>
              <a:rPr lang="cs-CZ" altLang="en-US" sz="2400" b="1">
                <a:solidFill>
                  <a:srgbClr val="FF3300"/>
                </a:solidFill>
                <a:latin typeface="Arial" panose="020B0604020202020204" pitchFamily="34" charset="0"/>
              </a:rPr>
              <a:t>Frakční exkrece sledované látky</a:t>
            </a:r>
            <a:r>
              <a:rPr lang="cs-CZ" altLang="en-US" sz="2400">
                <a:latin typeface="Arial" panose="020B0604020202020204" pitchFamily="34" charset="0"/>
              </a:rPr>
              <a:t> se dá vypočítat dle vzorce:</a:t>
            </a:r>
            <a:r>
              <a:rPr lang="cs-CZ" altLang="en-US" sz="2400" u="sng">
                <a:latin typeface="Arial" panose="020B0604020202020204" pitchFamily="34" charset="0"/>
              </a:rPr>
              <a:t>         U x V</a:t>
            </a:r>
            <a:r>
              <a:rPr lang="cs-CZ" altLang="en-US" sz="2400">
                <a:latin typeface="Arial" panose="020B0604020202020204" pitchFamily="34" charset="0"/>
              </a:rPr>
              <a:t> </a:t>
            </a:r>
          </a:p>
          <a:p>
            <a:pPr>
              <a:lnSpc>
                <a:spcPct val="80000"/>
              </a:lnSpc>
              <a:buFontTx/>
              <a:buNone/>
            </a:pPr>
            <a:r>
              <a:rPr lang="cs-CZ" altLang="en-US" sz="2400">
                <a:latin typeface="Arial" panose="020B0604020202020204" pitchFamily="34" charset="0"/>
              </a:rPr>
              <a:t>                 GFR x P x f</a:t>
            </a:r>
          </a:p>
          <a:p>
            <a:pPr>
              <a:lnSpc>
                <a:spcPct val="80000"/>
              </a:lnSpc>
            </a:pPr>
            <a:r>
              <a:rPr lang="cs-CZ" altLang="en-US" sz="2400">
                <a:solidFill>
                  <a:srgbClr val="FF3300"/>
                </a:solidFill>
                <a:latin typeface="Arial" panose="020B0604020202020204" pitchFamily="34" charset="0"/>
              </a:rPr>
              <a:t>f</a:t>
            </a:r>
            <a:r>
              <a:rPr lang="cs-CZ" altLang="en-US" sz="2400">
                <a:latin typeface="Arial" panose="020B0604020202020204" pitchFamily="34" charset="0"/>
              </a:rPr>
              <a:t>…udává, jaká část plazmatické koncentrace sledované látky je volně filtrovatelná (jestliže koncentrace látky je ve filtrátu stejná jako v plazmě, pak f = 1; jestliže jde o látku, která je z části vázaná na sérové proteiny, pak f </a:t>
            </a:r>
            <a:r>
              <a:rPr lang="cs-CZ" altLang="en-US" sz="2400">
                <a:latin typeface="Arial" panose="020B0604020202020204" pitchFamily="34" charset="0"/>
                <a:sym typeface="Symbol" panose="05050102010706020507" pitchFamily="18" charset="2"/>
              </a:rPr>
              <a:t></a:t>
            </a:r>
            <a:r>
              <a:rPr lang="cs-CZ" altLang="en-US" sz="2400">
                <a:latin typeface="Arial" panose="020B0604020202020204" pitchFamily="34" charset="0"/>
              </a:rPr>
              <a:t> 1 – např. Ca, Mg)</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idx="1"/>
          </p:nvPr>
        </p:nvSpPr>
        <p:spPr/>
        <p:txBody>
          <a:bodyPr/>
          <a:lstStyle/>
          <a:p>
            <a:r>
              <a:rPr lang="cs-CZ" altLang="en-US" sz="2800">
                <a:solidFill>
                  <a:srgbClr val="FF3300"/>
                </a:solidFill>
                <a:latin typeface="Arial" panose="020B0604020202020204" pitchFamily="34" charset="0"/>
              </a:rPr>
              <a:t>FE sodíku</a:t>
            </a:r>
            <a:r>
              <a:rPr lang="cs-CZ" altLang="en-US" sz="2800">
                <a:latin typeface="Arial" panose="020B0604020202020204" pitchFamily="34" charset="0"/>
              </a:rPr>
              <a:t> je cca 0,01 (1%) – to znamená, že pouze 1% sodíku z celkového profiltrovaného množství je vyloučeno do moči.</a:t>
            </a:r>
          </a:p>
          <a:p>
            <a:r>
              <a:rPr lang="cs-CZ" altLang="en-US" sz="2800">
                <a:solidFill>
                  <a:srgbClr val="FF3300"/>
                </a:solidFill>
                <a:latin typeface="Arial" panose="020B0604020202020204" pitchFamily="34" charset="0"/>
              </a:rPr>
              <a:t>FE </a:t>
            </a:r>
            <a:r>
              <a:rPr lang="cs-CZ" altLang="en-US" sz="2800">
                <a:solidFill>
                  <a:srgbClr val="FF3300"/>
                </a:solidFill>
                <a:latin typeface="Arial" panose="020B0604020202020204" pitchFamily="34" charset="0"/>
                <a:sym typeface="Symbol" panose="05050102010706020507" pitchFamily="18" charset="2"/>
              </a:rPr>
              <a:t></a:t>
            </a:r>
            <a:r>
              <a:rPr lang="cs-CZ" altLang="en-US" sz="2800">
                <a:solidFill>
                  <a:srgbClr val="FF3300"/>
                </a:solidFill>
                <a:latin typeface="Arial" panose="020B0604020202020204" pitchFamily="34" charset="0"/>
              </a:rPr>
              <a:t> 1</a:t>
            </a:r>
            <a:r>
              <a:rPr lang="cs-CZ" altLang="en-US" sz="2800">
                <a:latin typeface="Arial" panose="020B0604020202020204" pitchFamily="34" charset="0"/>
              </a:rPr>
              <a:t> (100%)…….</a:t>
            </a:r>
            <a:r>
              <a:rPr lang="cs-CZ" altLang="en-US" sz="2800">
                <a:solidFill>
                  <a:srgbClr val="FF3300"/>
                </a:solidFill>
                <a:latin typeface="Arial" panose="020B0604020202020204" pitchFamily="34" charset="0"/>
              </a:rPr>
              <a:t>tubulární resorpce převládá</a:t>
            </a:r>
            <a:r>
              <a:rPr lang="cs-CZ" altLang="en-US" sz="2800">
                <a:latin typeface="Arial" panose="020B0604020202020204" pitchFamily="34" charset="0"/>
              </a:rPr>
              <a:t> nad sekrecí</a:t>
            </a:r>
          </a:p>
          <a:p>
            <a:r>
              <a:rPr lang="cs-CZ" altLang="en-US" sz="2800">
                <a:solidFill>
                  <a:srgbClr val="FF3300"/>
                </a:solidFill>
                <a:latin typeface="Arial" panose="020B0604020202020204" pitchFamily="34" charset="0"/>
              </a:rPr>
              <a:t>FE </a:t>
            </a:r>
            <a:r>
              <a:rPr lang="cs-CZ" altLang="en-US" sz="2800">
                <a:solidFill>
                  <a:srgbClr val="FF3300"/>
                </a:solidFill>
                <a:latin typeface="Arial" panose="020B0604020202020204" pitchFamily="34" charset="0"/>
                <a:sym typeface="Symbol" panose="05050102010706020507" pitchFamily="18" charset="2"/>
              </a:rPr>
              <a:t></a:t>
            </a:r>
            <a:r>
              <a:rPr lang="cs-CZ" altLang="en-US" sz="2800">
                <a:solidFill>
                  <a:srgbClr val="FF3300"/>
                </a:solidFill>
                <a:latin typeface="Arial" panose="020B0604020202020204" pitchFamily="34" charset="0"/>
              </a:rPr>
              <a:t> 1</a:t>
            </a:r>
            <a:r>
              <a:rPr lang="cs-CZ" altLang="en-US" sz="2800">
                <a:latin typeface="Arial" panose="020B0604020202020204" pitchFamily="34" charset="0"/>
              </a:rPr>
              <a:t> (100%)…….</a:t>
            </a:r>
            <a:r>
              <a:rPr lang="cs-CZ" altLang="en-US" sz="2800">
                <a:solidFill>
                  <a:srgbClr val="FF3300"/>
                </a:solidFill>
                <a:latin typeface="Arial" panose="020B0604020202020204" pitchFamily="34" charset="0"/>
              </a:rPr>
              <a:t>tubulární sekrece převyšuje</a:t>
            </a:r>
            <a:r>
              <a:rPr lang="cs-CZ" altLang="en-US" sz="2800">
                <a:latin typeface="Arial" panose="020B0604020202020204" pitchFamily="34" charset="0"/>
              </a:rPr>
              <a:t> nad resorpcí</a:t>
            </a:r>
          </a:p>
          <a:p>
            <a:endParaRPr lang="cs-CZ" altLang="en-US" sz="28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p:txBody>
          <a:bodyPr/>
          <a:lstStyle/>
          <a:p>
            <a:pPr>
              <a:buFontTx/>
              <a:buNone/>
            </a:pPr>
            <a:r>
              <a:rPr lang="cs-CZ" altLang="en-US">
                <a:solidFill>
                  <a:srgbClr val="FF3300"/>
                </a:solidFill>
              </a:rPr>
              <a:t>3. </a:t>
            </a:r>
            <a:r>
              <a:rPr lang="cs-CZ" altLang="en-US" sz="2800">
                <a:solidFill>
                  <a:srgbClr val="FF3300"/>
                </a:solidFill>
                <a:latin typeface="Arial" panose="020B0604020202020204" pitchFamily="34" charset="0"/>
              </a:rPr>
              <a:t>OSMOLÁRNÍ CLEARANCE (COSM)</a:t>
            </a:r>
            <a:r>
              <a:rPr lang="cs-CZ" altLang="en-US" sz="2800">
                <a:latin typeface="Arial" panose="020B0604020202020204" pitchFamily="34" charset="0"/>
              </a:rPr>
              <a:t> je objem primární moči nutný k vyloučení všech močových solutů. Průměrná denní osmotická nálož je cca 600 mOsm (nejdůležitější je urea, dále Na, K, H, Cl, SO4, PO4).</a:t>
            </a:r>
            <a:endParaRPr lang="cs-CZ" altLang="en-US" sz="2800" b="1">
              <a:latin typeface="Arial" panose="020B0604020202020204" pitchFamily="34" charset="0"/>
            </a:endParaRPr>
          </a:p>
          <a:p>
            <a:r>
              <a:rPr lang="cs-CZ" altLang="en-US" sz="2800" b="1">
                <a:solidFill>
                  <a:srgbClr val="FF3300"/>
                </a:solidFill>
                <a:latin typeface="Arial" panose="020B0604020202020204" pitchFamily="34" charset="0"/>
              </a:rPr>
              <a:t>COSM = UOSM x V / POSM</a:t>
            </a:r>
            <a:r>
              <a:rPr lang="cs-CZ" altLang="en-US" sz="2800">
                <a:latin typeface="Arial" panose="020B0604020202020204" pitchFamily="34" charset="0"/>
              </a:rPr>
              <a:t> = 2 – 3 ml/min - konstantní</a:t>
            </a:r>
          </a:p>
          <a:p>
            <a:r>
              <a:rPr lang="cs-CZ" altLang="en-US" sz="2800">
                <a:latin typeface="Arial" panose="020B0604020202020204" pitchFamily="34" charset="0"/>
              </a:rPr>
              <a:t>UOSM = osmolalita moči, V = objem moči/min, POSM = osmolalita plazmy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457200" y="476250"/>
            <a:ext cx="8229600" cy="5905500"/>
          </a:xfrm>
        </p:spPr>
        <p:txBody>
          <a:bodyPr/>
          <a:lstStyle/>
          <a:p>
            <a:pPr>
              <a:lnSpc>
                <a:spcPct val="90000"/>
              </a:lnSpc>
              <a:buFontTx/>
              <a:buNone/>
            </a:pPr>
            <a:r>
              <a:rPr lang="cs-CZ" altLang="en-US" sz="2400">
                <a:solidFill>
                  <a:srgbClr val="FF3300"/>
                </a:solidFill>
                <a:latin typeface="Arial" panose="020B0604020202020204" pitchFamily="34" charset="0"/>
              </a:rPr>
              <a:t>4. VODNÍ CLEARANCE (CH2O)</a:t>
            </a:r>
            <a:r>
              <a:rPr lang="cs-CZ" altLang="en-US" sz="2400">
                <a:latin typeface="Arial" panose="020B0604020202020204" pitchFamily="34" charset="0"/>
              </a:rPr>
              <a:t> = voda prostá solutů, která musí být přidána </a:t>
            </a:r>
            <a:r>
              <a:rPr lang="cs-CZ" altLang="en-US" sz="2400" i="1">
                <a:latin typeface="Arial" panose="020B0604020202020204" pitchFamily="34" charset="0"/>
              </a:rPr>
              <a:t>do</a:t>
            </a:r>
            <a:r>
              <a:rPr lang="cs-CZ" altLang="en-US" sz="2400">
                <a:latin typeface="Arial" panose="020B0604020202020204" pitchFamily="34" charset="0"/>
              </a:rPr>
              <a:t> nebo odebrána </a:t>
            </a:r>
            <a:r>
              <a:rPr lang="cs-CZ" altLang="en-US" sz="2400" i="1">
                <a:latin typeface="Arial" panose="020B0604020202020204" pitchFamily="34" charset="0"/>
              </a:rPr>
              <a:t>z</a:t>
            </a:r>
            <a:r>
              <a:rPr lang="cs-CZ" altLang="en-US" sz="2400">
                <a:latin typeface="Arial" panose="020B0604020202020204" pitchFamily="34" charset="0"/>
              </a:rPr>
              <a:t> primární moči, aby byla zachována normální osmolarita plazmy.</a:t>
            </a:r>
          </a:p>
          <a:p>
            <a:pPr>
              <a:lnSpc>
                <a:spcPct val="90000"/>
              </a:lnSpc>
              <a:buFontTx/>
              <a:buNone/>
            </a:pPr>
            <a:endParaRPr lang="cs-CZ" altLang="en-US" sz="2400" b="1">
              <a:latin typeface="Arial" panose="020B0604020202020204" pitchFamily="34" charset="0"/>
            </a:endParaRPr>
          </a:p>
          <a:p>
            <a:pPr>
              <a:lnSpc>
                <a:spcPct val="90000"/>
              </a:lnSpc>
            </a:pPr>
            <a:r>
              <a:rPr lang="cs-CZ" altLang="en-US" sz="2400" b="1">
                <a:solidFill>
                  <a:srgbClr val="FF3300"/>
                </a:solidFill>
                <a:latin typeface="Arial" panose="020B0604020202020204" pitchFamily="34" charset="0"/>
              </a:rPr>
              <a:t>CH2O = V – COSM</a:t>
            </a:r>
            <a:r>
              <a:rPr lang="cs-CZ" altLang="en-US" sz="2400">
                <a:latin typeface="Arial" panose="020B0604020202020204" pitchFamily="34" charset="0"/>
              </a:rPr>
              <a:t> 	- není konstantní, závisí na působení ADH v distálním nefronu</a:t>
            </a:r>
          </a:p>
          <a:p>
            <a:pPr>
              <a:lnSpc>
                <a:spcPct val="90000"/>
              </a:lnSpc>
            </a:pPr>
            <a:endParaRPr lang="cs-CZ" altLang="en-US" sz="2400">
              <a:latin typeface="Arial" panose="020B0604020202020204" pitchFamily="34" charset="0"/>
            </a:endParaRPr>
          </a:p>
          <a:p>
            <a:pPr>
              <a:lnSpc>
                <a:spcPct val="90000"/>
              </a:lnSpc>
            </a:pPr>
            <a:r>
              <a:rPr lang="cs-CZ" altLang="en-US" sz="2400">
                <a:latin typeface="Arial" panose="020B0604020202020204" pitchFamily="34" charset="0"/>
              </a:rPr>
              <a:t>Je-li pozitivní (nízké ADH) – je vytvářena dilutovaná moč (hypoosmolární vůči plazmě).</a:t>
            </a:r>
          </a:p>
          <a:p>
            <a:pPr>
              <a:lnSpc>
                <a:spcPct val="90000"/>
              </a:lnSpc>
            </a:pPr>
            <a:endParaRPr lang="cs-CZ" altLang="en-US" sz="2400">
              <a:latin typeface="Arial" panose="020B0604020202020204" pitchFamily="34" charset="0"/>
            </a:endParaRPr>
          </a:p>
          <a:p>
            <a:pPr>
              <a:lnSpc>
                <a:spcPct val="90000"/>
              </a:lnSpc>
            </a:pPr>
            <a:r>
              <a:rPr lang="cs-CZ" altLang="en-US" sz="2400">
                <a:latin typeface="Arial" panose="020B0604020202020204" pitchFamily="34" charset="0"/>
              </a:rPr>
              <a:t>Je-li negativní (vysoké ADH) – je vytvářena koncentrovaná moč (hyperosmolární vůči plazmě).</a:t>
            </a:r>
          </a:p>
          <a:p>
            <a:pPr>
              <a:lnSpc>
                <a:spcPct val="90000"/>
              </a:lnSpc>
            </a:pPr>
            <a:endParaRPr lang="cs-CZ" altLang="en-US" sz="2400">
              <a:latin typeface="Arial" panose="020B0604020202020204" pitchFamily="34" charset="0"/>
            </a:endParaRPr>
          </a:p>
          <a:p>
            <a:pPr>
              <a:lnSpc>
                <a:spcPct val="90000"/>
              </a:lnSpc>
            </a:pPr>
            <a:r>
              <a:rPr lang="cs-CZ" altLang="en-US" sz="2400">
                <a:latin typeface="Arial" panose="020B0604020202020204" pitchFamily="34" charset="0"/>
              </a:rPr>
              <a:t>Je-li nulová – je vytvářena moč izoosmotická s plazmou.</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323850" y="1203325"/>
            <a:ext cx="8229600" cy="5654675"/>
          </a:xfrm>
        </p:spPr>
        <p:txBody>
          <a:bodyPr/>
          <a:lstStyle/>
          <a:p>
            <a:pPr>
              <a:lnSpc>
                <a:spcPct val="80000"/>
              </a:lnSpc>
              <a:buFontTx/>
              <a:buNone/>
            </a:pPr>
            <a:r>
              <a:rPr lang="cs-CZ" altLang="en-US" sz="2800">
                <a:solidFill>
                  <a:srgbClr val="FF3300"/>
                </a:solidFill>
                <a:latin typeface="Arial" panose="020B0604020202020204" pitchFamily="34" charset="0"/>
              </a:rPr>
              <a:t>5. OSMOLARITA MOČI</a:t>
            </a:r>
            <a:r>
              <a:rPr lang="cs-CZ" altLang="en-US" sz="2800">
                <a:latin typeface="Arial" panose="020B0604020202020204" pitchFamily="34" charset="0"/>
              </a:rPr>
              <a:t> se může pohybovat v rozmezí 30 až 1200 mOsm/l. 30 mOsm/l je cca 10x méně než osmolalita plazmy a odpovídá diuréze cca 20 ml/min. 1200 mOsm/l je cca 4x více než osmolalita plasmy a odpovídá diuréze cca 0,5 ml/min.</a:t>
            </a:r>
          </a:p>
          <a:p>
            <a:pPr>
              <a:lnSpc>
                <a:spcPct val="80000"/>
              </a:lnSpc>
            </a:pPr>
            <a:r>
              <a:rPr lang="cs-CZ" altLang="en-US" sz="2800">
                <a:latin typeface="Arial" panose="020B0604020202020204" pitchFamily="34" charset="0"/>
              </a:rPr>
              <a:t>Ledviny jsou tedy daleko více schopné chránit tělo před dilucí než před dehydratací.</a:t>
            </a:r>
          </a:p>
          <a:p>
            <a:pPr>
              <a:lnSpc>
                <a:spcPct val="80000"/>
              </a:lnSpc>
            </a:pPr>
            <a:r>
              <a:rPr lang="cs-CZ" altLang="en-US" sz="2800">
                <a:latin typeface="Arial" panose="020B0604020202020204" pitchFamily="34" charset="0"/>
              </a:rPr>
              <a:t>Obvykle je CH2O kolem </a:t>
            </a:r>
            <a:r>
              <a:rPr lang="cs-CZ" altLang="en-US" sz="2800" b="1">
                <a:latin typeface="Arial" panose="020B0604020202020204" pitchFamily="34" charset="0"/>
              </a:rPr>
              <a:t>-</a:t>
            </a:r>
            <a:r>
              <a:rPr lang="cs-CZ" altLang="en-US" sz="2800">
                <a:latin typeface="Arial" panose="020B0604020202020204" pitchFamily="34" charset="0"/>
              </a:rPr>
              <a:t>1,2 až </a:t>
            </a:r>
            <a:r>
              <a:rPr lang="cs-CZ" altLang="en-US" sz="2800" b="1">
                <a:latin typeface="Arial" panose="020B0604020202020204" pitchFamily="34" charset="0"/>
              </a:rPr>
              <a:t>-</a:t>
            </a:r>
            <a:r>
              <a:rPr lang="cs-CZ" altLang="en-US" sz="2800">
                <a:latin typeface="Arial" panose="020B0604020202020204" pitchFamily="34" charset="0"/>
              </a:rPr>
              <a:t>1,8 ml/min (tedy záporná).</a:t>
            </a:r>
            <a:endParaRPr lang="cs-CZ" altLang="en-US" sz="2800" b="1">
              <a:latin typeface="Arial" panose="020B0604020202020204"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idx="1"/>
          </p:nvPr>
        </p:nvSpPr>
        <p:spPr>
          <a:xfrm>
            <a:off x="685800" y="620713"/>
            <a:ext cx="7696200" cy="5256212"/>
          </a:xfrm>
        </p:spPr>
        <p:txBody>
          <a:bodyPr/>
          <a:lstStyle/>
          <a:p>
            <a:pPr>
              <a:lnSpc>
                <a:spcPct val="90000"/>
              </a:lnSpc>
            </a:pPr>
            <a:r>
              <a:rPr lang="cs-CZ" altLang="en-US" sz="2400" b="1">
                <a:solidFill>
                  <a:srgbClr val="FF3300"/>
                </a:solidFill>
                <a:latin typeface="Arial" panose="020B0604020202020204" pitchFamily="34" charset="0"/>
              </a:rPr>
              <a:t>Osmotická diuréza:</a:t>
            </a:r>
            <a:r>
              <a:rPr lang="cs-CZ" altLang="en-US" sz="2400">
                <a:latin typeface="Arial" panose="020B0604020202020204" pitchFamily="34" charset="0"/>
              </a:rPr>
              <a:t> při přítomnosti osmoticky aktivních látek v moči (glukóza, manitol atd.)</a:t>
            </a:r>
          </a:p>
          <a:p>
            <a:pPr>
              <a:lnSpc>
                <a:spcPct val="90000"/>
              </a:lnSpc>
            </a:pPr>
            <a:r>
              <a:rPr lang="cs-CZ" altLang="en-US" sz="2400">
                <a:solidFill>
                  <a:srgbClr val="FF3300"/>
                </a:solidFill>
                <a:latin typeface="Arial" panose="020B0604020202020204" pitchFamily="34" charset="0"/>
              </a:rPr>
              <a:t>UOSM </a:t>
            </a:r>
            <a:r>
              <a:rPr lang="cs-CZ" altLang="en-US" sz="2400">
                <a:solidFill>
                  <a:srgbClr val="FF3300"/>
                </a:solidFill>
                <a:latin typeface="Arial" panose="020B0604020202020204" pitchFamily="34" charset="0"/>
                <a:sym typeface="Symbol" panose="05050102010706020507" pitchFamily="18" charset="2"/>
              </a:rPr>
              <a:t></a:t>
            </a:r>
            <a:r>
              <a:rPr lang="cs-CZ" altLang="en-US" sz="2400">
                <a:solidFill>
                  <a:srgbClr val="FF3300"/>
                </a:solidFill>
                <a:latin typeface="Arial" panose="020B0604020202020204" pitchFamily="34" charset="0"/>
              </a:rPr>
              <a:t> POSM</a:t>
            </a:r>
            <a:r>
              <a:rPr lang="cs-CZ" altLang="en-US" sz="2400">
                <a:latin typeface="Arial" panose="020B0604020202020204" pitchFamily="34" charset="0"/>
              </a:rPr>
              <a:t>, frakční exkrece vody i osmoticky aktivních látek je zvýšená.</a:t>
            </a:r>
          </a:p>
          <a:p>
            <a:pPr>
              <a:lnSpc>
                <a:spcPct val="90000"/>
              </a:lnSpc>
            </a:pPr>
            <a:r>
              <a:rPr lang="cs-CZ" altLang="en-US" sz="2400" b="1">
                <a:solidFill>
                  <a:srgbClr val="FF3300"/>
                </a:solidFill>
                <a:latin typeface="Arial" panose="020B0604020202020204" pitchFamily="34" charset="0"/>
              </a:rPr>
              <a:t>Vodní diuréza</a:t>
            </a:r>
            <a:r>
              <a:rPr lang="cs-CZ" altLang="en-US" sz="2400" b="1">
                <a:latin typeface="Arial" panose="020B0604020202020204" pitchFamily="34" charset="0"/>
              </a:rPr>
              <a:t>:</a:t>
            </a:r>
            <a:r>
              <a:rPr lang="cs-CZ" altLang="en-US" sz="2400">
                <a:latin typeface="Arial" panose="020B0604020202020204" pitchFamily="34" charset="0"/>
              </a:rPr>
              <a:t> při poklesu ADH</a:t>
            </a:r>
          </a:p>
          <a:p>
            <a:pPr>
              <a:lnSpc>
                <a:spcPct val="90000"/>
              </a:lnSpc>
            </a:pPr>
            <a:r>
              <a:rPr lang="cs-CZ" altLang="en-US" sz="2400">
                <a:solidFill>
                  <a:srgbClr val="FF3300"/>
                </a:solidFill>
                <a:latin typeface="Arial" panose="020B0604020202020204" pitchFamily="34" charset="0"/>
              </a:rPr>
              <a:t>UOSM </a:t>
            </a:r>
            <a:r>
              <a:rPr lang="cs-CZ" altLang="en-US" sz="2400">
                <a:solidFill>
                  <a:srgbClr val="FF3300"/>
                </a:solidFill>
                <a:latin typeface="Arial" panose="020B0604020202020204" pitchFamily="34" charset="0"/>
                <a:sym typeface="Symbol" panose="05050102010706020507" pitchFamily="18" charset="2"/>
              </a:rPr>
              <a:t></a:t>
            </a:r>
            <a:r>
              <a:rPr lang="cs-CZ" altLang="en-US" sz="2400">
                <a:solidFill>
                  <a:srgbClr val="FF3300"/>
                </a:solidFill>
                <a:latin typeface="Arial" panose="020B0604020202020204" pitchFamily="34" charset="0"/>
              </a:rPr>
              <a:t> POSM</a:t>
            </a:r>
            <a:r>
              <a:rPr lang="cs-CZ" altLang="en-US" sz="2400">
                <a:latin typeface="Arial" panose="020B0604020202020204" pitchFamily="34" charset="0"/>
              </a:rPr>
              <a:t>, frakční exkrece vody je zvýšená, frakční exkrece osmoticky aktivních látek je normální.</a:t>
            </a:r>
          </a:p>
          <a:p>
            <a:pPr>
              <a:lnSpc>
                <a:spcPct val="90000"/>
              </a:lnSpc>
            </a:pPr>
            <a:r>
              <a:rPr lang="cs-CZ" altLang="en-US" sz="2400">
                <a:latin typeface="Arial" panose="020B0604020202020204" pitchFamily="34" charset="0"/>
              </a:rPr>
              <a:t>Ke koncentraci moče je nutná: intaktní dřeň (vytváření hyperosmolárního prostředí v intersticiu ledvinné dřeně působením protiproudového mechanismu Henleova klička/vasa recta), působení ADH v distálním tubulu a sběrném kanálku.</a:t>
            </a:r>
          </a:p>
          <a:p>
            <a:pPr>
              <a:lnSpc>
                <a:spcPct val="90000"/>
              </a:lnSpc>
            </a:pPr>
            <a:endParaRPr lang="cs-CZ" altLang="en-US" sz="2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468313" y="765175"/>
            <a:ext cx="6923087" cy="4530725"/>
          </a:xfrm>
        </p:spPr>
        <p:txBody>
          <a:bodyPr/>
          <a:lstStyle/>
          <a:p>
            <a:pPr>
              <a:lnSpc>
                <a:spcPct val="80000"/>
              </a:lnSpc>
              <a:buFontTx/>
              <a:buNone/>
            </a:pPr>
            <a:r>
              <a:rPr lang="cs-CZ" altLang="en-US" sz="2400">
                <a:solidFill>
                  <a:srgbClr val="FF3300"/>
                </a:solidFill>
                <a:latin typeface="Arial" panose="020B0604020202020204" pitchFamily="34" charset="0"/>
              </a:rPr>
              <a:t>6. KONCENTRAČNÍ SCHOPNOST LEDVIN</a:t>
            </a:r>
            <a:r>
              <a:rPr lang="cs-CZ" altLang="en-US" sz="2400">
                <a:latin typeface="Arial" panose="020B0604020202020204" pitchFamily="34" charset="0"/>
              </a:rPr>
              <a:t> – </a:t>
            </a:r>
            <a:r>
              <a:rPr lang="cs-CZ" altLang="en-US" sz="2400" b="1">
                <a:solidFill>
                  <a:srgbClr val="FF3300"/>
                </a:solidFill>
                <a:latin typeface="Arial" panose="020B0604020202020204" pitchFamily="34" charset="0"/>
              </a:rPr>
              <a:t>adiuretinový test</a:t>
            </a:r>
            <a:r>
              <a:rPr lang="cs-CZ" altLang="en-US" sz="2400">
                <a:solidFill>
                  <a:srgbClr val="FF3300"/>
                </a:solidFill>
                <a:latin typeface="Arial" panose="020B0604020202020204" pitchFamily="34" charset="0"/>
              </a:rPr>
              <a:t>:</a:t>
            </a:r>
          </a:p>
          <a:p>
            <a:pPr>
              <a:lnSpc>
                <a:spcPct val="80000"/>
              </a:lnSpc>
            </a:pPr>
            <a:r>
              <a:rPr lang="cs-CZ" altLang="en-US" sz="2400">
                <a:latin typeface="Arial" panose="020B0604020202020204" pitchFamily="34" charset="0"/>
              </a:rPr>
              <a:t>Po večeři bez tekutin vyšetřovaný nepije celkem 12 hodin. Ráno 2 kapky (10 ug) adiuretinu (ADH) do každého nosního průduchu. Poté sběr moči po 1 hodině, celkem 4x. Alespoň v jedné porci moči by měla být osmolalita (v mOsm/l):</a:t>
            </a:r>
          </a:p>
          <a:p>
            <a:pPr>
              <a:lnSpc>
                <a:spcPct val="80000"/>
              </a:lnSpc>
            </a:pPr>
            <a:r>
              <a:rPr lang="cs-CZ" altLang="en-US" sz="2400">
                <a:latin typeface="Arial" panose="020B0604020202020204" pitchFamily="34" charset="0"/>
              </a:rPr>
              <a:t>15-20 let	970 </a:t>
            </a:r>
          </a:p>
          <a:p>
            <a:pPr>
              <a:lnSpc>
                <a:spcPct val="80000"/>
              </a:lnSpc>
            </a:pPr>
            <a:r>
              <a:rPr lang="cs-CZ" altLang="en-US" sz="2400">
                <a:latin typeface="Arial" panose="020B0604020202020204" pitchFamily="34" charset="0"/>
              </a:rPr>
              <a:t>21-50 let	940 </a:t>
            </a:r>
          </a:p>
          <a:p>
            <a:pPr>
              <a:lnSpc>
                <a:spcPct val="80000"/>
              </a:lnSpc>
            </a:pPr>
            <a:r>
              <a:rPr lang="cs-CZ" altLang="en-US" sz="2400">
                <a:latin typeface="Arial" panose="020B0604020202020204" pitchFamily="34" charset="0"/>
              </a:rPr>
              <a:t>51-60 let	830 </a:t>
            </a:r>
          </a:p>
          <a:p>
            <a:pPr>
              <a:lnSpc>
                <a:spcPct val="80000"/>
              </a:lnSpc>
            </a:pPr>
            <a:r>
              <a:rPr lang="cs-CZ" altLang="en-US" sz="2400">
                <a:latin typeface="Arial" panose="020B0604020202020204" pitchFamily="34" charset="0"/>
              </a:rPr>
              <a:t>61-70 let	790 </a:t>
            </a:r>
          </a:p>
          <a:p>
            <a:pPr>
              <a:lnSpc>
                <a:spcPct val="80000"/>
              </a:lnSpc>
            </a:pPr>
            <a:r>
              <a:rPr lang="cs-CZ" altLang="en-US" sz="2400">
                <a:latin typeface="Arial" panose="020B0604020202020204" pitchFamily="34" charset="0"/>
              </a:rPr>
              <a:t>71-80 let 	780</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p:txBody>
          <a:bodyPr/>
          <a:lstStyle/>
          <a:p>
            <a:pPr>
              <a:lnSpc>
                <a:spcPct val="80000"/>
              </a:lnSpc>
            </a:pPr>
            <a:r>
              <a:rPr lang="cs-CZ" altLang="en-US" sz="2800">
                <a:solidFill>
                  <a:srgbClr val="FF3300"/>
                </a:solidFill>
                <a:latin typeface="Arial" panose="020B0604020202020204" pitchFamily="34" charset="0"/>
              </a:rPr>
              <a:t>Nízká osmolalita ve všech porcích = snížená koncentrační schopnost ledvin u:</a:t>
            </a:r>
          </a:p>
          <a:p>
            <a:pPr lvl="1">
              <a:lnSpc>
                <a:spcPct val="80000"/>
              </a:lnSpc>
            </a:pPr>
            <a:r>
              <a:rPr lang="cs-CZ" altLang="en-US">
                <a:latin typeface="Arial" panose="020B0604020202020204" pitchFamily="34" charset="0"/>
              </a:rPr>
              <a:t>diabetes insipidus (nedostatek ADH)</a:t>
            </a:r>
          </a:p>
          <a:p>
            <a:pPr lvl="1">
              <a:lnSpc>
                <a:spcPct val="80000"/>
              </a:lnSpc>
            </a:pPr>
            <a:r>
              <a:rPr lang="cs-CZ" altLang="en-US">
                <a:latin typeface="Arial" panose="020B0604020202020204" pitchFamily="34" charset="0"/>
              </a:rPr>
              <a:t>hydronefrózy (deformace dřeně), tubulointersticiálních nefritid a v reparační fázi akutního renálního selhání (zde je příčinou porucha dřeně, která není schopná vytvářet hyperosmolární prostředí nutné ke koncentraci moče).</a:t>
            </a:r>
          </a:p>
          <a:p>
            <a:pPr>
              <a:lnSpc>
                <a:spcPct val="80000"/>
              </a:lnSpc>
            </a:pPr>
            <a:endParaRPr lang="cs-CZ" altLang="en-US" sz="28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457200" y="620713"/>
            <a:ext cx="8229600" cy="5510212"/>
          </a:xfrm>
        </p:spPr>
        <p:txBody>
          <a:bodyPr/>
          <a:lstStyle/>
          <a:p>
            <a:pPr>
              <a:buFontTx/>
              <a:buNone/>
            </a:pPr>
            <a:r>
              <a:rPr lang="cs-CZ" altLang="en-US" sz="2400">
                <a:solidFill>
                  <a:srgbClr val="FF3300"/>
                </a:solidFill>
                <a:latin typeface="Arial" panose="020B0604020202020204" pitchFamily="34" charset="0"/>
              </a:rPr>
              <a:t>7. ACIDIFIKAČNÍ SCHOPNOST LEDVIN:</a:t>
            </a:r>
          </a:p>
          <a:p>
            <a:r>
              <a:rPr lang="cs-CZ" altLang="en-US" sz="2400">
                <a:latin typeface="Arial" panose="020B0604020202020204" pitchFamily="34" charset="0"/>
              </a:rPr>
              <a:t>Orientačně dle pH moči změřeném na </a:t>
            </a:r>
            <a:r>
              <a:rPr lang="cs-CZ" altLang="en-US" sz="2400" b="1">
                <a:solidFill>
                  <a:srgbClr val="FF3300"/>
                </a:solidFill>
                <a:latin typeface="Arial" panose="020B0604020202020204" pitchFamily="34" charset="0"/>
              </a:rPr>
              <a:t>pH-metru</a:t>
            </a:r>
            <a:r>
              <a:rPr lang="cs-CZ" altLang="en-US" sz="2400">
                <a:latin typeface="Arial" panose="020B0604020202020204" pitchFamily="34" charset="0"/>
              </a:rPr>
              <a:t> v ranním vzorku moči ihned po vymočení (nesmí být přítomna močová infekce):</a:t>
            </a:r>
          </a:p>
          <a:p>
            <a:r>
              <a:rPr lang="cs-CZ" altLang="en-US" sz="2400">
                <a:latin typeface="Arial" panose="020B0604020202020204" pitchFamily="34" charset="0"/>
              </a:rPr>
              <a:t>pH </a:t>
            </a:r>
            <a:r>
              <a:rPr lang="cs-CZ" altLang="en-US" sz="2400">
                <a:latin typeface="Arial" panose="020B0604020202020204" pitchFamily="34" charset="0"/>
                <a:sym typeface="Symbol" panose="05050102010706020507" pitchFamily="18" charset="2"/>
              </a:rPr>
              <a:t></a:t>
            </a:r>
            <a:r>
              <a:rPr lang="cs-CZ" altLang="en-US" sz="2400">
                <a:latin typeface="Arial" panose="020B0604020202020204" pitchFamily="34" charset="0"/>
              </a:rPr>
              <a:t> 5,4	dostačená acidifikační schopnost</a:t>
            </a:r>
          </a:p>
          <a:p>
            <a:r>
              <a:rPr lang="cs-CZ" altLang="en-US" sz="2400">
                <a:latin typeface="Arial" panose="020B0604020202020204" pitchFamily="34" charset="0"/>
              </a:rPr>
              <a:t>pH </a:t>
            </a:r>
            <a:r>
              <a:rPr lang="cs-CZ" altLang="en-US" sz="2400">
                <a:latin typeface="Arial" panose="020B0604020202020204" pitchFamily="34" charset="0"/>
                <a:sym typeface="Symbol" panose="05050102010706020507" pitchFamily="18" charset="2"/>
              </a:rPr>
              <a:t></a:t>
            </a:r>
            <a:r>
              <a:rPr lang="cs-CZ" altLang="en-US" sz="2400">
                <a:latin typeface="Arial" panose="020B0604020202020204" pitchFamily="34" charset="0"/>
              </a:rPr>
              <a:t> 5,4	provedeme </a:t>
            </a:r>
            <a:r>
              <a:rPr lang="cs-CZ" altLang="en-US" sz="2400" b="1">
                <a:solidFill>
                  <a:srgbClr val="FF3300"/>
                </a:solidFill>
                <a:latin typeface="Arial" panose="020B0604020202020204" pitchFamily="34" charset="0"/>
              </a:rPr>
              <a:t>acidifikační test</a:t>
            </a:r>
            <a:r>
              <a:rPr lang="cs-CZ" altLang="en-US" sz="2400">
                <a:solidFill>
                  <a:srgbClr val="FF3300"/>
                </a:solidFill>
                <a:latin typeface="Arial" panose="020B0604020202020204" pitchFamily="34" charset="0"/>
              </a:rPr>
              <a:t>:</a:t>
            </a:r>
          </a:p>
          <a:p>
            <a:r>
              <a:rPr lang="cs-CZ" altLang="en-US" sz="2400">
                <a:latin typeface="Arial" panose="020B0604020202020204" pitchFamily="34" charset="0"/>
              </a:rPr>
              <a:t>		</a:t>
            </a:r>
          </a:p>
          <a:p>
            <a:r>
              <a:rPr lang="cs-CZ" altLang="en-US" sz="2400">
                <a:latin typeface="Arial" panose="020B0604020202020204" pitchFamily="34" charset="0"/>
              </a:rPr>
              <a:t>Podáme 0,1 g NH4Cl/kg nebo 0,11 g CaCl2/kg rozpuštěný ve vodě, moč se sbírá v 1-hod intervalech po dobu 3-4 hodin a ihned se měří pH-metrem. pH u zdravých jedinců by mělo být nejméně 5,5.</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395288" y="765175"/>
            <a:ext cx="8229600" cy="4530725"/>
          </a:xfrm>
        </p:spPr>
        <p:txBody>
          <a:bodyPr/>
          <a:lstStyle/>
          <a:p>
            <a:pPr>
              <a:lnSpc>
                <a:spcPct val="80000"/>
              </a:lnSpc>
              <a:buFontTx/>
              <a:buNone/>
            </a:pPr>
            <a:r>
              <a:rPr lang="cs-CZ" altLang="en-US" sz="2400">
                <a:solidFill>
                  <a:srgbClr val="FF3300"/>
                </a:solidFill>
                <a:latin typeface="Arial" panose="020B0604020202020204" pitchFamily="34" charset="0"/>
              </a:rPr>
              <a:t>8. Posouzení POŠKOZENÍ TUBULŮ:</a:t>
            </a:r>
          </a:p>
          <a:p>
            <a:pPr>
              <a:lnSpc>
                <a:spcPct val="80000"/>
              </a:lnSpc>
            </a:pPr>
            <a:r>
              <a:rPr lang="cs-CZ" altLang="en-US" sz="2400">
                <a:latin typeface="Arial" panose="020B0604020202020204" pitchFamily="34" charset="0"/>
              </a:rPr>
              <a:t>Stanovení vylučování </a:t>
            </a:r>
            <a:r>
              <a:rPr lang="cs-CZ" altLang="en-US" sz="2400" b="1">
                <a:solidFill>
                  <a:srgbClr val="FF3300"/>
                </a:solidFill>
                <a:latin typeface="Arial" panose="020B0604020202020204" pitchFamily="34" charset="0"/>
              </a:rPr>
              <a:t>beta-2-mikroglobulinu</a:t>
            </a:r>
            <a:r>
              <a:rPr lang="cs-CZ" altLang="en-US" sz="2400">
                <a:solidFill>
                  <a:srgbClr val="FF3300"/>
                </a:solidFill>
                <a:latin typeface="Arial" panose="020B0604020202020204" pitchFamily="34" charset="0"/>
              </a:rPr>
              <a:t>:</a:t>
            </a:r>
          </a:p>
          <a:p>
            <a:pPr>
              <a:lnSpc>
                <a:spcPct val="80000"/>
              </a:lnSpc>
            </a:pPr>
            <a:r>
              <a:rPr lang="cs-CZ" altLang="en-US" sz="2400">
                <a:latin typeface="Arial" panose="020B0604020202020204" pitchFamily="34" charset="0"/>
              </a:rPr>
              <a:t>filtrován v glomerulech a pak zpětně resorbován v tubulech </a:t>
            </a:r>
          </a:p>
          <a:p>
            <a:pPr>
              <a:lnSpc>
                <a:spcPct val="80000"/>
              </a:lnSpc>
            </a:pPr>
            <a:r>
              <a:rPr lang="cs-CZ" altLang="en-US" sz="2400">
                <a:latin typeface="Arial" panose="020B0604020202020204" pitchFamily="34" charset="0"/>
              </a:rPr>
              <a:t>poškození tubulů – snížená resorpce beta-2-mikroglobulinu</a:t>
            </a:r>
          </a:p>
          <a:p>
            <a:pPr>
              <a:lnSpc>
                <a:spcPct val="80000"/>
              </a:lnSpc>
            </a:pPr>
            <a:r>
              <a:rPr lang="cs-CZ" altLang="en-US" sz="2400">
                <a:latin typeface="Arial" panose="020B0604020202020204" pitchFamily="34" charset="0"/>
              </a:rPr>
              <a:t>norma: 80-180 ug/l</a:t>
            </a:r>
          </a:p>
          <a:p>
            <a:pPr>
              <a:lnSpc>
                <a:spcPct val="80000"/>
              </a:lnSpc>
            </a:pPr>
            <a:r>
              <a:rPr lang="cs-CZ" altLang="en-US" sz="2400">
                <a:latin typeface="Arial" panose="020B0604020202020204" pitchFamily="34" charset="0"/>
              </a:rPr>
              <a:t>Stanovení vylučování </a:t>
            </a:r>
            <a:r>
              <a:rPr lang="cs-CZ" altLang="en-US" sz="2400" b="1">
                <a:solidFill>
                  <a:srgbClr val="FF3300"/>
                </a:solidFill>
                <a:latin typeface="Arial" panose="020B0604020202020204" pitchFamily="34" charset="0"/>
              </a:rPr>
              <a:t>NAG</a:t>
            </a:r>
            <a:r>
              <a:rPr lang="cs-CZ" altLang="en-US" sz="2400">
                <a:solidFill>
                  <a:srgbClr val="FF3300"/>
                </a:solidFill>
                <a:latin typeface="Arial" panose="020B0604020202020204" pitchFamily="34" charset="0"/>
              </a:rPr>
              <a:t> (N-acetyl-D-glukosaminidáza):</a:t>
            </a:r>
          </a:p>
          <a:p>
            <a:pPr>
              <a:lnSpc>
                <a:spcPct val="80000"/>
              </a:lnSpc>
            </a:pPr>
            <a:r>
              <a:rPr lang="cs-CZ" altLang="en-US" sz="2400">
                <a:latin typeface="Arial" panose="020B0604020202020204" pitchFamily="34" charset="0"/>
              </a:rPr>
              <a:t>enzym v lysozomech tubulárních buněk, štěpí glykoproteiny</a:t>
            </a:r>
          </a:p>
          <a:p>
            <a:pPr>
              <a:lnSpc>
                <a:spcPct val="80000"/>
              </a:lnSpc>
            </a:pPr>
            <a:r>
              <a:rPr lang="cs-CZ" altLang="en-US" sz="2400">
                <a:latin typeface="Arial" panose="020B0604020202020204" pitchFamily="34" charset="0"/>
              </a:rPr>
              <a:t>poškození tubulárních buněk – zvýšená aktivita NAG v moči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900113" y="1989138"/>
            <a:ext cx="7427912" cy="4321175"/>
          </a:xfrm>
        </p:spPr>
        <p:txBody>
          <a:bodyPr/>
          <a:lstStyle/>
          <a:p>
            <a:pPr>
              <a:lnSpc>
                <a:spcPct val="80000"/>
              </a:lnSpc>
              <a:buFontTx/>
              <a:buNone/>
            </a:pPr>
            <a:r>
              <a:rPr lang="cs-CZ" altLang="en-US" sz="2400" dirty="0" smtClean="0">
                <a:solidFill>
                  <a:srgbClr val="FF3300"/>
                </a:solidFill>
                <a:latin typeface="Arial" panose="020B0604020202020204" pitchFamily="34" charset="0"/>
              </a:rPr>
              <a:t>Urea (= močovina)</a:t>
            </a:r>
            <a:endParaRPr lang="cs-CZ" altLang="en-US" sz="2400" dirty="0">
              <a:solidFill>
                <a:srgbClr val="FF3300"/>
              </a:solidFill>
              <a:latin typeface="Arial" panose="020B0604020202020204" pitchFamily="34" charset="0"/>
            </a:endParaRPr>
          </a:p>
          <a:p>
            <a:pPr>
              <a:lnSpc>
                <a:spcPct val="80000"/>
              </a:lnSpc>
            </a:pPr>
            <a:r>
              <a:rPr lang="cs-CZ" altLang="en-US" sz="2400" dirty="0">
                <a:latin typeface="Arial" panose="020B0604020202020204" pitchFamily="34" charset="0"/>
              </a:rPr>
              <a:t>konečný produkt metabolismu bílkovin, tvoří se v játrech</a:t>
            </a:r>
          </a:p>
          <a:p>
            <a:pPr>
              <a:lnSpc>
                <a:spcPct val="80000"/>
              </a:lnSpc>
            </a:pPr>
            <a:r>
              <a:rPr lang="cs-CZ" altLang="en-US" sz="2400" dirty="0">
                <a:latin typeface="Arial" panose="020B0604020202020204" pitchFamily="34" charset="0"/>
              </a:rPr>
              <a:t>normální hodnoty: </a:t>
            </a:r>
            <a:r>
              <a:rPr lang="cs-CZ" altLang="en-US" sz="2400" b="1" dirty="0">
                <a:latin typeface="Arial" panose="020B0604020202020204" pitchFamily="34" charset="0"/>
              </a:rPr>
              <a:t>1,7 – 8,3 mmol/l</a:t>
            </a:r>
            <a:endParaRPr lang="cs-CZ" altLang="en-US" sz="2400" dirty="0">
              <a:latin typeface="Arial" panose="020B0604020202020204" pitchFamily="34" charset="0"/>
            </a:endParaRPr>
          </a:p>
          <a:p>
            <a:pPr>
              <a:lnSpc>
                <a:spcPct val="80000"/>
              </a:lnSpc>
            </a:pPr>
            <a:r>
              <a:rPr lang="cs-CZ" altLang="en-US" sz="2400" dirty="0">
                <a:latin typeface="Arial" panose="020B0604020202020204" pitchFamily="34" charset="0"/>
              </a:rPr>
              <a:t>volně se </a:t>
            </a:r>
            <a:r>
              <a:rPr lang="cs-CZ" altLang="en-US" sz="2400" dirty="0">
                <a:solidFill>
                  <a:srgbClr val="FF3300"/>
                </a:solidFill>
                <a:latin typeface="Arial" panose="020B0604020202020204" pitchFamily="34" charset="0"/>
              </a:rPr>
              <a:t>filtruje</a:t>
            </a:r>
            <a:r>
              <a:rPr lang="cs-CZ" altLang="en-US" sz="2400" dirty="0">
                <a:latin typeface="Arial" panose="020B0604020202020204" pitchFamily="34" charset="0"/>
              </a:rPr>
              <a:t> v glomerulu, částečně se </a:t>
            </a:r>
            <a:r>
              <a:rPr lang="cs-CZ" altLang="en-US" sz="2400" dirty="0">
                <a:solidFill>
                  <a:srgbClr val="FF3300"/>
                </a:solidFill>
                <a:latin typeface="Arial" panose="020B0604020202020204" pitchFamily="34" charset="0"/>
              </a:rPr>
              <a:t>reabsorbuje</a:t>
            </a:r>
            <a:r>
              <a:rPr lang="cs-CZ" altLang="en-US" sz="2400" dirty="0">
                <a:latin typeface="Arial" panose="020B0604020202020204" pitchFamily="34" charset="0"/>
              </a:rPr>
              <a:t> v proximálním tubulu, </a:t>
            </a:r>
            <a:r>
              <a:rPr lang="cs-CZ" altLang="en-US" sz="2400" dirty="0">
                <a:solidFill>
                  <a:srgbClr val="FF3300"/>
                </a:solidFill>
                <a:latin typeface="Arial" panose="020B0604020202020204" pitchFamily="34" charset="0"/>
              </a:rPr>
              <a:t>secernuje</a:t>
            </a:r>
            <a:r>
              <a:rPr lang="cs-CZ" altLang="en-US" sz="2400" dirty="0">
                <a:latin typeface="Arial" panose="020B0604020202020204" pitchFamily="34" charset="0"/>
              </a:rPr>
              <a:t> v Henleově kličce a opět </a:t>
            </a:r>
            <a:r>
              <a:rPr lang="cs-CZ" altLang="en-US" sz="2400" dirty="0">
                <a:solidFill>
                  <a:srgbClr val="FF3300"/>
                </a:solidFill>
                <a:latin typeface="Arial" panose="020B0604020202020204" pitchFamily="34" charset="0"/>
              </a:rPr>
              <a:t>reabsorbuje</a:t>
            </a:r>
            <a:r>
              <a:rPr lang="cs-CZ" altLang="en-US" sz="2400" dirty="0">
                <a:latin typeface="Arial" panose="020B0604020202020204" pitchFamily="34" charset="0"/>
              </a:rPr>
              <a:t> ve sběrných kanálcích, nakonec je močí vyloučeno cca 40% profiltrované urey (</a:t>
            </a:r>
            <a:r>
              <a:rPr lang="cs-CZ" altLang="en-US" sz="2400" dirty="0">
                <a:solidFill>
                  <a:srgbClr val="FF3300"/>
                </a:solidFill>
                <a:latin typeface="Arial" panose="020B0604020202020204" pitchFamily="34" charset="0"/>
              </a:rPr>
              <a:t>30-40 g/den</a:t>
            </a:r>
            <a:r>
              <a:rPr lang="cs-CZ" altLang="en-US" sz="2400" dirty="0">
                <a:latin typeface="Arial" panose="020B0604020202020204" pitchFamily="34" charset="0"/>
              </a:rPr>
              <a:t>)</a:t>
            </a:r>
          </a:p>
        </p:txBody>
      </p:sp>
      <p:pic>
        <p:nvPicPr>
          <p:cNvPr id="747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0"/>
            <a:ext cx="2971800"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cs-CZ" altLang="en-US" b="1"/>
              <a:t>V. RENÁLNÍ SELHÁNÍ</a:t>
            </a:r>
          </a:p>
        </p:txBody>
      </p:sp>
      <p:sp>
        <p:nvSpPr>
          <p:cNvPr id="110595" name="Rectangle 3"/>
          <p:cNvSpPr>
            <a:spLocks noGrp="1" noChangeArrowheads="1"/>
          </p:cNvSpPr>
          <p:nvPr>
            <p:ph idx="1"/>
          </p:nvPr>
        </p:nvSpPr>
        <p:spPr/>
        <p:txBody>
          <a:bodyPr/>
          <a:lstStyle/>
          <a:p>
            <a:pPr>
              <a:lnSpc>
                <a:spcPct val="80000"/>
              </a:lnSpc>
              <a:buFontTx/>
              <a:buNone/>
            </a:pPr>
            <a:r>
              <a:rPr lang="cs-CZ" altLang="en-US" sz="2000">
                <a:solidFill>
                  <a:srgbClr val="FF3300"/>
                </a:solidFill>
              </a:rPr>
              <a:t>AKUTNÍ RENÁLNÍ SELHÁNÍ</a:t>
            </a:r>
            <a:r>
              <a:rPr lang="cs-CZ" altLang="en-US" sz="2000"/>
              <a:t> = akutní porucha renálních funkcí trvající obvykle 4-6 týdnů</a:t>
            </a:r>
          </a:p>
          <a:p>
            <a:pPr>
              <a:lnSpc>
                <a:spcPct val="80000"/>
              </a:lnSpc>
              <a:buFontTx/>
              <a:buNone/>
            </a:pPr>
            <a:endParaRPr lang="cs-CZ" altLang="en-US" sz="2000"/>
          </a:p>
          <a:p>
            <a:pPr>
              <a:lnSpc>
                <a:spcPct val="80000"/>
              </a:lnSpc>
            </a:pPr>
            <a:r>
              <a:rPr lang="cs-CZ" altLang="en-US" sz="2000" b="1">
                <a:solidFill>
                  <a:srgbClr val="FF3300"/>
                </a:solidFill>
              </a:rPr>
              <a:t>Prerenální</a:t>
            </a:r>
            <a:r>
              <a:rPr lang="cs-CZ" altLang="en-US" sz="2000" b="1"/>
              <a:t> </a:t>
            </a:r>
            <a:r>
              <a:rPr lang="cs-CZ" altLang="en-US" sz="2000"/>
              <a:t>– snížená perfúze ledvin: snížení cirkulujícího objemu – krvácení, těžká dehydratace, srdeční selhání, šok, okluze renálních artérií, hemolýza, rhabdomyolýza</a:t>
            </a:r>
            <a:endParaRPr lang="cs-CZ" altLang="en-US" sz="2000" b="1"/>
          </a:p>
          <a:p>
            <a:pPr>
              <a:lnSpc>
                <a:spcPct val="80000"/>
              </a:lnSpc>
            </a:pPr>
            <a:r>
              <a:rPr lang="cs-CZ" altLang="en-US" sz="2000" b="1">
                <a:solidFill>
                  <a:srgbClr val="FF3300"/>
                </a:solidFill>
              </a:rPr>
              <a:t>Renální</a:t>
            </a:r>
            <a:r>
              <a:rPr lang="cs-CZ" altLang="en-US" sz="2000" b="1"/>
              <a:t> </a:t>
            </a:r>
            <a:r>
              <a:rPr lang="cs-CZ" altLang="en-US" sz="2000"/>
              <a:t> – onemocnění vlastního ledvinného parenchymu: </a:t>
            </a:r>
          </a:p>
          <a:p>
            <a:pPr>
              <a:lnSpc>
                <a:spcPct val="80000"/>
              </a:lnSpc>
            </a:pPr>
            <a:r>
              <a:rPr lang="cs-CZ" altLang="en-US" sz="2000"/>
              <a:t>tubulů: akutní tubulární nekróza (ischemická a toxická) </a:t>
            </a:r>
          </a:p>
          <a:p>
            <a:pPr>
              <a:lnSpc>
                <a:spcPct val="80000"/>
              </a:lnSpc>
            </a:pPr>
            <a:r>
              <a:rPr lang="cs-CZ" altLang="en-US" sz="2000"/>
              <a:t>intersticia: alergická tubulointersticiální nefritis, pyelonefritis</a:t>
            </a:r>
          </a:p>
          <a:p>
            <a:pPr>
              <a:lnSpc>
                <a:spcPct val="80000"/>
              </a:lnSpc>
            </a:pPr>
            <a:r>
              <a:rPr lang="cs-CZ" altLang="en-US" sz="2000"/>
              <a:t>glomerulů: rychle progredující glomerulonefritis cév: vaskulitis</a:t>
            </a:r>
            <a:endParaRPr lang="cs-CZ" altLang="en-US" sz="2000" b="1"/>
          </a:p>
          <a:p>
            <a:pPr>
              <a:lnSpc>
                <a:spcPct val="80000"/>
              </a:lnSpc>
            </a:pPr>
            <a:r>
              <a:rPr lang="cs-CZ" altLang="en-US" sz="2000" b="1">
                <a:solidFill>
                  <a:srgbClr val="FF3300"/>
                </a:solidFill>
              </a:rPr>
              <a:t>Postrenální</a:t>
            </a:r>
            <a:r>
              <a:rPr lang="cs-CZ" altLang="en-US" sz="2000" b="1"/>
              <a:t> </a:t>
            </a:r>
            <a:r>
              <a:rPr lang="cs-CZ" altLang="en-US" sz="2000"/>
              <a:t>– při obstrukci obou ureterů nebo ústí močového měchýře: kámen, nádor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1285875" y="835025"/>
            <a:ext cx="546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3300"/>
                </a:solidFill>
                <a:latin typeface="Arial" panose="020B0604020202020204" pitchFamily="34" charset="0"/>
              </a:rPr>
              <a:t>Akutní renální selhání</a:t>
            </a:r>
            <a:endParaRPr lang="cs-CZ" altLang="en-US" sz="4000" b="1">
              <a:solidFill>
                <a:schemeClr val="accent2"/>
              </a:solidFill>
              <a:latin typeface="Arial" panose="020B0604020202020204" pitchFamily="34" charset="0"/>
            </a:endParaRPr>
          </a:p>
        </p:txBody>
      </p:sp>
      <p:sp>
        <p:nvSpPr>
          <p:cNvPr id="186371" name="Rectangle 3"/>
          <p:cNvSpPr>
            <a:spLocks noChangeArrowheads="1"/>
          </p:cNvSpPr>
          <p:nvPr/>
        </p:nvSpPr>
        <p:spPr bwMode="auto">
          <a:xfrm>
            <a:off x="762000" y="1905000"/>
            <a:ext cx="734218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tLang="en-US" sz="2000" b="1">
                <a:solidFill>
                  <a:schemeClr val="accent2"/>
                </a:solidFill>
                <a:latin typeface="Arial" panose="020B0604020202020204" pitchFamily="34" charset="0"/>
              </a:rPr>
              <a:t>Příčiny</a:t>
            </a:r>
            <a:endParaRPr lang="cs-CZ" altLang="en-US" sz="2000" b="1">
              <a:latin typeface="Arial" panose="020B0604020202020204" pitchFamily="34" charset="0"/>
            </a:endParaRPr>
          </a:p>
          <a:p>
            <a:pPr eaLnBrk="0" hangingPunct="0">
              <a:lnSpc>
                <a:spcPct val="150000"/>
              </a:lnSpc>
            </a:pPr>
            <a:r>
              <a:rPr lang="cs-CZ" altLang="en-US" sz="2000" b="1">
                <a:solidFill>
                  <a:schemeClr val="accent2"/>
                </a:solidFill>
                <a:latin typeface="Arial" panose="020B0604020202020204" pitchFamily="34" charset="0"/>
              </a:rPr>
              <a:t>1. Prerenální</a:t>
            </a:r>
            <a:endParaRPr lang="cs-CZ" altLang="en-US" sz="2000" b="1">
              <a:latin typeface="Arial" panose="020B0604020202020204" pitchFamily="34" charset="0"/>
            </a:endParaRPr>
          </a:p>
        </p:txBody>
      </p:sp>
      <p:sp>
        <p:nvSpPr>
          <p:cNvPr id="186372" name="Rectangle 4"/>
          <p:cNvSpPr>
            <a:spLocks noChangeArrowheads="1"/>
          </p:cNvSpPr>
          <p:nvPr/>
        </p:nvSpPr>
        <p:spPr bwMode="auto">
          <a:xfrm>
            <a:off x="3505200" y="1905000"/>
            <a:ext cx="4038600" cy="1524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indent="1936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cs-CZ" altLang="en-US" sz="2000" b="1"/>
              <a:t>hemodynamické změny</a:t>
            </a:r>
          </a:p>
          <a:p>
            <a:pPr eaLnBrk="0" hangingPunct="0"/>
            <a:r>
              <a:rPr lang="cs-CZ" altLang="en-US" sz="2000" b="1"/>
              <a:t>šoková cirkulace</a:t>
            </a:r>
          </a:p>
          <a:p>
            <a:pPr eaLnBrk="0" hangingPunct="0"/>
            <a:r>
              <a:rPr lang="cs-CZ" altLang="en-US" sz="2000" b="1"/>
              <a:t>(těžké krvácení,</a:t>
            </a:r>
          </a:p>
          <a:p>
            <a:pPr eaLnBrk="0" hangingPunct="0"/>
            <a:r>
              <a:rPr lang="cs-CZ" altLang="en-US" sz="2000" b="1"/>
              <a:t>ztráty vody a elektrolytů)</a:t>
            </a:r>
            <a:endParaRPr lang="cs-CZ" altLang="en-US" sz="2400">
              <a:latin typeface="Times New Roman" panose="02020603050405020304" pitchFamily="18" charset="0"/>
            </a:endParaRPr>
          </a:p>
        </p:txBody>
      </p:sp>
      <p:sp>
        <p:nvSpPr>
          <p:cNvPr id="186373" name="Line 5"/>
          <p:cNvSpPr>
            <a:spLocks noChangeShapeType="1"/>
          </p:cNvSpPr>
          <p:nvPr/>
        </p:nvSpPr>
        <p:spPr bwMode="auto">
          <a:xfrm>
            <a:off x="2514600" y="2514600"/>
            <a:ext cx="9144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863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40138"/>
            <a:ext cx="3733800"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1285875" y="835025"/>
            <a:ext cx="546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3300"/>
                </a:solidFill>
                <a:latin typeface="Arial" panose="020B0604020202020204" pitchFamily="34" charset="0"/>
              </a:rPr>
              <a:t>Akutní renální selhání</a:t>
            </a:r>
            <a:endParaRPr lang="cs-CZ" altLang="en-US" sz="4000" b="1">
              <a:solidFill>
                <a:schemeClr val="accent2"/>
              </a:solidFill>
              <a:latin typeface="Arial" panose="020B0604020202020204" pitchFamily="34" charset="0"/>
            </a:endParaRPr>
          </a:p>
        </p:txBody>
      </p:sp>
      <p:sp>
        <p:nvSpPr>
          <p:cNvPr id="187395" name="Rectangle 3"/>
          <p:cNvSpPr>
            <a:spLocks noChangeArrowheads="1"/>
          </p:cNvSpPr>
          <p:nvPr/>
        </p:nvSpPr>
        <p:spPr bwMode="auto">
          <a:xfrm>
            <a:off x="762000" y="1905000"/>
            <a:ext cx="7696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tLang="en-US" sz="2000" b="1">
                <a:solidFill>
                  <a:schemeClr val="accent2"/>
                </a:solidFill>
                <a:latin typeface="Arial" panose="020B0604020202020204" pitchFamily="34" charset="0"/>
              </a:rPr>
              <a:t>Příčiny</a:t>
            </a:r>
            <a:endParaRPr lang="cs-CZ" altLang="en-US" sz="2000" b="1">
              <a:latin typeface="Arial" panose="020B0604020202020204" pitchFamily="34" charset="0"/>
            </a:endParaRPr>
          </a:p>
          <a:p>
            <a:pPr eaLnBrk="0" hangingPunct="0">
              <a:lnSpc>
                <a:spcPct val="150000"/>
              </a:lnSpc>
            </a:pPr>
            <a:r>
              <a:rPr lang="cs-CZ" altLang="en-US" sz="2000" b="1">
                <a:solidFill>
                  <a:schemeClr val="accent2"/>
                </a:solidFill>
                <a:latin typeface="Arial" panose="020B0604020202020204" pitchFamily="34" charset="0"/>
              </a:rPr>
              <a:t>2. Renální (parenchymatózní) - </a:t>
            </a:r>
            <a:r>
              <a:rPr lang="cs-CZ" altLang="en-US" sz="2000" b="1">
                <a:latin typeface="Arial" panose="020B0604020202020204" pitchFamily="34" charset="0"/>
              </a:rPr>
              <a:t>zejména poškození tubul. b.</a:t>
            </a:r>
          </a:p>
        </p:txBody>
      </p:sp>
      <p:sp>
        <p:nvSpPr>
          <p:cNvPr id="187396" name="Rectangle 4"/>
          <p:cNvSpPr>
            <a:spLocks noChangeArrowheads="1"/>
          </p:cNvSpPr>
          <p:nvPr/>
        </p:nvSpPr>
        <p:spPr bwMode="auto">
          <a:xfrm>
            <a:off x="228600" y="2743200"/>
            <a:ext cx="8534400" cy="3810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565150" indent="-282575">
              <a:tabLst>
                <a:tab pos="11623675" algn="l"/>
              </a:tabLst>
              <a:defRPr>
                <a:solidFill>
                  <a:schemeClr val="tx1"/>
                </a:solidFill>
                <a:latin typeface="Arial" panose="020B0604020202020204" pitchFamily="34" charset="0"/>
              </a:defRPr>
            </a:lvl1pPr>
            <a:lvl2pPr marL="755650">
              <a:tabLst>
                <a:tab pos="11623675" algn="l"/>
              </a:tabLst>
              <a:defRPr>
                <a:solidFill>
                  <a:schemeClr val="tx1"/>
                </a:solidFill>
                <a:latin typeface="Arial" panose="020B0604020202020204" pitchFamily="34" charset="0"/>
              </a:defRPr>
            </a:lvl2pPr>
            <a:lvl3pPr marL="946150">
              <a:tabLst>
                <a:tab pos="11623675" algn="l"/>
              </a:tabLst>
              <a:defRPr>
                <a:solidFill>
                  <a:schemeClr val="tx1"/>
                </a:solidFill>
                <a:latin typeface="Arial" panose="020B0604020202020204" pitchFamily="34" charset="0"/>
              </a:defRPr>
            </a:lvl3pPr>
            <a:lvl4pPr>
              <a:tabLst>
                <a:tab pos="11623675" algn="l"/>
              </a:tabLst>
              <a:defRPr>
                <a:solidFill>
                  <a:schemeClr val="tx1"/>
                </a:solidFill>
                <a:latin typeface="Arial" panose="020B0604020202020204" pitchFamily="34" charset="0"/>
              </a:defRPr>
            </a:lvl4pPr>
            <a:lvl5pPr>
              <a:tabLst>
                <a:tab pos="11623675" algn="l"/>
              </a:tabLst>
              <a:defRPr>
                <a:solidFill>
                  <a:schemeClr val="tx1"/>
                </a:solidFill>
                <a:latin typeface="Arial" panose="020B0604020202020204" pitchFamily="34" charset="0"/>
              </a:defRPr>
            </a:lvl5pPr>
            <a:lvl6pPr fontAlgn="base">
              <a:spcBef>
                <a:spcPct val="0"/>
              </a:spcBef>
              <a:spcAft>
                <a:spcPct val="0"/>
              </a:spcAft>
              <a:tabLst>
                <a:tab pos="11623675" algn="l"/>
              </a:tabLst>
              <a:defRPr>
                <a:solidFill>
                  <a:schemeClr val="tx1"/>
                </a:solidFill>
                <a:latin typeface="Arial" panose="020B0604020202020204" pitchFamily="34" charset="0"/>
              </a:defRPr>
            </a:lvl6pPr>
            <a:lvl7pPr fontAlgn="base">
              <a:spcBef>
                <a:spcPct val="0"/>
              </a:spcBef>
              <a:spcAft>
                <a:spcPct val="0"/>
              </a:spcAft>
              <a:tabLst>
                <a:tab pos="11623675" algn="l"/>
              </a:tabLst>
              <a:defRPr>
                <a:solidFill>
                  <a:schemeClr val="tx1"/>
                </a:solidFill>
                <a:latin typeface="Arial" panose="020B0604020202020204" pitchFamily="34" charset="0"/>
              </a:defRPr>
            </a:lvl7pPr>
            <a:lvl8pPr fontAlgn="base">
              <a:spcBef>
                <a:spcPct val="0"/>
              </a:spcBef>
              <a:spcAft>
                <a:spcPct val="0"/>
              </a:spcAft>
              <a:tabLst>
                <a:tab pos="11623675" algn="l"/>
              </a:tabLst>
              <a:defRPr>
                <a:solidFill>
                  <a:schemeClr val="tx1"/>
                </a:solidFill>
                <a:latin typeface="Arial" panose="020B0604020202020204" pitchFamily="34" charset="0"/>
              </a:defRPr>
            </a:lvl8pPr>
            <a:lvl9pPr fontAlgn="base">
              <a:spcBef>
                <a:spcPct val="0"/>
              </a:spcBef>
              <a:spcAft>
                <a:spcPct val="0"/>
              </a:spcAft>
              <a:tabLst>
                <a:tab pos="11623675" algn="l"/>
              </a:tabLst>
              <a:defRPr>
                <a:solidFill>
                  <a:schemeClr val="tx1"/>
                </a:solidFill>
                <a:latin typeface="Arial" panose="020B0604020202020204" pitchFamily="34" charset="0"/>
              </a:defRPr>
            </a:lvl9pPr>
          </a:lstStyle>
          <a:p>
            <a:pPr eaLnBrk="0" hangingPunct="0">
              <a:buFontTx/>
              <a:buChar char="•"/>
            </a:pPr>
            <a:r>
              <a:rPr lang="cs-CZ" altLang="en-US" sz="2000" b="1"/>
              <a:t>TIN</a:t>
            </a:r>
          </a:p>
          <a:p>
            <a:pPr eaLnBrk="0" hangingPunct="0">
              <a:buFontTx/>
              <a:buChar char="•"/>
            </a:pPr>
            <a:r>
              <a:rPr lang="cs-CZ" altLang="en-US" sz="2000" b="1"/>
              <a:t>glomerulonefritis (poststreptokoková, SLE, Goodpast. sy)</a:t>
            </a:r>
          </a:p>
          <a:p>
            <a:pPr eaLnBrk="0" hangingPunct="0">
              <a:buFontTx/>
              <a:buChar char="•"/>
            </a:pPr>
            <a:r>
              <a:rPr lang="cs-CZ" altLang="en-US" sz="2000" b="1"/>
              <a:t>nefrotoxické látky (CCl4, etylenglykol, propylenglykol, Hg, Au,Bi,</a:t>
            </a:r>
          </a:p>
          <a:p>
            <a:pPr eaLnBrk="0" hangingPunct="0">
              <a:buFontTx/>
              <a:buChar char="•"/>
            </a:pPr>
            <a:r>
              <a:rPr lang="cs-CZ" altLang="en-US" sz="2000" b="1"/>
              <a:t>nefrotox. léky (SFA, gentamycin, cefaloridin), amanita phal.</a:t>
            </a:r>
          </a:p>
          <a:p>
            <a:pPr eaLnBrk="0" hangingPunct="0">
              <a:buFontTx/>
              <a:buChar char="•"/>
            </a:pPr>
            <a:r>
              <a:rPr lang="cs-CZ" altLang="en-US" sz="2000" b="1"/>
              <a:t>hemolýza (inkompatibilní TRF)</a:t>
            </a:r>
          </a:p>
          <a:p>
            <a:pPr eaLnBrk="0" hangingPunct="0">
              <a:buFontTx/>
              <a:buChar char="•"/>
            </a:pPr>
            <a:r>
              <a:rPr lang="cs-CZ" altLang="en-US" sz="2000" b="1"/>
              <a:t>crush syndrom</a:t>
            </a:r>
          </a:p>
          <a:p>
            <a:pPr eaLnBrk="0" hangingPunct="0">
              <a:buFontTx/>
              <a:buChar char="•"/>
            </a:pPr>
            <a:r>
              <a:rPr lang="cs-CZ" altLang="en-US" sz="2000" b="1"/>
              <a:t>popáleniny (dehydratace, sepse, toxémie)</a:t>
            </a:r>
          </a:p>
          <a:p>
            <a:pPr eaLnBrk="0" hangingPunct="0">
              <a:buFontTx/>
              <a:buChar char="•"/>
            </a:pPr>
            <a:r>
              <a:rPr lang="cs-CZ" altLang="en-US" sz="2000" b="1"/>
              <a:t>toxoinfekční poškození (sepse)</a:t>
            </a:r>
          </a:p>
          <a:p>
            <a:pPr eaLnBrk="0" hangingPunct="0">
              <a:buFontTx/>
              <a:buChar char="•"/>
            </a:pPr>
            <a:r>
              <a:rPr lang="cs-CZ" altLang="en-US" sz="2000" b="1"/>
              <a:t>potrat, porod, operace</a:t>
            </a:r>
          </a:p>
          <a:p>
            <a:pPr eaLnBrk="0" hangingPunct="0">
              <a:buFontTx/>
              <a:buChar char="•"/>
            </a:pPr>
            <a:r>
              <a:rPr lang="cs-CZ" altLang="en-US" sz="2000" b="1"/>
              <a:t>akutní pankreatitis</a:t>
            </a:r>
          </a:p>
          <a:p>
            <a:pPr eaLnBrk="0" hangingPunct="0">
              <a:buFontTx/>
              <a:buChar char="•"/>
            </a:pPr>
            <a:r>
              <a:rPr lang="cs-CZ" altLang="en-US" sz="2000" b="1"/>
              <a:t>cévní změny (okluze a. renalis, tromboza ren. žil, hypertenze)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1285875" y="835025"/>
            <a:ext cx="546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3300"/>
                </a:solidFill>
                <a:latin typeface="Arial" panose="020B0604020202020204" pitchFamily="34" charset="0"/>
              </a:rPr>
              <a:t>Akutní renální selhání</a:t>
            </a:r>
            <a:endParaRPr lang="cs-CZ" altLang="en-US" sz="4000" b="1">
              <a:solidFill>
                <a:schemeClr val="accent2"/>
              </a:solidFill>
              <a:latin typeface="Arial" panose="020B0604020202020204" pitchFamily="34" charset="0"/>
            </a:endParaRPr>
          </a:p>
        </p:txBody>
      </p:sp>
      <p:sp>
        <p:nvSpPr>
          <p:cNvPr id="188419" name="Rectangle 3"/>
          <p:cNvSpPr>
            <a:spLocks noChangeArrowheads="1"/>
          </p:cNvSpPr>
          <p:nvPr/>
        </p:nvSpPr>
        <p:spPr bwMode="auto">
          <a:xfrm>
            <a:off x="762000" y="1905000"/>
            <a:ext cx="73421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tLang="en-US" sz="2000" b="1">
                <a:solidFill>
                  <a:schemeClr val="accent2"/>
                </a:solidFill>
                <a:latin typeface="Arial" panose="020B0604020202020204" pitchFamily="34" charset="0"/>
              </a:rPr>
              <a:t>Příčiny</a:t>
            </a:r>
            <a:endParaRPr lang="cs-CZ" altLang="en-US" sz="2000" b="1">
              <a:latin typeface="Arial" panose="020B0604020202020204" pitchFamily="34" charset="0"/>
            </a:endParaRPr>
          </a:p>
          <a:p>
            <a:pPr eaLnBrk="0" hangingPunct="0">
              <a:lnSpc>
                <a:spcPct val="150000"/>
              </a:lnSpc>
            </a:pPr>
            <a:endParaRPr lang="cs-CZ" altLang="en-US" sz="2000" b="1">
              <a:solidFill>
                <a:schemeClr val="accent2"/>
              </a:solidFill>
              <a:latin typeface="Arial" panose="020B0604020202020204" pitchFamily="34" charset="0"/>
            </a:endParaRPr>
          </a:p>
          <a:p>
            <a:pPr eaLnBrk="0" hangingPunct="0">
              <a:lnSpc>
                <a:spcPct val="150000"/>
              </a:lnSpc>
            </a:pPr>
            <a:r>
              <a:rPr lang="cs-CZ" altLang="en-US" sz="2000" b="1">
                <a:solidFill>
                  <a:schemeClr val="accent2"/>
                </a:solidFill>
                <a:latin typeface="Arial" panose="020B0604020202020204" pitchFamily="34" charset="0"/>
              </a:rPr>
              <a:t>3. Postrenální</a:t>
            </a:r>
            <a:endParaRPr lang="cs-CZ" altLang="en-US" sz="2000" b="1">
              <a:latin typeface="Arial" panose="020B0604020202020204" pitchFamily="34" charset="0"/>
            </a:endParaRPr>
          </a:p>
        </p:txBody>
      </p:sp>
      <p:sp>
        <p:nvSpPr>
          <p:cNvPr id="188420" name="Rectangle 4"/>
          <p:cNvSpPr>
            <a:spLocks noChangeArrowheads="1"/>
          </p:cNvSpPr>
          <p:nvPr/>
        </p:nvSpPr>
        <p:spPr bwMode="auto">
          <a:xfrm>
            <a:off x="3581400" y="2286000"/>
            <a:ext cx="4038600" cy="1905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indent="1936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cs-CZ" altLang="en-US" sz="2000" b="1"/>
              <a:t>urolithiáza, krevní koagula</a:t>
            </a:r>
          </a:p>
          <a:p>
            <a:pPr eaLnBrk="0" hangingPunct="0"/>
            <a:r>
              <a:rPr lang="cs-CZ" altLang="en-US" sz="2000" b="1"/>
              <a:t>tumory vývodných cest</a:t>
            </a:r>
          </a:p>
          <a:p>
            <a:pPr eaLnBrk="0" hangingPunct="0"/>
            <a:r>
              <a:rPr lang="cs-CZ" altLang="en-US" sz="2000" b="1"/>
              <a:t>hyperplázie prostaty</a:t>
            </a:r>
          </a:p>
          <a:p>
            <a:pPr eaLnBrk="0" hangingPunct="0"/>
            <a:r>
              <a:rPr lang="cs-CZ" altLang="en-US" sz="2000" b="1"/>
              <a:t>retroperitoneální fibróza</a:t>
            </a:r>
          </a:p>
          <a:p>
            <a:pPr eaLnBrk="0" hangingPunct="0"/>
            <a:r>
              <a:rPr lang="cs-CZ" altLang="en-US" sz="2000" b="1"/>
              <a:t>ligatura ureterů</a:t>
            </a:r>
          </a:p>
          <a:p>
            <a:pPr eaLnBrk="0" hangingPunct="0"/>
            <a:r>
              <a:rPr lang="cs-CZ" altLang="en-US" sz="2000" b="1"/>
              <a:t>atonie moč. měchýře</a:t>
            </a:r>
            <a:endParaRPr lang="cs-CZ" altLang="en-US" sz="2400">
              <a:latin typeface="Times New Roman" panose="02020603050405020304" pitchFamily="18" charset="0"/>
            </a:endParaRPr>
          </a:p>
        </p:txBody>
      </p:sp>
      <p:sp>
        <p:nvSpPr>
          <p:cNvPr id="188421" name="Line 5"/>
          <p:cNvSpPr>
            <a:spLocks noChangeShapeType="1"/>
          </p:cNvSpPr>
          <p:nvPr/>
        </p:nvSpPr>
        <p:spPr bwMode="auto">
          <a:xfrm>
            <a:off x="2590800" y="2971800"/>
            <a:ext cx="9144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22" name="Rectangle 6"/>
          <p:cNvSpPr>
            <a:spLocks noChangeArrowheads="1"/>
          </p:cNvSpPr>
          <p:nvPr/>
        </p:nvSpPr>
        <p:spPr bwMode="auto">
          <a:xfrm>
            <a:off x="3810000" y="1889125"/>
            <a:ext cx="3303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en-US" sz="2000" b="1">
                <a:latin typeface="Arial" panose="020B0604020202020204" pitchFamily="34" charset="0"/>
              </a:rPr>
              <a:t>obstrukce vývodních cest</a:t>
            </a:r>
          </a:p>
        </p:txBody>
      </p:sp>
      <p:pic>
        <p:nvPicPr>
          <p:cNvPr id="1884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30289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900113" y="-242888"/>
            <a:ext cx="6870700" cy="1600201"/>
          </a:xfrm>
        </p:spPr>
        <p:txBody>
          <a:bodyPr/>
          <a:lstStyle/>
          <a:p>
            <a:r>
              <a:rPr lang="cs-CZ" altLang="en-US" sz="3600"/>
              <a:t>Močový nález u prerenálního a renálního selhání:</a:t>
            </a:r>
          </a:p>
        </p:txBody>
      </p:sp>
      <p:sp>
        <p:nvSpPr>
          <p:cNvPr id="111619" name="Rectangle 3"/>
          <p:cNvSpPr>
            <a:spLocks noGrp="1" noChangeArrowheads="1"/>
          </p:cNvSpPr>
          <p:nvPr>
            <p:ph idx="1"/>
          </p:nvPr>
        </p:nvSpPr>
        <p:spPr>
          <a:xfrm>
            <a:off x="0" y="1600200"/>
            <a:ext cx="9144000" cy="4530725"/>
          </a:xfrm>
        </p:spPr>
        <p:txBody>
          <a:bodyPr>
            <a:normAutofit lnSpcReduction="10000"/>
          </a:bodyPr>
          <a:lstStyle/>
          <a:p>
            <a:pPr>
              <a:lnSpc>
                <a:spcPct val="80000"/>
              </a:lnSpc>
              <a:buFontTx/>
              <a:buNone/>
            </a:pPr>
            <a:r>
              <a:rPr lang="cs-CZ" altLang="en-US" sz="1800"/>
              <a:t>	</a:t>
            </a:r>
            <a:r>
              <a:rPr lang="cs-CZ" altLang="en-US" sz="2000">
                <a:latin typeface="Arial" panose="020B0604020202020204" pitchFamily="34" charset="0"/>
              </a:rPr>
              <a:t>				</a:t>
            </a:r>
            <a:r>
              <a:rPr lang="cs-CZ" altLang="en-US" sz="2000" b="1">
                <a:solidFill>
                  <a:srgbClr val="FF3300"/>
                </a:solidFill>
                <a:latin typeface="Arial" panose="020B0604020202020204" pitchFamily="34" charset="0"/>
              </a:rPr>
              <a:t>prerenální</a:t>
            </a:r>
            <a:r>
              <a:rPr lang="cs-CZ" altLang="en-US" sz="2000">
                <a:solidFill>
                  <a:srgbClr val="FF3300"/>
                </a:solidFill>
                <a:latin typeface="Arial" panose="020B0604020202020204" pitchFamily="34" charset="0"/>
              </a:rPr>
              <a:t>		</a:t>
            </a:r>
            <a:r>
              <a:rPr lang="cs-CZ" altLang="en-US" sz="2000" b="1">
                <a:solidFill>
                  <a:srgbClr val="FF3300"/>
                </a:solidFill>
                <a:latin typeface="Arial" panose="020B0604020202020204" pitchFamily="34" charset="0"/>
              </a:rPr>
              <a:t>renální</a:t>
            </a:r>
            <a:endParaRPr lang="cs-CZ" altLang="en-US" sz="2000">
              <a:solidFill>
                <a:srgbClr val="FF3300"/>
              </a:solidFill>
              <a:latin typeface="Arial" panose="020B0604020202020204" pitchFamily="34" charset="0"/>
            </a:endParaRPr>
          </a:p>
          <a:p>
            <a:pPr>
              <a:lnSpc>
                <a:spcPct val="80000"/>
              </a:lnSpc>
              <a:buFontTx/>
              <a:buNone/>
            </a:pPr>
            <a:r>
              <a:rPr lang="cs-CZ" altLang="en-US" sz="2000">
                <a:latin typeface="Arial" panose="020B0604020202020204" pitchFamily="34" charset="0"/>
              </a:rPr>
              <a:t>Močový sediment		0                            granul. válce, leu, ery        </a:t>
            </a:r>
          </a:p>
          <a:p>
            <a:pPr>
              <a:lnSpc>
                <a:spcPct val="80000"/>
              </a:lnSpc>
              <a:buFontTx/>
              <a:buNone/>
            </a:pPr>
            <a:r>
              <a:rPr lang="cs-CZ" altLang="en-US" sz="2000">
                <a:latin typeface="Arial" panose="020B0604020202020204" pitchFamily="34" charset="0"/>
              </a:rPr>
              <a:t>[Na+] v moči v mmol/l		</a:t>
            </a:r>
            <a:r>
              <a:rPr lang="cs-CZ" altLang="en-US" sz="2000">
                <a:latin typeface="Arial" panose="020B0604020202020204" pitchFamily="34" charset="0"/>
                <a:sym typeface="Symbol" panose="05050102010706020507" pitchFamily="18" charset="2"/>
              </a:rPr>
              <a:t></a:t>
            </a:r>
            <a:r>
              <a:rPr lang="cs-CZ" altLang="en-US" sz="2000">
                <a:latin typeface="Arial" panose="020B0604020202020204" pitchFamily="34" charset="0"/>
              </a:rPr>
              <a:t> 20			</a:t>
            </a:r>
            <a:r>
              <a:rPr lang="cs-CZ" altLang="en-US" sz="2000">
                <a:latin typeface="Arial" panose="020B0604020202020204" pitchFamily="34" charset="0"/>
                <a:sym typeface="Symbol" panose="05050102010706020507" pitchFamily="18" charset="2"/>
              </a:rPr>
              <a:t></a:t>
            </a:r>
            <a:r>
              <a:rPr lang="cs-CZ" altLang="en-US" sz="2000">
                <a:latin typeface="Arial" panose="020B0604020202020204" pitchFamily="34" charset="0"/>
              </a:rPr>
              <a:t> 40</a:t>
            </a:r>
          </a:p>
          <a:p>
            <a:pPr>
              <a:lnSpc>
                <a:spcPct val="80000"/>
              </a:lnSpc>
              <a:buFontTx/>
              <a:buNone/>
            </a:pPr>
            <a:r>
              <a:rPr lang="cs-CZ" altLang="en-US" sz="2000">
                <a:latin typeface="Arial" panose="020B0604020202020204" pitchFamily="34" charset="0"/>
              </a:rPr>
              <a:t>Frakční exkrece Na+		</a:t>
            </a:r>
            <a:r>
              <a:rPr lang="cs-CZ" altLang="en-US" sz="2000">
                <a:latin typeface="Arial" panose="020B0604020202020204" pitchFamily="34" charset="0"/>
                <a:sym typeface="Symbol" panose="05050102010706020507" pitchFamily="18" charset="2"/>
              </a:rPr>
              <a:t></a:t>
            </a:r>
            <a:r>
              <a:rPr lang="cs-CZ" altLang="en-US" sz="2000">
                <a:latin typeface="Arial" panose="020B0604020202020204" pitchFamily="34" charset="0"/>
              </a:rPr>
              <a:t> 1 %			</a:t>
            </a:r>
            <a:r>
              <a:rPr lang="cs-CZ" altLang="en-US" sz="2000">
                <a:latin typeface="Arial" panose="020B0604020202020204" pitchFamily="34" charset="0"/>
                <a:sym typeface="Symbol" panose="05050102010706020507" pitchFamily="18" charset="2"/>
              </a:rPr>
              <a:t></a:t>
            </a:r>
            <a:r>
              <a:rPr lang="cs-CZ" altLang="en-US" sz="2000">
                <a:latin typeface="Arial" panose="020B0604020202020204" pitchFamily="34" charset="0"/>
              </a:rPr>
              <a:t> 1 %</a:t>
            </a:r>
          </a:p>
          <a:p>
            <a:pPr>
              <a:lnSpc>
                <a:spcPct val="80000"/>
              </a:lnSpc>
              <a:buFontTx/>
              <a:buNone/>
            </a:pPr>
            <a:r>
              <a:rPr lang="cs-CZ" altLang="en-US" sz="2000">
                <a:latin typeface="Arial" panose="020B0604020202020204" pitchFamily="34" charset="0"/>
              </a:rPr>
              <a:t>Osmolarita moče v mOsm/l	</a:t>
            </a:r>
            <a:r>
              <a:rPr lang="cs-CZ" altLang="en-US" sz="2000">
                <a:latin typeface="Arial" panose="020B0604020202020204" pitchFamily="34" charset="0"/>
                <a:sym typeface="Symbol" panose="05050102010706020507" pitchFamily="18" charset="2"/>
              </a:rPr>
              <a:t></a:t>
            </a:r>
            <a:r>
              <a:rPr lang="cs-CZ" altLang="en-US" sz="2000">
                <a:latin typeface="Arial" panose="020B0604020202020204" pitchFamily="34" charset="0"/>
              </a:rPr>
              <a:t> 500			</a:t>
            </a:r>
            <a:r>
              <a:rPr lang="cs-CZ" altLang="en-US" sz="2000">
                <a:latin typeface="Arial" panose="020B0604020202020204" pitchFamily="34" charset="0"/>
                <a:sym typeface="Symbol" panose="05050102010706020507" pitchFamily="18" charset="2"/>
              </a:rPr>
              <a:t></a:t>
            </a:r>
            <a:r>
              <a:rPr lang="cs-CZ" altLang="en-US" sz="2000">
                <a:latin typeface="Arial" panose="020B0604020202020204" pitchFamily="34" charset="0"/>
              </a:rPr>
              <a:t> 300</a:t>
            </a:r>
          </a:p>
          <a:p>
            <a:pPr>
              <a:lnSpc>
                <a:spcPct val="80000"/>
              </a:lnSpc>
              <a:buFontTx/>
              <a:buNone/>
            </a:pPr>
            <a:r>
              <a:rPr lang="cs-CZ" altLang="en-US" sz="2000">
                <a:latin typeface="Arial" panose="020B0604020202020204" pitchFamily="34" charset="0"/>
              </a:rPr>
              <a:t>Specifická hmotnost moče	</a:t>
            </a:r>
            <a:r>
              <a:rPr lang="cs-CZ" altLang="en-US" sz="2000">
                <a:latin typeface="Arial" panose="020B0604020202020204" pitchFamily="34" charset="0"/>
                <a:sym typeface="Symbol" panose="05050102010706020507" pitchFamily="18" charset="2"/>
              </a:rPr>
              <a:t></a:t>
            </a:r>
            <a:r>
              <a:rPr lang="cs-CZ" altLang="en-US" sz="2000">
                <a:latin typeface="Arial" panose="020B0604020202020204" pitchFamily="34" charset="0"/>
              </a:rPr>
              <a:t> 1020                	</a:t>
            </a:r>
            <a:r>
              <a:rPr lang="cs-CZ" altLang="en-US" sz="2000">
                <a:latin typeface="Arial" panose="020B0604020202020204" pitchFamily="34" charset="0"/>
                <a:sym typeface="Symbol" panose="05050102010706020507" pitchFamily="18" charset="2"/>
              </a:rPr>
              <a:t></a:t>
            </a:r>
            <a:r>
              <a:rPr lang="cs-CZ" altLang="en-US" sz="2000">
                <a:latin typeface="Arial" panose="020B0604020202020204" pitchFamily="34" charset="0"/>
              </a:rPr>
              <a:t> 1020</a:t>
            </a:r>
          </a:p>
          <a:p>
            <a:pPr>
              <a:lnSpc>
                <a:spcPct val="80000"/>
              </a:lnSpc>
              <a:buFontTx/>
              <a:buNone/>
            </a:pPr>
            <a:r>
              <a:rPr lang="cs-CZ" altLang="en-US" sz="2000">
                <a:latin typeface="Arial" panose="020B0604020202020204" pitchFamily="34" charset="0"/>
              </a:rPr>
              <a:t>U/P kreatinin 			</a:t>
            </a:r>
            <a:r>
              <a:rPr lang="cs-CZ" altLang="en-US" sz="2000">
                <a:latin typeface="Arial" panose="020B0604020202020204" pitchFamily="34" charset="0"/>
                <a:sym typeface="Symbol" panose="05050102010706020507" pitchFamily="18" charset="2"/>
              </a:rPr>
              <a:t></a:t>
            </a:r>
            <a:r>
              <a:rPr lang="cs-CZ" altLang="en-US" sz="2000">
                <a:latin typeface="Arial" panose="020B0604020202020204" pitchFamily="34" charset="0"/>
              </a:rPr>
              <a:t> 50	                          </a:t>
            </a:r>
            <a:r>
              <a:rPr lang="cs-CZ" altLang="en-US" sz="2000">
                <a:latin typeface="Arial" panose="020B0604020202020204" pitchFamily="34" charset="0"/>
                <a:sym typeface="Symbol" panose="05050102010706020507" pitchFamily="18" charset="2"/>
              </a:rPr>
              <a:t></a:t>
            </a:r>
            <a:r>
              <a:rPr lang="cs-CZ" altLang="en-US" sz="2000">
                <a:latin typeface="Arial" panose="020B0604020202020204" pitchFamily="34" charset="0"/>
              </a:rPr>
              <a:t> 50</a:t>
            </a:r>
          </a:p>
          <a:p>
            <a:pPr>
              <a:lnSpc>
                <a:spcPct val="80000"/>
              </a:lnSpc>
              <a:buFontTx/>
              <a:buNone/>
            </a:pPr>
            <a:r>
              <a:rPr lang="cs-CZ" altLang="en-US" sz="2000">
                <a:latin typeface="Arial" panose="020B0604020202020204" pitchFamily="34" charset="0"/>
              </a:rPr>
              <a:t>(poměr konc. kreat. v moči a séru) </a:t>
            </a:r>
          </a:p>
          <a:p>
            <a:pPr>
              <a:lnSpc>
                <a:spcPct val="80000"/>
              </a:lnSpc>
            </a:pPr>
            <a:endParaRPr lang="cs-CZ" altLang="en-US" sz="2000">
              <a:latin typeface="Arial" panose="020B0604020202020204" pitchFamily="34" charset="0"/>
            </a:endParaRPr>
          </a:p>
          <a:p>
            <a:pPr>
              <a:lnSpc>
                <a:spcPct val="80000"/>
              </a:lnSpc>
            </a:pPr>
            <a:endParaRPr lang="cs-CZ" altLang="en-US" sz="2000">
              <a:latin typeface="Arial" panose="020B0604020202020204" pitchFamily="34" charset="0"/>
            </a:endParaRPr>
          </a:p>
          <a:p>
            <a:pPr>
              <a:lnSpc>
                <a:spcPct val="80000"/>
              </a:lnSpc>
            </a:pPr>
            <a:r>
              <a:rPr lang="cs-CZ" altLang="en-US" sz="2000">
                <a:solidFill>
                  <a:srgbClr val="FF3300"/>
                </a:solidFill>
                <a:latin typeface="Arial" panose="020B0604020202020204" pitchFamily="34" charset="0"/>
              </a:rPr>
              <a:t>Nález u </a:t>
            </a:r>
            <a:r>
              <a:rPr lang="cs-CZ" altLang="en-US" sz="2000" b="1">
                <a:solidFill>
                  <a:srgbClr val="FF3300"/>
                </a:solidFill>
                <a:latin typeface="Arial" panose="020B0604020202020204" pitchFamily="34" charset="0"/>
              </a:rPr>
              <a:t>postrenálního</a:t>
            </a:r>
            <a:r>
              <a:rPr lang="cs-CZ" altLang="en-US" sz="2000">
                <a:solidFill>
                  <a:srgbClr val="FF3300"/>
                </a:solidFill>
                <a:latin typeface="Arial" panose="020B0604020202020204" pitchFamily="34" charset="0"/>
              </a:rPr>
              <a:t> selhání</a:t>
            </a:r>
            <a:r>
              <a:rPr lang="cs-CZ" altLang="en-US" sz="2000">
                <a:latin typeface="Arial" panose="020B0604020202020204" pitchFamily="34" charset="0"/>
              </a:rPr>
              <a:t> je v akutní fázi obdobný jako u prerenálního selhání a v chronické fázi jako u renálního selhání.</a:t>
            </a:r>
          </a:p>
          <a:p>
            <a:pPr>
              <a:lnSpc>
                <a:spcPct val="80000"/>
              </a:lnSpc>
            </a:pPr>
            <a:r>
              <a:rPr lang="cs-CZ" altLang="en-US" sz="2000">
                <a:solidFill>
                  <a:srgbClr val="FF3300"/>
                </a:solidFill>
                <a:latin typeface="Arial" panose="020B0604020202020204" pitchFamily="34" charset="0"/>
              </a:rPr>
              <a:t>U prerenálního selhání dochází ke zvýšené tubulární reabsorbci urey, proto je její zvýšení v séru vyšší než  zvýšení kreatininu.</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755650" y="-171450"/>
            <a:ext cx="6870700" cy="1600200"/>
          </a:xfrm>
        </p:spPr>
        <p:txBody>
          <a:bodyPr/>
          <a:lstStyle/>
          <a:p>
            <a:r>
              <a:rPr lang="cs-CZ" altLang="en-US" sz="3600" u="sng"/>
              <a:t>Známky akutního renálního selhání</a:t>
            </a:r>
          </a:p>
        </p:txBody>
      </p:sp>
      <p:sp>
        <p:nvSpPr>
          <p:cNvPr id="112643" name="Rectangle 3"/>
          <p:cNvSpPr>
            <a:spLocks noGrp="1" noChangeArrowheads="1"/>
          </p:cNvSpPr>
          <p:nvPr>
            <p:ph idx="1"/>
          </p:nvPr>
        </p:nvSpPr>
        <p:spPr>
          <a:xfrm>
            <a:off x="457200" y="1196975"/>
            <a:ext cx="8229600" cy="4530725"/>
          </a:xfrm>
        </p:spPr>
        <p:txBody>
          <a:bodyPr>
            <a:normAutofit fontScale="92500" lnSpcReduction="20000"/>
          </a:bodyPr>
          <a:lstStyle/>
          <a:p>
            <a:pPr>
              <a:lnSpc>
                <a:spcPct val="80000"/>
              </a:lnSpc>
              <a:buFontTx/>
              <a:buNone/>
            </a:pPr>
            <a:r>
              <a:rPr lang="cs-CZ" altLang="en-US" sz="2400">
                <a:solidFill>
                  <a:srgbClr val="FF3300"/>
                </a:solidFill>
                <a:latin typeface="Arial" panose="020B0604020202020204" pitchFamily="34" charset="0"/>
              </a:rPr>
              <a:t>3 hlavní:</a:t>
            </a:r>
          </a:p>
          <a:p>
            <a:pPr>
              <a:lnSpc>
                <a:spcPct val="80000"/>
              </a:lnSpc>
            </a:pPr>
            <a:r>
              <a:rPr lang="cs-CZ" altLang="en-US" sz="2400">
                <a:solidFill>
                  <a:srgbClr val="FF3300"/>
                </a:solidFill>
                <a:latin typeface="Arial" panose="020B0604020202020204" pitchFamily="34" charset="0"/>
              </a:rPr>
              <a:t>OLIGURIE, AZOTÉMIE</a:t>
            </a:r>
            <a:r>
              <a:rPr lang="cs-CZ" altLang="en-US" sz="2400">
                <a:latin typeface="Arial" panose="020B0604020202020204" pitchFamily="34" charset="0"/>
              </a:rPr>
              <a:t> = zvýšení sérové koncentrace urey a kreatininu,</a:t>
            </a:r>
            <a:r>
              <a:rPr lang="cs-CZ" altLang="en-US" sz="2400">
                <a:solidFill>
                  <a:srgbClr val="FF3300"/>
                </a:solidFill>
                <a:latin typeface="Arial" panose="020B0604020202020204" pitchFamily="34" charset="0"/>
              </a:rPr>
              <a:t> HYPERKALÉMIE</a:t>
            </a:r>
          </a:p>
          <a:p>
            <a:pPr>
              <a:lnSpc>
                <a:spcPct val="80000"/>
              </a:lnSpc>
              <a:buFontTx/>
              <a:buNone/>
            </a:pPr>
            <a:endParaRPr lang="cs-CZ" altLang="en-US" sz="2400">
              <a:latin typeface="Arial" panose="020B0604020202020204" pitchFamily="34" charset="0"/>
            </a:endParaRPr>
          </a:p>
          <a:p>
            <a:pPr>
              <a:lnSpc>
                <a:spcPct val="80000"/>
              </a:lnSpc>
              <a:buFontTx/>
              <a:buNone/>
            </a:pPr>
            <a:r>
              <a:rPr lang="cs-CZ" altLang="en-US" sz="2400">
                <a:solidFill>
                  <a:srgbClr val="FF3300"/>
                </a:solidFill>
                <a:latin typeface="Arial" panose="020B0604020202020204" pitchFamily="34" charset="0"/>
              </a:rPr>
              <a:t>Další:</a:t>
            </a:r>
            <a:endParaRPr lang="cs-CZ" altLang="en-US" sz="2400" u="sng">
              <a:solidFill>
                <a:srgbClr val="FF3300"/>
              </a:solidFill>
              <a:latin typeface="Arial" panose="020B0604020202020204" pitchFamily="34" charset="0"/>
            </a:endParaRPr>
          </a:p>
          <a:p>
            <a:pPr>
              <a:lnSpc>
                <a:spcPct val="80000"/>
              </a:lnSpc>
            </a:pPr>
            <a:r>
              <a:rPr lang="cs-CZ" altLang="en-US" sz="2400" u="sng">
                <a:latin typeface="Arial" panose="020B0604020202020204" pitchFamily="34" charset="0"/>
              </a:rPr>
              <a:t>Metabolická acidóza</a:t>
            </a:r>
            <a:r>
              <a:rPr lang="cs-CZ" altLang="en-US" sz="2400">
                <a:latin typeface="Arial" panose="020B0604020202020204" pitchFamily="34" charset="0"/>
              </a:rPr>
              <a:t> (v důsledku poruchy reabsorpce bikarbonátů a sníženého vylučování H+)</a:t>
            </a:r>
            <a:endParaRPr lang="cs-CZ" altLang="en-US" sz="2400" u="sng">
              <a:latin typeface="Arial" panose="020B0604020202020204" pitchFamily="34" charset="0"/>
            </a:endParaRPr>
          </a:p>
          <a:p>
            <a:pPr>
              <a:lnSpc>
                <a:spcPct val="80000"/>
              </a:lnSpc>
            </a:pPr>
            <a:r>
              <a:rPr lang="cs-CZ" altLang="en-US" sz="2400" u="sng">
                <a:latin typeface="Arial" panose="020B0604020202020204" pitchFamily="34" charset="0"/>
              </a:rPr>
              <a:t>Hyponatrémie</a:t>
            </a:r>
          </a:p>
          <a:p>
            <a:pPr>
              <a:lnSpc>
                <a:spcPct val="80000"/>
              </a:lnSpc>
            </a:pPr>
            <a:r>
              <a:rPr lang="cs-CZ" altLang="en-US" sz="2400" u="sng">
                <a:latin typeface="Arial" panose="020B0604020202020204" pitchFamily="34" charset="0"/>
              </a:rPr>
              <a:t>Hyperfosfatémie</a:t>
            </a:r>
            <a:r>
              <a:rPr lang="cs-CZ" altLang="en-US" sz="2400">
                <a:latin typeface="Arial" panose="020B0604020202020204" pitchFamily="34" charset="0"/>
              </a:rPr>
              <a:t> – nedostatečná exkrece</a:t>
            </a:r>
            <a:endParaRPr lang="cs-CZ" altLang="en-US" sz="2400" u="sng">
              <a:latin typeface="Arial" panose="020B0604020202020204" pitchFamily="34" charset="0"/>
            </a:endParaRPr>
          </a:p>
          <a:p>
            <a:pPr>
              <a:lnSpc>
                <a:spcPct val="80000"/>
              </a:lnSpc>
            </a:pPr>
            <a:r>
              <a:rPr lang="cs-CZ" altLang="en-US" sz="2400" u="sng">
                <a:latin typeface="Arial" panose="020B0604020202020204" pitchFamily="34" charset="0"/>
              </a:rPr>
              <a:t>Hypokalcémie</a:t>
            </a:r>
            <a:r>
              <a:rPr lang="cs-CZ" altLang="en-US" sz="2400">
                <a:latin typeface="Arial" panose="020B0604020202020204" pitchFamily="34" charset="0"/>
              </a:rPr>
              <a:t> – v důsledku tvorby komplexů s fosfáty a později i z nedostatku aktivní formy vit. D</a:t>
            </a:r>
            <a:endParaRPr lang="cs-CZ" altLang="en-US" sz="2400" u="sng">
              <a:latin typeface="Arial" panose="020B0604020202020204" pitchFamily="34" charset="0"/>
            </a:endParaRPr>
          </a:p>
          <a:p>
            <a:pPr>
              <a:lnSpc>
                <a:spcPct val="80000"/>
              </a:lnSpc>
            </a:pPr>
            <a:r>
              <a:rPr lang="cs-CZ" altLang="en-US" sz="2400" u="sng">
                <a:latin typeface="Arial" panose="020B0604020202020204" pitchFamily="34" charset="0"/>
              </a:rPr>
              <a:t>Anémie</a:t>
            </a:r>
            <a:r>
              <a:rPr lang="cs-CZ" altLang="en-US" sz="2400">
                <a:latin typeface="Arial" panose="020B0604020202020204" pitchFamily="34" charset="0"/>
              </a:rPr>
              <a:t> – rozvine se do 2 týdnů v důsledku snížené hematopoézy, hemolýzy a krevních ztrát</a:t>
            </a:r>
            <a:endParaRPr lang="cs-CZ" altLang="en-US" sz="2400" u="sng">
              <a:latin typeface="Arial" panose="020B0604020202020204" pitchFamily="34" charset="0"/>
            </a:endParaRPr>
          </a:p>
          <a:p>
            <a:pPr>
              <a:lnSpc>
                <a:spcPct val="80000"/>
              </a:lnSpc>
            </a:pPr>
            <a:r>
              <a:rPr lang="cs-CZ" altLang="en-US" sz="2400" u="sng">
                <a:latin typeface="Arial" panose="020B0604020202020204" pitchFamily="34" charset="0"/>
              </a:rPr>
              <a:t>Leukocytopenie</a:t>
            </a:r>
          </a:p>
          <a:p>
            <a:pPr>
              <a:lnSpc>
                <a:spcPct val="80000"/>
              </a:lnSpc>
            </a:pPr>
            <a:r>
              <a:rPr lang="cs-CZ" altLang="en-US" sz="2400" u="sng">
                <a:latin typeface="Arial" panose="020B0604020202020204" pitchFamily="34" charset="0"/>
              </a:rPr>
              <a:t>Porucha funkce destiček</a:t>
            </a:r>
            <a:endParaRPr lang="cs-CZ" altLang="en-US" sz="2400">
              <a:latin typeface="Arial" panose="020B0604020202020204" pitchFamily="34" charset="0"/>
            </a:endParaRPr>
          </a:p>
          <a:p>
            <a:pPr>
              <a:lnSpc>
                <a:spcPct val="80000"/>
              </a:lnSpc>
            </a:pPr>
            <a:endParaRPr lang="cs-CZ" altLang="en-US" sz="2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0" y="765175"/>
            <a:ext cx="9144000" cy="4530725"/>
          </a:xfrm>
        </p:spPr>
        <p:txBody>
          <a:bodyPr/>
          <a:lstStyle/>
          <a:p>
            <a:pPr>
              <a:buFontTx/>
              <a:buNone/>
            </a:pPr>
            <a:r>
              <a:rPr lang="cs-CZ" altLang="en-US" sz="2400">
                <a:solidFill>
                  <a:srgbClr val="FF3300"/>
                </a:solidFill>
                <a:latin typeface="Arial" panose="020B0604020202020204" pitchFamily="34" charset="0"/>
              </a:rPr>
              <a:t>CHRONICKÉ RENÁLNÍ SELHÁNÍ = </a:t>
            </a:r>
          </a:p>
          <a:p>
            <a:pPr>
              <a:buFontTx/>
              <a:buNone/>
            </a:pPr>
            <a:r>
              <a:rPr lang="cs-CZ" altLang="en-US" sz="2400">
                <a:solidFill>
                  <a:srgbClr val="FF3300"/>
                </a:solidFill>
                <a:latin typeface="Arial" panose="020B0604020202020204" pitchFamily="34" charset="0"/>
              </a:rPr>
              <a:t>porucha renálních funkcí trvající déle než 3 měsíce</a:t>
            </a:r>
          </a:p>
          <a:p>
            <a:pPr>
              <a:buFontTx/>
              <a:buNone/>
            </a:pPr>
            <a:endParaRPr lang="cs-CZ" altLang="en-US" sz="2400">
              <a:solidFill>
                <a:srgbClr val="FF3300"/>
              </a:solidFill>
              <a:latin typeface="Arial" panose="020B0604020202020204" pitchFamily="34" charset="0"/>
            </a:endParaRPr>
          </a:p>
          <a:p>
            <a:pPr>
              <a:buFontTx/>
              <a:buNone/>
            </a:pPr>
            <a:r>
              <a:rPr lang="cs-CZ" altLang="en-US" sz="2400">
                <a:solidFill>
                  <a:srgbClr val="FF3300"/>
                </a:solidFill>
                <a:latin typeface="Arial" panose="020B0604020202020204" pitchFamily="34" charset="0"/>
              </a:rPr>
              <a:t>Nejčastější příčiny:</a:t>
            </a:r>
          </a:p>
          <a:p>
            <a:r>
              <a:rPr lang="cs-CZ" altLang="en-US" sz="2400">
                <a:latin typeface="Arial" panose="020B0604020202020204" pitchFamily="34" charset="0"/>
              </a:rPr>
              <a:t>diabetická nefropatie</a:t>
            </a:r>
          </a:p>
          <a:p>
            <a:r>
              <a:rPr lang="cs-CZ" altLang="en-US" sz="2400">
                <a:latin typeface="Arial" panose="020B0604020202020204" pitchFamily="34" charset="0"/>
              </a:rPr>
              <a:t>hypertenzní nefropatie</a:t>
            </a:r>
          </a:p>
          <a:p>
            <a:r>
              <a:rPr lang="cs-CZ" altLang="en-US" sz="2400">
                <a:latin typeface="Arial" panose="020B0604020202020204" pitchFamily="34" charset="0"/>
              </a:rPr>
              <a:t>glomerulonefritis</a:t>
            </a:r>
          </a:p>
          <a:p>
            <a:endParaRPr lang="cs-CZ" altLang="en-US" sz="2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cs-CZ" altLang="en-US">
                <a:solidFill>
                  <a:srgbClr val="FF3300"/>
                </a:solidFill>
              </a:rPr>
              <a:t>Imunologické vyšetření</a:t>
            </a:r>
          </a:p>
        </p:txBody>
      </p:sp>
      <p:sp>
        <p:nvSpPr>
          <p:cNvPr id="126979" name="Rectangle 3"/>
          <p:cNvSpPr>
            <a:spLocks noGrp="1" noChangeArrowheads="1"/>
          </p:cNvSpPr>
          <p:nvPr>
            <p:ph idx="1"/>
          </p:nvPr>
        </p:nvSpPr>
        <p:spPr/>
        <p:txBody>
          <a:bodyPr/>
          <a:lstStyle/>
          <a:p>
            <a:r>
              <a:rPr lang="cs-CZ" altLang="en-US"/>
              <a:t>Stanovení hladin imunoglobulinů</a:t>
            </a:r>
          </a:p>
          <a:p>
            <a:r>
              <a:rPr lang="cs-CZ" altLang="en-US"/>
              <a:t>Stanovení C3 a C4 složky komplementu</a:t>
            </a:r>
          </a:p>
          <a:p>
            <a:r>
              <a:rPr lang="cs-CZ" altLang="en-US"/>
              <a:t>C3-nefritický faktor-trvalá aktivace C3 složky alternativní cestou (nemoc denzních depozit)</a:t>
            </a:r>
          </a:p>
          <a:p>
            <a:r>
              <a:rPr lang="cs-CZ" altLang="en-US"/>
              <a:t>Autoproitlátky – ANAb, dsDNA, ENA, ANCAb, anti-GBM</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cs-CZ" altLang="en-US">
                <a:solidFill>
                  <a:srgbClr val="FF3300"/>
                </a:solidFill>
              </a:rPr>
              <a:t>Zobrazovací metody</a:t>
            </a:r>
          </a:p>
        </p:txBody>
      </p:sp>
      <p:sp>
        <p:nvSpPr>
          <p:cNvPr id="128003" name="Rectangle 3"/>
          <p:cNvSpPr>
            <a:spLocks noGrp="1" noChangeArrowheads="1"/>
          </p:cNvSpPr>
          <p:nvPr>
            <p:ph idx="1"/>
          </p:nvPr>
        </p:nvSpPr>
        <p:spPr/>
        <p:txBody>
          <a:bodyPr>
            <a:normAutofit lnSpcReduction="10000"/>
          </a:bodyPr>
          <a:lstStyle/>
          <a:p>
            <a:pPr>
              <a:lnSpc>
                <a:spcPct val="90000"/>
              </a:lnSpc>
            </a:pPr>
            <a:r>
              <a:rPr lang="cs-CZ" altLang="en-US" sz="2800"/>
              <a:t>USG</a:t>
            </a:r>
          </a:p>
          <a:p>
            <a:pPr>
              <a:lnSpc>
                <a:spcPct val="90000"/>
              </a:lnSpc>
            </a:pPr>
            <a:r>
              <a:rPr lang="cs-CZ" altLang="en-US" sz="2800"/>
              <a:t>IVU</a:t>
            </a:r>
          </a:p>
          <a:p>
            <a:pPr>
              <a:lnSpc>
                <a:spcPct val="90000"/>
              </a:lnSpc>
            </a:pPr>
            <a:r>
              <a:rPr lang="cs-CZ" altLang="en-US" sz="2800"/>
              <a:t>Nativní rtg</a:t>
            </a:r>
          </a:p>
          <a:p>
            <a:pPr>
              <a:lnSpc>
                <a:spcPct val="90000"/>
              </a:lnSpc>
            </a:pPr>
            <a:r>
              <a:rPr lang="cs-CZ" altLang="en-US" sz="2800"/>
              <a:t>Mikční cystoureterografie</a:t>
            </a:r>
          </a:p>
          <a:p>
            <a:pPr>
              <a:lnSpc>
                <a:spcPct val="90000"/>
              </a:lnSpc>
            </a:pPr>
            <a:r>
              <a:rPr lang="cs-CZ" altLang="en-US" sz="2800"/>
              <a:t>CT</a:t>
            </a:r>
          </a:p>
          <a:p>
            <a:pPr>
              <a:lnSpc>
                <a:spcPct val="90000"/>
              </a:lnSpc>
            </a:pPr>
            <a:r>
              <a:rPr lang="cs-CZ" altLang="en-US" sz="2800"/>
              <a:t>MRI</a:t>
            </a:r>
          </a:p>
          <a:p>
            <a:pPr>
              <a:lnSpc>
                <a:spcPct val="90000"/>
              </a:lnSpc>
            </a:pPr>
            <a:r>
              <a:rPr lang="cs-CZ" altLang="en-US" sz="2800"/>
              <a:t>Radionuklidová vyšetření</a:t>
            </a:r>
          </a:p>
          <a:p>
            <a:pPr>
              <a:lnSpc>
                <a:spcPct val="90000"/>
              </a:lnSpc>
            </a:pPr>
            <a:r>
              <a:rPr lang="cs-CZ" altLang="en-US" sz="2800"/>
              <a:t>Captoprilová renografie</a:t>
            </a:r>
          </a:p>
          <a:p>
            <a:pPr>
              <a:lnSpc>
                <a:spcPct val="90000"/>
              </a:lnSpc>
            </a:pPr>
            <a:r>
              <a:rPr lang="cs-CZ" altLang="en-US" sz="2800"/>
              <a:t>Renální angiografie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0" y="1736725"/>
            <a:ext cx="91440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90500">
              <a:defRPr>
                <a:solidFill>
                  <a:schemeClr val="tx1"/>
                </a:solidFill>
                <a:latin typeface="Arial" panose="020B0604020202020204" pitchFamily="34" charset="0"/>
              </a:defRPr>
            </a:lvl2pPr>
            <a:lvl3pPr marL="381000">
              <a:defRPr>
                <a:solidFill>
                  <a:schemeClr val="tx1"/>
                </a:solidFill>
                <a:latin typeface="Arial" panose="020B0604020202020204" pitchFamily="34" charset="0"/>
              </a:defRPr>
            </a:lvl3pPr>
            <a:lvl4pPr marL="758825" indent="-187325">
              <a:defRPr>
                <a:solidFill>
                  <a:schemeClr val="tx1"/>
                </a:solidFill>
                <a:latin typeface="Arial" panose="020B0604020202020204" pitchFamily="34" charset="0"/>
              </a:defRPr>
            </a:lvl4pPr>
            <a:lvl5pPr indent="-266700">
              <a:defRPr>
                <a:solidFill>
                  <a:schemeClr val="tx1"/>
                </a:solidFill>
                <a:latin typeface="Arial" panose="020B0604020202020204" pitchFamily="34" charset="0"/>
              </a:defRPr>
            </a:lvl5pPr>
            <a:lvl6pPr indent="-266700" fontAlgn="base">
              <a:spcBef>
                <a:spcPct val="0"/>
              </a:spcBef>
              <a:spcAft>
                <a:spcPct val="0"/>
              </a:spcAft>
              <a:defRPr>
                <a:solidFill>
                  <a:schemeClr val="tx1"/>
                </a:solidFill>
                <a:latin typeface="Arial" panose="020B0604020202020204" pitchFamily="34" charset="0"/>
              </a:defRPr>
            </a:lvl6pPr>
            <a:lvl7pPr indent="-266700" fontAlgn="base">
              <a:spcBef>
                <a:spcPct val="0"/>
              </a:spcBef>
              <a:spcAft>
                <a:spcPct val="0"/>
              </a:spcAft>
              <a:defRPr>
                <a:solidFill>
                  <a:schemeClr val="tx1"/>
                </a:solidFill>
                <a:latin typeface="Arial" panose="020B0604020202020204" pitchFamily="34" charset="0"/>
              </a:defRPr>
            </a:lvl7pPr>
            <a:lvl8pPr indent="-266700" fontAlgn="base">
              <a:spcBef>
                <a:spcPct val="0"/>
              </a:spcBef>
              <a:spcAft>
                <a:spcPct val="0"/>
              </a:spcAft>
              <a:defRPr>
                <a:solidFill>
                  <a:schemeClr val="tx1"/>
                </a:solidFill>
                <a:latin typeface="Arial" panose="020B0604020202020204" pitchFamily="34" charset="0"/>
              </a:defRPr>
            </a:lvl8pPr>
            <a:lvl9pPr indent="-266700" fontAlgn="base">
              <a:spcBef>
                <a:spcPct val="0"/>
              </a:spcBef>
              <a:spcAft>
                <a:spcPct val="0"/>
              </a:spcAft>
              <a:defRPr>
                <a:solidFill>
                  <a:schemeClr val="tx1"/>
                </a:solidFill>
                <a:latin typeface="Arial" panose="020B0604020202020204" pitchFamily="34" charset="0"/>
              </a:defRPr>
            </a:lvl9pPr>
          </a:lstStyle>
          <a:p>
            <a:pPr lvl="3" eaLnBrk="0" hangingPunct="0"/>
            <a:r>
              <a:rPr lang="cs-CZ" altLang="en-US" sz="2400" b="1">
                <a:solidFill>
                  <a:schemeClr val="accent2"/>
                </a:solidFill>
              </a:rPr>
              <a:t>1. </a:t>
            </a:r>
            <a:r>
              <a:rPr lang="en-US" altLang="en-US" sz="2400" b="1">
                <a:solidFill>
                  <a:schemeClr val="accent2"/>
                </a:solidFill>
              </a:rPr>
              <a:t>Ultrasonografie (USG)</a:t>
            </a:r>
            <a:endParaRPr lang="en-US" altLang="en-US" sz="2000" b="1"/>
          </a:p>
          <a:p>
            <a:pPr lvl="3" eaLnBrk="0" hangingPunct="0"/>
            <a:endParaRPr lang="en-US" altLang="en-US" sz="2000" b="1"/>
          </a:p>
          <a:p>
            <a:pPr lvl="3" eaLnBrk="0" hangingPunct="0"/>
            <a:r>
              <a:rPr lang="en-US" altLang="en-US" sz="2000" b="1"/>
              <a:t>Základní zobrazovací vyšetření ledvin</a:t>
            </a:r>
          </a:p>
          <a:p>
            <a:pPr lvl="3" eaLnBrk="0" hangingPunct="0">
              <a:spcBef>
                <a:spcPct val="30000"/>
              </a:spcBef>
            </a:pPr>
            <a:r>
              <a:rPr lang="en-US" altLang="en-US" sz="2000" b="1">
                <a:solidFill>
                  <a:srgbClr val="FF3300"/>
                </a:solidFill>
              </a:rPr>
              <a:t>2D USG</a:t>
            </a:r>
            <a:r>
              <a:rPr lang="en-US" altLang="en-US" sz="2000" b="1"/>
              <a:t>: Velikost, tvar, umístění, symetrie, nádory, uzliny...)</a:t>
            </a:r>
          </a:p>
          <a:p>
            <a:pPr lvl="3" eaLnBrk="0" hangingPunct="0">
              <a:spcBef>
                <a:spcPct val="30000"/>
              </a:spcBef>
            </a:pPr>
            <a:r>
              <a:rPr lang="en-US" altLang="en-US" sz="2000" b="1">
                <a:solidFill>
                  <a:srgbClr val="FF3300"/>
                </a:solidFill>
              </a:rPr>
              <a:t>Doppler / barevný Doppler</a:t>
            </a:r>
            <a:r>
              <a:rPr lang="en-US" altLang="en-US" sz="2000" b="1"/>
              <a:t>: aa. renalis (stenóza)</a:t>
            </a:r>
            <a:endParaRPr lang="en-US" altLang="en-US" sz="2400">
              <a:latin typeface="Times New Roman" panose="02020603050405020304" pitchFamily="18" charset="0"/>
            </a:endParaRPr>
          </a:p>
        </p:txBody>
      </p:sp>
      <p:sp>
        <p:nvSpPr>
          <p:cNvPr id="189443" name="Text Box 3"/>
          <p:cNvSpPr txBox="1">
            <a:spLocks noChangeArrowheads="1"/>
          </p:cNvSpPr>
          <p:nvPr/>
        </p:nvSpPr>
        <p:spPr bwMode="auto">
          <a:xfrm>
            <a:off x="1952625" y="685800"/>
            <a:ext cx="5094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Zobrazovací metody</a:t>
            </a:r>
            <a:endParaRPr lang="cs-CZ" altLang="en-US" sz="2800" b="1">
              <a:solidFill>
                <a:srgbClr val="FF0000"/>
              </a:solidFill>
              <a:latin typeface="Times New Roman" panose="02020603050405020304" pitchFamily="18" charset="0"/>
            </a:endParaRPr>
          </a:p>
        </p:txBody>
      </p:sp>
      <p:pic>
        <p:nvPicPr>
          <p:cNvPr id="189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33800"/>
            <a:ext cx="4267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4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52197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cs-CZ" altLang="en-US"/>
              <a:t>Urea</a:t>
            </a:r>
          </a:p>
        </p:txBody>
      </p:sp>
      <p:sp>
        <p:nvSpPr>
          <p:cNvPr id="141315" name="Rectangle 3"/>
          <p:cNvSpPr>
            <a:spLocks noGrp="1" noChangeArrowheads="1"/>
          </p:cNvSpPr>
          <p:nvPr>
            <p:ph idx="1"/>
          </p:nvPr>
        </p:nvSpPr>
        <p:spPr/>
        <p:txBody>
          <a:bodyPr/>
          <a:lstStyle/>
          <a:p>
            <a:r>
              <a:rPr lang="cs-CZ" altLang="en-US" sz="2800">
                <a:latin typeface="Arial" panose="020B0604020202020204" pitchFamily="34" charset="0"/>
              </a:rPr>
              <a:t>ve sběrných kanálcích závisí </a:t>
            </a:r>
            <a:r>
              <a:rPr lang="cs-CZ" altLang="en-US" sz="2800">
                <a:solidFill>
                  <a:schemeClr val="tx2"/>
                </a:solidFill>
                <a:latin typeface="Arial" panose="020B0604020202020204" pitchFamily="34" charset="0"/>
              </a:rPr>
              <a:t>resorbce</a:t>
            </a:r>
            <a:r>
              <a:rPr lang="cs-CZ" altLang="en-US" sz="2800">
                <a:latin typeface="Arial" panose="020B0604020202020204" pitchFamily="34" charset="0"/>
              </a:rPr>
              <a:t> na tom, zda je vylučována koncentrovaná, či zředěná moč - za podmínek zvýšené diurézy je urea resorbovaná pouze v proximálním tubulu, při snížené diuréze (antidiuréze) se </a:t>
            </a:r>
            <a:r>
              <a:rPr lang="cs-CZ" altLang="en-US" sz="2800">
                <a:solidFill>
                  <a:schemeClr val="tx2"/>
                </a:solidFill>
                <a:latin typeface="Arial" panose="020B0604020202020204" pitchFamily="34" charset="0"/>
              </a:rPr>
              <a:t>ve sběrných kanálcích zpětně resorbuje až 60 % urey</a:t>
            </a:r>
            <a:r>
              <a:rPr lang="cs-CZ" altLang="en-US" sz="2800">
                <a:latin typeface="Arial" panose="020B0604020202020204" pitchFamily="34" charset="0"/>
              </a:rPr>
              <a:t>, proto se dehydratace organizmu projevuje vzestupem koncentrace urey v séru</a:t>
            </a:r>
          </a:p>
          <a:p>
            <a:endParaRPr lang="cs-CZ" altLang="en-US" sz="28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1143000" y="4222750"/>
            <a:ext cx="2667000" cy="1797050"/>
          </a:xfrm>
          <a:prstGeom prst="rect">
            <a:avLst/>
          </a:prstGeom>
          <a:solidFill>
            <a:srgbClr val="96969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384175">
              <a:defRPr>
                <a:solidFill>
                  <a:schemeClr val="tx1"/>
                </a:solidFill>
                <a:latin typeface="Arial" panose="020B0604020202020204" pitchFamily="34" charset="0"/>
              </a:defRPr>
            </a:lvl2pPr>
            <a:lvl3pPr marL="574675">
              <a:defRPr>
                <a:solidFill>
                  <a:schemeClr val="tx1"/>
                </a:solidFill>
                <a:latin typeface="Arial" panose="020B0604020202020204" pitchFamily="34" charset="0"/>
              </a:defRPr>
            </a:lvl3pPr>
            <a:lvl4pPr marL="1565275" indent="-800100">
              <a:defRPr>
                <a:solidFill>
                  <a:schemeClr val="tx1"/>
                </a:solidFill>
                <a:latin typeface="Arial" panose="020B0604020202020204" pitchFamily="34" charset="0"/>
              </a:defRPr>
            </a:lvl4pPr>
            <a:lvl5pPr marL="2022475" indent="-266700">
              <a:defRPr>
                <a:solidFill>
                  <a:schemeClr val="tx1"/>
                </a:solidFill>
                <a:latin typeface="Arial" panose="020B0604020202020204" pitchFamily="34" charset="0"/>
              </a:defRPr>
            </a:lvl5pPr>
            <a:lvl6pPr marL="2479675" indent="-266700" fontAlgn="base">
              <a:spcBef>
                <a:spcPct val="0"/>
              </a:spcBef>
              <a:spcAft>
                <a:spcPct val="0"/>
              </a:spcAft>
              <a:defRPr>
                <a:solidFill>
                  <a:schemeClr val="tx1"/>
                </a:solidFill>
                <a:latin typeface="Arial" panose="020B0604020202020204" pitchFamily="34" charset="0"/>
              </a:defRPr>
            </a:lvl6pPr>
            <a:lvl7pPr marL="2936875" indent="-266700" fontAlgn="base">
              <a:spcBef>
                <a:spcPct val="0"/>
              </a:spcBef>
              <a:spcAft>
                <a:spcPct val="0"/>
              </a:spcAft>
              <a:defRPr>
                <a:solidFill>
                  <a:schemeClr val="tx1"/>
                </a:solidFill>
                <a:latin typeface="Arial" panose="020B0604020202020204" pitchFamily="34" charset="0"/>
              </a:defRPr>
            </a:lvl7pPr>
            <a:lvl8pPr marL="3394075" indent="-266700" fontAlgn="base">
              <a:spcBef>
                <a:spcPct val="0"/>
              </a:spcBef>
              <a:spcAft>
                <a:spcPct val="0"/>
              </a:spcAft>
              <a:defRPr>
                <a:solidFill>
                  <a:schemeClr val="tx1"/>
                </a:solidFill>
                <a:latin typeface="Arial" panose="020B0604020202020204" pitchFamily="34" charset="0"/>
              </a:defRPr>
            </a:lvl8pPr>
            <a:lvl9pPr marL="3851275" indent="-2667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000" b="1">
                <a:solidFill>
                  <a:srgbClr val="FF3300"/>
                </a:solidFill>
              </a:rPr>
              <a:t>Indikace</a:t>
            </a:r>
            <a:endParaRPr lang="en-US" altLang="en-US" sz="2000" b="1">
              <a:solidFill>
                <a:schemeClr val="bg1"/>
              </a:solidFill>
            </a:endParaRPr>
          </a:p>
          <a:p>
            <a:pPr eaLnBrk="0" hangingPunct="0">
              <a:spcBef>
                <a:spcPct val="20000"/>
              </a:spcBef>
              <a:buFontTx/>
              <a:buChar char="•"/>
            </a:pPr>
            <a:r>
              <a:rPr lang="en-US" altLang="en-US" sz="2000" b="1"/>
              <a:t> Urolithiáza</a:t>
            </a:r>
          </a:p>
          <a:p>
            <a:pPr eaLnBrk="0" hangingPunct="0">
              <a:spcBef>
                <a:spcPct val="20000"/>
              </a:spcBef>
              <a:buFontTx/>
              <a:buChar char="•"/>
            </a:pPr>
            <a:r>
              <a:rPr lang="en-US" altLang="en-US" sz="2000" b="1"/>
              <a:t> Zánět</a:t>
            </a:r>
          </a:p>
          <a:p>
            <a:pPr eaLnBrk="0" hangingPunct="0">
              <a:spcBef>
                <a:spcPct val="20000"/>
              </a:spcBef>
              <a:buFontTx/>
              <a:buChar char="•"/>
            </a:pPr>
            <a:r>
              <a:rPr lang="en-US" altLang="en-US" sz="2000" b="1"/>
              <a:t> Hematurie</a:t>
            </a:r>
          </a:p>
          <a:p>
            <a:pPr eaLnBrk="0" hangingPunct="0">
              <a:buFontTx/>
              <a:buChar char="•"/>
            </a:pPr>
            <a:r>
              <a:rPr lang="en-US" altLang="en-US" sz="2000" b="1"/>
              <a:t> Obstrukce</a:t>
            </a:r>
            <a:endParaRPr lang="en-US" altLang="en-US" b="1"/>
          </a:p>
        </p:txBody>
      </p:sp>
      <p:pic>
        <p:nvPicPr>
          <p:cNvPr id="190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432911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468" name="Rectangle 4"/>
          <p:cNvSpPr>
            <a:spLocks noChangeArrowheads="1"/>
          </p:cNvSpPr>
          <p:nvPr/>
        </p:nvSpPr>
        <p:spPr bwMode="auto">
          <a:xfrm>
            <a:off x="0" y="2362200"/>
            <a:ext cx="4191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90500">
              <a:defRPr>
                <a:solidFill>
                  <a:schemeClr val="tx1"/>
                </a:solidFill>
                <a:latin typeface="Arial" panose="020B0604020202020204" pitchFamily="34" charset="0"/>
              </a:defRPr>
            </a:lvl2pPr>
            <a:lvl3pPr marL="381000">
              <a:defRPr>
                <a:solidFill>
                  <a:schemeClr val="tx1"/>
                </a:solidFill>
                <a:latin typeface="Arial" panose="020B0604020202020204" pitchFamily="34" charset="0"/>
              </a:defRPr>
            </a:lvl3pPr>
            <a:lvl4pPr marL="1041400" indent="-469900">
              <a:defRPr>
                <a:solidFill>
                  <a:schemeClr val="tx1"/>
                </a:solidFill>
                <a:latin typeface="Arial" panose="020B0604020202020204" pitchFamily="34" charset="0"/>
              </a:defRPr>
            </a:lvl4pPr>
            <a:lvl5pPr indent="-266700">
              <a:defRPr>
                <a:solidFill>
                  <a:schemeClr val="tx1"/>
                </a:solidFill>
                <a:latin typeface="Arial" panose="020B0604020202020204" pitchFamily="34" charset="0"/>
              </a:defRPr>
            </a:lvl5pPr>
            <a:lvl6pPr indent="-266700" fontAlgn="base">
              <a:spcBef>
                <a:spcPct val="0"/>
              </a:spcBef>
              <a:spcAft>
                <a:spcPct val="0"/>
              </a:spcAft>
              <a:defRPr>
                <a:solidFill>
                  <a:schemeClr val="tx1"/>
                </a:solidFill>
                <a:latin typeface="Arial" panose="020B0604020202020204" pitchFamily="34" charset="0"/>
              </a:defRPr>
            </a:lvl6pPr>
            <a:lvl7pPr indent="-266700" fontAlgn="base">
              <a:spcBef>
                <a:spcPct val="0"/>
              </a:spcBef>
              <a:spcAft>
                <a:spcPct val="0"/>
              </a:spcAft>
              <a:defRPr>
                <a:solidFill>
                  <a:schemeClr val="tx1"/>
                </a:solidFill>
                <a:latin typeface="Arial" panose="020B0604020202020204" pitchFamily="34" charset="0"/>
              </a:defRPr>
            </a:lvl7pPr>
            <a:lvl8pPr indent="-266700" fontAlgn="base">
              <a:spcBef>
                <a:spcPct val="0"/>
              </a:spcBef>
              <a:spcAft>
                <a:spcPct val="0"/>
              </a:spcAft>
              <a:defRPr>
                <a:solidFill>
                  <a:schemeClr val="tx1"/>
                </a:solidFill>
                <a:latin typeface="Arial" panose="020B0604020202020204" pitchFamily="34" charset="0"/>
              </a:defRPr>
            </a:lvl8pPr>
            <a:lvl9pPr indent="-266700" fontAlgn="base">
              <a:spcBef>
                <a:spcPct val="0"/>
              </a:spcBef>
              <a:spcAft>
                <a:spcPct val="0"/>
              </a:spcAft>
              <a:defRPr>
                <a:solidFill>
                  <a:schemeClr val="tx1"/>
                </a:solidFill>
                <a:latin typeface="Arial" panose="020B0604020202020204" pitchFamily="34" charset="0"/>
              </a:defRPr>
            </a:lvl9pPr>
          </a:lstStyle>
          <a:p>
            <a:pPr lvl="3" eaLnBrk="0" hangingPunct="0"/>
            <a:r>
              <a:rPr lang="en-US" altLang="en-US" sz="2400" b="1">
                <a:solidFill>
                  <a:schemeClr val="accent2"/>
                </a:solidFill>
              </a:rPr>
              <a:t>2. RTG vyšetření</a:t>
            </a:r>
            <a:endParaRPr lang="en-US" altLang="en-US" sz="2000" b="1"/>
          </a:p>
          <a:p>
            <a:pPr lvl="3" eaLnBrk="0" hangingPunct="0"/>
            <a:endParaRPr lang="en-US" altLang="en-US" sz="2000" b="1"/>
          </a:p>
          <a:p>
            <a:pPr lvl="3" eaLnBrk="0" hangingPunct="0"/>
            <a:r>
              <a:rPr lang="en-US" altLang="en-US" sz="2000" b="1">
                <a:solidFill>
                  <a:srgbClr val="FF3300"/>
                </a:solidFill>
              </a:rPr>
              <a:t>I.v. urografie</a:t>
            </a:r>
            <a:r>
              <a:rPr lang="en-US" altLang="en-US" sz="2000" b="1"/>
              <a:t> (IVU)</a:t>
            </a:r>
          </a:p>
          <a:p>
            <a:pPr lvl="3" eaLnBrk="0" hangingPunct="0"/>
            <a:r>
              <a:rPr lang="en-US" altLang="en-US" sz="2000" b="1">
                <a:solidFill>
                  <a:srgbClr val="FF3300"/>
                </a:solidFill>
              </a:rPr>
              <a:t>(Ascendentní) pyelografie</a:t>
            </a:r>
            <a:endParaRPr lang="en-US" altLang="en-US" sz="2000" b="1"/>
          </a:p>
          <a:p>
            <a:pPr lvl="3" eaLnBrk="0" hangingPunct="0"/>
            <a:r>
              <a:rPr lang="en-US" altLang="en-US" sz="2000" b="1"/>
              <a:t>	/ cystouretherografie</a:t>
            </a:r>
            <a:endParaRPr lang="cs-CZ" altLang="en-US" sz="2400">
              <a:latin typeface="Times New Roman" panose="02020603050405020304" pitchFamily="18" charset="0"/>
            </a:endParaRPr>
          </a:p>
        </p:txBody>
      </p:sp>
      <p:sp>
        <p:nvSpPr>
          <p:cNvPr id="190469" name="Text Box 5"/>
          <p:cNvSpPr txBox="1">
            <a:spLocks noChangeArrowheads="1"/>
          </p:cNvSpPr>
          <p:nvPr/>
        </p:nvSpPr>
        <p:spPr bwMode="auto">
          <a:xfrm>
            <a:off x="1952625" y="685800"/>
            <a:ext cx="5094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Zobrazovací metody</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152400" y="3276600"/>
            <a:ext cx="3429000" cy="39687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90500">
              <a:defRPr>
                <a:solidFill>
                  <a:schemeClr val="tx1"/>
                </a:solidFill>
                <a:latin typeface="Arial" panose="020B0604020202020204" pitchFamily="34" charset="0"/>
              </a:defRPr>
            </a:lvl2pPr>
            <a:lvl3pPr marL="381000">
              <a:defRPr>
                <a:solidFill>
                  <a:schemeClr val="tx1"/>
                </a:solidFill>
                <a:latin typeface="Arial" panose="020B0604020202020204" pitchFamily="34" charset="0"/>
              </a:defRPr>
            </a:lvl3pPr>
            <a:lvl4pPr indent="-800100">
              <a:defRPr>
                <a:solidFill>
                  <a:schemeClr val="tx1"/>
                </a:solidFill>
                <a:latin typeface="Arial" panose="020B0604020202020204" pitchFamily="34" charset="0"/>
              </a:defRPr>
            </a:lvl4pPr>
            <a:lvl5pPr indent="-266700">
              <a:defRPr>
                <a:solidFill>
                  <a:schemeClr val="tx1"/>
                </a:solidFill>
                <a:latin typeface="Arial" panose="020B0604020202020204" pitchFamily="34" charset="0"/>
              </a:defRPr>
            </a:lvl5pPr>
            <a:lvl6pPr indent="-266700" fontAlgn="base">
              <a:spcBef>
                <a:spcPct val="0"/>
              </a:spcBef>
              <a:spcAft>
                <a:spcPct val="0"/>
              </a:spcAft>
              <a:defRPr>
                <a:solidFill>
                  <a:schemeClr val="tx1"/>
                </a:solidFill>
                <a:latin typeface="Arial" panose="020B0604020202020204" pitchFamily="34" charset="0"/>
              </a:defRPr>
            </a:lvl6pPr>
            <a:lvl7pPr indent="-266700" fontAlgn="base">
              <a:spcBef>
                <a:spcPct val="0"/>
              </a:spcBef>
              <a:spcAft>
                <a:spcPct val="0"/>
              </a:spcAft>
              <a:defRPr>
                <a:solidFill>
                  <a:schemeClr val="tx1"/>
                </a:solidFill>
                <a:latin typeface="Arial" panose="020B0604020202020204" pitchFamily="34" charset="0"/>
              </a:defRPr>
            </a:lvl7pPr>
            <a:lvl8pPr indent="-266700" fontAlgn="base">
              <a:spcBef>
                <a:spcPct val="0"/>
              </a:spcBef>
              <a:spcAft>
                <a:spcPct val="0"/>
              </a:spcAft>
              <a:defRPr>
                <a:solidFill>
                  <a:schemeClr val="tx1"/>
                </a:solidFill>
                <a:latin typeface="Arial" panose="020B0604020202020204" pitchFamily="34" charset="0"/>
              </a:defRPr>
            </a:lvl8pPr>
            <a:lvl9pPr indent="-266700" fontAlgn="base">
              <a:spcBef>
                <a:spcPct val="0"/>
              </a:spcBef>
              <a:spcAft>
                <a:spcPct val="0"/>
              </a:spcAft>
              <a:defRPr>
                <a:solidFill>
                  <a:schemeClr val="tx1"/>
                </a:solidFill>
                <a:latin typeface="Arial" panose="020B0604020202020204" pitchFamily="34" charset="0"/>
              </a:defRPr>
            </a:lvl9pPr>
          </a:lstStyle>
          <a:p>
            <a:pPr eaLnBrk="0" hangingPunct="0"/>
            <a:r>
              <a:rPr lang="cs-CZ" altLang="en-US" sz="2000" b="1">
                <a:solidFill>
                  <a:srgbClr val="FFFF00"/>
                </a:solidFill>
              </a:rPr>
              <a:t>Cystouretherografie</a:t>
            </a:r>
            <a:endParaRPr lang="cs-CZ" altLang="en-US" sz="2000" b="1">
              <a:solidFill>
                <a:schemeClr val="bg1"/>
              </a:solidFill>
            </a:endParaRPr>
          </a:p>
        </p:txBody>
      </p:sp>
      <p:pic>
        <p:nvPicPr>
          <p:cNvPr id="192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463" y="0"/>
            <a:ext cx="48593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0" y="1828800"/>
            <a:ext cx="8610600"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90500">
              <a:defRPr>
                <a:solidFill>
                  <a:schemeClr val="tx1"/>
                </a:solidFill>
                <a:latin typeface="Arial" panose="020B0604020202020204" pitchFamily="34" charset="0"/>
              </a:defRPr>
            </a:lvl2pPr>
            <a:lvl3pPr marL="381000">
              <a:defRPr>
                <a:solidFill>
                  <a:schemeClr val="tx1"/>
                </a:solidFill>
                <a:latin typeface="Arial" panose="020B0604020202020204" pitchFamily="34" charset="0"/>
              </a:defRPr>
            </a:lvl3pPr>
            <a:lvl4pPr indent="-800100">
              <a:defRPr>
                <a:solidFill>
                  <a:schemeClr val="tx1"/>
                </a:solidFill>
                <a:latin typeface="Arial" panose="020B0604020202020204" pitchFamily="34" charset="0"/>
              </a:defRPr>
            </a:lvl4pPr>
            <a:lvl5pPr indent="-266700">
              <a:defRPr>
                <a:solidFill>
                  <a:schemeClr val="tx1"/>
                </a:solidFill>
                <a:latin typeface="Arial" panose="020B0604020202020204" pitchFamily="34" charset="0"/>
              </a:defRPr>
            </a:lvl5pPr>
            <a:lvl6pPr indent="-266700" fontAlgn="base">
              <a:spcBef>
                <a:spcPct val="0"/>
              </a:spcBef>
              <a:spcAft>
                <a:spcPct val="0"/>
              </a:spcAft>
              <a:defRPr>
                <a:solidFill>
                  <a:schemeClr val="tx1"/>
                </a:solidFill>
                <a:latin typeface="Arial" panose="020B0604020202020204" pitchFamily="34" charset="0"/>
              </a:defRPr>
            </a:lvl6pPr>
            <a:lvl7pPr indent="-266700" fontAlgn="base">
              <a:spcBef>
                <a:spcPct val="0"/>
              </a:spcBef>
              <a:spcAft>
                <a:spcPct val="0"/>
              </a:spcAft>
              <a:defRPr>
                <a:solidFill>
                  <a:schemeClr val="tx1"/>
                </a:solidFill>
                <a:latin typeface="Arial" panose="020B0604020202020204" pitchFamily="34" charset="0"/>
              </a:defRPr>
            </a:lvl7pPr>
            <a:lvl8pPr indent="-266700" fontAlgn="base">
              <a:spcBef>
                <a:spcPct val="0"/>
              </a:spcBef>
              <a:spcAft>
                <a:spcPct val="0"/>
              </a:spcAft>
              <a:defRPr>
                <a:solidFill>
                  <a:schemeClr val="tx1"/>
                </a:solidFill>
                <a:latin typeface="Arial" panose="020B0604020202020204" pitchFamily="34" charset="0"/>
              </a:defRPr>
            </a:lvl8pPr>
            <a:lvl9pPr indent="-266700" fontAlgn="base">
              <a:spcBef>
                <a:spcPct val="0"/>
              </a:spcBef>
              <a:spcAft>
                <a:spcPct val="0"/>
              </a:spcAft>
              <a:defRPr>
                <a:solidFill>
                  <a:schemeClr val="tx1"/>
                </a:solidFill>
                <a:latin typeface="Arial" panose="020B0604020202020204" pitchFamily="34" charset="0"/>
              </a:defRPr>
            </a:lvl9pPr>
          </a:lstStyle>
          <a:p>
            <a:pPr lvl="3" eaLnBrk="0" hangingPunct="0"/>
            <a:r>
              <a:rPr lang="cs-CZ" altLang="en-US" sz="2400" b="1">
                <a:solidFill>
                  <a:schemeClr val="accent2"/>
                </a:solidFill>
              </a:rPr>
              <a:t>3. Počítačová tomografie (CT)</a:t>
            </a:r>
          </a:p>
          <a:p>
            <a:pPr lvl="3" eaLnBrk="0" hangingPunct="0">
              <a:lnSpc>
                <a:spcPct val="150000"/>
              </a:lnSpc>
            </a:pPr>
            <a:r>
              <a:rPr lang="cs-CZ" altLang="en-US" sz="2400" b="1">
                <a:solidFill>
                  <a:schemeClr val="accent2"/>
                </a:solidFill>
              </a:rPr>
              <a:t>4. Nukleární magnetická rezonance (MRI)</a:t>
            </a:r>
            <a:endParaRPr lang="cs-CZ" altLang="en-US" sz="2000" b="1"/>
          </a:p>
          <a:p>
            <a:pPr lvl="3" eaLnBrk="0" hangingPunct="0"/>
            <a:endParaRPr lang="cs-CZ" altLang="en-US" sz="2000" b="1"/>
          </a:p>
          <a:p>
            <a:pPr lvl="3" eaLnBrk="0" hangingPunct="0"/>
            <a:r>
              <a:rPr lang="cs-CZ" altLang="en-US" sz="2000" b="1"/>
              <a:t>MRI: Stejná výtěžnost jako CT pro hodnocení nádorů ledviny</a:t>
            </a:r>
          </a:p>
        </p:txBody>
      </p:sp>
      <p:sp>
        <p:nvSpPr>
          <p:cNvPr id="193539" name="Rectangle 3"/>
          <p:cNvSpPr>
            <a:spLocks noChangeArrowheads="1"/>
          </p:cNvSpPr>
          <p:nvPr/>
        </p:nvSpPr>
        <p:spPr bwMode="auto">
          <a:xfrm>
            <a:off x="304800" y="3657600"/>
            <a:ext cx="8610600" cy="253047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90500">
              <a:defRPr>
                <a:solidFill>
                  <a:schemeClr val="tx1"/>
                </a:solidFill>
                <a:latin typeface="Arial" panose="020B0604020202020204" pitchFamily="34" charset="0"/>
              </a:defRPr>
            </a:lvl2pPr>
            <a:lvl3pPr marL="381000">
              <a:defRPr>
                <a:solidFill>
                  <a:schemeClr val="tx1"/>
                </a:solidFill>
                <a:latin typeface="Arial" panose="020B0604020202020204" pitchFamily="34" charset="0"/>
              </a:defRPr>
            </a:lvl3pPr>
            <a:lvl4pPr marL="1041400" indent="-469900">
              <a:defRPr>
                <a:solidFill>
                  <a:schemeClr val="tx1"/>
                </a:solidFill>
                <a:latin typeface="Arial" panose="020B0604020202020204" pitchFamily="34" charset="0"/>
              </a:defRPr>
            </a:lvl4pPr>
            <a:lvl5pPr indent="-266700">
              <a:defRPr>
                <a:solidFill>
                  <a:schemeClr val="tx1"/>
                </a:solidFill>
                <a:latin typeface="Arial" panose="020B0604020202020204" pitchFamily="34" charset="0"/>
              </a:defRPr>
            </a:lvl5pPr>
            <a:lvl6pPr indent="-266700" fontAlgn="base">
              <a:spcBef>
                <a:spcPct val="0"/>
              </a:spcBef>
              <a:spcAft>
                <a:spcPct val="0"/>
              </a:spcAft>
              <a:defRPr>
                <a:solidFill>
                  <a:schemeClr val="tx1"/>
                </a:solidFill>
                <a:latin typeface="Arial" panose="020B0604020202020204" pitchFamily="34" charset="0"/>
              </a:defRPr>
            </a:lvl6pPr>
            <a:lvl7pPr indent="-266700" fontAlgn="base">
              <a:spcBef>
                <a:spcPct val="0"/>
              </a:spcBef>
              <a:spcAft>
                <a:spcPct val="0"/>
              </a:spcAft>
              <a:defRPr>
                <a:solidFill>
                  <a:schemeClr val="tx1"/>
                </a:solidFill>
                <a:latin typeface="Arial" panose="020B0604020202020204" pitchFamily="34" charset="0"/>
              </a:defRPr>
            </a:lvl7pPr>
            <a:lvl8pPr indent="-266700" fontAlgn="base">
              <a:spcBef>
                <a:spcPct val="0"/>
              </a:spcBef>
              <a:spcAft>
                <a:spcPct val="0"/>
              </a:spcAft>
              <a:defRPr>
                <a:solidFill>
                  <a:schemeClr val="tx1"/>
                </a:solidFill>
                <a:latin typeface="Arial" panose="020B0604020202020204" pitchFamily="34" charset="0"/>
              </a:defRPr>
            </a:lvl8pPr>
            <a:lvl9pPr indent="-266700" fontAlgn="base">
              <a:spcBef>
                <a:spcPct val="0"/>
              </a:spcBef>
              <a:spcAft>
                <a:spcPct val="0"/>
              </a:spcAft>
              <a:defRPr>
                <a:solidFill>
                  <a:schemeClr val="tx1"/>
                </a:solidFill>
                <a:latin typeface="Arial" panose="020B0604020202020204" pitchFamily="34" charset="0"/>
              </a:defRPr>
            </a:lvl9pPr>
          </a:lstStyle>
          <a:p>
            <a:pPr lvl="3" eaLnBrk="0" hangingPunct="0"/>
            <a:r>
              <a:rPr lang="cs-CZ" altLang="en-US" sz="2000" b="1">
                <a:solidFill>
                  <a:srgbClr val="FFCC00"/>
                </a:solidFill>
              </a:rPr>
              <a:t>CT protokoly vyšetření ledvin:</a:t>
            </a:r>
            <a:endParaRPr lang="cs-CZ" altLang="en-US" sz="2000" b="1">
              <a:solidFill>
                <a:schemeClr val="bg1"/>
              </a:solidFill>
            </a:endParaRPr>
          </a:p>
          <a:p>
            <a:pPr lvl="3" eaLnBrk="0" hangingPunct="0"/>
            <a:r>
              <a:rPr lang="cs-CZ" altLang="en-US" sz="2000" b="1">
                <a:solidFill>
                  <a:srgbClr val="FFCC00"/>
                </a:solidFill>
              </a:rPr>
              <a:t>1. Stone protocol</a:t>
            </a:r>
            <a:r>
              <a:rPr lang="cs-CZ" altLang="en-US" sz="2000" b="1">
                <a:solidFill>
                  <a:schemeClr val="bg1"/>
                </a:solidFill>
              </a:rPr>
              <a:t> ... CT bez kontrastu v rozsahu ledvin až močového měchýře</a:t>
            </a:r>
          </a:p>
          <a:p>
            <a:pPr lvl="3" eaLnBrk="0" hangingPunct="0"/>
            <a:r>
              <a:rPr lang="cs-CZ" altLang="en-US" sz="2000" b="1">
                <a:solidFill>
                  <a:srgbClr val="FFCC00"/>
                </a:solidFill>
              </a:rPr>
              <a:t>2. Hematuria Protocol</a:t>
            </a:r>
            <a:r>
              <a:rPr lang="cs-CZ" altLang="en-US" sz="2000" b="1">
                <a:solidFill>
                  <a:schemeClr val="bg1"/>
                </a:solidFill>
              </a:rPr>
              <a:t> (CT urografie) ... Nativní CT, následně podáním kontrastu, snímkování v rozsahu ledvin až močového měchýře</a:t>
            </a:r>
          </a:p>
          <a:p>
            <a:pPr lvl="3" eaLnBrk="0" hangingPunct="0"/>
            <a:r>
              <a:rPr lang="cs-CZ" altLang="en-US" sz="2000" b="1">
                <a:solidFill>
                  <a:srgbClr val="FFCC00"/>
                </a:solidFill>
              </a:rPr>
              <a:t>3. Renal Mass Protocol</a:t>
            </a:r>
            <a:r>
              <a:rPr lang="cs-CZ" altLang="en-US" sz="2000" b="1">
                <a:solidFill>
                  <a:schemeClr val="bg1"/>
                </a:solidFill>
              </a:rPr>
              <a:t> ... Nativní CT, následně podání kontrastu, snímkování v rozsahu ledvin.</a:t>
            </a:r>
          </a:p>
        </p:txBody>
      </p:sp>
      <p:sp>
        <p:nvSpPr>
          <p:cNvPr id="193540" name="Text Box 4"/>
          <p:cNvSpPr txBox="1">
            <a:spLocks noChangeArrowheads="1"/>
          </p:cNvSpPr>
          <p:nvPr/>
        </p:nvSpPr>
        <p:spPr bwMode="auto">
          <a:xfrm>
            <a:off x="1952625" y="685800"/>
            <a:ext cx="5094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Zobrazovací metody</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6096000"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63" name="Rectangle 3"/>
          <p:cNvSpPr>
            <a:spLocks noChangeArrowheads="1"/>
          </p:cNvSpPr>
          <p:nvPr/>
        </p:nvSpPr>
        <p:spPr bwMode="auto">
          <a:xfrm>
            <a:off x="4419600" y="457200"/>
            <a:ext cx="4343400" cy="161607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90500">
              <a:defRPr>
                <a:solidFill>
                  <a:schemeClr val="tx1"/>
                </a:solidFill>
                <a:latin typeface="Arial" panose="020B0604020202020204" pitchFamily="34" charset="0"/>
              </a:defRPr>
            </a:lvl2pPr>
            <a:lvl3pPr marL="381000">
              <a:defRPr>
                <a:solidFill>
                  <a:schemeClr val="tx1"/>
                </a:solidFill>
                <a:latin typeface="Arial" panose="020B0604020202020204" pitchFamily="34" charset="0"/>
              </a:defRPr>
            </a:lvl3pPr>
            <a:lvl4pPr indent="-800100">
              <a:defRPr>
                <a:solidFill>
                  <a:schemeClr val="tx1"/>
                </a:solidFill>
                <a:latin typeface="Arial" panose="020B0604020202020204" pitchFamily="34" charset="0"/>
              </a:defRPr>
            </a:lvl4pPr>
            <a:lvl5pPr indent="-266700">
              <a:defRPr>
                <a:solidFill>
                  <a:schemeClr val="tx1"/>
                </a:solidFill>
                <a:latin typeface="Arial" panose="020B0604020202020204" pitchFamily="34" charset="0"/>
              </a:defRPr>
            </a:lvl5pPr>
            <a:lvl6pPr indent="-266700" fontAlgn="base">
              <a:spcBef>
                <a:spcPct val="0"/>
              </a:spcBef>
              <a:spcAft>
                <a:spcPct val="0"/>
              </a:spcAft>
              <a:defRPr>
                <a:solidFill>
                  <a:schemeClr val="tx1"/>
                </a:solidFill>
                <a:latin typeface="Arial" panose="020B0604020202020204" pitchFamily="34" charset="0"/>
              </a:defRPr>
            </a:lvl6pPr>
            <a:lvl7pPr indent="-266700" fontAlgn="base">
              <a:spcBef>
                <a:spcPct val="0"/>
              </a:spcBef>
              <a:spcAft>
                <a:spcPct val="0"/>
              </a:spcAft>
              <a:defRPr>
                <a:solidFill>
                  <a:schemeClr val="tx1"/>
                </a:solidFill>
                <a:latin typeface="Arial" panose="020B0604020202020204" pitchFamily="34" charset="0"/>
              </a:defRPr>
            </a:lvl7pPr>
            <a:lvl8pPr indent="-266700" fontAlgn="base">
              <a:spcBef>
                <a:spcPct val="0"/>
              </a:spcBef>
              <a:spcAft>
                <a:spcPct val="0"/>
              </a:spcAft>
              <a:defRPr>
                <a:solidFill>
                  <a:schemeClr val="tx1"/>
                </a:solidFill>
                <a:latin typeface="Arial" panose="020B0604020202020204" pitchFamily="34" charset="0"/>
              </a:defRPr>
            </a:lvl8pPr>
            <a:lvl9pPr indent="-266700" fontAlgn="base">
              <a:spcBef>
                <a:spcPct val="0"/>
              </a:spcBef>
              <a:spcAft>
                <a:spcPct val="0"/>
              </a:spcAft>
              <a:defRPr>
                <a:solidFill>
                  <a:schemeClr val="tx1"/>
                </a:solidFill>
                <a:latin typeface="Arial" panose="020B0604020202020204" pitchFamily="34" charset="0"/>
              </a:defRPr>
            </a:lvl9pPr>
          </a:lstStyle>
          <a:p>
            <a:pPr eaLnBrk="0" hangingPunct="0"/>
            <a:r>
              <a:rPr lang="cs-CZ" altLang="en-US" sz="2000" b="1">
                <a:solidFill>
                  <a:srgbClr val="FFFF00"/>
                </a:solidFill>
              </a:rPr>
              <a:t>CT vyšetření:</a:t>
            </a:r>
            <a:endParaRPr lang="cs-CZ" altLang="en-US" sz="2000" b="1">
              <a:solidFill>
                <a:schemeClr val="bg1"/>
              </a:solidFill>
            </a:endParaRPr>
          </a:p>
          <a:p>
            <a:pPr eaLnBrk="0" hangingPunct="0"/>
            <a:r>
              <a:rPr lang="cs-CZ" altLang="en-US" sz="2000" b="1">
                <a:solidFill>
                  <a:schemeClr val="bg1"/>
                </a:solidFill>
              </a:rPr>
              <a:t>(Renal Mass Protocol)</a:t>
            </a:r>
          </a:p>
          <a:p>
            <a:pPr eaLnBrk="0" hangingPunct="0"/>
            <a:r>
              <a:rPr lang="cs-CZ" altLang="en-US" sz="2000" b="1">
                <a:solidFill>
                  <a:schemeClr val="bg1"/>
                </a:solidFill>
              </a:rPr>
              <a:t>Velký uroteliální tumor zobrazující se jako defekt v náplni přiléhající k pánvičce pravé ledviny</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838200" y="1676400"/>
            <a:ext cx="72009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b="1">
                <a:solidFill>
                  <a:schemeClr val="accent2"/>
                </a:solidFill>
                <a:latin typeface="Arial" panose="020B0604020202020204" pitchFamily="34" charset="0"/>
              </a:rPr>
              <a:t>5. </a:t>
            </a:r>
            <a:r>
              <a:rPr lang="cs-CZ" altLang="en-US" sz="2400" b="1">
                <a:solidFill>
                  <a:schemeClr val="accent2"/>
                </a:solidFill>
                <a:latin typeface="Arial" panose="020B0604020202020204" pitchFamily="34" charset="0"/>
              </a:rPr>
              <a:t>Scintigrafie (isotopová nefrografie)</a:t>
            </a:r>
            <a:endParaRPr lang="cs-CZ" altLang="en-US" sz="2000" b="1">
              <a:solidFill>
                <a:schemeClr val="accent2"/>
              </a:solidFill>
              <a:latin typeface="Arial" panose="020B0604020202020204" pitchFamily="34" charset="0"/>
            </a:endParaRPr>
          </a:p>
          <a:p>
            <a:pPr eaLnBrk="0" hangingPunct="0"/>
            <a:endParaRPr lang="cs-CZ" altLang="en-US" sz="2000" b="1">
              <a:latin typeface="Arial" panose="020B0604020202020204" pitchFamily="34" charset="0"/>
            </a:endParaRPr>
          </a:p>
          <a:p>
            <a:pPr eaLnBrk="0" hangingPunct="0"/>
            <a:r>
              <a:rPr lang="cs-CZ" altLang="en-US" sz="2000" b="1" baseline="30000">
                <a:solidFill>
                  <a:srgbClr val="FF3300"/>
                </a:solidFill>
                <a:latin typeface="Arial" panose="020B0604020202020204" pitchFamily="34" charset="0"/>
              </a:rPr>
              <a:t>99m</a:t>
            </a:r>
            <a:r>
              <a:rPr lang="cs-CZ" altLang="en-US" sz="2000" b="1">
                <a:solidFill>
                  <a:srgbClr val="FF3300"/>
                </a:solidFill>
                <a:latin typeface="Arial" panose="020B0604020202020204" pitchFamily="34" charset="0"/>
              </a:rPr>
              <a:t>Tc - DTPA</a:t>
            </a:r>
            <a:r>
              <a:rPr lang="cs-CZ" altLang="en-US" sz="2000" b="1">
                <a:latin typeface="Arial" panose="020B0604020202020204" pitchFamily="34" charset="0"/>
              </a:rPr>
              <a:t> (diethylentriaminpentaacetát)</a:t>
            </a: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r>
              <a:rPr lang="cs-CZ" altLang="en-US" sz="2000" b="1">
                <a:latin typeface="Arial" panose="020B0604020202020204" pitchFamily="34" charset="0"/>
              </a:rPr>
              <a:t>Informace o perfuzi, funkci a exkreci ledviny</a:t>
            </a:r>
            <a:r>
              <a:rPr lang="en-US" altLang="en-US" sz="2000" b="1">
                <a:latin typeface="Arial" panose="020B0604020202020204" pitchFamily="34" charset="0"/>
              </a:rPr>
              <a:t>.</a:t>
            </a:r>
            <a:endParaRPr lang="cs-CZ" altLang="en-US" sz="2000" b="1">
              <a:latin typeface="Arial" panose="020B0604020202020204" pitchFamily="34" charset="0"/>
            </a:endParaRPr>
          </a:p>
        </p:txBody>
      </p:sp>
      <p:sp>
        <p:nvSpPr>
          <p:cNvPr id="195587" name="Rectangle 3"/>
          <p:cNvSpPr>
            <a:spLocks noChangeArrowheads="1"/>
          </p:cNvSpPr>
          <p:nvPr/>
        </p:nvSpPr>
        <p:spPr bwMode="auto">
          <a:xfrm>
            <a:off x="1905000" y="2819400"/>
            <a:ext cx="5105400" cy="3198813"/>
          </a:xfrm>
          <a:prstGeom prst="rect">
            <a:avLst/>
          </a:prstGeom>
          <a:solidFill>
            <a:srgbClr val="96969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384175">
              <a:defRPr>
                <a:solidFill>
                  <a:schemeClr val="tx1"/>
                </a:solidFill>
                <a:latin typeface="Arial" panose="020B0604020202020204" pitchFamily="34" charset="0"/>
              </a:defRPr>
            </a:lvl2pPr>
            <a:lvl3pPr marL="574675">
              <a:defRPr>
                <a:solidFill>
                  <a:schemeClr val="tx1"/>
                </a:solidFill>
                <a:latin typeface="Arial" panose="020B0604020202020204" pitchFamily="34" charset="0"/>
              </a:defRPr>
            </a:lvl3pPr>
            <a:lvl4pPr marL="1565275" indent="-800100">
              <a:defRPr>
                <a:solidFill>
                  <a:schemeClr val="tx1"/>
                </a:solidFill>
                <a:latin typeface="Arial" panose="020B0604020202020204" pitchFamily="34" charset="0"/>
              </a:defRPr>
            </a:lvl4pPr>
            <a:lvl5pPr marL="2022475" indent="-266700">
              <a:defRPr>
                <a:solidFill>
                  <a:schemeClr val="tx1"/>
                </a:solidFill>
                <a:latin typeface="Arial" panose="020B0604020202020204" pitchFamily="34" charset="0"/>
              </a:defRPr>
            </a:lvl5pPr>
            <a:lvl6pPr marL="2479675" indent="-266700" fontAlgn="base">
              <a:spcBef>
                <a:spcPct val="0"/>
              </a:spcBef>
              <a:spcAft>
                <a:spcPct val="0"/>
              </a:spcAft>
              <a:defRPr>
                <a:solidFill>
                  <a:schemeClr val="tx1"/>
                </a:solidFill>
                <a:latin typeface="Arial" panose="020B0604020202020204" pitchFamily="34" charset="0"/>
              </a:defRPr>
            </a:lvl6pPr>
            <a:lvl7pPr marL="2936875" indent="-266700" fontAlgn="base">
              <a:spcBef>
                <a:spcPct val="0"/>
              </a:spcBef>
              <a:spcAft>
                <a:spcPct val="0"/>
              </a:spcAft>
              <a:defRPr>
                <a:solidFill>
                  <a:schemeClr val="tx1"/>
                </a:solidFill>
                <a:latin typeface="Arial" panose="020B0604020202020204" pitchFamily="34" charset="0"/>
              </a:defRPr>
            </a:lvl7pPr>
            <a:lvl8pPr marL="3394075" indent="-266700" fontAlgn="base">
              <a:spcBef>
                <a:spcPct val="0"/>
              </a:spcBef>
              <a:spcAft>
                <a:spcPct val="0"/>
              </a:spcAft>
              <a:defRPr>
                <a:solidFill>
                  <a:schemeClr val="tx1"/>
                </a:solidFill>
                <a:latin typeface="Arial" panose="020B0604020202020204" pitchFamily="34" charset="0"/>
              </a:defRPr>
            </a:lvl8pPr>
            <a:lvl9pPr marL="3851275" indent="-266700" fontAlgn="base">
              <a:spcBef>
                <a:spcPct val="0"/>
              </a:spcBef>
              <a:spcAft>
                <a:spcPct val="0"/>
              </a:spcAft>
              <a:defRPr>
                <a:solidFill>
                  <a:schemeClr val="tx1"/>
                </a:solidFill>
                <a:latin typeface="Arial" panose="020B0604020202020204" pitchFamily="34" charset="0"/>
              </a:defRPr>
            </a:lvl9pPr>
          </a:lstStyle>
          <a:p>
            <a:pPr eaLnBrk="0" hangingPunct="0"/>
            <a:r>
              <a:rPr lang="cs-CZ" altLang="en-US" sz="2000" b="1">
                <a:solidFill>
                  <a:srgbClr val="FF3300"/>
                </a:solidFill>
              </a:rPr>
              <a:t>Indikace</a:t>
            </a:r>
            <a:endParaRPr lang="cs-CZ" altLang="en-US" sz="2000" b="1">
              <a:solidFill>
                <a:schemeClr val="bg1"/>
              </a:solidFill>
            </a:endParaRPr>
          </a:p>
          <a:p>
            <a:pPr eaLnBrk="0" hangingPunct="0">
              <a:spcBef>
                <a:spcPct val="20000"/>
              </a:spcBef>
              <a:buFontTx/>
              <a:buChar char="•"/>
            </a:pPr>
            <a:r>
              <a:rPr lang="cs-CZ" altLang="en-US" b="1"/>
              <a:t> TIN (pyelonephritis)</a:t>
            </a:r>
          </a:p>
          <a:p>
            <a:pPr eaLnBrk="0" hangingPunct="0">
              <a:buFontTx/>
              <a:buChar char="•"/>
            </a:pPr>
            <a:r>
              <a:rPr lang="cs-CZ" altLang="en-US" b="1"/>
              <a:t> Posouzení relativní funkce levé a pravé ledviny</a:t>
            </a:r>
          </a:p>
          <a:p>
            <a:pPr eaLnBrk="0" hangingPunct="0">
              <a:buFontTx/>
              <a:buChar char="•"/>
            </a:pPr>
            <a:r>
              <a:rPr lang="cs-CZ" altLang="en-US" b="1"/>
              <a:t> Akutní renální selhání</a:t>
            </a:r>
          </a:p>
          <a:p>
            <a:pPr eaLnBrk="0" hangingPunct="0">
              <a:buFontTx/>
              <a:buChar char="•"/>
            </a:pPr>
            <a:r>
              <a:rPr lang="cs-CZ" altLang="en-US" b="1"/>
              <a:t> Polycystóza ledvin</a:t>
            </a:r>
          </a:p>
          <a:p>
            <a:pPr eaLnBrk="0" hangingPunct="0">
              <a:buFontTx/>
              <a:buChar char="•"/>
            </a:pPr>
            <a:r>
              <a:rPr lang="cs-CZ" altLang="en-US" b="1"/>
              <a:t> Trauma</a:t>
            </a:r>
          </a:p>
          <a:p>
            <a:pPr eaLnBrk="0" hangingPunct="0">
              <a:buFontTx/>
              <a:buChar char="•"/>
            </a:pPr>
            <a:r>
              <a:rPr lang="cs-CZ" altLang="en-US" b="1"/>
              <a:t> Ektopie ledviny</a:t>
            </a:r>
          </a:p>
          <a:p>
            <a:pPr eaLnBrk="0" hangingPunct="0">
              <a:buFontTx/>
              <a:buChar char="•"/>
            </a:pPr>
            <a:r>
              <a:rPr lang="cs-CZ" altLang="en-US" b="1"/>
              <a:t> Infarkt</a:t>
            </a:r>
          </a:p>
          <a:p>
            <a:pPr eaLnBrk="0" hangingPunct="0">
              <a:buFontTx/>
              <a:buChar char="•"/>
            </a:pPr>
            <a:r>
              <a:rPr lang="cs-CZ" altLang="en-US" b="1"/>
              <a:t> Hypertenze</a:t>
            </a:r>
          </a:p>
          <a:p>
            <a:pPr eaLnBrk="0" hangingPunct="0">
              <a:buFontTx/>
              <a:buChar char="•"/>
            </a:pPr>
            <a:r>
              <a:rPr lang="cs-CZ" altLang="en-US" b="1"/>
              <a:t> Podkovovitá ledvina</a:t>
            </a:r>
          </a:p>
        </p:txBody>
      </p:sp>
      <p:sp>
        <p:nvSpPr>
          <p:cNvPr id="195588" name="Text Box 4"/>
          <p:cNvSpPr txBox="1">
            <a:spLocks noChangeArrowheads="1"/>
          </p:cNvSpPr>
          <p:nvPr/>
        </p:nvSpPr>
        <p:spPr bwMode="auto">
          <a:xfrm>
            <a:off x="1952625" y="685800"/>
            <a:ext cx="5094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Zobrazovací metody</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743200"/>
            <a:ext cx="2971800"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1" name="Rectangle 3"/>
          <p:cNvSpPr>
            <a:spLocks noChangeArrowheads="1"/>
          </p:cNvSpPr>
          <p:nvPr/>
        </p:nvSpPr>
        <p:spPr bwMode="auto">
          <a:xfrm>
            <a:off x="762000" y="1752600"/>
            <a:ext cx="72009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tLang="en-US" sz="2400" b="1">
                <a:solidFill>
                  <a:schemeClr val="accent2"/>
                </a:solidFill>
                <a:latin typeface="Arial" panose="020B0604020202020204" pitchFamily="34" charset="0"/>
              </a:rPr>
              <a:t>5. S</a:t>
            </a:r>
            <a:r>
              <a:rPr lang="en-US" altLang="en-US" sz="2400" b="1">
                <a:solidFill>
                  <a:schemeClr val="accent2"/>
                </a:solidFill>
                <a:latin typeface="Arial" panose="020B0604020202020204" pitchFamily="34" charset="0"/>
              </a:rPr>
              <a:t>cintigrafie (isotopová nefrografie)</a:t>
            </a:r>
            <a:endParaRPr lang="cs-CZ" altLang="en-US" sz="2000" b="1">
              <a:solidFill>
                <a:schemeClr val="accent2"/>
              </a:solidFill>
              <a:latin typeface="Arial" panose="020B0604020202020204" pitchFamily="34" charset="0"/>
            </a:endParaRPr>
          </a:p>
          <a:p>
            <a:pPr eaLnBrk="0" hangingPunct="0"/>
            <a:endParaRPr lang="cs-CZ" altLang="en-US" sz="2000" b="1">
              <a:latin typeface="Arial" panose="020B0604020202020204" pitchFamily="34" charset="0"/>
            </a:endParaRPr>
          </a:p>
          <a:p>
            <a:pPr eaLnBrk="0" hangingPunct="0"/>
            <a:r>
              <a:rPr lang="cs-CZ" altLang="en-US" sz="2000" b="1" baseline="30000">
                <a:solidFill>
                  <a:srgbClr val="FF3300"/>
                </a:solidFill>
                <a:latin typeface="Arial" panose="020B0604020202020204" pitchFamily="34" charset="0"/>
              </a:rPr>
              <a:t>99m</a:t>
            </a:r>
            <a:r>
              <a:rPr lang="cs-CZ" altLang="en-US" sz="2000" b="1">
                <a:solidFill>
                  <a:srgbClr val="FF3300"/>
                </a:solidFill>
                <a:latin typeface="Arial" panose="020B0604020202020204" pitchFamily="34" charset="0"/>
              </a:rPr>
              <a:t>Tc - DMSA</a:t>
            </a:r>
            <a:r>
              <a:rPr lang="cs-CZ" altLang="en-US" sz="2000" b="1">
                <a:latin typeface="Arial" panose="020B0604020202020204" pitchFamily="34" charset="0"/>
              </a:rPr>
              <a:t> (</a:t>
            </a:r>
            <a:r>
              <a:rPr lang="cs-CZ" altLang="en-US" sz="2000" b="1" i="1">
                <a:latin typeface="Arial" panose="020B0604020202020204" pitchFamily="34" charset="0"/>
              </a:rPr>
              <a:t>meso</a:t>
            </a:r>
            <a:r>
              <a:rPr lang="cs-CZ" altLang="en-US" sz="2000" b="1">
                <a:latin typeface="Arial" panose="020B0604020202020204" pitchFamily="34" charset="0"/>
              </a:rPr>
              <a:t>-2,3-dimerkaptosuccinát)</a:t>
            </a: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endParaRPr lang="cs-CZ" altLang="en-US" sz="2000" b="1">
              <a:latin typeface="Arial" panose="020B0604020202020204" pitchFamily="34" charset="0"/>
            </a:endParaRPr>
          </a:p>
          <a:p>
            <a:pPr eaLnBrk="0" hangingPunct="0"/>
            <a:r>
              <a:rPr lang="cs-CZ" altLang="en-US" sz="2000" b="1">
                <a:latin typeface="Arial" panose="020B0604020202020204" pitchFamily="34" charset="0"/>
              </a:rPr>
              <a:t>Vychytává se ve funkčním parenchymu ledvin</a:t>
            </a:r>
          </a:p>
        </p:txBody>
      </p:sp>
      <p:sp>
        <p:nvSpPr>
          <p:cNvPr id="196612" name="Text Box 4"/>
          <p:cNvSpPr txBox="1">
            <a:spLocks noChangeArrowheads="1"/>
          </p:cNvSpPr>
          <p:nvPr/>
        </p:nvSpPr>
        <p:spPr bwMode="auto">
          <a:xfrm>
            <a:off x="1952625" y="685800"/>
            <a:ext cx="5094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Zobrazovací metody</a:t>
            </a:r>
            <a:endParaRPr lang="cs-CZ" altLang="en-US" sz="2800" b="1">
              <a:solidFill>
                <a:srgbClr val="FF0000"/>
              </a:solidFill>
              <a:latin typeface="Times New Roman" panose="02020603050405020304" pitchFamily="18" charset="0"/>
            </a:endParaRPr>
          </a:p>
        </p:txBody>
      </p:sp>
      <p:sp>
        <p:nvSpPr>
          <p:cNvPr id="196613" name="Rectangle 5"/>
          <p:cNvSpPr>
            <a:spLocks noChangeArrowheads="1"/>
          </p:cNvSpPr>
          <p:nvPr/>
        </p:nvSpPr>
        <p:spPr bwMode="auto">
          <a:xfrm>
            <a:off x="1066800" y="3886200"/>
            <a:ext cx="4724400" cy="1550988"/>
          </a:xfrm>
          <a:prstGeom prst="rect">
            <a:avLst/>
          </a:prstGeom>
          <a:solidFill>
            <a:srgbClr val="96969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384175">
              <a:defRPr>
                <a:solidFill>
                  <a:schemeClr val="tx1"/>
                </a:solidFill>
                <a:latin typeface="Arial" panose="020B0604020202020204" pitchFamily="34" charset="0"/>
              </a:defRPr>
            </a:lvl2pPr>
            <a:lvl3pPr marL="574675">
              <a:defRPr>
                <a:solidFill>
                  <a:schemeClr val="tx1"/>
                </a:solidFill>
                <a:latin typeface="Arial" panose="020B0604020202020204" pitchFamily="34" charset="0"/>
              </a:defRPr>
            </a:lvl3pPr>
            <a:lvl4pPr marL="1565275" indent="-800100">
              <a:defRPr>
                <a:solidFill>
                  <a:schemeClr val="tx1"/>
                </a:solidFill>
                <a:latin typeface="Arial" panose="020B0604020202020204" pitchFamily="34" charset="0"/>
              </a:defRPr>
            </a:lvl4pPr>
            <a:lvl5pPr marL="2022475" indent="-266700">
              <a:defRPr>
                <a:solidFill>
                  <a:schemeClr val="tx1"/>
                </a:solidFill>
                <a:latin typeface="Arial" panose="020B0604020202020204" pitchFamily="34" charset="0"/>
              </a:defRPr>
            </a:lvl5pPr>
            <a:lvl6pPr marL="2479675" indent="-266700" fontAlgn="base">
              <a:spcBef>
                <a:spcPct val="0"/>
              </a:spcBef>
              <a:spcAft>
                <a:spcPct val="0"/>
              </a:spcAft>
              <a:defRPr>
                <a:solidFill>
                  <a:schemeClr val="tx1"/>
                </a:solidFill>
                <a:latin typeface="Arial" panose="020B0604020202020204" pitchFamily="34" charset="0"/>
              </a:defRPr>
            </a:lvl6pPr>
            <a:lvl7pPr marL="2936875" indent="-266700" fontAlgn="base">
              <a:spcBef>
                <a:spcPct val="0"/>
              </a:spcBef>
              <a:spcAft>
                <a:spcPct val="0"/>
              </a:spcAft>
              <a:defRPr>
                <a:solidFill>
                  <a:schemeClr val="tx1"/>
                </a:solidFill>
                <a:latin typeface="Arial" panose="020B0604020202020204" pitchFamily="34" charset="0"/>
              </a:defRPr>
            </a:lvl7pPr>
            <a:lvl8pPr marL="3394075" indent="-266700" fontAlgn="base">
              <a:spcBef>
                <a:spcPct val="0"/>
              </a:spcBef>
              <a:spcAft>
                <a:spcPct val="0"/>
              </a:spcAft>
              <a:defRPr>
                <a:solidFill>
                  <a:schemeClr val="tx1"/>
                </a:solidFill>
                <a:latin typeface="Arial" panose="020B0604020202020204" pitchFamily="34" charset="0"/>
              </a:defRPr>
            </a:lvl8pPr>
            <a:lvl9pPr marL="3851275" indent="-266700" fontAlgn="base">
              <a:spcBef>
                <a:spcPct val="0"/>
              </a:spcBef>
              <a:spcAft>
                <a:spcPct val="0"/>
              </a:spcAft>
              <a:defRPr>
                <a:solidFill>
                  <a:schemeClr val="tx1"/>
                </a:solidFill>
                <a:latin typeface="Arial" panose="020B0604020202020204" pitchFamily="34" charset="0"/>
              </a:defRPr>
            </a:lvl9pPr>
          </a:lstStyle>
          <a:p>
            <a:pPr eaLnBrk="0" hangingPunct="0"/>
            <a:r>
              <a:rPr lang="cs-CZ" altLang="en-US" sz="2000" b="1">
                <a:solidFill>
                  <a:srgbClr val="FF3300"/>
                </a:solidFill>
              </a:rPr>
              <a:t>Indikace</a:t>
            </a:r>
            <a:endParaRPr lang="cs-CZ" altLang="en-US" sz="2000" b="1">
              <a:solidFill>
                <a:schemeClr val="bg1"/>
              </a:solidFill>
            </a:endParaRPr>
          </a:p>
          <a:p>
            <a:pPr eaLnBrk="0" hangingPunct="0">
              <a:spcBef>
                <a:spcPct val="20000"/>
              </a:spcBef>
              <a:buFontTx/>
              <a:buChar char="•"/>
            </a:pPr>
            <a:r>
              <a:rPr lang="cs-CZ" altLang="en-US" b="1"/>
              <a:t>Recentní TIN (pyelonephritis)</a:t>
            </a:r>
          </a:p>
          <a:p>
            <a:pPr eaLnBrk="0" hangingPunct="0">
              <a:buFontTx/>
              <a:buChar char="•"/>
            </a:pPr>
            <a:r>
              <a:rPr lang="cs-CZ" altLang="en-US" b="1"/>
              <a:t>Srovnání funkce obou ledvin</a:t>
            </a:r>
          </a:p>
          <a:p>
            <a:pPr eaLnBrk="0" hangingPunct="0">
              <a:buFontTx/>
              <a:buChar char="•"/>
            </a:pPr>
            <a:r>
              <a:rPr lang="cs-CZ" altLang="en-US" b="1"/>
              <a:t>Podezření na nefunkční ledvinu</a:t>
            </a:r>
          </a:p>
          <a:p>
            <a:pPr eaLnBrk="0" hangingPunct="0">
              <a:buFontTx/>
              <a:buChar char="•"/>
            </a:pPr>
            <a:r>
              <a:rPr lang="cs-CZ" altLang="en-US" b="1"/>
              <a:t>Zhodnocení kongenitálních abnormit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762000" y="3505200"/>
            <a:ext cx="5562600" cy="161607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65150" indent="-565150">
              <a:tabLst>
                <a:tab pos="565150" algn="l"/>
              </a:tabLst>
              <a:defRPr>
                <a:solidFill>
                  <a:schemeClr val="tx1"/>
                </a:solidFill>
                <a:latin typeface="Arial" panose="020B0604020202020204" pitchFamily="34" charset="0"/>
              </a:defRPr>
            </a:lvl1pPr>
            <a:lvl2pPr marL="755650">
              <a:tabLst>
                <a:tab pos="565150" algn="l"/>
              </a:tabLst>
              <a:defRPr>
                <a:solidFill>
                  <a:schemeClr val="tx1"/>
                </a:solidFill>
                <a:latin typeface="Arial" panose="020B0604020202020204" pitchFamily="34" charset="0"/>
              </a:defRPr>
            </a:lvl2pPr>
            <a:lvl3pPr marL="946150">
              <a:tabLst>
                <a:tab pos="565150" algn="l"/>
              </a:tabLst>
              <a:defRPr>
                <a:solidFill>
                  <a:schemeClr val="tx1"/>
                </a:solidFill>
                <a:latin typeface="Arial" panose="020B0604020202020204" pitchFamily="34" charset="0"/>
              </a:defRPr>
            </a:lvl3pPr>
            <a:lvl4pPr>
              <a:tabLst>
                <a:tab pos="565150" algn="l"/>
              </a:tabLst>
              <a:defRPr>
                <a:solidFill>
                  <a:schemeClr val="tx1"/>
                </a:solidFill>
                <a:latin typeface="Arial" panose="020B0604020202020204" pitchFamily="34" charset="0"/>
              </a:defRPr>
            </a:lvl4pPr>
            <a:lvl5pPr>
              <a:tabLst>
                <a:tab pos="565150" algn="l"/>
              </a:tabLst>
              <a:defRPr>
                <a:solidFill>
                  <a:schemeClr val="tx1"/>
                </a:solidFill>
                <a:latin typeface="Arial" panose="020B0604020202020204" pitchFamily="34" charset="0"/>
              </a:defRPr>
            </a:lvl5pPr>
            <a:lvl6pPr fontAlgn="base">
              <a:spcBef>
                <a:spcPct val="0"/>
              </a:spcBef>
              <a:spcAft>
                <a:spcPct val="0"/>
              </a:spcAft>
              <a:tabLst>
                <a:tab pos="565150" algn="l"/>
              </a:tabLst>
              <a:defRPr>
                <a:solidFill>
                  <a:schemeClr val="tx1"/>
                </a:solidFill>
                <a:latin typeface="Arial" panose="020B0604020202020204" pitchFamily="34" charset="0"/>
              </a:defRPr>
            </a:lvl6pPr>
            <a:lvl7pPr fontAlgn="base">
              <a:spcBef>
                <a:spcPct val="0"/>
              </a:spcBef>
              <a:spcAft>
                <a:spcPct val="0"/>
              </a:spcAft>
              <a:tabLst>
                <a:tab pos="565150" algn="l"/>
              </a:tabLst>
              <a:defRPr>
                <a:solidFill>
                  <a:schemeClr val="tx1"/>
                </a:solidFill>
                <a:latin typeface="Arial" panose="020B0604020202020204" pitchFamily="34" charset="0"/>
              </a:defRPr>
            </a:lvl7pPr>
            <a:lvl8pPr fontAlgn="base">
              <a:spcBef>
                <a:spcPct val="0"/>
              </a:spcBef>
              <a:spcAft>
                <a:spcPct val="0"/>
              </a:spcAft>
              <a:tabLst>
                <a:tab pos="565150" algn="l"/>
              </a:tabLst>
              <a:defRPr>
                <a:solidFill>
                  <a:schemeClr val="tx1"/>
                </a:solidFill>
                <a:latin typeface="Arial" panose="020B0604020202020204" pitchFamily="34" charset="0"/>
              </a:defRPr>
            </a:lvl8pPr>
            <a:lvl9pPr fontAlgn="base">
              <a:spcBef>
                <a:spcPct val="0"/>
              </a:spcBef>
              <a:spcAft>
                <a:spcPct val="0"/>
              </a:spcAft>
              <a:tabLst>
                <a:tab pos="565150" algn="l"/>
              </a:tabLst>
              <a:defRPr>
                <a:solidFill>
                  <a:schemeClr val="tx1"/>
                </a:solidFill>
                <a:latin typeface="Arial" panose="020B0604020202020204" pitchFamily="34" charset="0"/>
              </a:defRPr>
            </a:lvl9pPr>
          </a:lstStyle>
          <a:p>
            <a:pPr eaLnBrk="0" hangingPunct="0"/>
            <a:r>
              <a:rPr lang="cs-CZ" altLang="en-US" sz="2000" b="1">
                <a:solidFill>
                  <a:srgbClr val="FFFF00"/>
                </a:solidFill>
              </a:rPr>
              <a:t>DMSA aplikace:</a:t>
            </a:r>
            <a:endParaRPr lang="cs-CZ" altLang="en-US" sz="2000" b="1">
              <a:solidFill>
                <a:schemeClr val="bg1"/>
              </a:solidFill>
            </a:endParaRPr>
          </a:p>
          <a:p>
            <a:pPr eaLnBrk="0" hangingPunct="0"/>
            <a:r>
              <a:rPr lang="cs-CZ" altLang="en-US" sz="2000" b="1">
                <a:solidFill>
                  <a:schemeClr val="bg1"/>
                </a:solidFill>
              </a:rPr>
              <a:t>1. i.v. podání </a:t>
            </a:r>
            <a:r>
              <a:rPr lang="cs-CZ" altLang="en-US" sz="2000" b="1" baseline="30000">
                <a:solidFill>
                  <a:schemeClr val="bg1"/>
                </a:solidFill>
              </a:rPr>
              <a:t>99m</a:t>
            </a:r>
            <a:r>
              <a:rPr lang="cs-CZ" altLang="en-US" sz="2000" b="1">
                <a:solidFill>
                  <a:schemeClr val="bg1"/>
                </a:solidFill>
              </a:rPr>
              <a:t>Tc - DMSA</a:t>
            </a:r>
          </a:p>
          <a:p>
            <a:pPr eaLnBrk="0" hangingPunct="0"/>
            <a:r>
              <a:rPr lang="cs-CZ" altLang="en-US" sz="2000" b="1">
                <a:solidFill>
                  <a:schemeClr val="bg1"/>
                </a:solidFill>
              </a:rPr>
              <a:t>2. Snímkování po 3 - 4 h po dobu 30-60 min.</a:t>
            </a:r>
          </a:p>
          <a:p>
            <a:pPr eaLnBrk="0" hangingPunct="0"/>
            <a:r>
              <a:rPr lang="cs-CZ" altLang="en-US" sz="2000" b="1">
                <a:solidFill>
                  <a:schemeClr val="bg1"/>
                </a:solidFill>
              </a:rPr>
              <a:t>	Tento interval umožňuje ledvinám absorbovat DMSA.</a:t>
            </a:r>
          </a:p>
        </p:txBody>
      </p:sp>
      <p:pic>
        <p:nvPicPr>
          <p:cNvPr id="197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1960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025" y="1524000"/>
            <a:ext cx="20097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637" name="Rectangle 5"/>
          <p:cNvSpPr>
            <a:spLocks noChangeArrowheads="1"/>
          </p:cNvSpPr>
          <p:nvPr/>
        </p:nvSpPr>
        <p:spPr bwMode="auto">
          <a:xfrm>
            <a:off x="762000" y="1752600"/>
            <a:ext cx="7200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tLang="en-US" sz="2400" b="1">
                <a:solidFill>
                  <a:schemeClr val="accent2"/>
                </a:solidFill>
                <a:latin typeface="Arial" panose="020B0604020202020204" pitchFamily="34" charset="0"/>
              </a:rPr>
              <a:t>5. S</a:t>
            </a:r>
            <a:r>
              <a:rPr lang="en-US" altLang="en-US" sz="2400" b="1">
                <a:solidFill>
                  <a:schemeClr val="accent2"/>
                </a:solidFill>
                <a:latin typeface="Arial" panose="020B0604020202020204" pitchFamily="34" charset="0"/>
              </a:rPr>
              <a:t>cintigrafie (isotopová nefrografie)</a:t>
            </a:r>
            <a:endParaRPr lang="cs-CZ" altLang="en-US" sz="2000" b="1">
              <a:solidFill>
                <a:schemeClr val="accent2"/>
              </a:solidFill>
              <a:latin typeface="Arial" panose="020B0604020202020204" pitchFamily="34" charset="0"/>
            </a:endParaRPr>
          </a:p>
          <a:p>
            <a:pPr eaLnBrk="0" hangingPunct="0"/>
            <a:endParaRPr lang="cs-CZ" altLang="en-US" sz="2000" b="1">
              <a:latin typeface="Arial" panose="020B0604020202020204" pitchFamily="34" charset="0"/>
            </a:endParaRPr>
          </a:p>
          <a:p>
            <a:pPr eaLnBrk="0" hangingPunct="0"/>
            <a:r>
              <a:rPr lang="cs-CZ" altLang="en-US" sz="2000" b="1" baseline="30000">
                <a:solidFill>
                  <a:srgbClr val="FF6600"/>
                </a:solidFill>
                <a:latin typeface="Arial" panose="020B0604020202020204" pitchFamily="34" charset="0"/>
              </a:rPr>
              <a:t>99m</a:t>
            </a:r>
            <a:r>
              <a:rPr lang="cs-CZ" altLang="en-US" sz="2000" b="1">
                <a:solidFill>
                  <a:srgbClr val="FF6600"/>
                </a:solidFill>
                <a:latin typeface="Arial" panose="020B0604020202020204" pitchFamily="34" charset="0"/>
              </a:rPr>
              <a:t>Tc - DMSA</a:t>
            </a:r>
            <a:endParaRPr lang="cs-CZ" altLang="en-US" sz="2000" b="1">
              <a:latin typeface="Arial" panose="020B0604020202020204" pitchFamily="34" charset="0"/>
            </a:endParaRPr>
          </a:p>
        </p:txBody>
      </p:sp>
      <p:sp>
        <p:nvSpPr>
          <p:cNvPr id="197638" name="Text Box 6"/>
          <p:cNvSpPr txBox="1">
            <a:spLocks noChangeArrowheads="1"/>
          </p:cNvSpPr>
          <p:nvPr/>
        </p:nvSpPr>
        <p:spPr bwMode="auto">
          <a:xfrm>
            <a:off x="1952625" y="685800"/>
            <a:ext cx="5094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Zobrazovací metody</a:t>
            </a:r>
            <a:endParaRPr lang="cs-CZ" altLang="en-US" sz="2800" b="1">
              <a:solidFill>
                <a:srgbClr val="FF0000"/>
              </a:solidFill>
              <a:latin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685800" y="1752600"/>
            <a:ext cx="8077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5150" algn="l"/>
              </a:tabLst>
              <a:defRPr>
                <a:solidFill>
                  <a:schemeClr val="tx1"/>
                </a:solidFill>
                <a:latin typeface="Arial" panose="020B0604020202020204" pitchFamily="34" charset="0"/>
              </a:defRPr>
            </a:lvl1pPr>
            <a:lvl2pPr marL="930275" indent="-457200">
              <a:tabLst>
                <a:tab pos="565150" algn="l"/>
              </a:tabLst>
              <a:defRPr>
                <a:solidFill>
                  <a:schemeClr val="tx1"/>
                </a:solidFill>
                <a:latin typeface="Arial" panose="020B0604020202020204" pitchFamily="34" charset="0"/>
              </a:defRPr>
            </a:lvl2pPr>
            <a:lvl3pPr marL="1577975" indent="-457200">
              <a:tabLst>
                <a:tab pos="565150" algn="l"/>
              </a:tabLst>
              <a:defRPr>
                <a:solidFill>
                  <a:schemeClr val="tx1"/>
                </a:solidFill>
                <a:latin typeface="Arial" panose="020B0604020202020204" pitchFamily="34" charset="0"/>
              </a:defRPr>
            </a:lvl3pPr>
            <a:lvl4pPr marL="2225675" indent="-457200">
              <a:tabLst>
                <a:tab pos="565150" algn="l"/>
              </a:tabLst>
              <a:defRPr>
                <a:solidFill>
                  <a:schemeClr val="tx1"/>
                </a:solidFill>
                <a:latin typeface="Arial" panose="020B0604020202020204" pitchFamily="34" charset="0"/>
              </a:defRPr>
            </a:lvl4pPr>
            <a:lvl5pPr marL="2873375" indent="-457200">
              <a:tabLst>
                <a:tab pos="565150" algn="l"/>
              </a:tabLst>
              <a:defRPr>
                <a:solidFill>
                  <a:schemeClr val="tx1"/>
                </a:solidFill>
                <a:latin typeface="Arial" panose="020B0604020202020204" pitchFamily="34" charset="0"/>
              </a:defRPr>
            </a:lvl5pPr>
            <a:lvl6pPr marL="3330575" indent="-457200" fontAlgn="base">
              <a:spcBef>
                <a:spcPct val="0"/>
              </a:spcBef>
              <a:spcAft>
                <a:spcPct val="0"/>
              </a:spcAft>
              <a:tabLst>
                <a:tab pos="565150" algn="l"/>
              </a:tabLst>
              <a:defRPr>
                <a:solidFill>
                  <a:schemeClr val="tx1"/>
                </a:solidFill>
                <a:latin typeface="Arial" panose="020B0604020202020204" pitchFamily="34" charset="0"/>
              </a:defRPr>
            </a:lvl6pPr>
            <a:lvl7pPr marL="3787775" indent="-457200" fontAlgn="base">
              <a:spcBef>
                <a:spcPct val="0"/>
              </a:spcBef>
              <a:spcAft>
                <a:spcPct val="0"/>
              </a:spcAft>
              <a:tabLst>
                <a:tab pos="565150" algn="l"/>
              </a:tabLst>
              <a:defRPr>
                <a:solidFill>
                  <a:schemeClr val="tx1"/>
                </a:solidFill>
                <a:latin typeface="Arial" panose="020B0604020202020204" pitchFamily="34" charset="0"/>
              </a:defRPr>
            </a:lvl7pPr>
            <a:lvl8pPr marL="4244975" indent="-457200" fontAlgn="base">
              <a:spcBef>
                <a:spcPct val="0"/>
              </a:spcBef>
              <a:spcAft>
                <a:spcPct val="0"/>
              </a:spcAft>
              <a:tabLst>
                <a:tab pos="565150" algn="l"/>
              </a:tabLst>
              <a:defRPr>
                <a:solidFill>
                  <a:schemeClr val="tx1"/>
                </a:solidFill>
                <a:latin typeface="Arial" panose="020B0604020202020204" pitchFamily="34" charset="0"/>
              </a:defRPr>
            </a:lvl8pPr>
            <a:lvl9pPr marL="4702175" indent="-457200" fontAlgn="base">
              <a:spcBef>
                <a:spcPct val="0"/>
              </a:spcBef>
              <a:spcAft>
                <a:spcPct val="0"/>
              </a:spcAft>
              <a:tabLst>
                <a:tab pos="565150" algn="l"/>
              </a:tabLst>
              <a:defRPr>
                <a:solidFill>
                  <a:schemeClr val="tx1"/>
                </a:solidFill>
                <a:latin typeface="Arial" panose="020B0604020202020204" pitchFamily="34" charset="0"/>
              </a:defRPr>
            </a:lvl9pPr>
          </a:lstStyle>
          <a:p>
            <a:pPr eaLnBrk="0" hangingPunct="0"/>
            <a:r>
              <a:rPr lang="cs-CZ" altLang="en-US" sz="2400" b="1">
                <a:solidFill>
                  <a:schemeClr val="accent2"/>
                </a:solidFill>
              </a:rPr>
              <a:t>6. Angiografie / DSA (Digitální subtrakční angiografie)</a:t>
            </a:r>
            <a:endParaRPr lang="cs-CZ" altLang="en-US" sz="2000" b="1">
              <a:solidFill>
                <a:schemeClr val="accent2"/>
              </a:solidFill>
            </a:endParaRPr>
          </a:p>
          <a:p>
            <a:pPr eaLnBrk="0" hangingPunct="0"/>
            <a:endParaRPr lang="cs-CZ" altLang="en-US" sz="2000" b="1"/>
          </a:p>
          <a:p>
            <a:pPr eaLnBrk="0" hangingPunct="0"/>
            <a:r>
              <a:rPr lang="cs-CZ" altLang="en-US" sz="2000" b="1"/>
              <a:t>Aplikace kontrastu katétrem do abdominální aorty / odstupů aa. renalis.</a:t>
            </a:r>
          </a:p>
          <a:p>
            <a:pPr eaLnBrk="0" hangingPunct="0"/>
            <a:endParaRPr lang="cs-CZ" altLang="en-US" sz="2000" b="1"/>
          </a:p>
          <a:p>
            <a:pPr eaLnBrk="0" hangingPunct="0"/>
            <a:r>
              <a:rPr lang="cs-CZ" altLang="en-US" sz="2000" b="1"/>
              <a:t>Dg.:	stenóza / uzávěr a. renalis</a:t>
            </a:r>
          </a:p>
          <a:p>
            <a:pPr eaLnBrk="0" hangingPunct="0"/>
            <a:r>
              <a:rPr lang="cs-CZ" altLang="en-US" sz="2000" b="1"/>
              <a:t>	susp. renovaskulární hypertenze</a:t>
            </a:r>
          </a:p>
          <a:p>
            <a:pPr eaLnBrk="0" hangingPunct="0"/>
            <a:r>
              <a:rPr lang="cs-CZ" altLang="en-US" sz="2000" b="1"/>
              <a:t>	posouzení vaskularizace nádoru</a:t>
            </a:r>
          </a:p>
        </p:txBody>
      </p:sp>
      <p:sp>
        <p:nvSpPr>
          <p:cNvPr id="198659" name="Text Box 3"/>
          <p:cNvSpPr txBox="1">
            <a:spLocks noChangeArrowheads="1"/>
          </p:cNvSpPr>
          <p:nvPr/>
        </p:nvSpPr>
        <p:spPr bwMode="auto">
          <a:xfrm>
            <a:off x="1952625" y="685800"/>
            <a:ext cx="5094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cs-CZ" altLang="en-US" sz="4000" b="1">
                <a:solidFill>
                  <a:srgbClr val="FF0000"/>
                </a:solidFill>
                <a:latin typeface="Arial" panose="020B0604020202020204" pitchFamily="34" charset="0"/>
              </a:rPr>
              <a:t>Zobrazovací metody</a:t>
            </a:r>
            <a:endParaRPr lang="cs-CZ" altLang="en-US" sz="2800" b="1">
              <a:solidFill>
                <a:srgbClr val="FF0000"/>
              </a:solidFill>
              <a:latin typeface="Times New Roman" panose="02020603050405020304" pitchFamily="18" charset="0"/>
            </a:endParaRPr>
          </a:p>
        </p:txBody>
      </p:sp>
      <p:pic>
        <p:nvPicPr>
          <p:cNvPr id="198660" name="Picture 4" descr="pr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cs-CZ" altLang="en-US">
                <a:solidFill>
                  <a:srgbClr val="FF3300"/>
                </a:solidFill>
              </a:rPr>
              <a:t>Renální biopsie</a:t>
            </a:r>
          </a:p>
        </p:txBody>
      </p:sp>
      <p:sp>
        <p:nvSpPr>
          <p:cNvPr id="129027" name="Rectangle 3"/>
          <p:cNvSpPr>
            <a:spLocks noGrp="1" noChangeArrowheads="1"/>
          </p:cNvSpPr>
          <p:nvPr>
            <p:ph idx="1"/>
          </p:nvPr>
        </p:nvSpPr>
        <p:spPr/>
        <p:txBody>
          <a:bodyPr/>
          <a:lstStyle/>
          <a:p>
            <a:r>
              <a:rPr lang="cs-CZ" altLang="en-US"/>
              <a:t>Histologie, imunofluorescence, elektronová mikroskopie</a:t>
            </a:r>
          </a:p>
          <a:p>
            <a:r>
              <a:rPr lang="cs-CZ" altLang="en-US"/>
              <a:t>Exprese genů pro cytokiny, růstové faktory</a:t>
            </a:r>
          </a:p>
          <a:p>
            <a:r>
              <a:rPr lang="cs-CZ" altLang="en-US"/>
              <a:t>Microarray metody</a:t>
            </a:r>
          </a:p>
          <a:p>
            <a:endParaRPr lang="cs-CZ" altLang="en-US"/>
          </a:p>
          <a:p>
            <a:endParaRPr lang="cs-CZ"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TotalTime>
  <Words>2845</Words>
  <Application>Microsoft Office PowerPoint</Application>
  <PresentationFormat>On-screen Show (4:3)</PresentationFormat>
  <Paragraphs>624</Paragraphs>
  <Slides>98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Arial</vt:lpstr>
      <vt:lpstr>Arial Unicode MS</vt:lpstr>
      <vt:lpstr>Calibri</vt:lpstr>
      <vt:lpstr>Calibri Light</vt:lpstr>
      <vt:lpstr>Symbol</vt:lpstr>
      <vt:lpstr>Times New Roman</vt:lpstr>
      <vt:lpstr>Office Theme</vt:lpstr>
      <vt:lpstr> Poruchy vnitřního prostředí = poruchy homeostáze (2) Ledviny  </vt:lpstr>
      <vt:lpstr>PowerPoint Presentation</vt:lpstr>
      <vt:lpstr>PowerPoint Presentation</vt:lpstr>
      <vt:lpstr>PowerPoint Presentation</vt:lpstr>
      <vt:lpstr>Speciální nefrologická vyšetření</vt:lpstr>
      <vt:lpstr>I. SÉROVÁ KONCENTRACE KREATININU A UREY (= MOČOVINY)</vt:lpstr>
      <vt:lpstr>Kreatinin</vt:lpstr>
      <vt:lpstr>PowerPoint Presentation</vt:lpstr>
      <vt:lpstr>Urea</vt:lpstr>
      <vt:lpstr>Urea</vt:lpstr>
      <vt:lpstr>PowerPoint Presentation</vt:lpstr>
      <vt:lpstr>Urea</vt:lpstr>
      <vt:lpstr>II. VYŠETŘENÍ MOČE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Močový proteom</vt:lpstr>
      <vt:lpstr>PowerPoint Presentation</vt:lpstr>
      <vt:lpstr>PowerPoint Presentation</vt:lpstr>
      <vt:lpstr>PowerPoint Presentation</vt:lpstr>
      <vt:lpstr>PowerPoint Presentation</vt:lpstr>
      <vt:lpstr>PowerPoint Presentation</vt:lpstr>
      <vt:lpstr>PowerPoint Presentation</vt:lpstr>
      <vt:lpstr>Krev</vt:lpstr>
      <vt:lpstr>PowerPoint Presentation</vt:lpstr>
      <vt:lpstr>PowerPoint Presentation</vt:lpstr>
      <vt:lpstr>PowerPoint Presentation</vt:lpstr>
      <vt:lpstr>PowerPoint Presentation</vt:lpstr>
      <vt:lpstr>PowerPoint Presentation</vt:lpstr>
      <vt:lpstr>PowerPoint Presentation</vt:lpstr>
      <vt:lpstr>Erytrocyturie</vt:lpstr>
      <vt:lpstr>PowerPoint Presentation</vt:lpstr>
      <vt:lpstr>PowerPoint Presentation</vt:lpstr>
      <vt:lpstr>PowerPoint Presentation</vt:lpstr>
      <vt:lpstr>PowerPoint Presentation</vt:lpstr>
      <vt:lpstr>PowerPoint Presentation</vt:lpstr>
      <vt:lpstr>PowerPoint Presentation</vt:lpstr>
      <vt:lpstr>III. vyšetření glomerulárních funkcí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GFR je snížená při:</vt:lpstr>
      <vt:lpstr>GFR je snížená při:</vt:lpstr>
      <vt:lpstr>GFR je zvýšená při:</vt:lpstr>
      <vt:lpstr>Clearance kreatininu</vt:lpstr>
      <vt:lpstr>PowerPoint Presentation</vt:lpstr>
      <vt:lpstr>PowerPoint Presentation</vt:lpstr>
      <vt:lpstr>PowerPoint Presentation</vt:lpstr>
      <vt:lpstr>IV. vyšetření tubulárních funkcí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RENÁLNÍ SELHÁNÍ</vt:lpstr>
      <vt:lpstr>PowerPoint Presentation</vt:lpstr>
      <vt:lpstr>PowerPoint Presentation</vt:lpstr>
      <vt:lpstr>PowerPoint Presentation</vt:lpstr>
      <vt:lpstr>Močový nález u prerenálního a renálního selhání:</vt:lpstr>
      <vt:lpstr>Známky akutního renálního selhání</vt:lpstr>
      <vt:lpstr>PowerPoint Presentation</vt:lpstr>
      <vt:lpstr>Imunologické vyšetření</vt:lpstr>
      <vt:lpstr>Zobrazovací metody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Renální biopsie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Ledviny - vyšetřovací metody</dc:title>
  <dc:creator>Zuzana Humlova</dc:creator>
  <cp:lastModifiedBy>Marsalek, Petr</cp:lastModifiedBy>
  <cp:revision>65</cp:revision>
  <dcterms:created xsi:type="dcterms:W3CDTF">2006-11-17T13:29:16Z</dcterms:created>
  <dcterms:modified xsi:type="dcterms:W3CDTF">2024-10-10T16:16:43Z</dcterms:modified>
</cp:coreProperties>
</file>