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20" r:id="rId2"/>
    <p:sldId id="270" r:id="rId3"/>
    <p:sldId id="321" r:id="rId4"/>
    <p:sldId id="322" r:id="rId5"/>
    <p:sldId id="306" r:id="rId6"/>
    <p:sldId id="310" r:id="rId7"/>
    <p:sldId id="309" r:id="rId8"/>
    <p:sldId id="311" r:id="rId9"/>
    <p:sldId id="275" r:id="rId10"/>
    <p:sldId id="278" r:id="rId11"/>
    <p:sldId id="279" r:id="rId12"/>
    <p:sldId id="280" r:id="rId13"/>
    <p:sldId id="289" r:id="rId14"/>
    <p:sldId id="267" r:id="rId15"/>
    <p:sldId id="268" r:id="rId16"/>
    <p:sldId id="281" r:id="rId17"/>
    <p:sldId id="282" r:id="rId18"/>
    <p:sldId id="283" r:id="rId19"/>
    <p:sldId id="284" r:id="rId20"/>
    <p:sldId id="262" r:id="rId21"/>
    <p:sldId id="276" r:id="rId22"/>
    <p:sldId id="308" r:id="rId23"/>
    <p:sldId id="261" r:id="rId24"/>
    <p:sldId id="315" r:id="rId25"/>
    <p:sldId id="264" r:id="rId26"/>
    <p:sldId id="265" r:id="rId27"/>
    <p:sldId id="266" r:id="rId28"/>
    <p:sldId id="292" r:id="rId29"/>
    <p:sldId id="304" r:id="rId30"/>
    <p:sldId id="305" r:id="rId31"/>
    <p:sldId id="269" r:id="rId32"/>
    <p:sldId id="290" r:id="rId33"/>
    <p:sldId id="286" r:id="rId34"/>
    <p:sldId id="303" r:id="rId35"/>
    <p:sldId id="301" r:id="rId36"/>
    <p:sldId id="298" r:id="rId37"/>
    <p:sldId id="299" r:id="rId38"/>
    <p:sldId id="300" r:id="rId39"/>
    <p:sldId id="302" r:id="rId40"/>
    <p:sldId id="293" r:id="rId41"/>
    <p:sldId id="312" r:id="rId42"/>
    <p:sldId id="313" r:id="rId43"/>
    <p:sldId id="314" r:id="rId44"/>
    <p:sldId id="274" r:id="rId45"/>
    <p:sldId id="260" r:id="rId46"/>
    <p:sldId id="316" r:id="rId47"/>
    <p:sldId id="319" r:id="rId48"/>
    <p:sldId id="317" r:id="rId49"/>
    <p:sldId id="288" r:id="rId50"/>
    <p:sldId id="296" r:id="rId51"/>
    <p:sldId id="272" r:id="rId52"/>
    <p:sldId id="273" r:id="rId53"/>
    <p:sldId id="271" r:id="rId54"/>
  </p:sldIdLst>
  <p:sldSz cx="9144000" cy="6858000" type="screen4x3"/>
  <p:notesSz cx="7099300" cy="10223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09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ADD08951-4BC3-4E68-80E9-96024456547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fld id="{243A5901-B234-4BA5-98D6-76D0405CD11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 indent="-307975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19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5675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28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72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44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992DD0-0617-479A-A612-F47E39F881B6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6163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 indent="-307975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19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5675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28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72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44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A1EA59-FFA3-453B-B5DD-BE00B103565F}" type="slidenum">
              <a:rPr lang="en-US" altLang="en-US" sz="1300" smtClean="0"/>
              <a:pPr>
                <a:spcBef>
                  <a:spcPct val="0"/>
                </a:spcBef>
              </a:pPr>
              <a:t>41</a:t>
            </a:fld>
            <a:endParaRPr lang="en-US" altLang="en-US" sz="13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6163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 indent="-307975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19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5675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28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72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44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CFD91F-71C4-4729-901A-DBCBEE8C872E}" type="slidenum">
              <a:rPr lang="en-US" altLang="en-US" sz="1300" smtClean="0"/>
              <a:pPr>
                <a:spcBef>
                  <a:spcPct val="0"/>
                </a:spcBef>
              </a:pPr>
              <a:t>42</a:t>
            </a:fld>
            <a:endParaRPr lang="en-US" altLang="en-US" sz="13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6163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 indent="-307975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19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5675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28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72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44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34FD05-1CDC-48C9-9C70-416F8E6FEA45}" type="slidenum">
              <a:rPr lang="en-US" altLang="en-US" sz="1300" smtClean="0"/>
              <a:pPr>
                <a:spcBef>
                  <a:spcPct val="0"/>
                </a:spcBef>
              </a:pPr>
              <a:t>43</a:t>
            </a:fld>
            <a:endParaRPr lang="en-US" altLang="en-US" sz="13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6163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276B3F-AB7E-46AF-BEEE-DC81B22BF660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0738"/>
            <a:ext cx="4889500" cy="4387850"/>
          </a:xfrm>
          <a:noFill/>
        </p:spPr>
        <p:txBody>
          <a:bodyPr/>
          <a:lstStyle/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7E51F6-A4F0-4CAA-8FD6-3B8D25756488}" type="slidenum">
              <a:rPr lang="en-US" altLang="cs-CZ" smtClean="0"/>
              <a:pPr/>
              <a:t>50</a:t>
            </a:fld>
            <a:endParaRPr lang="en-US" alt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23900"/>
            <a:ext cx="4829175" cy="36226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 indent="-307975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19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5675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28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72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44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1F8B6E-F7B7-42C0-AC6D-E7D8F6234878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6163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 indent="-307975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19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5675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28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72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44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7C9AD8-ED61-4A99-A839-CA21BF853FA1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5178425"/>
            <a:ext cx="5062537" cy="4905375"/>
          </a:xfrm>
          <a:noFill/>
        </p:spPr>
        <p:txBody>
          <a:bodyPr/>
          <a:lstStyle/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 indent="-307975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1963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5675" indent="-24606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28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72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4475" indent="-24606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81CB95-2CA2-48E5-885A-C1F2D8E114F4}" type="slidenum">
              <a:rPr lang="en-US" altLang="en-US" sz="1300" smtClean="0"/>
              <a:pPr>
                <a:spcBef>
                  <a:spcPct val="0"/>
                </a:spcBef>
              </a:pPr>
              <a:t>18</a:t>
            </a:fld>
            <a:endParaRPr lang="en-US" altLang="en-US" sz="13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5178425"/>
            <a:ext cx="5062537" cy="4905375"/>
          </a:xfrm>
          <a:noFill/>
        </p:spPr>
        <p:txBody>
          <a:bodyPr/>
          <a:lstStyle/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53695F-48E5-4108-B3F2-08892145926E}" type="slidenum">
              <a:rPr lang="cs-CZ" altLang="cs-CZ" smtClean="0"/>
              <a:pPr/>
              <a:t>27</a:t>
            </a:fld>
            <a:endParaRPr lang="cs-CZ" alt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866775"/>
            <a:ext cx="5314950" cy="39878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5178425"/>
            <a:ext cx="5062537" cy="4905375"/>
          </a:xfrm>
          <a:noFill/>
        </p:spPr>
        <p:txBody>
          <a:bodyPr/>
          <a:lstStyle/>
          <a:p>
            <a:pPr eaLnBrk="1" hangingPunct="1"/>
            <a:r>
              <a:rPr lang="en-US" altLang="cs-CZ" smtClean="0"/>
              <a:t>There are other congenital polycythemias that have a normal P50.  This was popularized by events surrounding an Olympic athelete</a:t>
            </a:r>
          </a:p>
          <a:p>
            <a:pPr eaLnBrk="1" hangingPunct="1"/>
            <a:endParaRPr lang="en-US" altLang="cs-CZ" smtClean="0"/>
          </a:p>
          <a:p>
            <a:pPr eaLnBrk="1" hangingPunct="1"/>
            <a:r>
              <a:rPr lang="en-US" altLang="cs-CZ" smtClean="0"/>
              <a:t>Arrow Mantyranta is a Finnish Olympic gold medal skiier who blew away his competition and  won 2 gold medals in skiing in the 1964 Olympics.  His victory was spoiled by accusations of blood doping. See red face.  Hb was 23.1 and Hct 68%.  He denied it, but rumors persisted for years.  Later discovered that many family members also had elevated Hb and analysis of a family pedigree suggested this was autosomal dominant condition.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C64A47-ABEE-42BF-89EE-A7B0F9E3FDFF}" type="slidenum">
              <a:rPr lang="en-US" altLang="cs-CZ" smtClean="0"/>
              <a:pPr/>
              <a:t>33</a:t>
            </a:fld>
            <a:endParaRPr lang="en-US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2DCF1E-2F67-4B46-BD15-8F63F2911E6B}" type="slidenum">
              <a:rPr lang="en-US" altLang="cs-CZ" smtClean="0"/>
              <a:pPr/>
              <a:t>36</a:t>
            </a:fld>
            <a:endParaRPr lang="en-US" alt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23900"/>
            <a:ext cx="4829175" cy="36226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55B689-02E4-46F7-853A-89E4F173930B}" type="slidenum">
              <a:rPr lang="en-US" altLang="cs-CZ" smtClean="0"/>
              <a:pPr/>
              <a:t>37</a:t>
            </a:fld>
            <a:endParaRPr lang="en-US" alt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23900"/>
            <a:ext cx="4829175" cy="36226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01F2B-1C35-4E94-AE32-B364F420A9FA}" type="slidenum">
              <a:rPr lang="en-US" altLang="cs-CZ" smtClean="0"/>
              <a:pPr/>
              <a:t>38</a:t>
            </a:fld>
            <a:endParaRPr lang="en-US" alt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23900"/>
            <a:ext cx="4829175" cy="36226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10C43-FEEE-4AC0-9018-B7639A51FE4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5856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251DC-4CAB-47E5-86B0-41D1114713D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1076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4386-1C1F-440D-8FB6-8A16F7E9F16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1596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ECB9E-B08C-4E03-B5DD-B5C906E4BC2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514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00AD7-C16F-4715-98D7-DE15EE1E3A4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0309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877C3-4797-4642-A33D-77AFC8C447D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539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290-3F2C-4522-AC94-F3FCE234FD0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056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6ED61-530C-4F61-9DA5-D2AE9098A51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152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DAC88-6065-4E7F-8465-4A97AC8C2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9986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0362-77A9-41D9-863D-DB915AC32DC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0465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249D5-A812-417C-B1F3-13F1CE2266B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6506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3A4E-AA16-4CEC-931B-AEAE822A891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1201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8B3F3B0-D1E4-4885-B719-C5C4964F5FD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rythropoietin_receptor" TargetMode="External"/><Relationship Id="rId2" Type="http://schemas.openxmlformats.org/officeDocument/2006/relationships/hyperlink" Target="http://en.wikipedia.org/wiki/Familial_erythrocytos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DN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hyperlink" Target="http://en.wikipedia.org/wiki/File:Ballon_ventilation_1.jpg" TargetMode="Externa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7624" y="1340768"/>
            <a:ext cx="6858000" cy="361173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 smtClean="0">
                <a:solidFill>
                  <a:srgbClr val="FF3300"/>
                </a:solidFill>
              </a:rPr>
              <a:t/>
            </a:r>
            <a:br>
              <a:rPr lang="en-GB" altLang="en-US" dirty="0" smtClean="0">
                <a:solidFill>
                  <a:srgbClr val="FF3300"/>
                </a:solidFill>
              </a:rPr>
            </a:br>
            <a:r>
              <a:rPr lang="en-GB" altLang="en-US" dirty="0" err="1" smtClean="0">
                <a:solidFill>
                  <a:srgbClr val="FF3300"/>
                </a:solidFill>
              </a:rPr>
              <a:t>Poruchy</a:t>
            </a:r>
            <a:r>
              <a:rPr lang="en-GB" altLang="en-US" dirty="0" smtClean="0">
                <a:solidFill>
                  <a:srgbClr val="FF3300"/>
                </a:solidFill>
              </a:rPr>
              <a:t> </a:t>
            </a:r>
            <a:r>
              <a:rPr lang="en-GB" altLang="en-US" dirty="0" err="1" smtClean="0">
                <a:solidFill>
                  <a:srgbClr val="FF3300"/>
                </a:solidFill>
              </a:rPr>
              <a:t>vnit</a:t>
            </a:r>
            <a:r>
              <a:rPr lang="cs-CZ" altLang="en-US" dirty="0" smtClean="0">
                <a:solidFill>
                  <a:srgbClr val="FF3300"/>
                </a:solidFill>
              </a:rPr>
              <a:t>řního prostředí =</a:t>
            </a:r>
            <a:br>
              <a:rPr lang="cs-CZ" altLang="en-US" dirty="0" smtClean="0">
                <a:solidFill>
                  <a:srgbClr val="FF3300"/>
                </a:solidFill>
              </a:rPr>
            </a:br>
            <a:r>
              <a:rPr lang="cs-CZ" altLang="en-US" dirty="0" smtClean="0">
                <a:solidFill>
                  <a:srgbClr val="FF3300"/>
                </a:solidFill>
              </a:rPr>
              <a:t>poruchy homeostáze</a:t>
            </a:r>
            <a:br>
              <a:rPr lang="cs-CZ" altLang="en-US" dirty="0" smtClean="0">
                <a:solidFill>
                  <a:srgbClr val="FF3300"/>
                </a:solidFill>
              </a:rPr>
            </a:br>
            <a:r>
              <a:rPr lang="cs-CZ" altLang="en-US" dirty="0" smtClean="0">
                <a:solidFill>
                  <a:srgbClr val="FF3300"/>
                </a:solidFill>
              </a:rPr>
              <a:t>(1) Hypoxie, Plíce</a:t>
            </a:r>
            <a:br>
              <a:rPr lang="cs-CZ" altLang="en-US" dirty="0" smtClean="0">
                <a:solidFill>
                  <a:srgbClr val="FF3300"/>
                </a:solidFill>
              </a:rPr>
            </a:br>
            <a:r>
              <a:rPr lang="en-GB" altLang="en-US" dirty="0" smtClean="0">
                <a:solidFill>
                  <a:srgbClr val="FF3300"/>
                </a:solidFill>
              </a:rPr>
              <a:t/>
            </a:r>
            <a:br>
              <a:rPr lang="en-GB" altLang="en-US" dirty="0" smtClean="0">
                <a:solidFill>
                  <a:srgbClr val="FF3300"/>
                </a:solidFill>
              </a:rPr>
            </a:br>
            <a:endParaRPr lang="cs-CZ" alt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2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BABB12-280D-4C41-9FDF-6669017FA4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14339" name="Nadpis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mtClean="0"/>
              <a:t>Struktura plíce</a:t>
            </a:r>
          </a:p>
        </p:txBody>
      </p:sp>
      <p:grpSp>
        <p:nvGrpSpPr>
          <p:cNvPr id="14340" name="Skupina 146"/>
          <p:cNvGrpSpPr>
            <a:grpSpLocks/>
          </p:cNvGrpSpPr>
          <p:nvPr/>
        </p:nvGrpSpPr>
        <p:grpSpPr bwMode="auto">
          <a:xfrm>
            <a:off x="179388" y="1700213"/>
            <a:ext cx="3600450" cy="3816350"/>
            <a:chOff x="1115614" y="1700808"/>
            <a:chExt cx="4104456" cy="4104458"/>
          </a:xfrm>
        </p:grpSpPr>
        <p:grpSp>
          <p:nvGrpSpPr>
            <p:cNvPr id="14377" name="Skupina 26"/>
            <p:cNvGrpSpPr>
              <a:grpSpLocks/>
            </p:cNvGrpSpPr>
            <p:nvPr/>
          </p:nvGrpSpPr>
          <p:grpSpPr bwMode="auto">
            <a:xfrm rot="-180000">
              <a:off x="3518169" y="1700808"/>
              <a:ext cx="45719" cy="2160240"/>
              <a:chOff x="3491880" y="1700808"/>
              <a:chExt cx="45719" cy="2160240"/>
            </a:xfrm>
          </p:grpSpPr>
          <p:sp>
            <p:nvSpPr>
              <p:cNvPr id="14" name="Volný tvar 13"/>
              <p:cNvSpPr/>
              <p:nvPr/>
            </p:nvSpPr>
            <p:spPr>
              <a:xfrm>
                <a:off x="3492553" y="1689470"/>
                <a:ext cx="45244" cy="554887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15" name="Volný tvar 14"/>
              <p:cNvSpPr/>
              <p:nvPr/>
            </p:nvSpPr>
            <p:spPr>
              <a:xfrm>
                <a:off x="3492334" y="2769982"/>
                <a:ext cx="45242" cy="554887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16" name="Volný tvar 15"/>
              <p:cNvSpPr/>
              <p:nvPr/>
            </p:nvSpPr>
            <p:spPr>
              <a:xfrm>
                <a:off x="3492597" y="2275895"/>
                <a:ext cx="45244" cy="554888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17" name="Volný tvar 16"/>
              <p:cNvSpPr/>
              <p:nvPr/>
            </p:nvSpPr>
            <p:spPr>
              <a:xfrm>
                <a:off x="3492172" y="3294848"/>
                <a:ext cx="45242" cy="554888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sp>
          <p:nvSpPr>
            <p:cNvPr id="22" name="Volný tvar 21"/>
            <p:cNvSpPr/>
            <p:nvPr/>
          </p:nvSpPr>
          <p:spPr>
            <a:xfrm>
              <a:off x="3564171" y="3860599"/>
              <a:ext cx="45244" cy="145125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14379" name="Skupina 25"/>
            <p:cNvGrpSpPr>
              <a:grpSpLocks/>
            </p:cNvGrpSpPr>
            <p:nvPr/>
          </p:nvGrpSpPr>
          <p:grpSpPr bwMode="auto">
            <a:xfrm rot="120000">
              <a:off x="3059833" y="1721854"/>
              <a:ext cx="72008" cy="2211201"/>
              <a:chOff x="3086121" y="1721855"/>
              <a:chExt cx="45719" cy="2118146"/>
            </a:xfrm>
          </p:grpSpPr>
          <p:sp>
            <p:nvSpPr>
              <p:cNvPr id="18" name="Volný tvar 17"/>
              <p:cNvSpPr/>
              <p:nvPr/>
            </p:nvSpPr>
            <p:spPr>
              <a:xfrm flipH="1">
                <a:off x="3077916" y="1716335"/>
                <a:ext cx="45961" cy="552797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23" name="Volný tvar 22"/>
              <p:cNvSpPr/>
              <p:nvPr/>
            </p:nvSpPr>
            <p:spPr>
              <a:xfrm flipH="1">
                <a:off x="3079932" y="2218639"/>
                <a:ext cx="45961" cy="556068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24" name="Volný tvar 23"/>
              <p:cNvSpPr/>
              <p:nvPr/>
            </p:nvSpPr>
            <p:spPr>
              <a:xfrm flipH="1">
                <a:off x="3078380" y="2717674"/>
                <a:ext cx="52855" cy="556068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25" name="Volný tvar 24"/>
              <p:cNvSpPr/>
              <p:nvPr/>
            </p:nvSpPr>
            <p:spPr>
              <a:xfrm flipH="1">
                <a:off x="3078216" y="3274231"/>
                <a:ext cx="47110" cy="554433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cxnSp>
          <p:nvCxnSpPr>
            <p:cNvPr id="31" name="Přímá spojovací čára 30"/>
            <p:cNvCxnSpPr/>
            <p:nvPr/>
          </p:nvCxnSpPr>
          <p:spPr>
            <a:xfrm>
              <a:off x="3609415" y="3860599"/>
              <a:ext cx="11781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čára 31"/>
            <p:cNvCxnSpPr/>
            <p:nvPr/>
          </p:nvCxnSpPr>
          <p:spPr>
            <a:xfrm rot="5400000">
              <a:off x="3599855" y="4617575"/>
              <a:ext cx="1944667" cy="4307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čára 36"/>
            <p:cNvCxnSpPr/>
            <p:nvPr/>
          </p:nvCxnSpPr>
          <p:spPr>
            <a:xfrm rot="5400000">
              <a:off x="1402509" y="4868787"/>
              <a:ext cx="1872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čára 37"/>
            <p:cNvCxnSpPr/>
            <p:nvPr/>
          </p:nvCxnSpPr>
          <p:spPr>
            <a:xfrm>
              <a:off x="2313652" y="3930601"/>
              <a:ext cx="745607" cy="17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ovací čára 38"/>
            <p:cNvCxnSpPr/>
            <p:nvPr/>
          </p:nvCxnSpPr>
          <p:spPr>
            <a:xfrm rot="10800000">
              <a:off x="2338988" y="5805266"/>
              <a:ext cx="20178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ovací čára 43"/>
            <p:cNvCxnSpPr/>
            <p:nvPr/>
          </p:nvCxnSpPr>
          <p:spPr>
            <a:xfrm>
              <a:off x="2338988" y="4437682"/>
              <a:ext cx="6496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ovací čára 46"/>
            <p:cNvCxnSpPr/>
            <p:nvPr/>
          </p:nvCxnSpPr>
          <p:spPr>
            <a:xfrm>
              <a:off x="2338988" y="4869641"/>
              <a:ext cx="720270" cy="17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ovací čára 47"/>
            <p:cNvCxnSpPr/>
            <p:nvPr/>
          </p:nvCxnSpPr>
          <p:spPr>
            <a:xfrm>
              <a:off x="3851918" y="4869641"/>
              <a:ext cx="7202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ovací čára 48"/>
            <p:cNvCxnSpPr/>
            <p:nvPr/>
          </p:nvCxnSpPr>
          <p:spPr>
            <a:xfrm>
              <a:off x="3779529" y="5229890"/>
              <a:ext cx="647882" cy="1434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ovací čára 49"/>
            <p:cNvCxnSpPr/>
            <p:nvPr/>
          </p:nvCxnSpPr>
          <p:spPr>
            <a:xfrm flipV="1">
              <a:off x="3924307" y="4364267"/>
              <a:ext cx="720270" cy="734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ovací čára 53"/>
            <p:cNvCxnSpPr/>
            <p:nvPr/>
          </p:nvCxnSpPr>
          <p:spPr>
            <a:xfrm flipV="1">
              <a:off x="2338988" y="5229890"/>
              <a:ext cx="649691" cy="1434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ovací čára 59"/>
            <p:cNvCxnSpPr/>
            <p:nvPr/>
          </p:nvCxnSpPr>
          <p:spPr>
            <a:xfrm rot="5400000" flipH="1" flipV="1">
              <a:off x="2955110" y="5692581"/>
              <a:ext cx="2082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ovací čára 63"/>
            <p:cNvCxnSpPr/>
            <p:nvPr/>
          </p:nvCxnSpPr>
          <p:spPr>
            <a:xfrm rot="5400000" flipH="1" flipV="1">
              <a:off x="3602991" y="5692581"/>
              <a:ext cx="2082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ovací čára 71"/>
            <p:cNvCxnSpPr/>
            <p:nvPr/>
          </p:nvCxnSpPr>
          <p:spPr>
            <a:xfrm flipV="1">
              <a:off x="3851918" y="3860599"/>
              <a:ext cx="432524" cy="2885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ovací čára 76"/>
            <p:cNvCxnSpPr/>
            <p:nvPr/>
          </p:nvCxnSpPr>
          <p:spPr>
            <a:xfrm rot="5400000">
              <a:off x="4032328" y="2672857"/>
              <a:ext cx="1942959" cy="432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ovací čára 77"/>
            <p:cNvCxnSpPr/>
            <p:nvPr/>
          </p:nvCxnSpPr>
          <p:spPr>
            <a:xfrm rot="5400000" flipH="1" flipV="1">
              <a:off x="4108758" y="3748768"/>
              <a:ext cx="206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ovací čára 79"/>
            <p:cNvCxnSpPr/>
            <p:nvPr/>
          </p:nvCxnSpPr>
          <p:spPr>
            <a:xfrm flipV="1">
              <a:off x="3564171" y="3285224"/>
              <a:ext cx="360136" cy="8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ovací čára 81"/>
            <p:cNvCxnSpPr/>
            <p:nvPr/>
          </p:nvCxnSpPr>
          <p:spPr>
            <a:xfrm flipV="1">
              <a:off x="3564171" y="2781557"/>
              <a:ext cx="503104" cy="85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ovací čára 82"/>
            <p:cNvCxnSpPr/>
            <p:nvPr/>
          </p:nvCxnSpPr>
          <p:spPr>
            <a:xfrm flipV="1">
              <a:off x="3564171" y="2276183"/>
              <a:ext cx="503104" cy="85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ovací čára 90"/>
            <p:cNvCxnSpPr/>
            <p:nvPr/>
          </p:nvCxnSpPr>
          <p:spPr>
            <a:xfrm>
              <a:off x="4499800" y="3285224"/>
              <a:ext cx="4325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ovací čára 94"/>
            <p:cNvCxnSpPr/>
            <p:nvPr/>
          </p:nvCxnSpPr>
          <p:spPr>
            <a:xfrm>
              <a:off x="4572188" y="2781557"/>
              <a:ext cx="4325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ovací čára 97"/>
            <p:cNvCxnSpPr/>
            <p:nvPr/>
          </p:nvCxnSpPr>
          <p:spPr>
            <a:xfrm>
              <a:off x="4572188" y="2276183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ovací čára 103"/>
            <p:cNvCxnSpPr/>
            <p:nvPr/>
          </p:nvCxnSpPr>
          <p:spPr>
            <a:xfrm rot="5400000" flipH="1" flipV="1">
              <a:off x="3915661" y="2069254"/>
              <a:ext cx="375616" cy="723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ovací čára 106"/>
            <p:cNvCxnSpPr/>
            <p:nvPr/>
          </p:nvCxnSpPr>
          <p:spPr>
            <a:xfrm rot="5400000" flipH="1" flipV="1">
              <a:off x="4384381" y="2105448"/>
              <a:ext cx="3756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ovací čára 108"/>
            <p:cNvCxnSpPr/>
            <p:nvPr/>
          </p:nvCxnSpPr>
          <p:spPr>
            <a:xfrm>
              <a:off x="2483766" y="3356933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ovací čára 110"/>
            <p:cNvCxnSpPr/>
            <p:nvPr/>
          </p:nvCxnSpPr>
          <p:spPr>
            <a:xfrm>
              <a:off x="2483766" y="2781557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ovací čára 112"/>
            <p:cNvCxnSpPr/>
            <p:nvPr/>
          </p:nvCxnSpPr>
          <p:spPr>
            <a:xfrm>
              <a:off x="2483766" y="2276183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ovací čára 114"/>
            <p:cNvCxnSpPr/>
            <p:nvPr/>
          </p:nvCxnSpPr>
          <p:spPr>
            <a:xfrm>
              <a:off x="1763496" y="4437682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ovací čára 115"/>
            <p:cNvCxnSpPr/>
            <p:nvPr/>
          </p:nvCxnSpPr>
          <p:spPr>
            <a:xfrm>
              <a:off x="1763496" y="5013058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Přímá spojovací čára 116"/>
            <p:cNvCxnSpPr/>
            <p:nvPr/>
          </p:nvCxnSpPr>
          <p:spPr>
            <a:xfrm>
              <a:off x="2123630" y="3788891"/>
              <a:ext cx="215358" cy="1434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ovací čára 118"/>
            <p:cNvCxnSpPr/>
            <p:nvPr/>
          </p:nvCxnSpPr>
          <p:spPr>
            <a:xfrm>
              <a:off x="1763496" y="5373307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Přímá spojovací čára 119"/>
            <p:cNvCxnSpPr/>
            <p:nvPr/>
          </p:nvCxnSpPr>
          <p:spPr>
            <a:xfrm>
              <a:off x="1188003" y="3788891"/>
              <a:ext cx="5031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Přímá spojovací čára 120"/>
            <p:cNvCxnSpPr/>
            <p:nvPr/>
          </p:nvCxnSpPr>
          <p:spPr>
            <a:xfrm rot="10800000">
              <a:off x="1115614" y="5805266"/>
              <a:ext cx="14405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Přímá spojovací čára 121"/>
            <p:cNvCxnSpPr/>
            <p:nvPr/>
          </p:nvCxnSpPr>
          <p:spPr>
            <a:xfrm>
              <a:off x="1260392" y="3356933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Přímá spojovací čára 122"/>
            <p:cNvCxnSpPr/>
            <p:nvPr/>
          </p:nvCxnSpPr>
          <p:spPr>
            <a:xfrm>
              <a:off x="1330971" y="2781557"/>
              <a:ext cx="5773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Volný tvar 124"/>
            <p:cNvSpPr/>
            <p:nvPr/>
          </p:nvSpPr>
          <p:spPr>
            <a:xfrm rot="10800000" flipH="1">
              <a:off x="3996696" y="2204474"/>
              <a:ext cx="70579" cy="503667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32" name="Volný tvar 131"/>
            <p:cNvSpPr/>
            <p:nvPr/>
          </p:nvSpPr>
          <p:spPr>
            <a:xfrm rot="5400000" flipH="1">
              <a:off x="4212393" y="3069527"/>
              <a:ext cx="71709" cy="503104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33" name="Volný tvar 132"/>
            <p:cNvSpPr/>
            <p:nvPr/>
          </p:nvSpPr>
          <p:spPr>
            <a:xfrm rot="5400000" flipH="1">
              <a:off x="4283877" y="2564954"/>
              <a:ext cx="71709" cy="504914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34" name="Volný tvar 133"/>
            <p:cNvSpPr/>
            <p:nvPr/>
          </p:nvSpPr>
          <p:spPr>
            <a:xfrm rot="9060000" flipH="1">
              <a:off x="4049177" y="3283517"/>
              <a:ext cx="57911" cy="447324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35" name="Volný tvar 134"/>
            <p:cNvSpPr/>
            <p:nvPr/>
          </p:nvSpPr>
          <p:spPr>
            <a:xfrm rot="11340000" flipH="1">
              <a:off x="3924307" y="2798630"/>
              <a:ext cx="72389" cy="486594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36" name="Volný tvar 135"/>
            <p:cNvSpPr/>
            <p:nvPr/>
          </p:nvSpPr>
          <p:spPr>
            <a:xfrm rot="11340000">
              <a:off x="4530564" y="2783265"/>
              <a:ext cx="76008" cy="488301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37" name="Volný tvar 136"/>
            <p:cNvSpPr/>
            <p:nvPr/>
          </p:nvSpPr>
          <p:spPr>
            <a:xfrm rot="10620000">
              <a:off x="4586666" y="2277891"/>
              <a:ext cx="70579" cy="554887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38" name="Volný tvar 137"/>
            <p:cNvSpPr/>
            <p:nvPr/>
          </p:nvSpPr>
          <p:spPr>
            <a:xfrm rot="10800000">
              <a:off x="2438522" y="2781557"/>
              <a:ext cx="45244" cy="561717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39" name="Volný tvar 138"/>
            <p:cNvSpPr/>
            <p:nvPr/>
          </p:nvSpPr>
          <p:spPr>
            <a:xfrm rot="10800000">
              <a:off x="2411377" y="2276183"/>
              <a:ext cx="45243" cy="563424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40" name="Volný tvar 139"/>
            <p:cNvSpPr/>
            <p:nvPr/>
          </p:nvSpPr>
          <p:spPr>
            <a:xfrm rot="5400000" flipH="1">
              <a:off x="2087777" y="3105041"/>
              <a:ext cx="71709" cy="575493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41" name="Volný tvar 140"/>
            <p:cNvSpPr/>
            <p:nvPr/>
          </p:nvSpPr>
          <p:spPr>
            <a:xfrm rot="5400000" flipH="1">
              <a:off x="2160165" y="2529665"/>
              <a:ext cx="71709" cy="575493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42" name="Volný tvar 141"/>
            <p:cNvSpPr/>
            <p:nvPr/>
          </p:nvSpPr>
          <p:spPr>
            <a:xfrm rot="5400000" flipH="1">
              <a:off x="1871514" y="3608484"/>
              <a:ext cx="71709" cy="432524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43" name="Volný tvar 142"/>
            <p:cNvSpPr/>
            <p:nvPr/>
          </p:nvSpPr>
          <p:spPr>
            <a:xfrm rot="12840000">
              <a:off x="2304603" y="3312542"/>
              <a:ext cx="76008" cy="575375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44" name="Volný tvar 143"/>
            <p:cNvSpPr/>
            <p:nvPr/>
          </p:nvSpPr>
          <p:spPr>
            <a:xfrm rot="2100000" flipH="1">
              <a:off x="4356831" y="3312542"/>
              <a:ext cx="57911" cy="445617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45" name="Volný tvar 144"/>
            <p:cNvSpPr/>
            <p:nvPr/>
          </p:nvSpPr>
          <p:spPr>
            <a:xfrm rot="11340000" flipH="1">
              <a:off x="1801499" y="2854973"/>
              <a:ext cx="65150" cy="486593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46" name="Volný tvar 145"/>
            <p:cNvSpPr/>
            <p:nvPr/>
          </p:nvSpPr>
          <p:spPr>
            <a:xfrm rot="11820000" flipH="1">
              <a:off x="1691107" y="3356933"/>
              <a:ext cx="72389" cy="503666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</p:grpSp>
      <p:cxnSp>
        <p:nvCxnSpPr>
          <p:cNvPr id="148" name="Přímá spojovací čára 147"/>
          <p:cNvCxnSpPr/>
          <p:nvPr/>
        </p:nvCxnSpPr>
        <p:spPr>
          <a:xfrm rot="5400000">
            <a:off x="2951957" y="4833144"/>
            <a:ext cx="2160587" cy="50482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Přímá spojovací čára 149"/>
          <p:cNvCxnSpPr/>
          <p:nvPr/>
        </p:nvCxnSpPr>
        <p:spPr>
          <a:xfrm rot="10800000" flipV="1">
            <a:off x="2627313" y="6165850"/>
            <a:ext cx="1152525" cy="2159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ovéPole 162"/>
          <p:cNvSpPr txBox="1">
            <a:spLocks noChangeArrowheads="1"/>
          </p:cNvSpPr>
          <p:nvPr/>
        </p:nvSpPr>
        <p:spPr bwMode="auto">
          <a:xfrm>
            <a:off x="3563938" y="1341438"/>
            <a:ext cx="208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Podtlak v pleurální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     dutině </a:t>
            </a:r>
          </a:p>
        </p:txBody>
      </p:sp>
      <p:cxnSp>
        <p:nvCxnSpPr>
          <p:cNvPr id="165" name="Přímá spojovací šipka 164"/>
          <p:cNvCxnSpPr/>
          <p:nvPr/>
        </p:nvCxnSpPr>
        <p:spPr>
          <a:xfrm rot="5400000">
            <a:off x="3743325" y="2312988"/>
            <a:ext cx="865187" cy="71438"/>
          </a:xfrm>
          <a:prstGeom prst="straightConnector1">
            <a:avLst/>
          </a:prstGeom>
          <a:ln>
            <a:solidFill>
              <a:srgbClr val="9FD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Přímá spojovací šipka 166"/>
          <p:cNvCxnSpPr/>
          <p:nvPr/>
        </p:nvCxnSpPr>
        <p:spPr>
          <a:xfrm flipV="1">
            <a:off x="1908175" y="5300663"/>
            <a:ext cx="863600" cy="576262"/>
          </a:xfrm>
          <a:prstGeom prst="straightConnector1">
            <a:avLst/>
          </a:prstGeom>
          <a:ln>
            <a:solidFill>
              <a:srgbClr val="8AC7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Přímá spojovací šipka 169"/>
          <p:cNvCxnSpPr/>
          <p:nvPr/>
        </p:nvCxnSpPr>
        <p:spPr>
          <a:xfrm rot="16200000" flipV="1">
            <a:off x="1260475" y="5229225"/>
            <a:ext cx="1079500" cy="215900"/>
          </a:xfrm>
          <a:prstGeom prst="straightConnector1">
            <a:avLst/>
          </a:prstGeom>
          <a:ln>
            <a:solidFill>
              <a:srgbClr val="8AC7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Přímá spojovací šipka 172"/>
          <p:cNvCxnSpPr/>
          <p:nvPr/>
        </p:nvCxnSpPr>
        <p:spPr>
          <a:xfrm rot="5400000" flipH="1" flipV="1">
            <a:off x="1720056" y="5417344"/>
            <a:ext cx="655638" cy="279400"/>
          </a:xfrm>
          <a:prstGeom prst="straightConnector1">
            <a:avLst/>
          </a:prstGeom>
          <a:ln>
            <a:solidFill>
              <a:srgbClr val="8AC7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TextovéPole 175"/>
          <p:cNvSpPr txBox="1">
            <a:spLocks noChangeArrowheads="1"/>
          </p:cNvSpPr>
          <p:nvPr/>
        </p:nvSpPr>
        <p:spPr bwMode="auto">
          <a:xfrm>
            <a:off x="684213" y="587692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Jednotlivé alveoly</a:t>
            </a:r>
          </a:p>
        </p:txBody>
      </p:sp>
      <p:cxnSp>
        <p:nvCxnSpPr>
          <p:cNvPr id="177" name="Přímá spojovací šipka 176"/>
          <p:cNvCxnSpPr/>
          <p:nvPr/>
        </p:nvCxnSpPr>
        <p:spPr>
          <a:xfrm>
            <a:off x="1403350" y="1916113"/>
            <a:ext cx="728663" cy="512762"/>
          </a:xfrm>
          <a:prstGeom prst="straightConnector1">
            <a:avLst/>
          </a:prstGeom>
          <a:ln>
            <a:solidFill>
              <a:srgbClr val="9FD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TextovéPole 180"/>
          <p:cNvSpPr txBox="1">
            <a:spLocks noChangeArrowheads="1"/>
          </p:cNvSpPr>
          <p:nvPr/>
        </p:nvSpPr>
        <p:spPr bwMode="auto">
          <a:xfrm>
            <a:off x="34925" y="1341438"/>
            <a:ext cx="2376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Terminální bronchiolus</a:t>
            </a:r>
          </a:p>
        </p:txBody>
      </p:sp>
      <p:cxnSp>
        <p:nvCxnSpPr>
          <p:cNvPr id="183" name="Přímá spojovací čára 182"/>
          <p:cNvCxnSpPr/>
          <p:nvPr/>
        </p:nvCxnSpPr>
        <p:spPr>
          <a:xfrm rot="5400000">
            <a:off x="3744119" y="2456657"/>
            <a:ext cx="1727200" cy="36036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TextovéPole 186"/>
          <p:cNvSpPr txBox="1">
            <a:spLocks noChangeArrowheads="1"/>
          </p:cNvSpPr>
          <p:nvPr/>
        </p:nvSpPr>
        <p:spPr bwMode="auto">
          <a:xfrm>
            <a:off x="3635375" y="3430588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Spojení mimo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rovinu řezu</a:t>
            </a:r>
          </a:p>
        </p:txBody>
      </p:sp>
      <p:cxnSp>
        <p:nvCxnSpPr>
          <p:cNvPr id="188" name="Přímá spojovací šipka 187"/>
          <p:cNvCxnSpPr>
            <a:endCxn id="133" idx="1"/>
          </p:cNvCxnSpPr>
          <p:nvPr/>
        </p:nvCxnSpPr>
        <p:spPr>
          <a:xfrm rot="10800000">
            <a:off x="2992438" y="2770188"/>
            <a:ext cx="858837" cy="587375"/>
          </a:xfrm>
          <a:prstGeom prst="straightConnector1">
            <a:avLst/>
          </a:prstGeom>
          <a:ln>
            <a:solidFill>
              <a:srgbClr val="9FD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TextovéPole 192"/>
          <p:cNvSpPr txBox="1">
            <a:spLocks noChangeArrowheads="1"/>
          </p:cNvSpPr>
          <p:nvPr/>
        </p:nvSpPr>
        <p:spPr bwMode="auto">
          <a:xfrm>
            <a:off x="5770563" y="949325"/>
            <a:ext cx="313213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Houbovitá struktura </a:t>
            </a:r>
            <a:r>
              <a:rPr lang="cs-CZ" altLang="en-US" sz="1800"/>
              <a:t>plíce přenáší síly z jedné části plíce na druhou.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Jednotlivá alveolární septa mají tendenci se smršťovat vlivem povrchového napětí a elasticity.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Tímto alveolární septa udržují terminální bronchioly otevřené (jako provázky udržují stan napnutý).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     Směry sil vznikajících v alveolárních septech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     Směry sil v strukturách mimo rovinu řezu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cxnSp>
        <p:nvCxnSpPr>
          <p:cNvPr id="195" name="Přímá spojovací šipka 194"/>
          <p:cNvCxnSpPr/>
          <p:nvPr/>
        </p:nvCxnSpPr>
        <p:spPr>
          <a:xfrm>
            <a:off x="2339975" y="2203450"/>
            <a:ext cx="2159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Přímá spojovací šipka 198"/>
          <p:cNvCxnSpPr/>
          <p:nvPr/>
        </p:nvCxnSpPr>
        <p:spPr>
          <a:xfrm>
            <a:off x="2339975" y="2636838"/>
            <a:ext cx="2159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Přímá spojovací šipka 199"/>
          <p:cNvCxnSpPr/>
          <p:nvPr/>
        </p:nvCxnSpPr>
        <p:spPr>
          <a:xfrm>
            <a:off x="2339975" y="3141663"/>
            <a:ext cx="144463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Přímá spojovací šipka 200"/>
          <p:cNvCxnSpPr/>
          <p:nvPr/>
        </p:nvCxnSpPr>
        <p:spPr>
          <a:xfrm flipH="1">
            <a:off x="2609850" y="2636838"/>
            <a:ext cx="1619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Přímá spojovací šipka 204"/>
          <p:cNvCxnSpPr/>
          <p:nvPr/>
        </p:nvCxnSpPr>
        <p:spPr>
          <a:xfrm flipH="1">
            <a:off x="2609850" y="2203450"/>
            <a:ext cx="16192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Přímá spojovací šipka 205"/>
          <p:cNvCxnSpPr/>
          <p:nvPr/>
        </p:nvCxnSpPr>
        <p:spPr>
          <a:xfrm flipH="1">
            <a:off x="2538413" y="3140075"/>
            <a:ext cx="16192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Přímá spojovací šipka 206"/>
          <p:cNvCxnSpPr/>
          <p:nvPr/>
        </p:nvCxnSpPr>
        <p:spPr>
          <a:xfrm>
            <a:off x="3203575" y="2203450"/>
            <a:ext cx="2159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Přímá spojovací šipka 207"/>
          <p:cNvCxnSpPr/>
          <p:nvPr/>
        </p:nvCxnSpPr>
        <p:spPr>
          <a:xfrm rot="10800000">
            <a:off x="3473450" y="2205038"/>
            <a:ext cx="23495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Přímá spojovací šipka 209"/>
          <p:cNvCxnSpPr/>
          <p:nvPr/>
        </p:nvCxnSpPr>
        <p:spPr>
          <a:xfrm>
            <a:off x="3257550" y="2636838"/>
            <a:ext cx="1619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Přímá spojovací šipka 210"/>
          <p:cNvCxnSpPr/>
          <p:nvPr/>
        </p:nvCxnSpPr>
        <p:spPr>
          <a:xfrm flipH="1">
            <a:off x="3473450" y="2636838"/>
            <a:ext cx="1619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Přímá spojovací šipka 212"/>
          <p:cNvCxnSpPr/>
          <p:nvPr/>
        </p:nvCxnSpPr>
        <p:spPr>
          <a:xfrm>
            <a:off x="3132138" y="3140075"/>
            <a:ext cx="16192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Přímá spojovací šipka 213"/>
          <p:cNvCxnSpPr/>
          <p:nvPr/>
        </p:nvCxnSpPr>
        <p:spPr>
          <a:xfrm flipH="1">
            <a:off x="3348038" y="3140075"/>
            <a:ext cx="16192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Přímá spojovací šipka 215"/>
          <p:cNvCxnSpPr/>
          <p:nvPr/>
        </p:nvCxnSpPr>
        <p:spPr>
          <a:xfrm rot="10800000">
            <a:off x="1673225" y="2205038"/>
            <a:ext cx="23495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Přímá spojovací šipka 216"/>
          <p:cNvCxnSpPr/>
          <p:nvPr/>
        </p:nvCxnSpPr>
        <p:spPr>
          <a:xfrm rot="10800000">
            <a:off x="1673225" y="2706688"/>
            <a:ext cx="23495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Přímá spojovací šipka 217"/>
          <p:cNvCxnSpPr/>
          <p:nvPr/>
        </p:nvCxnSpPr>
        <p:spPr>
          <a:xfrm rot="10800000">
            <a:off x="1619250" y="3211513"/>
            <a:ext cx="23495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Volný tvar 219"/>
          <p:cNvSpPr/>
          <p:nvPr/>
        </p:nvSpPr>
        <p:spPr>
          <a:xfrm rot="5400000" flipH="1">
            <a:off x="2949575" y="2017713"/>
            <a:ext cx="66675" cy="441325"/>
          </a:xfrm>
          <a:custGeom>
            <a:avLst/>
            <a:gdLst>
              <a:gd name="connsiteX0" fmla="*/ 218303 w 218303"/>
              <a:gd name="connsiteY0" fmla="*/ 0 h 1124465"/>
              <a:gd name="connsiteX1" fmla="*/ 8238 w 218303"/>
              <a:gd name="connsiteY1" fmla="*/ 556054 h 1124465"/>
              <a:gd name="connsiteX2" fmla="*/ 168876 w 218303"/>
              <a:gd name="connsiteY2" fmla="*/ 1124465 h 11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303" h="1124465">
                <a:moveTo>
                  <a:pt x="218303" y="0"/>
                </a:moveTo>
                <a:cubicBezTo>
                  <a:pt x="117389" y="184321"/>
                  <a:pt x="16476" y="368643"/>
                  <a:pt x="8238" y="556054"/>
                </a:cubicBezTo>
                <a:cubicBezTo>
                  <a:pt x="0" y="743465"/>
                  <a:pt x="84438" y="933965"/>
                  <a:pt x="168876" y="1124465"/>
                </a:cubicBezTo>
              </a:path>
            </a:pathLst>
          </a:custGeom>
          <a:ln w="9525">
            <a:solidFill>
              <a:srgbClr val="FFA58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CC3300"/>
              </a:solidFill>
            </a:endParaRPr>
          </a:p>
        </p:txBody>
      </p:sp>
      <p:cxnSp>
        <p:nvCxnSpPr>
          <p:cNvPr id="221" name="Přímá spojovací šipka 220"/>
          <p:cNvCxnSpPr/>
          <p:nvPr/>
        </p:nvCxnSpPr>
        <p:spPr>
          <a:xfrm>
            <a:off x="2771775" y="2708275"/>
            <a:ext cx="215900" cy="1588"/>
          </a:xfrm>
          <a:prstGeom prst="straightConnector1">
            <a:avLst/>
          </a:prstGeom>
          <a:ln w="19050">
            <a:solidFill>
              <a:srgbClr val="FF876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Přímá spojovací šipka 222"/>
          <p:cNvCxnSpPr>
            <a:endCxn id="133" idx="1"/>
          </p:cNvCxnSpPr>
          <p:nvPr/>
        </p:nvCxnSpPr>
        <p:spPr>
          <a:xfrm rot="10800000" flipV="1">
            <a:off x="2992438" y="2706688"/>
            <a:ext cx="211137" cy="63500"/>
          </a:xfrm>
          <a:prstGeom prst="straightConnector1">
            <a:avLst/>
          </a:prstGeom>
          <a:ln w="19050">
            <a:solidFill>
              <a:srgbClr val="FF876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Přímá spojovací šipka 224"/>
          <p:cNvCxnSpPr/>
          <p:nvPr/>
        </p:nvCxnSpPr>
        <p:spPr>
          <a:xfrm rot="10800000">
            <a:off x="5753100" y="4981575"/>
            <a:ext cx="37782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Přímá spojovací šipka 226"/>
          <p:cNvCxnSpPr/>
          <p:nvPr/>
        </p:nvCxnSpPr>
        <p:spPr>
          <a:xfrm>
            <a:off x="5410200" y="4981575"/>
            <a:ext cx="2159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Přímá spojovací šipka 227"/>
          <p:cNvCxnSpPr/>
          <p:nvPr/>
        </p:nvCxnSpPr>
        <p:spPr>
          <a:xfrm>
            <a:off x="5626100" y="5775325"/>
            <a:ext cx="217488" cy="1588"/>
          </a:xfrm>
          <a:prstGeom prst="straightConnector1">
            <a:avLst/>
          </a:prstGeom>
          <a:ln w="19050">
            <a:solidFill>
              <a:srgbClr val="FF876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Přímá spojovací šipka 228"/>
          <p:cNvCxnSpPr/>
          <p:nvPr/>
        </p:nvCxnSpPr>
        <p:spPr>
          <a:xfrm rot="10800000" flipV="1">
            <a:off x="5961063" y="5715000"/>
            <a:ext cx="211137" cy="61913"/>
          </a:xfrm>
          <a:prstGeom prst="straightConnector1">
            <a:avLst/>
          </a:prstGeom>
          <a:ln w="19050">
            <a:solidFill>
              <a:srgbClr val="FF876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>
          <a:xfrm>
            <a:off x="468313" y="762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mtClean="0"/>
              <a:t>Struktura a síly v plíci během výdechu</a:t>
            </a:r>
          </a:p>
        </p:txBody>
      </p:sp>
      <p:grpSp>
        <p:nvGrpSpPr>
          <p:cNvPr id="15363" name="Skupina 146"/>
          <p:cNvGrpSpPr>
            <a:grpSpLocks/>
          </p:cNvGrpSpPr>
          <p:nvPr/>
        </p:nvGrpSpPr>
        <p:grpSpPr bwMode="auto">
          <a:xfrm>
            <a:off x="179388" y="1166813"/>
            <a:ext cx="3600450" cy="3816350"/>
            <a:chOff x="1115614" y="1700808"/>
            <a:chExt cx="4104456" cy="4104458"/>
          </a:xfrm>
        </p:grpSpPr>
        <p:grpSp>
          <p:nvGrpSpPr>
            <p:cNvPr id="15426" name="Skupina 26"/>
            <p:cNvGrpSpPr>
              <a:grpSpLocks/>
            </p:cNvGrpSpPr>
            <p:nvPr/>
          </p:nvGrpSpPr>
          <p:grpSpPr bwMode="auto">
            <a:xfrm rot="-180000">
              <a:off x="3518169" y="1700808"/>
              <a:ext cx="45719" cy="2160240"/>
              <a:chOff x="3491880" y="1700808"/>
              <a:chExt cx="45719" cy="2160240"/>
            </a:xfrm>
          </p:grpSpPr>
          <p:sp>
            <p:nvSpPr>
              <p:cNvPr id="14" name="Volný tvar 13"/>
              <p:cNvSpPr/>
              <p:nvPr/>
            </p:nvSpPr>
            <p:spPr>
              <a:xfrm>
                <a:off x="3492553" y="1689470"/>
                <a:ext cx="45244" cy="554887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15" name="Volný tvar 14"/>
              <p:cNvSpPr/>
              <p:nvPr/>
            </p:nvSpPr>
            <p:spPr>
              <a:xfrm>
                <a:off x="3492334" y="2769982"/>
                <a:ext cx="45242" cy="554887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16" name="Volný tvar 15"/>
              <p:cNvSpPr/>
              <p:nvPr/>
            </p:nvSpPr>
            <p:spPr>
              <a:xfrm>
                <a:off x="3492597" y="2275895"/>
                <a:ext cx="45244" cy="554888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17" name="Volný tvar 16"/>
              <p:cNvSpPr/>
              <p:nvPr/>
            </p:nvSpPr>
            <p:spPr>
              <a:xfrm>
                <a:off x="3492172" y="3294848"/>
                <a:ext cx="45242" cy="554888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sp>
          <p:nvSpPr>
            <p:cNvPr id="22" name="Volný tvar 21"/>
            <p:cNvSpPr/>
            <p:nvPr/>
          </p:nvSpPr>
          <p:spPr>
            <a:xfrm>
              <a:off x="3564171" y="3860599"/>
              <a:ext cx="45244" cy="145125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15428" name="Skupina 25"/>
            <p:cNvGrpSpPr>
              <a:grpSpLocks/>
            </p:cNvGrpSpPr>
            <p:nvPr/>
          </p:nvGrpSpPr>
          <p:grpSpPr bwMode="auto">
            <a:xfrm rot="120000">
              <a:off x="3059833" y="1721854"/>
              <a:ext cx="72008" cy="2211201"/>
              <a:chOff x="3086121" y="1721855"/>
              <a:chExt cx="45719" cy="2118146"/>
            </a:xfrm>
          </p:grpSpPr>
          <p:sp>
            <p:nvSpPr>
              <p:cNvPr id="18" name="Volný tvar 17"/>
              <p:cNvSpPr/>
              <p:nvPr/>
            </p:nvSpPr>
            <p:spPr>
              <a:xfrm flipH="1">
                <a:off x="3077916" y="1716335"/>
                <a:ext cx="45961" cy="552797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23" name="Volný tvar 22"/>
              <p:cNvSpPr/>
              <p:nvPr/>
            </p:nvSpPr>
            <p:spPr>
              <a:xfrm flipH="1">
                <a:off x="3079932" y="2218639"/>
                <a:ext cx="45961" cy="556068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24" name="Volný tvar 23"/>
              <p:cNvSpPr/>
              <p:nvPr/>
            </p:nvSpPr>
            <p:spPr>
              <a:xfrm flipH="1">
                <a:off x="3078380" y="2717674"/>
                <a:ext cx="52855" cy="556068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25" name="Volný tvar 24"/>
              <p:cNvSpPr/>
              <p:nvPr/>
            </p:nvSpPr>
            <p:spPr>
              <a:xfrm flipH="1">
                <a:off x="3078216" y="3274231"/>
                <a:ext cx="47110" cy="554433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cxnSp>
          <p:nvCxnSpPr>
            <p:cNvPr id="31" name="Přímá spojovací čára 30"/>
            <p:cNvCxnSpPr/>
            <p:nvPr/>
          </p:nvCxnSpPr>
          <p:spPr>
            <a:xfrm>
              <a:off x="3609415" y="3860599"/>
              <a:ext cx="11781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čára 31"/>
            <p:cNvCxnSpPr/>
            <p:nvPr/>
          </p:nvCxnSpPr>
          <p:spPr>
            <a:xfrm rot="5400000">
              <a:off x="3599855" y="4617575"/>
              <a:ext cx="1944667" cy="4307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čára 36"/>
            <p:cNvCxnSpPr/>
            <p:nvPr/>
          </p:nvCxnSpPr>
          <p:spPr>
            <a:xfrm rot="5400000">
              <a:off x="1402509" y="4868787"/>
              <a:ext cx="1872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čára 37"/>
            <p:cNvCxnSpPr/>
            <p:nvPr/>
          </p:nvCxnSpPr>
          <p:spPr>
            <a:xfrm>
              <a:off x="2313652" y="3930601"/>
              <a:ext cx="745607" cy="17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ovací čára 38"/>
            <p:cNvCxnSpPr/>
            <p:nvPr/>
          </p:nvCxnSpPr>
          <p:spPr>
            <a:xfrm rot="10800000">
              <a:off x="2338988" y="5805266"/>
              <a:ext cx="20178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ovací čára 43"/>
            <p:cNvCxnSpPr/>
            <p:nvPr/>
          </p:nvCxnSpPr>
          <p:spPr>
            <a:xfrm>
              <a:off x="2338988" y="4437682"/>
              <a:ext cx="6496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ovací čára 46"/>
            <p:cNvCxnSpPr/>
            <p:nvPr/>
          </p:nvCxnSpPr>
          <p:spPr>
            <a:xfrm>
              <a:off x="2338988" y="4869641"/>
              <a:ext cx="720270" cy="17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ovací čára 47"/>
            <p:cNvCxnSpPr/>
            <p:nvPr/>
          </p:nvCxnSpPr>
          <p:spPr>
            <a:xfrm>
              <a:off x="3851918" y="4869641"/>
              <a:ext cx="7202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ovací čára 48"/>
            <p:cNvCxnSpPr/>
            <p:nvPr/>
          </p:nvCxnSpPr>
          <p:spPr>
            <a:xfrm>
              <a:off x="3779529" y="5229890"/>
              <a:ext cx="647882" cy="1434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ovací čára 49"/>
            <p:cNvCxnSpPr/>
            <p:nvPr/>
          </p:nvCxnSpPr>
          <p:spPr>
            <a:xfrm flipV="1">
              <a:off x="3924307" y="4364267"/>
              <a:ext cx="720270" cy="734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ovací čára 53"/>
            <p:cNvCxnSpPr/>
            <p:nvPr/>
          </p:nvCxnSpPr>
          <p:spPr>
            <a:xfrm flipV="1">
              <a:off x="2338988" y="5229890"/>
              <a:ext cx="649691" cy="1434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ovací čára 59"/>
            <p:cNvCxnSpPr/>
            <p:nvPr/>
          </p:nvCxnSpPr>
          <p:spPr>
            <a:xfrm rot="5400000" flipH="1" flipV="1">
              <a:off x="2955110" y="5692581"/>
              <a:ext cx="2082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ovací čára 63"/>
            <p:cNvCxnSpPr/>
            <p:nvPr/>
          </p:nvCxnSpPr>
          <p:spPr>
            <a:xfrm rot="5400000" flipH="1" flipV="1">
              <a:off x="3602991" y="5692581"/>
              <a:ext cx="2082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ovací čára 71"/>
            <p:cNvCxnSpPr/>
            <p:nvPr/>
          </p:nvCxnSpPr>
          <p:spPr>
            <a:xfrm flipV="1">
              <a:off x="3851918" y="3860599"/>
              <a:ext cx="432524" cy="2885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ovací čára 76"/>
            <p:cNvCxnSpPr/>
            <p:nvPr/>
          </p:nvCxnSpPr>
          <p:spPr>
            <a:xfrm rot="5400000">
              <a:off x="4032328" y="2672857"/>
              <a:ext cx="1942959" cy="432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ovací čára 77"/>
            <p:cNvCxnSpPr/>
            <p:nvPr/>
          </p:nvCxnSpPr>
          <p:spPr>
            <a:xfrm rot="5400000" flipH="1" flipV="1">
              <a:off x="4108758" y="3748768"/>
              <a:ext cx="206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ovací čára 79"/>
            <p:cNvCxnSpPr/>
            <p:nvPr/>
          </p:nvCxnSpPr>
          <p:spPr>
            <a:xfrm flipV="1">
              <a:off x="3564171" y="3285224"/>
              <a:ext cx="360136" cy="8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ovací čára 81"/>
            <p:cNvCxnSpPr/>
            <p:nvPr/>
          </p:nvCxnSpPr>
          <p:spPr>
            <a:xfrm flipV="1">
              <a:off x="3564171" y="2781557"/>
              <a:ext cx="503104" cy="85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ovací čára 82"/>
            <p:cNvCxnSpPr/>
            <p:nvPr/>
          </p:nvCxnSpPr>
          <p:spPr>
            <a:xfrm flipV="1">
              <a:off x="3564171" y="2276183"/>
              <a:ext cx="503104" cy="85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ovací čára 90"/>
            <p:cNvCxnSpPr/>
            <p:nvPr/>
          </p:nvCxnSpPr>
          <p:spPr>
            <a:xfrm>
              <a:off x="4499800" y="3285224"/>
              <a:ext cx="4325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ovací čára 94"/>
            <p:cNvCxnSpPr/>
            <p:nvPr/>
          </p:nvCxnSpPr>
          <p:spPr>
            <a:xfrm>
              <a:off x="4572188" y="2781557"/>
              <a:ext cx="4325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ovací čára 97"/>
            <p:cNvCxnSpPr/>
            <p:nvPr/>
          </p:nvCxnSpPr>
          <p:spPr>
            <a:xfrm>
              <a:off x="4572188" y="2276183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ovací čára 106"/>
            <p:cNvCxnSpPr/>
            <p:nvPr/>
          </p:nvCxnSpPr>
          <p:spPr>
            <a:xfrm rot="5400000" flipH="1" flipV="1">
              <a:off x="4384381" y="2105448"/>
              <a:ext cx="3756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ovací čára 108"/>
            <p:cNvCxnSpPr/>
            <p:nvPr/>
          </p:nvCxnSpPr>
          <p:spPr>
            <a:xfrm>
              <a:off x="2483766" y="3356933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ovací čára 110"/>
            <p:cNvCxnSpPr/>
            <p:nvPr/>
          </p:nvCxnSpPr>
          <p:spPr>
            <a:xfrm>
              <a:off x="2483766" y="2781557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ovací čára 112"/>
            <p:cNvCxnSpPr/>
            <p:nvPr/>
          </p:nvCxnSpPr>
          <p:spPr>
            <a:xfrm>
              <a:off x="2483766" y="2276183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ovací čára 114"/>
            <p:cNvCxnSpPr/>
            <p:nvPr/>
          </p:nvCxnSpPr>
          <p:spPr>
            <a:xfrm>
              <a:off x="1763496" y="4437682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ovací čára 115"/>
            <p:cNvCxnSpPr/>
            <p:nvPr/>
          </p:nvCxnSpPr>
          <p:spPr>
            <a:xfrm>
              <a:off x="1763496" y="5013058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Přímá spojovací čára 116"/>
            <p:cNvCxnSpPr/>
            <p:nvPr/>
          </p:nvCxnSpPr>
          <p:spPr>
            <a:xfrm>
              <a:off x="2123630" y="3788891"/>
              <a:ext cx="215358" cy="1434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ovací čára 118"/>
            <p:cNvCxnSpPr/>
            <p:nvPr/>
          </p:nvCxnSpPr>
          <p:spPr>
            <a:xfrm>
              <a:off x="1763496" y="5373307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Přímá spojovací čára 119"/>
            <p:cNvCxnSpPr/>
            <p:nvPr/>
          </p:nvCxnSpPr>
          <p:spPr>
            <a:xfrm>
              <a:off x="1188003" y="3788891"/>
              <a:ext cx="5031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Přímá spojovací čára 120"/>
            <p:cNvCxnSpPr/>
            <p:nvPr/>
          </p:nvCxnSpPr>
          <p:spPr>
            <a:xfrm rot="10800000">
              <a:off x="1115614" y="5805266"/>
              <a:ext cx="14405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Přímá spojovací čára 121"/>
            <p:cNvCxnSpPr/>
            <p:nvPr/>
          </p:nvCxnSpPr>
          <p:spPr>
            <a:xfrm>
              <a:off x="1260392" y="3356933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Přímá spojovací čára 122"/>
            <p:cNvCxnSpPr/>
            <p:nvPr/>
          </p:nvCxnSpPr>
          <p:spPr>
            <a:xfrm>
              <a:off x="1330971" y="2781557"/>
              <a:ext cx="5773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Volný tvar 131"/>
            <p:cNvSpPr/>
            <p:nvPr/>
          </p:nvSpPr>
          <p:spPr>
            <a:xfrm rot="5400000" flipH="1">
              <a:off x="4212393" y="3069527"/>
              <a:ext cx="71709" cy="503104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33" name="Volný tvar 132"/>
            <p:cNvSpPr/>
            <p:nvPr/>
          </p:nvSpPr>
          <p:spPr>
            <a:xfrm rot="5400000" flipH="1">
              <a:off x="4283877" y="2564954"/>
              <a:ext cx="71709" cy="504914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40" name="Volný tvar 139"/>
            <p:cNvSpPr/>
            <p:nvPr/>
          </p:nvSpPr>
          <p:spPr>
            <a:xfrm rot="5400000" flipH="1">
              <a:off x="2087777" y="3105041"/>
              <a:ext cx="71709" cy="575493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  <p:sp>
          <p:nvSpPr>
            <p:cNvPr id="141" name="Volný tvar 140"/>
            <p:cNvSpPr/>
            <p:nvPr/>
          </p:nvSpPr>
          <p:spPr>
            <a:xfrm rot="5400000" flipH="1">
              <a:off x="2160165" y="2529665"/>
              <a:ext cx="71709" cy="575493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</p:grpSp>
      <p:cxnSp>
        <p:nvCxnSpPr>
          <p:cNvPr id="148" name="Přímá spojovací čára 147"/>
          <p:cNvCxnSpPr/>
          <p:nvPr/>
        </p:nvCxnSpPr>
        <p:spPr>
          <a:xfrm rot="5400000">
            <a:off x="2951957" y="4299744"/>
            <a:ext cx="2160587" cy="50482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Přímá spojovací čára 149"/>
          <p:cNvCxnSpPr/>
          <p:nvPr/>
        </p:nvCxnSpPr>
        <p:spPr>
          <a:xfrm rot="10800000" flipV="1">
            <a:off x="2627313" y="5632450"/>
            <a:ext cx="1152525" cy="2159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Přímá spojovací šipka 166"/>
          <p:cNvCxnSpPr/>
          <p:nvPr/>
        </p:nvCxnSpPr>
        <p:spPr>
          <a:xfrm flipV="1">
            <a:off x="1908175" y="4767263"/>
            <a:ext cx="863600" cy="576262"/>
          </a:xfrm>
          <a:prstGeom prst="straightConnector1">
            <a:avLst/>
          </a:prstGeom>
          <a:ln>
            <a:solidFill>
              <a:srgbClr val="8AC7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Přímá spojovací šipka 169"/>
          <p:cNvCxnSpPr/>
          <p:nvPr/>
        </p:nvCxnSpPr>
        <p:spPr>
          <a:xfrm rot="16200000" flipV="1">
            <a:off x="1260475" y="4695825"/>
            <a:ext cx="1079500" cy="215900"/>
          </a:xfrm>
          <a:prstGeom prst="straightConnector1">
            <a:avLst/>
          </a:prstGeom>
          <a:ln>
            <a:solidFill>
              <a:srgbClr val="8AC7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Přímá spojovací šipka 172"/>
          <p:cNvCxnSpPr/>
          <p:nvPr/>
        </p:nvCxnSpPr>
        <p:spPr>
          <a:xfrm rot="5400000" flipH="1" flipV="1">
            <a:off x="1720056" y="4883944"/>
            <a:ext cx="655638" cy="279400"/>
          </a:xfrm>
          <a:prstGeom prst="straightConnector1">
            <a:avLst/>
          </a:prstGeom>
          <a:ln>
            <a:solidFill>
              <a:srgbClr val="8AC7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TextovéPole 175"/>
          <p:cNvSpPr txBox="1">
            <a:spLocks noChangeArrowheads="1"/>
          </p:cNvSpPr>
          <p:nvPr/>
        </p:nvSpPr>
        <p:spPr bwMode="auto">
          <a:xfrm>
            <a:off x="684213" y="534352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Jednotlivé alveoly</a:t>
            </a:r>
          </a:p>
        </p:txBody>
      </p:sp>
      <p:sp>
        <p:nvSpPr>
          <p:cNvPr id="15370" name="TextovéPole 180"/>
          <p:cNvSpPr txBox="1">
            <a:spLocks noChangeArrowheads="1"/>
          </p:cNvSpPr>
          <p:nvPr/>
        </p:nvSpPr>
        <p:spPr bwMode="auto">
          <a:xfrm>
            <a:off x="1331913" y="649288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Terminální bronchiolus</a:t>
            </a:r>
          </a:p>
        </p:txBody>
      </p:sp>
      <p:cxnSp>
        <p:nvCxnSpPr>
          <p:cNvPr id="183" name="Přímá spojovací čára 182"/>
          <p:cNvCxnSpPr/>
          <p:nvPr/>
        </p:nvCxnSpPr>
        <p:spPr>
          <a:xfrm rot="5400000">
            <a:off x="3420269" y="2104232"/>
            <a:ext cx="2232025" cy="503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ovéPole 192"/>
          <p:cNvSpPr txBox="1">
            <a:spLocks noChangeArrowheads="1"/>
          </p:cNvSpPr>
          <p:nvPr/>
        </p:nvSpPr>
        <p:spPr bwMode="auto">
          <a:xfrm>
            <a:off x="4932363" y="808038"/>
            <a:ext cx="4211637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	Při výdechu je v alveolech vyšší  tlak než v okolním vzduchu.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	Při proudění bronchioly se tento tlak postupně spotřebovává a klesá.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	V terminálním bronchiolu je proto nižší tlak než v okolních alveolech.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	Vyšší tlak z okolí má tendenci bronchiolus uzavírat. Této tendenci brání elastický protitah alveolárních sept.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u="sng"/>
              <a:t>Legenda: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Směry tahu alveolárních sept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 Směry tlakových sil vzduchu.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 Směr proudění vzduchu.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  Místa s nejnižším,  středním a nejvyšším tlakem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Síla vznikající podtlakem v pleurální dutině.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cxnSp>
        <p:nvCxnSpPr>
          <p:cNvPr id="195" name="Přímá spojovací šipka 194"/>
          <p:cNvCxnSpPr/>
          <p:nvPr/>
        </p:nvCxnSpPr>
        <p:spPr>
          <a:xfrm flipV="1">
            <a:off x="2339975" y="1636713"/>
            <a:ext cx="414338" cy="333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Přímá spojovací šipka 198"/>
          <p:cNvCxnSpPr/>
          <p:nvPr/>
        </p:nvCxnSpPr>
        <p:spPr>
          <a:xfrm>
            <a:off x="2339975" y="2173288"/>
            <a:ext cx="360363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Přímá spojovací šipka 199"/>
          <p:cNvCxnSpPr/>
          <p:nvPr/>
        </p:nvCxnSpPr>
        <p:spPr>
          <a:xfrm>
            <a:off x="2339975" y="2608263"/>
            <a:ext cx="2159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Přímá spojovací šipka 207"/>
          <p:cNvCxnSpPr/>
          <p:nvPr/>
        </p:nvCxnSpPr>
        <p:spPr>
          <a:xfrm rot="10800000">
            <a:off x="3348038" y="1671638"/>
            <a:ext cx="360362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Přímá spojovací šipka 210"/>
          <p:cNvCxnSpPr/>
          <p:nvPr/>
        </p:nvCxnSpPr>
        <p:spPr>
          <a:xfrm rot="10800000">
            <a:off x="3348038" y="2103438"/>
            <a:ext cx="287337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Přímá spojovací šipka 213"/>
          <p:cNvCxnSpPr/>
          <p:nvPr/>
        </p:nvCxnSpPr>
        <p:spPr>
          <a:xfrm rot="10800000" flipV="1">
            <a:off x="3276600" y="2606675"/>
            <a:ext cx="233363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Přímá spojovací šipka 215"/>
          <p:cNvCxnSpPr/>
          <p:nvPr/>
        </p:nvCxnSpPr>
        <p:spPr>
          <a:xfrm rot="10800000">
            <a:off x="1476375" y="1671638"/>
            <a:ext cx="4318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Přímá spojovací šipka 216"/>
          <p:cNvCxnSpPr/>
          <p:nvPr/>
        </p:nvCxnSpPr>
        <p:spPr>
          <a:xfrm rot="10800000">
            <a:off x="1547813" y="2174875"/>
            <a:ext cx="36036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Přímá spojovací šipka 217"/>
          <p:cNvCxnSpPr/>
          <p:nvPr/>
        </p:nvCxnSpPr>
        <p:spPr>
          <a:xfrm rot="10800000" flipV="1">
            <a:off x="1547813" y="2679700"/>
            <a:ext cx="30638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Volný tvar 219"/>
          <p:cNvSpPr/>
          <p:nvPr/>
        </p:nvSpPr>
        <p:spPr>
          <a:xfrm rot="5400000" flipH="1">
            <a:off x="2949575" y="1484313"/>
            <a:ext cx="66675" cy="441325"/>
          </a:xfrm>
          <a:custGeom>
            <a:avLst/>
            <a:gdLst>
              <a:gd name="connsiteX0" fmla="*/ 218303 w 218303"/>
              <a:gd name="connsiteY0" fmla="*/ 0 h 1124465"/>
              <a:gd name="connsiteX1" fmla="*/ 8238 w 218303"/>
              <a:gd name="connsiteY1" fmla="*/ 556054 h 1124465"/>
              <a:gd name="connsiteX2" fmla="*/ 168876 w 218303"/>
              <a:gd name="connsiteY2" fmla="*/ 1124465 h 11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303" h="1124465">
                <a:moveTo>
                  <a:pt x="218303" y="0"/>
                </a:moveTo>
                <a:cubicBezTo>
                  <a:pt x="117389" y="184321"/>
                  <a:pt x="16476" y="368643"/>
                  <a:pt x="8238" y="556054"/>
                </a:cubicBezTo>
                <a:cubicBezTo>
                  <a:pt x="0" y="743465"/>
                  <a:pt x="84438" y="933965"/>
                  <a:pt x="168876" y="1124465"/>
                </a:cubicBezTo>
              </a:path>
            </a:pathLst>
          </a:custGeom>
          <a:ln w="9525">
            <a:solidFill>
              <a:srgbClr val="FFA58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CC3300"/>
              </a:solidFill>
            </a:endParaRPr>
          </a:p>
        </p:txBody>
      </p:sp>
      <p:cxnSp>
        <p:nvCxnSpPr>
          <p:cNvPr id="227" name="Přímá spojovací šipka 226"/>
          <p:cNvCxnSpPr/>
          <p:nvPr/>
        </p:nvCxnSpPr>
        <p:spPr>
          <a:xfrm>
            <a:off x="4716463" y="4551363"/>
            <a:ext cx="287337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ovací čára 102"/>
          <p:cNvCxnSpPr/>
          <p:nvPr/>
        </p:nvCxnSpPr>
        <p:spPr>
          <a:xfrm>
            <a:off x="2051050" y="3832225"/>
            <a:ext cx="288925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ovací čára 104"/>
          <p:cNvCxnSpPr/>
          <p:nvPr/>
        </p:nvCxnSpPr>
        <p:spPr>
          <a:xfrm>
            <a:off x="2051050" y="3903663"/>
            <a:ext cx="288925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čára 105"/>
          <p:cNvCxnSpPr/>
          <p:nvPr/>
        </p:nvCxnSpPr>
        <p:spPr>
          <a:xfrm>
            <a:off x="2051050" y="3975100"/>
            <a:ext cx="288925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ovací čára 107"/>
          <p:cNvCxnSpPr/>
          <p:nvPr/>
        </p:nvCxnSpPr>
        <p:spPr>
          <a:xfrm>
            <a:off x="2771775" y="2454275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ovací čára 109"/>
          <p:cNvCxnSpPr/>
          <p:nvPr/>
        </p:nvCxnSpPr>
        <p:spPr>
          <a:xfrm>
            <a:off x="2771775" y="2535238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ovací čára 111"/>
          <p:cNvCxnSpPr/>
          <p:nvPr/>
        </p:nvCxnSpPr>
        <p:spPr>
          <a:xfrm>
            <a:off x="2771775" y="2608263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ovací čára 113"/>
          <p:cNvCxnSpPr/>
          <p:nvPr/>
        </p:nvCxnSpPr>
        <p:spPr>
          <a:xfrm>
            <a:off x="971550" y="2419350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čára 117"/>
          <p:cNvCxnSpPr/>
          <p:nvPr/>
        </p:nvCxnSpPr>
        <p:spPr>
          <a:xfrm>
            <a:off x="971550" y="2490788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ovací čára 123"/>
          <p:cNvCxnSpPr/>
          <p:nvPr/>
        </p:nvCxnSpPr>
        <p:spPr>
          <a:xfrm>
            <a:off x="971550" y="2562225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ovací čára 125"/>
          <p:cNvCxnSpPr/>
          <p:nvPr/>
        </p:nvCxnSpPr>
        <p:spPr>
          <a:xfrm>
            <a:off x="1979613" y="2535238"/>
            <a:ext cx="215900" cy="0"/>
          </a:xfrm>
          <a:prstGeom prst="line">
            <a:avLst/>
          </a:prstGeom>
          <a:ln w="7620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ovací čára 126"/>
          <p:cNvCxnSpPr/>
          <p:nvPr/>
        </p:nvCxnSpPr>
        <p:spPr>
          <a:xfrm>
            <a:off x="1979613" y="2616200"/>
            <a:ext cx="215900" cy="0"/>
          </a:xfrm>
          <a:prstGeom prst="line">
            <a:avLst/>
          </a:prstGeom>
          <a:ln w="7620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ovací čára 127"/>
          <p:cNvCxnSpPr/>
          <p:nvPr/>
        </p:nvCxnSpPr>
        <p:spPr>
          <a:xfrm>
            <a:off x="2016125" y="1600200"/>
            <a:ext cx="179388" cy="0"/>
          </a:xfrm>
          <a:prstGeom prst="line">
            <a:avLst/>
          </a:prstGeom>
          <a:ln w="7620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ovací čára 146"/>
          <p:cNvCxnSpPr/>
          <p:nvPr/>
        </p:nvCxnSpPr>
        <p:spPr>
          <a:xfrm>
            <a:off x="971550" y="1590675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Přímá spojovací čára 148"/>
          <p:cNvCxnSpPr/>
          <p:nvPr/>
        </p:nvCxnSpPr>
        <p:spPr>
          <a:xfrm>
            <a:off x="971550" y="1671638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Přímá spojovací čára 150"/>
          <p:cNvCxnSpPr/>
          <p:nvPr/>
        </p:nvCxnSpPr>
        <p:spPr>
          <a:xfrm>
            <a:off x="971550" y="1743075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Šipka nahoru 171"/>
          <p:cNvSpPr/>
          <p:nvPr/>
        </p:nvSpPr>
        <p:spPr>
          <a:xfrm>
            <a:off x="1979613" y="2824163"/>
            <a:ext cx="215900" cy="576262"/>
          </a:xfrm>
          <a:prstGeom prst="upArrow">
            <a:avLst/>
          </a:prstGeom>
          <a:noFill/>
          <a:ln>
            <a:solidFill>
              <a:srgbClr val="0FDFB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4" name="Šipka nahoru 173"/>
          <p:cNvSpPr/>
          <p:nvPr/>
        </p:nvSpPr>
        <p:spPr>
          <a:xfrm>
            <a:off x="1979613" y="1816100"/>
            <a:ext cx="215900" cy="503238"/>
          </a:xfrm>
          <a:prstGeom prst="upArrow">
            <a:avLst/>
          </a:prstGeom>
          <a:noFill/>
          <a:ln>
            <a:solidFill>
              <a:srgbClr val="0FDFB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5" name="Šipka nahoru 174"/>
          <p:cNvSpPr/>
          <p:nvPr/>
        </p:nvSpPr>
        <p:spPr>
          <a:xfrm>
            <a:off x="1979613" y="1095375"/>
            <a:ext cx="215900" cy="360363"/>
          </a:xfrm>
          <a:prstGeom prst="upArrow">
            <a:avLst/>
          </a:prstGeom>
          <a:noFill/>
          <a:ln>
            <a:solidFill>
              <a:srgbClr val="0FDFB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91" name="Přímá spojovací šipka 190"/>
          <p:cNvCxnSpPr/>
          <p:nvPr/>
        </p:nvCxnSpPr>
        <p:spPr>
          <a:xfrm flipH="1">
            <a:off x="2339975" y="1873250"/>
            <a:ext cx="368300" cy="15875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Přímá spojovací šipka 191"/>
          <p:cNvCxnSpPr/>
          <p:nvPr/>
        </p:nvCxnSpPr>
        <p:spPr>
          <a:xfrm rot="10800000">
            <a:off x="2339975" y="2390775"/>
            <a:ext cx="215900" cy="1588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Přímá spojovací šipka 193"/>
          <p:cNvCxnSpPr/>
          <p:nvPr/>
        </p:nvCxnSpPr>
        <p:spPr>
          <a:xfrm rot="10800000" flipV="1">
            <a:off x="2339975" y="1382713"/>
            <a:ext cx="431800" cy="1587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Přímá spojovací šipka 196"/>
          <p:cNvCxnSpPr/>
          <p:nvPr/>
        </p:nvCxnSpPr>
        <p:spPr>
          <a:xfrm>
            <a:off x="1692275" y="2965450"/>
            <a:ext cx="142875" cy="1588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Přímá spojovací šipka 197"/>
          <p:cNvCxnSpPr/>
          <p:nvPr/>
        </p:nvCxnSpPr>
        <p:spPr>
          <a:xfrm>
            <a:off x="1547813" y="1887538"/>
            <a:ext cx="360362" cy="1587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Přímá spojovací šipka 201"/>
          <p:cNvCxnSpPr/>
          <p:nvPr/>
        </p:nvCxnSpPr>
        <p:spPr>
          <a:xfrm>
            <a:off x="1476375" y="1382713"/>
            <a:ext cx="431800" cy="1587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Přímá spojovací šipka 221"/>
          <p:cNvCxnSpPr/>
          <p:nvPr/>
        </p:nvCxnSpPr>
        <p:spPr>
          <a:xfrm flipH="1">
            <a:off x="2411413" y="2965450"/>
            <a:ext cx="144462" cy="1588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Přímá spojovací šipka 223"/>
          <p:cNvCxnSpPr/>
          <p:nvPr/>
        </p:nvCxnSpPr>
        <p:spPr>
          <a:xfrm rot="10800000" flipH="1">
            <a:off x="1692275" y="2390775"/>
            <a:ext cx="215900" cy="1588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Přímá spojovací čára 240"/>
          <p:cNvCxnSpPr/>
          <p:nvPr/>
        </p:nvCxnSpPr>
        <p:spPr>
          <a:xfrm>
            <a:off x="2924175" y="1590675"/>
            <a:ext cx="17938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Přímá spojovací čára 241"/>
          <p:cNvCxnSpPr/>
          <p:nvPr/>
        </p:nvCxnSpPr>
        <p:spPr>
          <a:xfrm>
            <a:off x="2924175" y="1671638"/>
            <a:ext cx="17938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Přímá spojovací čára 242"/>
          <p:cNvCxnSpPr/>
          <p:nvPr/>
        </p:nvCxnSpPr>
        <p:spPr>
          <a:xfrm>
            <a:off x="2924175" y="1743075"/>
            <a:ext cx="17938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Přímá spojovací šipka 250"/>
          <p:cNvCxnSpPr/>
          <p:nvPr/>
        </p:nvCxnSpPr>
        <p:spPr>
          <a:xfrm>
            <a:off x="3708400" y="1887538"/>
            <a:ext cx="358775" cy="714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Přímá spojovací šipka 252"/>
          <p:cNvCxnSpPr/>
          <p:nvPr/>
        </p:nvCxnSpPr>
        <p:spPr>
          <a:xfrm>
            <a:off x="3563938" y="2390775"/>
            <a:ext cx="360362" cy="730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Přímá spojovací šipka 253"/>
          <p:cNvCxnSpPr/>
          <p:nvPr/>
        </p:nvCxnSpPr>
        <p:spPr>
          <a:xfrm>
            <a:off x="3492500" y="2967038"/>
            <a:ext cx="358775" cy="730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Přímá spojovací šipka 254"/>
          <p:cNvCxnSpPr/>
          <p:nvPr/>
        </p:nvCxnSpPr>
        <p:spPr>
          <a:xfrm>
            <a:off x="3419475" y="3400425"/>
            <a:ext cx="360363" cy="714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Přímá spojovací šipka 257"/>
          <p:cNvCxnSpPr/>
          <p:nvPr/>
        </p:nvCxnSpPr>
        <p:spPr>
          <a:xfrm rot="10800000" flipV="1">
            <a:off x="4643438" y="4840288"/>
            <a:ext cx="433387" cy="1587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Šipka nahoru 258"/>
          <p:cNvSpPr/>
          <p:nvPr/>
        </p:nvSpPr>
        <p:spPr>
          <a:xfrm>
            <a:off x="4787900" y="4983163"/>
            <a:ext cx="215900" cy="288925"/>
          </a:xfrm>
          <a:prstGeom prst="upArrow">
            <a:avLst/>
          </a:prstGeom>
          <a:noFill/>
          <a:ln>
            <a:solidFill>
              <a:srgbClr val="0FDFB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60" name="Přímá spojovací čára 259"/>
          <p:cNvCxnSpPr/>
          <p:nvPr/>
        </p:nvCxnSpPr>
        <p:spPr>
          <a:xfrm>
            <a:off x="3959225" y="5632450"/>
            <a:ext cx="180975" cy="0"/>
          </a:xfrm>
          <a:prstGeom prst="line">
            <a:avLst/>
          </a:prstGeom>
          <a:ln w="7620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římá spojovací čára 260"/>
          <p:cNvCxnSpPr/>
          <p:nvPr/>
        </p:nvCxnSpPr>
        <p:spPr>
          <a:xfrm>
            <a:off x="4284663" y="5551488"/>
            <a:ext cx="215900" cy="0"/>
          </a:xfrm>
          <a:prstGeom prst="line">
            <a:avLst/>
          </a:prstGeom>
          <a:ln w="7620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Přímá spojovací čára 261"/>
          <p:cNvCxnSpPr/>
          <p:nvPr/>
        </p:nvCxnSpPr>
        <p:spPr>
          <a:xfrm>
            <a:off x="4284663" y="5632450"/>
            <a:ext cx="215900" cy="0"/>
          </a:xfrm>
          <a:prstGeom prst="line">
            <a:avLst/>
          </a:prstGeom>
          <a:ln w="7620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Přímá spojovací čára 262"/>
          <p:cNvCxnSpPr/>
          <p:nvPr/>
        </p:nvCxnSpPr>
        <p:spPr>
          <a:xfrm>
            <a:off x="4643438" y="5487988"/>
            <a:ext cx="288925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Přímá spojovací čára 263"/>
          <p:cNvCxnSpPr/>
          <p:nvPr/>
        </p:nvCxnSpPr>
        <p:spPr>
          <a:xfrm>
            <a:off x="4643438" y="5559425"/>
            <a:ext cx="288925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Přímá spojovací čára 264"/>
          <p:cNvCxnSpPr/>
          <p:nvPr/>
        </p:nvCxnSpPr>
        <p:spPr>
          <a:xfrm>
            <a:off x="4643438" y="5632450"/>
            <a:ext cx="288925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Přímá spojovací šipka 265"/>
          <p:cNvCxnSpPr/>
          <p:nvPr/>
        </p:nvCxnSpPr>
        <p:spPr>
          <a:xfrm>
            <a:off x="4643438" y="5919788"/>
            <a:ext cx="360362" cy="714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 idx="4294967295"/>
          </p:nvPr>
        </p:nvSpPr>
        <p:spPr>
          <a:xfrm>
            <a:off x="395288" y="76200"/>
            <a:ext cx="8507412" cy="1143000"/>
          </a:xfrm>
        </p:spPr>
        <p:txBody>
          <a:bodyPr/>
          <a:lstStyle/>
          <a:p>
            <a:pPr eaLnBrk="1" hangingPunct="1"/>
            <a:r>
              <a:rPr lang="cs-CZ" altLang="en-US" smtClean="0"/>
              <a:t>Síly u výdechové obstrukce u emfyzému</a:t>
            </a:r>
          </a:p>
        </p:txBody>
      </p:sp>
      <p:grpSp>
        <p:nvGrpSpPr>
          <p:cNvPr id="16387" name="Skupina 146"/>
          <p:cNvGrpSpPr>
            <a:grpSpLocks/>
          </p:cNvGrpSpPr>
          <p:nvPr/>
        </p:nvGrpSpPr>
        <p:grpSpPr bwMode="auto">
          <a:xfrm>
            <a:off x="179388" y="1701800"/>
            <a:ext cx="3600450" cy="3757613"/>
            <a:chOff x="1115614" y="1764460"/>
            <a:chExt cx="4104456" cy="4040806"/>
          </a:xfrm>
        </p:grpSpPr>
        <p:grpSp>
          <p:nvGrpSpPr>
            <p:cNvPr id="16443" name="Skupina 26"/>
            <p:cNvGrpSpPr>
              <a:grpSpLocks/>
            </p:cNvGrpSpPr>
            <p:nvPr/>
          </p:nvGrpSpPr>
          <p:grpSpPr bwMode="auto">
            <a:xfrm rot="-180000">
              <a:off x="3403065" y="1764460"/>
              <a:ext cx="198671" cy="2111099"/>
              <a:chOff x="3374782" y="1762385"/>
              <a:chExt cx="198671" cy="2111099"/>
            </a:xfrm>
          </p:grpSpPr>
          <p:sp>
            <p:nvSpPr>
              <p:cNvPr id="99" name="Volný tvar 98"/>
              <p:cNvSpPr/>
              <p:nvPr/>
            </p:nvSpPr>
            <p:spPr>
              <a:xfrm rot="21120000">
                <a:off x="3470510" y="1762257"/>
                <a:ext cx="45244" cy="554822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3362780" y="2267592"/>
                <a:ext cx="204500" cy="1599593"/>
              </a:xfrm>
              <a:custGeom>
                <a:avLst/>
                <a:gdLst>
                  <a:gd name="connsiteX0" fmla="*/ 218303 w 218303"/>
                  <a:gd name="connsiteY0" fmla="*/ 0 h 1124465"/>
                  <a:gd name="connsiteX1" fmla="*/ 8238 w 218303"/>
                  <a:gd name="connsiteY1" fmla="*/ 556054 h 1124465"/>
                  <a:gd name="connsiteX2" fmla="*/ 168876 w 218303"/>
                  <a:gd name="connsiteY2" fmla="*/ 1124465 h 11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03" h="1124465">
                    <a:moveTo>
                      <a:pt x="218303" y="0"/>
                    </a:moveTo>
                    <a:cubicBezTo>
                      <a:pt x="117389" y="184321"/>
                      <a:pt x="16476" y="368643"/>
                      <a:pt x="8238" y="556054"/>
                    </a:cubicBezTo>
                    <a:cubicBezTo>
                      <a:pt x="0" y="743465"/>
                      <a:pt x="84438" y="933965"/>
                      <a:pt x="168876" y="1124465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sp>
          <p:nvSpPr>
            <p:cNvPr id="55" name="Volný tvar 54"/>
            <p:cNvSpPr/>
            <p:nvPr/>
          </p:nvSpPr>
          <p:spPr>
            <a:xfrm>
              <a:off x="3564171" y="3860831"/>
              <a:ext cx="45244" cy="143400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7" name="Volný tvar 96"/>
            <p:cNvSpPr/>
            <p:nvPr/>
          </p:nvSpPr>
          <p:spPr>
            <a:xfrm rot="120000" flipH="1">
              <a:off x="3084595" y="2780210"/>
              <a:ext cx="142968" cy="1169392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57" name="Přímá spojovací čára 56"/>
            <p:cNvCxnSpPr/>
            <p:nvPr/>
          </p:nvCxnSpPr>
          <p:spPr>
            <a:xfrm>
              <a:off x="3609415" y="3860831"/>
              <a:ext cx="11781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ovací čára 57"/>
            <p:cNvCxnSpPr/>
            <p:nvPr/>
          </p:nvCxnSpPr>
          <p:spPr>
            <a:xfrm rot="5400000">
              <a:off x="3599970" y="4617691"/>
              <a:ext cx="1944435" cy="4307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ovací čára 58"/>
            <p:cNvCxnSpPr/>
            <p:nvPr/>
          </p:nvCxnSpPr>
          <p:spPr>
            <a:xfrm rot="5400000">
              <a:off x="1402620" y="4868898"/>
              <a:ext cx="18727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ovací čára 59"/>
            <p:cNvCxnSpPr/>
            <p:nvPr/>
          </p:nvCxnSpPr>
          <p:spPr>
            <a:xfrm>
              <a:off x="2313652" y="3930824"/>
              <a:ext cx="745607" cy="17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ovací čára 60"/>
            <p:cNvCxnSpPr/>
            <p:nvPr/>
          </p:nvCxnSpPr>
          <p:spPr>
            <a:xfrm rot="10800000">
              <a:off x="2338988" y="5805266"/>
              <a:ext cx="20178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ovací čára 62"/>
            <p:cNvCxnSpPr/>
            <p:nvPr/>
          </p:nvCxnSpPr>
          <p:spPr>
            <a:xfrm>
              <a:off x="2338988" y="4869752"/>
              <a:ext cx="720270" cy="17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ovací čára 64"/>
            <p:cNvCxnSpPr/>
            <p:nvPr/>
          </p:nvCxnSpPr>
          <p:spPr>
            <a:xfrm>
              <a:off x="3779529" y="5229959"/>
              <a:ext cx="647882" cy="14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ovací čára 65"/>
            <p:cNvCxnSpPr/>
            <p:nvPr/>
          </p:nvCxnSpPr>
          <p:spPr>
            <a:xfrm flipV="1">
              <a:off x="3924307" y="4364438"/>
              <a:ext cx="720270" cy="734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ovací čára 70"/>
            <p:cNvCxnSpPr/>
            <p:nvPr/>
          </p:nvCxnSpPr>
          <p:spPr>
            <a:xfrm rot="5400000">
              <a:off x="4031591" y="2672350"/>
              <a:ext cx="1944434" cy="432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ovací čára 71"/>
            <p:cNvCxnSpPr/>
            <p:nvPr/>
          </p:nvCxnSpPr>
          <p:spPr>
            <a:xfrm rot="5400000" flipH="1" flipV="1">
              <a:off x="4108770" y="3749013"/>
              <a:ext cx="20656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ovací čára 74"/>
            <p:cNvCxnSpPr/>
            <p:nvPr/>
          </p:nvCxnSpPr>
          <p:spPr>
            <a:xfrm flipV="1">
              <a:off x="3564171" y="2276603"/>
              <a:ext cx="503104" cy="8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ovací čára 77"/>
            <p:cNvCxnSpPr/>
            <p:nvPr/>
          </p:nvCxnSpPr>
          <p:spPr>
            <a:xfrm>
              <a:off x="4572188" y="2276603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ovací čára 80"/>
            <p:cNvCxnSpPr/>
            <p:nvPr/>
          </p:nvCxnSpPr>
          <p:spPr>
            <a:xfrm>
              <a:off x="2483766" y="2780210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ovací čára 82"/>
            <p:cNvCxnSpPr/>
            <p:nvPr/>
          </p:nvCxnSpPr>
          <p:spPr>
            <a:xfrm>
              <a:off x="1763496" y="4437845"/>
              <a:ext cx="5754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ovací čára 84"/>
            <p:cNvCxnSpPr/>
            <p:nvPr/>
          </p:nvCxnSpPr>
          <p:spPr>
            <a:xfrm>
              <a:off x="2123630" y="3789131"/>
              <a:ext cx="215358" cy="14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ovací čára 86"/>
            <p:cNvCxnSpPr/>
            <p:nvPr/>
          </p:nvCxnSpPr>
          <p:spPr>
            <a:xfrm>
              <a:off x="1188003" y="3789131"/>
              <a:ext cx="5031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ovací čára 87"/>
            <p:cNvCxnSpPr/>
            <p:nvPr/>
          </p:nvCxnSpPr>
          <p:spPr>
            <a:xfrm rot="10800000">
              <a:off x="1115614" y="5805266"/>
              <a:ext cx="14405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ovací čára 89"/>
            <p:cNvCxnSpPr/>
            <p:nvPr/>
          </p:nvCxnSpPr>
          <p:spPr>
            <a:xfrm>
              <a:off x="1330971" y="2780210"/>
              <a:ext cx="5773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Volný tvar 93"/>
            <p:cNvSpPr/>
            <p:nvPr/>
          </p:nvSpPr>
          <p:spPr>
            <a:xfrm rot="5400000" flipH="1">
              <a:off x="2159317" y="2529167"/>
              <a:ext cx="73407" cy="575493"/>
            </a:xfrm>
            <a:custGeom>
              <a:avLst/>
              <a:gdLst>
                <a:gd name="connsiteX0" fmla="*/ 218303 w 218303"/>
                <a:gd name="connsiteY0" fmla="*/ 0 h 1124465"/>
                <a:gd name="connsiteX1" fmla="*/ 8238 w 218303"/>
                <a:gd name="connsiteY1" fmla="*/ 556054 h 1124465"/>
                <a:gd name="connsiteX2" fmla="*/ 168876 w 218303"/>
                <a:gd name="connsiteY2" fmla="*/ 1124465 h 1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03" h="1124465">
                  <a:moveTo>
                    <a:pt x="218303" y="0"/>
                  </a:moveTo>
                  <a:cubicBezTo>
                    <a:pt x="117389" y="184321"/>
                    <a:pt x="16476" y="368643"/>
                    <a:pt x="8238" y="556054"/>
                  </a:cubicBezTo>
                  <a:cubicBezTo>
                    <a:pt x="0" y="743465"/>
                    <a:pt x="84438" y="933965"/>
                    <a:pt x="168876" y="1124465"/>
                  </a:cubicBezTo>
                </a:path>
              </a:pathLst>
            </a:custGeom>
            <a:ln w="9525">
              <a:solidFill>
                <a:srgbClr val="FFA58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CC3300"/>
                </a:solidFill>
              </a:endParaRPr>
            </a:p>
          </p:txBody>
        </p:sp>
      </p:grpSp>
      <p:cxnSp>
        <p:nvCxnSpPr>
          <p:cNvPr id="103" name="Přímá spojovací čára 102"/>
          <p:cNvCxnSpPr/>
          <p:nvPr/>
        </p:nvCxnSpPr>
        <p:spPr>
          <a:xfrm rot="5400000">
            <a:off x="2952751" y="4775200"/>
            <a:ext cx="2159000" cy="50482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čára 103"/>
          <p:cNvCxnSpPr/>
          <p:nvPr/>
        </p:nvCxnSpPr>
        <p:spPr>
          <a:xfrm rot="10800000" flipV="1">
            <a:off x="2627313" y="6107113"/>
            <a:ext cx="1152525" cy="2174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ovací šipka 104"/>
          <p:cNvCxnSpPr/>
          <p:nvPr/>
        </p:nvCxnSpPr>
        <p:spPr>
          <a:xfrm flipV="1">
            <a:off x="1908175" y="5243513"/>
            <a:ext cx="863600" cy="576262"/>
          </a:xfrm>
          <a:prstGeom prst="straightConnector1">
            <a:avLst/>
          </a:prstGeom>
          <a:ln>
            <a:solidFill>
              <a:srgbClr val="8AC7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šipka 105"/>
          <p:cNvCxnSpPr/>
          <p:nvPr/>
        </p:nvCxnSpPr>
        <p:spPr>
          <a:xfrm rot="16200000" flipV="1">
            <a:off x="1260475" y="5172075"/>
            <a:ext cx="1079500" cy="215900"/>
          </a:xfrm>
          <a:prstGeom prst="straightConnector1">
            <a:avLst/>
          </a:prstGeom>
          <a:ln>
            <a:solidFill>
              <a:srgbClr val="8AC7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ovací šipka 106"/>
          <p:cNvCxnSpPr/>
          <p:nvPr/>
        </p:nvCxnSpPr>
        <p:spPr>
          <a:xfrm rot="5400000" flipH="1" flipV="1">
            <a:off x="1720056" y="5360194"/>
            <a:ext cx="655638" cy="279400"/>
          </a:xfrm>
          <a:prstGeom prst="straightConnector1">
            <a:avLst/>
          </a:prstGeom>
          <a:ln>
            <a:solidFill>
              <a:srgbClr val="8AC7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ovéPole 107"/>
          <p:cNvSpPr txBox="1">
            <a:spLocks noChangeArrowheads="1"/>
          </p:cNvSpPr>
          <p:nvPr/>
        </p:nvSpPr>
        <p:spPr bwMode="auto">
          <a:xfrm>
            <a:off x="323850" y="5819775"/>
            <a:ext cx="280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Bula vzniklá destrukcí alveolárních sept</a:t>
            </a:r>
          </a:p>
        </p:txBody>
      </p:sp>
      <p:sp>
        <p:nvSpPr>
          <p:cNvPr id="16394" name="TextovéPole 108"/>
          <p:cNvSpPr txBox="1">
            <a:spLocks noChangeArrowheads="1"/>
          </p:cNvSpPr>
          <p:nvPr/>
        </p:nvSpPr>
        <p:spPr bwMode="auto">
          <a:xfrm>
            <a:off x="755650" y="635000"/>
            <a:ext cx="1584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Kolabující terminální bronchiolus</a:t>
            </a:r>
          </a:p>
        </p:txBody>
      </p:sp>
      <p:cxnSp>
        <p:nvCxnSpPr>
          <p:cNvPr id="110" name="Přímá spojovací čára 109"/>
          <p:cNvCxnSpPr/>
          <p:nvPr/>
        </p:nvCxnSpPr>
        <p:spPr>
          <a:xfrm rot="5400000">
            <a:off x="3420269" y="2580482"/>
            <a:ext cx="2232025" cy="503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ovací šipka 110"/>
          <p:cNvCxnSpPr/>
          <p:nvPr/>
        </p:nvCxnSpPr>
        <p:spPr>
          <a:xfrm flipV="1">
            <a:off x="2339975" y="2111375"/>
            <a:ext cx="414338" cy="349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ovací šipka 113"/>
          <p:cNvCxnSpPr/>
          <p:nvPr/>
        </p:nvCxnSpPr>
        <p:spPr>
          <a:xfrm rot="10800000">
            <a:off x="3348038" y="2147888"/>
            <a:ext cx="360362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šipka 117"/>
          <p:cNvCxnSpPr/>
          <p:nvPr/>
        </p:nvCxnSpPr>
        <p:spPr>
          <a:xfrm rot="10800000">
            <a:off x="1547813" y="2651125"/>
            <a:ext cx="36036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Volný tvar 119"/>
          <p:cNvSpPr/>
          <p:nvPr/>
        </p:nvSpPr>
        <p:spPr>
          <a:xfrm rot="5400000" flipH="1">
            <a:off x="2949575" y="1960563"/>
            <a:ext cx="66675" cy="441325"/>
          </a:xfrm>
          <a:custGeom>
            <a:avLst/>
            <a:gdLst>
              <a:gd name="connsiteX0" fmla="*/ 218303 w 218303"/>
              <a:gd name="connsiteY0" fmla="*/ 0 h 1124465"/>
              <a:gd name="connsiteX1" fmla="*/ 8238 w 218303"/>
              <a:gd name="connsiteY1" fmla="*/ 556054 h 1124465"/>
              <a:gd name="connsiteX2" fmla="*/ 168876 w 218303"/>
              <a:gd name="connsiteY2" fmla="*/ 1124465 h 11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303" h="1124465">
                <a:moveTo>
                  <a:pt x="218303" y="0"/>
                </a:moveTo>
                <a:cubicBezTo>
                  <a:pt x="117389" y="184321"/>
                  <a:pt x="16476" y="368643"/>
                  <a:pt x="8238" y="556054"/>
                </a:cubicBezTo>
                <a:cubicBezTo>
                  <a:pt x="0" y="743465"/>
                  <a:pt x="84438" y="933965"/>
                  <a:pt x="168876" y="1124465"/>
                </a:cubicBezTo>
              </a:path>
            </a:pathLst>
          </a:custGeom>
          <a:ln w="9525">
            <a:solidFill>
              <a:srgbClr val="FFA58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CC3300"/>
              </a:solidFill>
            </a:endParaRPr>
          </a:p>
        </p:txBody>
      </p:sp>
      <p:cxnSp>
        <p:nvCxnSpPr>
          <p:cNvPr id="121" name="Přímá spojovací čára 120"/>
          <p:cNvCxnSpPr/>
          <p:nvPr/>
        </p:nvCxnSpPr>
        <p:spPr>
          <a:xfrm>
            <a:off x="2051050" y="4306888"/>
            <a:ext cx="288925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ovací čára 121"/>
          <p:cNvCxnSpPr/>
          <p:nvPr/>
        </p:nvCxnSpPr>
        <p:spPr>
          <a:xfrm>
            <a:off x="2051050" y="4379913"/>
            <a:ext cx="288925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ovací čára 122"/>
          <p:cNvCxnSpPr/>
          <p:nvPr/>
        </p:nvCxnSpPr>
        <p:spPr>
          <a:xfrm>
            <a:off x="2051050" y="4451350"/>
            <a:ext cx="288925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ovací čára 123"/>
          <p:cNvCxnSpPr/>
          <p:nvPr/>
        </p:nvCxnSpPr>
        <p:spPr>
          <a:xfrm>
            <a:off x="2771775" y="2930525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ovací čára 124"/>
          <p:cNvCxnSpPr/>
          <p:nvPr/>
        </p:nvCxnSpPr>
        <p:spPr>
          <a:xfrm>
            <a:off x="2771775" y="3011488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ovací čára 125"/>
          <p:cNvCxnSpPr/>
          <p:nvPr/>
        </p:nvCxnSpPr>
        <p:spPr>
          <a:xfrm>
            <a:off x="2771775" y="3082925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ovací čára 126"/>
          <p:cNvCxnSpPr/>
          <p:nvPr/>
        </p:nvCxnSpPr>
        <p:spPr>
          <a:xfrm>
            <a:off x="971550" y="2894013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ovací čára 127"/>
          <p:cNvCxnSpPr/>
          <p:nvPr/>
        </p:nvCxnSpPr>
        <p:spPr>
          <a:xfrm>
            <a:off x="971550" y="2967038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ovací čára 128"/>
          <p:cNvCxnSpPr/>
          <p:nvPr/>
        </p:nvCxnSpPr>
        <p:spPr>
          <a:xfrm>
            <a:off x="971550" y="3038475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ovací čára 129"/>
          <p:cNvCxnSpPr/>
          <p:nvPr/>
        </p:nvCxnSpPr>
        <p:spPr>
          <a:xfrm>
            <a:off x="2051050" y="3011488"/>
            <a:ext cx="144463" cy="0"/>
          </a:xfrm>
          <a:prstGeom prst="line">
            <a:avLst/>
          </a:prstGeom>
          <a:ln w="7620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ovací čára 130"/>
          <p:cNvCxnSpPr/>
          <p:nvPr/>
        </p:nvCxnSpPr>
        <p:spPr>
          <a:xfrm>
            <a:off x="2051050" y="3092450"/>
            <a:ext cx="144463" cy="0"/>
          </a:xfrm>
          <a:prstGeom prst="line">
            <a:avLst/>
          </a:prstGeom>
          <a:ln w="7620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ovací čára 131"/>
          <p:cNvCxnSpPr/>
          <p:nvPr/>
        </p:nvCxnSpPr>
        <p:spPr>
          <a:xfrm>
            <a:off x="2087563" y="2074863"/>
            <a:ext cx="180975" cy="0"/>
          </a:xfrm>
          <a:prstGeom prst="line">
            <a:avLst/>
          </a:prstGeom>
          <a:ln w="7620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ovací čára 132"/>
          <p:cNvCxnSpPr/>
          <p:nvPr/>
        </p:nvCxnSpPr>
        <p:spPr>
          <a:xfrm>
            <a:off x="971550" y="2066925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římá spojovací čára 133"/>
          <p:cNvCxnSpPr/>
          <p:nvPr/>
        </p:nvCxnSpPr>
        <p:spPr>
          <a:xfrm>
            <a:off x="971550" y="2138363"/>
            <a:ext cx="288925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Přímá spojovací čára 134"/>
          <p:cNvCxnSpPr/>
          <p:nvPr/>
        </p:nvCxnSpPr>
        <p:spPr>
          <a:xfrm>
            <a:off x="971550" y="2209800"/>
            <a:ext cx="28733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Šipka nahoru 135"/>
          <p:cNvSpPr/>
          <p:nvPr/>
        </p:nvSpPr>
        <p:spPr>
          <a:xfrm>
            <a:off x="1979613" y="3298825"/>
            <a:ext cx="215900" cy="576263"/>
          </a:xfrm>
          <a:prstGeom prst="upArrow">
            <a:avLst/>
          </a:prstGeom>
          <a:noFill/>
          <a:ln>
            <a:solidFill>
              <a:srgbClr val="0FDFB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7" name="Šipka nahoru 136"/>
          <p:cNvSpPr/>
          <p:nvPr/>
        </p:nvSpPr>
        <p:spPr>
          <a:xfrm>
            <a:off x="2051050" y="2290763"/>
            <a:ext cx="217488" cy="504825"/>
          </a:xfrm>
          <a:prstGeom prst="upArrow">
            <a:avLst/>
          </a:prstGeom>
          <a:noFill/>
          <a:ln>
            <a:solidFill>
              <a:srgbClr val="0FDFB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8" name="Šipka nahoru 137"/>
          <p:cNvSpPr/>
          <p:nvPr/>
        </p:nvSpPr>
        <p:spPr>
          <a:xfrm>
            <a:off x="2051050" y="1571625"/>
            <a:ext cx="217488" cy="360363"/>
          </a:xfrm>
          <a:prstGeom prst="upArrow">
            <a:avLst/>
          </a:prstGeom>
          <a:noFill/>
          <a:ln>
            <a:solidFill>
              <a:srgbClr val="0FDFB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39" name="Přímá spojovací šipka 138"/>
          <p:cNvCxnSpPr/>
          <p:nvPr/>
        </p:nvCxnSpPr>
        <p:spPr>
          <a:xfrm flipH="1">
            <a:off x="2339975" y="2349500"/>
            <a:ext cx="368300" cy="15875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ovací šipka 139"/>
          <p:cNvCxnSpPr/>
          <p:nvPr/>
        </p:nvCxnSpPr>
        <p:spPr>
          <a:xfrm rot="10800000">
            <a:off x="2339975" y="2867025"/>
            <a:ext cx="215900" cy="1588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Přímá spojovací šipka 140"/>
          <p:cNvCxnSpPr/>
          <p:nvPr/>
        </p:nvCxnSpPr>
        <p:spPr>
          <a:xfrm rot="10800000" flipV="1">
            <a:off x="2339975" y="1858963"/>
            <a:ext cx="431800" cy="1587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Přímá spojovací šipka 141"/>
          <p:cNvCxnSpPr/>
          <p:nvPr/>
        </p:nvCxnSpPr>
        <p:spPr>
          <a:xfrm>
            <a:off x="1692275" y="3441700"/>
            <a:ext cx="142875" cy="1588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ovací šipka 142"/>
          <p:cNvCxnSpPr/>
          <p:nvPr/>
        </p:nvCxnSpPr>
        <p:spPr>
          <a:xfrm>
            <a:off x="1547813" y="2363788"/>
            <a:ext cx="360362" cy="1587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Přímá spojovací šipka 143"/>
          <p:cNvCxnSpPr/>
          <p:nvPr/>
        </p:nvCxnSpPr>
        <p:spPr>
          <a:xfrm>
            <a:off x="1476375" y="1858963"/>
            <a:ext cx="431800" cy="1587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ovací šipka 144"/>
          <p:cNvCxnSpPr/>
          <p:nvPr/>
        </p:nvCxnSpPr>
        <p:spPr>
          <a:xfrm flipH="1">
            <a:off x="2411413" y="3441700"/>
            <a:ext cx="144462" cy="1588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ovací šipka 145"/>
          <p:cNvCxnSpPr/>
          <p:nvPr/>
        </p:nvCxnSpPr>
        <p:spPr>
          <a:xfrm rot="10800000" flipH="1">
            <a:off x="1692275" y="2867025"/>
            <a:ext cx="215900" cy="1588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ovací čára 146"/>
          <p:cNvCxnSpPr/>
          <p:nvPr/>
        </p:nvCxnSpPr>
        <p:spPr>
          <a:xfrm>
            <a:off x="2924175" y="2066925"/>
            <a:ext cx="17938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ovací čára 147"/>
          <p:cNvCxnSpPr/>
          <p:nvPr/>
        </p:nvCxnSpPr>
        <p:spPr>
          <a:xfrm>
            <a:off x="2916238" y="2138363"/>
            <a:ext cx="179387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Přímá spojovací čára 148"/>
          <p:cNvCxnSpPr/>
          <p:nvPr/>
        </p:nvCxnSpPr>
        <p:spPr>
          <a:xfrm>
            <a:off x="2924175" y="2219325"/>
            <a:ext cx="179388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Přímá spojovací šipka 149"/>
          <p:cNvCxnSpPr/>
          <p:nvPr/>
        </p:nvCxnSpPr>
        <p:spPr>
          <a:xfrm>
            <a:off x="3708400" y="2363788"/>
            <a:ext cx="358775" cy="714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Přímá spojovací šipka 151"/>
          <p:cNvCxnSpPr/>
          <p:nvPr/>
        </p:nvCxnSpPr>
        <p:spPr>
          <a:xfrm>
            <a:off x="3492500" y="3443288"/>
            <a:ext cx="358775" cy="730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Přímá spojovací čára 153"/>
          <p:cNvCxnSpPr/>
          <p:nvPr/>
        </p:nvCxnSpPr>
        <p:spPr>
          <a:xfrm>
            <a:off x="3959225" y="5748338"/>
            <a:ext cx="180975" cy="0"/>
          </a:xfrm>
          <a:prstGeom prst="line">
            <a:avLst/>
          </a:prstGeom>
          <a:ln w="7620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Přímá spojovací čára 154"/>
          <p:cNvCxnSpPr/>
          <p:nvPr/>
        </p:nvCxnSpPr>
        <p:spPr>
          <a:xfrm>
            <a:off x="4284663" y="5665788"/>
            <a:ext cx="215900" cy="0"/>
          </a:xfrm>
          <a:prstGeom prst="line">
            <a:avLst/>
          </a:prstGeom>
          <a:ln w="7620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ovací čára 155"/>
          <p:cNvCxnSpPr/>
          <p:nvPr/>
        </p:nvCxnSpPr>
        <p:spPr>
          <a:xfrm>
            <a:off x="4284663" y="5748338"/>
            <a:ext cx="215900" cy="0"/>
          </a:xfrm>
          <a:prstGeom prst="line">
            <a:avLst/>
          </a:prstGeom>
          <a:ln w="7620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Přímá spojovací čára 156"/>
          <p:cNvCxnSpPr/>
          <p:nvPr/>
        </p:nvCxnSpPr>
        <p:spPr>
          <a:xfrm>
            <a:off x="4643438" y="5603875"/>
            <a:ext cx="288925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Přímá spojovací čára 157"/>
          <p:cNvCxnSpPr/>
          <p:nvPr/>
        </p:nvCxnSpPr>
        <p:spPr>
          <a:xfrm>
            <a:off x="4643438" y="5675313"/>
            <a:ext cx="288925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Přímá spojovací čára 158"/>
          <p:cNvCxnSpPr/>
          <p:nvPr/>
        </p:nvCxnSpPr>
        <p:spPr>
          <a:xfrm>
            <a:off x="4643438" y="5748338"/>
            <a:ext cx="288925" cy="0"/>
          </a:xfrm>
          <a:prstGeom prst="line">
            <a:avLst/>
          </a:prstGeom>
          <a:ln w="57150">
            <a:solidFill>
              <a:srgbClr val="0FD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Volný tvar 159"/>
          <p:cNvSpPr/>
          <p:nvPr/>
        </p:nvSpPr>
        <p:spPr>
          <a:xfrm rot="540000" flipH="1">
            <a:off x="1979613" y="1562100"/>
            <a:ext cx="127000" cy="1087438"/>
          </a:xfrm>
          <a:custGeom>
            <a:avLst/>
            <a:gdLst>
              <a:gd name="connsiteX0" fmla="*/ 218303 w 218303"/>
              <a:gd name="connsiteY0" fmla="*/ 0 h 1124465"/>
              <a:gd name="connsiteX1" fmla="*/ 8238 w 218303"/>
              <a:gd name="connsiteY1" fmla="*/ 556054 h 1124465"/>
              <a:gd name="connsiteX2" fmla="*/ 168876 w 218303"/>
              <a:gd name="connsiteY2" fmla="*/ 1124465 h 11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303" h="1124465">
                <a:moveTo>
                  <a:pt x="218303" y="0"/>
                </a:moveTo>
                <a:cubicBezTo>
                  <a:pt x="117389" y="184321"/>
                  <a:pt x="16476" y="368643"/>
                  <a:pt x="8238" y="556054"/>
                </a:cubicBezTo>
                <a:cubicBezTo>
                  <a:pt x="0" y="743465"/>
                  <a:pt x="84438" y="933965"/>
                  <a:pt x="168876" y="112446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438" name="TextovéPole 162"/>
          <p:cNvSpPr txBox="1">
            <a:spLocks noChangeArrowheads="1"/>
          </p:cNvSpPr>
          <p:nvPr/>
        </p:nvSpPr>
        <p:spPr bwMode="auto">
          <a:xfrm>
            <a:off x="5003800" y="923925"/>
            <a:ext cx="4211638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	U emfyzému dochází k destrukci alveolárních sept.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	Při výdechu nemají terminální bronchioly elastickou oporu okolního parenchymu a kolabují.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	Jediný způsob jak zvýšit elastický tah zbylých alveolárních sept je plíci více nafouknout – zbylá alveol. septa se více natáhnou a vyvinou vyšší tah (červené šipky)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u="sng"/>
              <a:t>Legenda: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Směry tahu alveolárních sept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 Směry tlakových sil vzduchu.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 Směr proudění vzduchu.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  Místa s nejnižším,  středním a nejvyšším tlakem.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Síla vznikající podtlakem v pleurální dutině.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cxnSp>
        <p:nvCxnSpPr>
          <p:cNvPr id="164" name="Přímá spojovací šipka 163"/>
          <p:cNvCxnSpPr/>
          <p:nvPr/>
        </p:nvCxnSpPr>
        <p:spPr>
          <a:xfrm>
            <a:off x="4500563" y="4667250"/>
            <a:ext cx="287337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ovací šipka 164"/>
          <p:cNvCxnSpPr/>
          <p:nvPr/>
        </p:nvCxnSpPr>
        <p:spPr>
          <a:xfrm rot="10800000" flipV="1">
            <a:off x="4427538" y="4956175"/>
            <a:ext cx="431800" cy="1588"/>
          </a:xfrm>
          <a:prstGeom prst="straightConnector1">
            <a:avLst/>
          </a:prstGeom>
          <a:ln w="28575">
            <a:solidFill>
              <a:srgbClr val="0FDF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Šipka nahoru 165"/>
          <p:cNvSpPr/>
          <p:nvPr/>
        </p:nvSpPr>
        <p:spPr>
          <a:xfrm>
            <a:off x="4572000" y="5099050"/>
            <a:ext cx="215900" cy="288925"/>
          </a:xfrm>
          <a:prstGeom prst="upArrow">
            <a:avLst/>
          </a:prstGeom>
          <a:noFill/>
          <a:ln>
            <a:solidFill>
              <a:srgbClr val="0FDFB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67" name="Přímá spojovací šipka 166"/>
          <p:cNvCxnSpPr/>
          <p:nvPr/>
        </p:nvCxnSpPr>
        <p:spPr>
          <a:xfrm>
            <a:off x="4427538" y="6035675"/>
            <a:ext cx="360362" cy="714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Jsou </a:t>
            </a:r>
            <a:r>
              <a:rPr lang="cs-CZ" altLang="cs-CZ" smtClean="0">
                <a:solidFill>
                  <a:srgbClr val="FF0000"/>
                </a:solidFill>
              </a:rPr>
              <a:t>pink puffers </a:t>
            </a:r>
            <a:r>
              <a:rPr lang="cs-CZ" altLang="cs-CZ" smtClean="0"/>
              <a:t>a </a:t>
            </a:r>
            <a:r>
              <a:rPr lang="cs-CZ" altLang="cs-CZ" smtClean="0">
                <a:solidFill>
                  <a:srgbClr val="00B0F0"/>
                </a:solidFill>
              </a:rPr>
              <a:t>blue bloaters </a:t>
            </a:r>
            <a:r>
              <a:rPr lang="cs-CZ" altLang="cs-CZ" smtClean="0"/>
              <a:t>jen v patofyziologické mytologii?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1981200"/>
            <a:ext cx="7620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800" dirty="0" smtClean="0">
                <a:solidFill>
                  <a:srgbClr val="CC0000"/>
                </a:solidFill>
              </a:rPr>
              <a:t>Pink puffers – </a:t>
            </a:r>
            <a:r>
              <a:rPr lang="cs-CZ" altLang="cs-CZ" sz="2800" strike="sngStrike" dirty="0" smtClean="0"/>
              <a:t>růžoví vyšpulenci</a:t>
            </a:r>
            <a:r>
              <a:rPr lang="cs-CZ" altLang="cs-CZ" sz="2800" dirty="0" smtClean="0"/>
              <a:t>, respirační insuficience typu 1, špulení rtů ovládání tlakového spádu při namáhavějším výdechu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8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800" dirty="0" smtClean="0">
                <a:solidFill>
                  <a:srgbClr val="0070C0"/>
                </a:solidFill>
              </a:rPr>
              <a:t>Blue bloaters </a:t>
            </a:r>
            <a:r>
              <a:rPr lang="cs-CZ" altLang="cs-CZ" sz="2800" dirty="0" smtClean="0"/>
              <a:t>– </a:t>
            </a:r>
            <a:r>
              <a:rPr lang="cs-CZ" altLang="cs-CZ" sz="2800" strike="sngStrike" dirty="0" smtClean="0"/>
              <a:t>modří šmoulové</a:t>
            </a:r>
            <a:r>
              <a:rPr lang="cs-CZ" altLang="cs-CZ" sz="2800" dirty="0" smtClean="0"/>
              <a:t>, cyanóza, viz diferenciální diagnóza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800" dirty="0" smtClean="0"/>
              <a:t>Soudkovitý hrudník, BMI/ Brocův index je variabilní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8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319713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cs-CZ" altLang="cs-CZ" sz="2400" b="1" smtClean="0"/>
              <a:t>Respiratory Failure Classification	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cs-CZ" sz="2000" b="1" smtClean="0"/>
              <a:t>Acuity  </a:t>
            </a:r>
            <a:r>
              <a:rPr lang="en-US" altLang="cs-CZ" sz="2000" smtClean="0"/>
              <a:t>- acute, chronic, acute on chronic</a:t>
            </a:r>
          </a:p>
          <a:p>
            <a:pPr lvl="1"/>
            <a:endParaRPr lang="en-US" altLang="cs-CZ" sz="2000" b="1" smtClean="0"/>
          </a:p>
          <a:p>
            <a:pPr lvl="1">
              <a:spcBef>
                <a:spcPct val="0"/>
              </a:spcBef>
            </a:pPr>
            <a:r>
              <a:rPr lang="en-US" altLang="cs-CZ" sz="2000" b="1" smtClean="0"/>
              <a:t>Specificity </a:t>
            </a:r>
            <a:r>
              <a:rPr lang="en-US" altLang="cs-CZ" sz="2000" smtClean="0"/>
              <a:t>– with hypoxia or hypercapnia</a:t>
            </a:r>
          </a:p>
          <a:p>
            <a:pPr lvl="2">
              <a:spcBef>
                <a:spcPct val="0"/>
              </a:spcBef>
            </a:pPr>
            <a:endParaRPr lang="en-US" altLang="cs-CZ" sz="2000" smtClean="0">
              <a:ea typeface="ＭＳ Ｐゴシック" panose="020B0600070205080204" pitchFamily="34" charset="-128"/>
              <a:cs typeface="Geneva"/>
            </a:endParaRPr>
          </a:p>
          <a:p>
            <a:pPr lvl="1">
              <a:spcBef>
                <a:spcPct val="0"/>
              </a:spcBef>
            </a:pPr>
            <a:r>
              <a:rPr lang="en-US" altLang="cs-CZ" sz="2000" b="1" smtClean="0"/>
              <a:t>Tobacco Use</a:t>
            </a:r>
          </a:p>
          <a:p>
            <a:pPr lvl="2">
              <a:spcBef>
                <a:spcPct val="0"/>
              </a:spcBef>
            </a:pPr>
            <a:r>
              <a:rPr lang="en-US" altLang="cs-CZ" sz="2000" smtClean="0">
                <a:ea typeface="ＭＳ Ｐゴシック" panose="020B0600070205080204" pitchFamily="34" charset="-128"/>
              </a:rPr>
              <a:t>Exposure to environmental tobacco smoke</a:t>
            </a:r>
          </a:p>
          <a:p>
            <a:pPr lvl="2">
              <a:spcBef>
                <a:spcPct val="0"/>
              </a:spcBef>
            </a:pPr>
            <a:r>
              <a:rPr lang="en-US" altLang="cs-CZ" sz="2000" smtClean="0">
                <a:ea typeface="ＭＳ Ｐゴシック" panose="020B0600070205080204" pitchFamily="34" charset="-128"/>
              </a:rPr>
              <a:t>History of tobacco use</a:t>
            </a:r>
          </a:p>
          <a:p>
            <a:pPr lvl="2">
              <a:spcBef>
                <a:spcPct val="0"/>
              </a:spcBef>
            </a:pPr>
            <a:r>
              <a:rPr lang="en-US" altLang="cs-CZ" sz="2000" smtClean="0">
                <a:ea typeface="ＭＳ Ｐゴシック" panose="020B0600070205080204" pitchFamily="34" charset="-128"/>
              </a:rPr>
              <a:t>Occupational exposure to tobacco </a:t>
            </a:r>
          </a:p>
          <a:p>
            <a:pPr lvl="2">
              <a:spcBef>
                <a:spcPct val="0"/>
              </a:spcBef>
            </a:pPr>
            <a:endParaRPr lang="en-US" altLang="cs-CZ" sz="2000" smtClean="0"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</a:pPr>
            <a:r>
              <a:rPr lang="en-US" altLang="cs-CZ" sz="2000" b="1" smtClean="0"/>
              <a:t>Does the patient require continuous home oxygen or is he dependent on home oxygen?</a:t>
            </a:r>
          </a:p>
          <a:p>
            <a:pPr lvl="1">
              <a:spcBef>
                <a:spcPct val="0"/>
              </a:spcBef>
            </a:pPr>
            <a:endParaRPr lang="en-US" altLang="cs-CZ" sz="2000" b="1" smtClean="0"/>
          </a:p>
          <a:p>
            <a:pPr lvl="1">
              <a:spcBef>
                <a:spcPct val="0"/>
              </a:spcBef>
            </a:pPr>
            <a:r>
              <a:rPr lang="en-US" altLang="cs-CZ" sz="2000" b="1" smtClean="0"/>
              <a:t>Differentiate pulmonary collapse from therapeutic collapse</a:t>
            </a:r>
          </a:p>
          <a:p>
            <a:pPr lvl="2">
              <a:spcBef>
                <a:spcPct val="0"/>
              </a:spcBef>
            </a:pPr>
            <a:endParaRPr lang="en-US" altLang="cs-CZ" sz="2000" smtClean="0"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</a:pPr>
            <a:r>
              <a:rPr lang="en-US" altLang="cs-CZ" sz="2000" b="1" smtClean="0"/>
              <a:t>Respiratory distress and respiratory insufficiency are NOT respiratory failure</a:t>
            </a:r>
          </a:p>
          <a:p>
            <a:pPr lvl="2">
              <a:spcBef>
                <a:spcPct val="0"/>
              </a:spcBef>
            </a:pPr>
            <a:endParaRPr lang="en-US" altLang="cs-CZ" sz="1400" b="1" smtClean="0"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</a:pPr>
            <a:endParaRPr lang="en-US" altLang="cs-CZ" sz="1800" b="1" smtClean="0"/>
          </a:p>
          <a:p>
            <a:pPr lvl="2">
              <a:spcBef>
                <a:spcPct val="0"/>
              </a:spcBef>
            </a:pPr>
            <a:endParaRPr lang="en-US" altLang="cs-CZ" sz="1400" smtClean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cs-CZ" sz="1800" b="1" smtClean="0"/>
          </a:p>
          <a:p>
            <a:pPr marL="0" indent="0">
              <a:buFontTx/>
              <a:buNone/>
            </a:pPr>
            <a:endParaRPr lang="en-US" altLang="cs-CZ" sz="1800" smtClean="0"/>
          </a:p>
          <a:p>
            <a:pPr marL="0" indent="0">
              <a:buFontTx/>
              <a:buNone/>
            </a:pPr>
            <a:endParaRPr lang="en-US" altLang="cs-CZ" sz="1800" smtClean="0"/>
          </a:p>
          <a:p>
            <a:pPr marL="457200" lvl="3" indent="0">
              <a:buFontTx/>
              <a:buNone/>
            </a:pPr>
            <a:endParaRPr lang="en-US" altLang="cs-CZ" sz="1200" smtClean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cs-CZ" sz="1800" smtClean="0"/>
          </a:p>
          <a:p>
            <a:pPr marL="457200" lvl="3" indent="0">
              <a:buFontTx/>
              <a:buAutoNum type="arabicPeriod"/>
            </a:pPr>
            <a:endParaRPr lang="en-US" altLang="cs-CZ" sz="1800" smtClean="0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661F64-5A7A-42BA-B12C-AA6E5D503030}" type="slidenum">
              <a:rPr lang="en-US" altLang="cs-CZ" sz="1200" smtClean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cs-CZ" sz="1200" smtClean="0">
              <a:solidFill>
                <a:srgbClr val="898989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8175"/>
          </a:xfrm>
        </p:spPr>
        <p:txBody>
          <a:bodyPr/>
          <a:lstStyle/>
          <a:p>
            <a:r>
              <a:rPr lang="en-GB" altLang="cs-CZ" smtClean="0">
                <a:solidFill>
                  <a:srgbClr val="FF0000"/>
                </a:solidFill>
              </a:rPr>
              <a:t>Respira</a:t>
            </a:r>
            <a:r>
              <a:rPr lang="cs-CZ" altLang="cs-CZ" smtClean="0">
                <a:solidFill>
                  <a:srgbClr val="FF0000"/>
                </a:solidFill>
              </a:rPr>
              <a:t>č</a:t>
            </a:r>
            <a:r>
              <a:rPr lang="en-GB" altLang="cs-CZ" smtClean="0">
                <a:solidFill>
                  <a:srgbClr val="FF0000"/>
                </a:solidFill>
              </a:rPr>
              <a:t>n</a:t>
            </a:r>
            <a:r>
              <a:rPr lang="cs-CZ" altLang="cs-CZ" smtClean="0">
                <a:solidFill>
                  <a:srgbClr val="FF0000"/>
                </a:solidFill>
              </a:rPr>
              <a:t>í</a:t>
            </a:r>
            <a:r>
              <a:rPr lang="en-GB" altLang="cs-CZ" smtClean="0">
                <a:solidFill>
                  <a:srgbClr val="FF0000"/>
                </a:solidFill>
              </a:rPr>
              <a:t> sel</a:t>
            </a:r>
            <a:r>
              <a:rPr lang="cs-CZ" altLang="cs-CZ" smtClean="0">
                <a:solidFill>
                  <a:srgbClr val="FF0000"/>
                </a:solidFill>
              </a:rPr>
              <a:t>hání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8"/>
          <p:cNvSpPr>
            <a:spLocks noGrp="1"/>
          </p:cNvSpPr>
          <p:nvPr>
            <p:ph idx="1"/>
          </p:nvPr>
        </p:nvSpPr>
        <p:spPr>
          <a:xfrm>
            <a:off x="2209800" y="1295400"/>
            <a:ext cx="6477000" cy="639763"/>
          </a:xfrm>
        </p:spPr>
        <p:txBody>
          <a:bodyPr/>
          <a:lstStyle/>
          <a:p>
            <a:pPr marL="457200" lvl="1" indent="0">
              <a:buFontTx/>
              <a:buNone/>
            </a:pPr>
            <a:r>
              <a:rPr lang="en-US" altLang="en-US" sz="2400" b="1" smtClean="0">
                <a:ea typeface="ＭＳ Ｐゴシック" panose="020B0600070205080204" pitchFamily="34" charset="-128"/>
              </a:rPr>
              <a:t>Respiratory Failure Criteria</a:t>
            </a:r>
          </a:p>
          <a:p>
            <a:pPr marL="914400" lvl="2" indent="0">
              <a:spcBef>
                <a:spcPct val="0"/>
              </a:spcBef>
              <a:buFontTx/>
              <a:buNone/>
            </a:pPr>
            <a:endParaRPr lang="en-US" altLang="cs-CZ" sz="1400" smtClean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cs-CZ" sz="1800" b="1" smtClean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cs-CZ" sz="1800" smtClean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cs-CZ" sz="1800" smtClean="0">
              <a:ea typeface="ＭＳ Ｐゴシック" panose="020B0600070205080204" pitchFamily="34" charset="-128"/>
            </a:endParaRPr>
          </a:p>
          <a:p>
            <a:pPr marL="457200" lvl="3" indent="0">
              <a:buFontTx/>
              <a:buNone/>
            </a:pPr>
            <a:endParaRPr lang="en-US" altLang="cs-CZ" sz="1200" smtClean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cs-CZ" sz="1800" smtClean="0">
              <a:ea typeface="ＭＳ Ｐゴシック" panose="020B0600070205080204" pitchFamily="34" charset="-128"/>
            </a:endParaRPr>
          </a:p>
          <a:p>
            <a:pPr marL="457200" lvl="3" indent="0">
              <a:buFontTx/>
              <a:buAutoNum type="arabicPeriod"/>
            </a:pPr>
            <a:endParaRPr lang="en-US" altLang="en-US" sz="1800" smtClean="0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C6045-002A-44C3-B677-B993A2B5A44A}" type="slidenum">
              <a:rPr lang="en-US" altLang="cs-CZ" sz="1200" smtClean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cs-CZ" sz="1200" smtClean="0">
              <a:solidFill>
                <a:srgbClr val="898989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916113"/>
          <a:ext cx="8686800" cy="2200276"/>
        </p:xfrm>
        <a:graphic>
          <a:graphicData uri="http://schemas.openxmlformats.org/drawingml/2006/table">
            <a:tbl>
              <a:tblPr/>
              <a:tblGrid>
                <a:gridCol w="4521200">
                  <a:extLst>
                    <a:ext uri="{9D8B030D-6E8A-4147-A177-3AD203B41FA5}">
                      <a16:colId xmlns:a16="http://schemas.microsoft.com/office/drawing/2014/main" val="531589950"/>
                    </a:ext>
                  </a:extLst>
                </a:gridCol>
                <a:gridCol w="4165600">
                  <a:extLst>
                    <a:ext uri="{9D8B030D-6E8A-4147-A177-3AD203B41FA5}">
                      <a16:colId xmlns:a16="http://schemas.microsoft.com/office/drawing/2014/main" val="3280523388"/>
                    </a:ext>
                  </a:extLst>
                </a:gridCol>
              </a:tblGrid>
              <a:tr h="3713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 W3" pitchFamily="124" charset="-128"/>
                          <a:cs typeface="Geneva" pitchFamily="12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Acute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 W3" pitchFamily="124" charset="-128"/>
                          <a:cs typeface="Geneva" pitchFamily="12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Chronic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9589"/>
                  </a:ext>
                </a:extLst>
              </a:tr>
              <a:tr h="11887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 W3" pitchFamily="124" charset="-128"/>
                          <a:cs typeface="Geneva" pitchFamily="12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Symptoms – difficulty breathing, shortness of breath, dyspnea, tachypnea, respiratory distress, labored breathing, use of accessory muscles, cyanosis, unable to speak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 W3" pitchFamily="124" charset="-128"/>
                          <a:cs typeface="Geneva" pitchFamily="12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Symptoms – severe C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bstructive-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D, chronic lung disease such as cystic or pulmonary fibrosis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771706"/>
                  </a:ext>
                </a:extLst>
              </a:tr>
              <a:tr h="640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 W3" pitchFamily="124" charset="-128"/>
                          <a:cs typeface="Geneva" pitchFamily="12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Ph </a:t>
                      </a:r>
                      <a:r>
                        <a:rPr kumimoji="0" lang="en-US" altLang="cs-CZ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&lt;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7.35 &amp; pCO2 </a:t>
                      </a:r>
                      <a:r>
                        <a:rPr kumimoji="0" lang="en-US" altLang="cs-CZ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&gt;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50  or pO2 &lt; 55 &amp; FIO2 &gt; 28 %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 W3" pitchFamily="124" charset="-128"/>
                          <a:cs typeface="Geneva" pitchFamily="12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124" charset="0"/>
                          <a:cs typeface="Geneva" pitchFamily="12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pO2 &lt; 55 or pCO2 &gt; 50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0209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4344988"/>
          <a:ext cx="8686800" cy="155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Hypoxemia</a:t>
                      </a:r>
                      <a:endParaRPr lang="en-US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Hypercapnia</a:t>
                      </a:r>
                      <a:endParaRPr lang="en-US" sz="1800" dirty="0"/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3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pO2 &lt; 60 mmHg                OR</a:t>
                      </a:r>
                    </a:p>
                    <a:p>
                      <a:r>
                        <a:rPr lang="en-US" sz="1800" dirty="0" smtClean="0"/>
                        <a:t>pO2</a:t>
                      </a:r>
                      <a:r>
                        <a:rPr lang="en-US" sz="1800" baseline="0" dirty="0" smtClean="0"/>
                        <a:t> / FIO2 ratio &lt; 300      OR</a:t>
                      </a:r>
                    </a:p>
                    <a:p>
                      <a:r>
                        <a:rPr lang="en-US" sz="1800" baseline="0" dirty="0" smtClean="0"/>
                        <a:t>10 mmHg decrease in baseline pO2</a:t>
                      </a:r>
                      <a:endParaRPr lang="en-US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pCO2 &gt; 50mmHg with pH &lt; 7.35  </a:t>
                      </a:r>
                    </a:p>
                    <a:p>
                      <a:r>
                        <a:rPr lang="en-US" sz="1800" dirty="0" smtClean="0"/>
                        <a:t>OR</a:t>
                      </a:r>
                    </a:p>
                    <a:p>
                      <a:r>
                        <a:rPr lang="en-US" sz="1800" dirty="0" smtClean="0"/>
                        <a:t>10 mmHg</a:t>
                      </a:r>
                      <a:r>
                        <a:rPr lang="en-US" sz="1800" baseline="0" dirty="0" smtClean="0"/>
                        <a:t> increase in baseline pCO2</a:t>
                      </a:r>
                      <a:endParaRPr lang="en-US" sz="1800" dirty="0"/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>
                <a:solidFill>
                  <a:srgbClr val="FF0000"/>
                </a:solidFill>
              </a:rPr>
              <a:t>Respira</a:t>
            </a:r>
            <a:r>
              <a:rPr lang="cs-CZ" altLang="cs-CZ" smtClean="0">
                <a:solidFill>
                  <a:srgbClr val="FF0000"/>
                </a:solidFill>
              </a:rPr>
              <a:t>č</a:t>
            </a:r>
            <a:r>
              <a:rPr lang="en-GB" altLang="cs-CZ" smtClean="0">
                <a:solidFill>
                  <a:srgbClr val="FF0000"/>
                </a:solidFill>
              </a:rPr>
              <a:t>n</a:t>
            </a:r>
            <a:r>
              <a:rPr lang="cs-CZ" altLang="cs-CZ" smtClean="0">
                <a:solidFill>
                  <a:srgbClr val="FF0000"/>
                </a:solidFill>
              </a:rPr>
              <a:t>í</a:t>
            </a:r>
            <a:r>
              <a:rPr lang="en-GB" altLang="cs-CZ" smtClean="0">
                <a:solidFill>
                  <a:srgbClr val="FF0000"/>
                </a:solidFill>
              </a:rPr>
              <a:t> sel</a:t>
            </a:r>
            <a:r>
              <a:rPr lang="cs-CZ" altLang="cs-CZ" smtClean="0">
                <a:solidFill>
                  <a:srgbClr val="FF0000"/>
                </a:solidFill>
              </a:rPr>
              <a:t>hání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5BC91-0414-476E-A42D-3D19ADDA92B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685800"/>
          </a:xfrm>
        </p:spPr>
        <p:txBody>
          <a:bodyPr/>
          <a:lstStyle/>
          <a:p>
            <a:pPr eaLnBrk="1" hangingPunct="1"/>
            <a:r>
              <a:rPr lang="cs-CZ" altLang="en-US" sz="3600" smtClean="0">
                <a:solidFill>
                  <a:srgbClr val="FF0000"/>
                </a:solidFill>
              </a:rPr>
              <a:t>Fyziologický poměr </a:t>
            </a:r>
            <a:r>
              <a:rPr lang="en-GB" altLang="en-US" sz="3600" smtClean="0">
                <a:solidFill>
                  <a:srgbClr val="FF0000"/>
                </a:solidFill>
              </a:rPr>
              <a:t>V/Q, </a:t>
            </a:r>
            <a:r>
              <a:rPr lang="cs-CZ" altLang="en-US" sz="3600" smtClean="0">
                <a:solidFill>
                  <a:srgbClr val="FF0000"/>
                </a:solidFill>
              </a:rPr>
              <a:t>ventilace/ perfúze</a:t>
            </a:r>
            <a:endParaRPr lang="en-US" altLang="en-US" sz="3600" smtClean="0">
              <a:solidFill>
                <a:srgbClr val="FF0000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1175"/>
            <a:ext cx="89916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041A7E-7724-425D-8484-F9C072DD1DA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49338" y="915988"/>
            <a:ext cx="1841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685800" y="1971675"/>
            <a:ext cx="8108950" cy="3743325"/>
            <a:chOff x="401" y="2217"/>
            <a:chExt cx="5108" cy="2358"/>
          </a:xfrm>
        </p:grpSpPr>
        <p:sp>
          <p:nvSpPr>
            <p:cNvPr id="22534" name="Text Box 5"/>
            <p:cNvSpPr txBox="1">
              <a:spLocks noChangeArrowheads="1"/>
            </p:cNvSpPr>
            <p:nvPr/>
          </p:nvSpPr>
          <p:spPr bwMode="auto">
            <a:xfrm>
              <a:off x="441" y="2217"/>
              <a:ext cx="454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3600">
                  <a:solidFill>
                    <a:srgbClr val="00B050"/>
                  </a:solidFill>
                </a:rPr>
                <a:t>Zóna 1: alveol. tlak </a:t>
              </a:r>
              <a:r>
                <a:rPr lang="en-US" altLang="en-US" sz="3600">
                  <a:solidFill>
                    <a:srgbClr val="00B050"/>
                  </a:solidFill>
                </a:rPr>
                <a:t>&gt; kapil</a:t>
              </a:r>
              <a:r>
                <a:rPr lang="cs-CZ" altLang="en-US" sz="3600">
                  <a:solidFill>
                    <a:srgbClr val="00B050"/>
                  </a:solidFill>
                </a:rPr>
                <a:t>ární tlak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3600">
                  <a:solidFill>
                    <a:srgbClr val="00B050"/>
                  </a:solidFill>
                </a:rPr>
                <a:t>             a krev kapilárou neproteče</a:t>
              </a:r>
              <a:endParaRPr lang="en-US" altLang="en-US" sz="3600">
                <a:solidFill>
                  <a:srgbClr val="00B050"/>
                </a:solidFill>
              </a:endParaRPr>
            </a:p>
          </p:txBody>
        </p:sp>
        <p:sp>
          <p:nvSpPr>
            <p:cNvPr id="22535" name="Text Box 6"/>
            <p:cNvSpPr txBox="1">
              <a:spLocks noChangeArrowheads="1"/>
            </p:cNvSpPr>
            <p:nvPr/>
          </p:nvSpPr>
          <p:spPr bwMode="auto">
            <a:xfrm>
              <a:off x="401" y="2985"/>
              <a:ext cx="510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3600">
                  <a:solidFill>
                    <a:srgbClr val="00B050"/>
                  </a:solidFill>
                </a:rPr>
                <a:t>Zóna 2: alveol. tlak </a:t>
              </a:r>
              <a:r>
                <a:rPr lang="en-US" altLang="en-US" sz="3600">
                  <a:solidFill>
                    <a:srgbClr val="00B050"/>
                  </a:solidFill>
                </a:rPr>
                <a:t>&lt; kapil</a:t>
              </a:r>
              <a:r>
                <a:rPr lang="cs-CZ" altLang="en-US" sz="3600">
                  <a:solidFill>
                    <a:srgbClr val="00B050"/>
                  </a:solidFill>
                </a:rPr>
                <a:t>ární tlak</a:t>
              </a:r>
              <a:endParaRPr lang="en-US" altLang="en-US" sz="3600">
                <a:solidFill>
                  <a:srgbClr val="00B05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00B050"/>
                  </a:solidFill>
                </a:rPr>
                <a:t>            (v diastole)</a:t>
              </a:r>
              <a:r>
                <a:rPr lang="cs-CZ" altLang="en-US" sz="3600">
                  <a:solidFill>
                    <a:srgbClr val="00B050"/>
                  </a:solidFill>
                </a:rPr>
                <a:t>: intermitentní průtok</a:t>
              </a:r>
              <a:endParaRPr lang="en-US" altLang="en-US" sz="3600">
                <a:solidFill>
                  <a:srgbClr val="00B050"/>
                </a:solidFill>
              </a:endParaRPr>
            </a:p>
          </p:txBody>
        </p:sp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401" y="3825"/>
              <a:ext cx="455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3600">
                  <a:solidFill>
                    <a:srgbClr val="00B050"/>
                  </a:solidFill>
                </a:rPr>
                <a:t>Zóna 3: alveol. tlak </a:t>
              </a:r>
              <a:r>
                <a:rPr lang="en-US" altLang="en-US" sz="3600">
                  <a:solidFill>
                    <a:srgbClr val="00B050"/>
                  </a:solidFill>
                </a:rPr>
                <a:t>&lt; kapil</a:t>
              </a:r>
              <a:r>
                <a:rPr lang="cs-CZ" altLang="en-US" sz="3600">
                  <a:solidFill>
                    <a:srgbClr val="00B050"/>
                  </a:solidFill>
                </a:rPr>
                <a:t>ární tlak: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3600">
                  <a:solidFill>
                    <a:srgbClr val="00B050"/>
                  </a:solidFill>
                </a:rPr>
                <a:t>             </a:t>
              </a:r>
              <a:r>
                <a:rPr lang="en-US" altLang="en-US" sz="3600">
                  <a:solidFill>
                    <a:srgbClr val="00B050"/>
                  </a:solidFill>
                </a:rPr>
                <a:t>souvisl</a:t>
              </a:r>
              <a:r>
                <a:rPr lang="cs-CZ" altLang="en-US" sz="3600">
                  <a:solidFill>
                    <a:srgbClr val="00B050"/>
                  </a:solidFill>
                </a:rPr>
                <a:t>ý průtok</a:t>
              </a:r>
              <a:endParaRPr lang="en-US" altLang="en-US" sz="3600">
                <a:solidFill>
                  <a:srgbClr val="00B050"/>
                </a:solidFill>
              </a:endParaRPr>
            </a:p>
          </p:txBody>
        </p:sp>
      </p:grpSp>
      <p:sp>
        <p:nvSpPr>
          <p:cNvPr id="22533" name="Rectangle 2"/>
          <p:cNvSpPr txBox="1">
            <a:spLocks noChangeArrowheads="1"/>
          </p:cNvSpPr>
          <p:nvPr/>
        </p:nvSpPr>
        <p:spPr bwMode="auto">
          <a:xfrm>
            <a:off x="0" y="304800"/>
            <a:ext cx="86868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4000">
                <a:solidFill>
                  <a:srgbClr val="FF0000"/>
                </a:solidFill>
              </a:rPr>
              <a:t>Fyziologický poměr </a:t>
            </a:r>
            <a:r>
              <a:rPr lang="en-GB" altLang="en-US" sz="4000">
                <a:solidFill>
                  <a:srgbClr val="FF0000"/>
                </a:solidFill>
              </a:rPr>
              <a:t>V/Q</a:t>
            </a:r>
            <a:r>
              <a:rPr lang="cs-CZ" altLang="en-US" sz="4000">
                <a:solidFill>
                  <a:srgbClr val="FF0000"/>
                </a:solidFill>
              </a:rPr>
              <a:t> </a:t>
            </a:r>
            <a:r>
              <a:rPr lang="cs-CZ" altLang="en-US" sz="6000" b="1">
                <a:solidFill>
                  <a:srgbClr val="C00000"/>
                </a:solidFill>
              </a:rPr>
              <a:t>ve-stoje</a:t>
            </a:r>
            <a:r>
              <a:rPr lang="en-GB" altLang="en-US" sz="6000" b="1">
                <a:solidFill>
                  <a:srgbClr val="C00000"/>
                </a:solidFill>
              </a:rPr>
              <a:t> </a:t>
            </a:r>
            <a:endParaRPr lang="en-US" altLang="en-US" sz="6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AEAAC0-0A6D-4D8A-932C-ACDB147797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76200" y="1920875"/>
          <a:ext cx="89916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Fotografie" r:id="rId4" imgW="6335009" imgH="2409524" progId="MSPhotoEd.3">
                  <p:embed/>
                </p:oleObj>
              </mc:Choice>
              <mc:Fallback>
                <p:oleObj name="Fotografie" r:id="rId4" imgW="6335009" imgH="240952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920875"/>
                        <a:ext cx="89916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0" y="3810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4000">
                <a:solidFill>
                  <a:srgbClr val="FF0000"/>
                </a:solidFill>
              </a:rPr>
              <a:t>Fyziol. poměr </a:t>
            </a:r>
            <a:r>
              <a:rPr lang="en-GB" altLang="en-US" sz="4000">
                <a:solidFill>
                  <a:srgbClr val="FF0000"/>
                </a:solidFill>
              </a:rPr>
              <a:t>V/Q, aka Westovy zóny</a:t>
            </a:r>
            <a:endParaRPr lang="cs-CZ" altLang="en-US" sz="4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4000">
                <a:solidFill>
                  <a:srgbClr val="FF0000"/>
                </a:solidFill>
              </a:rPr>
              <a:t>				také </a:t>
            </a:r>
            <a:r>
              <a:rPr lang="cs-CZ" altLang="en-US" sz="4000">
                <a:solidFill>
                  <a:srgbClr val="C00000"/>
                </a:solidFill>
              </a:rPr>
              <a:t>vestoje</a:t>
            </a:r>
            <a:r>
              <a:rPr lang="cs-CZ" altLang="en-US" sz="4000">
                <a:solidFill>
                  <a:srgbClr val="FF0000"/>
                </a:solidFill>
              </a:rPr>
              <a:t> zóny</a:t>
            </a:r>
            <a:r>
              <a:rPr lang="en-GB" altLang="en-US" sz="4000">
                <a:solidFill>
                  <a:srgbClr val="FF0000"/>
                </a:solidFill>
              </a:rPr>
              <a:t> </a:t>
            </a:r>
            <a:endParaRPr lang="en-US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1D6DA-4F65-4C73-8743-89A9BB90833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038"/>
            <a:ext cx="9144000" cy="17827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Patologie pom</a:t>
            </a:r>
            <a:r>
              <a:rPr lang="cs-CZ" altLang="en-US" sz="4000" smtClean="0">
                <a:solidFill>
                  <a:srgbClr val="FF0000"/>
                </a:solidFill>
              </a:rPr>
              <a:t>ěru </a:t>
            </a:r>
            <a:r>
              <a:rPr lang="en-US" altLang="en-US" sz="4000" smtClean="0">
                <a:solidFill>
                  <a:srgbClr val="FF0000"/>
                </a:solidFill>
              </a:rPr>
              <a:t>ventilace/ perf</a:t>
            </a:r>
            <a:r>
              <a:rPr lang="cs-CZ" altLang="en-US" sz="4000" smtClean="0">
                <a:solidFill>
                  <a:srgbClr val="FF0000"/>
                </a:solidFill>
              </a:rPr>
              <a:t>ú</a:t>
            </a:r>
            <a:r>
              <a:rPr lang="en-US" altLang="en-US" sz="4000" smtClean="0">
                <a:solidFill>
                  <a:srgbClr val="FF0000"/>
                </a:solidFill>
              </a:rPr>
              <a:t>ze</a:t>
            </a:r>
            <a:r>
              <a:rPr lang="cs-CZ" altLang="en-US" sz="4000" smtClean="0">
                <a:solidFill>
                  <a:srgbClr val="FF0000"/>
                </a:solidFill>
              </a:rPr>
              <a:t>:</a:t>
            </a:r>
            <a:r>
              <a:rPr lang="en-US" altLang="en-US" sz="4000" smtClean="0">
                <a:solidFill>
                  <a:srgbClr val="FF0000"/>
                </a:solidFill>
              </a:rPr>
              <a:t/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cs-CZ" altLang="en-US" sz="4000" smtClean="0">
                <a:solidFill>
                  <a:srgbClr val="FF0000"/>
                </a:solidFill>
              </a:rPr>
              <a:t>Alveolární hypoxie</a:t>
            </a:r>
            <a:r>
              <a:rPr lang="en-GB" altLang="en-US" sz="4000" smtClean="0">
                <a:solidFill>
                  <a:srgbClr val="FF0000"/>
                </a:solidFill>
              </a:rPr>
              <a:t>/ hypoventilace</a:t>
            </a:r>
            <a:br>
              <a:rPr lang="en-GB" altLang="en-US" sz="4000" smtClean="0">
                <a:solidFill>
                  <a:srgbClr val="FF0000"/>
                </a:solidFill>
              </a:rPr>
            </a:br>
            <a:r>
              <a:rPr lang="cs-CZ" altLang="en-US" sz="4000" smtClean="0">
                <a:solidFill>
                  <a:srgbClr val="FF0000"/>
                </a:solidFill>
              </a:rPr>
              <a:t>je příčinou plicní hypertenze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 b="1" smtClean="0">
                <a:solidFill>
                  <a:schemeClr val="accent2"/>
                </a:solidFill>
              </a:rPr>
              <a:t>Alveolární hypoxie (nízký p</a:t>
            </a:r>
            <a:r>
              <a:rPr lang="cs-CZ" altLang="en-US" sz="2400" b="1" baseline="-25000" smtClean="0">
                <a:solidFill>
                  <a:schemeClr val="accent2"/>
                </a:solidFill>
              </a:rPr>
              <a:t>A</a:t>
            </a:r>
            <a:r>
              <a:rPr lang="cs-CZ" altLang="en-US" sz="2400" b="1" smtClean="0">
                <a:solidFill>
                  <a:schemeClr val="accent2"/>
                </a:solidFill>
              </a:rPr>
              <a:t>O</a:t>
            </a:r>
            <a:r>
              <a:rPr lang="cs-CZ" altLang="en-US" sz="2400" b="1" baseline="-25000" smtClean="0">
                <a:solidFill>
                  <a:schemeClr val="accent2"/>
                </a:solidFill>
              </a:rPr>
              <a:t>2</a:t>
            </a:r>
            <a:r>
              <a:rPr lang="cs-CZ" altLang="en-US" sz="2400" b="1" smtClean="0">
                <a:solidFill>
                  <a:schemeClr val="accent2"/>
                </a:solidFill>
              </a:rPr>
              <a:t>)</a:t>
            </a:r>
            <a:r>
              <a:rPr lang="cs-CZ" altLang="en-US" sz="2400" b="1" smtClean="0"/>
              <a:t> snižuje průtok krve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b="1" smtClean="0"/>
              <a:t>    v postižených částech plic a vyvoláním vazokonstrikce přesměruje průtok krve do částí plic s vyššími hodnotami p</a:t>
            </a:r>
            <a:r>
              <a:rPr lang="cs-CZ" altLang="en-US" sz="2400" b="1" baseline="-25000" smtClean="0"/>
              <a:t>A</a:t>
            </a:r>
            <a:r>
              <a:rPr lang="cs-CZ" altLang="en-US" sz="2400" b="1" smtClean="0"/>
              <a:t>O</a:t>
            </a:r>
            <a:r>
              <a:rPr lang="cs-CZ" altLang="en-US" sz="2400" b="1" baseline="-25000" smtClean="0"/>
              <a:t>2</a:t>
            </a:r>
            <a:r>
              <a:rPr lang="cs-CZ" altLang="en-US" sz="2400" b="1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cs-CZ" altLang="en-US" sz="2400" b="1" smtClean="0"/>
              <a:t>Alveolární hypoxie tak způsobuje reaktivní plicní hypertenzi (dobře reaguje na oxygenoterapii dokud se „nefixuje“)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cs-CZ" altLang="en-US" sz="2400" b="1" smtClean="0"/>
              <a:t>Chronická plicní hypoventilace (</a:t>
            </a:r>
            <a:r>
              <a:rPr lang="cs-CZ" altLang="en-US" sz="2400" b="1" i="1" smtClean="0"/>
              <a:t>chronické bronchitida, plicní emphyzém) </a:t>
            </a:r>
            <a:r>
              <a:rPr lang="cs-CZ" altLang="en-US" sz="2400" b="1" smtClean="0"/>
              <a:t>proto může způsobit hypertrofii a následně i dilataci pravé srdeční komory (</a:t>
            </a:r>
            <a:r>
              <a:rPr lang="cs-CZ" altLang="en-US" sz="2400" b="1" i="1" smtClean="0">
                <a:solidFill>
                  <a:schemeClr val="accent2"/>
                </a:solidFill>
              </a:rPr>
              <a:t>cor pulmonale</a:t>
            </a:r>
            <a:r>
              <a:rPr lang="cs-CZ" altLang="en-US" sz="2400" b="1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smtClean="0"/>
              <a:t>/ 65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9332E7-0832-4774-A62F-279BC50C0F6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620713"/>
            <a:ext cx="8856662" cy="4895850"/>
          </a:xfrm>
        </p:spPr>
        <p:txBody>
          <a:bodyPr anchor="ctr"/>
          <a:lstStyle/>
          <a:p>
            <a:pPr algn="l" eaLnBrk="1" hangingPunct="1"/>
            <a:r>
              <a:rPr lang="cs-CZ" altLang="cs-CZ" sz="4000" dirty="0" smtClean="0">
                <a:solidFill>
                  <a:srgbClr val="FF5050"/>
                </a:solidFill>
              </a:rPr>
              <a:t>0 hypoxie, kontext</a:t>
            </a:r>
            <a:br>
              <a:rPr lang="cs-CZ" altLang="cs-CZ" sz="4000" dirty="0" smtClean="0">
                <a:solidFill>
                  <a:srgbClr val="FF5050"/>
                </a:solidFill>
              </a:rPr>
            </a:br>
            <a:r>
              <a:rPr lang="cs-CZ" altLang="cs-CZ" sz="4000" dirty="0" smtClean="0">
                <a:solidFill>
                  <a:srgbClr val="FF5050"/>
                </a:solidFill>
              </a:rPr>
              <a:t>1 </a:t>
            </a:r>
            <a:r>
              <a:rPr lang="cs-CZ" altLang="cs-CZ" sz="4000" dirty="0" smtClean="0">
                <a:solidFill>
                  <a:srgbClr val="FF5050"/>
                </a:solidFill>
              </a:rPr>
              <a:t>úvod, respirační insuficience</a:t>
            </a:r>
            <a:br>
              <a:rPr lang="cs-CZ" altLang="cs-CZ" sz="4000" dirty="0" smtClean="0">
                <a:solidFill>
                  <a:srgbClr val="FF5050"/>
                </a:solidFill>
              </a:rPr>
            </a:br>
            <a:r>
              <a:rPr lang="cs-CZ" altLang="cs-CZ" sz="4000" dirty="0" smtClean="0">
                <a:solidFill>
                  <a:srgbClr val="FF0000"/>
                </a:solidFill>
              </a:rPr>
              <a:t>2 spirometrické dělení, restrikční</a:t>
            </a:r>
            <a:br>
              <a:rPr lang="cs-CZ" altLang="cs-CZ" sz="4000" dirty="0" smtClean="0">
                <a:solidFill>
                  <a:srgbClr val="FF0000"/>
                </a:solidFill>
              </a:rPr>
            </a:br>
            <a:r>
              <a:rPr lang="cs-CZ" altLang="cs-CZ" sz="4000" dirty="0" smtClean="0">
                <a:solidFill>
                  <a:srgbClr val="FF5050"/>
                </a:solidFill>
              </a:rPr>
              <a:t>3 a obstrukční poruchy</a:t>
            </a:r>
            <a:br>
              <a:rPr lang="cs-CZ" altLang="cs-CZ" sz="4000" dirty="0" smtClean="0">
                <a:solidFill>
                  <a:srgbClr val="FF5050"/>
                </a:solidFill>
              </a:rPr>
            </a:br>
            <a:r>
              <a:rPr lang="cs-CZ" altLang="cs-CZ" sz="4000" dirty="0" smtClean="0">
                <a:solidFill>
                  <a:srgbClr val="FF0000"/>
                </a:solidFill>
              </a:rPr>
              <a:t>4 poměr ventilace/ k perfúsi, poruchy kardiopulmonální a další doplňky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smtClean="0"/>
              <a:t>/ 50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5890B0-FC2F-43C8-974C-23853709EA0E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Alveolární hypoventilace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Může být dána poruchou poměru ventilace/ perfúze (V</a:t>
            </a:r>
            <a:r>
              <a:rPr lang="cs-CZ" altLang="cs-CZ" baseline="-25000" smtClean="0"/>
              <a:t>A</a:t>
            </a:r>
            <a:r>
              <a:rPr lang="cs-CZ" altLang="cs-CZ" smtClean="0"/>
              <a:t>/Q). </a:t>
            </a:r>
          </a:p>
          <a:p>
            <a:pPr eaLnBrk="1" hangingPunct="1"/>
            <a:r>
              <a:rPr lang="cs-CZ" altLang="cs-CZ" smtClean="0"/>
              <a:t>Toto jsou lokální nerovnoměrnosti, které mohou, ale nemusí být kompenzovány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   v rámci lokálních plicních reflexů. </a:t>
            </a:r>
          </a:p>
          <a:p>
            <a:pPr algn="ctr" eaLnBrk="1" hangingPunct="1">
              <a:buFontTx/>
              <a:buNone/>
            </a:pPr>
            <a:r>
              <a:rPr lang="cs-CZ" altLang="cs-CZ" smtClean="0"/>
              <a:t>V obou případech toto vede ke zvýšení </a:t>
            </a:r>
            <a:r>
              <a:rPr lang="cs-CZ" altLang="cs-CZ" b="1" smtClean="0"/>
              <a:t>pCO</a:t>
            </a:r>
            <a:r>
              <a:rPr lang="cs-CZ" altLang="cs-CZ" b="1" baseline="-25000" smtClean="0"/>
              <a:t>2</a:t>
            </a:r>
            <a:r>
              <a:rPr lang="cs-CZ" altLang="cs-CZ" b="1" smtClean="0"/>
              <a:t> i ke snížení pO</a:t>
            </a:r>
            <a:r>
              <a:rPr lang="cs-CZ" altLang="cs-CZ" b="1" baseline="-25000" smtClean="0"/>
              <a:t>2 </a:t>
            </a:r>
            <a:r>
              <a:rPr lang="cs-CZ" altLang="cs-CZ" smtClean="0"/>
              <a:t>tj. k poruše typu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762000" y="2514600"/>
            <a:ext cx="7315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00000"/>
                </a:solidFill>
              </a:rPr>
              <a:t>Normální velikost pravo</a:t>
            </a:r>
            <a:r>
              <a:rPr lang="en-GB" altLang="cs-CZ" sz="2400">
                <a:solidFill>
                  <a:srgbClr val="C00000"/>
                </a:solidFill>
              </a:rPr>
              <a:t>-</a:t>
            </a:r>
            <a:r>
              <a:rPr lang="cs-CZ" altLang="cs-CZ" sz="2400">
                <a:solidFill>
                  <a:srgbClr val="C00000"/>
                </a:solidFill>
              </a:rPr>
              <a:t>levého funkčního zkratu:	cca 2 </a:t>
            </a:r>
            <a:r>
              <a:rPr lang="en-GB" altLang="cs-CZ" sz="2400">
                <a:solidFill>
                  <a:srgbClr val="C00000"/>
                </a:solidFill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>
                <a:solidFill>
                  <a:srgbClr val="C00000"/>
                </a:solidFill>
              </a:rPr>
              <a:t>Patologick</a:t>
            </a:r>
            <a:r>
              <a:rPr lang="cs-CZ" altLang="cs-CZ" sz="2400">
                <a:solidFill>
                  <a:srgbClr val="C00000"/>
                </a:solidFill>
              </a:rPr>
              <a:t>á velikost pravo</a:t>
            </a:r>
            <a:r>
              <a:rPr lang="en-GB" altLang="cs-CZ" sz="2400">
                <a:solidFill>
                  <a:srgbClr val="C00000"/>
                </a:solidFill>
              </a:rPr>
              <a:t>-</a:t>
            </a:r>
            <a:r>
              <a:rPr lang="cs-CZ" altLang="cs-CZ" sz="2400">
                <a:solidFill>
                  <a:srgbClr val="C00000"/>
                </a:solidFill>
              </a:rPr>
              <a:t>levého funkčního zkratu: 	více než 7 </a:t>
            </a:r>
            <a:r>
              <a:rPr lang="en-GB" altLang="cs-CZ" sz="2400">
                <a:solidFill>
                  <a:srgbClr val="C00000"/>
                </a:solidFill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2867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Patologie pom</a:t>
            </a:r>
            <a:r>
              <a:rPr lang="cs-CZ" altLang="en-US" sz="4000">
                <a:solidFill>
                  <a:srgbClr val="FF0000"/>
                </a:solidFill>
              </a:rPr>
              <a:t>ěru </a:t>
            </a:r>
            <a:r>
              <a:rPr lang="en-US" altLang="en-US" sz="4000">
                <a:solidFill>
                  <a:srgbClr val="FF0000"/>
                </a:solidFill>
              </a:rPr>
              <a:t>ventilace/ perf</a:t>
            </a:r>
            <a:r>
              <a:rPr lang="cs-CZ" altLang="en-US" sz="4000">
                <a:solidFill>
                  <a:srgbClr val="FF0000"/>
                </a:solidFill>
              </a:rPr>
              <a:t>ú</a:t>
            </a:r>
            <a:r>
              <a:rPr lang="en-US" altLang="en-US" sz="4000">
                <a:solidFill>
                  <a:srgbClr val="FF0000"/>
                </a:solidFill>
              </a:rPr>
              <a:t>ze</a:t>
            </a:r>
            <a:r>
              <a:rPr lang="cs-CZ" altLang="en-US" sz="4000">
                <a:solidFill>
                  <a:srgbClr val="FF0000"/>
                </a:solidFill>
              </a:rPr>
              <a:t>:</a:t>
            </a:r>
            <a:r>
              <a:rPr lang="en-US" altLang="en-US" sz="4000">
                <a:solidFill>
                  <a:srgbClr val="FF0000"/>
                </a:solidFill>
              </a:rPr>
              <a:t/>
            </a:r>
            <a:br>
              <a:rPr lang="en-US" altLang="en-US" sz="4000">
                <a:solidFill>
                  <a:srgbClr val="FF0000"/>
                </a:solidFill>
              </a:rPr>
            </a:br>
            <a:r>
              <a:rPr lang="cs-CZ" altLang="en-US" sz="4000">
                <a:solidFill>
                  <a:srgbClr val="FF0000"/>
                </a:solidFill>
              </a:rPr>
              <a:t>Alveolární hypoxie je příčinou plicní hypertenze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FC40E9-FAB7-43E8-ACEB-C9F991A0145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6470650" cy="55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rgbClr val="009900"/>
                </a:solidFill>
              </a:rPr>
              <a:t>Disociační křivky Hemo-GB a Myo-GB,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rgbClr val="009900"/>
                </a:solidFill>
              </a:rPr>
              <a:t>CO2, oxid uhličitý vs. CO, oxid uhelnatý</a:t>
            </a:r>
            <a:endParaRPr lang="en-US" altLang="en-US" b="1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osngličtěný hyperventilace 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44688"/>
            <a:ext cx="8713788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smtClean="0"/>
              <a:t>/ 50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E5B7DF-7ADD-47B2-9074-8E273D712822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 smtClean="0"/>
          </a:p>
        </p:txBody>
      </p:sp>
      <p:sp>
        <p:nvSpPr>
          <p:cNvPr id="29701" name="Rectangle 2"/>
          <p:cNvSpPr txBox="1">
            <a:spLocks noChangeArrowheads="1"/>
          </p:cNvSpPr>
          <p:nvPr/>
        </p:nvSpPr>
        <p:spPr bwMode="auto">
          <a:xfrm>
            <a:off x="0" y="3810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4000">
                <a:solidFill>
                  <a:srgbClr val="FF0000"/>
                </a:solidFill>
              </a:rPr>
              <a:t>Saturační křivka hemoglobinu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4000">
                <a:solidFill>
                  <a:srgbClr val="FF0000"/>
                </a:solidFill>
              </a:rPr>
              <a:t>stokrát jinak – na patofyz. nás neomrzí</a:t>
            </a:r>
            <a:endParaRPr lang="en-US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7EE86-6B2A-4728-871C-EB43447869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graphicFrame>
        <p:nvGraphicFramePr>
          <p:cNvPr id="111644" name="Group 28"/>
          <p:cNvGraphicFramePr>
            <a:graphicFrameLocks noGrp="1"/>
          </p:cNvGraphicFramePr>
          <p:nvPr/>
        </p:nvGraphicFramePr>
        <p:xfrm>
          <a:off x="228600" y="533400"/>
          <a:ext cx="8610600" cy="6172203"/>
        </p:xfrm>
        <a:graphic>
          <a:graphicData uri="http://schemas.openxmlformats.org/drawingml/2006/table">
            <a:tbl>
              <a:tblPr/>
              <a:tblGrid>
                <a:gridCol w="1966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Koncentrace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Symptomy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ppm (0.0035%)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Bolest hlavy, z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ávratě, dlouhodobá expozice přes 6-8 hod je možná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ppm (0.01%)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Slabá bolest hlavy po době účinku 2-3 hod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8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ppm (0.02%)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Ditto plus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kognitivní poruchy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=============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ppm (0.04%)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==================================================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Bolest hlavy, nástup během 1-2 hod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 ppm (0.08%)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Obluzení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závratě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křeče do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min; 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bezvědomí do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 ho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(700 ppm – 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atmosféra na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Mars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1,600 ppm (0.16%)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Závratě, křeče,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žízeň (vodouch) a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tachy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kardie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min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Smrt do 2 hod.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3,200 ppm (0.32%)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Závratě, křeče, obluzení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 5-10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min. 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Smrt do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min.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6,400 ppm (0.64%)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Závratě za 1-2 min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Křeče, zástava dýchání. Smrt do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 minut.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12,800 ppm (1.28%)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Bezvědomí po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2-3 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vdeších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Smrt do 3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min.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768" name="Text Box 27"/>
          <p:cNvSpPr txBox="1">
            <a:spLocks noChangeArrowheads="1"/>
          </p:cNvSpPr>
          <p:nvPr/>
        </p:nvSpPr>
        <p:spPr bwMode="auto">
          <a:xfrm>
            <a:off x="304800" y="-76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</a:rPr>
              <a:t>A</a:t>
            </a:r>
            <a:r>
              <a:rPr lang="cs-CZ" altLang="en-US" b="1">
                <a:solidFill>
                  <a:srgbClr val="009900"/>
                </a:solidFill>
              </a:rPr>
              <a:t>kutní otrava oxidem uhelnatým</a:t>
            </a:r>
            <a:endParaRPr lang="en-US" altLang="en-US" b="1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smtClean="0"/>
              <a:t>/ 50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F8B726-CCD6-4658-A9B2-B66EADF3ADA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5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mtClean="0"/>
              <a:t>Eero Antero Mäntyranta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77875"/>
            <a:ext cx="8382000" cy="2803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/>
              <a:t>   (</a:t>
            </a:r>
            <a:r>
              <a:rPr lang="en-GB" altLang="cs-CZ" sz="2400" smtClean="0"/>
              <a:t>*</a:t>
            </a:r>
            <a:r>
              <a:rPr lang="cs-CZ" altLang="cs-CZ" sz="2400" smtClean="0"/>
              <a:t>1937</a:t>
            </a:r>
            <a:r>
              <a:rPr lang="en-GB" altLang="cs-CZ" sz="2400" smtClean="0"/>
              <a:t>-+2013</a:t>
            </a:r>
            <a:r>
              <a:rPr lang="cs-CZ" altLang="cs-CZ" sz="2400" smtClean="0"/>
              <a:t>/ 76 let) </a:t>
            </a:r>
            <a:r>
              <a:rPr lang="en-GB" altLang="cs-CZ" sz="2400" smtClean="0"/>
              <a:t>byl</a:t>
            </a:r>
            <a:r>
              <a:rPr lang="cs-CZ" altLang="cs-CZ" sz="2400" smtClean="0"/>
              <a:t> finský lyžař a vícenásobný vítěz zimních olympijských her. </a:t>
            </a:r>
            <a:r>
              <a:rPr lang="en-GB" altLang="cs-CZ" sz="2400" smtClean="0"/>
              <a:t>Byl</a:t>
            </a:r>
            <a:r>
              <a:rPr lang="cs-CZ" altLang="cs-CZ" sz="2400" smtClean="0"/>
              <a:t> držitel sedmi olympijských medailí a jeden</a:t>
            </a:r>
            <a:r>
              <a:rPr lang="en-GB" altLang="cs-CZ" sz="2400" smtClean="0"/>
              <a:t> </a:t>
            </a:r>
            <a:r>
              <a:rPr lang="cs-CZ" altLang="cs-CZ" sz="2400" smtClean="0"/>
              <a:t>z nejúspěšnějších finských olympioniků vůbec.</a:t>
            </a:r>
            <a:r>
              <a:rPr lang="en-GB" altLang="cs-CZ" sz="2400" smtClean="0"/>
              <a:t> </a:t>
            </a:r>
            <a:r>
              <a:rPr lang="cs-CZ" altLang="cs-CZ" sz="2400" smtClean="0"/>
              <a:t>I př</a:t>
            </a:r>
            <a:r>
              <a:rPr lang="en-GB" altLang="cs-CZ" sz="2400" smtClean="0"/>
              <a:t>es </a:t>
            </a:r>
            <a:r>
              <a:rPr lang="cs-CZ" altLang="cs-CZ" sz="2400" smtClean="0"/>
              <a:t>svou </a:t>
            </a:r>
            <a:r>
              <a:rPr lang="en-GB" altLang="cs-CZ" sz="2400" smtClean="0"/>
              <a:t>poruchu (</a:t>
            </a:r>
            <a:r>
              <a:rPr lang="cs-CZ" altLang="cs-CZ" sz="2400" smtClean="0"/>
              <a:t>alternativně </a:t>
            </a:r>
            <a:r>
              <a:rPr lang="en-GB" altLang="cs-CZ" sz="2400" smtClean="0"/>
              <a:t>ziskovou mutaci; </a:t>
            </a:r>
            <a:r>
              <a:rPr lang="cs-CZ" altLang="cs-CZ" sz="2400" smtClean="0"/>
              <a:t>viz další obrázky</a:t>
            </a:r>
            <a:r>
              <a:rPr lang="en-GB" altLang="cs-CZ" sz="2400" smtClean="0"/>
              <a:t>) u</a:t>
            </a:r>
            <a:r>
              <a:rPr lang="cs-CZ" altLang="cs-CZ" sz="2400" smtClean="0"/>
              <a:t>ží</a:t>
            </a:r>
            <a:r>
              <a:rPr lang="en-GB" altLang="cs-CZ" sz="2400" smtClean="0"/>
              <a:t>val hormony</a:t>
            </a:r>
            <a:r>
              <a:rPr lang="cs-CZ" altLang="cs-CZ" sz="2400" smtClean="0"/>
              <a:t>, které byly později zařazeny pod doping. Mezi jeho primáty je tedy i jedna</a:t>
            </a:r>
            <a:r>
              <a:rPr lang="en-GB" altLang="cs-CZ" sz="2400" smtClean="0"/>
              <a:t> </a:t>
            </a:r>
            <a:r>
              <a:rPr lang="cs-CZ" altLang="cs-CZ" sz="2400" smtClean="0"/>
              <a:t>z</a:t>
            </a:r>
            <a:r>
              <a:rPr lang="en-GB" altLang="cs-CZ" sz="2400" smtClean="0"/>
              <a:t>_</a:t>
            </a:r>
            <a:r>
              <a:rPr lang="cs-CZ" altLang="cs-CZ" sz="2400" smtClean="0"/>
              <a:t>prvních diskvalifikací za doping.</a:t>
            </a:r>
          </a:p>
        </p:txBody>
      </p:sp>
      <p:pic>
        <p:nvPicPr>
          <p:cNvPr id="327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57600"/>
            <a:ext cx="5405437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smtClean="0"/>
              <a:t>/ 50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4A9BA-0F61-4E45-864B-4E6017526C8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Zisková mutace receptoru pro erytropoetin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   Mäntyranta měl primární familiární polycytémii (</a:t>
            </a:r>
            <a:r>
              <a:rPr lang="cs-CZ" altLang="cs-CZ" smtClean="0">
                <a:hlinkClick r:id="rId2" tooltip="Familial erythrocytosis"/>
              </a:rPr>
              <a:t>Primary familial and congenital polycythemia</a:t>
            </a:r>
            <a:r>
              <a:rPr lang="cs-CZ" altLang="cs-CZ" smtClean="0"/>
              <a:t>, PFCP), měl oproti normě zvýšený počet erytrocytů a hemoglobin kvůli mutaci genu </a:t>
            </a:r>
            <a:r>
              <a:rPr lang="cs-CZ" altLang="cs-CZ" smtClean="0">
                <a:hlinkClick r:id="rId3" tooltip="Erythropoietin receptor"/>
              </a:rPr>
              <a:t>erythropoetinového receptoru</a:t>
            </a:r>
            <a:r>
              <a:rPr lang="cs-CZ" altLang="cs-CZ" smtClean="0"/>
              <a:t> (EPOR), který byl identifikován při </a:t>
            </a:r>
            <a:r>
              <a:rPr lang="cs-CZ" altLang="cs-CZ" smtClean="0">
                <a:hlinkClick r:id="rId4" tooltip="DNA"/>
              </a:rPr>
              <a:t>DNA</a:t>
            </a:r>
            <a:r>
              <a:rPr lang="cs-CZ" altLang="cs-CZ" smtClean="0"/>
              <a:t> studii více než 200 členů jeho rodiny v roce 1993.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smtClean="0"/>
              <a:t>/ 50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415B07-2678-4F17-AB8E-B035983563E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67538"/>
            <a:ext cx="8229600" cy="10334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s-CZ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Polycyt</a:t>
            </a:r>
            <a:r>
              <a:rPr lang="cs-CZ" alt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émie u olympijského vítěze</a:t>
            </a:r>
            <a:r>
              <a:rPr lang="en-US" alt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br>
              <a:rPr lang="en-US" alt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cs-CZ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Eero</a:t>
            </a:r>
            <a:r>
              <a:rPr lang="en-US" alt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cs-CZ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Mantyrant</a:t>
            </a:r>
            <a:r>
              <a:rPr lang="cs-CZ" alt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endParaRPr lang="en-US" altLang="cs-CZ" sz="2800" dirty="0" smtClean="0">
              <a:solidFill>
                <a:srgbClr val="FF0000"/>
              </a:solidFill>
            </a:endParaRP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4605338" y="1789113"/>
            <a:ext cx="2800350" cy="3086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4" descr="fins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789113"/>
            <a:ext cx="26876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 descr="finski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989513"/>
            <a:ext cx="3124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2844800" y="3236913"/>
            <a:ext cx="2844800" cy="1600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4000">
                <a:solidFill>
                  <a:schemeClr val="tx2"/>
                </a:solidFill>
              </a:rPr>
              <a:t>Hb 231</a:t>
            </a:r>
            <a:r>
              <a:rPr lang="cs-CZ" altLang="cs-CZ" sz="4000">
                <a:solidFill>
                  <a:schemeClr val="tx2"/>
                </a:solidFill>
              </a:rPr>
              <a:t> g/L</a:t>
            </a:r>
            <a:endParaRPr lang="en-US" altLang="cs-CZ" sz="400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4000">
                <a:solidFill>
                  <a:schemeClr val="tx2"/>
                </a:solidFill>
              </a:rPr>
              <a:t>Hct 68%</a:t>
            </a:r>
          </a:p>
        </p:txBody>
      </p:sp>
      <p:sp>
        <p:nvSpPr>
          <p:cNvPr id="34825" name="Rectangle 2"/>
          <p:cNvSpPr txBox="1">
            <a:spLocks noChangeArrowheads="1"/>
          </p:cNvSpPr>
          <p:nvPr/>
        </p:nvSpPr>
        <p:spPr bwMode="auto">
          <a:xfrm>
            <a:off x="457200" y="60325"/>
            <a:ext cx="8229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tx2"/>
                </a:solidFill>
              </a:rPr>
              <a:t>Polycytémie u olympijského vítěze Eera Mäntyranty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00B0F0"/>
                </a:solidFill>
              </a:rPr>
              <a:t>Nervová regulace dýchání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1600200"/>
            <a:ext cx="75438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 smtClean="0">
                <a:solidFill>
                  <a:srgbClr val="CC0000"/>
                </a:solidFill>
              </a:rPr>
              <a:t>Volní (při mluvení), mimovolní (automatická/ ve spánku/ při bezvědomí)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 smtClean="0">
                <a:solidFill>
                  <a:srgbClr val="CC0000"/>
                </a:solidFill>
              </a:rPr>
              <a:t>- </a:t>
            </a:r>
            <a:r>
              <a:rPr lang="cs-CZ" altLang="cs-CZ" sz="2400" dirty="0" smtClean="0">
                <a:solidFill>
                  <a:srgbClr val="CC0000"/>
                </a:solidFill>
              </a:rPr>
              <a:t>reflexní </a:t>
            </a:r>
            <a:r>
              <a:rPr lang="cs-CZ" altLang="cs-CZ" sz="2400" dirty="0" smtClean="0">
                <a:solidFill>
                  <a:srgbClr val="CC0000"/>
                </a:solidFill>
              </a:rPr>
              <a:t>a před-programované stereotypy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 smtClean="0">
                <a:solidFill>
                  <a:srgbClr val="CC0000"/>
                </a:solidFill>
              </a:rPr>
              <a:t>- sensorika, dostředivé dráhy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 smtClean="0">
                <a:solidFill>
                  <a:srgbClr val="CC0000"/>
                </a:solidFill>
              </a:rPr>
              <a:t>- dýchací centrum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400" dirty="0" smtClean="0">
                <a:solidFill>
                  <a:srgbClr val="CC0000"/>
                </a:solidFill>
              </a:rPr>
              <a:t>- efektory</a:t>
            </a:r>
            <a:r>
              <a:rPr lang="cs-CZ" altLang="cs-CZ" sz="2400" dirty="0" smtClean="0">
                <a:solidFill>
                  <a:srgbClr val="CC0000"/>
                </a:solidFill>
              </a:rPr>
              <a:t>, motorické dráhy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rgbClr val="CC0000"/>
                </a:solidFill>
              </a:rPr>
              <a:t>-</a:t>
            </a:r>
            <a:r>
              <a:rPr lang="cs-CZ" altLang="cs-CZ" sz="2400" dirty="0" smtClean="0">
                <a:solidFill>
                  <a:srgbClr val="CC0000"/>
                </a:solidFill>
              </a:rPr>
              <a:t> </a:t>
            </a:r>
            <a:r>
              <a:rPr lang="cs-CZ" altLang="cs-CZ" sz="2400" dirty="0" smtClean="0">
                <a:solidFill>
                  <a:srgbClr val="CC0000"/>
                </a:solidFill>
              </a:rPr>
              <a:t>poruchy efektorů, paralýza dýchacích svalů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altLang="cs-CZ" smtClean="0">
                <a:solidFill>
                  <a:srgbClr val="00B0F0"/>
                </a:solidFill>
              </a:rPr>
              <a:t>Nervová regulace dýchání</a:t>
            </a:r>
            <a:endParaRPr lang="cs-CZ" altLang="en-US" smtClean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1000" y="1371600"/>
            <a:ext cx="8077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/>
              <a:t>Inervace dýchacích cest</a:t>
            </a:r>
          </a:p>
          <a:p>
            <a:r>
              <a:rPr lang="cs-CZ" altLang="en-US" sz="2400"/>
              <a:t>• Vegetativní nervstvo</a:t>
            </a:r>
          </a:p>
          <a:p>
            <a:r>
              <a:rPr lang="cs-CZ" altLang="en-US" sz="2400"/>
              <a:t>• Cholinergní nervy/ = parasympatikus</a:t>
            </a:r>
          </a:p>
          <a:p>
            <a:r>
              <a:rPr lang="cs-CZ" altLang="en-US" sz="2400"/>
              <a:t>• n. vagus, muskarinové receptory (M1-M5)– bronchokonstrikce – M3,</a:t>
            </a:r>
          </a:p>
          <a:p>
            <a:r>
              <a:rPr lang="cs-CZ" altLang="en-US" sz="2400"/>
              <a:t>mírná bronchokonstrikce zajišťuje pevnost dých.cest</a:t>
            </a:r>
          </a:p>
          <a:p>
            <a:r>
              <a:rPr lang="cs-CZ" altLang="en-US" sz="2400"/>
              <a:t>• Adrenergní nervy/ = sympatikus</a:t>
            </a:r>
          </a:p>
          <a:p>
            <a:r>
              <a:rPr lang="cs-CZ" altLang="en-US" sz="2400"/>
              <a:t>Beta2 receptory – bronchodilatace, zvyšují sekreci</a:t>
            </a:r>
          </a:p>
          <a:p>
            <a:r>
              <a:rPr lang="cs-CZ" altLang="en-US" sz="2400"/>
              <a:t>Beta1 receptory – snižují sekreci</a:t>
            </a:r>
          </a:p>
          <a:p>
            <a:endParaRPr lang="cs-CZ" altLang="en-US" sz="2400"/>
          </a:p>
          <a:p>
            <a:r>
              <a:rPr lang="cs-CZ" altLang="en-US" sz="2400"/>
              <a:t>• Necholinergní a neadrenergní nervy</a:t>
            </a:r>
          </a:p>
          <a:p>
            <a:r>
              <a:rPr lang="cs-CZ" altLang="en-US" sz="2400"/>
              <a:t>• bronchodilatace: VIP (vazoaktivní intest. peptid) a 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9665B0-67F5-4FC4-99D1-43E55887AAC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en-US" sz="3200" smtClean="0">
                <a:solidFill>
                  <a:schemeClr val="folHlink"/>
                </a:solidFill>
              </a:rPr>
              <a:t>Cíle, osnova, souhrn – po přednáškách fyziologie/ patofyziologie budeme umět 1/ 2</a:t>
            </a:r>
            <a:endParaRPr lang="en-US" altLang="en-US" sz="3200" smtClean="0">
              <a:solidFill>
                <a:schemeClr val="folHlink"/>
              </a:solidFill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8392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Popsat stavbu dýchacích cest a plic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Popsat alveolo-kapilární membránu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Porozumět mechanice ventilace</a:t>
            </a:r>
            <a:endParaRPr lang="en-US" altLang="en-US" sz="2000" smtClean="0"/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Popsat následující funkční plicní objemy: mrtvý prostor, alveolární prostor, vitální kapacitu, residuální objem a další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Vysvětlit, proč pro správné dýchání musí být intra-pleurální tlak negativní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Vysvětlit poddajnost/ komplianci plic a mechaniku hrudního koše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Popsat ventilační práci, úlohu surfaktantu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Popsat metody měření plicních objemů, to jest spirografii a pletysmografii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Mechanismus a dynamiku výměny plynů v plicích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Vyložit adaptační mechanizmy při dýchání ve vyšší nadmořské výšce</a:t>
            </a:r>
          </a:p>
        </p:txBody>
      </p:sp>
    </p:spTree>
    <p:extLst>
      <p:ext uri="{BB962C8B-B14F-4D97-AF65-F5344CB8AC3E}">
        <p14:creationId xmlns:p14="http://schemas.microsoft.com/office/powerpoint/2010/main" val="23031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cs-CZ" altLang="en-US" smtClean="0">
                <a:solidFill>
                  <a:srgbClr val="00B0F0"/>
                </a:solidFill>
              </a:rPr>
              <a:t>Inervace bronchů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77724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E78522"/>
                </a:solidFill>
                <a:latin typeface="+mj-lt"/>
              </a:rPr>
              <a:t>Látky ovlivňující tonus hladkého svalstva bronchů</a:t>
            </a:r>
          </a:p>
          <a:p>
            <a:pPr>
              <a:defRPr/>
            </a:pPr>
            <a:r>
              <a:rPr lang="cs-CZ" sz="2400" dirty="0">
                <a:solidFill>
                  <a:srgbClr val="2F5898"/>
                </a:solidFill>
                <a:latin typeface="+mj-lt"/>
              </a:rPr>
              <a:t>Bronchokonstrikce/ = parasympatikus</a:t>
            </a:r>
          </a:p>
          <a:p>
            <a:pPr>
              <a:defRPr/>
            </a:pPr>
            <a:r>
              <a:rPr lang="cs-CZ" sz="2400" dirty="0">
                <a:solidFill>
                  <a:srgbClr val="6076B5"/>
                </a:solidFill>
                <a:latin typeface="+mj-l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Acetylcholin</a:t>
            </a:r>
          </a:p>
          <a:p>
            <a:pPr>
              <a:defRPr/>
            </a:pPr>
            <a:r>
              <a:rPr lang="cs-CZ" sz="2400" dirty="0">
                <a:solidFill>
                  <a:srgbClr val="6076B5"/>
                </a:solidFill>
                <a:latin typeface="+mj-l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Histamin</a:t>
            </a:r>
          </a:p>
          <a:p>
            <a:pPr>
              <a:defRPr/>
            </a:pPr>
            <a:r>
              <a:rPr lang="cs-CZ" sz="2400" dirty="0">
                <a:solidFill>
                  <a:srgbClr val="6076B5"/>
                </a:solidFill>
                <a:latin typeface="+mj-l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Bradykinin</a:t>
            </a:r>
          </a:p>
          <a:p>
            <a:pPr>
              <a:defRPr/>
            </a:pPr>
            <a:r>
              <a:rPr lang="cs-CZ" sz="2400" dirty="0">
                <a:solidFill>
                  <a:srgbClr val="6076B5"/>
                </a:solidFill>
                <a:latin typeface="+mj-l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Substance P</a:t>
            </a:r>
          </a:p>
          <a:p>
            <a:pPr>
              <a:defRPr/>
            </a:pPr>
            <a:r>
              <a:rPr lang="cs-CZ" sz="2400" dirty="0">
                <a:solidFill>
                  <a:srgbClr val="6076B5"/>
                </a:solidFill>
                <a:latin typeface="+mj-l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Leukotrieny</a:t>
            </a:r>
          </a:p>
          <a:p>
            <a:pPr>
              <a:defRPr/>
            </a:pPr>
            <a:r>
              <a:rPr lang="cs-CZ" sz="2400" dirty="0">
                <a:solidFill>
                  <a:srgbClr val="6076B5"/>
                </a:solidFill>
                <a:latin typeface="+mj-l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Prostanglandiny</a:t>
            </a:r>
          </a:p>
          <a:p>
            <a:pPr>
              <a:defRPr/>
            </a:pPr>
            <a:r>
              <a:rPr lang="cs-CZ" sz="2400" dirty="0">
                <a:solidFill>
                  <a:srgbClr val="6076B5"/>
                </a:solidFill>
                <a:latin typeface="+mj-l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Tromboxan A2</a:t>
            </a:r>
          </a:p>
          <a:p>
            <a:pPr>
              <a:defRPr/>
            </a:pPr>
            <a:r>
              <a:rPr lang="cs-CZ" sz="2400" dirty="0">
                <a:solidFill>
                  <a:srgbClr val="2F5898"/>
                </a:solidFill>
                <a:latin typeface="+mj-lt"/>
              </a:rPr>
              <a:t>Bronchodilatace/ = sympatikus</a:t>
            </a:r>
          </a:p>
          <a:p>
            <a:pPr>
              <a:defRPr/>
            </a:pPr>
            <a:r>
              <a:rPr lang="cs-CZ" sz="2400" dirty="0">
                <a:solidFill>
                  <a:srgbClr val="6076B5"/>
                </a:solidFill>
                <a:latin typeface="+mj-l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Noradrenalin</a:t>
            </a:r>
          </a:p>
          <a:p>
            <a:pPr>
              <a:defRPr/>
            </a:pPr>
            <a:r>
              <a:rPr lang="cs-CZ" sz="2400" dirty="0">
                <a:solidFill>
                  <a:srgbClr val="6076B5"/>
                </a:solidFill>
                <a:latin typeface="+mj-l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Adrenalin</a:t>
            </a:r>
          </a:p>
          <a:p>
            <a:pPr>
              <a:defRPr/>
            </a:pPr>
            <a:r>
              <a:rPr lang="cs-CZ" sz="2400" dirty="0">
                <a:solidFill>
                  <a:srgbClr val="6076B5"/>
                </a:solidFill>
                <a:latin typeface="+mj-l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NO</a:t>
            </a:r>
          </a:p>
          <a:p>
            <a:pPr>
              <a:defRPr/>
            </a:pPr>
            <a:r>
              <a:rPr lang="cs-CZ" sz="2400" dirty="0">
                <a:solidFill>
                  <a:srgbClr val="6076B5"/>
                </a:solidFill>
                <a:latin typeface="+mj-l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VIP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0"/>
            <a:ext cx="6069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cs-CZ" altLang="cs-CZ" smtClean="0">
                <a:solidFill>
                  <a:srgbClr val="00B0F0"/>
                </a:solidFill>
              </a:rPr>
              <a:t>Obranné reflexy dýchací přehled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5800" y="1524000"/>
            <a:ext cx="7543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Kašel (tussis)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Kýchání (sternutatio)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(Dráhy apnoického reflexu, kašle a kýchání)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Apnoe (Hering–Breuer/ Kratschmerův reflex)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 = podráždění trigeminu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Hering–Breuer inflation reflex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Hering–Breuer deflation reflex (Exspirační reflex?)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Aspirační reflex – při topení se ve vodě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Zívání (oscitatio) – komunikační význam – pro sebe i pro druhé...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7030A0"/>
                </a:solidFill>
              </a:rPr>
              <a:t>(Nepatří sem) Škytavka (singultus) – dif. dg.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7030A0"/>
                </a:solidFill>
              </a:rPr>
              <a:t>Heimlichův manévr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838200"/>
            <a:ext cx="87630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rgbClr val="CC0000"/>
                </a:solidFill>
              </a:rPr>
              <a:t>Mají naprogramovanou motorickou odpověď. Napomáhají udržovat volně průchodné/ funkční dýchací cesty.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solidFill>
                  <a:srgbClr val="FF0000"/>
                </a:solidFill>
              </a:rPr>
              <a:t>Apnoický reflex -</a:t>
            </a:r>
            <a:r>
              <a:rPr lang="cs-CZ" altLang="cs-CZ" sz="1800" dirty="0" smtClean="0">
                <a:solidFill>
                  <a:srgbClr val="CC0000"/>
                </a:solidFill>
              </a:rPr>
              <a:t>Je zástava dechu (apnoe)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rgbClr val="CC0000"/>
                </a:solidFill>
              </a:rPr>
              <a:t>    Dostředivá dráha: vlákna n. trigeminus z nosní sliznice </a:t>
            </a:r>
            <a:r>
              <a:rPr lang="cs-CZ" altLang="cs-CZ" sz="1800" strike="sngStrike" dirty="0" smtClean="0">
                <a:solidFill>
                  <a:srgbClr val="CC0000"/>
                </a:solidFill>
              </a:rPr>
              <a:t>popř. vlákna n. olfactorius</a:t>
            </a:r>
            <a:r>
              <a:rPr lang="cs-CZ" altLang="cs-CZ" sz="1800" dirty="0" smtClean="0">
                <a:solidFill>
                  <a:srgbClr val="CC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rgbClr val="CC0000"/>
                </a:solidFill>
              </a:rPr>
              <a:t>    Centrum: dýchací centrum (v mozkovém kmeni).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rgbClr val="CC0000"/>
                </a:solidFill>
              </a:rPr>
              <a:t>    Odstředivá dráha: vlákna vedoucí k motoneuronům všech dýchacích svalů.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solidFill>
                  <a:srgbClr val="FF0000"/>
                </a:solidFill>
              </a:rPr>
              <a:t>Kýchání</a:t>
            </a:r>
            <a:r>
              <a:rPr lang="cs-CZ" altLang="cs-CZ" sz="1800" dirty="0" smtClean="0">
                <a:solidFill>
                  <a:srgbClr val="CC0000"/>
                </a:solidFill>
              </a:rPr>
              <a:t> - Udržuje průchodnou dutinu nosní. Větší množství hlenu podráždí receptory.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rgbClr val="CC0000"/>
                </a:solidFill>
              </a:rPr>
              <a:t>    Dostředivá dráha: stejná jako u apnoického reflexu.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rgbClr val="CC0000"/>
                </a:solidFill>
              </a:rPr>
              <a:t>    Centrum: dýchací centrum.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rgbClr val="CC0000"/>
                </a:solidFill>
              </a:rPr>
              <a:t>    Odstředivá dráha: stejná jako u kašlacího reflexu.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solidFill>
                  <a:srgbClr val="FF0000"/>
                </a:solidFill>
              </a:rPr>
              <a:t>Kašel - </a:t>
            </a:r>
            <a:r>
              <a:rPr lang="cs-CZ" altLang="cs-CZ" sz="1800" dirty="0" smtClean="0">
                <a:solidFill>
                  <a:srgbClr val="CC0000"/>
                </a:solidFill>
              </a:rPr>
              <a:t>Po velkém nádechu s uzavřenou hlasivkovou štěrbinou stoupne tlak v hrudní dutině a po otevření štěrbiny proudí vzduch spolu s cizím tělesem ústní dutinou pryč.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rgbClr val="CC0000"/>
                </a:solidFill>
              </a:rPr>
              <a:t>    Dostředivá dráha: vagová vlákna v n. laryngeus superior a n. trigeminus.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rgbClr val="CC0000"/>
                </a:solidFill>
              </a:rPr>
              <a:t>    Centrum: dýchací centrum.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solidFill>
                  <a:srgbClr val="CC0000"/>
                </a:solidFill>
              </a:rPr>
              <a:t>    Odstřed. dráha: nn. Laryngeus recurrens (posticus), intercostales, phrenicus, etc.</a:t>
            </a:r>
          </a:p>
        </p:txBody>
      </p:sp>
      <p:sp>
        <p:nvSpPr>
          <p:cNvPr id="41987" name="Title 2"/>
          <p:cNvSpPr txBox="1">
            <a:spLocks/>
          </p:cNvSpPr>
          <p:nvPr/>
        </p:nvSpPr>
        <p:spPr bwMode="auto">
          <a:xfrm>
            <a:off x="6096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rgbClr val="00B0F0"/>
                </a:solidFill>
              </a:rPr>
              <a:t>Obranné reflexy dýchací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cs-CZ" altLang="cs-CZ" smtClean="0">
                <a:solidFill>
                  <a:srgbClr val="00B0F0"/>
                </a:solidFill>
              </a:rPr>
              <a:t>Jóga – nácvik dýchání </a:t>
            </a:r>
            <a:br>
              <a:rPr lang="cs-CZ" altLang="cs-CZ" smtClean="0">
                <a:solidFill>
                  <a:srgbClr val="00B0F0"/>
                </a:solidFill>
              </a:rPr>
            </a:br>
            <a:r>
              <a:rPr lang="cs-CZ" altLang="cs-CZ" smtClean="0">
                <a:solidFill>
                  <a:srgbClr val="00B0F0"/>
                </a:solidFill>
              </a:rPr>
              <a:t>– cvik havran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1676400"/>
            <a:ext cx="75438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Nadechujte se nosem, jako kdybyste čichali k růži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Nadechujte se pusou, jako kdybyste zívali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Zadržte dech, jako kdybyste se potápěli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Manévry k uvolnění naso-pharyngeální (Eustachovy) 	trubice, důležité u dětí, stejně jako správné 	smrkání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2400">
                <a:solidFill>
                  <a:srgbClr val="CC0000"/>
                </a:solidFill>
              </a:rPr>
              <a:t>zacpěte nos a polkněte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2400">
                <a:solidFill>
                  <a:srgbClr val="CC0000"/>
                </a:solidFill>
              </a:rPr>
              <a:t>zacpěte nos, zavřete ústa a jemně vydechněte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cs-CZ" altLang="cs-CZ" sz="240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Po rozcvičení vydechujte, jako kdybyste kýchali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Při nádechu a výdechu si pomáhejte rukama, to je ten 	havran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Máte lehkou hlavu po lehké hyperventilaci?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00B0F0"/>
                </a:solidFill>
              </a:rPr>
              <a:t>Trombo-embolická nemoc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762000" y="1600200"/>
            <a:ext cx="7543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Embolie do plicnice/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Stejně závažná kardio-pulmonální příhoda, jako infarkt myokardu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paradoxní embolie – cca 25 </a:t>
            </a:r>
            <a:r>
              <a:rPr lang="en-GB" altLang="cs-CZ" sz="2400">
                <a:solidFill>
                  <a:srgbClr val="CC0000"/>
                </a:solidFill>
              </a:rPr>
              <a:t>%</a:t>
            </a:r>
            <a:r>
              <a:rPr lang="cs-CZ" altLang="cs-CZ" sz="2400">
                <a:solidFill>
                  <a:srgbClr val="CC0000"/>
                </a:solidFill>
              </a:rPr>
              <a:t> lidí má predispozici – umět vysvětlit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70E690-4DFD-4588-A5BA-15A575FEA09A}" type="slidenum">
              <a:rPr lang="en-US" altLang="cs-CZ" smtClean="0"/>
              <a:pPr/>
              <a:t>36</a:t>
            </a:fld>
            <a:endParaRPr lang="en-US" altLang="cs-CZ" smtClean="0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731838" y="566738"/>
            <a:ext cx="72009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200" b="1">
                <a:solidFill>
                  <a:srgbClr val="FF0000"/>
                </a:solidFill>
              </a:rPr>
              <a:t>Plicní</a:t>
            </a:r>
            <a:r>
              <a:rPr lang="en-US" altLang="cs-CZ" sz="3200" b="1">
                <a:solidFill>
                  <a:srgbClr val="FF0000"/>
                </a:solidFill>
              </a:rPr>
              <a:t> scinti</a:t>
            </a:r>
            <a:r>
              <a:rPr lang="cs-CZ" altLang="cs-CZ" sz="3200" b="1">
                <a:solidFill>
                  <a:srgbClr val="FF0000"/>
                </a:solidFill>
              </a:rPr>
              <a:t>grafie</a:t>
            </a:r>
            <a:r>
              <a:rPr lang="en-US" altLang="cs-CZ" sz="3200" b="1">
                <a:solidFill>
                  <a:srgbClr val="FF0000"/>
                </a:solidFill>
              </a:rPr>
              <a:t> </a:t>
            </a:r>
            <a:endParaRPr lang="cs-CZ" altLang="cs-CZ" sz="3200" b="1">
              <a:solidFill>
                <a:srgbClr val="FF0000"/>
              </a:solidFill>
            </a:endParaRPr>
          </a:p>
          <a:p>
            <a:r>
              <a:rPr lang="en-US" altLang="cs-CZ" sz="3200" b="1">
                <a:solidFill>
                  <a:srgbClr val="C00000"/>
                </a:solidFill>
              </a:rPr>
              <a:t>Ventila</a:t>
            </a:r>
            <a:r>
              <a:rPr lang="cs-CZ" altLang="cs-CZ" sz="3200" b="1">
                <a:solidFill>
                  <a:srgbClr val="C00000"/>
                </a:solidFill>
              </a:rPr>
              <a:t>ční a </a:t>
            </a:r>
            <a:r>
              <a:rPr lang="en-US" altLang="cs-CZ" sz="3200" b="1">
                <a:solidFill>
                  <a:srgbClr val="C00000"/>
                </a:solidFill>
              </a:rPr>
              <a:t> perf</a:t>
            </a:r>
            <a:r>
              <a:rPr lang="cs-CZ" altLang="cs-CZ" sz="3200" b="1">
                <a:solidFill>
                  <a:srgbClr val="C00000"/>
                </a:solidFill>
              </a:rPr>
              <a:t>úzní</a:t>
            </a:r>
            <a:r>
              <a:rPr lang="en-US" altLang="cs-CZ" sz="3200" b="1">
                <a:solidFill>
                  <a:srgbClr val="C00000"/>
                </a:solidFill>
              </a:rPr>
              <a:t> sc</a:t>
            </a:r>
            <a:r>
              <a:rPr lang="cs-CZ" altLang="cs-CZ" sz="3200" b="1">
                <a:solidFill>
                  <a:srgbClr val="C00000"/>
                </a:solidFill>
              </a:rPr>
              <a:t>intigrafie</a:t>
            </a:r>
          </a:p>
          <a:p>
            <a:pPr lvl="1"/>
            <a:r>
              <a:rPr lang="cs-CZ" altLang="cs-CZ" sz="3200"/>
              <a:t>- </a:t>
            </a:r>
            <a:r>
              <a:rPr lang="en-US" altLang="cs-CZ" sz="3200"/>
              <a:t>diagn</a:t>
            </a:r>
            <a:r>
              <a:rPr lang="cs-CZ" altLang="cs-CZ" sz="3200"/>
              <a:t>óza</a:t>
            </a:r>
            <a:r>
              <a:rPr lang="en-US" altLang="cs-CZ" sz="3200"/>
              <a:t> p</a:t>
            </a:r>
            <a:r>
              <a:rPr lang="cs-CZ" altLang="cs-CZ" sz="3200"/>
              <a:t>licní </a:t>
            </a:r>
            <a:r>
              <a:rPr lang="en-US" altLang="cs-CZ" sz="3200" b="1">
                <a:solidFill>
                  <a:srgbClr val="800000"/>
                </a:solidFill>
              </a:rPr>
              <a:t>emboli</a:t>
            </a:r>
            <a:r>
              <a:rPr lang="cs-CZ" altLang="cs-CZ" sz="3200" b="1">
                <a:solidFill>
                  <a:srgbClr val="800000"/>
                </a:solidFill>
              </a:rPr>
              <a:t>e</a:t>
            </a:r>
            <a:r>
              <a:rPr lang="en-US" altLang="cs-CZ" sz="3200"/>
              <a:t> a </a:t>
            </a:r>
            <a:r>
              <a:rPr lang="cs-CZ" altLang="cs-CZ" sz="3200" b="1">
                <a:solidFill>
                  <a:srgbClr val="800000"/>
                </a:solidFill>
              </a:rPr>
              <a:t>tromboembolické choroby</a:t>
            </a:r>
          </a:p>
          <a:p>
            <a:pPr lvl="1"/>
            <a:r>
              <a:rPr lang="en-US" altLang="cs-CZ" sz="3200"/>
              <a:t>	</a:t>
            </a:r>
            <a:endParaRPr lang="cs-CZ" altLang="cs-CZ" sz="3200"/>
          </a:p>
          <a:p>
            <a:pPr lvl="2"/>
            <a:r>
              <a:rPr lang="cs-CZ" altLang="cs-CZ" sz="3200"/>
              <a:t>- </a:t>
            </a:r>
            <a:r>
              <a:rPr lang="en-US" altLang="cs-CZ" sz="3200" b="1">
                <a:solidFill>
                  <a:srgbClr val="800000"/>
                </a:solidFill>
              </a:rPr>
              <a:t>Ventila</a:t>
            </a:r>
            <a:r>
              <a:rPr lang="cs-CZ" altLang="cs-CZ" sz="3200" b="1">
                <a:solidFill>
                  <a:srgbClr val="800000"/>
                </a:solidFill>
              </a:rPr>
              <a:t>ční</a:t>
            </a:r>
            <a:r>
              <a:rPr lang="en-US" altLang="cs-CZ" sz="3200"/>
              <a:t> sc</a:t>
            </a:r>
            <a:r>
              <a:rPr lang="cs-CZ" altLang="cs-CZ" sz="3200"/>
              <a:t>intigrafie</a:t>
            </a:r>
            <a:r>
              <a:rPr lang="en-US" altLang="cs-CZ" sz="3200"/>
              <a:t> - </a:t>
            </a:r>
            <a:r>
              <a:rPr lang="cs-CZ" altLang="cs-CZ" sz="3200"/>
              <a:t>vdechování</a:t>
            </a:r>
            <a:r>
              <a:rPr lang="en-US" altLang="cs-CZ" sz="3200"/>
              <a:t>133Xe </a:t>
            </a:r>
            <a:endParaRPr lang="cs-CZ" altLang="cs-CZ" sz="3200"/>
          </a:p>
          <a:p>
            <a:pPr lvl="2"/>
            <a:r>
              <a:rPr lang="cs-CZ" altLang="cs-CZ" sz="3200"/>
              <a:t>- </a:t>
            </a:r>
            <a:r>
              <a:rPr lang="en-US" altLang="cs-CZ" sz="3200" b="1">
                <a:solidFill>
                  <a:srgbClr val="800000"/>
                </a:solidFill>
              </a:rPr>
              <a:t>Perf</a:t>
            </a:r>
            <a:r>
              <a:rPr lang="cs-CZ" altLang="cs-CZ" sz="3200" b="1">
                <a:solidFill>
                  <a:srgbClr val="800000"/>
                </a:solidFill>
              </a:rPr>
              <a:t>úzní </a:t>
            </a:r>
            <a:r>
              <a:rPr lang="en-US" altLang="cs-CZ" sz="3200"/>
              <a:t>sc</a:t>
            </a:r>
            <a:r>
              <a:rPr lang="cs-CZ" altLang="cs-CZ" sz="3200"/>
              <a:t>intigrafie</a:t>
            </a:r>
            <a:r>
              <a:rPr lang="en-US" altLang="cs-CZ" sz="3200"/>
              <a:t> – micro</a:t>
            </a:r>
            <a:r>
              <a:rPr lang="cs-CZ" altLang="cs-CZ" sz="3200"/>
              <a:t>částice</a:t>
            </a:r>
            <a:r>
              <a:rPr lang="en-US" altLang="cs-CZ" sz="3200"/>
              <a:t> albumin</a:t>
            </a:r>
            <a:r>
              <a:rPr lang="cs-CZ" altLang="cs-CZ" sz="3200"/>
              <a:t>u</a:t>
            </a:r>
            <a:r>
              <a:rPr lang="en-US" altLang="cs-CZ" sz="3200"/>
              <a:t> (50-100 mm </a:t>
            </a:r>
            <a:r>
              <a:rPr lang="cs-CZ" altLang="cs-CZ" sz="3200"/>
              <a:t>označené </a:t>
            </a:r>
            <a:r>
              <a:rPr lang="en-US" altLang="cs-CZ" sz="3200"/>
              <a:t>isotope</a:t>
            </a:r>
            <a:r>
              <a:rPr lang="cs-CZ" altLang="cs-CZ" sz="3200"/>
              <a:t>m</a:t>
            </a:r>
            <a:r>
              <a:rPr lang="en-US" altLang="cs-CZ" sz="3200"/>
              <a:t> 99mTc</a:t>
            </a:r>
            <a:r>
              <a:rPr lang="cs-CZ" altLang="cs-CZ" sz="3200"/>
              <a:t> vyzařujícím gamma záření)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4B5EF3-204A-4A96-9512-09E4AF2E4BB3}" type="slidenum">
              <a:rPr lang="en-US" altLang="cs-CZ" smtClean="0"/>
              <a:pPr/>
              <a:t>37</a:t>
            </a:fld>
            <a:endParaRPr lang="en-US" altLang="cs-CZ" smtClean="0"/>
          </a:p>
        </p:txBody>
      </p:sp>
      <p:pic>
        <p:nvPicPr>
          <p:cNvPr id="48131" name="Picture 3" descr="perfuzni 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49275"/>
            <a:ext cx="649128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9CA0A0-464A-462B-AFB7-DCF48EC67C6D}" type="slidenum">
              <a:rPr lang="en-US" altLang="cs-CZ" smtClean="0"/>
              <a:pPr/>
              <a:t>38</a:t>
            </a:fld>
            <a:endParaRPr lang="en-US" altLang="cs-CZ" smtClean="0"/>
          </a:p>
        </p:txBody>
      </p:sp>
      <p:pic>
        <p:nvPicPr>
          <p:cNvPr id="50179" name="Picture 3" descr="ventilacni 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658813"/>
            <a:ext cx="5589587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00B0F0"/>
                </a:solidFill>
              </a:rPr>
              <a:t>Hypobarie/ hyperbarie/ přehled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62000" y="2133600"/>
            <a:ext cx="75438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Potápění 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S přístroji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Bez přístrojů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Se šnorchlem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Se znalostí a s poučením</a:t>
            </a:r>
            <a:r>
              <a:rPr lang="en-GB" altLang="cs-CZ" sz="2400">
                <a:solidFill>
                  <a:srgbClr val="CC0000"/>
                </a:solidFill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>
                <a:solidFill>
                  <a:srgbClr val="CC0000"/>
                </a:solidFill>
              </a:rPr>
              <a:t>S t</a:t>
            </a:r>
            <a:r>
              <a:rPr lang="cs-CZ" altLang="cs-CZ" sz="2400">
                <a:solidFill>
                  <a:srgbClr val="CC0000"/>
                </a:solidFill>
              </a:rPr>
              <a:t>ý</a:t>
            </a:r>
            <a:r>
              <a:rPr lang="en-GB" altLang="cs-CZ" sz="2400">
                <a:solidFill>
                  <a:srgbClr val="CC0000"/>
                </a:solidFill>
              </a:rPr>
              <a:t>mem</a:t>
            </a:r>
            <a:endParaRPr lang="cs-CZ" altLang="cs-CZ" sz="240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Barotrauma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Podchlazení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Kesonová nemoc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C0000"/>
                </a:solidFill>
              </a:rPr>
              <a:t>Hyperbarická terapie/ Kyslíková terapie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A670FA-A147-46FA-9648-205E83C9CE2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Nakreslit a komentovat disociační křivku hemoglobinu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Srovnat transport O2 a CO2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Definovat poměr ventilace a perfúze, V/ Q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Popsat principy regulace dýchání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Vysvětlt, jak se dýchání přizpůsobuje tělesné námaze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Proč může být účinné dýchání z úst do úst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Popsat principy umělé ventilace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Ukázat, jak respirace ovlivňuje acidobazickou rovnováhu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Použít plynovou rovnici a použit standardní okolní podmínky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Popsat ztíženou ventilační práci při plicní patologii</a:t>
            </a:r>
          </a:p>
          <a:p>
            <a:pPr marL="609600" indent="-609600" eaLnBrk="1" hangingPunct="1">
              <a:buFontTx/>
              <a:buAutoNum type="arabicPeriod" startAt="11"/>
            </a:pPr>
            <a:endParaRPr lang="en-US" altLang="en-US" sz="2000" smtClean="0"/>
          </a:p>
        </p:txBody>
      </p:sp>
      <p:sp>
        <p:nvSpPr>
          <p:cNvPr id="72708" name="Rectangle 4"/>
          <p:cNvSpPr txBox="1">
            <a:spLocks noChangeArrowheads="1"/>
          </p:cNvSpPr>
          <p:nvPr/>
        </p:nvSpPr>
        <p:spPr bwMode="auto">
          <a:xfrm>
            <a:off x="7620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chemeClr val="folHlink"/>
                </a:solidFill>
              </a:rPr>
              <a:t>Cíle, osnova, souhrn – po přednáškách fyziologie/ patofyziologie budeme umět 2/ 2</a:t>
            </a:r>
            <a:endParaRPr lang="en-US" altLang="en-US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7343E3-58F2-4BBB-B8C4-FEA9830B8324}" type="slidenum">
              <a:rPr lang="en-US" altLang="cs-CZ" smtClean="0">
                <a:solidFill>
                  <a:srgbClr val="00B0F0"/>
                </a:solidFill>
              </a:rPr>
              <a:pPr/>
              <a:t>40</a:t>
            </a:fld>
            <a:endParaRPr lang="en-US" altLang="cs-CZ" smtClean="0">
              <a:solidFill>
                <a:srgbClr val="00B0F0"/>
              </a:solidFill>
            </a:endParaRP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381000" cy="4267200"/>
          </a:xfrm>
        </p:spPr>
        <p:txBody>
          <a:bodyPr/>
          <a:lstStyle/>
          <a:p>
            <a:pPr algn="l"/>
            <a:r>
              <a:rPr lang="cs-CZ" altLang="cs-CZ" sz="2000" b="1" smtClean="0">
                <a:solidFill>
                  <a:srgbClr val="00B0F0"/>
                </a:solidFill>
              </a:rPr>
              <a:t>S</a:t>
            </a:r>
            <a:br>
              <a:rPr lang="cs-CZ" altLang="cs-CZ" sz="2000" b="1" smtClean="0">
                <a:solidFill>
                  <a:srgbClr val="00B0F0"/>
                </a:solidFill>
              </a:rPr>
            </a:br>
            <a:r>
              <a:rPr lang="cs-CZ" altLang="cs-CZ" sz="2000" b="1" smtClean="0">
                <a:solidFill>
                  <a:srgbClr val="00B0F0"/>
                </a:solidFill>
              </a:rPr>
              <a:t>e</a:t>
            </a:r>
            <a:br>
              <a:rPr lang="cs-CZ" altLang="cs-CZ" sz="2000" b="1" smtClean="0">
                <a:solidFill>
                  <a:srgbClr val="00B0F0"/>
                </a:solidFill>
              </a:rPr>
            </a:br>
            <a:r>
              <a:rPr lang="cs-CZ" altLang="cs-CZ" sz="2000" b="1" smtClean="0">
                <a:solidFill>
                  <a:srgbClr val="00B0F0"/>
                </a:solidFill>
              </a:rPr>
              <a:t>b</a:t>
            </a:r>
            <a:br>
              <a:rPr lang="cs-CZ" altLang="cs-CZ" sz="2000" b="1" smtClean="0">
                <a:solidFill>
                  <a:srgbClr val="00B0F0"/>
                </a:solidFill>
              </a:rPr>
            </a:br>
            <a:r>
              <a:rPr lang="cs-CZ" altLang="cs-CZ" sz="2000" b="1" smtClean="0">
                <a:solidFill>
                  <a:srgbClr val="00B0F0"/>
                </a:solidFill>
              </a:rPr>
              <a:t>e</a:t>
            </a:r>
            <a:br>
              <a:rPr lang="cs-CZ" altLang="cs-CZ" sz="2000" b="1" smtClean="0">
                <a:solidFill>
                  <a:srgbClr val="00B0F0"/>
                </a:solidFill>
              </a:rPr>
            </a:br>
            <a:r>
              <a:rPr lang="cs-CZ" altLang="cs-CZ" sz="2000" b="1" smtClean="0">
                <a:solidFill>
                  <a:srgbClr val="00B0F0"/>
                </a:solidFill>
              </a:rPr>
              <a:t>v</a:t>
            </a:r>
            <a:br>
              <a:rPr lang="cs-CZ" altLang="cs-CZ" sz="2000" b="1" smtClean="0">
                <a:solidFill>
                  <a:srgbClr val="00B0F0"/>
                </a:solidFill>
              </a:rPr>
            </a:br>
            <a:r>
              <a:rPr lang="cs-CZ" altLang="cs-CZ" sz="2000" b="1" smtClean="0">
                <a:solidFill>
                  <a:srgbClr val="00B0F0"/>
                </a:solidFill>
              </a:rPr>
              <a:t>r</a:t>
            </a:r>
            <a:br>
              <a:rPr lang="cs-CZ" altLang="cs-CZ" sz="2000" b="1" smtClean="0">
                <a:solidFill>
                  <a:srgbClr val="00B0F0"/>
                </a:solidFill>
              </a:rPr>
            </a:br>
            <a:r>
              <a:rPr lang="cs-CZ" altLang="cs-CZ" sz="2000" b="1" smtClean="0">
                <a:solidFill>
                  <a:srgbClr val="00B0F0"/>
                </a:solidFill>
              </a:rPr>
              <a:t>a</a:t>
            </a:r>
            <a:br>
              <a:rPr lang="cs-CZ" altLang="cs-CZ" sz="2000" b="1" smtClean="0">
                <a:solidFill>
                  <a:srgbClr val="00B0F0"/>
                </a:solidFill>
              </a:rPr>
            </a:br>
            <a:r>
              <a:rPr lang="cs-CZ" altLang="cs-CZ" sz="2000" b="1" smtClean="0">
                <a:solidFill>
                  <a:srgbClr val="00B0F0"/>
                </a:solidFill>
              </a:rPr>
              <a:t>ž</a:t>
            </a:r>
            <a:br>
              <a:rPr lang="cs-CZ" altLang="cs-CZ" sz="2000" b="1" smtClean="0">
                <a:solidFill>
                  <a:srgbClr val="00B0F0"/>
                </a:solidFill>
              </a:rPr>
            </a:br>
            <a:r>
              <a:rPr lang="cs-CZ" altLang="cs-CZ" sz="2000" b="1" smtClean="0">
                <a:solidFill>
                  <a:srgbClr val="00B0F0"/>
                </a:solidFill>
              </a:rPr>
              <a:t>d</a:t>
            </a:r>
            <a:br>
              <a:rPr lang="cs-CZ" altLang="cs-CZ" sz="2000" b="1" smtClean="0">
                <a:solidFill>
                  <a:srgbClr val="00B0F0"/>
                </a:solidFill>
              </a:rPr>
            </a:br>
            <a:r>
              <a:rPr lang="cs-CZ" altLang="cs-CZ" sz="2000" b="1" smtClean="0">
                <a:solidFill>
                  <a:srgbClr val="00B0F0"/>
                </a:solidFill>
              </a:rPr>
              <a:t>a</a:t>
            </a:r>
            <a:br>
              <a:rPr lang="cs-CZ" altLang="cs-CZ" sz="2000" b="1" smtClean="0">
                <a:solidFill>
                  <a:srgbClr val="00B0F0"/>
                </a:solidFill>
              </a:rPr>
            </a:br>
            <a:r>
              <a:rPr lang="cs-CZ" altLang="cs-CZ" sz="2000" b="1" smtClean="0">
                <a:solidFill>
                  <a:srgbClr val="00B0F0"/>
                </a:solidFill>
              </a:rPr>
              <a:t> </a:t>
            </a:r>
            <a:br>
              <a:rPr lang="cs-CZ" altLang="cs-CZ" sz="2000" b="1" smtClean="0">
                <a:solidFill>
                  <a:srgbClr val="00B0F0"/>
                </a:solidFill>
              </a:rPr>
            </a:br>
            <a:endParaRPr lang="en-US" altLang="cs-CZ" sz="2000" b="1" smtClean="0">
              <a:solidFill>
                <a:srgbClr val="00B0F0"/>
              </a:solidFill>
            </a:endParaRP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76225"/>
            <a:ext cx="7586662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533400" y="1219200"/>
            <a:ext cx="533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>
                <a:solidFill>
                  <a:srgbClr val="00B0F0"/>
                </a:solidFill>
              </a:rPr>
              <a:t/>
            </a:r>
            <a:br>
              <a:rPr lang="cs-CZ" altLang="cs-CZ" sz="2000">
                <a:solidFill>
                  <a:srgbClr val="00B0F0"/>
                </a:solidFill>
              </a:rPr>
            </a:br>
            <a:r>
              <a:rPr lang="cs-CZ" altLang="cs-CZ" sz="2000" b="1">
                <a:solidFill>
                  <a:srgbClr val="00B0F0"/>
                </a:solidFill>
              </a:rPr>
              <a:t>p</a:t>
            </a:r>
            <a:br>
              <a:rPr lang="cs-CZ" altLang="cs-CZ" sz="2000" b="1">
                <a:solidFill>
                  <a:srgbClr val="00B0F0"/>
                </a:solidFill>
              </a:rPr>
            </a:br>
            <a:r>
              <a:rPr lang="cs-CZ" altLang="cs-CZ" sz="2000" b="1">
                <a:solidFill>
                  <a:srgbClr val="00B0F0"/>
                </a:solidFill>
              </a:rPr>
              <a:t>o</a:t>
            </a:r>
            <a:br>
              <a:rPr lang="cs-CZ" altLang="cs-CZ" sz="2000" b="1">
                <a:solidFill>
                  <a:srgbClr val="00B0F0"/>
                </a:solidFill>
              </a:rPr>
            </a:br>
            <a:r>
              <a:rPr lang="cs-CZ" altLang="cs-CZ" sz="2000" b="1">
                <a:solidFill>
                  <a:srgbClr val="00B0F0"/>
                </a:solidFill>
              </a:rPr>
              <a:t>m</a:t>
            </a:r>
            <a:br>
              <a:rPr lang="cs-CZ" altLang="cs-CZ" sz="2000" b="1">
                <a:solidFill>
                  <a:srgbClr val="00B0F0"/>
                </a:solidFill>
              </a:rPr>
            </a:br>
            <a:r>
              <a:rPr lang="cs-CZ" altLang="cs-CZ" sz="2000" b="1">
                <a:solidFill>
                  <a:srgbClr val="00B0F0"/>
                </a:solidFill>
              </a:rPr>
              <a:t>o</a:t>
            </a:r>
            <a:br>
              <a:rPr lang="cs-CZ" altLang="cs-CZ" sz="2000" b="1">
                <a:solidFill>
                  <a:srgbClr val="00B0F0"/>
                </a:solidFill>
              </a:rPr>
            </a:br>
            <a:r>
              <a:rPr lang="cs-CZ" altLang="cs-CZ" sz="2000" b="1">
                <a:solidFill>
                  <a:srgbClr val="00B0F0"/>
                </a:solidFill>
              </a:rPr>
              <a:t>c</a:t>
            </a:r>
            <a:br>
              <a:rPr lang="cs-CZ" altLang="cs-CZ" sz="2000" b="1">
                <a:solidFill>
                  <a:srgbClr val="00B0F0"/>
                </a:solidFill>
              </a:rPr>
            </a:br>
            <a:r>
              <a:rPr lang="cs-CZ" altLang="cs-CZ" sz="2000" b="1">
                <a:solidFill>
                  <a:srgbClr val="00B0F0"/>
                </a:solidFill>
              </a:rPr>
              <a:t>í</a:t>
            </a:r>
            <a:br>
              <a:rPr lang="cs-CZ" altLang="cs-CZ" sz="2000" b="1">
                <a:solidFill>
                  <a:srgbClr val="00B0F0"/>
                </a:solidFill>
              </a:rPr>
            </a:br>
            <a:r>
              <a:rPr lang="cs-CZ" altLang="cs-CZ" sz="2000" b="1">
                <a:solidFill>
                  <a:srgbClr val="00B0F0"/>
                </a:solidFill>
              </a:rPr>
              <a:t> </a:t>
            </a:r>
            <a:br>
              <a:rPr lang="cs-CZ" altLang="cs-CZ" sz="2000" b="1">
                <a:solidFill>
                  <a:srgbClr val="00B0F0"/>
                </a:solidFill>
              </a:rPr>
            </a:br>
            <a:r>
              <a:rPr lang="cs-CZ" altLang="cs-CZ" sz="2000" b="1">
                <a:solidFill>
                  <a:srgbClr val="00B0F0"/>
                </a:solidFill>
              </a:rPr>
              <a:t>a</a:t>
            </a:r>
            <a:br>
              <a:rPr lang="cs-CZ" altLang="cs-CZ" sz="2000" b="1">
                <a:solidFill>
                  <a:srgbClr val="00B0F0"/>
                </a:solidFill>
              </a:rPr>
            </a:br>
            <a:r>
              <a:rPr lang="cs-CZ" altLang="cs-CZ" sz="2000" b="1">
                <a:solidFill>
                  <a:srgbClr val="00B0F0"/>
                </a:solidFill>
              </a:rPr>
              <a:t>p</a:t>
            </a:r>
            <a:br>
              <a:rPr lang="cs-CZ" altLang="cs-CZ" sz="2000" b="1">
                <a:solidFill>
                  <a:srgbClr val="00B0F0"/>
                </a:solidFill>
              </a:rPr>
            </a:br>
            <a:r>
              <a:rPr lang="cs-CZ" altLang="cs-CZ" sz="2000" b="1">
                <a:solidFill>
                  <a:srgbClr val="00B0F0"/>
                </a:solidFill>
              </a:rPr>
              <a:t>n</a:t>
            </a:r>
            <a:br>
              <a:rPr lang="cs-CZ" altLang="cs-CZ" sz="2000" b="1">
                <a:solidFill>
                  <a:srgbClr val="00B0F0"/>
                </a:solidFill>
              </a:rPr>
            </a:br>
            <a:r>
              <a:rPr lang="cs-CZ" altLang="cs-CZ" sz="2000" b="1">
                <a:solidFill>
                  <a:srgbClr val="00B0F0"/>
                </a:solidFill>
              </a:rPr>
              <a:t>o</a:t>
            </a:r>
            <a:br>
              <a:rPr lang="cs-CZ" altLang="cs-CZ" sz="2000" b="1">
                <a:solidFill>
                  <a:srgbClr val="00B0F0"/>
                </a:solidFill>
              </a:rPr>
            </a:br>
            <a:r>
              <a:rPr lang="cs-CZ" altLang="cs-CZ" sz="2000" b="1">
                <a:solidFill>
                  <a:srgbClr val="00B0F0"/>
                </a:solidFill>
              </a:rPr>
              <a:t>e</a:t>
            </a:r>
            <a:br>
              <a:rPr lang="cs-CZ" altLang="cs-CZ" sz="2000" b="1">
                <a:solidFill>
                  <a:srgbClr val="00B0F0"/>
                </a:solidFill>
              </a:rPr>
            </a:br>
            <a:r>
              <a:rPr lang="cs-CZ" altLang="cs-CZ" sz="2000" b="1">
                <a:solidFill>
                  <a:srgbClr val="00B0F0"/>
                </a:solidFill>
              </a:rPr>
              <a:t>?</a:t>
            </a:r>
            <a:endParaRPr lang="en-US" altLang="cs-CZ" sz="2000" b="1">
              <a:solidFill>
                <a:srgbClr val="00B0F0"/>
              </a:solidFill>
            </a:endParaRPr>
          </a:p>
        </p:txBody>
      </p:sp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69461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218CEE-6F87-45D0-8120-B9E20A9E7A6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404813"/>
            <a:ext cx="7467600" cy="762000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rgbClr val="FF0000"/>
                </a:solidFill>
              </a:rPr>
              <a:t>Potápění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243013"/>
            <a:ext cx="8420100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cs-CZ" altLang="en-US" sz="2800" smtClean="0"/>
              <a:t>Na 10 m hloubky vzestup tlaku o 1 atm, relativně nejnebezpečnější prvních 10 metrů!</a:t>
            </a:r>
            <a:endParaRPr lang="en-US" altLang="en-US" sz="280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en-US" sz="2800" smtClean="0"/>
              <a:t>Při vynořování nebezpečí z </a:t>
            </a:r>
            <a:r>
              <a:rPr lang="en-US" altLang="en-US" sz="2800" b="1" smtClean="0"/>
              <a:t>de</a:t>
            </a:r>
            <a:r>
              <a:rPr lang="cs-CZ" altLang="en-US" sz="2800" b="1" smtClean="0"/>
              <a:t>k</a:t>
            </a:r>
            <a:r>
              <a:rPr lang="en-US" altLang="en-US" sz="2800" b="1" smtClean="0"/>
              <a:t>ompres</a:t>
            </a:r>
            <a:r>
              <a:rPr lang="cs-CZ" altLang="en-US" sz="2800" b="1" smtClean="0"/>
              <a:t>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altLang="en-US" sz="2400" u="sng" smtClean="0"/>
              <a:t>Při sestupu</a:t>
            </a:r>
            <a:r>
              <a:rPr lang="cs-CZ" altLang="en-US" sz="2400" smtClean="0"/>
              <a:t> do hloubek stoupá tlak</a:t>
            </a:r>
            <a:r>
              <a:rPr lang="en-US" altLang="en-US" sz="2400" smtClean="0"/>
              <a:t> – dif</a:t>
            </a:r>
            <a:r>
              <a:rPr lang="cs-CZ" altLang="en-US" sz="2400" smtClean="0"/>
              <a:t>úze</a:t>
            </a:r>
            <a:r>
              <a:rPr lang="en-US" altLang="en-US" sz="2400" smtClean="0"/>
              <a:t> N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</a:t>
            </a:r>
            <a:r>
              <a:rPr lang="cs-CZ" altLang="en-US" sz="2400" smtClean="0"/>
              <a:t>do tkání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altLang="en-US" sz="2400" u="sng" smtClean="0"/>
              <a:t>Při vynořování</a:t>
            </a:r>
            <a:r>
              <a:rPr lang="cs-CZ" altLang="en-US" sz="2400" smtClean="0"/>
              <a:t> klesá tlak</a:t>
            </a:r>
            <a:r>
              <a:rPr lang="en-US" altLang="en-US" sz="2400" smtClean="0"/>
              <a:t> – dif</a:t>
            </a:r>
            <a:r>
              <a:rPr lang="cs-CZ" altLang="en-US" sz="2400" smtClean="0"/>
              <a:t>úze</a:t>
            </a:r>
            <a:r>
              <a:rPr lang="en-US" altLang="en-US" sz="2400" smtClean="0"/>
              <a:t> N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</a:t>
            </a:r>
            <a:r>
              <a:rPr lang="cs-CZ" altLang="en-US" sz="2400" smtClean="0"/>
              <a:t>do krve</a:t>
            </a:r>
            <a:endParaRPr lang="en-US" altLang="en-US" sz="2400" smtClean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Symptom</a:t>
            </a:r>
            <a:r>
              <a:rPr lang="cs-CZ" altLang="en-US" sz="2400" smtClean="0"/>
              <a:t>y</a:t>
            </a:r>
            <a:r>
              <a:rPr lang="en-US" altLang="en-US" sz="2400" smtClean="0"/>
              <a:t>: </a:t>
            </a:r>
            <a:r>
              <a:rPr lang="cs-CZ" altLang="en-US" sz="2400" smtClean="0"/>
              <a:t>bolest kloubů</a:t>
            </a:r>
            <a:r>
              <a:rPr lang="en-US" altLang="en-US" sz="2400" smtClean="0"/>
              <a:t>, </a:t>
            </a:r>
            <a:r>
              <a:rPr lang="cs-CZ" altLang="en-US" sz="2400" smtClean="0"/>
              <a:t>zhoršené vidění</a:t>
            </a:r>
            <a:r>
              <a:rPr lang="en-US" altLang="en-US" sz="2400" smtClean="0"/>
              <a:t>, </a:t>
            </a:r>
            <a:r>
              <a:rPr lang="cs-CZ" altLang="en-US" sz="2400" smtClean="0"/>
              <a:t>ztráta sluchu</a:t>
            </a:r>
            <a:r>
              <a:rPr lang="en-US" altLang="en-US" sz="2400" smtClean="0"/>
              <a:t>, </a:t>
            </a:r>
            <a:r>
              <a:rPr lang="cs-CZ" altLang="en-US" sz="2400" smtClean="0"/>
              <a:t>poruchy rovnováhy</a:t>
            </a:r>
            <a:r>
              <a:rPr lang="en-US" altLang="en-US" sz="2400" smtClean="0"/>
              <a:t>…(</a:t>
            </a:r>
            <a:r>
              <a:rPr lang="cs-CZ" altLang="en-US" sz="2400" smtClean="0"/>
              <a:t>kolaps, smrt</a:t>
            </a:r>
            <a:r>
              <a:rPr lang="en-US" altLang="en-US" sz="2400" smtClean="0"/>
              <a:t>)</a:t>
            </a:r>
            <a:endParaRPr lang="cs-CZ" altLang="en-US" sz="2400" smtClean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cs-CZ" altLang="en-US" sz="2400" smtClean="0"/>
              <a:t>Příčina: bubliny dusíku v cévách CNS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altLang="en-US" sz="2400" smtClean="0"/>
              <a:t>Viz též náhlá dekomprese v kabinách letadel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b="1" smtClean="0"/>
              <a:t>Nar</a:t>
            </a:r>
            <a:r>
              <a:rPr lang="cs-CZ" altLang="en-US" sz="2800" b="1" smtClean="0"/>
              <a:t>k</a:t>
            </a:r>
            <a:r>
              <a:rPr lang="en-US" altLang="en-US" sz="2800" b="1" smtClean="0"/>
              <a:t>otic</a:t>
            </a:r>
            <a:r>
              <a:rPr lang="cs-CZ" altLang="en-US" sz="2800" b="1" smtClean="0"/>
              <a:t>ký</a:t>
            </a:r>
            <a:r>
              <a:rPr lang="en-US" altLang="en-US" sz="2800" b="1" smtClean="0"/>
              <a:t> </a:t>
            </a:r>
            <a:r>
              <a:rPr lang="cs-CZ" altLang="en-US" sz="2800" b="1" smtClean="0"/>
              <a:t>účinek</a:t>
            </a:r>
            <a:r>
              <a:rPr lang="en-US" altLang="en-US" sz="2800" b="1" smtClean="0"/>
              <a:t> N</a:t>
            </a:r>
            <a:r>
              <a:rPr lang="en-US" altLang="en-US" sz="2800" b="1" baseline="-25000" smtClean="0"/>
              <a:t>2</a:t>
            </a:r>
            <a:r>
              <a:rPr lang="en-US" altLang="en-US" sz="2800" smtClean="0"/>
              <a:t> (</a:t>
            </a:r>
            <a:r>
              <a:rPr lang="cs-CZ" altLang="en-US" sz="2800" smtClean="0"/>
              <a:t>při vyšším tlaku</a:t>
            </a:r>
            <a:r>
              <a:rPr lang="en-US" altLang="en-US" sz="2800" smtClean="0"/>
              <a:t>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cs-CZ" altLang="en-US" sz="2400" smtClean="0"/>
              <a:t>v</a:t>
            </a:r>
            <a:r>
              <a:rPr lang="en-US" altLang="en-US" sz="2400" smtClean="0"/>
              <a:t> 50</a:t>
            </a:r>
            <a:r>
              <a:rPr lang="cs-CZ" altLang="en-US" sz="2400" smtClean="0"/>
              <a:t>-ti</a:t>
            </a:r>
            <a:r>
              <a:rPr lang="en-US" altLang="en-US" sz="2400" smtClean="0"/>
              <a:t> m</a:t>
            </a:r>
            <a:r>
              <a:rPr lang="cs-CZ" altLang="en-US" sz="2400" smtClean="0"/>
              <a:t>etrech</a:t>
            </a:r>
            <a:r>
              <a:rPr lang="en-US" altLang="en-US" sz="2400" smtClean="0"/>
              <a:t> – </a:t>
            </a:r>
            <a:r>
              <a:rPr lang="cs-CZ" altLang="en-US" sz="2400" smtClean="0"/>
              <a:t>euforie, úzkost (</a:t>
            </a:r>
            <a:r>
              <a:rPr lang="en-US" altLang="en-US" sz="2400" smtClean="0"/>
              <a:t>N</a:t>
            </a:r>
            <a:r>
              <a:rPr lang="en-US" altLang="en-US" sz="2400" b="1" baseline="-25000" smtClean="0"/>
              <a:t>2</a:t>
            </a:r>
            <a:r>
              <a:rPr lang="cs-CZ" altLang="en-US" sz="2400" smtClean="0"/>
              <a:t> rozpustný v tucích)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en-US" sz="2800" smtClean="0"/>
              <a:t>Toxicita O2 pod 50 m (pO2 &gt; 1 atm)</a:t>
            </a:r>
            <a:endParaRPr lang="en-US" altLang="en-US" sz="2800" smtClean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0A5E62-D5F6-42FE-BC6D-01CBF5E2024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467600" cy="1190625"/>
          </a:xfrm>
        </p:spPr>
        <p:txBody>
          <a:bodyPr/>
          <a:lstStyle/>
          <a:p>
            <a:pPr eaLnBrk="1" hangingPunct="1"/>
            <a:r>
              <a:rPr lang="cs-CZ" altLang="en-US" sz="3600" smtClean="0">
                <a:solidFill>
                  <a:srgbClr val="FF0000"/>
                </a:solidFill>
              </a:rPr>
              <a:t>Rizika spojená s vynořováním z</a:t>
            </a:r>
            <a:r>
              <a:rPr lang="en-US" altLang="en-US" sz="3600" smtClean="0">
                <a:solidFill>
                  <a:srgbClr val="FF0000"/>
                </a:solidFill>
              </a:rPr>
              <a:t>_</a:t>
            </a:r>
            <a:r>
              <a:rPr lang="cs-CZ" altLang="en-US" sz="3600" smtClean="0">
                <a:solidFill>
                  <a:srgbClr val="FF0000"/>
                </a:solidFill>
              </a:rPr>
              <a:t>hloubek při zádržení dechu</a:t>
            </a:r>
            <a:endParaRPr lang="en-US" altLang="en-US" sz="3600" smtClean="0">
              <a:solidFill>
                <a:srgbClr val="FF0000"/>
              </a:solidFill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Při vynořování nutno vypouštět vzduch z</a:t>
            </a:r>
            <a:r>
              <a:rPr lang="en-US" altLang="en-US" smtClean="0"/>
              <a:t>_</a:t>
            </a:r>
            <a:r>
              <a:rPr lang="cs-CZ" altLang="en-US" smtClean="0"/>
              <a:t>plic – hrozí ruptura plic a</a:t>
            </a:r>
            <a:r>
              <a:rPr lang="en-US" altLang="en-US" smtClean="0"/>
              <a:t> </a:t>
            </a:r>
            <a:r>
              <a:rPr lang="cs-CZ" altLang="en-US" b="1" smtClean="0"/>
              <a:t>vzduchová embolie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Zádrž dechu při vynořování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Klesající okolní tlak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Expanze vzduchu v plicích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Vzduch uniká do malých pulmonárních cév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Do mozkového a koronárního oběhu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en-US" b="1" smtClean="0"/>
              <a:t>Pomoc</a:t>
            </a:r>
            <a:r>
              <a:rPr lang="en-US" altLang="en-US" smtClean="0"/>
              <a:t>: re</a:t>
            </a:r>
            <a:r>
              <a:rPr lang="cs-CZ" altLang="en-US" smtClean="0"/>
              <a:t>-k</a:t>
            </a:r>
            <a:r>
              <a:rPr lang="en-US" altLang="en-US" smtClean="0"/>
              <a:t>ompres</a:t>
            </a:r>
            <a:r>
              <a:rPr lang="cs-CZ" altLang="en-US" smtClean="0"/>
              <a:t>e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52757-ABA2-444B-84B0-C124E268874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7688"/>
            <a:ext cx="7467600" cy="1190625"/>
          </a:xfrm>
        </p:spPr>
        <p:txBody>
          <a:bodyPr/>
          <a:lstStyle/>
          <a:p>
            <a:pPr eaLnBrk="1" hangingPunct="1"/>
            <a:r>
              <a:rPr lang="cs-CZ" altLang="en-US" sz="3600" smtClean="0">
                <a:solidFill>
                  <a:srgbClr val="FF0000"/>
                </a:solidFill>
              </a:rPr>
              <a:t>Rizika spojená s potápěním se zádržením dechu v mělkých vodách</a:t>
            </a:r>
            <a:endParaRPr lang="en-US" altLang="en-US" sz="3600" smtClean="0">
              <a:solidFill>
                <a:srgbClr val="FF0000"/>
              </a:solidFill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039100" cy="4114800"/>
          </a:xfrm>
        </p:spPr>
        <p:txBody>
          <a:bodyPr/>
          <a:lstStyle/>
          <a:p>
            <a:pPr eaLnBrk="1" hangingPunct="1"/>
            <a:r>
              <a:rPr lang="cs-CZ" altLang="en-US" u="sng" smtClean="0"/>
              <a:t>Riziko ztráty vědomí</a:t>
            </a:r>
            <a:endParaRPr lang="en-US" altLang="en-US" u="sng" smtClean="0"/>
          </a:p>
          <a:p>
            <a:pPr lvl="1" eaLnBrk="1" hangingPunct="1"/>
            <a:r>
              <a:rPr lang="en-US" altLang="en-US" smtClean="0"/>
              <a:t>Hyperventila</a:t>
            </a:r>
            <a:r>
              <a:rPr lang="cs-CZ" altLang="en-US" smtClean="0"/>
              <a:t>ce před ponořením</a:t>
            </a:r>
            <a:r>
              <a:rPr lang="en-US" altLang="en-US" smtClean="0"/>
              <a:t>, </a:t>
            </a:r>
            <a:r>
              <a:rPr lang="cs-CZ" altLang="en-US" smtClean="0"/>
              <a:t>pokles</a:t>
            </a:r>
            <a:r>
              <a:rPr lang="en-US" altLang="en-US" smtClean="0"/>
              <a:t> pCO</a:t>
            </a:r>
            <a:r>
              <a:rPr lang="en-US" altLang="en-US" baseline="-25000" smtClean="0"/>
              <a:t>2</a:t>
            </a:r>
          </a:p>
          <a:p>
            <a:pPr lvl="1" eaLnBrk="1" hangingPunct="1"/>
            <a:r>
              <a:rPr lang="cs-CZ" altLang="en-US" smtClean="0"/>
              <a:t>Pokles</a:t>
            </a:r>
            <a:r>
              <a:rPr lang="en-US" altLang="en-US" smtClean="0"/>
              <a:t> pO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  <a:r>
              <a:rPr lang="cs-CZ" altLang="en-US" smtClean="0"/>
              <a:t>na kritickou úroveň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pO</a:t>
            </a:r>
            <a:r>
              <a:rPr lang="en-US" altLang="en-US" baseline="-25000" smtClean="0"/>
              <a:t>2</a:t>
            </a:r>
            <a:r>
              <a:rPr lang="en-US" altLang="en-US" smtClean="0"/>
              <a:t> stimul</a:t>
            </a:r>
            <a:r>
              <a:rPr lang="cs-CZ" altLang="en-US" smtClean="0"/>
              <a:t>uje nádech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Počátek vynořování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ALE klesající okolní tlak sníží alveolární a arteriální tlak</a:t>
            </a:r>
            <a:r>
              <a:rPr lang="en-US" altLang="en-US" smtClean="0"/>
              <a:t> pO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  <a:r>
              <a:rPr lang="cs-CZ" altLang="en-US" smtClean="0"/>
              <a:t>pod kritickou hodnotu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Ztráta vědomí</a:t>
            </a:r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547F08-D131-4846-8B9C-030E5172E61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cs-CZ" altLang="en-US" sz="3600" b="1" smtClean="0">
                <a:solidFill>
                  <a:srgbClr val="00B0F0"/>
                </a:solidFill>
              </a:rPr>
              <a:t>Nerespirační funkce dýchacího systému</a:t>
            </a:r>
            <a:br>
              <a:rPr lang="cs-CZ" altLang="en-US" sz="3600" b="1" smtClean="0">
                <a:solidFill>
                  <a:srgbClr val="00B0F0"/>
                </a:solidFill>
              </a:rPr>
            </a:br>
            <a:r>
              <a:rPr lang="cs-CZ" altLang="en-US" sz="3600" b="1" smtClean="0">
                <a:solidFill>
                  <a:srgbClr val="00B0F0"/>
                </a:solidFill>
              </a:rPr>
              <a:t>(přehled)</a:t>
            </a: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304800" y="1366838"/>
            <a:ext cx="8348663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en-US" sz="2800">
                <a:cs typeface="Times New Roman" panose="02020603050405020304" pitchFamily="18" charset="0"/>
              </a:rPr>
              <a:t>	(respirační: p</a:t>
            </a:r>
            <a:r>
              <a:rPr lang="cs-CZ" altLang="en-US" sz="2800"/>
              <a:t>ř</a:t>
            </a:r>
            <a:r>
              <a:rPr lang="cs-CZ" altLang="en-US" sz="2800">
                <a:cs typeface="Times New Roman" panose="02020603050405020304" pitchFamily="18" charset="0"/>
              </a:rPr>
              <a:t>íjem O</a:t>
            </a:r>
            <a:r>
              <a:rPr lang="cs-CZ" altLang="en-US" sz="2800" baseline="-30000">
                <a:cs typeface="Times New Roman" panose="02020603050405020304" pitchFamily="18" charset="0"/>
              </a:rPr>
              <a:t>2</a:t>
            </a:r>
            <a:r>
              <a:rPr lang="cs-CZ" altLang="en-US" sz="2800">
                <a:cs typeface="Times New Roman" panose="02020603050405020304" pitchFamily="18" charset="0"/>
              </a:rPr>
              <a:t>, výdej CO</a:t>
            </a:r>
            <a:r>
              <a:rPr lang="cs-CZ" altLang="en-US" sz="2800" baseline="-30000">
                <a:cs typeface="Times New Roman" panose="02020603050405020304" pitchFamily="18" charset="0"/>
              </a:rPr>
              <a:t>2</a:t>
            </a:r>
            <a:r>
              <a:rPr lang="cs-CZ" altLang="en-US" sz="2800">
                <a:cs typeface="Times New Roman" panose="02020603050405020304" pitchFamily="18" charset="0"/>
              </a:rPr>
              <a:t> (</a:t>
            </a:r>
            <a:r>
              <a:rPr lang="cs-CZ" altLang="en-US" sz="2800"/>
              <a:t>ABR</a:t>
            </a:r>
            <a:r>
              <a:rPr lang="cs-CZ" altLang="en-US" sz="2800">
                <a:cs typeface="Times New Roman" panose="02020603050405020304" pitchFamily="18" charset="0"/>
              </a:rPr>
              <a:t>))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en-US" sz="2800">
                <a:cs typeface="Times New Roman" panose="02020603050405020304" pitchFamily="18" charset="0"/>
              </a:rPr>
              <a:t>·        endokrinní (angiotenzin </a:t>
            </a:r>
            <a:r>
              <a:rPr lang="cs-CZ" altLang="en-US" sz="2800"/>
              <a:t>II</a:t>
            </a:r>
            <a:r>
              <a:rPr lang="cs-CZ" altLang="en-US" sz="280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en-US" sz="2800">
                <a:cs typeface="Times New Roman" panose="02020603050405020304" pitchFamily="18" charset="0"/>
              </a:rPr>
              <a:t>·        smyslová (</a:t>
            </a:r>
            <a:r>
              <a:rPr lang="cs-CZ" altLang="en-US" sz="2800"/>
              <a:t>č</a:t>
            </a:r>
            <a:r>
              <a:rPr lang="cs-CZ" altLang="en-US" sz="2800">
                <a:cs typeface="Times New Roman" panose="02020603050405020304" pitchFamily="18" charset="0"/>
              </a:rPr>
              <a:t>ich)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en-US" sz="2800">
                <a:cs typeface="Times New Roman" panose="02020603050405020304" pitchFamily="18" charset="0"/>
              </a:rPr>
              <a:t>·       </a:t>
            </a:r>
            <a:r>
              <a:rPr lang="cs-CZ" altLang="en-US" sz="2800"/>
              <a:t> </a:t>
            </a:r>
            <a:r>
              <a:rPr lang="cs-CZ" altLang="en-US" sz="2800">
                <a:cs typeface="Times New Roman" panose="02020603050405020304" pitchFamily="18" charset="0"/>
              </a:rPr>
              <a:t>obranná, imunitní (makrofágy, IgA)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en-US" sz="2800">
                <a:cs typeface="Times New Roman" panose="02020603050405020304" pitchFamily="18" charset="0"/>
              </a:rPr>
              <a:t>·        termoregula</a:t>
            </a:r>
            <a:r>
              <a:rPr lang="cs-CZ" altLang="en-US" sz="2800"/>
              <a:t>č</a:t>
            </a:r>
            <a:r>
              <a:rPr lang="cs-CZ" altLang="en-US" sz="2800">
                <a:cs typeface="Times New Roman" panose="02020603050405020304" pitchFamily="18" charset="0"/>
              </a:rPr>
              <a:t>ní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en-US" sz="2800">
                <a:cs typeface="Times New Roman" panose="02020603050405020304" pitchFamily="18" charset="0"/>
              </a:rPr>
              <a:t>·  	klimatizace vzduchu/ dýchací cesty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en-US" sz="2800">
                <a:cs typeface="Times New Roman" panose="02020603050405020304" pitchFamily="18" charset="0"/>
              </a:rPr>
              <a:t>·       </a:t>
            </a:r>
            <a:r>
              <a:rPr lang="cs-CZ" altLang="en-US" sz="2800"/>
              <a:t> fonace (obecněji vokalizace, ale toto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en-US" sz="2800"/>
              <a:t>	slovo je anglicismus)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en-US" sz="2800"/>
              <a:t>·   	</a:t>
            </a:r>
            <a:r>
              <a:rPr lang="cs-CZ" altLang="en-US" sz="2800">
                <a:cs typeface="Times New Roman" panose="02020603050405020304" pitchFamily="18" charset="0"/>
              </a:rPr>
              <a:t>metabolická</a:t>
            </a:r>
            <a:r>
              <a:rPr lang="cs-CZ" altLang="en-US" sz="2800"/>
              <a:t> (inhalace, vydechování alkoholu,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en-US" sz="2800"/>
              <a:t>	detoxikace)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52400" y="228600"/>
            <a:ext cx="89916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00B0F0"/>
                </a:solidFill>
              </a:rPr>
              <a:t>Nerespirační funkce dýchacího systému</a:t>
            </a:r>
          </a:p>
          <a:p>
            <a:pPr>
              <a:spcBef>
                <a:spcPct val="0"/>
              </a:spcBef>
            </a:pPr>
            <a:r>
              <a:rPr lang="cs-CZ" altLang="cs-CZ" sz="2400"/>
              <a:t>Odstranění škodlivin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/>
              <a:t>řasinkový epitel posunuje hlen směrem od plic, tím odstraňuje i škodlivé částice do hltanu, tam polknuty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/>
              <a:t>nahromaděný hlen </a:t>
            </a:r>
            <a:endParaRPr lang="en-GB" altLang="cs-CZ" sz="240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/>
              <a:t>obranné reflexy: kýchání, kašlání</a:t>
            </a:r>
            <a:r>
              <a:rPr lang="en-GB" altLang="cs-CZ" sz="2400"/>
              <a:t>, z</a:t>
            </a:r>
            <a:r>
              <a:rPr lang="cs-CZ" altLang="cs-CZ" sz="2400"/>
              <a:t>á</a:t>
            </a:r>
            <a:r>
              <a:rPr lang="en-GB" altLang="cs-CZ" sz="2400"/>
              <a:t>stava dechu</a:t>
            </a:r>
            <a:endParaRPr lang="cs-CZ" altLang="cs-CZ" sz="240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/>
              <a:t>další nervosvalové děje: zívání, škytavka (jako příznak různých nemocí/ je to křeč bránice/ může vznikat podrážděním bránice)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/>
              <a:t>pohyby řasinek potlačuje cigaretový kouř (CO, CO</a:t>
            </a:r>
            <a:r>
              <a:rPr lang="cs-CZ" altLang="cs-CZ" sz="2400" baseline="-25000"/>
              <a:t>2</a:t>
            </a:r>
            <a:r>
              <a:rPr lang="cs-CZ" altLang="cs-CZ" sz="2400"/>
              <a:t>, CH</a:t>
            </a:r>
            <a:r>
              <a:rPr lang="cs-CZ" altLang="cs-CZ" sz="2400" baseline="-25000"/>
              <a:t>4</a:t>
            </a:r>
            <a:r>
              <a:rPr lang="cs-CZ" altLang="cs-CZ" sz="2400"/>
              <a:t>, H</a:t>
            </a:r>
            <a:r>
              <a:rPr lang="cs-CZ" altLang="cs-CZ" sz="2400" baseline="-25000"/>
              <a:t>2</a:t>
            </a:r>
            <a:r>
              <a:rPr lang="cs-CZ" altLang="cs-CZ" sz="2400"/>
              <a:t>S, SO</a:t>
            </a:r>
            <a:r>
              <a:rPr lang="cs-CZ" altLang="cs-CZ" sz="2400" baseline="-25000"/>
              <a:t>2</a:t>
            </a:r>
            <a:r>
              <a:rPr lang="cs-CZ" altLang="cs-CZ" sz="2400"/>
              <a:t>, nikotin, dehet, etc.)</a:t>
            </a:r>
          </a:p>
          <a:p>
            <a:pPr>
              <a:spcBef>
                <a:spcPct val="0"/>
              </a:spcBef>
            </a:pPr>
            <a:r>
              <a:rPr lang="cs-CZ" altLang="cs-CZ" sz="2400"/>
              <a:t>Tvorba hlasu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/>
              <a:t>změna napětí hlasivkových vazů a tvar hlasivkové štěrbiny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/>
              <a:t>mluvidla: měkké patro, dásně, jazyk, zuby, rty</a:t>
            </a:r>
          </a:p>
          <a:p>
            <a:pPr>
              <a:spcBef>
                <a:spcPct val="0"/>
              </a:spcBef>
            </a:pPr>
            <a:r>
              <a:rPr lang="cs-CZ" altLang="cs-CZ" sz="2400"/>
              <a:t>Klimatizace/ termoregulace: ohřívání a zvlhčování vzduchu před vstupem do plic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DB198A-D072-4E4F-8A4D-92D28E50B8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78486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smtClean="0"/>
              <a:t>of 30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70B788-4A8C-4829-899B-C68ADB033155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cs-CZ" sz="1400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009900"/>
                </a:solidFill>
              </a:rPr>
              <a:t>Umělá </a:t>
            </a:r>
            <a:r>
              <a:rPr lang="en-US" altLang="cs-CZ" sz="3200" b="1" smtClean="0">
                <a:solidFill>
                  <a:srgbClr val="009900"/>
                </a:solidFill>
              </a:rPr>
              <a:t>ventila</a:t>
            </a:r>
            <a:r>
              <a:rPr lang="cs-CZ" altLang="cs-CZ" sz="3200" b="1" smtClean="0">
                <a:solidFill>
                  <a:srgbClr val="009900"/>
                </a:solidFill>
              </a:rPr>
              <a:t>ce</a:t>
            </a:r>
            <a:r>
              <a:rPr lang="en-US" altLang="cs-CZ" sz="3200" b="1" smtClean="0">
                <a:solidFill>
                  <a:srgbClr val="009900"/>
                </a:solidFill>
              </a:rPr>
              <a:t>/ </a:t>
            </a:r>
            <a:r>
              <a:rPr lang="cs-CZ" altLang="cs-CZ" sz="3200" b="1" smtClean="0">
                <a:solidFill>
                  <a:srgbClr val="009900"/>
                </a:solidFill>
              </a:rPr>
              <a:t>„železné plíce“</a:t>
            </a:r>
            <a:endParaRPr lang="en-US" altLang="cs-CZ" sz="3200" b="1" smtClean="0">
              <a:solidFill>
                <a:srgbClr val="009900"/>
              </a:solidFill>
            </a:endParaRPr>
          </a:p>
        </p:txBody>
      </p:sp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600"/>
            <a:ext cx="432435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360738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4" name="Rectangle 6"/>
          <p:cNvSpPr>
            <a:spLocks noChangeArrowheads="1"/>
          </p:cNvSpPr>
          <p:nvPr/>
        </p:nvSpPr>
        <p:spPr bwMode="auto">
          <a:xfrm>
            <a:off x="3927475" y="3903663"/>
            <a:ext cx="52165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9900"/>
                </a:solidFill>
              </a:rPr>
              <a:t>Umělá v</a:t>
            </a:r>
            <a:r>
              <a:rPr lang="en-US" altLang="cs-CZ" sz="2000">
                <a:solidFill>
                  <a:srgbClr val="009900"/>
                </a:solidFill>
              </a:rPr>
              <a:t>entila</a:t>
            </a:r>
            <a:r>
              <a:rPr lang="cs-CZ" altLang="cs-CZ" sz="2000">
                <a:solidFill>
                  <a:srgbClr val="009900"/>
                </a:solidFill>
              </a:rPr>
              <a:t>ce</a:t>
            </a:r>
            <a:endParaRPr lang="en-US" altLang="cs-CZ" sz="2000">
              <a:solidFill>
                <a:srgbClr val="0099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>
              <a:spcBef>
                <a:spcPct val="0"/>
              </a:spcBef>
            </a:pPr>
            <a:r>
              <a:rPr lang="cs-CZ" altLang="cs-CZ" sz="2000"/>
              <a:t> ambuvakem</a:t>
            </a:r>
          </a:p>
          <a:p>
            <a:pPr>
              <a:spcBef>
                <a:spcPct val="0"/>
              </a:spcBef>
            </a:pPr>
            <a:r>
              <a:rPr lang="cs-CZ" altLang="cs-CZ" sz="2000"/>
              <a:t> při resuscitaci z úst do úst</a:t>
            </a:r>
          </a:p>
          <a:p>
            <a:pPr>
              <a:spcBef>
                <a:spcPct val="0"/>
              </a:spcBef>
            </a:pPr>
            <a:r>
              <a:rPr lang="cs-CZ" altLang="cs-CZ" sz="2000"/>
              <a:t> T-spojkou při celk. anestezii</a:t>
            </a:r>
          </a:p>
          <a:p>
            <a:pPr>
              <a:spcBef>
                <a:spcPct val="0"/>
              </a:spcBef>
            </a:pPr>
            <a:r>
              <a:rPr lang="cs-CZ" altLang="cs-CZ" sz="2000"/>
              <a:t> (přetlakové) dýchání (angl. ventilátor) </a:t>
            </a:r>
            <a:endParaRPr lang="en-US" altLang="cs-CZ" sz="2000"/>
          </a:p>
          <a:p>
            <a:pPr>
              <a:spcBef>
                <a:spcPct val="0"/>
              </a:spcBef>
            </a:pPr>
            <a:r>
              <a:rPr lang="cs-CZ" altLang="cs-CZ" sz="2000"/>
              <a:t> h</a:t>
            </a:r>
            <a:r>
              <a:rPr lang="en-US" altLang="cs-CZ" sz="2000"/>
              <a:t>istoric</a:t>
            </a:r>
            <a:r>
              <a:rPr lang="cs-CZ" altLang="cs-CZ" sz="2000"/>
              <a:t>ký model pro </a:t>
            </a:r>
            <a:r>
              <a:rPr lang="en-US" altLang="cs-CZ" sz="2000"/>
              <a:t>mechanic</a:t>
            </a:r>
            <a:r>
              <a:rPr lang="cs-CZ" altLang="cs-CZ" sz="2000"/>
              <a:t>kou</a:t>
            </a:r>
            <a:r>
              <a:rPr lang="en-US" altLang="cs-CZ" sz="2000"/>
              <a:t> ventila</a:t>
            </a:r>
            <a:r>
              <a:rPr lang="cs-CZ" altLang="cs-CZ" sz="2000"/>
              <a:t>ci jsou „železné plíce“</a:t>
            </a:r>
            <a:endParaRPr lang="en-US" altLang="cs-CZ" sz="2400"/>
          </a:p>
        </p:txBody>
      </p:sp>
      <p:pic>
        <p:nvPicPr>
          <p:cNvPr id="65545" name="Picture 7" descr="magnify-clip">
            <a:hlinkClick r:id="rId5" tooltip="Enlarg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452813"/>
            <a:ext cx="142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33C652-31EF-4C8B-8508-65DE46FA64E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/>
          </a:p>
        </p:txBody>
      </p:sp>
      <p:pic>
        <p:nvPicPr>
          <p:cNvPr id="66563" name="Picture 2" descr="resizedimage600448-IMG109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50292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0" y="0"/>
            <a:ext cx="510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tx2"/>
                </a:solidFill>
              </a:rPr>
              <a:t> </a:t>
            </a:r>
            <a:r>
              <a:rPr lang="cs-CZ" altLang="en-US" b="1">
                <a:solidFill>
                  <a:srgbClr val="009900"/>
                </a:solidFill>
              </a:rPr>
              <a:t>Umělá ventilace na JIP</a:t>
            </a:r>
            <a:r>
              <a:rPr lang="en-US" altLang="en-US" sz="3600" b="1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5181600" y="76200"/>
            <a:ext cx="396240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solidFill>
                  <a:schemeClr val="folHlink"/>
                </a:solidFill>
                <a:latin typeface="Verdana" panose="020B0604030504040204" pitchFamily="34" charset="0"/>
              </a:rPr>
              <a:t>Case study: poly-radiculo-neuritis Guillain-Barre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Verdana" panose="020B0604030504040204" pitchFamily="34" charset="0"/>
              </a:rPr>
              <a:t>acute inflammatory</a:t>
            </a:r>
            <a:r>
              <a:rPr lang="cs-CZ" altLang="en-US" sz="1800" b="1">
                <a:latin typeface="Verdana" panose="020B0604030504040204" pitchFamily="34" charset="0"/>
              </a:rPr>
              <a:t> </a:t>
            </a:r>
            <a:r>
              <a:rPr lang="en-US" altLang="en-US" sz="1800" b="1">
                <a:latin typeface="Verdana" panose="020B0604030504040204" pitchFamily="34" charset="0"/>
              </a:rPr>
              <a:t>demyelinating polyneuropathy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Verdana" panose="020B0604030504040204" pitchFamily="34" charset="0"/>
              </a:rPr>
              <a:t>disorder of the peripheral nerves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Verdana" panose="020B0604030504040204" pitchFamily="34" charset="0"/>
              </a:rPr>
              <a:t>attack of the myelin sheath of nerves by antibodies or white blood cells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Verdana" panose="020B0604030504040204" pitchFamily="34" charset="0"/>
              </a:rPr>
              <a:t>rapid onset of ascending paralysis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Verdana" panose="020B0604030504040204" pitchFamily="34" charset="0"/>
              </a:rPr>
              <a:t>begins with weakness and/or abnormal sensations of the legs and arms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Verdana" panose="020B0604030504040204" pitchFamily="34" charset="0"/>
              </a:rPr>
              <a:t>breathing muscles may be so weakened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Verdana" panose="020B0604030504040204" pitchFamily="34" charset="0"/>
              </a:rPr>
              <a:t>following gastrointestinal or respiratory viral infections</a:t>
            </a:r>
            <a:endParaRPr lang="en-US" altLang="en-US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009900"/>
                </a:solidFill>
              </a:rPr>
              <a:t>Umělá </a:t>
            </a:r>
            <a:r>
              <a:rPr lang="en-US" altLang="cs-CZ" sz="3200" b="1" smtClean="0">
                <a:solidFill>
                  <a:srgbClr val="009900"/>
                </a:solidFill>
              </a:rPr>
              <a:t>ventila</a:t>
            </a:r>
            <a:r>
              <a:rPr lang="cs-CZ" altLang="cs-CZ" sz="3200" b="1" smtClean="0">
                <a:solidFill>
                  <a:srgbClr val="009900"/>
                </a:solidFill>
              </a:rPr>
              <a:t>ce</a:t>
            </a:r>
            <a:r>
              <a:rPr lang="en-US" altLang="cs-CZ" sz="3200" b="1" smtClean="0">
                <a:solidFill>
                  <a:srgbClr val="009900"/>
                </a:solidFill>
              </a:rPr>
              <a:t>/ sou</a:t>
            </a:r>
            <a:r>
              <a:rPr lang="cs-CZ" altLang="cs-CZ" sz="3200" b="1" smtClean="0">
                <a:solidFill>
                  <a:srgbClr val="009900"/>
                </a:solidFill>
              </a:rPr>
              <a:t>č</a:t>
            </a:r>
            <a:r>
              <a:rPr lang="en-US" altLang="cs-CZ" sz="3200" b="1" smtClean="0">
                <a:solidFill>
                  <a:srgbClr val="009900"/>
                </a:solidFill>
              </a:rPr>
              <a:t>asn</a:t>
            </a:r>
            <a:r>
              <a:rPr lang="cs-CZ" altLang="cs-CZ" sz="3200" b="1" smtClean="0">
                <a:solidFill>
                  <a:srgbClr val="009900"/>
                </a:solidFill>
              </a:rPr>
              <a:t>á</a:t>
            </a:r>
            <a:r>
              <a:rPr lang="en-US" altLang="cs-CZ" sz="3200" b="1" smtClean="0">
                <a:solidFill>
                  <a:srgbClr val="009900"/>
                </a:solidFill>
              </a:rPr>
              <a:t> technologie</a:t>
            </a:r>
            <a:endParaRPr lang="cs-CZ" altLang="cs-CZ" sz="3200" smtClean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990600"/>
            <a:ext cx="86106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dirty="0" smtClean="0">
                <a:solidFill>
                  <a:srgbClr val="CC0000"/>
                </a:solidFill>
              </a:rPr>
              <a:t>Nafukování plic je méně fyziologické/ omezení tlaku kvůli barotraumatu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000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2000" dirty="0" smtClean="0">
                <a:solidFill>
                  <a:srgbClr val="CC0000"/>
                </a:solidFill>
              </a:rPr>
              <a:t>Názvy: Ventilátor/ Respirátor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2000" dirty="0" smtClean="0">
                <a:solidFill>
                  <a:srgbClr val="CC0000"/>
                </a:solidFill>
              </a:rPr>
              <a:t>Cesta vzduchu musí být utěsněná – intubace/ tracheotomie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2000" dirty="0" smtClean="0">
                <a:solidFill>
                  <a:srgbClr val="CC0000"/>
                </a:solidFill>
              </a:rPr>
              <a:t>Continuous Airway Pressure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2000" dirty="0" smtClean="0">
                <a:solidFill>
                  <a:srgbClr val="CC0000"/>
                </a:solidFill>
              </a:rPr>
              <a:t>Positive End Expiratory Pressure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2000" dirty="0" smtClean="0">
                <a:solidFill>
                  <a:srgbClr val="CC0000"/>
                </a:solidFill>
              </a:rPr>
              <a:t>Problémy s odpojováním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2000" dirty="0" smtClean="0">
                <a:solidFill>
                  <a:srgbClr val="CC0000"/>
                </a:solidFill>
              </a:rPr>
              <a:t>Ochabnutí dýchacích svalů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endParaRPr lang="cs-CZ" altLang="cs-CZ" sz="2000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2000" dirty="0" smtClean="0">
                <a:solidFill>
                  <a:srgbClr val="CC0000"/>
                </a:solidFill>
              </a:rPr>
              <a:t>Intenzivní péče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2000" dirty="0" smtClean="0">
                <a:solidFill>
                  <a:srgbClr val="CC0000"/>
                </a:solidFill>
              </a:rPr>
              <a:t>Kontinuální monitorování vitálních funkcí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2000" dirty="0" smtClean="0">
                <a:solidFill>
                  <a:srgbClr val="CC0000"/>
                </a:solidFill>
              </a:rPr>
              <a:t>Dávkování inhalačních léků (včetně oxidu dusnatého)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2000" dirty="0" smtClean="0">
                <a:solidFill>
                  <a:srgbClr val="CC0000"/>
                </a:solidFill>
              </a:rPr>
              <a:t>Experimentální – vysokofrekvenční – u novorozenců a malých dětí</a:t>
            </a:r>
            <a:endParaRPr lang="en-GB" altLang="cs-CZ" sz="2000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endParaRPr lang="en-GB" altLang="cs-CZ" sz="20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000" dirty="0" err="1" smtClean="0">
                <a:solidFill>
                  <a:srgbClr val="CC0000"/>
                </a:solidFill>
              </a:rPr>
              <a:t>Oxygenoterapie</a:t>
            </a:r>
            <a:r>
              <a:rPr lang="en-GB" altLang="cs-CZ" sz="2000" dirty="0" smtClean="0">
                <a:solidFill>
                  <a:srgbClr val="CC0000"/>
                </a:solidFill>
              </a:rPr>
              <a:t>: </a:t>
            </a:r>
            <a:r>
              <a:rPr lang="en-GB" altLang="cs-CZ" sz="2000" dirty="0" err="1" smtClean="0">
                <a:solidFill>
                  <a:srgbClr val="CC0000"/>
                </a:solidFill>
              </a:rPr>
              <a:t>normobarick</a:t>
            </a:r>
            <a:r>
              <a:rPr lang="cs-CZ" altLang="cs-CZ" sz="2000" dirty="0" smtClean="0">
                <a:solidFill>
                  <a:srgbClr val="CC0000"/>
                </a:solidFill>
              </a:rPr>
              <a:t>á</a:t>
            </a:r>
            <a:r>
              <a:rPr lang="en-GB" altLang="cs-CZ" sz="2000" dirty="0" smtClean="0">
                <a:solidFill>
                  <a:srgbClr val="CC0000"/>
                </a:solidFill>
              </a:rPr>
              <a:t>/ </a:t>
            </a:r>
            <a:r>
              <a:rPr lang="en-GB" altLang="cs-CZ" sz="2000" dirty="0" err="1" smtClean="0">
                <a:solidFill>
                  <a:srgbClr val="CC0000"/>
                </a:solidFill>
              </a:rPr>
              <a:t>hyperbarick</a:t>
            </a:r>
            <a:r>
              <a:rPr lang="cs-CZ" altLang="cs-CZ" sz="2000" dirty="0" smtClean="0">
                <a:solidFill>
                  <a:srgbClr val="CC0000"/>
                </a:solidFill>
              </a:rPr>
              <a:t>á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dirty="0" smtClean="0">
                <a:solidFill>
                  <a:srgbClr val="CC0000"/>
                </a:solidFill>
              </a:rPr>
              <a:t>domácí/ vs. intesivní/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0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dirty="0" smtClean="0">
                <a:solidFill>
                  <a:srgbClr val="CC0000"/>
                </a:solidFill>
              </a:rPr>
              <a:t>ECMO ExtraCorporeal Membrane Oxygenation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" y="37381"/>
            <a:ext cx="903605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F59459-FE5E-4D49-87A1-67FE553DE1C1}" type="slidenum">
              <a:rPr lang="en-US" altLang="cs-CZ" smtClean="0"/>
              <a:pPr/>
              <a:t>50</a:t>
            </a:fld>
            <a:endParaRPr lang="en-US" altLang="cs-CZ" smtClean="0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0" y="0"/>
            <a:ext cx="9144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i="1">
                <a:solidFill>
                  <a:srgbClr val="C00000"/>
                </a:solidFill>
              </a:rPr>
              <a:t>Difúzní plicní kapacita</a:t>
            </a:r>
          </a:p>
          <a:p>
            <a:r>
              <a:rPr lang="cs-CZ" altLang="cs-CZ" sz="2400"/>
              <a:t>pro CO </a:t>
            </a:r>
            <a:r>
              <a:rPr lang="en-US" altLang="cs-CZ" sz="2400"/>
              <a:t>(0.3 %)</a:t>
            </a:r>
            <a:r>
              <a:rPr lang="cs-CZ" altLang="cs-CZ" sz="2400"/>
              <a:t>, nebo O</a:t>
            </a:r>
            <a:r>
              <a:rPr lang="cs-CZ" altLang="cs-CZ" sz="2400" baseline="-25000"/>
              <a:t>2</a:t>
            </a:r>
            <a:r>
              <a:rPr lang="cs-CZ" altLang="cs-CZ" sz="2400"/>
              <a:t>, (DLCO; DLO2 = 1.23 × DLCO),CO</a:t>
            </a:r>
            <a:r>
              <a:rPr lang="cs-CZ" altLang="cs-CZ" sz="2400" baseline="-25000"/>
              <a:t>2</a:t>
            </a:r>
            <a:r>
              <a:rPr lang="cs-CZ" altLang="cs-CZ" sz="2400"/>
              <a:t>,N</a:t>
            </a:r>
            <a:r>
              <a:rPr lang="cs-CZ" altLang="cs-CZ" sz="2400" baseline="-25000"/>
              <a:t>2</a:t>
            </a:r>
            <a:r>
              <a:rPr lang="cs-CZ" altLang="cs-CZ" sz="2400"/>
              <a:t>O</a:t>
            </a:r>
            <a:endParaRPr lang="en-US" altLang="cs-CZ" sz="2400"/>
          </a:p>
          <a:p>
            <a:r>
              <a:rPr lang="en-US" altLang="cs-CZ" sz="2400"/>
              <a:t>(</a:t>
            </a:r>
            <a:r>
              <a:rPr lang="cs-CZ" altLang="cs-CZ" sz="2400"/>
              <a:t>Jeden nádech</a:t>
            </a:r>
            <a:r>
              <a:rPr lang="en-US" altLang="cs-CZ" sz="2400"/>
              <a:t>, 10 </a:t>
            </a:r>
            <a:r>
              <a:rPr lang="cs-CZ" altLang="cs-CZ" sz="2400"/>
              <a:t>vteřin zadržet</a:t>
            </a:r>
            <a:r>
              <a:rPr lang="en-US" altLang="cs-CZ" sz="2400"/>
              <a:t>, </a:t>
            </a:r>
            <a:r>
              <a:rPr lang="cs-CZ" altLang="cs-CZ" sz="2400"/>
              <a:t>potom výdech.</a:t>
            </a:r>
            <a:r>
              <a:rPr lang="en-US" altLang="cs-CZ" sz="2400"/>
              <a:t>)</a:t>
            </a:r>
            <a:endParaRPr lang="cs-CZ" altLang="cs-CZ" sz="2400"/>
          </a:p>
          <a:p>
            <a:r>
              <a:rPr lang="cs-CZ" altLang="cs-CZ" sz="2400"/>
              <a:t>Nižší při: </a:t>
            </a:r>
          </a:p>
          <a:p>
            <a:r>
              <a:rPr lang="cs-CZ" altLang="cs-CZ" sz="2400"/>
              <a:t>a) Ztluštění alveolokapilární membrány (fibróza...)</a:t>
            </a:r>
          </a:p>
          <a:p>
            <a:r>
              <a:rPr lang="cs-CZ" altLang="cs-CZ" sz="2400"/>
              <a:t>b) Destrukce alveolokapilární membrány (emfysém..)</a:t>
            </a:r>
          </a:p>
          <a:p>
            <a:r>
              <a:rPr lang="cs-CZ" altLang="cs-CZ" sz="2400"/>
              <a:t>c) Anémii</a:t>
            </a:r>
            <a:r>
              <a:rPr lang="cs-CZ" altLang="cs-CZ" sz="2400">
                <a:latin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32830" name="Group 62"/>
          <p:cNvGraphicFramePr>
            <a:graphicFrameLocks noGrp="1"/>
          </p:cNvGraphicFramePr>
          <p:nvPr/>
        </p:nvGraphicFramePr>
        <p:xfrm>
          <a:off x="184150" y="2611438"/>
          <a:ext cx="8731250" cy="3959340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6393014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94259588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159646590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4023486175"/>
                    </a:ext>
                  </a:extLst>
                </a:gridCol>
                <a:gridCol w="1589087">
                  <a:extLst>
                    <a:ext uri="{9D8B030D-6E8A-4147-A177-3AD203B41FA5}">
                      <a16:colId xmlns:a16="http://schemas.microsoft.com/office/drawing/2014/main" val="1367986768"/>
                    </a:ext>
                  </a:extLst>
                </a:gridCol>
              </a:tblGrid>
              <a:tr h="944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Difúzi omezuje: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plynů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885725"/>
                  </a:ext>
                </a:extLst>
              </a:tr>
              <a:tr h="620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cs-CZ" altLang="cs-CZ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kumimoji="0" lang="cs-CZ" altLang="cs-CZ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cs-CZ" altLang="cs-CZ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72334"/>
                  </a:ext>
                </a:extLst>
              </a:tr>
              <a:tr h="10301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Alveolo</a:t>
                      </a:r>
                      <a:r>
                        <a:rPr kumimoji="0" lang="en-US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en-US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apil</a:t>
                      </a: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ární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Membrána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206481"/>
                  </a:ext>
                </a:extLst>
              </a:tr>
              <a:tr h="742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kumimoji="0" lang="en-US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a objem krve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706025"/>
                  </a:ext>
                </a:extLst>
              </a:tr>
              <a:tr h="620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Cirkulace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17276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9665B0-67F5-4FC4-99D1-43E55887AAC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/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en-US" sz="3200" smtClean="0">
                <a:solidFill>
                  <a:schemeClr val="folHlink"/>
                </a:solidFill>
              </a:rPr>
              <a:t>Cíle, osnova, souhrn – po přednáškách fyziologie/ patofyziologie budeme umět 1/ 2</a:t>
            </a:r>
            <a:endParaRPr lang="en-US" altLang="en-US" sz="3200" smtClean="0">
              <a:solidFill>
                <a:schemeClr val="folHlink"/>
              </a:solidFill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8392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Popsat stavbu dýchacích cest a plic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Popsat alveolo-kapilární membránu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Porozumět mechanice ventilace</a:t>
            </a:r>
            <a:endParaRPr lang="en-US" altLang="en-US" sz="2000" smtClean="0"/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Popsat následující funkční plicní objemy: mrtvý prostor, alveolární prostor, vitální kapacitu, residuální objem a další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Vysvětlit, proč pro správné dýchání musí být intra-pleurální tlak negativní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Vysvětlit poddajnost/ komplianci plic a mechaniku hrudního koše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Popsat ventilační práci, úlohu surfaktantu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Popsat metody měření plicních objemů, to jest spirografii a pletysmografii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Mechanismus a dynamiku výměny plynů v plicích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 sz="2000" smtClean="0"/>
              <a:t>Vyložit adaptační mechanizmy při dýchání ve vyšší nadmořské výšce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A670FA-A147-46FA-9648-205E83C9CE2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Nakreslit a komentovat disociační křivku hemoglobinu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Srovnat transport O2 a CO2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Definovat poměr ventilace a perfúze, V/ Q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Popsat principy regulace dýchání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Vysvětlt, jak se dýchání přizpůsobuje tělesné námaze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Proč může být účinné dýchání z úst do úst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Popsat principy umělé ventilace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Ukázat, jak respirace ovlivňuje acidobazickou rovnováhu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Použít plynovou rovnici a použit standardní okolní podmínky</a:t>
            </a:r>
          </a:p>
          <a:p>
            <a:pPr marL="609600" indent="-609600" eaLnBrk="1" hangingPunct="1">
              <a:buFontTx/>
              <a:buAutoNum type="arabicPeriod" startAt="11"/>
            </a:pPr>
            <a:r>
              <a:rPr lang="cs-CZ" altLang="en-US" sz="2000" smtClean="0"/>
              <a:t>Popsat ztíženou ventilační práci při plicní patologii</a:t>
            </a:r>
          </a:p>
          <a:p>
            <a:pPr marL="609600" indent="-609600" eaLnBrk="1" hangingPunct="1">
              <a:buFontTx/>
              <a:buAutoNum type="arabicPeriod" startAt="11"/>
            </a:pPr>
            <a:endParaRPr lang="en-US" altLang="en-US" sz="2000" smtClean="0"/>
          </a:p>
        </p:txBody>
      </p:sp>
      <p:sp>
        <p:nvSpPr>
          <p:cNvPr id="72708" name="Rectangle 4"/>
          <p:cNvSpPr txBox="1">
            <a:spLocks noChangeArrowheads="1"/>
          </p:cNvSpPr>
          <p:nvPr/>
        </p:nvSpPr>
        <p:spPr bwMode="auto">
          <a:xfrm>
            <a:off x="7620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chemeClr val="folHlink"/>
                </a:solidFill>
              </a:rPr>
              <a:t>Cíle, osnova, souhrn – po přednáškách fyziologie/ patofyziologie budeme umět 2/ 2</a:t>
            </a:r>
            <a:endParaRPr lang="en-US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smtClean="0"/>
              <a:t>/ 50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D9F6D-5CCD-40EA-A9A9-4FA735E33C2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cs-CZ" altLang="cs-CZ" sz="1400" smtClean="0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19732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6600" b="1" smtClean="0">
                <a:solidFill>
                  <a:srgbClr val="FF0000"/>
                </a:solidFill>
              </a:rPr>
              <a:t>Děkuji</a:t>
            </a:r>
            <a:r>
              <a:rPr lang="cs-CZ" altLang="cs-CZ" sz="4400" b="1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cs-CZ" altLang="cs-CZ" sz="4400" b="1" smtClean="0">
                <a:solidFill>
                  <a:srgbClr val="FF0000"/>
                </a:solidFill>
              </a:rPr>
              <a:t>Vám za pozornost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7900" y="3070225"/>
            <a:ext cx="35655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-Toto je v jakékoliv formě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(P</a:t>
            </a:r>
            <a:r>
              <a:rPr lang="en-GB" altLang="en-US" sz="2000" dirty="0" smtClean="0">
                <a:solidFill>
                  <a:srgbClr val="FF6600"/>
                </a:solidFill>
              </a:rPr>
              <a:t>DF</a:t>
            </a:r>
            <a:r>
              <a:rPr lang="cs-CZ" altLang="en-US" sz="2000" dirty="0" smtClean="0">
                <a:solidFill>
                  <a:srgbClr val="FF6600"/>
                </a:solidFill>
              </a:rPr>
              <a:t>, P</a:t>
            </a:r>
            <a:r>
              <a:rPr lang="en-GB" altLang="en-US" sz="2000" dirty="0" smtClean="0">
                <a:solidFill>
                  <a:srgbClr val="FF6600"/>
                </a:solidFill>
              </a:rPr>
              <a:t>PT</a:t>
            </a:r>
            <a:r>
              <a:rPr lang="cs-CZ" altLang="en-US" sz="2000" dirty="0" smtClean="0">
                <a:solidFill>
                  <a:srgbClr val="FF6600"/>
                </a:solidFill>
              </a:rPr>
              <a:t>,</a:t>
            </a:r>
            <a:r>
              <a:rPr lang="en-GB" altLang="en-US" sz="2000" dirty="0" smtClean="0">
                <a:solidFill>
                  <a:srgbClr val="FF6600"/>
                </a:solidFill>
              </a:rPr>
              <a:t> PPTX</a:t>
            </a:r>
            <a:r>
              <a:rPr lang="cs-CZ" altLang="en-US" sz="2000" dirty="0" smtClean="0">
                <a:solidFill>
                  <a:srgbClr val="FF6600"/>
                </a:solidFill>
              </a:rPr>
              <a:t> atd.)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neoficiální výukový materiál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interní potřebu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nešířit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dotazy kontaktujte: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Petr.Marsalek</a:t>
            </a:r>
            <a:r>
              <a:rPr lang="en-GB" altLang="en-US" sz="2000" dirty="0" smtClean="0">
                <a:solidFill>
                  <a:srgbClr val="FF6600"/>
                </a:solidFill>
              </a:rPr>
              <a:t>@LF1.CUNI.CZ</a:t>
            </a:r>
            <a:endParaRPr lang="cs-CZ" altLang="en-US" sz="2000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0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362C9E-C96A-49B4-9DCA-3F705BC9864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467600" cy="1066800"/>
          </a:xfrm>
        </p:spPr>
        <p:txBody>
          <a:bodyPr/>
          <a:lstStyle/>
          <a:p>
            <a:pPr eaLnBrk="1" hangingPunct="1"/>
            <a:r>
              <a:rPr lang="cs-CZ" altLang="en-US" sz="3200" smtClean="0">
                <a:solidFill>
                  <a:schemeClr val="tx1"/>
                </a:solidFill>
              </a:rPr>
              <a:t>S rostoucí nadmořskou výškou tlak vzduchu klesá exponenciálně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graphicFrame>
        <p:nvGraphicFramePr>
          <p:cNvPr id="184323" name="Group 3"/>
          <p:cNvGraphicFramePr>
            <a:graphicFrameLocks noGrp="1"/>
          </p:cNvGraphicFramePr>
          <p:nvPr>
            <p:ph type="tbl" idx="1"/>
          </p:nvPr>
        </p:nvGraphicFramePr>
        <p:xfrm>
          <a:off x="723900" y="1412875"/>
          <a:ext cx="7543800" cy="51435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Výška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Atm. </a:t>
                      </a:r>
                      <a:r>
                        <a:rPr kumimoji="0" lang="cs-CZ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tlak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</a:t>
                      </a:r>
                      <a:r>
                        <a:rPr kumimoji="0" lang="en-US" alt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760 mm</a:t>
                      </a: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mm</a:t>
                      </a: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5 500 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 mm Hg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 mm Hg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8848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 mmHg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 mm</a:t>
                      </a: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19 000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 mm</a:t>
                      </a: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mm</a:t>
                      </a: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65B3DA-F379-44E9-96BA-3009461930E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220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152400"/>
            <a:ext cx="8229600" cy="914400"/>
          </a:xfrm>
        </p:spPr>
        <p:txBody>
          <a:bodyPr/>
          <a:lstStyle/>
          <a:p>
            <a:pPr eaLnBrk="1" hangingPunct="1"/>
            <a:r>
              <a:rPr lang="cs-CZ" altLang="en-US" smtClean="0"/>
              <a:t>Equipartition principle</a:t>
            </a:r>
            <a:endParaRPr lang="en-US" altLang="en-US" smtClean="0"/>
          </a:p>
        </p:txBody>
      </p:sp>
      <p:sp>
        <p:nvSpPr>
          <p:cNvPr id="8197" name="Text Box 30"/>
          <p:cNvSpPr txBox="1">
            <a:spLocks noChangeArrowheads="1"/>
          </p:cNvSpPr>
          <p:nvPr/>
        </p:nvSpPr>
        <p:spPr bwMode="auto">
          <a:xfrm>
            <a:off x="76200" y="619125"/>
            <a:ext cx="8763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Je vysvětlení, proč je vzduch ve výšce řidší, než na hladině moře.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7A6F10-13D4-479E-BFB6-DE754FA4DB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467600" cy="1431925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rgbClr val="FF0000"/>
                </a:solidFill>
              </a:rPr>
              <a:t>Riziko vzniku plicního edému ve velkých výškách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/>
              <a:t>Alveol</a:t>
            </a:r>
            <a:r>
              <a:rPr lang="cs-CZ" altLang="en-US" sz="2800" dirty="0" smtClean="0"/>
              <a:t>ární hypoxie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/>
              <a:t>Pulmon</a:t>
            </a:r>
            <a:r>
              <a:rPr lang="cs-CZ" altLang="en-US" sz="2800" dirty="0" smtClean="0"/>
              <a:t>ární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va</a:t>
            </a:r>
            <a:r>
              <a:rPr lang="cs-CZ" altLang="en-US" sz="2800" dirty="0" smtClean="0"/>
              <a:t>z</a:t>
            </a:r>
            <a:r>
              <a:rPr lang="en-US" altLang="en-US" sz="2800" dirty="0" smtClean="0"/>
              <a:t>o</a:t>
            </a:r>
            <a:r>
              <a:rPr lang="cs-CZ" altLang="en-US" sz="2800" dirty="0" smtClean="0"/>
              <a:t>k</a:t>
            </a:r>
            <a:r>
              <a:rPr lang="en-US" altLang="en-US" sz="2800" dirty="0" err="1" smtClean="0"/>
              <a:t>onstri</a:t>
            </a:r>
            <a:r>
              <a:rPr lang="cs-CZ" altLang="en-US" sz="2800" dirty="0" smtClean="0"/>
              <a:t>kce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smtClean="0"/>
              <a:t>Vzestup arteriálního tlaku v plicích</a:t>
            </a:r>
            <a:r>
              <a:rPr lang="en-US" altLang="en-US" sz="2800" dirty="0" smtClean="0"/>
              <a:t> (+ </a:t>
            </a:r>
            <a:r>
              <a:rPr lang="cs-CZ" altLang="en-US" sz="2800" dirty="0" smtClean="0"/>
              <a:t>pozor na dehydrataci: po </a:t>
            </a:r>
            <a:r>
              <a:rPr lang="cs-CZ" altLang="en-US" sz="2800" dirty="0" smtClean="0"/>
              <a:t>několikadenní adaptaci je zvýšená </a:t>
            </a:r>
            <a:r>
              <a:rPr lang="cs-CZ" altLang="en-US" sz="2800" dirty="0" smtClean="0"/>
              <a:t>viskozita krve v důsledku zvýšeného počtu erytrocytů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smtClean="0"/>
              <a:t>Akutní plicní hypertenze/ dilatace pravého srdce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</a:t>
            </a:r>
            <a:r>
              <a:rPr lang="cs-CZ" altLang="en-US" sz="2800" dirty="0" smtClean="0"/>
              <a:t>licní edém/ mozkový edém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smtClean="0"/>
              <a:t>Pomoc roti výškové nemoci</a:t>
            </a:r>
            <a:r>
              <a:rPr lang="en-US" altLang="en-US" sz="2800" dirty="0" smtClean="0"/>
              <a:t>: </a:t>
            </a:r>
            <a:r>
              <a:rPr lang="cs-CZ" altLang="en-US" sz="2800" dirty="0" smtClean="0"/>
              <a:t>sestup do nižších nadmořských výšek, a/ nebo podání kyslíku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A1EDC9-78E4-49C7-A734-B0FA5487919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99569"/>
            <a:ext cx="6629400" cy="478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Nadpis 1"/>
          <p:cNvSpPr>
            <a:spLocks noGrp="1"/>
          </p:cNvSpPr>
          <p:nvPr>
            <p:ph type="title" idx="4294967295"/>
          </p:nvPr>
        </p:nvSpPr>
        <p:spPr>
          <a:xfrm>
            <a:off x="0" y="14288"/>
            <a:ext cx="9144000" cy="1204912"/>
          </a:xfrm>
        </p:spPr>
        <p:txBody>
          <a:bodyPr/>
          <a:lstStyle/>
          <a:p>
            <a:pPr eaLnBrk="1" hangingPunct="1"/>
            <a:r>
              <a:rPr lang="cs-CZ" altLang="en-US" sz="4000" smtClean="0">
                <a:solidFill>
                  <a:srgbClr val="00B050"/>
                </a:solidFill>
              </a:rPr>
              <a:t>Smyčka průtok/ objem. Je to restrikce, či obstrukce? </a:t>
            </a:r>
            <a:r>
              <a:rPr lang="cs-CZ" altLang="en-US" sz="4000" smtClean="0">
                <a:solidFill>
                  <a:srgbClr val="00B0F0"/>
                </a:solidFill>
              </a:rPr>
              <a:t>Poruchy jsou i smíšené.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dirty="0" smtClean="0"/>
              <a:t>In</a:t>
            </a:r>
            <a:r>
              <a:rPr lang="en-US" altLang="cs-CZ" dirty="0" smtClean="0">
                <a:solidFill>
                  <a:srgbClr val="FF0000"/>
                </a:solidFill>
              </a:rPr>
              <a:t>s</a:t>
            </a:r>
            <a:r>
              <a:rPr lang="cs-CZ" altLang="cs-CZ" dirty="0" smtClean="0"/>
              <a:t>pirační a ex</a:t>
            </a:r>
            <a:r>
              <a:rPr lang="cs-CZ" altLang="cs-CZ" dirty="0" smtClean="0">
                <a:solidFill>
                  <a:srgbClr val="00B0F0"/>
                </a:solidFill>
              </a:rPr>
              <a:t>s</a:t>
            </a:r>
            <a:r>
              <a:rPr lang="cs-CZ" altLang="cs-CZ" dirty="0" smtClean="0"/>
              <a:t>pirační část</a:t>
            </a:r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2690</Words>
  <Application>Microsoft Office PowerPoint</Application>
  <PresentationFormat>On-screen Show (4:3)</PresentationFormat>
  <Paragraphs>519</Paragraphs>
  <Slides>53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ＭＳ Ｐゴシック</vt:lpstr>
      <vt:lpstr>ＭＳ Ｐゴシック</vt:lpstr>
      <vt:lpstr>Arial</vt:lpstr>
      <vt:lpstr>Calibri</vt:lpstr>
      <vt:lpstr>Geneva</vt:lpstr>
      <vt:lpstr>Times New Roman</vt:lpstr>
      <vt:lpstr>Verdana</vt:lpstr>
      <vt:lpstr>Výchozí návrh</vt:lpstr>
      <vt:lpstr>Fotografie</vt:lpstr>
      <vt:lpstr>PowerPoint Presentation</vt:lpstr>
      <vt:lpstr>0 hypoxie, kontext 1 úvod, respirační insuficience 2 spirometrické dělení, restrikční 3 a obstrukční poruchy 4 poměr ventilace/ k perfúsi, poruchy kardiopulmonální a další doplňky</vt:lpstr>
      <vt:lpstr>Cíle, osnova, souhrn – po přednáškách fyziologie/ patofyziologie budeme umět 1/ 2</vt:lpstr>
      <vt:lpstr>PowerPoint Presentation</vt:lpstr>
      <vt:lpstr>PowerPoint Presentation</vt:lpstr>
      <vt:lpstr>S rostoucí nadmořskou výškou tlak vzduchu klesá exponenciálně</vt:lpstr>
      <vt:lpstr>Equipartition principle</vt:lpstr>
      <vt:lpstr>Riziko vzniku plicního edému ve velkých výškách</vt:lpstr>
      <vt:lpstr>Smyčka průtok/ objem. Je to restrikce, či obstrukce? Poruchy jsou i smíšené.</vt:lpstr>
      <vt:lpstr>Struktura plíce</vt:lpstr>
      <vt:lpstr>Struktura a síly v plíci během výdechu</vt:lpstr>
      <vt:lpstr>Síly u výdechové obstrukce u emfyzému</vt:lpstr>
      <vt:lpstr>Jsou pink puffers a blue bloaters jen v patofyziologické mytologii?</vt:lpstr>
      <vt:lpstr>Respirační selhání</vt:lpstr>
      <vt:lpstr>Respirační selhání</vt:lpstr>
      <vt:lpstr>Fyziologický poměr V/Q, ventilace/ perfúze</vt:lpstr>
      <vt:lpstr>PowerPoint Presentation</vt:lpstr>
      <vt:lpstr>PowerPoint Presentation</vt:lpstr>
      <vt:lpstr>Patologie poměru ventilace/ perfúze: Alveolární hypoxie/ hypoventilace je příčinou plicní hypertenze</vt:lpstr>
      <vt:lpstr>Alveolární hypoventilace</vt:lpstr>
      <vt:lpstr>PowerPoint Presentation</vt:lpstr>
      <vt:lpstr>PowerPoint Presentation</vt:lpstr>
      <vt:lpstr>PowerPoint Presentation</vt:lpstr>
      <vt:lpstr>PowerPoint Presentation</vt:lpstr>
      <vt:lpstr>Eero Antero Mäntyranta</vt:lpstr>
      <vt:lpstr>Zisková mutace receptoru pro erytropoetin</vt:lpstr>
      <vt:lpstr>Polycytémie u olympijského vítěze: Eero Mantyranty</vt:lpstr>
      <vt:lpstr>Nervová regulace dýchání</vt:lpstr>
      <vt:lpstr>Nervová regulace dýchání</vt:lpstr>
      <vt:lpstr>Inervace bronchů</vt:lpstr>
      <vt:lpstr>PowerPoint Presentation</vt:lpstr>
      <vt:lpstr>Obranné reflexy dýchací přehled</vt:lpstr>
      <vt:lpstr>PowerPoint Presentation</vt:lpstr>
      <vt:lpstr>Jóga – nácvik dýchání  – cvik havran</vt:lpstr>
      <vt:lpstr>Trombo-embolická nemoc</vt:lpstr>
      <vt:lpstr>PowerPoint Presentation</vt:lpstr>
      <vt:lpstr>PowerPoint Presentation</vt:lpstr>
      <vt:lpstr>PowerPoint Presentation</vt:lpstr>
      <vt:lpstr>Hypobarie/ hyperbarie/ přehled</vt:lpstr>
      <vt:lpstr>S e b e v r a ž d a   </vt:lpstr>
      <vt:lpstr>Potápění</vt:lpstr>
      <vt:lpstr>Rizika spojená s vynořováním z_hloubek při zádržení dechu</vt:lpstr>
      <vt:lpstr>Rizika spojená s potápěním se zádržením dechu v mělkých vodách</vt:lpstr>
      <vt:lpstr>Nerespirační funkce dýchacího systému (přehled)</vt:lpstr>
      <vt:lpstr>PowerPoint Presentation</vt:lpstr>
      <vt:lpstr>PowerPoint Presentation</vt:lpstr>
      <vt:lpstr>Umělá ventilace/ „železné plíce“</vt:lpstr>
      <vt:lpstr>PowerPoint Presentation</vt:lpstr>
      <vt:lpstr>Umělá ventilace/ současná technologie</vt:lpstr>
      <vt:lpstr>PowerPoint Presentation</vt:lpstr>
      <vt:lpstr>Cíle, osnova, souhrn – po přednáškách fyziologie/ patofyziologie budeme umět 1/ 2</vt:lpstr>
      <vt:lpstr>PowerPoint Presentation</vt:lpstr>
      <vt:lpstr>PowerPoint Presentation</vt:lpstr>
    </vt:vector>
  </TitlesOfParts>
  <Company>UPF 1.LF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Marsalek, Petr</cp:lastModifiedBy>
  <cp:revision>170</cp:revision>
  <cp:lastPrinted>2018-12-03T09:07:27Z</cp:lastPrinted>
  <dcterms:created xsi:type="dcterms:W3CDTF">2011-01-16T18:15:09Z</dcterms:created>
  <dcterms:modified xsi:type="dcterms:W3CDTF">2024-10-10T16:09:27Z</dcterms:modified>
</cp:coreProperties>
</file>