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4" r:id="rId2"/>
    <p:sldId id="295" r:id="rId3"/>
    <p:sldId id="298" r:id="rId4"/>
    <p:sldId id="299" r:id="rId5"/>
    <p:sldId id="296" r:id="rId6"/>
    <p:sldId id="285" r:id="rId7"/>
    <p:sldId id="310" r:id="rId8"/>
    <p:sldId id="311" r:id="rId9"/>
    <p:sldId id="314" r:id="rId10"/>
    <p:sldId id="313" r:id="rId11"/>
    <p:sldId id="315" r:id="rId12"/>
    <p:sldId id="316" r:id="rId13"/>
    <p:sldId id="317" r:id="rId14"/>
    <p:sldId id="291" r:id="rId15"/>
    <p:sldId id="259" r:id="rId16"/>
    <p:sldId id="260" r:id="rId17"/>
    <p:sldId id="270" r:id="rId18"/>
    <p:sldId id="269" r:id="rId19"/>
    <p:sldId id="293" r:id="rId20"/>
    <p:sldId id="274" r:id="rId21"/>
    <p:sldId id="273" r:id="rId22"/>
    <p:sldId id="297" r:id="rId23"/>
    <p:sldId id="275" r:id="rId24"/>
    <p:sldId id="277" r:id="rId25"/>
    <p:sldId id="280" r:id="rId26"/>
    <p:sldId id="281" r:id="rId27"/>
    <p:sldId id="282" r:id="rId28"/>
    <p:sldId id="306" r:id="rId29"/>
    <p:sldId id="284" r:id="rId30"/>
    <p:sldId id="286" r:id="rId31"/>
    <p:sldId id="287" r:id="rId32"/>
    <p:sldId id="288" r:id="rId33"/>
    <p:sldId id="292" r:id="rId34"/>
    <p:sldId id="289" r:id="rId35"/>
    <p:sldId id="290" r:id="rId36"/>
    <p:sldId id="278" r:id="rId37"/>
    <p:sldId id="279" r:id="rId38"/>
    <p:sldId id="294" r:id="rId39"/>
    <p:sldId id="320" r:id="rId40"/>
    <p:sldId id="319" r:id="rId41"/>
  </p:sldIdLst>
  <p:sldSz cx="9144000" cy="6858000" type="screen4x3"/>
  <p:notesSz cx="7099300" cy="10223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70" autoAdjust="0"/>
  </p:normalViewPr>
  <p:slideViewPr>
    <p:cSldViewPr>
      <p:cViewPr varScale="1">
        <p:scale>
          <a:sx n="126" d="100"/>
          <a:sy n="126" d="100"/>
        </p:scale>
        <p:origin x="1074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2325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/>
            </a:lvl1pPr>
          </a:lstStyle>
          <a:p>
            <a:pPr>
              <a:defRPr/>
            </a:pPr>
            <a:fld id="{C908E101-F831-43C6-9395-EF9194C821E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5363" y="766763"/>
            <a:ext cx="5110162" cy="3832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56163"/>
            <a:ext cx="5203825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noProof="0" smtClean="0"/>
              <a:t>Click to edit Master text styles</a:t>
            </a:r>
          </a:p>
          <a:p>
            <a:pPr lvl="1"/>
            <a:r>
              <a:rPr lang="en-US" altLang="cs-CZ" noProof="0" smtClean="0"/>
              <a:t>Second level</a:t>
            </a:r>
          </a:p>
          <a:p>
            <a:pPr lvl="2"/>
            <a:r>
              <a:rPr lang="en-US" altLang="cs-CZ" noProof="0" smtClean="0"/>
              <a:t>Third level</a:t>
            </a:r>
          </a:p>
          <a:p>
            <a:pPr lvl="3"/>
            <a:r>
              <a:rPr lang="en-US" altLang="cs-CZ" noProof="0" smtClean="0"/>
              <a:t>Fourth level</a:t>
            </a:r>
          </a:p>
          <a:p>
            <a:pPr lvl="4"/>
            <a:r>
              <a:rPr lang="en-US" altLang="cs-CZ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2325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8" tIns="45564" rIns="91128" bIns="45564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/>
            </a:lvl1pPr>
          </a:lstStyle>
          <a:p>
            <a:pPr>
              <a:defRPr/>
            </a:pPr>
            <a:fld id="{D7BA70CD-C206-48B2-ADA1-970C5510FF7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C3503A-F913-4B3F-BBB4-29A6E23C2299}" type="slidenum">
              <a:rPr lang="en-US" altLang="cs-CZ" sz="1200" smtClean="0"/>
              <a:pPr/>
              <a:t>1</a:t>
            </a:fld>
            <a:endParaRPr lang="en-US" altLang="cs-CZ" sz="1200" smtClean="0"/>
          </a:p>
        </p:txBody>
      </p:sp>
      <p:sp>
        <p:nvSpPr>
          <p:cNvPr id="51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3775" y="765175"/>
            <a:ext cx="5111750" cy="3833813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6163"/>
            <a:ext cx="5680075" cy="4602162"/>
          </a:xfrm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9E16B-896D-4EC8-B423-319CAFA346C8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8432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C94B2-929D-40DD-B676-D96AD7BE699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8439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F4BEA-85C9-4568-BA9B-994330B004D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4048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095B1-ED4C-4B36-9A3C-E1EFDE0ED6D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6211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23E10-4841-47BB-8352-5D5734F7726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2539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800C7-0677-4D05-A777-99C2FE54305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13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D6D89-33D5-4E27-9D0F-61CA6B7B596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8828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85B6C-BA8F-4F93-929E-68ED370BEA8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1208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50AB4-BABB-496E-8A41-BB370434D91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64637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5EB5A-54C5-4F96-83F4-CCFD0CD7D82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788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652D7-27BC-4C41-B075-4F5BBF24E3B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3541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1400" y="6400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j-lt"/>
              </a:defRPr>
            </a:lvl1pPr>
          </a:lstStyle>
          <a:p>
            <a:pPr>
              <a:defRPr/>
            </a:pPr>
            <a:r>
              <a:rPr lang="en-US" altLang="cs-CZ"/>
              <a:t>ze 40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j-lt"/>
              </a:defRPr>
            </a:lvl1pPr>
          </a:lstStyle>
          <a:p>
            <a:pPr>
              <a:defRPr/>
            </a:pPr>
            <a:fld id="{9546FC7E-4D7E-4D97-9B2E-B909A7749E6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hyperlink" Target="http://en.wikipedia.org/wiki/File:Ballon_ventilation_1.jpg" TargetMode="Externa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981200"/>
          </a:xfrm>
        </p:spPr>
        <p:txBody>
          <a:bodyPr anchor="ctr"/>
          <a:lstStyle/>
          <a:p>
            <a:pPr algn="l" eaLnBrk="1" hangingPunct="1"/>
            <a:r>
              <a:rPr lang="en-US" altLang="cs-CZ" sz="3600" dirty="0" err="1" smtClean="0">
                <a:solidFill>
                  <a:schemeClr val="accent2"/>
                </a:solidFill>
              </a:rPr>
              <a:t>Nel</a:t>
            </a:r>
            <a:r>
              <a:rPr lang="cs-CZ" altLang="cs-CZ" sz="3600" dirty="0" smtClean="0">
                <a:solidFill>
                  <a:schemeClr val="accent2"/>
                </a:solidFill>
              </a:rPr>
              <a:t>ékař</a:t>
            </a:r>
            <a:r>
              <a:rPr lang="en-US" altLang="cs-CZ" sz="3600" dirty="0" err="1" smtClean="0">
                <a:solidFill>
                  <a:schemeClr val="accent2"/>
                </a:solidFill>
              </a:rPr>
              <a:t>sk</a:t>
            </a:r>
            <a:r>
              <a:rPr lang="cs-CZ" altLang="cs-CZ" sz="3600" dirty="0" smtClean="0">
                <a:solidFill>
                  <a:schemeClr val="accent2"/>
                </a:solidFill>
              </a:rPr>
              <a:t>é</a:t>
            </a:r>
            <a:r>
              <a:rPr lang="en-US" altLang="cs-CZ" sz="3600" dirty="0" smtClean="0">
                <a:solidFill>
                  <a:schemeClr val="accent2"/>
                </a:solidFill>
              </a:rPr>
              <a:t> </a:t>
            </a:r>
            <a:r>
              <a:rPr lang="en-US" altLang="cs-CZ" sz="3600" dirty="0" err="1" smtClean="0">
                <a:solidFill>
                  <a:schemeClr val="accent2"/>
                </a:solidFill>
              </a:rPr>
              <a:t>obory</a:t>
            </a:r>
            <a:r>
              <a:rPr lang="cs-CZ" altLang="cs-CZ" sz="3600" dirty="0" smtClean="0">
                <a:solidFill>
                  <a:schemeClr val="accent2"/>
                </a:solidFill>
              </a:rPr>
              <a:t>/</a:t>
            </a:r>
            <a:br>
              <a:rPr lang="cs-CZ" altLang="cs-CZ" sz="3600" dirty="0" smtClean="0">
                <a:solidFill>
                  <a:schemeClr val="accent2"/>
                </a:solidFill>
              </a:rPr>
            </a:br>
            <a:r>
              <a:rPr lang="en-US" altLang="cs-CZ" sz="3600" dirty="0" smtClean="0">
                <a:solidFill>
                  <a:schemeClr val="accent2"/>
                </a:solidFill>
              </a:rPr>
              <a:t>Pat</a:t>
            </a:r>
            <a:r>
              <a:rPr lang="cs-CZ" altLang="cs-CZ" sz="3600" dirty="0" smtClean="0">
                <a:solidFill>
                  <a:schemeClr val="accent2"/>
                </a:solidFill>
              </a:rPr>
              <a:t>ologická f</a:t>
            </a:r>
            <a:r>
              <a:rPr lang="en-US" altLang="cs-CZ" sz="3600" dirty="0" smtClean="0">
                <a:solidFill>
                  <a:schemeClr val="accent2"/>
                </a:solidFill>
              </a:rPr>
              <a:t>y</a:t>
            </a:r>
            <a:r>
              <a:rPr lang="cs-CZ" altLang="cs-CZ" sz="3600" dirty="0" smtClean="0">
                <a:solidFill>
                  <a:schemeClr val="accent2"/>
                </a:solidFill>
              </a:rPr>
              <a:t>z</a:t>
            </a:r>
            <a:r>
              <a:rPr lang="en-US" altLang="cs-CZ" sz="3600" dirty="0" err="1" smtClean="0">
                <a:solidFill>
                  <a:schemeClr val="accent2"/>
                </a:solidFill>
              </a:rPr>
              <a:t>iolog</a:t>
            </a:r>
            <a:r>
              <a:rPr lang="cs-CZ" altLang="cs-CZ" sz="3600" dirty="0" smtClean="0">
                <a:solidFill>
                  <a:schemeClr val="accent2"/>
                </a:solidFill>
              </a:rPr>
              <a:t>ie</a:t>
            </a:r>
            <a:r>
              <a:rPr lang="en-US" altLang="cs-CZ" sz="3600" dirty="0" smtClean="0">
                <a:solidFill>
                  <a:schemeClr val="accent2"/>
                </a:solidFill>
              </a:rPr>
              <a:t/>
            </a:r>
            <a:br>
              <a:rPr lang="en-US" altLang="cs-CZ" sz="3600" dirty="0" smtClean="0">
                <a:solidFill>
                  <a:schemeClr val="accent2"/>
                </a:solidFill>
              </a:rPr>
            </a:br>
            <a:r>
              <a:rPr lang="en-US" altLang="cs-CZ" sz="3600" dirty="0" smtClean="0">
                <a:solidFill>
                  <a:schemeClr val="accent2"/>
                </a:solidFill>
              </a:rPr>
              <a:t>n</a:t>
            </a:r>
            <a:r>
              <a:rPr lang="cs-CZ" altLang="cs-CZ" sz="3600" dirty="0" smtClean="0">
                <a:solidFill>
                  <a:schemeClr val="accent2"/>
                </a:solidFill>
              </a:rPr>
              <a:t>e</a:t>
            </a:r>
            <a:r>
              <a:rPr lang="en-US" altLang="cs-CZ" sz="3600" dirty="0" err="1" smtClean="0">
                <a:solidFill>
                  <a:schemeClr val="accent2"/>
                </a:solidFill>
              </a:rPr>
              <a:t>rvov</a:t>
            </a:r>
            <a:r>
              <a:rPr lang="cs-CZ" altLang="cs-CZ" sz="3600" dirty="0" smtClean="0">
                <a:solidFill>
                  <a:schemeClr val="accent2"/>
                </a:solidFill>
              </a:rPr>
              <a:t>ého systému</a:t>
            </a:r>
            <a:endParaRPr lang="cs-CZ" altLang="cs-CZ" sz="4800" b="1" dirty="0" smtClean="0">
              <a:solidFill>
                <a:schemeClr val="accent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5638800"/>
            <a:ext cx="7543800" cy="1066800"/>
          </a:xfrm>
        </p:spPr>
        <p:txBody>
          <a:bodyPr/>
          <a:lstStyle/>
          <a:p>
            <a:pPr eaLnBrk="1" hangingPunct="1"/>
            <a:endParaRPr lang="cs-CZ" altLang="cs-CZ" sz="3200" smtClean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3200" smtClean="0">
                <a:latin typeface="Arial" panose="020B0604020202020204" pitchFamily="34" charset="0"/>
              </a:rPr>
              <a:t>ÚPF 1.LF UK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2057400"/>
            <a:ext cx="914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cs-CZ" altLang="cs-CZ" sz="4400" b="1" dirty="0" smtClean="0">
                <a:solidFill>
                  <a:schemeClr val="accent2"/>
                </a:solidFill>
                <a:latin typeface="+mj-lt"/>
              </a:rPr>
              <a:t>Poruchy aferentních a eferentních nervů,</a:t>
            </a:r>
            <a:r>
              <a:rPr lang="cs-CZ" altLang="cs-CZ" sz="4400" b="1" dirty="0">
                <a:solidFill>
                  <a:schemeClr val="accent2"/>
                </a:solidFill>
                <a:latin typeface="+mj-lt"/>
              </a:rPr>
              <a:t/>
            </a:r>
            <a:br>
              <a:rPr lang="cs-CZ" altLang="cs-CZ" sz="4400" b="1" dirty="0">
                <a:solidFill>
                  <a:schemeClr val="accent2"/>
                </a:solidFill>
                <a:latin typeface="+mj-lt"/>
              </a:rPr>
            </a:br>
            <a:r>
              <a:rPr lang="cs-CZ" altLang="cs-CZ" sz="4400" b="1" dirty="0" smtClean="0">
                <a:solidFill>
                  <a:schemeClr val="accent2"/>
                </a:solidFill>
                <a:latin typeface="+mj-lt"/>
              </a:rPr>
              <a:t>další poruchy nervového </a:t>
            </a:r>
            <a:r>
              <a:rPr lang="cs-CZ" altLang="cs-CZ" sz="4400" b="1" dirty="0">
                <a:solidFill>
                  <a:schemeClr val="accent2"/>
                </a:solidFill>
                <a:latin typeface="+mj-lt"/>
              </a:rPr>
              <a:t>systému</a:t>
            </a:r>
            <a:endParaRPr lang="cs-CZ" altLang="cs-CZ" sz="44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0B52A4-7F14-420F-B3E8-63AC1DF60B4C}" type="slidenum">
              <a:rPr lang="cs-CZ" altLang="cs-CZ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 smtClean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43600"/>
            <a:ext cx="9144000" cy="381000"/>
          </a:xfrm>
          <a:noFill/>
        </p:spPr>
        <p:txBody>
          <a:bodyPr/>
          <a:lstStyle/>
          <a:p>
            <a:pPr eaLnBrk="1" hangingPunct="1"/>
            <a:r>
              <a:rPr lang="en-US" altLang="cs-CZ" sz="2000" smtClean="0">
                <a:solidFill>
                  <a:schemeClr val="tx1"/>
                </a:solidFill>
              </a:rPr>
              <a:t>CGRP (Calcitonin-gene related peptide), SP (Peptide substance)</a:t>
            </a:r>
            <a:endParaRPr lang="cs-CZ" altLang="cs-CZ" sz="2000" smtClean="0">
              <a:solidFill>
                <a:schemeClr val="tx1"/>
              </a:solidFill>
            </a:endParaRP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2E115B-91D0-45CB-A00A-394B76D3628D}" type="slidenum">
              <a:rPr lang="cs-CZ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en-US" sz="1400" smtClean="0">
              <a:latin typeface="Arial" panose="020B0604020202020204" pitchFamily="34" charset="0"/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8915400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3300"/>
                </a:solidFill>
                <a:latin typeface="Arial" panose="020B0604020202020204" pitchFamily="34" charset="0"/>
              </a:rPr>
              <a:t>Čtyři  hlavní hmatové modality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76200" y="5830888"/>
            <a:ext cx="8915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1 hluboké čití,	2 vibrační čití,	3 dotek,vzdálenost dvou bodů, 	4 bolest, teplo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83C9B6-F0DD-430B-8DC5-462ACA5DFE48}" type="slidenum">
              <a:rPr lang="cs-CZ" altLang="cs-CZ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 smtClean="0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274638"/>
            <a:ext cx="4495800" cy="1143000"/>
          </a:xfrm>
        </p:spPr>
        <p:txBody>
          <a:bodyPr/>
          <a:lstStyle/>
          <a:p>
            <a:pPr algn="l" eaLnBrk="1" hangingPunct="1"/>
            <a:r>
              <a:rPr lang="cs-CZ" altLang="cs-CZ" sz="4000" smtClean="0">
                <a:solidFill>
                  <a:srgbClr val="FF3300"/>
                </a:solidFill>
              </a:rPr>
              <a:t>Přenesená</a:t>
            </a:r>
            <a:r>
              <a:rPr lang="en-US" altLang="cs-CZ" sz="4000" smtClean="0">
                <a:solidFill>
                  <a:srgbClr val="FF3300"/>
                </a:solidFill>
              </a:rPr>
              <a:t> a</a:t>
            </a:r>
            <a:br>
              <a:rPr lang="en-US" altLang="cs-CZ" sz="4000" smtClean="0">
                <a:solidFill>
                  <a:srgbClr val="FF3300"/>
                </a:solidFill>
              </a:rPr>
            </a:br>
            <a:r>
              <a:rPr lang="en-US" altLang="cs-CZ" sz="4000" smtClean="0">
                <a:solidFill>
                  <a:srgbClr val="FF3300"/>
                </a:solidFill>
              </a:rPr>
              <a:t>p</a:t>
            </a:r>
            <a:r>
              <a:rPr lang="cs-CZ" altLang="cs-CZ" sz="4000" smtClean="0">
                <a:solidFill>
                  <a:srgbClr val="FF3300"/>
                </a:solidFill>
              </a:rPr>
              <a:t>atologická bolest</a:t>
            </a:r>
            <a:endParaRPr lang="en-US" altLang="cs-CZ" sz="4000" smtClean="0">
              <a:solidFill>
                <a:srgbClr val="FF3300"/>
              </a:solidFill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8147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4953000" y="1676400"/>
            <a:ext cx="4191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Další </a:t>
            </a:r>
            <a:r>
              <a:rPr lang="cs-CZ" altLang="cs-CZ" sz="2800" dirty="0" smtClean="0">
                <a:solidFill>
                  <a:schemeClr val="tx2"/>
                </a:solidFill>
                <a:latin typeface="Arial" panose="020B0604020202020204" pitchFamily="34" charset="0"/>
              </a:rPr>
              <a:t>patologie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800" dirty="0" smtClean="0">
                <a:solidFill>
                  <a:schemeClr val="tx2"/>
                </a:solidFill>
                <a:latin typeface="Arial" panose="020B0604020202020204" pitchFamily="34" charset="0"/>
              </a:rPr>
              <a:t>myslového přenosu,</a:t>
            </a:r>
            <a:endParaRPr lang="cs-CZ" altLang="cs-CZ" sz="2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chemeClr val="tx2"/>
                </a:solidFill>
                <a:latin typeface="Arial" panose="020B0604020202020204" pitchFamily="34" charset="0"/>
              </a:rPr>
              <a:t>senzoriky</a:t>
            </a:r>
            <a:r>
              <a:rPr lang="en-US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en-US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…,</a:t>
            </a:r>
            <a:br>
              <a:rPr lang="en-US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cs-CZ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bolesti hlavy,</a:t>
            </a:r>
            <a:r>
              <a:rPr lang="en-US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en-US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cs-CZ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neuralgia n.</a:t>
            </a:r>
            <a:r>
              <a:rPr lang="en-US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trigemini,</a:t>
            </a:r>
            <a:br>
              <a:rPr lang="cs-CZ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cs-CZ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cs-CZ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cs-CZ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mig</a:t>
            </a:r>
            <a:r>
              <a:rPr lang="en-US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r>
              <a:rPr lang="cs-CZ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éna (bude zmíněna u syndromů jako záchvatovité onemocnění)</a:t>
            </a:r>
            <a:r>
              <a:rPr lang="en-US" altLang="cs-CZ" sz="2800" dirty="0">
                <a:solidFill>
                  <a:schemeClr val="tx2"/>
                </a:solidFill>
                <a:latin typeface="Arial" panose="020B0604020202020204" pitchFamily="34" charset="0"/>
              </a:rPr>
              <a:t>,…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81574F-34AC-4562-86DE-0D08E2518BDF}" type="slidenum">
              <a:rPr lang="cs-CZ" altLang="cs-CZ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274638"/>
            <a:ext cx="4267200" cy="1143000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rgbClr val="FF3300"/>
                </a:solidFill>
              </a:rPr>
              <a:t>Možnosti</a:t>
            </a:r>
            <a:br>
              <a:rPr lang="cs-CZ" altLang="cs-CZ" sz="4000" dirty="0" smtClean="0">
                <a:solidFill>
                  <a:srgbClr val="FF3300"/>
                </a:solidFill>
              </a:rPr>
            </a:br>
            <a:r>
              <a:rPr lang="cs-CZ" altLang="cs-CZ" sz="4000" dirty="0" smtClean="0">
                <a:solidFill>
                  <a:srgbClr val="FF3300"/>
                </a:solidFill>
              </a:rPr>
              <a:t>boje proti bolesti</a:t>
            </a:r>
            <a:endParaRPr lang="en-US" altLang="cs-CZ" sz="4000" dirty="0" smtClean="0">
              <a:solidFill>
                <a:srgbClr val="FF3300"/>
              </a:solidFill>
            </a:endParaRP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95800" y="1676400"/>
            <a:ext cx="4191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- 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ochlazení místa, ledování, studené obklady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- </a:t>
            </a:r>
            <a:r>
              <a:rPr lang="en-GB" altLang="cs-CZ" sz="2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kokai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nová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analoga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(mezokain, xylokain, ..., =blokátory Na+ kanálů)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;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GB" altLang="cs-CZ" sz="2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opi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á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ty a 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jejich </a:t>
            </a:r>
            <a:r>
              <a:rPr lang="en-GB" altLang="cs-CZ" sz="2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analoga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;</a:t>
            </a:r>
            <a:endParaRPr lang="cs-CZ" altLang="cs-CZ" sz="2000" dirty="0" smtClean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>
                <a:solidFill>
                  <a:schemeClr val="tx2"/>
                </a:solidFill>
                <a:latin typeface="Arial" panose="020B0604020202020204" pitchFamily="34" charset="0"/>
              </a:rPr>
              <a:t>n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esteroidní analgetika (ibuprofen, paracetamol)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;</a:t>
            </a:r>
            <a:endParaRPr lang="cs-CZ" altLang="cs-CZ" sz="2000" dirty="0" smtClean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lektro-akupunkura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;</a:t>
            </a:r>
            <a:endParaRPr lang="cs-CZ" altLang="cs-CZ" sz="20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GB" altLang="cs-CZ" sz="2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celkov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á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analgesie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/ </a:t>
            </a:r>
            <a:r>
              <a:rPr lang="en-GB" altLang="cs-CZ" sz="200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anestesie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;</a:t>
            </a:r>
            <a:endParaRPr lang="cs-CZ" altLang="cs-CZ" sz="20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historick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y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/ či při improvi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z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aci podání alkoholu, rajský pl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y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n,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atd</a:t>
            </a:r>
            <a:r>
              <a:rPr lang="en-GB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…</a:t>
            </a:r>
            <a:endParaRPr lang="en-US" altLang="cs-CZ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AE430-5DF3-4252-947E-0E5E35B07546}" type="slidenum">
              <a:rPr lang="en-US" altLang="cs-CZ"/>
              <a:pPr>
                <a:defRPr/>
              </a:pPr>
              <a:t>14</a:t>
            </a:fld>
            <a:endParaRPr lang="en-US" altLang="cs-CZ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839200" cy="533400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009900"/>
                </a:solidFill>
              </a:rPr>
              <a:t>Hlavní syndrom</a:t>
            </a:r>
            <a:r>
              <a:rPr lang="en-US" altLang="cs-CZ" sz="4000" smtClean="0">
                <a:solidFill>
                  <a:srgbClr val="009900"/>
                </a:solidFill>
              </a:rPr>
              <a:t>y</a:t>
            </a:r>
            <a:r>
              <a:rPr lang="cs-CZ" altLang="cs-CZ" sz="4000" smtClean="0">
                <a:solidFill>
                  <a:srgbClr val="009900"/>
                </a:solidFill>
              </a:rPr>
              <a:t> v nervovém systému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(1) poruchy perfúze a hypoxi</a:t>
            </a:r>
            <a:r>
              <a:rPr lang="en-US" altLang="cs-CZ" sz="2800" smtClean="0">
                <a:latin typeface="Arial" panose="020B0604020202020204" pitchFamily="34" charset="0"/>
              </a:rPr>
              <a:t>e </a:t>
            </a:r>
            <a:r>
              <a:rPr lang="cs-CZ" altLang="cs-CZ" sz="2800" smtClean="0">
                <a:latin typeface="Arial" panose="020B0604020202020204" pitchFamily="34" charset="0"/>
              </a:rPr>
              <a:t>mozku/ CNS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(2) otrava oxidem uhelnatým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(3)</a:t>
            </a:r>
            <a:r>
              <a:rPr lang="en-US" altLang="cs-CZ" sz="2800" smtClean="0">
                <a:latin typeface="Arial" panose="020B0604020202020204" pitchFamily="34" charset="0"/>
              </a:rPr>
              <a:t> poruchy cirkulace likvoru/ hydrocefalus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(4) nitrolební hypertenze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(5) edé</a:t>
            </a:r>
            <a:r>
              <a:rPr lang="en-US" altLang="cs-CZ" sz="2800" smtClean="0">
                <a:latin typeface="Arial" panose="020B0604020202020204" pitchFamily="34" charset="0"/>
              </a:rPr>
              <a:t>m</a:t>
            </a:r>
            <a:r>
              <a:rPr lang="cs-CZ" altLang="cs-CZ" sz="2800" smtClean="0">
                <a:latin typeface="Arial" panose="020B0604020202020204" pitchFamily="34" charset="0"/>
              </a:rPr>
              <a:t> mozku/ CNS</a:t>
            </a:r>
            <a:r>
              <a:rPr lang="en-US" altLang="cs-CZ" sz="2800" smtClean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(6) nitrolební</a:t>
            </a:r>
            <a:r>
              <a:rPr lang="en-US" altLang="cs-CZ" sz="2800" smtClean="0">
                <a:latin typeface="Arial" panose="020B0604020202020204" pitchFamily="34" charset="0"/>
              </a:rPr>
              <a:t> </a:t>
            </a:r>
            <a:r>
              <a:rPr lang="cs-CZ" altLang="cs-CZ" sz="2800" smtClean="0">
                <a:latin typeface="Arial" panose="020B0604020202020204" pitchFamily="34" charset="0"/>
              </a:rPr>
              <a:t>krvácení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(7) s</a:t>
            </a:r>
            <a:r>
              <a:rPr lang="en-US" altLang="cs-CZ" sz="2800" smtClean="0">
                <a:latin typeface="Arial" panose="020B0604020202020204" pitchFamily="34" charset="0"/>
              </a:rPr>
              <a:t>yst</a:t>
            </a:r>
            <a:r>
              <a:rPr lang="cs-CZ" altLang="cs-CZ" sz="2800" smtClean="0">
                <a:latin typeface="Arial" panose="020B0604020202020204" pitchFamily="34" charset="0"/>
              </a:rPr>
              <a:t>é</a:t>
            </a:r>
            <a:r>
              <a:rPr lang="en-US" altLang="cs-CZ" sz="2800" smtClean="0">
                <a:latin typeface="Arial" panose="020B0604020202020204" pitchFamily="34" charset="0"/>
              </a:rPr>
              <a:t>m</a:t>
            </a:r>
            <a:r>
              <a:rPr lang="cs-CZ" altLang="cs-CZ" sz="2800" smtClean="0">
                <a:latin typeface="Arial" panose="020B0604020202020204" pitchFamily="34" charset="0"/>
              </a:rPr>
              <a:t>ová onemocnění nervo-svalové ploténky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(8) záchvatovitá onemocnění: </a:t>
            </a:r>
            <a:r>
              <a:rPr lang="en-US" altLang="cs-CZ" sz="2800" smtClean="0">
                <a:latin typeface="Arial" panose="020B0604020202020204" pitchFamily="34" charset="0"/>
              </a:rPr>
              <a:t>epileps</a:t>
            </a:r>
            <a:r>
              <a:rPr lang="cs-CZ" altLang="cs-CZ" sz="2800" smtClean="0">
                <a:latin typeface="Arial" panose="020B0604020202020204" pitchFamily="34" charset="0"/>
              </a:rPr>
              <a:t>ie a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migr</a:t>
            </a:r>
            <a:r>
              <a:rPr lang="cs-CZ" altLang="cs-CZ" sz="2800" smtClean="0">
                <a:latin typeface="Arial" panose="020B0604020202020204" pitchFamily="34" charset="0"/>
              </a:rPr>
              <a:t>éna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(9) poruchy cyklu spánku/ a bdění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(10) zvracení jako příznak podráždění C</a:t>
            </a:r>
            <a:r>
              <a:rPr lang="en-US" altLang="cs-CZ" sz="2800" smtClean="0">
                <a:latin typeface="Arial" panose="020B0604020202020204" pitchFamily="34" charset="0"/>
              </a:rPr>
              <a:t>NS</a:t>
            </a:r>
            <a:endParaRPr lang="cs-CZ" altLang="cs-CZ" sz="28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2287"/>
            <a:ext cx="91440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76EBE-F110-4701-B823-C74DE9A1BD49}" type="slidenum">
              <a:rPr lang="en-US" altLang="cs-CZ"/>
              <a:pPr>
                <a:defRPr/>
              </a:pPr>
              <a:t>15</a:t>
            </a:fld>
            <a:endParaRPr lang="en-US" altLang="cs-CZ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686800" cy="1066800"/>
          </a:xfrm>
        </p:spPr>
        <p:txBody>
          <a:bodyPr/>
          <a:lstStyle/>
          <a:p>
            <a:pPr algn="l" eaLnBrk="1" hangingPunct="1"/>
            <a:r>
              <a:rPr lang="cs-CZ" altLang="cs-CZ" sz="2000" dirty="0" smtClean="0"/>
              <a:t>porucha </a:t>
            </a:r>
            <a:r>
              <a:rPr lang="en-US" altLang="cs-CZ" sz="2000" dirty="0" err="1" smtClean="0"/>
              <a:t>perfus</a:t>
            </a:r>
            <a:r>
              <a:rPr lang="cs-CZ" altLang="cs-CZ" sz="2000" dirty="0" smtClean="0"/>
              <a:t>e</a:t>
            </a:r>
            <a:r>
              <a:rPr lang="en-US" altLang="cs-CZ" sz="2000" dirty="0" smtClean="0"/>
              <a:t>, </a:t>
            </a:r>
            <a:r>
              <a:rPr lang="cs-CZ" altLang="cs-CZ" sz="2000" dirty="0" smtClean="0"/>
              <a:t>mozková </a:t>
            </a:r>
            <a:r>
              <a:rPr lang="en-US" altLang="cs-CZ" sz="2000" dirty="0" err="1" smtClean="0"/>
              <a:t>hypoxi</a:t>
            </a:r>
            <a:r>
              <a:rPr lang="cs-CZ" altLang="cs-CZ" sz="2000" dirty="0" smtClean="0"/>
              <a:t>e, kritické je</a:t>
            </a:r>
            <a:br>
              <a:rPr lang="cs-CZ" altLang="cs-CZ" sz="2000" dirty="0" smtClean="0"/>
            </a:br>
            <a:r>
              <a:rPr lang="cs-CZ" altLang="cs-CZ" sz="2000" dirty="0" smtClean="0"/>
              <a:t>obnovení přívodu O2 do mozku, do 5 min nevratné poškození</a:t>
            </a:r>
            <a:br>
              <a:rPr lang="cs-CZ" altLang="cs-CZ" sz="2000" dirty="0" smtClean="0"/>
            </a:br>
            <a:r>
              <a:rPr lang="cs-CZ" altLang="cs-CZ" sz="2000" dirty="0" smtClean="0"/>
              <a:t>více času: křísení novorozenců, podchlazených, tonoucích ve chladné vodě</a:t>
            </a:r>
            <a:endParaRPr lang="en-US" altLang="cs-CZ" sz="2000" dirty="0" smtClean="0"/>
          </a:p>
        </p:txBody>
      </p:sp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0" y="0"/>
            <a:ext cx="9144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 smtClean="0">
                <a:latin typeface="Arial" panose="020B0604020202020204" pitchFamily="34" charset="0"/>
              </a:rPr>
              <a:t>(1) Poruchy </a:t>
            </a:r>
            <a:r>
              <a:rPr lang="cs-CZ" altLang="cs-CZ" sz="4000" dirty="0">
                <a:latin typeface="Arial" panose="020B0604020202020204" pitchFamily="34" charset="0"/>
              </a:rPr>
              <a:t>cévního zásobení 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D0075-C0FF-418B-8114-BBE392359CA9}" type="slidenum">
              <a:rPr lang="en-US" altLang="cs-CZ"/>
              <a:pPr>
                <a:defRPr/>
              </a:pPr>
              <a:t>16</a:t>
            </a:fld>
            <a:endParaRPr lang="en-US" altLang="cs-CZ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7067550" cy="654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0" y="228600"/>
            <a:ext cx="2362200" cy="2209800"/>
          </a:xfrm>
        </p:spPr>
        <p:txBody>
          <a:bodyPr/>
          <a:lstStyle/>
          <a:p>
            <a:pPr algn="l" eaLnBrk="1" hangingPunct="1"/>
            <a:r>
              <a:rPr lang="en-US" altLang="cs-CZ" sz="2800" smtClean="0"/>
              <a:t>Topic</a:t>
            </a:r>
            <a:r>
              <a:rPr lang="cs-CZ" altLang="cs-CZ" sz="2800" smtClean="0"/>
              <a:t>ké</a:t>
            </a:r>
            <a:r>
              <a:rPr lang="en-US" altLang="cs-CZ" sz="2800" smtClean="0"/>
              <a:t/>
            </a:r>
            <a:br>
              <a:rPr lang="en-US" altLang="cs-CZ" sz="2800" smtClean="0"/>
            </a:br>
            <a:r>
              <a:rPr lang="cs-CZ" altLang="cs-CZ" sz="2800" smtClean="0"/>
              <a:t>(=místní neurologické)</a:t>
            </a:r>
            <a:br>
              <a:rPr lang="cs-CZ" altLang="cs-CZ" sz="2800" smtClean="0"/>
            </a:br>
            <a:r>
              <a:rPr lang="cs-CZ" altLang="cs-CZ" sz="2800" smtClean="0"/>
              <a:t>příznaky</a:t>
            </a:r>
            <a:endParaRPr lang="en-US" altLang="cs-CZ" sz="2800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000875" y="2667000"/>
            <a:ext cx="20764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tx2"/>
                </a:solidFill>
                <a:latin typeface="Arial" panose="020B0604020202020204" pitchFamily="34" charset="0"/>
              </a:rPr>
              <a:t>C</a:t>
            </a: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irculus arteriosus (Willisi) zajišťuje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„zálohované“ zásobení krví</a:t>
            </a:r>
            <a:endParaRPr lang="en-US" altLang="cs-CZ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DC76F-9829-42CB-BE2B-1304DE93CAB7}" type="slidenum">
              <a:rPr lang="en-US" altLang="cs-CZ"/>
              <a:pPr>
                <a:defRPr/>
              </a:pPr>
              <a:t>17</a:t>
            </a:fld>
            <a:endParaRPr lang="en-US" altLang="cs-CZ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465638" cy="648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5638800" y="587375"/>
            <a:ext cx="251460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9900"/>
                </a:solidFill>
                <a:latin typeface="Arial" panose="020B0604020202020204" pitchFamily="34" charset="0"/>
              </a:rPr>
              <a:t>Příčina poruch 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9900"/>
                </a:solidFill>
                <a:latin typeface="Arial" panose="020B0604020202020204" pitchFamily="34" charset="0"/>
              </a:rPr>
              <a:t>Hlavně hypoxie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9900"/>
                </a:solidFill>
                <a:latin typeface="Arial" panose="020B0604020202020204" pitchFamily="34" charset="0"/>
              </a:rPr>
              <a:t>o</a:t>
            </a:r>
            <a:r>
              <a:rPr lang="cs-CZ" altLang="cs-CZ" sz="2400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vlivňuje krevní</a:t>
            </a:r>
            <a:endParaRPr lang="en-US" altLang="cs-CZ" sz="2400" b="1" dirty="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plyny</a:t>
            </a:r>
            <a:endParaRPr lang="en-US" altLang="cs-CZ" sz="2400" b="1" dirty="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V různých orgánech je různá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-</a:t>
            </a:r>
            <a:r>
              <a:rPr lang="en-US" altLang="cs-CZ" sz="2400" b="1" dirty="0" err="1">
                <a:solidFill>
                  <a:srgbClr val="009900"/>
                </a:solidFill>
                <a:latin typeface="Arial" panose="020B0604020202020204" pitchFamily="34" charset="0"/>
              </a:rPr>
              <a:t>Arterio-ven</a:t>
            </a:r>
            <a:r>
              <a:rPr lang="cs-CZ" altLang="cs-CZ" sz="2400" b="1" dirty="0">
                <a:solidFill>
                  <a:srgbClr val="009900"/>
                </a:solidFill>
                <a:latin typeface="Arial" panose="020B0604020202020204" pitchFamily="34" charset="0"/>
              </a:rPr>
              <a:t>ó</a:t>
            </a:r>
            <a:r>
              <a:rPr lang="en-US" altLang="cs-CZ" sz="2400" b="1" dirty="0" err="1">
                <a:solidFill>
                  <a:srgbClr val="009900"/>
                </a:solidFill>
                <a:latin typeface="Arial" panose="020B0604020202020204" pitchFamily="34" charset="0"/>
              </a:rPr>
              <a:t>zn</a:t>
            </a:r>
            <a:r>
              <a:rPr lang="cs-CZ" altLang="cs-CZ" sz="2400" b="1" dirty="0">
                <a:solidFill>
                  <a:srgbClr val="009900"/>
                </a:solidFill>
                <a:latin typeface="Arial" panose="020B0604020202020204" pitchFamily="34" charset="0"/>
              </a:rPr>
              <a:t>í</a:t>
            </a:r>
            <a:r>
              <a:rPr lang="en-US" altLang="cs-CZ" sz="2400" b="1" dirty="0"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400" b="1" dirty="0" err="1">
                <a:solidFill>
                  <a:srgbClr val="009900"/>
                </a:solidFill>
                <a:latin typeface="Arial" panose="020B0604020202020204" pitchFamily="34" charset="0"/>
              </a:rPr>
              <a:t>diference</a:t>
            </a:r>
            <a:endParaRPr lang="en-US" altLang="cs-CZ" sz="2400" b="1" dirty="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b="1" dirty="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35E24-C1D8-44C6-9F34-F78B36649B1C}" type="slidenum">
              <a:rPr lang="en-US" altLang="cs-CZ"/>
              <a:pPr>
                <a:defRPr/>
              </a:pPr>
              <a:t>18</a:t>
            </a:fld>
            <a:endParaRPr lang="en-US" altLang="cs-CZ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762000"/>
            <a:ext cx="6013450" cy="519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0" y="5943600"/>
            <a:ext cx="784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009900"/>
                </a:solidFill>
                <a:latin typeface="Arial" panose="020B0604020202020204" pitchFamily="34" charset="0"/>
              </a:rPr>
              <a:t>A</a:t>
            </a:r>
            <a:r>
              <a:rPr lang="cs-CZ" altLang="cs-CZ" sz="2400" b="1" dirty="0">
                <a:solidFill>
                  <a:srgbClr val="009900"/>
                </a:solidFill>
                <a:latin typeface="Arial" panose="020B0604020202020204" pitchFamily="34" charset="0"/>
              </a:rPr>
              <a:t>kutní otrava oxidem </a:t>
            </a:r>
            <a:r>
              <a:rPr lang="cs-CZ" altLang="cs-CZ" sz="2400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uhelnatým, nejčastější příčina otrav jako nehody, i sebevražedných pokusů</a:t>
            </a:r>
            <a:endParaRPr lang="en-US" altLang="cs-CZ" sz="2400" b="1" dirty="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24582" name="Rectangle 2"/>
          <p:cNvSpPr txBox="1">
            <a:spLocks noChangeArrowheads="1"/>
          </p:cNvSpPr>
          <p:nvPr/>
        </p:nvSpPr>
        <p:spPr bwMode="auto">
          <a:xfrm>
            <a:off x="152400" y="76200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(2) Otrava CO – oxidem uhelnatým</a:t>
            </a:r>
            <a:endParaRPr lang="en-US" altLang="cs-CZ" sz="4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525B8-EC21-414D-997A-7CADDAA4666B}" type="slidenum">
              <a:rPr lang="en-US" altLang="cs-CZ"/>
              <a:pPr>
                <a:defRPr/>
              </a:pPr>
              <a:t>19</a:t>
            </a:fld>
            <a:endParaRPr lang="en-US" altLang="cs-CZ"/>
          </a:p>
        </p:txBody>
      </p:sp>
      <p:graphicFrame>
        <p:nvGraphicFramePr>
          <p:cNvPr id="156709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214710"/>
              </p:ext>
            </p:extLst>
          </p:nvPr>
        </p:nvGraphicFramePr>
        <p:xfrm>
          <a:off x="228600" y="228600"/>
          <a:ext cx="8610600" cy="5897927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1701986458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3986127510"/>
                    </a:ext>
                  </a:extLst>
                </a:gridCol>
              </a:tblGrid>
              <a:tr h="39047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Koncentrace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Symptomy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1260166"/>
                  </a:ext>
                </a:extLst>
              </a:tr>
              <a:tr h="39047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 ppm (0.0035%)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Bolest hlavy, z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ávratě, dlouhodobá expozice přes 6-8 hod je možná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729517"/>
                  </a:ext>
                </a:extLst>
              </a:tr>
              <a:tr h="39047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 ppm (0.01%)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Slabá bolest hlavy po době účinku 2-3 hod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736462"/>
                  </a:ext>
                </a:extLst>
              </a:tr>
              <a:tr h="38888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 ppm (0.02%)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Ditto plus</a:t>
                      </a: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kognitivní poruchy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0784588"/>
                  </a:ext>
                </a:extLst>
              </a:tr>
              <a:tr h="64006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j-lt"/>
                        </a:rPr>
                        <a:t>=============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400 ppm (0.04%)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j-lt"/>
                        </a:rPr>
                        <a:t>=============================================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Bolest hlavy, nástup během 1-2 hod</a:t>
                      </a:r>
                      <a:endParaRPr kumimoji="0" lang="en-US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495811"/>
                  </a:ext>
                </a:extLst>
              </a:tr>
              <a:tr h="70316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800 ppm (0.08%)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Obluzení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závratě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křeče do 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45 min;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bezvědomí do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 ho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(700 ppm –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atmosféra na 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Mars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794630"/>
                  </a:ext>
                </a:extLst>
              </a:tr>
              <a:tr h="7015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1,600 ppm (0.16%)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Závratě, křeče,</a:t>
                      </a: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vodouch a</a:t>
                      </a: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tachy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kardie</a:t>
                      </a: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do </a:t>
                      </a: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 min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 Smrt do 2 hod.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593646"/>
                  </a:ext>
                </a:extLst>
              </a:tr>
              <a:tr h="7015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3,200 ppm (0.32%)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Závratě, křeče, obluzení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za 5-10 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min.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Smrt do 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 min.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548511"/>
                  </a:ext>
                </a:extLst>
              </a:tr>
              <a:tr h="7015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6,400 ppm (0.64%)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Závratě za 1-2 min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Křeče, zástava dýchání. Smrt do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20 </a:t>
                      </a:r>
                      <a:r>
                        <a:rPr kumimoji="0" lang="en-US" alt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minut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66000"/>
                  </a:ext>
                </a:extLst>
              </a:tr>
              <a:tr h="64006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12,800 ppm (1.28%)</a:t>
                      </a: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Bezvědomí po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2-3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vdeších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 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Smrt do 3 </a:t>
                      </a:r>
                      <a:r>
                        <a:rPr kumimoji="0" lang="en-US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min.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336982"/>
                  </a:ext>
                </a:extLst>
              </a:tr>
            </a:tbl>
          </a:graphicData>
        </a:graphic>
      </p:graphicFrame>
      <p:sp>
        <p:nvSpPr>
          <p:cNvPr id="25625" name="Text Box 4"/>
          <p:cNvSpPr txBox="1">
            <a:spLocks noChangeArrowheads="1"/>
          </p:cNvSpPr>
          <p:nvPr/>
        </p:nvSpPr>
        <p:spPr bwMode="auto">
          <a:xfrm>
            <a:off x="0" y="5943600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(2) </a:t>
            </a:r>
            <a:r>
              <a:rPr lang="en-US" altLang="cs-CZ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A</a:t>
            </a:r>
            <a:r>
              <a:rPr lang="cs-CZ" altLang="cs-CZ" b="1" dirty="0">
                <a:solidFill>
                  <a:srgbClr val="009900"/>
                </a:solidFill>
                <a:latin typeface="Arial" panose="020B0604020202020204" pitchFamily="34" charset="0"/>
              </a:rPr>
              <a:t>kutní otrava oxidem </a:t>
            </a:r>
            <a:r>
              <a:rPr lang="cs-CZ" altLang="cs-CZ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uhelnatým, CO</a:t>
            </a:r>
            <a:endParaRPr lang="en-US" altLang="cs-CZ" b="1" dirty="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53CFC-DE60-4ECC-AD4D-FBBE3CC2D66B}" type="slidenum">
              <a:rPr lang="en-US" altLang="cs-CZ"/>
              <a:pPr>
                <a:defRPr/>
              </a:pPr>
              <a:t>2</a:t>
            </a:fld>
            <a:endParaRPr lang="en-US" altLang="cs-CZ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pPr eaLnBrk="1" hangingPunct="1"/>
            <a:r>
              <a:rPr lang="cs-CZ" altLang="cs-CZ" sz="3600" smtClean="0">
                <a:solidFill>
                  <a:srgbClr val="009900"/>
                </a:solidFill>
              </a:rPr>
              <a:t>Funkční/ morfologické dělení</a:t>
            </a:r>
            <a:br>
              <a:rPr lang="cs-CZ" altLang="cs-CZ" sz="3600" smtClean="0">
                <a:solidFill>
                  <a:srgbClr val="009900"/>
                </a:solidFill>
              </a:rPr>
            </a:br>
            <a:r>
              <a:rPr lang="cs-CZ" altLang="cs-CZ" sz="3600" smtClean="0">
                <a:solidFill>
                  <a:srgbClr val="009900"/>
                </a:solidFill>
              </a:rPr>
              <a:t>nervového systému a jeho poruchy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			</a:t>
            </a:r>
            <a:r>
              <a:rPr lang="cs-CZ" altLang="cs-CZ" sz="2400" dirty="0" smtClean="0">
                <a:solidFill>
                  <a:srgbClr val="009900"/>
                </a:solidFill>
                <a:latin typeface="Arial" panose="020B0604020202020204" pitchFamily="34" charset="0"/>
              </a:rPr>
              <a:t>(A) Dělení nervové tkáně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(1) CNS (= centrální nervová soustava), neregeneruje</a:t>
            </a:r>
            <a:endParaRPr lang="en-US" altLang="cs-CZ" sz="2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(2) P(NS) periferní nerv, regeneruje za určitých podmínek</a:t>
            </a:r>
            <a:endParaRPr lang="en-US" altLang="cs-CZ" sz="2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(3)</a:t>
            </a:r>
            <a:r>
              <a:rPr lang="en-US" altLang="cs-CZ" sz="2400" dirty="0" smtClean="0">
                <a:latin typeface="Arial" panose="020B0604020202020204" pitchFamily="34" charset="0"/>
              </a:rPr>
              <a:t> VNS, </a:t>
            </a:r>
            <a:r>
              <a:rPr lang="cs-CZ" altLang="cs-CZ" sz="2400" dirty="0" smtClean="0">
                <a:latin typeface="Arial" panose="020B0604020202020204" pitchFamily="34" charset="0"/>
              </a:rPr>
              <a:t>Vegetativní nervová soustava, </a:t>
            </a:r>
            <a:r>
              <a:rPr lang="cs-CZ" altLang="cs-CZ" sz="2400" dirty="0" smtClean="0">
                <a:latin typeface="Arial" panose="020B0604020202020204" pitchFamily="34" charset="0"/>
              </a:rPr>
              <a:t>regeneruje, autonomní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(</a:t>
            </a:r>
            <a:r>
              <a:rPr lang="cs-CZ" altLang="cs-CZ" sz="2400" dirty="0" smtClean="0">
                <a:latin typeface="Arial" panose="020B0604020202020204" pitchFamily="34" charset="0"/>
              </a:rPr>
              <a:t>4) ENS, Enterický nervový systém, plexus myentericus, autonom.</a:t>
            </a:r>
            <a:endParaRPr lang="en-US" altLang="cs-CZ" sz="2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		</a:t>
            </a:r>
            <a:r>
              <a:rPr lang="cs-CZ" altLang="cs-CZ" sz="2400" dirty="0" smtClean="0">
                <a:solidFill>
                  <a:srgbClr val="009900"/>
                </a:solidFill>
                <a:latin typeface="Arial" panose="020B0604020202020204" pitchFamily="34" charset="0"/>
              </a:rPr>
              <a:t>(B) Poruchy </a:t>
            </a:r>
            <a:r>
              <a:rPr lang="cs-CZ" altLang="cs-CZ" sz="2400" dirty="0" smtClean="0">
                <a:solidFill>
                  <a:srgbClr val="009900"/>
                </a:solidFill>
                <a:latin typeface="Arial" panose="020B0604020202020204" pitchFamily="34" charset="0"/>
              </a:rPr>
              <a:t>periferních nervů </a:t>
            </a:r>
            <a:r>
              <a:rPr lang="cs-CZ" altLang="cs-CZ" sz="2400" dirty="0" smtClean="0">
                <a:solidFill>
                  <a:srgbClr val="009900"/>
                </a:solidFill>
                <a:latin typeface="Arial" panose="020B0604020202020204" pitchFamily="34" charset="0"/>
              </a:rPr>
              <a:t>traumatické, degenerativní, </a:t>
            </a:r>
            <a:r>
              <a:rPr lang="cs-CZ" altLang="cs-CZ" sz="2400" dirty="0" smtClean="0">
                <a:solidFill>
                  <a:srgbClr val="009900"/>
                </a:solidFill>
                <a:latin typeface="Arial" panose="020B0604020202020204" pitchFamily="34" charset="0"/>
              </a:rPr>
              <a:t>kde je možná regenerace, použijí se mikrochirurgické </a:t>
            </a:r>
            <a:r>
              <a:rPr lang="cs-CZ" altLang="cs-CZ" sz="2400" dirty="0" smtClean="0">
                <a:solidFill>
                  <a:srgbClr val="009900"/>
                </a:solidFill>
                <a:latin typeface="Arial" panose="020B0604020202020204" pitchFamily="34" charset="0"/>
              </a:rPr>
              <a:t>zásahy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(1) reflex, reflexní oblouk, porušení reflexu </a:t>
            </a:r>
            <a:endParaRPr lang="en-US" altLang="cs-CZ" sz="2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(2) neuropatie (diabetická)</a:t>
            </a:r>
            <a:endParaRPr lang="en-US" altLang="cs-CZ" sz="2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(3) avitaminózy, alkoholické a toxické poruchy</a:t>
            </a:r>
            <a:endParaRPr lang="en-US" altLang="cs-CZ" sz="2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(4) demyelinizace (PNS i CNS)</a:t>
            </a:r>
            <a:endParaRPr lang="en-US" altLang="cs-CZ" sz="2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(5) poruchy motoneuronů (= eferentních n.), motorické jednotky</a:t>
            </a:r>
            <a:endParaRPr lang="en-US" altLang="cs-CZ" sz="2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(6) poruchy senzorických neuronů (= aferentních n.)</a:t>
            </a:r>
            <a:endParaRPr lang="en-US" altLang="cs-CZ" sz="2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</a:rPr>
              <a:t>(7) bolest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B8ECF-AFFA-455F-8DDD-7F870B830A7B}" type="slidenum">
              <a:rPr lang="en-US" altLang="cs-CZ"/>
              <a:pPr>
                <a:defRPr/>
              </a:pPr>
              <a:t>20</a:t>
            </a:fld>
            <a:endParaRPr lang="en-US" altLang="cs-CZ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03325"/>
            <a:ext cx="70104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2"/>
          <p:cNvSpPr txBox="1">
            <a:spLocks noChangeArrowheads="1"/>
          </p:cNvSpPr>
          <p:nvPr/>
        </p:nvSpPr>
        <p:spPr bwMode="auto">
          <a:xfrm>
            <a:off x="381000" y="228600"/>
            <a:ext cx="571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(3) Likvorové poruchy</a:t>
            </a:r>
            <a:endParaRPr lang="en-US" altLang="cs-CZ" sz="4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AB5F7-6558-451F-B5B9-0A0C75A798F3}" type="slidenum">
              <a:rPr lang="en-US" altLang="cs-CZ"/>
              <a:pPr>
                <a:defRPr/>
              </a:pPr>
              <a:t>21</a:t>
            </a:fld>
            <a:endParaRPr lang="en-US" altLang="cs-CZ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4775"/>
            <a:ext cx="6505575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52400"/>
            <a:ext cx="796006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 err="1">
                <a:latin typeface="+mj-lt"/>
              </a:rPr>
              <a:t>Pokud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nastanou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poruchy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cirkulace</a:t>
            </a:r>
            <a:r>
              <a:rPr lang="en-GB" sz="2400" dirty="0">
                <a:latin typeface="+mj-lt"/>
              </a:rPr>
              <a:t> do v</a:t>
            </a:r>
            <a:r>
              <a:rPr lang="cs-CZ" sz="2400" dirty="0">
                <a:latin typeface="+mj-lt"/>
              </a:rPr>
              <a:t>ěku, kdy jsou</a:t>
            </a:r>
          </a:p>
          <a:p>
            <a:pPr>
              <a:defRPr/>
            </a:pPr>
            <a:r>
              <a:rPr lang="cs-CZ" sz="2400" dirty="0">
                <a:latin typeface="+mj-lt"/>
              </a:rPr>
              <a:t>otevřeny fontanely, hydrocefalus rovná se zvětšení hlavy.</a:t>
            </a:r>
          </a:p>
          <a:p>
            <a:pPr>
              <a:defRPr/>
            </a:pPr>
            <a:r>
              <a:rPr lang="cs-CZ" sz="2400" dirty="0">
                <a:latin typeface="+mj-lt"/>
              </a:rPr>
              <a:t>Později vzniká nitrolební (= likvorová) hypertenze.</a:t>
            </a:r>
            <a:endParaRPr lang="en-GB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FB873-6DBA-4F1D-964F-3CB3D67F634D}" type="slidenum">
              <a:rPr lang="en-US" altLang="cs-CZ"/>
              <a:pPr>
                <a:defRPr/>
              </a:pPr>
              <a:t>22</a:t>
            </a:fld>
            <a:endParaRPr lang="en-US" altLang="cs-CZ"/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867150"/>
            <a:ext cx="71691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350"/>
            <a:ext cx="710088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52400"/>
            <a:ext cx="884729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latin typeface="+mj-lt"/>
              </a:rPr>
              <a:t>B: Složení likvoru</a:t>
            </a:r>
            <a:r>
              <a:rPr lang="cs-CZ" sz="2400" dirty="0" smtClean="0">
                <a:latin typeface="+mj-lt"/>
              </a:rPr>
              <a:t>. – vyšetření likvoru</a:t>
            </a:r>
            <a:endParaRPr lang="cs-CZ" sz="2400" dirty="0">
              <a:latin typeface="+mj-lt"/>
            </a:endParaRPr>
          </a:p>
          <a:p>
            <a:pPr>
              <a:defRPr/>
            </a:pPr>
            <a:r>
              <a:rPr lang="cs-CZ" sz="2400" dirty="0">
                <a:latin typeface="+mj-lt"/>
              </a:rPr>
              <a:t>C: </a:t>
            </a:r>
            <a:r>
              <a:rPr lang="cs-CZ" sz="2400" dirty="0" smtClean="0">
                <a:latin typeface="+mj-lt"/>
              </a:rPr>
              <a:t>Hemato-encefalická </a:t>
            </a:r>
            <a:r>
              <a:rPr lang="cs-CZ" sz="2400" dirty="0">
                <a:latin typeface="+mj-lt"/>
              </a:rPr>
              <a:t>bariéra</a:t>
            </a:r>
            <a:r>
              <a:rPr lang="cs-CZ" sz="2400" dirty="0" smtClean="0">
                <a:latin typeface="+mj-lt"/>
              </a:rPr>
              <a:t>.</a:t>
            </a:r>
          </a:p>
          <a:p>
            <a:pPr>
              <a:defRPr/>
            </a:pPr>
            <a:r>
              <a:rPr lang="cs-CZ" sz="2400" dirty="0" smtClean="0">
                <a:latin typeface="+mj-lt"/>
              </a:rPr>
              <a:t>- její narušení vede ke zvýšené prostupnosti pro škodlivá agens</a:t>
            </a:r>
            <a:endParaRPr lang="en-GB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F8CEB-D57A-4AB1-9DC9-098C109566CD}" type="slidenum">
              <a:rPr lang="en-US" altLang="cs-CZ"/>
              <a:pPr>
                <a:defRPr/>
              </a:pPr>
              <a:t>23</a:t>
            </a:fld>
            <a:endParaRPr lang="en-US" altLang="cs-CZ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38200"/>
            <a:ext cx="6761399" cy="304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10" y="3886200"/>
            <a:ext cx="6778390" cy="253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Rectangle 2"/>
          <p:cNvSpPr txBox="1">
            <a:spLocks noChangeArrowheads="1"/>
          </p:cNvSpPr>
          <p:nvPr/>
        </p:nvSpPr>
        <p:spPr bwMode="auto">
          <a:xfrm>
            <a:off x="76200" y="228600"/>
            <a:ext cx="2895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</a:rPr>
              <a:t>(4) Nitrolební hypertenze a</a:t>
            </a:r>
            <a:b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</a:rPr>
              <a:t>(5) mozkový edém</a:t>
            </a:r>
            <a:endParaRPr lang="en-US" altLang="cs-CZ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2590800"/>
            <a:ext cx="2667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+mj-lt"/>
              </a:rPr>
              <a:t>Příznaky nitrolební hypertenze jsou</a:t>
            </a:r>
          </a:p>
          <a:p>
            <a:r>
              <a:rPr lang="cs-CZ" sz="2000" dirty="0" smtClean="0">
                <a:latin typeface="+mj-lt"/>
              </a:rPr>
              <a:t>1 subjektivní:</a:t>
            </a:r>
          </a:p>
          <a:p>
            <a:r>
              <a:rPr lang="cs-CZ" sz="2000" dirty="0">
                <a:latin typeface="+mj-lt"/>
              </a:rPr>
              <a:t>b</a:t>
            </a:r>
            <a:r>
              <a:rPr lang="cs-CZ" sz="2000" dirty="0" smtClean="0">
                <a:latin typeface="+mj-lt"/>
              </a:rPr>
              <a:t>olest hlavy, pocit na zvracení,</a:t>
            </a:r>
          </a:p>
          <a:p>
            <a:r>
              <a:rPr lang="cs-CZ" sz="2000" dirty="0" smtClean="0">
                <a:latin typeface="+mj-lt"/>
              </a:rPr>
              <a:t>2 objektivní:</a:t>
            </a:r>
          </a:p>
          <a:p>
            <a:r>
              <a:rPr lang="cs-CZ" sz="2000" dirty="0" smtClean="0">
                <a:latin typeface="+mj-lt"/>
              </a:rPr>
              <a:t>porucha vědomí,</a:t>
            </a:r>
          </a:p>
          <a:p>
            <a:r>
              <a:rPr lang="cs-CZ" sz="2000" dirty="0">
                <a:latin typeface="+mj-lt"/>
              </a:rPr>
              <a:t>z</a:t>
            </a:r>
            <a:r>
              <a:rPr lang="cs-CZ" sz="2000" dirty="0" smtClean="0">
                <a:latin typeface="+mj-lt"/>
              </a:rPr>
              <a:t>měna srdeční akce:</a:t>
            </a:r>
          </a:p>
          <a:p>
            <a:r>
              <a:rPr lang="cs-CZ" sz="2000" dirty="0">
                <a:latin typeface="+mj-lt"/>
              </a:rPr>
              <a:t>h</a:t>
            </a:r>
            <a:r>
              <a:rPr lang="cs-CZ" sz="2000" dirty="0" smtClean="0">
                <a:latin typeface="+mj-lt"/>
              </a:rPr>
              <a:t>ypertenze, bradykardie,</a:t>
            </a:r>
          </a:p>
          <a:p>
            <a:r>
              <a:rPr lang="cs-CZ" sz="2000" dirty="0">
                <a:latin typeface="+mj-lt"/>
              </a:rPr>
              <a:t>š</a:t>
            </a:r>
            <a:r>
              <a:rPr lang="cs-CZ" sz="2000" dirty="0" smtClean="0">
                <a:latin typeface="+mj-lt"/>
              </a:rPr>
              <a:t>ilhání, změny zorniček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06962-2126-45C3-BA36-FE8BAF512556}" type="slidenum">
              <a:rPr lang="en-US" altLang="cs-CZ"/>
              <a:pPr>
                <a:defRPr/>
              </a:pPr>
              <a:t>24</a:t>
            </a:fld>
            <a:endParaRPr lang="en-US" altLang="cs-CZ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5967413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9900"/>
                </a:solidFill>
                <a:latin typeface="Arial" panose="020B0604020202020204" pitchFamily="34" charset="0"/>
              </a:rPr>
              <a:t>(6) Nitrolební krvácení</a:t>
            </a:r>
            <a:endParaRPr lang="en-US" altLang="cs-CZ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F1D22E-A358-409E-82A6-6177F3410873}" type="slidenum">
              <a:rPr lang="en-US" altLang="cs-CZ"/>
              <a:pPr>
                <a:defRPr/>
              </a:pPr>
              <a:t>25</a:t>
            </a:fld>
            <a:endParaRPr lang="en-US" altLang="cs-CZ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04863"/>
            <a:ext cx="8610600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9900"/>
                </a:solidFill>
                <a:latin typeface="Arial" panose="020B0604020202020204" pitchFamily="34" charset="0"/>
              </a:rPr>
              <a:t>(7) (Systémové) poruchy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9900"/>
                </a:solidFill>
                <a:latin typeface="Arial" panose="020B0604020202020204" pitchFamily="34" charset="0"/>
              </a:rPr>
              <a:t>nervosvalového přenosu</a:t>
            </a:r>
            <a:endParaRPr lang="en-US" altLang="cs-CZ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CE2DA-6C56-4E0E-8A32-7A33606F337C}" type="slidenum">
              <a:rPr lang="en-US" altLang="cs-CZ"/>
              <a:pPr>
                <a:defRPr/>
              </a:pPr>
              <a:t>26</a:t>
            </a:fld>
            <a:endParaRPr lang="en-US" altLang="cs-CZ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2988"/>
            <a:ext cx="7086600" cy="5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9900"/>
                </a:solidFill>
                <a:latin typeface="Arial" panose="020B0604020202020204" pitchFamily="34" charset="0"/>
              </a:rPr>
              <a:t>Myastenické syndromy</a:t>
            </a:r>
            <a:endParaRPr lang="en-US" altLang="cs-CZ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CA6068-03E5-4BB9-91EA-DF9E612001E1}" type="slidenum">
              <a:rPr lang="en-US" altLang="cs-CZ"/>
              <a:pPr>
                <a:defRPr/>
              </a:pPr>
              <a:t>27</a:t>
            </a:fld>
            <a:endParaRPr lang="en-US" altLang="cs-CZ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1219200"/>
          </a:xfrm>
        </p:spPr>
        <p:txBody>
          <a:bodyPr/>
          <a:lstStyle/>
          <a:p>
            <a:pPr algn="l" eaLnBrk="1" hangingPunct="1"/>
            <a:r>
              <a:rPr lang="cs-CZ" altLang="cs-CZ" sz="2400" b="1" dirty="0" smtClean="0">
                <a:solidFill>
                  <a:srgbClr val="009900"/>
                </a:solidFill>
              </a:rPr>
              <a:t>(7B) Důležitá porucha jako příznak od nervového systému je porucha/ paralýza/ dýchacích svalů.</a:t>
            </a:r>
            <a:r>
              <a:rPr lang="cs-CZ" altLang="cs-CZ" sz="2400" b="1" dirty="0">
                <a:solidFill>
                  <a:srgbClr val="009900"/>
                </a:solidFill>
              </a:rPr>
              <a:t/>
            </a:r>
            <a:br>
              <a:rPr lang="cs-CZ" altLang="cs-CZ" sz="2400" b="1" dirty="0">
                <a:solidFill>
                  <a:srgbClr val="009900"/>
                </a:solidFill>
              </a:rPr>
            </a:br>
            <a:r>
              <a:rPr lang="cs-CZ" altLang="cs-CZ" sz="2400" b="1" dirty="0" smtClean="0">
                <a:solidFill>
                  <a:srgbClr val="009900"/>
                </a:solidFill>
              </a:rPr>
              <a:t>Někdy je třeba umělá </a:t>
            </a:r>
            <a:r>
              <a:rPr lang="en-US" altLang="cs-CZ" sz="2400" b="1" dirty="0" err="1" smtClean="0">
                <a:solidFill>
                  <a:srgbClr val="009900"/>
                </a:solidFill>
              </a:rPr>
              <a:t>ventila</a:t>
            </a:r>
            <a:r>
              <a:rPr lang="cs-CZ" altLang="cs-CZ" sz="2400" b="1" dirty="0" smtClean="0">
                <a:solidFill>
                  <a:srgbClr val="009900"/>
                </a:solidFill>
              </a:rPr>
              <a:t>ce</a:t>
            </a:r>
            <a:r>
              <a:rPr lang="en-US" altLang="cs-CZ" sz="2400" b="1" dirty="0" smtClean="0">
                <a:solidFill>
                  <a:srgbClr val="009900"/>
                </a:solidFill>
              </a:rPr>
              <a:t>/ </a:t>
            </a:r>
            <a:r>
              <a:rPr lang="cs-CZ" altLang="cs-CZ" sz="2400" b="1" dirty="0" smtClean="0">
                <a:solidFill>
                  <a:srgbClr val="009900"/>
                </a:solidFill>
              </a:rPr>
              <a:t>(historické „železné </a:t>
            </a:r>
            <a:r>
              <a:rPr lang="cs-CZ" altLang="cs-CZ" sz="2400" b="1" dirty="0" smtClean="0">
                <a:solidFill>
                  <a:srgbClr val="009900"/>
                </a:solidFill>
              </a:rPr>
              <a:t>plíce</a:t>
            </a:r>
            <a:r>
              <a:rPr lang="cs-CZ" altLang="cs-CZ" sz="2400" b="1" dirty="0" smtClean="0">
                <a:solidFill>
                  <a:srgbClr val="009900"/>
                </a:solidFill>
              </a:rPr>
              <a:t>“)</a:t>
            </a:r>
            <a:endParaRPr lang="en-US" altLang="cs-CZ" sz="2400" b="1" dirty="0" smtClean="0">
              <a:solidFill>
                <a:srgbClr val="009900"/>
              </a:solidFill>
            </a:endParaRP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06562"/>
            <a:ext cx="344155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6562"/>
            <a:ext cx="2674660" cy="287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02162"/>
            <a:ext cx="2668343" cy="200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2" name="Rectangle 6"/>
          <p:cNvSpPr>
            <a:spLocks noChangeArrowheads="1"/>
          </p:cNvSpPr>
          <p:nvPr/>
        </p:nvSpPr>
        <p:spPr bwMode="auto">
          <a:xfrm>
            <a:off x="3200400" y="4191000"/>
            <a:ext cx="5216525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9900"/>
                </a:solidFill>
                <a:latin typeface="Arial" panose="020B0604020202020204" pitchFamily="34" charset="0"/>
              </a:rPr>
              <a:t>Umělá v</a:t>
            </a:r>
            <a:r>
              <a:rPr lang="en-US" altLang="cs-CZ" sz="2000" dirty="0" err="1">
                <a:solidFill>
                  <a:srgbClr val="009900"/>
                </a:solidFill>
                <a:latin typeface="Arial" panose="020B0604020202020204" pitchFamily="34" charset="0"/>
              </a:rPr>
              <a:t>entila</a:t>
            </a:r>
            <a:r>
              <a:rPr lang="cs-CZ" altLang="cs-CZ" sz="2000" dirty="0">
                <a:solidFill>
                  <a:srgbClr val="009900"/>
                </a:solidFill>
                <a:latin typeface="Arial" panose="020B0604020202020204" pitchFamily="34" charset="0"/>
              </a:rPr>
              <a:t>ce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při paralýze dýcacích svalů 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ambuvakem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 při resuscitaci z úst do úst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 T-spojkou při celk. anestezii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 (přetlakové) dýchání (angl. ventilátor) 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 h</a:t>
            </a:r>
            <a:r>
              <a:rPr lang="en-US" altLang="cs-CZ" sz="2000" dirty="0" err="1">
                <a:latin typeface="Arial" panose="020B0604020202020204" pitchFamily="34" charset="0"/>
              </a:rPr>
              <a:t>istoric</a:t>
            </a:r>
            <a:r>
              <a:rPr lang="cs-CZ" altLang="cs-CZ" sz="2000" dirty="0">
                <a:latin typeface="Arial" panose="020B0604020202020204" pitchFamily="34" charset="0"/>
              </a:rPr>
              <a:t>ký model pro </a:t>
            </a:r>
            <a:r>
              <a:rPr lang="en-US" altLang="cs-CZ" sz="2000" dirty="0">
                <a:latin typeface="Arial" panose="020B0604020202020204" pitchFamily="34" charset="0"/>
              </a:rPr>
              <a:t>mechanic</a:t>
            </a:r>
            <a:r>
              <a:rPr lang="cs-CZ" altLang="cs-CZ" sz="2000" dirty="0">
                <a:latin typeface="Arial" panose="020B0604020202020204" pitchFamily="34" charset="0"/>
              </a:rPr>
              <a:t>kou</a:t>
            </a:r>
            <a:r>
              <a:rPr lang="en-US" altLang="cs-CZ" sz="2000" dirty="0">
                <a:latin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Arial" panose="020B0604020202020204" pitchFamily="34" charset="0"/>
              </a:rPr>
              <a:t>ventila</a:t>
            </a:r>
            <a:r>
              <a:rPr lang="cs-CZ" altLang="cs-CZ" sz="2000" dirty="0">
                <a:latin typeface="Arial" panose="020B0604020202020204" pitchFamily="34" charset="0"/>
              </a:rPr>
              <a:t>ci jsou „železné plíce“</a:t>
            </a:r>
            <a:endParaRPr lang="en-US" altLang="cs-CZ" sz="2400" dirty="0"/>
          </a:p>
        </p:txBody>
      </p:sp>
      <p:pic>
        <p:nvPicPr>
          <p:cNvPr id="31753" name="Picture 7" descr="magnify-clip">
            <a:hlinkClick r:id="rId5" tooltip="Enlarg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452813"/>
            <a:ext cx="14287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032141-7DDE-4B68-8138-0CFA6D37FBF7}" type="slidenum">
              <a:rPr lang="en-US" altLang="cs-CZ"/>
              <a:pPr>
                <a:defRPr/>
              </a:pPr>
              <a:t>28</a:t>
            </a:fld>
            <a:endParaRPr lang="en-US" altLang="cs-CZ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715000" cy="2971800"/>
          </a:xfrm>
        </p:spPr>
        <p:txBody>
          <a:bodyPr/>
          <a:lstStyle/>
          <a:p>
            <a:pPr algn="l" eaLnBrk="1" hangingPunct="1"/>
            <a:r>
              <a:rPr lang="cs-CZ" altLang="cs-CZ" sz="4000" smtClean="0"/>
              <a:t>(8) Záchvatovitá onemocnění:</a:t>
            </a:r>
            <a:br>
              <a:rPr lang="cs-CZ" altLang="cs-CZ" sz="4000" smtClean="0"/>
            </a:br>
            <a:r>
              <a:rPr lang="cs-CZ" altLang="cs-CZ" sz="4000" smtClean="0"/>
              <a:t>migréna</a:t>
            </a:r>
            <a:br>
              <a:rPr lang="cs-CZ" altLang="cs-CZ" sz="4000" smtClean="0"/>
            </a:br>
            <a:r>
              <a:rPr lang="cs-CZ" altLang="cs-CZ" sz="4000" smtClean="0"/>
              <a:t>a epilepsie</a:t>
            </a:r>
            <a:endParaRPr lang="en-US" altLang="cs-CZ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FD8EC-2746-4ECD-9834-8A29A45986E6}" type="slidenum">
              <a:rPr lang="en-US" altLang="cs-CZ"/>
              <a:pPr>
                <a:defRPr/>
              </a:pPr>
              <a:t>29</a:t>
            </a:fld>
            <a:endParaRPr lang="en-US" altLang="cs-CZ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30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EEG atlas B</a:t>
            </a:r>
          </a:p>
        </p:txBody>
      </p:sp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0"/>
            <a:ext cx="9304338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0" y="4800600"/>
            <a:ext cx="9144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8000"/>
                </a:solidFill>
                <a:latin typeface="+mj-lt"/>
                <a:cs typeface="Times New Roman" panose="02020603050405020304" pitchFamily="18" charset="0"/>
              </a:rPr>
              <a:t>Normální nález: EEG rytmy: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  <a:cs typeface="Times New Roman" panose="02020603050405020304" pitchFamily="18" charset="0"/>
              </a:rPr>
              <a:t>Alfa rytmus, 8-13 Hz, nad oblastí parieto-occipitální, výrazný při zavřených očích.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  <a:cs typeface="Times New Roman" panose="02020603050405020304" pitchFamily="18" charset="0"/>
              </a:rPr>
              <a:t>Beta rytmus, 14-30 Hz, nad frontální oblastí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  <a:cs typeface="Times New Roman" panose="02020603050405020304" pitchFamily="18" charset="0"/>
              </a:rPr>
              <a:t>Gamma r</a:t>
            </a:r>
            <a:r>
              <a:rPr lang="cs-CZ" altLang="cs-CZ" sz="1800" dirty="0">
                <a:latin typeface="+mj-lt"/>
              </a:rPr>
              <a:t>.</a:t>
            </a:r>
            <a:r>
              <a:rPr lang="cs-CZ" altLang="cs-CZ" sz="1800" dirty="0">
                <a:latin typeface="+mj-lt"/>
                <a:cs typeface="Times New Roman" panose="02020603050405020304" pitchFamily="18" charset="0"/>
              </a:rPr>
              <a:t>, 40-60 Hz, interferuje </a:t>
            </a:r>
            <a:r>
              <a:rPr lang="cs-CZ" altLang="cs-CZ" sz="1800" dirty="0">
                <a:latin typeface="+mj-lt"/>
              </a:rPr>
              <a:t>s ním </a:t>
            </a:r>
            <a:r>
              <a:rPr lang="cs-CZ" altLang="cs-CZ" sz="1800" dirty="0">
                <a:latin typeface="+mj-lt"/>
                <a:cs typeface="Times New Roman" panose="02020603050405020304" pitchFamily="18" charset="0"/>
              </a:rPr>
              <a:t>nejčastější rušení elektrickou sítí, 50 Hz, </a:t>
            </a:r>
            <a:r>
              <a:rPr lang="cs-CZ" altLang="cs-CZ" sz="1800" dirty="0" smtClean="0">
                <a:latin typeface="+mj-lt"/>
                <a:cs typeface="Times New Roman" panose="02020603050405020304" pitchFamily="18" charset="0"/>
              </a:rPr>
              <a:t>nevyšetřuje </a:t>
            </a:r>
            <a:r>
              <a:rPr lang="cs-CZ" altLang="cs-CZ" sz="1800" dirty="0">
                <a:latin typeface="+mj-lt"/>
                <a:cs typeface="Times New Roman" panose="02020603050405020304" pitchFamily="18" charset="0"/>
              </a:rPr>
              <a:t>se.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  <a:cs typeface="Times New Roman" panose="02020603050405020304" pitchFamily="18" charset="0"/>
              </a:rPr>
              <a:t>Delta rytmus, do 4 Hz, například při synchronním spánku.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  <a:cs typeface="Times New Roman" panose="02020603050405020304" pitchFamily="18" charset="0"/>
              </a:rPr>
              <a:t>Theta rytmus, 4-</a:t>
            </a:r>
            <a:r>
              <a:rPr lang="en-US" altLang="cs-CZ" sz="1800" dirty="0">
                <a:latin typeface="+mj-lt"/>
                <a:cs typeface="Times New Roman" panose="02020603050405020304" pitchFamily="18" charset="0"/>
              </a:rPr>
              <a:t>7</a:t>
            </a:r>
            <a:r>
              <a:rPr lang="cs-CZ" altLang="cs-CZ" sz="1800" dirty="0">
                <a:latin typeface="+mj-lt"/>
                <a:cs typeface="Times New Roman" panose="02020603050405020304" pitchFamily="18" charset="0"/>
              </a:rPr>
              <a:t> Hz, například při synchronním spánku</a:t>
            </a:r>
            <a:r>
              <a:rPr lang="cs-CZ" altLang="cs-CZ" sz="1800" dirty="0" smtClean="0">
                <a:latin typeface="+mj-lt"/>
                <a:cs typeface="Times New Roman" panose="02020603050405020304" pitchFamily="18" charset="0"/>
              </a:rPr>
              <a:t>.</a:t>
            </a:r>
            <a:endParaRPr lang="cs-CZ" altLang="cs-CZ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E7703-27D7-4908-8376-A87E566F04EE}" type="slidenum">
              <a:rPr lang="en-US" altLang="cs-CZ"/>
              <a:pPr>
                <a:defRPr/>
              </a:pPr>
              <a:t>3</a:t>
            </a:fld>
            <a:endParaRPr lang="en-US" altLang="cs-CZ"/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163"/>
            <a:ext cx="32004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 txBox="1">
            <a:spLocks noChangeArrowheads="1"/>
          </p:cNvSpPr>
          <p:nvPr/>
        </p:nvSpPr>
        <p:spPr bwMode="auto">
          <a:xfrm>
            <a:off x="3657600" y="381000"/>
            <a:ext cx="518160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Hemato-encefalická bariéra</a:t>
            </a:r>
          </a:p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Funkční předpoklady:</a:t>
            </a:r>
            <a:endParaRPr lang="en-US" altLang="cs-CZ" sz="2800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Kompartmentalizace mezi mozkomíšním mokem a krví</a:t>
            </a:r>
          </a:p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Další výměnu látek zajišťuje (anterográdní/ retrográdní)</a:t>
            </a:r>
          </a:p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axonální transport.</a:t>
            </a:r>
            <a:endParaRPr lang="en-US" altLang="cs-CZ" sz="2800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cs-CZ" sz="2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35775-EC01-4E4E-8306-7C1DA8809206}" type="slidenum">
              <a:rPr lang="en-US" altLang="cs-CZ"/>
              <a:pPr>
                <a:defRPr/>
              </a:pPr>
              <a:t>30</a:t>
            </a:fld>
            <a:endParaRPr lang="en-US" altLang="cs-CZ"/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4337050" cy="63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5410200" y="304800"/>
            <a:ext cx="28194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9900"/>
                </a:solidFill>
                <a:latin typeface="Arial" panose="020B0604020202020204" pitchFamily="34" charset="0"/>
              </a:rPr>
              <a:t>Epilepsie: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9900"/>
                </a:solidFill>
                <a:latin typeface="Arial" panose="020B0604020202020204" pitchFamily="34" charset="0"/>
              </a:rPr>
              <a:t>Kortiko-</a:t>
            </a:r>
            <a:endParaRPr lang="en-US" altLang="cs-CZ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9900"/>
                </a:solidFill>
                <a:latin typeface="Arial" panose="020B0604020202020204" pitchFamily="34" charset="0"/>
              </a:rPr>
              <a:t>Thalamický</a:t>
            </a:r>
            <a:endParaRPr lang="en-US" altLang="cs-CZ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9900"/>
                </a:solidFill>
                <a:latin typeface="Arial" panose="020B0604020202020204" pitchFamily="34" charset="0"/>
              </a:rPr>
              <a:t>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9900"/>
                </a:solidFill>
                <a:latin typeface="Arial" panose="020B0604020202020204" pitchFamily="34" charset="0"/>
              </a:rPr>
              <a:t>Thalamo-kortikální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9900"/>
                </a:solidFill>
                <a:latin typeface="Arial" panose="020B0604020202020204" pitchFamily="34" charset="0"/>
              </a:rPr>
              <a:t>zpětnovazebný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9900"/>
                </a:solidFill>
                <a:latin typeface="Arial" panose="020B0604020202020204" pitchFamily="34" charset="0"/>
              </a:rPr>
              <a:t>systém pro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9900"/>
                </a:solidFill>
                <a:latin typeface="Arial" panose="020B0604020202020204" pitchFamily="34" charset="0"/>
              </a:rPr>
              <a:t>modulaci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9900"/>
                </a:solidFill>
                <a:latin typeface="Arial" panose="020B0604020202020204" pitchFamily="34" charset="0"/>
              </a:rPr>
              <a:t>smyslových vstupů</a:t>
            </a:r>
            <a:endParaRPr lang="en-US" altLang="cs-CZ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10DC0-351A-451A-A903-0446994140A4}" type="slidenum">
              <a:rPr lang="en-US" altLang="cs-CZ"/>
              <a:pPr>
                <a:defRPr/>
              </a:pPr>
              <a:t>31</a:t>
            </a:fld>
            <a:endParaRPr lang="en-US" altLang="cs-CZ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0"/>
            <a:ext cx="4038600" cy="1143000"/>
          </a:xfrm>
        </p:spPr>
        <p:txBody>
          <a:bodyPr/>
          <a:lstStyle/>
          <a:p>
            <a:pPr eaLnBrk="1" hangingPunct="1"/>
            <a:r>
              <a:rPr lang="en-US" altLang="cs-CZ" sz="3200" b="1" smtClean="0">
                <a:solidFill>
                  <a:srgbClr val="009900"/>
                </a:solidFill>
              </a:rPr>
              <a:t>Migr</a:t>
            </a:r>
            <a:r>
              <a:rPr lang="cs-CZ" altLang="cs-CZ" sz="3200" b="1" smtClean="0">
                <a:solidFill>
                  <a:srgbClr val="009900"/>
                </a:solidFill>
              </a:rPr>
              <a:t>éna - fosfeny</a:t>
            </a:r>
            <a:endParaRPr lang="en-US" altLang="cs-CZ" sz="3200" b="1" smtClean="0">
              <a:solidFill>
                <a:srgbClr val="009900"/>
              </a:solidFill>
            </a:endParaRP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28098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978400" cy="642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E52B-68E8-4E21-8C65-B6FD4289E048}" type="slidenum">
              <a:rPr lang="en-US" altLang="cs-CZ"/>
              <a:pPr>
                <a:defRPr/>
              </a:pPr>
              <a:t>32</a:t>
            </a:fld>
            <a:endParaRPr lang="en-US" altLang="cs-CZ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0"/>
            <a:ext cx="4629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5105400" y="0"/>
            <a:ext cx="4038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b="1">
                <a:solidFill>
                  <a:srgbClr val="009900"/>
                </a:solidFill>
                <a:latin typeface="Arial" panose="020B0604020202020204" pitchFamily="34" charset="0"/>
              </a:rPr>
              <a:t>Migr</a:t>
            </a:r>
            <a:r>
              <a:rPr lang="cs-CZ" altLang="cs-CZ" b="1">
                <a:solidFill>
                  <a:srgbClr val="009900"/>
                </a:solidFill>
                <a:latin typeface="Arial" panose="020B0604020202020204" pitchFamily="34" charset="0"/>
              </a:rPr>
              <a:t>éna - skotom</a:t>
            </a:r>
            <a:endParaRPr lang="en-US" altLang="cs-CZ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28098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5243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598D7C-176C-4972-9E7E-A79424E98C51}" type="slidenum">
              <a:rPr lang="en-US" altLang="cs-CZ"/>
              <a:pPr>
                <a:defRPr/>
              </a:pPr>
              <a:t>33</a:t>
            </a:fld>
            <a:endParaRPr lang="en-US" altLang="cs-CZ"/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657600"/>
            <a:ext cx="3352800" cy="2286000"/>
          </a:xfrm>
        </p:spPr>
        <p:txBody>
          <a:bodyPr/>
          <a:lstStyle/>
          <a:p>
            <a:pPr algn="l" eaLnBrk="1" hangingPunct="1"/>
            <a:r>
              <a:rPr lang="cs-CZ" altLang="cs-CZ" sz="4000" smtClean="0">
                <a:solidFill>
                  <a:schemeClr val="accent2"/>
                </a:solidFill>
              </a:rPr>
              <a:t>Glasgowská</a:t>
            </a:r>
            <a:br>
              <a:rPr lang="cs-CZ" altLang="cs-CZ" sz="4000" smtClean="0">
                <a:solidFill>
                  <a:schemeClr val="accent2"/>
                </a:solidFill>
              </a:rPr>
            </a:br>
            <a:r>
              <a:rPr lang="cs-CZ" altLang="cs-CZ" sz="4000" smtClean="0">
                <a:solidFill>
                  <a:schemeClr val="accent2"/>
                </a:solidFill>
              </a:rPr>
              <a:t>stupnice</a:t>
            </a:r>
            <a:br>
              <a:rPr lang="cs-CZ" altLang="cs-CZ" sz="4000" smtClean="0">
                <a:solidFill>
                  <a:schemeClr val="accent2"/>
                </a:solidFill>
              </a:rPr>
            </a:br>
            <a:r>
              <a:rPr lang="cs-CZ" altLang="cs-CZ" sz="4000" smtClean="0">
                <a:solidFill>
                  <a:schemeClr val="accent2"/>
                </a:solidFill>
              </a:rPr>
              <a:t>vědomí/</a:t>
            </a:r>
            <a:br>
              <a:rPr lang="cs-CZ" altLang="cs-CZ" sz="4000" smtClean="0">
                <a:solidFill>
                  <a:schemeClr val="accent2"/>
                </a:solidFill>
              </a:rPr>
            </a:br>
            <a:r>
              <a:rPr lang="cs-CZ" altLang="cs-CZ" sz="4000" smtClean="0">
                <a:solidFill>
                  <a:schemeClr val="accent2"/>
                </a:solidFill>
              </a:rPr>
              <a:t>bezvědomí</a:t>
            </a:r>
          </a:p>
        </p:txBody>
      </p:sp>
      <p:sp>
        <p:nvSpPr>
          <p:cNvPr id="37894" name="Rectangle 2"/>
          <p:cNvSpPr txBox="1">
            <a:spLocks noChangeArrowheads="1"/>
          </p:cNvSpPr>
          <p:nvPr/>
        </p:nvSpPr>
        <p:spPr bwMode="auto">
          <a:xfrm>
            <a:off x="304800" y="533400"/>
            <a:ext cx="32004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(9) Poruchy spánku, bdění, vědomí</a:t>
            </a:r>
            <a:endParaRPr lang="en-US" altLang="cs-CZ" sz="4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B7F1B7-2185-4A83-A94A-CE8299EEA6E1}" type="slidenum">
              <a:rPr lang="en-US" altLang="cs-CZ"/>
              <a:pPr>
                <a:defRPr/>
              </a:pPr>
              <a:t>34</a:t>
            </a:fld>
            <a:endParaRPr lang="en-US" altLang="cs-CZ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8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9900"/>
                </a:solidFill>
                <a:latin typeface="Arial" panose="020B0604020202020204" pitchFamily="34" charset="0"/>
              </a:rPr>
              <a:t>Normální cyklus bdění a spánku,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009900"/>
                </a:solidFill>
                <a:latin typeface="Arial" panose="020B0604020202020204" pitchFamily="34" charset="0"/>
              </a:rPr>
              <a:t>(bez </a:t>
            </a:r>
            <a:r>
              <a:rPr lang="cs-CZ" altLang="cs-CZ" dirty="0" smtClean="0">
                <a:solidFill>
                  <a:srgbClr val="009900"/>
                </a:solidFill>
                <a:latin typeface="Arial" panose="020B0604020202020204" pitchFamily="34" charset="0"/>
              </a:rPr>
              <a:t>synchronizace </a:t>
            </a:r>
            <a:r>
              <a:rPr lang="cs-CZ" altLang="cs-CZ" dirty="0">
                <a:solidFill>
                  <a:srgbClr val="009900"/>
                </a:solidFill>
                <a:latin typeface="Arial" panose="020B0604020202020204" pitchFamily="34" charset="0"/>
              </a:rPr>
              <a:t>s cyklem denního světla)</a:t>
            </a:r>
            <a:endParaRPr lang="en-US" altLang="cs-CZ" dirty="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246C6-E469-4456-9075-96E467932FFD}" type="slidenum">
              <a:rPr lang="en-US" altLang="cs-CZ"/>
              <a:pPr>
                <a:defRPr/>
              </a:pPr>
              <a:t>35</a:t>
            </a:fld>
            <a:endParaRPr lang="en-US" altLang="cs-CZ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6950075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39942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(9) Poruchy </a:t>
            </a:r>
            <a:r>
              <a:rPr lang="cs-CZ" altLang="cs-CZ" b="1" dirty="0">
                <a:solidFill>
                  <a:srgbClr val="009900"/>
                </a:solidFill>
                <a:latin typeface="Arial" panose="020B0604020202020204" pitchFamily="34" charset="0"/>
              </a:rPr>
              <a:t>cyklu bdění a spánku</a:t>
            </a:r>
            <a:endParaRPr lang="en-US" altLang="cs-CZ" b="1" dirty="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6629400" y="2057400"/>
            <a:ext cx="22860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9900"/>
                </a:solidFill>
                <a:latin typeface="Arial" panose="020B0604020202020204" pitchFamily="34" charset="0"/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9900"/>
                </a:solidFill>
                <a:latin typeface="Arial" panose="020B0604020202020204" pitchFamily="34" charset="0"/>
              </a:rPr>
              <a:t>narkolepsie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9900"/>
                </a:solidFill>
                <a:latin typeface="Arial" panose="020B0604020202020204" pitchFamily="34" charset="0"/>
              </a:rPr>
              <a:t>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9900"/>
                </a:solidFill>
                <a:latin typeface="Arial" panose="020B0604020202020204" pitchFamily="34" charset="0"/>
              </a:rPr>
              <a:t>poruchy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9900"/>
                </a:solidFill>
                <a:latin typeface="Arial" panose="020B0604020202020204" pitchFamily="34" charset="0"/>
              </a:rPr>
              <a:t>retikulární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9900"/>
                </a:solidFill>
                <a:latin typeface="Arial" panose="020B0604020202020204" pitchFamily="34" charset="0"/>
              </a:rPr>
              <a:t>formace</a:t>
            </a:r>
            <a:endParaRPr lang="en-US" altLang="cs-CZ" sz="2800" dirty="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57505-CC02-4550-AD55-50799EF36492}" type="slidenum">
              <a:rPr lang="en-US" altLang="cs-CZ"/>
              <a:pPr>
                <a:defRPr/>
              </a:pPr>
              <a:t>36</a:t>
            </a:fld>
            <a:endParaRPr lang="en-US" altLang="cs-CZ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solidFill>
                  <a:srgbClr val="009900"/>
                </a:solidFill>
              </a:rPr>
              <a:t>C</a:t>
            </a:r>
            <a:r>
              <a:rPr lang="en-US" altLang="cs-CZ" sz="2800" b="1" dirty="0" err="1" smtClean="0">
                <a:solidFill>
                  <a:srgbClr val="009900"/>
                </a:solidFill>
              </a:rPr>
              <a:t>ent</a:t>
            </a:r>
            <a:r>
              <a:rPr lang="cs-CZ" altLang="cs-CZ" sz="2800" b="1" dirty="0" smtClean="0">
                <a:solidFill>
                  <a:srgbClr val="009900"/>
                </a:solidFill>
              </a:rPr>
              <a:t>rum </a:t>
            </a:r>
            <a:r>
              <a:rPr lang="cs-CZ" altLang="cs-CZ" sz="2800" b="1" dirty="0" smtClean="0">
                <a:solidFill>
                  <a:srgbClr val="009900"/>
                </a:solidFill>
              </a:rPr>
              <a:t>zvracení je v prodloužené míše/</a:t>
            </a:r>
            <a:r>
              <a:rPr lang="cs-CZ" altLang="cs-CZ" sz="2800" b="1" dirty="0" smtClean="0">
                <a:solidFill>
                  <a:srgbClr val="009900"/>
                </a:solidFill>
              </a:rPr>
              <a:t/>
            </a:r>
            <a:br>
              <a:rPr lang="cs-CZ" altLang="cs-CZ" sz="2800" b="1" dirty="0" smtClean="0">
                <a:solidFill>
                  <a:srgbClr val="009900"/>
                </a:solidFill>
              </a:rPr>
            </a:br>
            <a:r>
              <a:rPr lang="cs-CZ" altLang="cs-CZ" sz="3600" b="1" dirty="0" smtClean="0">
                <a:solidFill>
                  <a:srgbClr val="009900"/>
                </a:solidFill>
              </a:rPr>
              <a:t>(10) zvracení jako příznak od NS</a:t>
            </a:r>
            <a:r>
              <a:rPr lang="cs-CZ" altLang="cs-CZ" sz="3600" dirty="0" smtClean="0">
                <a:solidFill>
                  <a:srgbClr val="009900"/>
                </a:solidFill>
              </a:rPr>
              <a:t> </a:t>
            </a:r>
            <a:endParaRPr lang="en-US" altLang="cs-CZ" sz="3600" dirty="0" smtClean="0">
              <a:solidFill>
                <a:srgbClr val="009900"/>
              </a:solidFill>
            </a:endParaRPr>
          </a:p>
        </p:txBody>
      </p:sp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106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411B-CBFA-4312-9882-D7CD731E84C8}" type="slidenum">
              <a:rPr lang="en-US" altLang="cs-CZ"/>
              <a:pPr>
                <a:defRPr/>
              </a:pPr>
              <a:t>37</a:t>
            </a:fld>
            <a:endParaRPr lang="en-US" altLang="cs-CZ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9900"/>
                </a:solidFill>
              </a:rPr>
              <a:t>Příčiny zvracení</a:t>
            </a:r>
            <a:endParaRPr lang="en-US" altLang="cs-CZ" sz="3200" b="1" smtClean="0">
              <a:solidFill>
                <a:srgbClr val="009900"/>
              </a:solidFill>
            </a:endParaRP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10000" cy="4652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1 Intra</a:t>
            </a:r>
            <a:r>
              <a:rPr lang="cs-CZ" altLang="cs-CZ" sz="2800" smtClean="0">
                <a:latin typeface="Arial" panose="020B0604020202020204" pitchFamily="34" charset="0"/>
              </a:rPr>
              <a:t>kraniální</a:t>
            </a:r>
            <a:r>
              <a:rPr lang="en-US" altLang="cs-CZ" sz="2800" smtClean="0">
                <a:latin typeface="Arial" panose="020B0604020202020204" pitchFamily="34" charset="0"/>
              </a:rPr>
              <a:t> hypertens</a:t>
            </a:r>
            <a:r>
              <a:rPr lang="cs-CZ" altLang="cs-CZ" sz="2800" smtClean="0">
                <a:latin typeface="Arial" panose="020B0604020202020204" pitchFamily="34" charset="0"/>
              </a:rPr>
              <a:t>e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2 </a:t>
            </a:r>
            <a:r>
              <a:rPr lang="cs-CZ" altLang="cs-CZ" sz="2800" smtClean="0">
                <a:latin typeface="Arial" panose="020B0604020202020204" pitchFamily="34" charset="0"/>
              </a:rPr>
              <a:t>Vliv léků a dráždivých látek</a:t>
            </a:r>
            <a:r>
              <a:rPr lang="en-US" altLang="cs-CZ" sz="2800" smtClean="0">
                <a:latin typeface="Arial" panose="020B0604020202020204" pitchFamily="34" charset="0"/>
              </a:rPr>
              <a:t> – ni</a:t>
            </a:r>
            <a:r>
              <a:rPr lang="cs-CZ" altLang="cs-CZ" sz="2800" smtClean="0">
                <a:latin typeface="Arial" panose="020B0604020202020204" pitchFamily="34" charset="0"/>
              </a:rPr>
              <a:t>k</a:t>
            </a:r>
            <a:r>
              <a:rPr lang="en-US" altLang="cs-CZ" sz="2800" smtClean="0">
                <a:latin typeface="Arial" panose="020B0604020202020204" pitchFamily="34" charset="0"/>
              </a:rPr>
              <a:t>otin, apomo</a:t>
            </a:r>
            <a:r>
              <a:rPr lang="cs-CZ" altLang="cs-CZ" sz="2800" smtClean="0">
                <a:latin typeface="Arial" panose="020B0604020202020204" pitchFamily="34" charset="0"/>
              </a:rPr>
              <a:t>f</a:t>
            </a:r>
            <a:r>
              <a:rPr lang="en-US" altLang="cs-CZ" sz="2800" smtClean="0">
                <a:latin typeface="Arial" panose="020B0604020202020204" pitchFamily="34" charset="0"/>
              </a:rPr>
              <a:t>in, </a:t>
            </a:r>
            <a:r>
              <a:rPr lang="cs-CZ" altLang="cs-CZ" sz="2800" smtClean="0">
                <a:latin typeface="Arial" panose="020B0604020202020204" pitchFamily="34" charset="0"/>
              </a:rPr>
              <a:t>mnoho dalších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3 Kinet</a:t>
            </a:r>
            <a:r>
              <a:rPr lang="cs-CZ" altLang="cs-CZ" sz="2800" smtClean="0">
                <a:latin typeface="Arial" panose="020B0604020202020204" pitchFamily="34" charset="0"/>
              </a:rPr>
              <a:t>ózy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4 </a:t>
            </a:r>
            <a:r>
              <a:rPr lang="cs-CZ" altLang="cs-CZ" sz="2800" smtClean="0">
                <a:latin typeface="Arial" panose="020B0604020202020204" pitchFamily="34" charset="0"/>
              </a:rPr>
              <a:t>Nemoc z ozáření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5</a:t>
            </a:r>
            <a:r>
              <a:rPr lang="cs-CZ" altLang="cs-CZ" sz="2800" smtClean="0">
                <a:latin typeface="Arial" panose="020B0604020202020204" pitchFamily="34" charset="0"/>
              </a:rPr>
              <a:t> Těhotenství</a:t>
            </a:r>
            <a:endParaRPr lang="en-US" altLang="cs-CZ" sz="2800" smtClean="0">
              <a:latin typeface="Arial" panose="020B0604020202020204" pitchFamily="34" charset="0"/>
            </a:endParaRPr>
          </a:p>
        </p:txBody>
      </p:sp>
      <p:sp>
        <p:nvSpPr>
          <p:cNvPr id="4199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19163"/>
            <a:ext cx="3810000" cy="56340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6 Psychog</a:t>
            </a:r>
            <a:r>
              <a:rPr lang="cs-CZ" altLang="cs-CZ" sz="2800" smtClean="0">
                <a:latin typeface="Arial" panose="020B0604020202020204" pitchFamily="34" charset="0"/>
              </a:rPr>
              <a:t>enní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7</a:t>
            </a:r>
            <a:r>
              <a:rPr lang="cs-CZ" altLang="cs-CZ" sz="2800" smtClean="0">
                <a:latin typeface="Arial" panose="020B0604020202020204" pitchFamily="34" charset="0"/>
              </a:rPr>
              <a:t> Dráždění faryngu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8 </a:t>
            </a:r>
            <a:r>
              <a:rPr lang="cs-CZ" altLang="cs-CZ" sz="2800" smtClean="0">
                <a:latin typeface="Arial" panose="020B0604020202020204" pitchFamily="34" charset="0"/>
              </a:rPr>
              <a:t>Žaludeční podráždění = alimentární otrava</a:t>
            </a:r>
            <a:endParaRPr lang="en-US" altLang="cs-CZ" sz="28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9 Peritone</a:t>
            </a:r>
            <a:r>
              <a:rPr lang="cs-CZ" altLang="cs-CZ" sz="2800" smtClean="0">
                <a:latin typeface="Arial" panose="020B0604020202020204" pitchFamily="34" charset="0"/>
              </a:rPr>
              <a:t>ální dráždění, </a:t>
            </a:r>
            <a:r>
              <a:rPr lang="en-US" altLang="cs-CZ" sz="2800" smtClean="0">
                <a:latin typeface="Arial" panose="020B0604020202020204" pitchFamily="34" charset="0"/>
              </a:rPr>
              <a:t>ileus</a:t>
            </a:r>
          </a:p>
          <a:p>
            <a:pPr eaLnBrk="1" hangingPunct="1">
              <a:buFontTx/>
              <a:buNone/>
            </a:pPr>
            <a:r>
              <a:rPr lang="en-US" altLang="cs-CZ" sz="2800" smtClean="0">
                <a:latin typeface="Arial" panose="020B0604020202020204" pitchFamily="34" charset="0"/>
              </a:rPr>
              <a:t>10 </a:t>
            </a:r>
            <a:r>
              <a:rPr lang="cs-CZ" altLang="cs-CZ" sz="2800" smtClean="0">
                <a:latin typeface="Arial" panose="020B0604020202020204" pitchFamily="34" charset="0"/>
              </a:rPr>
              <a:t>Dráždění od dalších vnitřních orgánů</a:t>
            </a:r>
          </a:p>
          <a:p>
            <a:pPr eaLnBrk="1" hangingPunct="1">
              <a:buFontTx/>
              <a:buNone/>
            </a:pPr>
            <a:r>
              <a:rPr lang="cs-CZ" altLang="cs-CZ" sz="2800" smtClean="0">
                <a:latin typeface="Arial" panose="020B0604020202020204" pitchFamily="34" charset="0"/>
              </a:rPr>
              <a:t>11+ Další mnohé příčiny</a:t>
            </a:r>
          </a:p>
          <a:p>
            <a:pPr eaLnBrk="1" hangingPunct="1">
              <a:buFontTx/>
              <a:buNone/>
            </a:pPr>
            <a:endParaRPr lang="en-US" altLang="cs-CZ" sz="28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ze 40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4C60A7-7E25-456D-BC3B-7C1D56575C8F}" type="slidenum">
              <a:rPr lang="cs-CZ" altLang="cs-CZ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cs-CZ" altLang="cs-CZ" sz="1400" smtClean="0">
              <a:latin typeface="Arial" panose="020B0604020202020204" pitchFamily="34" charset="0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98625"/>
            <a:ext cx="8229600" cy="19732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6600" b="1" dirty="0" smtClean="0">
                <a:solidFill>
                  <a:srgbClr val="FF0000"/>
                </a:solidFill>
                <a:latin typeface="+mj-lt"/>
              </a:rPr>
              <a:t>Děkuji</a:t>
            </a:r>
            <a:r>
              <a:rPr lang="cs-CZ" altLang="cs-CZ" sz="4400" b="1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cs-CZ" altLang="cs-CZ" sz="4400" b="1" dirty="0" smtClean="0">
                <a:solidFill>
                  <a:srgbClr val="FF0000"/>
                </a:solidFill>
                <a:latin typeface="+mj-lt"/>
              </a:rPr>
              <a:t>Vám za pozornost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87900" y="3998912"/>
            <a:ext cx="356552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-Toto je v jakékoliv formě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(P</a:t>
            </a:r>
            <a:r>
              <a:rPr lang="en-GB" altLang="en-US" sz="2000" dirty="0" smtClean="0">
                <a:solidFill>
                  <a:srgbClr val="FF6600"/>
                </a:solidFill>
              </a:rPr>
              <a:t>DF</a:t>
            </a:r>
            <a:r>
              <a:rPr lang="cs-CZ" altLang="en-US" sz="2000" dirty="0" smtClean="0">
                <a:solidFill>
                  <a:srgbClr val="FF6600"/>
                </a:solidFill>
              </a:rPr>
              <a:t>, P</a:t>
            </a:r>
            <a:r>
              <a:rPr lang="en-GB" altLang="en-US" sz="2000" dirty="0" smtClean="0">
                <a:solidFill>
                  <a:srgbClr val="FF6600"/>
                </a:solidFill>
              </a:rPr>
              <a:t>PT</a:t>
            </a:r>
            <a:r>
              <a:rPr lang="cs-CZ" altLang="en-US" sz="2000" dirty="0" smtClean="0">
                <a:solidFill>
                  <a:srgbClr val="FF6600"/>
                </a:solidFill>
              </a:rPr>
              <a:t>,</a:t>
            </a:r>
            <a:r>
              <a:rPr lang="en-GB" altLang="en-US" sz="2000" dirty="0" smtClean="0">
                <a:solidFill>
                  <a:srgbClr val="FF6600"/>
                </a:solidFill>
              </a:rPr>
              <a:t> PPTX</a:t>
            </a:r>
            <a:r>
              <a:rPr lang="cs-CZ" altLang="en-US" sz="2000" dirty="0" smtClean="0">
                <a:solidFill>
                  <a:srgbClr val="FF6600"/>
                </a:solidFill>
              </a:rPr>
              <a:t> atd.)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neoficiální výukový materiál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interní potřebu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nešířit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dotazy kontaktujte: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Petr.Marsalek</a:t>
            </a:r>
            <a:r>
              <a:rPr lang="en-GB" altLang="en-US" sz="2000" dirty="0" smtClean="0">
                <a:solidFill>
                  <a:srgbClr val="FF6600"/>
                </a:solidFill>
              </a:rPr>
              <a:t>@LF1.CUNI.CZ</a:t>
            </a:r>
            <a:endParaRPr lang="cs-CZ" altLang="en-US" sz="2000" dirty="0" smtClean="0">
              <a:solidFill>
                <a:srgbClr val="FF660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endParaRPr lang="en-US" altLang="en-US" sz="2000" dirty="0" smtClean="0">
              <a:solidFill>
                <a:srgbClr val="FF66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altLang="en-US" dirty="0" smtClean="0"/>
              <a:t>DOTAZY?</a:t>
            </a: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8150"/>
            <a:ext cx="91440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C6198B-891E-4BCB-BCD8-1D8E95C5233A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cs-CZ" altLang="en-US" sz="1400" smtClean="0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0" y="-7938"/>
            <a:ext cx="9144000" cy="305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4000">
                <a:solidFill>
                  <a:srgbClr val="00B050"/>
                </a:solidFill>
                <a:latin typeface="Arial" panose="020B0604020202020204" pitchFamily="34" charset="0"/>
              </a:rPr>
              <a:t>Vegetativní nervový systém,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solidFill>
                  <a:schemeClr val="tx2"/>
                </a:solidFill>
                <a:latin typeface="Arial" panose="020B0604020202020204" pitchFamily="34" charset="0"/>
              </a:rPr>
              <a:t>Jeho polarita, (či dualita):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solidFill>
                  <a:srgbClr val="FF0000"/>
                </a:solidFill>
                <a:latin typeface="Arial" panose="020B0604020202020204" pitchFamily="34" charset="0"/>
              </a:rPr>
              <a:t>Parasympatikus</a:t>
            </a:r>
            <a:r>
              <a:rPr lang="cs-CZ" altLang="en-US">
                <a:solidFill>
                  <a:schemeClr val="tx2"/>
                </a:solidFill>
                <a:latin typeface="Arial" panose="020B0604020202020204" pitchFamily="34" charset="0"/>
              </a:rPr>
              <a:t> versus </a:t>
            </a:r>
            <a:r>
              <a:rPr lang="cs-CZ" altLang="en-US">
                <a:solidFill>
                  <a:srgbClr val="0070C0"/>
                </a:solidFill>
                <a:latin typeface="Arial" panose="020B0604020202020204" pitchFamily="34" charset="0"/>
              </a:rPr>
              <a:t>sympatikus</a:t>
            </a:r>
            <a:r>
              <a:rPr lang="cs-CZ" altLang="en-US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solidFill>
                  <a:schemeClr val="tx2"/>
                </a:solidFill>
                <a:latin typeface="Arial" panose="020B0604020202020204" pitchFamily="34" charset="0"/>
              </a:rPr>
              <a:t>Útok a/ nebo útěk versus relaxace, regenerace.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solidFill>
                  <a:schemeClr val="tx2"/>
                </a:solidFill>
                <a:latin typeface="Arial" panose="020B0604020202020204" pitchFamily="34" charset="0"/>
              </a:rPr>
              <a:t>Fight and/ or flight versus relaxation.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800">
                <a:solidFill>
                  <a:schemeClr val="tx2"/>
                </a:solidFill>
                <a:latin typeface="Arial" panose="020B0604020202020204" pitchFamily="34" charset="0"/>
              </a:rPr>
              <a:t>(někde ale více, než 2 volby: viz alfa a beta adrenergní)</a:t>
            </a:r>
            <a:endParaRPr lang="en-US" altLang="en-US" sz="2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0CB7D-279A-4A29-8E6C-9AA4DAD04953}" type="slidenum">
              <a:rPr lang="en-US" altLang="cs-CZ"/>
              <a:pPr>
                <a:defRPr/>
              </a:pPr>
              <a:t>4</a:t>
            </a:fld>
            <a:endParaRPr lang="en-US" altLang="cs-CZ"/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173663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4"/>
          <p:cNvSpPr txBox="1">
            <a:spLocks noChangeArrowheads="1"/>
          </p:cNvSpPr>
          <p:nvPr/>
        </p:nvSpPr>
        <p:spPr bwMode="auto">
          <a:xfrm>
            <a:off x="5334000" y="381000"/>
            <a:ext cx="381000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Funkční předpoklady:</a:t>
            </a:r>
            <a:endParaRPr lang="en-US" altLang="cs-CZ" sz="2800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Axonální transport</a:t>
            </a:r>
            <a:endParaRPr lang="en-US" altLang="cs-CZ" sz="2800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(</a:t>
            </a:r>
            <a:r>
              <a:rPr lang="en-GB" altLang="cs-CZ" sz="2800" dirty="0">
                <a:latin typeface="Arial" panose="020B0604020202020204" pitchFamily="34" charset="0"/>
              </a:rPr>
              <a:t>! </a:t>
            </a:r>
            <a:r>
              <a:rPr lang="cs-CZ" altLang="cs-CZ" sz="2800" dirty="0">
                <a:latin typeface="Arial" panose="020B0604020202020204" pitchFamily="34" charset="0"/>
              </a:rPr>
              <a:t>nezapomenout na akční potenciály, ortodromní vs. antidromní vedení)</a:t>
            </a:r>
          </a:p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2 poruchy:</a:t>
            </a:r>
          </a:p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Wallerova degenerace a regenerace,</a:t>
            </a:r>
          </a:p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jejich podmínky</a:t>
            </a:r>
          </a:p>
          <a:p>
            <a:pPr eaLnBrk="1" hangingPunct="1"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Kde? Periferní nerv, vegetativní nerv</a:t>
            </a:r>
            <a:endParaRPr lang="en-US" altLang="cs-CZ" sz="2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83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6" descr="Výsledek obrázku pro gcs chi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10078" r="9459" b="1732"/>
          <a:stretch>
            <a:fillRect/>
          </a:stretch>
        </p:blipFill>
        <p:spPr bwMode="auto">
          <a:xfrm>
            <a:off x="242888" y="3505200"/>
            <a:ext cx="387191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6D67A9-7660-45DD-8AFF-D10AA1381F66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cs-CZ" altLang="en-US" sz="1400" smtClean="0"/>
          </a:p>
        </p:txBody>
      </p:sp>
      <p:sp>
        <p:nvSpPr>
          <p:cNvPr id="20485" name="Rectangle 3"/>
          <p:cNvSpPr txBox="1">
            <a:spLocks noChangeArrowheads="1"/>
          </p:cNvSpPr>
          <p:nvPr/>
        </p:nvSpPr>
        <p:spPr bwMode="auto">
          <a:xfrm>
            <a:off x="304800" y="381000"/>
            <a:ext cx="3505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009900"/>
                </a:solidFill>
                <a:latin typeface="Arial" panose="020B0604020202020204" pitchFamily="34" charset="0"/>
              </a:rPr>
              <a:t>(.) </a:t>
            </a:r>
            <a:r>
              <a:rPr lang="cs-CZ" altLang="cs-CZ" sz="3600">
                <a:solidFill>
                  <a:schemeClr val="accent2"/>
                </a:solidFill>
                <a:latin typeface="Arial" panose="020B0604020202020204" pitchFamily="34" charset="0"/>
              </a:rPr>
              <a:t>Glasgowská</a:t>
            </a:r>
            <a:br>
              <a:rPr lang="cs-CZ" altLang="cs-CZ" sz="36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cs-CZ" altLang="cs-CZ" sz="3600">
                <a:solidFill>
                  <a:schemeClr val="accent2"/>
                </a:solidFill>
                <a:latin typeface="Arial" panose="020B0604020202020204" pitchFamily="34" charset="0"/>
              </a:rPr>
              <a:t>stupnice</a:t>
            </a:r>
            <a:br>
              <a:rPr lang="cs-CZ" altLang="cs-CZ" sz="36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cs-CZ" altLang="cs-CZ" sz="3600">
                <a:solidFill>
                  <a:schemeClr val="accent2"/>
                </a:solidFill>
                <a:latin typeface="Arial" panose="020B0604020202020204" pitchFamily="34" charset="0"/>
              </a:rPr>
              <a:t>vědomí/</a:t>
            </a:r>
            <a:br>
              <a:rPr lang="cs-CZ" altLang="cs-CZ" sz="36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cs-CZ" altLang="cs-CZ" sz="3600">
                <a:solidFill>
                  <a:schemeClr val="accent2"/>
                </a:solidFill>
                <a:latin typeface="Arial" panose="020B0604020202020204" pitchFamily="34" charset="0"/>
              </a:rPr>
              <a:t>bezvědomí</a:t>
            </a:r>
            <a:endParaRPr lang="en-GB" altLang="cs-CZ" sz="36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>
                <a:solidFill>
                  <a:schemeClr val="accent2"/>
                </a:solidFill>
                <a:latin typeface="Arial" panose="020B0604020202020204" pitchFamily="34" charset="0"/>
              </a:rPr>
              <a:t>+modifikace pediatrick</a:t>
            </a:r>
            <a:r>
              <a:rPr lang="cs-CZ" altLang="cs-CZ" sz="2400">
                <a:solidFill>
                  <a:schemeClr val="accent2"/>
                </a:solidFill>
                <a:latin typeface="Arial" panose="020B0604020202020204" pitchFamily="34" charset="0"/>
              </a:rPr>
              <a:t>á</a:t>
            </a:r>
            <a:r>
              <a:rPr lang="en-GB" altLang="cs-CZ" sz="2400">
                <a:solidFill>
                  <a:schemeClr val="accent2"/>
                </a:solidFill>
                <a:latin typeface="Arial" panose="020B0604020202020204" pitchFamily="34" charset="0"/>
              </a:rPr>
              <a:t> 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>
                <a:solidFill>
                  <a:schemeClr val="accent2"/>
                </a:solidFill>
                <a:latin typeface="Arial" panose="020B0604020202020204" pitchFamily="34" charset="0"/>
              </a:rPr>
              <a:t>_________V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6AE5E7-41AD-413B-AC53-C7DAF9A6D74E}" type="slidenum">
              <a:rPr lang="en-US" altLang="cs-CZ"/>
              <a:pPr>
                <a:defRPr/>
              </a:pPr>
              <a:t>5</a:t>
            </a:fld>
            <a:endParaRPr lang="en-US" altLang="cs-CZ"/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66863"/>
            <a:ext cx="695325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6200" y="305574"/>
            <a:ext cx="935384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latin typeface="+mj-lt"/>
              </a:rPr>
              <a:t>Na metabolické p</a:t>
            </a:r>
            <a:r>
              <a:rPr lang="en-GB" sz="2400" dirty="0" err="1">
                <a:latin typeface="+mj-lt"/>
              </a:rPr>
              <a:t>oruchy</a:t>
            </a:r>
            <a:r>
              <a:rPr lang="cs-CZ" sz="2400" dirty="0">
                <a:latin typeface="+mj-lt"/>
              </a:rPr>
              <a:t> reagují neurony nevratnou</a:t>
            </a:r>
          </a:p>
          <a:p>
            <a:pPr>
              <a:defRPr/>
            </a:pPr>
            <a:r>
              <a:rPr lang="cs-CZ" sz="2400" dirty="0" smtClean="0">
                <a:latin typeface="+mj-lt"/>
              </a:rPr>
              <a:t>1nekrózou </a:t>
            </a:r>
            <a:r>
              <a:rPr lang="cs-CZ" sz="2400" dirty="0">
                <a:latin typeface="+mj-lt"/>
              </a:rPr>
              <a:t>a </a:t>
            </a:r>
            <a:r>
              <a:rPr lang="cs-CZ" sz="2400" dirty="0" smtClean="0">
                <a:latin typeface="+mj-lt"/>
              </a:rPr>
              <a:t>2apoptózou (to </a:t>
            </a:r>
            <a:r>
              <a:rPr lang="cs-CZ" sz="2400" dirty="0">
                <a:latin typeface="+mj-lt"/>
              </a:rPr>
              <a:t>jsou </a:t>
            </a:r>
            <a:r>
              <a:rPr lang="cs-CZ" sz="2400" dirty="0" smtClean="0">
                <a:latin typeface="+mj-lt"/>
              </a:rPr>
              <a:t>také pojmy obecné patologie).</a:t>
            </a:r>
          </a:p>
          <a:p>
            <a:pPr>
              <a:defRPr/>
            </a:pPr>
            <a:r>
              <a:rPr lang="cs-CZ" sz="2400" dirty="0" smtClean="0">
                <a:latin typeface="+mj-lt"/>
              </a:rPr>
              <a:t>1způsobené škodlivinami, hypoxií, 2zvýšením intracelulárního Ca2+</a:t>
            </a:r>
            <a:endParaRPr lang="en-GB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404"/>
            <a:ext cx="7239000" cy="545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E3DF4-0E49-46B1-94F3-961EAF643024}" type="slidenum">
              <a:rPr lang="en-US" altLang="cs-CZ"/>
              <a:pPr>
                <a:defRPr/>
              </a:pPr>
              <a:t>6</a:t>
            </a:fld>
            <a:endParaRPr lang="en-US" altLang="cs-CZ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533400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Poruchy myelinizace</a:t>
            </a:r>
            <a:endParaRPr lang="en-US" altLang="cs-CZ" sz="4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-14801" y="528935"/>
            <a:ext cx="729719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 smtClean="0">
                <a:latin typeface="+mj-lt"/>
              </a:rPr>
              <a:t>-</a:t>
            </a:r>
            <a:r>
              <a:rPr lang="en-GB" sz="2400" dirty="0" smtClean="0">
                <a:latin typeface="+mj-lt"/>
              </a:rPr>
              <a:t>&gt; </a:t>
            </a:r>
            <a:r>
              <a:rPr lang="en-GB" sz="2400" dirty="0" err="1" smtClean="0">
                <a:latin typeface="+mj-lt"/>
              </a:rPr>
              <a:t>poruchy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nervov</a:t>
            </a:r>
            <a:r>
              <a:rPr lang="cs-CZ" sz="2400" dirty="0" smtClean="0">
                <a:latin typeface="+mj-lt"/>
              </a:rPr>
              <a:t>é</a:t>
            </a:r>
            <a:r>
              <a:rPr lang="en-GB" sz="2400" dirty="0" err="1" smtClean="0">
                <a:latin typeface="+mj-lt"/>
              </a:rPr>
              <a:t>ho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ved</a:t>
            </a:r>
            <a:r>
              <a:rPr lang="cs-CZ" sz="2400" dirty="0" smtClean="0">
                <a:latin typeface="+mj-lt"/>
              </a:rPr>
              <a:t>ení, roztroušená skleróza,</a:t>
            </a:r>
          </a:p>
          <a:p>
            <a:pPr>
              <a:defRPr/>
            </a:pPr>
            <a:r>
              <a:rPr lang="cs-CZ" sz="2400" dirty="0" smtClean="0">
                <a:latin typeface="+mj-lt"/>
              </a:rPr>
              <a:t>= sclerosis multiplex</a:t>
            </a:r>
            <a:endParaRPr lang="en-GB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0AC6D-2059-48AE-8B65-8893524EEAFB}" type="slidenum">
              <a:rPr lang="en-US" altLang="cs-CZ"/>
              <a:pPr>
                <a:defRPr/>
              </a:pPr>
              <a:t>7</a:t>
            </a:fld>
            <a:endParaRPr lang="en-US" altLang="cs-CZ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447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cs-CZ" smtClean="0"/>
              <a:t>Sympathetic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6670422" cy="541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accent2"/>
                </a:solidFill>
                <a:latin typeface="Arial" panose="020B0604020202020204" pitchFamily="34" charset="0"/>
              </a:rPr>
              <a:t>Poruchy autonomního nervového systému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629400" y="1524000"/>
            <a:ext cx="2514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Dráždění/ aktivace sympatiku je součástí stresové odpovědi.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Stres se tak podílí na patogenezi tzv. civilizačních onemocnění, to jsou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=hypertenze, obezita, diabetes, nespavost a podobně</a:t>
            </a:r>
            <a:r>
              <a:rPr lang="en-US" altLang="cs-CZ" sz="2000" dirty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en-US" altLang="cs-CZ" sz="20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en-US" altLang="cs-CZ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6EC910-3C19-4772-BB89-B4527B7AF0A3}" type="slidenum">
              <a:rPr lang="en-US" altLang="cs-CZ"/>
              <a:pPr>
                <a:defRPr/>
              </a:pPr>
              <a:t>8</a:t>
            </a:fld>
            <a:endParaRPr lang="en-US" altLang="cs-CZ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1430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Parasympat</a:t>
            </a:r>
            <a:r>
              <a:rPr lang="en-US" altLang="cs-CZ" smtClean="0"/>
              <a:t>hetic</a:t>
            </a:r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47593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5105400" y="685800"/>
            <a:ext cx="4038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accent2"/>
                </a:solidFill>
                <a:latin typeface="Arial" panose="020B0604020202020204" pitchFamily="34" charset="0"/>
              </a:rPr>
              <a:t>Poruchy parasympatiku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accent2"/>
                </a:solidFill>
                <a:latin typeface="Arial" panose="020B0604020202020204" pitchFamily="34" charset="0"/>
              </a:rPr>
              <a:t>Poruchy autonomního nervového systému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15000" y="2438400"/>
            <a:ext cx="251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Projevy poruch parasympatiku jsou často příznaky nějaké místní poruchy.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chemeClr val="tx2"/>
                </a:solidFill>
                <a:latin typeface="Arial" panose="020B0604020202020204" pitchFamily="34" charset="0"/>
              </a:rPr>
              <a:t>Při míšním traumatu jsou odpojení vegetativních reakcí, případně autonomní aktivita součástí příznaků.</a:t>
            </a:r>
            <a:r>
              <a:rPr lang="en-US" altLang="cs-CZ" sz="2000" dirty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en-US" altLang="cs-CZ" sz="20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en-US" altLang="cs-CZ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F807E4-8F49-41DA-8E3E-D211B93282E1}" type="slidenum">
              <a:rPr lang="cs-CZ" altLang="cs-CZ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 smtClean="0">
              <a:latin typeface="Arial" panose="020B0604020202020204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52400" y="784225"/>
            <a:ext cx="8839200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Poškození tkáně většinou vyvolá bolestivou </a:t>
            </a:r>
            <a:r>
              <a:rPr lang="en-GB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“</a:t>
            </a: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senzaci</a:t>
            </a:r>
            <a:r>
              <a:rPr lang="en-GB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”</a:t>
            </a: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 (=vjem)</a:t>
            </a: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1 je varovný signál, varuje před poškozením tkáně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2 může napomoci diagnostice a lokalizaci patologií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3 může být patologická, obtěžuje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>
                <a:latin typeface="Arial" panose="020B0604020202020204" pitchFamily="34" charset="0"/>
              </a:rPr>
              <a:t>Vn</a:t>
            </a:r>
            <a:r>
              <a:rPr lang="cs-CZ" altLang="cs-CZ" sz="2400">
                <a:latin typeface="Arial" panose="020B0604020202020204" pitchFamily="34" charset="0"/>
              </a:rPr>
              <a:t>í</a:t>
            </a:r>
            <a:r>
              <a:rPr lang="en-GB" altLang="cs-CZ" sz="2400">
                <a:latin typeface="Arial" panose="020B0604020202020204" pitchFamily="34" charset="0"/>
              </a:rPr>
              <a:t>m</a:t>
            </a:r>
            <a:r>
              <a:rPr lang="cs-CZ" altLang="cs-CZ" sz="2400">
                <a:latin typeface="Arial" panose="020B0604020202020204" pitchFamily="34" charset="0"/>
              </a:rPr>
              <a:t>á</a:t>
            </a:r>
            <a:r>
              <a:rPr lang="en-GB" altLang="cs-CZ" sz="2400">
                <a:latin typeface="Arial" panose="020B0604020202020204" pitchFamily="34" charset="0"/>
              </a:rPr>
              <a:t>me</a:t>
            </a:r>
            <a:r>
              <a:rPr lang="cs-CZ" altLang="cs-CZ" sz="2400">
                <a:latin typeface="Arial" panose="020B0604020202020204" pitchFamily="34" charset="0"/>
              </a:rPr>
              <a:t> 2 složky bolesti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Algothymická </a:t>
            </a:r>
            <a:r>
              <a:rPr lang="cs-CZ" altLang="cs-CZ" sz="2400">
                <a:latin typeface="Arial" panose="020B0604020202020204" pitchFamily="34" charset="0"/>
              </a:rPr>
              <a:t>složka je emocionální doprovod bolesti</a:t>
            </a:r>
            <a:endParaRPr lang="cs-CZ" altLang="cs-CZ" sz="2400" b="1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Algognostická </a:t>
            </a:r>
            <a:r>
              <a:rPr lang="cs-CZ" altLang="cs-CZ" sz="2400">
                <a:latin typeface="Arial" panose="020B0604020202020204" pitchFamily="34" charset="0"/>
              </a:rPr>
              <a:t>složka říká, kde a „co“ a jak nás bolí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Je více druhů bolesti, které již nemají účel varování,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postrádají hodnotu signálu, neurologické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bývá v normě, to jsou </a:t>
            </a:r>
            <a:r>
              <a:rPr lang="cs-CZ" altLang="cs-CZ" sz="2400" b="1">
                <a:solidFill>
                  <a:srgbClr val="FF3300"/>
                </a:solidFill>
                <a:latin typeface="Arial" panose="020B0604020202020204" pitchFamily="34" charset="0"/>
              </a:rPr>
              <a:t>…neuralgie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Psychofyzikálně: - není vztah mezi intenzitou podnětu a intenzitou vjemu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-je plynulý přechod mezi různým typy hmatové a bolestivé stimulace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šimrání, ostrý dotek, teplo, chlad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svědění, píchnutí, opaření, omrznutí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co svědí, musí se škrábat (?), … </a:t>
            </a:r>
            <a:r>
              <a:rPr lang="en-US" altLang="cs-CZ" sz="1800">
                <a:latin typeface="Arial" panose="020B0604020202020204" pitchFamily="34" charset="0"/>
              </a:rPr>
              <a:t>[Fenistil – antihistamini</a:t>
            </a:r>
            <a:r>
              <a:rPr lang="cs-CZ" altLang="cs-CZ" sz="1800">
                <a:latin typeface="Arial" panose="020B0604020202020204" pitchFamily="34" charset="0"/>
              </a:rPr>
              <a:t>kum</a:t>
            </a:r>
            <a:r>
              <a:rPr lang="en-US" altLang="cs-CZ" sz="1800">
                <a:latin typeface="Arial" panose="020B0604020202020204" pitchFamily="34" charset="0"/>
              </a:rPr>
              <a:t>, antiprurigino</a:t>
            </a:r>
            <a:r>
              <a:rPr lang="cs-CZ" altLang="cs-CZ" sz="1800">
                <a:latin typeface="Arial" panose="020B0604020202020204" pitchFamily="34" charset="0"/>
              </a:rPr>
              <a:t>sum</a:t>
            </a:r>
            <a:r>
              <a:rPr lang="en-US" altLang="cs-CZ" sz="18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ze 40</a:t>
            </a:r>
            <a:endParaRPr lang="en-US" altLang="cs-CZ"/>
          </a:p>
        </p:txBody>
      </p:sp>
      <p:sp>
        <p:nvSpPr>
          <p:cNvPr id="15365" name="Rectangle 2"/>
          <p:cNvSpPr txBox="1">
            <a:spLocks noChangeArrowheads="1"/>
          </p:cNvSpPr>
          <p:nvPr/>
        </p:nvSpPr>
        <p:spPr bwMode="auto">
          <a:xfrm>
            <a:off x="381000" y="0"/>
            <a:ext cx="8229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800" b="1">
                <a:solidFill>
                  <a:srgbClr val="FF3300"/>
                </a:solidFill>
                <a:latin typeface="Arial" panose="020B0604020202020204" pitchFamily="34" charset="0"/>
              </a:rPr>
              <a:t>BOLEST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1343</Words>
  <Application>Microsoft Office PowerPoint</Application>
  <PresentationFormat>On-screen Show (4:3)</PresentationFormat>
  <Paragraphs>300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Times New Roman</vt:lpstr>
      <vt:lpstr>Arial</vt:lpstr>
      <vt:lpstr>Default Design</vt:lpstr>
      <vt:lpstr>Nelékařské obory/ Patologická fyziologie nervového systému</vt:lpstr>
      <vt:lpstr>Funkční/ morfologické dělení nervového systému a jeho poruchy</vt:lpstr>
      <vt:lpstr>PowerPoint Presentation</vt:lpstr>
      <vt:lpstr>PowerPoint Presentation</vt:lpstr>
      <vt:lpstr>PowerPoint Presentation</vt:lpstr>
      <vt:lpstr>Poruchy myelinizace</vt:lpstr>
      <vt:lpstr>Sympathetic</vt:lpstr>
      <vt:lpstr>Parasympathetic</vt:lpstr>
      <vt:lpstr>PowerPoint Presentation</vt:lpstr>
      <vt:lpstr>CGRP (Calcitonin-gene related peptide), SP (Peptide substance)</vt:lpstr>
      <vt:lpstr>PowerPoint Presentation</vt:lpstr>
      <vt:lpstr>Přenesená a patologická bolest</vt:lpstr>
      <vt:lpstr>Možnosti boje proti bolesti</vt:lpstr>
      <vt:lpstr>Hlavní syndromy v nervovém systému</vt:lpstr>
      <vt:lpstr>porucha perfuse, mozková hypoxie, kritické je obnovení přívodu O2 do mozku, do 5 min nevratné poškození více času: křísení novorozenců, podchlazených, tonoucích ve chladné vodě</vt:lpstr>
      <vt:lpstr>Topické (=místní neurologické) příznaky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(7B) Důležitá porucha jako příznak od nervového systému je porucha/ paralýza/ dýchacích svalů. Někdy je třeba umělá ventilace/ (historické „železné plíce“)</vt:lpstr>
      <vt:lpstr>(8) Záchvatovitá onemocnění: migréna a epilepsie</vt:lpstr>
      <vt:lpstr>EEG atlas B</vt:lpstr>
      <vt:lpstr>PowerPoint Presentation</vt:lpstr>
      <vt:lpstr>Migréna - fosfeny</vt:lpstr>
      <vt:lpstr>PowerPoint Presentation</vt:lpstr>
      <vt:lpstr>Glasgowská stupnice vědomí/ bezvědomí</vt:lpstr>
      <vt:lpstr>PowerPoint Presentation</vt:lpstr>
      <vt:lpstr>PowerPoint Presentation</vt:lpstr>
      <vt:lpstr>Centrum zvracení je v prodloužené míše/ (10) zvracení jako příznak od NS </vt:lpstr>
      <vt:lpstr>Příčiny zvracení</vt:lpstr>
      <vt:lpstr>DOTAZY?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Model of a Mechanoreceptor and Sensory Circuit in the Fruit Fly</dc:title>
  <dc:creator>pm</dc:creator>
  <cp:lastModifiedBy>Marsalek, Petr</cp:lastModifiedBy>
  <cp:revision>295</cp:revision>
  <cp:lastPrinted>2023-03-01T11:17:37Z</cp:lastPrinted>
  <dcterms:created xsi:type="dcterms:W3CDTF">2006-02-25T12:06:19Z</dcterms:created>
  <dcterms:modified xsi:type="dcterms:W3CDTF">2025-02-23T22:18:50Z</dcterms:modified>
</cp:coreProperties>
</file>