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8" r:id="rId3"/>
    <p:sldId id="344" r:id="rId4"/>
    <p:sldId id="368" r:id="rId5"/>
    <p:sldId id="369" r:id="rId6"/>
    <p:sldId id="370" r:id="rId7"/>
    <p:sldId id="348" r:id="rId8"/>
    <p:sldId id="347" r:id="rId9"/>
    <p:sldId id="360" r:id="rId10"/>
    <p:sldId id="359" r:id="rId11"/>
    <p:sldId id="357" r:id="rId12"/>
    <p:sldId id="354" r:id="rId13"/>
    <p:sldId id="349" r:id="rId14"/>
    <p:sldId id="350" r:id="rId15"/>
    <p:sldId id="355" r:id="rId16"/>
    <p:sldId id="356" r:id="rId17"/>
    <p:sldId id="333" r:id="rId18"/>
    <p:sldId id="334" r:id="rId19"/>
    <p:sldId id="287" r:id="rId20"/>
    <p:sldId id="289" r:id="rId21"/>
    <p:sldId id="286" r:id="rId22"/>
    <p:sldId id="296" r:id="rId23"/>
    <p:sldId id="361" r:id="rId24"/>
    <p:sldId id="362" r:id="rId25"/>
    <p:sldId id="365" r:id="rId26"/>
    <p:sldId id="363" r:id="rId27"/>
    <p:sldId id="305" r:id="rId28"/>
    <p:sldId id="288" r:id="rId29"/>
    <p:sldId id="298" r:id="rId30"/>
    <p:sldId id="297" r:id="rId31"/>
    <p:sldId id="353" r:id="rId32"/>
    <p:sldId id="299" r:id="rId33"/>
    <p:sldId id="300" r:id="rId34"/>
    <p:sldId id="301" r:id="rId35"/>
    <p:sldId id="294" r:id="rId36"/>
    <p:sldId id="335" r:id="rId37"/>
    <p:sldId id="295" r:id="rId38"/>
    <p:sldId id="290" r:id="rId39"/>
    <p:sldId id="336" r:id="rId40"/>
    <p:sldId id="364" r:id="rId41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19" autoAdjust="0"/>
    <p:restoredTop sz="94800" autoAdjust="0"/>
  </p:normalViewPr>
  <p:slideViewPr>
    <p:cSldViewPr>
      <p:cViewPr varScale="1">
        <p:scale>
          <a:sx n="111" d="100"/>
          <a:sy n="111" d="100"/>
        </p:scale>
        <p:origin x="10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E21D6846-A478-42A7-8BC5-0522FC5EDAC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93B08871-DFE1-4C9F-A5F1-2CBDA855BE6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064C6-69FF-4E49-8A9C-9551E0CFC116}" type="slidenum">
              <a:rPr lang="en-US" altLang="cs-CZ" smtClean="0"/>
              <a:pPr/>
              <a:t>6</a:t>
            </a:fld>
            <a:endParaRPr lang="en-US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06987" cy="3830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91000" tIns="45500" rIns="91000" bIns="45500"/>
          <a:lstStyle/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4945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99E8-4456-4B3A-9F65-1845DCBCB7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165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5778A-E863-4609-8386-2C972E1F06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02AA-0F47-4E38-AD7E-EF13E5D031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56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200D-A346-4E2F-AF43-69C3A6A41E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375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D8EE-A963-4D38-856F-F7619065E3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47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1F23-53A2-45A5-AA66-916C1BB53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19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7326-CF11-4D5F-80D7-685AEBD4E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0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F433-FAE3-470A-B0C4-BA31EE63C6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98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F5E7-CC12-4FFB-AB27-C8854BCA6E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115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ADC6-5AC4-44F0-8159-4FF2A0D8E2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5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01E4-D932-4A08-ADCD-82192336B9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53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901D-BE2E-4535-8336-243BE38B41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69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284DCC1-18F1-4989-BD3D-0DAF1EE389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187456-5C69-494A-AD7A-195F24BB9A6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212975"/>
          </a:xfrm>
        </p:spPr>
        <p:txBody>
          <a:bodyPr anchor="ctr"/>
          <a:lstStyle/>
          <a:p>
            <a:pPr eaLnBrk="1" hangingPunct="1"/>
            <a:r>
              <a:rPr lang="en-US" altLang="cs-CZ" sz="4400" smtClean="0">
                <a:solidFill>
                  <a:schemeClr val="accent2"/>
                </a:solidFill>
              </a:rPr>
              <a:t>P</a:t>
            </a:r>
            <a:r>
              <a:rPr lang="cs-CZ" altLang="cs-CZ" sz="4400" smtClean="0">
                <a:solidFill>
                  <a:schemeClr val="accent2"/>
                </a:solidFill>
              </a:rPr>
              <a:t>atofyziologie</a:t>
            </a:r>
            <a:r>
              <a:rPr lang="en-US" altLang="cs-CZ" sz="4400" smtClean="0">
                <a:solidFill>
                  <a:schemeClr val="accent2"/>
                </a:solidFill>
              </a:rPr>
              <a:t> nervov</a:t>
            </a:r>
            <a:r>
              <a:rPr lang="cs-CZ" altLang="cs-CZ" sz="4400" smtClean="0">
                <a:solidFill>
                  <a:schemeClr val="accent2"/>
                </a:solidFill>
              </a:rPr>
              <a:t>ého systému</a:t>
            </a:r>
            <a:r>
              <a:rPr lang="en-GB" altLang="cs-CZ" sz="4400" smtClean="0">
                <a:solidFill>
                  <a:schemeClr val="accent2"/>
                </a:solidFill>
              </a:rPr>
              <a:t/>
            </a:r>
            <a:br>
              <a:rPr lang="en-GB" altLang="cs-CZ" sz="4400" smtClean="0">
                <a:solidFill>
                  <a:schemeClr val="accent2"/>
                </a:solidFill>
              </a:rPr>
            </a:br>
            <a:r>
              <a:rPr lang="en-GB" altLang="cs-CZ" sz="4000" smtClean="0"/>
              <a:t>B</a:t>
            </a:r>
            <a:r>
              <a:rPr lang="cs-CZ" altLang="cs-CZ" sz="4000" smtClean="0"/>
              <a:t>olest</a:t>
            </a:r>
            <a:br>
              <a:rPr lang="cs-CZ" altLang="cs-CZ" sz="4000" smtClean="0"/>
            </a:br>
            <a:r>
              <a:rPr lang="cs-CZ" altLang="cs-CZ" sz="4000" smtClean="0"/>
              <a:t>(</a:t>
            </a:r>
            <a:r>
              <a:rPr lang="en-GB" altLang="cs-CZ" sz="4000" smtClean="0"/>
              <a:t>blokov</a:t>
            </a:r>
            <a:r>
              <a:rPr lang="cs-CZ" altLang="cs-CZ" sz="4000" smtClean="0"/>
              <a:t>ý</a:t>
            </a:r>
            <a:r>
              <a:rPr lang="en-GB" altLang="cs-CZ" sz="4000" smtClean="0"/>
              <a:t> sem</a:t>
            </a:r>
            <a:r>
              <a:rPr lang="cs-CZ" altLang="cs-CZ" sz="4000" smtClean="0"/>
              <a:t>inář neuro </a:t>
            </a:r>
            <a:r>
              <a:rPr lang="en-GB" altLang="cs-CZ" sz="4000" smtClean="0"/>
              <a:t>1</a:t>
            </a:r>
            <a:r>
              <a:rPr lang="cs-CZ" altLang="cs-CZ" sz="4000" smtClean="0"/>
              <a:t>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7543800" cy="17526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Ústav patologické fyziologie 1.LF UK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8AE71-5111-4AFC-BC92-B102FEF673F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81000"/>
            <a:ext cx="4233862" cy="659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/40/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ED534B-4A34-4DAB-80EB-A5782AD5D02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267325" y="0"/>
            <a:ext cx="39814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Exponenty ve Stevensově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(mocninném) zákoně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graphicFrame>
        <p:nvGraphicFramePr>
          <p:cNvPr id="13318" name="Object 4"/>
          <p:cNvGraphicFramePr>
            <a:graphicFrameLocks noChangeAspect="1"/>
          </p:cNvGraphicFramePr>
          <p:nvPr/>
        </p:nvGraphicFramePr>
        <p:xfrm>
          <a:off x="228600" y="5580063"/>
          <a:ext cx="26590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Rovnice" r:id="rId4" imgW="828675" imgH="180863" progId="Equation.3">
                  <p:embed/>
                </p:oleObj>
              </mc:Choice>
              <mc:Fallback>
                <p:oleObj name="Rovnice" r:id="rId4" imgW="828675" imgH="180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80063"/>
                        <a:ext cx="265906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28600" y="752475"/>
            <a:ext cx="412908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 - (response) subjektivní intensita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S - (stimulus) fyzikální intenzita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S</a:t>
            </a:r>
            <a:r>
              <a:rPr lang="cs-CZ" altLang="cs-CZ" sz="2000" baseline="-25000">
                <a:solidFill>
                  <a:srgbClr val="800080"/>
                </a:solidFill>
              </a:rPr>
              <a:t>0</a:t>
            </a:r>
            <a:r>
              <a:rPr lang="cs-CZ" altLang="cs-CZ" sz="2000">
                <a:solidFill>
                  <a:srgbClr val="800080"/>
                </a:solidFill>
              </a:rPr>
              <a:t> – prahová intenzita stimulu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A – konstanta úměrnosti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N - exponent</a:t>
            </a:r>
            <a:endParaRPr lang="en-US" altLang="cs-CZ" sz="2000">
              <a:solidFill>
                <a:srgbClr val="800080"/>
              </a:solidFill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3621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Psychofyzikální zákony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graphicFrame>
        <p:nvGraphicFramePr>
          <p:cNvPr id="13321" name="Object 8"/>
          <p:cNvGraphicFramePr>
            <a:graphicFrameLocks noChangeAspect="1"/>
          </p:cNvGraphicFramePr>
          <p:nvPr/>
        </p:nvGraphicFramePr>
        <p:xfrm>
          <a:off x="228600" y="3644900"/>
          <a:ext cx="3033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Rovnice" r:id="rId6" imgW="962137" imgH="162037" progId="Equation.3">
                  <p:embed/>
                </p:oleObj>
              </mc:Choice>
              <mc:Fallback>
                <p:oleObj name="Rovnice" r:id="rId6" imgW="962137" imgH="16203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44900"/>
                        <a:ext cx="3033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228600" y="2600325"/>
            <a:ext cx="3376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Weberův – Fechnerův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(logaritmický) zákon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3323" name="Text Box 3"/>
          <p:cNvSpPr txBox="1">
            <a:spLocks noChangeArrowheads="1"/>
          </p:cNvSpPr>
          <p:nvPr/>
        </p:nvSpPr>
        <p:spPr bwMode="auto">
          <a:xfrm>
            <a:off x="228600" y="4535488"/>
            <a:ext cx="27987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Stevensův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(mocninný) zákon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96FAB8-6FBC-4C93-AC50-BCDA9B0FBE9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3400" y="3352800"/>
            <a:ext cx="800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accent2"/>
                </a:solidFill>
              </a:rPr>
              <a:t>... další možnosti objektivního vyšetření smyslů, včetně hmatu a bolesti...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C783B1-9605-4212-BC28-0CC3F9FA1B8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Objektivní metoda: </a:t>
            </a:r>
            <a:r>
              <a:rPr lang="en-US" altLang="cs-CZ" sz="3200" b="1" smtClean="0"/>
              <a:t>Evok</a:t>
            </a:r>
            <a:r>
              <a:rPr lang="cs-CZ" altLang="cs-CZ" sz="3200" b="1" smtClean="0"/>
              <a:t>ované</a:t>
            </a:r>
            <a:r>
              <a:rPr lang="en-US" altLang="cs-CZ" sz="3200" b="1" smtClean="0"/>
              <a:t> potenci</a:t>
            </a:r>
            <a:r>
              <a:rPr lang="cs-CZ" altLang="cs-CZ" sz="3200" b="1" smtClean="0"/>
              <a:t>á</a:t>
            </a:r>
            <a:r>
              <a:rPr lang="en-US" altLang="cs-CZ" sz="3200" b="1" smtClean="0"/>
              <a:t>ly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52400" y="4743450"/>
            <a:ext cx="381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Princip metody: opakovaná EEG odpověď na stimulaci 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načítá (průměruje). Ve výsledku se projeví smyslová odpověď</a:t>
            </a:r>
            <a:endParaRPr lang="en-US" altLang="cs-CZ" sz="1800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4191000" y="5297488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Příklad: evokované (vyvolané) potenciály z různých částí sluchové dráhy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C117E3-910D-4C2B-B77F-FCD31078ABC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chemeClr val="tx2"/>
                </a:solidFill>
              </a:rPr>
              <a:t>Evok</a:t>
            </a:r>
            <a:r>
              <a:rPr lang="cs-CZ" altLang="cs-CZ" sz="2800" b="1">
                <a:solidFill>
                  <a:schemeClr val="tx2"/>
                </a:solidFill>
              </a:rPr>
              <a:t>ované</a:t>
            </a:r>
            <a:r>
              <a:rPr lang="en-US" altLang="cs-CZ" sz="2800" b="1">
                <a:solidFill>
                  <a:schemeClr val="tx2"/>
                </a:solidFill>
              </a:rPr>
              <a:t> poten</a:t>
            </a:r>
            <a:r>
              <a:rPr lang="cs-CZ" altLang="cs-CZ" sz="2800" b="1">
                <a:solidFill>
                  <a:schemeClr val="tx2"/>
                </a:solidFill>
              </a:rPr>
              <a:t>ciály</a:t>
            </a:r>
            <a:r>
              <a:rPr lang="en-US" altLang="cs-CZ" sz="2800" b="1">
                <a:solidFill>
                  <a:schemeClr val="tx2"/>
                </a:solidFill>
              </a:rPr>
              <a:t> – </a:t>
            </a:r>
            <a:r>
              <a:rPr lang="cs-CZ" altLang="cs-CZ" sz="2800" b="1">
                <a:solidFill>
                  <a:schemeClr val="tx2"/>
                </a:solidFill>
              </a:rPr>
              <a:t>sluchové (jako příklad)</a:t>
            </a:r>
            <a:endParaRPr lang="en-US" altLang="cs-CZ" sz="2800" b="1">
              <a:solidFill>
                <a:schemeClr val="tx2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7327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Obje</a:t>
            </a:r>
            <a:r>
              <a:rPr lang="cs-CZ" altLang="cs-CZ" sz="1800"/>
              <a:t>ktivní</a:t>
            </a:r>
            <a:r>
              <a:rPr lang="en-US" altLang="cs-CZ" sz="1800"/>
              <a:t> Audiomet</a:t>
            </a:r>
            <a:r>
              <a:rPr lang="cs-CZ" altLang="cs-CZ" sz="1800"/>
              <a:t>rie</a:t>
            </a:r>
            <a:r>
              <a:rPr lang="en-US" altLang="cs-CZ" sz="180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Brainstem</a:t>
            </a:r>
            <a:r>
              <a:rPr lang="cs-CZ" altLang="cs-CZ" sz="1800"/>
              <a:t>/ C</a:t>
            </a:r>
            <a:r>
              <a:rPr lang="en-US" altLang="cs-CZ" sz="1800"/>
              <a:t>ortical </a:t>
            </a:r>
            <a:r>
              <a:rPr lang="cs-CZ" altLang="cs-CZ" sz="1800"/>
              <a:t>E</a:t>
            </a:r>
            <a:r>
              <a:rPr lang="en-US" altLang="cs-CZ" sz="1800"/>
              <a:t>voked </a:t>
            </a:r>
            <a:r>
              <a:rPr lang="cs-CZ" altLang="cs-CZ" sz="1800"/>
              <a:t>R</a:t>
            </a:r>
            <a:r>
              <a:rPr lang="en-US" altLang="cs-CZ" sz="1800"/>
              <a:t>esponse </a:t>
            </a:r>
            <a:r>
              <a:rPr lang="cs-CZ" altLang="cs-CZ" sz="1800"/>
              <a:t>A</a:t>
            </a:r>
            <a:r>
              <a:rPr lang="en-US" altLang="cs-CZ" sz="1800"/>
              <a:t>udiometry BERA (CERA</a:t>
            </a:r>
            <a:r>
              <a:rPr lang="cs-CZ" altLang="cs-CZ" sz="1800"/>
              <a:t>, CZ</a:t>
            </a:r>
            <a:r>
              <a:rPr lang="en-US" altLang="cs-CZ" sz="1800"/>
              <a:t>)</a:t>
            </a:r>
            <a:r>
              <a:rPr lang="cs-CZ" altLang="cs-CZ" sz="18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Auditory Brainstem Response (ABR)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7D2E9A-72B9-4F77-88CF-DB0DE4900B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7620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00B050"/>
                </a:solidFill>
              </a:rPr>
              <a:t>Somatosenzorické EP(SEP) - stimulace mechanická nebo elektrická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délka stimulu 2 - 300 ms, frekvence opakování většinou do 3 Hz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snímá se z různých míst v závislosti na tom, kterou část těla máme v plánu stimulovat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běžný průběh (pozitivní a negativní vlny na EEG)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P1	N1	P2	N2	P3	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16 ms 20 ms 28 ms 33 ms 43 ms 50 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nejčastější využití: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při operacích: páteře - neustálá kontrola mozku a míchy - mapování oblastí CNS k odpovídajícím částem těla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- zpoždění signálu při roztroušené skléróze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24200"/>
          </a:xfrm>
        </p:spPr>
        <p:txBody>
          <a:bodyPr/>
          <a:lstStyle/>
          <a:p>
            <a:pPr algn="l" eaLnBrk="1" hangingPunct="1"/>
            <a:r>
              <a:rPr lang="cs-CZ" altLang="cs-CZ" smtClean="0">
                <a:solidFill>
                  <a:srgbClr val="00B050"/>
                </a:solidFill>
              </a:rPr>
              <a:t>Pouze experimentální je mapování bolesti zobrazováním funkční magnetickou rezonancí, </a:t>
            </a:r>
            <a:br>
              <a:rPr lang="cs-CZ" altLang="cs-CZ" smtClean="0">
                <a:solidFill>
                  <a:srgbClr val="00B050"/>
                </a:solidFill>
              </a:rPr>
            </a:br>
            <a:r>
              <a:rPr lang="cs-CZ" altLang="cs-CZ" smtClean="0">
                <a:solidFill>
                  <a:srgbClr val="00B050"/>
                </a:solidFill>
              </a:rPr>
              <a:t>fMRI</a:t>
            </a:r>
            <a:r>
              <a:rPr lang="en-GB" altLang="cs-CZ" smtClean="0">
                <a:solidFill>
                  <a:srgbClr val="00B050"/>
                </a:solidFill>
              </a:rPr>
              <a:t>; </a:t>
            </a:r>
            <a:r>
              <a:rPr lang="cs-CZ" altLang="cs-CZ" smtClean="0">
                <a:solidFill>
                  <a:srgbClr val="00B050"/>
                </a:solidFill>
              </a:rPr>
              <a:t>rozlišení nebolestivého a bolestivého podnětu u hmatu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A3386B-95EE-43F7-BE01-BC0E2B6E450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3400" y="3621088"/>
            <a:ext cx="7600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Jsou to zajímavé a trochu idealizované teorie,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v praxi je objektivní vyšetřování smyslů určeno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/>
              <a:t>j</a:t>
            </a:r>
            <a:r>
              <a:rPr lang="cs-CZ" altLang="cs-CZ" sz="2800"/>
              <a:t>en pro velmi specializovaná pracoviště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Jak je to tedy s </a:t>
            </a:r>
            <a:r>
              <a:rPr lang="en-GB" altLang="cs-CZ" sz="2800"/>
              <a:t>diagnostikou a s bojem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/>
              <a:t>proti </a:t>
            </a:r>
            <a:r>
              <a:rPr lang="cs-CZ" altLang="cs-CZ" sz="2800"/>
              <a:t>bolest</a:t>
            </a:r>
            <a:r>
              <a:rPr lang="en-GB" altLang="cs-CZ" sz="2800"/>
              <a:t>i v praktick</a:t>
            </a:r>
            <a:r>
              <a:rPr lang="cs-CZ" altLang="cs-CZ" sz="2800"/>
              <a:t>é</a:t>
            </a:r>
            <a:r>
              <a:rPr lang="en-GB" altLang="cs-CZ" sz="2800"/>
              <a:t> medic</a:t>
            </a:r>
            <a:r>
              <a:rPr lang="cs-CZ" altLang="cs-CZ" sz="2800"/>
              <a:t>í</a:t>
            </a:r>
            <a:r>
              <a:rPr lang="en-GB" altLang="cs-CZ" sz="2800"/>
              <a:t>n</a:t>
            </a:r>
            <a:r>
              <a:rPr lang="cs-CZ" altLang="cs-CZ" sz="2800"/>
              <a:t>ě?...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765D5-85E7-4C51-A322-F9ADF0F9775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28600" y="4495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accent2"/>
                </a:solidFill>
              </a:rPr>
              <a:t>Biologický a farmakologický přístup k bolesti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9E926-98CB-4036-A7E4-025F73B8072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381000"/>
          </a:xfrm>
          <a:noFill/>
        </p:spPr>
        <p:txBody>
          <a:bodyPr/>
          <a:lstStyle/>
          <a:p>
            <a:pPr eaLnBrk="1" hangingPunct="1"/>
            <a:r>
              <a:rPr lang="en-US" altLang="cs-CZ" sz="2000" smtClean="0">
                <a:solidFill>
                  <a:schemeClr val="tx1"/>
                </a:solidFill>
              </a:rPr>
              <a:t>CGRP (Calcitonin-gene related peptide), SP (Peptide substance)</a:t>
            </a:r>
            <a:endParaRPr lang="cs-CZ" altLang="cs-CZ" sz="2000" smtClean="0">
              <a:solidFill>
                <a:schemeClr val="tx1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F0428F-D06B-4604-83B3-015E3BD4336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dirty="0" smtClean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04800" y="165100"/>
            <a:ext cx="88392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Poškození tkáně většinou vyvolá bolestivou </a:t>
            </a:r>
            <a:r>
              <a:rPr lang="en-GB" altLang="cs-CZ" sz="2400" b="1" dirty="0" smtClean="0">
                <a:solidFill>
                  <a:srgbClr val="FF3300"/>
                </a:solidFill>
              </a:rPr>
              <a:t>“</a:t>
            </a:r>
            <a:r>
              <a:rPr lang="cs-CZ" altLang="cs-CZ" sz="2400" b="1" dirty="0" smtClean="0">
                <a:solidFill>
                  <a:srgbClr val="FF3300"/>
                </a:solidFill>
              </a:rPr>
              <a:t>senzaci</a:t>
            </a:r>
            <a:r>
              <a:rPr lang="en-GB" altLang="cs-CZ" sz="2400" b="1" dirty="0" smtClean="0">
                <a:solidFill>
                  <a:srgbClr val="FF3300"/>
                </a:solidFill>
              </a:rPr>
              <a:t>”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err="1" smtClean="0">
                <a:solidFill>
                  <a:srgbClr val="FF3300"/>
                </a:solidFill>
              </a:rPr>
              <a:t>vjem</a:t>
            </a: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u="sng" dirty="0" smtClean="0"/>
              <a:t>Bolest</a:t>
            </a:r>
            <a:r>
              <a:rPr lang="cs-CZ" altLang="cs-CZ" sz="2400" dirty="0" smtClean="0"/>
              <a:t>: 1 </a:t>
            </a:r>
            <a:r>
              <a:rPr lang="cs-CZ" altLang="cs-CZ" sz="2400" dirty="0"/>
              <a:t>je varovný signál, varuje před poškozením tkáně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2 může napomoci diagnostice a lokalizaci patologií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3 může být patologická, obtěžuje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u="sng" dirty="0" err="1" smtClean="0"/>
              <a:t>Slo</a:t>
            </a:r>
            <a:r>
              <a:rPr lang="cs-CZ" altLang="cs-CZ" sz="2400" u="sng" dirty="0" smtClean="0"/>
              <a:t>ž</a:t>
            </a:r>
            <a:r>
              <a:rPr lang="en-GB" altLang="cs-CZ" sz="2400" u="sng" dirty="0" err="1" smtClean="0"/>
              <a:t>ky</a:t>
            </a:r>
            <a:r>
              <a:rPr lang="cs-CZ" altLang="cs-CZ" sz="2400" u="sng" dirty="0" smtClean="0"/>
              <a:t> bolesti</a:t>
            </a:r>
            <a:r>
              <a:rPr lang="cs-CZ" altLang="cs-CZ" sz="2400" dirty="0" smtClean="0"/>
              <a:t>: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Algothymická </a:t>
            </a:r>
            <a:r>
              <a:rPr lang="cs-CZ" altLang="cs-CZ" sz="2400" dirty="0"/>
              <a:t>složka je emocionální doprovod bolesti</a:t>
            </a: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Algognostická </a:t>
            </a:r>
            <a:r>
              <a:rPr lang="cs-CZ" altLang="cs-CZ" sz="2400" dirty="0"/>
              <a:t>složka říká, kde a „co“ a jak nás bolí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Je </a:t>
            </a:r>
            <a:r>
              <a:rPr lang="cs-CZ" altLang="cs-CZ" sz="2400" dirty="0"/>
              <a:t>více druhů bolesti, které již nemají účel varování,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postrádají hodnotu signálu, neurologické vyšetření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bývá v normě, to jsou </a:t>
            </a:r>
            <a:r>
              <a:rPr lang="cs-CZ" altLang="cs-CZ" sz="2400" b="1" dirty="0">
                <a:solidFill>
                  <a:srgbClr val="FF3300"/>
                </a:solidFill>
              </a:rPr>
              <a:t>…neuralgie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Psychofyzikálně</a:t>
            </a:r>
            <a:r>
              <a:rPr lang="cs-CZ" altLang="cs-CZ" sz="1800" dirty="0"/>
              <a:t>: - není vztah mezi intenzitou podnětu a intenzitou vjemu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-je plynulý přechod mezi různým typy hmatové a bolestivé stimulace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šimrání, ostrý dotek, teplo, chlad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svědění, píchnutí, opaření, omrznutí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co svědí, musí se škrábat (?), … </a:t>
            </a:r>
            <a:r>
              <a:rPr lang="en-US" altLang="cs-CZ" sz="1800" dirty="0"/>
              <a:t>[</a:t>
            </a:r>
            <a:r>
              <a:rPr lang="en-US" altLang="cs-CZ" sz="1800" dirty="0" err="1"/>
              <a:t>Fenistil</a:t>
            </a:r>
            <a:r>
              <a:rPr lang="en-US" altLang="cs-CZ" sz="1800" dirty="0"/>
              <a:t> – </a:t>
            </a:r>
            <a:r>
              <a:rPr lang="en-US" altLang="cs-CZ" sz="1800" dirty="0" err="1"/>
              <a:t>antihistamini</a:t>
            </a:r>
            <a:r>
              <a:rPr lang="cs-CZ" altLang="cs-CZ" sz="1800" dirty="0"/>
              <a:t>kum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antiprurigino</a:t>
            </a:r>
            <a:r>
              <a:rPr lang="cs-CZ" altLang="cs-CZ" sz="1800" dirty="0"/>
              <a:t>sum</a:t>
            </a:r>
            <a:r>
              <a:rPr lang="en-US" altLang="cs-CZ" sz="1800" dirty="0"/>
              <a:t>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A0162F-E3FC-4328-94F0-1DE2055DDDA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04800" y="4114800"/>
            <a:ext cx="8153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40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accent2"/>
                </a:solidFill>
              </a:rPr>
              <a:t>Pokus o objektivní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accent2"/>
                </a:solidFill>
              </a:rPr>
              <a:t>(</a:t>
            </a:r>
            <a:r>
              <a:rPr lang="en-GB" altLang="cs-CZ" sz="4000">
                <a:solidFill>
                  <a:schemeClr val="accent2"/>
                </a:solidFill>
              </a:rPr>
              <a:t>= p</a:t>
            </a:r>
            <a:r>
              <a:rPr lang="cs-CZ" altLang="cs-CZ" sz="4000">
                <a:solidFill>
                  <a:schemeClr val="accent2"/>
                </a:solidFill>
              </a:rPr>
              <a:t>sychofyzikální) popis bolesti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CE739D-8270-40AC-8913-D441F5E3AE2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3300"/>
                </a:solidFill>
              </a:rPr>
              <a:t>Bolest je modifikována</a:t>
            </a:r>
            <a:endParaRPr lang="en-US" altLang="cs-CZ" b="1" smtClean="0">
              <a:solidFill>
                <a:srgbClr val="FF33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předchozí zkušeností</a:t>
            </a:r>
          </a:p>
          <a:p>
            <a:pPr eaLnBrk="1" hangingPunct="1"/>
            <a:r>
              <a:rPr lang="cs-CZ" altLang="cs-CZ" smtClean="0"/>
              <a:t>sugescí</a:t>
            </a:r>
          </a:p>
          <a:p>
            <a:pPr eaLnBrk="1" hangingPunct="1"/>
            <a:r>
              <a:rPr lang="cs-CZ" altLang="cs-CZ" smtClean="0"/>
              <a:t>emocemi, speciálně strache</a:t>
            </a:r>
            <a:r>
              <a:rPr lang="en-US" altLang="cs-CZ" smtClean="0"/>
              <a:t>m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současnou aktivací dalších smyslových vstupů</a:t>
            </a:r>
          </a:p>
          <a:p>
            <a:pPr eaLnBrk="1" hangingPunct="1"/>
            <a:r>
              <a:rPr lang="cs-CZ" altLang="cs-CZ" smtClean="0"/>
              <a:t>zaměřením pozornosti </a:t>
            </a:r>
          </a:p>
          <a:p>
            <a:pPr eaLnBrk="1" hangingPunct="1"/>
            <a:endParaRPr lang="en-US" altLang="cs-CZ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88106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35AEC-9D93-4A5F-9ED0-DFAB9C267CD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657600" y="0"/>
            <a:ext cx="5181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sympatického nervstva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vazokonstrikce, hypertenze, tachykardie,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pocení, zblednutí, husí kůže, mydriáza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parasympatiku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dirty="0"/>
              <a:t>hypotenze, bradykardie, nausea/ zvracení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motorickou odpověď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/>
              <a:t>... a </a:t>
            </a:r>
            <a:r>
              <a:rPr lang="cs-CZ" altLang="cs-CZ" sz="1800" dirty="0"/>
              <a:t>alteraci </a:t>
            </a:r>
            <a:r>
              <a:rPr lang="cs-CZ" altLang="cs-CZ" sz="1800" dirty="0" smtClean="0"/>
              <a:t>vědomí</a:t>
            </a:r>
            <a:endParaRPr lang="en-US" altLang="cs-CZ" sz="2000" dirty="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381000" y="152400"/>
            <a:ext cx="281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Bolest vyvolá aktivaci</a:t>
            </a:r>
            <a:endParaRPr lang="en-US" altLang="cs-CZ" sz="4000" b="1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/40/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F4705-3F51-4D52-9223-E42E9A830A0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8600" y="2973387"/>
            <a:ext cx="40703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b="1" dirty="0"/>
              <a:t>Patofyziologická klasifikace bolesti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Nociceptorová </a:t>
            </a:r>
            <a:r>
              <a:rPr lang="cs-CZ" altLang="cs-CZ" sz="1800" dirty="0"/>
              <a:t>(nociceptivní)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Periferní </a:t>
            </a:r>
            <a:r>
              <a:rPr lang="cs-CZ" altLang="cs-CZ" sz="1800" dirty="0"/>
              <a:t>neurogenní (neuropatická)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Centrální </a:t>
            </a:r>
            <a:r>
              <a:rPr lang="cs-CZ" altLang="cs-CZ" sz="1800" dirty="0"/>
              <a:t>neurogenní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Bolest </a:t>
            </a:r>
            <a:r>
              <a:rPr lang="cs-CZ" altLang="cs-CZ" sz="1800" dirty="0"/>
              <a:t>dysautonomní – z dysfunkce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sympatiku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Viscerální </a:t>
            </a:r>
            <a:endParaRPr lang="cs-CZ" altLang="cs-CZ" sz="1800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cs-CZ" altLang="cs-CZ" sz="1800" dirty="0" smtClean="0"/>
              <a:t>Psychogenní </a:t>
            </a:r>
            <a:endParaRPr lang="cs-CZ" altLang="cs-CZ" sz="1800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cs-CZ" sz="1800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343400" y="839787"/>
            <a:ext cx="4572000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dirty="0" err="1"/>
              <a:t>Akutní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bolest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je </a:t>
            </a:r>
            <a:r>
              <a:rPr lang="en-US" altLang="cs-CZ" sz="1800" dirty="0" err="1"/>
              <a:t>vyvolána</a:t>
            </a:r>
            <a:r>
              <a:rPr lang="en-US" altLang="cs-CZ" sz="1800" dirty="0"/>
              <a:t> </a:t>
            </a:r>
            <a:r>
              <a:rPr lang="en-US" altLang="cs-CZ" sz="1800" dirty="0" err="1"/>
              <a:t>identifikovatelnými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podněty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je </a:t>
            </a:r>
            <a:r>
              <a:rPr lang="en-US" altLang="cs-CZ" sz="1800" dirty="0" err="1"/>
              <a:t>krátkodobá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 err="1"/>
              <a:t>přestává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když</a:t>
            </a:r>
            <a:r>
              <a:rPr lang="en-US" altLang="cs-CZ" sz="1800" dirty="0"/>
              <a:t> je </a:t>
            </a:r>
            <a:r>
              <a:rPr lang="en-US" altLang="cs-CZ" sz="1800" dirty="0" err="1"/>
              <a:t>zhojeno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poranění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tkání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které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ji</a:t>
            </a:r>
            <a:r>
              <a:rPr lang="en-US" altLang="cs-CZ" sz="1800" dirty="0"/>
              <a:t> </a:t>
            </a:r>
            <a:r>
              <a:rPr lang="en-US" altLang="cs-CZ" sz="1800" dirty="0" err="1"/>
              <a:t>způsobilo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 err="1"/>
              <a:t>většinou</a:t>
            </a:r>
            <a:r>
              <a:rPr lang="en-US" altLang="cs-CZ" sz="1800" dirty="0"/>
              <a:t> se </a:t>
            </a:r>
            <a:r>
              <a:rPr lang="en-US" altLang="cs-CZ" sz="1800" dirty="0" err="1"/>
              <a:t>neopakuje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dirty="0" err="1"/>
              <a:t>Chronická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bolest</a:t>
            </a:r>
            <a:r>
              <a:rPr lang="en-US" altLang="cs-CZ" sz="1800" b="1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 smtClean="0"/>
              <a:t>-</a:t>
            </a:r>
            <a:r>
              <a:rPr lang="en-US" altLang="cs-CZ" sz="1800" dirty="0" err="1"/>
              <a:t>příčiny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nemusí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být</a:t>
            </a:r>
            <a:r>
              <a:rPr lang="en-US" altLang="cs-CZ" sz="1800" dirty="0"/>
              <a:t> </a:t>
            </a:r>
            <a:r>
              <a:rPr lang="en-US" altLang="cs-CZ" sz="1800" dirty="0" err="1"/>
              <a:t>vždy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identifikovatelné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 err="1"/>
              <a:t>intenzita</a:t>
            </a:r>
            <a:r>
              <a:rPr lang="en-US" altLang="cs-CZ" sz="1800" dirty="0"/>
              <a:t> </a:t>
            </a:r>
            <a:r>
              <a:rPr lang="en-US" altLang="cs-CZ" sz="1800" dirty="0" err="1"/>
              <a:t>bolesti</a:t>
            </a:r>
            <a:r>
              <a:rPr lang="en-US" altLang="cs-CZ" sz="1800" dirty="0"/>
              <a:t> je </a:t>
            </a:r>
            <a:r>
              <a:rPr lang="en-US" altLang="cs-CZ" sz="1800" dirty="0" err="1"/>
              <a:t>vždy</a:t>
            </a:r>
            <a:r>
              <a:rPr lang="en-US" altLang="cs-CZ" sz="1800" dirty="0"/>
              <a:t> </a:t>
            </a:r>
            <a:r>
              <a:rPr lang="en-US" altLang="cs-CZ" sz="1800" dirty="0" err="1"/>
              <a:t>vyšší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než</a:t>
            </a:r>
            <a:r>
              <a:rPr lang="en-US" altLang="cs-CZ" sz="1800" dirty="0"/>
              <a:t> </a:t>
            </a:r>
            <a:r>
              <a:rPr lang="en-US" altLang="cs-CZ" sz="1800" dirty="0" err="1"/>
              <a:t>odpovídá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intenzitě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stimulace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 err="1"/>
              <a:t>způsobuje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velké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tělesné</a:t>
            </a:r>
            <a:r>
              <a:rPr lang="en-US" altLang="cs-CZ" sz="1800" dirty="0"/>
              <a:t> </a:t>
            </a:r>
            <a:r>
              <a:rPr lang="en-US" altLang="cs-CZ" sz="1800" dirty="0" err="1"/>
              <a:t>i</a:t>
            </a:r>
            <a:r>
              <a:rPr lang="en-US" altLang="cs-CZ" sz="1800" dirty="0"/>
              <a:t> </a:t>
            </a:r>
            <a:r>
              <a:rPr lang="en-US" altLang="cs-CZ" sz="1800" dirty="0" err="1"/>
              <a:t>duševní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utrpení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 err="1"/>
              <a:t>zhoršuje</a:t>
            </a:r>
            <a:r>
              <a:rPr lang="en-US" altLang="cs-CZ" sz="1800" dirty="0"/>
              <a:t> </a:t>
            </a:r>
            <a:r>
              <a:rPr lang="en-US" altLang="cs-CZ" sz="1800" dirty="0" err="1"/>
              <a:t>kvalitu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života</a:t>
            </a:r>
            <a:endParaRPr lang="en-US" altLang="cs-CZ" sz="1800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" y="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FF3300"/>
                </a:solidFill>
              </a:rPr>
              <a:t>Typy bolesti, fenomenologie</a:t>
            </a:r>
            <a:endParaRPr lang="en-US" altLang="cs-CZ" sz="4400" b="1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2E3132-F4E6-4F7A-B59F-533EB4B29478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sp>
        <p:nvSpPr>
          <p:cNvPr id="4" name="Obdélník 3"/>
          <p:cNvSpPr/>
          <p:nvPr/>
        </p:nvSpPr>
        <p:spPr>
          <a:xfrm>
            <a:off x="228600" y="152400"/>
            <a:ext cx="4648200" cy="67725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I. Mechanoreceptors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Skin tactile sensibilities </a:t>
            </a:r>
            <a:r>
              <a:rPr lang="en-US" sz="1200" dirty="0">
                <a:latin typeface="Arial" charset="0"/>
              </a:rPr>
              <a:t>(epidermis and dermis)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Expanded tip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Merkel’s discs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Plus several other variants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Spray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Encapsulated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Meissner’s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Krause’s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Hair end-organs</a:t>
            </a:r>
          </a:p>
          <a:p>
            <a:pPr eaLnBrk="1" hangingPunct="1">
              <a:defRPr/>
            </a:pPr>
            <a:r>
              <a:rPr lang="cs-CZ" sz="1200" dirty="0">
                <a:latin typeface="Arial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Deep tissue sensibilities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Free nerve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Expanded tip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Spray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Encapsulated endings</a:t>
            </a:r>
            <a:r>
              <a:rPr lang="cs-CZ" sz="1200" dirty="0">
                <a:latin typeface="Arial" charset="0"/>
              </a:rPr>
              <a:t>)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Pacinian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Plus a few other variants</a:t>
            </a:r>
            <a:endParaRPr lang="cs-CZ" sz="1200" dirty="0">
              <a:latin typeface="Arial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spindles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Golgi tendon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Hearing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Sound receptors of cochlea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Equilibrium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Vestibular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Arterial pressure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Baroreceptors of carotid sinuses and aorta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Thermoreceptors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 receptors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Warmth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 receptors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Nociceptors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Pain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5029200" y="427038"/>
            <a:ext cx="4114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600" kern="0" dirty="0" smtClean="0">
                <a:solidFill>
                  <a:srgbClr val="FF3300"/>
                </a:solidFill>
              </a:rPr>
              <a:t>Mechanorecepce – receptorové orgány</a:t>
            </a:r>
            <a:br>
              <a:rPr lang="cs-CZ" sz="3600" kern="0" dirty="0" smtClean="0">
                <a:solidFill>
                  <a:srgbClr val="FF3300"/>
                </a:solidFill>
              </a:rPr>
            </a:br>
            <a:r>
              <a:rPr lang="cs-CZ" sz="3600" kern="0" dirty="0" smtClean="0">
                <a:solidFill>
                  <a:srgbClr val="FF3300"/>
                </a:solidFill>
              </a:rPr>
              <a:t>(dlouhý seznam </a:t>
            </a:r>
            <a:r>
              <a:rPr lang="cs-CZ" sz="3600" kern="0" dirty="0" smtClean="0">
                <a:solidFill>
                  <a:srgbClr val="FF3300"/>
                </a:solidFill>
                <a:sym typeface="Wingdings" panose="05000000000000000000" pitchFamily="2" charset="2"/>
              </a:rPr>
              <a:t></a:t>
            </a:r>
            <a:r>
              <a:rPr lang="cs-CZ" sz="3600" kern="0" dirty="0" smtClean="0">
                <a:solidFill>
                  <a:srgbClr val="FF3300"/>
                </a:solidFill>
              </a:rPr>
              <a:t>)</a:t>
            </a:r>
            <a:endParaRPr lang="en-US" sz="3600" kern="0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1B8BD9-D745-4032-A649-87AFABF10D3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3300"/>
                </a:solidFill>
              </a:rPr>
              <a:t>Čtyři  hlavní hmatové modality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6200" y="5830888"/>
            <a:ext cx="8915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1 hluboké čití,	2 vibrační čití,	3 dotek,vzdálenost dvou bodů, 	4 bolest, teplo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B76E2-22BE-4EA7-8571-D2146E50E41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553325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5029200" cy="2590800"/>
          </a:xfrm>
        </p:spPr>
        <p:txBody>
          <a:bodyPr/>
          <a:lstStyle/>
          <a:p>
            <a:pPr algn="l" eaLnBrk="1" hangingPunct="1"/>
            <a:r>
              <a:rPr lang="cs-CZ" altLang="cs-CZ" sz="3600" b="1" dirty="0" smtClean="0">
                <a:solidFill>
                  <a:srgbClr val="FF3300"/>
                </a:solidFill>
              </a:rPr>
              <a:t>Křížení </a:t>
            </a:r>
            <a:r>
              <a:rPr lang="en-GB" altLang="cs-CZ" sz="3600" b="1" dirty="0" err="1" smtClean="0">
                <a:solidFill>
                  <a:srgbClr val="FF3300"/>
                </a:solidFill>
              </a:rPr>
              <a:t>somatosensorick</a:t>
            </a:r>
            <a:r>
              <a:rPr lang="cs-CZ" altLang="cs-CZ" sz="3600" b="1" dirty="0" smtClean="0">
                <a:solidFill>
                  <a:srgbClr val="FF3300"/>
                </a:solidFill>
              </a:rPr>
              <a:t>ých míšních drah schematicky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845050" y="2505075"/>
            <a:ext cx="4146550" cy="2468563"/>
          </a:xfrm>
        </p:spPr>
        <p:txBody>
          <a:bodyPr/>
          <a:lstStyle/>
          <a:p>
            <a:pPr algn="l"/>
            <a:r>
              <a:rPr lang="cs-CZ" altLang="en-US" sz="2800" smtClean="0"/>
              <a:t>Část hmatových drah se kříží v příslušném míšním segmentu a druhá část dohromady na úrovni prodloužené míchy </a:t>
            </a:r>
            <a:endParaRPr lang="en-US" altLang="en-US" sz="2800" smtClean="0"/>
          </a:p>
        </p:txBody>
      </p:sp>
      <p:sp>
        <p:nvSpPr>
          <p:cNvPr id="2867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512F18-0E97-4AF8-9AB9-8C2DC89618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116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Nadpis 1"/>
          <p:cNvSpPr txBox="1">
            <a:spLocks/>
          </p:cNvSpPr>
          <p:nvPr/>
        </p:nvSpPr>
        <p:spPr bwMode="auto">
          <a:xfrm>
            <a:off x="4845050" y="5114925"/>
            <a:ext cx="4146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 dirty="0">
                <a:solidFill>
                  <a:schemeClr val="tx2"/>
                </a:solidFill>
              </a:rPr>
              <a:t>To je podklad Brown-Sequardova syndromu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28678" name="Nadpis 1"/>
          <p:cNvSpPr txBox="1">
            <a:spLocks/>
          </p:cNvSpPr>
          <p:nvPr/>
        </p:nvSpPr>
        <p:spPr bwMode="auto">
          <a:xfrm>
            <a:off x="4845050" y="-76200"/>
            <a:ext cx="4146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FF3300"/>
                </a:solidFill>
              </a:rPr>
              <a:t>Disociace dvou hmatových modalit při jednostranné poruše míchy</a:t>
            </a:r>
            <a:endParaRPr lang="en-US" altLang="en-US" sz="360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C1D90-4893-4E4C-9576-885E3F4C8D5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FF3300"/>
                </a:solidFill>
              </a:rPr>
              <a:t>Typy vláken vedoucích bolest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C-fibres</a:t>
            </a:r>
            <a:r>
              <a:rPr lang="cs-CZ" altLang="cs-CZ" sz="2000" smtClean="0"/>
              <a:t> – without myelin sheets, </a:t>
            </a:r>
            <a:r>
              <a:rPr lang="en-US" altLang="cs-CZ" sz="2000" smtClean="0"/>
              <a:t>action potentials</a:t>
            </a:r>
            <a:r>
              <a:rPr lang="cs-CZ" altLang="cs-CZ" sz="2000" smtClean="0"/>
              <a:t> are</a:t>
            </a:r>
            <a:br>
              <a:rPr lang="cs-CZ" altLang="cs-CZ" sz="2000" smtClean="0"/>
            </a:br>
            <a:r>
              <a:rPr lang="cs-CZ" altLang="cs-CZ" sz="2000" smtClean="0"/>
              <a:t>convected slowly, fibres convect deep, nonaccurate localized, diffuse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</a:t>
            </a:r>
            <a:r>
              <a:rPr lang="el-GR" altLang="cs-CZ" sz="2000" b="1" smtClean="0">
                <a:cs typeface="Arial" panose="020B0604020202020204" pitchFamily="34" charset="0"/>
              </a:rPr>
              <a:t>δ</a:t>
            </a:r>
            <a:r>
              <a:rPr lang="cs-CZ" altLang="cs-CZ" sz="2000" b="1" smtClean="0">
                <a:cs typeface="Arial" panose="020B0604020202020204" pitchFamily="34" charset="0"/>
              </a:rPr>
              <a:t>-fibres</a:t>
            </a:r>
            <a:r>
              <a:rPr lang="cs-CZ" altLang="cs-CZ" sz="2000" smtClean="0">
                <a:cs typeface="Arial" panose="020B0604020202020204" pitchFamily="34" charset="0"/>
              </a:rPr>
              <a:t> – with thin myelin sheet, fibres mediate</a:t>
            </a:r>
            <a:br>
              <a:rPr lang="cs-CZ" altLang="cs-CZ" sz="2000" smtClean="0">
                <a:cs typeface="Arial" panose="020B0604020202020204" pitchFamily="34" charset="0"/>
              </a:rPr>
            </a:br>
            <a:r>
              <a:rPr lang="cs-CZ" altLang="cs-CZ" sz="2000" smtClean="0">
                <a:cs typeface="Arial" panose="020B0604020202020204" pitchFamily="34" charset="0"/>
              </a:rPr>
              <a:t>fast con</a:t>
            </a:r>
            <a:r>
              <a:rPr lang="en-US" altLang="cs-CZ" sz="2000" smtClean="0">
                <a:cs typeface="Arial" panose="020B0604020202020204" pitchFamily="34" charset="0"/>
              </a:rPr>
              <a:t>duction</a:t>
            </a:r>
            <a:r>
              <a:rPr lang="cs-CZ" altLang="cs-CZ" sz="2000" smtClean="0">
                <a:cs typeface="Arial" panose="020B0604020202020204" pitchFamily="34" charset="0"/>
              </a:rPr>
              <a:t> of sharp, accurate localized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cs typeface="Arial" panose="020B0604020202020204" pitchFamily="34" charset="0"/>
              </a:rPr>
              <a:t>A</a:t>
            </a:r>
            <a:r>
              <a:rPr lang="el-GR" altLang="cs-CZ" sz="2000" b="1" smtClean="0">
                <a:cs typeface="Arial" panose="020B0604020202020204" pitchFamily="34" charset="0"/>
              </a:rPr>
              <a:t>α</a:t>
            </a:r>
            <a:r>
              <a:rPr lang="cs-CZ" altLang="cs-CZ" sz="2000" b="1" smtClean="0">
                <a:cs typeface="Arial" panose="020B0604020202020204" pitchFamily="34" charset="0"/>
              </a:rPr>
              <a:t>/A</a:t>
            </a:r>
            <a:r>
              <a:rPr lang="el-GR" altLang="cs-CZ" sz="2000" b="1" smtClean="0">
                <a:cs typeface="Arial" panose="020B0604020202020204" pitchFamily="34" charset="0"/>
              </a:rPr>
              <a:t>β</a:t>
            </a:r>
            <a:r>
              <a:rPr lang="cs-CZ" altLang="cs-CZ" sz="2000" b="1" smtClean="0">
                <a:cs typeface="Arial" panose="020B0604020202020204" pitchFamily="34" charset="0"/>
              </a:rPr>
              <a:t>-fibres</a:t>
            </a:r>
            <a:r>
              <a:rPr lang="cs-CZ" altLang="cs-CZ" sz="2000" smtClean="0">
                <a:cs typeface="Arial" panose="020B0604020202020204" pitchFamily="34" charset="0"/>
              </a:rPr>
              <a:t> – large myelinated. Fibres do not</a:t>
            </a:r>
            <a:br>
              <a:rPr lang="cs-CZ" altLang="cs-CZ" sz="2000" smtClean="0">
                <a:cs typeface="Arial" panose="020B0604020202020204" pitchFamily="34" charset="0"/>
              </a:rPr>
            </a:br>
            <a:r>
              <a:rPr lang="cs-CZ" altLang="cs-CZ" sz="2000" smtClean="0">
                <a:cs typeface="Arial" panose="020B0604020202020204" pitchFamily="34" charset="0"/>
              </a:rPr>
              <a:t>convect nociceptive stimuli, they mediate tactile stimuli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cs typeface="Arial" panose="020B0604020202020204" pitchFamily="34" charset="0"/>
              </a:rPr>
              <a:t>Afferent fibres enter dorsal spinal roots. In this region exist  excitatory and inhibitory interneurons. Inhibitory interneurons </a:t>
            </a:r>
            <a:r>
              <a:rPr lang="en-US" altLang="cs-CZ" sz="2000" smtClean="0">
                <a:cs typeface="Arial" panose="020B0604020202020204" pitchFamily="34" charset="0"/>
              </a:rPr>
              <a:t>gate</a:t>
            </a:r>
            <a:r>
              <a:rPr lang="cs-CZ" altLang="cs-CZ" sz="2000" smtClean="0">
                <a:cs typeface="Arial" panose="020B0604020202020204" pitchFamily="34" charset="0"/>
              </a:rPr>
              <a:t> </a:t>
            </a:r>
            <a:r>
              <a:rPr lang="en-US" altLang="cs-CZ" sz="2000" smtClean="0">
                <a:cs typeface="Arial" panose="020B0604020202020204" pitchFamily="34" charset="0"/>
              </a:rPr>
              <a:t>the passage of </a:t>
            </a:r>
            <a:r>
              <a:rPr lang="cs-CZ" altLang="cs-CZ" sz="2000" smtClean="0">
                <a:cs typeface="Arial" panose="020B0604020202020204" pitchFamily="34" charset="0"/>
              </a:rPr>
              <a:t>information into thalamus and cortex.</a:t>
            </a:r>
            <a:br>
              <a:rPr lang="cs-CZ" altLang="cs-CZ" sz="2000" smtClean="0">
                <a:cs typeface="Arial" panose="020B0604020202020204" pitchFamily="34" charset="0"/>
              </a:rPr>
            </a:br>
            <a:endParaRPr lang="el-GR" altLang="cs-CZ" sz="2000" smtClean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AC9B8-2561-4E9E-80CD-5913F75334E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990600"/>
            <a:ext cx="800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/>
              <a:t>They are sensitive on the </a:t>
            </a:r>
            <a:r>
              <a:rPr lang="cs-CZ" altLang="cs-CZ" sz="2000" b="1" dirty="0"/>
              <a:t>pH changes</a:t>
            </a:r>
            <a:r>
              <a:rPr lang="cs-CZ" altLang="cs-CZ" sz="2000" dirty="0"/>
              <a:t> (pH in</a:t>
            </a:r>
            <a:br>
              <a:rPr lang="cs-CZ" altLang="cs-CZ" sz="2000" dirty="0"/>
            </a:br>
            <a:r>
              <a:rPr lang="cs-CZ" altLang="cs-CZ" sz="2000" dirty="0"/>
              <a:t>acute abscess, phlegmona reaches 5,8 = pain, pH in chro</a:t>
            </a:r>
            <a:r>
              <a:rPr lang="en-US" altLang="cs-CZ" sz="2000" dirty="0" err="1"/>
              <a:t>nic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abscess is normal, without pain</a:t>
            </a:r>
            <a:r>
              <a:rPr lang="cs-CZ" altLang="cs-CZ" sz="2000" dirty="0" smtClean="0"/>
              <a:t>) </a:t>
            </a:r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/>
              <a:t>Nociceptors register the </a:t>
            </a:r>
            <a:r>
              <a:rPr lang="cs-CZ" altLang="cs-CZ" sz="2000" b="1" dirty="0"/>
              <a:t>ratio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:Ca</a:t>
            </a:r>
            <a:r>
              <a:rPr lang="cs-CZ" altLang="cs-CZ" sz="2000" b="1" baseline="30000" dirty="0"/>
              <a:t>2+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(treshold for pain is lower in the lower 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 level in ECV)</a:t>
            </a:r>
            <a:endParaRPr lang="cs-CZ" altLang="cs-CZ" sz="2000" dirty="0">
              <a:solidFill>
                <a:srgbClr val="FFFF00"/>
              </a:solidFill>
            </a:endParaRP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0" y="2514600"/>
            <a:ext cx="8915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evoking inflammation </a:t>
            </a:r>
            <a:r>
              <a:rPr lang="en-US" altLang="cs-CZ" sz="2000" dirty="0"/>
              <a:t>are </a:t>
            </a:r>
            <a:r>
              <a:rPr lang="cs-CZ" altLang="cs-CZ" sz="2000" dirty="0"/>
              <a:t>(permeability of vessel wall, oedema)</a:t>
            </a:r>
            <a:br>
              <a:rPr lang="cs-CZ" altLang="cs-CZ" sz="2000" dirty="0"/>
            </a:br>
            <a:r>
              <a:rPr lang="cs-CZ" altLang="cs-CZ" sz="2000" dirty="0"/>
              <a:t>histamin, bradykinin,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direct influence of free-nerve endings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potassium, histamin, bradykinin,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sensitisation of nociceptors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prostaglandins, esp. PgE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interleukin-1,</a:t>
            </a:r>
            <a:br>
              <a:rPr lang="cs-CZ" altLang="cs-CZ" sz="2000" dirty="0"/>
            </a:br>
            <a:r>
              <a:rPr lang="cs-CZ" altLang="cs-CZ" sz="2000" dirty="0"/>
              <a:t>interleukin-6, cyclooxygenases (COX-1, COX-2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From activated free nerve endings P-substance is released.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	</a:t>
            </a:r>
            <a:r>
              <a:rPr lang="cs-CZ" altLang="cs-CZ" sz="2000" dirty="0"/>
              <a:t>It influences vessel wall (vasodilation, permeability of vessel</a:t>
            </a:r>
            <a:br>
              <a:rPr lang="cs-CZ" altLang="cs-CZ" sz="2000" dirty="0"/>
            </a:br>
            <a:r>
              <a:rPr lang="cs-CZ" altLang="cs-CZ" sz="2000" dirty="0"/>
              <a:t>wall, oedema) and mast cells (release of histamin after degranulation)</a:t>
            </a:r>
            <a:r>
              <a:rPr lang="en-US" altLang="cs-CZ" sz="2000" dirty="0"/>
              <a:t>.</a:t>
            </a:r>
            <a:r>
              <a:rPr lang="cs-CZ" altLang="cs-CZ" sz="2000" dirty="0"/>
              <a:t>   </a:t>
            </a: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FF3300"/>
                </a:solidFill>
              </a:rPr>
              <a:t>Nociceptory, bolestivé receptory = dedikované</a:t>
            </a:r>
            <a:br>
              <a:rPr lang="cs-CZ" altLang="cs-CZ" sz="2800" b="1" smtClean="0">
                <a:solidFill>
                  <a:srgbClr val="FF3300"/>
                </a:solidFill>
              </a:rPr>
            </a:br>
            <a:r>
              <a:rPr lang="cs-CZ" altLang="cs-CZ" sz="2800" b="1" smtClean="0">
                <a:solidFill>
                  <a:srgbClr val="FF3300"/>
                </a:solidFill>
              </a:rPr>
              <a:t>receptory, iontové kanály a volná nervová zakončení</a:t>
            </a:r>
            <a:endParaRPr lang="en-US" altLang="cs-CZ" sz="280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B0287-B2AC-4A3A-8E05-912665CF650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19200" y="533400"/>
            <a:ext cx="64770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2800" b="1">
                <a:solidFill>
                  <a:srgbClr val="FF3300"/>
                </a:solidFill>
              </a:rPr>
              <a:t>Podněty vyvolávající bolest</a:t>
            </a:r>
            <a:r>
              <a:rPr lang="en-US" altLang="cs-CZ" sz="2800"/>
              <a:t>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-c</a:t>
            </a:r>
            <a:r>
              <a:rPr lang="en-US" altLang="cs-CZ" sz="2800"/>
              <a:t>hemické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endogenní mediátory zánětu (bradykinin, prostaglandiny, serotonin, histamin, K+, H+, Il-1)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exogenní látky (kapsaicin, formalin)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tepelné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poškozující teplota nad 42°C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-m</a:t>
            </a:r>
            <a:r>
              <a:rPr lang="en-US" altLang="cs-CZ" sz="2800"/>
              <a:t>echanické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71B6F-C025-43B9-8598-7BA2E1D4198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</a:rPr>
              <a:t>Re</a:t>
            </a:r>
            <a:r>
              <a:rPr lang="en-US" altLang="cs-CZ" sz="2400">
                <a:solidFill>
                  <a:srgbClr val="009900"/>
                </a:solidFill>
              </a:rPr>
              <a:t>akce (R)</a:t>
            </a:r>
            <a:r>
              <a:rPr lang="cs-CZ" altLang="cs-CZ" sz="2400">
                <a:solidFill>
                  <a:srgbClr val="009900"/>
                </a:solidFill>
              </a:rPr>
              <a:t> </a:t>
            </a:r>
            <a:r>
              <a:rPr lang="en-US" altLang="cs-CZ" sz="2400">
                <a:solidFill>
                  <a:srgbClr val="009900"/>
                </a:solidFill>
              </a:rPr>
              <a:t>je funkce intenzity stimulu (S), </a:t>
            </a:r>
            <a:r>
              <a:rPr lang="cs-CZ" altLang="cs-CZ" sz="2400">
                <a:solidFill>
                  <a:srgbClr val="009900"/>
                </a:solidFill>
              </a:rPr>
              <a:t>R</a:t>
            </a:r>
            <a:r>
              <a:rPr lang="en-US" altLang="cs-CZ" sz="2400">
                <a:solidFill>
                  <a:srgbClr val="009900"/>
                </a:solidFill>
              </a:rPr>
              <a:t>=f(S)</a:t>
            </a:r>
            <a:r>
              <a:rPr lang="cs-CZ" altLang="cs-CZ" sz="2400">
                <a:solidFill>
                  <a:srgbClr val="009900"/>
                </a:solidFill>
              </a:rPr>
              <a:t>, příklad: hmat</a:t>
            </a:r>
            <a:endParaRPr lang="en-US" altLang="cs-CZ" sz="2400">
              <a:solidFill>
                <a:srgbClr val="0099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405061-8A99-46E1-BA4B-BE32794CC38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pic>
        <p:nvPicPr>
          <p:cNvPr id="32771" name="Picture 9" descr="capform_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42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0795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 se děje při bolestivé stimulaci </a:t>
            </a: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19188" y="16383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aktivují se tetrodotoxin rezistentní (TTX-R) kanály 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uvolňuje se z poškozených buněk ATP a působí jako mediátor bolesti. Receptory ATP jsou purinové receptory (P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X)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aktivují se </a:t>
            </a:r>
            <a:r>
              <a:rPr lang="cs-CZ" altLang="cs-CZ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vaniloidové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receptory (VR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,-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receptory pro </a:t>
            </a:r>
            <a:r>
              <a:rPr lang="cs-CZ" altLang="cs-CZ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kapsaicin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, které se aktivují i při poškozující teplotě </a:t>
            </a:r>
            <a:r>
              <a:rPr lang="cs-CZ" altLang="cs-CZ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nad 42°C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cs-CZ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6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 &lt; 6.5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aktivují se ASIC kanály - acid sensing ion channels, které se uplatňují zejména při poklesu pH &lt; 6.5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upregulují se postsynaptické receptory pro excitační transmitery - glutamát (NMDA) a substance P (NK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685859-C5EB-41BD-AAED-79D90337117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Vaniloidové receptory a bolest</a:t>
            </a:r>
            <a:endParaRPr lang="en-US" altLang="cs-CZ" smtClean="0">
              <a:solidFill>
                <a:srgbClr val="FF33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Ptáci versus savci...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(Versus hmyz...)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Konzumace pálivých papriček vede ke zvýšení prahu pro bolest</a:t>
            </a:r>
            <a:endParaRPr lang="en-GB" altLang="cs-CZ" smtClean="0"/>
          </a:p>
          <a:p>
            <a:pPr eaLnBrk="1" hangingPunct="1">
              <a:buFontTx/>
              <a:buNone/>
            </a:pPr>
            <a:r>
              <a:rPr lang="en-GB" altLang="cs-CZ" smtClean="0"/>
              <a:t>N</a:t>
            </a:r>
            <a:r>
              <a:rPr lang="cs-CZ" altLang="cs-CZ" smtClean="0"/>
              <a:t>á</a:t>
            </a:r>
            <a:r>
              <a:rPr lang="en-GB" altLang="cs-CZ" smtClean="0"/>
              <a:t>plasti</a:t>
            </a:r>
            <a:r>
              <a:rPr lang="cs-CZ" altLang="cs-CZ" smtClean="0"/>
              <a:t> s capsaicinem se používají k úlevě od bolesti u kořenových syndromů u příslušných míšních segmentů</a:t>
            </a:r>
            <a:r>
              <a:rPr lang="en-GB" altLang="cs-CZ" smtClean="0"/>
              <a:t> </a:t>
            </a:r>
            <a:endParaRPr lang="en-US" altLang="cs-CZ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4145D1-C03F-4D1D-8F2A-C9FA6DFEAC9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  <p:sp>
        <p:nvSpPr>
          <p:cNvPr id="34819" name="Rectangle 25"/>
          <p:cNvSpPr>
            <a:spLocks noChangeArrowheads="1"/>
          </p:cNvSpPr>
          <p:nvPr/>
        </p:nvSpPr>
        <p:spPr bwMode="auto">
          <a:xfrm>
            <a:off x="254000" y="211138"/>
            <a:ext cx="889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Vrátková teorie bolesti</a:t>
            </a:r>
            <a:r>
              <a:rPr lang="cs-CZ" altLang="cs-CZ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míšní úroveň</a:t>
            </a:r>
            <a:endParaRPr lang="cs-CZ" altLang="cs-CZ" sz="4400">
              <a:solidFill>
                <a:schemeClr val="tx2"/>
              </a:solidFill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346200" y="855663"/>
            <a:ext cx="6324600" cy="5791200"/>
            <a:chOff x="68" y="1224"/>
            <a:chExt cx="2764" cy="2730"/>
          </a:xfrm>
        </p:grpSpPr>
        <p:pic>
          <p:nvPicPr>
            <p:cNvPr id="34821" name="Picture 24" descr="o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224"/>
              <a:ext cx="2764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2" name="Group 21"/>
            <p:cNvGrpSpPr>
              <a:grpSpLocks/>
            </p:cNvGrpSpPr>
            <p:nvPr/>
          </p:nvGrpSpPr>
          <p:grpSpPr bwMode="auto">
            <a:xfrm>
              <a:off x="1200" y="2568"/>
              <a:ext cx="96" cy="96"/>
              <a:chOff x="1248" y="2400"/>
              <a:chExt cx="96" cy="96"/>
            </a:xfrm>
          </p:grpSpPr>
          <p:sp>
            <p:nvSpPr>
              <p:cNvPr id="34839" name="Line 23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4840" name="Line 22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4823" name="Group 18"/>
            <p:cNvGrpSpPr>
              <a:grpSpLocks/>
            </p:cNvGrpSpPr>
            <p:nvPr/>
          </p:nvGrpSpPr>
          <p:grpSpPr bwMode="auto">
            <a:xfrm>
              <a:off x="1776" y="2472"/>
              <a:ext cx="96" cy="96"/>
              <a:chOff x="1248" y="2400"/>
              <a:chExt cx="96" cy="96"/>
            </a:xfrm>
          </p:grpSpPr>
          <p:sp>
            <p:nvSpPr>
              <p:cNvPr id="34837" name="Line 20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4838" name="Line 19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4824" name="Group 15"/>
            <p:cNvGrpSpPr>
              <a:grpSpLocks/>
            </p:cNvGrpSpPr>
            <p:nvPr/>
          </p:nvGrpSpPr>
          <p:grpSpPr bwMode="auto">
            <a:xfrm>
              <a:off x="1776" y="2904"/>
              <a:ext cx="96" cy="96"/>
              <a:chOff x="1248" y="2400"/>
              <a:chExt cx="96" cy="96"/>
            </a:xfrm>
          </p:grpSpPr>
          <p:sp>
            <p:nvSpPr>
              <p:cNvPr id="34835" name="Line 1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4836" name="Line 16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4825" name="Line 14"/>
            <p:cNvSpPr>
              <a:spLocks noChangeShapeType="1"/>
            </p:cNvSpPr>
            <p:nvPr/>
          </p:nvSpPr>
          <p:spPr bwMode="auto">
            <a:xfrm>
              <a:off x="1536" y="2424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4826" name="Line 13"/>
            <p:cNvSpPr>
              <a:spLocks noChangeShapeType="1"/>
            </p:cNvSpPr>
            <p:nvPr/>
          </p:nvSpPr>
          <p:spPr bwMode="auto">
            <a:xfrm>
              <a:off x="1536" y="300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4827" name="Text Box 12"/>
            <p:cNvSpPr txBox="1">
              <a:spLocks noChangeArrowheads="1"/>
            </p:cNvSpPr>
            <p:nvPr/>
          </p:nvSpPr>
          <p:spPr bwMode="auto">
            <a:xfrm>
              <a:off x="288" y="3384"/>
              <a:ext cx="114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Substantia gelatinosa </a:t>
              </a:r>
              <a:endPara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II. a III. Rexedova zóna</a:t>
              </a:r>
              <a:endParaRPr lang="cs-CZ" altLang="cs-CZ" sz="1800"/>
            </a:p>
          </p:txBody>
        </p:sp>
        <p:sp>
          <p:nvSpPr>
            <p:cNvPr id="34828" name="Text Box 11"/>
            <p:cNvSpPr txBox="1">
              <a:spLocks noChangeArrowheads="1"/>
            </p:cNvSpPr>
            <p:nvPr/>
          </p:nvSpPr>
          <p:spPr bwMode="auto">
            <a:xfrm>
              <a:off x="192" y="2136"/>
              <a:ext cx="3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rychlá</a:t>
              </a:r>
              <a:endParaRPr lang="cs-CZ" altLang="cs-CZ" sz="1800"/>
            </a:p>
          </p:txBody>
        </p:sp>
        <p:sp>
          <p:nvSpPr>
            <p:cNvPr id="34829" name="Text Box 10"/>
            <p:cNvSpPr txBox="1">
              <a:spLocks noChangeArrowheads="1"/>
            </p:cNvSpPr>
            <p:nvPr/>
          </p:nvSpPr>
          <p:spPr bwMode="auto">
            <a:xfrm>
              <a:off x="240" y="3048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cs typeface="Arial" panose="020B0604020202020204" pitchFamily="34" charset="0"/>
                </a:rPr>
                <a:t>pomalá</a:t>
              </a:r>
              <a:endParaRPr lang="cs-CZ" altLang="cs-CZ" sz="1800"/>
            </a:p>
          </p:txBody>
        </p:sp>
        <p:sp>
          <p:nvSpPr>
            <p:cNvPr id="34830" name="Text Box 9"/>
            <p:cNvSpPr txBox="1">
              <a:spLocks noChangeArrowheads="1"/>
            </p:cNvSpPr>
            <p:nvPr/>
          </p:nvSpPr>
          <p:spPr bwMode="auto">
            <a:xfrm>
              <a:off x="192" y="3120"/>
              <a:ext cx="4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pomalá</a:t>
              </a:r>
              <a:endParaRPr lang="cs-CZ" altLang="cs-CZ" sz="1800"/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1200" y="28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4832" name="Line 7"/>
            <p:cNvSpPr>
              <a:spLocks noChangeShapeType="1"/>
            </p:cNvSpPr>
            <p:nvPr/>
          </p:nvSpPr>
          <p:spPr bwMode="auto">
            <a:xfrm>
              <a:off x="1200" y="2832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4833" name="Line 6"/>
            <p:cNvSpPr>
              <a:spLocks noChangeShapeType="1"/>
            </p:cNvSpPr>
            <p:nvPr/>
          </p:nvSpPr>
          <p:spPr bwMode="auto">
            <a:xfrm>
              <a:off x="1536" y="297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4834" name="Line 5"/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2380E6-25D7-4921-91E8-0D9252F138F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685800" y="-152400"/>
            <a:ext cx="77930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Opioidní systém </a:t>
            </a:r>
            <a:endParaRPr lang="cs-CZ" altLang="cs-CZ" sz="4400">
              <a:solidFill>
                <a:srgbClr val="FF33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17550" y="1247775"/>
            <a:ext cx="77724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nigrostriatální a mezolimbický dopaminergní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ovlivnění motoriky a systému odměny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hypotalamo-hypofyzární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modulace hormonální sekrece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ascendentní a descendentní dráhy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modulace bolesti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ascendentní – mícha, talamus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descendentní – periakvedultální šedá hmota (periaquaeductal grey), rafeální jádra</a:t>
            </a:r>
            <a:endParaRPr lang="cs-CZ" alt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FD4FCA-B24F-4127-80B9-6CB85ACEFD1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 smtClean="0"/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28600" y="4572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Endogenní opioidy</a:t>
            </a:r>
            <a:endParaRPr lang="cs-CZ" altLang="cs-CZ" sz="4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36868" name="Rectangle 19"/>
          <p:cNvSpPr>
            <a:spLocks noChangeArrowheads="1"/>
          </p:cNvSpPr>
          <p:nvPr/>
        </p:nvSpPr>
        <p:spPr bwMode="auto">
          <a:xfrm>
            <a:off x="5176838" y="1524000"/>
            <a:ext cx="39671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amidy a estery mastných kyselin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anandamid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almitoyl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etanolamid PEA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Receptory CB1 a CB2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CB1 v PAG a RVM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senzorický neuron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CB2 ve strukturách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imunitního systému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FAAH – hydroláza amidů MK</a:t>
            </a:r>
            <a:endParaRPr lang="en-US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altLang="cs-CZ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plat</a:t>
            </a:r>
            <a:r>
              <a:rPr lang="cs-CZ" altLang="cs-CZ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ňují se také ve vnitřním uchu a ve sluchové dráze</a:t>
            </a:r>
            <a:endParaRPr lang="cs-CZ" altLang="cs-CZ" sz="2000">
              <a:solidFill>
                <a:schemeClr val="bg2"/>
              </a:solidFill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28600" y="12954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-endorfin (31 aminokyselin)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Endomorfin (4 aminokyseliny)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Leu-enkefalin (5 aminokyselin)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Met-enkefalin (5 aminokyselin)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Dynorfin (A 1-8, B 1-17)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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nociceptin/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orfanin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nocistatin</a:t>
            </a:r>
            <a:endParaRPr lang="cs-CZ" altLang="cs-CZ" sz="2000" b="1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6870" name="Rectangle 17"/>
          <p:cNvSpPr>
            <a:spLocks noChangeArrowheads="1"/>
          </p:cNvSpPr>
          <p:nvPr/>
        </p:nvSpPr>
        <p:spPr bwMode="auto">
          <a:xfrm>
            <a:off x="228600" y="3962400"/>
            <a:ext cx="57959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presynaptické receptory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inhibice uvolňování neurotransmiterů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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Ca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2+ </a:t>
            </a:r>
            <a:endParaRPr lang="cs-CZ" altLang="cs-CZ" sz="2000"/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postsynaptické receptory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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vodivost – hyperpolarizace</a:t>
            </a:r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membrány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6871" name="Rectangle 18"/>
          <p:cNvSpPr>
            <a:spLocks noChangeArrowheads="1"/>
          </p:cNvSpPr>
          <p:nvPr/>
        </p:nvSpPr>
        <p:spPr bwMode="auto">
          <a:xfrm>
            <a:off x="5638800" y="22860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Endogenní kanabinoidy</a:t>
            </a:r>
            <a:endParaRPr lang="cs-CZ" altLang="cs-CZ" sz="4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81A40-0DFD-4F5E-8773-018DB7E620F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smtClean="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5" y="76200"/>
            <a:ext cx="7699230" cy="591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324600"/>
            <a:ext cx="8229600" cy="563563"/>
          </a:xfrm>
        </p:spPr>
        <p:txBody>
          <a:bodyPr/>
          <a:lstStyle/>
          <a:p>
            <a:pPr algn="r" eaLnBrk="1" hangingPunct="1"/>
            <a:r>
              <a:rPr lang="en-US" altLang="cs-CZ" sz="4000" dirty="0" err="1" smtClean="0">
                <a:solidFill>
                  <a:schemeClr val="accent2"/>
                </a:solidFill>
              </a:rPr>
              <a:t>Headovy</a:t>
            </a:r>
            <a:r>
              <a:rPr lang="en-US" altLang="cs-CZ" sz="4000" dirty="0" smtClean="0">
                <a:solidFill>
                  <a:schemeClr val="accent2"/>
                </a:solidFill>
              </a:rPr>
              <a:t> z</a:t>
            </a:r>
            <a:r>
              <a:rPr lang="cs-CZ" altLang="cs-CZ" sz="4000" dirty="0" smtClean="0">
                <a:solidFill>
                  <a:schemeClr val="accent2"/>
                </a:solidFill>
              </a:rPr>
              <a:t>ó</a:t>
            </a:r>
            <a:r>
              <a:rPr lang="en-US" altLang="cs-CZ" sz="4000" dirty="0" err="1" smtClean="0">
                <a:solidFill>
                  <a:schemeClr val="accent2"/>
                </a:solidFill>
              </a:rPr>
              <a:t>ny</a:t>
            </a:r>
            <a:r>
              <a:rPr lang="en-US" altLang="cs-CZ" sz="4000" dirty="0" smtClean="0">
                <a:solidFill>
                  <a:schemeClr val="accent2"/>
                </a:solidFill>
              </a:rPr>
              <a:t>, </a:t>
            </a:r>
            <a:r>
              <a:rPr lang="cs-CZ" altLang="cs-CZ" sz="4000" dirty="0" smtClean="0">
                <a:solidFill>
                  <a:schemeClr val="accent2"/>
                </a:solidFill>
              </a:rPr>
              <a:t>Přenesená bolest</a:t>
            </a:r>
            <a:endParaRPr lang="en-US" altLang="cs-CZ" sz="4000" dirty="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45DBDB-5DA3-425B-8FB1-2677A217E01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FF3300"/>
                </a:solidFill>
              </a:rPr>
              <a:t>Přenesená</a:t>
            </a:r>
            <a:r>
              <a:rPr lang="en-US" altLang="cs-CZ" sz="4000" smtClean="0">
                <a:solidFill>
                  <a:srgbClr val="FF3300"/>
                </a:solidFill>
              </a:rPr>
              <a:t> a</a:t>
            </a:r>
            <a:br>
              <a:rPr lang="en-US" altLang="cs-CZ" sz="4000" smtClean="0">
                <a:solidFill>
                  <a:srgbClr val="FF3300"/>
                </a:solidFill>
              </a:rPr>
            </a:br>
            <a:r>
              <a:rPr lang="en-US" altLang="cs-CZ" sz="4000" smtClean="0">
                <a:solidFill>
                  <a:srgbClr val="FF3300"/>
                </a:solidFill>
              </a:rPr>
              <a:t>p</a:t>
            </a:r>
            <a:r>
              <a:rPr lang="cs-CZ" altLang="cs-CZ" sz="4000" smtClean="0">
                <a:solidFill>
                  <a:srgbClr val="FF3300"/>
                </a:solidFill>
              </a:rPr>
              <a:t>atologická bolest</a:t>
            </a:r>
            <a:endParaRPr lang="en-US" altLang="cs-CZ" sz="4000" smtClean="0">
              <a:solidFill>
                <a:srgbClr val="FF3300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953000" y="22098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tx2"/>
                </a:solidFill>
              </a:rPr>
              <a:t>Další patologické „senzace“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…,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bolesti hlavy,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neuralgia n.</a:t>
            </a:r>
            <a:r>
              <a:rPr lang="en-US" altLang="cs-CZ" sz="2800">
                <a:solidFill>
                  <a:schemeClr val="tx2"/>
                </a:solidFill>
              </a:rPr>
              <a:t> </a:t>
            </a:r>
            <a:r>
              <a:rPr lang="cs-CZ" altLang="cs-CZ" sz="2800">
                <a:solidFill>
                  <a:schemeClr val="tx2"/>
                </a:solidFill>
              </a:rPr>
              <a:t>trigemini,</a:t>
            </a:r>
            <a:br>
              <a:rPr lang="cs-CZ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/>
            </a:r>
            <a:br>
              <a:rPr lang="cs-CZ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mig</a:t>
            </a:r>
            <a:r>
              <a:rPr lang="en-US" altLang="cs-CZ" sz="2800">
                <a:solidFill>
                  <a:schemeClr val="tx2"/>
                </a:solidFill>
              </a:rPr>
              <a:t>r</a:t>
            </a:r>
            <a:r>
              <a:rPr lang="cs-CZ" altLang="cs-CZ" sz="2800">
                <a:solidFill>
                  <a:schemeClr val="tx2"/>
                </a:solidFill>
              </a:rPr>
              <a:t>éna (bude zmíněna u syndromů jako záchvatovité onemocnění)</a:t>
            </a:r>
            <a:r>
              <a:rPr lang="en-US" altLang="cs-CZ" sz="2800">
                <a:solidFill>
                  <a:schemeClr val="tx2"/>
                </a:solidFill>
              </a:rPr>
              <a:t>,…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FB4BA-69BA-4B55-8D52-BD844E87600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962400" cy="1782763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chemeClr val="accent2"/>
                </a:solidFill>
              </a:rPr>
              <a:t>Lokalizace</a:t>
            </a:r>
            <a:br>
              <a:rPr lang="cs-CZ" altLang="cs-CZ" sz="4000" smtClean="0">
                <a:solidFill>
                  <a:schemeClr val="accent2"/>
                </a:solidFill>
              </a:rPr>
            </a:br>
            <a:r>
              <a:rPr lang="en-US" altLang="cs-CZ" sz="4000" smtClean="0">
                <a:solidFill>
                  <a:schemeClr val="accent2"/>
                </a:solidFill>
              </a:rPr>
              <a:t>veden</a:t>
            </a:r>
            <a:r>
              <a:rPr lang="cs-CZ" altLang="cs-CZ" sz="4000" smtClean="0">
                <a:solidFill>
                  <a:schemeClr val="accent2"/>
                </a:solidFill>
              </a:rPr>
              <a:t>í bolesti</a:t>
            </a:r>
            <a:r>
              <a:rPr lang="en-US" altLang="cs-CZ" sz="4000" smtClean="0">
                <a:solidFill>
                  <a:schemeClr val="accent2"/>
                </a:solidFill>
              </a:rPr>
              <a:t/>
            </a:r>
            <a:br>
              <a:rPr lang="en-US" altLang="cs-CZ" sz="4000" smtClean="0">
                <a:solidFill>
                  <a:schemeClr val="accent2"/>
                </a:solidFill>
              </a:rPr>
            </a:br>
            <a:r>
              <a:rPr lang="cs-CZ" altLang="cs-CZ" sz="4000" smtClean="0">
                <a:solidFill>
                  <a:schemeClr val="accent2"/>
                </a:solidFill>
              </a:rPr>
              <a:t>v rámci</a:t>
            </a:r>
            <a:r>
              <a:rPr lang="en-US" altLang="cs-CZ" sz="4000" smtClean="0">
                <a:solidFill>
                  <a:schemeClr val="accent2"/>
                </a:solidFill>
              </a:rPr>
              <a:t> drah</a:t>
            </a:r>
            <a:br>
              <a:rPr lang="en-US" altLang="cs-CZ" sz="4000" smtClean="0">
                <a:solidFill>
                  <a:schemeClr val="accent2"/>
                </a:solidFill>
              </a:rPr>
            </a:br>
            <a:r>
              <a:rPr lang="cs-CZ" altLang="cs-CZ" sz="4000" smtClean="0">
                <a:solidFill>
                  <a:schemeClr val="accent2"/>
                </a:solidFill>
              </a:rPr>
              <a:t>CNS</a:t>
            </a:r>
            <a:endParaRPr lang="en-US" altLang="cs-CZ" sz="4000" smtClean="0">
              <a:solidFill>
                <a:schemeClr val="accent2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28FD7B-75A0-4B6F-9F4F-13FC9264BF1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677400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Přibližná</a:t>
            </a:r>
            <a:r>
              <a:rPr lang="cs-CZ" altLang="cs-CZ" sz="2800" smtClean="0">
                <a:solidFill>
                  <a:schemeClr val="accent2"/>
                </a:solidFill>
              </a:rPr>
              <a:t> lokalizace senzorických, afektivních</a:t>
            </a:r>
            <a:br>
              <a:rPr lang="cs-CZ" altLang="cs-CZ" sz="2800" smtClean="0">
                <a:solidFill>
                  <a:schemeClr val="accent2"/>
                </a:solidFill>
              </a:rPr>
            </a:br>
            <a:r>
              <a:rPr lang="cs-CZ" altLang="cs-CZ" sz="2800" smtClean="0">
                <a:solidFill>
                  <a:schemeClr val="accent2"/>
                </a:solidFill>
              </a:rPr>
              <a:t>a kognitivních složek bolesti</a:t>
            </a:r>
            <a:endParaRPr lang="en-US" altLang="cs-CZ" sz="280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4C0FBD-4C56-4CE8-B0B7-A8284813D99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/>
          <a:lstStyle/>
          <a:p>
            <a:pPr algn="r" eaLnBrk="1" hangingPunct="1"/>
            <a:r>
              <a:rPr lang="cs-CZ" altLang="cs-CZ" sz="4000" smtClean="0">
                <a:solidFill>
                  <a:schemeClr val="accent2"/>
                </a:solidFill>
              </a:rPr>
              <a:t>Možnosti</a:t>
            </a:r>
            <a:br>
              <a:rPr lang="cs-CZ" altLang="cs-CZ" sz="4000" smtClean="0">
                <a:solidFill>
                  <a:schemeClr val="accent2"/>
                </a:solidFill>
              </a:rPr>
            </a:br>
            <a:r>
              <a:rPr lang="cs-CZ" altLang="cs-CZ" sz="4000" smtClean="0">
                <a:solidFill>
                  <a:schemeClr val="accent2"/>
                </a:solidFill>
              </a:rPr>
              <a:t>boje proti bolesti</a:t>
            </a:r>
            <a:endParaRPr lang="en-US" altLang="cs-CZ" sz="4000" smtClean="0">
              <a:solidFill>
                <a:schemeClr val="accent2"/>
              </a:solidFill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BC9D5-7C71-49AE-8160-22C584B129E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00038" y="427038"/>
            <a:ext cx="4648200" cy="31543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b="1" kern="0" dirty="0" smtClean="0">
                <a:solidFill>
                  <a:srgbClr val="00B050"/>
                </a:solidFill>
              </a:rPr>
              <a:t>Termoreceptory</a:t>
            </a:r>
            <a:endParaRPr lang="cs-CZ" sz="3600" kern="0" dirty="0" smtClean="0">
              <a:solidFill>
                <a:srgbClr val="00B050"/>
              </a:solidFill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00B0F0"/>
                </a:solidFill>
              </a:rPr>
              <a:t>Chladové</a:t>
            </a:r>
            <a:r>
              <a:rPr lang="cs-CZ" sz="3200" kern="0" dirty="0" smtClean="0">
                <a:solidFill>
                  <a:srgbClr val="00B050"/>
                </a:solidFill>
              </a:rPr>
              <a:t>, </a:t>
            </a:r>
            <a:r>
              <a:rPr lang="en-US" sz="3200" kern="0" dirty="0" smtClean="0">
                <a:solidFill>
                  <a:srgbClr val="00B050"/>
                </a:solidFill>
              </a:rPr>
              <a:t>&lt;</a:t>
            </a:r>
            <a:r>
              <a:rPr lang="cs-CZ" sz="3200" kern="0" dirty="0" smtClean="0">
                <a:solidFill>
                  <a:srgbClr val="00B05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en-US" sz="3200" kern="0" dirty="0" err="1" smtClean="0">
                <a:solidFill>
                  <a:srgbClr val="00B050"/>
                </a:solidFill>
              </a:rPr>
              <a:t>Tepeln</a:t>
            </a:r>
            <a:r>
              <a:rPr lang="cs-CZ" sz="3200" kern="0" dirty="0" smtClean="0">
                <a:solidFill>
                  <a:srgbClr val="00B050"/>
                </a:solidFill>
              </a:rPr>
              <a:t>é</a:t>
            </a:r>
            <a:r>
              <a:rPr lang="en-US" sz="3200" kern="0" dirty="0" smtClean="0">
                <a:solidFill>
                  <a:srgbClr val="00B050"/>
                </a:solidFill>
              </a:rPr>
              <a:t> &gt;</a:t>
            </a:r>
            <a:r>
              <a:rPr lang="cs-CZ" sz="3200" kern="0" dirty="0" smtClean="0">
                <a:solidFill>
                  <a:srgbClr val="00B05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FF0000"/>
                </a:solidFill>
              </a:rPr>
              <a:t>Na horké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sz="3200" kern="0" dirty="0" smtClean="0">
                <a:solidFill>
                  <a:srgbClr val="00B050"/>
                </a:solidFill>
              </a:rPr>
              <a:t>&gt;</a:t>
            </a:r>
            <a:r>
              <a:rPr lang="cs-CZ" sz="3200" kern="0" dirty="0" smtClean="0">
                <a:solidFill>
                  <a:srgbClr val="00B050"/>
                </a:solidFill>
              </a:rPr>
              <a:t> 45 st. C</a:t>
            </a:r>
          </a:p>
          <a:p>
            <a:pPr algn="l">
              <a:defRPr/>
            </a:pPr>
            <a:r>
              <a:rPr lang="cs-CZ" sz="2800" kern="0" dirty="0" smtClean="0">
                <a:solidFill>
                  <a:srgbClr val="00B050"/>
                </a:solidFill>
              </a:rPr>
              <a:t>( = VR1, TRPV, vaniloidové, kapsaicinové receptory)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28600"/>
            <a:ext cx="34337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505200"/>
            <a:ext cx="5029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Ion channels: TRP = transient potential.</a:t>
            </a:r>
          </a:p>
          <a:p>
            <a:pPr eaLnBrk="1" hangingPunct="1">
              <a:defRPr/>
            </a:pPr>
            <a:r>
              <a:rPr lang="cs-CZ" dirty="0"/>
              <a:t>Group 1 includes TRPC ( "C" for canonical), 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TRPV ("V" for vanilloid), </a:t>
            </a:r>
            <a:r>
              <a:rPr lang="cs-CZ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capsaicin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, </a:t>
            </a:r>
            <a:endParaRPr lang="en-GB" u="sng" dirty="0">
              <a:uFill>
                <a:solidFill>
                  <a:srgbClr val="FF0000"/>
                </a:solidFill>
              </a:uFill>
            </a:endParaRPr>
          </a:p>
          <a:p>
            <a:pPr eaLnBrk="1" hangingPunct="1">
              <a:defRPr/>
            </a:pPr>
            <a:r>
              <a:rPr lang="cs-CZ" dirty="0"/>
              <a:t>TRPM ("M" for melastatin),</a:t>
            </a:r>
            <a:endParaRPr lang="en-GB" dirty="0"/>
          </a:p>
          <a:p>
            <a:pPr eaLnBrk="1" hangingPunct="1">
              <a:defRPr/>
            </a:pPr>
            <a:r>
              <a:rPr lang="cs-CZ" dirty="0"/>
              <a:t>TRPN ("N“</a:t>
            </a:r>
            <a:r>
              <a:rPr lang="en-GB" dirty="0"/>
              <a:t>=</a:t>
            </a:r>
            <a:r>
              <a:rPr lang="cs-CZ" dirty="0"/>
              <a:t> No mechanoreceptor potential C),</a:t>
            </a:r>
          </a:p>
          <a:p>
            <a:pPr eaLnBrk="1" hangingPunct="1">
              <a:defRPr/>
            </a:pPr>
            <a:r>
              <a:rPr lang="cs-CZ" dirty="0"/>
              <a:t>and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TRPA ("A" 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=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ankyrin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,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mechanoreception</a:t>
            </a:r>
            <a:r>
              <a:rPr lang="cs-CZ" dirty="0"/>
              <a:t>). </a:t>
            </a:r>
          </a:p>
          <a:p>
            <a:pPr eaLnBrk="1" hangingPunct="1">
              <a:defRPr/>
            </a:pPr>
            <a:r>
              <a:rPr lang="cs-CZ" dirty="0"/>
              <a:t>In group 2, there are TRPP ("P" for polycystic) and TRPML ("ML" for mucolipin),</a:t>
            </a:r>
          </a:p>
          <a:p>
            <a:pPr eaLnBrk="1" hangingPunct="1">
              <a:defRPr/>
            </a:pP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TRPM8, </a:t>
            </a:r>
            <a:r>
              <a:rPr lang="cs-CZ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mentho</a:t>
            </a: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l receptor, </a:t>
            </a:r>
            <a:r>
              <a:rPr lang="cs-CZ" dirty="0">
                <a:uFill>
                  <a:solidFill>
                    <a:srgbClr val="00B050"/>
                  </a:solidFill>
                </a:uFill>
              </a:rPr>
              <a:t>aka cold menthol receptor1, CMR1, Icilin</a:t>
            </a:r>
            <a:r>
              <a:rPr lang="en-US" altLang="en-US" dirty="0">
                <a:latin typeface="Arial" charset="0"/>
              </a:rPr>
              <a:t> ≡</a:t>
            </a:r>
            <a:r>
              <a:rPr lang="cs-CZ" altLang="en-US" dirty="0">
                <a:latin typeface="Arial" charset="0"/>
              </a:rPr>
              <a:t> superagonista, 1983,</a:t>
            </a:r>
            <a:endParaRPr lang="cs-CZ" dirty="0">
              <a:uFill>
                <a:solidFill>
                  <a:srgbClr val="00B050"/>
                </a:solidFill>
              </a:uFill>
            </a:endParaRPr>
          </a:p>
          <a:p>
            <a:pPr eaLnBrk="1" hangingPunct="1">
              <a:defRPr/>
            </a:pPr>
            <a:r>
              <a:rPr lang="cs-CZ" dirty="0">
                <a:uFill>
                  <a:solidFill>
                    <a:srgbClr val="00B050"/>
                  </a:solidFill>
                </a:uFill>
              </a:rPr>
              <a:t>Etc, </a:t>
            </a:r>
            <a:r>
              <a:rPr lang="cs-CZ" dirty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popsat: hmatové vs. bolestivé</a:t>
            </a:r>
            <a:r>
              <a:rPr lang="cs-CZ" dirty="0">
                <a:uFill>
                  <a:solidFill>
                    <a:srgbClr val="00B050"/>
                  </a:solidFill>
                </a:u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030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/40/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685AAD-6DED-4A08-AB9E-CA1CB56AB12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1973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6600" b="1" smtClean="0">
                <a:solidFill>
                  <a:srgbClr val="FF0000"/>
                </a:solidFill>
              </a:rPr>
              <a:t>Děkuji</a:t>
            </a:r>
            <a:r>
              <a:rPr lang="cs-CZ" altLang="cs-CZ" sz="4400" b="1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cs-CZ" altLang="cs-CZ" sz="44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6D095-A076-49B5-AF34-85905214BDAF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635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Přehled fylogenetické rodiny receptorů, TRP,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Agonisté: capsaicin a mentol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Viz wikipedia, atd...</a:t>
            </a:r>
            <a:endParaRPr lang="en-US" altLang="en-US" sz="2400"/>
          </a:p>
        </p:txBody>
      </p:sp>
      <p:pic>
        <p:nvPicPr>
          <p:cNvPr id="17412" name="Picture 5" descr="https://upload.wikimedia.org/wikipedia/commons/thumb/c/c6/TRP_Channel_Phylogeny.svg/1280px-TRP_Channel_Phylogen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24113"/>
            <a:ext cx="85010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apform_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933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3505200" y="4267200"/>
            <a:ext cx="2590800" cy="1981200"/>
          </a:xfrm>
          <a:prstGeom prst="triangl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0000"/>
              </a:solidFill>
            </a:endParaRPr>
          </a:p>
        </p:txBody>
      </p:sp>
      <p:sp>
        <p:nvSpPr>
          <p:cNvPr id="17415" name="AutoShape 6" descr="Peppermint Plant Pods | Click &amp; Grow"/>
          <p:cNvSpPr>
            <a:spLocks noChangeAspect="1" noChangeArrowheads="1"/>
          </p:cNvSpPr>
          <p:nvPr/>
        </p:nvSpPr>
        <p:spPr bwMode="auto">
          <a:xfrm>
            <a:off x="155575" y="-8223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AutoShape 8" descr="Peppermint Plant Pods | Click &amp; Grow"/>
          <p:cNvSpPr>
            <a:spLocks noChangeAspect="1" noChangeArrowheads="1"/>
          </p:cNvSpPr>
          <p:nvPr/>
        </p:nvSpPr>
        <p:spPr bwMode="auto">
          <a:xfrm>
            <a:off x="307975" y="-6699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417" name="Group 7"/>
          <p:cNvGrpSpPr>
            <a:grpSpLocks/>
          </p:cNvGrpSpPr>
          <p:nvPr/>
        </p:nvGrpSpPr>
        <p:grpSpPr bwMode="auto">
          <a:xfrm>
            <a:off x="5715000" y="4191000"/>
            <a:ext cx="2590800" cy="2295525"/>
            <a:chOff x="5715000" y="4191000"/>
            <a:chExt cx="2590800" cy="2295525"/>
          </a:xfrm>
        </p:grpSpPr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5715000" y="4191000"/>
              <a:ext cx="2590800" cy="2295525"/>
              <a:chOff x="6019800" y="4267200"/>
              <a:chExt cx="2590800" cy="2295525"/>
            </a:xfrm>
          </p:grpSpPr>
          <p:pic>
            <p:nvPicPr>
              <p:cNvPr id="1742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7425" y="4648200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Isosceles Triangle 9"/>
              <p:cNvSpPr/>
              <p:nvPr/>
            </p:nvSpPr>
            <p:spPr>
              <a:xfrm>
                <a:off x="6019800" y="4267200"/>
                <a:ext cx="2590800" cy="1981200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7419" name="TextBox 6"/>
            <p:cNvSpPr txBox="1">
              <a:spLocks noChangeArrowheads="1"/>
            </p:cNvSpPr>
            <p:nvPr/>
          </p:nvSpPr>
          <p:spPr bwMode="auto">
            <a:xfrm>
              <a:off x="6561926" y="4643735"/>
              <a:ext cx="13628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400" b="1">
                  <a:solidFill>
                    <a:srgbClr val="00B050"/>
                  </a:solidFill>
                </a:rPr>
                <a:t>Menthol</a:t>
              </a:r>
              <a:endParaRPr lang="en-US" altLang="en-US" sz="24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97C58-7AE2-4529-AA40-0B69CFE88FB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/40/</a:t>
            </a:r>
            <a:endParaRPr lang="cs-CZ" altLang="cs-CZ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4442" y="4572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err="1" smtClean="0">
                <a:solidFill>
                  <a:srgbClr val="00B050"/>
                </a:solidFill>
              </a:rPr>
              <a:t>Nobelova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err="1" smtClean="0">
                <a:solidFill>
                  <a:srgbClr val="00B050"/>
                </a:solidFill>
              </a:rPr>
              <a:t>cena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err="1" smtClean="0">
                <a:solidFill>
                  <a:srgbClr val="00B050"/>
                </a:solidFill>
              </a:rPr>
              <a:t>za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err="1" smtClean="0">
                <a:solidFill>
                  <a:srgbClr val="00B050"/>
                </a:solidFill>
              </a:rPr>
              <a:t>fyziologii</a:t>
            </a:r>
            <a:r>
              <a:rPr lang="en-GB" altLang="cs-CZ" b="1" dirty="0" smtClean="0">
                <a:solidFill>
                  <a:srgbClr val="00B050"/>
                </a:solidFill>
              </a:rPr>
              <a:t>/ l</a:t>
            </a:r>
            <a:r>
              <a:rPr lang="cs-CZ" altLang="cs-CZ" b="1" dirty="0" smtClean="0">
                <a:solidFill>
                  <a:srgbClr val="00B050"/>
                </a:solidFill>
              </a:rPr>
              <a:t>é</a:t>
            </a:r>
            <a:r>
              <a:rPr lang="en-GB" altLang="cs-CZ" b="1" dirty="0" err="1" smtClean="0">
                <a:solidFill>
                  <a:srgbClr val="00B050"/>
                </a:solidFill>
              </a:rPr>
              <a:t>ka</a:t>
            </a:r>
            <a:r>
              <a:rPr lang="cs-CZ" altLang="cs-CZ" b="1" dirty="0" smtClean="0">
                <a:solidFill>
                  <a:srgbClr val="00B050"/>
                </a:solidFill>
              </a:rPr>
              <a:t>ř</a:t>
            </a:r>
            <a:r>
              <a:rPr lang="en-GB" altLang="cs-CZ" b="1" dirty="0" err="1" smtClean="0">
                <a:solidFill>
                  <a:srgbClr val="00B050"/>
                </a:solidFill>
              </a:rPr>
              <a:t>stv</a:t>
            </a:r>
            <a:r>
              <a:rPr lang="cs-CZ" altLang="cs-CZ" b="1" dirty="0" smtClean="0">
                <a:solidFill>
                  <a:srgbClr val="00B050"/>
                </a:solidFill>
              </a:rPr>
              <a:t>í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>
                <a:solidFill>
                  <a:srgbClr val="00B050"/>
                </a:solidFill>
              </a:rPr>
              <a:t>2021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smtClean="0">
                <a:solidFill>
                  <a:srgbClr val="0070C0"/>
                </a:solidFill>
              </a:rPr>
              <a:t>”</a:t>
            </a:r>
            <a:r>
              <a:rPr lang="en-GB" altLang="cs-CZ" b="1" dirty="0" err="1" smtClean="0">
                <a:solidFill>
                  <a:srgbClr val="0070C0"/>
                </a:solidFill>
              </a:rPr>
              <a:t>synestetic</a:t>
            </a:r>
            <a:r>
              <a:rPr lang="cs-CZ" altLang="cs-CZ" b="1" dirty="0" smtClean="0">
                <a:solidFill>
                  <a:srgbClr val="0070C0"/>
                </a:solidFill>
              </a:rPr>
              <a:t>ké</a:t>
            </a:r>
            <a:r>
              <a:rPr lang="en-GB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b="1" dirty="0" smtClean="0">
                <a:solidFill>
                  <a:srgbClr val="0070C0"/>
                </a:solidFill>
              </a:rPr>
              <a:t>látky</a:t>
            </a:r>
            <a:r>
              <a:rPr lang="en-GB" altLang="cs-CZ" b="1" dirty="0" smtClean="0">
                <a:solidFill>
                  <a:srgbClr val="0070C0"/>
                </a:solidFill>
              </a:rPr>
              <a:t>”, </a:t>
            </a:r>
            <a:r>
              <a:rPr lang="en-GB" altLang="cs-CZ" b="1" dirty="0" smtClean="0">
                <a:solidFill>
                  <a:srgbClr val="00B050"/>
                </a:solidFill>
              </a:rPr>
              <a:t>menthol </a:t>
            </a:r>
            <a:r>
              <a:rPr lang="en-GB" altLang="cs-CZ" b="1" dirty="0" smtClean="0">
                <a:solidFill>
                  <a:srgbClr val="0070C0"/>
                </a:solidFill>
              </a:rPr>
              <a:t>a </a:t>
            </a:r>
            <a:r>
              <a:rPr lang="en-GB" altLang="cs-CZ" b="1" dirty="0" smtClean="0">
                <a:solidFill>
                  <a:srgbClr val="FF0000"/>
                </a:solidFill>
              </a:rPr>
              <a:t>capsaicin</a:t>
            </a:r>
            <a:endParaRPr lang="en-GB" altLang="cs-CZ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smtClean="0"/>
              <a:t>David Julius,</a:t>
            </a:r>
            <a:r>
              <a:rPr lang="cs-CZ" altLang="cs-CZ" b="1" dirty="0" smtClean="0"/>
              <a:t>*1955,</a:t>
            </a:r>
            <a:r>
              <a:rPr lang="en-GB" altLang="cs-CZ" b="1" dirty="0" smtClean="0"/>
              <a:t> TRPM1, TRPV8, …</a:t>
            </a:r>
            <a:endParaRPr lang="en-GB" altLang="cs-CZ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 err="1" smtClean="0"/>
              <a:t>Ardem</a:t>
            </a:r>
            <a:r>
              <a:rPr lang="en-GB" altLang="cs-CZ" b="1" dirty="0" smtClean="0"/>
              <a:t> </a:t>
            </a:r>
            <a:r>
              <a:rPr lang="en-GB" altLang="cs-CZ" b="1" dirty="0" err="1" smtClean="0"/>
              <a:t>Patapoutian</a:t>
            </a:r>
            <a:r>
              <a:rPr lang="en-GB" altLang="cs-CZ" b="1" dirty="0" smtClean="0"/>
              <a:t>, </a:t>
            </a:r>
            <a:r>
              <a:rPr lang="cs-CZ" altLang="cs-CZ" b="1" dirty="0" smtClean="0"/>
              <a:t>*1967, </a:t>
            </a:r>
            <a:r>
              <a:rPr lang="en-GB" altLang="cs-CZ" b="1" dirty="0" smtClean="0"/>
              <a:t>PIEZO1, PIEZO2,…</a:t>
            </a:r>
            <a:endParaRPr lang="en-US" altLang="cs-CZ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4442" y="30480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 b="1" dirty="0" smtClean="0">
                <a:solidFill>
                  <a:srgbClr val="009900"/>
                </a:solidFill>
              </a:rPr>
              <a:t>Design pokusu vedoucího</a:t>
            </a:r>
            <a:br>
              <a:rPr lang="cs-CZ" altLang="cs-CZ" sz="3200" b="1" dirty="0" smtClean="0">
                <a:solidFill>
                  <a:srgbClr val="009900"/>
                </a:solidFill>
              </a:rPr>
            </a:br>
            <a:r>
              <a:rPr lang="cs-CZ" altLang="cs-CZ" sz="3200" b="1" dirty="0" smtClean="0">
                <a:solidFill>
                  <a:srgbClr val="009900"/>
                </a:solidFill>
              </a:rPr>
              <a:t> ke konstrukci Scovillovy</a:t>
            </a:r>
            <a:br>
              <a:rPr lang="cs-CZ" altLang="cs-CZ" sz="3200" b="1" dirty="0" smtClean="0">
                <a:solidFill>
                  <a:srgbClr val="009900"/>
                </a:solidFill>
              </a:rPr>
            </a:br>
            <a:r>
              <a:rPr lang="cs-CZ" altLang="cs-CZ" sz="3200" b="1" dirty="0" smtClean="0">
                <a:solidFill>
                  <a:srgbClr val="009900"/>
                </a:solidFill>
              </a:rPr>
              <a:t>stupnice pálivosti </a:t>
            </a:r>
            <a:r>
              <a:rPr lang="en-US" altLang="cs-CZ" sz="3200" b="1" dirty="0" smtClean="0">
                <a:solidFill>
                  <a:srgbClr val="009900"/>
                </a:solidFill>
              </a:rPr>
              <a:t>p</a:t>
            </a:r>
            <a:r>
              <a:rPr lang="cs-CZ" altLang="cs-CZ" sz="3200" b="1" dirty="0" smtClean="0">
                <a:solidFill>
                  <a:srgbClr val="009900"/>
                </a:solidFill>
              </a:rPr>
              <a:t>apriček</a:t>
            </a:r>
            <a:r>
              <a:rPr lang="cs-CZ" altLang="cs-CZ" sz="4000" b="1" dirty="0" smtClean="0">
                <a:solidFill>
                  <a:srgbClr val="009900"/>
                </a:solidFill>
              </a:rPr>
              <a:t/>
            </a:r>
            <a:br>
              <a:rPr lang="cs-CZ" altLang="cs-CZ" sz="4000" b="1" dirty="0" smtClean="0">
                <a:solidFill>
                  <a:srgbClr val="009900"/>
                </a:solidFill>
              </a:rPr>
            </a:br>
            <a:r>
              <a:rPr lang="cs-CZ" altLang="cs-CZ" sz="4000" b="1" dirty="0" smtClean="0">
                <a:solidFill>
                  <a:schemeClr val="tx1"/>
                </a:solidFill>
              </a:rPr>
              <a:t>/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Wilbur Lincoln Scoville/ americký farmaceut/ /*1865 – +1942/</a:t>
            </a:r>
            <a:endParaRPr lang="en-US" altLang="cs-CZ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973406-B34D-47B0-A391-4FF741B2A3B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1534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smtClean="0">
                <a:solidFill>
                  <a:srgbClr val="009900"/>
                </a:solidFill>
              </a:rPr>
              <a:t>Scovillův žebříček papriček</a:t>
            </a:r>
            <a:r>
              <a:rPr lang="cs-CZ" altLang="cs-CZ" sz="1800" smtClean="0"/>
              <a:t>		</a:t>
            </a:r>
            <a:r>
              <a:rPr lang="cs-CZ" altLang="cs-CZ" sz="2800" b="1" smtClean="0"/>
              <a:t>příklady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3 000 000-6 000 000 	Pepřový sprej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2 00</a:t>
            </a:r>
            <a:r>
              <a:rPr lang="cs-CZ" altLang="cs-CZ" sz="2000" smtClean="0"/>
              <a:t>0</a:t>
            </a:r>
            <a:r>
              <a:rPr lang="en-US" altLang="cs-CZ" sz="2000" smtClean="0"/>
              <a:t> </a:t>
            </a:r>
            <a:r>
              <a:rPr lang="cs-CZ" altLang="cs-CZ" sz="2000" smtClean="0"/>
              <a:t>000</a:t>
            </a:r>
            <a:r>
              <a:rPr lang="en-US" altLang="cs-CZ" sz="2000" smtClean="0"/>
              <a:t> 	</a:t>
            </a:r>
            <a:r>
              <a:rPr lang="cs-CZ" altLang="cs-CZ" sz="2000" smtClean="0"/>
              <a:t>	</a:t>
            </a:r>
            <a:r>
              <a:rPr lang="en-US" altLang="cs-CZ" sz="2000" smtClean="0"/>
              <a:t>Trinidad Moruga Scorpion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1 85</a:t>
            </a:r>
            <a:r>
              <a:rPr lang="cs-CZ" altLang="cs-CZ" sz="2000" smtClean="0"/>
              <a:t>0 000</a:t>
            </a:r>
            <a:r>
              <a:rPr lang="en-US" altLang="cs-CZ" sz="2000" smtClean="0"/>
              <a:t> 	</a:t>
            </a:r>
            <a:r>
              <a:rPr lang="cs-CZ" altLang="cs-CZ" sz="2000" smtClean="0"/>
              <a:t>	</a:t>
            </a:r>
            <a:r>
              <a:rPr lang="en-US" altLang="cs-CZ" sz="2000" smtClean="0"/>
              <a:t>Chocolate 7-Pot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</a:t>
            </a:r>
            <a:r>
              <a:rPr lang="cs-CZ" altLang="cs-CZ" sz="2000" smtClean="0"/>
              <a:t>600 000</a:t>
            </a:r>
            <a:r>
              <a:rPr lang="en-US" altLang="cs-CZ" sz="2000" smtClean="0"/>
              <a:t>	</a:t>
            </a:r>
            <a:r>
              <a:rPr lang="cs-CZ" altLang="cs-CZ" sz="2000" smtClean="0"/>
              <a:t>	</a:t>
            </a:r>
            <a:r>
              <a:rPr lang="en-US" altLang="cs-CZ" sz="2000" smtClean="0"/>
              <a:t>Dorset Naga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1 4</a:t>
            </a:r>
            <a:r>
              <a:rPr lang="cs-CZ" altLang="cs-CZ" sz="2000" smtClean="0"/>
              <a:t>50 000	</a:t>
            </a:r>
            <a:r>
              <a:rPr lang="en-US" altLang="cs-CZ" sz="2000" smtClean="0"/>
              <a:t> 	Trinidad Scorpion Butch Taylor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</a:t>
            </a:r>
            <a:r>
              <a:rPr lang="cs-CZ" altLang="cs-CZ" sz="2000" smtClean="0"/>
              <a:t>200 000	</a:t>
            </a:r>
            <a:r>
              <a:rPr lang="en-US" altLang="cs-CZ" sz="2000" smtClean="0"/>
              <a:t>	Naga Viper</a:t>
            </a:r>
            <a:r>
              <a:rPr lang="cs-CZ" altLang="cs-CZ" sz="2000" smtClean="0"/>
              <a:t>, </a:t>
            </a:r>
            <a:r>
              <a:rPr lang="en-US" altLang="cs-CZ" sz="2000" smtClean="0"/>
              <a:t>Trinidad 7 Pot Jonah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</a:t>
            </a:r>
            <a:r>
              <a:rPr lang="cs-CZ" altLang="cs-CZ" sz="2000" smtClean="0"/>
              <a:t>200 000</a:t>
            </a:r>
            <a:r>
              <a:rPr lang="en-US" altLang="cs-CZ" sz="2000" smtClean="0"/>
              <a:t> </a:t>
            </a:r>
            <a:r>
              <a:rPr lang="cs-CZ" altLang="cs-CZ" sz="2000" smtClean="0"/>
              <a:t>	</a:t>
            </a:r>
            <a:r>
              <a:rPr lang="en-US" altLang="cs-CZ" sz="2000" smtClean="0"/>
              <a:t>	Satan's Strain Trinidad Scorpion Moruga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</a:t>
            </a:r>
            <a:r>
              <a:rPr lang="cs-CZ" altLang="cs-CZ" sz="2000" smtClean="0"/>
              <a:t>100 000</a:t>
            </a:r>
            <a:r>
              <a:rPr lang="en-US" altLang="cs-CZ" sz="2000" smtClean="0"/>
              <a:t> </a:t>
            </a:r>
            <a:r>
              <a:rPr lang="cs-CZ" altLang="cs-CZ" sz="2000" smtClean="0"/>
              <a:t>	</a:t>
            </a:r>
            <a:r>
              <a:rPr lang="en-US" altLang="cs-CZ" sz="2000" smtClean="0"/>
              <a:t>	Naga Morich</a:t>
            </a:r>
            <a:r>
              <a:rPr lang="cs-CZ" altLang="cs-CZ" sz="2000" smtClean="0"/>
              <a:t>, </a:t>
            </a:r>
            <a:r>
              <a:rPr lang="en-US" altLang="cs-CZ" sz="2000" smtClean="0"/>
              <a:t>Infinity Chilli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1 0</a:t>
            </a:r>
            <a:r>
              <a:rPr lang="cs-CZ" altLang="cs-CZ" sz="2000" smtClean="0"/>
              <a:t>50 000</a:t>
            </a:r>
            <a:r>
              <a:rPr lang="en-US" altLang="cs-CZ" sz="2000" smtClean="0"/>
              <a:t> </a:t>
            </a:r>
            <a:r>
              <a:rPr lang="cs-CZ" altLang="cs-CZ" sz="2000" smtClean="0"/>
              <a:t>	</a:t>
            </a:r>
            <a:r>
              <a:rPr lang="en-US" altLang="cs-CZ" sz="2000" smtClean="0"/>
              <a:t>	Bhut Jolokia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850 000 </a:t>
            </a:r>
            <a:r>
              <a:rPr lang="cs-CZ" altLang="cs-CZ" sz="2000" smtClean="0"/>
              <a:t>	</a:t>
            </a:r>
            <a:r>
              <a:rPr lang="en-US" altLang="cs-CZ" sz="2000" smtClean="0"/>
              <a:t>	Trinidad 7 Pot CARDI Strain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350 000 – 580 000 	Red Savina 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100 000 – 350 000 	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50 000 – 100 000 	Paprička Birds Eye</a:t>
            </a:r>
            <a:r>
              <a:rPr lang="cs-CZ" altLang="cs-CZ" sz="2000" smtClean="0"/>
              <a:t>, Piri Piri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30 000 – 50 000 	Tabasco </a:t>
            </a:r>
            <a:r>
              <a:rPr lang="cs-CZ" altLang="cs-CZ" sz="2000" smtClean="0"/>
              <a:t>paprička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5 000 – 23 000 	</a:t>
            </a:r>
            <a:r>
              <a:rPr lang="cs-CZ" altLang="cs-CZ" sz="2000" smtClean="0"/>
              <a:t>	</a:t>
            </a:r>
            <a:r>
              <a:rPr lang="en-US" altLang="cs-CZ" sz="2000" smtClean="0"/>
              <a:t>Serrano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5 000 – 10 000 	</a:t>
            </a:r>
            <a:r>
              <a:rPr lang="cs-CZ" altLang="cs-CZ" sz="2000" smtClean="0"/>
              <a:t>	</a:t>
            </a:r>
            <a:r>
              <a:rPr lang="en-US" altLang="cs-CZ" sz="2000" smtClean="0"/>
              <a:t>Chipotle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2 500 – 8 000 	</a:t>
            </a:r>
            <a:r>
              <a:rPr lang="cs-CZ" altLang="cs-CZ" sz="2000" smtClean="0"/>
              <a:t>	</a:t>
            </a:r>
            <a:r>
              <a:rPr lang="en-US" altLang="cs-CZ" sz="2000" smtClean="0"/>
              <a:t>Jalapeño, Tabasco </a:t>
            </a:r>
            <a:r>
              <a:rPr lang="cs-CZ" altLang="cs-CZ" sz="2000" smtClean="0"/>
              <a:t>omáčka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1 000 – 2 000 	</a:t>
            </a:r>
            <a:r>
              <a:rPr lang="cs-CZ" altLang="cs-CZ" sz="2000" smtClean="0"/>
              <a:t>	</a:t>
            </a:r>
            <a:r>
              <a:rPr lang="en-US" altLang="cs-CZ" sz="2000" smtClean="0"/>
              <a:t>Poblano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smtClean="0"/>
              <a:t>100 – 500 	</a:t>
            </a:r>
            <a:r>
              <a:rPr lang="cs-CZ" altLang="cs-CZ" sz="2000" smtClean="0"/>
              <a:t>	</a:t>
            </a:r>
            <a:r>
              <a:rPr lang="en-US" altLang="cs-CZ" sz="2000" smtClean="0"/>
              <a:t>Pimento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9BEF3-017C-4FA8-90C7-B14882A1AC3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8153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009900"/>
                </a:solidFill>
              </a:rPr>
              <a:t>Scovillovy jednotky pálivosti</a:t>
            </a:r>
            <a:r>
              <a:rPr lang="cs-CZ" altLang="cs-CZ" sz="2000" dirty="0" smtClean="0"/>
              <a:t>		</a:t>
            </a:r>
            <a:r>
              <a:rPr lang="cs-CZ" altLang="cs-CZ" sz="2800" b="1" dirty="0" smtClean="0"/>
              <a:t>účinná látka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009900"/>
                </a:solidFill>
              </a:rPr>
              <a:t>(Scoville heat units)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16,000,000,000</a:t>
            </a:r>
            <a:r>
              <a:rPr lang="cs-CZ" altLang="cs-CZ" sz="2000" dirty="0" smtClean="0"/>
              <a:t>		</a:t>
            </a:r>
            <a:r>
              <a:rPr lang="en-US" altLang="cs-CZ" sz="2400" dirty="0" err="1" smtClean="0"/>
              <a:t>Resiniferatoxin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5,300,000,000</a:t>
            </a:r>
            <a:r>
              <a:rPr lang="cs-CZ" altLang="cs-CZ" sz="2400" dirty="0" smtClean="0"/>
              <a:t>		Tinyatoxin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16,000,000</a:t>
            </a:r>
            <a:r>
              <a:rPr lang="cs-CZ" altLang="cs-CZ" sz="2400" dirty="0" smtClean="0"/>
              <a:t>			</a:t>
            </a:r>
            <a:r>
              <a:rPr lang="cs-CZ" altLang="cs-CZ" sz="2400" dirty="0" smtClean="0">
                <a:solidFill>
                  <a:srgbClr val="FF3300"/>
                </a:solidFill>
              </a:rPr>
              <a:t>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15,000,000</a:t>
            </a:r>
            <a:r>
              <a:rPr lang="cs-CZ" altLang="cs-CZ" sz="2400" dirty="0" smtClean="0"/>
              <a:t>			Dihydrocapsaicin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9,200,000</a:t>
            </a:r>
            <a:r>
              <a:rPr lang="cs-CZ" altLang="cs-CZ" sz="2400" dirty="0" smtClean="0"/>
              <a:t>			Nonivamide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9,100,000</a:t>
            </a:r>
            <a:r>
              <a:rPr lang="cs-CZ" altLang="cs-CZ" sz="2400" dirty="0" smtClean="0"/>
              <a:t>			Nordihydrocapsaicin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8,600,000</a:t>
            </a:r>
            <a:r>
              <a:rPr lang="cs-CZ" altLang="cs-CZ" sz="2400" dirty="0" smtClean="0"/>
              <a:t>			Homocapsaicin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160,000</a:t>
            </a:r>
            <a:r>
              <a:rPr lang="cs-CZ" altLang="cs-CZ" sz="2400" dirty="0" smtClean="0"/>
              <a:t>			Shogaol (dehydr. zázv. olej)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100,000</a:t>
            </a:r>
            <a:r>
              <a:rPr lang="cs-CZ" altLang="cs-CZ" sz="2400" dirty="0" smtClean="0"/>
              <a:t>			Piperine (pepřový alkaloid)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60,000</a:t>
            </a:r>
            <a:r>
              <a:rPr lang="cs-CZ" altLang="cs-CZ" sz="2400" dirty="0" smtClean="0"/>
              <a:t>			Gingerol (zázvorový olej)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</a:t>
            </a:r>
            <a:r>
              <a:rPr lang="cs-CZ" altLang="cs-CZ" sz="2400" dirty="0" smtClean="0"/>
              <a:t>			Capsiate</a:t>
            </a:r>
            <a:endParaRPr lang="en-US" altLang="cs-CZ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8ED70B-EF81-4DF8-ABA6-A64018FC42D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6002338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Psychofyzika = popis závislosti subjektivní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odpovědi na velikosti fyzikální, či chemické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800080"/>
                </a:solidFill>
              </a:rPr>
              <a:t>stimulace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 - (response) subjektivní intenzita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S - (stimulus) fyzikální intenzita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rgbClr val="800080"/>
                </a:solidFill>
              </a:rPr>
              <a:t>P</a:t>
            </a:r>
            <a:r>
              <a:rPr lang="cs-CZ" altLang="cs-CZ" sz="2000">
                <a:solidFill>
                  <a:srgbClr val="800080"/>
                </a:solidFill>
              </a:rPr>
              <a:t>ří</a:t>
            </a:r>
            <a:r>
              <a:rPr lang="en-GB" altLang="cs-CZ" sz="2000">
                <a:solidFill>
                  <a:srgbClr val="800080"/>
                </a:solidFill>
              </a:rPr>
              <a:t>klady:</a:t>
            </a: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Pálivost papriček: S... koncentrace aktivní látky,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nebo sušiny, R... pálivost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Bolest: S... intenzita poškození (spíše než intenzita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ale s odpovědí koresponduje typologie bolesti),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R... bolest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Stejnými daty můžeme prokládat různé křivky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(přímka</a:t>
            </a:r>
            <a:r>
              <a:rPr lang="en-GB" altLang="cs-CZ" sz="2000">
                <a:solidFill>
                  <a:srgbClr val="800080"/>
                </a:solidFill>
              </a:rPr>
              <a:t> = </a:t>
            </a:r>
            <a:r>
              <a:rPr lang="cs-CZ" altLang="cs-CZ" sz="2000">
                <a:solidFill>
                  <a:srgbClr val="800080"/>
                </a:solidFill>
              </a:rPr>
              <a:t>lineární závislost, </a:t>
            </a:r>
            <a:r>
              <a:rPr lang="en-GB" altLang="cs-CZ" sz="2000">
                <a:solidFill>
                  <a:srgbClr val="800080"/>
                </a:solidFill>
              </a:rPr>
              <a:t>logaritmus </a:t>
            </a:r>
            <a:r>
              <a:rPr lang="cs-CZ" altLang="cs-CZ" sz="2000">
                <a:solidFill>
                  <a:srgbClr val="800080"/>
                </a:solidFill>
              </a:rPr>
              <a:t>č</a:t>
            </a:r>
            <a:r>
              <a:rPr lang="en-GB" altLang="cs-CZ" sz="2000">
                <a:solidFill>
                  <a:srgbClr val="800080"/>
                </a:solidFill>
              </a:rPr>
              <a:t>i </a:t>
            </a:r>
            <a:r>
              <a:rPr lang="cs-CZ" altLang="cs-CZ" sz="2000">
                <a:solidFill>
                  <a:srgbClr val="800080"/>
                </a:solidFill>
              </a:rPr>
              <a:t>mocninné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</a:rPr>
              <a:t>funkce, atd.)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800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1602</Words>
  <Application>Microsoft Office PowerPoint</Application>
  <PresentationFormat>On-screen Show (4:3)</PresentationFormat>
  <Paragraphs>380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Symbol</vt:lpstr>
      <vt:lpstr>Tahoma</vt:lpstr>
      <vt:lpstr>Times New Roman</vt:lpstr>
      <vt:lpstr>Wingdings</vt:lpstr>
      <vt:lpstr>Výchozí návrh</vt:lpstr>
      <vt:lpstr>Rovnice</vt:lpstr>
      <vt:lpstr>Patofyziologie nervového systému Bolest (blokový seminář neuro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Objektivní metoda: Evokované potenciály</vt:lpstr>
      <vt:lpstr>PowerPoint Presentation</vt:lpstr>
      <vt:lpstr>PowerPoint Presentation</vt:lpstr>
      <vt:lpstr>Pouze experimentální je mapování bolesti zobrazováním funkční magnetickou rezonancí,  fMRI; rozlišení nebolestivého a bolestivého podnětu u hmatu</vt:lpstr>
      <vt:lpstr>PowerPoint Presentation</vt:lpstr>
      <vt:lpstr>CGRP (Calcitonin-gene related peptide), SP (Peptide substance)</vt:lpstr>
      <vt:lpstr>PowerPoint Presentation</vt:lpstr>
      <vt:lpstr>Bolest je modifikována</vt:lpstr>
      <vt:lpstr>PowerPoint Presentation</vt:lpstr>
      <vt:lpstr>PowerPoint Presentation</vt:lpstr>
      <vt:lpstr>PowerPoint Presentation</vt:lpstr>
      <vt:lpstr>PowerPoint Presentation</vt:lpstr>
      <vt:lpstr>Křížení somatosensorických míšních drah schematicky</vt:lpstr>
      <vt:lpstr>Část hmatových drah se kříží v příslušném míšním segmentu a druhá část dohromady na úrovni prodloužené míchy </vt:lpstr>
      <vt:lpstr>Typy vláken vedoucích bolest</vt:lpstr>
      <vt:lpstr>Nociceptory, bolestivé receptory = dedikované receptory, iontové kanály a volná nervová zakončení</vt:lpstr>
      <vt:lpstr>PowerPoint Presentation</vt:lpstr>
      <vt:lpstr>PowerPoint Presentation</vt:lpstr>
      <vt:lpstr>Vaniloidové receptory a bolest</vt:lpstr>
      <vt:lpstr>PowerPoint Presentation</vt:lpstr>
      <vt:lpstr>PowerPoint Presentation</vt:lpstr>
      <vt:lpstr>PowerPoint Presentation</vt:lpstr>
      <vt:lpstr>Headovy zóny, Přenesená bolest</vt:lpstr>
      <vt:lpstr>Přenesená a patologická bolest</vt:lpstr>
      <vt:lpstr>Lokalizace vedení bolesti v rámci drah CNS</vt:lpstr>
      <vt:lpstr>Přibližná lokalizace senzorických, afektivních a kognitivních složek bolesti</vt:lpstr>
      <vt:lpstr>Možnosti boje proti bolesti</vt:lpstr>
      <vt:lpstr>PowerPoint Presentation</vt:lpstr>
    </vt:vector>
  </TitlesOfParts>
  <Company>FBMI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kognitivních funkcí. Demence. Poruchy vědomí. Intrakraniální hypertenze</dc:title>
  <dc:creator>marsalek</dc:creator>
  <cp:lastModifiedBy>marsalek</cp:lastModifiedBy>
  <cp:revision>234</cp:revision>
  <cp:lastPrinted>2020-02-11T14:34:54Z</cp:lastPrinted>
  <dcterms:created xsi:type="dcterms:W3CDTF">2008-02-18T16:57:45Z</dcterms:created>
  <dcterms:modified xsi:type="dcterms:W3CDTF">2024-02-21T13:10:41Z</dcterms:modified>
</cp:coreProperties>
</file>