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7099300" cy="102235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00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14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2950"/>
          </a:xfrm>
          <a:prstGeom prst="rect">
            <a:avLst/>
          </a:prstGeom>
        </p:spPr>
        <p:txBody>
          <a:bodyPr vert="horz" lIns="98984" tIns="49492" rIns="98984" bIns="49492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2950"/>
          </a:xfrm>
          <a:prstGeom prst="rect">
            <a:avLst/>
          </a:prstGeom>
        </p:spPr>
        <p:txBody>
          <a:bodyPr vert="horz" lIns="98984" tIns="49492" rIns="98984" bIns="49492" rtlCol="0"/>
          <a:lstStyle>
            <a:lvl1pPr algn="r">
              <a:defRPr sz="1300"/>
            </a:lvl1pPr>
          </a:lstStyle>
          <a:p>
            <a:fld id="{E952B2C0-B8E8-42EE-AF5B-64B3144D33AD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7938"/>
            <a:ext cx="6134100" cy="3451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984" tIns="49492" rIns="98984" bIns="49492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0059"/>
            <a:ext cx="5679440" cy="4025503"/>
          </a:xfrm>
          <a:prstGeom prst="rect">
            <a:avLst/>
          </a:prstGeom>
        </p:spPr>
        <p:txBody>
          <a:bodyPr vert="horz" lIns="98984" tIns="49492" rIns="98984" bIns="49492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10551"/>
            <a:ext cx="3076363" cy="512949"/>
          </a:xfrm>
          <a:prstGeom prst="rect">
            <a:avLst/>
          </a:prstGeom>
        </p:spPr>
        <p:txBody>
          <a:bodyPr vert="horz" lIns="98984" tIns="49492" rIns="98984" bIns="49492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10551"/>
            <a:ext cx="3076363" cy="512949"/>
          </a:xfrm>
          <a:prstGeom prst="rect">
            <a:avLst/>
          </a:prstGeom>
        </p:spPr>
        <p:txBody>
          <a:bodyPr vert="horz" lIns="98984" tIns="49492" rIns="98984" bIns="49492" rtlCol="0" anchor="b"/>
          <a:lstStyle>
            <a:lvl1pPr algn="r">
              <a:defRPr sz="1300"/>
            </a:lvl1pPr>
          </a:lstStyle>
          <a:p>
            <a:fld id="{A469E5F2-EF94-47BC-9E80-33E659B309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475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53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953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953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953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953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5FC10DD-BDE9-4B30-B8E9-0B3C7113FD1C}" type="slidenum">
              <a:rPr lang="en-US" altLang="cs-CZ" sz="1200" smtClean="0"/>
              <a:pPr/>
              <a:t>1</a:t>
            </a:fld>
            <a:endParaRPr lang="en-US" altLang="cs-CZ" sz="120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587875"/>
            <a:ext cx="4873625" cy="4344988"/>
          </a:xfrm>
          <a:noFill/>
        </p:spPr>
        <p:txBody>
          <a:bodyPr lIns="89524" tIns="44762" rIns="89524" bIns="44762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247731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D113-FA3A-474A-AB5A-BF63555E9AFD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609-184C-431F-8935-7CAA301B1F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4077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D113-FA3A-474A-AB5A-BF63555E9AFD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609-184C-431F-8935-7CAA301B1F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7710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D113-FA3A-474A-AB5A-BF63555E9AFD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609-184C-431F-8935-7CAA301B1F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846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D113-FA3A-474A-AB5A-BF63555E9AFD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609-184C-431F-8935-7CAA301B1F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6631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D113-FA3A-474A-AB5A-BF63555E9AFD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609-184C-431F-8935-7CAA301B1F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018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D113-FA3A-474A-AB5A-BF63555E9AFD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609-184C-431F-8935-7CAA301B1F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9000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D113-FA3A-474A-AB5A-BF63555E9AFD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609-184C-431F-8935-7CAA301B1F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91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D113-FA3A-474A-AB5A-BF63555E9AFD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609-184C-431F-8935-7CAA301B1F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2129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D113-FA3A-474A-AB5A-BF63555E9AFD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609-184C-431F-8935-7CAA301B1F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0926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D113-FA3A-474A-AB5A-BF63555E9AFD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609-184C-431F-8935-7CAA301B1F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1576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D113-FA3A-474A-AB5A-BF63555E9AFD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609-184C-431F-8935-7CAA301B1F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107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ED113-FA3A-474A-AB5A-BF63555E9AFD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DB609-184C-431F-8935-7CAA301B1F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3330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cs-CZ" smtClean="0"/>
              <a:t>/48/</a:t>
            </a:r>
            <a:endParaRPr lang="en-US" altLang="cs-CZ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E14FA-F295-4727-A9E2-86F276319A58}" type="slidenum">
              <a:rPr lang="en-US" altLang="cs-CZ"/>
              <a:pPr>
                <a:defRPr/>
              </a:pPr>
              <a:t>1</a:t>
            </a:fld>
            <a:endParaRPr lang="en-US" altLang="cs-CZ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096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cs-CZ" b="1" smtClean="0">
                <a:solidFill>
                  <a:srgbClr val="009900"/>
                </a:solidFill>
              </a:rPr>
              <a:t>Part</a:t>
            </a:r>
            <a:r>
              <a:rPr lang="cs-CZ" altLang="cs-CZ" b="1" smtClean="0">
                <a:solidFill>
                  <a:srgbClr val="009900"/>
                </a:solidFill>
              </a:rPr>
              <a:t> 2: Psycho</a:t>
            </a:r>
            <a:r>
              <a:rPr lang="en-US" altLang="cs-CZ" b="1" smtClean="0">
                <a:solidFill>
                  <a:srgbClr val="009900"/>
                </a:solidFill>
              </a:rPr>
              <a:t>physics</a:t>
            </a:r>
          </a:p>
        </p:txBody>
      </p:sp>
      <p:sp>
        <p:nvSpPr>
          <p:cNvPr id="23558" name="Text Box 4"/>
          <p:cNvSpPr txBox="1">
            <a:spLocks noChangeArrowheads="1"/>
          </p:cNvSpPr>
          <p:nvPr/>
        </p:nvSpPr>
        <p:spPr bwMode="auto">
          <a:xfrm>
            <a:off x="1868488" y="5715000"/>
            <a:ext cx="8418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 dirty="0">
                <a:latin typeface="Arial" panose="020B0604020202020204" pitchFamily="34" charset="0"/>
              </a:rPr>
              <a:t>Charles</a:t>
            </a:r>
            <a:r>
              <a:rPr lang="cs-CZ" altLang="cs-CZ" sz="2400" dirty="0">
                <a:latin typeface="Arial" panose="020B0604020202020204" pitchFamily="34" charset="0"/>
              </a:rPr>
              <a:t> </a:t>
            </a:r>
            <a:r>
              <a:rPr lang="en-US" altLang="cs-CZ" sz="2400" dirty="0">
                <a:latin typeface="Arial" panose="020B0604020202020204" pitchFamily="34" charset="0"/>
              </a:rPr>
              <a:t>U</a:t>
            </a:r>
            <a:r>
              <a:rPr lang="cs-CZ" altLang="cs-CZ" sz="2400" dirty="0">
                <a:latin typeface="Arial" panose="020B0604020202020204" pitchFamily="34" charset="0"/>
              </a:rPr>
              <a:t>niver</a:t>
            </a:r>
            <a:r>
              <a:rPr lang="en-US" altLang="cs-CZ" sz="2400" dirty="0" err="1">
                <a:latin typeface="Arial" panose="020B0604020202020204" pitchFamily="34" charset="0"/>
              </a:rPr>
              <a:t>sity</a:t>
            </a:r>
            <a:r>
              <a:rPr lang="en-US" altLang="cs-CZ" sz="2400" dirty="0">
                <a:latin typeface="Arial" panose="020B0604020202020204" pitchFamily="34" charset="0"/>
              </a:rPr>
              <a:t> of</a:t>
            </a:r>
            <a:r>
              <a:rPr lang="cs-CZ" altLang="cs-CZ" sz="2400" dirty="0">
                <a:latin typeface="Arial" panose="020B0604020202020204" pitchFamily="34" charset="0"/>
              </a:rPr>
              <a:t> Pr</a:t>
            </a:r>
            <a:r>
              <a:rPr lang="en-US" altLang="cs-CZ" sz="2400" dirty="0">
                <a:latin typeface="Arial" panose="020B0604020202020204" pitchFamily="34" charset="0"/>
              </a:rPr>
              <a:t>ague, First </a:t>
            </a:r>
            <a:r>
              <a:rPr lang="cs-CZ" altLang="cs-CZ" sz="2400" dirty="0">
                <a:latin typeface="Arial" panose="020B0604020202020204" pitchFamily="34" charset="0"/>
              </a:rPr>
              <a:t>M</a:t>
            </a:r>
            <a:r>
              <a:rPr lang="en-US" altLang="cs-CZ" sz="2400" dirty="0" err="1">
                <a:latin typeface="Arial" panose="020B0604020202020204" pitchFamily="34" charset="0"/>
              </a:rPr>
              <a:t>edical</a:t>
            </a:r>
            <a:r>
              <a:rPr lang="en-US" altLang="cs-CZ" sz="2400" dirty="0">
                <a:latin typeface="Arial" panose="020B0604020202020204" pitchFamily="34" charset="0"/>
              </a:rPr>
              <a:t> </a:t>
            </a:r>
            <a:r>
              <a:rPr lang="cs-CZ" altLang="cs-CZ" sz="2400" dirty="0">
                <a:latin typeface="Arial" panose="020B0604020202020204" pitchFamily="34" charset="0"/>
              </a:rPr>
              <a:t>F</a:t>
            </a:r>
            <a:r>
              <a:rPr lang="cs-CZ" altLang="cs-CZ" sz="2400" dirty="0">
                <a:latin typeface="Arial" panose="020B0604020202020204" pitchFamily="34" charset="0"/>
              </a:rPr>
              <a:t>a</a:t>
            </a:r>
            <a:r>
              <a:rPr lang="en-US" altLang="cs-CZ" sz="2400" dirty="0" err="1">
                <a:latin typeface="Arial" panose="020B0604020202020204" pitchFamily="34" charset="0"/>
              </a:rPr>
              <a:t>culty</a:t>
            </a:r>
            <a:endParaRPr lang="en-US" altLang="cs-CZ" sz="2400" dirty="0">
              <a:latin typeface="Arial" panose="020B0604020202020204" pitchFamily="34" charset="0"/>
            </a:endParaRPr>
          </a:p>
        </p:txBody>
      </p:sp>
      <p:grpSp>
        <p:nvGrpSpPr>
          <p:cNvPr id="23559" name="Group 5"/>
          <p:cNvGrpSpPr>
            <a:grpSpLocks noChangeAspect="1"/>
          </p:cNvGrpSpPr>
          <p:nvPr/>
        </p:nvGrpSpPr>
        <p:grpSpPr bwMode="auto">
          <a:xfrm>
            <a:off x="4892675" y="3886201"/>
            <a:ext cx="2406650" cy="1204913"/>
            <a:chOff x="2424" y="1440"/>
            <a:chExt cx="2592" cy="1296"/>
          </a:xfrm>
        </p:grpSpPr>
        <p:pic>
          <p:nvPicPr>
            <p:cNvPr id="23560" name="Picture 6" descr="logo_u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4" y="1440"/>
              <a:ext cx="1296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1" name="Picture 7" descr="logo_lf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0" y="1440"/>
              <a:ext cx="1296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8821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cs-CZ" smtClean="0"/>
              <a:t>/48/</a:t>
            </a:r>
            <a:endParaRPr lang="en-US" alt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D30113-ACA1-4F86-9100-7D483348A4C0}" type="slidenum">
              <a:rPr lang="en-US" altLang="cs-CZ"/>
              <a:pPr>
                <a:defRPr/>
              </a:pPr>
              <a:t>2</a:t>
            </a:fld>
            <a:endParaRPr lang="en-US" altLang="cs-CZ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cs-CZ" smtClean="0">
                <a:solidFill>
                  <a:srgbClr val="009900"/>
                </a:solidFill>
              </a:rPr>
              <a:t>Outline of part</a:t>
            </a:r>
            <a:r>
              <a:rPr lang="cs-CZ" altLang="cs-CZ" smtClean="0">
                <a:solidFill>
                  <a:srgbClr val="009900"/>
                </a:solidFill>
              </a:rPr>
              <a:t> 2</a:t>
            </a:r>
            <a:endParaRPr lang="en-US" altLang="cs-CZ" smtClean="0">
              <a:solidFill>
                <a:srgbClr val="009900"/>
              </a:solidFill>
            </a:endParaRPr>
          </a:p>
        </p:txBody>
      </p:sp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1905000" y="1127126"/>
            <a:ext cx="8305800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b="1">
                <a:latin typeface="Arial" panose="020B0604020202020204" pitchFamily="34" charset="0"/>
              </a:rPr>
              <a:t>-</a:t>
            </a:r>
            <a:r>
              <a:rPr lang="en-US" altLang="cs-CZ" sz="2000" b="1">
                <a:latin typeface="Arial" panose="020B0604020202020204" pitchFamily="34" charset="0"/>
              </a:rPr>
              <a:t> Introduction</a:t>
            </a:r>
            <a:r>
              <a:rPr lang="cs-CZ" altLang="cs-CZ" sz="2000" b="1">
                <a:latin typeface="Arial" panose="020B0604020202020204" pitchFamily="34" charset="0"/>
              </a:rPr>
              <a:t>: </a:t>
            </a:r>
            <a:r>
              <a:rPr lang="en-US" altLang="cs-CZ" sz="2000" b="1">
                <a:latin typeface="Arial" panose="020B0604020202020204" pitchFamily="34" charset="0"/>
              </a:rPr>
              <a:t>what is</a:t>
            </a:r>
            <a:r>
              <a:rPr lang="cs-CZ" altLang="cs-CZ" sz="2000" b="1">
                <a:latin typeface="Arial" panose="020B0604020202020204" pitchFamily="34" charset="0"/>
              </a:rPr>
              <a:t> psycho</a:t>
            </a:r>
            <a:r>
              <a:rPr lang="en-US" altLang="cs-CZ" sz="2000" b="1">
                <a:latin typeface="Arial" panose="020B0604020202020204" pitchFamily="34" charset="0"/>
              </a:rPr>
              <a:t>physics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000" b="1">
                <a:latin typeface="Arial" panose="020B0604020202020204" pitchFamily="34" charset="0"/>
              </a:rPr>
              <a:t>- </a:t>
            </a:r>
            <a:r>
              <a:rPr lang="en-US" altLang="cs-CZ" sz="2000" b="1">
                <a:latin typeface="Arial" panose="020B0604020202020204" pitchFamily="34" charset="0"/>
              </a:rPr>
              <a:t>Laws of p</a:t>
            </a:r>
            <a:r>
              <a:rPr lang="cs-CZ" altLang="cs-CZ" sz="2000" b="1">
                <a:latin typeface="Arial" panose="020B0604020202020204" pitchFamily="34" charset="0"/>
              </a:rPr>
              <a:t>sycho</a:t>
            </a:r>
            <a:r>
              <a:rPr lang="en-US" altLang="cs-CZ" sz="2000" b="1">
                <a:latin typeface="Arial" panose="020B0604020202020204" pitchFamily="34" charset="0"/>
              </a:rPr>
              <a:t>ph</a:t>
            </a:r>
            <a:r>
              <a:rPr lang="cs-CZ" altLang="cs-CZ" sz="2000" b="1">
                <a:latin typeface="Arial" panose="020B0604020202020204" pitchFamily="34" charset="0"/>
              </a:rPr>
              <a:t>y</a:t>
            </a:r>
            <a:r>
              <a:rPr lang="en-US" altLang="cs-CZ" sz="2000" b="1">
                <a:latin typeface="Arial" panose="020B0604020202020204" pitchFamily="34" charset="0"/>
              </a:rPr>
              <a:t>sics</a:t>
            </a:r>
            <a:endParaRPr lang="cs-CZ" altLang="cs-CZ" sz="2000" b="1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s-CZ" altLang="cs-CZ" sz="2000" b="1">
                <a:latin typeface="Arial" panose="020B0604020202020204" pitchFamily="34" charset="0"/>
              </a:rPr>
              <a:t>- Logarit</a:t>
            </a:r>
            <a:r>
              <a:rPr lang="en-US" altLang="cs-CZ" sz="2000" b="1">
                <a:latin typeface="Arial" panose="020B0604020202020204" pitchFamily="34" charset="0"/>
              </a:rPr>
              <a:t>hms</a:t>
            </a:r>
            <a:r>
              <a:rPr lang="cs-CZ" altLang="cs-CZ" sz="2000" b="1">
                <a:latin typeface="Arial" panose="020B0604020202020204" pitchFamily="34" charset="0"/>
              </a:rPr>
              <a:t> a</a:t>
            </a:r>
            <a:r>
              <a:rPr lang="en-US" altLang="cs-CZ" sz="2000" b="1">
                <a:latin typeface="Arial" panose="020B0604020202020204" pitchFamily="34" charset="0"/>
              </a:rPr>
              <a:t>nd other</a:t>
            </a:r>
            <a:r>
              <a:rPr lang="cs-CZ" altLang="cs-CZ" sz="2000" b="1">
                <a:latin typeface="Arial" panose="020B0604020202020204" pitchFamily="34" charset="0"/>
              </a:rPr>
              <a:t> fun</a:t>
            </a:r>
            <a:r>
              <a:rPr lang="en-US" altLang="cs-CZ" sz="2000" b="1">
                <a:latin typeface="Arial" panose="020B0604020202020204" pitchFamily="34" charset="0"/>
              </a:rPr>
              <a:t>ctions</a:t>
            </a:r>
            <a:r>
              <a:rPr lang="cs-CZ" altLang="cs-CZ" sz="2000" b="1">
                <a:latin typeface="Arial" panose="020B0604020202020204" pitchFamily="34" charset="0"/>
              </a:rPr>
              <a:t> – </a:t>
            </a:r>
            <a:r>
              <a:rPr lang="en-US" altLang="cs-CZ" sz="2000" b="1">
                <a:latin typeface="Arial" panose="020B0604020202020204" pitchFamily="34" charset="0"/>
              </a:rPr>
              <a:t>quantitative</a:t>
            </a:r>
            <a:r>
              <a:rPr lang="cs-CZ" altLang="cs-CZ" sz="2000" b="1">
                <a:latin typeface="Arial" panose="020B0604020202020204" pitchFamily="34" charset="0"/>
              </a:rPr>
              <a:t> </a:t>
            </a:r>
            <a:r>
              <a:rPr lang="en-US" altLang="cs-CZ" sz="2000" b="1">
                <a:latin typeface="Arial" panose="020B0604020202020204" pitchFamily="34" charset="0"/>
              </a:rPr>
              <a:t>relations between</a:t>
            </a:r>
            <a:r>
              <a:rPr lang="cs-CZ" altLang="cs-CZ" sz="2000" b="1">
                <a:latin typeface="Arial" panose="020B0604020202020204" pitchFamily="34" charset="0"/>
              </a:rPr>
              <a:t> stimul</a:t>
            </a:r>
            <a:r>
              <a:rPr lang="en-US" altLang="cs-CZ" sz="2000" b="1">
                <a:latin typeface="Arial" panose="020B0604020202020204" pitchFamily="34" charset="0"/>
              </a:rPr>
              <a:t>us </a:t>
            </a:r>
            <a:r>
              <a:rPr lang="cs-CZ" altLang="cs-CZ" sz="2000" b="1">
                <a:latin typeface="Arial" panose="020B0604020202020204" pitchFamily="34" charset="0"/>
              </a:rPr>
              <a:t>a</a:t>
            </a:r>
            <a:r>
              <a:rPr lang="en-US" altLang="cs-CZ" sz="2000" b="1">
                <a:latin typeface="Arial" panose="020B0604020202020204" pitchFamily="34" charset="0"/>
              </a:rPr>
              <a:t>nd</a:t>
            </a:r>
            <a:r>
              <a:rPr lang="cs-CZ" altLang="cs-CZ" sz="2000" b="1">
                <a:latin typeface="Arial" panose="020B0604020202020204" pitchFamily="34" charset="0"/>
              </a:rPr>
              <a:t> </a:t>
            </a:r>
            <a:r>
              <a:rPr lang="en-US" altLang="cs-CZ" sz="2000" b="1">
                <a:latin typeface="Arial" panose="020B0604020202020204" pitchFamily="34" charset="0"/>
              </a:rPr>
              <a:t>response</a:t>
            </a:r>
            <a:endParaRPr lang="cs-CZ" altLang="cs-CZ" sz="2000" b="1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s-CZ" altLang="cs-CZ" sz="2000" b="1">
                <a:latin typeface="Arial" panose="020B0604020202020204" pitchFamily="34" charset="0"/>
              </a:rPr>
              <a:t>- Weber</a:t>
            </a:r>
            <a:r>
              <a:rPr lang="en-US" altLang="cs-CZ" sz="2000" b="1">
                <a:latin typeface="Arial" panose="020B0604020202020204" pitchFamily="34" charset="0"/>
              </a:rPr>
              <a:t> -</a:t>
            </a:r>
            <a:r>
              <a:rPr lang="cs-CZ" altLang="cs-CZ" sz="2000" b="1">
                <a:latin typeface="Arial" panose="020B0604020202020204" pitchFamily="34" charset="0"/>
              </a:rPr>
              <a:t> Fechner logarit</a:t>
            </a:r>
            <a:r>
              <a:rPr lang="en-US" altLang="cs-CZ" sz="2000" b="1">
                <a:latin typeface="Arial" panose="020B0604020202020204" pitchFamily="34" charset="0"/>
              </a:rPr>
              <a:t>hmic</a:t>
            </a:r>
            <a:r>
              <a:rPr lang="cs-CZ" altLang="cs-CZ" sz="2000" b="1">
                <a:latin typeface="Arial" panose="020B0604020202020204" pitchFamily="34" charset="0"/>
              </a:rPr>
              <a:t> </a:t>
            </a:r>
            <a:r>
              <a:rPr lang="en-US" altLang="cs-CZ" sz="2000" b="1">
                <a:latin typeface="Arial" panose="020B0604020202020204" pitchFamily="34" charset="0"/>
              </a:rPr>
              <a:t>law 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000" b="1">
                <a:latin typeface="Arial" panose="020B0604020202020204" pitchFamily="34" charset="0"/>
              </a:rPr>
              <a:t>-</a:t>
            </a:r>
            <a:r>
              <a:rPr lang="en-US" altLang="cs-CZ" sz="2000" b="1">
                <a:latin typeface="Arial" panose="020B0604020202020204" pitchFamily="34" charset="0"/>
              </a:rPr>
              <a:t> </a:t>
            </a:r>
            <a:r>
              <a:rPr lang="cs-CZ" altLang="cs-CZ" sz="2000" b="1">
                <a:latin typeface="Arial" panose="020B0604020202020204" pitchFamily="34" charset="0"/>
              </a:rPr>
              <a:t>Steven</a:t>
            </a:r>
            <a:r>
              <a:rPr lang="en-US" altLang="cs-CZ" sz="2000" b="1">
                <a:latin typeface="Arial" panose="020B0604020202020204" pitchFamily="34" charset="0"/>
              </a:rPr>
              <a:t>s’</a:t>
            </a:r>
            <a:r>
              <a:rPr lang="cs-CZ" altLang="cs-CZ" sz="2000" b="1">
                <a:latin typeface="Arial" panose="020B0604020202020204" pitchFamily="34" charset="0"/>
              </a:rPr>
              <a:t>s </a:t>
            </a:r>
            <a:r>
              <a:rPr lang="en-US" altLang="cs-CZ" sz="2000" b="1">
                <a:latin typeface="Arial" panose="020B0604020202020204" pitchFamily="34" charset="0"/>
              </a:rPr>
              <a:t>law enables comparison between</a:t>
            </a:r>
            <a:r>
              <a:rPr lang="cs-CZ" altLang="cs-CZ" sz="2000" b="1">
                <a:latin typeface="Arial" panose="020B0604020202020204" pitchFamily="34" charset="0"/>
              </a:rPr>
              <a:t> modalit</a:t>
            </a:r>
            <a:r>
              <a:rPr lang="en-US" altLang="cs-CZ" sz="2000" b="1">
                <a:latin typeface="Arial" panose="020B0604020202020204" pitchFamily="34" charset="0"/>
              </a:rPr>
              <a:t>ies</a:t>
            </a:r>
          </a:p>
          <a:p>
            <a:pPr eaLnBrk="1" hangingPunct="1">
              <a:spcBef>
                <a:spcPct val="50000"/>
              </a:spcBef>
            </a:pPr>
            <a:endParaRPr lang="en-US" altLang="cs-CZ" sz="2000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93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cs-CZ" smtClean="0"/>
              <a:t>/48/</a:t>
            </a:r>
            <a:endParaRPr lang="en-US" alt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ED6E2-B32C-4D4D-BE13-628339503AC3}" type="slidenum">
              <a:rPr lang="en-US" altLang="cs-CZ"/>
              <a:pPr>
                <a:defRPr/>
              </a:pPr>
              <a:t>3</a:t>
            </a:fld>
            <a:endParaRPr lang="en-US" altLang="cs-CZ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Nadpis</a:t>
            </a:r>
          </a:p>
        </p:txBody>
      </p:sp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0"/>
            <a:ext cx="8843962" cy="643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0" name="Text Box 4"/>
          <p:cNvSpPr txBox="1">
            <a:spLocks noChangeArrowheads="1"/>
          </p:cNvSpPr>
          <p:nvPr/>
        </p:nvSpPr>
        <p:spPr bwMode="auto">
          <a:xfrm>
            <a:off x="2671763" y="6426201"/>
            <a:ext cx="4781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FF3300"/>
                </a:solidFill>
                <a:latin typeface="Arial" panose="020B0604020202020204" pitchFamily="34" charset="0"/>
              </a:rPr>
              <a:t>Let us remind the hearing range again</a:t>
            </a:r>
            <a:endParaRPr lang="en-US" altLang="cs-CZ" sz="20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9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cs-CZ" smtClean="0"/>
              <a:t>/48/</a:t>
            </a:r>
            <a:endParaRPr lang="en-US" altLang="cs-CZ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F007D-FD7E-4530-87E3-5986FEB4EAD4}" type="slidenum">
              <a:rPr lang="en-US" altLang="cs-CZ"/>
              <a:pPr>
                <a:defRPr/>
              </a:pPr>
              <a:t>4</a:t>
            </a:fld>
            <a:endParaRPr lang="en-US" altLang="cs-CZ"/>
          </a:p>
        </p:txBody>
      </p:sp>
      <p:pic>
        <p:nvPicPr>
          <p:cNvPr id="2765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"/>
            <a:ext cx="4008438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1001"/>
            <a:ext cx="4419600" cy="382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4" name="Rectangle 8"/>
          <p:cNvSpPr>
            <a:spLocks noChangeArrowheads="1"/>
          </p:cNvSpPr>
          <p:nvPr/>
        </p:nvSpPr>
        <p:spPr bwMode="auto">
          <a:xfrm>
            <a:off x="1905000" y="2590800"/>
            <a:ext cx="3962400" cy="381000"/>
          </a:xfrm>
          <a:prstGeom prst="rect">
            <a:avLst/>
          </a:prstGeom>
          <a:solidFill>
            <a:srgbClr val="FFFF00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4400"/>
          </a:p>
        </p:txBody>
      </p:sp>
      <p:sp>
        <p:nvSpPr>
          <p:cNvPr id="27655" name="Text Box 9"/>
          <p:cNvSpPr txBox="1">
            <a:spLocks noChangeArrowheads="1"/>
          </p:cNvSpPr>
          <p:nvPr/>
        </p:nvSpPr>
        <p:spPr bwMode="auto">
          <a:xfrm>
            <a:off x="1905001" y="5562601"/>
            <a:ext cx="559480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FF3300"/>
                </a:solidFill>
                <a:latin typeface="Arial" panose="020B0604020202020204" pitchFamily="34" charset="0"/>
              </a:rPr>
              <a:t>Decibel is defined as ten times decimal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FF3300"/>
                </a:solidFill>
                <a:latin typeface="Arial" panose="020B0604020202020204" pitchFamily="34" charset="0"/>
              </a:rPr>
              <a:t>logarithm of the ration of intensities.</a:t>
            </a:r>
            <a:endParaRPr lang="en-US" altLang="cs-CZ" sz="24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7656" name="Object 10"/>
          <p:cNvGraphicFramePr>
            <a:graphicFrameLocks noChangeAspect="1"/>
          </p:cNvGraphicFramePr>
          <p:nvPr/>
        </p:nvGraphicFramePr>
        <p:xfrm>
          <a:off x="7450139" y="5562600"/>
          <a:ext cx="3184525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Rovnice" r:id="rId5" imgW="1038113" imgH="190612" progId="Equation.3">
                  <p:embed/>
                </p:oleObj>
              </mc:Choice>
              <mc:Fallback>
                <p:oleObj name="Rovnice" r:id="rId5" imgW="1038113" imgH="190612" progId="Equation.3">
                  <p:embed/>
                  <p:pic>
                    <p:nvPicPr>
                      <p:cNvPr id="2765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0139" y="5562600"/>
                        <a:ext cx="3184525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926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cs-CZ" smtClean="0"/>
              <a:t>/48/</a:t>
            </a:r>
            <a:endParaRPr lang="en-US" alt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D85D08-D9E5-4908-958B-4C882B032795}" type="slidenum">
              <a:rPr lang="en-US" altLang="cs-CZ"/>
              <a:pPr>
                <a:defRPr/>
              </a:pPr>
              <a:t>5</a:t>
            </a:fld>
            <a:endParaRPr lang="en-US" altLang="cs-CZ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11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86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cs-CZ" smtClean="0"/>
              <a:t>/48/</a:t>
            </a:r>
            <a:endParaRPr lang="en-US" altLang="cs-CZ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F32F65-3139-4896-8C9F-B0C458B65911}" type="slidenum">
              <a:rPr lang="en-US" altLang="cs-CZ"/>
              <a:pPr>
                <a:defRPr/>
              </a:pPr>
              <a:t>6</a:t>
            </a:fld>
            <a:endParaRPr lang="en-US" altLang="cs-CZ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990600"/>
            <a:ext cx="7515225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2286000" y="304800"/>
            <a:ext cx="311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800080"/>
                </a:solidFill>
                <a:latin typeface="Arial" panose="020B0604020202020204" pitchFamily="34" charset="0"/>
              </a:rPr>
              <a:t>Stevens (power) law</a:t>
            </a:r>
            <a:endParaRPr lang="en-US" altLang="cs-CZ" sz="2400" b="1">
              <a:solidFill>
                <a:srgbClr val="800080"/>
              </a:solidFill>
              <a:latin typeface="Arial" panose="020B0604020202020204" pitchFamily="34" charset="0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353176" y="1"/>
            <a:ext cx="43148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800080"/>
                </a:solidFill>
                <a:latin typeface="Arial" panose="020B0604020202020204" pitchFamily="34" charset="0"/>
              </a:rPr>
              <a:t>R - (response) subjective intensity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800080"/>
                </a:solidFill>
                <a:latin typeface="Arial" panose="020B0604020202020204" pitchFamily="34" charset="0"/>
              </a:rPr>
              <a:t>S - (stimulus) physical intensity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800080"/>
                </a:solidFill>
                <a:latin typeface="Arial" panose="020B0604020202020204" pitchFamily="34" charset="0"/>
              </a:rPr>
              <a:t>S</a:t>
            </a:r>
            <a:r>
              <a:rPr lang="cs-CZ" altLang="cs-CZ" sz="2000" b="1" baseline="-25000">
                <a:solidFill>
                  <a:srgbClr val="800080"/>
                </a:solidFill>
                <a:latin typeface="Arial" panose="020B0604020202020204" pitchFamily="34" charset="0"/>
              </a:rPr>
              <a:t>0</a:t>
            </a:r>
            <a:r>
              <a:rPr lang="cs-CZ" altLang="cs-CZ" sz="2000" b="1">
                <a:solidFill>
                  <a:srgbClr val="800080"/>
                </a:solidFill>
                <a:latin typeface="Arial" panose="020B0604020202020204" pitchFamily="34" charset="0"/>
              </a:rPr>
              <a:t> - threshold stimulus intensity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800080"/>
                </a:solidFill>
                <a:latin typeface="Arial" panose="020B0604020202020204" pitchFamily="34" charset="0"/>
              </a:rPr>
              <a:t>A - constant of proportion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800080"/>
                </a:solidFill>
                <a:latin typeface="Arial" panose="020B0604020202020204" pitchFamily="34" charset="0"/>
              </a:rPr>
              <a:t>N - exponent</a:t>
            </a:r>
            <a:endParaRPr lang="en-US" altLang="cs-CZ" sz="2000" b="1">
              <a:solidFill>
                <a:srgbClr val="80008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7712076" y="5524500"/>
          <a:ext cx="2659063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Rovnice" r:id="rId4" imgW="866663" imgH="219187" progId="Equation.3">
                  <p:embed/>
                </p:oleObj>
              </mc:Choice>
              <mc:Fallback>
                <p:oleObj name="Rovnice" r:id="rId4" imgW="866663" imgH="219187" progId="Equation.3">
                  <p:embed/>
                  <p:pic>
                    <p:nvPicPr>
                      <p:cNvPr id="2970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2076" y="5524500"/>
                        <a:ext cx="2659063" cy="75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98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cs-CZ" smtClean="0"/>
              <a:t>/48/</a:t>
            </a:r>
            <a:endParaRPr lang="en-US" altLang="cs-CZ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E2EA24-1A18-4023-88DF-46F9AF44EE9B}" type="slidenum">
              <a:rPr lang="en-US" altLang="cs-CZ"/>
              <a:pPr>
                <a:defRPr/>
              </a:pPr>
              <a:t>7</a:t>
            </a:fld>
            <a:endParaRPr lang="en-US" altLang="cs-CZ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73064"/>
            <a:ext cx="7415213" cy="648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133600" y="0"/>
            <a:ext cx="514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800080"/>
                </a:solidFill>
                <a:latin typeface="Arial" panose="020B0604020202020204" pitchFamily="34" charset="0"/>
              </a:rPr>
              <a:t>Weber – Fechner (logarithmic) law</a:t>
            </a:r>
            <a:endParaRPr lang="en-US" altLang="cs-CZ" sz="2400" b="1">
              <a:solidFill>
                <a:srgbClr val="800080"/>
              </a:solidFill>
              <a:latin typeface="Arial" panose="020B0604020202020204" pitchFamily="34" charset="0"/>
            </a:endParaRP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6353176" y="3505201"/>
            <a:ext cx="43148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800080"/>
                </a:solidFill>
                <a:latin typeface="Arial" panose="020B0604020202020204" pitchFamily="34" charset="0"/>
              </a:rPr>
              <a:t>R - (response) subjective intensity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800080"/>
                </a:solidFill>
                <a:latin typeface="Arial" panose="020B0604020202020204" pitchFamily="34" charset="0"/>
              </a:rPr>
              <a:t>S - (stimulus) physical intensity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800080"/>
                </a:solidFill>
                <a:latin typeface="Arial" panose="020B0604020202020204" pitchFamily="34" charset="0"/>
              </a:rPr>
              <a:t>S</a:t>
            </a:r>
            <a:r>
              <a:rPr lang="cs-CZ" altLang="cs-CZ" sz="2000" b="1" baseline="-25000">
                <a:solidFill>
                  <a:srgbClr val="800080"/>
                </a:solidFill>
                <a:latin typeface="Arial" panose="020B0604020202020204" pitchFamily="34" charset="0"/>
              </a:rPr>
              <a:t>0</a:t>
            </a:r>
            <a:r>
              <a:rPr lang="cs-CZ" altLang="cs-CZ" sz="2000" b="1">
                <a:solidFill>
                  <a:srgbClr val="800080"/>
                </a:solidFill>
                <a:latin typeface="Arial" panose="020B0604020202020204" pitchFamily="34" charset="0"/>
              </a:rPr>
              <a:t> - threshold stimulus intensity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800080"/>
                </a:solidFill>
                <a:latin typeface="Arial" panose="020B0604020202020204" pitchFamily="34" charset="0"/>
              </a:rPr>
              <a:t>A – constant of proportion </a:t>
            </a:r>
            <a:endParaRPr lang="en-US" altLang="cs-CZ" sz="2000" b="1">
              <a:solidFill>
                <a:srgbClr val="80008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0727" name="Object 7"/>
          <p:cNvGraphicFramePr>
            <a:graphicFrameLocks noChangeAspect="1"/>
          </p:cNvGraphicFramePr>
          <p:nvPr/>
        </p:nvGraphicFramePr>
        <p:xfrm>
          <a:off x="7448551" y="2819400"/>
          <a:ext cx="3033713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Rovnice" r:id="rId4" imgW="990712" imgH="190612" progId="Equation.3">
                  <p:embed/>
                </p:oleObj>
              </mc:Choice>
              <mc:Fallback>
                <p:oleObj name="Rovnice" r:id="rId4" imgW="990712" imgH="190612" progId="Equation.3">
                  <p:embed/>
                  <p:pic>
                    <p:nvPicPr>
                      <p:cNvPr id="3072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8551" y="2819400"/>
                        <a:ext cx="3033713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280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6" y="-257175"/>
            <a:ext cx="4568825" cy="711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cs-CZ" smtClean="0"/>
              <a:t>/48/</a:t>
            </a:r>
            <a:endParaRPr lang="en-US" alt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3ED29E-6062-4A04-841A-8F32CEDBD5DF}" type="slidenum">
              <a:rPr lang="en-US" altLang="cs-CZ"/>
              <a:pPr>
                <a:defRPr/>
              </a:pPr>
              <a:t>8</a:t>
            </a:fld>
            <a:endParaRPr lang="en-US" altLang="cs-CZ"/>
          </a:p>
        </p:txBody>
      </p:sp>
      <p:sp>
        <p:nvSpPr>
          <p:cNvPr id="31749" name="Text Box 3"/>
          <p:cNvSpPr txBox="1">
            <a:spLocks noChangeArrowheads="1"/>
          </p:cNvSpPr>
          <p:nvPr/>
        </p:nvSpPr>
        <p:spPr bwMode="auto">
          <a:xfrm>
            <a:off x="2286000" y="304801"/>
            <a:ext cx="266130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800080"/>
                </a:solidFill>
                <a:latin typeface="Arial" panose="020B0604020202020204" pitchFamily="34" charset="0"/>
              </a:rPr>
              <a:t>Exponents in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800080"/>
                </a:solidFill>
                <a:latin typeface="Arial" panose="020B0604020202020204" pitchFamily="34" charset="0"/>
              </a:rPr>
              <a:t>Stevens (power)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800080"/>
                </a:solidFill>
                <a:latin typeface="Arial" panose="020B0604020202020204" pitchFamily="34" charset="0"/>
              </a:rPr>
              <a:t>law</a:t>
            </a:r>
            <a:endParaRPr lang="en-US" altLang="cs-CZ" sz="2400" b="1">
              <a:solidFill>
                <a:srgbClr val="80008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1750" name="Object 4"/>
          <p:cNvGraphicFramePr>
            <a:graphicFrameLocks noChangeAspect="1"/>
          </p:cNvGraphicFramePr>
          <p:nvPr>
            <p:extLst/>
          </p:nvPr>
        </p:nvGraphicFramePr>
        <p:xfrm>
          <a:off x="2859088" y="1828800"/>
          <a:ext cx="2659063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Rovnice" r:id="rId4" imgW="866663" imgH="219187" progId="Equation.3">
                  <p:embed/>
                </p:oleObj>
              </mc:Choice>
              <mc:Fallback>
                <p:oleObj name="Rovnice" r:id="rId4" imgW="866663" imgH="219187" progId="Equation.3">
                  <p:embed/>
                  <p:pic>
                    <p:nvPicPr>
                      <p:cNvPr id="3175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9088" y="1828800"/>
                        <a:ext cx="2659063" cy="75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153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197</Words>
  <Application>Microsoft Office PowerPoint</Application>
  <PresentationFormat>Widescreen</PresentationFormat>
  <Paragraphs>43</Paragraphs>
  <Slides>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Rovnice</vt:lpstr>
      <vt:lpstr>Part 2: Psychophysics</vt:lpstr>
      <vt:lpstr>Outline of part 2</vt:lpstr>
      <vt:lpstr>Nadpis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marsalek</dc:creator>
  <cp:lastModifiedBy>marsalek</cp:lastModifiedBy>
  <cp:revision>9</cp:revision>
  <cp:lastPrinted>2018-11-22T07:54:35Z</cp:lastPrinted>
  <dcterms:created xsi:type="dcterms:W3CDTF">2018-11-22T07:28:32Z</dcterms:created>
  <dcterms:modified xsi:type="dcterms:W3CDTF">2024-02-22T17:19:43Z</dcterms:modified>
</cp:coreProperties>
</file>