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53" r:id="rId3"/>
    <p:sldId id="349" r:id="rId4"/>
    <p:sldId id="350" r:id="rId5"/>
    <p:sldId id="323" r:id="rId6"/>
    <p:sldId id="324" r:id="rId7"/>
    <p:sldId id="342" r:id="rId8"/>
    <p:sldId id="312" r:id="rId9"/>
    <p:sldId id="346" r:id="rId10"/>
    <p:sldId id="326" r:id="rId11"/>
    <p:sldId id="262" r:id="rId12"/>
    <p:sldId id="263" r:id="rId13"/>
    <p:sldId id="329" r:id="rId14"/>
    <p:sldId id="341" r:id="rId15"/>
    <p:sldId id="328" r:id="rId16"/>
    <p:sldId id="344" r:id="rId17"/>
    <p:sldId id="295" r:id="rId18"/>
    <p:sldId id="325" r:id="rId19"/>
    <p:sldId id="340" r:id="rId20"/>
    <p:sldId id="296" r:id="rId21"/>
    <p:sldId id="320" r:id="rId22"/>
    <p:sldId id="313" r:id="rId23"/>
    <p:sldId id="308" r:id="rId24"/>
    <p:sldId id="314" r:id="rId25"/>
    <p:sldId id="315" r:id="rId26"/>
    <p:sldId id="317" r:id="rId27"/>
    <p:sldId id="339" r:id="rId28"/>
    <p:sldId id="336" r:id="rId29"/>
    <p:sldId id="337" r:id="rId30"/>
    <p:sldId id="286" r:id="rId31"/>
    <p:sldId id="298" r:id="rId32"/>
    <p:sldId id="321" r:id="rId33"/>
    <p:sldId id="287" r:id="rId34"/>
    <p:sldId id="288" r:id="rId35"/>
    <p:sldId id="289" r:id="rId36"/>
    <p:sldId id="299" r:id="rId37"/>
    <p:sldId id="331" r:id="rId38"/>
    <p:sldId id="347" r:id="rId39"/>
    <p:sldId id="259" r:id="rId40"/>
    <p:sldId id="345" r:id="rId41"/>
    <p:sldId id="348" r:id="rId42"/>
    <p:sldId id="34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16" r:id="rId53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33CC33"/>
    <a:srgbClr val="FFFFCC"/>
    <a:srgbClr val="FFFF66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423" autoAdjust="0"/>
  </p:normalViewPr>
  <p:slideViewPr>
    <p:cSldViewPr snapToGrid="0">
      <p:cViewPr varScale="1">
        <p:scale>
          <a:sx n="146" d="100"/>
          <a:sy n="146" d="100"/>
        </p:scale>
        <p:origin x="90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FDC1DD-BC74-4667-9B78-FE392C9F8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656858-A4E3-4C2C-A25F-A9668DFA7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0A08DC-E6CD-410C-A1F5-9C1ADB7886B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06988" cy="3830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89396" tIns="44698" rIns="89396" bIns="4469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933065-26EA-46DC-A13C-1297EE85569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EBDD9-B564-4BB9-A46D-9BF4A062E7E0}" type="slidenum">
              <a:rPr lang="cs-CZ" altLang="en-US"/>
              <a:pPr/>
              <a:t>46</a:t>
            </a:fld>
            <a:endParaRPr lang="cs-CZ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Koncentrace DHEA závisí na věku, maximum je kolem 15.-30 roku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3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8394-3FCA-4BCB-AB2C-F481DD487C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645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44F1-B973-497F-A515-8C001C611C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8762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50E0-EEA1-4C6C-AD4D-AFDE7C1F209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918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E52A-7940-4C9F-BFD1-6AFF4CB4330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0125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2800-6E85-44F1-8D77-10E21FACB5E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1266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960F-A3B5-4CFC-BA9C-6DF22FB44E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8564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BA4F-F232-406A-8FA6-3934B785E7F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852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4FAF-DDCD-49F8-A716-17EF48D1DC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266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B8AF-64F4-4C99-BD58-E6668AB269D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16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B3F0-61FF-4C64-BBEB-91C05D8A889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653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34C-ABC2-44E5-8EB9-C3E64BEB42A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7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EA826E-49F7-45B8-A7A1-41C9FF4913A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86837-FCDC-4339-94A3-3130DDD50FD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2452688"/>
          </a:xfrm>
        </p:spPr>
        <p:txBody>
          <a:bodyPr/>
          <a:lstStyle/>
          <a:p>
            <a:pPr eaLnBrk="1" hangingPunct="1"/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Obecná pato-fyziologie: stres/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en-GB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regulace nervov</a:t>
            </a: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é a další/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vegetativní nervový systém/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některé další humorální regulační okruhy…</a:t>
            </a:r>
            <a:endParaRPr lang="en-US" altLang="en-US" sz="3200" b="1" smtClean="0">
              <a:solidFill>
                <a:srgbClr val="0099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914400" y="3351213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Petr Mar</a:t>
            </a:r>
            <a:r>
              <a:rPr lang="cs-CZ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šálek</a:t>
            </a:r>
            <a:endParaRPr lang="en-US" altLang="en-US" sz="28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66800" y="5014913"/>
            <a:ext cx="7010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</a:rPr>
              <a:t> Seminář </a:t>
            </a:r>
            <a:r>
              <a:rPr lang="en-GB" altLang="en-US" sz="2400" dirty="0" err="1">
                <a:latin typeface="Arial" panose="020B0604020202020204" pitchFamily="34" charset="0"/>
              </a:rPr>
              <a:t>cca</a:t>
            </a:r>
            <a:r>
              <a:rPr lang="en-GB" altLang="en-US" sz="2400" dirty="0">
                <a:latin typeface="Arial" panose="020B0604020202020204" pitchFamily="34" charset="0"/>
              </a:rPr>
              <a:t> 50 </a:t>
            </a:r>
            <a:r>
              <a:rPr lang="en-GB" altLang="en-US" sz="2400" dirty="0" err="1">
                <a:latin typeface="Arial" panose="020B0604020202020204" pitchFamily="34" charset="0"/>
              </a:rPr>
              <a:t>obr</a:t>
            </a:r>
            <a:r>
              <a:rPr lang="cs-CZ" altLang="en-US" sz="2400" dirty="0">
                <a:latin typeface="Arial" panose="020B0604020202020204" pitchFamily="34" charset="0"/>
              </a:rPr>
              <a:t>ázků,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</a:rPr>
              <a:t>Téma </a:t>
            </a:r>
            <a:r>
              <a:rPr lang="cs-CZ" altLang="en-US" sz="2400" dirty="0" smtClean="0">
                <a:latin typeface="Arial" panose="020B0604020202020204" pitchFamily="34" charset="0"/>
              </a:rPr>
              <a:t>seminář č</a:t>
            </a:r>
            <a:r>
              <a:rPr lang="cs-CZ" altLang="en-US" sz="2400" dirty="0">
                <a:latin typeface="Arial" panose="020B0604020202020204" pitchFamily="34" charset="0"/>
              </a:rPr>
              <a:t>. 1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04800" y="425291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914400" indent="-4572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371600" indent="-4572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828800" indent="-4572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286000" indent="-4572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400" dirty="0" smtClean="0">
                <a:solidFill>
                  <a:srgbClr val="009900"/>
                </a:solidFill>
              </a:rPr>
              <a:t>https://dec52.lf1.cuni.cz/~pmar/ftp/</a:t>
            </a:r>
          </a:p>
          <a:p>
            <a:pPr algn="ctr" eaLnBrk="1" hangingPunct="1"/>
            <a:r>
              <a:rPr lang="cs-CZ" altLang="en-US" sz="2400" dirty="0" smtClean="0">
                <a:solidFill>
                  <a:srgbClr val="009900"/>
                </a:solidFill>
              </a:rPr>
              <a:t>PPT-PATF/PPT+PDF-sem-CZ/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5638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363"/>
          </a:xfrm>
        </p:spPr>
        <p:txBody>
          <a:bodyPr/>
          <a:lstStyle/>
          <a:p>
            <a:pPr algn="l"/>
            <a:r>
              <a:rPr lang="cs-CZ" altLang="en-US" sz="3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Homeostáze, regulační okruh zjednodušeně</a:t>
            </a:r>
            <a:endParaRPr lang="en-GB" altLang="en-US" sz="36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214EC9-9811-41C3-AF8F-199019593FB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58060-D738-412C-BD97-5D23EF36D9C0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Negativní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(záporná) zpětná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vazba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57663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4418013"/>
            <a:ext cx="475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Arial" panose="020B0604020202020204" pitchFamily="34" charset="0"/>
              </a:rPr>
              <a:t>U </a:t>
            </a:r>
            <a:r>
              <a:rPr lang="cs-CZ" altLang="en-US" sz="2000" b="1">
                <a:latin typeface="Arial" panose="020B0604020202020204" pitchFamily="34" charset="0"/>
              </a:rPr>
              <a:t>záporné</a:t>
            </a:r>
            <a:r>
              <a:rPr lang="cs-CZ" altLang="en-US" sz="2000">
                <a:latin typeface="Arial" panose="020B0604020202020204" pitchFamily="34" charset="0"/>
              </a:rPr>
              <a:t> zpětné vazby regulační odchylka </a:t>
            </a:r>
            <a:r>
              <a:rPr lang="cs-CZ" altLang="en-US" sz="2000" i="1">
                <a:latin typeface="Arial" panose="020B0604020202020204" pitchFamily="34" charset="0"/>
              </a:rPr>
              <a:t>e</a:t>
            </a:r>
            <a:r>
              <a:rPr lang="cs-CZ" altLang="en-US" sz="2000">
                <a:latin typeface="Arial" panose="020B0604020202020204" pitchFamily="34" charset="0"/>
              </a:rPr>
              <a:t> použitá k regulaci vznikne </a:t>
            </a:r>
            <a:r>
              <a:rPr lang="cs-CZ" altLang="en-US" sz="2000" b="1">
                <a:latin typeface="Arial" panose="020B0604020202020204" pitchFamily="34" charset="0"/>
              </a:rPr>
              <a:t>odečtením</a:t>
            </a:r>
            <a:r>
              <a:rPr lang="cs-CZ" altLang="en-US" sz="2000">
                <a:latin typeface="Arial" panose="020B0604020202020204" pitchFamily="34" charset="0"/>
              </a:rPr>
              <a:t> akční veličiny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Arial" panose="020B0604020202020204" pitchFamily="34" charset="0"/>
              </a:rPr>
              <a:t>(-</a:t>
            </a:r>
            <a:r>
              <a:rPr lang="cs-CZ" altLang="en-US" sz="2000" i="1">
                <a:latin typeface="Arial" panose="020B0604020202020204" pitchFamily="34" charset="0"/>
              </a:rPr>
              <a:t>y</a:t>
            </a:r>
            <a:r>
              <a:rPr lang="cs-CZ" altLang="en-US" sz="2000">
                <a:latin typeface="Arial" panose="020B0604020202020204" pitchFamily="34" charset="0"/>
              </a:rPr>
              <a:t>) od požadované hodnoty (+</a:t>
            </a:r>
            <a:r>
              <a:rPr lang="cs-CZ" altLang="en-US" sz="2000" i="1">
                <a:latin typeface="Arial" panose="020B0604020202020204" pitchFamily="34" charset="0"/>
              </a:rPr>
              <a:t>w</a:t>
            </a:r>
            <a:r>
              <a:rPr lang="cs-CZ" altLang="en-US" sz="2000">
                <a:latin typeface="Arial" panose="020B0604020202020204" pitchFamily="34" charset="0"/>
              </a:rPr>
              <a:t>),</a:t>
            </a:r>
            <a:endParaRPr lang="en-US" altLang="en-US" sz="2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e = w - y</a:t>
            </a:r>
            <a:r>
              <a:rPr lang="cs-CZ" altLang="en-US" sz="20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28600" y="2330450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y…</a:t>
            </a:r>
            <a:r>
              <a:rPr lang="cs-CZ" altLang="en-US" sz="2000">
                <a:latin typeface="Arial" panose="020B0604020202020204" pitchFamily="34" charset="0"/>
              </a:rPr>
              <a:t>regulovaná veličina, v/v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w…</a:t>
            </a:r>
            <a:r>
              <a:rPr lang="cs-CZ" altLang="en-US" sz="2000">
                <a:latin typeface="Arial" panose="020B0604020202020204" pitchFamily="34" charset="0"/>
              </a:rPr>
              <a:t>požadovaná hodnota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e…</a:t>
            </a:r>
            <a:r>
              <a:rPr lang="cs-CZ" altLang="en-US" sz="2000">
                <a:latin typeface="Arial" panose="020B0604020202020204" pitchFamily="34" charset="0"/>
              </a:rPr>
              <a:t>regulační odchylka/ signál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u…</a:t>
            </a:r>
            <a:r>
              <a:rPr lang="cs-CZ" altLang="en-US" sz="2000">
                <a:latin typeface="Arial" panose="020B0604020202020204" pitchFamily="34" charset="0"/>
              </a:rPr>
              <a:t>akční veličina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d,n…</a:t>
            </a:r>
            <a:r>
              <a:rPr lang="cs-CZ" altLang="en-US" sz="2000">
                <a:latin typeface="Arial" panose="020B0604020202020204" pitchFamily="34" charset="0"/>
              </a:rPr>
              <a:t>poruchové veličiny</a:t>
            </a:r>
          </a:p>
        </p:txBody>
      </p:sp>
      <p:sp>
        <p:nvSpPr>
          <p:cNvPr id="10247" name="TextovéPole 1"/>
          <p:cNvSpPr txBox="1">
            <a:spLocks noChangeArrowheads="1"/>
          </p:cNvSpPr>
          <p:nvPr/>
        </p:nvSpPr>
        <p:spPr bwMode="auto">
          <a:xfrm>
            <a:off x="-12700" y="-7938"/>
            <a:ext cx="2325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rgbClr val="00B050"/>
                </a:solidFill>
                <a:latin typeface="Arial" panose="020B0604020202020204" pitchFamily="34" charset="0"/>
              </a:rPr>
              <a:t>Připomenutí?</a:t>
            </a:r>
            <a:endParaRPr lang="en-GB" altLang="en-US" sz="2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A35B91-AC98-401E-A932-BFED61B4706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Pozitivní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(kladná) zpětná</a:t>
            </a:r>
            <a:br>
              <a:rPr lang="cs-CZ" altLang="en-US" sz="3600" smtClean="0">
                <a:latin typeface="Arial" panose="020B0604020202020204" pitchFamily="34" charset="0"/>
              </a:rPr>
            </a:br>
            <a:r>
              <a:rPr lang="cs-CZ" altLang="en-US" sz="3600" smtClean="0">
                <a:latin typeface="Arial" panose="020B0604020202020204" pitchFamily="34" charset="0"/>
              </a:rPr>
              <a:t>vazba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0"/>
            <a:ext cx="4394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35488"/>
            <a:ext cx="4756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Arial" panose="020B0604020202020204" pitchFamily="34" charset="0"/>
              </a:rPr>
              <a:t>U </a:t>
            </a:r>
            <a:r>
              <a:rPr lang="cs-CZ" altLang="en-US" sz="2000" b="1">
                <a:latin typeface="Arial" panose="020B0604020202020204" pitchFamily="34" charset="0"/>
              </a:rPr>
              <a:t>kladné</a:t>
            </a:r>
            <a:r>
              <a:rPr lang="cs-CZ" altLang="en-US" sz="2000">
                <a:latin typeface="Arial" panose="020B0604020202020204" pitchFamily="34" charset="0"/>
              </a:rPr>
              <a:t> zpětné vazby regulační signál </a:t>
            </a:r>
            <a:r>
              <a:rPr lang="cs-CZ" altLang="en-US" sz="2000" i="1">
                <a:latin typeface="Arial" panose="020B0604020202020204" pitchFamily="34" charset="0"/>
              </a:rPr>
              <a:t>e</a:t>
            </a:r>
            <a:r>
              <a:rPr lang="cs-CZ" altLang="en-US" sz="2000">
                <a:latin typeface="Arial" panose="020B0604020202020204" pitchFamily="34" charset="0"/>
              </a:rPr>
              <a:t> vznikne </a:t>
            </a:r>
            <a:r>
              <a:rPr lang="cs-CZ" altLang="en-US" sz="2000" b="1">
                <a:latin typeface="Arial" panose="020B0604020202020204" pitchFamily="34" charset="0"/>
              </a:rPr>
              <a:t>přičtením</a:t>
            </a:r>
            <a:r>
              <a:rPr lang="cs-CZ" altLang="en-US" sz="2000">
                <a:latin typeface="Arial" panose="020B0604020202020204" pitchFamily="34" charset="0"/>
              </a:rPr>
              <a:t> akční veličiny (+</a:t>
            </a:r>
            <a:r>
              <a:rPr lang="cs-CZ" altLang="en-US" sz="2000" i="1">
                <a:latin typeface="Arial" panose="020B0604020202020204" pitchFamily="34" charset="0"/>
              </a:rPr>
              <a:t>y</a:t>
            </a:r>
            <a:r>
              <a:rPr lang="cs-CZ" altLang="en-US" sz="2000">
                <a:latin typeface="Arial" panose="020B0604020202020204" pitchFamily="34" charset="0"/>
              </a:rPr>
              <a:t>) k požadované hodnotě (+</a:t>
            </a:r>
            <a:r>
              <a:rPr lang="cs-CZ" altLang="en-US" sz="2000" i="1">
                <a:latin typeface="Arial" panose="020B0604020202020204" pitchFamily="34" charset="0"/>
              </a:rPr>
              <a:t>w</a:t>
            </a:r>
            <a:r>
              <a:rPr lang="cs-CZ" altLang="en-US" sz="2000">
                <a:latin typeface="Arial" panose="020B0604020202020204" pitchFamily="34" charset="0"/>
              </a:rPr>
              <a:t>),</a:t>
            </a:r>
            <a:r>
              <a:rPr lang="cs-CZ" altLang="en-US" sz="2000" i="1">
                <a:latin typeface="Arial" panose="020B0604020202020204" pitchFamily="34" charset="0"/>
              </a:rPr>
              <a:t> e = w + y</a:t>
            </a:r>
            <a:r>
              <a:rPr lang="cs-CZ" altLang="en-US" sz="20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8600" y="2284413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y…</a:t>
            </a:r>
            <a:r>
              <a:rPr lang="cs-CZ" altLang="en-US" sz="2000">
                <a:latin typeface="Arial" panose="020B0604020202020204" pitchFamily="34" charset="0"/>
              </a:rPr>
              <a:t>regulovaná veličina, v/v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w…</a:t>
            </a:r>
            <a:r>
              <a:rPr lang="cs-CZ" altLang="en-US" sz="2000">
                <a:latin typeface="Arial" panose="020B0604020202020204" pitchFamily="34" charset="0"/>
              </a:rPr>
              <a:t>požadovaná hodnota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e…</a:t>
            </a:r>
            <a:r>
              <a:rPr lang="cs-CZ" altLang="en-US" sz="2000">
                <a:latin typeface="Arial" panose="020B0604020202020204" pitchFamily="34" charset="0"/>
              </a:rPr>
              <a:t>regulační odchylka/ signál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u…</a:t>
            </a:r>
            <a:r>
              <a:rPr lang="cs-CZ" altLang="en-US" sz="2000">
                <a:latin typeface="Arial" panose="020B0604020202020204" pitchFamily="34" charset="0"/>
              </a:rPr>
              <a:t>akční veličina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Arial" panose="020B0604020202020204" pitchFamily="34" charset="0"/>
              </a:rPr>
              <a:t>d,n…</a:t>
            </a:r>
            <a:r>
              <a:rPr lang="cs-CZ" altLang="en-US" sz="2000">
                <a:latin typeface="Arial" panose="020B0604020202020204" pitchFamily="34" charset="0"/>
              </a:rPr>
              <a:t>poruchové veličiny</a:t>
            </a:r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-12700" y="0"/>
            <a:ext cx="232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rgbClr val="00B050"/>
                </a:solidFill>
                <a:latin typeface="Arial" panose="020B0604020202020204" pitchFamily="34" charset="0"/>
              </a:rPr>
              <a:t>Připomenutí?</a:t>
            </a:r>
            <a:endParaRPr lang="en-GB" altLang="en-US" sz="2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573E22-82E8-4A7B-B890-F25D696CA74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638175"/>
            <a:ext cx="9982200" cy="6858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Příklady – negativní a pozit</a:t>
            </a:r>
            <a:r>
              <a:rPr lang="en-US" altLang="en-US" sz="3600" smtClean="0">
                <a:latin typeface="Arial" panose="020B0604020202020204" pitchFamily="34" charset="0"/>
              </a:rPr>
              <a:t>i</a:t>
            </a:r>
            <a:r>
              <a:rPr lang="cs-CZ" altLang="en-US" sz="3600" smtClean="0">
                <a:latin typeface="Arial" panose="020B0604020202020204" pitchFamily="34" charset="0"/>
              </a:rPr>
              <a:t>vní zpětná vazba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1238250"/>
            <a:ext cx="84582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b="1" dirty="0" smtClean="0">
                <a:latin typeface="Arial" panose="020B0604020202020204" pitchFamily="34" charset="0"/>
              </a:rPr>
              <a:t>negativní zpětná vazba </a:t>
            </a:r>
            <a:r>
              <a:rPr lang="cs-CZ" altLang="en-US" sz="2000" dirty="0" smtClean="0">
                <a:latin typeface="Arial" panose="020B0604020202020204" pitchFamily="34" charset="0"/>
              </a:rPr>
              <a:t>– snadné příklady, skoro vše: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1) tlak krevní, teplota, glykémie, 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obecně – homeostáze…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en-US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b="1" dirty="0" smtClean="0">
                <a:latin typeface="Arial" panose="020B0604020202020204" pitchFamily="34" charset="0"/>
              </a:rPr>
              <a:t>pozitivní zpětná vazba </a:t>
            </a:r>
            <a:r>
              <a:rPr lang="cs-CZ" altLang="en-US" sz="2000" dirty="0" smtClean="0">
                <a:latin typeface="Arial" panose="020B0604020202020204" pitchFamily="34" charset="0"/>
              </a:rPr>
              <a:t>– příkladů méně, obtížnější: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2) fyziologie/ pato-fyziologie: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ovulace, řízení pohlavních hormonů, obecně lavinovitě spouštěné reakce, jako  při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nastartov</a:t>
            </a:r>
            <a:r>
              <a:rPr lang="cs-CZ" altLang="en-US" sz="2000" dirty="0" err="1" smtClean="0">
                <a:latin typeface="Arial" panose="020B0604020202020204" pitchFamily="34" charset="0"/>
              </a:rPr>
              <a:t>ání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cs-CZ" altLang="en-US" sz="2000" dirty="0" err="1" smtClean="0">
                <a:latin typeface="Arial" panose="020B0604020202020204" pitchFamily="34" charset="0"/>
              </a:rPr>
              <a:t>hemokoagulace</a:t>
            </a:r>
            <a:r>
              <a:rPr lang="cs-CZ" altLang="en-US" sz="2000" dirty="0" smtClean="0">
                <a:latin typeface="Arial" panose="020B0604020202020204" pitchFamily="34" charset="0"/>
              </a:rPr>
              <a:t>, množení lymfocytů,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při imunitní reakci (viz. krize při pneumonii)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endParaRPr lang="cs-CZ" altLang="en-US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3) patologie (reset veličin, bludné kruhy, selhání)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ustavení nové, patologické rovnováhy: adaptace na snížený pO2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selhání regulace tlaku krevního, =šok, snížená perfúze určitých orgánů, hypoxie tkání a orgánů…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en-US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latin typeface="Arial" panose="020B0604020202020204" pitchFamily="34" charset="0"/>
              </a:rPr>
              <a:t>Nervové vedení v reflexních (regulačních) okruzích (neboli obloucích) zrychluje odezvu a tím celou regulaci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69925" y="211138"/>
            <a:ext cx="7772400" cy="1143000"/>
          </a:xfrm>
        </p:spPr>
        <p:txBody>
          <a:bodyPr/>
          <a:lstStyle/>
          <a:p>
            <a:r>
              <a:rPr lang="cs-CZ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Nervové dráhy/ nervové řízení</a:t>
            </a:r>
            <a:endParaRPr lang="en-GB" altLang="en-US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490412-A097-4A31-A365-63B5931C0D07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/>
          </a:p>
        </p:txBody>
      </p:sp>
      <p:sp>
        <p:nvSpPr>
          <p:cNvPr id="15364" name="TextovéPole 3"/>
          <p:cNvSpPr txBox="1">
            <a:spLocks noChangeArrowheads="1"/>
          </p:cNvSpPr>
          <p:nvPr/>
        </p:nvSpPr>
        <p:spPr bwMode="auto">
          <a:xfrm>
            <a:off x="198438" y="1095375"/>
            <a:ext cx="84305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Hledání účelnosti ve fyziologických reakcích. (Imunosupresivní léčba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některých nemocí občas ukazuje, že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patogenetický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proces vůbec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neprobíhá účelně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.) Dejme pozor, abychom místo hledání účelnosti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hledali skutečné principy.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Nervový signál přenáší jen reprezentaci veličiny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 kladným znaménkem, proto se často vyskytuje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dualita současného řízení excitačními a inhibičními neurony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V případě vegetativního NS je to také dualita </a:t>
            </a:r>
            <a:r>
              <a:rPr lang="cs-CZ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sympatiku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a </a:t>
            </a:r>
            <a:r>
              <a:rPr lang="cs-CZ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parasympatiku</a:t>
            </a:r>
          </a:p>
        </p:txBody>
      </p:sp>
      <p:sp>
        <p:nvSpPr>
          <p:cNvPr id="15365" name="TextovéPole 6"/>
          <p:cNvSpPr txBox="1">
            <a:spLocks noChangeArrowheads="1"/>
          </p:cNvSpPr>
          <p:nvPr/>
        </p:nvSpPr>
        <p:spPr bwMode="auto">
          <a:xfrm>
            <a:off x="425450" y="4364038"/>
            <a:ext cx="4130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Termoregulace: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žní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vasokonstrikce/ vasodilatace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potní žlázy - sympatikus</a:t>
            </a: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výjimka v inervaci: cholinergní</a:t>
            </a: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4629150" y="4246563"/>
            <a:ext cx="42973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Baroreflex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vybalancování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účinků sympatiku a parasympatiku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Zvýšení a snížení krevního tlaku: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(-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press.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 +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symp.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parasymp.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mimo jiné např.: orthostatický reflex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(+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press.=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&gt; -symp.+parasymp.)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685800" y="498475"/>
            <a:ext cx="7772400" cy="1143000"/>
          </a:xfrm>
        </p:spPr>
        <p:txBody>
          <a:bodyPr/>
          <a:lstStyle/>
          <a:p>
            <a:r>
              <a:rPr lang="cs-CZ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Nervové dráhy/ nervové řízení</a:t>
            </a:r>
            <a:endParaRPr lang="en-GB" altLang="en-US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DE728A-EAF7-4451-B0AB-C794DE7C6FE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 smtClean="0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922338" y="1879600"/>
            <a:ext cx="708399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Příklad: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Jeden </a:t>
            </a: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z cílů </a:t>
            </a: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zde podáváného pohledu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a řízení cirkulace</a:t>
            </a:r>
            <a:endParaRPr lang="cs-CZ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je ukázat, že i toto je (pato-</a:t>
            </a: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)fyziologie</a:t>
            </a: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tedy </a:t>
            </a:r>
            <a:r>
              <a:rPr lang="cs-CZ" altLang="en-US" u="sng" dirty="0">
                <a:solidFill>
                  <a:schemeClr val="tx2"/>
                </a:solidFill>
                <a:latin typeface="Arial" panose="020B0604020202020204" pitchFamily="34" charset="0"/>
              </a:rPr>
              <a:t>funkční</a:t>
            </a: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 téma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i když znalost (vegetativních)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nervových drah nutně začíná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natomií</a:t>
            </a: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, tedy znalostí </a:t>
            </a:r>
            <a:r>
              <a:rPr lang="cs-CZ" altLang="en-US" u="sng" dirty="0">
                <a:solidFill>
                  <a:schemeClr val="tx2"/>
                </a:solidFill>
                <a:latin typeface="Arial" panose="020B0604020202020204" pitchFamily="34" charset="0"/>
              </a:rPr>
              <a:t>morfologickou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CE741-4B74-4C00-9CE1-527871614D78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dirty="0" smtClean="0">
                <a:latin typeface="Arial" panose="020B0604020202020204" pitchFamily="34" charset="0"/>
              </a:rPr>
              <a:t>Regulace vasomotoriky</a:t>
            </a:r>
            <a:endParaRPr lang="en-US" altLang="en-US" sz="3600" dirty="0" smtClean="0">
              <a:latin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ovéPole 3"/>
          <p:cNvSpPr txBox="1">
            <a:spLocks noChangeArrowheads="1"/>
          </p:cNvSpPr>
          <p:nvPr/>
        </p:nvSpPr>
        <p:spPr bwMode="auto">
          <a:xfrm>
            <a:off x="258777" y="2471738"/>
            <a:ext cx="876073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Selhání řízení </a:t>
            </a:r>
            <a:r>
              <a:rPr lang="cs-CZ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vasomotoriky = selhání cirkulace</a:t>
            </a:r>
            <a:endParaRPr lang="cs-CZ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rojeví se jako </a:t>
            </a: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šok = takový pokles </a:t>
            </a:r>
            <a:r>
              <a:rPr lang="cs-CZ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systémového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tlaku</a:t>
            </a: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, který nezajistí rezervu a fungování životně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důležitých orgánů (srdce, mozek, dýchací svaly)</a:t>
            </a:r>
            <a:endParaRPr lang="en-GB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" y="666206"/>
            <a:ext cx="8318584" cy="6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4FCFC-6EF5-450D-83A8-C165DA822CF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0"/>
            <a:ext cx="8534400" cy="5355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en-US" sz="3600" kern="0" smtClean="0">
                <a:latin typeface="Arial" panose="020B0604020202020204" pitchFamily="34" charset="0"/>
              </a:rPr>
              <a:t>Regulace vasomotoriky</a:t>
            </a:r>
            <a:endParaRPr lang="en-US" altLang="en-US" sz="3600" kern="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8" y="2684417"/>
            <a:ext cx="5896409" cy="390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>
          <a:xfrm>
            <a:off x="4987925" y="0"/>
            <a:ext cx="3470275" cy="788988"/>
          </a:xfrm>
        </p:spPr>
        <p:txBody>
          <a:bodyPr/>
          <a:lstStyle/>
          <a:p>
            <a:r>
              <a:rPr lang="cs-CZ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5D40D-A469-422D-AD45-4028E42A9C8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 smtClean="0"/>
          </a:p>
        </p:txBody>
      </p:sp>
      <p:sp>
        <p:nvSpPr>
          <p:cNvPr id="22533" name="TextovéPole 6"/>
          <p:cNvSpPr txBox="1">
            <a:spLocks noChangeArrowheads="1"/>
          </p:cNvSpPr>
          <p:nvPr/>
        </p:nvSpPr>
        <p:spPr bwMode="auto">
          <a:xfrm>
            <a:off x="195263" y="125413"/>
            <a:ext cx="46778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SON = supra-optic nucleus 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(ADH, or vasopressin)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PVN = para-ventricular nucleus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oxytocin)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;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CVL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= caudal ventrolateral n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GABA – gamma amino butyric acid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041900" y="787132"/>
            <a:ext cx="41021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Baroreflex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je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vybalancování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účinků sympatiku a parasympatiku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Zvýšení a snížení krevního tlaku: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(-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press.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+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mimo jiné: orthostatický reflex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(+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press.=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&gt; -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.+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D02E2-715D-4233-B4D0-FB612D465B2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 smtClean="0"/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7938"/>
            <a:ext cx="433705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0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ovéPole 6"/>
          <p:cNvSpPr txBox="1">
            <a:spLocks noChangeArrowheads="1"/>
          </p:cNvSpPr>
          <p:nvPr/>
        </p:nvSpPr>
        <p:spPr bwMode="auto">
          <a:xfrm>
            <a:off x="5027559" y="824113"/>
            <a:ext cx="41021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Baroreflex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vybalancování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účinků sympatiku a parasympatiku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Zvýšení a snížení krevního tlaku: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(-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press.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+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mimo jiné: orthostatický reflex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(+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press.=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&gt; -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.+</a:t>
            </a:r>
            <a:r>
              <a:rPr lang="en-GB" altLang="en-US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784"/>
            <a:ext cx="7772400" cy="542108"/>
          </a:xfrm>
        </p:spPr>
        <p:txBody>
          <a:bodyPr/>
          <a:lstStyle/>
          <a:p>
            <a:r>
              <a:rPr lang="cs-CZ" altLang="cs-CZ" sz="32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Úvod/ Obecná patologická fyziologie</a:t>
            </a:r>
            <a:endParaRPr lang="en-GB" sz="3200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823" y="894806"/>
            <a:ext cx="4116977" cy="53535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buňky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regulace (sub- systému)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1 – porucha glykémie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2 – porucha Cu-ATP-ázy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Poruchy...atd hormonální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pohlavní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Nervové periferní, lokalizované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Nervové centrální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(konkrétních) reflexů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imunitní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Zánět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 CO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 Hypoxie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krevního tlaku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termoregulace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 čití a bolesti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tak dále ...</a:t>
            </a:r>
          </a:p>
          <a:p>
            <a:pPr marL="0" indent="0">
              <a:buNone/>
            </a:pPr>
            <a:endParaRPr lang="cs-CZ" sz="1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4806"/>
            <a:ext cx="3810000" cy="53535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Patologický fenotyp, genetická podmíněnost nemocí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Molekulární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nemoci =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gen -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 protein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porucha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Systémový pohled na nemoci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homeostáze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nap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 acido-bazické rovnováhy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Metabolické poruchy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individuálního vývoje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Vliv zevních faktorů na vznik nemocí</a:t>
            </a:r>
          </a:p>
          <a:p>
            <a:pPr marL="514350" indent="-514350">
              <a:buFont typeface="+mj-lt"/>
              <a:buAutoNum type="arabicPeriod"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E960F-A3B5-4CFC-BA9C-6DF22FB44E0F}" type="slidenum">
              <a:rPr lang="cs-CZ" altLang="en-US" smtClean="0"/>
              <a:pPr>
                <a:defRPr/>
              </a:pPr>
              <a:t>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3968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439A1-53AD-4814-B452-54C5E4E879A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026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-82550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CCA6EA-CAF4-45EC-AE4A-97E985AA700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en-US" sz="14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15938"/>
            <a:ext cx="6719887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-122238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150"/>
            <a:ext cx="9144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188894-AC91-4B44-BE29-6E6BCCFF376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en-US" sz="140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-7938"/>
            <a:ext cx="9144000" cy="30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000">
                <a:solidFill>
                  <a:srgbClr val="00B050"/>
                </a:solidFill>
                <a:latin typeface="Arial" panose="020B0604020202020204" pitchFamily="34" charset="0"/>
              </a:rPr>
              <a:t>Vegetativní nervový systém,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tx2"/>
                </a:solidFill>
                <a:latin typeface="Arial" panose="020B0604020202020204" pitchFamily="34" charset="0"/>
              </a:rPr>
              <a:t>Jeho polarita, (či dualita):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rgbClr val="FF0000"/>
                </a:solidFill>
                <a:latin typeface="Arial" panose="020B0604020202020204" pitchFamily="34" charset="0"/>
              </a:rPr>
              <a:t>Parasympatikus</a:t>
            </a:r>
            <a:r>
              <a:rPr lang="cs-CZ" altLang="en-US">
                <a:solidFill>
                  <a:schemeClr val="tx2"/>
                </a:solidFill>
                <a:latin typeface="Arial" panose="020B0604020202020204" pitchFamily="34" charset="0"/>
              </a:rPr>
              <a:t> versus </a:t>
            </a:r>
            <a:r>
              <a:rPr lang="cs-CZ" altLang="en-US">
                <a:solidFill>
                  <a:srgbClr val="0070C0"/>
                </a:solidFill>
                <a:latin typeface="Arial" panose="020B0604020202020204" pitchFamily="34" charset="0"/>
              </a:rPr>
              <a:t>sympatikus</a:t>
            </a:r>
            <a:r>
              <a:rPr lang="cs-CZ" altLang="en-US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Útok a/ nebo útěk versus relaxace a/ n. regenerace.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tx2"/>
                </a:solidFill>
                <a:latin typeface="Arial" panose="020B0604020202020204" pitchFamily="34" charset="0"/>
              </a:rPr>
              <a:t>Fight and/ or flight versus relax./ regen.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(někde ale více, než 2 volby: viz alfa a beta adrenergní)</a:t>
            </a:r>
            <a:endParaRPr lang="en-US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C9574-510F-49FA-A10A-9522FB8FF4F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228600" y="152400"/>
            <a:ext cx="5334000" cy="6350000"/>
            <a:chOff x="144" y="96"/>
            <a:chExt cx="3360" cy="4000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328" cy="3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336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80" name="TextovéPole 6"/>
          <p:cNvSpPr txBox="1">
            <a:spLocks noChangeArrowheads="1"/>
          </p:cNvSpPr>
          <p:nvPr/>
        </p:nvSpPr>
        <p:spPr bwMode="auto">
          <a:xfrm>
            <a:off x="5467350" y="3590925"/>
            <a:ext cx="36845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00B050"/>
                </a:solidFill>
                <a:latin typeface="Arial" panose="020B0604020202020204" pitchFamily="34" charset="0"/>
              </a:rPr>
              <a:t>Oko a vegetativní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uvnitř jsou jen hladké svaly,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mióza – paras., cholinergní,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mydriáza – symp., alfa1 adren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akomodace, m. ciliaris,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do dálky – symp. beta2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na blízko – paras.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slzné žlázy - paras.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CF702-9678-4247-B77B-D48ACA8FC4B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6" y="796828"/>
            <a:ext cx="7503602" cy="57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ovéPole 3"/>
          <p:cNvSpPr txBox="1">
            <a:spLocks noChangeArrowheads="1"/>
          </p:cNvSpPr>
          <p:nvPr/>
        </p:nvSpPr>
        <p:spPr bwMode="auto">
          <a:xfrm>
            <a:off x="4613275" y="-95250"/>
            <a:ext cx="459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3600">
                <a:solidFill>
                  <a:srgbClr val="FF0000"/>
                </a:solidFill>
                <a:latin typeface="Arial" panose="020B0604020202020204" pitchFamily="34" charset="0"/>
              </a:rPr>
              <a:t>Choli</a:t>
            </a:r>
            <a:r>
              <a:rPr lang="cs-CZ" altLang="cs-CZ" sz="3600">
                <a:solidFill>
                  <a:srgbClr val="FF0000"/>
                </a:solidFill>
                <a:latin typeface="Arial" panose="020B0604020202020204" pitchFamily="34" charset="0"/>
              </a:rPr>
              <a:t>nergní receptory</a:t>
            </a:r>
            <a:endParaRPr lang="en-GB" altLang="cs-CZ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523620" y="3313113"/>
            <a:ext cx="164628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Všechny vegetativní pregangliové synapse, jak sympatické, tak parasympatické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j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sou cholinergní.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170EF-24CC-4648-BDCB-E2DDFB38D38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en-US" sz="14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5" y="1482634"/>
            <a:ext cx="6962856" cy="537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ovéPole 3"/>
          <p:cNvSpPr txBox="1">
            <a:spLocks noChangeArrowheads="1"/>
          </p:cNvSpPr>
          <p:nvPr/>
        </p:nvSpPr>
        <p:spPr bwMode="auto">
          <a:xfrm>
            <a:off x="4613275" y="-53975"/>
            <a:ext cx="459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3600">
                <a:solidFill>
                  <a:srgbClr val="FF0000"/>
                </a:solidFill>
                <a:latin typeface="Arial" panose="020B0604020202020204" pitchFamily="34" charset="0"/>
              </a:rPr>
              <a:t>Choli</a:t>
            </a:r>
            <a:r>
              <a:rPr lang="cs-CZ" altLang="cs-CZ" sz="3600">
                <a:solidFill>
                  <a:srgbClr val="FF0000"/>
                </a:solidFill>
                <a:latin typeface="Arial" panose="020B0604020202020204" pitchFamily="34" charset="0"/>
              </a:rPr>
              <a:t>nergní receptory</a:t>
            </a:r>
            <a:endParaRPr lang="en-GB" altLang="cs-CZ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215450" y="1712916"/>
            <a:ext cx="181751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Příkladem cholinergního ovlivnění myokardu parasympatikem je negativní efekt na všechny (4) vegetativní odpovědi: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Chronotropní,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Dromotropní, Inotropní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Bathmotropní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6012D-D111-42A3-9BF1-5FFC71C95CE1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en-US" sz="140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5805487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6686550" y="177800"/>
            <a:ext cx="221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Adrenergní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receptory</a:t>
            </a:r>
            <a:endParaRPr lang="en-GB" altLang="cs-CZ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067108" y="3313113"/>
            <a:ext cx="15224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Alfa (1 a 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č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astěji excitační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Beta (1 a 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častěji inhibiční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jsou 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selektivně ovlivňovány různými farmaky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F3D0B-4E51-43B5-A9F3-CC7C5F6A47D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 smtClean="0"/>
          </a:p>
        </p:txBody>
      </p:sp>
      <p:pic>
        <p:nvPicPr>
          <p:cNvPr id="3072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8763"/>
            <a:ext cx="6410325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Nadpis 1"/>
          <p:cNvSpPr txBox="1">
            <a:spLocks/>
          </p:cNvSpPr>
          <p:nvPr/>
        </p:nvSpPr>
        <p:spPr bwMode="auto">
          <a:xfrm>
            <a:off x="6494463" y="368300"/>
            <a:ext cx="2795587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N.S.: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Enterický nervový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systém, myenterický a submukósní plexus,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atd, atd</a:t>
            </a:r>
            <a:endParaRPr lang="en-GB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 modulován hormony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vegetativním NS, ale peristaltika může probíhat i nezávisle na obou vlivech.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 laparotomii,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či jiném inzultu nastává většinou přechodná paralýza, potom se opět restartuje.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of 30</a:t>
            </a: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53530-4E89-4B22-92B4-6B42576ACB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447800"/>
            <a:ext cx="8229600" cy="1143000"/>
          </a:xfrm>
        </p:spPr>
        <p:txBody>
          <a:bodyPr/>
          <a:lstStyle/>
          <a:p>
            <a:r>
              <a:rPr lang="en-US" altLang="en-US" smtClean="0"/>
              <a:t>Sympathetic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33400"/>
            <a:ext cx="7515225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accent2"/>
                </a:solidFill>
                <a:latin typeface="Arial" panose="020B0604020202020204" pitchFamily="34" charset="0"/>
              </a:rPr>
              <a:t>Poruchy autonomního nervového systému</a:t>
            </a:r>
          </a:p>
        </p:txBody>
      </p:sp>
      <p:sp>
        <p:nvSpPr>
          <p:cNvPr id="31751" name="TextovéPole 4"/>
          <p:cNvSpPr txBox="1">
            <a:spLocks noChangeArrowheads="1"/>
          </p:cNvSpPr>
          <p:nvPr/>
        </p:nvSpPr>
        <p:spPr bwMode="auto">
          <a:xfrm>
            <a:off x="7592568" y="1577370"/>
            <a:ext cx="15224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Aktivace sympatiku je obecně stresová reakce a tím se často uplatňuje při patogeneze nemocí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Ovlivnění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při chorobách,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hormony,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farmaky, a podobně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BC493-1B32-4BBF-A76F-70CD66A1A4C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r>
              <a:rPr lang="cs-CZ" altLang="en-US" smtClean="0"/>
              <a:t>Parasympat</a:t>
            </a:r>
            <a:r>
              <a:rPr lang="en-US" altLang="en-US" smtClean="0"/>
              <a:t>hetic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759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ovéPole 4"/>
          <p:cNvSpPr txBox="1">
            <a:spLocks noChangeArrowheads="1"/>
          </p:cNvSpPr>
          <p:nvPr/>
        </p:nvSpPr>
        <p:spPr bwMode="auto">
          <a:xfrm>
            <a:off x="5355182" y="80058"/>
            <a:ext cx="15224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Při diskusi patogeneze není vliv vegetativního nervového systému tak symetrický, jako při popisu fyziologických funkcí.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Aktivaci sympatiku při patogenezi poruch tak koresponduje inhibice parasympatiku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A také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vlivnění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při chorobách,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hormony,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farmaky, a podobně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846"/>
            <a:ext cx="7772400" cy="620485"/>
          </a:xfrm>
        </p:spPr>
        <p:txBody>
          <a:bodyPr/>
          <a:lstStyle/>
          <a:p>
            <a:r>
              <a:rPr lang="cs-CZ" sz="24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Příklad: porucha endokrinní regulace glykémie</a:t>
            </a:r>
            <a:endParaRPr lang="en-GB" sz="24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F4FAF-DDCD-49F8-A716-17EF48D1DCBE}" type="slidenum">
              <a:rPr lang="cs-CZ" altLang="en-US" smtClean="0"/>
              <a:pPr>
                <a:defRPr/>
              </a:pPr>
              <a:t>3</a:t>
            </a:fld>
            <a:endParaRPr lang="cs-CZ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7" y="1117078"/>
            <a:ext cx="7384801" cy="54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159E4-22F1-4208-997B-0BED4113ED1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en-US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Regulace teploty, horečka, podchlazení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2689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>
                <a:latin typeface="Arial" panose="020B0604020202020204" pitchFamily="34" charset="0"/>
              </a:rPr>
              <a:t>t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epelná stálost vnitřního prostředí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>
                <a:latin typeface="Arial" panose="020B0604020202020204" pitchFamily="34" charset="0"/>
              </a:rPr>
              <a:t>p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rocesy proti ochlazení a podchlazení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>
                <a:latin typeface="Arial" panose="020B0604020202020204" pitchFamily="34" charset="0"/>
              </a:rPr>
              <a:t>p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rocesy proti přehřátí, odvádění tepla: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8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1)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 vyzařováním, </a:t>
            </a:r>
            <a:r>
              <a:rPr lang="cs-CZ" altLang="en-US" sz="28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2) 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vedením,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8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3)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 prouděním, </a:t>
            </a:r>
            <a:r>
              <a:rPr lang="cs-CZ" altLang="en-US" sz="28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4)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 pocením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307B0-7A18-4803-8337-C9CCAABDC88B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en-US" sz="1400" smtClean="0"/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-76200" y="457200"/>
            <a:ext cx="9144000" cy="4800600"/>
            <a:chOff x="-528" y="480"/>
            <a:chExt cx="6968" cy="3309"/>
          </a:xfrm>
        </p:grpSpPr>
        <p:pic>
          <p:nvPicPr>
            <p:cNvPr id="3482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480"/>
              <a:ext cx="3384" cy="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89"/>
              <a:ext cx="3608" cy="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20" name="TextovéPole 4"/>
          <p:cNvSpPr txBox="1">
            <a:spLocks noChangeArrowheads="1"/>
          </p:cNvSpPr>
          <p:nvPr/>
        </p:nvSpPr>
        <p:spPr bwMode="auto">
          <a:xfrm>
            <a:off x="238125" y="5381625"/>
            <a:ext cx="1522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Tělesné jádro a slupka</a:t>
            </a:r>
          </a:p>
        </p:txBody>
      </p:sp>
      <p:sp>
        <p:nvSpPr>
          <p:cNvPr id="34821" name="TextovéPole 4"/>
          <p:cNvSpPr txBox="1">
            <a:spLocks noChangeArrowheads="1"/>
          </p:cNvSpPr>
          <p:nvPr/>
        </p:nvSpPr>
        <p:spPr bwMode="auto">
          <a:xfrm>
            <a:off x="4364038" y="5270500"/>
            <a:ext cx="1522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Protiproudový 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1264-00F3-4064-A08F-70ED8FBA708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en-US" sz="140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4138"/>
            <a:ext cx="7177087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7372350" y="255588"/>
            <a:ext cx="152241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Přenos tepla: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vyzařováním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(radiací)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sdílením, 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vedením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(kondukcí)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prouděním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(konvekcí)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pocením, 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odpařováním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(evaporací)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BC0D4-B5C2-453A-8426-7D7B5530BAC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Přehřátí, úpal/ úžeh…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90600"/>
            <a:ext cx="7515225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ovéPole 4"/>
          <p:cNvSpPr txBox="1">
            <a:spLocks noChangeArrowheads="1"/>
          </p:cNvSpPr>
          <p:nvPr/>
        </p:nvSpPr>
        <p:spPr bwMode="auto">
          <a:xfrm>
            <a:off x="7621588" y="3313113"/>
            <a:ext cx="1522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Speciálně toto schéma používá koncepty, známé jako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Bludné kruhy (Circuli vitioses)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EDABB-5558-41E0-B3D4-0EA140617C3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30480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Horečka,</a:t>
            </a:r>
            <a:br>
              <a:rPr lang="cs-CZ" altLang="en-US" smtClean="0">
                <a:latin typeface="Arial" panose="020B0604020202020204" pitchFamily="34" charset="0"/>
              </a:rPr>
            </a:br>
            <a:r>
              <a:rPr lang="cs-CZ" altLang="en-US" smtClean="0">
                <a:latin typeface="Arial" panose="020B0604020202020204" pitchFamily="34" charset="0"/>
              </a:rPr>
              <a:t>regulace</a:t>
            </a:r>
            <a:br>
              <a:rPr lang="cs-CZ" altLang="en-US" smtClean="0">
                <a:latin typeface="Arial" panose="020B0604020202020204" pitchFamily="34" charset="0"/>
              </a:rPr>
            </a:br>
            <a:r>
              <a:rPr lang="cs-CZ" altLang="en-US" smtClean="0">
                <a:latin typeface="Arial" panose="020B0604020202020204" pitchFamily="34" charset="0"/>
              </a:rPr>
              <a:t>teploty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664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ovéPole 4"/>
          <p:cNvSpPr txBox="1">
            <a:spLocks noChangeArrowheads="1"/>
          </p:cNvSpPr>
          <p:nvPr/>
        </p:nvSpPr>
        <p:spPr bwMode="auto">
          <a:xfrm>
            <a:off x="5213350" y="3313113"/>
            <a:ext cx="341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Centrální nastavení termostatu,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solidFill>
                  <a:schemeClr val="tx2"/>
                </a:solidFill>
                <a:latin typeface="Arial" panose="020B0604020202020204" pitchFamily="34" charset="0"/>
              </a:rPr>
              <a:t>homo-io-termie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0D924-80AF-47CA-AD8D-3F344A9F2E6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en-US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571500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Maligní hypertermie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62317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ovéPole 4"/>
          <p:cNvSpPr txBox="1">
            <a:spLocks noChangeArrowheads="1"/>
          </p:cNvSpPr>
          <p:nvPr/>
        </p:nvSpPr>
        <p:spPr bwMode="auto">
          <a:xfrm>
            <a:off x="7621588" y="3313113"/>
            <a:ext cx="1522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Toto je příklad velmi vzácné poruchy...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1978A2-D17B-4734-82E8-CD5F7ACFB580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en-US" sz="1400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897688" cy="70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391275" y="19050"/>
            <a:ext cx="2743200" cy="1143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Podchlazení</a:t>
            </a:r>
            <a:endParaRPr lang="en-US" altLang="en-US" sz="36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7621588" y="3313113"/>
            <a:ext cx="1522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oto schéma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také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používá koncepty, známé jako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Bludné kruhy (Circuli vitioses)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D71DF-D614-48C2-AE24-4DD2CA4B588F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Zánět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2689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 smtClean="0">
                <a:latin typeface="Arial" panose="020B0604020202020204" pitchFamily="34" charset="0"/>
              </a:rPr>
              <a:t>patří do obecné (pato)fyziologie, je realizován nejen imunitním systém, zánět nebude probírán samostatně (až v “blokovém“semináři)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92C14-843B-4E95-AD2F-21B50D16682C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Acidobazická rovnováha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362200"/>
            <a:ext cx="8229600" cy="2689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800" kern="0" dirty="0" smtClean="0">
                <a:latin typeface="Arial" panose="020B0604020202020204" pitchFamily="34" charset="0"/>
              </a:rPr>
              <a:t>- patří do obecné (pato)fyziologie, bude probrána samostatně s vnitřním prostředím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A4A18-E07E-43CC-8A3C-2D579859278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4163"/>
            <a:ext cx="8610600" cy="1697037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cs-CZ" alt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Fyziologické regulace se uplatňují u patologických stavů, hranice mezi fyziologickým a patologickým je neostrá</a:t>
            </a:r>
            <a:endParaRPr lang="cs-CZ" altLang="en-US" sz="32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- Patologické procesy </a:t>
            </a:r>
            <a:r>
              <a:rPr lang="en-US" altLang="en-US" sz="2800" smtClean="0">
                <a:latin typeface="Arial" panose="020B0604020202020204" pitchFamily="34" charset="0"/>
              </a:rPr>
              <a:t>a mechanism</a:t>
            </a:r>
            <a:r>
              <a:rPr lang="cs-CZ" altLang="en-US" sz="2800" smtClean="0">
                <a:latin typeface="Arial" panose="020B0604020202020204" pitchFamily="34" charset="0"/>
              </a:rPr>
              <a:t>y se podílejí    v patogenezi více onemocnění </a:t>
            </a:r>
            <a:endParaRPr lang="en-US" altLang="en-US" sz="280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cs-CZ" altLang="en-US" sz="2800" smtClean="0">
                <a:latin typeface="Arial" panose="020B0604020202020204" pitchFamily="34" charset="0"/>
              </a:rPr>
              <a:t>Fyziologické mechanismy zúčastňující se tzv. patogeneze: obranné a adaptivní mechanismy</a:t>
            </a:r>
            <a:r>
              <a:rPr lang="en-US" altLang="en-US" sz="2800" smtClean="0">
                <a:latin typeface="Arial" panose="020B0604020202020204" pitchFamily="34" charset="0"/>
              </a:rPr>
              <a:t>,</a:t>
            </a:r>
            <a:r>
              <a:rPr lang="cs-CZ" altLang="en-US" sz="2800" smtClean="0">
                <a:latin typeface="Arial" panose="020B0604020202020204" pitchFamily="34" charset="0"/>
              </a:rPr>
              <a:t> zánět,</a:t>
            </a:r>
            <a:r>
              <a:rPr lang="en-US" altLang="en-US" sz="2800" smtClean="0">
                <a:latin typeface="Arial" panose="020B0604020202020204" pitchFamily="34" charset="0"/>
              </a:rPr>
              <a:t> </a:t>
            </a:r>
            <a:r>
              <a:rPr lang="cs-CZ" altLang="en-US" sz="2800" smtClean="0">
                <a:latin typeface="Arial" panose="020B0604020202020204" pitchFamily="34" charset="0"/>
              </a:rPr>
              <a:t>horečka, hyper-termie, hypo-termie, šok, stres, edém,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poruchy regulačních mechanismů (!, co to je?...),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poruchy  metabolismu, poškození genetické informace, atd.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F4FAF-DDCD-49F8-A716-17EF48D1DCBE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9" y="692331"/>
            <a:ext cx="7221601" cy="5202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1846"/>
            <a:ext cx="7772400" cy="620485"/>
          </a:xfrm>
        </p:spPr>
        <p:txBody>
          <a:bodyPr/>
          <a:lstStyle/>
          <a:p>
            <a:r>
              <a:rPr lang="cs-CZ" sz="24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2: Wilsonova choroba</a:t>
            </a:r>
            <a:endParaRPr lang="en-GB" sz="24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6223" y="6085120"/>
            <a:ext cx="256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cs typeface="Arial" panose="020B0604020202020204" pitchFamily="34" charset="0"/>
              </a:rPr>
              <a:t>porucha Cu-ATP-ázy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2797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1F4A6-D19F-4A10-A4C8-07C0FEE15593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en-US" sz="140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2328863"/>
            <a:ext cx="8229600" cy="318293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800" dirty="0" smtClean="0">
                <a:latin typeface="Arial" panose="020B0604020202020204" pitchFamily="34" charset="0"/>
              </a:rPr>
              <a:t>Další témata obecné patofyziologie: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dirty="0" smtClean="0">
                <a:latin typeface="Arial" panose="020B0604020202020204" pitchFamily="34" charset="0"/>
              </a:rPr>
              <a:t>aktivní transport, klidový (Nernstův) potenciál na membráně, akční potenciál, </a:t>
            </a:r>
            <a:r>
              <a:rPr lang="cs-CZ" altLang="en-US" sz="2800" b="1" dirty="0" smtClean="0">
                <a:latin typeface="Arial" panose="020B0604020202020204" pitchFamily="34" charset="0"/>
              </a:rPr>
              <a:t>membránové jevy </a:t>
            </a:r>
            <a:r>
              <a:rPr lang="cs-CZ" altLang="en-US" sz="2800" dirty="0" smtClean="0">
                <a:latin typeface="Arial" panose="020B0604020202020204" pitchFamily="34" charset="0"/>
              </a:rPr>
              <a:t>obecně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n</a:t>
            </a:r>
            <a:r>
              <a:rPr lang="cs-CZ" altLang="en-US" sz="2800" dirty="0" smtClean="0">
                <a:latin typeface="Arial" panose="020B0604020202020204" pitchFamily="34" charset="0"/>
              </a:rPr>
              <a:t>utrice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r</a:t>
            </a:r>
            <a:r>
              <a:rPr lang="cs-CZ" altLang="en-US" sz="2800" dirty="0" smtClean="0">
                <a:latin typeface="Arial" panose="020B0604020202020204" pitchFamily="34" charset="0"/>
              </a:rPr>
              <a:t>ůst a vývoj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s</a:t>
            </a:r>
            <a:r>
              <a:rPr lang="cs-CZ" altLang="en-US" sz="2800" dirty="0" smtClean="0">
                <a:latin typeface="Arial" panose="020B0604020202020204" pitchFamily="34" charset="0"/>
              </a:rPr>
              <a:t>tres a jeho mechanismy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en-US" sz="2800" dirty="0" smtClean="0">
              <a:latin typeface="Arial" panose="020B0604020202020204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C62DEE5-B925-4126-9CC4-DA190F5BED8C}" type="slidenum">
              <a:rPr lang="cs-CZ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cs-CZ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Bazální metabolismus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Bazální metabolismus = klidový metabolický obrat</a:t>
            </a:r>
          </a:p>
          <a:p>
            <a:pPr>
              <a:buFontTx/>
              <a:buNone/>
            </a:pPr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hrubý odhad: asi 100 kJ na 1 kg za 1 den</a:t>
            </a:r>
          </a:p>
          <a:p>
            <a:pPr>
              <a:buFontTx/>
              <a:buNone/>
            </a:pPr>
            <a:endParaRPr lang="cs-CZ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Mechanická energie: činnost srdce, plic, střevní peristaltika,…</a:t>
            </a:r>
          </a:p>
          <a:p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Transportní a osmotická práce: udržení rovnováhy na membránách</a:t>
            </a:r>
          </a:p>
          <a:p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Chemická energie: biosyntézy</a:t>
            </a:r>
          </a:p>
          <a:p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Tepelná energie: udržení tělesné teploty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610BF-829F-43DD-9AFF-49603BDAFCF0}" type="slidenum">
              <a:rPr lang="cs-CZ" altLang="cs-CZ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 smtClean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1973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r>
              <a:rPr lang="cs-CZ" altLang="cs-C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cs-CZ" altLang="cs-CZ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6760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mne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00446" y="2852056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cs-CZ" altLang="en-US" sz="2400" b="1" dirty="0">
                <a:solidFill>
                  <a:schemeClr val="accent2"/>
                </a:solidFill>
              </a:rPr>
              <a:t>Stres, stresová reakce (stress syndrome</a:t>
            </a:r>
            <a:r>
              <a:rPr lang="cs-CZ" altLang="en-US" sz="2400" b="1" dirty="0" smtClean="0">
                <a:solidFill>
                  <a:schemeClr val="accent2"/>
                </a:solidFill>
              </a:rPr>
              <a:t>)</a:t>
            </a:r>
            <a:endParaRPr lang="cs-CZ" altLang="en-US" b="1" dirty="0"/>
          </a:p>
          <a:p>
            <a:r>
              <a:rPr lang="cs-CZ" altLang="en-US" sz="2400" b="1" dirty="0"/>
              <a:t>= neurohumorální obranná </a:t>
            </a:r>
            <a:r>
              <a:rPr lang="cs-CZ" altLang="en-US" sz="2400" b="1" dirty="0" smtClean="0"/>
              <a:t>reakce</a:t>
            </a:r>
            <a:endParaRPr lang="cs-CZ" altLang="en-US" sz="2400" b="1" dirty="0"/>
          </a:p>
          <a:p>
            <a:r>
              <a:rPr lang="cs-CZ" altLang="en-US" sz="2400" b="1" dirty="0"/>
              <a:t>= univerzální odpověď na nejrůznější  vnější nebo vnitřní podněty - stresory.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3168650" y="6781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3300"/>
                </a:solidFill>
              </a:rPr>
              <a:t>Stres</a:t>
            </a:r>
            <a:endParaRPr lang="cs-CZ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446" y="709160"/>
            <a:ext cx="10339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400" b="1" dirty="0">
                <a:solidFill>
                  <a:srgbClr val="FF5050"/>
                </a:solidFill>
              </a:rPr>
              <a:t>Definice:</a:t>
            </a:r>
            <a:endParaRPr lang="cs-CZ" altLang="en-US" sz="2400" b="1" dirty="0"/>
          </a:p>
          <a:p>
            <a:r>
              <a:rPr lang="cs-CZ" altLang="en-US" sz="2400" b="1" dirty="0"/>
              <a:t>Stav narušené homeostázy, který spouští </a:t>
            </a:r>
            <a:r>
              <a:rPr lang="cs-CZ" altLang="en-US" sz="2400" b="1" dirty="0" smtClean="0"/>
              <a:t>komplex</a:t>
            </a:r>
            <a:endParaRPr lang="en-GB" altLang="en-US" sz="2400" b="1" dirty="0" smtClean="0"/>
          </a:p>
          <a:p>
            <a:r>
              <a:rPr lang="cs-CZ" altLang="en-US" sz="2400" b="1" dirty="0" smtClean="0"/>
              <a:t>fyziologických </a:t>
            </a:r>
            <a:r>
              <a:rPr lang="cs-CZ" altLang="en-US" sz="2400" b="1" dirty="0"/>
              <a:t>a behaviorálních reakcí </a:t>
            </a:r>
            <a:r>
              <a:rPr lang="cs-CZ" altLang="en-US" sz="2400" b="1" dirty="0" smtClean="0"/>
              <a:t>směřujících</a:t>
            </a:r>
            <a:endParaRPr lang="en-GB" altLang="en-US" sz="2400" b="1" dirty="0" smtClean="0"/>
          </a:p>
          <a:p>
            <a:r>
              <a:rPr lang="cs-CZ" altLang="en-US" sz="2400" b="1" dirty="0" smtClean="0"/>
              <a:t>ke </a:t>
            </a:r>
            <a:r>
              <a:rPr lang="cs-CZ" altLang="en-US" sz="2400" b="1" dirty="0"/>
              <a:t>znovunastolení původní rovnováhy.</a:t>
            </a:r>
          </a:p>
        </p:txBody>
      </p:sp>
    </p:spTree>
    <p:extLst>
      <p:ext uri="{BB962C8B-B14F-4D97-AF65-F5344CB8AC3E}">
        <p14:creationId xmlns:p14="http://schemas.microsoft.com/office/powerpoint/2010/main" val="24368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566057" y="716280"/>
            <a:ext cx="7467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cs-CZ" altLang="en-US" sz="2400" b="1" dirty="0">
                <a:solidFill>
                  <a:schemeClr val="accent2"/>
                </a:solidFill>
              </a:rPr>
              <a:t>Stresor</a:t>
            </a:r>
            <a:endParaRPr lang="cs-CZ" altLang="en-US" sz="2400" b="1" dirty="0"/>
          </a:p>
          <a:p>
            <a:endParaRPr lang="cs-CZ" altLang="en-US" sz="2400" b="1" dirty="0"/>
          </a:p>
          <a:p>
            <a:r>
              <a:rPr lang="cs-CZ" altLang="en-US" sz="2400" b="1" dirty="0"/>
              <a:t>= jakýkoli zevní nebo vnitřní podnět spouštějící stresovou reakci</a:t>
            </a:r>
          </a:p>
          <a:p>
            <a:endParaRPr lang="cs-CZ" altLang="en-US" sz="2400" b="1" dirty="0"/>
          </a:p>
          <a:p>
            <a:pPr>
              <a:buFontTx/>
              <a:buChar char="-"/>
            </a:pPr>
            <a:r>
              <a:rPr lang="cs-CZ" altLang="en-US" sz="2400" b="1" dirty="0"/>
              <a:t>fyzikální</a:t>
            </a:r>
          </a:p>
          <a:p>
            <a:pPr>
              <a:buFontTx/>
              <a:buChar char="-"/>
            </a:pPr>
            <a:r>
              <a:rPr lang="cs-CZ" altLang="en-US" sz="2400" b="1" dirty="0"/>
              <a:t>chemický</a:t>
            </a:r>
          </a:p>
          <a:p>
            <a:pPr>
              <a:buFontTx/>
              <a:buChar char="-"/>
            </a:pPr>
            <a:r>
              <a:rPr lang="cs-CZ" altLang="en-US" sz="2400" b="1" dirty="0"/>
              <a:t>biologický (infekce)</a:t>
            </a:r>
          </a:p>
          <a:p>
            <a:pPr>
              <a:buFontTx/>
              <a:buChar char="-"/>
            </a:pPr>
            <a:r>
              <a:rPr lang="cs-CZ" altLang="en-US" sz="2400" b="1" dirty="0"/>
              <a:t>psychosociální</a:t>
            </a:r>
          </a:p>
          <a:p>
            <a:pPr lvl="1"/>
            <a:endParaRPr lang="cs-CZ" altLang="en-US" sz="2400" b="1" dirty="0"/>
          </a:p>
          <a:p>
            <a:pPr lvl="1"/>
            <a:r>
              <a:rPr lang="cs-CZ" altLang="en-US" sz="2400" b="1" dirty="0"/>
              <a:t>(trauma, operace, infekce, intoxikace, bolest, přepracování, emoce ...)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299641" y="159249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3300"/>
                </a:solidFill>
              </a:rPr>
              <a:t>Stres</a:t>
            </a:r>
            <a:endParaRPr lang="cs-CZ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457200" y="1524000"/>
            <a:ext cx="79248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cs-CZ" altLang="en-US" sz="2000" b="1">
                <a:latin typeface="Arial" panose="020B0604020202020204" pitchFamily="34" charset="0"/>
              </a:rPr>
              <a:t>      (H. Selye)</a:t>
            </a:r>
          </a:p>
          <a:p>
            <a:pPr lvl="1"/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b="1">
                <a:solidFill>
                  <a:srgbClr val="FF5050"/>
                </a:solidFill>
                <a:latin typeface="Arial" panose="020B0604020202020204" pitchFamily="34" charset="0"/>
              </a:rPr>
              <a:t>Fáze	Mediátory	Hlavní změny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Poplachová	katecholaminy	CNS aktivace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(GCC, GH, MCC)	hypothalamus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	kardiovaskulární změny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	glykogenolýza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	proteokatabolismus	Resistence	GCC	glukoneogenese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	proteokatabolismus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	protizánětlivé efekty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		</a:t>
            </a:r>
            <a:r>
              <a:rPr lang="cs-CZ" altLang="en-US" sz="2000" b="1">
                <a:latin typeface="Arial" panose="020B0604020202020204" pitchFamily="34" charset="0"/>
              </a:rPr>
              <a:t> Ly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	retence Na + vody	Vyčerpání	GCC	energetická deplece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	</a:t>
            </a: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cs-CZ" altLang="en-US" sz="2000" b="1">
                <a:latin typeface="Arial" panose="020B0604020202020204" pitchFamily="34" charset="0"/>
              </a:rPr>
              <a:t>Glc</a:t>
            </a:r>
          </a:p>
          <a:p>
            <a:pPr lvl="1"/>
            <a:r>
              <a:rPr lang="cs-CZ" altLang="en-US" sz="2000" b="1">
                <a:latin typeface="Arial" panose="020B0604020202020204" pitchFamily="34" charset="0"/>
              </a:rPr>
              <a:t>		metabolická acidóza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354308" name="Line 4"/>
          <p:cNvSpPr>
            <a:spLocks noChangeShapeType="1"/>
          </p:cNvSpPr>
          <p:nvPr/>
        </p:nvSpPr>
        <p:spPr bwMode="auto">
          <a:xfrm>
            <a:off x="914400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914400" y="4495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1946275" y="884238"/>
            <a:ext cx="498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009999"/>
                </a:solidFill>
              </a:rPr>
              <a:t>Stresová reakce - fáze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/>
          <a:lstStyle/>
          <a:p>
            <a:r>
              <a:rPr lang="cs-CZ" altLang="en-US" sz="3600" b="1">
                <a:solidFill>
                  <a:srgbClr val="FF5050"/>
                </a:solidFill>
                <a:latin typeface="Arial" panose="020B0604020202020204" pitchFamily="34" charset="0"/>
              </a:rPr>
              <a:t>Hormony kůry nadledvin</a:t>
            </a:r>
            <a:endParaRPr lang="en-US" altLang="en-US" sz="4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747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															</a:t>
            </a:r>
          </a:p>
          <a:p>
            <a:pPr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							</a:t>
            </a:r>
          </a:p>
          <a:p>
            <a:pPr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					</a:t>
            </a:r>
          </a:p>
          <a:p>
            <a:pPr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					</a:t>
            </a:r>
          </a:p>
          <a:p>
            <a:pPr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								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374788" name="Group 1028"/>
          <p:cNvGrpSpPr>
            <a:grpSpLocks/>
          </p:cNvGrpSpPr>
          <p:nvPr/>
        </p:nvGrpSpPr>
        <p:grpSpPr bwMode="auto">
          <a:xfrm>
            <a:off x="228600" y="2209800"/>
            <a:ext cx="8686800" cy="3810000"/>
            <a:chOff x="144" y="864"/>
            <a:chExt cx="5472" cy="3622"/>
          </a:xfrm>
        </p:grpSpPr>
        <p:sp>
          <p:nvSpPr>
            <p:cNvPr id="374789" name="Rectangle 1029"/>
            <p:cNvSpPr>
              <a:spLocks noChangeArrowheads="1"/>
            </p:cNvSpPr>
            <p:nvPr/>
          </p:nvSpPr>
          <p:spPr bwMode="auto">
            <a:xfrm>
              <a:off x="4522" y="3368"/>
              <a:ext cx="1094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95%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0" name="Rectangle 1030"/>
            <p:cNvSpPr>
              <a:spLocks noChangeArrowheads="1"/>
            </p:cNvSpPr>
            <p:nvPr/>
          </p:nvSpPr>
          <p:spPr bwMode="auto">
            <a:xfrm>
              <a:off x="3427" y="3368"/>
              <a:ext cx="1095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1/400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1" name="Rectangle 1031"/>
            <p:cNvSpPr>
              <a:spLocks noChangeArrowheads="1"/>
            </p:cNvSpPr>
            <p:nvPr/>
          </p:nvSpPr>
          <p:spPr bwMode="auto">
            <a:xfrm>
              <a:off x="2256" y="3368"/>
              <a:ext cx="1171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40-180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2" name="Rectangle 1032"/>
            <p:cNvSpPr>
              <a:spLocks noChangeArrowheads="1"/>
            </p:cNvSpPr>
            <p:nvPr/>
          </p:nvSpPr>
          <p:spPr bwMode="auto">
            <a:xfrm>
              <a:off x="1238" y="3368"/>
              <a:ext cx="1018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8-25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3" name="Rectangle 1033"/>
            <p:cNvSpPr>
              <a:spLocks noChangeArrowheads="1"/>
            </p:cNvSpPr>
            <p:nvPr/>
          </p:nvSpPr>
          <p:spPr bwMode="auto">
            <a:xfrm>
              <a:off x="144" y="3368"/>
              <a:ext cx="1094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kortizol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4" name="Rectangle 1034"/>
            <p:cNvSpPr>
              <a:spLocks noChangeArrowheads="1"/>
            </p:cNvSpPr>
            <p:nvPr/>
          </p:nvSpPr>
          <p:spPr bwMode="auto">
            <a:xfrm>
              <a:off x="4522" y="3927"/>
              <a:ext cx="1094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cs-CZ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5" name="Rectangle 1035"/>
            <p:cNvSpPr>
              <a:spLocks noChangeArrowheads="1"/>
            </p:cNvSpPr>
            <p:nvPr/>
          </p:nvSpPr>
          <p:spPr bwMode="auto">
            <a:xfrm>
              <a:off x="3427" y="3927"/>
              <a:ext cx="1095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cs-CZ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6" name="Rectangle 1036"/>
            <p:cNvSpPr>
              <a:spLocks noChangeArrowheads="1"/>
            </p:cNvSpPr>
            <p:nvPr/>
          </p:nvSpPr>
          <p:spPr bwMode="auto">
            <a:xfrm>
              <a:off x="2256" y="3927"/>
              <a:ext cx="1171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7" name="Rectangle 1037"/>
            <p:cNvSpPr>
              <a:spLocks noChangeArrowheads="1"/>
            </p:cNvSpPr>
            <p:nvPr/>
          </p:nvSpPr>
          <p:spPr bwMode="auto">
            <a:xfrm>
              <a:off x="1238" y="3927"/>
              <a:ext cx="1018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7-15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8" name="Rectangle 1038"/>
            <p:cNvSpPr>
              <a:spLocks noChangeArrowheads="1"/>
            </p:cNvSpPr>
            <p:nvPr/>
          </p:nvSpPr>
          <p:spPr bwMode="auto">
            <a:xfrm>
              <a:off x="144" y="3927"/>
              <a:ext cx="1094" cy="55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DHEA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799" name="Rectangle 1039"/>
            <p:cNvSpPr>
              <a:spLocks noChangeArrowheads="1"/>
            </p:cNvSpPr>
            <p:nvPr/>
          </p:nvSpPr>
          <p:spPr bwMode="auto">
            <a:xfrm>
              <a:off x="4522" y="2805"/>
              <a:ext cx="1094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4%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0" name="Rectangle 1040"/>
            <p:cNvSpPr>
              <a:spLocks noChangeArrowheads="1"/>
            </p:cNvSpPr>
            <p:nvPr/>
          </p:nvSpPr>
          <p:spPr bwMode="auto">
            <a:xfrm>
              <a:off x="3427" y="2805"/>
              <a:ext cx="1095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1/50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1" name="Rectangle 1041"/>
            <p:cNvSpPr>
              <a:spLocks noChangeArrowheads="1"/>
            </p:cNvSpPr>
            <p:nvPr/>
          </p:nvSpPr>
          <p:spPr bwMode="auto">
            <a:xfrm>
              <a:off x="2256" y="2805"/>
              <a:ext cx="1171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2-4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2" name="Rectangle 1042"/>
            <p:cNvSpPr>
              <a:spLocks noChangeArrowheads="1"/>
            </p:cNvSpPr>
            <p:nvPr/>
          </p:nvSpPr>
          <p:spPr bwMode="auto">
            <a:xfrm>
              <a:off x="1238" y="2805"/>
              <a:ext cx="1018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1-4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3" name="Rectangle 1043"/>
            <p:cNvSpPr>
              <a:spLocks noChangeArrowheads="1"/>
            </p:cNvSpPr>
            <p:nvPr/>
          </p:nvSpPr>
          <p:spPr bwMode="auto">
            <a:xfrm>
              <a:off x="144" y="2805"/>
              <a:ext cx="1094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kortikosteron	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4" name="Rectangle 1044"/>
            <p:cNvSpPr>
              <a:spLocks noChangeArrowheads="1"/>
            </p:cNvSpPr>
            <p:nvPr/>
          </p:nvSpPr>
          <p:spPr bwMode="auto">
            <a:xfrm>
              <a:off x="4522" y="2114"/>
              <a:ext cx="1094" cy="6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cs-CZ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5" name="Rectangle 1045"/>
            <p:cNvSpPr>
              <a:spLocks noChangeArrowheads="1"/>
            </p:cNvSpPr>
            <p:nvPr/>
          </p:nvSpPr>
          <p:spPr bwMode="auto">
            <a:xfrm>
              <a:off x="3427" y="2114"/>
              <a:ext cx="1095" cy="6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1/15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6" name="Rectangle 1046"/>
            <p:cNvSpPr>
              <a:spLocks noChangeArrowheads="1"/>
            </p:cNvSpPr>
            <p:nvPr/>
          </p:nvSpPr>
          <p:spPr bwMode="auto">
            <a:xfrm>
              <a:off x="2256" y="2114"/>
              <a:ext cx="1171" cy="6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0.15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7" name="Rectangle 1047"/>
            <p:cNvSpPr>
              <a:spLocks noChangeArrowheads="1"/>
            </p:cNvSpPr>
            <p:nvPr/>
          </p:nvSpPr>
          <p:spPr bwMode="auto">
            <a:xfrm>
              <a:off x="1238" y="2114"/>
              <a:ext cx="1018" cy="6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0.6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8" name="Rectangle 1048"/>
            <p:cNvSpPr>
              <a:spLocks noChangeArrowheads="1"/>
            </p:cNvSpPr>
            <p:nvPr/>
          </p:nvSpPr>
          <p:spPr bwMode="auto">
            <a:xfrm>
              <a:off x="144" y="2114"/>
              <a:ext cx="1094" cy="6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deoxykorti-kosteron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09" name="Rectangle 1049"/>
            <p:cNvSpPr>
              <a:spLocks noChangeArrowheads="1"/>
            </p:cNvSpPr>
            <p:nvPr/>
          </p:nvSpPr>
          <p:spPr bwMode="auto">
            <a:xfrm>
              <a:off x="4522" y="1551"/>
              <a:ext cx="1094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cs-CZ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0" name="Rectangle 1050"/>
            <p:cNvSpPr>
              <a:spLocks noChangeArrowheads="1"/>
            </p:cNvSpPr>
            <p:nvPr/>
          </p:nvSpPr>
          <p:spPr bwMode="auto">
            <a:xfrm>
              <a:off x="3427" y="1551"/>
              <a:ext cx="1095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90%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1" name="Rectangle 1051"/>
            <p:cNvSpPr>
              <a:spLocks noChangeArrowheads="1"/>
            </p:cNvSpPr>
            <p:nvPr/>
          </p:nvSpPr>
          <p:spPr bwMode="auto">
            <a:xfrm>
              <a:off x="2256" y="1551"/>
              <a:ext cx="1171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0.15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2" name="Rectangle 1052"/>
            <p:cNvSpPr>
              <a:spLocks noChangeArrowheads="1"/>
            </p:cNvSpPr>
            <p:nvPr/>
          </p:nvSpPr>
          <p:spPr bwMode="auto">
            <a:xfrm>
              <a:off x="1238" y="1551"/>
              <a:ext cx="1018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0.05-0.15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3" name="Rectangle 1053"/>
            <p:cNvSpPr>
              <a:spLocks noChangeArrowheads="1"/>
            </p:cNvSpPr>
            <p:nvPr/>
          </p:nvSpPr>
          <p:spPr bwMode="auto">
            <a:xfrm>
              <a:off x="144" y="1551"/>
              <a:ext cx="1094" cy="5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aldosteron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4" name="Rectangle 1054"/>
            <p:cNvSpPr>
              <a:spLocks noChangeArrowheads="1"/>
            </p:cNvSpPr>
            <p:nvPr/>
          </p:nvSpPr>
          <p:spPr bwMode="auto">
            <a:xfrm>
              <a:off x="4522" y="864"/>
              <a:ext cx="1094" cy="6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GCC aktivita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5" name="Rectangle 1055"/>
            <p:cNvSpPr>
              <a:spLocks noChangeArrowheads="1"/>
            </p:cNvSpPr>
            <p:nvPr/>
          </p:nvSpPr>
          <p:spPr bwMode="auto">
            <a:xfrm>
              <a:off x="3427" y="864"/>
              <a:ext cx="1095" cy="6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MCC aktivita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6" name="Rectangle 1056"/>
            <p:cNvSpPr>
              <a:spLocks noChangeArrowheads="1"/>
            </p:cNvSpPr>
            <p:nvPr/>
          </p:nvSpPr>
          <p:spPr bwMode="auto">
            <a:xfrm>
              <a:off x="2256" y="864"/>
              <a:ext cx="1171" cy="6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Bazální konc.</a:t>
              </a:r>
            </a:p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(ng/ml)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7" name="Rectangle 1057"/>
            <p:cNvSpPr>
              <a:spLocks noChangeArrowheads="1"/>
            </p:cNvSpPr>
            <p:nvPr/>
          </p:nvSpPr>
          <p:spPr bwMode="auto">
            <a:xfrm>
              <a:off x="1238" y="864"/>
              <a:ext cx="1018" cy="6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Sekrece </a:t>
              </a:r>
            </a:p>
            <a:p>
              <a:pPr algn="ctr">
                <a:buFontTx/>
                <a:buNone/>
              </a:pPr>
              <a:r>
                <a:rPr lang="cs-CZ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(mg/d)</a:t>
              </a: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8" name="Rectangle 1058"/>
            <p:cNvSpPr>
              <a:spLocks noChangeArrowheads="1"/>
            </p:cNvSpPr>
            <p:nvPr/>
          </p:nvSpPr>
          <p:spPr bwMode="auto">
            <a:xfrm>
              <a:off x="144" y="864"/>
              <a:ext cx="1094" cy="6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cs-CZ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4819" name="Line 1059"/>
            <p:cNvSpPr>
              <a:spLocks noChangeShapeType="1"/>
            </p:cNvSpPr>
            <p:nvPr/>
          </p:nvSpPr>
          <p:spPr bwMode="auto">
            <a:xfrm>
              <a:off x="144" y="864"/>
              <a:ext cx="5472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0" name="Line 1060"/>
            <p:cNvSpPr>
              <a:spLocks noChangeShapeType="1"/>
            </p:cNvSpPr>
            <p:nvPr/>
          </p:nvSpPr>
          <p:spPr bwMode="auto">
            <a:xfrm>
              <a:off x="144" y="1551"/>
              <a:ext cx="54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1" name="Line 1061"/>
            <p:cNvSpPr>
              <a:spLocks noChangeShapeType="1"/>
            </p:cNvSpPr>
            <p:nvPr/>
          </p:nvSpPr>
          <p:spPr bwMode="auto">
            <a:xfrm>
              <a:off x="144" y="2114"/>
              <a:ext cx="54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2" name="Line 1062"/>
            <p:cNvSpPr>
              <a:spLocks noChangeShapeType="1"/>
            </p:cNvSpPr>
            <p:nvPr/>
          </p:nvSpPr>
          <p:spPr bwMode="auto">
            <a:xfrm>
              <a:off x="144" y="2805"/>
              <a:ext cx="54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3" name="Line 1063"/>
            <p:cNvSpPr>
              <a:spLocks noChangeShapeType="1"/>
            </p:cNvSpPr>
            <p:nvPr/>
          </p:nvSpPr>
          <p:spPr bwMode="auto">
            <a:xfrm>
              <a:off x="144" y="3368"/>
              <a:ext cx="54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4" name="Line 1064"/>
            <p:cNvSpPr>
              <a:spLocks noChangeShapeType="1"/>
            </p:cNvSpPr>
            <p:nvPr/>
          </p:nvSpPr>
          <p:spPr bwMode="auto">
            <a:xfrm>
              <a:off x="144" y="4486"/>
              <a:ext cx="5472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5" name="Line 1065"/>
            <p:cNvSpPr>
              <a:spLocks noChangeShapeType="1"/>
            </p:cNvSpPr>
            <p:nvPr/>
          </p:nvSpPr>
          <p:spPr bwMode="auto">
            <a:xfrm>
              <a:off x="144" y="864"/>
              <a:ext cx="0" cy="3622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6" name="Line 1066"/>
            <p:cNvSpPr>
              <a:spLocks noChangeShapeType="1"/>
            </p:cNvSpPr>
            <p:nvPr/>
          </p:nvSpPr>
          <p:spPr bwMode="auto">
            <a:xfrm>
              <a:off x="1238" y="864"/>
              <a:ext cx="0" cy="362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7" name="Line 1067"/>
            <p:cNvSpPr>
              <a:spLocks noChangeShapeType="1"/>
            </p:cNvSpPr>
            <p:nvPr/>
          </p:nvSpPr>
          <p:spPr bwMode="auto">
            <a:xfrm>
              <a:off x="2256" y="864"/>
              <a:ext cx="0" cy="362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8" name="Line 1068"/>
            <p:cNvSpPr>
              <a:spLocks noChangeShapeType="1"/>
            </p:cNvSpPr>
            <p:nvPr/>
          </p:nvSpPr>
          <p:spPr bwMode="auto">
            <a:xfrm>
              <a:off x="3427" y="864"/>
              <a:ext cx="0" cy="362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29" name="Line 1069"/>
            <p:cNvSpPr>
              <a:spLocks noChangeShapeType="1"/>
            </p:cNvSpPr>
            <p:nvPr/>
          </p:nvSpPr>
          <p:spPr bwMode="auto">
            <a:xfrm>
              <a:off x="4522" y="864"/>
              <a:ext cx="0" cy="362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30" name="Line 1070"/>
            <p:cNvSpPr>
              <a:spLocks noChangeShapeType="1"/>
            </p:cNvSpPr>
            <p:nvPr/>
          </p:nvSpPr>
          <p:spPr bwMode="auto">
            <a:xfrm>
              <a:off x="5616" y="864"/>
              <a:ext cx="0" cy="3622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831" name="Line 1071"/>
            <p:cNvSpPr>
              <a:spLocks noChangeShapeType="1"/>
            </p:cNvSpPr>
            <p:nvPr/>
          </p:nvSpPr>
          <p:spPr bwMode="auto">
            <a:xfrm>
              <a:off x="144" y="3927"/>
              <a:ext cx="54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7803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2671763" y="658813"/>
            <a:ext cx="353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Definice zánětu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735013" y="2971800"/>
            <a:ext cx="7646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Cílem je: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en-US" sz="2000" b="1">
                <a:latin typeface="Arial" panose="020B0604020202020204" pitchFamily="34" charset="0"/>
              </a:rPr>
              <a:t> odstranění příčiny,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en-US" sz="2000" b="1">
                <a:latin typeface="Arial" panose="020B0604020202020204" pitchFamily="34" charset="0"/>
              </a:rPr>
              <a:t> odstranění nevratně poškozených tkání,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en-US" sz="2000" b="1">
                <a:latin typeface="Arial" panose="020B0604020202020204" pitchFamily="34" charset="0"/>
              </a:rPr>
              <a:t> následná regenerace nebo reparace tkání, obnovení metabolismu a funkce postiženého orgánu do stavu dynamické rovnováhy.</a:t>
            </a:r>
          </a:p>
          <a:p>
            <a:pPr>
              <a:spcBef>
                <a:spcPts val="6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Nejvyšší stupeň imunitní odpovědi,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zahrnuje ale i další obranné procesy - hemostázu, regeneraci, reparace tkání, neurohumorální odpověď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685800" y="1676400"/>
            <a:ext cx="7646988" cy="1016000"/>
          </a:xfrm>
          <a:prstGeom prst="rect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= komplexní systém obranných reakcí vaskularizovaných tkání organismu na patogenní podnět (inzult) různého charakteru</a:t>
            </a:r>
          </a:p>
        </p:txBody>
      </p:sp>
    </p:spTree>
    <p:extLst>
      <p:ext uri="{BB962C8B-B14F-4D97-AF65-F5344CB8AC3E}">
        <p14:creationId xmlns:p14="http://schemas.microsoft.com/office/powerpoint/2010/main" val="27303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58813" y="1676400"/>
            <a:ext cx="76469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2000" b="1" noProof="1">
                <a:latin typeface="Arial" panose="020B0604020202020204" pitchFamily="34" charset="0"/>
              </a:rPr>
              <a:t>= </a:t>
            </a:r>
            <a:r>
              <a:rPr lang="cs-CZ" altLang="en-US" sz="2000" b="1">
                <a:latin typeface="Arial" panose="020B0604020202020204" pitchFamily="34" charset="0"/>
              </a:rPr>
              <a:t>systémová zánětlivá reakce, která si zachovává obranný charakter a která je časově i rozsahem limitovaná.</a:t>
            </a:r>
          </a:p>
          <a:p>
            <a:pPr>
              <a:spcBef>
                <a:spcPts val="6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Představuje uniformní adaptační odpověď na narušení integrity organizmu.  Je iniciována humorálními faktory, především prozánětlivými cytokiny (TNF, IL-1 a IL-6) a kortikoidy.</a:t>
            </a:r>
          </a:p>
          <a:p>
            <a:pPr>
              <a:spcBef>
                <a:spcPts val="6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Zahrnuje děje imunitní povahy, všechny systémové změny ve sféře endokrinní a metabolické, syntézu proteinů akutní fáze v jaterních buňkách, změny vodní a elektrolytové rovnováhy, pyretickou reakci a další.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2303463" y="658813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CC00"/>
                </a:solidFill>
              </a:rPr>
              <a:t>Reakce akutní fáze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658813" y="2019300"/>
            <a:ext cx="76469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9925" indent="-66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0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7275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41525"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32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9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6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3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60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en-US" b="1">
                <a:solidFill>
                  <a:srgbClr val="FFCC00"/>
                </a:solidFill>
                <a:latin typeface="Arial" panose="020B0604020202020204" pitchFamily="34" charset="0"/>
              </a:rPr>
              <a:t>Hlavní význam: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 </a:t>
            </a:r>
            <a:r>
              <a:rPr lang="cs-CZ" altLang="en-US" sz="2000" b="1">
                <a:latin typeface="Arial" panose="020B0604020202020204" pitchFamily="34" charset="0"/>
              </a:rPr>
              <a:t>udržení vodní, elektrolytové a teplotní homeostázy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cs-CZ" altLang="en-US" sz="2000" b="1">
                <a:latin typeface="Arial" panose="020B0604020202020204" pitchFamily="34" charset="0"/>
              </a:rPr>
              <a:t> protiinfekční obrana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cs-CZ" altLang="en-US" sz="2000" b="1">
                <a:latin typeface="Arial" panose="020B0604020202020204" pitchFamily="34" charset="0"/>
              </a:rPr>
              <a:t> vnímání bolesti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cs-CZ" altLang="en-US" sz="2000" b="1">
                <a:latin typeface="Arial" panose="020B0604020202020204" pitchFamily="34" charset="0"/>
              </a:rPr>
              <a:t> odstranění ireverzibilně poškozené tkáně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cs-CZ" altLang="en-US" sz="2000" b="1">
                <a:latin typeface="Arial" panose="020B0604020202020204" pitchFamily="34" charset="0"/>
              </a:rPr>
              <a:t> dostatečná nabídka energie</a:t>
            </a:r>
          </a:p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</a:t>
            </a:r>
            <a:r>
              <a:rPr lang="cs-CZ" altLang="en-US" sz="2000" b="1">
                <a:latin typeface="Arial" panose="020B0604020202020204" pitchFamily="34" charset="0"/>
              </a:rPr>
              <a:t> nabídka "stavebního materiálu" (zejména aminokyselin) pro tvorbu protilátek, enzymů, hormonů a pro reparační a regenerační děje.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2303463" y="658813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CC00"/>
                </a:solidFill>
              </a:rPr>
              <a:t>Reakce akutní fáze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803407"/>
            <a:ext cx="9144000" cy="714376"/>
          </a:xfrm>
        </p:spPr>
        <p:txBody>
          <a:bodyPr/>
          <a:lstStyle/>
          <a:p>
            <a:r>
              <a:rPr lang="en-GB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vegetativn</a:t>
            </a:r>
            <a:r>
              <a:rPr lang="cs-CZ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ím</a:t>
            </a:r>
            <a:r>
              <a:rPr lang="en-GB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</a:t>
            </a:r>
            <a:r>
              <a:rPr lang="cs-CZ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GB" altLang="en-US" sz="40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D79D7-ACEC-4B35-92C4-4D1FB9A9BD17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 smtClean="0"/>
          </a:p>
        </p:txBody>
      </p:sp>
      <p:sp>
        <p:nvSpPr>
          <p:cNvPr id="4" name="Obdélník 3"/>
          <p:cNvSpPr/>
          <p:nvPr/>
        </p:nvSpPr>
        <p:spPr>
          <a:xfrm>
            <a:off x="149225" y="1425708"/>
            <a:ext cx="90995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Vegetativní nervový systém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sympatikus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parasympatikus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receptory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alfa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- a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beta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-adrenergní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nikotinov</a:t>
            </a:r>
            <a:r>
              <a:rPr lang="cs-CZ" sz="24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é</a:t>
            </a:r>
            <a:r>
              <a:rPr lang="en-GB" sz="24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muskarinov</a:t>
            </a:r>
            <a:r>
              <a:rPr lang="cs-CZ" sz="24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é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cholinergní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medi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tory (adrenalin, noradrenalin,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acetylcholin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produkce (= biogenní aminy)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rozklad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acetyl</a:t>
            </a: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cholin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ester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za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mono-amino-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oxid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za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re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uptake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anatomické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uspo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řá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dan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hlava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trup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pregangliov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postgangliov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vl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kna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),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močení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defekace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erekce, ejakulace,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ost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ř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í oka =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</a:rPr>
              <a:t>(na dálku/ </a:t>
            </a:r>
            <a:r>
              <a:rPr lang="en-GB" sz="24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n</a:t>
            </a:r>
            <a:r>
              <a:rPr lang="cs-CZ" sz="24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a blízko)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akomodace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clonění = adaptace, </a:t>
            </a: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mnoho funkcí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rovnov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ha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mezi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sympatikem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parasympatikem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vagotonus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speci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ln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p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ří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pady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baroreflex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beta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blok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tory, 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apokrinn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í/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a e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ndo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krinn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žlázy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atd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377" y="71846"/>
            <a:ext cx="8934994" cy="62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ezapomínejte fyziologii</a:t>
            </a:r>
            <a:r>
              <a:rPr lang="en-GB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cs-CZ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Aplikace fyziol. principů vás dovede k interně </a:t>
            </a:r>
            <a:endParaRPr lang="en-GB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58813" y="840376"/>
            <a:ext cx="7646987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SIRS </a:t>
            </a:r>
            <a:r>
              <a:rPr lang="cs-CZ" altLang="en-US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=</a:t>
            </a:r>
            <a:r>
              <a:rPr lang="en-GB" altLang="en-US" sz="2000" b="1" dirty="0">
                <a:latin typeface="Arial" panose="020B0604020202020204" pitchFamily="34" charset="0"/>
              </a:rPr>
              <a:t> </a:t>
            </a:r>
            <a:r>
              <a:rPr lang="en-GB" altLang="en-US" sz="2000" b="1" dirty="0" smtClean="0">
                <a:latin typeface="Arial" panose="020B0604020202020204" pitchFamily="34" charset="0"/>
              </a:rPr>
              <a:t>systemic inflammatory response syndrome</a:t>
            </a:r>
            <a:endParaRPr lang="en-GB" altLang="en-US" sz="2000" b="1" noProof="1" smtClean="0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altLang="en-US" b="1" noProof="1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altLang="en-US" b="1" noProof="1" smtClean="0">
                <a:solidFill>
                  <a:srgbClr val="00CC00"/>
                </a:solidFill>
                <a:latin typeface="Arial" panose="020B0604020202020204" pitchFamily="34" charset="0"/>
              </a:rPr>
              <a:t>Intenzivní </a:t>
            </a:r>
            <a:r>
              <a:rPr lang="en-GB" altLang="en-US" b="1" noProof="1">
                <a:solidFill>
                  <a:srgbClr val="00CC00"/>
                </a:solidFill>
                <a:latin typeface="Arial" panose="020B0604020202020204" pitchFamily="34" charset="0"/>
              </a:rPr>
              <a:t>SIRS</a:t>
            </a:r>
            <a:r>
              <a:rPr lang="en-GB" altLang="en-US" sz="2000" b="1" noProof="1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cs-CZ" altLang="en-US" sz="2000" b="1" dirty="0">
                <a:latin typeface="Arial" panose="020B0604020202020204" pitchFamily="34" charset="0"/>
              </a:rPr>
              <a:t>= komplexní narušení homeostázy a destruktivní postižení organizmu vlastní obrannou odpovědí</a:t>
            </a:r>
          </a:p>
          <a:p>
            <a:pPr>
              <a:spcBef>
                <a:spcPts val="600"/>
              </a:spcBef>
            </a:pPr>
            <a:endParaRPr lang="cs-CZ" altLang="en-US" sz="20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b="1" noProof="1">
                <a:solidFill>
                  <a:srgbClr val="00CC00"/>
                </a:solidFill>
                <a:latin typeface="Arial" panose="020B0604020202020204" pitchFamily="34" charset="0"/>
              </a:rPr>
              <a:t>Sepse</a:t>
            </a:r>
            <a:endParaRPr lang="cs-CZ" altLang="en-US" sz="2000" b="1" noProof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 noProof="1">
                <a:latin typeface="Arial" panose="020B0604020202020204" pitchFamily="34" charset="0"/>
              </a:rPr>
              <a:t>= </a:t>
            </a:r>
            <a:r>
              <a:rPr lang="cs-CZ" altLang="en-US" sz="2000" b="1" dirty="0">
                <a:latin typeface="Arial" panose="020B0604020202020204" pitchFamily="34" charset="0"/>
              </a:rPr>
              <a:t>SIRS na infekčním podkladě. Při těžké sepsi dochází již k alterací kardiovaskulárního systému</a:t>
            </a:r>
          </a:p>
          <a:p>
            <a:pPr>
              <a:spcBef>
                <a:spcPts val="600"/>
              </a:spcBef>
            </a:pPr>
            <a:endParaRPr lang="cs-CZ" altLang="en-US" sz="20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b="1" dirty="0">
                <a:solidFill>
                  <a:srgbClr val="00CC00"/>
                </a:solidFill>
                <a:latin typeface="Arial" panose="020B0604020202020204" pitchFamily="34" charset="0"/>
              </a:rPr>
              <a:t>Septický šok</a:t>
            </a:r>
            <a:endParaRPr lang="cs-CZ" altLang="en-US" sz="20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2000" b="1" dirty="0">
                <a:latin typeface="Arial" panose="020B0604020202020204" pitchFamily="34" charset="0"/>
              </a:rPr>
              <a:t>SIRS může vyústit ve stav multiorgánového selhání s narušením homeostázy. Hypoperfuze tkání vede k tkáňové hypoxii, reverzibilním, posléze až k ireverzibilním změnám orgánů, event. až ke smrti organismu.</a:t>
            </a: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3675063" y="123238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CC00"/>
                </a:solidFill>
              </a:rPr>
              <a:t>Sepse</a:t>
            </a:r>
            <a:endParaRPr lang="cs-CZ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658813" y="1524000"/>
            <a:ext cx="764698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Prozánětlivé cytokiny (TNF, IL-1, IL-6) spolu s mikrobiálními toxiny a prostaglandiny stimulují termoregulační centrum a nastaví ho na vyšší teplotu.</a:t>
            </a:r>
          </a:p>
          <a:p>
            <a:pPr>
              <a:spcBef>
                <a:spcPts val="6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Předpokládá se ale, že pouze část této aktivity je způsobena přímou aktivací termoregulačního centra prozánětlivými cytokiny. Významnějším podnětem je předání informace z periferie vagovými vlákny do hypotalamu.</a:t>
            </a:r>
          </a:p>
          <a:p>
            <a:pPr>
              <a:spcBef>
                <a:spcPts val="6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Vzniká tak nesoulad mezi aktuální teplotou tělesného jádra (teplotou krve protékající hypotalamem) a hodnotou nastavení termoregulačního centra.</a:t>
            </a:r>
          </a:p>
          <a:p>
            <a:pPr>
              <a:spcBef>
                <a:spcPts val="600"/>
              </a:spcBef>
            </a:pPr>
            <a:endParaRPr lang="cs-CZ" altLang="en-US" sz="16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V důsledku této disproporce jsou aktivovány mechanismy produkující a udržující teplo.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altLang="en-US" sz="1600" b="1">
                <a:latin typeface="Arial" panose="020B0604020202020204" pitchFamily="34" charset="0"/>
              </a:rPr>
              <a:t> vazokonstrikce v periferii (spojená s chladnými akrálními částmi těla) snižuje výdej tělesného tepla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cs-CZ" altLang="en-US" sz="1600" b="1">
                <a:latin typeface="Arial" panose="020B0604020202020204" pitchFamily="34" charset="0"/>
              </a:rPr>
              <a:t> výroba tepla zejména třesovou termogenezí</a:t>
            </a:r>
          </a:p>
          <a:p>
            <a:pPr>
              <a:spcBef>
                <a:spcPts val="600"/>
              </a:spcBef>
            </a:pPr>
            <a:endParaRPr lang="cs-CZ" altLang="en-US" sz="16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en-US" sz="1600" b="1">
                <a:latin typeface="Arial" panose="020B0604020202020204" pitchFamily="34" charset="0"/>
              </a:rPr>
              <a:t>Přestane-li cytokinová stimulace působit, termoregulační centrum se vrací do normálního stavu. Organismus přebytečné teplo uvolňuje vazodilatací a zvýšeným pocením.</a:t>
            </a:r>
            <a:endParaRPr lang="cs-CZ" altLang="en-US" sz="2000">
              <a:latin typeface="Arial" panose="020B0604020202020204" pitchFamily="34" charset="0"/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3446463" y="658813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CC"/>
                </a:solidFill>
              </a:rPr>
              <a:t>Horečka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A6C2C9-5F4F-4937-BA80-58AB45411577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cs-CZ" altLang="en-US" sz="14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5627688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4640263" y="-12700"/>
            <a:ext cx="4519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0070C0"/>
                </a:solidFill>
                <a:latin typeface="Arial" panose="020B0604020202020204" pitchFamily="34" charset="0"/>
              </a:rPr>
              <a:t>Adrenergní receptory</a:t>
            </a:r>
            <a:endParaRPr lang="en-GB" altLang="cs-CZ" sz="36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91" y="5684731"/>
            <a:ext cx="1279525" cy="16875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53200" y="633095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76965D-79C6-402E-9748-B01370B51ED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 smtClean="0"/>
          </a:p>
        </p:txBody>
      </p:sp>
      <p:pic>
        <p:nvPicPr>
          <p:cNvPr id="717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17600"/>
            <a:ext cx="34909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271963"/>
            <a:ext cx="3429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98425"/>
            <a:ext cx="3106738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ovéPole 4"/>
          <p:cNvSpPr txBox="1">
            <a:spLocks noChangeArrowheads="1"/>
          </p:cNvSpPr>
          <p:nvPr/>
        </p:nvSpPr>
        <p:spPr bwMode="auto">
          <a:xfrm>
            <a:off x="3590925" y="923925"/>
            <a:ext cx="5035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Clitocybe dealbata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strmělka (jedovatá),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smrtelně jedovatá houba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jed: muskarin, </a:t>
            </a:r>
            <a:endParaRPr lang="cs-CZ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antidotum: atropin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ovéPole 5"/>
          <p:cNvSpPr txBox="1">
            <a:spLocks noChangeArrowheads="1"/>
          </p:cNvSpPr>
          <p:nvPr/>
        </p:nvSpPr>
        <p:spPr bwMode="auto">
          <a:xfrm>
            <a:off x="3590925" y="2752725"/>
            <a:ext cx="4230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Viz ale dole: </a:t>
            </a:r>
            <a:r>
              <a:rPr lang="en-GB" altLang="en-US" sz="2000" i="1">
                <a:solidFill>
                  <a:schemeClr val="tx2"/>
                </a:solidFill>
                <a:latin typeface="Arial" panose="020B0604020202020204" pitchFamily="34" charset="0"/>
              </a:rPr>
              <a:t>Clitocybe </a:t>
            </a:r>
            <a:r>
              <a:rPr lang="cs-CZ" altLang="en-US" sz="2000" i="1">
                <a:solidFill>
                  <a:schemeClr val="tx2"/>
                </a:solidFill>
                <a:latin typeface="Arial" panose="020B0604020202020204" pitchFamily="34" charset="0"/>
              </a:rPr>
              <a:t>odora</a:t>
            </a: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strmělka anýzka,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jedlá houba</a:t>
            </a: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TextovéPole 8"/>
          <p:cNvSpPr txBox="1">
            <a:spLocks noChangeArrowheads="1"/>
          </p:cNvSpPr>
          <p:nvPr/>
        </p:nvSpPr>
        <p:spPr bwMode="auto">
          <a:xfrm>
            <a:off x="3590925" y="3760788"/>
            <a:ext cx="423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Nicotiana tabacum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tabák viržinský,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smrtelně jedovatá rostlina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178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049838"/>
            <a:ext cx="23288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ovéPole 10"/>
          <p:cNvSpPr txBox="1">
            <a:spLocks noChangeArrowheads="1"/>
          </p:cNvSpPr>
          <p:nvPr/>
        </p:nvSpPr>
        <p:spPr bwMode="auto">
          <a:xfrm>
            <a:off x="3590925" y="4948238"/>
            <a:ext cx="42306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Amanita muscaria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muchomůrka červená,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mírně jedovatá houba</a:t>
            </a: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jed: muscimol</a:t>
            </a:r>
            <a:endParaRPr lang="cs-CZ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muscarin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88" y="631825"/>
            <a:ext cx="7102475" cy="477838"/>
          </a:xfrm>
        </p:spPr>
        <p:txBody>
          <a:bodyPr/>
          <a:lstStyle/>
          <a:p>
            <a:pPr>
              <a:defRPr/>
            </a:pPr>
            <a:r>
              <a:rPr lang="en-GB" sz="2800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nikotinov</a:t>
            </a:r>
            <a:r>
              <a:rPr lang="cs-CZ" sz="28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é</a:t>
            </a:r>
            <a:r>
              <a:rPr lang="en-GB" sz="28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 a </a:t>
            </a:r>
            <a:r>
              <a:rPr lang="en-GB" sz="2800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muskarinov</a:t>
            </a:r>
            <a:r>
              <a:rPr lang="cs-CZ" sz="28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é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cholinergní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receptory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 bwMode="auto">
          <a:xfrm>
            <a:off x="0" y="106363"/>
            <a:ext cx="81343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 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snímku 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</a:t>
            </a:r>
            <a:r>
              <a:rPr lang="cs-CZ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sou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jen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á</a:t>
            </a:r>
            <a:r>
              <a:rPr lang="en-GB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hod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ně vybrané příklady pro ilustraci farmakologick</a:t>
            </a:r>
            <a:r>
              <a:rPr lang="cs-CZ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en-GB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ovlivn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ě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cs-CZ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cs-CZ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vegetativních signálů </a:t>
            </a:r>
            <a:endParaRPr lang="en-GB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CAE54F-4AF1-4BC3-A36B-49450995DD5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Vegetativní nervový systém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ovéPole 3"/>
          <p:cNvSpPr txBox="1">
            <a:spLocks noChangeArrowheads="1"/>
          </p:cNvSpPr>
          <p:nvPr/>
        </p:nvSpPr>
        <p:spPr bwMode="auto">
          <a:xfrm>
            <a:off x="322263" y="2524125"/>
            <a:ext cx="88360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Jeden z regulačních systémů. Při patofyziologickém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studiu poruch nervového systému se na něj někdy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zapomíná.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Další 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nervové systémy </a:t>
            </a:r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jsou: centrální nervový 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systém,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a enterický nervový systém (</a:t>
            </a:r>
            <a:r>
              <a:rPr lang="en-GB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!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2094A-5AAB-427B-8413-F2B42AF3956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 smtClean="0"/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228600" y="228600"/>
            <a:ext cx="8605838" cy="6443663"/>
            <a:chOff x="144" y="144"/>
            <a:chExt cx="5421" cy="4059"/>
          </a:xfrm>
        </p:grpSpPr>
        <p:pic>
          <p:nvPicPr>
            <p:cNvPr id="256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2788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1"/>
              <a:ext cx="2829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5604" name="Přímá spojnice se šipkou 2"/>
          <p:cNvCxnSpPr>
            <a:cxnSpLocks noChangeShapeType="1"/>
          </p:cNvCxnSpPr>
          <p:nvPr/>
        </p:nvCxnSpPr>
        <p:spPr bwMode="auto">
          <a:xfrm>
            <a:off x="4654550" y="709613"/>
            <a:ext cx="463550" cy="100965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Přímá spojnice se šipkou 6"/>
          <p:cNvCxnSpPr>
            <a:cxnSpLocks noChangeShapeType="1"/>
          </p:cNvCxnSpPr>
          <p:nvPr/>
        </p:nvCxnSpPr>
        <p:spPr bwMode="auto">
          <a:xfrm>
            <a:off x="3684588" y="109538"/>
            <a:ext cx="658812" cy="6000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Přímá spojnice se šipkou 10"/>
          <p:cNvCxnSpPr>
            <a:cxnSpLocks noChangeAspect="1"/>
          </p:cNvCxnSpPr>
          <p:nvPr/>
        </p:nvCxnSpPr>
        <p:spPr bwMode="auto">
          <a:xfrm>
            <a:off x="6224588" y="796925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7" name="Přímá spojnice se šipkou 15"/>
          <p:cNvCxnSpPr>
            <a:cxnSpLocks noChangeAspect="1"/>
          </p:cNvCxnSpPr>
          <p:nvPr/>
        </p:nvCxnSpPr>
        <p:spPr bwMode="auto">
          <a:xfrm>
            <a:off x="1997075" y="815975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8" name="Přímá spojnice se šipkou 16"/>
          <p:cNvCxnSpPr>
            <a:cxnSpLocks noChangeAspect="1"/>
          </p:cNvCxnSpPr>
          <p:nvPr/>
        </p:nvCxnSpPr>
        <p:spPr bwMode="auto">
          <a:xfrm>
            <a:off x="8016875" y="1673225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Přímá spojnice se šipkou 17"/>
          <p:cNvCxnSpPr>
            <a:cxnSpLocks noChangeAspect="1"/>
          </p:cNvCxnSpPr>
          <p:nvPr/>
        </p:nvCxnSpPr>
        <p:spPr bwMode="auto">
          <a:xfrm>
            <a:off x="8159750" y="3060700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Přímá spojnice se šipkou 18"/>
          <p:cNvCxnSpPr>
            <a:cxnSpLocks noChangeAspect="1"/>
          </p:cNvCxnSpPr>
          <p:nvPr/>
        </p:nvCxnSpPr>
        <p:spPr bwMode="auto">
          <a:xfrm>
            <a:off x="2114550" y="5795963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1" name="Přímá spojnice se šipkou 19"/>
          <p:cNvCxnSpPr>
            <a:cxnSpLocks noChangeAspect="1"/>
          </p:cNvCxnSpPr>
          <p:nvPr/>
        </p:nvCxnSpPr>
        <p:spPr bwMode="auto">
          <a:xfrm>
            <a:off x="2114550" y="2341563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Přímá spojnice se šipkou 20"/>
          <p:cNvCxnSpPr>
            <a:cxnSpLocks noChangeAspect="1"/>
          </p:cNvCxnSpPr>
          <p:nvPr/>
        </p:nvCxnSpPr>
        <p:spPr bwMode="auto">
          <a:xfrm>
            <a:off x="2624138" y="1597025"/>
            <a:ext cx="2889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3" name="Přímá spojnice se šipkou 21"/>
          <p:cNvCxnSpPr>
            <a:cxnSpLocks noChangeAspect="1"/>
          </p:cNvCxnSpPr>
          <p:nvPr/>
        </p:nvCxnSpPr>
        <p:spPr bwMode="auto">
          <a:xfrm>
            <a:off x="4872038" y="3433763"/>
            <a:ext cx="287337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4" name="Přímá spojnice se šipkou 22"/>
          <p:cNvCxnSpPr>
            <a:cxnSpLocks noChangeAspect="1"/>
          </p:cNvCxnSpPr>
          <p:nvPr/>
        </p:nvCxnSpPr>
        <p:spPr bwMode="auto">
          <a:xfrm>
            <a:off x="7616825" y="5784850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5" name="Přímá spojnice se šipkou 23"/>
          <p:cNvCxnSpPr>
            <a:cxnSpLocks noChangeAspect="1"/>
          </p:cNvCxnSpPr>
          <p:nvPr/>
        </p:nvCxnSpPr>
        <p:spPr bwMode="auto">
          <a:xfrm>
            <a:off x="7586663" y="5226050"/>
            <a:ext cx="2889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6" name="Přímá spojnice se šipkou 30"/>
          <p:cNvCxnSpPr>
            <a:cxnSpLocks noChangeAspect="1"/>
          </p:cNvCxnSpPr>
          <p:nvPr/>
        </p:nvCxnSpPr>
        <p:spPr bwMode="auto">
          <a:xfrm>
            <a:off x="3800475" y="4937125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60DE7-9D6C-4FDE-80D5-A41F09C26015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en-US" sz="3600" smtClean="0">
                <a:latin typeface="Arial" panose="020B0604020202020204" pitchFamily="34" charset="0"/>
              </a:rPr>
              <a:t>Regulace obecně, teorie regulace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ovéPole 3"/>
          <p:cNvSpPr txBox="1">
            <a:spLocks noChangeArrowheads="1"/>
          </p:cNvSpPr>
          <p:nvPr/>
        </p:nvSpPr>
        <p:spPr bwMode="auto">
          <a:xfrm>
            <a:off x="555625" y="2566988"/>
            <a:ext cx="8185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V kontrastu k buněčnému a molekulárnímu popisu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patologicko fyziologických jevů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systémový popis</a:t>
            </a: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, v této prezentaci mu budeme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věnovat více pozornosti.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2203</Words>
  <Application>Microsoft Office PowerPoint</Application>
  <PresentationFormat>On-screen Show (4:3)</PresentationFormat>
  <Paragraphs>457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Symbol</vt:lpstr>
      <vt:lpstr>Tahoma</vt:lpstr>
      <vt:lpstr>Times New Roman</vt:lpstr>
      <vt:lpstr>Default Design</vt:lpstr>
      <vt:lpstr>Obecná pato-fyziologie: stres/ regulace nervové a další/ vegetativní nervový systém/ některé další humorální regulační okruhy…</vt:lpstr>
      <vt:lpstr>Úvod/ Obecná patologická fyziologie</vt:lpstr>
      <vt:lpstr>Příklad: porucha endokrinní regulace glykémie</vt:lpstr>
      <vt:lpstr>Příklad 2: Wilsonova choroba</vt:lpstr>
      <vt:lpstr>Regulace vegetativním systémem</vt:lpstr>
      <vt:lpstr>nikotinové a muskarinové cholinergní receptory</vt:lpstr>
      <vt:lpstr>Vegetativní nervový systém</vt:lpstr>
      <vt:lpstr>PowerPoint Presentation</vt:lpstr>
      <vt:lpstr>Regulace obecně, teorie regulace</vt:lpstr>
      <vt:lpstr>Homeostáze, regulační okruh zjednodušeně</vt:lpstr>
      <vt:lpstr>Negativní (záporná) zpětná vazba</vt:lpstr>
      <vt:lpstr>Pozitivní (kladná) zpětná vazba</vt:lpstr>
      <vt:lpstr>Příklady – negativní a pozitivní zpětná vazba</vt:lpstr>
      <vt:lpstr>Nervové dráhy/ nervové řízení</vt:lpstr>
      <vt:lpstr>Nervové dráhy/ nervové řízení</vt:lpstr>
      <vt:lpstr>Regulace vasomotoriky</vt:lpstr>
      <vt:lpstr>PowerPoint Presentation</vt:lpstr>
      <vt:lpstr>Baroreflex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Sympathetic</vt:lpstr>
      <vt:lpstr>Parasympathetic</vt:lpstr>
      <vt:lpstr>Regulace teploty, horečka, podchlazení</vt:lpstr>
      <vt:lpstr>PowerPoint Presentation</vt:lpstr>
      <vt:lpstr>PowerPoint Presentation</vt:lpstr>
      <vt:lpstr>Přehřátí, úpal/ úžeh…</vt:lpstr>
      <vt:lpstr>Horečka, regulace teploty</vt:lpstr>
      <vt:lpstr>Maligní hypertermie</vt:lpstr>
      <vt:lpstr>PowerPoint Presentation</vt:lpstr>
      <vt:lpstr>Zánět</vt:lpstr>
      <vt:lpstr>Acidobazická rovnováha</vt:lpstr>
      <vt:lpstr>Fyziologické regulace se uplatňují u patologických stavů, hranice mezi fyziologickým a patologickým je neostrá</vt:lpstr>
      <vt:lpstr>PowerPoint Presentation</vt:lpstr>
      <vt:lpstr>Bazální metabolismus</vt:lpstr>
      <vt:lpstr>PowerPoint Presentation</vt:lpstr>
      <vt:lpstr>PowerPoint Presentation</vt:lpstr>
      <vt:lpstr>PowerPoint Presentation</vt:lpstr>
      <vt:lpstr>PowerPoint Presentation</vt:lpstr>
      <vt:lpstr>Hormony kůry nadledvin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Patofyziologický ústav 1. 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</dc:title>
  <dc:creator>Petr</dc:creator>
  <cp:lastModifiedBy>Marsalek, Petr</cp:lastModifiedBy>
  <cp:revision>325</cp:revision>
  <cp:lastPrinted>2025-09-23T12:19:57Z</cp:lastPrinted>
  <dcterms:created xsi:type="dcterms:W3CDTF">2004-07-13T10:52:45Z</dcterms:created>
  <dcterms:modified xsi:type="dcterms:W3CDTF">2025-09-23T14:40:40Z</dcterms:modified>
</cp:coreProperties>
</file>