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57" r:id="rId2"/>
    <p:sldId id="370" r:id="rId3"/>
    <p:sldId id="355" r:id="rId4"/>
    <p:sldId id="356" r:id="rId5"/>
    <p:sldId id="357" r:id="rId6"/>
    <p:sldId id="358" r:id="rId7"/>
    <p:sldId id="360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68" r:id="rId16"/>
    <p:sldId id="371" r:id="rId17"/>
    <p:sldId id="346" r:id="rId18"/>
    <p:sldId id="352" r:id="rId19"/>
    <p:sldId id="353" r:id="rId20"/>
    <p:sldId id="354" r:id="rId21"/>
    <p:sldId id="326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42" r:id="rId36"/>
    <p:sldId id="349" r:id="rId37"/>
    <p:sldId id="350" r:id="rId38"/>
    <p:sldId id="341" r:id="rId39"/>
    <p:sldId id="344" r:id="rId40"/>
    <p:sldId id="295" r:id="rId41"/>
    <p:sldId id="340" r:id="rId42"/>
    <p:sldId id="296" r:id="rId43"/>
    <p:sldId id="320" r:id="rId44"/>
    <p:sldId id="325" r:id="rId45"/>
    <p:sldId id="313" r:id="rId46"/>
    <p:sldId id="308" r:id="rId47"/>
    <p:sldId id="312" r:id="rId48"/>
    <p:sldId id="314" r:id="rId49"/>
    <p:sldId id="315" r:id="rId50"/>
    <p:sldId id="316" r:id="rId51"/>
    <p:sldId id="317" r:id="rId52"/>
    <p:sldId id="339" r:id="rId53"/>
    <p:sldId id="336" r:id="rId54"/>
    <p:sldId id="337" r:id="rId55"/>
    <p:sldId id="286" r:id="rId56"/>
    <p:sldId id="298" r:id="rId57"/>
    <p:sldId id="321" r:id="rId58"/>
    <p:sldId id="287" r:id="rId59"/>
    <p:sldId id="288" r:id="rId60"/>
    <p:sldId id="400" r:id="rId61"/>
    <p:sldId id="401" r:id="rId62"/>
    <p:sldId id="402" r:id="rId63"/>
    <p:sldId id="403" r:id="rId64"/>
    <p:sldId id="289" r:id="rId65"/>
    <p:sldId id="299" r:id="rId66"/>
    <p:sldId id="331" r:id="rId67"/>
    <p:sldId id="410" r:id="rId68"/>
    <p:sldId id="347" r:id="rId69"/>
    <p:sldId id="259" r:id="rId70"/>
    <p:sldId id="345" r:id="rId71"/>
    <p:sldId id="398" r:id="rId72"/>
    <p:sldId id="399" r:id="rId73"/>
    <p:sldId id="404" r:id="rId74"/>
    <p:sldId id="405" r:id="rId75"/>
    <p:sldId id="406" r:id="rId76"/>
    <p:sldId id="407" r:id="rId77"/>
    <p:sldId id="408" r:id="rId78"/>
    <p:sldId id="409" r:id="rId79"/>
    <p:sldId id="348" r:id="rId80"/>
    <p:sldId id="351" r:id="rId81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FFCC"/>
    <a:srgbClr val="FFFF66"/>
    <a:srgbClr val="FFFF99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423" autoAdjust="0"/>
  </p:normalViewPr>
  <p:slideViewPr>
    <p:cSldViewPr snapToGrid="0">
      <p:cViewPr varScale="1">
        <p:scale>
          <a:sx n="154" d="100"/>
          <a:sy n="154" d="100"/>
        </p:scale>
        <p:origin x="200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CA45DA-94E4-4A44-B653-7073FB49F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D21EE-FE2C-4B82-8C61-472251B6D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22796-1E91-4A62-8CA5-DC28B18784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8350"/>
            <a:ext cx="5106988" cy="3830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89396" tIns="44698" rIns="89396" bIns="4469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BBF87-E42B-48B3-9715-EA19E04589C2}" type="slidenum">
              <a:rPr lang="en-US" altLang="cs-CZ" sz="13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cs-CZ" sz="13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E61B-61D3-4CA9-A2CC-168B7E0020E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49356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E525-B53F-48B8-868C-8B0391E541F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35119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DBEA-E567-4E59-8080-1BCAD32AF5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81739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FF60-035D-4A03-8452-88658E753B2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41020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DF0C-72DF-4B6F-ABB3-33D392F5FC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76644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F44D-CCD0-49D2-B239-6F5FBE5A9DB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81350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503F-A631-47DB-82D0-A17693483EB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1937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98E3-2268-4986-A68D-8FA300C7ABA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6671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6B1C-D0FC-47E5-985F-6D9D2D0448E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1849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8DDE-F086-4074-BE24-966F327079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022257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75E0-F243-43DB-B8B7-9525E296FA1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09424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CDC7D-3F49-425B-B15F-B8B92BFFE3D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44000" cy="2452688"/>
          </a:xfrm>
        </p:spPr>
        <p:txBody>
          <a:bodyPr/>
          <a:lstStyle/>
          <a:p>
            <a:pPr algn="ctr" eaLnBrk="1" hangingPunct="1"/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General patho-physiology: stress,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neural and other control,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autonomous nervous system,</a:t>
            </a:r>
            <a:b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</a:br>
            <a:r>
              <a:rPr lang="cs-CZ" altLang="en-US" sz="3200" b="1" smtClean="0">
                <a:solidFill>
                  <a:srgbClr val="009900"/>
                </a:solidFill>
                <a:latin typeface="Arial" panose="020B0604020202020204" pitchFamily="34" charset="0"/>
              </a:rPr>
              <a:t>hormonal control, system approach…</a:t>
            </a:r>
            <a:endParaRPr lang="en-US" altLang="en-US" sz="3200" b="1" smtClean="0">
              <a:solidFill>
                <a:srgbClr val="009900"/>
              </a:solidFill>
            </a:endParaRPr>
          </a:p>
        </p:txBody>
      </p:sp>
      <p:sp>
        <p:nvSpPr>
          <p:cNvPr id="409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93923F-B843-49CA-9F57-2F6AF391DE48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914400" y="3351213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Petr Mar</a:t>
            </a:r>
            <a:r>
              <a:rPr lang="cs-CZ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šálek</a:t>
            </a:r>
            <a:endParaRPr lang="en-US" altLang="en-US" sz="28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66800" y="5014913"/>
            <a:ext cx="7010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en-US" sz="2400">
                <a:latin typeface="Arial" panose="020B0604020202020204" pitchFamily="34" charset="0"/>
              </a:rPr>
              <a:t> Seminar </a:t>
            </a:r>
            <a:r>
              <a:rPr lang="en-GB" altLang="en-US" sz="2400">
                <a:latin typeface="Arial" panose="020B0604020202020204" pitchFamily="34" charset="0"/>
              </a:rPr>
              <a:t>c</a:t>
            </a:r>
            <a:r>
              <a:rPr lang="cs-CZ" altLang="en-US" sz="2400">
                <a:latin typeface="Arial" panose="020B0604020202020204" pitchFamily="34" charset="0"/>
              </a:rPr>
              <a:t>ir</a:t>
            </a:r>
            <a:r>
              <a:rPr lang="en-GB" altLang="en-US" sz="2400">
                <a:latin typeface="Arial" panose="020B0604020202020204" pitchFamily="34" charset="0"/>
              </a:rPr>
              <a:t>ca 50 </a:t>
            </a:r>
            <a:r>
              <a:rPr lang="cs-CZ" altLang="en-US" sz="2400">
                <a:latin typeface="Arial" panose="020B0604020202020204" pitchFamily="34" charset="0"/>
              </a:rPr>
              <a:t>slides,</a:t>
            </a:r>
          </a:p>
          <a:p>
            <a:pPr algn="ctr" eaLnBrk="1" hangingPunct="1"/>
            <a:r>
              <a:rPr lang="cs-CZ" altLang="en-US" sz="2400">
                <a:latin typeface="Arial" panose="020B0604020202020204" pitchFamily="34" charset="0"/>
              </a:rPr>
              <a:t>Topic code SY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04800" y="4252913"/>
            <a:ext cx="868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en-US" sz="2400">
                <a:solidFill>
                  <a:srgbClr val="009900"/>
                </a:solidFill>
                <a:latin typeface="Arial" panose="020B0604020202020204" pitchFamily="34" charset="0"/>
              </a:rPr>
              <a:t>https://dec52.lf1.cuni.cz/~pmar/ftp/PPT-PATF/</a:t>
            </a:r>
            <a:endParaRPr lang="en-US" altLang="en-US" sz="24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587-E693-4606-87CD-4EC7193B381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39850" indent="-882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0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0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11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8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2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0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 epinephrine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2000" b="1">
                <a:latin typeface="Arial" panose="020B0604020202020204" pitchFamily="34" charset="0"/>
              </a:rPr>
              <a:t> norepinephrine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(</a:t>
            </a:r>
            <a:r>
              <a:rPr lang="en-US" altLang="en-US" sz="2000" b="1">
                <a:latin typeface="Arial" panose="020B0604020202020204" pitchFamily="34" charset="0"/>
              </a:rPr>
              <a:t> ratio E / NE)</a:t>
            </a: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000" b="1">
                <a:latin typeface="Arial" panose="020B0604020202020204" pitchFamily="34" charset="0"/>
              </a:rPr>
              <a:t> CRH production in mediobasal centers 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000" b="1">
                <a:latin typeface="Arial" panose="020B0604020202020204" pitchFamily="34" charset="0"/>
              </a:rPr>
              <a:t> ADH production in preoptical part of hypothalamus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2000" b="1">
                <a:latin typeface="Arial" panose="020B0604020202020204" pitchFamily="34" charset="0"/>
              </a:rPr>
              <a:t>  inhibition of TRH release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</a:rPr>
              <a:t>activation of sympathetic - adrenal axis</a:t>
            </a: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2740025" y="884238"/>
            <a:ext cx="333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Hypothalamus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62852" name="Line 4"/>
          <p:cNvSpPr>
            <a:spLocks noChangeShapeType="1"/>
          </p:cNvSpPr>
          <p:nvPr/>
        </p:nvSpPr>
        <p:spPr bwMode="auto">
          <a:xfrm>
            <a:off x="22860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33C7-51A8-4E82-9356-10E721A5CFC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533400" y="1965325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49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Hypothalamo - hypophyseal axis</a:t>
            </a:r>
            <a:endParaRPr lang="en-US" altLang="en-US" b="1" u="sng">
              <a:latin typeface="Arial" panose="020B0604020202020204" pitchFamily="34" charset="0"/>
            </a:endParaRPr>
          </a:p>
        </p:txBody>
      </p:sp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9342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735263" y="88423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Pituitary gland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3D1-98C0-4C18-B71E-A17C4973D3B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b="1">
                <a:sym typeface="Symbol" panose="05050102010706020507" pitchFamily="18" charset="2"/>
              </a:rPr>
              <a:t> </a:t>
            </a:r>
            <a:r>
              <a:rPr lang="en-US" altLang="en-US" b="1"/>
              <a:t>CRH + 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 ADH	</a:t>
            </a:r>
            <a:r>
              <a:rPr lang="en-US" altLang="en-US" b="1">
                <a:sym typeface="Symbol" panose="05050102010706020507" pitchFamily="18" charset="2"/>
              </a:rPr>
              <a:t>	 </a:t>
            </a:r>
            <a:r>
              <a:rPr lang="en-US" altLang="en-US" b="1"/>
              <a:t>POMC</a:t>
            </a:r>
          </a:p>
          <a:p>
            <a:pPr lvl="1"/>
            <a:r>
              <a:rPr lang="en-US" altLang="en-US" b="1"/>
              <a:t>				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 GH</a:t>
            </a:r>
          </a:p>
          <a:p>
            <a:pPr lvl="1"/>
            <a:endParaRPr lang="en-US" altLang="en-US" b="1">
              <a:sym typeface="Symbol" panose="05050102010706020507" pitchFamily="18" charset="2"/>
            </a:endParaRP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 TRH		</a:t>
            </a:r>
            <a:r>
              <a:rPr lang="en-US" altLang="en-US" b="1">
                <a:sym typeface="Symbol" panose="05050102010706020507" pitchFamily="18" charset="2"/>
              </a:rPr>
              <a:t>	</a:t>
            </a:r>
            <a:r>
              <a:rPr lang="en-US" altLang="en-US" b="1"/>
              <a:t> TSH	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</a:t>
            </a:r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T4, T3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 GnRH		</a:t>
            </a:r>
            <a:r>
              <a:rPr lang="en-US" altLang="en-US" b="1">
                <a:sym typeface="Symbol" panose="05050102010706020507" pitchFamily="18" charset="2"/>
              </a:rPr>
              <a:t>	</a:t>
            </a:r>
            <a:r>
              <a:rPr lang="en-US" altLang="en-US" b="1"/>
              <a:t> LH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ACTH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2735263" y="88423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Pituitary gland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9C17-3632-4B69-98F4-7204266DBCE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 altLang="en-US" b="1">
              <a:sym typeface="Symbol" panose="05050102010706020507" pitchFamily="18" charset="2"/>
            </a:endParaRP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CRH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stimulator of POMC in adenohypophysis</a:t>
            </a: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ACTH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activation of adrenal cortex</a:t>
            </a:r>
          </a:p>
          <a:p>
            <a:pPr lvl="1"/>
            <a:r>
              <a:rPr lang="en-US" altLang="en-US" b="1"/>
              <a:t>		(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cortisol, 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 aldost.)</a:t>
            </a:r>
          </a:p>
          <a:p>
            <a:pPr lvl="1"/>
            <a:endParaRPr lang="en-US" altLang="en-US" b="1">
              <a:sym typeface="Symbol" panose="05050102010706020507" pitchFamily="18" charset="2"/>
            </a:endParaRP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 role of negative feedback of corticoids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1889125" y="884238"/>
            <a:ext cx="506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009999"/>
                </a:solidFill>
              </a:rPr>
              <a:t>Pituitary - adrenal axis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1933-18C8-4972-8096-AF93578FB7BF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2135" r="1512" b="2135"/>
          <a:stretch>
            <a:fillRect/>
          </a:stretch>
        </p:blipFill>
        <p:spPr bwMode="auto">
          <a:xfrm>
            <a:off x="2438400" y="668338"/>
            <a:ext cx="6019800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762000" y="2286000"/>
            <a:ext cx="701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41400" indent="-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1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b="1">
                <a:solidFill>
                  <a:srgbClr val="FF5050"/>
                </a:solidFill>
                <a:latin typeface="Arial" panose="020B0604020202020204" pitchFamily="34" charset="0"/>
              </a:rPr>
              <a:t>Secretion</a:t>
            </a:r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 lvl="1"/>
            <a:endParaRPr lang="en-US" altLang="en-US" sz="2000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Ultradian rhythm</a:t>
            </a:r>
            <a:r>
              <a:rPr lang="en-US" altLang="en-US" sz="2000" b="1">
                <a:latin typeface="Arial" panose="020B0604020202020204" pitchFamily="34" charset="0"/>
              </a:rPr>
              <a:t> (short periods, episodic, pulsatile)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Circadian rhythm</a:t>
            </a:r>
            <a:r>
              <a:rPr lang="en-US" altLang="en-US" sz="2000" b="1">
                <a:latin typeface="Arial" panose="020B0604020202020204" pitchFamily="34" charset="0"/>
              </a:rPr>
              <a:t> (24 h periods)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</a:rPr>
              <a:t>maximal secretion at 8-10 a.m.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</a:rPr>
              <a:t>minimal secretion at 11 p.m.</a:t>
            </a:r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5"/>
          <a:stretch>
            <a:fillRect/>
          </a:stretch>
        </p:blipFill>
        <p:spPr bwMode="auto">
          <a:xfrm>
            <a:off x="6781800" y="5029200"/>
            <a:ext cx="16002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1889125" y="884238"/>
            <a:ext cx="506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009999"/>
                </a:solidFill>
              </a:rPr>
              <a:t>Pituitary - adrenal axis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A2D5-9DFB-4910-B9DB-92E047E98045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98838"/>
            <a:ext cx="2895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6655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1889125" y="884238"/>
            <a:ext cx="506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009999"/>
                </a:solidFill>
              </a:rPr>
              <a:t>Pituitary - adrenal axis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122A-BC3B-49F4-BA36-A2D14A6F012D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8688"/>
            <a:ext cx="4419600" cy="43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2286000" y="1600200"/>
            <a:ext cx="40386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0" indent="-952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36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7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7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08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65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22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9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6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Negative feedback regulation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3600" b="1">
                <a:solidFill>
                  <a:srgbClr val="FF5050"/>
                </a:solidFill>
                <a:latin typeface="Arial" panose="020B0604020202020204" pitchFamily="34" charset="0"/>
              </a:rPr>
              <a:t>Cortisol secretion control</a:t>
            </a:r>
            <a:endParaRPr lang="en-US" altLang="en-US" sz="4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11681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panose="020B0604020202020204" pitchFamily="34" charset="0"/>
              </a:rPr>
              <a:t>General control concepts, control theory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921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6F814-514D-4C52-AD55-FE588C98D969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ovéPole 3"/>
          <p:cNvSpPr txBox="1">
            <a:spLocks noChangeArrowheads="1"/>
          </p:cNvSpPr>
          <p:nvPr/>
        </p:nvSpPr>
        <p:spPr bwMode="auto">
          <a:xfrm>
            <a:off x="555625" y="2566988"/>
            <a:ext cx="8103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In contrast to description of cellular and molecular</a:t>
            </a:r>
          </a:p>
          <a:p>
            <a:pPr eaLnBrk="1" hangingPunct="1"/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esponse stands a systemic description</a:t>
            </a:r>
          </a:p>
          <a:p>
            <a:pPr eaLnBrk="1" hangingPunct="1"/>
            <a:r>
              <a:rPr lang="cs-CZ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f homeostasis and its disturbances as interplay</a:t>
            </a:r>
          </a:p>
          <a:p>
            <a:pPr eaLnBrk="1" hangingPunct="1"/>
            <a:r>
              <a:rPr lang="cs-CZ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of control (sub)systems.</a:t>
            </a:r>
            <a:endParaRPr lang="cs-CZ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8CFB12-4C9F-489D-B839-E5669D05E722}" type="slidenum">
              <a:rPr lang="en-US" altLang="cs-CZ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80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cs-CZ" sz="4000" smtClean="0">
                <a:latin typeface="Arial" panose="020B0604020202020204" pitchFamily="34" charset="0"/>
              </a:rPr>
              <a:t>Control system: </a:t>
            </a:r>
            <a:r>
              <a:rPr lang="cs-CZ" altLang="cs-CZ" sz="4000" smtClean="0">
                <a:latin typeface="Arial" panose="020B0604020202020204" pitchFamily="34" charset="0"/>
              </a:rPr>
              <a:t>Negativ</a:t>
            </a:r>
            <a:r>
              <a:rPr lang="en-US" altLang="cs-CZ" sz="4000" smtClean="0">
                <a:latin typeface="Arial" panose="020B0604020202020204" pitchFamily="34" charset="0"/>
              </a:rPr>
              <a:t>e feed-back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483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840163"/>
            <a:ext cx="47561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cs-CZ" sz="2400">
                <a:latin typeface="Arial" panose="020B0604020202020204" pitchFamily="34" charset="0"/>
              </a:rPr>
              <a:t>In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 b="1">
                <a:latin typeface="Arial" panose="020B0604020202020204" pitchFamily="34" charset="0"/>
              </a:rPr>
              <a:t>negative </a:t>
            </a:r>
            <a:r>
              <a:rPr lang="en-US" altLang="cs-CZ" sz="2400">
                <a:latin typeface="Arial" panose="020B0604020202020204" pitchFamily="34" charset="0"/>
              </a:rPr>
              <a:t>feed-back, error signal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cs-CZ" altLang="cs-CZ" sz="2400" i="1">
                <a:latin typeface="Arial" panose="020B0604020202020204" pitchFamily="34" charset="0"/>
              </a:rPr>
              <a:t>e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used for control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is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obtained by </a:t>
            </a:r>
            <a:r>
              <a:rPr lang="en-US" altLang="cs-CZ" sz="2400" b="1">
                <a:latin typeface="Arial" panose="020B0604020202020204" pitchFamily="34" charset="0"/>
              </a:rPr>
              <a:t>subtraction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of the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controlled </a:t>
            </a:r>
            <a:r>
              <a:rPr lang="cs-CZ" altLang="cs-CZ" sz="2400">
                <a:latin typeface="Arial" panose="020B0604020202020204" pitchFamily="34" charset="0"/>
              </a:rPr>
              <a:t>v</a:t>
            </a:r>
            <a:r>
              <a:rPr lang="en-US" altLang="cs-CZ" sz="2400">
                <a:latin typeface="Arial" panose="020B0604020202020204" pitchFamily="34" charset="0"/>
              </a:rPr>
              <a:t>ariable </a:t>
            </a:r>
            <a:r>
              <a:rPr lang="cs-CZ" altLang="cs-CZ" sz="2400">
                <a:latin typeface="Arial" panose="020B0604020202020204" pitchFamily="34" charset="0"/>
              </a:rPr>
              <a:t>(-</a:t>
            </a:r>
            <a:r>
              <a:rPr lang="cs-CZ" altLang="cs-CZ" sz="2400" i="1">
                <a:latin typeface="Arial" panose="020B0604020202020204" pitchFamily="34" charset="0"/>
              </a:rPr>
              <a:t>y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  <a:r>
              <a:rPr lang="en-US" altLang="cs-CZ" sz="2400">
                <a:latin typeface="Arial" panose="020B0604020202020204" pitchFamily="34" charset="0"/>
              </a:rPr>
              <a:t>from the pre-set value</a:t>
            </a:r>
            <a:r>
              <a:rPr lang="cs-CZ" altLang="cs-CZ" sz="2400">
                <a:latin typeface="Arial" panose="020B0604020202020204" pitchFamily="34" charset="0"/>
              </a:rPr>
              <a:t> (+</a:t>
            </a:r>
            <a:r>
              <a:rPr lang="cs-CZ" altLang="cs-CZ" sz="2400" i="1">
                <a:latin typeface="Arial" panose="020B0604020202020204" pitchFamily="34" charset="0"/>
              </a:rPr>
              <a:t>w</a:t>
            </a:r>
            <a:r>
              <a:rPr lang="cs-CZ" altLang="cs-CZ" sz="2400">
                <a:latin typeface="Arial" panose="020B0604020202020204" pitchFamily="34" charset="0"/>
              </a:rPr>
              <a:t>),</a:t>
            </a:r>
            <a:r>
              <a:rPr lang="en-US" altLang="cs-CZ" sz="2400">
                <a:latin typeface="Arial" panose="020B0604020202020204" pitchFamily="34" charset="0"/>
              </a:rPr>
              <a:t> </a:t>
            </a:r>
            <a:r>
              <a:rPr lang="cs-CZ" altLang="cs-CZ" sz="2400" i="1">
                <a:latin typeface="Arial" panose="020B0604020202020204" pitchFamily="34" charset="0"/>
              </a:rPr>
              <a:t>e = w - y</a:t>
            </a:r>
            <a:r>
              <a:rPr lang="cs-CZ" altLang="cs-CZ" sz="24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28600" y="1524000"/>
            <a:ext cx="411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y…</a:t>
            </a:r>
            <a:r>
              <a:rPr lang="en-US" altLang="cs-CZ" sz="2400">
                <a:latin typeface="Arial" panose="020B0604020202020204" pitchFamily="34" charset="0"/>
              </a:rPr>
              <a:t>controlled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</a:t>
            </a:r>
            <a:r>
              <a:rPr lang="cs-CZ" altLang="cs-CZ" sz="2400">
                <a:latin typeface="Arial" panose="020B0604020202020204" pitchFamily="34" charset="0"/>
              </a:rPr>
              <a:t>, </a:t>
            </a:r>
            <a:r>
              <a:rPr lang="en-US" altLang="cs-CZ" sz="2400">
                <a:latin typeface="Arial" panose="020B0604020202020204" pitchFamily="34" charset="0"/>
              </a:rPr>
              <a:t>I</a:t>
            </a:r>
            <a:r>
              <a:rPr lang="cs-CZ" altLang="cs-CZ" sz="2400">
                <a:latin typeface="Arial" panose="020B0604020202020204" pitchFamily="34" charset="0"/>
              </a:rPr>
              <a:t>/</a:t>
            </a:r>
            <a:r>
              <a:rPr lang="en-US" altLang="cs-CZ" sz="2400">
                <a:latin typeface="Arial" panose="020B0604020202020204" pitchFamily="34" charset="0"/>
              </a:rPr>
              <a:t>O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w…</a:t>
            </a:r>
            <a:r>
              <a:rPr lang="en-US" altLang="cs-CZ" sz="2400">
                <a:latin typeface="Arial" panose="020B0604020202020204" pitchFamily="34" charset="0"/>
              </a:rPr>
              <a:t>pre-set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value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e…</a:t>
            </a:r>
            <a:r>
              <a:rPr lang="en-US" altLang="cs-CZ" sz="2400">
                <a:latin typeface="Arial" panose="020B0604020202020204" pitchFamily="34" charset="0"/>
              </a:rPr>
              <a:t>error </a:t>
            </a:r>
            <a:r>
              <a:rPr lang="cs-CZ" altLang="cs-CZ" sz="2400">
                <a:latin typeface="Arial" panose="020B0604020202020204" pitchFamily="34" charset="0"/>
              </a:rPr>
              <a:t>sign</a:t>
            </a:r>
            <a:r>
              <a:rPr lang="en-US" altLang="cs-CZ" sz="2400">
                <a:latin typeface="Arial" panose="020B0604020202020204" pitchFamily="34" charset="0"/>
              </a:rPr>
              <a:t>al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u…</a:t>
            </a:r>
            <a:r>
              <a:rPr lang="cs-CZ" altLang="cs-CZ" sz="2400">
                <a:latin typeface="Arial" panose="020B0604020202020204" pitchFamily="34" charset="0"/>
              </a:rPr>
              <a:t>a</a:t>
            </a:r>
            <a:r>
              <a:rPr lang="en-US" altLang="cs-CZ" sz="2400">
                <a:latin typeface="Arial" panose="020B0604020202020204" pitchFamily="34" charset="0"/>
              </a:rPr>
              <a:t>ctuating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d,n…</a:t>
            </a:r>
            <a:r>
              <a:rPr lang="en-US" altLang="cs-CZ" sz="2400">
                <a:latin typeface="Arial" panose="020B0604020202020204" pitchFamily="34" charset="0"/>
              </a:rPr>
              <a:t>disturbance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ariables</a:t>
            </a:r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8B0C1-854F-4C96-AC69-F2B56CC2DF5D}" type="slidenum">
              <a:rPr lang="en-US" altLang="cs-CZ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1910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 </a:t>
            </a:r>
            <a:r>
              <a:rPr lang="en-US" altLang="cs-CZ" sz="3600" smtClean="0">
                <a:latin typeface="Arial" panose="020B0604020202020204" pitchFamily="34" charset="0"/>
              </a:rPr>
              <a:t>Control system: Positive feed-back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0"/>
            <a:ext cx="4394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1752600"/>
            <a:ext cx="411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y…</a:t>
            </a:r>
            <a:r>
              <a:rPr lang="en-US" altLang="cs-CZ" sz="2400">
                <a:latin typeface="Arial" panose="020B0604020202020204" pitchFamily="34" charset="0"/>
              </a:rPr>
              <a:t>controlled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</a:t>
            </a:r>
            <a:r>
              <a:rPr lang="cs-CZ" altLang="cs-CZ" sz="2400">
                <a:latin typeface="Arial" panose="020B0604020202020204" pitchFamily="34" charset="0"/>
              </a:rPr>
              <a:t>, </a:t>
            </a:r>
            <a:r>
              <a:rPr lang="en-US" altLang="cs-CZ" sz="2400">
                <a:latin typeface="Arial" panose="020B0604020202020204" pitchFamily="34" charset="0"/>
              </a:rPr>
              <a:t>i</a:t>
            </a:r>
            <a:r>
              <a:rPr lang="cs-CZ" altLang="cs-CZ" sz="2400">
                <a:latin typeface="Arial" panose="020B0604020202020204" pitchFamily="34" charset="0"/>
              </a:rPr>
              <a:t>/</a:t>
            </a:r>
            <a:r>
              <a:rPr lang="en-US" altLang="cs-CZ" sz="2400">
                <a:latin typeface="Arial" panose="020B0604020202020204" pitchFamily="34" charset="0"/>
              </a:rPr>
              <a:t>o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w…</a:t>
            </a:r>
            <a:r>
              <a:rPr lang="en-US" altLang="cs-CZ" sz="2400">
                <a:latin typeface="Arial" panose="020B0604020202020204" pitchFamily="34" charset="0"/>
              </a:rPr>
              <a:t>pre-set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value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e…</a:t>
            </a:r>
            <a:r>
              <a:rPr lang="en-US" altLang="cs-CZ" sz="2400">
                <a:latin typeface="Arial" panose="020B0604020202020204" pitchFamily="34" charset="0"/>
              </a:rPr>
              <a:t>error </a:t>
            </a:r>
            <a:r>
              <a:rPr lang="cs-CZ" altLang="cs-CZ" sz="2400">
                <a:latin typeface="Arial" panose="020B0604020202020204" pitchFamily="34" charset="0"/>
              </a:rPr>
              <a:t>sign</a:t>
            </a:r>
            <a:r>
              <a:rPr lang="en-US" altLang="cs-CZ" sz="2400">
                <a:latin typeface="Arial" panose="020B0604020202020204" pitchFamily="34" charset="0"/>
              </a:rPr>
              <a:t>al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u…</a:t>
            </a:r>
            <a:r>
              <a:rPr lang="cs-CZ" altLang="cs-CZ" sz="2400">
                <a:latin typeface="Arial" panose="020B0604020202020204" pitchFamily="34" charset="0"/>
              </a:rPr>
              <a:t>a</a:t>
            </a:r>
            <a:r>
              <a:rPr lang="en-US" altLang="cs-CZ" sz="2400">
                <a:latin typeface="Arial" panose="020B0604020202020204" pitchFamily="34" charset="0"/>
              </a:rPr>
              <a:t>ctuating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i="1">
                <a:latin typeface="Arial" panose="020B0604020202020204" pitchFamily="34" charset="0"/>
              </a:rPr>
              <a:t>d,n…</a:t>
            </a:r>
            <a:r>
              <a:rPr lang="en-US" altLang="cs-CZ" sz="2400">
                <a:latin typeface="Arial" panose="020B0604020202020204" pitchFamily="34" charset="0"/>
              </a:rPr>
              <a:t>disturbance</a:t>
            </a:r>
            <a:r>
              <a:rPr lang="cs-CZ" altLang="cs-CZ" sz="2400">
                <a:latin typeface="Arial" panose="020B0604020202020204" pitchFamily="34" charset="0"/>
              </a:rPr>
              <a:t> v</a:t>
            </a:r>
            <a:r>
              <a:rPr lang="en-US" altLang="cs-CZ" sz="2400">
                <a:latin typeface="Arial" panose="020B0604020202020204" pitchFamily="34" charset="0"/>
              </a:rPr>
              <a:t>ariables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3922713"/>
            <a:ext cx="47561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cs-CZ" sz="2000">
                <a:latin typeface="Arial" panose="020B0604020202020204" pitchFamily="34" charset="0"/>
              </a:rPr>
              <a:t>In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 b="1">
                <a:latin typeface="Arial" panose="020B0604020202020204" pitchFamily="34" charset="0"/>
              </a:rPr>
              <a:t>positive </a:t>
            </a:r>
            <a:r>
              <a:rPr lang="en-US" altLang="cs-CZ" sz="2000">
                <a:latin typeface="Arial" panose="020B0604020202020204" pitchFamily="34" charset="0"/>
              </a:rPr>
              <a:t>feed-back, error signal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2000" i="1">
                <a:latin typeface="Arial" panose="020B0604020202020204" pitchFamily="34" charset="0"/>
              </a:rPr>
              <a:t>e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used for control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results from </a:t>
            </a:r>
            <a:r>
              <a:rPr lang="en-US" altLang="cs-CZ" sz="2000" b="1">
                <a:latin typeface="Arial" panose="020B0604020202020204" pitchFamily="34" charset="0"/>
              </a:rPr>
              <a:t>addition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of the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controlled </a:t>
            </a:r>
            <a:r>
              <a:rPr lang="cs-CZ" altLang="cs-CZ" sz="2000">
                <a:latin typeface="Arial" panose="020B0604020202020204" pitchFamily="34" charset="0"/>
              </a:rPr>
              <a:t>v</a:t>
            </a:r>
            <a:r>
              <a:rPr lang="en-US" altLang="cs-CZ" sz="2000">
                <a:latin typeface="Arial" panose="020B0604020202020204" pitchFamily="34" charset="0"/>
              </a:rPr>
              <a:t>ariable </a:t>
            </a:r>
            <a:r>
              <a:rPr lang="cs-CZ" altLang="cs-CZ" sz="2000">
                <a:latin typeface="Arial" panose="020B0604020202020204" pitchFamily="34" charset="0"/>
              </a:rPr>
              <a:t>(</a:t>
            </a:r>
            <a:r>
              <a:rPr lang="en-US" altLang="cs-CZ" sz="2000">
                <a:latin typeface="Arial" panose="020B0604020202020204" pitchFamily="34" charset="0"/>
              </a:rPr>
              <a:t>+</a:t>
            </a:r>
            <a:r>
              <a:rPr lang="cs-CZ" altLang="cs-CZ" sz="2000" i="1">
                <a:latin typeface="Arial" panose="020B0604020202020204" pitchFamily="34" charset="0"/>
              </a:rPr>
              <a:t>y</a:t>
            </a:r>
            <a:r>
              <a:rPr lang="cs-CZ" altLang="cs-CZ" sz="2000">
                <a:latin typeface="Arial" panose="020B0604020202020204" pitchFamily="34" charset="0"/>
              </a:rPr>
              <a:t>) </a:t>
            </a:r>
            <a:r>
              <a:rPr lang="en-US" altLang="cs-CZ" sz="2000">
                <a:latin typeface="Arial" panose="020B0604020202020204" pitchFamily="34" charset="0"/>
              </a:rPr>
              <a:t>to the pre-set value</a:t>
            </a:r>
            <a:r>
              <a:rPr lang="cs-CZ" altLang="cs-CZ" sz="2000">
                <a:latin typeface="Arial" panose="020B0604020202020204" pitchFamily="34" charset="0"/>
              </a:rPr>
              <a:t> (+</a:t>
            </a:r>
            <a:r>
              <a:rPr lang="cs-CZ" altLang="cs-CZ" sz="2000" i="1">
                <a:latin typeface="Arial" panose="020B0604020202020204" pitchFamily="34" charset="0"/>
              </a:rPr>
              <a:t>w</a:t>
            </a:r>
            <a:r>
              <a:rPr lang="cs-CZ" altLang="cs-CZ" sz="2000">
                <a:latin typeface="Arial" panose="020B0604020202020204" pitchFamily="34" charset="0"/>
              </a:rPr>
              <a:t>),</a:t>
            </a:r>
            <a:endParaRPr lang="en-US" altLang="cs-CZ" sz="2000">
              <a:latin typeface="Arial" panose="020B0604020202020204" pitchFamily="34" charset="0"/>
            </a:endParaRPr>
          </a:p>
          <a:p>
            <a:pPr algn="just" eaLnBrk="1" hangingPunct="1"/>
            <a:r>
              <a:rPr lang="cs-CZ" altLang="cs-CZ" sz="2000" i="1">
                <a:latin typeface="Arial" panose="020B0604020202020204" pitchFamily="34" charset="0"/>
              </a:rPr>
              <a:t>e = w </a:t>
            </a:r>
            <a:r>
              <a:rPr lang="en-US" altLang="cs-CZ" sz="2000" i="1">
                <a:latin typeface="Arial" panose="020B0604020202020204" pitchFamily="34" charset="0"/>
              </a:rPr>
              <a:t>+</a:t>
            </a:r>
            <a:r>
              <a:rPr lang="cs-CZ" altLang="cs-CZ" sz="2000" i="1">
                <a:latin typeface="Arial" panose="020B0604020202020204" pitchFamily="34" charset="0"/>
              </a:rPr>
              <a:t> y</a:t>
            </a:r>
            <a:r>
              <a:rPr lang="cs-CZ" altLang="cs-CZ" sz="2000">
                <a:latin typeface="Arial" panose="020B0604020202020204" pitchFamily="34" charset="0"/>
              </a:rPr>
              <a:t>.</a:t>
            </a:r>
            <a:endParaRPr lang="en-GB" altLang="cs-CZ" sz="2000">
              <a:latin typeface="Arial" panose="020B0604020202020204" pitchFamily="34" charset="0"/>
            </a:endParaRPr>
          </a:p>
          <a:p>
            <a:pPr algn="just" eaLnBrk="1" hangingPunct="1"/>
            <a:r>
              <a:rPr lang="en-GB" altLang="cs-CZ" sz="2000">
                <a:latin typeface="Arial" panose="020B0604020202020204" pitchFamily="34" charset="0"/>
              </a:rPr>
              <a:t>Outer factor is needed to disconnect feedback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GB" altLang="cs-CZ" sz="2000">
                <a:latin typeface="Arial" panose="020B0604020202020204" pitchFamily="34" charset="0"/>
              </a:rPr>
              <a:t>cycle at the point from output back</a:t>
            </a:r>
            <a:endParaRPr lang="cs-CZ" altLang="cs-CZ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dirty="0" smtClean="0">
                <a:latin typeface="Arial" panose="020B0604020202020204" pitchFamily="34" charset="0"/>
              </a:rPr>
              <a:t>Stress</a:t>
            </a:r>
            <a:endParaRPr lang="en-US" altLang="en-US" sz="3600" dirty="0" smtClean="0">
              <a:latin typeface="Arial" panose="020B0604020202020204" pitchFamily="34" charset="0"/>
            </a:endParaRP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E179D9-350F-4CE5-903E-9C23E6247337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83071E-C743-4BF7-AF3D-99CED8B49AD1}" type="slidenum">
              <a:rPr lang="en-US" altLang="cs-CZ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Examples</a:t>
            </a:r>
            <a:r>
              <a:rPr lang="cs-CZ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 – negativ</a:t>
            </a:r>
            <a:r>
              <a:rPr lang="en-US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 a</a:t>
            </a:r>
            <a:r>
              <a:rPr lang="en-US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nd</a:t>
            </a:r>
            <a:r>
              <a:rPr lang="cs-CZ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 po</a:t>
            </a:r>
            <a:r>
              <a:rPr lang="en-US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sitive</a:t>
            </a:r>
            <a:r>
              <a:rPr lang="cs-CZ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3200" smtClean="0">
                <a:solidFill>
                  <a:srgbClr val="009900"/>
                </a:solidFill>
                <a:latin typeface="Arial" panose="020B0604020202020204" pitchFamily="34" charset="0"/>
              </a:rPr>
              <a:t>feed-back</a:t>
            </a:r>
            <a:endParaRPr lang="cs-CZ" altLang="cs-CZ" sz="3200" smtClean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Arial" panose="020B0604020202020204" pitchFamily="34" charset="0"/>
              </a:rPr>
              <a:t>Negativ</a:t>
            </a:r>
            <a:r>
              <a:rPr lang="en-US" altLang="cs-CZ" sz="2000">
                <a:latin typeface="Arial" panose="020B0604020202020204" pitchFamily="34" charset="0"/>
              </a:rPr>
              <a:t>e feed-back</a:t>
            </a:r>
            <a:r>
              <a:rPr lang="cs-CZ" altLang="cs-CZ" sz="2000">
                <a:latin typeface="Arial" panose="020B0604020202020204" pitchFamily="34" charset="0"/>
              </a:rPr>
              <a:t> – </a:t>
            </a:r>
            <a:r>
              <a:rPr lang="en-US" altLang="cs-CZ" sz="2000">
                <a:latin typeface="Arial" panose="020B0604020202020204" pitchFamily="34" charset="0"/>
              </a:rPr>
              <a:t>easy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almost everything is controlled this way</a:t>
            </a:r>
            <a:r>
              <a:rPr lang="cs-CZ" altLang="cs-CZ" sz="2000"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blood pressure</a:t>
            </a:r>
            <a:r>
              <a:rPr lang="cs-CZ" altLang="cs-CZ" sz="2000">
                <a:latin typeface="Arial" panose="020B0604020202020204" pitchFamily="34" charset="0"/>
              </a:rPr>
              <a:t>, te</a:t>
            </a:r>
            <a:r>
              <a:rPr lang="en-US" altLang="cs-CZ" sz="2000">
                <a:latin typeface="Arial" panose="020B0604020202020204" pitchFamily="34" charset="0"/>
              </a:rPr>
              <a:t>mperature</a:t>
            </a:r>
            <a:r>
              <a:rPr lang="cs-CZ" altLang="cs-CZ" sz="2000">
                <a:latin typeface="Arial" panose="020B0604020202020204" pitchFamily="34" charset="0"/>
              </a:rPr>
              <a:t>, gly</a:t>
            </a:r>
            <a:r>
              <a:rPr lang="en-US" altLang="cs-CZ" sz="2000">
                <a:latin typeface="Arial" panose="020B0604020202020204" pitchFamily="34" charset="0"/>
              </a:rPr>
              <a:t>ce</a:t>
            </a:r>
            <a:r>
              <a:rPr lang="cs-CZ" altLang="cs-CZ" sz="2000">
                <a:latin typeface="Arial" panose="020B0604020202020204" pitchFamily="34" charset="0"/>
              </a:rPr>
              <a:t>mi</a:t>
            </a:r>
            <a:r>
              <a:rPr lang="en-US" altLang="cs-CZ" sz="2000">
                <a:latin typeface="Arial" panose="020B0604020202020204" pitchFamily="34" charset="0"/>
              </a:rPr>
              <a:t>a</a:t>
            </a:r>
            <a:r>
              <a:rPr lang="cs-CZ" altLang="cs-CZ" sz="2000">
                <a:latin typeface="Arial" panose="020B0604020202020204" pitchFamily="34" charset="0"/>
              </a:rPr>
              <a:t>, …</a:t>
            </a: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in general</a:t>
            </a:r>
            <a:r>
              <a:rPr lang="cs-CZ" altLang="cs-CZ" sz="2000">
                <a:latin typeface="Arial" panose="020B0604020202020204" pitchFamily="34" charset="0"/>
              </a:rPr>
              <a:t> – homeost</a:t>
            </a:r>
            <a:r>
              <a:rPr lang="en-US" altLang="cs-CZ" sz="2000">
                <a:latin typeface="Arial" panose="020B0604020202020204" pitchFamily="34" charset="0"/>
              </a:rPr>
              <a:t>asis</a:t>
            </a:r>
            <a:r>
              <a:rPr lang="cs-CZ" altLang="cs-CZ" sz="2000">
                <a:latin typeface="Arial" panose="020B0604020202020204" pitchFamily="34" charset="0"/>
              </a:rPr>
              <a:t>… </a:t>
            </a:r>
          </a:p>
          <a:p>
            <a:pPr eaLnBrk="1" hangingPunct="1"/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</a:rPr>
              <a:t>po</a:t>
            </a:r>
            <a:r>
              <a:rPr lang="en-US" altLang="cs-CZ" sz="2000">
                <a:latin typeface="Arial" panose="020B0604020202020204" pitchFamily="34" charset="0"/>
              </a:rPr>
              <a:t>s</a:t>
            </a:r>
            <a:r>
              <a:rPr lang="cs-CZ" altLang="cs-CZ" sz="2000">
                <a:latin typeface="Arial" panose="020B0604020202020204" pitchFamily="34" charset="0"/>
              </a:rPr>
              <a:t>itiv</a:t>
            </a:r>
            <a:r>
              <a:rPr lang="en-US" altLang="cs-CZ" sz="2000">
                <a:latin typeface="Arial" panose="020B0604020202020204" pitchFamily="34" charset="0"/>
              </a:rPr>
              <a:t>e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feedback</a:t>
            </a:r>
            <a:r>
              <a:rPr lang="cs-CZ" altLang="cs-CZ" sz="2000">
                <a:latin typeface="Arial" panose="020B0604020202020204" pitchFamily="34" charset="0"/>
              </a:rPr>
              <a:t> – </a:t>
            </a:r>
            <a:r>
              <a:rPr lang="en-US" altLang="cs-CZ" sz="2000">
                <a:latin typeface="Arial" panose="020B0604020202020204" pitchFamily="34" charset="0"/>
              </a:rPr>
              <a:t>fewer examples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more difficult</a:t>
            </a:r>
            <a:r>
              <a:rPr lang="cs-CZ" altLang="cs-CZ" sz="2000">
                <a:latin typeface="Arial" panose="020B0604020202020204" pitchFamily="34" charset="0"/>
              </a:rPr>
              <a:t>:</a:t>
            </a:r>
          </a:p>
          <a:p>
            <a:pPr eaLnBrk="1" hangingPunct="1">
              <a:buFontTx/>
              <a:buAutoNum type="arabicParenR"/>
            </a:pPr>
            <a:r>
              <a:rPr lang="en-US" altLang="cs-CZ" sz="2000">
                <a:latin typeface="Arial" panose="020B0604020202020204" pitchFamily="34" charset="0"/>
              </a:rPr>
              <a:t>in ph</a:t>
            </a:r>
            <a:r>
              <a:rPr lang="cs-CZ" altLang="cs-CZ" sz="2000">
                <a:latin typeface="Arial" panose="020B0604020202020204" pitchFamily="34" charset="0"/>
              </a:rPr>
              <a:t>y</a:t>
            </a:r>
            <a:r>
              <a:rPr lang="en-US" altLang="cs-CZ" sz="2000">
                <a:latin typeface="Arial" panose="020B0604020202020204" pitchFamily="34" charset="0"/>
              </a:rPr>
              <a:t>s</a:t>
            </a:r>
            <a:r>
              <a:rPr lang="cs-CZ" altLang="cs-CZ" sz="2000">
                <a:latin typeface="Arial" panose="020B0604020202020204" pitchFamily="34" charset="0"/>
              </a:rPr>
              <a:t>iolog</a:t>
            </a:r>
            <a:r>
              <a:rPr lang="en-US" altLang="cs-CZ" sz="2000">
                <a:latin typeface="Arial" panose="020B0604020202020204" pitchFamily="34" charset="0"/>
              </a:rPr>
              <a:t>y</a:t>
            </a:r>
            <a:r>
              <a:rPr lang="cs-CZ" altLang="cs-CZ" sz="2000">
                <a:latin typeface="Arial" panose="020B0604020202020204" pitchFamily="34" charset="0"/>
              </a:rPr>
              <a:t>/ pato-physiology:</a:t>
            </a: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Fever onset, o</a:t>
            </a:r>
            <a:r>
              <a:rPr lang="cs-CZ" altLang="cs-CZ" sz="2000">
                <a:latin typeface="Arial" panose="020B0604020202020204" pitchFamily="34" charset="0"/>
              </a:rPr>
              <a:t>vula</a:t>
            </a:r>
            <a:r>
              <a:rPr lang="en-US" altLang="cs-CZ" sz="2000">
                <a:latin typeface="Arial" panose="020B0604020202020204" pitchFamily="34" charset="0"/>
              </a:rPr>
              <a:t>tion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production of sex </a:t>
            </a:r>
            <a:r>
              <a:rPr lang="cs-CZ" altLang="cs-CZ" sz="2000">
                <a:latin typeface="Arial" panose="020B0604020202020204" pitchFamily="34" charset="0"/>
              </a:rPr>
              <a:t>hormon</a:t>
            </a:r>
            <a:r>
              <a:rPr lang="en-US" altLang="cs-CZ" sz="2000">
                <a:latin typeface="Arial" panose="020B0604020202020204" pitchFamily="34" charset="0"/>
              </a:rPr>
              <a:t>es in large</a:t>
            </a:r>
            <a:r>
              <a:rPr lang="cs-CZ" altLang="cs-CZ" sz="2000">
                <a:latin typeface="Arial" panose="020B0604020202020204" pitchFamily="34" charset="0"/>
              </a:rPr>
              <a:t>,</a:t>
            </a:r>
            <a:endParaRPr lang="en-US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</a:rPr>
              <a:t>„avalanche-like“ trigger reactions:</a:t>
            </a: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</a:rPr>
              <a:t>hemocoagulation, </a:t>
            </a:r>
            <a:r>
              <a:rPr lang="en-US" altLang="cs-CZ" sz="2000">
                <a:latin typeface="Arial" panose="020B0604020202020204" pitchFamily="34" charset="0"/>
              </a:rPr>
              <a:t>division of </a:t>
            </a:r>
            <a:r>
              <a:rPr lang="cs-CZ" altLang="cs-CZ" sz="2000">
                <a:latin typeface="Arial" panose="020B0604020202020204" pitchFamily="34" charset="0"/>
              </a:rPr>
              <a:t>lymfocyt</a:t>
            </a:r>
            <a:r>
              <a:rPr lang="en-US" altLang="cs-CZ" sz="2000">
                <a:latin typeface="Arial" panose="020B0604020202020204" pitchFamily="34" charset="0"/>
              </a:rPr>
              <a:t>es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during the </a:t>
            </a:r>
            <a:r>
              <a:rPr lang="cs-CZ" altLang="cs-CZ" sz="2000">
                <a:latin typeface="Arial" panose="020B0604020202020204" pitchFamily="34" charset="0"/>
              </a:rPr>
              <a:t>im</a:t>
            </a:r>
            <a:r>
              <a:rPr lang="en-US" altLang="cs-CZ" sz="2000">
                <a:latin typeface="Arial" panose="020B0604020202020204" pitchFamily="34" charset="0"/>
              </a:rPr>
              <a:t>m</a:t>
            </a:r>
            <a:r>
              <a:rPr lang="cs-CZ" altLang="cs-CZ" sz="2000">
                <a:latin typeface="Arial" panose="020B0604020202020204" pitchFamily="34" charset="0"/>
              </a:rPr>
              <a:t>un</a:t>
            </a:r>
            <a:r>
              <a:rPr lang="en-US" altLang="cs-CZ" sz="2000">
                <a:latin typeface="Arial" panose="020B0604020202020204" pitchFamily="34" charset="0"/>
              </a:rPr>
              <a:t>e</a:t>
            </a:r>
            <a:r>
              <a:rPr lang="cs-CZ" altLang="cs-CZ" sz="2000">
                <a:latin typeface="Arial" panose="020B0604020202020204" pitchFamily="34" charset="0"/>
              </a:rPr>
              <a:t> rea</a:t>
            </a:r>
            <a:r>
              <a:rPr lang="en-US" altLang="cs-CZ" sz="2000">
                <a:latin typeface="Arial" panose="020B0604020202020204" pitchFamily="34" charset="0"/>
              </a:rPr>
              <a:t>ction</a:t>
            </a:r>
            <a:r>
              <a:rPr lang="cs-CZ" altLang="cs-CZ" sz="2000">
                <a:latin typeface="Arial" panose="020B0604020202020204" pitchFamily="34" charset="0"/>
              </a:rPr>
              <a:t> (</a:t>
            </a:r>
            <a:r>
              <a:rPr lang="en-US" altLang="cs-CZ" sz="2000">
                <a:latin typeface="Arial" panose="020B0604020202020204" pitchFamily="34" charset="0"/>
              </a:rPr>
              <a:t>e.g the </a:t>
            </a:r>
            <a:r>
              <a:rPr lang="cs-CZ" altLang="cs-CZ" sz="2000">
                <a:latin typeface="Arial" panose="020B0604020202020204" pitchFamily="34" charset="0"/>
              </a:rPr>
              <a:t>pneumoni</a:t>
            </a:r>
            <a:r>
              <a:rPr lang="en-US" altLang="cs-CZ" sz="2000">
                <a:latin typeface="Arial" panose="020B0604020202020204" pitchFamily="34" charset="0"/>
              </a:rPr>
              <a:t>a crisis</a:t>
            </a:r>
            <a:r>
              <a:rPr lang="cs-CZ" altLang="cs-CZ" sz="2000">
                <a:latin typeface="Arial" panose="020B0604020202020204" pitchFamily="34" charset="0"/>
              </a:rPr>
              <a:t>)</a:t>
            </a:r>
          </a:p>
          <a:p>
            <a:pPr eaLnBrk="1" hangingPunct="1">
              <a:buFontTx/>
              <a:buAutoNum type="arabicParenR"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</a:rPr>
              <a:t>2) </a:t>
            </a:r>
            <a:r>
              <a:rPr lang="en-US" altLang="cs-CZ" sz="2000">
                <a:latin typeface="Arial" panose="020B0604020202020204" pitchFamily="34" charset="0"/>
              </a:rPr>
              <a:t>P</a:t>
            </a:r>
            <a:r>
              <a:rPr lang="cs-CZ" altLang="cs-CZ" sz="2000">
                <a:latin typeface="Arial" panose="020B0604020202020204" pitchFamily="34" charset="0"/>
              </a:rPr>
              <a:t>at</a:t>
            </a:r>
            <a:r>
              <a:rPr lang="en-US" altLang="cs-CZ" sz="2000">
                <a:latin typeface="Arial" panose="020B0604020202020204" pitchFamily="34" charset="0"/>
              </a:rPr>
              <a:t>h</a:t>
            </a:r>
            <a:r>
              <a:rPr lang="cs-CZ" altLang="cs-CZ" sz="2000">
                <a:latin typeface="Arial" panose="020B0604020202020204" pitchFamily="34" charset="0"/>
              </a:rPr>
              <a:t>olog</a:t>
            </a:r>
            <a:r>
              <a:rPr lang="en-US" altLang="cs-CZ" sz="2000">
                <a:latin typeface="Arial" panose="020B0604020202020204" pitchFamily="34" charset="0"/>
              </a:rPr>
              <a:t>y</a:t>
            </a:r>
            <a:r>
              <a:rPr lang="cs-CZ" altLang="cs-CZ" sz="2000">
                <a:latin typeface="Arial" panose="020B0604020202020204" pitchFamily="34" charset="0"/>
              </a:rPr>
              <a:t> (</a:t>
            </a:r>
            <a:r>
              <a:rPr lang="en-US" altLang="cs-CZ" sz="2000">
                <a:latin typeface="Arial" panose="020B0604020202020204" pitchFamily="34" charset="0"/>
              </a:rPr>
              <a:t>pathologic</a:t>
            </a:r>
            <a:r>
              <a:rPr lang="cs-CZ" altLang="cs-CZ" sz="2000">
                <a:latin typeface="Arial" panose="020B0604020202020204" pitchFamily="34" charset="0"/>
              </a:rPr>
              <a:t> v</a:t>
            </a:r>
            <a:r>
              <a:rPr lang="en-US" altLang="cs-CZ" sz="2000">
                <a:latin typeface="Arial" panose="020B0604020202020204" pitchFamily="34" charset="0"/>
              </a:rPr>
              <a:t>alues of variables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vicious circles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failures</a:t>
            </a:r>
            <a:r>
              <a:rPr lang="cs-CZ" altLang="cs-CZ" sz="2000">
                <a:latin typeface="Arial" panose="020B0604020202020204" pitchFamily="34" charset="0"/>
              </a:rPr>
              <a:t>)</a:t>
            </a:r>
            <a:r>
              <a:rPr lang="en-US" altLang="cs-CZ" sz="200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Building up of a new, pathologic equilibrium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example</a:t>
            </a:r>
            <a:r>
              <a:rPr lang="cs-CZ" altLang="cs-CZ" sz="2000">
                <a:latin typeface="Arial" panose="020B0604020202020204" pitchFamily="34" charset="0"/>
              </a:rPr>
              <a:t>: adapta</a:t>
            </a:r>
            <a:r>
              <a:rPr lang="en-US" altLang="cs-CZ" sz="2000">
                <a:latin typeface="Arial" panose="020B0604020202020204" pitchFamily="34" charset="0"/>
              </a:rPr>
              <a:t>tion to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the lower</a:t>
            </a:r>
            <a:r>
              <a:rPr lang="cs-CZ" altLang="cs-CZ" sz="2000">
                <a:latin typeface="Arial" panose="020B0604020202020204" pitchFamily="34" charset="0"/>
              </a:rPr>
              <a:t> PO2</a:t>
            </a:r>
          </a:p>
          <a:p>
            <a:pPr eaLnBrk="1" hangingPunct="1"/>
            <a:r>
              <a:rPr lang="en-US" altLang="cs-CZ" sz="2000">
                <a:latin typeface="Arial" panose="020B0604020202020204" pitchFamily="34" charset="0"/>
              </a:rPr>
              <a:t>failure of blood pressure control -&gt;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</a:rPr>
              <a:t>shock</a:t>
            </a:r>
            <a:r>
              <a:rPr lang="cs-CZ" altLang="cs-CZ" sz="2000">
                <a:latin typeface="Arial" panose="020B0604020202020204" pitchFamily="34" charset="0"/>
              </a:rPr>
              <a:t>, </a:t>
            </a:r>
            <a:r>
              <a:rPr lang="en-US" altLang="cs-CZ" sz="2000">
                <a:latin typeface="Arial" panose="020B0604020202020204" pitchFamily="34" charset="0"/>
              </a:rPr>
              <a:t>hypo-</a:t>
            </a:r>
            <a:r>
              <a:rPr lang="cs-CZ" altLang="cs-CZ" sz="2000">
                <a:latin typeface="Arial" panose="020B0604020202020204" pitchFamily="34" charset="0"/>
              </a:rPr>
              <a:t>perf</a:t>
            </a:r>
            <a:r>
              <a:rPr lang="en-US" altLang="cs-CZ" sz="2000">
                <a:latin typeface="Arial" panose="020B0604020202020204" pitchFamily="34" charset="0"/>
              </a:rPr>
              <a:t>usion</a:t>
            </a:r>
            <a:r>
              <a:rPr lang="cs-CZ" altLang="cs-CZ" sz="2000">
                <a:latin typeface="Arial" panose="020B0604020202020204" pitchFamily="34" charset="0"/>
              </a:rPr>
              <a:t>, hypoxi</a:t>
            </a:r>
            <a:r>
              <a:rPr lang="en-US" altLang="cs-CZ" sz="2000">
                <a:latin typeface="Arial" panose="020B0604020202020204" pitchFamily="34" charset="0"/>
              </a:rPr>
              <a:t>a</a:t>
            </a:r>
            <a:r>
              <a:rPr lang="cs-CZ" altLang="cs-CZ" sz="2000"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5638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553617" y="0"/>
            <a:ext cx="8036767" cy="741363"/>
          </a:xfrm>
        </p:spPr>
        <p:txBody>
          <a:bodyPr/>
          <a:lstStyle/>
          <a:p>
            <a:pPr eaLnBrk="1" hangingPunct="1"/>
            <a:r>
              <a:rPr lang="cs-CZ" alt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Homeostasis, control circuit simplified </a:t>
            </a:r>
            <a:endParaRPr lang="en-GB" altLang="en-US" sz="3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0DE39-564F-4C10-87D7-FFA1104B3D9A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236-FD87-4305-8E3E-76A4C89DB80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>
                <a:solidFill>
                  <a:srgbClr val="FF5050"/>
                </a:solidFill>
              </a:rPr>
              <a:t>Glucocorticoids</a:t>
            </a:r>
            <a:endParaRPr lang="en-US" altLang="en-US" b="1" u="sng"/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- essential for an adequate course of stress reaction</a:t>
            </a:r>
          </a:p>
          <a:p>
            <a:pPr lvl="1"/>
            <a:r>
              <a:rPr lang="en-US" altLang="en-US" b="1"/>
              <a:t>- permissive effect on catecholamine action</a:t>
            </a:r>
          </a:p>
          <a:p>
            <a:pPr lvl="1"/>
            <a:r>
              <a:rPr lang="en-US" altLang="en-US" b="1"/>
              <a:t>- domination in 2</a:t>
            </a:r>
            <a:r>
              <a:rPr lang="en-US" altLang="en-US" b="1" baseline="30000"/>
              <a:t>nd</a:t>
            </a:r>
            <a:r>
              <a:rPr lang="en-US" altLang="en-US" b="1"/>
              <a:t> phase of stress response (st. of resistance)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>
                <a:solidFill>
                  <a:srgbClr val="FF5050"/>
                </a:solidFill>
              </a:rPr>
              <a:t>Effects:</a:t>
            </a:r>
            <a:endParaRPr lang="en-US" altLang="en-US" b="1"/>
          </a:p>
          <a:p>
            <a:pPr lvl="1">
              <a:buFontTx/>
              <a:buChar char="•"/>
            </a:pPr>
            <a:r>
              <a:rPr lang="en-US" altLang="en-US" b="1"/>
              <a:t> glycids ... gluconeogenesis</a:t>
            </a:r>
          </a:p>
          <a:p>
            <a:pPr lvl="1">
              <a:buFontTx/>
              <a:buChar char="•"/>
            </a:pPr>
            <a:r>
              <a:rPr lang="en-US" altLang="en-US" b="1"/>
              <a:t> proteins ... proteocatabolism (neg. N balance)</a:t>
            </a:r>
          </a:p>
          <a:p>
            <a:pPr lvl="1">
              <a:buFontTx/>
              <a:buChar char="•"/>
            </a:pPr>
            <a:r>
              <a:rPr lang="en-US" altLang="en-US" b="1"/>
              <a:t> lipids</a:t>
            </a:r>
          </a:p>
          <a:p>
            <a:pPr lvl="1">
              <a:buFontTx/>
              <a:buChar char="•"/>
            </a:pPr>
            <a:r>
              <a:rPr lang="en-US" altLang="en-US" b="1"/>
              <a:t> hematopoiesis (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Neu, </a:t>
            </a:r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Eos, </a:t>
            </a:r>
            <a:r>
              <a:rPr lang="en-US" altLang="en-US" b="1">
                <a:sym typeface="Symbol" panose="05050102010706020507" pitchFamily="18" charset="2"/>
              </a:rPr>
              <a:t></a:t>
            </a:r>
            <a:r>
              <a:rPr lang="en-US" altLang="en-US" b="1"/>
              <a:t>Ly, 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Plt)</a:t>
            </a:r>
          </a:p>
          <a:p>
            <a:pPr lvl="1">
              <a:buFontTx/>
              <a:buChar char="•"/>
            </a:pPr>
            <a:r>
              <a:rPr lang="en-US" altLang="en-US" b="1"/>
              <a:t> anti-inflammatory effects ... cytokines, APP</a:t>
            </a:r>
          </a:p>
          <a:p>
            <a:pPr lvl="1">
              <a:buFontTx/>
              <a:buChar char="•"/>
            </a:pPr>
            <a:r>
              <a:rPr lang="en-US" altLang="en-US" b="1"/>
              <a:t> circulatory changes (</a:t>
            </a:r>
            <a:r>
              <a:rPr lang="en-US" altLang="en-US" b="1">
                <a:sym typeface="Symbol" panose="05050102010706020507" pitchFamily="18" charset="2"/>
              </a:rPr>
              <a:t></a:t>
            </a:r>
            <a:r>
              <a:rPr lang="en-US" altLang="en-US" b="1"/>
              <a:t>BP, Na and water retention)</a:t>
            </a:r>
            <a:endParaRPr lang="en-US" altLang="en-US" sz="2400" b="1"/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2676525" y="884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Adrenal glands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0FF5-14D6-4FA7-B9C0-6925FD353B1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>
                <a:solidFill>
                  <a:srgbClr val="FF5050"/>
                </a:solidFill>
              </a:rPr>
              <a:t>Glucocorticoids</a:t>
            </a:r>
            <a:endParaRPr lang="en-US" altLang="en-US" sz="2400" b="1"/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2676525" y="884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Adrenal glands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219200" y="2743200"/>
            <a:ext cx="6477000" cy="289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Glucose</a:t>
            </a: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1. Gluconeogenesis stimulation in liver (6-10x)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2. Activity of enzymes for AA conversion to Glc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3. Mobilization of AA from tissues (x liver)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4. Elevation of hepatic glycogen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5. Decrease of Glc utilization in cells</a:t>
            </a:r>
            <a:endParaRPr lang="cs-CZ" altLang="en-US" b="1"/>
          </a:p>
          <a:p>
            <a:endParaRPr lang="cs-CZ" altLang="en-US" sz="2400"/>
          </a:p>
        </p:txBody>
      </p:sp>
    </p:spTree>
    <p:extLst>
      <p:ext uri="{BB962C8B-B14F-4D97-AF65-F5344CB8AC3E}">
        <p14:creationId xmlns:p14="http://schemas.microsoft.com/office/powerpoint/2010/main" val="3226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4C9-E4B9-4307-BF87-89CDE08ACED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>
                <a:solidFill>
                  <a:srgbClr val="FF5050"/>
                </a:solidFill>
              </a:rPr>
              <a:t>Glucocorticoids</a:t>
            </a:r>
            <a:endParaRPr lang="en-US" altLang="en-US" sz="2400" b="1"/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2676525" y="884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Adrenal glands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219200" y="2743200"/>
            <a:ext cx="6705600" cy="2895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Proteins</a:t>
            </a: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cs-CZ" altLang="en-US" b="1">
                <a:solidFill>
                  <a:schemeClr val="bg1"/>
                </a:solidFill>
              </a:rPr>
              <a:t>1. Proteocatabolic effect in all tisues excepting liver 	</a:t>
            </a:r>
          </a:p>
          <a:p>
            <a:pPr>
              <a:lnSpc>
                <a:spcPct val="120000"/>
              </a:lnSpc>
            </a:pPr>
            <a:r>
              <a:rPr lang="cs-CZ" altLang="en-US" b="1">
                <a:solidFill>
                  <a:schemeClr val="bg1"/>
                </a:solidFill>
              </a:rPr>
              <a:t>2. Low protein synthesis</a:t>
            </a:r>
          </a:p>
          <a:p>
            <a:pPr>
              <a:lnSpc>
                <a:spcPct val="120000"/>
              </a:lnSpc>
            </a:pPr>
            <a:r>
              <a:rPr lang="cs-CZ" altLang="en-US" b="1">
                <a:solidFill>
                  <a:schemeClr val="bg1"/>
                </a:solidFill>
              </a:rPr>
              <a:t>3. Low AA transport into cells (muscles, lymphoid t.)</a:t>
            </a:r>
          </a:p>
          <a:p>
            <a:pPr>
              <a:lnSpc>
                <a:spcPct val="120000"/>
              </a:lnSpc>
            </a:pPr>
            <a:r>
              <a:rPr lang="cs-CZ" altLang="en-US" b="1">
                <a:solidFill>
                  <a:schemeClr val="bg1"/>
                </a:solidFill>
              </a:rPr>
              <a:t>4. Proteoanabolic effect in liver (APP)</a:t>
            </a:r>
          </a:p>
          <a:p>
            <a:endParaRPr lang="cs-CZ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2285B-E1F5-4C03-9C78-66A47F7503E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>
                <a:solidFill>
                  <a:srgbClr val="FF5050"/>
                </a:solidFill>
              </a:rPr>
              <a:t>Glucocorticoids</a:t>
            </a:r>
            <a:endParaRPr lang="en-US" altLang="en-US" sz="2400" b="1"/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2676525" y="884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Adrenal glands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1219200" y="2743200"/>
            <a:ext cx="6705600" cy="23622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Lipids</a:t>
            </a: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1. Mobilization of fatty acids from adipose t.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2. High oxidation of fatty acids (low utilization of Glc</a:t>
            </a: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- energy from fatty acids)</a:t>
            </a:r>
          </a:p>
          <a:p>
            <a:endParaRPr lang="cs-CZ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9D5-A292-485B-ABA2-F5B21327982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28600" y="1676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>
                <a:solidFill>
                  <a:srgbClr val="FF5050"/>
                </a:solidFill>
              </a:rPr>
              <a:t>Glucocorticoids</a:t>
            </a:r>
            <a:endParaRPr lang="en-US" altLang="en-US" sz="2400" b="1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2676525" y="8842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Adrenal glands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762000" y="2362200"/>
            <a:ext cx="7391400" cy="388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C6600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Anti / inflammatory effects</a:t>
            </a:r>
          </a:p>
          <a:p>
            <a:pPr>
              <a:lnSpc>
                <a:spcPct val="120000"/>
              </a:lnSpc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solidFill>
                  <a:schemeClr val="bg1"/>
                </a:solidFill>
              </a:rPr>
              <a:t>1. The release of proteolytic enzymes, histamin, bradykinin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x cortisol - stabilisation  lysosomal membrane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2. Vasodilation in inflammatory tissue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x cortisol - vasoconstrictory effect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3. High permeability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x cortisol - decreased capillary permeability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4. Leucocyte infiltration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x cortisol  - inhibition of Leu migration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5. Cortisol - immunosuppresive effect (decrease of T Ly)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6. APP synthesis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70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4C5E-6EF7-4CED-AA77-1E773BDE47C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b="1">
                <a:solidFill>
                  <a:srgbClr val="FF5050"/>
                </a:solidFill>
              </a:rPr>
              <a:t>Hypothalamus</a:t>
            </a:r>
            <a:endParaRPr lang="en-US" altLang="en-US" b="1"/>
          </a:p>
          <a:p>
            <a:pPr lvl="1"/>
            <a:endParaRPr lang="en-US" altLang="en-US" b="1"/>
          </a:p>
          <a:p>
            <a:pPr lvl="1"/>
            <a:endParaRPr lang="en-US" altLang="en-US" b="1"/>
          </a:p>
          <a:p>
            <a:pPr lvl="1"/>
            <a:endParaRPr lang="en-US" altLang="en-US" b="1"/>
          </a:p>
          <a:p>
            <a:pPr lvl="1"/>
            <a:endParaRPr lang="en-US" altLang="en-US" b="1"/>
          </a:p>
          <a:p>
            <a:pPr lvl="1"/>
            <a:endParaRPr lang="en-US" altLang="en-US" b="1"/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Medulla oblongata</a:t>
            </a: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Medulla spinalis</a:t>
            </a:r>
          </a:p>
          <a:p>
            <a:pPr lvl="1"/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Adrenal medulla + sympathetic ganglia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Metabolic and cardiovascular responses</a:t>
            </a: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455738" y="884238"/>
            <a:ext cx="594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CC00"/>
                </a:solidFill>
              </a:rPr>
              <a:t>Sympathetic - adrenal axis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  <p:sp>
        <p:nvSpPr>
          <p:cNvPr id="479236" name="Line 4"/>
          <p:cNvSpPr>
            <a:spLocks noChangeShapeType="1"/>
          </p:cNvSpPr>
          <p:nvPr/>
        </p:nvSpPr>
        <p:spPr bwMode="auto">
          <a:xfrm>
            <a:off x="2286000" y="2514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749-FD1E-426B-88F7-2EDAD6A83F1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0" y="2895600"/>
            <a:ext cx="6972300" cy="205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Norepinephrine</a:t>
            </a:r>
            <a:r>
              <a:rPr lang="en-US" altLang="en-US" sz="2000" b="1">
                <a:latin typeface="Arial" panose="020B0604020202020204" pitchFamily="34" charset="0"/>
              </a:rPr>
              <a:t>	20%		1.2 - 3.4 nmol/l</a:t>
            </a:r>
          </a:p>
          <a:p>
            <a:pPr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5-6 x elevation ... biological effects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Epinephrine</a:t>
            </a:r>
            <a:r>
              <a:rPr lang="en-US" altLang="en-US" sz="2000" b="1">
                <a:latin typeface="Arial" panose="020B0604020202020204" pitchFamily="34" charset="0"/>
              </a:rPr>
              <a:t>		80%	 	0.1 - 0.8 nmol/l</a:t>
            </a:r>
          </a:p>
          <a:p>
            <a:pPr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2 x elevation ... biological effects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2508250" y="884238"/>
            <a:ext cx="374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3600" b="1">
                <a:solidFill>
                  <a:srgbClr val="339933"/>
                </a:solidFill>
              </a:rPr>
              <a:t>Adrenal medulla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667000" y="2057400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Catecholamine synthesis</a:t>
            </a:r>
            <a:endParaRPr lang="cs-CZ" altLang="en-US" b="1"/>
          </a:p>
        </p:txBody>
      </p:sp>
    </p:spTree>
    <p:extLst>
      <p:ext uri="{BB962C8B-B14F-4D97-AF65-F5344CB8AC3E}">
        <p14:creationId xmlns:p14="http://schemas.microsoft.com/office/powerpoint/2010/main" val="10389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A1B-4BA7-4E5B-9D2B-D2EA9A4863B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167951" y="1905000"/>
            <a:ext cx="85188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altLang="en-US" sz="2400" b="1" dirty="0" err="1">
                <a:solidFill>
                  <a:srgbClr val="FF5050"/>
                </a:solidFill>
              </a:rPr>
              <a:t>Catecholamines</a:t>
            </a:r>
            <a:r>
              <a:rPr lang="en-US" altLang="en-US" b="1" dirty="0"/>
              <a:t> (</a:t>
            </a:r>
            <a:r>
              <a:rPr lang="en-US" altLang="en-US" b="1" dirty="0" err="1"/>
              <a:t>adrenomedular</a:t>
            </a:r>
            <a:r>
              <a:rPr lang="en-US" altLang="en-US" b="1" dirty="0"/>
              <a:t> system)</a:t>
            </a:r>
          </a:p>
          <a:p>
            <a:pPr lvl="1"/>
            <a:endParaRPr lang="en-US" altLang="en-US" b="1" dirty="0"/>
          </a:p>
          <a:p>
            <a:pPr lvl="1">
              <a:buFontTx/>
              <a:buChar char="•"/>
            </a:pPr>
            <a:r>
              <a:rPr lang="en-US" altLang="en-US" b="1" dirty="0"/>
              <a:t> rapid activation (sec...min.), rapid degradation</a:t>
            </a:r>
          </a:p>
          <a:p>
            <a:pPr lvl="1">
              <a:buFontTx/>
              <a:buChar char="•"/>
            </a:pPr>
            <a:r>
              <a:rPr lang="en-US" altLang="en-US" b="1" dirty="0"/>
              <a:t> crucial in an initial (alarm) phase of stress response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sz="2400" b="1" dirty="0">
                <a:solidFill>
                  <a:srgbClr val="FF5050"/>
                </a:solidFill>
              </a:rPr>
              <a:t>Effects</a:t>
            </a:r>
            <a:endParaRPr lang="en-US" altLang="en-US" b="1" dirty="0"/>
          </a:p>
          <a:p>
            <a:pPr lvl="1">
              <a:buFontTx/>
              <a:buChar char="•"/>
            </a:pPr>
            <a:r>
              <a:rPr lang="en-US" altLang="en-US" b="1" dirty="0"/>
              <a:t> cardiovascular (</a:t>
            </a:r>
            <a:r>
              <a:rPr lang="en-US" altLang="en-US" b="1" dirty="0" err="1"/>
              <a:t>chrono</a:t>
            </a:r>
            <a:r>
              <a:rPr lang="en-US" altLang="en-US" b="1" dirty="0"/>
              <a:t>, </a:t>
            </a:r>
            <a:r>
              <a:rPr lang="en-US" altLang="en-US" b="1" dirty="0" err="1"/>
              <a:t>ino</a:t>
            </a:r>
            <a:r>
              <a:rPr lang="en-US" altLang="en-US" b="1" dirty="0"/>
              <a:t>, </a:t>
            </a:r>
            <a:r>
              <a:rPr lang="en-US" altLang="en-US" b="1" dirty="0" err="1"/>
              <a:t>bathmo</a:t>
            </a:r>
            <a:r>
              <a:rPr lang="en-US" altLang="en-US" b="1" dirty="0"/>
              <a:t>, </a:t>
            </a:r>
            <a:r>
              <a:rPr lang="en-US" altLang="en-US" b="1" dirty="0" err="1"/>
              <a:t>dromo</a:t>
            </a:r>
            <a:r>
              <a:rPr lang="en-US" altLang="en-US" b="1" dirty="0"/>
              <a:t>-tropic</a:t>
            </a:r>
            <a:r>
              <a:rPr lang="en-US" altLang="en-US" b="1" dirty="0" smtClean="0"/>
              <a:t>)</a:t>
            </a:r>
            <a:endParaRPr lang="cs-CZ" altLang="en-US" b="1" dirty="0" smtClean="0"/>
          </a:p>
          <a:p>
            <a:pPr lvl="1"/>
            <a:r>
              <a:rPr lang="cs-CZ" altLang="en-US" b="1" dirty="0" smtClean="0"/>
              <a:t>heart (=rate, =contractility, =excitability/ depolarization to threshold, =conduction)</a:t>
            </a:r>
            <a:r>
              <a:rPr lang="en-US" altLang="en-US" b="1" dirty="0" smtClean="0"/>
              <a:t> </a:t>
            </a:r>
            <a:endParaRPr lang="cs-CZ" altLang="en-US" b="1" dirty="0" smtClean="0"/>
          </a:p>
          <a:p>
            <a:pPr lvl="1"/>
            <a:r>
              <a:rPr lang="en-US" altLang="en-US" b="1" dirty="0" smtClean="0">
                <a:sym typeface="Symbol" panose="05050102010706020507" pitchFamily="18" charset="2"/>
              </a:rPr>
              <a:t>C</a:t>
            </a:r>
            <a:r>
              <a:rPr lang="cs-CZ" altLang="en-US" b="1" dirty="0" smtClean="0">
                <a:sym typeface="Symbol" panose="05050102010706020507" pitchFamily="18" charset="2"/>
              </a:rPr>
              <a:t>ardiac </a:t>
            </a:r>
            <a:r>
              <a:rPr lang="en-US" altLang="en-US" b="1" dirty="0" smtClean="0">
                <a:sym typeface="Symbol" panose="05050102010706020507" pitchFamily="18" charset="2"/>
              </a:rPr>
              <a:t>O</a:t>
            </a:r>
            <a:r>
              <a:rPr lang="cs-CZ" altLang="en-US" b="1" dirty="0" smtClean="0">
                <a:sym typeface="Symbol" panose="05050102010706020507" pitchFamily="18" charset="2"/>
              </a:rPr>
              <a:t>utput</a:t>
            </a:r>
            <a:r>
              <a:rPr lang="en-US" altLang="en-US" b="1" dirty="0" smtClean="0"/>
              <a:t>, </a:t>
            </a:r>
            <a:r>
              <a:rPr lang="en-US" altLang="en-US" b="1" dirty="0">
                <a:sym typeface="Symbol" panose="05050102010706020507" pitchFamily="18" charset="2"/>
              </a:rPr>
              <a:t></a:t>
            </a:r>
            <a:r>
              <a:rPr lang="en-US" altLang="en-US" b="1" dirty="0" smtClean="0"/>
              <a:t>B</a:t>
            </a:r>
            <a:r>
              <a:rPr lang="cs-CZ" altLang="en-US" b="1" dirty="0" smtClean="0"/>
              <a:t>lood </a:t>
            </a:r>
            <a:r>
              <a:rPr lang="en-US" altLang="en-US" b="1" dirty="0" smtClean="0"/>
              <a:t>P</a:t>
            </a:r>
            <a:r>
              <a:rPr lang="cs-CZ" altLang="en-US" b="1" dirty="0" smtClean="0"/>
              <a:t>ressure</a:t>
            </a:r>
            <a:endParaRPr lang="en-US" altLang="en-US" b="1" dirty="0"/>
          </a:p>
          <a:p>
            <a:pPr lvl="1">
              <a:buFontTx/>
              <a:buChar char="•"/>
            </a:pPr>
            <a:r>
              <a:rPr lang="en-US" altLang="en-US" b="1" dirty="0"/>
              <a:t> metabolic ... hepatic </a:t>
            </a:r>
            <a:r>
              <a:rPr lang="en-US" altLang="en-US" b="1" dirty="0" err="1"/>
              <a:t>glycogenolysis</a:t>
            </a:r>
            <a:endParaRPr lang="en-US" altLang="en-US" b="1" dirty="0"/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	</a:t>
            </a:r>
            <a:r>
              <a:rPr lang="en-US" altLang="en-US" b="1" dirty="0"/>
              <a:t> intestinal resorption of </a:t>
            </a:r>
            <a:r>
              <a:rPr lang="en-US" altLang="en-US" b="1" dirty="0" err="1"/>
              <a:t>glc</a:t>
            </a:r>
            <a:r>
              <a:rPr lang="en-US" altLang="en-US" b="1" dirty="0"/>
              <a:t>.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	</a:t>
            </a:r>
            <a:r>
              <a:rPr lang="en-US" altLang="en-US" b="1" dirty="0"/>
              <a:t> insulin production</a:t>
            </a:r>
          </a:p>
          <a:p>
            <a:pPr lvl="1"/>
            <a:r>
              <a:rPr lang="en-US" altLang="en-US" b="1" dirty="0"/>
              <a:t>	lipolysis, </a:t>
            </a:r>
            <a:r>
              <a:rPr lang="en-US" altLang="en-US" b="1" dirty="0">
                <a:sym typeface="Symbol" panose="05050102010706020507" pitchFamily="18" charset="2"/>
              </a:rPr>
              <a:t></a:t>
            </a:r>
            <a:r>
              <a:rPr lang="en-US" altLang="en-US" b="1" dirty="0"/>
              <a:t>FFA</a:t>
            </a:r>
            <a:endParaRPr lang="en-US" altLang="en-US" sz="2400" b="1" dirty="0"/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2508250" y="884238"/>
            <a:ext cx="374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3600" b="1">
                <a:solidFill>
                  <a:srgbClr val="339933"/>
                </a:solidFill>
              </a:rPr>
              <a:t>Adrenal medulla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60D1-C025-40D1-9DBA-542E1E8A18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762000" y="1905000"/>
            <a:ext cx="7467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en-US" altLang="en-US" sz="2400" b="1" dirty="0">
                <a:solidFill>
                  <a:schemeClr val="accent2"/>
                </a:solidFill>
              </a:rPr>
              <a:t>Stress, stress syndrome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= </a:t>
            </a:r>
            <a:r>
              <a:rPr lang="en-US" altLang="en-US" b="1" dirty="0" err="1"/>
              <a:t>neurohumoral</a:t>
            </a:r>
            <a:r>
              <a:rPr lang="en-US" altLang="en-US" b="1" dirty="0"/>
              <a:t> defense reaction</a:t>
            </a:r>
          </a:p>
          <a:p>
            <a:endParaRPr lang="en-US" altLang="en-US" b="1" dirty="0"/>
          </a:p>
          <a:p>
            <a:r>
              <a:rPr lang="en-US" altLang="en-US" b="1" dirty="0"/>
              <a:t>= universal response to different external or internal </a:t>
            </a:r>
            <a:r>
              <a:rPr lang="en-US" altLang="en-US" b="1" dirty="0" smtClean="0"/>
              <a:t>changes</a:t>
            </a:r>
            <a:r>
              <a:rPr lang="cs-CZ" altLang="en-US" b="1" dirty="0" smtClean="0"/>
              <a:t> and stimuli</a:t>
            </a:r>
            <a:r>
              <a:rPr lang="en-US" altLang="en-US" b="1" dirty="0" smtClean="0"/>
              <a:t> </a:t>
            </a:r>
            <a:r>
              <a:rPr lang="en-US" altLang="en-US" b="1" dirty="0"/>
              <a:t>– stressors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3257550" y="884238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Stress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761999" y="4251325"/>
            <a:ext cx="7697755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5050"/>
                </a:solidFill>
              </a:rPr>
              <a:t>Definition:</a:t>
            </a:r>
            <a:endParaRPr lang="en-US" altLang="en-US" b="1" dirty="0"/>
          </a:p>
          <a:p>
            <a:r>
              <a:rPr lang="en-US" altLang="en-US" b="1" dirty="0"/>
              <a:t>The state of threatened homeostasis or </a:t>
            </a:r>
            <a:r>
              <a:rPr lang="en-US" altLang="en-US" b="1" dirty="0" smtClean="0"/>
              <a:t>d</a:t>
            </a:r>
            <a:r>
              <a:rPr lang="cs-CZ" altLang="en-US" b="1" dirty="0" smtClean="0"/>
              <a:t>i</a:t>
            </a:r>
            <a:r>
              <a:rPr lang="en-US" altLang="en-US" b="1" dirty="0" err="1" smtClean="0"/>
              <a:t>sharmony</a:t>
            </a:r>
            <a:r>
              <a:rPr lang="en-US" altLang="en-US" b="1" dirty="0" smtClean="0"/>
              <a:t> </a:t>
            </a:r>
            <a:r>
              <a:rPr lang="en-US" altLang="en-US" b="1" dirty="0"/>
              <a:t>that </a:t>
            </a:r>
            <a:r>
              <a:rPr lang="en-US" altLang="en-US" b="1" dirty="0" smtClean="0"/>
              <a:t>is </a:t>
            </a:r>
            <a:r>
              <a:rPr lang="en-US" altLang="en-US" b="1" dirty="0"/>
              <a:t>counteracted by a complex of physiologic and behavioral responses that reestablish homeostasis</a:t>
            </a:r>
            <a:r>
              <a:rPr lang="cs-CZ" altLang="en-US" sz="2400" dirty="0">
                <a:latin typeface="Times New Roman" panose="02020603050405020304" pitchFamily="18" charset="0"/>
              </a:rPr>
              <a:t>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756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6CAD3-3176-40DF-BBBF-3CC4279E399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1524000" y="884238"/>
            <a:ext cx="374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3600" b="1">
                <a:solidFill>
                  <a:srgbClr val="339933"/>
                </a:solidFill>
              </a:rPr>
              <a:t>Adrenal medulla</a:t>
            </a:r>
            <a:endParaRPr lang="cs-CZ" altLang="en-US" sz="3600" b="1">
              <a:solidFill>
                <a:schemeClr val="accent2"/>
              </a:solidFill>
            </a:endParaRPr>
          </a:p>
        </p:txBody>
      </p:sp>
      <p:pic>
        <p:nvPicPr>
          <p:cNvPr id="482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685800" y="2079625"/>
            <a:ext cx="7696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 err="1">
                <a:latin typeface="Arial" panose="020B0604020202020204" pitchFamily="34" charset="0"/>
              </a:rPr>
              <a:t>Chromaffine</a:t>
            </a:r>
            <a:r>
              <a:rPr lang="en-US" altLang="en-US" sz="2000" b="1" dirty="0">
                <a:latin typeface="Arial" panose="020B0604020202020204" pitchFamily="34" charset="0"/>
              </a:rPr>
              <a:t> cells = </a:t>
            </a:r>
            <a:r>
              <a:rPr lang="en-US" altLang="en-US" sz="2000" b="1" dirty="0" err="1">
                <a:latin typeface="Arial" panose="020B0604020202020204" pitchFamily="34" charset="0"/>
              </a:rPr>
              <a:t>pheochromocytes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Axons of preganglionic sympathetic nerves</a:t>
            </a:r>
          </a:p>
          <a:p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 err="1">
                <a:latin typeface="Arial" panose="020B0604020202020204" pitchFamily="34" charset="0"/>
              </a:rPr>
              <a:t>Catecholamines</a:t>
            </a:r>
            <a:r>
              <a:rPr lang="en-US" altLang="en-US" sz="2000" b="1" dirty="0">
                <a:latin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</a:rPr>
              <a:t>Norepinephrine … adrenal medulla + CNS + PNS</a:t>
            </a:r>
          </a:p>
          <a:p>
            <a:pPr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</a:rPr>
              <a:t>Epinephrine … adrenal medulla</a:t>
            </a:r>
          </a:p>
          <a:p>
            <a:pPr>
              <a:buFontTx/>
              <a:buChar char="-"/>
            </a:pPr>
            <a:r>
              <a:rPr lang="en-US" altLang="en-US" sz="2000" b="1" dirty="0">
                <a:latin typeface="Arial" panose="020B0604020202020204" pitchFamily="34" charset="0"/>
              </a:rPr>
              <a:t>Dopamine … precursor of NE, adrenal medulla + noradrenergic neurons</a:t>
            </a:r>
          </a:p>
          <a:p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Receptors:</a:t>
            </a:r>
          </a:p>
          <a:p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b="1" dirty="0">
                <a:latin typeface="Arial" panose="020B0604020202020204" pitchFamily="34" charset="0"/>
              </a:rPr>
              <a:t> … vasoconstriction, sweating, GIT</a:t>
            </a:r>
          </a:p>
          <a:p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2000" b="1" dirty="0">
                <a:latin typeface="Arial" panose="020B0604020202020204" pitchFamily="34" charset="0"/>
              </a:rPr>
              <a:t> … vasodilatation, GIT, catabolism,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bronchodilation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435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AFB9-80D9-4A82-BE6F-7A815353374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83330" name="Rectangle 2"/>
          <p:cNvSpPr>
            <a:spLocks noChangeArrowheads="1"/>
          </p:cNvSpPr>
          <p:nvPr/>
        </p:nvSpPr>
        <p:spPr bwMode="auto">
          <a:xfrm>
            <a:off x="762000" y="1676400"/>
            <a:ext cx="7924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b="1"/>
              <a:t>= Emotional activation of stress response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The role of paleocortical region (limbic cortex, neocortical region)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Activating (stressogenic) pathway</a:t>
            </a:r>
          </a:p>
          <a:p>
            <a:pPr lvl="1"/>
            <a:r>
              <a:rPr lang="en-US" altLang="en-US" b="1"/>
              <a:t>	nc. amygdalae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mediobasal hypothalamus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Inhibiting (anti-stressogenic) pathway</a:t>
            </a:r>
          </a:p>
          <a:p>
            <a:pPr lvl="1"/>
            <a:r>
              <a:rPr lang="en-US" altLang="en-US" b="1"/>
              <a:t>	fornix, gyrus hippocampi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corpora mamillaria of posterior hypothalamus</a:t>
            </a:r>
          </a:p>
          <a:p>
            <a:pPr lvl="1"/>
            <a:endParaRPr lang="en-US" altLang="en-US" b="1"/>
          </a:p>
          <a:p>
            <a:pPr lvl="1"/>
            <a:r>
              <a:rPr lang="en-US" altLang="en-US" b="1"/>
              <a:t>... protracted activation of sympathoadrenal + adrenocortical axis</a:t>
            </a:r>
          </a:p>
          <a:p>
            <a:pPr lvl="1"/>
            <a:r>
              <a:rPr lang="en-US" altLang="en-US" b="1"/>
              <a:t>without psychiological benefit</a:t>
            </a:r>
          </a:p>
          <a:p>
            <a:pPr lvl="1"/>
            <a:r>
              <a:rPr lang="en-US" altLang="en-US" b="1"/>
              <a:t>... risk factor of psycho-somatic disorders</a:t>
            </a:r>
            <a:endParaRPr lang="en-US" altLang="en-US" sz="2400" b="1"/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954213" y="884238"/>
            <a:ext cx="498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CC00"/>
                </a:solidFill>
              </a:rPr>
              <a:t>Psycho - social stress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FD-8238-4BE5-B24F-28334AABD59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762000" y="1905000"/>
            <a:ext cx="7924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5075" indent="-77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25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Alterations of the ability to respond</a:t>
            </a:r>
            <a:r>
              <a:rPr lang="en-US" altLang="en-US" sz="2000" b="1" dirty="0">
                <a:latin typeface="Arial" panose="020B0604020202020204" pitchFamily="34" charset="0"/>
              </a:rPr>
              <a:t> to stressors, as for example </a:t>
            </a:r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inadequate, excessive and</a:t>
            </a:r>
            <a:r>
              <a:rPr lang="en-US" altLang="en-US" sz="20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/</a:t>
            </a:r>
            <a:r>
              <a:rPr lang="cs-CZ" altLang="en-US" sz="20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or </a:t>
            </a:r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prolonged reactions</a:t>
            </a:r>
            <a:r>
              <a:rPr lang="en-US" altLang="en-US" sz="2000" b="1" dirty="0">
                <a:latin typeface="Arial" panose="020B0604020202020204" pitchFamily="34" charset="0"/>
              </a:rPr>
              <a:t>, may lead to disease.</a:t>
            </a:r>
          </a:p>
          <a:p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Moreover, excessive and</a:t>
            </a:r>
            <a:r>
              <a:rPr lang="en-US" altLang="en-US" sz="2000" b="1" dirty="0" smtClean="0">
                <a:latin typeface="Arial" panose="020B0604020202020204" pitchFamily="34" charset="0"/>
              </a:rPr>
              <a:t>/</a:t>
            </a:r>
            <a:r>
              <a:rPr lang="cs-CZ" altLang="en-US" sz="2000" b="1" dirty="0" smtClean="0"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or </a:t>
            </a:r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chronically imposed stressors</a:t>
            </a:r>
            <a:r>
              <a:rPr lang="en-US" altLang="en-US" sz="2000" b="1" dirty="0">
                <a:latin typeface="Arial" panose="020B0604020202020204" pitchFamily="34" charset="0"/>
              </a:rPr>
              <a:t> may have </a:t>
            </a:r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adverse impact</a:t>
            </a:r>
            <a:r>
              <a:rPr lang="en-US" altLang="en-US" sz="2000" b="1" dirty="0">
                <a:latin typeface="Arial" panose="020B0604020202020204" pitchFamily="34" charset="0"/>
              </a:rPr>
              <a:t> on a variety of physiologic functions, such as growth, reproduction, metabolism and the immunity, as well as on development and behavior.</a:t>
            </a:r>
          </a:p>
          <a:p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Prenatal life, infancy, childhood and adolescence are </a:t>
            </a:r>
            <a:r>
              <a:rPr lang="en-US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critical periods</a:t>
            </a:r>
            <a:r>
              <a:rPr lang="en-US" altLang="en-US" sz="2000" b="1" dirty="0">
                <a:latin typeface="Arial" panose="020B0604020202020204" pitchFamily="34" charset="0"/>
              </a:rPr>
              <a:t> characterized by increased vulnerability to stressors.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165225" y="884238"/>
            <a:ext cx="658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CC0000"/>
                </a:solidFill>
              </a:rPr>
              <a:t>Stress and somatic disorders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1F6B-4111-4638-B21D-CDB93BE6ACD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1165225" y="884238"/>
            <a:ext cx="658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CC0000"/>
                </a:solidFill>
              </a:rPr>
              <a:t>Stress and somatic disorders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09825"/>
            <a:ext cx="4762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8A14-8579-4F17-8760-3201EC96C92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762000" y="1905000"/>
            <a:ext cx="7924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5075" indent="-777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25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Atherosclerosis</a:t>
            </a:r>
          </a:p>
          <a:p>
            <a:pPr lvl="1"/>
            <a:r>
              <a:rPr lang="en-US" altLang="en-US" sz="2000" b="1" dirty="0" err="1">
                <a:latin typeface="Arial" panose="020B0604020202020204" pitchFamily="34" charset="0"/>
              </a:rPr>
              <a:t>Hemoconcentration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Heart ischemic dis.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Myocardial infarction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Stroke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Metabolic (</a:t>
            </a:r>
            <a:r>
              <a:rPr lang="en-US" altLang="en-US" sz="2000" b="1" dirty="0" err="1">
                <a:latin typeface="Arial" panose="020B0604020202020204" pitchFamily="34" charset="0"/>
              </a:rPr>
              <a:t>Reaven</a:t>
            </a:r>
            <a:r>
              <a:rPr lang="en-US" altLang="en-US" sz="2000" b="1" dirty="0">
                <a:latin typeface="Arial" panose="020B0604020202020204" pitchFamily="34" charset="0"/>
              </a:rPr>
              <a:t>) syndrome (</a:t>
            </a:r>
            <a:r>
              <a:rPr lang="en-US" altLang="en-US" sz="2000" b="1" dirty="0" err="1">
                <a:latin typeface="Arial" panose="020B0604020202020204" pitchFamily="34" charset="0"/>
              </a:rPr>
              <a:t>insulinoresistance</a:t>
            </a:r>
            <a:r>
              <a:rPr lang="en-US" altLang="en-US" sz="2000" b="1" dirty="0">
                <a:latin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Arial" panose="020B0604020202020204" pitchFamily="34" charset="0"/>
              </a:rPr>
              <a:t>hyperinsulinaemia</a:t>
            </a:r>
            <a:r>
              <a:rPr lang="en-US" altLang="en-US" sz="2000" b="1" dirty="0">
                <a:latin typeface="Arial" panose="020B0604020202020204" pitchFamily="34" charset="0"/>
              </a:rPr>
              <a:t>, hypertension, </a:t>
            </a:r>
            <a:r>
              <a:rPr lang="en-US" altLang="en-US" sz="2000" b="1" dirty="0" err="1">
                <a:latin typeface="Arial" panose="020B0604020202020204" pitchFamily="34" charset="0"/>
              </a:rPr>
              <a:t>hyperlipidaemia</a:t>
            </a:r>
            <a:r>
              <a:rPr lang="en-US" altLang="en-US" sz="2000" b="1" dirty="0">
                <a:latin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Arial" panose="020B0604020202020204" pitchFamily="34" charset="0"/>
              </a:rPr>
              <a:t>hyperurikaemia</a:t>
            </a:r>
            <a:r>
              <a:rPr lang="en-US" altLang="en-US" sz="2000" b="1" dirty="0">
                <a:latin typeface="Arial" panose="020B0604020202020204" pitchFamily="34" charset="0"/>
              </a:rPr>
              <a:t>...)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000" b="1" dirty="0">
                <a:latin typeface="Arial" panose="020B0604020202020204" pitchFamily="34" charset="0"/>
              </a:rPr>
              <a:t> sensitivity to infection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Malignancies ?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Gastric ulcer (Cushing </a:t>
            </a:r>
            <a:r>
              <a:rPr lang="cs-CZ" altLang="en-US" sz="2000" b="1" dirty="0" smtClean="0">
                <a:latin typeface="Arial" panose="020B0604020202020204" pitchFamily="34" charset="0"/>
              </a:rPr>
              <a:t>syndrome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ulcer</a:t>
            </a:r>
            <a:r>
              <a:rPr lang="en-US" altLang="en-US" sz="2000" b="1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Graves-</a:t>
            </a:r>
            <a:r>
              <a:rPr lang="en-US" altLang="en-US" sz="2000" b="1" dirty="0" err="1">
                <a:latin typeface="Arial" panose="020B0604020202020204" pitchFamily="34" charset="0"/>
              </a:rPr>
              <a:t>Basedow</a:t>
            </a:r>
            <a:r>
              <a:rPr lang="en-US" altLang="en-US" sz="2000" b="1" dirty="0">
                <a:latin typeface="Arial" panose="020B0604020202020204" pitchFamily="34" charset="0"/>
              </a:rPr>
              <a:t> disease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Psoriasis</a:t>
            </a:r>
          </a:p>
          <a:p>
            <a:pPr lvl="1"/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solidFill>
                  <a:srgbClr val="FF5050"/>
                </a:solidFill>
                <a:latin typeface="Arial" panose="020B0604020202020204" pitchFamily="34" charset="0"/>
              </a:rPr>
              <a:t>... Psychosomatic medicine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1165225" y="884238"/>
            <a:ext cx="658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CC0000"/>
                </a:solidFill>
              </a:rPr>
              <a:t>Stress and somatic disorders</a:t>
            </a:r>
            <a:endParaRPr lang="cs-CZ" altLang="en-US" sz="4000" b="1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panose="020B0604020202020204" pitchFamily="34" charset="0"/>
              </a:rPr>
              <a:t>Autonomous nervous system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3D7D-D813-4AF0-A4AD-4AE06B5DF8A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ovéPole 3"/>
          <p:cNvSpPr txBox="1">
            <a:spLocks noChangeArrowheads="1"/>
          </p:cNvSpPr>
          <p:nvPr/>
        </p:nvSpPr>
        <p:spPr bwMode="auto">
          <a:xfrm>
            <a:off x="322263" y="2524125"/>
            <a:ext cx="8518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This is a major control system. Often, in pathological</a:t>
            </a:r>
          </a:p>
          <a:p>
            <a:pPr eaLnBrk="1" hangingPunct="1"/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physiology studies of nervous system it is forgotten. </a:t>
            </a:r>
          </a:p>
          <a:p>
            <a:pPr eaLnBrk="1" hangingPunct="1"/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Because of: central nervous system, </a:t>
            </a:r>
          </a:p>
          <a:p>
            <a:pPr eaLnBrk="1" hangingPunct="1"/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humoral control (hormones), immune system,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714375"/>
          </a:xfrm>
        </p:spPr>
        <p:txBody>
          <a:bodyPr/>
          <a:lstStyle/>
          <a:p>
            <a:pPr eaLnBrk="1" hangingPunct="1"/>
            <a:r>
              <a:rPr lang="cs-CZ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eurotransmitter examples</a:t>
            </a:r>
            <a:endParaRPr lang="en-GB" altLang="en-US" sz="40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Zástupný symbol pro číslo snímku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BA2A8204-6B20-4C28-A80B-BDCD9DA3A02C}" type="slidenum">
              <a:rPr lang="cs-CZ" altLang="en-US" sz="1400">
                <a:latin typeface="Arial" panose="020B0604020202020204" pitchFamily="34" charset="0"/>
              </a:rPr>
              <a:pPr algn="r" eaLnBrk="1" hangingPunct="1"/>
              <a:t>36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6148" name="Obdélník 3"/>
          <p:cNvSpPr>
            <a:spLocks noChangeArrowheads="1"/>
          </p:cNvSpPr>
          <p:nvPr/>
        </p:nvSpPr>
        <p:spPr bwMode="auto">
          <a:xfrm>
            <a:off x="149225" y="681038"/>
            <a:ext cx="8915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800">
                <a:solidFill>
                  <a:srgbClr val="000000"/>
                </a:solidFill>
              </a:rPr>
              <a:t>Autonomic/ Vegetati</a:t>
            </a:r>
            <a:r>
              <a:rPr lang="en-US" altLang="en-US" sz="2800">
                <a:solidFill>
                  <a:srgbClr val="000000"/>
                </a:solidFill>
              </a:rPr>
              <a:t>ve</a:t>
            </a:r>
            <a:r>
              <a:rPr lang="cs-CZ" altLang="en-US" sz="2800">
                <a:solidFill>
                  <a:srgbClr val="000000"/>
                </a:solidFill>
              </a:rPr>
              <a:t> nervo</a:t>
            </a:r>
            <a:r>
              <a:rPr lang="en-US" altLang="en-US" sz="2800">
                <a:solidFill>
                  <a:srgbClr val="000000"/>
                </a:solidFill>
              </a:rPr>
              <a:t>us</a:t>
            </a:r>
            <a:r>
              <a:rPr lang="cs-CZ" altLang="en-US" sz="2800">
                <a:solidFill>
                  <a:srgbClr val="000000"/>
                </a:solidFill>
              </a:rPr>
              <a:t> syst</a:t>
            </a:r>
            <a:r>
              <a:rPr lang="en-US" altLang="en-US" sz="2800">
                <a:solidFill>
                  <a:srgbClr val="000000"/>
                </a:solidFill>
              </a:rPr>
              <a:t>e</a:t>
            </a:r>
            <a:r>
              <a:rPr lang="cs-CZ" altLang="en-US" sz="2800">
                <a:solidFill>
                  <a:srgbClr val="000000"/>
                </a:solidFill>
              </a:rPr>
              <a:t>m</a:t>
            </a:r>
          </a:p>
          <a:p>
            <a:pPr eaLnBrk="1" hangingPunct="1"/>
            <a:r>
              <a:rPr lang="cs-CZ" altLang="en-US" sz="2800">
                <a:solidFill>
                  <a:srgbClr val="000000"/>
                </a:solidFill>
              </a:rPr>
              <a:t>	</a:t>
            </a:r>
            <a:r>
              <a:rPr lang="en-GB" altLang="en-US" sz="2800">
                <a:solidFill>
                  <a:srgbClr val="000000"/>
                </a:solidFill>
              </a:rPr>
              <a:t>- </a:t>
            </a:r>
            <a:r>
              <a:rPr lang="en-GB" altLang="en-US" sz="2800">
                <a:solidFill>
                  <a:srgbClr val="0070C0"/>
                </a:solidFill>
              </a:rPr>
              <a:t>sympat</a:t>
            </a:r>
            <a:r>
              <a:rPr lang="cs-CZ" altLang="en-US" sz="2800">
                <a:solidFill>
                  <a:srgbClr val="0070C0"/>
                </a:solidFill>
              </a:rPr>
              <a:t>hetic</a:t>
            </a:r>
            <a:r>
              <a:rPr lang="en-GB" altLang="en-US" sz="2800">
                <a:solidFill>
                  <a:srgbClr val="0070C0"/>
                </a:solidFill>
              </a:rPr>
              <a:t> </a:t>
            </a:r>
            <a:r>
              <a:rPr lang="cs-CZ" altLang="en-US" sz="2800">
                <a:solidFill>
                  <a:srgbClr val="000000"/>
                </a:solidFill>
              </a:rPr>
              <a:t>and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FF0000"/>
                </a:solidFill>
              </a:rPr>
              <a:t>parasympa</a:t>
            </a:r>
            <a:r>
              <a:rPr lang="cs-CZ" altLang="en-US" sz="2800">
                <a:solidFill>
                  <a:srgbClr val="FF0000"/>
                </a:solidFill>
              </a:rPr>
              <a:t>thetic</a:t>
            </a:r>
            <a:r>
              <a:rPr lang="en-GB" altLang="en-US" sz="2800">
                <a:solidFill>
                  <a:srgbClr val="000000"/>
                </a:solidFill>
              </a:rPr>
              <a:t>,</a:t>
            </a:r>
            <a:endParaRPr lang="cs-CZ" altLang="en-US" sz="2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</a:rPr>
              <a:t>recepto</a:t>
            </a:r>
            <a:r>
              <a:rPr lang="cs-CZ" altLang="en-US" sz="2800">
                <a:solidFill>
                  <a:srgbClr val="000000"/>
                </a:solidFill>
              </a:rPr>
              <a:t>rs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r>
              <a:rPr lang="en-GB" altLang="en-US" sz="2800"/>
              <a:t>(</a:t>
            </a:r>
            <a:r>
              <a:rPr lang="en-GB" altLang="en-US" sz="2800">
                <a:solidFill>
                  <a:srgbClr val="0070C0"/>
                </a:solidFill>
              </a:rPr>
              <a:t>al</a:t>
            </a:r>
            <a:r>
              <a:rPr lang="cs-CZ" altLang="en-US" sz="2800">
                <a:solidFill>
                  <a:srgbClr val="0070C0"/>
                </a:solidFill>
              </a:rPr>
              <a:t>ph</a:t>
            </a:r>
            <a:r>
              <a:rPr lang="en-GB" altLang="en-US" sz="2800">
                <a:solidFill>
                  <a:srgbClr val="0070C0"/>
                </a:solidFill>
              </a:rPr>
              <a:t>a</a:t>
            </a:r>
            <a:r>
              <a:rPr lang="cs-CZ" altLang="en-US" sz="2800">
                <a:solidFill>
                  <a:srgbClr val="0070C0"/>
                </a:solidFill>
              </a:rPr>
              <a:t>- and </a:t>
            </a:r>
            <a:r>
              <a:rPr lang="en-GB" altLang="en-US" sz="2800">
                <a:solidFill>
                  <a:srgbClr val="0070C0"/>
                </a:solidFill>
              </a:rPr>
              <a:t>beta</a:t>
            </a:r>
            <a:r>
              <a:rPr lang="cs-CZ" altLang="en-US" sz="2800">
                <a:solidFill>
                  <a:srgbClr val="0070C0"/>
                </a:solidFill>
              </a:rPr>
              <a:t>- adrenergic</a:t>
            </a:r>
            <a:r>
              <a:rPr lang="en-GB" altLang="en-US" sz="2800">
                <a:solidFill>
                  <a:srgbClr val="000000"/>
                </a:solidFill>
              </a:rPr>
              <a:t>, </a:t>
            </a:r>
            <a:r>
              <a:rPr lang="en-GB" altLang="en-US" sz="2800">
                <a:solidFill>
                  <a:srgbClr val="FF0000"/>
                </a:solidFill>
              </a:rPr>
              <a:t>ni</a:t>
            </a:r>
            <a:r>
              <a:rPr lang="cs-CZ" altLang="en-US" sz="2800">
                <a:solidFill>
                  <a:srgbClr val="FF0000"/>
                </a:solidFill>
              </a:rPr>
              <a:t>c</a:t>
            </a:r>
            <a:r>
              <a:rPr lang="en-GB" altLang="en-US" sz="2800">
                <a:solidFill>
                  <a:srgbClr val="FF0000"/>
                </a:solidFill>
              </a:rPr>
              <a:t>otin</a:t>
            </a:r>
            <a:r>
              <a:rPr lang="cs-CZ" altLang="en-US" sz="2800">
                <a:solidFill>
                  <a:srgbClr val="FF0000"/>
                </a:solidFill>
              </a:rPr>
              <a:t>ic</a:t>
            </a:r>
            <a:r>
              <a:rPr lang="en-GB" altLang="en-US" sz="2800">
                <a:solidFill>
                  <a:srgbClr val="FF0000"/>
                </a:solidFill>
              </a:rPr>
              <a:t> a</a:t>
            </a:r>
            <a:r>
              <a:rPr lang="cs-CZ" altLang="en-US" sz="2800">
                <a:solidFill>
                  <a:srgbClr val="FF0000"/>
                </a:solidFill>
              </a:rPr>
              <a:t>nd</a:t>
            </a:r>
            <a:r>
              <a:rPr lang="en-GB" altLang="en-US" sz="2800">
                <a:solidFill>
                  <a:srgbClr val="FF0000"/>
                </a:solidFill>
              </a:rPr>
              <a:t> mus</a:t>
            </a:r>
            <a:r>
              <a:rPr lang="cs-CZ" altLang="en-US" sz="2800">
                <a:solidFill>
                  <a:srgbClr val="FF0000"/>
                </a:solidFill>
              </a:rPr>
              <a:t>c</a:t>
            </a:r>
            <a:r>
              <a:rPr lang="en-GB" altLang="en-US" sz="2800">
                <a:solidFill>
                  <a:srgbClr val="FF0000"/>
                </a:solidFill>
              </a:rPr>
              <a:t>arin</a:t>
            </a:r>
            <a:r>
              <a:rPr lang="cs-CZ" altLang="en-US" sz="2800">
                <a:solidFill>
                  <a:srgbClr val="FF0000"/>
                </a:solidFill>
              </a:rPr>
              <a:t>ic cholinergic</a:t>
            </a:r>
            <a:r>
              <a:rPr lang="en-GB" altLang="en-US" sz="2800">
                <a:solidFill>
                  <a:srgbClr val="000000"/>
                </a:solidFill>
              </a:rPr>
              <a:t>)</a:t>
            </a:r>
            <a:endParaRPr lang="cs-CZ" altLang="en-US" sz="2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en-US" sz="2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medi</a:t>
            </a:r>
            <a:r>
              <a:rPr lang="cs-CZ" altLang="en-US" sz="2800">
                <a:solidFill>
                  <a:srgbClr val="000000"/>
                </a:solidFill>
              </a:rPr>
              <a:t>ators</a:t>
            </a:r>
            <a:r>
              <a:rPr lang="en-GB" altLang="en-US" sz="2800">
                <a:solidFill>
                  <a:srgbClr val="000000"/>
                </a:solidFill>
              </a:rPr>
              <a:t> (adrenalin</a:t>
            </a:r>
            <a:r>
              <a:rPr lang="cs-CZ" altLang="en-US" sz="2800">
                <a:solidFill>
                  <a:srgbClr val="000000"/>
                </a:solidFill>
              </a:rPr>
              <a:t>e</a:t>
            </a:r>
            <a:r>
              <a:rPr lang="en-GB" altLang="en-US" sz="2800">
                <a:solidFill>
                  <a:srgbClr val="000000"/>
                </a:solidFill>
              </a:rPr>
              <a:t>, noradrenalin</a:t>
            </a:r>
            <a:r>
              <a:rPr lang="cs-CZ" altLang="en-US" sz="2800">
                <a:solidFill>
                  <a:srgbClr val="000000"/>
                </a:solidFill>
              </a:rPr>
              <a:t>e (norepinephrine)</a:t>
            </a:r>
            <a:r>
              <a:rPr lang="en-GB" altLang="en-US" sz="2800">
                <a:solidFill>
                  <a:srgbClr val="000000"/>
                </a:solidFill>
              </a:rPr>
              <a:t>, acetylcholin</a:t>
            </a:r>
            <a:r>
              <a:rPr lang="cs-CZ" altLang="en-US" sz="2800">
                <a:solidFill>
                  <a:srgbClr val="000000"/>
                </a:solidFill>
              </a:rPr>
              <a:t>e</a:t>
            </a:r>
            <a:r>
              <a:rPr lang="en-GB" altLang="en-US" sz="2800">
                <a:solidFill>
                  <a:srgbClr val="000000"/>
                </a:solidFill>
              </a:rPr>
              <a:t>)</a:t>
            </a:r>
            <a:endParaRPr lang="cs-CZ" altLang="en-US" sz="2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en-US" sz="2800">
                <a:solidFill>
                  <a:srgbClr val="000000"/>
                </a:solidFill>
              </a:rPr>
              <a:t> mediator synthesis (= biogenic amines)</a:t>
            </a:r>
          </a:p>
          <a:p>
            <a:pPr eaLnBrk="1" hangingPunct="1">
              <a:buFontTx/>
              <a:buChar char="-"/>
            </a:pPr>
            <a:r>
              <a:rPr lang="cs-CZ" altLang="en-US" sz="2800">
                <a:solidFill>
                  <a:srgbClr val="000000"/>
                </a:solidFill>
              </a:rPr>
              <a:t> cleavage</a:t>
            </a:r>
            <a:r>
              <a:rPr lang="en-GB" altLang="en-US" sz="2800">
                <a:solidFill>
                  <a:srgbClr val="000000"/>
                </a:solidFill>
              </a:rPr>
              <a:t> (cholin</a:t>
            </a:r>
            <a:r>
              <a:rPr lang="cs-CZ" altLang="en-US" sz="2800">
                <a:solidFill>
                  <a:srgbClr val="000000"/>
                </a:solidFill>
              </a:rPr>
              <a:t>e-</a:t>
            </a:r>
            <a:r>
              <a:rPr lang="en-GB" altLang="en-US" sz="2800">
                <a:solidFill>
                  <a:srgbClr val="000000"/>
                </a:solidFill>
              </a:rPr>
              <a:t>ester</a:t>
            </a:r>
            <a:r>
              <a:rPr lang="cs-CZ" altLang="en-US" sz="2800">
                <a:solidFill>
                  <a:srgbClr val="000000"/>
                </a:solidFill>
              </a:rPr>
              <a:t>ase</a:t>
            </a:r>
            <a:r>
              <a:rPr lang="en-GB" altLang="en-US" sz="2800">
                <a:solidFill>
                  <a:srgbClr val="000000"/>
                </a:solidFill>
              </a:rPr>
              <a:t>, mono-amino-oxid</a:t>
            </a:r>
            <a:r>
              <a:rPr lang="cs-CZ" altLang="en-US" sz="2800">
                <a:solidFill>
                  <a:srgbClr val="000000"/>
                </a:solidFill>
              </a:rPr>
              <a:t>ase,</a:t>
            </a:r>
            <a:r>
              <a:rPr lang="en-GB" altLang="en-US" sz="2800">
                <a:solidFill>
                  <a:srgbClr val="000000"/>
                </a:solidFill>
              </a:rPr>
              <a:t> a</a:t>
            </a:r>
            <a:r>
              <a:rPr lang="cs-CZ" altLang="en-US" sz="2800">
                <a:solidFill>
                  <a:srgbClr val="000000"/>
                </a:solidFill>
              </a:rPr>
              <a:t>nd</a:t>
            </a:r>
          </a:p>
          <a:p>
            <a:pPr eaLnBrk="1" hangingPunct="1"/>
            <a:r>
              <a:rPr lang="cs-CZ" altLang="en-US" sz="2800">
                <a:solidFill>
                  <a:srgbClr val="000000"/>
                </a:solidFill>
              </a:rPr>
              <a:t>    </a:t>
            </a:r>
            <a:r>
              <a:rPr lang="en-GB" altLang="en-US" sz="2800">
                <a:solidFill>
                  <a:srgbClr val="000000"/>
                </a:solidFill>
              </a:rPr>
              <a:t>re</a:t>
            </a:r>
            <a:r>
              <a:rPr lang="cs-CZ" altLang="en-US" sz="2800">
                <a:solidFill>
                  <a:srgbClr val="000000"/>
                </a:solidFill>
              </a:rPr>
              <a:t>-</a:t>
            </a:r>
            <a:r>
              <a:rPr lang="en-GB" altLang="en-US" sz="2800">
                <a:solidFill>
                  <a:srgbClr val="000000"/>
                </a:solidFill>
              </a:rPr>
              <a:t>uptake)</a:t>
            </a:r>
            <a:endParaRPr lang="cs-CZ" altLang="en-US" sz="280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en-US" sz="2800">
                <a:solidFill>
                  <a:srgbClr val="000000"/>
                </a:solidFill>
              </a:rPr>
              <a:t> anatomic connections</a:t>
            </a:r>
            <a:r>
              <a:rPr lang="en-GB" altLang="en-US" sz="2800">
                <a:solidFill>
                  <a:srgbClr val="000000"/>
                </a:solidFill>
              </a:rPr>
              <a:t> (</a:t>
            </a:r>
            <a:r>
              <a:rPr lang="cs-CZ" altLang="en-US" sz="2800">
                <a:solidFill>
                  <a:srgbClr val="000000"/>
                </a:solidFill>
              </a:rPr>
              <a:t>segmental, versus </a:t>
            </a:r>
            <a:r>
              <a:rPr lang="en-GB" altLang="en-US" sz="2800">
                <a:solidFill>
                  <a:srgbClr val="000000"/>
                </a:solidFill>
              </a:rPr>
              <a:t>h</a:t>
            </a:r>
            <a:r>
              <a:rPr lang="cs-CZ" altLang="en-US" sz="2800">
                <a:solidFill>
                  <a:srgbClr val="000000"/>
                </a:solidFill>
              </a:rPr>
              <a:t>ead</a:t>
            </a:r>
            <a:r>
              <a:rPr lang="en-GB" altLang="en-US" sz="2800">
                <a:solidFill>
                  <a:srgbClr val="000000"/>
                </a:solidFill>
              </a:rPr>
              <a:t> a t</a:t>
            </a:r>
            <a:r>
              <a:rPr lang="cs-CZ" altLang="en-US" sz="2800">
                <a:solidFill>
                  <a:srgbClr val="000000"/>
                </a:solidFill>
              </a:rPr>
              <a:t>orso</a:t>
            </a:r>
            <a:r>
              <a:rPr lang="en-GB" altLang="en-US" sz="2800">
                <a:solidFill>
                  <a:srgbClr val="000000"/>
                </a:solidFill>
              </a:rPr>
              <a:t>, pre</a:t>
            </a:r>
            <a:r>
              <a:rPr lang="cs-CZ" altLang="en-US" sz="2800">
                <a:solidFill>
                  <a:srgbClr val="000000"/>
                </a:solidFill>
              </a:rPr>
              <a:t>-</a:t>
            </a:r>
            <a:r>
              <a:rPr lang="en-GB" altLang="en-US" sz="2800">
                <a:solidFill>
                  <a:srgbClr val="000000"/>
                </a:solidFill>
              </a:rPr>
              <a:t> a</a:t>
            </a:r>
            <a:r>
              <a:rPr lang="cs-CZ" altLang="en-US" sz="2800">
                <a:solidFill>
                  <a:srgbClr val="000000"/>
                </a:solidFill>
              </a:rPr>
              <a:t>nd</a:t>
            </a:r>
            <a:r>
              <a:rPr lang="en-GB" altLang="en-US" sz="2800">
                <a:solidFill>
                  <a:srgbClr val="000000"/>
                </a:solidFill>
              </a:rPr>
              <a:t> post</a:t>
            </a:r>
            <a:r>
              <a:rPr lang="cs-CZ" altLang="en-US" sz="2800">
                <a:solidFill>
                  <a:srgbClr val="000000"/>
                </a:solidFill>
              </a:rPr>
              <a:t>- </a:t>
            </a:r>
            <a:r>
              <a:rPr lang="en-GB" altLang="en-US" sz="2800">
                <a:solidFill>
                  <a:srgbClr val="000000"/>
                </a:solidFill>
              </a:rPr>
              <a:t>ganglio</a:t>
            </a:r>
            <a:r>
              <a:rPr lang="cs-CZ" altLang="en-US" sz="2800">
                <a:solidFill>
                  <a:srgbClr val="000000"/>
                </a:solidFill>
              </a:rPr>
              <a:t>nic fibers</a:t>
            </a:r>
            <a:r>
              <a:rPr lang="en-GB" altLang="en-US" sz="2800">
                <a:solidFill>
                  <a:srgbClr val="000000"/>
                </a:solidFill>
              </a:rPr>
              <a:t>), </a:t>
            </a:r>
            <a:r>
              <a:rPr lang="cs-CZ" altLang="en-US" sz="2800">
                <a:solidFill>
                  <a:srgbClr val="000000"/>
                </a:solidFill>
              </a:rPr>
              <a:t>urination</a:t>
            </a:r>
            <a:r>
              <a:rPr lang="en-GB" altLang="en-US" sz="2800">
                <a:solidFill>
                  <a:srgbClr val="000000"/>
                </a:solidFill>
              </a:rPr>
              <a:t>, defe</a:t>
            </a:r>
            <a:r>
              <a:rPr lang="cs-CZ" altLang="en-US" sz="2800">
                <a:solidFill>
                  <a:srgbClr val="000000"/>
                </a:solidFill>
              </a:rPr>
              <a:t>c</a:t>
            </a:r>
            <a:r>
              <a:rPr lang="en-GB" altLang="en-US" sz="2800">
                <a:solidFill>
                  <a:srgbClr val="000000"/>
                </a:solidFill>
              </a:rPr>
              <a:t>a</a:t>
            </a:r>
            <a:r>
              <a:rPr lang="cs-CZ" altLang="en-US" sz="2800">
                <a:solidFill>
                  <a:srgbClr val="000000"/>
                </a:solidFill>
              </a:rPr>
              <a:t>tion</a:t>
            </a:r>
            <a:r>
              <a:rPr lang="en-GB" altLang="en-US" sz="2800">
                <a:solidFill>
                  <a:srgbClr val="000000"/>
                </a:solidFill>
              </a:rPr>
              <a:t>, </a:t>
            </a:r>
            <a:r>
              <a:rPr lang="cs-CZ" altLang="en-US" sz="2800">
                <a:solidFill>
                  <a:srgbClr val="000000"/>
                </a:solidFill>
              </a:rPr>
              <a:t>erection, ejaculation,</a:t>
            </a:r>
            <a:endParaRPr lang="cs-CZ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en-US" sz="2800">
                <a:solidFill>
                  <a:srgbClr val="000000"/>
                </a:solidFill>
              </a:rPr>
              <a:t>eye focusing = accomodation</a:t>
            </a:r>
            <a:r>
              <a:rPr lang="en-GB" altLang="en-US" sz="2800">
                <a:solidFill>
                  <a:srgbClr val="000000"/>
                </a:solidFill>
              </a:rPr>
              <a:t>, </a:t>
            </a:r>
            <a:r>
              <a:rPr lang="cs-CZ" altLang="en-US" sz="2800">
                <a:solidFill>
                  <a:srgbClr val="000000"/>
                </a:solidFill>
              </a:rPr>
              <a:t>pupil sphincter = adaptation, </a:t>
            </a:r>
          </a:p>
          <a:p>
            <a:pPr eaLnBrk="1" hangingPunct="1">
              <a:buFontTx/>
              <a:buChar char="-"/>
            </a:pPr>
            <a:r>
              <a:rPr lang="cs-CZ" altLang="en-US" sz="2800">
                <a:solidFill>
                  <a:srgbClr val="000000"/>
                </a:solidFill>
              </a:rPr>
              <a:t> balancing sympathetic</a:t>
            </a:r>
            <a:r>
              <a:rPr lang="en-GB" altLang="en-US" sz="2800">
                <a:solidFill>
                  <a:srgbClr val="000000"/>
                </a:solidFill>
              </a:rPr>
              <a:t> a</a:t>
            </a:r>
            <a:r>
              <a:rPr lang="cs-CZ" altLang="en-US" sz="2800">
                <a:solidFill>
                  <a:srgbClr val="000000"/>
                </a:solidFill>
              </a:rPr>
              <a:t>nd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r>
              <a:rPr lang="cs-CZ" altLang="en-US" sz="2800">
                <a:solidFill>
                  <a:srgbClr val="000000"/>
                </a:solidFill>
              </a:rPr>
              <a:t>parasympathetic effects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endParaRPr lang="en-GB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23417"/>
            <a:ext cx="1279525" cy="16875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309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01EA1-01EF-4366-81E5-5E732544A5DB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717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17600"/>
            <a:ext cx="34909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271963"/>
            <a:ext cx="3429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25438"/>
            <a:ext cx="3106738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ovéPole 4"/>
          <p:cNvSpPr txBox="1">
            <a:spLocks noChangeArrowheads="1"/>
          </p:cNvSpPr>
          <p:nvPr/>
        </p:nvSpPr>
        <p:spPr bwMode="auto">
          <a:xfrm>
            <a:off x="3590925" y="993775"/>
            <a:ext cx="50355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Clitocybe dealbata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or sweating mushroom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Deadly poisonous mushroom,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poison: muscarine,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antidotum: atropine</a:t>
            </a:r>
            <a:endParaRPr lang="cs-CZ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Clitocybe </a:t>
            </a:r>
            <a:r>
              <a:rPr lang="cs-CZ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odora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Edible mushroom</a:t>
            </a:r>
            <a:endParaRPr lang="cs-CZ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ovéPole 8"/>
          <p:cNvSpPr txBox="1">
            <a:spLocks noChangeArrowheads="1"/>
          </p:cNvSpPr>
          <p:nvPr/>
        </p:nvSpPr>
        <p:spPr bwMode="auto">
          <a:xfrm>
            <a:off x="3590925" y="3656013"/>
            <a:ext cx="423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Nicotiana tabacum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obacco plant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Deadly poisonous plant</a:t>
            </a:r>
            <a:endParaRPr lang="en-GB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177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719638"/>
            <a:ext cx="23288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ovéPole 10"/>
          <p:cNvSpPr txBox="1">
            <a:spLocks noChangeArrowheads="1"/>
          </p:cNvSpPr>
          <p:nvPr/>
        </p:nvSpPr>
        <p:spPr bwMode="auto">
          <a:xfrm>
            <a:off x="3590925" y="4843463"/>
            <a:ext cx="42306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400" i="1">
                <a:solidFill>
                  <a:schemeClr val="tx2"/>
                </a:solidFill>
                <a:latin typeface="Arial" panose="020B0604020202020204" pitchFamily="34" charset="0"/>
              </a:rPr>
              <a:t>Amanita muscaria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or fly agaric</a:t>
            </a:r>
          </a:p>
          <a:p>
            <a:pPr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ildly poisonous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mushroom</a:t>
            </a: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, poison:</a:t>
            </a:r>
          </a:p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</a:rPr>
              <a:t>muscimol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88" y="631825"/>
            <a:ext cx="7102475" cy="477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nicotinic and muscarinic</a:t>
            </a:r>
            <a:r>
              <a:rPr lang="cs-CZ" sz="28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cholinerg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ic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 bwMode="auto">
          <a:xfrm>
            <a:off x="0" y="-58738"/>
            <a:ext cx="81343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Plants and mushrooms with effect on the cholinergic synapse</a:t>
            </a:r>
            <a:endParaRPr lang="en-GB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69925" y="211138"/>
            <a:ext cx="7772400" cy="477837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pathways/ neural control</a:t>
            </a:r>
            <a:endParaRPr lang="en-GB" altLang="en-US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61A62-64EE-4E4C-B6BF-C7CD3474FF87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5364" name="TextovéPole 3"/>
          <p:cNvSpPr txBox="1">
            <a:spLocks noChangeArrowheads="1"/>
          </p:cNvSpPr>
          <p:nvPr/>
        </p:nvSpPr>
        <p:spPr bwMode="auto">
          <a:xfrm>
            <a:off x="198438" y="778139"/>
            <a:ext cx="87927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Aim and purpose and „utility“ in (patho-)physiological response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Immuno-supressive therapies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ometimes show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that a pathogenesis in disease and physiological response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Do not have these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„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utilitary“ features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Neural signals/ firing rates have only a positive sign(+).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This is implemented with dual system of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excitatory and inhibitory neurons.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V případě vegetativního NS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this is a „duality“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of </a:t>
            </a:r>
          </a:p>
          <a:p>
            <a:pPr eaLnBrk="1" hangingPunct="1"/>
            <a:r>
              <a:rPr lang="cs-CZ" alt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sympathetic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parasympathetic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responses 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ovéPole 6"/>
          <p:cNvSpPr txBox="1">
            <a:spLocks noChangeArrowheads="1"/>
          </p:cNvSpPr>
          <p:nvPr/>
        </p:nvSpPr>
        <p:spPr bwMode="auto">
          <a:xfrm>
            <a:off x="139320" y="4364038"/>
            <a:ext cx="40479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ermoregula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tion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skin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vaso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onstri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ction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/ 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vasodilat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ion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Sweat glands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sympathetic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Exception in mediator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 cholinergic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4629150" y="4246563"/>
            <a:ext cx="40527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Baroreflex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balancing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sympathetic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cs-CZ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parasympathetic</a:t>
            </a:r>
            <a:endParaRPr lang="cs-CZ" altLang="en-US" sz="20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effects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hanging blood pressure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(-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pressure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ee e.g.: orthostatic reflex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(+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ure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&gt;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panose="020B0604020202020204" pitchFamily="34" charset="0"/>
              </a:rPr>
              <a:t>Circulation and vaso-motor control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1741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A70E4C-C118-4B6D-9412-B9C32D97DF41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ovéPole 3"/>
          <p:cNvSpPr txBox="1">
            <a:spLocks noChangeArrowheads="1"/>
          </p:cNvSpPr>
          <p:nvPr/>
        </p:nvSpPr>
        <p:spPr bwMode="auto">
          <a:xfrm>
            <a:off x="487363" y="2471738"/>
            <a:ext cx="822212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Failure of circulatory control</a:t>
            </a:r>
          </a:p>
          <a:p>
            <a:pPr eaLnBrk="1" hangingPunct="1"/>
            <a:r>
              <a:rPr lang="cs-CZ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s manifested as shock</a:t>
            </a:r>
          </a:p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(defined as) such a drop of the systemic</a:t>
            </a:r>
          </a:p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blood pressure, which cannot sustain</a:t>
            </a:r>
          </a:p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oxygenation reserve in functioning of organs</a:t>
            </a:r>
          </a:p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with vital importance </a:t>
            </a:r>
          </a:p>
          <a:p>
            <a:pPr eaLnBrk="1" hangingPunct="1"/>
            <a:r>
              <a:rPr lang="cs-CZ" altLang="en-US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(heart, brain, respiratory muscles)</a:t>
            </a:r>
            <a:endParaRPr lang="cs-CZ" altLang="en-US" sz="3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9CFE-B100-4EC2-8C23-0D57BEDB8C7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762000" y="1905000"/>
            <a:ext cx="7467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en-US" altLang="en-US" sz="2400" b="1" dirty="0">
                <a:solidFill>
                  <a:schemeClr val="accent2"/>
                </a:solidFill>
              </a:rPr>
              <a:t>Stressor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b="1" dirty="0"/>
              <a:t>= factor, any adverse change of outer or inner conditions</a:t>
            </a:r>
          </a:p>
          <a:p>
            <a:endParaRPr lang="en-US" altLang="en-US" b="1" dirty="0"/>
          </a:p>
          <a:p>
            <a:pPr>
              <a:buFontTx/>
              <a:buChar char="-"/>
            </a:pPr>
            <a:r>
              <a:rPr lang="en-US" altLang="en-US" b="1" dirty="0"/>
              <a:t>physical</a:t>
            </a:r>
          </a:p>
          <a:p>
            <a:pPr>
              <a:buFontTx/>
              <a:buChar char="-"/>
            </a:pPr>
            <a:r>
              <a:rPr lang="en-US" altLang="en-US" b="1" dirty="0"/>
              <a:t>chemical</a:t>
            </a:r>
          </a:p>
          <a:p>
            <a:pPr>
              <a:buFontTx/>
              <a:buChar char="-"/>
            </a:pPr>
            <a:r>
              <a:rPr lang="en-US" altLang="en-US" b="1" dirty="0"/>
              <a:t>biological</a:t>
            </a:r>
          </a:p>
          <a:p>
            <a:pPr>
              <a:buFontTx/>
              <a:buChar char="-"/>
            </a:pPr>
            <a:r>
              <a:rPr lang="en-US" altLang="en-US" b="1" dirty="0"/>
              <a:t>psychosocial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b="1" dirty="0"/>
              <a:t>(trauma, surgery, infection, </a:t>
            </a:r>
            <a:r>
              <a:rPr lang="en-US" altLang="en-US" b="1" dirty="0" err="1" smtClean="0"/>
              <a:t>intox</a:t>
            </a:r>
            <a:r>
              <a:rPr lang="cs-CZ" altLang="en-US" b="1" dirty="0" smtClean="0"/>
              <a:t>ication</a:t>
            </a:r>
            <a:r>
              <a:rPr lang="en-US" altLang="en-US" b="1" dirty="0" smtClean="0"/>
              <a:t>, </a:t>
            </a:r>
            <a:r>
              <a:rPr lang="en-US" altLang="en-US" b="1" dirty="0"/>
              <a:t>pain, working overload, </a:t>
            </a:r>
            <a:r>
              <a:rPr lang="cs-CZ" altLang="en-US" b="1" dirty="0" smtClean="0"/>
              <a:t>intensive </a:t>
            </a:r>
            <a:r>
              <a:rPr lang="en-US" altLang="en-US" b="1" dirty="0" smtClean="0"/>
              <a:t>emotion </a:t>
            </a:r>
            <a:r>
              <a:rPr lang="en-US" altLang="en-US" b="1" dirty="0"/>
              <a:t>...)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3257550" y="884238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Stress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DEC-9D3E-4856-9CE2-75581D3BDCFF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800"/>
            <a:ext cx="86106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3E4166-D5C6-4F3A-A6D4-295FFCE621FF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7938"/>
            <a:ext cx="433705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0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29150" y="4128375"/>
            <a:ext cx="40527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Baroreflex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balancing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sympathetic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cs-CZ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parasympathetic</a:t>
            </a:r>
            <a:endParaRPr lang="cs-CZ" altLang="en-US" sz="20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effects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hanging blood pressure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(-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pressure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ee e.g.: orthostatic reflex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(+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ure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&gt;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0D480-8902-4075-BDD9-A602D3B2D35C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026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-82550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2681A4-4FF5-4482-9821-FB807209C97E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15938"/>
            <a:ext cx="6719887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987925" y="-122238"/>
            <a:ext cx="3470275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en-US" kern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kern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>
          <a:xfrm>
            <a:off x="4987925" y="0"/>
            <a:ext cx="3470275" cy="78898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endParaRPr lang="en-GB" altLang="en-US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04C735-4B61-4711-B11A-1E09C7818E5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2533" name="TextovéPole 6"/>
          <p:cNvSpPr txBox="1">
            <a:spLocks noChangeArrowheads="1"/>
          </p:cNvSpPr>
          <p:nvPr/>
        </p:nvSpPr>
        <p:spPr bwMode="auto">
          <a:xfrm>
            <a:off x="195263" y="125413"/>
            <a:ext cx="52720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SON = supra-optic nucleus 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(ADH, or vasopressin)</a:t>
            </a: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PVN = para-ventricular nucleus</a:t>
            </a:r>
            <a:endParaRPr lang="cs-CZ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(oxytocin)</a:t>
            </a:r>
          </a:p>
          <a:p>
            <a:pPr eaLnBrk="1" hangingPunct="1"/>
            <a:r>
              <a:rPr lang="cs-CZ" altLang="en-US" sz="2000">
                <a:solidFill>
                  <a:schemeClr val="tx2"/>
                </a:solidFill>
                <a:latin typeface="Arial" panose="020B0604020202020204" pitchFamily="34" charset="0"/>
              </a:rPr>
              <a:t>		CVL= caudal ventrolateral n.</a:t>
            </a: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0" y="5813425"/>
            <a:ext cx="5218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=&gt;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also orthostatic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reflex</a:t>
            </a: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+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 press</a:t>
            </a:r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.=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&gt; 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symp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./ </a:t>
            </a:r>
            <a:r>
              <a:rPr lang="en-GB" altLang="en-US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parasymp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cs-CZ" altLang="en-US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balance</a:t>
            </a:r>
            <a:endParaRPr lang="en-GB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150"/>
            <a:ext cx="9144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A3D816-A8A9-4CE3-805E-CBE087088166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-7938"/>
            <a:ext cx="9144000" cy="30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Autonomous nervous system,</a:t>
            </a:r>
          </a:p>
          <a:p>
            <a:pPr algn="ctr"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And its polarity, (or duality):</a:t>
            </a:r>
          </a:p>
          <a:p>
            <a:pPr algn="ctr" eaLnBrk="1" hangingPunct="1"/>
            <a:r>
              <a:rPr lang="cs-CZ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Parasympathetic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 versus </a:t>
            </a:r>
            <a:r>
              <a:rPr lang="cs-CZ" altLang="en-US" sz="2400">
                <a:solidFill>
                  <a:srgbClr val="0070C0"/>
                </a:solidFill>
                <a:latin typeface="Arial" panose="020B0604020202020204" pitchFamily="34" charset="0"/>
              </a:rPr>
              <a:t>sympathetic</a:t>
            </a:r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Fight and/ or flight versus relaxation/ regeneration</a:t>
            </a:r>
          </a:p>
          <a:p>
            <a:pPr algn="ctr"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Sometimes more than 2 alternatives: vasomotor control can be:</a:t>
            </a:r>
          </a:p>
          <a:p>
            <a:pPr algn="ctr" eaLnBrk="1" hangingPunct="1"/>
            <a:r>
              <a:rPr lang="cs-CZ" altLang="en-US" sz="2400">
                <a:solidFill>
                  <a:schemeClr val="tx2"/>
                </a:solidFill>
                <a:latin typeface="Arial" panose="020B0604020202020204" pitchFamily="34" charset="0"/>
              </a:rPr>
              <a:t> 1 alpha and 2 beta adrenergic and 3 cholinergic</a:t>
            </a: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9BA914-6B0B-4002-87FA-376A04E33773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228600" y="152400"/>
            <a:ext cx="5334000" cy="6350000"/>
            <a:chOff x="144" y="96"/>
            <a:chExt cx="3360" cy="4000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3328" cy="3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336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80" name="TextovéPole 6"/>
          <p:cNvSpPr txBox="1">
            <a:spLocks noChangeArrowheads="1"/>
          </p:cNvSpPr>
          <p:nvPr/>
        </p:nvSpPr>
        <p:spPr bwMode="auto">
          <a:xfrm>
            <a:off x="5467350" y="3590925"/>
            <a:ext cx="36845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000" dirty="0" smtClean="0">
                <a:solidFill>
                  <a:srgbClr val="00B050"/>
                </a:solidFill>
                <a:latin typeface="Arial" panose="020B0604020202020204" pitchFamily="34" charset="0"/>
              </a:rPr>
              <a:t>Eye</a:t>
            </a:r>
            <a:r>
              <a:rPr lang="cs-CZ" altLang="en-US" sz="2000" dirty="0" smtClean="0">
                <a:solidFill>
                  <a:srgbClr val="00B050"/>
                </a:solidFill>
                <a:latin typeface="Arial" panose="020B0604020202020204" pitchFamily="34" charset="0"/>
              </a:rPr>
              <a:t> and autonomous system</a:t>
            </a:r>
            <a:endParaRPr lang="cs-CZ" altLang="en-US" sz="20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uvnitř jsou jen hladké svaly,</a:t>
            </a: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mióza – paras., cholinergní,</a:t>
            </a: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mydriáza – symp., alfa1 adren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akomodace, m. ciliaris, </a:t>
            </a: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do dálky – symp. beta2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,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na blízko – paras.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cs-CZ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slzné žlázy - paras.</a:t>
            </a:r>
            <a:r>
              <a:rPr lang="en-GB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137972"/>
            <a:ext cx="4924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CZ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28F095-5F76-4897-8F1F-785D9E70D3D9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228600" y="228600"/>
            <a:ext cx="8605838" cy="6443663"/>
            <a:chOff x="144" y="144"/>
            <a:chExt cx="5421" cy="4059"/>
          </a:xfrm>
        </p:grpSpPr>
        <p:pic>
          <p:nvPicPr>
            <p:cNvPr id="256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2788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1"/>
              <a:ext cx="2829" cy="4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5604" name="Přímá spojnice se šipkou 2"/>
          <p:cNvCxnSpPr>
            <a:cxnSpLocks noChangeShapeType="1"/>
          </p:cNvCxnSpPr>
          <p:nvPr/>
        </p:nvCxnSpPr>
        <p:spPr bwMode="auto">
          <a:xfrm>
            <a:off x="4654550" y="709613"/>
            <a:ext cx="463550" cy="100965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Přímá spojnice se šipkou 6"/>
          <p:cNvCxnSpPr>
            <a:cxnSpLocks noChangeShapeType="1"/>
          </p:cNvCxnSpPr>
          <p:nvPr/>
        </p:nvCxnSpPr>
        <p:spPr bwMode="auto">
          <a:xfrm>
            <a:off x="3684588" y="109538"/>
            <a:ext cx="658812" cy="6000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Přímá spojnice se šipkou 10"/>
          <p:cNvCxnSpPr>
            <a:cxnSpLocks noChangeAspect="1"/>
          </p:cNvCxnSpPr>
          <p:nvPr/>
        </p:nvCxnSpPr>
        <p:spPr bwMode="auto">
          <a:xfrm>
            <a:off x="6224588" y="796925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7" name="Přímá spojnice se šipkou 15"/>
          <p:cNvCxnSpPr>
            <a:cxnSpLocks noChangeAspect="1"/>
          </p:cNvCxnSpPr>
          <p:nvPr/>
        </p:nvCxnSpPr>
        <p:spPr bwMode="auto">
          <a:xfrm>
            <a:off x="1997075" y="815975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8" name="Přímá spojnice se šipkou 16"/>
          <p:cNvCxnSpPr>
            <a:cxnSpLocks noChangeAspect="1"/>
          </p:cNvCxnSpPr>
          <p:nvPr/>
        </p:nvCxnSpPr>
        <p:spPr bwMode="auto">
          <a:xfrm>
            <a:off x="8016875" y="1673225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Přímá spojnice se šipkou 17"/>
          <p:cNvCxnSpPr>
            <a:cxnSpLocks noChangeAspect="1"/>
          </p:cNvCxnSpPr>
          <p:nvPr/>
        </p:nvCxnSpPr>
        <p:spPr bwMode="auto">
          <a:xfrm>
            <a:off x="8159750" y="3060700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Přímá spojnice se šipkou 18"/>
          <p:cNvCxnSpPr>
            <a:cxnSpLocks noChangeAspect="1"/>
          </p:cNvCxnSpPr>
          <p:nvPr/>
        </p:nvCxnSpPr>
        <p:spPr bwMode="auto">
          <a:xfrm>
            <a:off x="2114550" y="5795963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1" name="Přímá spojnice se šipkou 19"/>
          <p:cNvCxnSpPr>
            <a:cxnSpLocks noChangeAspect="1"/>
          </p:cNvCxnSpPr>
          <p:nvPr/>
        </p:nvCxnSpPr>
        <p:spPr bwMode="auto">
          <a:xfrm>
            <a:off x="2114550" y="2341563"/>
            <a:ext cx="288925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Přímá spojnice se šipkou 20"/>
          <p:cNvCxnSpPr>
            <a:cxnSpLocks noChangeAspect="1"/>
          </p:cNvCxnSpPr>
          <p:nvPr/>
        </p:nvCxnSpPr>
        <p:spPr bwMode="auto">
          <a:xfrm>
            <a:off x="2624138" y="1597025"/>
            <a:ext cx="2889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3" name="Přímá spojnice se šipkou 21"/>
          <p:cNvCxnSpPr>
            <a:cxnSpLocks noChangeAspect="1"/>
          </p:cNvCxnSpPr>
          <p:nvPr/>
        </p:nvCxnSpPr>
        <p:spPr bwMode="auto">
          <a:xfrm>
            <a:off x="4872038" y="3433763"/>
            <a:ext cx="287337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4" name="Přímá spojnice se šipkou 22"/>
          <p:cNvCxnSpPr>
            <a:cxnSpLocks noChangeAspect="1"/>
          </p:cNvCxnSpPr>
          <p:nvPr/>
        </p:nvCxnSpPr>
        <p:spPr bwMode="auto">
          <a:xfrm>
            <a:off x="7616825" y="5784850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5" name="Přímá spojnice se šipkou 23"/>
          <p:cNvCxnSpPr>
            <a:cxnSpLocks noChangeAspect="1"/>
          </p:cNvCxnSpPr>
          <p:nvPr/>
        </p:nvCxnSpPr>
        <p:spPr bwMode="auto">
          <a:xfrm>
            <a:off x="7586663" y="5226050"/>
            <a:ext cx="2889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6" name="Přímá spojnice se šipkou 30"/>
          <p:cNvCxnSpPr>
            <a:cxnSpLocks noChangeAspect="1"/>
          </p:cNvCxnSpPr>
          <p:nvPr/>
        </p:nvCxnSpPr>
        <p:spPr bwMode="auto">
          <a:xfrm>
            <a:off x="3800475" y="4937125"/>
            <a:ext cx="287338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9B38A-2CAF-440E-B764-0089B66A1584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52425"/>
            <a:ext cx="856932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ovéPole 3"/>
          <p:cNvSpPr txBox="1">
            <a:spLocks noChangeArrowheads="1"/>
          </p:cNvSpPr>
          <p:nvPr/>
        </p:nvSpPr>
        <p:spPr bwMode="auto">
          <a:xfrm>
            <a:off x="4613275" y="-95250"/>
            <a:ext cx="4544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cs-CZ" sz="3600" dirty="0">
                <a:solidFill>
                  <a:srgbClr val="FF0000"/>
                </a:solidFill>
                <a:latin typeface="Arial" panose="020B0604020202020204" pitchFamily="34" charset="0"/>
              </a:rPr>
              <a:t>Choli</a:t>
            </a:r>
            <a:r>
              <a:rPr lang="cs-CZ" altLang="cs-CZ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nergic receptors</a:t>
            </a:r>
            <a:endParaRPr lang="en-GB" altLang="cs-CZ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33D3C-3A87-466C-BA3D-15780298D06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88938"/>
            <a:ext cx="8404225" cy="6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4613275" y="-82812"/>
            <a:ext cx="4544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cs-CZ" sz="3600" dirty="0">
                <a:solidFill>
                  <a:srgbClr val="FF0000"/>
                </a:solidFill>
                <a:latin typeface="Arial" panose="020B0604020202020204" pitchFamily="34" charset="0"/>
              </a:rPr>
              <a:t>Choli</a:t>
            </a:r>
            <a:r>
              <a:rPr lang="cs-CZ" altLang="cs-CZ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nergic receptors</a:t>
            </a:r>
            <a:endParaRPr lang="en-GB" altLang="cs-CZ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FBC0-428F-4059-8178-1D7CD893198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762000" y="1115014"/>
            <a:ext cx="701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en-US" altLang="en-US" sz="2400" b="1" dirty="0">
                <a:solidFill>
                  <a:schemeClr val="accent2"/>
                </a:solidFill>
              </a:rPr>
              <a:t>”Common adaptive syndrome”</a:t>
            </a:r>
            <a:endParaRPr lang="en-US" altLang="en-US" b="1" dirty="0"/>
          </a:p>
          <a:p>
            <a:pPr lvl="1" algn="just"/>
            <a:endParaRPr lang="en-US" altLang="en-US" b="1" dirty="0"/>
          </a:p>
          <a:p>
            <a:pPr lvl="1" algn="just"/>
            <a:r>
              <a:rPr lang="en-US" altLang="en-US" b="1" dirty="0"/>
              <a:t>= </a:t>
            </a:r>
            <a:r>
              <a:rPr lang="en-US" altLang="en-US" b="1" dirty="0" err="1"/>
              <a:t>Neurohumoral</a:t>
            </a:r>
            <a:r>
              <a:rPr lang="en-US" altLang="en-US" b="1" dirty="0"/>
              <a:t> reaction, response to stressor</a:t>
            </a:r>
          </a:p>
          <a:p>
            <a:pPr lvl="1"/>
            <a:r>
              <a:rPr lang="en-US" altLang="en-US" b="1" dirty="0"/>
              <a:t>mechanisms of stress activation</a:t>
            </a:r>
            <a:endParaRPr lang="en-US" altLang="en-US" sz="2400" b="1" dirty="0"/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3257550" y="94252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3300"/>
                </a:solidFill>
              </a:rPr>
              <a:t>Stress</a:t>
            </a:r>
            <a:endParaRPr lang="cs-CZ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5961" y="3397127"/>
            <a:ext cx="33612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00"/>
                </a:solidFill>
              </a:rPr>
              <a:t>Stress and Inflammation</a:t>
            </a:r>
            <a:endParaRPr lang="cs-CZ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83" y="2617217"/>
            <a:ext cx="4215798" cy="42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081" y="6033184"/>
            <a:ext cx="433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Stress with cortisol acts against</a:t>
            </a:r>
          </a:p>
          <a:p>
            <a:r>
              <a:rPr lang="cs-CZ" dirty="0"/>
              <a:t>i</a:t>
            </a:r>
            <a:r>
              <a:rPr lang="cs-CZ" dirty="0" smtClean="0"/>
              <a:t>mmune reaction, it is immuno=suppressive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9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55745-E4F7-4894-9620-2041789B3102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5627688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4640263" y="-12700"/>
            <a:ext cx="4467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3600" dirty="0" smtClean="0">
                <a:solidFill>
                  <a:srgbClr val="0070C0"/>
                </a:solidFill>
                <a:latin typeface="Arial" panose="020B0604020202020204" pitchFamily="34" charset="0"/>
              </a:rPr>
              <a:t>Adrenergic receptors</a:t>
            </a:r>
            <a:endParaRPr lang="en-GB" altLang="cs-CZ"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8A7CA9-99B8-47AB-ADF7-CCD9543DC13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5805487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6686550" y="177800"/>
            <a:ext cx="21659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Adrenergic</a:t>
            </a:r>
            <a:endParaRPr lang="cs-CZ" altLang="cs-CZ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receptors</a:t>
            </a:r>
            <a:endParaRPr lang="en-GB" altLang="cs-CZ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A04382-569D-42B5-A3CB-2C3765CC88D4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072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8763"/>
            <a:ext cx="6410325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Nadpis 1"/>
          <p:cNvSpPr txBox="1">
            <a:spLocks/>
          </p:cNvSpPr>
          <p:nvPr/>
        </p:nvSpPr>
        <p:spPr bwMode="auto">
          <a:xfrm>
            <a:off x="6494463" y="368300"/>
            <a:ext cx="2795587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N.S.:</a:t>
            </a:r>
          </a:p>
          <a:p>
            <a:pPr eaLnBrk="1" hangingPunct="1"/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Enterický nervový</a:t>
            </a:r>
          </a:p>
          <a:p>
            <a:pPr eaLnBrk="1" hangingPunct="1"/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systém, myenterický a submukósní plexus,</a:t>
            </a:r>
          </a:p>
          <a:p>
            <a:pPr eaLnBrk="1" hangingPunct="1"/>
            <a:r>
              <a:rPr lang="cs-CZ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atd, atd</a:t>
            </a:r>
            <a:endParaRPr lang="en-GB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Je modulován hormony</a:t>
            </a:r>
          </a:p>
          <a:p>
            <a:pPr eaLnBrk="1" hangingPunct="1"/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i vegetativním NS, ale peristaltika může probíhat i nezávisle na obou vlivech.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o laparotomii,</a:t>
            </a:r>
          </a:p>
          <a:p>
            <a:pPr eaLnBrk="1" hangingPunct="1"/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či jiném inzultu nastává většinou přechodná paralýza, potom se opět restartuje.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662" y="764863"/>
            <a:ext cx="4924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CZ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44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Sympathetic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of 30</a:t>
            </a:r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72BD56-BF03-4655-A289-CC172198B56F}" type="slidenum">
              <a:rPr lang="en-US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33400"/>
            <a:ext cx="7515225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3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Autonomous nervous system disorders</a:t>
            </a:r>
            <a:endParaRPr lang="cs-CZ" alt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TextovéPole 4"/>
          <p:cNvSpPr txBox="1">
            <a:spLocks noChangeArrowheads="1"/>
          </p:cNvSpPr>
          <p:nvPr/>
        </p:nvSpPr>
        <p:spPr bwMode="auto">
          <a:xfrm>
            <a:off x="7621588" y="3313113"/>
            <a:ext cx="1522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Influenced</a:t>
            </a: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by various</a:t>
            </a: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drugs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Parasympat</a:t>
            </a:r>
            <a:r>
              <a:rPr lang="en-US" altLang="en-US" smtClean="0"/>
              <a:t>hetic</a:t>
            </a:r>
          </a:p>
        </p:txBody>
      </p:sp>
      <p:sp>
        <p:nvSpPr>
          <p:cNvPr id="3277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7492-05AB-4948-B838-E62E4BF5A691}" type="slidenum">
              <a:rPr lang="en-US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759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7621588" y="3226021"/>
            <a:ext cx="1522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Influenced</a:t>
            </a: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by various</a:t>
            </a: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drugs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panose="020B0604020202020204" pitchFamily="34" charset="0"/>
              </a:rPr>
              <a:t>Temperature control, fever, hypothermia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337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0170B5-CFFC-419F-90AB-1F7A980542A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377" y="2362200"/>
            <a:ext cx="8826758" cy="2689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 smtClean="0">
                <a:latin typeface="Arial" panose="020B0604020202020204" pitchFamily="34" charset="0"/>
              </a:rPr>
              <a:t>homeostasis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>
                <a:latin typeface="Arial" panose="020B0604020202020204" pitchFamily="34" charset="0"/>
              </a:rPr>
              <a:t>p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rocesses to save heat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en-US" sz="2800" kern="0" dirty="0">
                <a:latin typeface="Arial" panose="020B0604020202020204" pitchFamily="34" charset="0"/>
              </a:rPr>
              <a:t>p</a:t>
            </a:r>
            <a:r>
              <a:rPr lang="cs-CZ" altLang="en-US" sz="2800" kern="0" dirty="0" smtClean="0">
                <a:latin typeface="Arial" panose="020B0604020202020204" pitchFamily="34" charset="0"/>
              </a:rPr>
              <a:t>rocesses to eliminate heat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en-US" sz="2800" kern="0" dirty="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800" kern="0" dirty="0" smtClean="0">
                <a:latin typeface="Arial" panose="020B0604020202020204" pitchFamily="34" charset="0"/>
              </a:rPr>
              <a:t>1 radiation, 2 conduction, 3 convection, 4 evaporation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F0A32-BE2B-4846-BB29-8279B7A076A2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-76200" y="457200"/>
            <a:ext cx="9144000" cy="4800600"/>
            <a:chOff x="-528" y="480"/>
            <a:chExt cx="6968" cy="3309"/>
          </a:xfrm>
        </p:grpSpPr>
        <p:pic>
          <p:nvPicPr>
            <p:cNvPr id="3482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480"/>
              <a:ext cx="3384" cy="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89"/>
              <a:ext cx="3608" cy="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820" name="TextovéPole 4"/>
          <p:cNvSpPr txBox="1">
            <a:spLocks noChangeArrowheads="1"/>
          </p:cNvSpPr>
          <p:nvPr/>
        </p:nvSpPr>
        <p:spPr bwMode="auto">
          <a:xfrm>
            <a:off x="238125" y="5381625"/>
            <a:ext cx="1522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ore and shell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TextovéPole 4"/>
          <p:cNvSpPr txBox="1">
            <a:spLocks noChangeArrowheads="1"/>
          </p:cNvSpPr>
          <p:nvPr/>
        </p:nvSpPr>
        <p:spPr bwMode="auto">
          <a:xfrm>
            <a:off x="4364038" y="5270500"/>
            <a:ext cx="1522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countercurrent </a:t>
            </a:r>
            <a:r>
              <a:rPr lang="cs-CZ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93F69-A8C6-49B2-AA94-A12B475C4936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4138"/>
            <a:ext cx="7177087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7372350" y="255588"/>
            <a:ext cx="15224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Heat transfer: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endParaRPr lang="cs-CZ" altLang="en-US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(radiation)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(conduction)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(convection)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(evaporation)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Přehřátí, úpal/ úžeh…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FEFECC-C714-48C5-B8A1-3C3A070C8D94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90600"/>
            <a:ext cx="7515225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ovéPole 4"/>
          <p:cNvSpPr txBox="1">
            <a:spLocks noChangeArrowheads="1"/>
          </p:cNvSpPr>
          <p:nvPr/>
        </p:nvSpPr>
        <p:spPr bwMode="auto">
          <a:xfrm>
            <a:off x="7621588" y="3313113"/>
            <a:ext cx="1522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Vicious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609600"/>
            <a:ext cx="304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dirty="0" smtClean="0">
                <a:latin typeface="Arial" panose="020B0604020202020204" pitchFamily="34" charset="0"/>
              </a:rPr>
              <a:t>Fever, temperature control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6A1EA7-9A67-4B3E-A489-534AFE67036A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664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ovéPole 4"/>
          <p:cNvSpPr txBox="1">
            <a:spLocks noChangeArrowheads="1"/>
          </p:cNvSpPr>
          <p:nvPr/>
        </p:nvSpPr>
        <p:spPr bwMode="auto">
          <a:xfrm>
            <a:off x="5213350" y="3313113"/>
            <a:ext cx="341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en-US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homo-io-termic organisms</a:t>
            </a:r>
            <a:endParaRPr lang="cs-CZ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F935-C4BD-42ED-8556-C6D074B27A4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762000" y="1905000"/>
            <a:ext cx="70104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Stress reaction</a:t>
            </a: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Generalized reaction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Activation and coordination from CNS (hypothalamus)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Universal (non-specific) character</a:t>
            </a:r>
          </a:p>
          <a:p>
            <a:pPr>
              <a:spcBef>
                <a:spcPts val="600"/>
              </a:spcBef>
            </a:pPr>
            <a:endParaRPr lang="en-US" altLang="en-US" sz="2000" b="1"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Inflammation</a:t>
            </a: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Primarily local reaction (</a:t>
            </a:r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000" b="1">
                <a:latin typeface="Arial" panose="020B0604020202020204" pitchFamily="34" charset="0"/>
              </a:rPr>
              <a:t> generalization)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Reaction of vascularized tissues</a:t>
            </a:r>
          </a:p>
          <a:p>
            <a:pPr>
              <a:spcBef>
                <a:spcPts val="3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Specific response – targeting against initial stimulus</a:t>
            </a:r>
            <a:endParaRPr lang="en-US" altLang="en-US" b="1"/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974850" y="884238"/>
            <a:ext cx="549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Stress and Inflammation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E936-F37E-4D47-8F2D-335F41DD3DD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658813" y="1889125"/>
            <a:ext cx="7646987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Old defence reaction, well conserved in evolution</a:t>
            </a:r>
          </a:p>
          <a:p>
            <a:pPr>
              <a:spcBef>
                <a:spcPts val="600"/>
              </a:spcBef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Correlation with better prognosis and duration of acute infection</a:t>
            </a:r>
          </a:p>
          <a:p>
            <a:pPr>
              <a:spcBef>
                <a:spcPts val="300"/>
              </a:spcBef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Defense reaction </a:t>
            </a:r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000" b="1">
                <a:latin typeface="Arial" panose="020B0604020202020204" pitchFamily="34" charset="0"/>
              </a:rPr>
              <a:t> adverse environment for microbes, for their metabolism and proliferation.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3738563" y="658813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CC"/>
                </a:solidFill>
              </a:rPr>
              <a:t>Fever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440B-637A-4006-BC73-3A4BCF3E03C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0" y="1676400"/>
            <a:ext cx="617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altLang="en-US" b="1">
                <a:solidFill>
                  <a:srgbClr val="FF33CC"/>
                </a:solidFill>
                <a:latin typeface="Arial" panose="020B0604020202020204" pitchFamily="34" charset="0"/>
              </a:rPr>
              <a:t>Regulation of temperature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en-US" sz="2000" b="1"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heat production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(intensity of metabolism – catecholamines, T</a:t>
            </a:r>
            <a:r>
              <a:rPr lang="en-US" altLang="en-US" sz="2000" b="1" baseline="-25000">
                <a:latin typeface="Arial" panose="020B0604020202020204" pitchFamily="34" charset="0"/>
              </a:rPr>
              <a:t>3,4</a:t>
            </a:r>
            <a:r>
              <a:rPr lang="en-US" altLang="en-US" sz="2000" b="1">
                <a:latin typeface="Arial" panose="020B0604020202020204" pitchFamily="34" charset="0"/>
              </a:rPr>
              <a:t>)</a:t>
            </a:r>
            <a:endParaRPr lang="cs-CZ" altLang="en-US" sz="2000" b="1"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x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heat output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3738563" y="658813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CC"/>
                </a:solidFill>
              </a:rPr>
              <a:t>Fever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676400"/>
            <a:ext cx="28448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5943600" y="49530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F3B5-4145-408F-BC75-A479D6075DE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658813" y="1676400"/>
            <a:ext cx="54371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Hypothalamic thermoregulatory center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- „thermostat“</a:t>
            </a:r>
          </a:p>
        </p:txBody>
      </p:sp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3738563" y="658813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CC"/>
                </a:solidFill>
              </a:rPr>
              <a:t>Fever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953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2514600" y="53340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38EC-D509-4D31-8989-87F2CB49B3AA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658813" y="1524000"/>
            <a:ext cx="7646987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TNF, IL-1, IL-6 + microbial toxins + PG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endParaRPr lang="en-US" altLang="en-US" sz="2000" b="1"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stimulation / reset of hypothalamic center</a:t>
            </a:r>
          </a:p>
          <a:p>
            <a:pPr lvl="2" algn="ctr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>
                <a:latin typeface="Arial" panose="020B0604020202020204" pitchFamily="34" charset="0"/>
              </a:rPr>
              <a:t>direct effect of mediators in hypothalamus</a:t>
            </a:r>
          </a:p>
          <a:p>
            <a:pPr lvl="2" algn="ctr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>
                <a:latin typeface="Arial" panose="020B0604020202020204" pitchFamily="34" charset="0"/>
              </a:rPr>
              <a:t>indirect / afferent stimulation via n. vagus from periphery to hypothalamus</a:t>
            </a:r>
          </a:p>
          <a:p>
            <a:pPr lvl="2"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	</a:t>
            </a:r>
            <a:endParaRPr lang="en-US" altLang="en-US" sz="2000" b="1">
              <a:latin typeface="Arial" panose="020B0604020202020204" pitchFamily="34" charset="0"/>
            </a:endParaRPr>
          </a:p>
          <a:p>
            <a:pPr lvl="2" algn="ctr"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peripheral vasoconstriction (cold skin, hypoperfusion)</a:t>
            </a:r>
          </a:p>
          <a:p>
            <a:pPr lvl="2" algn="ctr">
              <a:spcBef>
                <a:spcPts val="6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heat production (thermogenesis)</a:t>
            </a: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endParaRPr lang="en-US" altLang="en-US" sz="2000" b="1"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Restoration of initial status</a:t>
            </a:r>
          </a:p>
          <a:p>
            <a:pPr lvl="2" algn="ctr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>
                <a:latin typeface="Arial" panose="020B0604020202020204" pitchFamily="34" charset="0"/>
              </a:rPr>
              <a:t>vasodilatation</a:t>
            </a:r>
          </a:p>
          <a:p>
            <a:pPr lvl="2" algn="ctr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>
                <a:latin typeface="Arial" panose="020B0604020202020204" pitchFamily="34" charset="0"/>
              </a:rPr>
              <a:t>perspiration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3738563" y="658813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CC"/>
                </a:solidFill>
              </a:rPr>
              <a:t>Fever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9EDD5C-9455-4BAA-93E9-1F4FC0329D2A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62317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08D70-824B-4C0B-B3B3-81D4A72FCA08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388"/>
            <a:ext cx="6683375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323013" y="19050"/>
            <a:ext cx="2811462" cy="1143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Hypothermia</a:t>
            </a:r>
            <a:endParaRPr lang="en-US" altLang="en-US" sz="36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panose="020B0604020202020204" pitchFamily="34" charset="0"/>
              </a:rPr>
              <a:t>Inflammation</a:t>
            </a:r>
            <a:endParaRPr lang="en-US" altLang="en-US" sz="3600" smtClean="0">
              <a:latin typeface="Arial" panose="020B0604020202020204" pitchFamily="34" charset="0"/>
            </a:endParaRPr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E179D9-350F-4CE5-903E-9C23E6247337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EAB-831F-42A3-AE45-D527A5F35F6B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3047259" y="658813"/>
            <a:ext cx="2785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3600" b="1" dirty="0">
                <a:solidFill>
                  <a:schemeClr val="accent2"/>
                </a:solidFill>
              </a:rPr>
              <a:t>I</a:t>
            </a:r>
            <a:r>
              <a:rPr lang="en-US" altLang="en-US" sz="3600" b="1" dirty="0" err="1" smtClean="0">
                <a:solidFill>
                  <a:schemeClr val="accent2"/>
                </a:solidFill>
              </a:rPr>
              <a:t>nflammation</a:t>
            </a:r>
            <a:endParaRPr lang="cs-CZ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735013" y="2971800"/>
            <a:ext cx="7646987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1025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The aim of inflammation is: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 dirty="0" smtClean="0">
                <a:latin typeface="Arial" panose="020B0604020202020204" pitchFamily="34" charset="0"/>
              </a:rPr>
              <a:t>elimination </a:t>
            </a:r>
            <a:r>
              <a:rPr lang="en-US" altLang="en-US" sz="2000" b="1" dirty="0">
                <a:latin typeface="Arial" panose="020B0604020202020204" pitchFamily="34" charset="0"/>
              </a:rPr>
              <a:t>of a cause,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 dirty="0">
                <a:latin typeface="Arial" panose="020B0604020202020204" pitchFamily="34" charset="0"/>
              </a:rPr>
              <a:t>removal of an irreversibly damaged tissue,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altLang="en-US" sz="2000" b="1" dirty="0">
                <a:latin typeface="Arial" panose="020B0604020202020204" pitchFamily="34" charset="0"/>
              </a:rPr>
              <a:t>consecutive tissue regeneration or reparation, restoration of impaired both metabolism and function of organs, the return to dynamic balance status</a:t>
            </a:r>
          </a:p>
          <a:p>
            <a:pPr>
              <a:spcBef>
                <a:spcPts val="600"/>
              </a:spcBef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Including other defense actions: coagulation, regeneration, </a:t>
            </a:r>
            <a:r>
              <a:rPr lang="cs-CZ" altLang="en-US" sz="2000" b="1" dirty="0" smtClean="0">
                <a:latin typeface="Arial" panose="020B0604020202020204" pitchFamily="34" charset="0"/>
              </a:rPr>
              <a:t>vs. (connective)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tissue </a:t>
            </a:r>
            <a:r>
              <a:rPr lang="en-US" altLang="en-US" sz="2000" b="1" dirty="0">
                <a:latin typeface="Arial" panose="020B0604020202020204" pitchFamily="34" charset="0"/>
              </a:rPr>
              <a:t>reparation, </a:t>
            </a:r>
            <a:r>
              <a:rPr lang="cs-CZ" altLang="en-US" sz="2000" b="1" dirty="0" smtClean="0">
                <a:latin typeface="Arial" panose="020B0604020202020204" pitchFamily="34" charset="0"/>
              </a:rPr>
              <a:t>wound healing,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neuro</a:t>
            </a:r>
            <a:r>
              <a:rPr lang="cs-CZ" altLang="en-US" sz="2000" b="1" dirty="0" smtClean="0">
                <a:latin typeface="Arial" panose="020B0604020202020204" pitchFamily="34" charset="0"/>
              </a:rPr>
              <a:t>-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humoral </a:t>
            </a:r>
            <a:r>
              <a:rPr lang="en-US" altLang="en-US" sz="2000" b="1" dirty="0">
                <a:latin typeface="Arial" panose="020B0604020202020204" pitchFamily="34" charset="0"/>
              </a:rPr>
              <a:t>responses</a:t>
            </a:r>
            <a:endParaRPr lang="cs-CZ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685800" y="1676400"/>
            <a:ext cx="7646988" cy="1016000"/>
          </a:xfrm>
          <a:prstGeom prst="rect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=</a:t>
            </a:r>
            <a:r>
              <a:rPr lang="en-US" altLang="en-US" sz="2000" b="1">
                <a:latin typeface="Arial" panose="020B0604020202020204" pitchFamily="34" charset="0"/>
              </a:rPr>
              <a:t> The complex system of defense reactions of vascularized tissues against pathogenic stimulus (insult) of different character</a:t>
            </a:r>
            <a:endParaRPr lang="cs-CZ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algn="ctr" eaLnBrk="1" hangingPunct="1"/>
            <a:r>
              <a:rPr lang="cs-CZ" altLang="en-US" sz="3600" dirty="0" smtClean="0">
                <a:latin typeface="Arial" panose="020B0604020202020204" pitchFamily="34" charset="0"/>
              </a:rPr>
              <a:t>Acid base balance</a:t>
            </a:r>
            <a:endParaRPr lang="en-US" altLang="en-US" sz="3600" dirty="0" smtClean="0">
              <a:latin typeface="Arial" panose="020B0604020202020204" pitchFamily="34" charset="0"/>
            </a:endParaRPr>
          </a:p>
        </p:txBody>
      </p:sp>
      <p:sp>
        <p:nvSpPr>
          <p:cNvPr id="4198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25E314-D7DC-42B3-8FD6-7D2C7322BC35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4163"/>
            <a:ext cx="8610600" cy="1697037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cs-CZ" alt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Fyziologické regulace se uplatňují u patologických stavů, hranice mezi fyziologickým a patologickým je neostrá</a:t>
            </a:r>
            <a:endParaRPr lang="cs-CZ" altLang="en-US" sz="32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- Patologické procesy </a:t>
            </a:r>
            <a:r>
              <a:rPr lang="en-US" altLang="en-US" sz="2800" smtClean="0">
                <a:latin typeface="Arial" panose="020B0604020202020204" pitchFamily="34" charset="0"/>
              </a:rPr>
              <a:t>a mechanism</a:t>
            </a:r>
            <a:r>
              <a:rPr lang="cs-CZ" altLang="en-US" sz="2800" smtClean="0">
                <a:latin typeface="Arial" panose="020B0604020202020204" pitchFamily="34" charset="0"/>
              </a:rPr>
              <a:t>y se podílejí    v patogenezi více onemocnění </a:t>
            </a:r>
            <a:endParaRPr lang="en-US" altLang="en-US" sz="2800" smtClean="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Char char="-"/>
            </a:pPr>
            <a:r>
              <a:rPr lang="cs-CZ" altLang="en-US" sz="2800" smtClean="0">
                <a:latin typeface="Arial" panose="020B0604020202020204" pitchFamily="34" charset="0"/>
              </a:rPr>
              <a:t>Fyziologické mechanismy zúčastňující se tzv. patogeneze: obranné a adaptivní mechanismy</a:t>
            </a:r>
            <a:r>
              <a:rPr lang="en-US" altLang="en-US" sz="2800" smtClean="0">
                <a:latin typeface="Arial" panose="020B0604020202020204" pitchFamily="34" charset="0"/>
              </a:rPr>
              <a:t>,</a:t>
            </a:r>
            <a:r>
              <a:rPr lang="cs-CZ" altLang="en-US" sz="2800" smtClean="0">
                <a:latin typeface="Arial" panose="020B0604020202020204" pitchFamily="34" charset="0"/>
              </a:rPr>
              <a:t> zánět,</a:t>
            </a:r>
            <a:r>
              <a:rPr lang="en-US" altLang="en-US" sz="2800" smtClean="0">
                <a:latin typeface="Arial" panose="020B0604020202020204" pitchFamily="34" charset="0"/>
              </a:rPr>
              <a:t> </a:t>
            </a:r>
            <a:r>
              <a:rPr lang="cs-CZ" altLang="en-US" sz="2800" smtClean="0">
                <a:latin typeface="Arial" panose="020B0604020202020204" pitchFamily="34" charset="0"/>
              </a:rPr>
              <a:t>horečka, hyper-termie, hypo-termie, šok, stres, edém,</a:t>
            </a:r>
          </a:p>
          <a:p>
            <a:pPr marL="609600" indent="-609600" eaLnBrk="1" hangingPunct="1"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poruchy regulačních mechanismů (!, co to je?...),</a:t>
            </a:r>
          </a:p>
          <a:p>
            <a:pPr marL="609600" indent="-609600" eaLnBrk="1" hangingPunct="1"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</a:rPr>
              <a:t>poruchy  metabolismu, poškození genetické informace, atd. ….</a:t>
            </a:r>
          </a:p>
        </p:txBody>
      </p:sp>
      <p:sp>
        <p:nvSpPr>
          <p:cNvPr id="4301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558C7-2985-47AC-9FBC-CEFFACAE4870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662" y="764863"/>
            <a:ext cx="4924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CZ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3D89-52C4-41D8-8D19-ADDEFDD2B2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532233" y="933061"/>
            <a:ext cx="7924800" cy="5693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  <a:tab pos="4286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      (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</a:t>
            </a:r>
            <a:r>
              <a:rPr lang="cs-CZ" altLang="en-US" sz="2000" b="1" dirty="0" smtClean="0">
                <a:latin typeface="Arial" panose="020B0604020202020204" pitchFamily="34" charset="0"/>
              </a:rPr>
              <a:t>ans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</a:t>
            </a:r>
            <a:r>
              <a:rPr lang="cs-CZ" altLang="en-US" sz="2000" b="1" dirty="0" smtClean="0">
                <a:latin typeface="Arial" panose="020B0604020202020204" pitchFamily="34" charset="0"/>
              </a:rPr>
              <a:t>(Janos) </a:t>
            </a:r>
            <a:r>
              <a:rPr lang="en-US" altLang="en-US" sz="2000" b="1" dirty="0" err="1" smtClean="0">
                <a:latin typeface="Arial" panose="020B0604020202020204" pitchFamily="34" charset="0"/>
              </a:rPr>
              <a:t>Selye</a:t>
            </a:r>
            <a:r>
              <a:rPr lang="cs-CZ" altLang="en-US" sz="2000" b="1" dirty="0" smtClean="0">
                <a:latin typeface="Arial" panose="020B0604020202020204" pitchFamily="34" charset="0"/>
              </a:rPr>
              <a:t>, 1907 - 1982</a:t>
            </a:r>
            <a:r>
              <a:rPr lang="en-US" altLang="en-US" sz="2000" b="1" dirty="0" smtClean="0">
                <a:latin typeface="Arial" panose="020B0604020202020204" pitchFamily="34" charset="0"/>
              </a:rPr>
              <a:t>)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solidFill>
                  <a:srgbClr val="FF5050"/>
                </a:solidFill>
                <a:latin typeface="Arial" panose="020B0604020202020204" pitchFamily="34" charset="0"/>
              </a:rPr>
              <a:t>Phase	Mediators	Dominant changes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Alarm	</a:t>
            </a:r>
            <a:r>
              <a:rPr lang="en-US" altLang="en-US" sz="2000" b="1" dirty="0" err="1">
                <a:latin typeface="Arial" panose="020B0604020202020204" pitchFamily="34" charset="0"/>
              </a:rPr>
              <a:t>catecholamines</a:t>
            </a:r>
            <a:r>
              <a:rPr lang="en-US" altLang="en-US" sz="2000" b="1" dirty="0">
                <a:latin typeface="Arial" panose="020B0604020202020204" pitchFamily="34" charset="0"/>
              </a:rPr>
              <a:t>	 CNS activation</a:t>
            </a:r>
          </a:p>
          <a:p>
            <a:pPr lvl="1"/>
            <a:r>
              <a:rPr lang="cs-CZ" altLang="en-US" sz="2000" b="1" dirty="0" smtClean="0">
                <a:latin typeface="Arial" panose="020B0604020202020204" pitchFamily="34" charset="0"/>
              </a:rPr>
              <a:t>gluco-corticoids (=gcc)</a:t>
            </a:r>
            <a:r>
              <a:rPr lang="en-US" altLang="en-US" sz="2000" b="1" dirty="0" smtClean="0">
                <a:latin typeface="Arial" panose="020B0604020202020204" pitchFamily="34" charset="0"/>
              </a:rPr>
              <a:t>,</a:t>
            </a:r>
            <a:endParaRPr lang="cs-CZ" altLang="en-US" sz="2000" b="1" dirty="0" smtClean="0">
              <a:latin typeface="Arial" panose="020B0604020202020204" pitchFamily="34" charset="0"/>
            </a:endParaRPr>
          </a:p>
          <a:p>
            <a:pPr lvl="1"/>
            <a:r>
              <a:rPr lang="cs-CZ" altLang="en-US" sz="2000" b="1" dirty="0">
                <a:latin typeface="Arial" panose="020B0604020202020204" pitchFamily="34" charset="0"/>
              </a:rPr>
              <a:t>	</a:t>
            </a:r>
            <a:r>
              <a:rPr lang="cs-CZ" altLang="en-US" sz="2000" b="1" dirty="0" smtClean="0">
                <a:latin typeface="Arial" panose="020B0604020202020204" pitchFamily="34" charset="0"/>
              </a:rPr>
              <a:t> growth hormone</a:t>
            </a:r>
            <a:r>
              <a:rPr lang="en-US" altLang="en-US" sz="2000" b="1" dirty="0" smtClean="0">
                <a:latin typeface="Arial" panose="020B0604020202020204" pitchFamily="34" charset="0"/>
              </a:rPr>
              <a:t>,</a:t>
            </a:r>
            <a:endParaRPr lang="cs-CZ" altLang="en-US" sz="2000" b="1" dirty="0" smtClean="0">
              <a:latin typeface="Arial" panose="020B0604020202020204" pitchFamily="34" charset="0"/>
            </a:endParaRPr>
          </a:p>
          <a:p>
            <a:pPr lvl="1"/>
            <a:r>
              <a:rPr lang="cs-CZ" altLang="en-US" sz="2000" b="1" dirty="0" smtClean="0">
                <a:latin typeface="Arial" panose="020B0604020202020204" pitchFamily="34" charset="0"/>
              </a:rPr>
              <a:t>melano-cortin (=gcc+acth</a:t>
            </a:r>
            <a:r>
              <a:rPr lang="en-US" altLang="en-US" sz="2000" b="1" dirty="0" smtClean="0">
                <a:latin typeface="Arial" panose="020B0604020202020204" pitchFamily="34" charset="0"/>
              </a:rPr>
              <a:t>)</a:t>
            </a:r>
            <a:r>
              <a:rPr lang="en-US" altLang="en-US" sz="2000" b="1" dirty="0">
                <a:latin typeface="Arial" panose="020B0604020202020204" pitchFamily="34" charset="0"/>
              </a:rPr>
              <a:t>	hypothalamus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		cardiovascular effects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		</a:t>
            </a:r>
            <a:r>
              <a:rPr lang="en-US" altLang="en-US" sz="2000" b="1" dirty="0" err="1">
                <a:latin typeface="Arial" panose="020B0604020202020204" pitchFamily="34" charset="0"/>
              </a:rPr>
              <a:t>glycogenosysis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		</a:t>
            </a:r>
            <a:r>
              <a:rPr lang="en-US" altLang="en-US" sz="2000" b="1" dirty="0" err="1">
                <a:latin typeface="Arial" panose="020B0604020202020204" pitchFamily="34" charset="0"/>
              </a:rPr>
              <a:t>proteocatabolism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Resistance	</a:t>
            </a:r>
            <a:r>
              <a:rPr lang="cs-CZ" altLang="en-US" sz="2000" b="1" dirty="0" smtClean="0">
                <a:latin typeface="Arial" panose="020B0604020202020204" pitchFamily="34" charset="0"/>
              </a:rPr>
              <a:t>gcc</a:t>
            </a:r>
            <a:r>
              <a:rPr lang="en-US" altLang="en-US" sz="2000" b="1" dirty="0">
                <a:latin typeface="Arial" panose="020B0604020202020204" pitchFamily="34" charset="0"/>
              </a:rPr>
              <a:t>	gluconeogenesis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		</a:t>
            </a:r>
            <a:r>
              <a:rPr lang="en-US" altLang="en-US" sz="2000" b="1" dirty="0" err="1">
                <a:latin typeface="Arial" panose="020B0604020202020204" pitchFamily="34" charset="0"/>
              </a:rPr>
              <a:t>proteocatabolism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		anti-</a:t>
            </a:r>
            <a:r>
              <a:rPr lang="en-US" altLang="en-US" sz="2000" b="1" dirty="0" err="1">
                <a:latin typeface="Arial" panose="020B0604020202020204" pitchFamily="34" charset="0"/>
              </a:rPr>
              <a:t>inflammat</a:t>
            </a:r>
            <a:r>
              <a:rPr lang="en-US" altLang="en-US" sz="2000" b="1" dirty="0">
                <a:latin typeface="Arial" panose="020B0604020202020204" pitchFamily="34" charset="0"/>
              </a:rPr>
              <a:t>. effects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		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Ly</a:t>
            </a:r>
            <a:r>
              <a:rPr lang="cs-CZ" altLang="en-US" sz="2000" b="1" dirty="0" smtClean="0">
                <a:latin typeface="Arial" panose="020B0604020202020204" pitchFamily="34" charset="0"/>
              </a:rPr>
              <a:t>mphocytes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</a:rPr>
              <a:t>		Na + water retention</a:t>
            </a:r>
          </a:p>
          <a:p>
            <a:r>
              <a:rPr lang="en-US" altLang="en-US" sz="2000" b="1" dirty="0">
                <a:latin typeface="Arial" panose="020B0604020202020204" pitchFamily="34" charset="0"/>
              </a:rPr>
              <a:t>Exhaustion	</a:t>
            </a:r>
            <a:r>
              <a:rPr lang="cs-CZ" altLang="en-US" sz="2000" b="1" dirty="0" smtClean="0">
                <a:latin typeface="Arial" panose="020B0604020202020204" pitchFamily="34" charset="0"/>
              </a:rPr>
              <a:t>gcc</a:t>
            </a:r>
            <a:r>
              <a:rPr lang="en-US" altLang="en-US" sz="2000" b="1" dirty="0">
                <a:latin typeface="Arial" panose="020B0604020202020204" pitchFamily="34" charset="0"/>
              </a:rPr>
              <a:t>	energetic depletion</a:t>
            </a:r>
          </a:p>
          <a:p>
            <a:r>
              <a:rPr lang="en-US" altLang="en-US" sz="2000" b="1" dirty="0">
                <a:latin typeface="Arial" panose="020B0604020202020204" pitchFamily="34" charset="0"/>
              </a:rPr>
              <a:t>		</a:t>
            </a:r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2000" b="1" dirty="0" err="1">
                <a:latin typeface="Arial" panose="020B0604020202020204" pitchFamily="34" charset="0"/>
              </a:rPr>
              <a:t>Glc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latin typeface="Arial" panose="020B0604020202020204" pitchFamily="34" charset="0"/>
              </a:rPr>
              <a:t>		metabolic acidosis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1760958" y="131568"/>
            <a:ext cx="546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9999"/>
                </a:solidFill>
              </a:rPr>
              <a:t>Stress reaction - phases</a:t>
            </a:r>
            <a:endParaRPr lang="cs-CZ" altLang="en-US" sz="4000" b="1" dirty="0">
              <a:solidFill>
                <a:srgbClr val="009999"/>
              </a:solidFill>
            </a:endParaRPr>
          </a:p>
        </p:txBody>
      </p:sp>
      <p:sp>
        <p:nvSpPr>
          <p:cNvPr id="459780" name="Line 4"/>
          <p:cNvSpPr>
            <a:spLocks noChangeShapeType="1"/>
          </p:cNvSpPr>
          <p:nvPr/>
        </p:nvSpPr>
        <p:spPr bwMode="auto">
          <a:xfrm>
            <a:off x="914400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914400" y="4495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2328863"/>
            <a:ext cx="8229600" cy="3182937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en-US" sz="2800" dirty="0" smtClean="0">
                <a:latin typeface="Arial" panose="020B0604020202020204" pitchFamily="34" charset="0"/>
              </a:rPr>
              <a:t>Další témata obecné patofyziologie: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altLang="en-US" sz="2800" dirty="0" smtClean="0">
                <a:latin typeface="Arial" panose="020B0604020202020204" pitchFamily="34" charset="0"/>
              </a:rPr>
              <a:t>aktivní transport, klidový (Nernstův) potenciál na membráně, akční potenciál, </a:t>
            </a:r>
            <a:r>
              <a:rPr lang="cs-CZ" altLang="en-US" sz="2800" b="1" dirty="0" smtClean="0">
                <a:latin typeface="Arial" panose="020B0604020202020204" pitchFamily="34" charset="0"/>
              </a:rPr>
              <a:t>membránové jevy </a:t>
            </a:r>
            <a:r>
              <a:rPr lang="cs-CZ" altLang="en-US" sz="2800" dirty="0" smtClean="0">
                <a:latin typeface="Arial" panose="020B0604020202020204" pitchFamily="34" charset="0"/>
              </a:rPr>
              <a:t>obecně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n</a:t>
            </a:r>
            <a:r>
              <a:rPr lang="cs-CZ" altLang="en-US" sz="2800" dirty="0" smtClean="0">
                <a:latin typeface="Arial" panose="020B0604020202020204" pitchFamily="34" charset="0"/>
              </a:rPr>
              <a:t>utrice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r</a:t>
            </a:r>
            <a:r>
              <a:rPr lang="cs-CZ" altLang="en-US" sz="2800" dirty="0" smtClean="0">
                <a:latin typeface="Arial" panose="020B0604020202020204" pitchFamily="34" charset="0"/>
              </a:rPr>
              <a:t>ůst a vývoj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altLang="en-US" sz="2800" dirty="0">
                <a:latin typeface="Arial" panose="020B0604020202020204" pitchFamily="34" charset="0"/>
              </a:rPr>
              <a:t>s</a:t>
            </a:r>
            <a:r>
              <a:rPr lang="cs-CZ" altLang="en-US" sz="2800" dirty="0" smtClean="0">
                <a:latin typeface="Arial" panose="020B0604020202020204" pitchFamily="34" charset="0"/>
              </a:rPr>
              <a:t>tres a jeho mechanismy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altLang="en-US" sz="2800" dirty="0" smtClean="0">
              <a:latin typeface="Arial" panose="020B0604020202020204" pitchFamily="34" charset="0"/>
            </a:endParaRPr>
          </a:p>
        </p:txBody>
      </p:sp>
      <p:sp>
        <p:nvSpPr>
          <p:cNvPr id="4403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50245A-DB14-4824-9CE1-263B66CAC073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0506" y="2239097"/>
            <a:ext cx="4924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CZ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A620-81C0-4CC4-BD15-94F8E36BCF10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658813" y="1600200"/>
            <a:ext cx="76469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73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Stimulatory effects of proinflamm. cytokines + corticoids ( + insulin) on hepatic proteosynthesis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latin typeface="Arial" panose="020B0604020202020204" pitchFamily="34" charset="0"/>
              </a:rPr>
              <a:t>An increase of expression of a group of important defense proteins + concurrent depression of both structural and transport protein synthesis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Acute phase proteins</a:t>
            </a:r>
            <a:r>
              <a:rPr lang="en-US" altLang="en-US" sz="2000" b="1">
                <a:latin typeface="Arial" panose="020B0604020202020204" pitchFamily="34" charset="0"/>
              </a:rPr>
              <a:t> = plasma proteins formed in liver; its synthesis is regulated both by proinflamm. cytokines and corticoids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Due to dynamics of changes:</a:t>
            </a:r>
          </a:p>
          <a:p>
            <a:pPr>
              <a:spcBef>
                <a:spcPts val="3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- positive APP</a:t>
            </a:r>
            <a:r>
              <a:rPr lang="en-US" altLang="en-US" sz="2000" b="1">
                <a:latin typeface="Arial" panose="020B0604020202020204" pitchFamily="34" charset="0"/>
              </a:rPr>
              <a:t> (elevation of synthesis)</a:t>
            </a:r>
          </a:p>
          <a:p>
            <a:pPr>
              <a:spcBef>
                <a:spcPts val="3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- negative APP</a:t>
            </a:r>
            <a:r>
              <a:rPr lang="en-US" altLang="en-US" sz="2000" b="1">
                <a:latin typeface="Arial" panose="020B0604020202020204" pitchFamily="34" charset="0"/>
              </a:rPr>
              <a:t> (depression of synthesis).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2024063" y="658813"/>
            <a:ext cx="483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Acute phase proteins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40FC-5B25-4DF7-A96A-E07354530818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658813" y="1676400"/>
            <a:ext cx="8027987" cy="43862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470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8950" indent="-793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FF9966"/>
                </a:solidFill>
                <a:latin typeface="Arial" panose="020B0604020202020204" pitchFamily="34" charset="0"/>
              </a:rPr>
              <a:t>Importance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mediators and modulators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of inflamm. response - members of cytokine cascade (CRP, …)</a:t>
            </a:r>
          </a:p>
          <a:p>
            <a:pPr>
              <a:spcBef>
                <a:spcPts val="6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inhibitors of leukocyte proteases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– limitation of a range of proteolytic tissue destruction (a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-antitrypsin, a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-macroglobulin)</a:t>
            </a:r>
          </a:p>
          <a:p>
            <a:pPr>
              <a:spcBef>
                <a:spcPts val="6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scavengers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– binding of both circulating or tissue fragments of damaged cells, hemoglobin fragments (haptoglobin, hemopexin) or free oxygen radicals (ceruloplasmin)</a:t>
            </a:r>
          </a:p>
          <a:p>
            <a:pPr>
              <a:spcBef>
                <a:spcPts val="6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4. some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coagulation factors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(e.g. fibrinogen)</a:t>
            </a:r>
          </a:p>
          <a:p>
            <a:pPr>
              <a:spcBef>
                <a:spcPts val="6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reparatory proteins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– a stimulation of connective tissue proliferation (a</a:t>
            </a:r>
            <a:r>
              <a:rPr lang="en-US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-acid glycoprotein) and angiogenesis (ceruloplasmin)</a:t>
            </a:r>
          </a:p>
          <a:p>
            <a:pPr>
              <a:spcBef>
                <a:spcPts val="3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6.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transport proteins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 - (x Cpl); a moiety of other transport proteins (albumin, transferrin) represent negative APP ... their plasma concentration decline during inflammation.</a:t>
            </a:r>
            <a:endParaRPr lang="cs-CZ" altLang="en-US" b="1">
              <a:latin typeface="Arial" panose="020B0604020202020204" pitchFamily="34" charset="0"/>
            </a:endParaRPr>
          </a:p>
        </p:txBody>
      </p:sp>
      <p:sp>
        <p:nvSpPr>
          <p:cNvPr id="546819" name="Text Box 3"/>
          <p:cNvSpPr txBox="1">
            <a:spLocks noChangeArrowheads="1"/>
          </p:cNvSpPr>
          <p:nvPr/>
        </p:nvSpPr>
        <p:spPr bwMode="auto">
          <a:xfrm>
            <a:off x="2024063" y="658813"/>
            <a:ext cx="483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2"/>
                </a:solidFill>
              </a:rPr>
              <a:t>Acute phase proteins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9E6E-A0F8-422B-ABF9-AA13A75A246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827088" y="908050"/>
            <a:ext cx="74898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Disturbances of the growth</a:t>
            </a:r>
          </a:p>
          <a:p>
            <a:r>
              <a:rPr lang="en-US" altLang="en-US"/>
              <a:t>• genetic factors</a:t>
            </a:r>
          </a:p>
          <a:p>
            <a:r>
              <a:rPr lang="en-US" altLang="en-US"/>
              <a:t>action of the endocrine system</a:t>
            </a:r>
          </a:p>
          <a:p>
            <a:r>
              <a:rPr lang="en-US" altLang="en-US"/>
              <a:t>function of the CNS</a:t>
            </a:r>
          </a:p>
          <a:p>
            <a:r>
              <a:rPr lang="en-US" altLang="en-US"/>
              <a:t>nutrition</a:t>
            </a:r>
          </a:p>
          <a:p>
            <a:r>
              <a:rPr lang="en-US" altLang="en-US"/>
              <a:t>• genotype determines scheme of the growth, development, habit, prenatal period (development of CNS and endocrine glands)</a:t>
            </a:r>
          </a:p>
          <a:p>
            <a:r>
              <a:rPr lang="en-US" altLang="en-US"/>
              <a:t>outstanding influence of thyroid hormones, GH, insulin</a:t>
            </a:r>
          </a:p>
          <a:p>
            <a:r>
              <a:rPr lang="en-US" altLang="en-US"/>
              <a:t>T3, T4 - necessary for release of GH, for development of teeth germs, development of habit, ossification of the cartilages</a:t>
            </a:r>
          </a:p>
          <a:p>
            <a:r>
              <a:rPr lang="en-US" altLang="en-US"/>
              <a:t>• growth after birth continues two steps of accelerated growth:</a:t>
            </a:r>
          </a:p>
          <a:p>
            <a:r>
              <a:rPr lang="en-US" altLang="en-US"/>
              <a:t>till 3rd month</a:t>
            </a:r>
          </a:p>
          <a:p>
            <a:endParaRPr lang="en-US" altLang="en-US"/>
          </a:p>
          <a:p>
            <a:r>
              <a:rPr lang="en-US" altLang="en-US"/>
              <a:t>puberty control and stop by influence of the sex hormones</a:t>
            </a:r>
          </a:p>
        </p:txBody>
      </p:sp>
    </p:spTree>
    <p:extLst>
      <p:ext uri="{BB962C8B-B14F-4D97-AF65-F5344CB8AC3E}">
        <p14:creationId xmlns:p14="http://schemas.microsoft.com/office/powerpoint/2010/main" val="17263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2098-4C05-4A99-B06C-C01A46F48065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971550" y="792163"/>
            <a:ext cx="6985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Insufficient growth 1</a:t>
            </a:r>
          </a:p>
          <a:p>
            <a:r>
              <a:rPr lang="en-US" altLang="en-US"/>
              <a:t>• influence of heredity</a:t>
            </a:r>
          </a:p>
          <a:p>
            <a:r>
              <a:rPr lang="en-US" altLang="en-US"/>
              <a:t>chondrodystrophy – disturbance of growth of long bones, skull base, vertebrae,</a:t>
            </a:r>
          </a:p>
          <a:p>
            <a:r>
              <a:rPr lang="en-US" altLang="en-US"/>
              <a:t>low production of the GH, thyroid hormones etc.</a:t>
            </a:r>
          </a:p>
          <a:p>
            <a:r>
              <a:rPr lang="en-US" altLang="en-US"/>
              <a:t>disturbance of the hypothalamus –</a:t>
            </a:r>
          </a:p>
          <a:p>
            <a:r>
              <a:rPr lang="en-US" altLang="en-US"/>
              <a:t>disturbed production GnRHs Fröhlich´s syndrome,</a:t>
            </a:r>
          </a:p>
          <a:p>
            <a:r>
              <a:rPr lang="en-US" altLang="en-US"/>
              <a:t>pubertas praecox</a:t>
            </a:r>
          </a:p>
          <a:p>
            <a:r>
              <a:rPr lang="en-US" altLang="en-US"/>
              <a:t>• neural influence, hypothalamic region</a:t>
            </a:r>
          </a:p>
          <a:p>
            <a:r>
              <a:rPr lang="en-US" altLang="en-US"/>
              <a:t>Fröhlich´s syndrome</a:t>
            </a:r>
          </a:p>
          <a:p>
            <a:r>
              <a:rPr lang="en-US" altLang="en-US"/>
              <a:t>pubertas praecox</a:t>
            </a:r>
          </a:p>
          <a:p>
            <a:r>
              <a:rPr lang="en-US" altLang="en-US"/>
              <a:t>diabetes insipidus</a:t>
            </a:r>
          </a:p>
          <a:p>
            <a:r>
              <a:rPr lang="en-US" altLang="en-US"/>
              <a:t>disturbed control of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3822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60C3-8BC5-40C0-A5F4-0F35ACFCCF2B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1187450" y="1401763"/>
            <a:ext cx="6913563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Insufficient growth 2</a:t>
            </a:r>
          </a:p>
          <a:p>
            <a:r>
              <a:rPr lang="en-US" altLang="en-US"/>
              <a:t>• influence of the endocrine systeme</a:t>
            </a:r>
          </a:p>
          <a:p>
            <a:r>
              <a:rPr lang="en-US" altLang="en-US"/>
              <a:t>acquired diseases are manifestated at hypophysis disturbance before</a:t>
            </a:r>
          </a:p>
          <a:p>
            <a:r>
              <a:rPr lang="en-US" altLang="en-US"/>
              <a:t>puberty:</a:t>
            </a:r>
          </a:p>
          <a:p>
            <a:r>
              <a:rPr lang="en-US" altLang="en-US"/>
              <a:t>separate low production of GH</a:t>
            </a:r>
          </a:p>
          <a:p>
            <a:r>
              <a:rPr lang="en-US" altLang="en-US"/>
              <a:t>low production of further hormones</a:t>
            </a:r>
          </a:p>
          <a:p>
            <a:r>
              <a:rPr lang="en-US" altLang="en-US"/>
              <a:t>(e.g. hypothyroidism, insuphiciency of the adrenal cortex, gonads etc)</a:t>
            </a:r>
          </a:p>
          <a:p>
            <a:r>
              <a:rPr lang="en-US" altLang="en-US"/>
              <a:t>• influence of the nutrition</a:t>
            </a:r>
          </a:p>
          <a:p>
            <a:r>
              <a:rPr lang="en-US" altLang="en-US"/>
              <a:t>lack of full-value proteins retarded growth, decreased synthesis</a:t>
            </a:r>
          </a:p>
          <a:p>
            <a:r>
              <a:rPr lang="en-US" altLang="en-US"/>
              <a:t>of proteohormones</a:t>
            </a:r>
          </a:p>
        </p:txBody>
      </p:sp>
    </p:spTree>
    <p:extLst>
      <p:ext uri="{BB962C8B-B14F-4D97-AF65-F5344CB8AC3E}">
        <p14:creationId xmlns:p14="http://schemas.microsoft.com/office/powerpoint/2010/main" val="24412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BC4E-9808-4460-8469-E85E1E3A79F5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900113" y="1706563"/>
            <a:ext cx="75596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Excessive growth</a:t>
            </a:r>
          </a:p>
          <a:p>
            <a:r>
              <a:rPr lang="en-US" altLang="en-US"/>
              <a:t>• influence of heredity</a:t>
            </a:r>
          </a:p>
          <a:p>
            <a:r>
              <a:rPr lang="en-US" altLang="en-US"/>
              <a:t>primordial gigantism</a:t>
            </a:r>
          </a:p>
          <a:p>
            <a:r>
              <a:rPr lang="en-US" altLang="en-US"/>
              <a:t>• endocrine system</a:t>
            </a:r>
          </a:p>
          <a:p>
            <a:r>
              <a:rPr lang="en-US" altLang="en-US"/>
              <a:t>a) insufficient production of sex hormones</a:t>
            </a:r>
          </a:p>
          <a:p>
            <a:r>
              <a:rPr lang="en-US" altLang="en-US"/>
              <a:t>primary hypogonadism (late closing of growth cartilages)</a:t>
            </a:r>
          </a:p>
          <a:p>
            <a:r>
              <a:rPr lang="en-US" altLang="en-US"/>
              <a:t>b) overproduction of the GH</a:t>
            </a:r>
          </a:p>
          <a:p>
            <a:r>
              <a:rPr lang="en-US" altLang="en-US"/>
              <a:t>before closing – gigantism</a:t>
            </a:r>
          </a:p>
          <a:p>
            <a:r>
              <a:rPr lang="en-US" altLang="en-US"/>
              <a:t>after acromegaly</a:t>
            </a:r>
          </a:p>
        </p:txBody>
      </p:sp>
    </p:spTree>
    <p:extLst>
      <p:ext uri="{BB962C8B-B14F-4D97-AF65-F5344CB8AC3E}">
        <p14:creationId xmlns:p14="http://schemas.microsoft.com/office/powerpoint/2010/main" val="42845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7112-9903-483B-8467-9722E3B71D47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395288" y="1125538"/>
            <a:ext cx="8064500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/>
              <a:t>Causes of the ageing</a:t>
            </a:r>
          </a:p>
          <a:p>
            <a:r>
              <a:rPr lang="en-US" altLang="en-US" sz="1800" dirty="0"/>
              <a:t>• </a:t>
            </a:r>
            <a:r>
              <a:rPr lang="en-US" altLang="en-US" sz="1800" b="1" dirty="0"/>
              <a:t>influence of heredity</a:t>
            </a:r>
          </a:p>
          <a:p>
            <a:r>
              <a:rPr lang="en-US" altLang="en-US" sz="1800" dirty="0"/>
              <a:t>• </a:t>
            </a:r>
            <a:r>
              <a:rPr lang="en-US" altLang="en-US" sz="1800" b="1" dirty="0"/>
              <a:t>defective protein synthesis </a:t>
            </a:r>
            <a:r>
              <a:rPr lang="en-US" altLang="en-US" sz="1800" dirty="0"/>
              <a:t>– accumulation of the defects, accumulation</a:t>
            </a:r>
          </a:p>
          <a:p>
            <a:r>
              <a:rPr lang="en-US" altLang="en-US" sz="1800" dirty="0"/>
              <a:t>of the mutations</a:t>
            </a:r>
          </a:p>
          <a:p>
            <a:r>
              <a:rPr lang="en-US" altLang="en-US" sz="1800" dirty="0"/>
              <a:t>• </a:t>
            </a:r>
            <a:r>
              <a:rPr lang="en-US" altLang="en-US" sz="1800" b="1" dirty="0"/>
              <a:t>mutations in the immune system </a:t>
            </a:r>
            <a:r>
              <a:rPr lang="en-US" altLang="en-US" sz="1800" dirty="0"/>
              <a:t>– lasting accumulation of the mutations</a:t>
            </a:r>
          </a:p>
          <a:p>
            <a:r>
              <a:rPr lang="en-US" altLang="en-US" sz="1800" dirty="0"/>
              <a:t>of immune-competent cells (</a:t>
            </a:r>
            <a:r>
              <a:rPr lang="en-US" altLang="en-US" sz="1800" dirty="0" err="1" smtClean="0"/>
              <a:t>lympho</a:t>
            </a:r>
            <a:r>
              <a:rPr lang="cs-CZ" altLang="en-US" sz="1800" dirty="0" smtClean="0"/>
              <a:t>cytes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macrophages) higher </a:t>
            </a:r>
            <a:r>
              <a:rPr lang="en-US" altLang="en-US" sz="1800" dirty="0" err="1" smtClean="0"/>
              <a:t>frequen</a:t>
            </a:r>
            <a:r>
              <a:rPr lang="cs-CZ" altLang="en-US" sz="1800" dirty="0" smtClean="0"/>
              <a:t>cy</a:t>
            </a:r>
            <a:endParaRPr lang="en-US" altLang="en-US" sz="1800" dirty="0"/>
          </a:p>
          <a:p>
            <a:r>
              <a:rPr lang="en-US" altLang="en-US" sz="1800" dirty="0"/>
              <a:t>of the autoimmune disturbances in old age</a:t>
            </a:r>
          </a:p>
          <a:p>
            <a:r>
              <a:rPr lang="en-US" altLang="en-US" sz="1800" dirty="0"/>
              <a:t>role of the cytokines in development of diseases – IL-1, IL-6, TNF, EGF,</a:t>
            </a:r>
          </a:p>
          <a:p>
            <a:r>
              <a:rPr lang="en-US" altLang="en-US" sz="1800" dirty="0"/>
              <a:t>IGF-1, </a:t>
            </a:r>
            <a:r>
              <a:rPr lang="en-US" altLang="en-US" sz="1800" dirty="0" err="1"/>
              <a:t>fFGF</a:t>
            </a:r>
            <a:r>
              <a:rPr lang="en-US" altLang="en-US" sz="1800" dirty="0"/>
              <a:t>, PDGF</a:t>
            </a:r>
          </a:p>
          <a:p>
            <a:r>
              <a:rPr lang="en-US" altLang="en-US" sz="1800" dirty="0"/>
              <a:t>decreased amount of heat-shock proteins (HSPs prevent protein from</a:t>
            </a:r>
          </a:p>
          <a:p>
            <a:r>
              <a:rPr lang="en-US" altLang="en-US" sz="1800" dirty="0"/>
              <a:t>aggregation, from increase of the Ca2+ in ICF; they </a:t>
            </a:r>
            <a:r>
              <a:rPr lang="cs-CZ" altLang="en-US" dirty="0" smtClean="0"/>
              <a:t>lower the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amount of the</a:t>
            </a:r>
          </a:p>
          <a:p>
            <a:r>
              <a:rPr lang="en-US" altLang="en-US" sz="1800" dirty="0"/>
              <a:t>free radicals, prevent from DNA breaks and accelerate DNA repair</a:t>
            </a:r>
          </a:p>
          <a:p>
            <a:r>
              <a:rPr lang="en-US" altLang="en-US" sz="1800" dirty="0"/>
              <a:t>• </a:t>
            </a:r>
            <a:r>
              <a:rPr lang="en-US" altLang="en-US" sz="1800" b="1" dirty="0" smtClean="0"/>
              <a:t>pre-</a:t>
            </a:r>
            <a:r>
              <a:rPr lang="cs-CZ" altLang="en-US" sz="1800" b="1" dirty="0" smtClean="0"/>
              <a:t>p</a:t>
            </a:r>
            <a:r>
              <a:rPr lang="en-US" altLang="en-US" sz="1800" b="1" dirty="0" err="1" smtClean="0"/>
              <a:t>rogrammed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life-span in cell populations </a:t>
            </a:r>
            <a:r>
              <a:rPr lang="en-US" altLang="en-US" sz="1800" dirty="0"/>
              <a:t>– interference by:</a:t>
            </a:r>
          </a:p>
          <a:p>
            <a:r>
              <a:rPr lang="en-US" altLang="en-US" sz="1800" dirty="0"/>
              <a:t>a) accumulation of free radicals</a:t>
            </a:r>
          </a:p>
          <a:p>
            <a:r>
              <a:rPr lang="en-US" altLang="en-US" sz="1800" dirty="0"/>
              <a:t>b) </a:t>
            </a:r>
            <a:r>
              <a:rPr lang="en-US" altLang="en-US" sz="1800" dirty="0" smtClean="0"/>
              <a:t>ac</a:t>
            </a:r>
            <a:r>
              <a:rPr lang="cs-CZ" altLang="en-US" sz="1800" dirty="0" smtClean="0"/>
              <a:t>c</a:t>
            </a:r>
            <a:r>
              <a:rPr lang="en-US" altLang="en-US" sz="1800" dirty="0" err="1" smtClean="0"/>
              <a:t>umulation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of the substances in ECF (Ca, lipofuscin, cholesterol)</a:t>
            </a:r>
          </a:p>
          <a:p>
            <a:r>
              <a:rPr lang="en-US" altLang="en-US" sz="1800" dirty="0"/>
              <a:t>c) cross-linkage of the macromolecules in ICS including DNA, RNA</a:t>
            </a:r>
          </a:p>
        </p:txBody>
      </p:sp>
    </p:spTree>
    <p:extLst>
      <p:ext uri="{BB962C8B-B14F-4D97-AF65-F5344CB8AC3E}">
        <p14:creationId xmlns:p14="http://schemas.microsoft.com/office/powerpoint/2010/main" val="28084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29AF-50A3-43D2-AB7F-DEEC219AC2AE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900113" y="944563"/>
            <a:ext cx="72723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Hypothermia in surgery</a:t>
            </a:r>
          </a:p>
          <a:p>
            <a:r>
              <a:rPr lang="en-US" altLang="en-US"/>
              <a:t>decline of </a:t>
            </a:r>
            <a:r>
              <a:rPr lang="en-US" altLang="en-US" i="1"/>
              <a:t>core </a:t>
            </a:r>
            <a:r>
              <a:rPr lang="en-US" altLang="en-US"/>
              <a:t>temperature lowering of metabolism and oxygen uptake in</a:t>
            </a:r>
          </a:p>
          <a:p>
            <a:r>
              <a:rPr lang="en-US" altLang="en-US"/>
              <a:t>tissues</a:t>
            </a:r>
          </a:p>
          <a:p>
            <a:r>
              <a:rPr lang="en-US" altLang="en-US"/>
              <a:t>controlled hypothermia is used prevalently in cardiosurgery and neurosurgery</a:t>
            </a:r>
          </a:p>
          <a:p>
            <a:r>
              <a:rPr lang="en-US" altLang="en-US"/>
              <a:t>programmed cooling of blood in extracorporal circulation</a:t>
            </a:r>
          </a:p>
          <a:p>
            <a:r>
              <a:rPr lang="en-US" altLang="en-US"/>
              <a:t>temperatures 32</a:t>
            </a:r>
            <a:r>
              <a:rPr lang="en-US" altLang="en-US" baseline="30000"/>
              <a:t>o</a:t>
            </a:r>
            <a:r>
              <a:rPr lang="en-US" altLang="en-US"/>
              <a:t>C - 27</a:t>
            </a:r>
            <a:r>
              <a:rPr lang="en-US" altLang="en-US" baseline="30000"/>
              <a:t>o</a:t>
            </a:r>
            <a:r>
              <a:rPr lang="en-US" altLang="en-US"/>
              <a:t>C are commonly used</a:t>
            </a:r>
          </a:p>
          <a:p>
            <a:r>
              <a:rPr lang="en-US" altLang="en-US"/>
              <a:t>in long-term surgery – body temperature can be lowered less then 25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  <a:p>
            <a:r>
              <a:rPr lang="en-US" altLang="en-US"/>
              <a:t>after surgery – programmed relatively rapid blood rewarming</a:t>
            </a:r>
          </a:p>
        </p:txBody>
      </p:sp>
    </p:spTree>
    <p:extLst>
      <p:ext uri="{BB962C8B-B14F-4D97-AF65-F5344CB8AC3E}">
        <p14:creationId xmlns:p14="http://schemas.microsoft.com/office/powerpoint/2010/main" val="36646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  <a:cs typeface="Arial" panose="020B0604020202020204" pitchFamily="34" charset="0"/>
              </a:rPr>
              <a:t>Bazální metabolismus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Bazální metabolismus = klidový metabolický obrat</a:t>
            </a:r>
          </a:p>
          <a:p>
            <a:pPr eaLnBrk="1" hangingPunct="1">
              <a:buFontTx/>
              <a:buNone/>
            </a:pPr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hrubý odhad: asi 100 kJ na 1 kg za 1 den</a:t>
            </a:r>
          </a:p>
          <a:p>
            <a:pPr eaLnBrk="1" hangingPunct="1">
              <a:buFontTx/>
              <a:buNone/>
            </a:pPr>
            <a:endParaRPr lang="cs-CZ" alt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Mechanická energie: činnost srdce, plic, střevní peristaltika,…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Transportní a osmotická práce: udržení rovnováhy na membránách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Chemická energie: biosyntézy</a:t>
            </a:r>
          </a:p>
          <a:p>
            <a:pPr eaLnBrk="1" hangingPunct="1"/>
            <a:r>
              <a:rPr lang="cs-CZ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Tepelná energie: udržení tělesné teploty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F10A3-7B49-486C-A39B-B5FB92050787}" type="slidenum">
              <a:rPr lang="cs-CZ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662" y="764863"/>
            <a:ext cx="4924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altLang="en-US" dirty="0">
                <a:solidFill>
                  <a:schemeClr val="tx2"/>
                </a:solidFill>
                <a:latin typeface="Arial" panose="020B0604020202020204" pitchFamily="34" charset="0"/>
              </a:rPr>
              <a:t>CZ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826-E396-4528-A10A-1804CBE815E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Stress axes</a:t>
            </a:r>
            <a:endParaRPr lang="cs-CZ" altLang="en-US" sz="4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pSp>
        <p:nvGrpSpPr>
          <p:cNvPr id="460803" name="Group 3"/>
          <p:cNvGrpSpPr>
            <a:grpSpLocks/>
          </p:cNvGrpSpPr>
          <p:nvPr/>
        </p:nvGrpSpPr>
        <p:grpSpPr bwMode="auto">
          <a:xfrm>
            <a:off x="9525" y="5842000"/>
            <a:ext cx="2301875" cy="635000"/>
            <a:chOff x="6" y="3920"/>
            <a:chExt cx="1450" cy="400"/>
          </a:xfrm>
        </p:grpSpPr>
        <p:grpSp>
          <p:nvGrpSpPr>
            <p:cNvPr id="460804" name="Group 4"/>
            <p:cNvGrpSpPr>
              <a:grpSpLocks/>
            </p:cNvGrpSpPr>
            <p:nvPr/>
          </p:nvGrpSpPr>
          <p:grpSpPr bwMode="auto">
            <a:xfrm>
              <a:off x="6" y="3920"/>
              <a:ext cx="1450" cy="231"/>
              <a:chOff x="192" y="3767"/>
              <a:chExt cx="1450" cy="231"/>
            </a:xfrm>
          </p:grpSpPr>
          <p:sp>
            <p:nvSpPr>
              <p:cNvPr id="460805" name="Line 5"/>
              <p:cNvSpPr>
                <a:spLocks noChangeShapeType="1"/>
              </p:cNvSpPr>
              <p:nvPr/>
            </p:nvSpPr>
            <p:spPr bwMode="auto">
              <a:xfrm>
                <a:off x="192" y="3936"/>
                <a:ext cx="480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758" y="3767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en-US" sz="1800" b="1"/>
                  <a:t>stimulation</a:t>
                </a:r>
                <a:endParaRPr lang="cs-CZ" altLang="en-US" sz="1800"/>
              </a:p>
            </p:txBody>
          </p:sp>
        </p:grpSp>
        <p:sp>
          <p:nvSpPr>
            <p:cNvPr id="460807" name="Line 7"/>
            <p:cNvSpPr>
              <a:spLocks noChangeShapeType="1"/>
            </p:cNvSpPr>
            <p:nvPr/>
          </p:nvSpPr>
          <p:spPr bwMode="auto">
            <a:xfrm>
              <a:off x="6" y="4258"/>
              <a:ext cx="4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60808" name="Text Box 8"/>
            <p:cNvSpPr txBox="1">
              <a:spLocks noChangeArrowheads="1"/>
            </p:cNvSpPr>
            <p:nvPr/>
          </p:nvSpPr>
          <p:spPr bwMode="auto">
            <a:xfrm>
              <a:off x="572" y="4089"/>
              <a:ext cx="7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sz="1800" b="1"/>
                <a:t>inhibition</a:t>
              </a:r>
              <a:endParaRPr lang="cs-CZ" altLang="en-US" sz="1800"/>
            </a:p>
          </p:txBody>
        </p:sp>
      </p:grpSp>
      <p:grpSp>
        <p:nvGrpSpPr>
          <p:cNvPr id="460809" name="Group 9"/>
          <p:cNvGrpSpPr>
            <a:grpSpLocks/>
          </p:cNvGrpSpPr>
          <p:nvPr/>
        </p:nvGrpSpPr>
        <p:grpSpPr bwMode="auto">
          <a:xfrm>
            <a:off x="331788" y="1368425"/>
            <a:ext cx="8712200" cy="5489575"/>
            <a:chOff x="139" y="622"/>
            <a:chExt cx="5488" cy="3458"/>
          </a:xfrm>
        </p:grpSpPr>
        <p:grpSp>
          <p:nvGrpSpPr>
            <p:cNvPr id="460810" name="Group 10"/>
            <p:cNvGrpSpPr>
              <a:grpSpLocks/>
            </p:cNvGrpSpPr>
            <p:nvPr/>
          </p:nvGrpSpPr>
          <p:grpSpPr bwMode="auto">
            <a:xfrm>
              <a:off x="1008" y="912"/>
              <a:ext cx="3744" cy="529"/>
              <a:chOff x="1104" y="912"/>
              <a:chExt cx="3744" cy="529"/>
            </a:xfrm>
          </p:grpSpPr>
          <p:sp>
            <p:nvSpPr>
              <p:cNvPr id="460811" name="Rectangle 1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1488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en-US" sz="1800" b="1"/>
                  <a:t>Locus coeruleus</a:t>
                </a:r>
              </a:p>
              <a:p>
                <a:pPr algn="ctr"/>
                <a:r>
                  <a:rPr lang="cs-CZ" altLang="en-US" sz="1800" b="1"/>
                  <a:t>NE</a:t>
                </a:r>
                <a:endParaRPr lang="en-US" altLang="en-US" sz="2400"/>
              </a:p>
            </p:txBody>
          </p:sp>
          <p:sp>
            <p:nvSpPr>
              <p:cNvPr id="460812" name="Rectangle 12"/>
              <p:cNvSpPr>
                <a:spLocks noChangeArrowheads="1"/>
              </p:cNvSpPr>
              <p:nvPr/>
            </p:nvSpPr>
            <p:spPr bwMode="auto">
              <a:xfrm>
                <a:off x="1104" y="912"/>
                <a:ext cx="1488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en-US" sz="1800" b="1" dirty="0" smtClean="0"/>
                  <a:t>PVN </a:t>
                </a:r>
              </a:p>
              <a:p>
                <a:pPr algn="ctr"/>
                <a:r>
                  <a:rPr lang="cs-CZ" altLang="en-US" sz="1800" b="1" dirty="0" smtClean="0"/>
                  <a:t>(periventricular </a:t>
                </a:r>
                <a:r>
                  <a:rPr lang="cs-CZ" altLang="en-US" b="1" dirty="0" smtClean="0"/>
                  <a:t>nucleus</a:t>
                </a:r>
                <a:r>
                  <a:rPr lang="cs-CZ" altLang="en-US" sz="1800" b="1" dirty="0" smtClean="0"/>
                  <a:t>)</a:t>
                </a:r>
                <a:endParaRPr lang="cs-CZ" altLang="en-US" sz="1800" b="1" dirty="0"/>
              </a:p>
              <a:p>
                <a:pPr algn="ctr"/>
                <a:r>
                  <a:rPr lang="cs-CZ" altLang="en-US" sz="1800" b="1" dirty="0"/>
                  <a:t>CRH</a:t>
                </a:r>
                <a:endParaRPr lang="en-US" altLang="en-US" sz="2400" dirty="0"/>
              </a:p>
            </p:txBody>
          </p:sp>
          <p:cxnSp>
            <p:nvCxnSpPr>
              <p:cNvPr id="460813" name="AutoShape 13"/>
              <p:cNvCxnSpPr>
                <a:cxnSpLocks noChangeShapeType="1"/>
                <a:stCxn id="460812" idx="0"/>
                <a:endCxn id="460811" idx="0"/>
              </p:cNvCxnSpPr>
              <p:nvPr/>
            </p:nvCxnSpPr>
            <p:spPr bwMode="auto">
              <a:xfrm rot="5400000" flipV="1">
                <a:off x="2975" y="-215"/>
                <a:ext cx="1" cy="2256"/>
              </a:xfrm>
              <a:prstGeom prst="bentConnector3">
                <a:avLst>
                  <a:gd name="adj1" fmla="val -24700005"/>
                </a:avLst>
              </a:prstGeom>
              <a:noFill/>
              <a:ln w="3810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0814" name="AutoShape 14"/>
              <p:cNvCxnSpPr>
                <a:cxnSpLocks noChangeShapeType="1"/>
                <a:stCxn id="460811" idx="2"/>
                <a:endCxn id="460812" idx="2"/>
              </p:cNvCxnSpPr>
              <p:nvPr/>
            </p:nvCxnSpPr>
            <p:spPr bwMode="auto">
              <a:xfrm rot="5400000">
                <a:off x="2975" y="313"/>
                <a:ext cx="1" cy="2256"/>
              </a:xfrm>
              <a:prstGeom prst="bentConnector3">
                <a:avLst>
                  <a:gd name="adj1" fmla="val 24699995"/>
                </a:avLst>
              </a:prstGeom>
              <a:noFill/>
              <a:ln w="3810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0815" name="Text Box 15"/>
            <p:cNvSpPr txBox="1">
              <a:spLocks noChangeArrowheads="1"/>
            </p:cNvSpPr>
            <p:nvPr/>
          </p:nvSpPr>
          <p:spPr bwMode="auto">
            <a:xfrm>
              <a:off x="139" y="622"/>
              <a:ext cx="8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800" b="1"/>
                <a:t>hormonal</a:t>
              </a:r>
            </a:p>
            <a:p>
              <a:pPr algn="ctr"/>
              <a:r>
                <a:rPr lang="cs-CZ" altLang="en-US" sz="1800" b="1"/>
                <a:t>regulation</a:t>
              </a:r>
              <a:endParaRPr lang="en-US" altLang="en-US" sz="2400"/>
            </a:p>
          </p:txBody>
        </p:sp>
        <p:sp>
          <p:nvSpPr>
            <p:cNvPr id="460816" name="Text Box 16"/>
            <p:cNvSpPr txBox="1">
              <a:spLocks noChangeArrowheads="1"/>
            </p:cNvSpPr>
            <p:nvPr/>
          </p:nvSpPr>
          <p:spPr bwMode="auto">
            <a:xfrm>
              <a:off x="4815" y="622"/>
              <a:ext cx="8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800" b="1"/>
                <a:t>neural</a:t>
              </a:r>
            </a:p>
            <a:p>
              <a:pPr algn="ctr"/>
              <a:r>
                <a:rPr lang="cs-CZ" altLang="en-US" sz="1800" b="1"/>
                <a:t>regulation</a:t>
              </a:r>
              <a:endParaRPr lang="en-US" altLang="en-US" sz="2400"/>
            </a:p>
          </p:txBody>
        </p:sp>
        <p:sp>
          <p:nvSpPr>
            <p:cNvPr id="460817" name="Freeform 17"/>
            <p:cNvSpPr>
              <a:spLocks/>
            </p:cNvSpPr>
            <p:nvPr/>
          </p:nvSpPr>
          <p:spPr bwMode="auto">
            <a:xfrm>
              <a:off x="2002" y="2745"/>
              <a:ext cx="1570" cy="881"/>
            </a:xfrm>
            <a:custGeom>
              <a:avLst/>
              <a:gdLst>
                <a:gd name="T0" fmla="*/ 217 w 1570"/>
                <a:gd name="T1" fmla="*/ 31 h 881"/>
                <a:gd name="T2" fmla="*/ 254 w 1570"/>
                <a:gd name="T3" fmla="*/ 3 h 881"/>
                <a:gd name="T4" fmla="*/ 350 w 1570"/>
                <a:gd name="T5" fmla="*/ 11 h 881"/>
                <a:gd name="T6" fmla="*/ 642 w 1570"/>
                <a:gd name="T7" fmla="*/ 22 h 881"/>
                <a:gd name="T8" fmla="*/ 1416 w 1570"/>
                <a:gd name="T9" fmla="*/ 41 h 881"/>
                <a:gd name="T10" fmla="*/ 1548 w 1570"/>
                <a:gd name="T11" fmla="*/ 88 h 881"/>
                <a:gd name="T12" fmla="*/ 1520 w 1570"/>
                <a:gd name="T13" fmla="*/ 267 h 881"/>
                <a:gd name="T14" fmla="*/ 1492 w 1570"/>
                <a:gd name="T15" fmla="*/ 362 h 881"/>
                <a:gd name="T16" fmla="*/ 1454 w 1570"/>
                <a:gd name="T17" fmla="*/ 403 h 881"/>
                <a:gd name="T18" fmla="*/ 1445 w 1570"/>
                <a:gd name="T19" fmla="*/ 456 h 881"/>
                <a:gd name="T20" fmla="*/ 1388 w 1570"/>
                <a:gd name="T21" fmla="*/ 550 h 881"/>
                <a:gd name="T22" fmla="*/ 1322 w 1570"/>
                <a:gd name="T23" fmla="*/ 611 h 881"/>
                <a:gd name="T24" fmla="*/ 1294 w 1570"/>
                <a:gd name="T25" fmla="*/ 659 h 881"/>
                <a:gd name="T26" fmla="*/ 1234 w 1570"/>
                <a:gd name="T27" fmla="*/ 715 h 881"/>
                <a:gd name="T28" fmla="*/ 1152 w 1570"/>
                <a:gd name="T29" fmla="*/ 768 h 881"/>
                <a:gd name="T30" fmla="*/ 1067 w 1570"/>
                <a:gd name="T31" fmla="*/ 824 h 881"/>
                <a:gd name="T32" fmla="*/ 972 w 1570"/>
                <a:gd name="T33" fmla="*/ 881 h 881"/>
                <a:gd name="T34" fmla="*/ 831 w 1570"/>
                <a:gd name="T35" fmla="*/ 872 h 881"/>
                <a:gd name="T36" fmla="*/ 802 w 1570"/>
                <a:gd name="T37" fmla="*/ 853 h 881"/>
                <a:gd name="T38" fmla="*/ 651 w 1570"/>
                <a:gd name="T39" fmla="*/ 777 h 881"/>
                <a:gd name="T40" fmla="*/ 595 w 1570"/>
                <a:gd name="T41" fmla="*/ 749 h 881"/>
                <a:gd name="T42" fmla="*/ 557 w 1570"/>
                <a:gd name="T43" fmla="*/ 711 h 881"/>
                <a:gd name="T44" fmla="*/ 491 w 1570"/>
                <a:gd name="T45" fmla="*/ 664 h 881"/>
                <a:gd name="T46" fmla="*/ 463 w 1570"/>
                <a:gd name="T47" fmla="*/ 645 h 881"/>
                <a:gd name="T48" fmla="*/ 311 w 1570"/>
                <a:gd name="T49" fmla="*/ 541 h 881"/>
                <a:gd name="T50" fmla="*/ 293 w 1570"/>
                <a:gd name="T51" fmla="*/ 513 h 881"/>
                <a:gd name="T52" fmla="*/ 264 w 1570"/>
                <a:gd name="T53" fmla="*/ 494 h 881"/>
                <a:gd name="T54" fmla="*/ 226 w 1570"/>
                <a:gd name="T55" fmla="*/ 456 h 881"/>
                <a:gd name="T56" fmla="*/ 132 w 1570"/>
                <a:gd name="T57" fmla="*/ 352 h 881"/>
                <a:gd name="T58" fmla="*/ 75 w 1570"/>
                <a:gd name="T59" fmla="*/ 314 h 881"/>
                <a:gd name="T60" fmla="*/ 0 w 1570"/>
                <a:gd name="T61" fmla="*/ 229 h 881"/>
                <a:gd name="T62" fmla="*/ 9 w 1570"/>
                <a:gd name="T63" fmla="*/ 154 h 881"/>
                <a:gd name="T64" fmla="*/ 47 w 1570"/>
                <a:gd name="T65" fmla="*/ 97 h 881"/>
                <a:gd name="T66" fmla="*/ 141 w 1570"/>
                <a:gd name="T67" fmla="*/ 12 h 881"/>
                <a:gd name="T68" fmla="*/ 217 w 1570"/>
                <a:gd name="T69" fmla="*/ 22 h 881"/>
                <a:gd name="T70" fmla="*/ 218 w 1570"/>
                <a:gd name="T71" fmla="*/ 19 h 881"/>
                <a:gd name="T72" fmla="*/ 217 w 1570"/>
                <a:gd name="T73" fmla="*/ 3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0" h="881">
                  <a:moveTo>
                    <a:pt x="217" y="31"/>
                  </a:moveTo>
                  <a:cubicBezTo>
                    <a:pt x="223" y="33"/>
                    <a:pt x="232" y="4"/>
                    <a:pt x="254" y="3"/>
                  </a:cubicBezTo>
                  <a:cubicBezTo>
                    <a:pt x="276" y="0"/>
                    <a:pt x="285" y="8"/>
                    <a:pt x="350" y="11"/>
                  </a:cubicBezTo>
                  <a:cubicBezTo>
                    <a:pt x="415" y="14"/>
                    <a:pt x="464" y="17"/>
                    <a:pt x="642" y="22"/>
                  </a:cubicBezTo>
                  <a:cubicBezTo>
                    <a:pt x="665" y="22"/>
                    <a:pt x="1333" y="35"/>
                    <a:pt x="1416" y="41"/>
                  </a:cubicBezTo>
                  <a:cubicBezTo>
                    <a:pt x="1440" y="43"/>
                    <a:pt x="1510" y="82"/>
                    <a:pt x="1548" y="88"/>
                  </a:cubicBezTo>
                  <a:cubicBezTo>
                    <a:pt x="1570" y="150"/>
                    <a:pt x="1556" y="215"/>
                    <a:pt x="1520" y="267"/>
                  </a:cubicBezTo>
                  <a:cubicBezTo>
                    <a:pt x="1510" y="299"/>
                    <a:pt x="1499" y="329"/>
                    <a:pt x="1492" y="362"/>
                  </a:cubicBezTo>
                  <a:cubicBezTo>
                    <a:pt x="1486" y="387"/>
                    <a:pt x="1470" y="383"/>
                    <a:pt x="1454" y="403"/>
                  </a:cubicBezTo>
                  <a:cubicBezTo>
                    <a:pt x="1454" y="419"/>
                    <a:pt x="1454" y="450"/>
                    <a:pt x="1445" y="456"/>
                  </a:cubicBezTo>
                  <a:cubicBezTo>
                    <a:pt x="1425" y="486"/>
                    <a:pt x="1404" y="518"/>
                    <a:pt x="1388" y="550"/>
                  </a:cubicBezTo>
                  <a:cubicBezTo>
                    <a:pt x="1374" y="578"/>
                    <a:pt x="1345" y="589"/>
                    <a:pt x="1322" y="611"/>
                  </a:cubicBezTo>
                  <a:cubicBezTo>
                    <a:pt x="1311" y="622"/>
                    <a:pt x="1292" y="648"/>
                    <a:pt x="1294" y="659"/>
                  </a:cubicBezTo>
                  <a:cubicBezTo>
                    <a:pt x="1263" y="686"/>
                    <a:pt x="1270" y="703"/>
                    <a:pt x="1234" y="715"/>
                  </a:cubicBezTo>
                  <a:cubicBezTo>
                    <a:pt x="1206" y="757"/>
                    <a:pt x="1197" y="752"/>
                    <a:pt x="1152" y="768"/>
                  </a:cubicBezTo>
                  <a:cubicBezTo>
                    <a:pt x="1127" y="805"/>
                    <a:pt x="1111" y="814"/>
                    <a:pt x="1067" y="824"/>
                  </a:cubicBezTo>
                  <a:cubicBezTo>
                    <a:pt x="1027" y="851"/>
                    <a:pt x="1021" y="869"/>
                    <a:pt x="972" y="881"/>
                  </a:cubicBezTo>
                  <a:cubicBezTo>
                    <a:pt x="925" y="878"/>
                    <a:pt x="877" y="880"/>
                    <a:pt x="831" y="872"/>
                  </a:cubicBezTo>
                  <a:cubicBezTo>
                    <a:pt x="820" y="870"/>
                    <a:pt x="812" y="858"/>
                    <a:pt x="802" y="853"/>
                  </a:cubicBezTo>
                  <a:cubicBezTo>
                    <a:pt x="750" y="827"/>
                    <a:pt x="707" y="792"/>
                    <a:pt x="651" y="777"/>
                  </a:cubicBezTo>
                  <a:cubicBezTo>
                    <a:pt x="634" y="765"/>
                    <a:pt x="612" y="761"/>
                    <a:pt x="595" y="749"/>
                  </a:cubicBezTo>
                  <a:cubicBezTo>
                    <a:pt x="580" y="739"/>
                    <a:pt x="571" y="722"/>
                    <a:pt x="557" y="711"/>
                  </a:cubicBezTo>
                  <a:cubicBezTo>
                    <a:pt x="536" y="694"/>
                    <a:pt x="513" y="680"/>
                    <a:pt x="491" y="664"/>
                  </a:cubicBezTo>
                  <a:cubicBezTo>
                    <a:pt x="482" y="658"/>
                    <a:pt x="463" y="645"/>
                    <a:pt x="463" y="645"/>
                  </a:cubicBezTo>
                  <a:cubicBezTo>
                    <a:pt x="427" y="592"/>
                    <a:pt x="373" y="556"/>
                    <a:pt x="311" y="541"/>
                  </a:cubicBezTo>
                  <a:cubicBezTo>
                    <a:pt x="305" y="532"/>
                    <a:pt x="301" y="521"/>
                    <a:pt x="293" y="513"/>
                  </a:cubicBezTo>
                  <a:cubicBezTo>
                    <a:pt x="285" y="505"/>
                    <a:pt x="271" y="503"/>
                    <a:pt x="264" y="494"/>
                  </a:cubicBezTo>
                  <a:cubicBezTo>
                    <a:pt x="227" y="448"/>
                    <a:pt x="289" y="476"/>
                    <a:pt x="226" y="456"/>
                  </a:cubicBezTo>
                  <a:cubicBezTo>
                    <a:pt x="183" y="413"/>
                    <a:pt x="170" y="408"/>
                    <a:pt x="132" y="352"/>
                  </a:cubicBezTo>
                  <a:cubicBezTo>
                    <a:pt x="119" y="333"/>
                    <a:pt x="75" y="314"/>
                    <a:pt x="75" y="314"/>
                  </a:cubicBezTo>
                  <a:cubicBezTo>
                    <a:pt x="52" y="281"/>
                    <a:pt x="22" y="263"/>
                    <a:pt x="0" y="229"/>
                  </a:cubicBezTo>
                  <a:cubicBezTo>
                    <a:pt x="3" y="204"/>
                    <a:pt x="1" y="178"/>
                    <a:pt x="9" y="154"/>
                  </a:cubicBezTo>
                  <a:cubicBezTo>
                    <a:pt x="17" y="132"/>
                    <a:pt x="47" y="97"/>
                    <a:pt x="47" y="97"/>
                  </a:cubicBezTo>
                  <a:cubicBezTo>
                    <a:pt x="62" y="50"/>
                    <a:pt x="96" y="28"/>
                    <a:pt x="141" y="12"/>
                  </a:cubicBezTo>
                  <a:cubicBezTo>
                    <a:pt x="166" y="15"/>
                    <a:pt x="195" y="10"/>
                    <a:pt x="217" y="22"/>
                  </a:cubicBezTo>
                  <a:cubicBezTo>
                    <a:pt x="228" y="28"/>
                    <a:pt x="218" y="6"/>
                    <a:pt x="218" y="19"/>
                  </a:cubicBezTo>
                  <a:cubicBezTo>
                    <a:pt x="222" y="11"/>
                    <a:pt x="220" y="40"/>
                    <a:pt x="217" y="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818" name="Freeform 18"/>
            <p:cNvSpPr>
              <a:spLocks/>
            </p:cNvSpPr>
            <p:nvPr/>
          </p:nvSpPr>
          <p:spPr bwMode="auto">
            <a:xfrm>
              <a:off x="2440" y="2944"/>
              <a:ext cx="851" cy="388"/>
            </a:xfrm>
            <a:custGeom>
              <a:avLst/>
              <a:gdLst>
                <a:gd name="T0" fmla="*/ 12 w 851"/>
                <a:gd name="T1" fmla="*/ 12 h 388"/>
                <a:gd name="T2" fmla="*/ 308 w 851"/>
                <a:gd name="T3" fmla="*/ 12 h 388"/>
                <a:gd name="T4" fmla="*/ 384 w 851"/>
                <a:gd name="T5" fmla="*/ 0 h 388"/>
                <a:gd name="T6" fmla="*/ 728 w 851"/>
                <a:gd name="T7" fmla="*/ 16 h 388"/>
                <a:gd name="T8" fmla="*/ 824 w 851"/>
                <a:gd name="T9" fmla="*/ 28 h 388"/>
                <a:gd name="T10" fmla="*/ 840 w 851"/>
                <a:gd name="T11" fmla="*/ 44 h 388"/>
                <a:gd name="T12" fmla="*/ 848 w 851"/>
                <a:gd name="T13" fmla="*/ 76 h 388"/>
                <a:gd name="T14" fmla="*/ 836 w 851"/>
                <a:gd name="T15" fmla="*/ 176 h 388"/>
                <a:gd name="T16" fmla="*/ 776 w 851"/>
                <a:gd name="T17" fmla="*/ 216 h 388"/>
                <a:gd name="T18" fmla="*/ 708 w 851"/>
                <a:gd name="T19" fmla="*/ 256 h 388"/>
                <a:gd name="T20" fmla="*/ 688 w 851"/>
                <a:gd name="T21" fmla="*/ 280 h 388"/>
                <a:gd name="T22" fmla="*/ 648 w 851"/>
                <a:gd name="T23" fmla="*/ 296 h 388"/>
                <a:gd name="T24" fmla="*/ 592 w 851"/>
                <a:gd name="T25" fmla="*/ 344 h 388"/>
                <a:gd name="T26" fmla="*/ 552 w 851"/>
                <a:gd name="T27" fmla="*/ 364 h 388"/>
                <a:gd name="T28" fmla="*/ 540 w 851"/>
                <a:gd name="T29" fmla="*/ 380 h 388"/>
                <a:gd name="T30" fmla="*/ 516 w 851"/>
                <a:gd name="T31" fmla="*/ 388 h 388"/>
                <a:gd name="T32" fmla="*/ 468 w 851"/>
                <a:gd name="T33" fmla="*/ 384 h 388"/>
                <a:gd name="T34" fmla="*/ 412 w 851"/>
                <a:gd name="T35" fmla="*/ 356 h 388"/>
                <a:gd name="T36" fmla="*/ 364 w 851"/>
                <a:gd name="T37" fmla="*/ 344 h 388"/>
                <a:gd name="T38" fmla="*/ 340 w 851"/>
                <a:gd name="T39" fmla="*/ 320 h 388"/>
                <a:gd name="T40" fmla="*/ 280 w 851"/>
                <a:gd name="T41" fmla="*/ 280 h 388"/>
                <a:gd name="T42" fmla="*/ 236 w 851"/>
                <a:gd name="T43" fmla="*/ 268 h 388"/>
                <a:gd name="T44" fmla="*/ 196 w 851"/>
                <a:gd name="T45" fmla="*/ 244 h 388"/>
                <a:gd name="T46" fmla="*/ 108 w 851"/>
                <a:gd name="T47" fmla="*/ 200 h 388"/>
                <a:gd name="T48" fmla="*/ 84 w 851"/>
                <a:gd name="T49" fmla="*/ 180 h 388"/>
                <a:gd name="T50" fmla="*/ 44 w 851"/>
                <a:gd name="T51" fmla="*/ 104 h 388"/>
                <a:gd name="T52" fmla="*/ 12 w 851"/>
                <a:gd name="T53" fmla="*/ 76 h 388"/>
                <a:gd name="T54" fmla="*/ 0 w 851"/>
                <a:gd name="T55" fmla="*/ 68 h 388"/>
                <a:gd name="T56" fmla="*/ 4 w 851"/>
                <a:gd name="T57" fmla="*/ 36 h 388"/>
                <a:gd name="T58" fmla="*/ 12 w 851"/>
                <a:gd name="T59" fmla="*/ 1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1" h="388">
                  <a:moveTo>
                    <a:pt x="12" y="12"/>
                  </a:moveTo>
                  <a:cubicBezTo>
                    <a:pt x="138" y="22"/>
                    <a:pt x="79" y="19"/>
                    <a:pt x="308" y="12"/>
                  </a:cubicBezTo>
                  <a:cubicBezTo>
                    <a:pt x="334" y="11"/>
                    <a:pt x="384" y="0"/>
                    <a:pt x="384" y="0"/>
                  </a:cubicBezTo>
                  <a:cubicBezTo>
                    <a:pt x="503" y="2"/>
                    <a:pt x="612" y="6"/>
                    <a:pt x="728" y="16"/>
                  </a:cubicBezTo>
                  <a:cubicBezTo>
                    <a:pt x="755" y="7"/>
                    <a:pt x="795" y="24"/>
                    <a:pt x="824" y="28"/>
                  </a:cubicBezTo>
                  <a:cubicBezTo>
                    <a:pt x="839" y="33"/>
                    <a:pt x="836" y="28"/>
                    <a:pt x="840" y="44"/>
                  </a:cubicBezTo>
                  <a:cubicBezTo>
                    <a:pt x="843" y="55"/>
                    <a:pt x="848" y="76"/>
                    <a:pt x="848" y="76"/>
                  </a:cubicBezTo>
                  <a:cubicBezTo>
                    <a:pt x="848" y="82"/>
                    <a:pt x="851" y="154"/>
                    <a:pt x="836" y="176"/>
                  </a:cubicBezTo>
                  <a:cubicBezTo>
                    <a:pt x="820" y="200"/>
                    <a:pt x="799" y="203"/>
                    <a:pt x="776" y="216"/>
                  </a:cubicBezTo>
                  <a:cubicBezTo>
                    <a:pt x="752" y="229"/>
                    <a:pt x="735" y="247"/>
                    <a:pt x="708" y="256"/>
                  </a:cubicBezTo>
                  <a:cubicBezTo>
                    <a:pt x="701" y="263"/>
                    <a:pt x="697" y="274"/>
                    <a:pt x="688" y="280"/>
                  </a:cubicBezTo>
                  <a:cubicBezTo>
                    <a:pt x="641" y="309"/>
                    <a:pt x="684" y="271"/>
                    <a:pt x="648" y="296"/>
                  </a:cubicBezTo>
                  <a:cubicBezTo>
                    <a:pt x="629" y="310"/>
                    <a:pt x="612" y="331"/>
                    <a:pt x="592" y="344"/>
                  </a:cubicBezTo>
                  <a:cubicBezTo>
                    <a:pt x="579" y="352"/>
                    <a:pt x="565" y="356"/>
                    <a:pt x="552" y="364"/>
                  </a:cubicBezTo>
                  <a:cubicBezTo>
                    <a:pt x="548" y="369"/>
                    <a:pt x="546" y="376"/>
                    <a:pt x="540" y="380"/>
                  </a:cubicBezTo>
                  <a:cubicBezTo>
                    <a:pt x="533" y="385"/>
                    <a:pt x="516" y="388"/>
                    <a:pt x="516" y="388"/>
                  </a:cubicBezTo>
                  <a:cubicBezTo>
                    <a:pt x="500" y="387"/>
                    <a:pt x="484" y="388"/>
                    <a:pt x="468" y="384"/>
                  </a:cubicBezTo>
                  <a:cubicBezTo>
                    <a:pt x="449" y="379"/>
                    <a:pt x="431" y="363"/>
                    <a:pt x="412" y="356"/>
                  </a:cubicBezTo>
                  <a:cubicBezTo>
                    <a:pt x="398" y="351"/>
                    <a:pt x="379" y="348"/>
                    <a:pt x="364" y="344"/>
                  </a:cubicBezTo>
                  <a:cubicBezTo>
                    <a:pt x="325" y="318"/>
                    <a:pt x="385" y="360"/>
                    <a:pt x="340" y="320"/>
                  </a:cubicBezTo>
                  <a:cubicBezTo>
                    <a:pt x="323" y="305"/>
                    <a:pt x="299" y="293"/>
                    <a:pt x="280" y="280"/>
                  </a:cubicBezTo>
                  <a:cubicBezTo>
                    <a:pt x="267" y="272"/>
                    <a:pt x="236" y="268"/>
                    <a:pt x="236" y="268"/>
                  </a:cubicBezTo>
                  <a:cubicBezTo>
                    <a:pt x="224" y="250"/>
                    <a:pt x="217" y="248"/>
                    <a:pt x="196" y="244"/>
                  </a:cubicBezTo>
                  <a:cubicBezTo>
                    <a:pt x="167" y="229"/>
                    <a:pt x="139" y="212"/>
                    <a:pt x="108" y="200"/>
                  </a:cubicBezTo>
                  <a:cubicBezTo>
                    <a:pt x="101" y="193"/>
                    <a:pt x="91" y="188"/>
                    <a:pt x="84" y="180"/>
                  </a:cubicBezTo>
                  <a:cubicBezTo>
                    <a:pt x="65" y="158"/>
                    <a:pt x="58" y="129"/>
                    <a:pt x="44" y="104"/>
                  </a:cubicBezTo>
                  <a:cubicBezTo>
                    <a:pt x="34" y="86"/>
                    <a:pt x="34" y="91"/>
                    <a:pt x="12" y="76"/>
                  </a:cubicBezTo>
                  <a:cubicBezTo>
                    <a:pt x="8" y="73"/>
                    <a:pt x="0" y="68"/>
                    <a:pt x="0" y="68"/>
                  </a:cubicBezTo>
                  <a:cubicBezTo>
                    <a:pt x="1" y="57"/>
                    <a:pt x="0" y="46"/>
                    <a:pt x="4" y="36"/>
                  </a:cubicBezTo>
                  <a:cubicBezTo>
                    <a:pt x="14" y="7"/>
                    <a:pt x="21" y="40"/>
                    <a:pt x="12" y="1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460819" name="AutoShape 19"/>
            <p:cNvCxnSpPr>
              <a:cxnSpLocks noChangeShapeType="1"/>
              <a:stCxn id="460811" idx="3"/>
              <a:endCxn id="460818" idx="8"/>
            </p:cNvCxnSpPr>
            <p:nvPr/>
          </p:nvCxnSpPr>
          <p:spPr bwMode="auto">
            <a:xfrm flipH="1">
              <a:off x="3216" y="1176"/>
              <a:ext cx="1536" cy="1984"/>
            </a:xfrm>
            <a:prstGeom prst="bentConnector3">
              <a:avLst>
                <a:gd name="adj1" fmla="val -9375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20" name="AutoShape 20"/>
            <p:cNvSpPr>
              <a:spLocks noChangeArrowheads="1"/>
            </p:cNvSpPr>
            <p:nvPr/>
          </p:nvSpPr>
          <p:spPr bwMode="auto">
            <a:xfrm>
              <a:off x="4176" y="2112"/>
              <a:ext cx="1440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 b="1"/>
                <a:t>Sympathetic</a:t>
              </a:r>
            </a:p>
            <a:p>
              <a:pPr algn="ctr"/>
              <a:r>
                <a:rPr lang="cs-CZ" altLang="en-US" sz="1800" b="1"/>
                <a:t>nervous system</a:t>
              </a:r>
              <a:endParaRPr lang="en-US" altLang="en-US" sz="2400"/>
            </a:p>
          </p:txBody>
        </p:sp>
        <p:sp>
          <p:nvSpPr>
            <p:cNvPr id="460821" name="AutoShape 21"/>
            <p:cNvSpPr>
              <a:spLocks noChangeArrowheads="1"/>
            </p:cNvSpPr>
            <p:nvPr/>
          </p:nvSpPr>
          <p:spPr bwMode="auto">
            <a:xfrm>
              <a:off x="672" y="2160"/>
              <a:ext cx="1056" cy="43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 b="1"/>
                <a:t>Pituitary</a:t>
              </a:r>
            </a:p>
            <a:p>
              <a:pPr algn="ctr"/>
              <a:r>
                <a:rPr lang="cs-CZ" altLang="en-US" sz="1800" b="1"/>
                <a:t>ACTH</a:t>
              </a:r>
              <a:endParaRPr lang="en-US" altLang="en-US" sz="2400"/>
            </a:p>
          </p:txBody>
        </p:sp>
        <p:cxnSp>
          <p:nvCxnSpPr>
            <p:cNvPr id="460822" name="AutoShape 22"/>
            <p:cNvCxnSpPr>
              <a:cxnSpLocks noChangeShapeType="1"/>
              <a:stCxn id="460812" idx="1"/>
              <a:endCxn id="460821" idx="0"/>
            </p:cNvCxnSpPr>
            <p:nvPr/>
          </p:nvCxnSpPr>
          <p:spPr bwMode="auto">
            <a:xfrm rot="10800000" flipH="1" flipV="1">
              <a:off x="1008" y="1176"/>
              <a:ext cx="192" cy="984"/>
            </a:xfrm>
            <a:prstGeom prst="bentConnector4">
              <a:avLst>
                <a:gd name="adj1" fmla="val -75000"/>
                <a:gd name="adj2" fmla="val 63417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23" name="AutoShape 23"/>
            <p:cNvCxnSpPr>
              <a:cxnSpLocks noChangeShapeType="1"/>
              <a:stCxn id="460821" idx="2"/>
              <a:endCxn id="460817" idx="27"/>
            </p:cNvCxnSpPr>
            <p:nvPr/>
          </p:nvCxnSpPr>
          <p:spPr bwMode="auto">
            <a:xfrm rot="16200000" flipH="1">
              <a:off x="1409" y="2383"/>
              <a:ext cx="609" cy="1028"/>
            </a:xfrm>
            <a:prstGeom prst="bentConnector2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24" name="AutoShape 24"/>
            <p:cNvCxnSpPr>
              <a:cxnSpLocks noChangeShapeType="1"/>
              <a:stCxn id="460812" idx="0"/>
              <a:endCxn id="460812" idx="3"/>
            </p:cNvCxnSpPr>
            <p:nvPr/>
          </p:nvCxnSpPr>
          <p:spPr bwMode="auto">
            <a:xfrm rot="5400000" flipV="1">
              <a:off x="1992" y="672"/>
              <a:ext cx="264" cy="744"/>
            </a:xfrm>
            <a:prstGeom prst="curvedConnector4">
              <a:avLst>
                <a:gd name="adj1" fmla="val -54546"/>
                <a:gd name="adj2" fmla="val 119356"/>
              </a:avLst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25" name="AutoShape 25"/>
            <p:cNvCxnSpPr>
              <a:cxnSpLocks noChangeShapeType="1"/>
              <a:stCxn id="460811" idx="0"/>
              <a:endCxn id="460811" idx="1"/>
            </p:cNvCxnSpPr>
            <p:nvPr/>
          </p:nvCxnSpPr>
          <p:spPr bwMode="auto">
            <a:xfrm rot="16200000" flipH="1" flipV="1">
              <a:off x="3504" y="672"/>
              <a:ext cx="264" cy="744"/>
            </a:xfrm>
            <a:prstGeom prst="curvedConnector4">
              <a:avLst>
                <a:gd name="adj1" fmla="val -54546"/>
                <a:gd name="adj2" fmla="val 119356"/>
              </a:avLst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>
              <a:off x="4080" y="3312"/>
              <a:ext cx="1344" cy="768"/>
            </a:xfrm>
            <a:prstGeom prst="wedgeRoundRectCallout">
              <a:avLst>
                <a:gd name="adj1" fmla="val -97843"/>
                <a:gd name="adj2" fmla="val -6979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800" b="1"/>
                <a:t>Preganglional cholinergic fibers</a:t>
              </a:r>
            </a:p>
          </p:txBody>
        </p:sp>
        <p:sp>
          <p:nvSpPr>
            <p:cNvPr id="460827" name="Text Box 27"/>
            <p:cNvSpPr txBox="1">
              <a:spLocks noChangeArrowheads="1"/>
            </p:cNvSpPr>
            <p:nvPr/>
          </p:nvSpPr>
          <p:spPr bwMode="auto">
            <a:xfrm>
              <a:off x="1862" y="3287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sz="1800" b="1"/>
                <a:t>cortisol</a:t>
              </a:r>
              <a:endParaRPr lang="en-US" altLang="en-US" sz="2400"/>
            </a:p>
          </p:txBody>
        </p:sp>
        <p:sp>
          <p:nvSpPr>
            <p:cNvPr id="460828" name="Text Box 28"/>
            <p:cNvSpPr txBox="1">
              <a:spLocks noChangeArrowheads="1"/>
            </p:cNvSpPr>
            <p:nvPr/>
          </p:nvSpPr>
          <p:spPr bwMode="auto">
            <a:xfrm>
              <a:off x="2426" y="2926"/>
              <a:ext cx="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sz="1800" b="1"/>
                <a:t>epinephrine</a:t>
              </a: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23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71E1C1-3386-4B9A-A9EA-441FF89FCE88}" type="slidenum">
              <a:rPr lang="cs-CZ" altLang="cs-CZ" sz="14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cs-CZ" altLang="cs-CZ" sz="1400" smtClean="0">
              <a:latin typeface="Arial" panose="020B0604020202020204" pitchFamily="34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23863"/>
            <a:ext cx="8229600" cy="1420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000" b="1" smtClean="0">
                <a:solidFill>
                  <a:srgbClr val="FF0000"/>
                </a:solidFill>
              </a:rPr>
              <a:t>The END</a:t>
            </a:r>
          </a:p>
          <a:p>
            <a:pPr algn="ctr" eaLnBrk="1" hangingPunct="1">
              <a:buFontTx/>
              <a:buNone/>
            </a:pPr>
            <a:endParaRPr lang="cs-CZ" altLang="cs-CZ" sz="4000" b="1" smtClean="0">
              <a:solidFill>
                <a:srgbClr val="FF0000"/>
              </a:solidFill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Medical Faculty, Institute of Pathological Physiology</a:t>
            </a:r>
            <a:endParaRPr lang="en-US" altLang="cs-CZ" sz="24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/>
            <a:endParaRPr lang="en-US" altLang="cs-CZ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altLang="en-US" sz="240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en-US" sz="2400">
                <a:solidFill>
                  <a:srgbClr val="FF0000"/>
                </a:solidFill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24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AAFA-ECC3-4C69-A3A3-AC58BD8CA6F9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0"/>
            <a:ext cx="3648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1676400" y="884238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Stress system</a:t>
            </a:r>
            <a:endParaRPr lang="cs-CZ" altLang="en-US" sz="4000" b="1">
              <a:solidFill>
                <a:schemeClr val="accent2"/>
              </a:solidFill>
            </a:endParaRP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304800" y="2209800"/>
            <a:ext cx="7620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 b="1" dirty="0">
                <a:solidFill>
                  <a:srgbClr val="009999"/>
                </a:solidFill>
              </a:rPr>
              <a:t>Mechanisms of stress activation:</a:t>
            </a:r>
          </a:p>
          <a:p>
            <a:pPr lvl="1"/>
            <a:endParaRPr lang="en-US" altLang="en-US" b="1" u="sng" dirty="0"/>
          </a:p>
          <a:p>
            <a:pPr lvl="1"/>
            <a:r>
              <a:rPr lang="en-US" altLang="en-US" b="1" dirty="0"/>
              <a:t>1. Activation of cerebral cortex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b="1" dirty="0"/>
              <a:t>2. Activation of </a:t>
            </a:r>
            <a:r>
              <a:rPr lang="en-US" altLang="en-US" b="1" dirty="0" smtClean="0"/>
              <a:t>hypothalamus</a:t>
            </a:r>
            <a:endParaRPr lang="en-US" altLang="en-US" b="1" dirty="0"/>
          </a:p>
          <a:p>
            <a:pPr lvl="1"/>
            <a:endParaRPr lang="en-US" altLang="en-US" b="1" u="sng" dirty="0"/>
          </a:p>
          <a:p>
            <a:pPr lvl="1"/>
            <a:r>
              <a:rPr lang="en-US" altLang="en-US" b="1" dirty="0"/>
              <a:t>3. </a:t>
            </a:r>
            <a:r>
              <a:rPr lang="en-US" altLang="en-US" b="1" dirty="0" smtClean="0"/>
              <a:t>Neuro</a:t>
            </a:r>
            <a:r>
              <a:rPr lang="cs-CZ" altLang="en-US" b="1" dirty="0" smtClean="0"/>
              <a:t>-</a:t>
            </a:r>
            <a:r>
              <a:rPr lang="en-US" altLang="en-US" b="1" dirty="0" smtClean="0"/>
              <a:t>humoral </a:t>
            </a:r>
            <a:r>
              <a:rPr lang="en-US" altLang="en-US" b="1" dirty="0"/>
              <a:t>response </a:t>
            </a:r>
          </a:p>
          <a:p>
            <a:pPr lvl="1"/>
            <a:r>
              <a:rPr lang="en-US" altLang="en-US" b="1" dirty="0"/>
              <a:t>	(</a:t>
            </a:r>
            <a:r>
              <a:rPr lang="en-US" altLang="en-US" b="1" dirty="0" err="1"/>
              <a:t>sympatho</a:t>
            </a:r>
            <a:r>
              <a:rPr lang="en-US" altLang="en-US" b="1" dirty="0"/>
              <a:t> - adrenal axis, pituitary - adrenal axis)</a:t>
            </a:r>
          </a:p>
          <a:p>
            <a:pPr lvl="1"/>
            <a:endParaRPr lang="en-US" altLang="en-US" b="1" dirty="0"/>
          </a:p>
          <a:p>
            <a:pPr lvl="1"/>
            <a:r>
              <a:rPr lang="en-US" altLang="en-US" b="1" dirty="0"/>
              <a:t>4. Peripheral actions</a:t>
            </a:r>
          </a:p>
          <a:p>
            <a:pPr lvl="1"/>
            <a:r>
              <a:rPr lang="en-US" altLang="en-US" b="1" dirty="0"/>
              <a:t>	(metabolic, cardiovascular, </a:t>
            </a:r>
            <a:r>
              <a:rPr lang="en-US" altLang="en-US" b="1" dirty="0" err="1" smtClean="0"/>
              <a:t>immun</a:t>
            </a:r>
            <a:r>
              <a:rPr lang="cs-CZ" altLang="en-US" b="1" dirty="0" smtClean="0"/>
              <a:t>e system</a:t>
            </a:r>
            <a:r>
              <a:rPr lang="en-US" altLang="en-US" b="1" dirty="0" smtClean="0"/>
              <a:t>...)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76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3039</Words>
  <Application>Microsoft Office PowerPoint</Application>
  <PresentationFormat>On-screen Show (4:3)</PresentationFormat>
  <Paragraphs>690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General patho-physiology: stress, neural and other control, autonomous nervous system, hormonal control, system approach…</vt:lpstr>
      <vt:lpstr>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 axes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control concepts, control theory</vt:lpstr>
      <vt:lpstr>Control system: Negative feed-back</vt:lpstr>
      <vt:lpstr> Control system: Positive feed-back</vt:lpstr>
      <vt:lpstr>Examples – negative and positive feed-back</vt:lpstr>
      <vt:lpstr>Homeostasis, control circuit simplified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Autonomous nervous system</vt:lpstr>
      <vt:lpstr>Neurotransmitter examples</vt:lpstr>
      <vt:lpstr>nicotinic and muscarinic cholinergic receptors</vt:lpstr>
      <vt:lpstr>Neural pathways/ neural control</vt:lpstr>
      <vt:lpstr>Circulation and vaso-motor control</vt:lpstr>
      <vt:lpstr>PowerPoint Presentation</vt:lpstr>
      <vt:lpstr>PowerPoint Presentation</vt:lpstr>
      <vt:lpstr>PowerPoint Presentation</vt:lpstr>
      <vt:lpstr>PowerPoint Presentation</vt:lpstr>
      <vt:lpstr>Baroreflex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Sympathetic</vt:lpstr>
      <vt:lpstr>Parasympathetic</vt:lpstr>
      <vt:lpstr>Temperature control, fever, hypothermia</vt:lpstr>
      <vt:lpstr>PowerPoint Presentation</vt:lpstr>
      <vt:lpstr>PowerPoint Presentation</vt:lpstr>
      <vt:lpstr>Přehřátí, úpal/ úžeh…</vt:lpstr>
      <vt:lpstr>Fever, temperature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Inflammation</vt:lpstr>
      <vt:lpstr>PowerPoint Presentation</vt:lpstr>
      <vt:lpstr>Acid base balance</vt:lpstr>
      <vt:lpstr>Fyziologické regulace se uplatňují u patologických stavů, hranice mezi fyziologickým a patologickým je neostrá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Bazální metabolismus</vt:lpstr>
      <vt:lpstr>PowerPoint Presentation</vt:lpstr>
    </vt:vector>
  </TitlesOfParts>
  <Company>Patofyziologický ústav 1. 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</dc:title>
  <dc:creator>Petr</dc:creator>
  <cp:lastModifiedBy>Marsalek, Petr</cp:lastModifiedBy>
  <cp:revision>355</cp:revision>
  <cp:lastPrinted>2024-10-23T19:05:07Z</cp:lastPrinted>
  <dcterms:created xsi:type="dcterms:W3CDTF">2004-07-13T10:52:45Z</dcterms:created>
  <dcterms:modified xsi:type="dcterms:W3CDTF">2024-10-24T12:25:01Z</dcterms:modified>
</cp:coreProperties>
</file>