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541" r:id="rId2"/>
    <p:sldId id="597" r:id="rId3"/>
    <p:sldId id="543" r:id="rId4"/>
    <p:sldId id="545" r:id="rId5"/>
    <p:sldId id="546" r:id="rId6"/>
    <p:sldId id="547" r:id="rId7"/>
    <p:sldId id="544" r:id="rId8"/>
    <p:sldId id="549" r:id="rId9"/>
    <p:sldId id="548" r:id="rId10"/>
    <p:sldId id="550" r:id="rId11"/>
    <p:sldId id="598" r:id="rId12"/>
    <p:sldId id="551" r:id="rId13"/>
    <p:sldId id="554" r:id="rId14"/>
    <p:sldId id="553" r:id="rId15"/>
    <p:sldId id="555" r:id="rId16"/>
    <p:sldId id="594" r:id="rId17"/>
    <p:sldId id="595" r:id="rId18"/>
    <p:sldId id="556" r:id="rId19"/>
    <p:sldId id="557" r:id="rId20"/>
    <p:sldId id="558" r:id="rId21"/>
    <p:sldId id="559" r:id="rId22"/>
    <p:sldId id="560" r:id="rId23"/>
    <p:sldId id="599" r:id="rId24"/>
    <p:sldId id="562" r:id="rId25"/>
    <p:sldId id="600" r:id="rId26"/>
    <p:sldId id="564" r:id="rId27"/>
    <p:sldId id="565" r:id="rId28"/>
    <p:sldId id="566" r:id="rId29"/>
    <p:sldId id="601" r:id="rId30"/>
    <p:sldId id="568" r:id="rId31"/>
    <p:sldId id="569" r:id="rId32"/>
    <p:sldId id="570" r:id="rId33"/>
    <p:sldId id="571" r:id="rId34"/>
    <p:sldId id="602" r:id="rId35"/>
    <p:sldId id="573" r:id="rId36"/>
    <p:sldId id="574" r:id="rId37"/>
    <p:sldId id="575" r:id="rId38"/>
    <p:sldId id="603" r:id="rId39"/>
    <p:sldId id="577" r:id="rId40"/>
    <p:sldId id="578" r:id="rId41"/>
    <p:sldId id="579" r:id="rId42"/>
    <p:sldId id="580" r:id="rId43"/>
    <p:sldId id="581" r:id="rId44"/>
    <p:sldId id="582" r:id="rId45"/>
    <p:sldId id="583" r:id="rId46"/>
    <p:sldId id="584" r:id="rId47"/>
    <p:sldId id="585" r:id="rId48"/>
    <p:sldId id="586" r:id="rId49"/>
    <p:sldId id="587" r:id="rId50"/>
    <p:sldId id="588" r:id="rId51"/>
    <p:sldId id="589" r:id="rId52"/>
    <p:sldId id="590" r:id="rId53"/>
    <p:sldId id="591" r:id="rId54"/>
    <p:sldId id="592" r:id="rId55"/>
    <p:sldId id="593" r:id="rId56"/>
    <p:sldId id="596" r:id="rId57"/>
    <p:sldId id="308" r:id="rId58"/>
    <p:sldId id="461" r:id="rId59"/>
    <p:sldId id="465" r:id="rId60"/>
    <p:sldId id="464" r:id="rId61"/>
    <p:sldId id="466" r:id="rId62"/>
    <p:sldId id="467" r:id="rId63"/>
    <p:sldId id="470" r:id="rId64"/>
    <p:sldId id="469" r:id="rId65"/>
    <p:sldId id="471" r:id="rId66"/>
    <p:sldId id="472" r:id="rId67"/>
    <p:sldId id="478" r:id="rId68"/>
    <p:sldId id="474" r:id="rId69"/>
    <p:sldId id="473" r:id="rId70"/>
    <p:sldId id="475" r:id="rId71"/>
    <p:sldId id="476" r:id="rId72"/>
    <p:sldId id="485" r:id="rId73"/>
    <p:sldId id="486" r:id="rId74"/>
    <p:sldId id="491" r:id="rId75"/>
    <p:sldId id="488" r:id="rId76"/>
    <p:sldId id="493" r:id="rId77"/>
    <p:sldId id="487" r:id="rId78"/>
  </p:sldIdLst>
  <p:sldSz cx="10287000" cy="6858000" type="35mm"/>
  <p:notesSz cx="6858000" cy="97742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99"/>
    <a:srgbClr val="6600CC"/>
    <a:srgbClr val="990099"/>
    <a:srgbClr val="CC00CC"/>
    <a:srgbClr val="333333"/>
    <a:srgbClr val="000099"/>
    <a:srgbClr val="0033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25" autoAdjust="0"/>
  </p:normalViewPr>
  <p:slideViewPr>
    <p:cSldViewPr>
      <p:cViewPr varScale="1">
        <p:scale>
          <a:sx n="142" d="100"/>
          <a:sy n="142" d="100"/>
        </p:scale>
        <p:origin x="234" y="126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00800" y="9374188"/>
            <a:ext cx="387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8CB3B553-7098-4E3A-8CBC-65A203988BB9}" type="slidenum">
              <a:rPr lang="cs-CZ" altLang="en-US" sz="1400" b="0"/>
              <a:pPr algn="r"/>
              <a:t>‹#›</a:t>
            </a:fld>
            <a:endParaRPr lang="cs-CZ" altLang="en-US" sz="14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8838" y="852488"/>
            <a:ext cx="5140325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6613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Click to edit Master notes styles</a:t>
            </a:r>
          </a:p>
          <a:p>
            <a:pPr lvl="1"/>
            <a:r>
              <a:rPr lang="cs-CZ" altLang="en-US" smtClean="0"/>
              <a:t>Second Level</a:t>
            </a:r>
          </a:p>
          <a:p>
            <a:pPr lvl="2"/>
            <a:r>
              <a:rPr lang="cs-CZ" altLang="en-US" smtClean="0"/>
              <a:t>Third Level</a:t>
            </a:r>
          </a:p>
          <a:p>
            <a:pPr lvl="3"/>
            <a:r>
              <a:rPr lang="cs-CZ" altLang="en-US" smtClean="0"/>
              <a:t>Fourth Level</a:t>
            </a:r>
          </a:p>
          <a:p>
            <a:pPr lvl="4"/>
            <a:r>
              <a:rPr lang="cs-CZ" altLang="en-US" smtClean="0"/>
              <a:t>Fifth Level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00800" y="9374188"/>
            <a:ext cx="387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ED926F30-9242-4B13-BBC4-8110263A99CE}" type="slidenum">
              <a:rPr lang="cs-CZ" altLang="en-US" sz="1400" b="0"/>
              <a:pPr algn="r"/>
              <a:t>‹#›</a:t>
            </a:fld>
            <a:endParaRPr lang="cs-CZ" altLang="en-US" sz="14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3830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71491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93363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573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73141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8804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8324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709738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675" y="4589463"/>
            <a:ext cx="88725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23410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0731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365125"/>
            <a:ext cx="887253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5" y="1681163"/>
            <a:ext cx="43529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025" y="2505075"/>
            <a:ext cx="435292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8588" y="1681163"/>
            <a:ext cx="4371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8588" y="2505075"/>
            <a:ext cx="43719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0509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5651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3024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57918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52901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9804"/>
                <a:invGamma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7938"/>
            <a:ext cx="10274300" cy="6838950"/>
            <a:chOff x="0" y="5"/>
            <a:chExt cx="6472" cy="4308"/>
          </a:xfrm>
        </p:grpSpPr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3818" y="999"/>
              <a:ext cx="2654" cy="3314"/>
            </a:xfrm>
            <a:custGeom>
              <a:avLst/>
              <a:gdLst>
                <a:gd name="T0" fmla="*/ 2143 w 2654"/>
                <a:gd name="T1" fmla="*/ 3312 h 3314"/>
                <a:gd name="T2" fmla="*/ 2653 w 2654"/>
                <a:gd name="T3" fmla="*/ 3313 h 3314"/>
                <a:gd name="T4" fmla="*/ 2653 w 2654"/>
                <a:gd name="T5" fmla="*/ 1437 h 3314"/>
                <a:gd name="T6" fmla="*/ 0 w 2654"/>
                <a:gd name="T7" fmla="*/ 0 h 3314"/>
                <a:gd name="T8" fmla="*/ 226 w 2654"/>
                <a:gd name="T9" fmla="*/ 150 h 3314"/>
                <a:gd name="T10" fmla="*/ 412 w 2654"/>
                <a:gd name="T11" fmla="*/ 279 h 3314"/>
                <a:gd name="T12" fmla="*/ 621 w 2654"/>
                <a:gd name="T13" fmla="*/ 441 h 3314"/>
                <a:gd name="T14" fmla="*/ 824 w 2654"/>
                <a:gd name="T15" fmla="*/ 612 h 3314"/>
                <a:gd name="T16" fmla="*/ 1121 w 2654"/>
                <a:gd name="T17" fmla="*/ 903 h 3314"/>
                <a:gd name="T18" fmla="*/ 1384 w 2654"/>
                <a:gd name="T19" fmla="*/ 1212 h 3314"/>
                <a:gd name="T20" fmla="*/ 1575 w 2654"/>
                <a:gd name="T21" fmla="*/ 1482 h 3314"/>
                <a:gd name="T22" fmla="*/ 1742 w 2654"/>
                <a:gd name="T23" fmla="*/ 1761 h 3314"/>
                <a:gd name="T24" fmla="*/ 1873 w 2654"/>
                <a:gd name="T25" fmla="*/ 2040 h 3314"/>
                <a:gd name="T26" fmla="*/ 1970 w 2654"/>
                <a:gd name="T27" fmla="*/ 2295 h 3314"/>
                <a:gd name="T28" fmla="*/ 2035 w 2654"/>
                <a:gd name="T29" fmla="*/ 2511 h 3314"/>
                <a:gd name="T30" fmla="*/ 2096 w 2654"/>
                <a:gd name="T31" fmla="*/ 2778 h 3314"/>
                <a:gd name="T32" fmla="*/ 2126 w 2654"/>
                <a:gd name="T33" fmla="*/ 3012 h 3314"/>
                <a:gd name="T34" fmla="*/ 2143 w 2654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54" h="3314">
                  <a:moveTo>
                    <a:pt x="2143" y="3312"/>
                  </a:moveTo>
                  <a:lnTo>
                    <a:pt x="2653" y="3313"/>
                  </a:lnTo>
                  <a:lnTo>
                    <a:pt x="2653" y="1437"/>
                  </a:lnTo>
                  <a:lnTo>
                    <a:pt x="0" y="0"/>
                  </a:lnTo>
                  <a:lnTo>
                    <a:pt x="226" y="150"/>
                  </a:lnTo>
                  <a:lnTo>
                    <a:pt x="412" y="279"/>
                  </a:lnTo>
                  <a:lnTo>
                    <a:pt x="621" y="441"/>
                  </a:lnTo>
                  <a:lnTo>
                    <a:pt x="824" y="612"/>
                  </a:lnTo>
                  <a:lnTo>
                    <a:pt x="1121" y="903"/>
                  </a:lnTo>
                  <a:lnTo>
                    <a:pt x="1384" y="1212"/>
                  </a:lnTo>
                  <a:lnTo>
                    <a:pt x="1575" y="1482"/>
                  </a:lnTo>
                  <a:lnTo>
                    <a:pt x="1742" y="1761"/>
                  </a:lnTo>
                  <a:lnTo>
                    <a:pt x="1873" y="2040"/>
                  </a:lnTo>
                  <a:lnTo>
                    <a:pt x="1970" y="2295"/>
                  </a:lnTo>
                  <a:lnTo>
                    <a:pt x="2035" y="2511"/>
                  </a:lnTo>
                  <a:lnTo>
                    <a:pt x="2096" y="2778"/>
                  </a:lnTo>
                  <a:lnTo>
                    <a:pt x="2126" y="3012"/>
                  </a:lnTo>
                  <a:lnTo>
                    <a:pt x="2143" y="3312"/>
                  </a:lnTo>
                </a:path>
              </a:pathLst>
            </a:custGeom>
            <a:gradFill rotWithShape="0">
              <a:gsLst>
                <a:gs pos="0">
                  <a:srgbClr val="0000FF">
                    <a:gamma/>
                    <a:shade val="80000"/>
                    <a:invGamma/>
                  </a:srgbClr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7" name="Arc 3"/>
            <p:cNvSpPr>
              <a:spLocks/>
            </p:cNvSpPr>
            <p:nvPr/>
          </p:nvSpPr>
          <p:spPr bwMode="auto">
            <a:xfrm>
              <a:off x="0" y="5"/>
              <a:ext cx="5956" cy="43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Click to edit Master text styles</a:t>
            </a:r>
          </a:p>
          <a:p>
            <a:pPr lvl="1"/>
            <a:r>
              <a:rPr lang="cs-CZ" altLang="en-US" smtClean="0"/>
              <a:t>Second Level</a:t>
            </a:r>
          </a:p>
          <a:p>
            <a:pPr lvl="2"/>
            <a:r>
              <a:rPr lang="cs-CZ" altLang="en-US" smtClean="0"/>
              <a:t>Third Level</a:t>
            </a:r>
          </a:p>
          <a:p>
            <a:pPr lvl="3"/>
            <a:r>
              <a:rPr lang="cs-CZ" altLang="en-US" smtClean="0"/>
              <a:t>Fourth Level</a:t>
            </a:r>
          </a:p>
          <a:p>
            <a:pPr lvl="4"/>
            <a:r>
              <a:rPr lang="cs-CZ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"/>
          <a:stretch>
            <a:fillRect/>
          </a:stretch>
        </p:blipFill>
        <p:spPr bwMode="auto">
          <a:xfrm>
            <a:off x="0" y="-79375"/>
            <a:ext cx="10287000" cy="693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228600" y="4953000"/>
            <a:ext cx="9753600" cy="1601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en-US" sz="3000" dirty="0">
                <a:solidFill>
                  <a:schemeClr val="tx2"/>
                </a:solidFill>
                <a:latin typeface="Arial" panose="020B0604020202020204" pitchFamily="34" charset="0"/>
              </a:rPr>
              <a:t>EXAMINATION OF ENDOCRINE DISORDERS (2)</a:t>
            </a:r>
            <a:endParaRPr lang="cs-CZ" altLang="en-US" sz="4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r>
              <a:rPr lang="cs-CZ" altLang="en-US" sz="3000" dirty="0">
                <a:solidFill>
                  <a:schemeClr val="tx2"/>
                </a:solidFill>
                <a:latin typeface="Arial" panose="020B0604020202020204" pitchFamily="34" charset="0"/>
              </a:rPr>
              <a:t>Case reports</a:t>
            </a:r>
            <a:endParaRPr lang="cs-CZ" altLang="en-US" sz="32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en-US" sz="2600" b="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Prof.</a:t>
            </a:r>
            <a:r>
              <a:rPr lang="en-GB" altLang="en-US" sz="2600" b="0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cs-CZ" altLang="en-US" sz="2600" b="0" dirty="0" smtClean="0">
                <a:solidFill>
                  <a:schemeClr val="tx2"/>
                </a:solidFill>
                <a:latin typeface="Arial" panose="020B0604020202020204" pitchFamily="34" charset="0"/>
              </a:rPr>
              <a:t>Dr</a:t>
            </a:r>
            <a:r>
              <a:rPr lang="cs-CZ" altLang="en-US" sz="2600" b="0" dirty="0">
                <a:solidFill>
                  <a:schemeClr val="tx2"/>
                </a:solidFill>
                <a:latin typeface="Arial" panose="020B0604020202020204" pitchFamily="34" charset="0"/>
              </a:rPr>
              <a:t>. Pavel Maruna</a:t>
            </a:r>
            <a:endParaRPr lang="cs-CZ" altLang="en-US" sz="2600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AutoShape 2"/>
          <p:cNvSpPr>
            <a:spLocks noChangeArrowheads="1"/>
          </p:cNvSpPr>
          <p:nvPr/>
        </p:nvSpPr>
        <p:spPr bwMode="auto">
          <a:xfrm>
            <a:off x="1676400" y="1295400"/>
            <a:ext cx="6781800" cy="685800"/>
          </a:xfrm>
          <a:prstGeom prst="foldedCorner">
            <a:avLst>
              <a:gd name="adj" fmla="val 12500"/>
            </a:avLst>
          </a:prstGeom>
          <a:solidFill>
            <a:srgbClr val="00008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anchor="ctr"/>
          <a:lstStyle/>
          <a:p>
            <a:pPr>
              <a:spcBef>
                <a:spcPct val="40000"/>
              </a:spcBef>
            </a:pP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Achilles tendon reflex:	</a:t>
            </a:r>
            <a:r>
              <a:rPr lang="en-US" altLang="en-US" sz="2000">
                <a:latin typeface="Arial" panose="020B0604020202020204" pitchFamily="34" charset="0"/>
              </a:rPr>
              <a:t>	markedly protracted</a:t>
            </a:r>
          </a:p>
        </p:txBody>
      </p:sp>
      <p:sp>
        <p:nvSpPr>
          <p:cNvPr id="327684" name="AutoShape 4"/>
          <p:cNvSpPr>
            <a:spLocks noChangeArrowheads="1"/>
          </p:cNvSpPr>
          <p:nvPr/>
        </p:nvSpPr>
        <p:spPr bwMode="auto">
          <a:xfrm>
            <a:off x="1676400" y="2819400"/>
            <a:ext cx="6858000" cy="2193925"/>
          </a:xfrm>
          <a:prstGeom prst="foldedCorner">
            <a:avLst>
              <a:gd name="adj" fmla="val 12500"/>
            </a:avLst>
          </a:prstGeom>
          <a:solidFill>
            <a:srgbClr val="00008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anchor="ctr"/>
          <a:lstStyle/>
          <a:p>
            <a:pPr>
              <a:spcBef>
                <a:spcPct val="40000"/>
              </a:spcBef>
            </a:pP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ECG</a:t>
            </a:r>
          </a:p>
          <a:p>
            <a:pPr>
              <a:spcBef>
                <a:spcPct val="40000"/>
              </a:spcBef>
            </a:pPr>
            <a:r>
              <a:rPr lang="en-US" altLang="en-US" sz="2000">
                <a:latin typeface="Arial" panose="020B0604020202020204" pitchFamily="34" charset="0"/>
              </a:rPr>
              <a:t>Sinus rhythm, ventricular activity 50 / min., horizontal axis, PR segment 220 ms, QRS duration 90 ms, QT-c interval 420 ms, low voltage of QRS complex, ST segment </a:t>
            </a:r>
            <a:r>
              <a:rPr lang="cs-CZ" altLang="en-US" sz="2000">
                <a:latin typeface="Arial" panose="020B0604020202020204" pitchFamily="34" charset="0"/>
              </a:rPr>
              <a:t>in iso</a:t>
            </a:r>
            <a:r>
              <a:rPr lang="en-US" altLang="en-US" sz="2000">
                <a:latin typeface="Arial" panose="020B0604020202020204" pitchFamily="34" charset="0"/>
              </a:rPr>
              <a:t>-</a:t>
            </a:r>
            <a:r>
              <a:rPr lang="cs-CZ" altLang="en-US" sz="2000">
                <a:latin typeface="Arial" panose="020B0604020202020204" pitchFamily="34" charset="0"/>
              </a:rPr>
              <a:t>electric line</a:t>
            </a:r>
            <a:r>
              <a:rPr lang="en-US" altLang="en-US" sz="2000">
                <a:latin typeface="Arial" panose="020B0604020202020204" pitchFamily="34" charset="0"/>
              </a:rPr>
              <a:t>, normal shape of T wave.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ChangeArrowheads="1"/>
          </p:cNvSpPr>
          <p:nvPr/>
        </p:nvSpPr>
        <p:spPr bwMode="auto">
          <a:xfrm>
            <a:off x="1066800" y="1524000"/>
            <a:ext cx="9220200" cy="2625725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Monotype Sorts" pitchFamily="2" charset="2"/>
              <a:buNone/>
            </a:pPr>
            <a:endParaRPr lang="cs-CZ" altLang="en-US" sz="8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Recommendation:</a:t>
            </a:r>
          </a:p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To start a treatment with levothyroxine (Euthyrox tbl.) in a dose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	25 ug per day (1 tbl. in the morning).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After 4 weeks, Euthyrox may be increased to 50 ug per day.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After 2 months, laboratory control of TSH, free T3 and free T4 levels.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050"/>
          <p:cNvSpPr>
            <a:spLocks noChangeArrowheads="1"/>
          </p:cNvSpPr>
          <p:nvPr/>
        </p:nvSpPr>
        <p:spPr bwMode="auto">
          <a:xfrm>
            <a:off x="1066800" y="1219200"/>
            <a:ext cx="92202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Question No</a:t>
            </a:r>
            <a:r>
              <a:rPr lang="cs-CZ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 1</a:t>
            </a:r>
            <a:endParaRPr lang="en-US" altLang="en-US" b="0"/>
          </a:p>
        </p:txBody>
      </p:sp>
      <p:sp>
        <p:nvSpPr>
          <p:cNvPr id="328707" name="Rectangle 2051"/>
          <p:cNvSpPr>
            <a:spLocks noChangeArrowheads="1"/>
          </p:cNvSpPr>
          <p:nvPr/>
        </p:nvSpPr>
        <p:spPr bwMode="auto">
          <a:xfrm>
            <a:off x="1066800" y="2209800"/>
            <a:ext cx="9220200" cy="12192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cs-CZ" altLang="en-US" sz="2200">
                <a:latin typeface="Arial" panose="020B0604020202020204" pitchFamily="34" charset="0"/>
              </a:rPr>
              <a:t>D</a:t>
            </a:r>
            <a:r>
              <a:rPr lang="en-US" altLang="en-US" sz="2200">
                <a:latin typeface="Arial" panose="020B0604020202020204" pitchFamily="34" charset="0"/>
              </a:rPr>
              <a:t>iagnosis of hypothyroidism in this patient can be established with a knowledge of history and physical examination, still before laboratory examination.</a:t>
            </a:r>
          </a:p>
        </p:txBody>
      </p:sp>
      <p:sp>
        <p:nvSpPr>
          <p:cNvPr id="328708" name="Rectangle 2052"/>
          <p:cNvSpPr>
            <a:spLocks noChangeArrowheads="1"/>
          </p:cNvSpPr>
          <p:nvPr/>
        </p:nvSpPr>
        <p:spPr bwMode="auto">
          <a:xfrm>
            <a:off x="1066800" y="3954463"/>
            <a:ext cx="9220200" cy="9144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Nevertheless, which laboratory parameters confirm hypothyroidism in this patient</a:t>
            </a:r>
            <a:r>
              <a:rPr lang="cs-CZ" altLang="en-US" sz="2200">
                <a:latin typeface="Arial" panose="020B0604020202020204" pitchFamily="34" charset="0"/>
              </a:rPr>
              <a:t>?</a:t>
            </a:r>
            <a:r>
              <a:rPr lang="en-US" altLang="en-US" sz="2200">
                <a:latin typeface="Arial" panose="020B0604020202020204" pitchFamily="34" charset="0"/>
              </a:rPr>
              <a:t> What is their relation to thyroid dysfunction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1026"/>
          <p:cNvSpPr>
            <a:spLocks noChangeArrowheads="1"/>
          </p:cNvSpPr>
          <p:nvPr/>
        </p:nvSpPr>
        <p:spPr bwMode="auto">
          <a:xfrm>
            <a:off x="1066800" y="1219200"/>
            <a:ext cx="92202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cs-CZ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Question No. 2</a:t>
            </a:r>
            <a:endParaRPr lang="cs-CZ" altLang="en-US" b="0"/>
          </a:p>
        </p:txBody>
      </p:sp>
      <p:sp>
        <p:nvSpPr>
          <p:cNvPr id="331779" name="Rectangle 1027"/>
          <p:cNvSpPr>
            <a:spLocks noChangeArrowheads="1"/>
          </p:cNvSpPr>
          <p:nvPr/>
        </p:nvSpPr>
        <p:spPr bwMode="auto">
          <a:xfrm>
            <a:off x="1066800" y="2209800"/>
            <a:ext cx="9220200" cy="931863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Mild anemia was found in this patients.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Based on morphological classification, which type of anemia is it?</a:t>
            </a:r>
          </a:p>
        </p:txBody>
      </p:sp>
      <p:sp>
        <p:nvSpPr>
          <p:cNvPr id="331780" name="Rectangle 1028"/>
          <p:cNvSpPr>
            <a:spLocks noChangeArrowheads="1"/>
          </p:cNvSpPr>
          <p:nvPr/>
        </p:nvSpPr>
        <p:spPr bwMode="auto">
          <a:xfrm>
            <a:off x="1066800" y="4038600"/>
            <a:ext cx="9220200" cy="5334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What is a pathogenesis of anemia in hypothyroidism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1026"/>
          <p:cNvSpPr>
            <a:spLocks noChangeArrowheads="1"/>
          </p:cNvSpPr>
          <p:nvPr/>
        </p:nvSpPr>
        <p:spPr bwMode="auto">
          <a:xfrm>
            <a:off x="1066800" y="1219200"/>
            <a:ext cx="92202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cs-CZ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Question No. 3</a:t>
            </a:r>
            <a:endParaRPr lang="cs-CZ" altLang="en-US" b="0"/>
          </a:p>
        </p:txBody>
      </p:sp>
      <p:sp>
        <p:nvSpPr>
          <p:cNvPr id="330755" name="Rectangle 1027"/>
          <p:cNvSpPr>
            <a:spLocks noChangeArrowheads="1"/>
          </p:cNvSpPr>
          <p:nvPr/>
        </p:nvSpPr>
        <p:spPr bwMode="auto">
          <a:xfrm>
            <a:off x="1066800" y="2209800"/>
            <a:ext cx="9220200" cy="19812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Discuss following findings and their possible links to hypothyroidism</a:t>
            </a:r>
            <a:r>
              <a:rPr lang="cs-CZ" altLang="en-US" sz="2200">
                <a:latin typeface="Arial" panose="020B0604020202020204" pitchFamily="34" charset="0"/>
              </a:rPr>
              <a:t>:</a:t>
            </a:r>
            <a:endParaRPr lang="en-US" altLang="en-US" sz="2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en-US" altLang="en-US" sz="2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200">
                <a:latin typeface="Arial" panose="020B0604020202020204" pitchFamily="34" charset="0"/>
              </a:rPr>
              <a:t>hypercholesterolemia</a:t>
            </a:r>
          </a:p>
          <a:p>
            <a:pPr>
              <a:spcBef>
                <a:spcPct val="0"/>
              </a:spcBef>
            </a:pPr>
            <a:r>
              <a:rPr lang="en-US" altLang="en-US" sz="2200">
                <a:latin typeface="Arial" panose="020B0604020202020204" pitchFamily="34" charset="0"/>
              </a:rPr>
              <a:t>ECG curve changes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1026"/>
          <p:cNvSpPr>
            <a:spLocks noChangeArrowheads="1"/>
          </p:cNvSpPr>
          <p:nvPr/>
        </p:nvSpPr>
        <p:spPr bwMode="auto">
          <a:xfrm>
            <a:off x="1066800" y="1219200"/>
            <a:ext cx="92202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cs-CZ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Question No. 4</a:t>
            </a:r>
            <a:endParaRPr lang="cs-CZ" altLang="en-US" b="0"/>
          </a:p>
        </p:txBody>
      </p:sp>
      <p:sp>
        <p:nvSpPr>
          <p:cNvPr id="332803" name="Rectangle 1027"/>
          <p:cNvSpPr>
            <a:spLocks noChangeArrowheads="1"/>
          </p:cNvSpPr>
          <p:nvPr/>
        </p:nvSpPr>
        <p:spPr bwMode="auto">
          <a:xfrm>
            <a:off x="1066800" y="2209800"/>
            <a:ext cx="9220200" cy="2587625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The diagnosis of thyroid disorder is based on knowledge of: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Monotype Sorts" pitchFamily="2" charset="2"/>
              <a:buNone/>
            </a:pPr>
            <a:endParaRPr lang="en-US" altLang="en-US" sz="100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1. </a:t>
            </a:r>
            <a:r>
              <a:rPr lang="cs-CZ" altLang="en-US" sz="2200">
                <a:latin typeface="Arial" panose="020B0604020202020204" pitchFamily="34" charset="0"/>
              </a:rPr>
              <a:t>T</a:t>
            </a:r>
            <a:r>
              <a:rPr lang="en-US" altLang="en-US" sz="2200">
                <a:latin typeface="Arial" panose="020B0604020202020204" pitchFamily="34" charset="0"/>
              </a:rPr>
              <a:t>hyroid function (hypothyrodism, hyperthyroidism, euthyroid status)</a:t>
            </a:r>
            <a:r>
              <a:rPr lang="cs-CZ" altLang="en-US" sz="2200">
                <a:latin typeface="Arial" panose="020B0604020202020204" pitchFamily="34" charset="0"/>
              </a:rPr>
              <a:t>;</a:t>
            </a:r>
            <a:endParaRPr lang="en-US" altLang="en-US" sz="220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2. </a:t>
            </a:r>
            <a:r>
              <a:rPr lang="cs-CZ" altLang="en-US" sz="2200">
                <a:latin typeface="Arial" panose="020B0604020202020204" pitchFamily="34" charset="0"/>
              </a:rPr>
              <a:t>L</a:t>
            </a:r>
            <a:r>
              <a:rPr lang="en-US" altLang="en-US" sz="2200">
                <a:latin typeface="Arial" panose="020B0604020202020204" pitchFamily="34" charset="0"/>
              </a:rPr>
              <a:t>ocal signs (goiter, local expansion - trachea, esophagus, vessels)</a:t>
            </a:r>
            <a:r>
              <a:rPr lang="cs-CZ" altLang="en-US" sz="2200">
                <a:latin typeface="Arial" panose="020B0604020202020204" pitchFamily="34" charset="0"/>
              </a:rPr>
              <a:t>;</a:t>
            </a:r>
            <a:endParaRPr lang="en-US" altLang="en-US" sz="220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3. </a:t>
            </a:r>
            <a:r>
              <a:rPr lang="cs-CZ" altLang="en-US" sz="2200">
                <a:latin typeface="Arial" panose="020B0604020202020204" pitchFamily="34" charset="0"/>
              </a:rPr>
              <a:t>E</a:t>
            </a:r>
            <a:r>
              <a:rPr lang="en-US" altLang="en-US" sz="2200">
                <a:latin typeface="Arial" panose="020B0604020202020204" pitchFamily="34" charset="0"/>
              </a:rPr>
              <a:t>tiological classification</a:t>
            </a:r>
            <a:r>
              <a:rPr lang="cs-CZ" altLang="en-US" sz="2200">
                <a:latin typeface="Arial" panose="020B0604020202020204" pitchFamily="34" charset="0"/>
              </a:rPr>
              <a:t>.</a:t>
            </a:r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332804" name="Rectangle 1028"/>
          <p:cNvSpPr>
            <a:spLocks noChangeArrowheads="1"/>
          </p:cNvSpPr>
          <p:nvPr/>
        </p:nvSpPr>
        <p:spPr bwMode="auto">
          <a:xfrm>
            <a:off x="1066800" y="5056188"/>
            <a:ext cx="9220200" cy="5334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What is a cause </a:t>
            </a:r>
            <a:r>
              <a:rPr lang="cs-CZ" altLang="en-US" sz="2200">
                <a:latin typeface="Arial" panose="020B0604020202020204" pitchFamily="34" charset="0"/>
              </a:rPr>
              <a:t>(etiology) </a:t>
            </a:r>
            <a:r>
              <a:rPr lang="en-US" altLang="en-US" sz="2200">
                <a:latin typeface="Arial" panose="020B0604020202020204" pitchFamily="34" charset="0"/>
              </a:rPr>
              <a:t>of hypot</a:t>
            </a:r>
            <a:r>
              <a:rPr lang="cs-CZ" altLang="en-US" sz="2200">
                <a:latin typeface="Arial" panose="020B0604020202020204" pitchFamily="34" charset="0"/>
              </a:rPr>
              <a:t>h</a:t>
            </a:r>
            <a:r>
              <a:rPr lang="en-US" altLang="en-US" sz="2200">
                <a:latin typeface="Arial" panose="020B0604020202020204" pitchFamily="34" charset="0"/>
              </a:rPr>
              <a:t>yroidism in this patient?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1895" r="8818" b="1895"/>
          <a:stretch>
            <a:fillRect/>
          </a:stretch>
        </p:blipFill>
        <p:spPr bwMode="auto">
          <a:xfrm>
            <a:off x="5600700" y="0"/>
            <a:ext cx="4686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-228600" y="1981200"/>
            <a:ext cx="6172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cs-CZ" altLang="en-US" sz="3600"/>
              <a:t>Case report No. 2</a:t>
            </a:r>
            <a:br>
              <a:rPr lang="cs-CZ" altLang="en-US" sz="3600"/>
            </a:br>
            <a:r>
              <a:rPr lang="cs-CZ" altLang="en-US" sz="3600"/>
              <a:t>Osteomalacia</a:t>
            </a:r>
            <a:endParaRPr lang="cs-CZ" altLang="en-US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600" b="1" dirty="0"/>
              <a:t>History</a:t>
            </a:r>
            <a:endParaRPr lang="cs-CZ" altLang="en-US" dirty="0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1844675"/>
            <a:ext cx="8728075" cy="4327525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Recorded in 2008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Female, 60 yr. old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1800" b="1" dirty="0">
                <a:solidFill>
                  <a:srgbClr val="EDB927"/>
                </a:solidFill>
                <a:latin typeface="Arial" panose="020B0604020202020204" pitchFamily="34" charset="0"/>
              </a:rPr>
              <a:t>Past history:</a:t>
            </a:r>
            <a:r>
              <a:rPr lang="en-US" altLang="en-US" sz="1800" b="1" dirty="0">
                <a:latin typeface="Arial" panose="020B0604020202020204" pitchFamily="34" charset="0"/>
              </a:rPr>
              <a:t> without severe diseases</a:t>
            </a:r>
            <a:r>
              <a:rPr lang="cs-CZ" altLang="en-US" sz="1800" b="1" dirty="0">
                <a:latin typeface="Arial" panose="020B0604020202020204" pitchFamily="34" charset="0"/>
              </a:rPr>
              <a:t> in anamnesis</a:t>
            </a:r>
            <a:endParaRPr lang="en-US" altLang="en-US" sz="18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Chronic treatment: irregularly </a:t>
            </a:r>
            <a:r>
              <a:rPr lang="en-US" altLang="en-US" sz="1800" b="1" dirty="0" err="1">
                <a:latin typeface="Arial" panose="020B0604020202020204" pitchFamily="34" charset="0"/>
              </a:rPr>
              <a:t>analgetic</a:t>
            </a:r>
            <a:r>
              <a:rPr lang="en-US" altLang="en-US" sz="1800" b="1" dirty="0">
                <a:latin typeface="Arial" panose="020B0604020202020204" pitchFamily="34" charset="0"/>
              </a:rPr>
              <a:t> drugs for </a:t>
            </a:r>
            <a:r>
              <a:rPr lang="en-US" altLang="en-US" sz="1800" b="1" dirty="0" err="1">
                <a:latin typeface="Arial" panose="020B0604020202020204" pitchFamily="34" charset="0"/>
              </a:rPr>
              <a:t>dorsalgia</a:t>
            </a:r>
            <a:r>
              <a:rPr lang="en-US" altLang="en-US" sz="1800" b="1" dirty="0">
                <a:latin typeface="Arial" panose="020B0604020202020204" pitchFamily="34" charset="0"/>
              </a:rPr>
              <a:t> (back pain)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Allergy: negative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Abuse: negative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1800" b="1" dirty="0">
                <a:solidFill>
                  <a:srgbClr val="EDB927"/>
                </a:solidFill>
                <a:latin typeface="Arial" panose="020B0604020202020204" pitchFamily="34" charset="0"/>
              </a:rPr>
              <a:t>Family history:</a:t>
            </a:r>
            <a:r>
              <a:rPr lang="en-US" altLang="en-US" sz="1800" b="1" dirty="0">
                <a:latin typeface="Arial" panose="020B0604020202020204" pitchFamily="34" charset="0"/>
              </a:rPr>
              <a:t> without important disease</a:t>
            </a:r>
            <a:r>
              <a:rPr lang="cs-CZ" altLang="en-US" sz="1800" b="1" dirty="0">
                <a:latin typeface="Arial" panose="020B0604020202020204" pitchFamily="34" charset="0"/>
              </a:rPr>
              <a:t>s</a:t>
            </a:r>
            <a:r>
              <a:rPr lang="en-US" altLang="en-US" sz="1800" b="1" dirty="0">
                <a:latin typeface="Arial" panose="020B0604020202020204" pitchFamily="34" charset="0"/>
              </a:rPr>
              <a:t> in parents and siblings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1800" b="1" dirty="0">
                <a:solidFill>
                  <a:srgbClr val="EDB927"/>
                </a:solidFill>
                <a:latin typeface="Arial" panose="020B0604020202020204" pitchFamily="34" charset="0"/>
              </a:rPr>
              <a:t>Gyn. history:</a:t>
            </a:r>
            <a:r>
              <a:rPr lang="en-US" altLang="en-US" sz="1800" b="1" dirty="0">
                <a:latin typeface="Arial" panose="020B0604020202020204" pitchFamily="34" charset="0"/>
              </a:rPr>
              <a:t> delivery 1, abortion 0.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1800" b="1" dirty="0">
                <a:solidFill>
                  <a:srgbClr val="EDB927"/>
                </a:solidFill>
                <a:latin typeface="Arial" panose="020B0604020202020204" pitchFamily="34" charset="0"/>
              </a:rPr>
              <a:t>Social status: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smtClean="0">
                <a:latin typeface="Arial" panose="020B0604020202020204" pitchFamily="34" charset="0"/>
              </a:rPr>
              <a:t>lives in solitude, </a:t>
            </a:r>
            <a:r>
              <a:rPr lang="en-US" altLang="en-US" sz="1800" b="1" dirty="0">
                <a:latin typeface="Arial" panose="020B0604020202020204" pitchFamily="34" charset="0"/>
              </a:rPr>
              <a:t>old-age </a:t>
            </a:r>
            <a:r>
              <a:rPr lang="en-US" altLang="en-US" sz="1800" b="1" dirty="0" smtClean="0">
                <a:latin typeface="Arial" panose="020B0604020202020204" pitchFamily="34" charset="0"/>
              </a:rPr>
              <a:t>pensioner</a:t>
            </a:r>
            <a:endParaRPr lang="en-US" altLang="en-US" sz="1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7050" y="1935163"/>
            <a:ext cx="9258300" cy="4160837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Patient was admitted to internal department of regional hospital in Moravia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for progressive </a:t>
            </a:r>
            <a:r>
              <a:rPr lang="en-US" altLang="en-US" sz="2000" b="1" dirty="0" err="1">
                <a:latin typeface="Arial" panose="020B0604020202020204" pitchFamily="34" charset="0"/>
              </a:rPr>
              <a:t>dyspnoe</a:t>
            </a:r>
            <a:r>
              <a:rPr lang="en-US" altLang="en-US" sz="2000" b="1" dirty="0">
                <a:latin typeface="Arial" panose="020B0604020202020204" pitchFamily="34" charset="0"/>
              </a:rPr>
              <a:t> stage II.-III. (according to NYHA classification)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In physical examination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	cachexia,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	heavy </a:t>
            </a:r>
            <a:r>
              <a:rPr lang="en-US" altLang="en-US" sz="2000" b="1" dirty="0" err="1" smtClean="0">
                <a:latin typeface="Arial" panose="020B0604020202020204" pitchFamily="34" charset="0"/>
              </a:rPr>
              <a:t>kypho</a:t>
            </a:r>
            <a:r>
              <a:rPr lang="en-US" altLang="en-US" sz="2000" b="1" dirty="0" smtClean="0">
                <a:latin typeface="Arial" panose="020B0604020202020204" pitchFamily="34" charset="0"/>
              </a:rPr>
              <a:t>-scoliosis</a:t>
            </a:r>
            <a:r>
              <a:rPr lang="en-US" altLang="en-US" sz="2000" b="1" dirty="0">
                <a:latin typeface="Arial" panose="020B0604020202020204" pitchFamily="34" charset="0"/>
              </a:rPr>
              <a:t>,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	short stature (136 cm),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	pectus </a:t>
            </a:r>
            <a:r>
              <a:rPr lang="en-US" altLang="en-US" sz="2000" b="1" dirty="0" err="1">
                <a:latin typeface="Arial" panose="020B0604020202020204" pitchFamily="34" charset="0"/>
              </a:rPr>
              <a:t>excavatum</a:t>
            </a:r>
            <a:endParaRPr lang="en-US" altLang="en-US" sz="2000" b="1" dirty="0"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	</a:t>
            </a:r>
            <a:r>
              <a:rPr lang="en-US" altLang="en-US" sz="2000" b="1" dirty="0" err="1">
                <a:latin typeface="Arial" panose="020B0604020202020204" pitchFamily="34" charset="0"/>
              </a:rPr>
              <a:t>tachypnoe</a:t>
            </a:r>
            <a:r>
              <a:rPr lang="en-US" altLang="en-US" sz="2000" b="1" dirty="0">
                <a:latin typeface="Arial" panose="020B0604020202020204" pitchFamily="34" charset="0"/>
              </a:rPr>
              <a:t>, </a:t>
            </a:r>
            <a:r>
              <a:rPr lang="en-US" altLang="en-US" sz="2000" b="1" dirty="0" err="1">
                <a:latin typeface="Arial" panose="020B0604020202020204" pitchFamily="34" charset="0"/>
              </a:rPr>
              <a:t>dyspnoe</a:t>
            </a:r>
            <a:r>
              <a:rPr lang="en-US" altLang="en-US" sz="2000" b="1" dirty="0">
                <a:latin typeface="Arial" panose="020B0604020202020204" pitchFamily="34" charset="0"/>
              </a:rPr>
              <a:t> in minimal activities (walking).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In laboratory – </a:t>
            </a: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markedly elevated D- dimers (</a:t>
            </a: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&gt;6000)</a:t>
            </a: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,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endParaRPr lang="en-US" altLang="en-US" sz="2000" b="1" dirty="0" smtClean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en-US" altLang="en-US" sz="2000" b="1" dirty="0" smtClean="0">
                <a:latin typeface="Arial" panose="020B0604020202020204" pitchFamily="34" charset="0"/>
              </a:rPr>
              <a:t>(norm is less than 500 </a:t>
            </a:r>
            <a:r>
              <a:rPr lang="en-US" altLang="en-US" sz="2000" b="1" dirty="0" err="1">
                <a:latin typeface="Arial" panose="020B0604020202020204" pitchFamily="34" charset="0"/>
              </a:rPr>
              <a:t>nanograms</a:t>
            </a:r>
            <a:r>
              <a:rPr lang="en-US" altLang="en-US" sz="2000" b="1" dirty="0">
                <a:latin typeface="Arial" panose="020B0604020202020204" pitchFamily="34" charset="0"/>
              </a:rPr>
              <a:t> per </a:t>
            </a:r>
            <a:r>
              <a:rPr lang="en-US" altLang="en-US" sz="2000" b="1" dirty="0" smtClean="0">
                <a:latin typeface="Arial" panose="020B0604020202020204" pitchFamily="34" charset="0"/>
              </a:rPr>
              <a:t>milliliter, ng/mL</a:t>
            </a:r>
            <a:r>
              <a:rPr lang="en-US" altLang="en-US" sz="2000" b="1" dirty="0">
                <a:latin typeface="Arial" panose="020B0604020202020204" pitchFamily="34" charset="0"/>
              </a:rPr>
              <a:t>)</a:t>
            </a:r>
          </a:p>
          <a:p>
            <a:pPr>
              <a:buNone/>
            </a:pPr>
            <a:r>
              <a:rPr lang="en-US" altLang="en-US" sz="2000" b="1" dirty="0" smtClean="0">
                <a:latin typeface="Arial" panose="020B0604020202020204" pitchFamily="34" charset="0"/>
              </a:rPr>
              <a:t>high </a:t>
            </a:r>
            <a:r>
              <a:rPr lang="en-US" altLang="en-US" sz="2000" b="1" dirty="0">
                <a:latin typeface="Arial" panose="020B0604020202020204" pitchFamily="34" charset="0"/>
              </a:rPr>
              <a:t>activity of </a:t>
            </a: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ALP </a:t>
            </a:r>
            <a:r>
              <a:rPr lang="en-US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16 </a:t>
            </a:r>
            <a:r>
              <a:rPr lang="en-US" alt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μkat</a:t>
            </a: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(norm is less than 2.2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μkat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/ l </a:t>
            </a: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en-US" sz="3600" b="1" dirty="0"/>
              <a:t>History</a:t>
            </a:r>
            <a:endParaRPr lang="cs-CZ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1" name="Rectangle 3"/>
          <p:cNvSpPr>
            <a:spLocks noChangeArrowheads="1"/>
          </p:cNvSpPr>
          <p:nvPr/>
        </p:nvSpPr>
        <p:spPr bwMode="auto">
          <a:xfrm>
            <a:off x="-228600" y="1981200"/>
            <a:ext cx="6172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cs-CZ" altLang="en-US" sz="3600"/>
              <a:t>Case report No. 1</a:t>
            </a:r>
            <a:br>
              <a:rPr lang="cs-CZ" altLang="en-US" sz="3600"/>
            </a:br>
            <a:r>
              <a:rPr lang="cs-CZ" altLang="en-US" sz="3600"/>
              <a:t>Hypothyroidism</a:t>
            </a:r>
            <a:endParaRPr lang="cs-CZ" altLang="en-US" sz="4000"/>
          </a:p>
        </p:txBody>
      </p:sp>
      <p:pic>
        <p:nvPicPr>
          <p:cNvPr id="3758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4851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19238" y="2071688"/>
            <a:ext cx="7366000" cy="2125662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The examination in hospital excluded</a:t>
            </a:r>
            <a:r>
              <a:rPr lang="cs-CZ" altLang="en-US" sz="2000" b="1">
                <a:latin typeface="Arial" panose="020B0604020202020204" pitchFamily="34" charset="0"/>
              </a:rPr>
              <a:t> </a:t>
            </a:r>
            <a:r>
              <a:rPr lang="en-US" altLang="en-US" sz="2000" b="1">
                <a:latin typeface="Arial" panose="020B0604020202020204" pitchFamily="34" charset="0"/>
              </a:rPr>
              <a:t>following </a:t>
            </a:r>
            <a:r>
              <a:rPr lang="cs-CZ" altLang="en-US" sz="2000" b="1">
                <a:latin typeface="Arial" panose="020B0604020202020204" pitchFamily="34" charset="0"/>
              </a:rPr>
              <a:t>diseases</a:t>
            </a:r>
            <a:r>
              <a:rPr lang="en-US" altLang="en-US" sz="2000" b="1"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	acute coronary syndrome,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	pulmonary embolism,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	dissection of aortal aneurysma,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	pneumotorax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	…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en-US" sz="3600" b="1"/>
              <a:t>History</a:t>
            </a:r>
            <a:endParaRPr lang="cs-CZ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AutoShape 2"/>
          <p:cNvSpPr>
            <a:spLocks noChangeArrowheads="1"/>
          </p:cNvSpPr>
          <p:nvPr/>
        </p:nvSpPr>
        <p:spPr bwMode="auto">
          <a:xfrm>
            <a:off x="1219200" y="1371600"/>
            <a:ext cx="7543800" cy="3886200"/>
          </a:xfrm>
          <a:prstGeom prst="foldedCorner">
            <a:avLst>
              <a:gd name="adj" fmla="val 12500"/>
            </a:avLst>
          </a:prstGeom>
          <a:solidFill>
            <a:srgbClr val="00008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anchor="ctr"/>
          <a:lstStyle/>
          <a:p>
            <a:pPr>
              <a:spcBef>
                <a:spcPct val="2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X-ray imaging</a:t>
            </a:r>
          </a:p>
          <a:p>
            <a:pPr>
              <a:spcBef>
                <a:spcPct val="20000"/>
              </a:spcBef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200" dirty="0">
                <a:latin typeface="Arial" panose="020B0604020202020204" pitchFamily="34" charset="0"/>
              </a:rPr>
              <a:t>Chest native X-ray: </a:t>
            </a:r>
            <a:r>
              <a:rPr lang="cs-CZ" altLang="en-US" sz="2200" dirty="0">
                <a:latin typeface="Arial" panose="020B0604020202020204" pitchFamily="34" charset="0"/>
              </a:rPr>
              <a:t>H</a:t>
            </a:r>
            <a:r>
              <a:rPr lang="en-US" altLang="en-US" sz="2200" dirty="0" err="1">
                <a:latin typeface="Arial" panose="020B0604020202020204" pitchFamily="34" charset="0"/>
              </a:rPr>
              <a:t>eavy</a:t>
            </a:r>
            <a:r>
              <a:rPr lang="en-US" altLang="en-US" sz="2200" dirty="0">
                <a:latin typeface="Arial" panose="020B0604020202020204" pitchFamily="34" charset="0"/>
              </a:rPr>
              <a:t> </a:t>
            </a:r>
            <a:r>
              <a:rPr lang="en-US" altLang="en-US" sz="2200" dirty="0" err="1" smtClean="0">
                <a:latin typeface="Arial" panose="020B0604020202020204" pitchFamily="34" charset="0"/>
              </a:rPr>
              <a:t>kyphoscoliosis</a:t>
            </a:r>
            <a:r>
              <a:rPr lang="en-US" altLang="en-US" sz="2200" dirty="0" smtClean="0">
                <a:latin typeface="Arial" panose="020B0604020202020204" pitchFamily="34" charset="0"/>
              </a:rPr>
              <a:t> </a:t>
            </a:r>
            <a:r>
              <a:rPr lang="en-US" altLang="en-US" sz="2200" dirty="0">
                <a:latin typeface="Arial" panose="020B0604020202020204" pitchFamily="34" charset="0"/>
              </a:rPr>
              <a:t>of thoracic backbone</a:t>
            </a:r>
            <a:r>
              <a:rPr lang="cs-CZ" altLang="en-US" sz="2200" dirty="0">
                <a:latin typeface="Arial" panose="020B0604020202020204" pitchFamily="34" charset="0"/>
              </a:rPr>
              <a:t>.</a:t>
            </a:r>
            <a:endParaRPr lang="en-US" altLang="en-US" sz="2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200" dirty="0">
                <a:latin typeface="Arial" panose="020B0604020202020204" pitchFamily="34" charset="0"/>
              </a:rPr>
              <a:t>Backbone </a:t>
            </a:r>
            <a:r>
              <a:rPr lang="en-US" altLang="en-US" sz="2200" dirty="0" err="1">
                <a:latin typeface="Arial" panose="020B0604020202020204" pitchFamily="34" charset="0"/>
              </a:rPr>
              <a:t>skiagram</a:t>
            </a:r>
            <a:r>
              <a:rPr lang="en-US" altLang="en-US" sz="2200" dirty="0">
                <a:latin typeface="Arial" panose="020B0604020202020204" pitchFamily="34" charset="0"/>
              </a:rPr>
              <a:t>: </a:t>
            </a:r>
            <a:r>
              <a:rPr lang="cs-CZ" altLang="en-US" sz="2200" dirty="0">
                <a:latin typeface="Arial" panose="020B0604020202020204" pitchFamily="34" charset="0"/>
              </a:rPr>
              <a:t>D</a:t>
            </a:r>
            <a:r>
              <a:rPr lang="en-US" altLang="en-US" sz="2200" dirty="0" err="1">
                <a:latin typeface="Arial" panose="020B0604020202020204" pitchFamily="34" charset="0"/>
              </a:rPr>
              <a:t>iffuse</a:t>
            </a:r>
            <a:r>
              <a:rPr lang="en-US" altLang="en-US" sz="2200" dirty="0">
                <a:latin typeface="Arial" panose="020B0604020202020204" pitchFamily="34" charset="0"/>
              </a:rPr>
              <a:t> osteoporosis with de-differentiation and destruction of vertebrae</a:t>
            </a:r>
            <a:r>
              <a:rPr lang="cs-CZ" altLang="en-US" sz="2200" dirty="0">
                <a:latin typeface="Arial" panose="020B0604020202020204" pitchFamily="34" charset="0"/>
              </a:rPr>
              <a:t>.</a:t>
            </a:r>
            <a:endParaRPr lang="en-US" altLang="en-US" sz="2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200" dirty="0">
                <a:latin typeface="Arial" panose="020B0604020202020204" pitchFamily="34" charset="0"/>
              </a:rPr>
              <a:t>Skull </a:t>
            </a:r>
            <a:r>
              <a:rPr lang="en-US" altLang="en-US" sz="2200" dirty="0" err="1">
                <a:latin typeface="Arial" panose="020B0604020202020204" pitchFamily="34" charset="0"/>
              </a:rPr>
              <a:t>skiagram</a:t>
            </a:r>
            <a:r>
              <a:rPr lang="en-US" altLang="en-US" sz="2200" dirty="0">
                <a:latin typeface="Arial" panose="020B0604020202020204" pitchFamily="34" charset="0"/>
              </a:rPr>
              <a:t>: </a:t>
            </a:r>
            <a:r>
              <a:rPr lang="cs-CZ" altLang="en-US" sz="2200" dirty="0">
                <a:latin typeface="Arial" panose="020B0604020202020204" pitchFamily="34" charset="0"/>
              </a:rPr>
              <a:t>W</a:t>
            </a:r>
            <a:r>
              <a:rPr lang="en-US" altLang="en-US" sz="2200" dirty="0" err="1">
                <a:latin typeface="Arial" panose="020B0604020202020204" pitchFamily="34" charset="0"/>
              </a:rPr>
              <a:t>ithout</a:t>
            </a:r>
            <a:r>
              <a:rPr lang="en-US" altLang="en-US" sz="2200" dirty="0">
                <a:latin typeface="Arial" panose="020B0604020202020204" pitchFamily="34" charset="0"/>
              </a:rPr>
              <a:t> destructive changes of bones</a:t>
            </a:r>
            <a:r>
              <a:rPr lang="cs-CZ" altLang="en-US" sz="2200" dirty="0">
                <a:latin typeface="Arial" panose="020B0604020202020204" pitchFamily="34" charset="0"/>
              </a:rPr>
              <a:t>.</a:t>
            </a:r>
            <a:endParaRPr lang="en-US" altLang="en-US" sz="2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1268413"/>
            <a:ext cx="8772525" cy="187325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With these findings, the patient was send to hospitalization to Osteological department of the 3</a:t>
            </a:r>
            <a:r>
              <a:rPr lang="en-US" altLang="en-US" sz="2400" b="1" baseline="30000" dirty="0">
                <a:latin typeface="Arial" panose="020B0604020202020204" pitchFamily="34" charset="0"/>
              </a:rPr>
              <a:t>rd</a:t>
            </a:r>
            <a:r>
              <a:rPr lang="en-US" altLang="en-US" sz="2400" b="1" dirty="0">
                <a:latin typeface="Arial" panose="020B0604020202020204" pitchFamily="34" charset="0"/>
              </a:rPr>
              <a:t> Internal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clinic,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	</a:t>
            </a:r>
            <a:r>
              <a:rPr lang="en-US" altLang="en-US" sz="2400" b="1" dirty="0" smtClean="0">
                <a:latin typeface="Arial" panose="020B0604020202020204" pitchFamily="34" charset="0"/>
              </a:rPr>
              <a:t>1</a:t>
            </a:r>
            <a:r>
              <a:rPr lang="en-US" altLang="en-US" sz="2400" b="1" baseline="30000" dirty="0" smtClean="0">
                <a:latin typeface="Arial" panose="020B0604020202020204" pitchFamily="34" charset="0"/>
              </a:rPr>
              <a:t>st</a:t>
            </a:r>
            <a:r>
              <a:rPr lang="en-US" altLang="en-US" sz="2400" b="1" dirty="0" smtClean="0"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latin typeface="Arial" panose="020B0604020202020204" pitchFamily="34" charset="0"/>
              </a:rPr>
              <a:t>Faculty of Medicine in Prague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...to examine bone metabolism and to start a therapy.</a:t>
            </a:r>
            <a:endParaRPr lang="en-US" alt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9" name="Rectangle 3"/>
          <p:cNvSpPr>
            <a:spLocks noChangeArrowheads="1"/>
          </p:cNvSpPr>
          <p:nvPr/>
        </p:nvSpPr>
        <p:spPr bwMode="auto">
          <a:xfrm>
            <a:off x="827088" y="3389313"/>
            <a:ext cx="8772525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0000"/>
              </a:spcBef>
              <a:buFont typeface="Monotype Sorts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Newly patient reports a progressive lowering in body height in last 2 years</a:t>
            </a:r>
            <a:r>
              <a:rPr lang="cs-CZ" altLang="en-US" sz="2400">
                <a:latin typeface="Arial" panose="020B0604020202020204" pitchFamily="34" charset="0"/>
              </a:rPr>
              <a:t>.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10000"/>
              </a:spcBef>
              <a:buFont typeface="Monotype Sorts" pitchFamily="2" charset="2"/>
              <a:buNone/>
            </a:pPr>
            <a:r>
              <a:rPr lang="en-US" altLang="en-US" sz="2400">
                <a:latin typeface="Arial" panose="020B0604020202020204" pitchFamily="34" charset="0"/>
              </a:rPr>
              <a:t>As a main problem, patient complains about dorsal pain.</a:t>
            </a:r>
          </a:p>
        </p:txBody>
      </p:sp>
      <p:sp>
        <p:nvSpPr>
          <p:cNvPr id="377861" name="Rectangle 5"/>
          <p:cNvSpPr>
            <a:spLocks noChangeArrowheads="1"/>
          </p:cNvSpPr>
          <p:nvPr/>
        </p:nvSpPr>
        <p:spPr bwMode="auto">
          <a:xfrm>
            <a:off x="827088" y="1268413"/>
            <a:ext cx="8772525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With these findings, the patient was send to hospitalization to Osteological department of the 3</a:t>
            </a:r>
            <a:r>
              <a:rPr lang="en-US" altLang="en-US" sz="2400" baseline="30000" dirty="0">
                <a:latin typeface="Arial" panose="020B0604020202020204" pitchFamily="34" charset="0"/>
              </a:rPr>
              <a:t>rd</a:t>
            </a:r>
            <a:r>
              <a:rPr lang="en-US" altLang="en-US" sz="2400" dirty="0">
                <a:latin typeface="Arial" panose="020B0604020202020204" pitchFamily="34" charset="0"/>
              </a:rPr>
              <a:t> Internal </a:t>
            </a:r>
            <a:r>
              <a:rPr lang="en-US" altLang="en-US" sz="2400" dirty="0" smtClean="0">
                <a:latin typeface="Arial" panose="020B0604020202020204" pitchFamily="34" charset="0"/>
              </a:rPr>
              <a:t>clinic,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	</a:t>
            </a:r>
            <a:r>
              <a:rPr lang="en-US" altLang="en-US" sz="2400" dirty="0" smtClean="0">
                <a:latin typeface="Arial" panose="020B0604020202020204" pitchFamily="34" charset="0"/>
              </a:rPr>
              <a:t>1</a:t>
            </a:r>
            <a:r>
              <a:rPr lang="en-US" altLang="en-US" sz="2400" baseline="30000" dirty="0" smtClean="0">
                <a:latin typeface="Arial" panose="020B0604020202020204" pitchFamily="34" charset="0"/>
              </a:rPr>
              <a:t>st</a:t>
            </a:r>
            <a:r>
              <a:rPr lang="en-US" altLang="en-US" sz="2400" dirty="0" smtClean="0"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Faculty of Medicine in Prague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...to examine bone metabolism and to start a therapy.</a:t>
            </a:r>
            <a:endParaRPr lang="en-US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600"/>
              <a:t>Physical examination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9950" y="1981200"/>
            <a:ext cx="6675438" cy="1858963"/>
          </a:xfrm>
        </p:spPr>
        <p:txBody>
          <a:bodyPr/>
          <a:lstStyle/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altLang="en-US" sz="2200" b="1" dirty="0">
                <a:latin typeface="Arial" panose="020B0604020202020204" pitchFamily="34" charset="0"/>
              </a:rPr>
              <a:t>Height </a:t>
            </a:r>
            <a:r>
              <a:rPr lang="en-US" altLang="en-US" sz="2200" b="1" dirty="0">
                <a:solidFill>
                  <a:srgbClr val="EDB927"/>
                </a:solidFill>
                <a:latin typeface="Arial" panose="020B0604020202020204" pitchFamily="34" charset="0"/>
              </a:rPr>
              <a:t>136 cm</a:t>
            </a:r>
            <a:r>
              <a:rPr lang="en-US" altLang="en-US" sz="2200" b="1" dirty="0">
                <a:latin typeface="Arial" panose="020B0604020202020204" pitchFamily="34" charset="0"/>
              </a:rPr>
              <a:t>, weight </a:t>
            </a:r>
            <a:r>
              <a:rPr lang="en-US" altLang="en-US" sz="2200" b="1" dirty="0">
                <a:solidFill>
                  <a:srgbClr val="EDB927"/>
                </a:solidFill>
                <a:latin typeface="Arial" panose="020B0604020202020204" pitchFamily="34" charset="0"/>
              </a:rPr>
              <a:t>29 kg</a:t>
            </a:r>
            <a:r>
              <a:rPr lang="en-US" altLang="en-US" sz="2200" b="1" dirty="0">
                <a:latin typeface="Arial" panose="020B0604020202020204" pitchFamily="34" charset="0"/>
              </a:rPr>
              <a:t>, BMI </a:t>
            </a:r>
            <a:r>
              <a:rPr lang="en-US" altLang="en-US" sz="2200" b="1" dirty="0">
                <a:solidFill>
                  <a:srgbClr val="EDB927"/>
                </a:solidFill>
                <a:latin typeface="Arial" panose="020B0604020202020204" pitchFamily="34" charset="0"/>
              </a:rPr>
              <a:t>16.1</a:t>
            </a:r>
            <a:endParaRPr lang="en-US" altLang="en-US" sz="2200" b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altLang="en-US" sz="2200" b="1" dirty="0">
                <a:latin typeface="Arial" panose="020B0604020202020204" pitchFamily="34" charset="0"/>
              </a:rPr>
              <a:t>BP 130/90 mmHg, heart rate 115/min.,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altLang="en-US" sz="2200" b="1" dirty="0">
                <a:latin typeface="Arial" panose="020B0604020202020204" pitchFamily="34" charset="0"/>
              </a:rPr>
              <a:t>O</a:t>
            </a:r>
            <a:r>
              <a:rPr lang="en-US" altLang="en-US" sz="2200" b="1" baseline="-25000" dirty="0">
                <a:latin typeface="Arial" panose="020B0604020202020204" pitchFamily="34" charset="0"/>
              </a:rPr>
              <a:t>2</a:t>
            </a:r>
            <a:r>
              <a:rPr lang="en-US" altLang="en-US" sz="2200" b="1" dirty="0">
                <a:latin typeface="Arial" panose="020B0604020202020204" pitchFamily="34" charset="0"/>
              </a:rPr>
              <a:t> saturation 95%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altLang="en-US" sz="2200" b="1" dirty="0" err="1" smtClean="0">
                <a:latin typeface="Arial" panose="020B0604020202020204" pitchFamily="34" charset="0"/>
              </a:rPr>
              <a:t>Kypho</a:t>
            </a:r>
            <a:r>
              <a:rPr lang="en-US" altLang="en-US" sz="2200" b="1" dirty="0" smtClean="0">
                <a:latin typeface="Arial" panose="020B0604020202020204" pitchFamily="34" charset="0"/>
              </a:rPr>
              <a:t>-scoliosis</a:t>
            </a:r>
            <a:r>
              <a:rPr lang="en-US" altLang="en-US" sz="2200" b="1" dirty="0">
                <a:latin typeface="Arial" panose="020B0604020202020204" pitchFamily="34" charset="0"/>
              </a:rPr>
              <a:t>, pectus </a:t>
            </a:r>
            <a:r>
              <a:rPr lang="en-US" altLang="en-US" sz="2200" b="1" dirty="0" err="1">
                <a:latin typeface="Arial" panose="020B0604020202020204" pitchFamily="34" charset="0"/>
              </a:rPr>
              <a:t>excavatum</a:t>
            </a:r>
            <a:r>
              <a:rPr lang="en-US" altLang="en-US" sz="2200" b="1" dirty="0">
                <a:latin typeface="Arial" panose="020B0604020202020204" pitchFamily="34" charset="0"/>
              </a:rPr>
              <a:t>.</a:t>
            </a:r>
            <a:endParaRPr lang="en-US" altLang="en-US" sz="2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600"/>
              <a:t>Physical examination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9950" y="1981200"/>
            <a:ext cx="6675438" cy="1858963"/>
          </a:xfrm>
        </p:spPr>
        <p:txBody>
          <a:bodyPr/>
          <a:lstStyle/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Height </a:t>
            </a:r>
            <a:r>
              <a:rPr lang="en-US" altLang="en-US" sz="2200" b="1">
                <a:solidFill>
                  <a:srgbClr val="EDB927"/>
                </a:solidFill>
                <a:latin typeface="Arial" panose="020B0604020202020204" pitchFamily="34" charset="0"/>
              </a:rPr>
              <a:t>136 cm</a:t>
            </a:r>
            <a:r>
              <a:rPr lang="en-US" altLang="en-US" sz="2200" b="1">
                <a:latin typeface="Arial" panose="020B0604020202020204" pitchFamily="34" charset="0"/>
              </a:rPr>
              <a:t>, weight </a:t>
            </a:r>
            <a:r>
              <a:rPr lang="en-US" altLang="en-US" sz="2200" b="1">
                <a:solidFill>
                  <a:srgbClr val="EDB927"/>
                </a:solidFill>
                <a:latin typeface="Arial" panose="020B0604020202020204" pitchFamily="34" charset="0"/>
              </a:rPr>
              <a:t>29 kg</a:t>
            </a:r>
            <a:r>
              <a:rPr lang="en-US" altLang="en-US" sz="2200" b="1">
                <a:latin typeface="Arial" panose="020B0604020202020204" pitchFamily="34" charset="0"/>
              </a:rPr>
              <a:t>, BMI </a:t>
            </a:r>
            <a:r>
              <a:rPr lang="en-US" altLang="en-US" sz="2200" b="1">
                <a:solidFill>
                  <a:srgbClr val="EDB927"/>
                </a:solidFill>
                <a:latin typeface="Arial" panose="020B0604020202020204" pitchFamily="34" charset="0"/>
              </a:rPr>
              <a:t>16.1</a:t>
            </a:r>
            <a:endParaRPr lang="en-US" altLang="en-US" sz="22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BP 130/90 mmHg, heart rate 115/min.,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O</a:t>
            </a:r>
            <a:r>
              <a:rPr lang="en-US" altLang="en-US" sz="2200" b="1" baseline="-25000">
                <a:latin typeface="Arial" panose="020B0604020202020204" pitchFamily="34" charset="0"/>
              </a:rPr>
              <a:t>2</a:t>
            </a:r>
            <a:r>
              <a:rPr lang="en-US" altLang="en-US" sz="2200" b="1">
                <a:latin typeface="Arial" panose="020B0604020202020204" pitchFamily="34" charset="0"/>
              </a:rPr>
              <a:t> saturation 95%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Ky</a:t>
            </a:r>
            <a:r>
              <a:rPr lang="cs-CZ" altLang="en-US" sz="2200" b="1">
                <a:latin typeface="Arial" panose="020B0604020202020204" pitchFamily="34" charset="0"/>
              </a:rPr>
              <a:t>ph</a:t>
            </a:r>
            <a:r>
              <a:rPr lang="en-US" altLang="en-US" sz="2200" b="1">
                <a:latin typeface="Arial" panose="020B0604020202020204" pitchFamily="34" charset="0"/>
              </a:rPr>
              <a:t>oscoliosis, pectus excavatum.</a:t>
            </a:r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1039045" y="5160963"/>
            <a:ext cx="8028756" cy="788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Monotype Sorts" pitchFamily="2" charset="2"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Sinus tachycardia 105 / min., AV blockade of the 1</a:t>
            </a:r>
            <a:r>
              <a:rPr lang="en-US" altLang="en-US" sz="2200" baseline="30000" dirty="0">
                <a:latin typeface="Arial" panose="020B0604020202020204" pitchFamily="34" charset="0"/>
              </a:rPr>
              <a:t>st</a:t>
            </a:r>
            <a:r>
              <a:rPr lang="en-US" altLang="en-US" sz="2200" dirty="0">
                <a:latin typeface="Arial" panose="020B0604020202020204" pitchFamily="34" charset="0"/>
              </a:rPr>
              <a:t> degree</a:t>
            </a:r>
            <a:endParaRPr lang="en-US" altLang="en-US" sz="2200" dirty="0">
              <a:cs typeface="Arial" panose="020B0604020202020204" pitchFamily="34" charset="0"/>
            </a:endParaRPr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4114800" y="4525963"/>
            <a:ext cx="197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en-US" sz="2800">
                <a:solidFill>
                  <a:schemeClr val="tx2"/>
                </a:solidFill>
                <a:latin typeface="Arial" panose="020B0604020202020204" pitchFamily="34" charset="0"/>
              </a:rPr>
              <a:t>ECG</a:t>
            </a:r>
            <a:endParaRPr lang="cs-CZ" alt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AutoShape 2"/>
          <p:cNvSpPr>
            <a:spLocks noChangeArrowheads="1"/>
          </p:cNvSpPr>
          <p:nvPr/>
        </p:nvSpPr>
        <p:spPr bwMode="auto">
          <a:xfrm>
            <a:off x="1600200" y="914400"/>
            <a:ext cx="6934200" cy="5410200"/>
          </a:xfrm>
          <a:prstGeom prst="foldedCorner">
            <a:avLst>
              <a:gd name="adj" fmla="val 12500"/>
            </a:avLst>
          </a:prstGeom>
          <a:solidFill>
            <a:srgbClr val="00008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anchor="ctr"/>
          <a:lstStyle/>
          <a:p>
            <a:pPr>
              <a:spcBef>
                <a:spcPct val="40000"/>
              </a:spcBef>
            </a:pPr>
            <a:endParaRPr lang="cs-CZ" altLang="en-US" sz="24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cs-CZ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Laboratory examination</a:t>
            </a:r>
          </a:p>
          <a:p>
            <a:pPr>
              <a:spcBef>
                <a:spcPct val="20000"/>
              </a:spcBef>
            </a:pPr>
            <a:endParaRPr lang="cs-CZ" altLang="en-US" sz="2400" dirty="0"/>
          </a:p>
          <a:p>
            <a:pPr>
              <a:spcBef>
                <a:spcPct val="20000"/>
              </a:spcBef>
            </a:pPr>
            <a:r>
              <a:rPr lang="cs-CZ" altLang="en-US" sz="2000" dirty="0" smtClean="0">
                <a:latin typeface="Arial" panose="020B0604020202020204" pitchFamily="34" charset="0"/>
              </a:rPr>
              <a:t>Na</a:t>
            </a:r>
            <a:r>
              <a:rPr lang="cs-CZ" altLang="en-US" sz="2000" baseline="30000" dirty="0">
                <a:latin typeface="Arial" panose="020B0604020202020204" pitchFamily="34" charset="0"/>
              </a:rPr>
              <a:t> </a:t>
            </a:r>
            <a:r>
              <a:rPr lang="cs-CZ" altLang="en-US" sz="2000" baseline="30000" dirty="0" smtClean="0">
                <a:latin typeface="Arial" panose="020B0604020202020204" pitchFamily="34" charset="0"/>
              </a:rPr>
              <a:t>+</a:t>
            </a:r>
            <a:r>
              <a:rPr lang="cs-CZ" altLang="en-US" sz="2000" baseline="300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</a:rPr>
              <a:t>			141 mmol/l	(137 - 146)</a:t>
            </a:r>
          </a:p>
          <a:p>
            <a:pPr>
              <a:spcBef>
                <a:spcPct val="20000"/>
              </a:spcBef>
            </a:pPr>
            <a:r>
              <a:rPr lang="cs-CZ" altLang="en-US" sz="2000" dirty="0" smtClean="0">
                <a:latin typeface="Arial" panose="020B0604020202020204" pitchFamily="34" charset="0"/>
              </a:rPr>
              <a:t>K</a:t>
            </a:r>
            <a:r>
              <a:rPr lang="cs-CZ" altLang="en-US" sz="2000" baseline="30000" dirty="0">
                <a:latin typeface="Arial" panose="020B0604020202020204" pitchFamily="34" charset="0"/>
              </a:rPr>
              <a:t> </a:t>
            </a:r>
            <a:r>
              <a:rPr lang="cs-CZ" altLang="en-US" sz="2000" baseline="30000" dirty="0" smtClean="0">
                <a:latin typeface="Arial" panose="020B0604020202020204" pitchFamily="34" charset="0"/>
              </a:rPr>
              <a:t>+</a:t>
            </a:r>
            <a:r>
              <a:rPr lang="cs-CZ" altLang="en-US" sz="2000" baseline="300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</a:rPr>
              <a:t>			5,0 mmol/l	(3,8 - 5,0)</a:t>
            </a:r>
          </a:p>
          <a:p>
            <a:pPr>
              <a:spcBef>
                <a:spcPct val="20000"/>
              </a:spcBef>
            </a:pPr>
            <a:r>
              <a:rPr lang="cs-CZ" altLang="en-US" sz="2000" dirty="0" smtClean="0">
                <a:latin typeface="Arial" panose="020B0604020202020204" pitchFamily="34" charset="0"/>
              </a:rPr>
              <a:t>Cl</a:t>
            </a:r>
            <a:r>
              <a:rPr lang="cs-CZ" altLang="en-US" sz="2000" baseline="30000" dirty="0">
                <a:latin typeface="Arial" panose="020B0604020202020204" pitchFamily="34" charset="0"/>
              </a:rPr>
              <a:t> </a:t>
            </a:r>
            <a:r>
              <a:rPr lang="en-GB" altLang="en-US" sz="2000" baseline="30000" dirty="0" smtClean="0">
                <a:latin typeface="Arial" panose="020B0604020202020204" pitchFamily="34" charset="0"/>
              </a:rPr>
              <a:t>-</a:t>
            </a:r>
            <a:r>
              <a:rPr lang="cs-CZ" altLang="en-US" sz="2000" dirty="0">
                <a:latin typeface="Arial" panose="020B0604020202020204" pitchFamily="34" charset="0"/>
              </a:rPr>
              <a:t>			107 mmol/l	(7 - 108)</a:t>
            </a:r>
          </a:p>
          <a:p>
            <a:pPr>
              <a:spcBef>
                <a:spcPct val="20000"/>
              </a:spcBef>
            </a:pPr>
            <a:r>
              <a:rPr lang="cs-CZ" altLang="en-US" sz="20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Ca</a:t>
            </a:r>
            <a:r>
              <a:rPr lang="cs-CZ" altLang="en-US" sz="2000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 2+ </a:t>
            </a:r>
            <a:r>
              <a:rPr lang="cs-CZ" altLang="en-US" sz="2000" dirty="0">
                <a:solidFill>
                  <a:schemeClr val="accent2"/>
                </a:solidFill>
                <a:latin typeface="Arial" panose="020B0604020202020204" pitchFamily="34" charset="0"/>
              </a:rPr>
              <a:t>			2,66 mmol/l	(2,00 - 2,65)</a:t>
            </a:r>
          </a:p>
          <a:p>
            <a:pPr>
              <a:spcBef>
                <a:spcPct val="20000"/>
              </a:spcBef>
            </a:pPr>
            <a:r>
              <a:rPr lang="cs-CZ" altLang="en-US" sz="2000" dirty="0">
                <a:solidFill>
                  <a:schemeClr val="accent2"/>
                </a:solidFill>
                <a:latin typeface="Arial" panose="020B0604020202020204" pitchFamily="34" charset="0"/>
              </a:rPr>
              <a:t>Ca </a:t>
            </a:r>
            <a:r>
              <a:rPr lang="cs-CZ" altLang="en-US" sz="2000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2+			</a:t>
            </a:r>
            <a:r>
              <a:rPr lang="cs-CZ" altLang="en-US" sz="2000" dirty="0">
                <a:solidFill>
                  <a:schemeClr val="accent2"/>
                </a:solidFill>
                <a:latin typeface="Arial" panose="020B0604020202020204" pitchFamily="34" charset="0"/>
              </a:rPr>
              <a:t>1,45 mmol/l	(1,0 - 1,4)</a:t>
            </a:r>
          </a:p>
          <a:p>
            <a:pPr>
              <a:spcBef>
                <a:spcPct val="20000"/>
              </a:spcBef>
            </a:pPr>
            <a:r>
              <a:rPr lang="en-GB" altLang="en-US" sz="2000" dirty="0">
                <a:solidFill>
                  <a:schemeClr val="accent2"/>
                </a:solidFill>
                <a:latin typeface="Arial" panose="020B0604020202020204" pitchFamily="34" charset="0"/>
              </a:rPr>
              <a:t>H</a:t>
            </a:r>
            <a:r>
              <a:rPr lang="en-GB" altLang="en-US" sz="2000" baseline="-250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cs-CZ" altLang="en-US" sz="20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PO</a:t>
            </a:r>
            <a:r>
              <a:rPr lang="cs-CZ" altLang="en-US" sz="2000" baseline="-250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4</a:t>
            </a:r>
            <a:r>
              <a:rPr lang="en-GB" altLang="en-US" sz="2000" baseline="300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-</a:t>
            </a:r>
            <a:r>
              <a:rPr lang="cs-CZ" altLang="en-US" sz="2000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	</a:t>
            </a:r>
            <a:r>
              <a:rPr lang="cs-CZ" altLang="en-US" sz="2000" dirty="0">
                <a:solidFill>
                  <a:schemeClr val="accent2"/>
                </a:solidFill>
                <a:latin typeface="Arial" panose="020B0604020202020204" pitchFamily="34" charset="0"/>
              </a:rPr>
              <a:t>	</a:t>
            </a:r>
            <a:r>
              <a:rPr lang="en-GB" altLang="en-US" sz="20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	</a:t>
            </a:r>
            <a:r>
              <a:rPr lang="cs-CZ" altLang="en-US" sz="20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0,93 </a:t>
            </a:r>
            <a:r>
              <a:rPr lang="cs-CZ" altLang="en-US" sz="2000" dirty="0">
                <a:solidFill>
                  <a:schemeClr val="accent2"/>
                </a:solidFill>
                <a:latin typeface="Arial" panose="020B0604020202020204" pitchFamily="34" charset="0"/>
              </a:rPr>
              <a:t>mmol/l	(0,6 - 1,6)</a:t>
            </a:r>
          </a:p>
          <a:p>
            <a:pPr>
              <a:spcBef>
                <a:spcPct val="20000"/>
              </a:spcBef>
            </a:pPr>
            <a:r>
              <a:rPr lang="cs-CZ" altLang="en-US" sz="2000" dirty="0">
                <a:latin typeface="Arial" panose="020B0604020202020204" pitchFamily="34" charset="0"/>
              </a:rPr>
              <a:t>Mg			0,79 mmol/l	(0,66 - 1,08)</a:t>
            </a:r>
          </a:p>
          <a:p>
            <a:pPr>
              <a:spcBef>
                <a:spcPct val="20000"/>
              </a:spcBef>
            </a:pPr>
            <a:r>
              <a:rPr lang="cs-CZ" altLang="en-US" sz="2000" dirty="0">
                <a:latin typeface="Arial" panose="020B0604020202020204" pitchFamily="34" charset="0"/>
              </a:rPr>
              <a:t>LDH			2,63 ukat/l	(2,20 - 3,75)</a:t>
            </a:r>
          </a:p>
          <a:p>
            <a:pPr>
              <a:spcBef>
                <a:spcPct val="20000"/>
              </a:spcBef>
            </a:pPr>
            <a:r>
              <a:rPr lang="cs-CZ" altLang="en-US" sz="2000" dirty="0">
                <a:latin typeface="Arial" panose="020B0604020202020204" pitchFamily="34" charset="0"/>
              </a:rPr>
              <a:t>Urea			6,0 mmol/l	(2,8 - 8,0)</a:t>
            </a:r>
          </a:p>
          <a:p>
            <a:pPr>
              <a:spcBef>
                <a:spcPct val="20000"/>
              </a:spcBef>
            </a:pPr>
            <a:r>
              <a:rPr lang="cs-CZ" altLang="en-US" sz="2000" dirty="0">
                <a:latin typeface="Arial" panose="020B0604020202020204" pitchFamily="34" charset="0"/>
              </a:rPr>
              <a:t>Creatinine		61,0 </a:t>
            </a: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mol/l	(44,0 - 110,0)</a:t>
            </a:r>
          </a:p>
          <a:p>
            <a:pPr>
              <a:spcBef>
                <a:spcPct val="20000"/>
              </a:spcBef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Uric acid		411 mmol/l	(220 - 420)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AutoShape 2"/>
          <p:cNvSpPr>
            <a:spLocks noChangeArrowheads="1"/>
          </p:cNvSpPr>
          <p:nvPr/>
        </p:nvSpPr>
        <p:spPr bwMode="auto">
          <a:xfrm>
            <a:off x="1676400" y="762000"/>
            <a:ext cx="6858000" cy="5791200"/>
          </a:xfrm>
          <a:prstGeom prst="foldedCorner">
            <a:avLst>
              <a:gd name="adj" fmla="val 12500"/>
            </a:avLst>
          </a:prstGeom>
          <a:solidFill>
            <a:srgbClr val="00008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anchor="ctr"/>
          <a:lstStyle/>
          <a:p>
            <a:pPr>
              <a:spcBef>
                <a:spcPct val="40000"/>
              </a:spcBef>
            </a:pPr>
            <a:endParaRPr lang="cs-CZ" altLang="en-US" sz="24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cs-CZ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Laboratory examination</a:t>
            </a:r>
          </a:p>
          <a:p>
            <a:pPr>
              <a:spcBef>
                <a:spcPct val="20000"/>
              </a:spcBef>
            </a:pPr>
            <a:endParaRPr lang="cs-CZ" altLang="en-US" sz="2400"/>
          </a:p>
          <a:p>
            <a:pPr>
              <a:spcBef>
                <a:spcPct val="20000"/>
              </a:spcBef>
            </a:pPr>
            <a:r>
              <a:rPr lang="cs-CZ" altLang="en-US" sz="2000">
                <a:latin typeface="Arial" panose="020B0604020202020204" pitchFamily="34" charset="0"/>
                <a:cs typeface="Arial" panose="020B0604020202020204" pitchFamily="34" charset="0"/>
              </a:rPr>
              <a:t>ALT			0,26 </a:t>
            </a:r>
            <a:r>
              <a:rPr lang="el-GR" altLang="en-US" sz="200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cs-CZ" altLang="en-US" sz="2000">
                <a:latin typeface="Arial" panose="020B0604020202020204" pitchFamily="34" charset="0"/>
                <a:cs typeface="Arial" panose="020B0604020202020204" pitchFamily="34" charset="0"/>
              </a:rPr>
              <a:t>kat/l	(0,10 - 0,78)</a:t>
            </a:r>
          </a:p>
          <a:p>
            <a:pPr>
              <a:spcBef>
                <a:spcPct val="20000"/>
              </a:spcBef>
            </a:pPr>
            <a:r>
              <a:rPr lang="cs-CZ" altLang="en-US" sz="2000">
                <a:latin typeface="Arial" panose="020B0604020202020204" pitchFamily="34" charset="0"/>
                <a:cs typeface="Arial" panose="020B0604020202020204" pitchFamily="34" charset="0"/>
              </a:rPr>
              <a:t>AST			0,28 </a:t>
            </a:r>
            <a:r>
              <a:rPr lang="el-GR" altLang="en-US" sz="200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cs-CZ" altLang="en-US" sz="2000">
                <a:latin typeface="Arial" panose="020B0604020202020204" pitchFamily="34" charset="0"/>
                <a:cs typeface="Arial" panose="020B0604020202020204" pitchFamily="34" charset="0"/>
              </a:rPr>
              <a:t>kat/l	(0,10 - 0,72)</a:t>
            </a:r>
          </a:p>
          <a:p>
            <a:pPr>
              <a:spcBef>
                <a:spcPct val="20000"/>
              </a:spcBef>
            </a:pPr>
            <a:r>
              <a:rPr lang="cs-CZ" altLang="en-US" sz="2000">
                <a:latin typeface="Arial" panose="020B0604020202020204" pitchFamily="34" charset="0"/>
                <a:cs typeface="Arial" panose="020B0604020202020204" pitchFamily="34" charset="0"/>
              </a:rPr>
              <a:t>GGT			0,66 </a:t>
            </a:r>
            <a:r>
              <a:rPr lang="el-GR" altLang="en-US" sz="200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cs-CZ" altLang="en-US" sz="2000">
                <a:latin typeface="Arial" panose="020B0604020202020204" pitchFamily="34" charset="0"/>
                <a:cs typeface="Arial" panose="020B0604020202020204" pitchFamily="34" charset="0"/>
              </a:rPr>
              <a:t>kat/l	(0,14 - 0,84)</a:t>
            </a:r>
          </a:p>
          <a:p>
            <a:pPr>
              <a:spcBef>
                <a:spcPct val="20000"/>
              </a:spcBef>
            </a:pPr>
            <a:r>
              <a:rPr lang="cs-CZ" altLang="en-US" sz="2000">
                <a:latin typeface="Arial" panose="020B0604020202020204" pitchFamily="34" charset="0"/>
                <a:cs typeface="Arial" panose="020B0604020202020204" pitchFamily="34" charset="0"/>
              </a:rPr>
              <a:t>Bilirubin		8 mmol/l	(2,0 - 17,0)</a:t>
            </a:r>
          </a:p>
          <a:p>
            <a:pPr>
              <a:spcBef>
                <a:spcPct val="20000"/>
              </a:spcBef>
            </a:pPr>
            <a:r>
              <a:rPr lang="cs-CZ" altLang="en-US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			13,53 </a:t>
            </a:r>
            <a:r>
              <a:rPr lang="el-GR" altLang="en-US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cs-CZ" altLang="en-US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kat/l	(0,6 - 2,2)</a:t>
            </a:r>
            <a:endParaRPr lang="cs-CZ" altLang="en-US" sz="200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cs-CZ" altLang="en-US" sz="2000">
                <a:latin typeface="Arial" panose="020B0604020202020204" pitchFamily="34" charset="0"/>
                <a:cs typeface="Arial" panose="020B0604020202020204" pitchFamily="34" charset="0"/>
              </a:rPr>
              <a:t>Cholesterol		5,4 mmol/l	(3,8 - 5,8)</a:t>
            </a:r>
          </a:p>
          <a:p>
            <a:pPr>
              <a:spcBef>
                <a:spcPct val="20000"/>
              </a:spcBef>
            </a:pPr>
            <a:r>
              <a:rPr lang="cs-CZ" altLang="en-US" sz="2000">
                <a:latin typeface="Arial" panose="020B0604020202020204" pitchFamily="34" charset="0"/>
                <a:cs typeface="Arial" panose="020B0604020202020204" pitchFamily="34" charset="0"/>
              </a:rPr>
              <a:t>Triacylglycerols	1,8 mmol/l	(0,68 - 1,69)</a:t>
            </a:r>
          </a:p>
          <a:p>
            <a:pPr>
              <a:spcBef>
                <a:spcPct val="20000"/>
              </a:spcBef>
            </a:pPr>
            <a:r>
              <a:rPr lang="cs-CZ" altLang="en-US" sz="2000">
                <a:latin typeface="Arial" panose="020B0604020202020204" pitchFamily="34" charset="0"/>
                <a:cs typeface="Arial" panose="020B0604020202020204" pitchFamily="34" charset="0"/>
              </a:rPr>
              <a:t>Total protein		78 g/l		(65,0 - 85,0)</a:t>
            </a:r>
          </a:p>
          <a:p>
            <a:pPr>
              <a:spcBef>
                <a:spcPct val="20000"/>
              </a:spcBef>
            </a:pPr>
            <a:r>
              <a:rPr lang="cs-CZ" altLang="en-US" sz="2000">
                <a:latin typeface="Arial" panose="020B0604020202020204" pitchFamily="34" charset="0"/>
                <a:cs typeface="Arial" panose="020B0604020202020204" pitchFamily="34" charset="0"/>
              </a:rPr>
              <a:t>Albumin		40 g/l		(35,0 - 53,0)</a:t>
            </a:r>
          </a:p>
          <a:p>
            <a:pPr>
              <a:spcBef>
                <a:spcPct val="20000"/>
              </a:spcBef>
            </a:pPr>
            <a:r>
              <a:rPr lang="cs-CZ" altLang="en-US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TSH			6,821 mIU/l	(0,5 - 5,0)</a:t>
            </a:r>
            <a:endParaRPr lang="cs-CZ" altLang="en-US" sz="200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cs-CZ" altLang="en-US" sz="2000">
                <a:latin typeface="Arial" panose="020B0604020202020204" pitchFamily="34" charset="0"/>
                <a:cs typeface="Arial" panose="020B0604020202020204" pitchFamily="34" charset="0"/>
              </a:rPr>
              <a:t>Free T4			15.2 pmol/l	(11,0 - 21,0)</a:t>
            </a:r>
          </a:p>
          <a:p>
            <a:pPr>
              <a:spcBef>
                <a:spcPct val="20000"/>
              </a:spcBef>
            </a:pPr>
            <a:r>
              <a:rPr lang="cs-CZ" altLang="en-US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PTH			257,2 pmol/l	(1,6 - 6,9)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828800"/>
            <a:ext cx="9258300" cy="838200"/>
          </a:xfrm>
          <a:solidFill>
            <a:schemeClr val="bg1"/>
          </a:solidFill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Enlargement of a parathyroid body bellow left lobe of thyroid gland.</a:t>
            </a:r>
            <a:endParaRPr lang="cs-CZ" altLang="en-US" sz="2200" b="1">
              <a:latin typeface="Arial" panose="020B0604020202020204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Thyroid gland </a:t>
            </a:r>
            <a:r>
              <a:rPr lang="cs-CZ" altLang="en-US" sz="2200" b="1">
                <a:latin typeface="Arial" panose="020B0604020202020204" pitchFamily="34" charset="0"/>
              </a:rPr>
              <a:t>of a </a:t>
            </a:r>
            <a:r>
              <a:rPr lang="en-US" altLang="en-US" sz="2200" b="1">
                <a:latin typeface="Arial" panose="020B0604020202020204" pitchFamily="34" charset="0"/>
              </a:rPr>
              <a:t>normal size and shape.</a:t>
            </a:r>
            <a:endParaRPr lang="en-US" altLang="en-US" sz="2400" b="1"/>
          </a:p>
        </p:txBody>
      </p:sp>
      <p:sp>
        <p:nvSpPr>
          <p:cNvPr id="344067" name="Rectangle 3"/>
          <p:cNvSpPr>
            <a:spLocks noChangeArrowheads="1"/>
          </p:cNvSpPr>
          <p:nvPr/>
        </p:nvSpPr>
        <p:spPr bwMode="auto">
          <a:xfrm>
            <a:off x="608013" y="4422775"/>
            <a:ext cx="9258300" cy="911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Higher accumulation of </a:t>
            </a:r>
            <a:r>
              <a:rPr lang="en-US" altLang="en-US" sz="2200" baseline="30000">
                <a:latin typeface="Arial" panose="020B0604020202020204" pitchFamily="34" charset="0"/>
              </a:rPr>
              <a:t>99m</a:t>
            </a:r>
            <a:r>
              <a:rPr lang="en-US" altLang="en-US" sz="2200">
                <a:latin typeface="Arial" panose="020B0604020202020204" pitchFamily="34" charset="0"/>
              </a:rPr>
              <a:t>Tc-MIBI near a lower edge of a left thyroid lobe</a:t>
            </a:r>
            <a:endParaRPr lang="en-US" altLang="en-US" sz="2400"/>
          </a:p>
        </p:txBody>
      </p:sp>
      <p:sp>
        <p:nvSpPr>
          <p:cNvPr id="344068" name="Rectangle 4"/>
          <p:cNvSpPr>
            <a:spLocks noChangeArrowheads="1"/>
          </p:cNvSpPr>
          <p:nvPr/>
        </p:nvSpPr>
        <p:spPr bwMode="auto">
          <a:xfrm>
            <a:off x="1114425" y="3611563"/>
            <a:ext cx="2143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en-US" sz="2800" baseline="30000">
                <a:solidFill>
                  <a:schemeClr val="accent2"/>
                </a:solidFill>
                <a:latin typeface="Arial" panose="020B0604020202020204" pitchFamily="34" charset="0"/>
              </a:rPr>
              <a:t>99m</a:t>
            </a:r>
            <a:r>
              <a:rPr lang="cs-CZ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Tc-MIBI</a:t>
            </a:r>
            <a:endParaRPr lang="cs-CZ" altLang="en-US" sz="2400">
              <a:solidFill>
                <a:schemeClr val="folHlink"/>
              </a:solidFill>
            </a:endParaRPr>
          </a:p>
        </p:txBody>
      </p:sp>
      <p:sp>
        <p:nvSpPr>
          <p:cNvPr id="344069" name="Rectangle 5"/>
          <p:cNvSpPr>
            <a:spLocks noChangeArrowheads="1"/>
          </p:cNvSpPr>
          <p:nvPr/>
        </p:nvSpPr>
        <p:spPr bwMode="auto">
          <a:xfrm>
            <a:off x="1114425" y="1020763"/>
            <a:ext cx="7413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USG of thyroid and parathyroid glands</a:t>
            </a:r>
            <a:endParaRPr lang="cs-CZ" altLang="en-US" sz="240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ChangeArrowheads="1"/>
          </p:cNvSpPr>
          <p:nvPr/>
        </p:nvSpPr>
        <p:spPr bwMode="auto">
          <a:xfrm>
            <a:off x="3055938" y="4495800"/>
            <a:ext cx="4679950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482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6733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863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543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11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68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25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83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1800">
                <a:latin typeface="Arial" panose="020B0604020202020204" pitchFamily="34" charset="0"/>
              </a:rPr>
              <a:t>Adenoma of a parathyroid gland</a:t>
            </a:r>
            <a:endParaRPr lang="cs-CZ" altLang="en-US" sz="1800" b="0"/>
          </a:p>
        </p:txBody>
      </p:sp>
      <p:pic>
        <p:nvPicPr>
          <p:cNvPr id="3799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6" r="18192" b="13461"/>
          <a:stretch>
            <a:fillRect/>
          </a:stretch>
        </p:blipFill>
        <p:spPr bwMode="auto">
          <a:xfrm>
            <a:off x="7156450" y="228600"/>
            <a:ext cx="28733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911" name="Text Box 7"/>
          <p:cNvSpPr txBox="1">
            <a:spLocks noChangeArrowheads="1"/>
          </p:cNvSpPr>
          <p:nvPr/>
        </p:nvSpPr>
        <p:spPr bwMode="auto">
          <a:xfrm>
            <a:off x="1230313" y="1981200"/>
            <a:ext cx="420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065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827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304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781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35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925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49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06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>
                <a:latin typeface="Arial" panose="020B0604020202020204" pitchFamily="34" charset="0"/>
              </a:rPr>
              <a:t>= methoxy isobuthyl isonitril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379912" name="Rectangle 8"/>
          <p:cNvSpPr>
            <a:spLocks noChangeArrowheads="1"/>
          </p:cNvSpPr>
          <p:nvPr/>
        </p:nvSpPr>
        <p:spPr bwMode="auto">
          <a:xfrm>
            <a:off x="857250" y="2590800"/>
            <a:ext cx="56578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000">
                <a:latin typeface="Arial" panose="020B0604020202020204" pitchFamily="34" charset="0"/>
              </a:rPr>
              <a:t>The molecule passes cells membranes passively, once intracellular it further accumulates in the mitrochondrias.</a:t>
            </a:r>
          </a:p>
          <a:p>
            <a:pPr>
              <a:lnSpc>
                <a:spcPct val="120000"/>
              </a:lnSpc>
            </a:pPr>
            <a:r>
              <a:rPr lang="en-US" altLang="en-US" sz="2000">
                <a:latin typeface="Arial" panose="020B0604020202020204" pitchFamily="34" charset="0"/>
              </a:rPr>
              <a:t>Detection of </a:t>
            </a:r>
            <a:r>
              <a:rPr lang="en-US" altLang="en-US" sz="2000" baseline="30000">
                <a:latin typeface="Arial" panose="020B0604020202020204" pitchFamily="34" charset="0"/>
              </a:rPr>
              <a:t>99m</a:t>
            </a:r>
            <a:r>
              <a:rPr lang="en-US" altLang="en-US" sz="2000">
                <a:latin typeface="Arial" panose="020B0604020202020204" pitchFamily="34" charset="0"/>
              </a:rPr>
              <a:t>Tc gamma emission</a:t>
            </a:r>
            <a:endParaRPr lang="cs-CZ" altLang="en-US" sz="2000">
              <a:latin typeface="Arial" panose="020B0604020202020204" pitchFamily="34" charset="0"/>
            </a:endParaRPr>
          </a:p>
        </p:txBody>
      </p:sp>
      <p:sp>
        <p:nvSpPr>
          <p:cNvPr id="379913" name="Rectangle 9"/>
          <p:cNvSpPr>
            <a:spLocks noChangeArrowheads="1"/>
          </p:cNvSpPr>
          <p:nvPr/>
        </p:nvSpPr>
        <p:spPr bwMode="auto">
          <a:xfrm>
            <a:off x="1114425" y="1219200"/>
            <a:ext cx="2143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en-US" sz="2800" baseline="30000">
                <a:solidFill>
                  <a:schemeClr val="accent2"/>
                </a:solidFill>
                <a:latin typeface="Arial" panose="020B0604020202020204" pitchFamily="34" charset="0"/>
              </a:rPr>
              <a:t>99m</a:t>
            </a:r>
            <a:r>
              <a:rPr lang="cs-CZ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Tc-MIBI</a:t>
            </a:r>
            <a:endParaRPr lang="cs-CZ" altLang="en-US" sz="2400">
              <a:solidFill>
                <a:schemeClr val="folHlink"/>
              </a:solidFill>
            </a:endParaRPr>
          </a:p>
        </p:txBody>
      </p:sp>
      <p:pic>
        <p:nvPicPr>
          <p:cNvPr id="3799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3657600"/>
            <a:ext cx="288131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915" name="Line 11"/>
          <p:cNvSpPr>
            <a:spLocks noChangeShapeType="1"/>
          </p:cNvSpPr>
          <p:nvPr/>
        </p:nvSpPr>
        <p:spPr bwMode="auto">
          <a:xfrm flipV="1">
            <a:off x="8167688" y="5229225"/>
            <a:ext cx="431800" cy="2873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1026"/>
          <p:cNvSpPr>
            <a:spLocks noChangeArrowheads="1"/>
          </p:cNvSpPr>
          <p:nvPr/>
        </p:nvSpPr>
        <p:spPr bwMode="auto">
          <a:xfrm>
            <a:off x="1066800" y="533400"/>
            <a:ext cx="92202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cs-CZ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Female, 46 yr.</a:t>
            </a:r>
            <a:endParaRPr lang="cs-CZ" altLang="en-US" b="0"/>
          </a:p>
        </p:txBody>
      </p:sp>
      <p:sp>
        <p:nvSpPr>
          <p:cNvPr id="320515" name="Rectangle 1027"/>
          <p:cNvSpPr>
            <a:spLocks noChangeArrowheads="1"/>
          </p:cNvSpPr>
          <p:nvPr/>
        </p:nvSpPr>
        <p:spPr bwMode="auto">
          <a:xfrm>
            <a:off x="1038225" y="1484313"/>
            <a:ext cx="8713788" cy="338455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cs-CZ" altLang="en-US" sz="2200" dirty="0">
                <a:latin typeface="Arial" panose="020B0604020202020204" pitchFamily="34" charset="0"/>
              </a:rPr>
              <a:t>Patient </a:t>
            </a:r>
            <a:r>
              <a:rPr lang="en-US" altLang="en-US" sz="2200" dirty="0">
                <a:latin typeface="Arial" panose="020B0604020202020204" pitchFamily="34" charset="0"/>
              </a:rPr>
              <a:t>treated with arterial hypertension</a:t>
            </a:r>
            <a:r>
              <a:rPr lang="cs-CZ" altLang="en-US" sz="2200" dirty="0">
                <a:latin typeface="Arial" panose="020B0604020202020204" pitchFamily="34" charset="0"/>
              </a:rPr>
              <a:t> </a:t>
            </a:r>
            <a:r>
              <a:rPr lang="en-GB" altLang="en-US" sz="2200" dirty="0" smtClean="0">
                <a:latin typeface="Arial" panose="020B0604020202020204" pitchFamily="34" charset="0"/>
              </a:rPr>
              <a:t>for last </a:t>
            </a:r>
            <a:r>
              <a:rPr lang="cs-CZ" altLang="en-US" sz="2200" dirty="0" smtClean="0">
                <a:latin typeface="Arial" panose="020B0604020202020204" pitchFamily="34" charset="0"/>
              </a:rPr>
              <a:t>3 </a:t>
            </a:r>
            <a:r>
              <a:rPr lang="cs-CZ" altLang="en-US" sz="2200" dirty="0">
                <a:latin typeface="Arial" panose="020B0604020202020204" pitchFamily="34" charset="0"/>
              </a:rPr>
              <a:t>y</a:t>
            </a:r>
            <a:r>
              <a:rPr lang="en-US" altLang="en-US" sz="2200" dirty="0" err="1">
                <a:latin typeface="Arial" panose="020B0604020202020204" pitchFamily="34" charset="0"/>
              </a:rPr>
              <a:t>ea</a:t>
            </a:r>
            <a:r>
              <a:rPr lang="cs-CZ" altLang="en-US" sz="2200" dirty="0">
                <a:latin typeface="Arial" panose="020B0604020202020204" pitchFamily="34" charset="0"/>
              </a:rPr>
              <a:t>r</a:t>
            </a:r>
            <a:r>
              <a:rPr lang="en-US" altLang="en-US" sz="2200" dirty="0">
                <a:latin typeface="Arial" panose="020B0604020202020204" pitchFamily="34" charset="0"/>
              </a:rPr>
              <a:t>s;</a:t>
            </a:r>
          </a:p>
          <a:p>
            <a:pPr>
              <a:buFont typeface="Monotype Sorts" pitchFamily="2" charset="2"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Palpitations for many years, established diagnosis of  neuro-circulatory asthenia, higher frequency of palpitations in last months, reported as paroxysmal heart pulsation, accompanied with a </a:t>
            </a:r>
            <a:r>
              <a:rPr lang="en-US" altLang="en-US" sz="2200" dirty="0" smtClean="0">
                <a:latin typeface="Arial" panose="020B0604020202020204" pitchFamily="34" charset="0"/>
              </a:rPr>
              <a:t>pant and shortness of breath, independent </a:t>
            </a:r>
            <a:r>
              <a:rPr lang="en-US" altLang="en-US" sz="2200" dirty="0">
                <a:latin typeface="Arial" panose="020B0604020202020204" pitchFamily="34" charset="0"/>
              </a:rPr>
              <a:t>on her physical activity;</a:t>
            </a:r>
          </a:p>
          <a:p>
            <a:pPr>
              <a:buFont typeface="Monotype Sorts" pitchFamily="2" charset="2"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Impaired glucose tolerance, last 3 yr. on a diet</a:t>
            </a:r>
            <a:r>
              <a:rPr lang="cs-CZ" altLang="en-US" sz="2200" dirty="0">
                <a:latin typeface="Arial" panose="020B0604020202020204" pitchFamily="34" charset="0"/>
              </a:rPr>
              <a:t>;</a:t>
            </a:r>
            <a:endParaRPr lang="en-US" altLang="en-US" sz="2200" dirty="0">
              <a:latin typeface="Arial" panose="020B0604020202020204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As a new problem</a:t>
            </a:r>
            <a:r>
              <a:rPr lang="en-US" altLang="en-US" sz="2200">
                <a:latin typeface="Arial" panose="020B0604020202020204" pitchFamily="34" charset="0"/>
              </a:rPr>
              <a:t>, </a:t>
            </a:r>
            <a:r>
              <a:rPr lang="en-US" altLang="en-US" sz="2200" smtClean="0">
                <a:latin typeface="Arial" panose="020B0604020202020204" pitchFamily="34" charset="0"/>
              </a:rPr>
              <a:t>paresthesia </a:t>
            </a:r>
            <a:r>
              <a:rPr lang="en-US" altLang="en-US" sz="2200" dirty="0">
                <a:latin typeface="Arial" panose="020B0604020202020204" pitchFamily="34" charset="0"/>
              </a:rPr>
              <a:t>in fingers, swelling of hands developed several weeks ago</a:t>
            </a:r>
            <a:r>
              <a:rPr lang="cs-CZ" altLang="en-US" sz="2200" dirty="0">
                <a:latin typeface="Arial" panose="020B0604020202020204" pitchFamily="34" charset="0"/>
              </a:rPr>
              <a:t>.</a:t>
            </a:r>
            <a:endParaRPr lang="en-US" altLang="en-US" sz="2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388" y="1600200"/>
            <a:ext cx="8507412" cy="838200"/>
          </a:xfrm>
          <a:solidFill>
            <a:schemeClr val="bg1"/>
          </a:solidFill>
        </p:spPr>
        <p:txBody>
          <a:bodyPr/>
          <a:lstStyle/>
          <a:p>
            <a:pPr indent="-157163">
              <a:buFont typeface="Monotype Sorts" pitchFamily="2" charset="2"/>
              <a:buNone/>
            </a:pPr>
            <a:r>
              <a:rPr lang="cs-CZ" altLang="en-US" sz="2200" b="1">
                <a:latin typeface="Arial" panose="020B0604020202020204" pitchFamily="34" charset="0"/>
              </a:rPr>
              <a:t>Without pathological changes.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  <p:sp>
        <p:nvSpPr>
          <p:cNvPr id="346115" name="Rectangle 3"/>
          <p:cNvSpPr>
            <a:spLocks noChangeArrowheads="1"/>
          </p:cNvSpPr>
          <p:nvPr/>
        </p:nvSpPr>
        <p:spPr bwMode="auto">
          <a:xfrm>
            <a:off x="665163" y="4968875"/>
            <a:ext cx="8529637" cy="1124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5738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191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825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735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645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36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0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8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5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Severe restrictive respiratory </a:t>
            </a:r>
            <a:r>
              <a:rPr lang="en-US" altLang="en-US" sz="2200" dirty="0" smtClean="0">
                <a:latin typeface="Arial" panose="020B0604020202020204" pitchFamily="34" charset="0"/>
              </a:rPr>
              <a:t>disease.</a:t>
            </a:r>
            <a:endParaRPr lang="en-US" altLang="en-US" sz="2200" dirty="0">
              <a:latin typeface="Arial" panose="020B0604020202020204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Severe reduction of a vital lung capacity to 25% of normal values.</a:t>
            </a:r>
            <a:endParaRPr lang="en-US" altLang="en-US" sz="2400" dirty="0"/>
          </a:p>
        </p:txBody>
      </p:sp>
      <p:sp>
        <p:nvSpPr>
          <p:cNvPr id="346116" name="Rectangle 4"/>
          <p:cNvSpPr>
            <a:spLocks noChangeArrowheads="1"/>
          </p:cNvSpPr>
          <p:nvPr/>
        </p:nvSpPr>
        <p:spPr bwMode="auto">
          <a:xfrm>
            <a:off x="687388" y="3314700"/>
            <a:ext cx="8507412" cy="876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157163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191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825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735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645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36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0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8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5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Normal ventricular function, normal valvular morphology and function.</a:t>
            </a:r>
          </a:p>
        </p:txBody>
      </p:sp>
      <p:sp>
        <p:nvSpPr>
          <p:cNvPr id="346117" name="Rectangle 5"/>
          <p:cNvSpPr>
            <a:spLocks noChangeArrowheads="1"/>
          </p:cNvSpPr>
          <p:nvPr/>
        </p:nvSpPr>
        <p:spPr bwMode="auto">
          <a:xfrm>
            <a:off x="1111250" y="990600"/>
            <a:ext cx="5184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Abdominal USG imaging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942975" y="2590800"/>
            <a:ext cx="340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Echocardiography</a:t>
            </a:r>
            <a:endParaRPr lang="cs-CZ" altLang="en-US" sz="1800">
              <a:solidFill>
                <a:srgbClr val="EDB927"/>
              </a:solidFill>
            </a:endParaRPr>
          </a:p>
        </p:txBody>
      </p:sp>
      <p:sp>
        <p:nvSpPr>
          <p:cNvPr id="346119" name="Rectangle 7"/>
          <p:cNvSpPr>
            <a:spLocks noChangeArrowheads="1"/>
          </p:cNvSpPr>
          <p:nvPr/>
        </p:nvSpPr>
        <p:spPr bwMode="auto">
          <a:xfrm>
            <a:off x="942975" y="4297363"/>
            <a:ext cx="3000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Spirometry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200" b="1"/>
              <a:t>Diagnostic consideration (1)</a:t>
            </a:r>
            <a:endParaRPr lang="cs-CZ" altLang="en-US" sz="400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9100" y="1676400"/>
            <a:ext cx="7269163" cy="4648200"/>
          </a:xfrm>
        </p:spPr>
        <p:txBody>
          <a:bodyPr/>
          <a:lstStyle/>
          <a:p>
            <a:pPr marL="609600" indent="-609600">
              <a:lnSpc>
                <a:spcPct val="120000"/>
              </a:lnSpc>
              <a:buFont typeface="Monotype Sorts" pitchFamily="2" charset="2"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Findings of </a:t>
            </a:r>
            <a:r>
              <a:rPr lang="en-US" altLang="en-US" sz="2000" b="1" dirty="0">
                <a:latin typeface="Arial" panose="020B0604020202020204" pitchFamily="34" charset="0"/>
                <a:sym typeface="Symbol" panose="05050102010706020507" pitchFamily="18" charset="2"/>
              </a:rPr>
              <a:t> PTH,  Ca, and </a:t>
            </a:r>
            <a:r>
              <a:rPr lang="en-US" altLang="en-US" sz="2000" b="1" dirty="0" smtClean="0">
                <a:latin typeface="Arial" panose="020B0604020202020204" pitchFamily="34" charset="0"/>
                <a:sym typeface="Symbol" panose="05050102010706020507" pitchFamily="18" charset="2"/>
              </a:rPr>
              <a:t>HPO</a:t>
            </a:r>
            <a:r>
              <a:rPr lang="en-US" altLang="en-US" sz="2000" b="1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en-US" altLang="en-US" sz="2000" b="1" dirty="0" smtClean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000" b="1" dirty="0">
                <a:latin typeface="Arial" panose="020B0604020202020204" pitchFamily="34" charset="0"/>
                <a:sym typeface="Symbol" panose="05050102010706020507" pitchFamily="18" charset="2"/>
              </a:rPr>
              <a:t>near a lower limit support a diagnosis of </a:t>
            </a: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primary hyperparathyroidism</a:t>
            </a:r>
            <a:r>
              <a:rPr lang="en-US" altLang="en-US" sz="2000" b="1" dirty="0">
                <a:latin typeface="Arial" panose="020B0604020202020204" pitchFamily="34" charset="0"/>
              </a:rPr>
              <a:t>. A severe bone syndrome in a clinical and laboratory examination.</a:t>
            </a:r>
          </a:p>
          <a:p>
            <a:pPr marL="609600" indent="-609600">
              <a:lnSpc>
                <a:spcPct val="120000"/>
              </a:lnSpc>
              <a:buFont typeface="Monotype Sorts" pitchFamily="2" charset="2"/>
              <a:buNone/>
            </a:pPr>
            <a:endParaRPr lang="en-US" altLang="en-US" sz="1000" b="1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120000"/>
              </a:lnSpc>
              <a:buFont typeface="Monotype Sorts" pitchFamily="2" charset="2"/>
              <a:buNone/>
            </a:pPr>
            <a:r>
              <a:rPr lang="en-US" altLang="en-US" sz="2000" b="1" dirty="0" smtClean="0">
                <a:latin typeface="Arial" panose="020B0604020202020204" pitchFamily="34" charset="0"/>
              </a:rPr>
              <a:t>Suspect </a:t>
            </a: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adenoma</a:t>
            </a:r>
            <a:r>
              <a:rPr lang="en-US" altLang="en-US" sz="2000" b="1" dirty="0">
                <a:latin typeface="Arial" panose="020B0604020202020204" pitchFamily="34" charset="0"/>
              </a:rPr>
              <a:t> of a left lower parathyroid gland.</a:t>
            </a:r>
          </a:p>
          <a:p>
            <a:pPr marL="609600" indent="-609600">
              <a:lnSpc>
                <a:spcPct val="120000"/>
              </a:lnSpc>
              <a:buFont typeface="Monotype Sorts" pitchFamily="2" charset="2"/>
              <a:buNone/>
            </a:pPr>
            <a:endParaRPr lang="en-US" altLang="en-US" sz="1000" b="1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120000"/>
              </a:lnSpc>
              <a:buFont typeface="Monotype Sorts" pitchFamily="2" charset="2"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There is an indication to surgical removal of parathyroid adenoma.</a:t>
            </a:r>
          </a:p>
          <a:p>
            <a:pPr marL="609600" indent="-609600">
              <a:lnSpc>
                <a:spcPct val="120000"/>
              </a:lnSpc>
              <a:buFont typeface="Monotype Sorts" pitchFamily="2" charset="2"/>
              <a:buNone/>
            </a:pPr>
            <a:endParaRPr lang="en-US" altLang="en-US" sz="1000" b="1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120000"/>
              </a:lnSpc>
              <a:buFont typeface="Monotype Sorts" pitchFamily="2" charset="2"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...And following surgical treatment of deforming </a:t>
            </a:r>
            <a:r>
              <a:rPr lang="en-US" altLang="en-US" sz="2000" b="1" dirty="0" err="1">
                <a:latin typeface="Arial" panose="020B0604020202020204" pitchFamily="34" charset="0"/>
              </a:rPr>
              <a:t>ky</a:t>
            </a:r>
            <a:r>
              <a:rPr lang="cs-CZ" altLang="en-US" sz="2000" b="1" dirty="0">
                <a:latin typeface="Arial" panose="020B0604020202020204" pitchFamily="34" charset="0"/>
              </a:rPr>
              <a:t>ph</a:t>
            </a:r>
            <a:r>
              <a:rPr lang="en-US" altLang="en-US" sz="2000" b="1" dirty="0" err="1">
                <a:latin typeface="Arial" panose="020B0604020202020204" pitchFamily="34" charset="0"/>
              </a:rPr>
              <a:t>oscoliosis</a:t>
            </a:r>
            <a:r>
              <a:rPr lang="en-US" altLang="en-US" sz="2000" b="1" dirty="0">
                <a:latin typeface="Arial" panose="020B0604020202020204" pitchFamily="34" charset="0"/>
              </a:rPr>
              <a:t> with markedly decreased lung capacity.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34925"/>
            <a:ext cx="8262938" cy="52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8" y="5300663"/>
            <a:ext cx="10164762" cy="1512887"/>
          </a:xfrm>
          <a:noFill/>
          <a:ln/>
          <a:extLst>
            <a:ext uri="{91240B29-F687-4F45-9708-019B960494DF}">
              <a14:hiddenLine xmlns:a14="http://schemas.microsoft.com/office/drawing/2010/main" w="285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X-ray examination of pelv</a:t>
            </a:r>
            <a:r>
              <a:rPr lang="cs-CZ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s and femoral bones</a:t>
            </a:r>
            <a:endParaRPr lang="en-US" altLang="en-US" sz="1800" b="1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Marked deformation of pelvic skeleton, „heart-shaped“ pelvis, deflection of both femoral bones, low density of all displayed bones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2238" y="1412875"/>
            <a:ext cx="4373562" cy="2160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285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Chest X-ray image</a:t>
            </a:r>
            <a:endParaRPr lang="en-US" altLang="en-US" sz="2400" b="1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en-US" sz="2400" b="1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Bell-shaped chest with gibbus,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Total resorption of humerus head on the left side.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pic>
        <p:nvPicPr>
          <p:cNvPr id="349187" name="Picture 3" descr="Milano_2008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0"/>
            <a:ext cx="5919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2238" y="1412875"/>
            <a:ext cx="4373562" cy="2160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285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Chest X-ray</a:t>
            </a:r>
            <a:r>
              <a:rPr lang="cs-CZ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 image</a:t>
            </a:r>
            <a:endParaRPr lang="en-US" altLang="en-US" sz="2400" b="1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en-US" sz="2400" b="1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Bell-shaped chest with gibbus,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Total resorption of humerus head on the left side.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pic>
        <p:nvPicPr>
          <p:cNvPr id="380931" name="Picture 3" descr="Milano_2008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0"/>
            <a:ext cx="5919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282575" y="4508500"/>
            <a:ext cx="410686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Conclusion</a:t>
            </a:r>
            <a:endParaRPr lang="en-US" altLang="en-US" sz="2000">
              <a:solidFill>
                <a:schemeClr val="folHlink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1000">
              <a:solidFill>
                <a:schemeClr val="folHlink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2000">
                <a:latin typeface="Arial" panose="020B0604020202020204" pitchFamily="34" charset="0"/>
              </a:rPr>
              <a:t>Skeletal deformities are typical for 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osteomalacia</a:t>
            </a:r>
            <a:endParaRPr lang="en-US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AutoShape 2"/>
          <p:cNvSpPr>
            <a:spLocks noChangeArrowheads="1"/>
          </p:cNvSpPr>
          <p:nvPr/>
        </p:nvSpPr>
        <p:spPr bwMode="auto">
          <a:xfrm>
            <a:off x="1828800" y="1219200"/>
            <a:ext cx="7059116" cy="3429000"/>
          </a:xfrm>
          <a:prstGeom prst="foldedCorner">
            <a:avLst>
              <a:gd name="adj" fmla="val 12500"/>
            </a:avLst>
          </a:prstGeom>
          <a:solidFill>
            <a:srgbClr val="00008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anchor="ctr"/>
          <a:lstStyle/>
          <a:p>
            <a:pPr>
              <a:spcBef>
                <a:spcPct val="40000"/>
              </a:spcBef>
            </a:pPr>
            <a:endParaRPr lang="cs-CZ" altLang="en-US" sz="24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cs-CZ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„</a:t>
            </a: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Bone“ laboratory parameters</a:t>
            </a:r>
          </a:p>
          <a:p>
            <a:pPr>
              <a:spcBef>
                <a:spcPct val="20000"/>
              </a:spcBef>
            </a:pPr>
            <a:endParaRPr lang="en-US" altLang="en-US" sz="2400" dirty="0"/>
          </a:p>
          <a:p>
            <a:pPr>
              <a:spcBef>
                <a:spcPct val="20000"/>
              </a:spcBef>
            </a:pPr>
            <a:r>
              <a:rPr lang="en-US" altLang="en-US" sz="2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Osteocalcin</a:t>
            </a: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201,8 </a:t>
            </a:r>
            <a:r>
              <a:rPr lang="en-US" altLang="en-US" sz="2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μg</a:t>
            </a: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	(15 - 46)</a:t>
            </a:r>
          </a:p>
          <a:p>
            <a:pPr>
              <a:spcBef>
                <a:spcPct val="20000"/>
              </a:spcBef>
            </a:pP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25(OH)-D</a:t>
            </a:r>
            <a:r>
              <a:rPr lang="en-US" altLang="en-US" sz="2000" baseline="-25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vitamin	5 ng/ml		(15 - 42)</a:t>
            </a:r>
          </a:p>
          <a:p>
            <a:pPr>
              <a:spcBef>
                <a:spcPct val="2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1,25(OH)-D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vitamin	48,4 ng/l	(19 - 67)</a:t>
            </a:r>
          </a:p>
          <a:p>
            <a:pPr>
              <a:spcBef>
                <a:spcPct val="2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 - Ca			2,5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/24 h	(3,5 - 6,5)</a:t>
            </a:r>
          </a:p>
          <a:p>
            <a:pPr>
              <a:spcBef>
                <a:spcPct val="2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 -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HPO</a:t>
            </a:r>
            <a:r>
              <a:rPr lang="en-US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19,1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/24 h	(13 - 42)</a:t>
            </a:r>
            <a:endParaRPr lang="en-US" altLang="en-US" sz="16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en-US" sz="3200" b="1"/>
              <a:t>Diagnostic consideration (2)</a:t>
            </a:r>
            <a:endParaRPr lang="cs-CZ" altLang="en-US" sz="4000"/>
          </a:p>
        </p:txBody>
      </p:sp>
      <p:sp>
        <p:nvSpPr>
          <p:cNvPr id="352259" name="Rectangle 3"/>
          <p:cNvSpPr>
            <a:spLocks noChangeArrowheads="1"/>
          </p:cNvSpPr>
          <p:nvPr/>
        </p:nvSpPr>
        <p:spPr bwMode="auto">
          <a:xfrm>
            <a:off x="1689100" y="2286000"/>
            <a:ext cx="7269163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609600" indent="-6096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90600" indent="-5334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52600" indent="-3810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3810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altLang="en-US" sz="2000">
                <a:latin typeface="Arial" panose="020B0604020202020204" pitchFamily="34" charset="0"/>
              </a:rPr>
              <a:t>Skeletal deformities are characteristic for 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osteomalacia</a:t>
            </a:r>
            <a:r>
              <a:rPr lang="en-US" altLang="en-US" sz="2000">
                <a:latin typeface="Arial" panose="020B0604020202020204" pitchFamily="34" charset="0"/>
              </a:rPr>
              <a:t>, not for primary hyperparathyroidism</a:t>
            </a:r>
            <a:r>
              <a:rPr lang="cs-CZ" altLang="en-US" sz="2000">
                <a:latin typeface="Arial" panose="020B0604020202020204" pitchFamily="34" charset="0"/>
              </a:rPr>
              <a:t>.</a:t>
            </a:r>
            <a:endParaRPr lang="en-US" altLang="en-US" sz="2000">
              <a:latin typeface="Arial" panose="020B0604020202020204" pitchFamily="34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000">
              <a:latin typeface="Arial" panose="020B0604020202020204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000">
                <a:latin typeface="Arial" panose="020B0604020202020204" pitchFamily="34" charset="0"/>
              </a:rPr>
              <a:t>Extremely low levels of 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kalcidiol</a:t>
            </a:r>
            <a:r>
              <a:rPr lang="en-US" altLang="en-US" sz="2000">
                <a:latin typeface="Arial" panose="020B0604020202020204" pitchFamily="34" charset="0"/>
              </a:rPr>
              <a:t> (25-OH-D</a:t>
            </a:r>
            <a:r>
              <a:rPr lang="en-US" altLang="en-US" sz="2000" baseline="-25000">
                <a:latin typeface="Arial" panose="020B0604020202020204" pitchFamily="34" charset="0"/>
              </a:rPr>
              <a:t>3</a:t>
            </a:r>
            <a:r>
              <a:rPr lang="en-US" altLang="en-US" sz="2000">
                <a:latin typeface="Arial" panose="020B0604020202020204" pitchFamily="34" charset="0"/>
              </a:rPr>
              <a:t> vitamin), as a marker of vitamin D storage in organism.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3282" name="Object 2"/>
          <p:cNvGraphicFramePr>
            <a:graphicFrameLocks noChangeAspect="1"/>
          </p:cNvGraphicFramePr>
          <p:nvPr/>
        </p:nvGraphicFramePr>
        <p:xfrm>
          <a:off x="7018338" y="4143375"/>
          <a:ext cx="2754312" cy="227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26" name="Rastrový obraz" r:id="rId3" imgW="3285714" imgH="2715004" progId="Obraz programu Malování">
                  <p:embed/>
                </p:oleObj>
              </mc:Choice>
              <mc:Fallback>
                <p:oleObj name="Rastrový obraz" r:id="rId3" imgW="3285714" imgH="2715004" progId="Obraz programu Malování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338" y="4143375"/>
                        <a:ext cx="2754312" cy="227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3" name="Object 3"/>
          <p:cNvGraphicFramePr>
            <a:graphicFrameLocks noChangeAspect="1"/>
          </p:cNvGraphicFramePr>
          <p:nvPr/>
        </p:nvGraphicFramePr>
        <p:xfrm>
          <a:off x="3284538" y="2362200"/>
          <a:ext cx="2646362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27" name="Rastrový obraz" r:id="rId5" imgW="3277057" imgH="2657846" progId="Obraz programu Malování">
                  <p:embed/>
                </p:oleObj>
              </mc:Choice>
              <mc:Fallback>
                <p:oleObj name="Rastrový obraz" r:id="rId5" imgW="3277057" imgH="2657846" progId="Obraz programu Malování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538" y="2362200"/>
                        <a:ext cx="2646362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4" name="Object 4"/>
          <p:cNvGraphicFramePr>
            <a:graphicFrameLocks noChangeAspect="1"/>
          </p:cNvGraphicFramePr>
          <p:nvPr/>
        </p:nvGraphicFramePr>
        <p:xfrm>
          <a:off x="555625" y="909638"/>
          <a:ext cx="3073400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28" name="Rastrový obraz" r:id="rId7" imgW="3809524" imgH="1695687" progId="Obraz programu Malování">
                  <p:embed/>
                </p:oleObj>
              </mc:Choice>
              <mc:Fallback>
                <p:oleObj name="Rastrový obraz" r:id="rId7" imgW="3809524" imgH="1695687" progId="Obraz programu Malování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909638"/>
                        <a:ext cx="3073400" cy="136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85" name="Text Box 5"/>
          <p:cNvSpPr txBox="1">
            <a:spLocks noChangeArrowheads="1"/>
          </p:cNvSpPr>
          <p:nvPr/>
        </p:nvSpPr>
        <p:spPr bwMode="auto">
          <a:xfrm>
            <a:off x="76200" y="469900"/>
            <a:ext cx="3810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en-US" sz="1600">
                <a:latin typeface="Arial" panose="020B0604020202020204" pitchFamily="34" charset="0"/>
              </a:rPr>
              <a:t>7-Dehydrocholesterol (liver)</a:t>
            </a:r>
          </a:p>
        </p:txBody>
      </p:sp>
      <p:sp>
        <p:nvSpPr>
          <p:cNvPr id="353286" name="Text Box 6"/>
          <p:cNvSpPr txBox="1">
            <a:spLocks noChangeArrowheads="1"/>
          </p:cNvSpPr>
          <p:nvPr/>
        </p:nvSpPr>
        <p:spPr bwMode="auto">
          <a:xfrm>
            <a:off x="2971800" y="4572000"/>
            <a:ext cx="2082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en-US" sz="1600">
                <a:latin typeface="Arial" panose="020B0604020202020204" pitchFamily="34" charset="0"/>
              </a:rPr>
              <a:t>Calciol</a:t>
            </a:r>
          </a:p>
          <a:p>
            <a:pPr algn="ctr"/>
            <a:r>
              <a:rPr lang="cs-CZ" altLang="en-US" sz="1600">
                <a:latin typeface="Arial" panose="020B0604020202020204" pitchFamily="34" charset="0"/>
              </a:rPr>
              <a:t>(cholekalciferol, D</a:t>
            </a:r>
            <a:r>
              <a:rPr lang="cs-CZ" altLang="en-US" sz="1600" baseline="-25000">
                <a:latin typeface="Arial" panose="020B0604020202020204" pitchFamily="34" charset="0"/>
              </a:rPr>
              <a:t>3</a:t>
            </a:r>
            <a:r>
              <a:rPr lang="cs-CZ" altLang="en-US" sz="16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353287" name="Text Box 7"/>
          <p:cNvSpPr txBox="1">
            <a:spLocks noChangeArrowheads="1"/>
          </p:cNvSpPr>
          <p:nvPr/>
        </p:nvSpPr>
        <p:spPr bwMode="auto">
          <a:xfrm>
            <a:off x="7010400" y="3505200"/>
            <a:ext cx="25003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en-US" sz="1600">
                <a:latin typeface="Arial" panose="020B0604020202020204" pitchFamily="34" charset="0"/>
              </a:rPr>
              <a:t>Calcitriol</a:t>
            </a:r>
          </a:p>
          <a:p>
            <a:pPr algn="ctr"/>
            <a:r>
              <a:rPr lang="cs-CZ" altLang="en-US" sz="1600">
                <a:latin typeface="Arial" panose="020B0604020202020204" pitchFamily="34" charset="0"/>
              </a:rPr>
              <a:t>(1</a:t>
            </a:r>
            <a:r>
              <a:rPr lang="el-GR" altLang="en-US" sz="1600">
                <a:latin typeface="Arial" panose="020B0604020202020204" pitchFamily="34" charset="0"/>
                <a:cs typeface="Times New Roman" panose="02020603050405020304" pitchFamily="18" charset="0"/>
              </a:rPr>
              <a:t>α</a:t>
            </a:r>
            <a:r>
              <a:rPr lang="cs-CZ" altLang="en-US" sz="1600">
                <a:latin typeface="Arial" panose="020B0604020202020204" pitchFamily="34" charset="0"/>
                <a:cs typeface="Times New Roman" panose="02020603050405020304" pitchFamily="18" charset="0"/>
              </a:rPr>
              <a:t>,25-dihydroxycalciol)</a:t>
            </a:r>
            <a:endParaRPr lang="el-GR" altLang="en-US" sz="16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3288" name="Line 8"/>
          <p:cNvSpPr>
            <a:spLocks noChangeShapeType="1"/>
          </p:cNvSpPr>
          <p:nvPr/>
        </p:nvSpPr>
        <p:spPr bwMode="auto">
          <a:xfrm>
            <a:off x="1828800" y="2286000"/>
            <a:ext cx="1458913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3289" name="Text Box 9"/>
          <p:cNvSpPr txBox="1">
            <a:spLocks noChangeArrowheads="1"/>
          </p:cNvSpPr>
          <p:nvPr/>
        </p:nvSpPr>
        <p:spPr bwMode="auto">
          <a:xfrm>
            <a:off x="1431925" y="2743200"/>
            <a:ext cx="1549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en-US" sz="1600">
                <a:latin typeface="Arial" panose="020B0604020202020204" pitchFamily="34" charset="0"/>
              </a:rPr>
              <a:t>Photoreaction</a:t>
            </a:r>
          </a:p>
          <a:p>
            <a:pPr algn="ctr"/>
            <a:r>
              <a:rPr lang="cs-CZ" altLang="en-US" sz="1600">
                <a:latin typeface="Arial" panose="020B0604020202020204" pitchFamily="34" charset="0"/>
              </a:rPr>
              <a:t>(skin)</a:t>
            </a:r>
          </a:p>
        </p:txBody>
      </p:sp>
      <p:sp>
        <p:nvSpPr>
          <p:cNvPr id="353290" name="Line 10"/>
          <p:cNvSpPr>
            <a:spLocks noChangeShapeType="1"/>
          </p:cNvSpPr>
          <p:nvPr/>
        </p:nvSpPr>
        <p:spPr bwMode="auto">
          <a:xfrm>
            <a:off x="5943600" y="45720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3291" name="Text Box 11"/>
          <p:cNvSpPr txBox="1">
            <a:spLocks noChangeArrowheads="1"/>
          </p:cNvSpPr>
          <p:nvPr/>
        </p:nvSpPr>
        <p:spPr bwMode="auto">
          <a:xfrm>
            <a:off x="4244975" y="5334000"/>
            <a:ext cx="2759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en-US" sz="1600">
                <a:latin typeface="Arial" panose="020B0604020202020204" pitchFamily="34" charset="0"/>
              </a:rPr>
              <a:t>25-hydroxylation (liver)</a:t>
            </a:r>
          </a:p>
          <a:p>
            <a:pPr algn="ctr"/>
            <a:r>
              <a:rPr lang="cs-CZ" altLang="en-US" sz="1600">
                <a:latin typeface="Arial" panose="020B0604020202020204" pitchFamily="34" charset="0"/>
              </a:rPr>
              <a:t>1</a:t>
            </a:r>
            <a:r>
              <a:rPr lang="el-GR" altLang="en-US" sz="1600">
                <a:latin typeface="Arial" panose="020B0604020202020204" pitchFamily="34" charset="0"/>
                <a:cs typeface="Times New Roman" panose="02020603050405020304" pitchFamily="18" charset="0"/>
              </a:rPr>
              <a:t>α</a:t>
            </a:r>
            <a:r>
              <a:rPr lang="cs-CZ" altLang="en-US" sz="1600">
                <a:latin typeface="Arial" panose="020B0604020202020204" pitchFamily="34" charset="0"/>
                <a:cs typeface="Times New Roman" panose="02020603050405020304" pitchFamily="18" charset="0"/>
              </a:rPr>
              <a:t>-hydroxylation (kidneys)</a:t>
            </a:r>
            <a:endParaRPr lang="el-GR" altLang="en-US" sz="16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3292" name="Text Box 12"/>
          <p:cNvSpPr txBox="1">
            <a:spLocks noChangeArrowheads="1"/>
          </p:cNvSpPr>
          <p:nvPr/>
        </p:nvSpPr>
        <p:spPr bwMode="auto">
          <a:xfrm>
            <a:off x="6053138" y="1600200"/>
            <a:ext cx="3319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en-US" sz="2000">
                <a:latin typeface="Arial" panose="020B0604020202020204" pitchFamily="34" charset="0"/>
              </a:rPr>
              <a:t>Vitamin D</a:t>
            </a:r>
            <a:r>
              <a:rPr lang="cs-CZ" altLang="en-US" sz="2000" baseline="-25000">
                <a:latin typeface="Arial" panose="020B0604020202020204" pitchFamily="34" charset="0"/>
              </a:rPr>
              <a:t>3</a:t>
            </a:r>
            <a:r>
              <a:rPr lang="cs-CZ" altLang="en-US" sz="2000">
                <a:latin typeface="Arial" panose="020B0604020202020204" pitchFamily="34" charset="0"/>
              </a:rPr>
              <a:t> metabolism</a:t>
            </a:r>
            <a:endParaRPr lang="el-GR" altLang="en-US" sz="20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en-US" sz="3200" b="1"/>
              <a:t>Diagnostic consideration (2)</a:t>
            </a:r>
            <a:endParaRPr lang="cs-CZ" altLang="en-US" sz="4000"/>
          </a:p>
        </p:txBody>
      </p:sp>
      <p:sp>
        <p:nvSpPr>
          <p:cNvPr id="381955" name="Rectangle 3"/>
          <p:cNvSpPr>
            <a:spLocks noChangeArrowheads="1"/>
          </p:cNvSpPr>
          <p:nvPr/>
        </p:nvSpPr>
        <p:spPr bwMode="auto">
          <a:xfrm>
            <a:off x="1689100" y="2286000"/>
            <a:ext cx="7269163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609600" indent="-6096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90600" indent="-5334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52600" indent="-3810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3810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altLang="en-US" sz="2000">
                <a:latin typeface="Arial" panose="020B0604020202020204" pitchFamily="34" charset="0"/>
              </a:rPr>
              <a:t>Skeletal deformities are characteristic for 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osteomalacia</a:t>
            </a:r>
            <a:r>
              <a:rPr lang="en-US" altLang="en-US" sz="2000">
                <a:latin typeface="Arial" panose="020B0604020202020204" pitchFamily="34" charset="0"/>
              </a:rPr>
              <a:t>, not for primary hyperparathyroidism.</a:t>
            </a:r>
          </a:p>
          <a:p>
            <a:pPr>
              <a:buFont typeface="Monotype Sorts" pitchFamily="2" charset="2"/>
              <a:buNone/>
            </a:pPr>
            <a:endParaRPr lang="en-US" altLang="en-US" sz="2000">
              <a:latin typeface="Arial" panose="020B0604020202020204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000">
                <a:latin typeface="Arial" panose="020B0604020202020204" pitchFamily="34" charset="0"/>
              </a:rPr>
              <a:t>Extremely low levels of 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kalcidiol</a:t>
            </a:r>
            <a:r>
              <a:rPr lang="en-US" altLang="en-US" sz="2000">
                <a:latin typeface="Arial" panose="020B0604020202020204" pitchFamily="34" charset="0"/>
              </a:rPr>
              <a:t> (25-OH-D</a:t>
            </a:r>
            <a:r>
              <a:rPr lang="en-US" altLang="en-US" sz="2000" baseline="-25000">
                <a:latin typeface="Arial" panose="020B0604020202020204" pitchFamily="34" charset="0"/>
              </a:rPr>
              <a:t>3</a:t>
            </a:r>
            <a:r>
              <a:rPr lang="en-US" altLang="en-US" sz="2000">
                <a:latin typeface="Arial" panose="020B0604020202020204" pitchFamily="34" charset="0"/>
              </a:rPr>
              <a:t> vitamin),  as a marker of vitamin D storage in organism.</a:t>
            </a:r>
          </a:p>
          <a:p>
            <a:pPr>
              <a:buFont typeface="Monotype Sorts" pitchFamily="2" charset="2"/>
              <a:buNone/>
            </a:pPr>
            <a:endParaRPr lang="en-US" altLang="en-US" sz="2000">
              <a:latin typeface="Arial" panose="020B0604020202020204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000">
                <a:latin typeface="Arial" panose="020B0604020202020204" pitchFamily="34" charset="0"/>
              </a:rPr>
              <a:t>Marked skeletal decalcification  – low 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calciuria, high ALP</a:t>
            </a:r>
            <a:r>
              <a:rPr lang="en-US" altLang="en-US" sz="2000">
                <a:latin typeface="Arial" panose="020B0604020202020204" pitchFamily="34" charset="0"/>
              </a:rPr>
              <a:t> (marker of increased osteoblastic activity</a:t>
            </a:r>
            <a:r>
              <a:rPr lang="cs-CZ" altLang="en-US" sz="2000">
                <a:latin typeface="Arial" panose="020B0604020202020204" pitchFamily="34" charset="0"/>
              </a:rPr>
              <a:t>).</a:t>
            </a:r>
          </a:p>
          <a:p>
            <a:pPr>
              <a:buFont typeface="Monotype Sorts" pitchFamily="2" charset="2"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en-US" sz="3200" b="1"/>
              <a:t>Diagnostic consideration (2)</a:t>
            </a:r>
            <a:endParaRPr lang="cs-CZ" altLang="en-US" sz="4000"/>
          </a:p>
        </p:txBody>
      </p:sp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1689100" y="2286000"/>
            <a:ext cx="7702550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609600" indent="-6096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90600" indent="-5334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52600" indent="-3810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3810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altLang="en-US" sz="2000">
                <a:latin typeface="Arial" panose="020B0604020202020204" pitchFamily="34" charset="0"/>
              </a:rPr>
              <a:t>Findings give evidence against primary hyperparathyroidism</a:t>
            </a:r>
          </a:p>
          <a:p>
            <a:pPr>
              <a:buFont typeface="Monotype Sorts" pitchFamily="2" charset="2"/>
              <a:buNone/>
            </a:pPr>
            <a:endParaRPr lang="en-US" altLang="en-US" sz="2000">
              <a:latin typeface="Arial" panose="020B0604020202020204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000">
                <a:latin typeface="Arial" panose="020B0604020202020204" pitchFamily="34" charset="0"/>
              </a:rPr>
              <a:t>Long-term hypo-calcemia leads to hyperplasia of parathyroid glands with following autonomous over-function of one of them.</a:t>
            </a:r>
          </a:p>
          <a:p>
            <a:pPr>
              <a:buFont typeface="Monotype Sorts" pitchFamily="2" charset="2"/>
              <a:buNone/>
            </a:pPr>
            <a:endParaRPr lang="en-US" altLang="en-US" sz="2000">
              <a:latin typeface="Arial" panose="020B0604020202020204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000">
                <a:latin typeface="Arial" panose="020B0604020202020204" pitchFamily="34" charset="0"/>
              </a:rPr>
              <a:t>This course suggests for 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tertiary hyperparathyroidism</a:t>
            </a:r>
            <a:r>
              <a:rPr lang="cs-CZ" altLang="en-US" sz="2000">
                <a:latin typeface="Arial" panose="020B0604020202020204" pitchFamily="34" charset="0"/>
              </a:rPr>
              <a:t>.</a:t>
            </a:r>
            <a:endParaRPr lang="en-US" alt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3" name="Rectangle 1027"/>
          <p:cNvSpPr>
            <a:spLocks noChangeArrowheads="1"/>
          </p:cNvSpPr>
          <p:nvPr/>
        </p:nvSpPr>
        <p:spPr bwMode="auto">
          <a:xfrm>
            <a:off x="1066800" y="2895600"/>
            <a:ext cx="9220200" cy="9144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Gynecological history: menses from 12 to 44 yr. (e.g., menopause 2 yr. ago), 2 deliveries, 1 abortion</a:t>
            </a:r>
            <a:r>
              <a:rPr lang="cs-CZ" altLang="en-US" sz="2200">
                <a:latin typeface="Arial" panose="020B0604020202020204" pitchFamily="34" charset="0"/>
              </a:rPr>
              <a:t>.</a:t>
            </a:r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322564" name="Rectangle 1028"/>
          <p:cNvSpPr>
            <a:spLocks noChangeArrowheads="1"/>
          </p:cNvSpPr>
          <p:nvPr/>
        </p:nvSpPr>
        <p:spPr bwMode="auto">
          <a:xfrm>
            <a:off x="1066800" y="990600"/>
            <a:ext cx="9220200" cy="15240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Allergy: negative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Chronic medication: ramipril (angiotensin-converting enzyme inhibitor) as an anti-hypertensive treatment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Abuse: alcohol and smoking - negative</a:t>
            </a:r>
          </a:p>
        </p:txBody>
      </p:sp>
      <p:sp>
        <p:nvSpPr>
          <p:cNvPr id="322565" name="Rectangle 1029"/>
          <p:cNvSpPr>
            <a:spLocks noChangeArrowheads="1"/>
          </p:cNvSpPr>
          <p:nvPr/>
        </p:nvSpPr>
        <p:spPr bwMode="auto">
          <a:xfrm>
            <a:off x="1066800" y="4191000"/>
            <a:ext cx="9220200" cy="5334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Social situation: married, 2 kids, working as a shop assistant</a:t>
            </a:r>
            <a:r>
              <a:rPr lang="cs-CZ" altLang="en-US" sz="2200">
                <a:latin typeface="Arial" panose="020B0604020202020204" pitchFamily="34" charset="0"/>
              </a:rPr>
              <a:t>.</a:t>
            </a:r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322566" name="Rectangle 1030"/>
          <p:cNvSpPr>
            <a:spLocks noChangeArrowheads="1"/>
          </p:cNvSpPr>
          <p:nvPr/>
        </p:nvSpPr>
        <p:spPr bwMode="auto">
          <a:xfrm>
            <a:off x="1066800" y="5181600"/>
            <a:ext cx="9220200" cy="8382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Family history: twin sister treated with thyroid dysfunction</a:t>
            </a:r>
            <a:r>
              <a:rPr lang="cs-CZ" altLang="en-US" sz="2200">
                <a:latin typeface="Arial" panose="020B0604020202020204" pitchFamily="34" charset="0"/>
              </a:rPr>
              <a:t>;</a:t>
            </a:r>
            <a:endParaRPr lang="en-US" altLang="en-US" sz="2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       without other serious diseases in her family</a:t>
            </a:r>
            <a:r>
              <a:rPr lang="cs-CZ" altLang="en-US" sz="2200">
                <a:latin typeface="Arial" panose="020B0604020202020204" pitchFamily="34" charset="0"/>
              </a:rPr>
              <a:t>.</a:t>
            </a:r>
            <a:endParaRPr lang="en-US" altLang="en-US" sz="2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8850" y="981075"/>
            <a:ext cx="8728075" cy="1990725"/>
          </a:xfrm>
          <a:ln/>
        </p:spPr>
        <p:txBody>
          <a:bodyPr/>
          <a:lstStyle/>
          <a:p>
            <a:pPr marL="0" indent="0"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Tertiary hyperparathyroidism</a:t>
            </a:r>
            <a:endParaRPr lang="en-US" altLang="en-US" sz="2400" b="1">
              <a:solidFill>
                <a:srgbClr val="EDB927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</a:pPr>
            <a:endParaRPr lang="en-US" altLang="en-US" sz="1000" b="1">
              <a:solidFill>
                <a:srgbClr val="EDB927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Due to prolonged hypocalcemia, one hyperplastic parathyroid body developed functionally autonomous adenoma. Hypocal</a:t>
            </a:r>
            <a:r>
              <a:rPr lang="cs-CZ" altLang="en-US" sz="2000" b="1">
                <a:latin typeface="Arial" panose="020B0604020202020204" pitchFamily="34" charset="0"/>
              </a:rPr>
              <a:t>c</a:t>
            </a:r>
            <a:r>
              <a:rPr lang="en-US" altLang="en-US" sz="2000" b="1">
                <a:latin typeface="Arial" panose="020B0604020202020204" pitchFamily="34" charset="0"/>
              </a:rPr>
              <a:t>emia has changed to hyp</a:t>
            </a:r>
            <a:r>
              <a:rPr lang="cs-CZ" altLang="en-US" sz="2000" b="1">
                <a:latin typeface="Arial" panose="020B0604020202020204" pitchFamily="34" charset="0"/>
              </a:rPr>
              <a:t>er</a:t>
            </a:r>
            <a:r>
              <a:rPr lang="en-US" altLang="en-US" sz="2000" b="1">
                <a:latin typeface="Arial" panose="020B0604020202020204" pitchFamily="34" charset="0"/>
              </a:rPr>
              <a:t>calcemia.</a:t>
            </a:r>
          </a:p>
        </p:txBody>
      </p:sp>
      <p:pic>
        <p:nvPicPr>
          <p:cNvPr id="3563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8"/>
          <a:stretch>
            <a:fillRect/>
          </a:stretch>
        </p:blipFill>
        <p:spPr bwMode="auto">
          <a:xfrm>
            <a:off x="1543050" y="3219450"/>
            <a:ext cx="6943725" cy="329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Recommendation</a:t>
            </a:r>
            <a:endParaRPr lang="en-US" altLang="en-US" sz="360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1701800"/>
            <a:ext cx="9258300" cy="27352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Surgical revision of parathyroid glands</a:t>
            </a:r>
            <a:r>
              <a:rPr lang="en-US" altLang="en-US" sz="2000" b="1">
                <a:latin typeface="Arial" panose="020B0604020202020204" pitchFamily="34" charset="0"/>
              </a:rPr>
              <a:t>, displacement of autonomous body (v.</a:t>
            </a:r>
            <a:r>
              <a:rPr lang="cs-CZ" altLang="en-US" sz="2000" b="1">
                <a:latin typeface="Arial" panose="020B0604020202020204" pitchFamily="34" charset="0"/>
              </a:rPr>
              <a:t> </a:t>
            </a:r>
            <a:r>
              <a:rPr lang="en-US" altLang="en-US" sz="2000" b="1">
                <a:latin typeface="Arial" panose="020B0604020202020204" pitchFamily="34" charset="0"/>
              </a:rPr>
              <a:t>s. adenoma) as well as other 3 (</a:t>
            </a:r>
            <a:r>
              <a:rPr lang="cs-CZ" altLang="en-US" sz="2000" b="1">
                <a:latin typeface="Arial" panose="020B0604020202020204" pitchFamily="34" charset="0"/>
              </a:rPr>
              <a:t>likely</a:t>
            </a:r>
            <a:r>
              <a:rPr lang="en-US" altLang="en-US" sz="2000" b="1">
                <a:latin typeface="Arial" panose="020B0604020202020204" pitchFamily="34" charset="0"/>
              </a:rPr>
              <a:t> hyperplastic</a:t>
            </a:r>
            <a:r>
              <a:rPr lang="cs-CZ" altLang="en-US" sz="2000" b="1">
                <a:latin typeface="Arial" panose="020B0604020202020204" pitchFamily="34" charset="0"/>
              </a:rPr>
              <a:t>)</a:t>
            </a:r>
            <a:r>
              <a:rPr lang="en-US" altLang="en-US" sz="2000" b="1">
                <a:latin typeface="Arial" panose="020B0604020202020204" pitchFamily="34" charset="0"/>
              </a:rPr>
              <a:t> parathyroid bodies</a:t>
            </a:r>
            <a:r>
              <a:rPr lang="cs-CZ" altLang="en-US" sz="2000" b="1">
                <a:latin typeface="Arial" panose="020B0604020202020204" pitchFamily="34" charset="0"/>
              </a:rPr>
              <a:t>, the </a:t>
            </a:r>
            <a:r>
              <a:rPr lang="en-US" altLang="en-US" sz="2000" b="1">
                <a:latin typeface="Arial" panose="020B0604020202020204" pitchFamily="34" charset="0"/>
              </a:rPr>
              <a:t>maintenance of ½ of one of them </a:t>
            </a:r>
            <a:r>
              <a:rPr lang="cs-CZ" altLang="en-US" sz="2000" b="1">
                <a:latin typeface="Arial" panose="020B0604020202020204" pitchFamily="34" charset="0"/>
              </a:rPr>
              <a:t>- </a:t>
            </a:r>
            <a:r>
              <a:rPr lang="en-US" altLang="en-US" sz="2000" b="1">
                <a:latin typeface="Arial" panose="020B0604020202020204" pitchFamily="34" charset="0"/>
              </a:rPr>
              <a:t>what is sufficient for normal PTH production.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endParaRPr lang="en-US" altLang="en-US" sz="20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2000" b="1">
                <a:latin typeface="Arial" panose="020B0604020202020204" pitchFamily="34" charset="0"/>
              </a:rPr>
              <a:t>Post-surgery massive </a:t>
            </a:r>
            <a:r>
              <a:rPr lang="en-US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re-calcification</a:t>
            </a:r>
            <a:r>
              <a:rPr lang="en-US" altLang="en-US" sz="2000" b="1">
                <a:latin typeface="Arial" panose="020B0604020202020204" pitchFamily="34" charset="0"/>
              </a:rPr>
              <a:t> du</a:t>
            </a:r>
            <a:r>
              <a:rPr lang="cs-CZ" altLang="en-US" sz="2000" b="1">
                <a:latin typeface="Arial" panose="020B0604020202020204" pitchFamily="34" charset="0"/>
              </a:rPr>
              <a:t>e</a:t>
            </a:r>
            <a:r>
              <a:rPr lang="en-US" altLang="en-US" sz="2000" b="1">
                <a:latin typeface="Arial" panose="020B0604020202020204" pitchFamily="34" charset="0"/>
              </a:rPr>
              <a:t> to expected „hungry bone“ syndrome.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600" b="1"/>
              <a:t>Surgery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676400"/>
            <a:ext cx="7772400" cy="4495800"/>
          </a:xfrm>
        </p:spPr>
        <p:txBody>
          <a:bodyPr/>
          <a:lstStyle/>
          <a:p>
            <a:pPr>
              <a:lnSpc>
                <a:spcPct val="11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February 20</a:t>
            </a:r>
            <a:r>
              <a:rPr lang="cs-CZ" altLang="en-US" sz="2000" b="1">
                <a:latin typeface="Arial" panose="020B0604020202020204" pitchFamily="34" charset="0"/>
              </a:rPr>
              <a:t> </a:t>
            </a:r>
            <a:r>
              <a:rPr lang="en-US" altLang="en-US" sz="2000" b="1">
                <a:latin typeface="Arial" panose="020B0604020202020204" pitchFamily="34" charset="0"/>
              </a:rPr>
              <a:t>– 29, 2008</a:t>
            </a:r>
            <a:r>
              <a:rPr lang="cs-CZ" altLang="en-US" sz="2000" b="1">
                <a:latin typeface="Arial" panose="020B0604020202020204" pitchFamily="34" charset="0"/>
              </a:rPr>
              <a:t>, </a:t>
            </a:r>
            <a:r>
              <a:rPr lang="en-US" altLang="en-US" sz="2000" b="1">
                <a:latin typeface="Arial" panose="020B0604020202020204" pitchFamily="34" charset="0"/>
              </a:rPr>
              <a:t>hospitalization at the 3</a:t>
            </a:r>
            <a:r>
              <a:rPr lang="en-US" altLang="en-US" sz="2000" b="1" baseline="30000">
                <a:latin typeface="Arial" panose="020B0604020202020204" pitchFamily="34" charset="0"/>
              </a:rPr>
              <a:t>rd</a:t>
            </a:r>
            <a:r>
              <a:rPr lang="en-US" altLang="en-US" sz="2000" b="1">
                <a:latin typeface="Arial" panose="020B0604020202020204" pitchFamily="34" charset="0"/>
              </a:rPr>
              <a:t> Dept. of surgery, Faculty hospital in Motol</a:t>
            </a:r>
            <a:r>
              <a:rPr lang="cs-CZ" altLang="en-US" sz="2000" b="1">
                <a:latin typeface="Arial" panose="020B0604020202020204" pitchFamily="34" charset="0"/>
              </a:rPr>
              <a:t>.</a:t>
            </a:r>
            <a:endParaRPr lang="en-US" altLang="en-US" sz="2000" b="1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Monotype Sorts" pitchFamily="2" charset="2"/>
              <a:buNone/>
            </a:pPr>
            <a:endParaRPr lang="en-US" altLang="en-US" sz="2000" b="1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Monotype Sorts" pitchFamily="2" charset="2"/>
              <a:buNone/>
            </a:pPr>
            <a:r>
              <a:rPr lang="en-US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February 22, 2008 – Extirpation of adenoma of the left lower parathyroid gland</a:t>
            </a:r>
            <a:r>
              <a:rPr lang="en-US" altLang="en-US" sz="2000" b="1">
                <a:latin typeface="Arial" panose="020B0604020202020204" pitchFamily="34" charset="0"/>
              </a:rPr>
              <a:t>, </a:t>
            </a:r>
            <a:r>
              <a:rPr lang="cs-CZ" altLang="en-US" sz="2000" b="1">
                <a:latin typeface="Arial" panose="020B0604020202020204" pitchFamily="34" charset="0"/>
              </a:rPr>
              <a:t>currently </a:t>
            </a:r>
            <a:r>
              <a:rPr lang="en-US" altLang="en-US" sz="2000" b="1">
                <a:latin typeface="Arial" panose="020B0604020202020204" pitchFamily="34" charset="0"/>
              </a:rPr>
              <a:t>total extirpation of upper and lower parathyroid body on the right side, subtotal ablation of the left upper body.</a:t>
            </a:r>
          </a:p>
          <a:p>
            <a:pPr>
              <a:lnSpc>
                <a:spcPct val="110000"/>
              </a:lnSpc>
              <a:buFont typeface="Monotype Sorts" pitchFamily="2" charset="2"/>
              <a:buNone/>
            </a:pPr>
            <a:endParaRPr lang="en-US" altLang="en-US" sz="2000" b="1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Monotype Sorts" pitchFamily="2" charset="2"/>
              <a:buNone/>
            </a:pPr>
            <a:r>
              <a:rPr lang="en-US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Post-surgical course:</a:t>
            </a:r>
            <a:r>
              <a:rPr lang="en-US" altLang="en-US" sz="2000" b="1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Laboratory: Ca 1,71….1,75 mmol / l</a:t>
            </a:r>
          </a:p>
          <a:p>
            <a:pPr>
              <a:lnSpc>
                <a:spcPct val="110000"/>
              </a:lnSpc>
              <a:buFont typeface="Monotype Sorts" pitchFamily="2" charset="2"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Post-surgery creepiness of hands and face ... as expected manifestation of transitory hypocalcemia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600" b="1" dirty="0"/>
              <a:t>2</a:t>
            </a:r>
            <a:r>
              <a:rPr lang="cs-CZ" altLang="en-US" sz="3600" b="1" baseline="30000" dirty="0"/>
              <a:t>nd</a:t>
            </a:r>
            <a:r>
              <a:rPr lang="cs-CZ" altLang="en-US" sz="3600" b="1" dirty="0"/>
              <a:t> hospitalization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5288" y="1981200"/>
            <a:ext cx="7353300" cy="38100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February 29 – March 02, 2008, 3</a:t>
            </a:r>
            <a:r>
              <a:rPr lang="en-US" altLang="en-US" sz="2000" b="1" baseline="30000" dirty="0">
                <a:latin typeface="Arial" panose="020B0604020202020204" pitchFamily="34" charset="0"/>
              </a:rPr>
              <a:t>rd</a:t>
            </a:r>
            <a:r>
              <a:rPr lang="en-US" altLang="en-US" sz="2000" b="1" dirty="0">
                <a:latin typeface="Arial" panose="020B0604020202020204" pitchFamily="34" charset="0"/>
              </a:rPr>
              <a:t> Internal Department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Subjectively: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cs-CZ" altLang="en-US" sz="2000" b="1" dirty="0">
                <a:latin typeface="Arial" panose="020B0604020202020204" pitchFamily="34" charset="0"/>
              </a:rPr>
              <a:t>I</a:t>
            </a:r>
            <a:r>
              <a:rPr lang="en-US" altLang="en-US" sz="2000" b="1" dirty="0" err="1">
                <a:latin typeface="Arial" panose="020B0604020202020204" pitchFamily="34" charset="0"/>
              </a:rPr>
              <a:t>ntermittently</a:t>
            </a:r>
            <a:r>
              <a:rPr lang="en-US" altLang="en-US" sz="2000" b="1" dirty="0">
                <a:latin typeface="Arial" panose="020B0604020202020204" pitchFamily="34" charset="0"/>
              </a:rPr>
              <a:t> depressive.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Objectively</a:t>
            </a:r>
            <a:r>
              <a:rPr lang="en-US" altLang="en-US" sz="2000" b="1" dirty="0">
                <a:latin typeface="Arial" panose="020B0604020202020204" pitchFamily="34" charset="0"/>
              </a:rPr>
              <a:t>: Rest scar above sternum, without other variations.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Laboratory:	</a:t>
            </a:r>
            <a:r>
              <a:rPr lang="en-US" altLang="en-US" sz="2000" b="1" dirty="0">
                <a:latin typeface="Arial" panose="020B0604020202020204" pitchFamily="34" charset="0"/>
              </a:rPr>
              <a:t>Ca 1,85 </a:t>
            </a:r>
            <a:r>
              <a:rPr lang="en-US" altLang="en-US" sz="2000" b="1" dirty="0" err="1">
                <a:latin typeface="Arial" panose="020B0604020202020204" pitchFamily="34" charset="0"/>
              </a:rPr>
              <a:t>mmol</a:t>
            </a:r>
            <a:r>
              <a:rPr lang="en-US" altLang="en-US" sz="2000" b="1" dirty="0">
                <a:latin typeface="Arial" panose="020B0604020202020204" pitchFamily="34" charset="0"/>
              </a:rPr>
              <a:t>/l (2,0 - 2,65)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			</a:t>
            </a:r>
            <a:r>
              <a:rPr lang="en-US" altLang="en-US" sz="2000" b="1" dirty="0" smtClean="0">
                <a:latin typeface="Arial" panose="020B0604020202020204" pitchFamily="34" charset="0"/>
              </a:rPr>
              <a:t>HPO</a:t>
            </a:r>
            <a:r>
              <a:rPr lang="en-US" altLang="en-US" sz="2000" b="1" baseline="-25000" dirty="0" smtClean="0">
                <a:latin typeface="Arial" panose="020B0604020202020204" pitchFamily="34" charset="0"/>
              </a:rPr>
              <a:t>4</a:t>
            </a:r>
            <a:r>
              <a:rPr lang="en-US" altLang="en-US" sz="2000" b="1" dirty="0" smtClean="0">
                <a:latin typeface="Arial" panose="020B0604020202020204" pitchFamily="34" charset="0"/>
              </a:rPr>
              <a:t> </a:t>
            </a:r>
            <a:r>
              <a:rPr lang="en-US" altLang="en-US" sz="2000" b="1" dirty="0">
                <a:latin typeface="Arial" panose="020B0604020202020204" pitchFamily="34" charset="0"/>
              </a:rPr>
              <a:t>0,67 </a:t>
            </a:r>
            <a:r>
              <a:rPr lang="en-US" altLang="en-US" sz="2000" b="1" dirty="0" err="1">
                <a:latin typeface="Arial" panose="020B0604020202020204" pitchFamily="34" charset="0"/>
              </a:rPr>
              <a:t>mmol</a:t>
            </a:r>
            <a:r>
              <a:rPr lang="en-US" altLang="en-US" sz="2000" b="1" dirty="0">
                <a:latin typeface="Arial" panose="020B0604020202020204" pitchFamily="34" charset="0"/>
              </a:rPr>
              <a:t>/l (0,6 - 1,6)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			ALP </a:t>
            </a:r>
            <a:r>
              <a:rPr lang="en-US" altLang="en-US" sz="2000" b="1" dirty="0" smtClean="0">
                <a:latin typeface="Arial" panose="020B0604020202020204" pitchFamily="34" charset="0"/>
              </a:rPr>
              <a:t>25,45 </a:t>
            </a:r>
            <a:r>
              <a:rPr lang="en-US" altLang="en-US" sz="2000" b="1" dirty="0" err="1">
                <a:latin typeface="Arial" panose="020B0604020202020204" pitchFamily="34" charset="0"/>
              </a:rPr>
              <a:t>ukat</a:t>
            </a:r>
            <a:r>
              <a:rPr lang="en-US" altLang="en-US" sz="2000" b="1" dirty="0">
                <a:latin typeface="Arial" panose="020B0604020202020204" pitchFamily="34" charset="0"/>
              </a:rPr>
              <a:t>/l (0,6 - 2,2)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			PTH 18,01 </a:t>
            </a:r>
            <a:r>
              <a:rPr lang="en-US" altLang="en-US" sz="2000" b="1" dirty="0" err="1">
                <a:latin typeface="Arial" panose="020B0604020202020204" pitchFamily="34" charset="0"/>
              </a:rPr>
              <a:t>pmol</a:t>
            </a:r>
            <a:r>
              <a:rPr lang="en-US" altLang="en-US" sz="2000" b="1" dirty="0">
                <a:latin typeface="Arial" panose="020B0604020202020204" pitchFamily="34" charset="0"/>
              </a:rPr>
              <a:t>/l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(1,6 - 6,9).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7300" y="1981200"/>
            <a:ext cx="7772400" cy="3255963"/>
          </a:xfrm>
        </p:spPr>
        <p:txBody>
          <a:bodyPr/>
          <a:lstStyle/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cs-CZ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1. </a:t>
            </a:r>
            <a:r>
              <a:rPr lang="en-US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Tertiary hyperparathyroidism</a:t>
            </a:r>
            <a:r>
              <a:rPr lang="en-US" altLang="en-US" sz="2000" b="1">
                <a:latin typeface="Arial" panose="020B0604020202020204" pitchFamily="34" charset="0"/>
              </a:rPr>
              <a:t> – extirpation of parathyroid adenoma which developed in long-term secondary  hyperparathyroidism.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endParaRPr lang="en-US" altLang="en-US" sz="20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2. Post-surgery „hungry bone“</a:t>
            </a:r>
            <a:r>
              <a:rPr lang="en-US" altLang="en-US" sz="2000" b="1">
                <a:latin typeface="Arial" panose="020B0604020202020204" pitchFamily="34" charset="0"/>
              </a:rPr>
              <a:t> bone syndrome with  hypocalcemia.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endParaRPr lang="en-US" altLang="en-US" sz="20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en-US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3. Osteomalacia</a:t>
            </a:r>
            <a:r>
              <a:rPr lang="en-US" altLang="en-US" sz="2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of an unclear origin as a primary disease</a:t>
            </a:r>
            <a:endParaRPr lang="en-US" altLang="en-US" sz="2200" b="1"/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en-US" sz="3200" b="1"/>
              <a:t>Diagnostic consideration (3)</a:t>
            </a:r>
            <a:endParaRPr lang="cs-CZ" altLang="en-US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5" y="333375"/>
            <a:ext cx="792163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444500" y="350838"/>
            <a:ext cx="4179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Ca balance in organism</a:t>
            </a:r>
          </a:p>
        </p:txBody>
      </p:sp>
      <p:grpSp>
        <p:nvGrpSpPr>
          <p:cNvPr id="361476" name="Group 4"/>
          <p:cNvGrpSpPr>
            <a:grpSpLocks/>
          </p:cNvGrpSpPr>
          <p:nvPr/>
        </p:nvGrpSpPr>
        <p:grpSpPr bwMode="auto">
          <a:xfrm>
            <a:off x="514350" y="977900"/>
            <a:ext cx="3430588" cy="3441700"/>
            <a:chOff x="204" y="616"/>
            <a:chExt cx="1920" cy="2168"/>
          </a:xfrm>
        </p:grpSpPr>
        <p:pic>
          <p:nvPicPr>
            <p:cNvPr id="3614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1434"/>
              <a:ext cx="492" cy="1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1478" name="Text Box 6"/>
            <p:cNvSpPr txBox="1">
              <a:spLocks noChangeArrowheads="1"/>
            </p:cNvSpPr>
            <p:nvPr/>
          </p:nvSpPr>
          <p:spPr bwMode="auto">
            <a:xfrm>
              <a:off x="204" y="616"/>
              <a:ext cx="151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en-US" sz="2000">
                  <a:latin typeface="Arial" panose="020B0604020202020204" pitchFamily="34" charset="0"/>
                </a:rPr>
                <a:t>Daily intake</a:t>
              </a:r>
            </a:p>
            <a:p>
              <a:r>
                <a:rPr lang="cs-CZ" altLang="en-US" sz="2000">
                  <a:latin typeface="Arial" panose="020B0604020202020204" pitchFamily="34" charset="0"/>
                </a:rPr>
                <a:t>approx. 25 - 30 mmol</a:t>
              </a:r>
            </a:p>
          </p:txBody>
        </p:sp>
        <p:grpSp>
          <p:nvGrpSpPr>
            <p:cNvPr id="361479" name="Group 7"/>
            <p:cNvGrpSpPr>
              <a:grpSpLocks/>
            </p:cNvGrpSpPr>
            <p:nvPr/>
          </p:nvGrpSpPr>
          <p:grpSpPr bwMode="auto">
            <a:xfrm>
              <a:off x="612" y="1026"/>
              <a:ext cx="1512" cy="408"/>
              <a:chOff x="612" y="1026"/>
              <a:chExt cx="1512" cy="408"/>
            </a:xfrm>
          </p:grpSpPr>
          <p:sp>
            <p:nvSpPr>
              <p:cNvPr id="361480" name="Line 8"/>
              <p:cNvSpPr>
                <a:spLocks noChangeShapeType="1"/>
              </p:cNvSpPr>
              <p:nvPr/>
            </p:nvSpPr>
            <p:spPr bwMode="auto">
              <a:xfrm>
                <a:off x="612" y="1026"/>
                <a:ext cx="0" cy="408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481" name="Text Box 9"/>
              <p:cNvSpPr txBox="1">
                <a:spLocks noChangeArrowheads="1"/>
              </p:cNvSpPr>
              <p:nvPr/>
            </p:nvSpPr>
            <p:spPr bwMode="auto">
              <a:xfrm>
                <a:off x="657" y="1026"/>
                <a:ext cx="1467" cy="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cs-CZ" altLang="en-US" sz="1600">
                    <a:latin typeface="Arial" panose="020B0604020202020204" pitchFamily="34" charset="0"/>
                  </a:rPr>
                  <a:t>(phosphates, oxalates...)</a:t>
                </a:r>
                <a:r>
                  <a:rPr lang="cs-CZ" altLang="en-US" sz="1800">
                    <a:latin typeface="Arial" panose="020B0604020202020204" pitchFamily="34" charset="0"/>
                  </a:rPr>
                  <a:t> </a:t>
                </a:r>
              </a:p>
            </p:txBody>
          </p:sp>
        </p:grpSp>
      </p:grpSp>
      <p:sp>
        <p:nvSpPr>
          <p:cNvPr id="361482" name="Text Box 10"/>
          <p:cNvSpPr txBox="1">
            <a:spLocks noChangeArrowheads="1"/>
          </p:cNvSpPr>
          <p:nvPr/>
        </p:nvSpPr>
        <p:spPr bwMode="auto">
          <a:xfrm>
            <a:off x="455613" y="5203825"/>
            <a:ext cx="2071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2000">
                <a:latin typeface="Arial" panose="020B0604020202020204" pitchFamily="34" charset="0"/>
              </a:rPr>
              <a:t>17 – 25 mmol /d</a:t>
            </a:r>
          </a:p>
        </p:txBody>
      </p:sp>
      <p:sp>
        <p:nvSpPr>
          <p:cNvPr id="361483" name="Line 11"/>
          <p:cNvSpPr>
            <a:spLocks noChangeShapeType="1"/>
          </p:cNvSpPr>
          <p:nvPr/>
        </p:nvSpPr>
        <p:spPr bwMode="auto">
          <a:xfrm>
            <a:off x="1255713" y="4437063"/>
            <a:ext cx="0" cy="5762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61484" name="Group 12"/>
          <p:cNvGrpSpPr>
            <a:grpSpLocks/>
          </p:cNvGrpSpPr>
          <p:nvPr/>
        </p:nvGrpSpPr>
        <p:grpSpPr bwMode="auto">
          <a:xfrm>
            <a:off x="6126163" y="2709863"/>
            <a:ext cx="2103437" cy="946150"/>
            <a:chOff x="2154" y="709"/>
            <a:chExt cx="952" cy="592"/>
          </a:xfrm>
        </p:grpSpPr>
        <p:sp>
          <p:nvSpPr>
            <p:cNvPr id="361485" name="Rectangle 13"/>
            <p:cNvSpPr>
              <a:spLocks noChangeArrowheads="1"/>
            </p:cNvSpPr>
            <p:nvPr/>
          </p:nvSpPr>
          <p:spPr bwMode="auto">
            <a:xfrm>
              <a:off x="2154" y="754"/>
              <a:ext cx="952" cy="453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0"/>
            </a:p>
          </p:txBody>
        </p:sp>
        <p:sp>
          <p:nvSpPr>
            <p:cNvPr id="361486" name="Text Box 14"/>
            <p:cNvSpPr txBox="1">
              <a:spLocks noChangeArrowheads="1"/>
            </p:cNvSpPr>
            <p:nvPr/>
          </p:nvSpPr>
          <p:spPr bwMode="auto">
            <a:xfrm>
              <a:off x="2187" y="709"/>
              <a:ext cx="874" cy="592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en-US" sz="2400">
                  <a:solidFill>
                    <a:srgbClr val="FF9900"/>
                  </a:solidFill>
                  <a:latin typeface="Arial" panose="020B0604020202020204" pitchFamily="34" charset="0"/>
                </a:rPr>
                <a:t>ICT</a:t>
              </a:r>
              <a:endParaRPr lang="cs-CZ" altLang="en-US" sz="2000">
                <a:latin typeface="Arial" panose="020B0604020202020204" pitchFamily="34" charset="0"/>
              </a:endParaRPr>
            </a:p>
            <a:p>
              <a:r>
                <a:rPr lang="cs-CZ" altLang="en-US" sz="1600">
                  <a:latin typeface="Arial" panose="020B0604020202020204" pitchFamily="34" charset="0"/>
                </a:rPr>
                <a:t>signal function</a:t>
              </a:r>
            </a:p>
            <a:p>
              <a:r>
                <a:rPr lang="cs-CZ" altLang="en-US" sz="1600">
                  <a:latin typeface="Arial" panose="020B0604020202020204" pitchFamily="34" charset="0"/>
                </a:rPr>
                <a:t>0,1 </a:t>
              </a:r>
              <a:r>
                <a:rPr lang="el-GR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μ</a:t>
              </a:r>
              <a:r>
                <a:rPr lang="cs-CZ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mol / l</a:t>
              </a:r>
              <a:endParaRPr lang="el-GR" altLang="en-US" sz="1800" b="0">
                <a:cs typeface="Arial" panose="020B0604020202020204" pitchFamily="34" charset="0"/>
              </a:endParaRPr>
            </a:p>
          </p:txBody>
        </p:sp>
      </p:grpSp>
      <p:grpSp>
        <p:nvGrpSpPr>
          <p:cNvPr id="361487" name="Group 15"/>
          <p:cNvGrpSpPr>
            <a:grpSpLocks/>
          </p:cNvGrpSpPr>
          <p:nvPr/>
        </p:nvGrpSpPr>
        <p:grpSpPr bwMode="auto">
          <a:xfrm>
            <a:off x="3810000" y="2514600"/>
            <a:ext cx="2286000" cy="1012825"/>
            <a:chOff x="2109" y="1706"/>
            <a:chExt cx="1179" cy="516"/>
          </a:xfrm>
        </p:grpSpPr>
        <p:sp>
          <p:nvSpPr>
            <p:cNvPr id="361488" name="Rectangle 16"/>
            <p:cNvSpPr>
              <a:spLocks noChangeArrowheads="1"/>
            </p:cNvSpPr>
            <p:nvPr/>
          </p:nvSpPr>
          <p:spPr bwMode="auto">
            <a:xfrm>
              <a:off x="2121" y="1723"/>
              <a:ext cx="1167" cy="499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1489" name="Text Box 17"/>
            <p:cNvSpPr txBox="1">
              <a:spLocks noChangeArrowheads="1"/>
            </p:cNvSpPr>
            <p:nvPr/>
          </p:nvSpPr>
          <p:spPr bwMode="auto">
            <a:xfrm>
              <a:off x="2109" y="1706"/>
              <a:ext cx="1109" cy="482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en-US" sz="2400">
                  <a:solidFill>
                    <a:srgbClr val="FF9900"/>
                  </a:solidFill>
                  <a:latin typeface="Arial" panose="020B0604020202020204" pitchFamily="34" charset="0"/>
                </a:rPr>
                <a:t>ECT</a:t>
              </a:r>
              <a:endParaRPr lang="cs-CZ" altLang="en-US" sz="2400">
                <a:solidFill>
                  <a:srgbClr val="FF0066"/>
                </a:solidFill>
                <a:latin typeface="Arial" panose="020B0604020202020204" pitchFamily="34" charset="0"/>
              </a:endParaRPr>
            </a:p>
            <a:p>
              <a:r>
                <a:rPr lang="cs-CZ" altLang="en-US" sz="1600">
                  <a:latin typeface="Arial" panose="020B0604020202020204" pitchFamily="34" charset="0"/>
                </a:rPr>
                <a:t>2,5 mmol / l</a:t>
              </a:r>
            </a:p>
            <a:p>
              <a:r>
                <a:rPr lang="cs-CZ" altLang="en-US" sz="1600">
                  <a:latin typeface="Arial" panose="020B0604020202020204" pitchFamily="34" charset="0"/>
                </a:rPr>
                <a:t>totally only 35 mmol</a:t>
              </a:r>
              <a:endParaRPr lang="cs-CZ" altLang="en-US" sz="1800" b="0"/>
            </a:p>
          </p:txBody>
        </p:sp>
      </p:grpSp>
      <p:grpSp>
        <p:nvGrpSpPr>
          <p:cNvPr id="361490" name="Group 18"/>
          <p:cNvGrpSpPr>
            <a:grpSpLocks/>
          </p:cNvGrpSpPr>
          <p:nvPr/>
        </p:nvGrpSpPr>
        <p:grpSpPr bwMode="auto">
          <a:xfrm>
            <a:off x="3657600" y="3733800"/>
            <a:ext cx="3703638" cy="2955925"/>
            <a:chOff x="1860" y="2296"/>
            <a:chExt cx="2075" cy="1862"/>
          </a:xfrm>
        </p:grpSpPr>
        <p:grpSp>
          <p:nvGrpSpPr>
            <p:cNvPr id="361491" name="Group 19"/>
            <p:cNvGrpSpPr>
              <a:grpSpLocks/>
            </p:cNvGrpSpPr>
            <p:nvPr/>
          </p:nvGrpSpPr>
          <p:grpSpPr bwMode="auto">
            <a:xfrm>
              <a:off x="2439" y="2598"/>
              <a:ext cx="1002" cy="1560"/>
              <a:chOff x="2439" y="2598"/>
              <a:chExt cx="1002" cy="1560"/>
            </a:xfrm>
          </p:grpSpPr>
          <p:pic>
            <p:nvPicPr>
              <p:cNvPr id="361492" name="Picture 2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2" y="2598"/>
                <a:ext cx="630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1493" name="Text Box 21"/>
              <p:cNvSpPr txBox="1">
                <a:spLocks noChangeArrowheads="1"/>
              </p:cNvSpPr>
              <p:nvPr/>
            </p:nvSpPr>
            <p:spPr bwMode="auto">
              <a:xfrm>
                <a:off x="2439" y="3908"/>
                <a:ext cx="10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en-US" sz="2000">
                    <a:latin typeface="Arial" panose="020B0604020202020204" pitchFamily="34" charset="0"/>
                  </a:rPr>
                  <a:t>5 – 6 mmol /d</a:t>
                </a:r>
              </a:p>
            </p:txBody>
          </p:sp>
          <p:sp>
            <p:nvSpPr>
              <p:cNvPr id="361494" name="Line 22"/>
              <p:cNvSpPr>
                <a:spLocks noChangeShapeType="1"/>
              </p:cNvSpPr>
              <p:nvPr/>
            </p:nvSpPr>
            <p:spPr bwMode="auto">
              <a:xfrm>
                <a:off x="2925" y="3521"/>
                <a:ext cx="0" cy="363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FF"/>
                    </a:solidFill>
                    <a:round/>
                    <a:headEnd/>
                    <a:tailEnd type="triangl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61495" name="Group 23"/>
            <p:cNvGrpSpPr>
              <a:grpSpLocks/>
            </p:cNvGrpSpPr>
            <p:nvPr/>
          </p:nvGrpSpPr>
          <p:grpSpPr bwMode="auto">
            <a:xfrm>
              <a:off x="2428" y="2296"/>
              <a:ext cx="407" cy="319"/>
              <a:chOff x="3969" y="2794"/>
              <a:chExt cx="407" cy="319"/>
            </a:xfrm>
          </p:grpSpPr>
          <p:sp>
            <p:nvSpPr>
              <p:cNvPr id="361496" name="Line 24"/>
              <p:cNvSpPr>
                <a:spLocks noChangeShapeType="1"/>
              </p:cNvSpPr>
              <p:nvPr/>
            </p:nvSpPr>
            <p:spPr bwMode="auto">
              <a:xfrm>
                <a:off x="3969" y="2840"/>
                <a:ext cx="317" cy="273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FF"/>
                    </a:solidFill>
                    <a:round/>
                    <a:headEnd/>
                    <a:tailEnd type="triangl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497" name="Line 25"/>
              <p:cNvSpPr>
                <a:spLocks noChangeShapeType="1"/>
              </p:cNvSpPr>
              <p:nvPr/>
            </p:nvSpPr>
            <p:spPr bwMode="auto">
              <a:xfrm>
                <a:off x="4059" y="2794"/>
                <a:ext cx="317" cy="273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FF"/>
                    </a:solidFill>
                    <a:round/>
                    <a:headEnd type="triangle" w="med" len="med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61498" name="Group 26"/>
            <p:cNvGrpSpPr>
              <a:grpSpLocks/>
            </p:cNvGrpSpPr>
            <p:nvPr/>
          </p:nvGrpSpPr>
          <p:grpSpPr bwMode="auto">
            <a:xfrm>
              <a:off x="1860" y="2355"/>
              <a:ext cx="2075" cy="403"/>
              <a:chOff x="1860" y="2355"/>
              <a:chExt cx="2075" cy="403"/>
            </a:xfrm>
          </p:grpSpPr>
          <p:sp>
            <p:nvSpPr>
              <p:cNvPr id="361499" name="Text Box 27"/>
              <p:cNvSpPr txBox="1">
                <a:spLocks noChangeArrowheads="1"/>
              </p:cNvSpPr>
              <p:nvPr/>
            </p:nvSpPr>
            <p:spPr bwMode="auto">
              <a:xfrm>
                <a:off x="1860" y="2392"/>
                <a:ext cx="730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en-US" sz="1600">
                    <a:latin typeface="Arial" panose="020B0604020202020204" pitchFamily="34" charset="0"/>
                  </a:rPr>
                  <a:t>Filtration</a:t>
                </a:r>
              </a:p>
              <a:p>
                <a:r>
                  <a:rPr lang="cs-CZ" altLang="en-US" sz="1600">
                    <a:latin typeface="Arial" panose="020B0604020202020204" pitchFamily="34" charset="0"/>
                  </a:rPr>
                  <a:t>240 mmol/d</a:t>
                </a:r>
                <a:endParaRPr lang="cs-CZ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61500" name="Text Box 28"/>
              <p:cNvSpPr txBox="1">
                <a:spLocks noChangeArrowheads="1"/>
              </p:cNvSpPr>
              <p:nvPr/>
            </p:nvSpPr>
            <p:spPr bwMode="auto">
              <a:xfrm>
                <a:off x="2820" y="2355"/>
                <a:ext cx="1115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cs-CZ" altLang="en-US" sz="1600">
                    <a:latin typeface="Arial" panose="020B0604020202020204" pitchFamily="34" charset="0"/>
                  </a:rPr>
                  <a:t>Tubular resorption</a:t>
                </a:r>
              </a:p>
              <a:p>
                <a:pPr algn="r"/>
                <a:r>
                  <a:rPr lang="cs-CZ" altLang="en-US" sz="1600">
                    <a:latin typeface="Arial" panose="020B0604020202020204" pitchFamily="34" charset="0"/>
                  </a:rPr>
                  <a:t>230 mmol / d</a:t>
                </a:r>
                <a:endParaRPr lang="cs-CZ" altLang="en-US" sz="180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61501" name="Group 29"/>
          <p:cNvGrpSpPr>
            <a:grpSpLocks/>
          </p:cNvGrpSpPr>
          <p:nvPr/>
        </p:nvGrpSpPr>
        <p:grpSpPr bwMode="auto">
          <a:xfrm>
            <a:off x="1739900" y="2501900"/>
            <a:ext cx="1801813" cy="1385888"/>
            <a:chOff x="875" y="1576"/>
            <a:chExt cx="1010" cy="873"/>
          </a:xfrm>
        </p:grpSpPr>
        <p:sp>
          <p:nvSpPr>
            <p:cNvPr id="361502" name="Text Box 30"/>
            <p:cNvSpPr txBox="1">
              <a:spLocks noChangeArrowheads="1"/>
            </p:cNvSpPr>
            <p:nvPr/>
          </p:nvSpPr>
          <p:spPr bwMode="auto">
            <a:xfrm>
              <a:off x="875" y="1576"/>
              <a:ext cx="101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altLang="en-US" sz="1600">
                  <a:latin typeface="Arial" panose="020B0604020202020204" pitchFamily="34" charset="0"/>
                </a:rPr>
                <a:t>Absorption</a:t>
              </a:r>
            </a:p>
            <a:p>
              <a:pPr algn="ctr"/>
              <a:r>
                <a:rPr lang="cs-CZ" altLang="en-US" sz="1600">
                  <a:latin typeface="Arial" panose="020B0604020202020204" pitchFamily="34" charset="0"/>
                </a:rPr>
                <a:t>upto 15 mmol / d</a:t>
              </a:r>
              <a:endParaRPr lang="cs-CZ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361503" name="Group 31"/>
            <p:cNvGrpSpPr>
              <a:grpSpLocks/>
            </p:cNvGrpSpPr>
            <p:nvPr/>
          </p:nvGrpSpPr>
          <p:grpSpPr bwMode="auto">
            <a:xfrm>
              <a:off x="930" y="1933"/>
              <a:ext cx="816" cy="516"/>
              <a:chOff x="930" y="1933"/>
              <a:chExt cx="816" cy="516"/>
            </a:xfrm>
          </p:grpSpPr>
          <p:grpSp>
            <p:nvGrpSpPr>
              <p:cNvPr id="361504" name="Group 32"/>
              <p:cNvGrpSpPr>
                <a:grpSpLocks/>
              </p:cNvGrpSpPr>
              <p:nvPr/>
            </p:nvGrpSpPr>
            <p:grpSpPr bwMode="auto">
              <a:xfrm>
                <a:off x="930" y="1933"/>
                <a:ext cx="816" cy="91"/>
                <a:chOff x="930" y="1933"/>
                <a:chExt cx="816" cy="91"/>
              </a:xfrm>
            </p:grpSpPr>
            <p:sp>
              <p:nvSpPr>
                <p:cNvPr id="361505" name="Line 33"/>
                <p:cNvSpPr>
                  <a:spLocks noChangeShapeType="1"/>
                </p:cNvSpPr>
                <p:nvPr/>
              </p:nvSpPr>
              <p:spPr bwMode="auto">
                <a:xfrm>
                  <a:off x="975" y="1933"/>
                  <a:ext cx="771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150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930" y="2024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61507" name="Text Box 35"/>
              <p:cNvSpPr txBox="1">
                <a:spLocks noChangeArrowheads="1"/>
              </p:cNvSpPr>
              <p:nvPr/>
            </p:nvSpPr>
            <p:spPr bwMode="auto">
              <a:xfrm>
                <a:off x="933" y="2083"/>
                <a:ext cx="809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altLang="en-US" sz="1600">
                    <a:latin typeface="Arial" panose="020B0604020202020204" pitchFamily="34" charset="0"/>
                  </a:rPr>
                  <a:t>Secretion</a:t>
                </a:r>
              </a:p>
              <a:p>
                <a:pPr algn="ctr"/>
                <a:r>
                  <a:rPr lang="cs-CZ" altLang="en-US" sz="1600">
                    <a:latin typeface="Arial" panose="020B0604020202020204" pitchFamily="34" charset="0"/>
                  </a:rPr>
                  <a:t>to 7 mmol / d</a:t>
                </a:r>
                <a:endParaRPr lang="cs-CZ" altLang="en-US" sz="18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61508" name="Group 36"/>
          <p:cNvGrpSpPr>
            <a:grpSpLocks/>
          </p:cNvGrpSpPr>
          <p:nvPr/>
        </p:nvGrpSpPr>
        <p:grpSpPr bwMode="auto">
          <a:xfrm>
            <a:off x="6391275" y="331788"/>
            <a:ext cx="2093913" cy="1084262"/>
            <a:chOff x="3683" y="209"/>
            <a:chExt cx="1173" cy="683"/>
          </a:xfrm>
        </p:grpSpPr>
        <p:grpSp>
          <p:nvGrpSpPr>
            <p:cNvPr id="361509" name="Group 37"/>
            <p:cNvGrpSpPr>
              <a:grpSpLocks/>
            </p:cNvGrpSpPr>
            <p:nvPr/>
          </p:nvGrpSpPr>
          <p:grpSpPr bwMode="auto">
            <a:xfrm>
              <a:off x="3743" y="209"/>
              <a:ext cx="1112" cy="416"/>
              <a:chOff x="2700" y="345"/>
              <a:chExt cx="1112" cy="416"/>
            </a:xfrm>
          </p:grpSpPr>
          <p:sp>
            <p:nvSpPr>
              <p:cNvPr id="361510" name="Text Box 38"/>
              <p:cNvSpPr txBox="1">
                <a:spLocks noChangeArrowheads="1"/>
              </p:cNvSpPr>
              <p:nvPr/>
            </p:nvSpPr>
            <p:spPr bwMode="auto">
              <a:xfrm>
                <a:off x="2836" y="511"/>
                <a:ext cx="77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en-US" sz="2000">
                    <a:latin typeface="Arial" panose="020B0604020202020204" pitchFamily="34" charset="0"/>
                  </a:rPr>
                  <a:t>25 mol Ca</a:t>
                </a:r>
              </a:p>
            </p:txBody>
          </p:sp>
          <p:sp>
            <p:nvSpPr>
              <p:cNvPr id="361511" name="Text Box 39"/>
              <p:cNvSpPr txBox="1">
                <a:spLocks noChangeArrowheads="1"/>
              </p:cNvSpPr>
              <p:nvPr/>
            </p:nvSpPr>
            <p:spPr bwMode="auto">
              <a:xfrm>
                <a:off x="2700" y="345"/>
                <a:ext cx="11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altLang="en-US" sz="1800">
                    <a:latin typeface="Arial" panose="020B0604020202020204" pitchFamily="34" charset="0"/>
                  </a:rPr>
                  <a:t>Mineral deposits</a:t>
                </a:r>
              </a:p>
            </p:txBody>
          </p:sp>
        </p:grpSp>
        <p:sp>
          <p:nvSpPr>
            <p:cNvPr id="361512" name="Text Box 40"/>
            <p:cNvSpPr txBox="1">
              <a:spLocks noChangeArrowheads="1"/>
            </p:cNvSpPr>
            <p:nvPr/>
          </p:nvSpPr>
          <p:spPr bwMode="auto">
            <a:xfrm>
              <a:off x="3683" y="541"/>
              <a:ext cx="1173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altLang="en-US" sz="1600" dirty="0">
                  <a:latin typeface="Arial" panose="020B0604020202020204" pitchFamily="34" charset="0"/>
                </a:rPr>
                <a:t>(rapidly replaceable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en-US" sz="1600" dirty="0">
                  <a:latin typeface="Arial" panose="020B0604020202020204" pitchFamily="34" charset="0"/>
                </a:rPr>
                <a:t>o</a:t>
              </a:r>
              <a:r>
                <a:rPr lang="en-GB" altLang="en-US" sz="1600" dirty="0" smtClean="0">
                  <a:latin typeface="Arial" panose="020B0604020202020204" pitchFamily="34" charset="0"/>
                </a:rPr>
                <a:t>nly </a:t>
              </a:r>
              <a:r>
                <a:rPr lang="cs-CZ" altLang="en-US" sz="1600" dirty="0" smtClean="0">
                  <a:latin typeface="Arial" panose="020B0604020202020204" pitchFamily="34" charset="0"/>
                </a:rPr>
                <a:t>100 </a:t>
              </a:r>
              <a:r>
                <a:rPr lang="cs-CZ" altLang="en-US" sz="1600" dirty="0">
                  <a:latin typeface="Arial" panose="020B0604020202020204" pitchFamily="34" charset="0"/>
                </a:rPr>
                <a:t>mmol)</a:t>
              </a:r>
            </a:p>
          </p:txBody>
        </p:sp>
      </p:grpSp>
      <p:grpSp>
        <p:nvGrpSpPr>
          <p:cNvPr id="361513" name="Group 41"/>
          <p:cNvGrpSpPr>
            <a:grpSpLocks/>
          </p:cNvGrpSpPr>
          <p:nvPr/>
        </p:nvGrpSpPr>
        <p:grpSpPr bwMode="auto">
          <a:xfrm>
            <a:off x="4887913" y="1398588"/>
            <a:ext cx="3879850" cy="1166812"/>
            <a:chOff x="2653" y="835"/>
            <a:chExt cx="2178" cy="735"/>
          </a:xfrm>
        </p:grpSpPr>
        <p:grpSp>
          <p:nvGrpSpPr>
            <p:cNvPr id="361514" name="Group 42"/>
            <p:cNvGrpSpPr>
              <a:grpSpLocks/>
            </p:cNvGrpSpPr>
            <p:nvPr/>
          </p:nvGrpSpPr>
          <p:grpSpPr bwMode="auto">
            <a:xfrm>
              <a:off x="2653" y="890"/>
              <a:ext cx="1769" cy="680"/>
              <a:chOff x="2744" y="890"/>
              <a:chExt cx="1769" cy="680"/>
            </a:xfrm>
          </p:grpSpPr>
          <p:sp>
            <p:nvSpPr>
              <p:cNvPr id="361515" name="Line 43"/>
              <p:cNvSpPr>
                <a:spLocks noChangeShapeType="1"/>
              </p:cNvSpPr>
              <p:nvPr/>
            </p:nvSpPr>
            <p:spPr bwMode="auto">
              <a:xfrm flipV="1">
                <a:off x="2744" y="890"/>
                <a:ext cx="1769" cy="59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round/>
                    <a:headEnd/>
                    <a:tailEnd type="triangl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516" name="Line 44"/>
              <p:cNvSpPr>
                <a:spLocks noChangeShapeType="1"/>
              </p:cNvSpPr>
              <p:nvPr/>
            </p:nvSpPr>
            <p:spPr bwMode="auto">
              <a:xfrm flipV="1">
                <a:off x="2744" y="981"/>
                <a:ext cx="1769" cy="589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round/>
                    <a:headEnd type="triangle" w="med" len="med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61517" name="Text Box 45"/>
            <p:cNvSpPr txBox="1">
              <a:spLocks noChangeArrowheads="1"/>
            </p:cNvSpPr>
            <p:nvPr/>
          </p:nvSpPr>
          <p:spPr bwMode="auto">
            <a:xfrm>
              <a:off x="2687" y="835"/>
              <a:ext cx="126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altLang="en-US" sz="1800">
                  <a:latin typeface="Arial" panose="020B0604020202020204" pitchFamily="34" charset="0"/>
                </a:rPr>
                <a:t>Bone remodelation</a:t>
              </a:r>
            </a:p>
            <a:p>
              <a:pPr algn="ctr"/>
              <a:r>
                <a:rPr lang="cs-CZ" altLang="en-US" sz="1800">
                  <a:latin typeface="Arial" panose="020B0604020202020204" pitchFamily="34" charset="0"/>
                </a:rPr>
                <a:t>7,5 mmol / d</a:t>
              </a:r>
            </a:p>
          </p:txBody>
        </p:sp>
        <p:sp>
          <p:nvSpPr>
            <p:cNvPr id="361518" name="Text Box 46"/>
            <p:cNvSpPr txBox="1">
              <a:spLocks noChangeArrowheads="1"/>
            </p:cNvSpPr>
            <p:nvPr/>
          </p:nvSpPr>
          <p:spPr bwMode="auto">
            <a:xfrm>
              <a:off x="3580" y="1166"/>
              <a:ext cx="1251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altLang="en-US" sz="1800">
                  <a:latin typeface="Arial" panose="020B0604020202020204" pitchFamily="34" charset="0"/>
                </a:rPr>
                <a:t>Quick replacement</a:t>
              </a:r>
            </a:p>
            <a:p>
              <a:pPr algn="ctr">
                <a:lnSpc>
                  <a:spcPct val="90000"/>
                </a:lnSpc>
              </a:pPr>
              <a:r>
                <a:rPr lang="cs-CZ" altLang="en-US" sz="1800">
                  <a:latin typeface="Arial" panose="020B0604020202020204" pitchFamily="34" charset="0"/>
                </a:rPr>
                <a:t>500 mmol / d</a:t>
              </a:r>
            </a:p>
          </p:txBody>
        </p:sp>
      </p:grpSp>
      <p:sp>
        <p:nvSpPr>
          <p:cNvPr id="361519" name="Line 47"/>
          <p:cNvSpPr>
            <a:spLocks noChangeShapeType="1"/>
          </p:cNvSpPr>
          <p:nvPr/>
        </p:nvSpPr>
        <p:spPr bwMode="auto">
          <a:xfrm flipV="1">
            <a:off x="5715000" y="1295400"/>
            <a:ext cx="28194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1520" name="Line 48"/>
          <p:cNvSpPr>
            <a:spLocks noChangeShapeType="1"/>
          </p:cNvSpPr>
          <p:nvPr/>
        </p:nvSpPr>
        <p:spPr bwMode="auto">
          <a:xfrm>
            <a:off x="4648200" y="36576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1521" name="Line 49"/>
          <p:cNvSpPr>
            <a:spLocks noChangeShapeType="1"/>
          </p:cNvSpPr>
          <p:nvPr/>
        </p:nvSpPr>
        <p:spPr bwMode="auto">
          <a:xfrm>
            <a:off x="5791200" y="59436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1522" name="Line 50"/>
          <p:cNvSpPr>
            <a:spLocks noChangeShapeType="1"/>
          </p:cNvSpPr>
          <p:nvPr/>
        </p:nvSpPr>
        <p:spPr bwMode="auto">
          <a:xfrm>
            <a:off x="1219200" y="43434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1523" name="Line 51"/>
          <p:cNvSpPr>
            <a:spLocks noChangeShapeType="1"/>
          </p:cNvSpPr>
          <p:nvPr/>
        </p:nvSpPr>
        <p:spPr bwMode="auto">
          <a:xfrm flipV="1">
            <a:off x="1828800" y="32004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1524" name="Line 52"/>
          <p:cNvSpPr>
            <a:spLocks noChangeShapeType="1"/>
          </p:cNvSpPr>
          <p:nvPr/>
        </p:nvSpPr>
        <p:spPr bwMode="auto">
          <a:xfrm>
            <a:off x="1219200" y="17526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600" b="1" dirty="0"/>
              <a:t>What now?</a:t>
            </a:r>
            <a:endParaRPr lang="cs-CZ" altLang="en-US" dirty="0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981200"/>
            <a:ext cx="8207375" cy="30480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1. To establish etiology of </a:t>
            </a:r>
            <a:r>
              <a:rPr lang="en-US" altLang="en-US" sz="2400" b="1" dirty="0" err="1">
                <a:latin typeface="Arial" panose="020B0604020202020204" pitchFamily="34" charset="0"/>
              </a:rPr>
              <a:t>osteomalacia</a:t>
            </a:r>
            <a:r>
              <a:rPr lang="en-US" altLang="en-US" sz="2400" b="1" dirty="0">
                <a:latin typeface="Arial" panose="020B0604020202020204" pitchFamily="34" charset="0"/>
              </a:rPr>
              <a:t> – suspicion of malabsorption.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2. Repeated controls of </a:t>
            </a:r>
            <a:r>
              <a:rPr lang="en-US" altLang="en-US" sz="2400" b="1" dirty="0" err="1">
                <a:latin typeface="Arial" panose="020B0604020202020204" pitchFamily="34" charset="0"/>
              </a:rPr>
              <a:t>calcemia</a:t>
            </a:r>
            <a:r>
              <a:rPr lang="en-US" altLang="en-US" sz="2400" b="1" dirty="0">
                <a:latin typeface="Arial" panose="020B0604020202020204" pitchFamily="34" charset="0"/>
              </a:rPr>
              <a:t> during therapy: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	Calcium 1,5 g / den, Alpha-D3 1 </a:t>
            </a:r>
            <a:r>
              <a:rPr lang="en-US" altLang="en-US" sz="2400" b="1" dirty="0" err="1" smtClean="0">
                <a:latin typeface="Arial" panose="020B0604020202020204" pitchFamily="34" charset="0"/>
              </a:rPr>
              <a:t>ug</a:t>
            </a:r>
            <a:r>
              <a:rPr lang="en-US" altLang="en-US" sz="2400" b="1" dirty="0" smtClean="0">
                <a:latin typeface="Arial" panose="020B0604020202020204" pitchFamily="34" charset="0"/>
              </a:rPr>
              <a:t>/day.</a:t>
            </a:r>
            <a:endParaRPr lang="en-US" altLang="en-US" sz="2400" b="1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(Alpha-D3 is vitamin D3 </a:t>
            </a:r>
            <a:r>
              <a:rPr lang="en-US" altLang="en-US" sz="2000" b="1" dirty="0" err="1">
                <a:latin typeface="Arial" panose="020B0604020202020204" pitchFamily="34" charset="0"/>
              </a:rPr>
              <a:t>hydroxylated</a:t>
            </a:r>
            <a:r>
              <a:rPr lang="en-US" altLang="en-US" sz="2000" b="1" dirty="0">
                <a:latin typeface="Arial" panose="020B0604020202020204" pitchFamily="34" charset="0"/>
              </a:rPr>
              <a:t> in position 1)</a:t>
            </a:r>
            <a:endParaRPr lang="en-US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966788" y="609600"/>
            <a:ext cx="8137525" cy="1143000"/>
          </a:xfrm>
        </p:spPr>
        <p:txBody>
          <a:bodyPr/>
          <a:lstStyle/>
          <a:p>
            <a:r>
              <a:rPr lang="cs-CZ" altLang="en-US" sz="3200" b="1"/>
              <a:t>Hospitalization on the 4</a:t>
            </a:r>
            <a:r>
              <a:rPr lang="cs-CZ" altLang="en-US" sz="3200" b="1" baseline="30000"/>
              <a:t>th</a:t>
            </a:r>
            <a:r>
              <a:rPr lang="cs-CZ" altLang="en-US" sz="3200" b="1"/>
              <a:t> Internal Clinic, 1</a:t>
            </a:r>
            <a:r>
              <a:rPr lang="cs-CZ" altLang="en-US" sz="3200" b="1" baseline="30000"/>
              <a:t>st</a:t>
            </a:r>
            <a:r>
              <a:rPr lang="cs-CZ" altLang="en-US" sz="3200" b="1"/>
              <a:t> Faculty of Medicine in Prague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268538"/>
            <a:ext cx="8153400" cy="1306512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200" b="1" dirty="0" smtClean="0">
                <a:latin typeface="Arial" panose="020B0604020202020204" pitchFamily="34" charset="0"/>
              </a:rPr>
              <a:t>Diagnostic </a:t>
            </a:r>
            <a:r>
              <a:rPr lang="en-US" altLang="en-US" sz="2200" b="1" dirty="0">
                <a:latin typeface="Arial" panose="020B0604020202020204" pitchFamily="34" charset="0"/>
              </a:rPr>
              <a:t>hospitalization for suspicion of intestinal malabsorption syndrome</a:t>
            </a:r>
            <a:endParaRPr lang="en-US" altLang="en-US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ChangeArrowheads="1"/>
          </p:cNvSpPr>
          <p:nvPr/>
        </p:nvSpPr>
        <p:spPr bwMode="auto">
          <a:xfrm>
            <a:off x="769938" y="1735138"/>
            <a:ext cx="8747125" cy="779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cs-CZ" altLang="en-US" sz="2000">
                <a:latin typeface="Arial" panose="020B0604020202020204" pitchFamily="34" charset="0"/>
              </a:rPr>
              <a:t>Auto-antibodies negative</a:t>
            </a:r>
            <a:endParaRPr lang="cs-CZ" altLang="en-US" sz="2200"/>
          </a:p>
        </p:txBody>
      </p:sp>
      <p:sp>
        <p:nvSpPr>
          <p:cNvPr id="364547" name="Rectangle 3"/>
          <p:cNvSpPr>
            <a:spLocks noChangeArrowheads="1"/>
          </p:cNvSpPr>
          <p:nvPr/>
        </p:nvSpPr>
        <p:spPr bwMode="auto">
          <a:xfrm>
            <a:off x="1114424" y="1143000"/>
            <a:ext cx="46051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Auto-Ab, </a:t>
            </a:r>
            <a:r>
              <a:rPr lang="cs-CZ" altLang="en-US" sz="24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coelia</a:t>
            </a:r>
            <a:r>
              <a:rPr lang="en-GB" altLang="en-US" sz="24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c disease</a:t>
            </a:r>
            <a:endParaRPr lang="cs-CZ" altLang="en-US" sz="24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9938" y="3430588"/>
            <a:ext cx="8747125" cy="836612"/>
          </a:xfrm>
          <a:solidFill>
            <a:schemeClr val="bg1"/>
          </a:solidFill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Normal macroscopic finding</a:t>
            </a:r>
          </a:p>
          <a:p>
            <a:pPr>
              <a:buFont typeface="Monotype Sorts" pitchFamily="2" charset="2"/>
              <a:buNone/>
            </a:pPr>
            <a:r>
              <a:rPr lang="cs-CZ" altLang="en-US" sz="2000" b="1">
                <a:latin typeface="Arial" panose="020B0604020202020204" pitchFamily="34" charset="0"/>
              </a:rPr>
              <a:t>Biopsy with n</a:t>
            </a:r>
            <a:r>
              <a:rPr lang="en-US" altLang="en-US" sz="2000" b="1">
                <a:latin typeface="Arial" panose="020B0604020202020204" pitchFamily="34" charset="0"/>
              </a:rPr>
              <a:t>ormal histological </a:t>
            </a:r>
            <a:r>
              <a:rPr lang="cs-CZ" altLang="en-US" sz="2000" b="1">
                <a:latin typeface="Arial" panose="020B0604020202020204" pitchFamily="34" charset="0"/>
              </a:rPr>
              <a:t>image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sp>
        <p:nvSpPr>
          <p:cNvPr id="364549" name="Rectangle 5"/>
          <p:cNvSpPr>
            <a:spLocks noChangeArrowheads="1"/>
          </p:cNvSpPr>
          <p:nvPr/>
        </p:nvSpPr>
        <p:spPr bwMode="auto">
          <a:xfrm>
            <a:off x="769938" y="5281613"/>
            <a:ext cx="8747125" cy="890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>
                <a:latin typeface="Arial" panose="020B0604020202020204" pitchFamily="34" charset="0"/>
              </a:rPr>
              <a:t>Diverticolis of sigmoideum, other parts without pathological changes.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>
                <a:latin typeface="Arial" panose="020B0604020202020204" pitchFamily="34" charset="0"/>
              </a:rPr>
              <a:t>Histological examination from biopsies with normal findings</a:t>
            </a:r>
            <a:r>
              <a:rPr lang="cs-CZ" altLang="en-US" sz="2000">
                <a:latin typeface="Arial" panose="020B0604020202020204" pitchFamily="34" charset="0"/>
              </a:rPr>
              <a:t>.</a:t>
            </a:r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364550" name="Rectangle 6"/>
          <p:cNvSpPr>
            <a:spLocks noChangeArrowheads="1"/>
          </p:cNvSpPr>
          <p:nvPr/>
        </p:nvSpPr>
        <p:spPr bwMode="auto">
          <a:xfrm>
            <a:off x="1114425" y="2819400"/>
            <a:ext cx="291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Gastroscopy</a:t>
            </a:r>
            <a:endParaRPr lang="cs-CZ" altLang="en-US" sz="1800">
              <a:solidFill>
                <a:srgbClr val="EDB927"/>
              </a:solidFill>
              <a:latin typeface="Arial" panose="020B0604020202020204" pitchFamily="34" charset="0"/>
            </a:endParaRPr>
          </a:p>
        </p:txBody>
      </p:sp>
      <p:sp>
        <p:nvSpPr>
          <p:cNvPr id="364551" name="Rectangle 7"/>
          <p:cNvSpPr>
            <a:spLocks noChangeArrowheads="1"/>
          </p:cNvSpPr>
          <p:nvPr/>
        </p:nvSpPr>
        <p:spPr bwMode="auto">
          <a:xfrm>
            <a:off x="1114425" y="4689475"/>
            <a:ext cx="291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Colonoscopy</a:t>
            </a:r>
            <a:endParaRPr lang="cs-CZ" altLang="en-US" sz="1800">
              <a:solidFill>
                <a:srgbClr val="EDB9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0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4764" r="5167" b="17717"/>
          <a:stretch>
            <a:fillRect/>
          </a:stretch>
        </p:blipFill>
        <p:spPr bwMode="auto">
          <a:xfrm>
            <a:off x="769938" y="-26988"/>
            <a:ext cx="8504237" cy="569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5571" name="Rectangle 3"/>
          <p:cNvSpPr>
            <a:spLocks noChangeArrowheads="1"/>
          </p:cNvSpPr>
          <p:nvPr/>
        </p:nvSpPr>
        <p:spPr bwMode="auto">
          <a:xfrm>
            <a:off x="798513" y="5715000"/>
            <a:ext cx="8497887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2200">
                <a:solidFill>
                  <a:schemeClr val="accent2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200">
                <a:solidFill>
                  <a:schemeClr val="accent2"/>
                </a:solidFill>
                <a:latin typeface="Arial" panose="020B0604020202020204" pitchFamily="34" charset="0"/>
              </a:rPr>
              <a:t>bdom</a:t>
            </a:r>
            <a:r>
              <a:rPr lang="cs-CZ" altLang="en-US" sz="2200">
                <a:solidFill>
                  <a:schemeClr val="accent2"/>
                </a:solidFill>
                <a:latin typeface="Arial" panose="020B0604020202020204" pitchFamily="34" charset="0"/>
              </a:rPr>
              <a:t>inal CT imaging</a:t>
            </a:r>
            <a:endParaRPr lang="en-US" altLang="en-US" sz="2400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r>
              <a:rPr lang="en-US" altLang="en-US" sz="1800">
                <a:latin typeface="Arial" panose="020B0604020202020204" pitchFamily="34" charset="0"/>
              </a:rPr>
              <a:t>Without important changes. As an incidental finding, a cyst of right hepatic lobe and a renal stone of a right kidney (10x7 mm)</a:t>
            </a:r>
            <a:r>
              <a:rPr lang="cs-CZ" altLang="en-US" sz="1800">
                <a:latin typeface="Arial" panose="020B0604020202020204" pitchFamily="34" charset="0"/>
              </a:rPr>
              <a:t> were revealed</a:t>
            </a:r>
            <a:r>
              <a:rPr lang="en-US" altLang="en-US" sz="1800">
                <a:latin typeface="Arial" panose="020B0604020202020204" pitchFamily="34" charset="0"/>
              </a:rPr>
              <a:t>.</a:t>
            </a:r>
            <a:endParaRPr lang="en-US" altLang="en-US" sz="2400"/>
          </a:p>
        </p:txBody>
      </p:sp>
      <p:sp>
        <p:nvSpPr>
          <p:cNvPr id="365572" name="Line 4"/>
          <p:cNvSpPr>
            <a:spLocks noChangeShapeType="1"/>
          </p:cNvSpPr>
          <p:nvPr/>
        </p:nvSpPr>
        <p:spPr bwMode="auto">
          <a:xfrm flipV="1">
            <a:off x="3271838" y="2924175"/>
            <a:ext cx="287337" cy="215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5573" name="Line 5"/>
          <p:cNvSpPr>
            <a:spLocks noChangeShapeType="1"/>
          </p:cNvSpPr>
          <p:nvPr/>
        </p:nvSpPr>
        <p:spPr bwMode="auto">
          <a:xfrm>
            <a:off x="3055938" y="1555750"/>
            <a:ext cx="142875" cy="2889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1027"/>
          <p:cNvSpPr>
            <a:spLocks noChangeArrowheads="1"/>
          </p:cNvSpPr>
          <p:nvPr/>
        </p:nvSpPr>
        <p:spPr bwMode="auto">
          <a:xfrm>
            <a:off x="1066800" y="1524000"/>
            <a:ext cx="9220200" cy="2697163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 dirty="0">
                <a:solidFill>
                  <a:schemeClr val="accent2"/>
                </a:solidFill>
                <a:latin typeface="Arial" panose="020B0604020202020204" pitchFamily="34" charset="0"/>
              </a:rPr>
              <a:t>Actual problems:</a:t>
            </a:r>
            <a:endParaRPr lang="en-US" altLang="en-US" sz="22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Progressive difficulties </a:t>
            </a:r>
            <a:r>
              <a:rPr lang="en-US" altLang="en-US" sz="2200" dirty="0" smtClean="0">
                <a:latin typeface="Arial" panose="020B0604020202020204" pitchFamily="34" charset="0"/>
              </a:rPr>
              <a:t>last </a:t>
            </a:r>
            <a:r>
              <a:rPr lang="en-US" altLang="en-US" sz="2200" dirty="0">
                <a:latin typeface="Arial" panose="020B0604020202020204" pitchFamily="34" charset="0"/>
              </a:rPr>
              <a:t>year: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Patient is </a:t>
            </a:r>
            <a:r>
              <a:rPr lang="en-US" altLang="en-US" sz="2200" dirty="0" smtClean="0">
                <a:latin typeface="Arial" panose="020B0604020202020204" pitchFamily="34" charset="0"/>
              </a:rPr>
              <a:t>slow</a:t>
            </a:r>
            <a:r>
              <a:rPr lang="en-US" altLang="en-US" sz="2200" dirty="0">
                <a:latin typeface="Arial" panose="020B0604020202020204" pitchFamily="34" charset="0"/>
              </a:rPr>
              <a:t>, non effective, sleepy.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Tiredness, worsening </a:t>
            </a:r>
            <a:r>
              <a:rPr lang="en-US" altLang="en-US" sz="2200" dirty="0" smtClean="0">
                <a:latin typeface="Arial" panose="020B0604020202020204" pitchFamily="34" charset="0"/>
              </a:rPr>
              <a:t>of memory</a:t>
            </a:r>
            <a:r>
              <a:rPr lang="en-US" altLang="en-US" sz="2200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Poorer pronunciation, rhonchus (=low pitch </a:t>
            </a:r>
            <a:r>
              <a:rPr lang="en-US" altLang="en-US" sz="2200" dirty="0" smtClean="0">
                <a:latin typeface="Arial" panose="020B0604020202020204" pitchFamily="34" charset="0"/>
              </a:rPr>
              <a:t>chest wheezing</a:t>
            </a:r>
            <a:r>
              <a:rPr lang="en-US" altLang="en-US" sz="2200" dirty="0">
                <a:latin typeface="Arial" panose="020B0604020202020204" pitchFamily="34" charset="0"/>
              </a:rPr>
              <a:t>).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Constipation.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Weight increase about 5 kg </a:t>
            </a:r>
            <a:r>
              <a:rPr lang="en-US" altLang="en-US" sz="2200" dirty="0" smtClean="0">
                <a:latin typeface="Arial" panose="020B0604020202020204" pitchFamily="34" charset="0"/>
              </a:rPr>
              <a:t>last </a:t>
            </a:r>
            <a:r>
              <a:rPr lang="en-US" altLang="en-US" sz="2200" dirty="0">
                <a:latin typeface="Arial" panose="020B0604020202020204" pitchFamily="34" charset="0"/>
              </a:rPr>
              <a:t>12 months.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0275" y="2057400"/>
            <a:ext cx="8747125" cy="725488"/>
          </a:xfrm>
          <a:solidFill>
            <a:schemeClr val="bg1"/>
          </a:solidFill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cs-CZ" altLang="en-US" sz="2200" b="1">
                <a:latin typeface="Arial" panose="020B0604020202020204" pitchFamily="34" charset="0"/>
              </a:rPr>
              <a:t>F</a:t>
            </a:r>
            <a:r>
              <a:rPr lang="cs-CZ" altLang="en-US" sz="2200" b="1" i="1">
                <a:latin typeface="Arial" panose="020B0604020202020204" pitchFamily="34" charset="0"/>
              </a:rPr>
              <a:t>c</a:t>
            </a:r>
            <a:r>
              <a:rPr lang="cs-CZ" altLang="en-US" sz="2200" b="1" baseline="-25000">
                <a:latin typeface="Arial" panose="020B0604020202020204" pitchFamily="34" charset="0"/>
              </a:rPr>
              <a:t>240 </a:t>
            </a:r>
            <a:r>
              <a:rPr lang="cs-CZ" altLang="en-US" sz="2200" b="1">
                <a:latin typeface="Arial" panose="020B0604020202020204" pitchFamily="34" charset="0"/>
              </a:rPr>
              <a:t>= 9 % (normal limits 20 - 22 %)</a:t>
            </a:r>
            <a:endParaRPr lang="cs-CZ" altLang="en-US" sz="2200" b="1" baseline="-25000">
              <a:latin typeface="Arial" panose="020B0604020202020204" pitchFamily="34" charset="0"/>
            </a:endParaRPr>
          </a:p>
        </p:txBody>
      </p:sp>
      <p:sp>
        <p:nvSpPr>
          <p:cNvPr id="366595" name="Rectangle 3"/>
          <p:cNvSpPr>
            <a:spLocks noChangeArrowheads="1"/>
          </p:cNvSpPr>
          <p:nvPr/>
        </p:nvSpPr>
        <p:spPr bwMode="auto">
          <a:xfrm>
            <a:off x="1114425" y="1219200"/>
            <a:ext cx="453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Intestinal resorption of  Ca</a:t>
            </a:r>
            <a:r>
              <a:rPr lang="cs-CZ" altLang="en-US" sz="2400" baseline="30000">
                <a:solidFill>
                  <a:schemeClr val="accent2"/>
                </a:solidFill>
                <a:latin typeface="Arial" panose="020B0604020202020204" pitchFamily="34" charset="0"/>
              </a:rPr>
              <a:t>2+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0275" y="2057400"/>
            <a:ext cx="8747125" cy="725488"/>
          </a:xfrm>
          <a:solidFill>
            <a:schemeClr val="bg1"/>
          </a:solidFill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cs-CZ" altLang="en-US" sz="2200" b="1">
                <a:latin typeface="Arial" panose="020B0604020202020204" pitchFamily="34" charset="0"/>
              </a:rPr>
              <a:t>F</a:t>
            </a:r>
            <a:r>
              <a:rPr lang="cs-CZ" altLang="en-US" sz="2200" b="1" i="1">
                <a:latin typeface="Arial" panose="020B0604020202020204" pitchFamily="34" charset="0"/>
              </a:rPr>
              <a:t>c</a:t>
            </a:r>
            <a:r>
              <a:rPr lang="cs-CZ" altLang="en-US" sz="2200" b="1" baseline="-25000">
                <a:latin typeface="Arial" panose="020B0604020202020204" pitchFamily="34" charset="0"/>
              </a:rPr>
              <a:t>240 </a:t>
            </a:r>
            <a:r>
              <a:rPr lang="cs-CZ" altLang="en-US" sz="2200" b="1">
                <a:latin typeface="Arial" panose="020B0604020202020204" pitchFamily="34" charset="0"/>
              </a:rPr>
              <a:t>= 9 % (normal limits 20 - 22 %)</a:t>
            </a:r>
            <a:endParaRPr lang="cs-CZ" altLang="en-US" sz="2200" b="1" baseline="-25000">
              <a:latin typeface="Arial" panose="020B0604020202020204" pitchFamily="34" charset="0"/>
            </a:endParaRPr>
          </a:p>
        </p:txBody>
      </p:sp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1114425" y="1219200"/>
            <a:ext cx="4389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Intestinal resorption of  Ca</a:t>
            </a:r>
            <a:r>
              <a:rPr lang="cs-CZ" altLang="en-US" sz="2400" baseline="30000">
                <a:solidFill>
                  <a:schemeClr val="accent2"/>
                </a:solidFill>
                <a:latin typeface="Arial" panose="020B0604020202020204" pitchFamily="34" charset="0"/>
              </a:rPr>
              <a:t>2+</a:t>
            </a:r>
          </a:p>
        </p:txBody>
      </p:sp>
      <p:sp>
        <p:nvSpPr>
          <p:cNvPr id="367620" name="Text Box 4"/>
          <p:cNvSpPr txBox="1">
            <a:spLocks noChangeArrowheads="1"/>
          </p:cNvSpPr>
          <p:nvPr/>
        </p:nvSpPr>
        <p:spPr bwMode="auto">
          <a:xfrm>
            <a:off x="927100" y="3352800"/>
            <a:ext cx="8902700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cs-CZ" altLang="en-US" sz="2200">
                <a:solidFill>
                  <a:schemeClr val="accent2"/>
                </a:solidFill>
                <a:latin typeface="Arial" panose="020B0604020202020204" pitchFamily="34" charset="0"/>
              </a:rPr>
              <a:t>      </a:t>
            </a:r>
            <a:r>
              <a:rPr lang="en-US" altLang="en-US" sz="2200">
                <a:solidFill>
                  <a:schemeClr val="accent2"/>
                </a:solidFill>
                <a:latin typeface="Arial" panose="020B0604020202020204" pitchFamily="34" charset="0"/>
              </a:rPr>
              <a:t>Principles of examination</a:t>
            </a:r>
            <a:endParaRPr lang="en-US" altLang="en-US" sz="22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US" altLang="en-US" sz="220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200">
                <a:latin typeface="Arial" panose="020B0604020202020204" pitchFamily="34" charset="0"/>
              </a:rPr>
              <a:t>Resorption of Ca</a:t>
            </a:r>
            <a:r>
              <a:rPr lang="en-US" altLang="en-US" sz="2200" baseline="30000">
                <a:latin typeface="Arial" panose="020B0604020202020204" pitchFamily="34" charset="0"/>
              </a:rPr>
              <a:t>2+</a:t>
            </a:r>
            <a:r>
              <a:rPr lang="en-US" altLang="en-US" sz="2200">
                <a:latin typeface="Arial" panose="020B0604020202020204" pitchFamily="34" charset="0"/>
              </a:rPr>
              <a:t> is derived from Sr</a:t>
            </a:r>
            <a:r>
              <a:rPr lang="en-US" altLang="en-US" sz="2200" baseline="30000">
                <a:latin typeface="Arial" panose="020B0604020202020204" pitchFamily="34" charset="0"/>
              </a:rPr>
              <a:t>2+ </a:t>
            </a:r>
            <a:r>
              <a:rPr lang="en-US" altLang="en-US" sz="2200">
                <a:latin typeface="Arial" panose="020B0604020202020204" pitchFamily="34" charset="0"/>
              </a:rPr>
              <a:t>resorption.</a:t>
            </a:r>
            <a:endParaRPr lang="en-US" altLang="en-US" sz="2200" baseline="3000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200">
                <a:latin typeface="Arial" panose="020B0604020202020204" pitchFamily="34" charset="0"/>
              </a:rPr>
              <a:t>After p.o. administration of 2,5 mmol SrCl</a:t>
            </a:r>
            <a:r>
              <a:rPr lang="en-US" altLang="en-US" sz="2200" baseline="-25000">
                <a:latin typeface="Arial" panose="020B0604020202020204" pitchFamily="34" charset="0"/>
              </a:rPr>
              <a:t>2</a:t>
            </a:r>
            <a:r>
              <a:rPr lang="en-US" altLang="en-US" sz="2200">
                <a:latin typeface="Arial" panose="020B0604020202020204" pitchFamily="34" charset="0"/>
              </a:rPr>
              <a:t>, serum levels of Sr</a:t>
            </a:r>
            <a:r>
              <a:rPr lang="en-US" altLang="en-US" sz="2200" baseline="30000">
                <a:latin typeface="Arial" panose="020B0604020202020204" pitchFamily="34" charset="0"/>
              </a:rPr>
              <a:t>2+</a:t>
            </a:r>
            <a:r>
              <a:rPr lang="en-US" altLang="en-US" sz="2200">
                <a:latin typeface="Arial" panose="020B0604020202020204" pitchFamily="34" charset="0"/>
              </a:rPr>
              <a:t> are measured immediately (</a:t>
            </a:r>
            <a:r>
              <a:rPr lang="en-US" altLang="en-US" sz="2200" i="1">
                <a:latin typeface="Arial" panose="020B0604020202020204" pitchFamily="34" charset="0"/>
              </a:rPr>
              <a:t>c</a:t>
            </a:r>
            <a:r>
              <a:rPr lang="en-US" altLang="en-US" sz="2200" baseline="-25000">
                <a:latin typeface="Arial" panose="020B0604020202020204" pitchFamily="34" charset="0"/>
              </a:rPr>
              <a:t>0</a:t>
            </a:r>
            <a:r>
              <a:rPr lang="en-US" altLang="en-US" sz="2200">
                <a:latin typeface="Arial" panose="020B0604020202020204" pitchFamily="34" charset="0"/>
              </a:rPr>
              <a:t>) and after 240 min (</a:t>
            </a:r>
            <a:r>
              <a:rPr lang="en-US" altLang="en-US" sz="2200" i="1">
                <a:latin typeface="Arial" panose="020B0604020202020204" pitchFamily="34" charset="0"/>
              </a:rPr>
              <a:t>c</a:t>
            </a:r>
            <a:r>
              <a:rPr lang="en-US" altLang="en-US" sz="2200" baseline="-25000">
                <a:latin typeface="Arial" panose="020B0604020202020204" pitchFamily="34" charset="0"/>
              </a:rPr>
              <a:t>240</a:t>
            </a:r>
            <a:r>
              <a:rPr lang="en-US" altLang="en-US" sz="2200">
                <a:latin typeface="Arial" panose="020B0604020202020204" pitchFamily="34" charset="0"/>
              </a:rPr>
              <a:t>). F</a:t>
            </a:r>
            <a:r>
              <a:rPr lang="en-US" altLang="en-US" sz="2200" i="1">
                <a:latin typeface="Arial" panose="020B0604020202020204" pitchFamily="34" charset="0"/>
              </a:rPr>
              <a:t>c</a:t>
            </a:r>
            <a:r>
              <a:rPr lang="en-US" altLang="en-US" sz="2200" baseline="-25000">
                <a:latin typeface="Arial" panose="020B0604020202020204" pitchFamily="34" charset="0"/>
              </a:rPr>
              <a:t>240</a:t>
            </a:r>
            <a:r>
              <a:rPr lang="en-US" altLang="en-US" sz="2200">
                <a:latin typeface="Arial" panose="020B0604020202020204" pitchFamily="34" charset="0"/>
              </a:rPr>
              <a:t> is calculated.</a:t>
            </a:r>
            <a:endParaRPr lang="en-US" altLang="en-US" sz="2200" baseline="30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2487" r="4169" b="3729"/>
          <a:stretch>
            <a:fillRect/>
          </a:stretch>
        </p:blipFill>
        <p:spPr bwMode="auto">
          <a:xfrm>
            <a:off x="1020763" y="2008188"/>
            <a:ext cx="2713037" cy="271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43" name="Text Box 3"/>
          <p:cNvSpPr txBox="1">
            <a:spLocks noChangeArrowheads="1"/>
          </p:cNvSpPr>
          <p:nvPr/>
        </p:nvSpPr>
        <p:spPr bwMode="auto">
          <a:xfrm>
            <a:off x="4200525" y="2133600"/>
            <a:ext cx="5324475" cy="4572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Low intake of Ca in a food</a:t>
            </a:r>
          </a:p>
        </p:txBody>
      </p:sp>
      <p:sp>
        <p:nvSpPr>
          <p:cNvPr id="368644" name="Rectangle 4"/>
          <p:cNvSpPr>
            <a:spLocks noChangeArrowheads="1"/>
          </p:cNvSpPr>
          <p:nvPr/>
        </p:nvSpPr>
        <p:spPr bwMode="auto">
          <a:xfrm>
            <a:off x="914400" y="1143000"/>
            <a:ext cx="7613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Causes of impaired gut resorption of Ca</a:t>
            </a:r>
          </a:p>
        </p:txBody>
      </p:sp>
      <p:sp>
        <p:nvSpPr>
          <p:cNvPr id="368645" name="Text Box 5"/>
          <p:cNvSpPr txBox="1">
            <a:spLocks noChangeArrowheads="1"/>
          </p:cNvSpPr>
          <p:nvPr/>
        </p:nvSpPr>
        <p:spPr bwMode="auto">
          <a:xfrm>
            <a:off x="4200525" y="2849563"/>
            <a:ext cx="5324475" cy="427037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000000"/>
                </a:solidFill>
                <a:latin typeface="Arial" panose="020B0604020202020204" pitchFamily="34" charset="0"/>
              </a:rPr>
              <a:t>Low biol. availability of Ca in a food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8646" name="Text Box 6"/>
          <p:cNvSpPr txBox="1">
            <a:spLocks noChangeArrowheads="1"/>
          </p:cNvSpPr>
          <p:nvPr/>
        </p:nvSpPr>
        <p:spPr bwMode="auto">
          <a:xfrm>
            <a:off x="4200525" y="3505200"/>
            <a:ext cx="5324475" cy="427038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200">
                <a:solidFill>
                  <a:srgbClr val="000000"/>
                </a:solidFill>
                <a:latin typeface="Arial" panose="020B0604020202020204" pitchFamily="34" charset="0"/>
              </a:rPr>
              <a:t>„</a:t>
            </a:r>
            <a:r>
              <a:rPr lang="en-US" altLang="en-US" sz="2200">
                <a:solidFill>
                  <a:srgbClr val="000000"/>
                </a:solidFill>
                <a:latin typeface="Arial" panose="020B0604020202020204" pitchFamily="34" charset="0"/>
              </a:rPr>
              <a:t>Negative balance“ – secretion of Ca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8647" name="Text Box 7"/>
          <p:cNvSpPr txBox="1">
            <a:spLocks noChangeArrowheads="1"/>
          </p:cNvSpPr>
          <p:nvPr/>
        </p:nvSpPr>
        <p:spPr bwMode="auto">
          <a:xfrm>
            <a:off x="4200525" y="4221163"/>
            <a:ext cx="5324475" cy="427037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000000"/>
                </a:solidFill>
                <a:latin typeface="Arial" panose="020B0604020202020204" pitchFamily="34" charset="0"/>
              </a:rPr>
              <a:t>Impaired absorption of Ca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2487" r="4169" b="3729"/>
          <a:stretch>
            <a:fillRect/>
          </a:stretch>
        </p:blipFill>
        <p:spPr bwMode="auto">
          <a:xfrm>
            <a:off x="1023938" y="1824038"/>
            <a:ext cx="2713037" cy="271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9667" name="Text Box 3"/>
          <p:cNvSpPr txBox="1">
            <a:spLocks noChangeArrowheads="1"/>
          </p:cNvSpPr>
          <p:nvPr/>
        </p:nvSpPr>
        <p:spPr bwMode="auto">
          <a:xfrm>
            <a:off x="4629150" y="2362200"/>
            <a:ext cx="4886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200">
                <a:latin typeface="Arial" panose="020B0604020202020204" pitchFamily="34" charset="0"/>
              </a:rPr>
              <a:t>D-vitamin independent paracelullular absorption</a:t>
            </a:r>
            <a:endParaRPr lang="cs-CZ" altLang="en-US" sz="2800"/>
          </a:p>
        </p:txBody>
      </p:sp>
      <p:sp>
        <p:nvSpPr>
          <p:cNvPr id="369668" name="Text Box 4"/>
          <p:cNvSpPr txBox="1">
            <a:spLocks noChangeArrowheads="1"/>
          </p:cNvSpPr>
          <p:nvPr/>
        </p:nvSpPr>
        <p:spPr bwMode="auto">
          <a:xfrm>
            <a:off x="4629150" y="3641725"/>
            <a:ext cx="48863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200">
                <a:latin typeface="Arial" panose="020B0604020202020204" pitchFamily="34" charset="0"/>
              </a:rPr>
              <a:t>D-vitamin dependent absorption</a:t>
            </a:r>
            <a:endParaRPr lang="cs-CZ" altLang="en-US" sz="2800"/>
          </a:p>
        </p:txBody>
      </p:sp>
      <p:sp>
        <p:nvSpPr>
          <p:cNvPr id="369669" name="Line 5"/>
          <p:cNvSpPr>
            <a:spLocks noChangeShapeType="1"/>
          </p:cNvSpPr>
          <p:nvPr/>
        </p:nvSpPr>
        <p:spPr bwMode="auto">
          <a:xfrm flipV="1">
            <a:off x="3771900" y="2667000"/>
            <a:ext cx="8572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9670" name="Line 6"/>
          <p:cNvSpPr>
            <a:spLocks noChangeShapeType="1"/>
          </p:cNvSpPr>
          <p:nvPr/>
        </p:nvSpPr>
        <p:spPr bwMode="auto">
          <a:xfrm>
            <a:off x="3771900" y="3200400"/>
            <a:ext cx="85725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9671" name="Rectangle 7"/>
          <p:cNvSpPr>
            <a:spLocks noChangeArrowheads="1"/>
          </p:cNvSpPr>
          <p:nvPr/>
        </p:nvSpPr>
        <p:spPr bwMode="auto">
          <a:xfrm>
            <a:off x="4206875" y="1628775"/>
            <a:ext cx="5092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Physiology of Ca absorption</a:t>
            </a:r>
            <a:endParaRPr lang="en-US" altLang="en-US" sz="28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2487" r="4169" b="3729"/>
          <a:stretch>
            <a:fillRect/>
          </a:stretch>
        </p:blipFill>
        <p:spPr bwMode="auto">
          <a:xfrm>
            <a:off x="1023938" y="1824038"/>
            <a:ext cx="2713037" cy="271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4191000" y="914400"/>
            <a:ext cx="5324475" cy="64135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Ca</a:t>
            </a:r>
            <a:r>
              <a:rPr lang="en-US" altLang="en-US" sz="1800" baseline="300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2+ </a:t>
            </a:r>
            <a:r>
              <a:rPr lang="en-US" altLang="en-US" sz="1800" dirty="0" smtClean="0">
                <a:latin typeface="Arial" panose="020B0604020202020204" pitchFamily="34" charset="0"/>
              </a:rPr>
              <a:t>resorption </a:t>
            </a:r>
            <a:r>
              <a:rPr lang="en-US" altLang="en-US" sz="1800" dirty="0">
                <a:latin typeface="Arial" panose="020B0604020202020204" pitchFamily="34" charset="0"/>
              </a:rPr>
              <a:t>is independent on a specific transport protein</a:t>
            </a:r>
            <a:endParaRPr lang="en-US" altLang="en-US" sz="1800" b="0" dirty="0">
              <a:latin typeface="Arial" panose="020B0604020202020204" pitchFamily="34" charset="0"/>
            </a:endParaRPr>
          </a:p>
        </p:txBody>
      </p:sp>
      <p:sp>
        <p:nvSpPr>
          <p:cNvPr id="370692" name="Text Box 4"/>
          <p:cNvSpPr txBox="1">
            <a:spLocks noChangeArrowheads="1"/>
          </p:cNvSpPr>
          <p:nvPr/>
        </p:nvSpPr>
        <p:spPr bwMode="auto">
          <a:xfrm>
            <a:off x="4191000" y="1981200"/>
            <a:ext cx="5633020" cy="1190625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800" dirty="0">
                <a:latin typeface="Arial" panose="020B0604020202020204" pitchFamily="34" charset="0"/>
              </a:rPr>
              <a:t>C</a:t>
            </a:r>
            <a:r>
              <a:rPr lang="en-US" altLang="en-US" sz="1800" dirty="0" err="1">
                <a:latin typeface="Arial" panose="020B0604020202020204" pitchFamily="34" charset="0"/>
              </a:rPr>
              <a:t>alcitriol</a:t>
            </a:r>
            <a:r>
              <a:rPr lang="en-US" altLang="en-US" sz="1800" dirty="0">
                <a:latin typeface="Arial" panose="020B0604020202020204" pitchFamily="34" charset="0"/>
              </a:rPr>
              <a:t> changes conformation of   </a:t>
            </a:r>
            <a:r>
              <a:rPr lang="en-US" altLang="en-US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calmodulin</a:t>
            </a:r>
            <a:r>
              <a:rPr lang="en-US" altLang="en-US" sz="1800" dirty="0">
                <a:latin typeface="Arial" panose="020B0604020202020204" pitchFamily="34" charset="0"/>
              </a:rPr>
              <a:t>. More effective linkage of Ca</a:t>
            </a:r>
            <a:r>
              <a:rPr lang="en-US" altLang="en-US" sz="1800" baseline="30000" dirty="0">
                <a:latin typeface="Arial" panose="020B0604020202020204" pitchFamily="34" charset="0"/>
              </a:rPr>
              <a:t>2+</a:t>
            </a:r>
            <a:r>
              <a:rPr lang="en-US" altLang="en-US" sz="1800" dirty="0">
                <a:latin typeface="Arial" panose="020B0604020202020204" pitchFamily="34" charset="0"/>
              </a:rPr>
              <a:t> to </a:t>
            </a:r>
            <a:r>
              <a:rPr lang="en-US" altLang="en-US" sz="1800" dirty="0" err="1">
                <a:latin typeface="Arial" panose="020B0604020202020204" pitchFamily="34" charset="0"/>
              </a:rPr>
              <a:t>calmodulin</a:t>
            </a:r>
            <a:r>
              <a:rPr lang="en-US" altLang="en-US" sz="1800" dirty="0">
                <a:latin typeface="Arial" panose="020B0604020202020204" pitchFamily="34" charset="0"/>
              </a:rPr>
              <a:t> facilitates a passing of </a:t>
            </a:r>
            <a:r>
              <a:rPr lang="en-US" altLang="en-US" sz="1800" dirty="0" smtClean="0">
                <a:latin typeface="Arial" panose="020B0604020202020204" pitchFamily="34" charset="0"/>
              </a:rPr>
              <a:t>Ca</a:t>
            </a:r>
            <a:r>
              <a:rPr lang="en-US" altLang="en-US" sz="1800" baseline="30000" dirty="0" smtClean="0">
                <a:latin typeface="Arial" panose="020B0604020202020204" pitchFamily="34" charset="0"/>
              </a:rPr>
              <a:t>2</a:t>
            </a:r>
            <a:r>
              <a:rPr lang="en-US" altLang="en-US" sz="1800" baseline="30000" dirty="0">
                <a:latin typeface="Arial" panose="020B0604020202020204" pitchFamily="34" charset="0"/>
              </a:rPr>
              <a:t>+</a:t>
            </a:r>
            <a:r>
              <a:rPr lang="en-US" altLang="en-US" sz="1800" dirty="0" smtClean="0"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through intestinal wall</a:t>
            </a:r>
            <a:endParaRPr lang="en-US" altLang="en-US" sz="1800" b="0" dirty="0">
              <a:latin typeface="Arial" panose="020B0604020202020204" pitchFamily="34" charset="0"/>
            </a:endParaRPr>
          </a:p>
        </p:txBody>
      </p:sp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4191000" y="3640138"/>
            <a:ext cx="5324475" cy="146526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Calcitriol induces a synthesis of cytosolic </a:t>
            </a:r>
            <a:r>
              <a:rPr lang="en-US" altLang="en-US" sz="1800">
                <a:solidFill>
                  <a:schemeClr val="accent2"/>
                </a:solidFill>
                <a:latin typeface="Arial" panose="020B0604020202020204" pitchFamily="34" charset="0"/>
              </a:rPr>
              <a:t>calbindin</a:t>
            </a:r>
            <a:r>
              <a:rPr lang="en-US" altLang="en-US" sz="1800">
                <a:latin typeface="Arial" panose="020B0604020202020204" pitchFamily="34" charset="0"/>
              </a:rPr>
              <a:t> (CaBP, calcium-binding protein). CaBP has high affinity to Ca</a:t>
            </a:r>
            <a:r>
              <a:rPr lang="en-US" altLang="en-US" sz="1800" baseline="30000">
                <a:latin typeface="Arial" panose="020B0604020202020204" pitchFamily="34" charset="0"/>
              </a:rPr>
              <a:t>2+</a:t>
            </a:r>
            <a:r>
              <a:rPr lang="en-US" altLang="en-US" sz="1800">
                <a:latin typeface="Arial" panose="020B0604020202020204" pitchFamily="34" charset="0"/>
              </a:rPr>
              <a:t> in cytosol. Therefore an increase of intracellular Ca</a:t>
            </a:r>
            <a:r>
              <a:rPr lang="en-US" altLang="en-US" sz="1800" baseline="30000">
                <a:latin typeface="Arial" panose="020B0604020202020204" pitchFamily="34" charset="0"/>
              </a:rPr>
              <a:t>2+</a:t>
            </a:r>
            <a:r>
              <a:rPr lang="en-US" altLang="en-US" sz="1800">
                <a:latin typeface="Arial" panose="020B0604020202020204" pitchFamily="34" charset="0"/>
              </a:rPr>
              <a:t> is limited and Ca is </a:t>
            </a:r>
            <a:r>
              <a:rPr lang="cs-CZ" altLang="en-US" sz="1800">
                <a:latin typeface="Arial" panose="020B0604020202020204" pitchFamily="34" charset="0"/>
              </a:rPr>
              <a:t>released</a:t>
            </a:r>
            <a:r>
              <a:rPr lang="en-US" altLang="en-US" sz="1800">
                <a:latin typeface="Arial" panose="020B0604020202020204" pitchFamily="34" charset="0"/>
              </a:rPr>
              <a:t> from enterocytes.</a:t>
            </a:r>
          </a:p>
        </p:txBody>
      </p:sp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4191000" y="5530850"/>
            <a:ext cx="5324475" cy="9159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Calcitriol induces a synthesis of </a:t>
            </a:r>
            <a:r>
              <a:rPr lang="en-US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Ca</a:t>
            </a:r>
            <a:r>
              <a:rPr lang="en-US" altLang="en-US" sz="1800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2+</a:t>
            </a:r>
            <a:r>
              <a:rPr lang="en-US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-ATPase</a:t>
            </a:r>
            <a:r>
              <a:rPr lang="en-US" altLang="en-US" sz="1800" dirty="0">
                <a:latin typeface="Arial" panose="020B0604020202020204" pitchFamily="34" charset="0"/>
              </a:rPr>
              <a:t>, from Ca</a:t>
            </a:r>
            <a:r>
              <a:rPr lang="en-US" altLang="en-US" sz="1800" baseline="30000" dirty="0">
                <a:latin typeface="Arial" panose="020B0604020202020204" pitchFamily="34" charset="0"/>
              </a:rPr>
              <a:t>2+</a:t>
            </a:r>
            <a:r>
              <a:rPr lang="en-US" altLang="en-US" sz="1800" b="0" dirty="0"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transport from enterocyte do extracellular fluid</a:t>
            </a:r>
            <a:r>
              <a:rPr lang="cs-CZ" altLang="en-US" sz="1800" dirty="0">
                <a:latin typeface="Arial" panose="020B0604020202020204" pitchFamily="34" charset="0"/>
              </a:rPr>
              <a:t>.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630238"/>
            <a:ext cx="9258300" cy="1143000"/>
          </a:xfrm>
        </p:spPr>
        <p:txBody>
          <a:bodyPr/>
          <a:lstStyle/>
          <a:p>
            <a:r>
              <a:rPr lang="cs-CZ" altLang="en-US" sz="3600"/>
              <a:t>Conclusion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2636838"/>
            <a:ext cx="7772400" cy="2322512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Idiopathic impaired calcium intest</a:t>
            </a:r>
            <a:r>
              <a:rPr lang="cs-CZ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</a:t>
            </a:r>
            <a:r>
              <a:rPr lang="en-US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nal resorption</a:t>
            </a:r>
            <a:endParaRPr lang="en-US" altLang="en-US" sz="20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0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b="1">
                <a:latin typeface="Arial" panose="020B0604020202020204" pitchFamily="34" charset="0"/>
              </a:rPr>
              <a:t>Recommended nutritional support by „sipping“.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Therapy: Ca 1,5 g / day, Alpha-D3 1 ug / day.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Follow up in out-patient department</a:t>
            </a:r>
            <a:r>
              <a:rPr lang="cs-CZ" altLang="en-US" sz="2000" b="1">
                <a:latin typeface="Arial" panose="020B0604020202020204" pitchFamily="34" charset="0"/>
              </a:rPr>
              <a:t> of </a:t>
            </a:r>
            <a:r>
              <a:rPr lang="en-US" altLang="en-US" sz="2000" b="1">
                <a:latin typeface="Arial" panose="020B0604020202020204" pitchFamily="34" charset="0"/>
              </a:rPr>
              <a:t>osteolog</a:t>
            </a:r>
            <a:r>
              <a:rPr lang="cs-CZ" altLang="en-US" sz="2000" b="1">
                <a:latin typeface="Arial" panose="020B0604020202020204" pitchFamily="34" charset="0"/>
              </a:rPr>
              <a:t>y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2133600"/>
            <a:ext cx="5791200" cy="19812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cs-CZ" altLang="en-US" sz="3600" b="1"/>
              <a:t>Case report No. 3</a:t>
            </a:r>
            <a:r>
              <a:rPr lang="cs-CZ" altLang="en-US" sz="4000" b="1"/>
              <a:t/>
            </a:r>
            <a:br>
              <a:rPr lang="cs-CZ" altLang="en-US" sz="4000" b="1"/>
            </a:br>
            <a:r>
              <a:rPr lang="cs-CZ" altLang="en-US" sz="3600" b="1"/>
              <a:t>Hypopituitarism</a:t>
            </a:r>
            <a:endParaRPr lang="cs-CZ" altLang="en-US" sz="4000" b="1"/>
          </a:p>
        </p:txBody>
      </p:sp>
      <p:sp>
        <p:nvSpPr>
          <p:cNvPr id="162843" name="Rectangle 27"/>
          <p:cNvSpPr>
            <a:spLocks noChangeArrowheads="1"/>
          </p:cNvSpPr>
          <p:nvPr/>
        </p:nvSpPr>
        <p:spPr bwMode="auto">
          <a:xfrm>
            <a:off x="5410200" y="0"/>
            <a:ext cx="48768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62844" name="Picture 28" descr="RadFind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5"/>
          <a:stretch>
            <a:fillRect/>
          </a:stretch>
        </p:blipFill>
        <p:spPr bwMode="auto">
          <a:xfrm>
            <a:off x="5410200" y="4318000"/>
            <a:ext cx="50292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4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0"/>
          <a:stretch>
            <a:fillRect/>
          </a:stretch>
        </p:blipFill>
        <p:spPr bwMode="auto">
          <a:xfrm>
            <a:off x="5434013" y="0"/>
            <a:ext cx="485298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1066800" y="533400"/>
            <a:ext cx="92202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cs-CZ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Female, 38 yr.</a:t>
            </a:r>
            <a:endParaRPr lang="cs-CZ" altLang="en-US" b="0"/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1066800" y="1524000"/>
            <a:ext cx="9220200" cy="1184275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 dirty="0" smtClean="0">
                <a:latin typeface="Arial" panose="020B0604020202020204" pitchFamily="34" charset="0"/>
              </a:rPr>
              <a:t>at age 20 umbilical </a:t>
            </a:r>
            <a:r>
              <a:rPr lang="en-US" altLang="en-US" sz="2200" dirty="0" err="1">
                <a:latin typeface="Arial" panose="020B0604020202020204" pitchFamily="34" charset="0"/>
              </a:rPr>
              <a:t>herniotomy</a:t>
            </a:r>
            <a:endParaRPr lang="en-US" altLang="en-US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 dirty="0" smtClean="0">
                <a:latin typeface="Arial" panose="020B0604020202020204" pitchFamily="34" charset="0"/>
              </a:rPr>
              <a:t>at age 28 cholecystectomy </a:t>
            </a:r>
            <a:r>
              <a:rPr lang="en-US" altLang="en-US" sz="2200" dirty="0">
                <a:latin typeface="Arial" panose="020B0604020202020204" pitchFamily="34" charset="0"/>
              </a:rPr>
              <a:t>for gallbladder stones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 dirty="0" smtClean="0">
                <a:latin typeface="Arial" panose="020B0604020202020204" pitchFamily="34" charset="0"/>
              </a:rPr>
              <a:t>at age 34 </a:t>
            </a:r>
            <a:r>
              <a:rPr lang="en-US" altLang="en-US" sz="2200" dirty="0" err="1" smtClean="0">
                <a:latin typeface="Arial" panose="020B0604020202020204" pitchFamily="34" charset="0"/>
              </a:rPr>
              <a:t>sectio</a:t>
            </a:r>
            <a:r>
              <a:rPr lang="en-US" altLang="en-US" sz="2200" dirty="0" smtClean="0"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</a:rPr>
              <a:t>cesarea</a:t>
            </a:r>
            <a:endParaRPr lang="en-US" altLang="en-US" b="0" dirty="0"/>
          </a:p>
        </p:txBody>
      </p:sp>
      <p:sp>
        <p:nvSpPr>
          <p:cNvPr id="226314" name="Rectangle 10"/>
          <p:cNvSpPr>
            <a:spLocks noChangeArrowheads="1"/>
          </p:cNvSpPr>
          <p:nvPr/>
        </p:nvSpPr>
        <p:spPr bwMode="auto">
          <a:xfrm>
            <a:off x="1066800" y="3352800"/>
            <a:ext cx="9220200" cy="12192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Without regular medication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Abuse - negative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Allergy - negative</a:t>
            </a:r>
            <a:endParaRPr lang="en-US" altLang="en-US" b="0"/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1066800" y="4800600"/>
            <a:ext cx="9220200" cy="5334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Social status: teacher, 3 children</a:t>
            </a:r>
            <a:endParaRPr lang="en-US" altLang="en-US" b="0"/>
          </a:p>
        </p:txBody>
      </p:sp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1066800" y="5562600"/>
            <a:ext cx="9220200" cy="5334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Gynecology: 3 deliveries, 3 aborts</a:t>
            </a:r>
            <a:endParaRPr lang="en-US" alt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1026"/>
          <p:cNvSpPr>
            <a:spLocks noChangeArrowheads="1"/>
          </p:cNvSpPr>
          <p:nvPr/>
        </p:nvSpPr>
        <p:spPr bwMode="auto">
          <a:xfrm>
            <a:off x="762000" y="1143000"/>
            <a:ext cx="8229600" cy="1277938"/>
          </a:xfrm>
          <a:prstGeom prst="rect">
            <a:avLst/>
          </a:prstGeom>
          <a:solidFill>
            <a:srgbClr val="00008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June 26, 200</a:t>
            </a:r>
            <a:r>
              <a:rPr lang="cs-CZ" altLang="en-US" sz="2200">
                <a:latin typeface="Arial" panose="020B0604020202020204" pitchFamily="34" charset="0"/>
              </a:rPr>
              <a:t>9, </a:t>
            </a:r>
            <a:r>
              <a:rPr lang="en-US" altLang="en-US" sz="2200">
                <a:latin typeface="Arial" panose="020B0604020202020204" pitchFamily="34" charset="0"/>
              </a:rPr>
              <a:t>sectio cesarea</a:t>
            </a:r>
            <a:r>
              <a:rPr lang="cs-CZ" altLang="en-US" sz="2200">
                <a:latin typeface="Arial" panose="020B0604020202020204" pitchFamily="34" charset="0"/>
              </a:rPr>
              <a:t> as a </a:t>
            </a:r>
            <a:r>
              <a:rPr lang="en-US" altLang="en-US" sz="2200">
                <a:latin typeface="Arial" panose="020B0604020202020204" pitchFamily="34" charset="0"/>
              </a:rPr>
              <a:t>3</a:t>
            </a:r>
            <a:r>
              <a:rPr lang="en-US" altLang="en-US" sz="2200" baseline="30000">
                <a:latin typeface="Arial" panose="020B0604020202020204" pitchFamily="34" charset="0"/>
              </a:rPr>
              <a:t>rd</a:t>
            </a:r>
            <a:r>
              <a:rPr lang="en-US" altLang="en-US" sz="2200">
                <a:latin typeface="Arial" panose="020B0604020202020204" pitchFamily="34" charset="0"/>
              </a:rPr>
              <a:t> delivery</a:t>
            </a:r>
          </a:p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One week after delivery, severe weakness, headache</a:t>
            </a:r>
            <a:r>
              <a:rPr lang="cs-CZ" altLang="en-US" sz="2200">
                <a:latin typeface="Arial" panose="020B0604020202020204" pitchFamily="34" charset="0"/>
              </a:rPr>
              <a:t> and </a:t>
            </a:r>
            <a:r>
              <a:rPr lang="en-US" altLang="en-US" sz="2200">
                <a:latin typeface="Arial" panose="020B0604020202020204" pitchFamily="34" charset="0"/>
              </a:rPr>
              <a:t>impaired lateral vision</a:t>
            </a:r>
            <a:r>
              <a:rPr lang="cs-CZ" altLang="en-US" sz="2200">
                <a:latin typeface="Arial" panose="020B0604020202020204" pitchFamily="34" charset="0"/>
              </a:rPr>
              <a:t> revealed.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1026"/>
          <p:cNvSpPr>
            <a:spLocks noChangeArrowheads="1"/>
          </p:cNvSpPr>
          <p:nvPr/>
        </p:nvSpPr>
        <p:spPr bwMode="auto">
          <a:xfrm>
            <a:off x="1066800" y="762000"/>
            <a:ext cx="9220200" cy="5619328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 dirty="0">
                <a:solidFill>
                  <a:schemeClr val="accent2"/>
                </a:solidFill>
                <a:latin typeface="Arial" panose="020B0604020202020204" pitchFamily="34" charset="0"/>
              </a:rPr>
              <a:t>Physical examination:</a:t>
            </a:r>
            <a:endParaRPr lang="en-US" altLang="en-US" sz="2200" dirty="0">
              <a:latin typeface="Arial" panose="020B0604020202020204" pitchFamily="34" charset="0"/>
            </a:endParaRPr>
          </a:p>
          <a:p>
            <a:pPr>
              <a:spcBef>
                <a:spcPct val="40000"/>
              </a:spcBef>
              <a:buFont typeface="Monotype Sorts" pitchFamily="2" charset="2"/>
              <a:buNone/>
            </a:pPr>
            <a:r>
              <a:rPr lang="en-US" altLang="en-US" sz="2200" dirty="0" smtClean="0">
                <a:latin typeface="Arial" panose="020B0604020202020204" pitchFamily="34" charset="0"/>
              </a:rPr>
              <a:t>Blood pressure </a:t>
            </a:r>
            <a:r>
              <a:rPr lang="en-US" altLang="en-US" sz="2200" dirty="0">
                <a:latin typeface="Arial" panose="020B0604020202020204" pitchFamily="34" charset="0"/>
              </a:rPr>
              <a:t>130 / 85 </a:t>
            </a:r>
            <a:r>
              <a:rPr lang="cs-CZ" altLang="en-US" sz="2200" dirty="0">
                <a:latin typeface="Arial" panose="020B0604020202020204" pitchFamily="34" charset="0"/>
              </a:rPr>
              <a:t>mmHg</a:t>
            </a:r>
            <a:r>
              <a:rPr lang="en-US" altLang="en-US" sz="2200" dirty="0">
                <a:latin typeface="Arial" panose="020B0604020202020204" pitchFamily="34" charset="0"/>
              </a:rPr>
              <a:t>, heart rate 50 / min., regular, temperature 36,0 °C</a:t>
            </a:r>
          </a:p>
          <a:p>
            <a:pPr>
              <a:buFont typeface="Monotype Sorts" pitchFamily="2" charset="2"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Height 165 cm, weight 74 kg, BMI 27,2</a:t>
            </a:r>
          </a:p>
          <a:p>
            <a:pPr>
              <a:buFont typeface="Monotype Sorts" pitchFamily="2" charset="2"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Differences from </a:t>
            </a:r>
            <a:r>
              <a:rPr lang="cs-CZ" altLang="en-US" sz="2200" dirty="0">
                <a:latin typeface="Arial" panose="020B0604020202020204" pitchFamily="34" charset="0"/>
              </a:rPr>
              <a:t>a </a:t>
            </a:r>
            <a:r>
              <a:rPr lang="en-US" altLang="en-US" sz="2200" dirty="0">
                <a:latin typeface="Arial" panose="020B0604020202020204" pitchFamily="34" charset="0"/>
              </a:rPr>
              <a:t>normal status:</a:t>
            </a:r>
          </a:p>
          <a:p>
            <a:pPr>
              <a:lnSpc>
                <a:spcPct val="90000"/>
              </a:lnSpc>
            </a:pPr>
            <a:r>
              <a:rPr lang="en-US" altLang="en-US" sz="2200" dirty="0">
                <a:latin typeface="Arial" panose="020B0604020202020204" pitchFamily="34" charset="0"/>
              </a:rPr>
              <a:t>Moderated/ slowed down psycho-motor tempo,</a:t>
            </a:r>
          </a:p>
          <a:p>
            <a:pPr>
              <a:lnSpc>
                <a:spcPct val="90000"/>
              </a:lnSpc>
            </a:pPr>
            <a:r>
              <a:rPr lang="en-US" altLang="en-US" sz="2200" dirty="0">
                <a:latin typeface="Arial" panose="020B0604020202020204" pitchFamily="34" charset="0"/>
              </a:rPr>
              <a:t>limited mimics in face,</a:t>
            </a:r>
          </a:p>
          <a:p>
            <a:pPr>
              <a:lnSpc>
                <a:spcPct val="90000"/>
              </a:lnSpc>
            </a:pPr>
            <a:r>
              <a:rPr lang="en-US" altLang="en-US" sz="2200" dirty="0">
                <a:latin typeface="Arial" panose="020B0604020202020204" pitchFamily="34" charset="0"/>
              </a:rPr>
              <a:t>rhonchus,</a:t>
            </a:r>
          </a:p>
          <a:p>
            <a:pPr>
              <a:lnSpc>
                <a:spcPct val="90000"/>
              </a:lnSpc>
            </a:pPr>
            <a:r>
              <a:rPr lang="en-US" altLang="en-US" sz="2200" dirty="0">
                <a:latin typeface="Arial" panose="020B0604020202020204" pitchFamily="34" charset="0"/>
              </a:rPr>
              <a:t>dry skin with a yellow tone,</a:t>
            </a:r>
          </a:p>
          <a:p>
            <a:pPr>
              <a:lnSpc>
                <a:spcPct val="90000"/>
              </a:lnSpc>
            </a:pPr>
            <a:r>
              <a:rPr lang="en-US" altLang="en-US" sz="2200" dirty="0">
                <a:latin typeface="Arial" panose="020B0604020202020204" pitchFamily="34" charset="0"/>
              </a:rPr>
              <a:t>spare hair,</a:t>
            </a:r>
          </a:p>
          <a:p>
            <a:pPr>
              <a:lnSpc>
                <a:spcPct val="90000"/>
              </a:lnSpc>
            </a:pPr>
            <a:r>
              <a:rPr lang="en-US" altLang="en-US" sz="2200" dirty="0">
                <a:latin typeface="Arial" panose="020B0604020202020204" pitchFamily="34" charset="0"/>
              </a:rPr>
              <a:t>symmetrically edematous (upper) eyelids,</a:t>
            </a:r>
          </a:p>
          <a:p>
            <a:pPr>
              <a:lnSpc>
                <a:spcPct val="90000"/>
              </a:lnSpc>
            </a:pPr>
            <a:r>
              <a:rPr lang="en-US" altLang="en-US" sz="2200" dirty="0">
                <a:latin typeface="Arial" panose="020B0604020202020204" pitchFamily="34" charset="0"/>
              </a:rPr>
              <a:t>symmetric soft painless goiter,</a:t>
            </a:r>
          </a:p>
          <a:p>
            <a:pPr>
              <a:lnSpc>
                <a:spcPct val="90000"/>
              </a:lnSpc>
            </a:pPr>
            <a:r>
              <a:rPr lang="en-US" altLang="en-US" sz="2200" dirty="0">
                <a:latin typeface="Arial" panose="020B0604020202020204" pitchFamily="34" charset="0"/>
              </a:rPr>
              <a:t>hand and finger swelling,</a:t>
            </a:r>
          </a:p>
          <a:p>
            <a:pPr>
              <a:lnSpc>
                <a:spcPct val="90000"/>
              </a:lnSpc>
            </a:pPr>
            <a:r>
              <a:rPr lang="en-US" altLang="en-US" sz="2200" dirty="0" err="1">
                <a:latin typeface="Arial" panose="020B0604020202020204" pitchFamily="34" charset="0"/>
              </a:rPr>
              <a:t>peri-maleolar</a:t>
            </a:r>
            <a:r>
              <a:rPr lang="en-US" altLang="en-US" sz="2200" dirty="0">
                <a:latin typeface="Arial" panose="020B0604020202020204" pitchFamily="34" charset="0"/>
              </a:rPr>
              <a:t> </a:t>
            </a:r>
            <a:r>
              <a:rPr lang="en-US" altLang="en-US" sz="2200" dirty="0" smtClean="0">
                <a:latin typeface="Arial" panose="020B0604020202020204" pitchFamily="34" charset="0"/>
              </a:rPr>
              <a:t>ankle edemas</a:t>
            </a:r>
            <a:r>
              <a:rPr lang="en-US" altLang="en-US" sz="2200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Line 1028"/>
          <p:cNvSpPr>
            <a:spLocks noChangeShapeType="1"/>
          </p:cNvSpPr>
          <p:nvPr/>
        </p:nvSpPr>
        <p:spPr bwMode="auto">
          <a:xfrm>
            <a:off x="7315200" y="26670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9382" name="AutoShape 1030"/>
          <p:cNvSpPr>
            <a:spLocks noChangeArrowheads="1"/>
          </p:cNvSpPr>
          <p:nvPr/>
        </p:nvSpPr>
        <p:spPr bwMode="auto">
          <a:xfrm>
            <a:off x="838200" y="4648200"/>
            <a:ext cx="8534400" cy="1600200"/>
          </a:xfrm>
          <a:prstGeom prst="foldedCorner">
            <a:avLst>
              <a:gd name="adj" fmla="val 12500"/>
            </a:avLst>
          </a:prstGeom>
          <a:solidFill>
            <a:srgbClr val="000080">
              <a:alpha val="5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MRI of pituitary (September 14, 200</a:t>
            </a:r>
            <a:r>
              <a:rPr lang="cs-CZ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9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)</a:t>
            </a:r>
            <a:endParaRPr lang="en-US" altLang="en-US" sz="2400"/>
          </a:p>
          <a:p>
            <a:pPr>
              <a:spcBef>
                <a:spcPct val="20000"/>
              </a:spcBef>
            </a:pPr>
            <a:r>
              <a:rPr lang="en-US" altLang="en-US" sz="2200">
                <a:latin typeface="Arial" panose="020B0604020202020204" pitchFamily="34" charset="0"/>
              </a:rPr>
              <a:t>Macroadenoma of pituitary gland with suprasellar propagation,</a:t>
            </a:r>
          </a:p>
          <a:p>
            <a:pPr>
              <a:spcBef>
                <a:spcPct val="20000"/>
              </a:spcBef>
            </a:pPr>
            <a:r>
              <a:rPr lang="en-US" altLang="en-US" sz="2200">
                <a:latin typeface="Arial" panose="020B0604020202020204" pitchFamily="34" charset="0"/>
              </a:rPr>
              <a:t>in a near contact with chiasma n. optici.</a:t>
            </a:r>
            <a:endParaRPr lang="en-US" altLang="en-US" b="0"/>
          </a:p>
        </p:txBody>
      </p:sp>
      <p:sp>
        <p:nvSpPr>
          <p:cNvPr id="229383" name="Line 1031"/>
          <p:cNvSpPr>
            <a:spLocks noChangeShapeType="1"/>
          </p:cNvSpPr>
          <p:nvPr/>
        </p:nvSpPr>
        <p:spPr bwMode="auto">
          <a:xfrm>
            <a:off x="2514600" y="2667000"/>
            <a:ext cx="0" cy="175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9385" name="Rectangle 1033"/>
          <p:cNvSpPr>
            <a:spLocks noChangeArrowheads="1"/>
          </p:cNvSpPr>
          <p:nvPr/>
        </p:nvSpPr>
        <p:spPr bwMode="auto">
          <a:xfrm>
            <a:off x="762000" y="1143000"/>
            <a:ext cx="8229600" cy="1277938"/>
          </a:xfrm>
          <a:prstGeom prst="rect">
            <a:avLst/>
          </a:prstGeom>
          <a:solidFill>
            <a:srgbClr val="00008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June 26, 200</a:t>
            </a:r>
            <a:r>
              <a:rPr lang="cs-CZ" altLang="en-US" sz="2200">
                <a:latin typeface="Arial" panose="020B0604020202020204" pitchFamily="34" charset="0"/>
              </a:rPr>
              <a:t>9, </a:t>
            </a:r>
            <a:r>
              <a:rPr lang="en-US" altLang="en-US" sz="2200">
                <a:latin typeface="Arial" panose="020B0604020202020204" pitchFamily="34" charset="0"/>
              </a:rPr>
              <a:t>sectio cesarea</a:t>
            </a:r>
            <a:r>
              <a:rPr lang="cs-CZ" altLang="en-US" sz="2200">
                <a:latin typeface="Arial" panose="020B0604020202020204" pitchFamily="34" charset="0"/>
              </a:rPr>
              <a:t> as a </a:t>
            </a:r>
            <a:r>
              <a:rPr lang="en-US" altLang="en-US" sz="2200">
                <a:latin typeface="Arial" panose="020B0604020202020204" pitchFamily="34" charset="0"/>
              </a:rPr>
              <a:t>3</a:t>
            </a:r>
            <a:r>
              <a:rPr lang="en-US" altLang="en-US" sz="2200" baseline="30000">
                <a:latin typeface="Arial" panose="020B0604020202020204" pitchFamily="34" charset="0"/>
              </a:rPr>
              <a:t>rd</a:t>
            </a:r>
            <a:r>
              <a:rPr lang="en-US" altLang="en-US" sz="2200">
                <a:latin typeface="Arial" panose="020B0604020202020204" pitchFamily="34" charset="0"/>
              </a:rPr>
              <a:t> delivery</a:t>
            </a:r>
          </a:p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One week after delivery, severe weakness, headache</a:t>
            </a:r>
            <a:r>
              <a:rPr lang="cs-CZ" altLang="en-US" sz="2200">
                <a:latin typeface="Arial" panose="020B0604020202020204" pitchFamily="34" charset="0"/>
              </a:rPr>
              <a:t> and </a:t>
            </a:r>
            <a:r>
              <a:rPr lang="en-US" altLang="en-US" sz="2200">
                <a:latin typeface="Arial" panose="020B0604020202020204" pitchFamily="34" charset="0"/>
              </a:rPr>
              <a:t>impaired lateral vision</a:t>
            </a:r>
            <a:r>
              <a:rPr lang="cs-CZ" altLang="en-US" sz="2200">
                <a:latin typeface="Arial" panose="020B0604020202020204" pitchFamily="34" charset="0"/>
              </a:rPr>
              <a:t> revealed.</a:t>
            </a:r>
          </a:p>
        </p:txBody>
      </p:sp>
      <p:pic>
        <p:nvPicPr>
          <p:cNvPr id="229386" name="Picture 1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6" r="12596"/>
          <a:stretch>
            <a:fillRect/>
          </a:stretch>
        </p:blipFill>
        <p:spPr bwMode="auto">
          <a:xfrm>
            <a:off x="2840038" y="2852738"/>
            <a:ext cx="2451100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9387" name="AutoShape 1035"/>
          <p:cNvSpPr>
            <a:spLocks noChangeArrowheads="1"/>
          </p:cNvSpPr>
          <p:nvPr/>
        </p:nvSpPr>
        <p:spPr bwMode="auto">
          <a:xfrm>
            <a:off x="5334000" y="3352800"/>
            <a:ext cx="4038600" cy="1066800"/>
          </a:xfrm>
          <a:prstGeom prst="foldedCorner">
            <a:avLst>
              <a:gd name="adj" fmla="val 12500"/>
            </a:avLst>
          </a:prstGeom>
          <a:solidFill>
            <a:srgbClr val="000080">
              <a:alpha val="5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cs-CZ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Perimeter</a:t>
            </a:r>
            <a:endParaRPr lang="cs-CZ" altLang="en-US" sz="2400"/>
          </a:p>
          <a:p>
            <a:pPr>
              <a:spcBef>
                <a:spcPct val="20000"/>
              </a:spcBef>
            </a:pPr>
            <a:r>
              <a:rPr lang="cs-CZ" altLang="en-US" sz="2200">
                <a:latin typeface="Arial" panose="020B0604020202020204" pitchFamily="34" charset="0"/>
              </a:rPr>
              <a:t>Bitemporal hemianopsia</a:t>
            </a:r>
            <a:endParaRPr lang="cs-CZ" alt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9" name="AutoShape 1029"/>
          <p:cNvSpPr>
            <a:spLocks noChangeArrowheads="1"/>
          </p:cNvSpPr>
          <p:nvPr/>
        </p:nvSpPr>
        <p:spPr bwMode="auto">
          <a:xfrm>
            <a:off x="1905000" y="685800"/>
            <a:ext cx="6705600" cy="3810000"/>
          </a:xfrm>
          <a:prstGeom prst="foldedCorner">
            <a:avLst>
              <a:gd name="adj" fmla="val 12500"/>
            </a:avLst>
          </a:prstGeom>
          <a:solidFill>
            <a:srgbClr val="00008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0000" anchor="ctr"/>
          <a:lstStyle/>
          <a:p>
            <a:pPr>
              <a:spcBef>
                <a:spcPct val="20000"/>
              </a:spcBef>
            </a:pPr>
            <a:r>
              <a:rPr lang="cs-CZ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Laboratory</a:t>
            </a:r>
            <a:endParaRPr lang="cs-CZ" altLang="en-US" sz="2400"/>
          </a:p>
          <a:p>
            <a:pPr>
              <a:spcBef>
                <a:spcPct val="40000"/>
              </a:spcBef>
            </a:pPr>
            <a:r>
              <a:rPr lang="cs-CZ" altLang="en-US" sz="2200">
                <a:latin typeface="Arial" panose="020B0604020202020204" pitchFamily="34" charset="0"/>
              </a:rPr>
              <a:t>Prolactin		117 mIU/l	(&lt;630)</a:t>
            </a:r>
            <a:endParaRPr lang="cs-CZ" altLang="en-US" sz="220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20000"/>
              </a:spcBef>
            </a:pPr>
            <a:r>
              <a:rPr lang="cs-CZ" altLang="en-US" sz="2200">
                <a:latin typeface="Arial" panose="020B0604020202020204" pitchFamily="34" charset="0"/>
              </a:rPr>
              <a:t>LH			0,62  IU/l	(0,7-5,0)</a:t>
            </a:r>
          </a:p>
          <a:p>
            <a:pPr>
              <a:spcBef>
                <a:spcPct val="20000"/>
              </a:spcBef>
            </a:pPr>
            <a:r>
              <a:rPr lang="cs-CZ" altLang="en-US" sz="2200">
                <a:latin typeface="Arial" panose="020B0604020202020204" pitchFamily="34" charset="0"/>
              </a:rPr>
              <a:t>FSH			2,22  IU/l	(0,5-8,0)</a:t>
            </a:r>
          </a:p>
          <a:p>
            <a:pPr>
              <a:spcBef>
                <a:spcPct val="20000"/>
              </a:spcBef>
            </a:pPr>
            <a:r>
              <a:rPr lang="cs-CZ" altLang="en-US" sz="2200">
                <a:latin typeface="Arial" panose="020B0604020202020204" pitchFamily="34" charset="0"/>
              </a:rPr>
              <a:t>Estradiol		11,0 pg/ml	(25-75)</a:t>
            </a:r>
          </a:p>
          <a:p>
            <a:pPr>
              <a:spcBef>
                <a:spcPct val="20000"/>
              </a:spcBef>
            </a:pPr>
            <a:r>
              <a:rPr lang="cs-CZ" altLang="en-US" sz="2200">
                <a:latin typeface="Arial" panose="020B0604020202020204" pitchFamily="34" charset="0"/>
              </a:rPr>
              <a:t>free T4		6,2 pmol/l	(11,0-21,0)</a:t>
            </a:r>
          </a:p>
          <a:p>
            <a:pPr>
              <a:spcBef>
                <a:spcPct val="20000"/>
              </a:spcBef>
            </a:pPr>
            <a:r>
              <a:rPr lang="cs-CZ" altLang="en-US" sz="2200">
                <a:latin typeface="Arial" panose="020B0604020202020204" pitchFamily="34" charset="0"/>
              </a:rPr>
              <a:t>TSH			0,6  mIU/l	(0,5-5,0)</a:t>
            </a:r>
          </a:p>
          <a:p>
            <a:pPr>
              <a:spcBef>
                <a:spcPct val="20000"/>
              </a:spcBef>
            </a:pPr>
            <a:r>
              <a:rPr lang="cs-CZ" altLang="en-US" sz="2200">
                <a:latin typeface="Arial" panose="020B0604020202020204" pitchFamily="34" charset="0"/>
              </a:rPr>
              <a:t>Cortisol		81,0  nmol/l	(200-750)</a:t>
            </a:r>
            <a:endParaRPr lang="cs-CZ" altLang="en-US" sz="2400"/>
          </a:p>
        </p:txBody>
      </p:sp>
      <p:sp>
        <p:nvSpPr>
          <p:cNvPr id="231431" name="Text Box 1031"/>
          <p:cNvSpPr txBox="1">
            <a:spLocks noChangeArrowheads="1"/>
          </p:cNvSpPr>
          <p:nvPr/>
        </p:nvSpPr>
        <p:spPr bwMode="auto">
          <a:xfrm>
            <a:off x="990600" y="4695825"/>
            <a:ext cx="8991600" cy="1857375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000">
                <a:latin typeface="Arial" panose="020B0604020202020204" pitchFamily="34" charset="0"/>
              </a:rPr>
              <a:t>All described hormones are</a:t>
            </a:r>
            <a:r>
              <a:rPr lang="cs-CZ" altLang="en-US" sz="2000">
                <a:latin typeface="Arial" panose="020B0604020202020204" pitchFamily="34" charset="0"/>
              </a:rPr>
              <a:t> borderline or 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bellow normal limits</a:t>
            </a:r>
            <a:r>
              <a:rPr lang="en-US" altLang="en-US" sz="200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 sz="2000">
                <a:latin typeface="Arial" panose="020B0604020202020204" pitchFamily="34" charset="0"/>
              </a:rPr>
              <a:t>Laboratory findings respond to combined pituitary insufficiency:</a:t>
            </a:r>
          </a:p>
          <a:p>
            <a:pPr>
              <a:spcBef>
                <a:spcPct val="20000"/>
              </a:spcBef>
            </a:pPr>
            <a:r>
              <a:rPr lang="en-US" altLang="en-US" sz="2000">
                <a:latin typeface="Arial" panose="020B0604020202020204" pitchFamily="34" charset="0"/>
              </a:rPr>
              <a:t>	- hypogonadism,</a:t>
            </a:r>
          </a:p>
          <a:p>
            <a:pPr>
              <a:spcBef>
                <a:spcPct val="20000"/>
              </a:spcBef>
            </a:pPr>
            <a:r>
              <a:rPr lang="en-US" altLang="en-US" sz="2000">
                <a:latin typeface="Arial" panose="020B0604020202020204" pitchFamily="34" charset="0"/>
              </a:rPr>
              <a:t>	- hypothyroidism,</a:t>
            </a:r>
          </a:p>
          <a:p>
            <a:pPr>
              <a:spcBef>
                <a:spcPct val="20000"/>
              </a:spcBef>
            </a:pPr>
            <a:r>
              <a:rPr lang="en-US" altLang="en-US" sz="2000">
                <a:latin typeface="Arial" panose="020B0604020202020204" pitchFamily="34" charset="0"/>
              </a:rPr>
              <a:t>	- hypocortisolism</a:t>
            </a:r>
            <a:endParaRPr lang="en-US" alt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1026"/>
          <p:cNvSpPr>
            <a:spLocks noChangeArrowheads="1"/>
          </p:cNvSpPr>
          <p:nvPr/>
        </p:nvSpPr>
        <p:spPr bwMode="auto">
          <a:xfrm>
            <a:off x="762000" y="1143000"/>
            <a:ext cx="7981950" cy="1709738"/>
          </a:xfrm>
          <a:prstGeom prst="rect">
            <a:avLst/>
          </a:prstGeom>
          <a:solidFill>
            <a:srgbClr val="00008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Hospitalization at internal department</a:t>
            </a:r>
          </a:p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Substitution therapy of hypopituitarism</a:t>
            </a:r>
          </a:p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High doses of corticoids  </a:t>
            </a:r>
            <a:r>
              <a:rPr lang="en-US" altLang="en-US" sz="2200">
                <a:latin typeface="Arial" panose="020B0604020202020204" pitchFamily="34" charset="0"/>
                <a:sym typeface="Symbol" panose="05050102010706020507" pitchFamily="18" charset="2"/>
              </a:rPr>
              <a:t>  h</a:t>
            </a:r>
            <a:r>
              <a:rPr lang="en-US" altLang="en-US" sz="2200">
                <a:latin typeface="Arial" panose="020B0604020202020204" pitchFamily="34" charset="0"/>
              </a:rPr>
              <a:t>ypokalemia</a:t>
            </a:r>
          </a:p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	October 04, 2009 – paroxysm of ventricular fibrillation</a:t>
            </a:r>
            <a:endParaRPr lang="en-US" alt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133600" y="3429000"/>
            <a:ext cx="7467600" cy="2305050"/>
          </a:xfrm>
          <a:prstGeom prst="rect">
            <a:avLst/>
          </a:prstGeom>
          <a:solidFill>
            <a:srgbClr val="00008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Transport to ICU of the 3rd Internal clinic, General Faculty Hospital in Prague</a:t>
            </a:r>
          </a:p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Stabilization, correction of hypokalemia and  hypophosphatemia</a:t>
            </a:r>
          </a:p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Indicated to neurosurgical treatment of pituitary adenoma </a:t>
            </a:r>
            <a:endParaRPr lang="en-US" altLang="en-US" b="0"/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762000" y="1143000"/>
            <a:ext cx="7981950" cy="1709738"/>
          </a:xfrm>
          <a:prstGeom prst="rect">
            <a:avLst/>
          </a:prstGeom>
          <a:solidFill>
            <a:srgbClr val="00008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Hospitalization at internal department</a:t>
            </a:r>
          </a:p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Substitution therapy of hypopituitarism</a:t>
            </a:r>
          </a:p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High doses of corticoids  </a:t>
            </a:r>
            <a:r>
              <a:rPr lang="en-US" altLang="en-US" sz="2200">
                <a:latin typeface="Arial" panose="020B0604020202020204" pitchFamily="34" charset="0"/>
                <a:sym typeface="Symbol" panose="05050102010706020507" pitchFamily="18" charset="2"/>
              </a:rPr>
              <a:t>  h</a:t>
            </a:r>
            <a:r>
              <a:rPr lang="en-US" altLang="en-US" sz="2200">
                <a:latin typeface="Arial" panose="020B0604020202020204" pitchFamily="34" charset="0"/>
              </a:rPr>
              <a:t>ypokalemia</a:t>
            </a:r>
          </a:p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	October 04, 2009 – paroxysm of ventricular fibrillation</a:t>
            </a:r>
            <a:endParaRPr lang="en-US" alt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2133600" y="3429000"/>
            <a:ext cx="7467600" cy="23050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Transport to ICU of the 3rd Internal clinic, General Faculty Hospital in Prague</a:t>
            </a:r>
          </a:p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Stabilization, correction of hypokalemia and  hypophosphatemia</a:t>
            </a:r>
          </a:p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Indicated to neurosurgical treatment of pituitary adenoma</a:t>
            </a:r>
            <a:endParaRPr lang="cs-CZ" altLang="en-US" b="0"/>
          </a:p>
        </p:txBody>
      </p:sp>
      <p:sp>
        <p:nvSpPr>
          <p:cNvPr id="234500" name="Oval 4"/>
          <p:cNvSpPr>
            <a:spLocks noChangeArrowheads="1"/>
          </p:cNvSpPr>
          <p:nvPr/>
        </p:nvSpPr>
        <p:spPr bwMode="auto">
          <a:xfrm>
            <a:off x="762000" y="3581400"/>
            <a:ext cx="5257800" cy="2590800"/>
          </a:xfrm>
          <a:prstGeom prst="ellipse">
            <a:avLst/>
          </a:prstGeom>
          <a:solidFill>
            <a:srgbClr val="00008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cs-CZ" altLang="en-US" sz="2200">
                <a:latin typeface="Arial" panose="020B0604020202020204" pitchFamily="34" charset="0"/>
              </a:rPr>
              <a:t>Hydrocortison  25-15-5 mg / d.</a:t>
            </a:r>
          </a:p>
          <a:p>
            <a:pPr>
              <a:spcBef>
                <a:spcPct val="20000"/>
              </a:spcBef>
            </a:pPr>
            <a:r>
              <a:rPr lang="cs-CZ" altLang="en-US" sz="2200">
                <a:latin typeface="Arial" panose="020B0604020202020204" pitchFamily="34" charset="0"/>
              </a:rPr>
              <a:t>Euthyrox  125 </a:t>
            </a:r>
            <a:r>
              <a:rPr lang="cs-CZ" altLang="en-US" sz="2200">
                <a:latin typeface="Arial" panose="020B0604020202020204" pitchFamily="34" charset="0"/>
                <a:sym typeface="Symbol" panose="05050102010706020507" pitchFamily="18" charset="2"/>
              </a:rPr>
              <a:t>g / d.</a:t>
            </a:r>
          </a:p>
          <a:p>
            <a:pPr>
              <a:spcBef>
                <a:spcPct val="20000"/>
              </a:spcBef>
            </a:pPr>
            <a:r>
              <a:rPr lang="cs-CZ" altLang="en-US" sz="2200">
                <a:latin typeface="Arial" panose="020B0604020202020204" pitchFamily="34" charset="0"/>
              </a:rPr>
              <a:t>Omeprazol (Helicid) 20 mg / d.</a:t>
            </a:r>
            <a:endParaRPr lang="cs-CZ" altLang="en-US" sz="2000" b="0"/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762000" y="1143000"/>
            <a:ext cx="7981950" cy="17097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Hospitalization at internal department</a:t>
            </a:r>
          </a:p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Substitution therapy of hypopituitarism</a:t>
            </a:r>
          </a:p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High doses of corticoids  </a:t>
            </a:r>
            <a:r>
              <a:rPr lang="en-US" altLang="en-US" sz="2200">
                <a:latin typeface="Arial" panose="020B0604020202020204" pitchFamily="34" charset="0"/>
                <a:sym typeface="Symbol" panose="05050102010706020507" pitchFamily="18" charset="2"/>
              </a:rPr>
              <a:t>  h</a:t>
            </a:r>
            <a:r>
              <a:rPr lang="en-US" altLang="en-US" sz="2200">
                <a:latin typeface="Arial" panose="020B0604020202020204" pitchFamily="34" charset="0"/>
              </a:rPr>
              <a:t>ypokalemia</a:t>
            </a:r>
          </a:p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	October 04, 2009 – paroxysm of ventricular fibrillation</a:t>
            </a:r>
            <a:endParaRPr lang="en-US" alt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ChangeArrowheads="1"/>
          </p:cNvSpPr>
          <p:nvPr/>
        </p:nvSpPr>
        <p:spPr bwMode="auto">
          <a:xfrm>
            <a:off x="762000" y="1143000"/>
            <a:ext cx="8229600" cy="609600"/>
          </a:xfrm>
          <a:prstGeom prst="rect">
            <a:avLst/>
          </a:prstGeom>
          <a:solidFill>
            <a:srgbClr val="00008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cs-CZ" altLang="en-US" sz="2200">
                <a:latin typeface="Arial" panose="020B0604020202020204" pitchFamily="34" charset="0"/>
              </a:rPr>
              <a:t>January 25, 2010 – admission to Neurosurgical dept.</a:t>
            </a:r>
            <a:endParaRPr lang="cs-CZ" altLang="en-US" b="0"/>
          </a:p>
        </p:txBody>
      </p:sp>
      <p:sp>
        <p:nvSpPr>
          <p:cNvPr id="236547" name="AutoShape 3"/>
          <p:cNvSpPr>
            <a:spLocks noChangeArrowheads="1"/>
          </p:cNvSpPr>
          <p:nvPr/>
        </p:nvSpPr>
        <p:spPr bwMode="auto">
          <a:xfrm>
            <a:off x="5334000" y="2590800"/>
            <a:ext cx="4038600" cy="1066800"/>
          </a:xfrm>
          <a:prstGeom prst="foldedCorner">
            <a:avLst>
              <a:gd name="adj" fmla="val 12500"/>
            </a:avLst>
          </a:prstGeom>
          <a:solidFill>
            <a:srgbClr val="000080">
              <a:alpha val="5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cs-CZ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Perimeter</a:t>
            </a:r>
            <a:endParaRPr lang="cs-CZ" altLang="en-US" sz="2400"/>
          </a:p>
          <a:p>
            <a:pPr>
              <a:spcBef>
                <a:spcPct val="20000"/>
              </a:spcBef>
            </a:pPr>
            <a:r>
              <a:rPr lang="cs-CZ" altLang="en-US" sz="2200">
                <a:latin typeface="Arial" panose="020B0604020202020204" pitchFamily="34" charset="0"/>
              </a:rPr>
              <a:t>Normal finding !!</a:t>
            </a:r>
            <a:endParaRPr lang="cs-CZ" altLang="en-US" b="0"/>
          </a:p>
        </p:txBody>
      </p:sp>
      <p:sp>
        <p:nvSpPr>
          <p:cNvPr id="236548" name="Line 4"/>
          <p:cNvSpPr>
            <a:spLocks noChangeShapeType="1"/>
          </p:cNvSpPr>
          <p:nvPr/>
        </p:nvSpPr>
        <p:spPr bwMode="auto">
          <a:xfrm>
            <a:off x="7315200" y="19050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6549" name="AutoShape 5"/>
          <p:cNvSpPr>
            <a:spLocks noChangeArrowheads="1"/>
          </p:cNvSpPr>
          <p:nvPr/>
        </p:nvSpPr>
        <p:spPr bwMode="auto">
          <a:xfrm>
            <a:off x="838200" y="3810000"/>
            <a:ext cx="8534400" cy="2211388"/>
          </a:xfrm>
          <a:prstGeom prst="foldedCorner">
            <a:avLst>
              <a:gd name="adj" fmla="val 12500"/>
            </a:avLst>
          </a:prstGeom>
          <a:solidFill>
            <a:srgbClr val="000080">
              <a:alpha val="5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MRI of pituitary (January 26, 2010, Prague)</a:t>
            </a:r>
            <a:endParaRPr lang="en-US" altLang="en-US" sz="2400"/>
          </a:p>
          <a:p>
            <a:pPr>
              <a:spcBef>
                <a:spcPct val="20000"/>
              </a:spcBef>
            </a:pPr>
            <a:r>
              <a:rPr lang="en-US" altLang="en-US" sz="2200">
                <a:latin typeface="Arial" panose="020B0604020202020204" pitchFamily="34" charset="0"/>
              </a:rPr>
              <a:t>Hypophysis 12x6 mm, without signs of adenoma</a:t>
            </a:r>
            <a:r>
              <a:rPr lang="cs-CZ" altLang="en-US" sz="2200">
                <a:latin typeface="Arial" panose="020B0604020202020204" pitchFamily="34" charset="0"/>
              </a:rPr>
              <a:t> !!</a:t>
            </a:r>
            <a:endParaRPr lang="en-US" altLang="en-US" sz="22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2200">
                <a:latin typeface="Arial" panose="020B0604020202020204" pitchFamily="34" charset="0"/>
              </a:rPr>
              <a:t>Infundibulum without dislocation.</a:t>
            </a:r>
          </a:p>
          <a:p>
            <a:pPr>
              <a:spcBef>
                <a:spcPct val="20000"/>
              </a:spcBef>
            </a:pPr>
            <a:r>
              <a:rPr lang="en-US" altLang="en-US" sz="2200">
                <a:latin typeface="Arial" panose="020B0604020202020204" pitchFamily="34" charset="0"/>
              </a:rPr>
              <a:t>No signs of bleeding.</a:t>
            </a:r>
          </a:p>
          <a:p>
            <a:pPr>
              <a:spcBef>
                <a:spcPct val="20000"/>
              </a:spcBef>
            </a:pPr>
            <a:r>
              <a:rPr lang="en-US" altLang="en-US" sz="2200">
                <a:latin typeface="Arial" panose="020B0604020202020204" pitchFamily="34" charset="0"/>
              </a:rPr>
              <a:t>Normal si</a:t>
            </a:r>
            <a:r>
              <a:rPr lang="cs-CZ" altLang="en-US" sz="2200">
                <a:latin typeface="Arial" panose="020B0604020202020204" pitchFamily="34" charset="0"/>
              </a:rPr>
              <a:t>z</a:t>
            </a:r>
            <a:r>
              <a:rPr lang="en-US" altLang="en-US" sz="2200">
                <a:latin typeface="Arial" panose="020B0604020202020204" pitchFamily="34" charset="0"/>
              </a:rPr>
              <a:t>e of ventricular system.</a:t>
            </a:r>
            <a:endParaRPr lang="en-US" altLang="en-US" b="0"/>
          </a:p>
        </p:txBody>
      </p:sp>
      <p:sp>
        <p:nvSpPr>
          <p:cNvPr id="236550" name="Line 6"/>
          <p:cNvSpPr>
            <a:spLocks noChangeShapeType="1"/>
          </p:cNvSpPr>
          <p:nvPr/>
        </p:nvSpPr>
        <p:spPr bwMode="auto">
          <a:xfrm>
            <a:off x="2514600" y="1981200"/>
            <a:ext cx="0" cy="175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5" name="Rectangle 7"/>
          <p:cNvSpPr>
            <a:spLocks noChangeArrowheads="1"/>
          </p:cNvSpPr>
          <p:nvPr/>
        </p:nvSpPr>
        <p:spPr bwMode="auto">
          <a:xfrm>
            <a:off x="1905000" y="1143000"/>
            <a:ext cx="6248400" cy="1828800"/>
          </a:xfrm>
          <a:prstGeom prst="rect">
            <a:avLst/>
          </a:prstGeom>
          <a:solidFill>
            <a:srgbClr val="00008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Conclusion</a:t>
            </a:r>
            <a:r>
              <a:rPr lang="en-US" altLang="en-US" sz="2400"/>
              <a:t>:</a:t>
            </a:r>
          </a:p>
          <a:p>
            <a:pPr>
              <a:spcBef>
                <a:spcPct val="4000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Actual finding is not an indication to surgery.</a:t>
            </a:r>
          </a:p>
          <a:p>
            <a:pPr>
              <a:spcBef>
                <a:spcPct val="4000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Pituitary apoplexy ?</a:t>
            </a:r>
            <a:endParaRPr lang="en-US" altLang="en-US" sz="2400"/>
          </a:p>
        </p:txBody>
      </p:sp>
      <p:sp>
        <p:nvSpPr>
          <p:cNvPr id="237576" name="Rectangle 8"/>
          <p:cNvSpPr>
            <a:spLocks noChangeArrowheads="1"/>
          </p:cNvSpPr>
          <p:nvPr/>
        </p:nvSpPr>
        <p:spPr bwMode="auto">
          <a:xfrm>
            <a:off x="1905000" y="3581400"/>
            <a:ext cx="6248400" cy="855663"/>
          </a:xfrm>
          <a:prstGeom prst="rect">
            <a:avLst/>
          </a:prstGeom>
          <a:solidFill>
            <a:srgbClr val="00008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Persisting panhypopituitarism, requiring substitution.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21" name="Picture 9" descr="HP06lymfocy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2971800" cy="211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722" name="Rectangle 10"/>
          <p:cNvSpPr>
            <a:spLocks noChangeArrowheads="1"/>
          </p:cNvSpPr>
          <p:nvPr/>
        </p:nvSpPr>
        <p:spPr bwMode="auto">
          <a:xfrm>
            <a:off x="1066800" y="1503363"/>
            <a:ext cx="9220200" cy="22860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The finding, regarded to be a pituitary macroadenoma, is a typical image of lymphocyte (autoimmune) hypophysitis.</a:t>
            </a:r>
          </a:p>
          <a:p>
            <a:pPr>
              <a:spcBef>
                <a:spcPct val="4000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Development of MRI image as well as clinical course confirm this diagnosis.</a:t>
            </a:r>
          </a:p>
          <a:p>
            <a:pPr algn="r">
              <a:spcBef>
                <a:spcPct val="40000"/>
              </a:spcBef>
              <a:buFont typeface="Monotype Sorts" pitchFamily="2" charset="2"/>
              <a:buNone/>
            </a:pPr>
            <a:r>
              <a:rPr lang="en-US" altLang="en-US" sz="2200" i="1">
                <a:latin typeface="Arial" panose="020B0604020202020204" pitchFamily="34" charset="0"/>
              </a:rPr>
              <a:t>Prof.  J. Marek, 3rd Internal Dept., 1st Faculty of Medicine</a:t>
            </a:r>
            <a:r>
              <a:rPr lang="cs-CZ" altLang="en-US" sz="2200" i="1">
                <a:latin typeface="Arial" panose="020B0604020202020204" pitchFamily="34" charset="0"/>
              </a:rPr>
              <a:t>	</a:t>
            </a:r>
            <a:r>
              <a:rPr lang="cs-CZ" altLang="en-US" sz="2400"/>
              <a:t>		</a:t>
            </a:r>
            <a:endParaRPr lang="cs-CZ" altLang="en-US" sz="2600"/>
          </a:p>
        </p:txBody>
      </p:sp>
      <p:sp>
        <p:nvSpPr>
          <p:cNvPr id="243723" name="Rectangle 11"/>
          <p:cNvSpPr>
            <a:spLocks noChangeArrowheads="1"/>
          </p:cNvSpPr>
          <p:nvPr/>
        </p:nvSpPr>
        <p:spPr bwMode="auto">
          <a:xfrm>
            <a:off x="1039813" y="693738"/>
            <a:ext cx="9220200" cy="4318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Following revision of previous MRI images</a:t>
            </a:r>
            <a:endParaRPr lang="en-US" altLang="en-US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1066800" y="533400"/>
            <a:ext cx="8382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Di</a:t>
            </a:r>
            <a:r>
              <a:rPr lang="cs-CZ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f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ferential diagnostics of pituitary expansions</a:t>
            </a:r>
            <a:endParaRPr lang="en-US" altLang="en-US" b="0"/>
          </a:p>
        </p:txBody>
      </p:sp>
      <p:sp>
        <p:nvSpPr>
          <p:cNvPr id="239619" name="Oval 3"/>
          <p:cNvSpPr>
            <a:spLocks noChangeArrowheads="1"/>
          </p:cNvSpPr>
          <p:nvPr/>
        </p:nvSpPr>
        <p:spPr bwMode="auto">
          <a:xfrm>
            <a:off x="1752600" y="1600200"/>
            <a:ext cx="3200400" cy="914400"/>
          </a:xfrm>
          <a:prstGeom prst="ellipse">
            <a:avLst/>
          </a:prstGeom>
          <a:solidFill>
            <a:srgbClr val="00008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en-US" sz="2400">
                <a:latin typeface="Arial" panose="020B0604020202020204" pitchFamily="34" charset="0"/>
              </a:rPr>
              <a:t>Tumors</a:t>
            </a:r>
            <a:endParaRPr lang="cs-CZ" altLang="en-US" sz="2000" b="0"/>
          </a:p>
        </p:txBody>
      </p:sp>
      <p:sp>
        <p:nvSpPr>
          <p:cNvPr id="239620" name="Line 4"/>
          <p:cNvSpPr>
            <a:spLocks noChangeShapeType="1"/>
          </p:cNvSpPr>
          <p:nvPr/>
        </p:nvSpPr>
        <p:spPr bwMode="auto">
          <a:xfrm>
            <a:off x="5181600" y="1295400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9621" name="Oval 5"/>
          <p:cNvSpPr>
            <a:spLocks noChangeArrowheads="1"/>
          </p:cNvSpPr>
          <p:nvPr/>
        </p:nvSpPr>
        <p:spPr bwMode="auto">
          <a:xfrm>
            <a:off x="5410200" y="1600200"/>
            <a:ext cx="3200400" cy="914400"/>
          </a:xfrm>
          <a:prstGeom prst="ellipse">
            <a:avLst/>
          </a:prstGeom>
          <a:solidFill>
            <a:srgbClr val="00008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en-US" sz="2400">
                <a:latin typeface="Arial" panose="020B0604020202020204" pitchFamily="34" charset="0"/>
              </a:rPr>
              <a:t>Other</a:t>
            </a:r>
            <a:endParaRPr lang="cs-CZ" altLang="en-US" sz="2000" b="0"/>
          </a:p>
        </p:txBody>
      </p:sp>
      <p:sp>
        <p:nvSpPr>
          <p:cNvPr id="239622" name="Line 6"/>
          <p:cNvSpPr>
            <a:spLocks noChangeShapeType="1"/>
          </p:cNvSpPr>
          <p:nvPr/>
        </p:nvSpPr>
        <p:spPr bwMode="auto">
          <a:xfrm flipV="1">
            <a:off x="4191000" y="1295400"/>
            <a:ext cx="9906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9623" name="Text Box 7"/>
          <p:cNvSpPr txBox="1">
            <a:spLocks noChangeArrowheads="1"/>
          </p:cNvSpPr>
          <p:nvPr/>
        </p:nvSpPr>
        <p:spPr bwMode="auto">
          <a:xfrm>
            <a:off x="838200" y="22860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800">
                <a:latin typeface="Arial" panose="020B0604020202020204" pitchFamily="34" charset="0"/>
              </a:rPr>
              <a:t>90 %</a:t>
            </a:r>
          </a:p>
        </p:txBody>
      </p:sp>
      <p:sp>
        <p:nvSpPr>
          <p:cNvPr id="239624" name="Text Box 8"/>
          <p:cNvSpPr txBox="1">
            <a:spLocks noChangeArrowheads="1"/>
          </p:cNvSpPr>
          <p:nvPr/>
        </p:nvSpPr>
        <p:spPr bwMode="auto">
          <a:xfrm>
            <a:off x="7848600" y="23622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800">
                <a:latin typeface="Arial" panose="020B0604020202020204" pitchFamily="34" charset="0"/>
              </a:rPr>
              <a:t>10 %</a:t>
            </a:r>
          </a:p>
        </p:txBody>
      </p:sp>
      <p:pic>
        <p:nvPicPr>
          <p:cNvPr id="2396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46425"/>
            <a:ext cx="426720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7" name="Oval 5"/>
          <p:cNvSpPr>
            <a:spLocks noChangeArrowheads="1"/>
          </p:cNvSpPr>
          <p:nvPr/>
        </p:nvSpPr>
        <p:spPr bwMode="auto">
          <a:xfrm>
            <a:off x="1752600" y="1600200"/>
            <a:ext cx="3200400" cy="914400"/>
          </a:xfrm>
          <a:prstGeom prst="ellipse">
            <a:avLst/>
          </a:prstGeom>
          <a:solidFill>
            <a:srgbClr val="00008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en-US" sz="2400">
                <a:latin typeface="Arial" panose="020B0604020202020204" pitchFamily="34" charset="0"/>
              </a:rPr>
              <a:t>Tumors</a:t>
            </a:r>
            <a:endParaRPr lang="cs-CZ" altLang="en-US" sz="2000" b="0"/>
          </a:p>
        </p:txBody>
      </p:sp>
      <p:sp>
        <p:nvSpPr>
          <p:cNvPr id="238598" name="Line 6"/>
          <p:cNvSpPr>
            <a:spLocks noChangeShapeType="1"/>
          </p:cNvSpPr>
          <p:nvPr/>
        </p:nvSpPr>
        <p:spPr bwMode="auto">
          <a:xfrm>
            <a:off x="5181600" y="1295400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8599" name="Oval 7"/>
          <p:cNvSpPr>
            <a:spLocks noChangeArrowheads="1"/>
          </p:cNvSpPr>
          <p:nvPr/>
        </p:nvSpPr>
        <p:spPr bwMode="auto">
          <a:xfrm>
            <a:off x="5410200" y="1600200"/>
            <a:ext cx="3200400" cy="914400"/>
          </a:xfrm>
          <a:prstGeom prst="ellipse">
            <a:avLst/>
          </a:prstGeom>
          <a:solidFill>
            <a:srgbClr val="00008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en-US" sz="2400">
                <a:latin typeface="Arial" panose="020B0604020202020204" pitchFamily="34" charset="0"/>
              </a:rPr>
              <a:t>Other</a:t>
            </a:r>
            <a:endParaRPr lang="cs-CZ" altLang="en-US" sz="2000" b="0"/>
          </a:p>
        </p:txBody>
      </p:sp>
      <p:sp>
        <p:nvSpPr>
          <p:cNvPr id="238600" name="Line 8"/>
          <p:cNvSpPr>
            <a:spLocks noChangeShapeType="1"/>
          </p:cNvSpPr>
          <p:nvPr/>
        </p:nvSpPr>
        <p:spPr bwMode="auto">
          <a:xfrm flipV="1">
            <a:off x="4191000" y="1295400"/>
            <a:ext cx="9906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8601" name="Oval 9"/>
          <p:cNvSpPr>
            <a:spLocks noChangeArrowheads="1"/>
          </p:cNvSpPr>
          <p:nvPr/>
        </p:nvSpPr>
        <p:spPr bwMode="auto">
          <a:xfrm>
            <a:off x="838200" y="2971800"/>
            <a:ext cx="2438400" cy="685800"/>
          </a:xfrm>
          <a:prstGeom prst="ellipse">
            <a:avLst/>
          </a:prstGeom>
          <a:solidFill>
            <a:srgbClr val="9900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en-US" sz="2000">
                <a:latin typeface="Arial" panose="020B0604020202020204" pitchFamily="34" charset="0"/>
              </a:rPr>
              <a:t>Adenome</a:t>
            </a:r>
            <a:endParaRPr lang="cs-CZ" altLang="en-US" sz="2000" b="0"/>
          </a:p>
        </p:txBody>
      </p:sp>
      <p:sp>
        <p:nvSpPr>
          <p:cNvPr id="238603" name="Line 11"/>
          <p:cNvSpPr>
            <a:spLocks noChangeShapeType="1"/>
          </p:cNvSpPr>
          <p:nvPr/>
        </p:nvSpPr>
        <p:spPr bwMode="auto">
          <a:xfrm flipV="1">
            <a:off x="2514600" y="2514600"/>
            <a:ext cx="990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8610" name="Rectangle 18"/>
          <p:cNvSpPr>
            <a:spLocks noChangeArrowheads="1"/>
          </p:cNvSpPr>
          <p:nvPr/>
        </p:nvSpPr>
        <p:spPr bwMode="auto">
          <a:xfrm>
            <a:off x="762000" y="3962400"/>
            <a:ext cx="4419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35 %	hormonally afunctional</a:t>
            </a:r>
          </a:p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30 %	PRL ... prolactinoma</a:t>
            </a:r>
            <a:endParaRPr lang="en-US" altLang="en-US" sz="220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  <a:sym typeface="Symbol" panose="05050102010706020507" pitchFamily="18" charset="2"/>
              </a:rPr>
              <a:t>25 %	STH ... acromegaly</a:t>
            </a:r>
          </a:p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  <a:sym typeface="Symbol" panose="05050102010706020507" pitchFamily="18" charset="2"/>
              </a:rPr>
              <a:t>10 %	ACTH ... Cushing sy</a:t>
            </a:r>
          </a:p>
          <a:p>
            <a:pPr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  <a:sym typeface="Symbol" panose="05050102010706020507" pitchFamily="18" charset="2"/>
              </a:rPr>
              <a:t>&lt; 1 %	other (TSH, LH, FSH)</a:t>
            </a:r>
            <a:endParaRPr lang="en-US" altLang="en-US" b="0"/>
          </a:p>
        </p:txBody>
      </p:sp>
      <p:pic>
        <p:nvPicPr>
          <p:cNvPr id="23861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3175"/>
            <a:ext cx="3429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8612" name="Rectangle 20"/>
          <p:cNvSpPr>
            <a:spLocks noChangeArrowheads="1"/>
          </p:cNvSpPr>
          <p:nvPr/>
        </p:nvSpPr>
        <p:spPr bwMode="auto">
          <a:xfrm>
            <a:off x="1066800" y="533400"/>
            <a:ext cx="8382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Di</a:t>
            </a:r>
            <a:r>
              <a:rPr lang="cs-CZ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f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ferential diagnostics of pituitary expansions</a:t>
            </a:r>
            <a:endParaRPr lang="en-US" alt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0" name="AutoShape 1028"/>
          <p:cNvSpPr>
            <a:spLocks noChangeArrowheads="1"/>
          </p:cNvSpPr>
          <p:nvPr/>
        </p:nvSpPr>
        <p:spPr bwMode="auto">
          <a:xfrm>
            <a:off x="1828800" y="762000"/>
            <a:ext cx="6858000" cy="5410200"/>
          </a:xfrm>
          <a:prstGeom prst="foldedCorner">
            <a:avLst>
              <a:gd name="adj" fmla="val 12500"/>
            </a:avLst>
          </a:prstGeom>
          <a:solidFill>
            <a:srgbClr val="00008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anchor="ctr"/>
          <a:lstStyle/>
          <a:p>
            <a:pPr>
              <a:spcBef>
                <a:spcPct val="40000"/>
              </a:spcBef>
            </a:pPr>
            <a:endParaRPr lang="cs-CZ" altLang="en-US" sz="24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Laboratory findings</a:t>
            </a:r>
          </a:p>
          <a:p>
            <a:pPr>
              <a:spcBef>
                <a:spcPct val="20000"/>
              </a:spcBef>
            </a:pPr>
            <a:endParaRPr lang="en-US" altLang="en-US" sz="1400" dirty="0"/>
          </a:p>
          <a:p>
            <a:pPr>
              <a:spcBef>
                <a:spcPct val="20000"/>
              </a:spcBef>
            </a:pPr>
            <a:r>
              <a:rPr lang="en-US" altLang="en-US" sz="2000" dirty="0" smtClean="0">
                <a:latin typeface="Arial" panose="020B0604020202020204" pitchFamily="34" charset="0"/>
              </a:rPr>
              <a:t>Na+</a:t>
            </a:r>
            <a:r>
              <a:rPr lang="en-US" altLang="en-US" sz="2000" dirty="0">
                <a:latin typeface="Arial" panose="020B0604020202020204" pitchFamily="34" charset="0"/>
              </a:rPr>
              <a:t>			138 </a:t>
            </a:r>
            <a:r>
              <a:rPr lang="en-US" altLang="en-US" sz="2000" dirty="0" err="1">
                <a:latin typeface="Arial" panose="020B0604020202020204" pitchFamily="34" charset="0"/>
              </a:rPr>
              <a:t>mmol</a:t>
            </a:r>
            <a:r>
              <a:rPr lang="en-US" altLang="en-US" sz="2000" dirty="0">
                <a:latin typeface="Arial" panose="020B0604020202020204" pitchFamily="34" charset="0"/>
              </a:rPr>
              <a:t>/l	(137 - 146)</a:t>
            </a:r>
          </a:p>
          <a:p>
            <a:pPr>
              <a:spcBef>
                <a:spcPct val="20000"/>
              </a:spcBef>
            </a:pPr>
            <a:r>
              <a:rPr lang="en-US" altLang="en-US" sz="2000" dirty="0" smtClean="0">
                <a:latin typeface="Arial" panose="020B0604020202020204" pitchFamily="34" charset="0"/>
              </a:rPr>
              <a:t>K+</a:t>
            </a:r>
            <a:r>
              <a:rPr lang="en-US" altLang="en-US" sz="2000" dirty="0">
                <a:latin typeface="Arial" panose="020B0604020202020204" pitchFamily="34" charset="0"/>
              </a:rPr>
              <a:t>			4,1 </a:t>
            </a:r>
            <a:r>
              <a:rPr lang="en-US" altLang="en-US" sz="2000" dirty="0" err="1">
                <a:latin typeface="Arial" panose="020B0604020202020204" pitchFamily="34" charset="0"/>
              </a:rPr>
              <a:t>mmol</a:t>
            </a:r>
            <a:r>
              <a:rPr lang="en-US" altLang="en-US" sz="2000" dirty="0">
                <a:latin typeface="Arial" panose="020B0604020202020204" pitchFamily="34" charset="0"/>
              </a:rPr>
              <a:t>/l	(3,8 - 5,0)</a:t>
            </a:r>
          </a:p>
          <a:p>
            <a:pPr>
              <a:spcBef>
                <a:spcPct val="20000"/>
              </a:spcBef>
            </a:pPr>
            <a:r>
              <a:rPr lang="en-US" altLang="en-US" sz="2000" dirty="0" smtClean="0">
                <a:latin typeface="Arial" panose="020B0604020202020204" pitchFamily="34" charset="0"/>
              </a:rPr>
              <a:t>Cl-</a:t>
            </a:r>
            <a:r>
              <a:rPr lang="en-US" altLang="en-US" sz="2000" dirty="0">
                <a:latin typeface="Arial" panose="020B0604020202020204" pitchFamily="34" charset="0"/>
              </a:rPr>
              <a:t>			101 </a:t>
            </a:r>
            <a:r>
              <a:rPr lang="en-US" altLang="en-US" sz="2000" dirty="0" err="1">
                <a:latin typeface="Arial" panose="020B0604020202020204" pitchFamily="34" charset="0"/>
              </a:rPr>
              <a:t>mmol</a:t>
            </a:r>
            <a:r>
              <a:rPr lang="en-US" altLang="en-US" sz="2000" dirty="0">
                <a:latin typeface="Arial" panose="020B0604020202020204" pitchFamily="34" charset="0"/>
              </a:rPr>
              <a:t>/l	(97 - 108)</a:t>
            </a:r>
          </a:p>
          <a:p>
            <a:pPr>
              <a:spcBef>
                <a:spcPct val="20000"/>
              </a:spcBef>
            </a:pPr>
            <a:r>
              <a:rPr lang="en-US" altLang="en-US" sz="2000" dirty="0" smtClean="0">
                <a:latin typeface="Arial" panose="020B0604020202020204" pitchFamily="34" charset="0"/>
              </a:rPr>
              <a:t>glycaemia</a:t>
            </a:r>
            <a:r>
              <a:rPr lang="en-US" altLang="en-US" sz="2000" dirty="0">
                <a:latin typeface="Arial" panose="020B0604020202020204" pitchFamily="34" charset="0"/>
              </a:rPr>
              <a:t>		5,5 </a:t>
            </a:r>
            <a:r>
              <a:rPr lang="en-US" altLang="en-US" sz="2000" dirty="0" err="1">
                <a:latin typeface="Arial" panose="020B0604020202020204" pitchFamily="34" charset="0"/>
              </a:rPr>
              <a:t>mmol</a:t>
            </a:r>
            <a:r>
              <a:rPr lang="en-US" altLang="en-US" sz="2000" dirty="0">
                <a:latin typeface="Arial" panose="020B0604020202020204" pitchFamily="34" charset="0"/>
              </a:rPr>
              <a:t>/l	(3,9 - 5,6)</a:t>
            </a:r>
          </a:p>
          <a:p>
            <a:pPr>
              <a:spcBef>
                <a:spcPct val="2000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urea			6,9 </a:t>
            </a:r>
            <a:r>
              <a:rPr lang="en-US" altLang="en-US" sz="2000" dirty="0" err="1">
                <a:latin typeface="Arial" panose="020B0604020202020204" pitchFamily="34" charset="0"/>
              </a:rPr>
              <a:t>mmol</a:t>
            </a:r>
            <a:r>
              <a:rPr lang="en-US" altLang="en-US" sz="2000" dirty="0">
                <a:latin typeface="Arial" panose="020B0604020202020204" pitchFamily="34" charset="0"/>
              </a:rPr>
              <a:t>/l	(2,8 - 8,0)</a:t>
            </a:r>
          </a:p>
          <a:p>
            <a:pPr>
              <a:spcBef>
                <a:spcPct val="20000"/>
              </a:spcBef>
            </a:pPr>
            <a:r>
              <a:rPr lang="en-US" altLang="en-US" sz="2000" dirty="0" smtClean="0">
                <a:latin typeface="Arial" panose="020B0604020202020204" pitchFamily="34" charset="0"/>
              </a:rPr>
              <a:t>creatinine</a:t>
            </a:r>
            <a:r>
              <a:rPr lang="en-US" altLang="en-US" sz="2000" dirty="0">
                <a:latin typeface="Arial" panose="020B0604020202020204" pitchFamily="34" charset="0"/>
              </a:rPr>
              <a:t>		112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μmol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/l	(44 - 110)</a:t>
            </a:r>
          </a:p>
          <a:p>
            <a:pPr>
              <a:spcBef>
                <a:spcPct val="20000"/>
              </a:spcBef>
            </a:pP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cholesterol		7,8 </a:t>
            </a:r>
            <a:r>
              <a:rPr lang="en-US" altLang="en-US" sz="2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	(3,8 - 5,8)</a:t>
            </a:r>
          </a:p>
          <a:p>
            <a:pPr>
              <a:spcBef>
                <a:spcPct val="20000"/>
              </a:spcBef>
            </a:pP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triacyl-glycerols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1,1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/l	(0,68 - 1,69)</a:t>
            </a:r>
          </a:p>
          <a:p>
            <a:pPr>
              <a:spcBef>
                <a:spcPct val="2000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total bilirubin		17 </a:t>
            </a:r>
            <a:r>
              <a:rPr lang="en-US" altLang="en-US" sz="2000" dirty="0" err="1">
                <a:latin typeface="Arial" panose="020B0604020202020204" pitchFamily="34" charset="0"/>
              </a:rPr>
              <a:t>mmol</a:t>
            </a:r>
            <a:r>
              <a:rPr lang="en-US" altLang="en-US" sz="2000" dirty="0">
                <a:latin typeface="Arial" panose="020B0604020202020204" pitchFamily="34" charset="0"/>
              </a:rPr>
              <a:t>/l	(2,0 - 17,0)</a:t>
            </a:r>
          </a:p>
          <a:p>
            <a:pPr>
              <a:spcBef>
                <a:spcPct val="2000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ALT			0,46 </a:t>
            </a:r>
            <a:r>
              <a:rPr lang="en-US" altLang="en-US" sz="2000" dirty="0" err="1">
                <a:latin typeface="Arial" panose="020B0604020202020204" pitchFamily="34" charset="0"/>
              </a:rPr>
              <a:t>ukat</a:t>
            </a:r>
            <a:r>
              <a:rPr lang="en-US" altLang="en-US" sz="2000" dirty="0">
                <a:latin typeface="Arial" panose="020B0604020202020204" pitchFamily="34" charset="0"/>
              </a:rPr>
              <a:t>/l	(0,10 - 0,78)</a:t>
            </a:r>
          </a:p>
          <a:p>
            <a:pPr>
              <a:spcBef>
                <a:spcPct val="2000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AST			0,72 </a:t>
            </a:r>
            <a:r>
              <a:rPr lang="en-US" altLang="en-US" sz="2000" dirty="0" err="1">
                <a:latin typeface="Arial" panose="020B0604020202020204" pitchFamily="34" charset="0"/>
              </a:rPr>
              <a:t>ukat</a:t>
            </a:r>
            <a:r>
              <a:rPr lang="en-US" altLang="en-US" sz="2000" dirty="0">
                <a:latin typeface="Arial" panose="020B0604020202020204" pitchFamily="34" charset="0"/>
              </a:rPr>
              <a:t>/l	(0,10 - 0,72)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Oval 3"/>
          <p:cNvSpPr>
            <a:spLocks noChangeArrowheads="1"/>
          </p:cNvSpPr>
          <p:nvPr/>
        </p:nvSpPr>
        <p:spPr bwMode="auto">
          <a:xfrm>
            <a:off x="1752600" y="1600200"/>
            <a:ext cx="3200400" cy="914400"/>
          </a:xfrm>
          <a:prstGeom prst="ellipse">
            <a:avLst/>
          </a:prstGeom>
          <a:solidFill>
            <a:srgbClr val="00008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en-US" sz="2400">
                <a:latin typeface="Arial" panose="020B0604020202020204" pitchFamily="34" charset="0"/>
              </a:rPr>
              <a:t>Tumors</a:t>
            </a:r>
            <a:endParaRPr lang="cs-CZ" altLang="en-US" sz="2000" b="0"/>
          </a:p>
        </p:txBody>
      </p:sp>
      <p:sp>
        <p:nvSpPr>
          <p:cNvPr id="240644" name="Line 4"/>
          <p:cNvSpPr>
            <a:spLocks noChangeShapeType="1"/>
          </p:cNvSpPr>
          <p:nvPr/>
        </p:nvSpPr>
        <p:spPr bwMode="auto">
          <a:xfrm>
            <a:off x="5181600" y="1295400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0645" name="Oval 5"/>
          <p:cNvSpPr>
            <a:spLocks noChangeArrowheads="1"/>
          </p:cNvSpPr>
          <p:nvPr/>
        </p:nvSpPr>
        <p:spPr bwMode="auto">
          <a:xfrm>
            <a:off x="5410200" y="1600200"/>
            <a:ext cx="3200400" cy="914400"/>
          </a:xfrm>
          <a:prstGeom prst="ellipse">
            <a:avLst/>
          </a:prstGeom>
          <a:solidFill>
            <a:srgbClr val="00008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en-US" sz="2400">
                <a:latin typeface="Arial" panose="020B0604020202020204" pitchFamily="34" charset="0"/>
              </a:rPr>
              <a:t>Other</a:t>
            </a:r>
            <a:endParaRPr lang="cs-CZ" altLang="en-US" sz="2000" b="0"/>
          </a:p>
        </p:txBody>
      </p:sp>
      <p:sp>
        <p:nvSpPr>
          <p:cNvPr id="240646" name="Line 6"/>
          <p:cNvSpPr>
            <a:spLocks noChangeShapeType="1"/>
          </p:cNvSpPr>
          <p:nvPr/>
        </p:nvSpPr>
        <p:spPr bwMode="auto">
          <a:xfrm flipV="1">
            <a:off x="4191000" y="1295400"/>
            <a:ext cx="9906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0648" name="Oval 8"/>
          <p:cNvSpPr>
            <a:spLocks noChangeArrowheads="1"/>
          </p:cNvSpPr>
          <p:nvPr/>
        </p:nvSpPr>
        <p:spPr bwMode="auto">
          <a:xfrm>
            <a:off x="3703638" y="3048000"/>
            <a:ext cx="2620962" cy="685800"/>
          </a:xfrm>
          <a:prstGeom prst="ellipse">
            <a:avLst/>
          </a:prstGeom>
          <a:solidFill>
            <a:srgbClr val="9900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en-US" sz="2000">
                <a:latin typeface="Arial" panose="020B0604020202020204" pitchFamily="34" charset="0"/>
              </a:rPr>
              <a:t>Craniopharyngeoma</a:t>
            </a:r>
            <a:endParaRPr lang="cs-CZ" altLang="en-US" sz="2000" b="0"/>
          </a:p>
        </p:txBody>
      </p:sp>
      <p:sp>
        <p:nvSpPr>
          <p:cNvPr id="240650" name="Line 10"/>
          <p:cNvSpPr>
            <a:spLocks noChangeShapeType="1"/>
          </p:cNvSpPr>
          <p:nvPr/>
        </p:nvSpPr>
        <p:spPr bwMode="auto">
          <a:xfrm>
            <a:off x="3505200" y="2514600"/>
            <a:ext cx="990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0652" name="Oval 12"/>
          <p:cNvSpPr>
            <a:spLocks noChangeArrowheads="1"/>
          </p:cNvSpPr>
          <p:nvPr/>
        </p:nvSpPr>
        <p:spPr bwMode="auto">
          <a:xfrm>
            <a:off x="6096000" y="4419600"/>
            <a:ext cx="2438400" cy="685800"/>
          </a:xfrm>
          <a:prstGeom prst="ellipse">
            <a:avLst/>
          </a:prstGeom>
          <a:solidFill>
            <a:srgbClr val="9900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en-US" sz="2000">
                <a:latin typeface="Arial" panose="020B0604020202020204" pitchFamily="34" charset="0"/>
              </a:rPr>
              <a:t>Meningeoma</a:t>
            </a:r>
            <a:endParaRPr lang="cs-CZ" altLang="en-US" sz="2000" b="0"/>
          </a:p>
        </p:txBody>
      </p:sp>
      <p:sp>
        <p:nvSpPr>
          <p:cNvPr id="240653" name="Oval 13"/>
          <p:cNvSpPr>
            <a:spLocks noChangeArrowheads="1"/>
          </p:cNvSpPr>
          <p:nvPr/>
        </p:nvSpPr>
        <p:spPr bwMode="auto">
          <a:xfrm>
            <a:off x="7239000" y="5105400"/>
            <a:ext cx="2438400" cy="685800"/>
          </a:xfrm>
          <a:prstGeom prst="ellipse">
            <a:avLst/>
          </a:prstGeom>
          <a:solidFill>
            <a:srgbClr val="9900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en-US" sz="2000">
                <a:latin typeface="Arial" panose="020B0604020202020204" pitchFamily="34" charset="0"/>
              </a:rPr>
              <a:t>Dysgerminoma</a:t>
            </a:r>
            <a:endParaRPr lang="cs-CZ" altLang="en-US" sz="2000" b="0"/>
          </a:p>
        </p:txBody>
      </p:sp>
      <p:sp>
        <p:nvSpPr>
          <p:cNvPr id="240657" name="Oval 17"/>
          <p:cNvSpPr>
            <a:spLocks noChangeArrowheads="1"/>
          </p:cNvSpPr>
          <p:nvPr/>
        </p:nvSpPr>
        <p:spPr bwMode="auto">
          <a:xfrm>
            <a:off x="3581400" y="4419600"/>
            <a:ext cx="2438400" cy="685800"/>
          </a:xfrm>
          <a:prstGeom prst="ellipse">
            <a:avLst/>
          </a:prstGeom>
          <a:solidFill>
            <a:srgbClr val="9900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en-US" sz="2000" dirty="0" smtClean="0">
                <a:latin typeface="Arial" panose="020B0604020202020204" pitchFamily="34" charset="0"/>
              </a:rPr>
              <a:t>Chordom</a:t>
            </a:r>
            <a:r>
              <a:rPr lang="en-GB" altLang="en-US" sz="2000" dirty="0" smtClean="0">
                <a:latin typeface="Arial" panose="020B0604020202020204" pitchFamily="34" charset="0"/>
              </a:rPr>
              <a:t>a</a:t>
            </a:r>
            <a:endParaRPr lang="cs-CZ" altLang="en-US" sz="2000" b="0" dirty="0"/>
          </a:p>
        </p:txBody>
      </p:sp>
      <p:sp>
        <p:nvSpPr>
          <p:cNvPr id="240659" name="Oval 19"/>
          <p:cNvSpPr>
            <a:spLocks noChangeArrowheads="1"/>
          </p:cNvSpPr>
          <p:nvPr/>
        </p:nvSpPr>
        <p:spPr bwMode="auto">
          <a:xfrm>
            <a:off x="4953000" y="3733800"/>
            <a:ext cx="2438400" cy="685800"/>
          </a:xfrm>
          <a:prstGeom prst="ellipse">
            <a:avLst/>
          </a:prstGeom>
          <a:solidFill>
            <a:srgbClr val="9900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en-US" sz="2000">
                <a:latin typeface="Arial" panose="020B0604020202020204" pitchFamily="34" charset="0"/>
              </a:rPr>
              <a:t>Glioma</a:t>
            </a:r>
            <a:endParaRPr lang="cs-CZ" altLang="en-US" sz="2000" b="0"/>
          </a:p>
        </p:txBody>
      </p:sp>
      <p:sp>
        <p:nvSpPr>
          <p:cNvPr id="240661" name="Oval 21"/>
          <p:cNvSpPr>
            <a:spLocks noChangeArrowheads="1"/>
          </p:cNvSpPr>
          <p:nvPr/>
        </p:nvSpPr>
        <p:spPr bwMode="auto">
          <a:xfrm>
            <a:off x="4724400" y="5105400"/>
            <a:ext cx="2438400" cy="685800"/>
          </a:xfrm>
          <a:prstGeom prst="ellipse">
            <a:avLst/>
          </a:prstGeom>
          <a:solidFill>
            <a:srgbClr val="9900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en-US" sz="2000">
                <a:latin typeface="Arial" panose="020B0604020202020204" pitchFamily="34" charset="0"/>
              </a:rPr>
              <a:t>Hamartoma</a:t>
            </a:r>
            <a:endParaRPr lang="cs-CZ" altLang="en-US" sz="2000" b="0"/>
          </a:p>
        </p:txBody>
      </p:sp>
      <p:sp>
        <p:nvSpPr>
          <p:cNvPr id="240662" name="Oval 22"/>
          <p:cNvSpPr>
            <a:spLocks noChangeArrowheads="1"/>
          </p:cNvSpPr>
          <p:nvPr/>
        </p:nvSpPr>
        <p:spPr bwMode="auto">
          <a:xfrm>
            <a:off x="2209800" y="5105400"/>
            <a:ext cx="2438400" cy="685800"/>
          </a:xfrm>
          <a:prstGeom prst="ellipse">
            <a:avLst/>
          </a:prstGeom>
          <a:solidFill>
            <a:srgbClr val="9900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en-US" sz="2000">
                <a:latin typeface="Arial" panose="020B0604020202020204" pitchFamily="34" charset="0"/>
              </a:rPr>
              <a:t>Metastasis</a:t>
            </a:r>
            <a:endParaRPr lang="cs-CZ" altLang="en-US" sz="2000" b="0"/>
          </a:p>
        </p:txBody>
      </p:sp>
      <p:pic>
        <p:nvPicPr>
          <p:cNvPr id="240663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1800"/>
            <a:ext cx="11430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66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4648200"/>
            <a:ext cx="9032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665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668713"/>
            <a:ext cx="1143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666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03625"/>
            <a:ext cx="10668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667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43200"/>
            <a:ext cx="1752600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0668" name="Rectangle 28"/>
          <p:cNvSpPr>
            <a:spLocks noChangeArrowheads="1"/>
          </p:cNvSpPr>
          <p:nvPr/>
        </p:nvSpPr>
        <p:spPr bwMode="auto">
          <a:xfrm>
            <a:off x="1066800" y="533400"/>
            <a:ext cx="8382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Di</a:t>
            </a:r>
            <a:r>
              <a:rPr lang="cs-CZ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f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ferential diagnostics of pituitary expansions</a:t>
            </a:r>
            <a:endParaRPr lang="en-US" alt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8" name="Line 4"/>
          <p:cNvSpPr>
            <a:spLocks noChangeShapeType="1"/>
          </p:cNvSpPr>
          <p:nvPr/>
        </p:nvSpPr>
        <p:spPr bwMode="auto">
          <a:xfrm>
            <a:off x="5181600" y="1295400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1670" name="Line 6"/>
          <p:cNvSpPr>
            <a:spLocks noChangeShapeType="1"/>
          </p:cNvSpPr>
          <p:nvPr/>
        </p:nvSpPr>
        <p:spPr bwMode="auto">
          <a:xfrm flipV="1">
            <a:off x="4191000" y="1295400"/>
            <a:ext cx="9906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4168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234473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1683" name="Oval 19"/>
          <p:cNvSpPr>
            <a:spLocks noChangeArrowheads="1"/>
          </p:cNvSpPr>
          <p:nvPr/>
        </p:nvSpPr>
        <p:spPr bwMode="auto">
          <a:xfrm>
            <a:off x="3048000" y="4114800"/>
            <a:ext cx="2438400" cy="685800"/>
          </a:xfrm>
          <a:prstGeom prst="ellipse">
            <a:avLst/>
          </a:prstGeom>
          <a:solidFill>
            <a:srgbClr val="CC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en-US" sz="2000">
                <a:latin typeface="Arial" panose="020B0604020202020204" pitchFamily="34" charset="0"/>
              </a:rPr>
              <a:t>Cysts</a:t>
            </a:r>
            <a:endParaRPr lang="cs-CZ" altLang="en-US" sz="2000" b="0"/>
          </a:p>
        </p:txBody>
      </p:sp>
      <p:sp>
        <p:nvSpPr>
          <p:cNvPr id="241684" name="Oval 20"/>
          <p:cNvSpPr>
            <a:spLocks noChangeArrowheads="1"/>
          </p:cNvSpPr>
          <p:nvPr/>
        </p:nvSpPr>
        <p:spPr bwMode="auto">
          <a:xfrm>
            <a:off x="2362200" y="3048000"/>
            <a:ext cx="2565400" cy="685800"/>
          </a:xfrm>
          <a:prstGeom prst="ellipse">
            <a:avLst/>
          </a:prstGeom>
          <a:solidFill>
            <a:srgbClr val="CC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en-US" sz="2000">
                <a:latin typeface="Arial" panose="020B0604020202020204" pitchFamily="34" charset="0"/>
              </a:rPr>
              <a:t>Hereditary disorders</a:t>
            </a:r>
          </a:p>
        </p:txBody>
      </p:sp>
      <p:sp>
        <p:nvSpPr>
          <p:cNvPr id="241689" name="Oval 25"/>
          <p:cNvSpPr>
            <a:spLocks noChangeArrowheads="1"/>
          </p:cNvSpPr>
          <p:nvPr/>
        </p:nvSpPr>
        <p:spPr bwMode="auto">
          <a:xfrm>
            <a:off x="1752600" y="1600200"/>
            <a:ext cx="3200400" cy="914400"/>
          </a:xfrm>
          <a:prstGeom prst="ellipse">
            <a:avLst/>
          </a:prstGeom>
          <a:solidFill>
            <a:srgbClr val="00008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en-US" sz="2400">
                <a:latin typeface="Arial" panose="020B0604020202020204" pitchFamily="34" charset="0"/>
              </a:rPr>
              <a:t>Tumors</a:t>
            </a:r>
            <a:endParaRPr lang="cs-CZ" altLang="en-US" sz="2000" b="0"/>
          </a:p>
        </p:txBody>
      </p:sp>
      <p:pic>
        <p:nvPicPr>
          <p:cNvPr id="24169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62200"/>
            <a:ext cx="253523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1694" name="Line 30"/>
          <p:cNvSpPr>
            <a:spLocks noChangeShapeType="1"/>
          </p:cNvSpPr>
          <p:nvPr/>
        </p:nvSpPr>
        <p:spPr bwMode="auto">
          <a:xfrm flipH="1" flipV="1">
            <a:off x="6781800" y="2514600"/>
            <a:ext cx="1524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1695" name="Oval 31"/>
          <p:cNvSpPr>
            <a:spLocks noChangeArrowheads="1"/>
          </p:cNvSpPr>
          <p:nvPr/>
        </p:nvSpPr>
        <p:spPr bwMode="auto">
          <a:xfrm>
            <a:off x="6553200" y="4038600"/>
            <a:ext cx="2438400" cy="685800"/>
          </a:xfrm>
          <a:prstGeom prst="ellipse">
            <a:avLst/>
          </a:prstGeom>
          <a:solidFill>
            <a:srgbClr val="CC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en-US" sz="2000" dirty="0" smtClean="0">
                <a:latin typeface="Arial" panose="020B0604020202020204" pitchFamily="34" charset="0"/>
              </a:rPr>
              <a:t>Aneurysm</a:t>
            </a:r>
            <a:endParaRPr lang="cs-CZ" altLang="en-US" sz="2000" b="0" dirty="0"/>
          </a:p>
        </p:txBody>
      </p:sp>
      <p:sp>
        <p:nvSpPr>
          <p:cNvPr id="241696" name="Oval 32"/>
          <p:cNvSpPr>
            <a:spLocks noChangeArrowheads="1"/>
          </p:cNvSpPr>
          <p:nvPr/>
        </p:nvSpPr>
        <p:spPr bwMode="auto">
          <a:xfrm>
            <a:off x="4876800" y="4876800"/>
            <a:ext cx="2438400" cy="685800"/>
          </a:xfrm>
          <a:prstGeom prst="ellipse">
            <a:avLst/>
          </a:prstGeom>
          <a:solidFill>
            <a:srgbClr val="CC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en-US" sz="2000" dirty="0" smtClean="0">
                <a:latin typeface="Arial" panose="020B0604020202020204" pitchFamily="34" charset="0"/>
              </a:rPr>
              <a:t>Hypo</a:t>
            </a:r>
            <a:r>
              <a:rPr lang="en-GB" altLang="en-US" sz="2000" dirty="0" err="1" smtClean="0">
                <a:latin typeface="Arial" panose="020B0604020202020204" pitchFamily="34" charset="0"/>
              </a:rPr>
              <a:t>ph</a:t>
            </a:r>
            <a:r>
              <a:rPr lang="cs-CZ" altLang="en-US" sz="2000" dirty="0" smtClean="0">
                <a:latin typeface="Arial" panose="020B0604020202020204" pitchFamily="34" charset="0"/>
              </a:rPr>
              <a:t>ysitis</a:t>
            </a:r>
            <a:endParaRPr lang="cs-CZ" altLang="en-US" sz="2000" b="0" dirty="0"/>
          </a:p>
        </p:txBody>
      </p:sp>
      <p:sp>
        <p:nvSpPr>
          <p:cNvPr id="241697" name="Line 33"/>
          <p:cNvSpPr>
            <a:spLocks noChangeShapeType="1"/>
          </p:cNvSpPr>
          <p:nvPr/>
        </p:nvSpPr>
        <p:spPr bwMode="auto">
          <a:xfrm flipV="1">
            <a:off x="6096000" y="2514600"/>
            <a:ext cx="533400" cy="2362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1698" name="Line 34"/>
          <p:cNvSpPr>
            <a:spLocks noChangeShapeType="1"/>
          </p:cNvSpPr>
          <p:nvPr/>
        </p:nvSpPr>
        <p:spPr bwMode="auto">
          <a:xfrm flipV="1">
            <a:off x="4419600" y="2438400"/>
            <a:ext cx="1905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1699" name="Line 35"/>
          <p:cNvSpPr>
            <a:spLocks noChangeShapeType="1"/>
          </p:cNvSpPr>
          <p:nvPr/>
        </p:nvSpPr>
        <p:spPr bwMode="auto">
          <a:xfrm flipV="1">
            <a:off x="4953000" y="2514600"/>
            <a:ext cx="15240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1700" name="Oval 36"/>
          <p:cNvSpPr>
            <a:spLocks noChangeArrowheads="1"/>
          </p:cNvSpPr>
          <p:nvPr/>
        </p:nvSpPr>
        <p:spPr bwMode="auto">
          <a:xfrm>
            <a:off x="5410200" y="1600200"/>
            <a:ext cx="3200400" cy="914400"/>
          </a:xfrm>
          <a:prstGeom prst="ellipse">
            <a:avLst/>
          </a:prstGeom>
          <a:solidFill>
            <a:srgbClr val="00008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en-US" sz="2400">
                <a:latin typeface="Arial" panose="020B0604020202020204" pitchFamily="34" charset="0"/>
              </a:rPr>
              <a:t>Other</a:t>
            </a:r>
            <a:endParaRPr lang="cs-CZ" altLang="en-US" sz="2000" b="0"/>
          </a:p>
        </p:txBody>
      </p:sp>
      <p:sp>
        <p:nvSpPr>
          <p:cNvPr id="241701" name="Rectangle 37"/>
          <p:cNvSpPr>
            <a:spLocks noChangeArrowheads="1"/>
          </p:cNvSpPr>
          <p:nvPr/>
        </p:nvSpPr>
        <p:spPr bwMode="auto">
          <a:xfrm>
            <a:off x="1066800" y="533400"/>
            <a:ext cx="8382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Di</a:t>
            </a:r>
            <a:r>
              <a:rPr lang="cs-CZ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f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ferential diagnostics of pituitary expansions</a:t>
            </a:r>
            <a:endParaRPr lang="en-US" alt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1066800" y="1773238"/>
            <a:ext cx="9220200" cy="1150937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The most </a:t>
            </a:r>
            <a:r>
              <a:rPr lang="en-US" altLang="en-US" sz="2200" dirty="0" smtClean="0">
                <a:latin typeface="Arial" panose="020B0604020202020204" pitchFamily="34" charset="0"/>
              </a:rPr>
              <a:t>frequent </a:t>
            </a:r>
            <a:r>
              <a:rPr lang="cs-CZ" altLang="en-US" sz="2200" dirty="0">
                <a:latin typeface="Arial" panose="020B0604020202020204" pitchFamily="34" charset="0"/>
              </a:rPr>
              <a:t>type of </a:t>
            </a:r>
            <a:r>
              <a:rPr lang="en-US" altLang="en-US" sz="2200" dirty="0">
                <a:latin typeface="Arial" panose="020B0604020202020204" pitchFamily="34" charset="0"/>
              </a:rPr>
              <a:t>chronic pituitary inflammation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Prevalence: females – mainly during pregnancy + shortly after delivery</a:t>
            </a:r>
            <a:endParaRPr lang="en-US" altLang="en-US" sz="2400" dirty="0"/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1066800" y="4191000"/>
            <a:ext cx="92202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Good prognosis with tendency to spontaneous regression.</a:t>
            </a:r>
            <a:endParaRPr lang="en-US" altLang="en-US" b="0"/>
          </a:p>
        </p:txBody>
      </p:sp>
      <p:sp>
        <p:nvSpPr>
          <p:cNvPr id="250887" name="Rectangle 7"/>
          <p:cNvSpPr>
            <a:spLocks noChangeArrowheads="1"/>
          </p:cNvSpPr>
          <p:nvPr/>
        </p:nvSpPr>
        <p:spPr bwMode="auto">
          <a:xfrm>
            <a:off x="1066800" y="3200400"/>
            <a:ext cx="92202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Frequent mismatch with macroadenoma</a:t>
            </a:r>
            <a:endParaRPr lang="en-US" altLang="en-US" b="0"/>
          </a:p>
        </p:txBody>
      </p:sp>
      <p:sp>
        <p:nvSpPr>
          <p:cNvPr id="250888" name="Rectangle 8"/>
          <p:cNvSpPr>
            <a:spLocks noChangeArrowheads="1"/>
          </p:cNvSpPr>
          <p:nvPr/>
        </p:nvSpPr>
        <p:spPr bwMode="auto">
          <a:xfrm>
            <a:off x="1066800" y="533400"/>
            <a:ext cx="8382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cs-CZ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Autoimmune hypophysitis</a:t>
            </a:r>
            <a:endParaRPr lang="cs-CZ" alt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18" name="Line 14"/>
          <p:cNvSpPr>
            <a:spLocks noChangeShapeType="1"/>
          </p:cNvSpPr>
          <p:nvPr/>
        </p:nvSpPr>
        <p:spPr bwMode="auto">
          <a:xfrm>
            <a:off x="6629400" y="3505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1919" name="Line 15"/>
          <p:cNvSpPr>
            <a:spLocks noChangeShapeType="1"/>
          </p:cNvSpPr>
          <p:nvPr/>
        </p:nvSpPr>
        <p:spPr bwMode="auto">
          <a:xfrm flipV="1">
            <a:off x="6781800" y="4038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1921" name="Rectangle 17"/>
          <p:cNvSpPr>
            <a:spLocks noChangeArrowheads="1"/>
          </p:cNvSpPr>
          <p:nvPr/>
        </p:nvSpPr>
        <p:spPr bwMode="auto">
          <a:xfrm>
            <a:off x="838200" y="381000"/>
            <a:ext cx="9144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cs-CZ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					Patogenesis of hypophysitis</a:t>
            </a:r>
            <a:endParaRPr lang="cs-CZ" altLang="en-US" b="0"/>
          </a:p>
        </p:txBody>
      </p:sp>
      <p:sp>
        <p:nvSpPr>
          <p:cNvPr id="251925" name="AutoShape 21"/>
          <p:cNvSpPr>
            <a:spLocks noChangeArrowheads="1"/>
          </p:cNvSpPr>
          <p:nvPr/>
        </p:nvSpPr>
        <p:spPr bwMode="auto">
          <a:xfrm>
            <a:off x="7391400" y="3810000"/>
            <a:ext cx="2133600" cy="457200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cs-CZ" altLang="en-US" sz="2200">
                <a:latin typeface="Arial" panose="020B0604020202020204" pitchFamily="34" charset="0"/>
              </a:rPr>
              <a:t>CD 4+ T Ly</a:t>
            </a:r>
          </a:p>
        </p:txBody>
      </p:sp>
      <p:sp>
        <p:nvSpPr>
          <p:cNvPr id="251928" name="Oval 24"/>
          <p:cNvSpPr>
            <a:spLocks noChangeArrowheads="1"/>
          </p:cNvSpPr>
          <p:nvPr/>
        </p:nvSpPr>
        <p:spPr bwMode="auto">
          <a:xfrm>
            <a:off x="6400800" y="3962400"/>
            <a:ext cx="381000" cy="228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1933" name="Line 29"/>
          <p:cNvSpPr>
            <a:spLocks noChangeShapeType="1"/>
          </p:cNvSpPr>
          <p:nvPr/>
        </p:nvSpPr>
        <p:spPr bwMode="auto">
          <a:xfrm>
            <a:off x="8458200" y="25146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51935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5334000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1936" name="AutoShape 32"/>
          <p:cNvSpPr>
            <a:spLocks noChangeArrowheads="1"/>
          </p:cNvSpPr>
          <p:nvPr/>
        </p:nvSpPr>
        <p:spPr bwMode="auto">
          <a:xfrm>
            <a:off x="5105400" y="5638800"/>
            <a:ext cx="3124200" cy="762000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cs-CZ" altLang="en-US" sz="2200">
                <a:latin typeface="Arial" panose="020B0604020202020204" pitchFamily="34" charset="0"/>
              </a:rPr>
              <a:t>Autoimmune reaction</a:t>
            </a:r>
          </a:p>
          <a:p>
            <a:pPr algn="ctr"/>
            <a:r>
              <a:rPr lang="cs-CZ" altLang="en-US" sz="2200">
                <a:latin typeface="Arial" panose="020B0604020202020204" pitchFamily="34" charset="0"/>
              </a:rPr>
              <a:t>type 4</a:t>
            </a:r>
          </a:p>
        </p:txBody>
      </p:sp>
      <p:sp>
        <p:nvSpPr>
          <p:cNvPr id="251937" name="AutoShape 33"/>
          <p:cNvSpPr>
            <a:spLocks noChangeArrowheads="1"/>
          </p:cNvSpPr>
          <p:nvPr/>
        </p:nvSpPr>
        <p:spPr bwMode="auto">
          <a:xfrm>
            <a:off x="5214938" y="2971800"/>
            <a:ext cx="2952750" cy="457200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cs-CZ" altLang="en-US" sz="2200">
                <a:latin typeface="Arial" panose="020B0604020202020204" pitchFamily="34" charset="0"/>
              </a:rPr>
              <a:t>Expression of MHC II</a:t>
            </a:r>
          </a:p>
        </p:txBody>
      </p:sp>
      <p:sp>
        <p:nvSpPr>
          <p:cNvPr id="251938" name="AutoShape 34"/>
          <p:cNvSpPr>
            <a:spLocks noChangeArrowheads="1"/>
          </p:cNvSpPr>
          <p:nvPr/>
        </p:nvSpPr>
        <p:spPr bwMode="auto">
          <a:xfrm>
            <a:off x="5562600" y="4648200"/>
            <a:ext cx="2362200" cy="457200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cs-CZ" altLang="en-US" sz="2200">
                <a:latin typeface="Arial" panose="020B0604020202020204" pitchFamily="34" charset="0"/>
              </a:rPr>
              <a:t>CD 8+ T Ly</a:t>
            </a:r>
          </a:p>
        </p:txBody>
      </p:sp>
      <p:pic>
        <p:nvPicPr>
          <p:cNvPr id="25193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3848100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1940" name="AutoShape 36"/>
          <p:cNvSpPr>
            <a:spLocks noChangeArrowheads="1"/>
          </p:cNvSpPr>
          <p:nvPr/>
        </p:nvSpPr>
        <p:spPr bwMode="auto">
          <a:xfrm>
            <a:off x="4191000" y="2057400"/>
            <a:ext cx="5105400" cy="457200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cs-CZ" altLang="en-US" sz="2200">
                <a:latin typeface="Arial" panose="020B0604020202020204" pitchFamily="34" charset="0"/>
              </a:rPr>
              <a:t>„Dysbalance“ of T</a:t>
            </a:r>
            <a:r>
              <a:rPr lang="cs-CZ" altLang="en-US" sz="2200" baseline="-25000">
                <a:latin typeface="Arial" panose="020B0604020202020204" pitchFamily="34" charset="0"/>
              </a:rPr>
              <a:t>H1</a:t>
            </a:r>
            <a:r>
              <a:rPr lang="cs-CZ" altLang="en-US" sz="2200">
                <a:latin typeface="Arial" panose="020B0604020202020204" pitchFamily="34" charset="0"/>
              </a:rPr>
              <a:t> / T</a:t>
            </a:r>
            <a:r>
              <a:rPr lang="cs-CZ" altLang="en-US" sz="2200" baseline="-25000">
                <a:latin typeface="Arial" panose="020B0604020202020204" pitchFamily="34" charset="0"/>
              </a:rPr>
              <a:t>H2</a:t>
            </a:r>
            <a:r>
              <a:rPr lang="cs-CZ" altLang="en-US" sz="2200">
                <a:latin typeface="Arial" panose="020B0604020202020204" pitchFamily="34" charset="0"/>
              </a:rPr>
              <a:t> responses</a:t>
            </a:r>
          </a:p>
        </p:txBody>
      </p:sp>
      <p:sp>
        <p:nvSpPr>
          <p:cNvPr id="251941" name="Line 37"/>
          <p:cNvSpPr>
            <a:spLocks noChangeShapeType="1"/>
          </p:cNvSpPr>
          <p:nvPr/>
        </p:nvSpPr>
        <p:spPr bwMode="auto">
          <a:xfrm>
            <a:off x="6629400" y="4267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1942" name="Line 38"/>
          <p:cNvSpPr>
            <a:spLocks noChangeShapeType="1"/>
          </p:cNvSpPr>
          <p:nvPr/>
        </p:nvSpPr>
        <p:spPr bwMode="auto">
          <a:xfrm>
            <a:off x="6629400" y="5181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1943" name="AutoShape 39"/>
          <p:cNvSpPr>
            <a:spLocks noChangeArrowheads="1"/>
          </p:cNvSpPr>
          <p:nvPr/>
        </p:nvSpPr>
        <p:spPr bwMode="auto">
          <a:xfrm>
            <a:off x="3124200" y="1066800"/>
            <a:ext cx="6858000" cy="457200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cs-CZ" altLang="en-US" sz="2200">
                <a:latin typeface="Arial" panose="020B0604020202020204" pitchFamily="34" charset="0"/>
              </a:rPr>
              <a:t>Hormonal dysbalance (gravidity, post-delivery)</a:t>
            </a:r>
          </a:p>
        </p:txBody>
      </p:sp>
      <p:sp>
        <p:nvSpPr>
          <p:cNvPr id="251944" name="Line 40"/>
          <p:cNvSpPr>
            <a:spLocks noChangeShapeType="1"/>
          </p:cNvSpPr>
          <p:nvPr/>
        </p:nvSpPr>
        <p:spPr bwMode="auto">
          <a:xfrm>
            <a:off x="6629400" y="1600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1945" name="Text Box 41"/>
          <p:cNvSpPr txBox="1">
            <a:spLocks noChangeArrowheads="1"/>
          </p:cNvSpPr>
          <p:nvPr/>
        </p:nvSpPr>
        <p:spPr bwMode="auto">
          <a:xfrm>
            <a:off x="8458200" y="33670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800">
                <a:latin typeface="Arial" panose="020B0604020202020204" pitchFamily="34" charset="0"/>
              </a:rPr>
              <a:t>+</a:t>
            </a:r>
            <a:endParaRPr lang="cs-CZ" alt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68500"/>
            <a:ext cx="39624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3171" name="AutoShape 3"/>
          <p:cNvSpPr>
            <a:spLocks noChangeArrowheads="1"/>
          </p:cNvSpPr>
          <p:nvPr/>
        </p:nvSpPr>
        <p:spPr bwMode="auto">
          <a:xfrm>
            <a:off x="6400800" y="2743200"/>
            <a:ext cx="3352800" cy="1752600"/>
          </a:xfrm>
          <a:prstGeom prst="foldedCorner">
            <a:avLst>
              <a:gd name="adj" fmla="val 12500"/>
            </a:avLst>
          </a:prstGeom>
          <a:solidFill>
            <a:srgbClr val="00008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en-US" sz="2200">
                <a:solidFill>
                  <a:schemeClr val="accent2"/>
                </a:solidFill>
                <a:latin typeface="Arial" panose="020B0604020202020204" pitchFamily="34" charset="0"/>
              </a:rPr>
              <a:t>Hypopituitarism</a:t>
            </a:r>
            <a:endParaRPr lang="cs-CZ" altLang="en-US" sz="2200">
              <a:latin typeface="Arial" panose="020B0604020202020204" pitchFamily="34" charset="0"/>
            </a:endParaRPr>
          </a:p>
          <a:p>
            <a:r>
              <a:rPr lang="cs-CZ" altLang="en-US" sz="2200">
                <a:latin typeface="Arial" panose="020B0604020202020204" pitchFamily="34" charset="0"/>
              </a:rPr>
              <a:t>33 %	</a:t>
            </a:r>
            <a:r>
              <a:rPr lang="cs-CZ" altLang="en-US" sz="2200">
                <a:latin typeface="Arial" panose="020B0604020202020204" pitchFamily="34" charset="0"/>
                <a:sym typeface="Symbol" panose="05050102010706020507" pitchFamily="18" charset="2"/>
              </a:rPr>
              <a:t> ACTH</a:t>
            </a:r>
          </a:p>
          <a:p>
            <a:r>
              <a:rPr lang="cs-CZ" altLang="en-US" sz="2200">
                <a:latin typeface="Arial" panose="020B0604020202020204" pitchFamily="34" charset="0"/>
              </a:rPr>
              <a:t>13 %	</a:t>
            </a:r>
            <a:r>
              <a:rPr lang="cs-CZ" altLang="en-US" sz="2200">
                <a:latin typeface="Arial" panose="020B0604020202020204" pitchFamily="34" charset="0"/>
                <a:sym typeface="Symbol" panose="05050102010706020507" pitchFamily="18" charset="2"/>
              </a:rPr>
              <a:t></a:t>
            </a:r>
            <a:r>
              <a:rPr lang="cs-CZ" altLang="en-US" sz="2200">
                <a:latin typeface="Arial" panose="020B0604020202020204" pitchFamily="34" charset="0"/>
              </a:rPr>
              <a:t> TSH</a:t>
            </a:r>
            <a:endParaRPr lang="cs-CZ" altLang="en-US" sz="2400"/>
          </a:p>
        </p:txBody>
      </p:sp>
      <p:sp>
        <p:nvSpPr>
          <p:cNvPr id="263172" name="AutoShape 4"/>
          <p:cNvSpPr>
            <a:spLocks noChangeArrowheads="1"/>
          </p:cNvSpPr>
          <p:nvPr/>
        </p:nvSpPr>
        <p:spPr bwMode="auto">
          <a:xfrm>
            <a:off x="5867400" y="4800600"/>
            <a:ext cx="3581400" cy="1676400"/>
          </a:xfrm>
          <a:prstGeom prst="foldedCorner">
            <a:avLst>
              <a:gd name="adj" fmla="val 12500"/>
            </a:avLst>
          </a:prstGeom>
          <a:solidFill>
            <a:srgbClr val="00008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en-US" sz="2200">
                <a:solidFill>
                  <a:schemeClr val="accent2"/>
                </a:solidFill>
                <a:latin typeface="Arial" panose="020B0604020202020204" pitchFamily="34" charset="0"/>
              </a:rPr>
              <a:t>Hypothalamic - pituitary</a:t>
            </a:r>
          </a:p>
          <a:p>
            <a:r>
              <a:rPr lang="cs-CZ" altLang="en-US" sz="2200">
                <a:solidFill>
                  <a:schemeClr val="accent2"/>
                </a:solidFill>
                <a:latin typeface="Arial" panose="020B0604020202020204" pitchFamily="34" charset="0"/>
              </a:rPr>
              <a:t>dysfunction</a:t>
            </a:r>
            <a:endParaRPr lang="cs-CZ" altLang="en-US" sz="2200">
              <a:latin typeface="Arial" panose="020B0604020202020204" pitchFamily="34" charset="0"/>
            </a:endParaRPr>
          </a:p>
          <a:p>
            <a:r>
              <a:rPr lang="cs-CZ" altLang="en-US" sz="2200">
                <a:latin typeface="Arial" panose="020B0604020202020204" pitchFamily="34" charset="0"/>
                <a:sym typeface="Symbol" panose="05050102010706020507" pitchFamily="18" charset="2"/>
              </a:rPr>
              <a:t>27 %	diabetes insipidus</a:t>
            </a:r>
          </a:p>
          <a:p>
            <a:r>
              <a:rPr lang="cs-CZ" altLang="en-US" sz="2200">
                <a:latin typeface="Arial" panose="020B0604020202020204" pitchFamily="34" charset="0"/>
                <a:sym typeface="Symbol" panose="05050102010706020507" pitchFamily="18" charset="2"/>
              </a:rPr>
              <a:t>23 %	 PRL</a:t>
            </a:r>
            <a:endParaRPr lang="cs-CZ" altLang="en-US" sz="2400"/>
          </a:p>
        </p:txBody>
      </p:sp>
      <p:sp>
        <p:nvSpPr>
          <p:cNvPr id="263173" name="Line 5"/>
          <p:cNvSpPr>
            <a:spLocks noChangeShapeType="1"/>
          </p:cNvSpPr>
          <p:nvPr/>
        </p:nvSpPr>
        <p:spPr bwMode="auto">
          <a:xfrm>
            <a:off x="2819400" y="3657600"/>
            <a:ext cx="3048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3174" name="Line 6"/>
          <p:cNvSpPr>
            <a:spLocks noChangeShapeType="1"/>
          </p:cNvSpPr>
          <p:nvPr/>
        </p:nvSpPr>
        <p:spPr bwMode="auto">
          <a:xfrm>
            <a:off x="2895600" y="3505200"/>
            <a:ext cx="3505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3175" name="Line 7"/>
          <p:cNvSpPr>
            <a:spLocks noChangeShapeType="1"/>
          </p:cNvSpPr>
          <p:nvPr/>
        </p:nvSpPr>
        <p:spPr bwMode="auto">
          <a:xfrm flipV="1">
            <a:off x="2895600" y="2057400"/>
            <a:ext cx="29718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3176" name="Rectangle 8"/>
          <p:cNvSpPr>
            <a:spLocks noChangeArrowheads="1"/>
          </p:cNvSpPr>
          <p:nvPr/>
        </p:nvSpPr>
        <p:spPr bwMode="auto">
          <a:xfrm>
            <a:off x="1066800" y="533400"/>
            <a:ext cx="8382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cs-CZ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Clinical findings</a:t>
            </a:r>
            <a:endParaRPr lang="cs-CZ" altLang="en-US" b="0"/>
          </a:p>
        </p:txBody>
      </p:sp>
      <p:sp>
        <p:nvSpPr>
          <p:cNvPr id="263177" name="AutoShape 9"/>
          <p:cNvSpPr>
            <a:spLocks noChangeArrowheads="1"/>
          </p:cNvSpPr>
          <p:nvPr/>
        </p:nvSpPr>
        <p:spPr bwMode="auto">
          <a:xfrm>
            <a:off x="5867400" y="762000"/>
            <a:ext cx="3352800" cy="1676400"/>
          </a:xfrm>
          <a:prstGeom prst="foldedCorner">
            <a:avLst>
              <a:gd name="adj" fmla="val 12500"/>
            </a:avLst>
          </a:prstGeom>
          <a:solidFill>
            <a:srgbClr val="00008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200">
                <a:solidFill>
                  <a:schemeClr val="accent2"/>
                </a:solidFill>
                <a:latin typeface="Arial" panose="020B0604020202020204" pitchFamily="34" charset="0"/>
              </a:rPr>
              <a:t>Local changes</a:t>
            </a:r>
            <a:endParaRPr lang="en-US" altLang="en-US" sz="2200">
              <a:latin typeface="Arial" panose="020B0604020202020204" pitchFamily="34" charset="0"/>
            </a:endParaRPr>
          </a:p>
          <a:p>
            <a:r>
              <a:rPr lang="en-US" altLang="en-US" sz="2200">
                <a:latin typeface="Arial" panose="020B0604020202020204" pitchFamily="34" charset="0"/>
              </a:rPr>
              <a:t>47 %	headache</a:t>
            </a:r>
          </a:p>
          <a:p>
            <a:r>
              <a:rPr lang="en-US" altLang="en-US" sz="2200">
                <a:latin typeface="Arial" panose="020B0604020202020204" pitchFamily="34" charset="0"/>
              </a:rPr>
              <a:t>33 %	vision alteration</a:t>
            </a:r>
            <a:endParaRPr lang="en-US" altLang="en-US" sz="28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1066800" y="1524000"/>
            <a:ext cx="92202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Young females</a:t>
            </a:r>
            <a:endParaRPr lang="en-US" altLang="en-US" sz="2400"/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1066800" y="3200400"/>
            <a:ext cx="92202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Early symptoms - headache, vision alteration</a:t>
            </a:r>
            <a:endParaRPr lang="en-US" altLang="en-US" sz="2200" b="0"/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1039813" y="2362200"/>
            <a:ext cx="92202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Onset usually before or early after delivery</a:t>
            </a:r>
            <a:endParaRPr lang="en-US" altLang="en-US" sz="2600"/>
          </a:p>
          <a:p>
            <a:pPr>
              <a:buFont typeface="Monotype Sorts" pitchFamily="2" charset="2"/>
              <a:buNone/>
            </a:pPr>
            <a:endParaRPr lang="en-US" altLang="en-US" b="0"/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1066800" y="533400"/>
            <a:ext cx="8382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cs-CZ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Dif. dg. between hypophysitis and pituitary adenoma</a:t>
            </a:r>
            <a:endParaRPr lang="cs-CZ" altLang="en-US" b="0"/>
          </a:p>
        </p:txBody>
      </p:sp>
      <p:sp>
        <p:nvSpPr>
          <p:cNvPr id="253958" name="Rectangle 6"/>
          <p:cNvSpPr>
            <a:spLocks noChangeArrowheads="1"/>
          </p:cNvSpPr>
          <p:nvPr/>
        </p:nvSpPr>
        <p:spPr bwMode="auto">
          <a:xfrm>
            <a:off x="1066800" y="4038600"/>
            <a:ext cx="92202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Spontaneous regression</a:t>
            </a:r>
            <a:endParaRPr lang="en-US" alt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ChangeArrowheads="1"/>
          </p:cNvSpPr>
          <p:nvPr/>
        </p:nvSpPr>
        <p:spPr bwMode="auto">
          <a:xfrm>
            <a:off x="1066800" y="1524000"/>
            <a:ext cx="92202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solidFill>
                  <a:srgbClr val="66FF33"/>
                </a:solidFill>
                <a:latin typeface="Arial" panose="020B0604020202020204" pitchFamily="34" charset="0"/>
              </a:rPr>
              <a:t>MRI image </a:t>
            </a:r>
            <a:r>
              <a:rPr lang="en-US" altLang="en-US" sz="2200">
                <a:latin typeface="Arial" panose="020B0604020202020204" pitchFamily="34" charset="0"/>
              </a:rPr>
              <a:t>... elongated, pyriform shape </a:t>
            </a:r>
            <a:r>
              <a:rPr lang="cs-CZ" altLang="en-US" sz="2200">
                <a:latin typeface="Arial" panose="020B0604020202020204" pitchFamily="34" charset="0"/>
              </a:rPr>
              <a:t>of pituitary </a:t>
            </a:r>
            <a:r>
              <a:rPr lang="en-US" altLang="en-US" sz="2200">
                <a:latin typeface="Arial" panose="020B0604020202020204" pitchFamily="34" charset="0"/>
              </a:rPr>
              <a:t>in hypophysitis</a:t>
            </a:r>
            <a:endParaRPr lang="en-US" altLang="en-US" sz="2200">
              <a:solidFill>
                <a:srgbClr val="66FF33"/>
              </a:solidFill>
              <a:latin typeface="Arial" panose="020B0604020202020204" pitchFamily="34" charset="0"/>
            </a:endParaRPr>
          </a:p>
        </p:txBody>
      </p:sp>
      <p:pic>
        <p:nvPicPr>
          <p:cNvPr id="267272" name="Picture 8" descr="RadFindings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514600"/>
            <a:ext cx="4800600" cy="35131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7273" name="Rectangle 9"/>
          <p:cNvSpPr>
            <a:spLocks noChangeArrowheads="1"/>
          </p:cNvSpPr>
          <p:nvPr/>
        </p:nvSpPr>
        <p:spPr bwMode="auto">
          <a:xfrm>
            <a:off x="1066800" y="533400"/>
            <a:ext cx="8382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cs-CZ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Dif. dg. between hypophysitis and pituitary adenoma</a:t>
            </a:r>
            <a:endParaRPr lang="cs-CZ" alt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1066800" y="1524000"/>
            <a:ext cx="92202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cs-CZ" altLang="en-US" sz="2200">
                <a:solidFill>
                  <a:srgbClr val="66FF33"/>
                </a:solidFill>
                <a:latin typeface="Arial" panose="020B0604020202020204" pitchFamily="34" charset="0"/>
              </a:rPr>
              <a:t>„Selective“ hypopituitarism:</a:t>
            </a:r>
          </a:p>
        </p:txBody>
      </p:sp>
      <p:sp>
        <p:nvSpPr>
          <p:cNvPr id="252942" name="Rectangle 14"/>
          <p:cNvSpPr>
            <a:spLocks noChangeArrowheads="1"/>
          </p:cNvSpPr>
          <p:nvPr/>
        </p:nvSpPr>
        <p:spPr bwMode="auto">
          <a:xfrm>
            <a:off x="1066800" y="2667000"/>
            <a:ext cx="9220200" cy="22098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Pituitary destruction caused by </a:t>
            </a:r>
            <a:r>
              <a:rPr lang="en-US" altLang="en-US" sz="2200">
                <a:solidFill>
                  <a:srgbClr val="66FF33"/>
                </a:solidFill>
                <a:latin typeface="Arial" panose="020B0604020202020204" pitchFamily="34" charset="0"/>
              </a:rPr>
              <a:t>tumor</a:t>
            </a:r>
            <a:r>
              <a:rPr lang="en-US" altLang="en-US" sz="2200">
                <a:latin typeface="Arial" panose="020B0604020202020204" pitchFamily="34" charset="0"/>
              </a:rPr>
              <a:t> leads usually to subsequent  dysfunction in following order: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	LH, FSH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	STH, TSH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	ACTH</a:t>
            </a:r>
            <a:endParaRPr lang="en-US" altLang="en-US" sz="2200">
              <a:solidFill>
                <a:srgbClr val="66FF33"/>
              </a:solidFill>
              <a:latin typeface="Arial" panose="020B0604020202020204" pitchFamily="34" charset="0"/>
            </a:endParaRPr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1295400" y="37338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2944" name="Rectangle 16"/>
          <p:cNvSpPr>
            <a:spLocks noChangeArrowheads="1"/>
          </p:cNvSpPr>
          <p:nvPr/>
        </p:nvSpPr>
        <p:spPr bwMode="auto">
          <a:xfrm>
            <a:off x="1066800" y="5257800"/>
            <a:ext cx="9220200" cy="9144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200">
                <a:latin typeface="Arial" panose="020B0604020202020204" pitchFamily="34" charset="0"/>
              </a:rPr>
              <a:t>In a case of lymphocyte </a:t>
            </a:r>
            <a:r>
              <a:rPr lang="en-US" altLang="en-US" sz="2200">
                <a:solidFill>
                  <a:srgbClr val="66FF33"/>
                </a:solidFill>
                <a:latin typeface="Arial" panose="020B0604020202020204" pitchFamily="34" charset="0"/>
              </a:rPr>
              <a:t>hypophysitis</a:t>
            </a:r>
            <a:r>
              <a:rPr lang="en-US" altLang="en-US" sz="2200">
                <a:latin typeface="Arial" panose="020B0604020202020204" pitchFamily="34" charset="0"/>
              </a:rPr>
              <a:t>, </a:t>
            </a:r>
            <a:r>
              <a:rPr lang="cs-CZ" altLang="en-US" sz="2200">
                <a:latin typeface="Arial" panose="020B0604020202020204" pitchFamily="34" charset="0"/>
              </a:rPr>
              <a:t>the </a:t>
            </a:r>
            <a:r>
              <a:rPr lang="en-US" altLang="en-US" sz="2200">
                <a:latin typeface="Arial" panose="020B0604020202020204" pitchFamily="34" charset="0"/>
              </a:rPr>
              <a:t>decre</a:t>
            </a:r>
            <a:r>
              <a:rPr lang="cs-CZ" altLang="en-US" sz="2200">
                <a:latin typeface="Arial" panose="020B0604020202020204" pitchFamily="34" charset="0"/>
              </a:rPr>
              <a:t>ase</a:t>
            </a:r>
            <a:r>
              <a:rPr lang="en-US" altLang="en-US" sz="2200">
                <a:latin typeface="Arial" panose="020B0604020202020204" pitchFamily="34" charset="0"/>
              </a:rPr>
              <a:t> o</a:t>
            </a:r>
            <a:r>
              <a:rPr lang="cs-CZ" altLang="en-US" sz="2200">
                <a:latin typeface="Arial" panose="020B0604020202020204" pitchFamily="34" charset="0"/>
              </a:rPr>
              <a:t>f</a:t>
            </a:r>
            <a:r>
              <a:rPr lang="en-US" altLang="en-US" sz="2200">
                <a:latin typeface="Arial" panose="020B0604020202020204" pitchFamily="34" charset="0"/>
              </a:rPr>
              <a:t> ACTH is usually the first sign.</a:t>
            </a:r>
            <a:endParaRPr lang="en-US" altLang="en-US" sz="2200">
              <a:solidFill>
                <a:srgbClr val="66FF33"/>
              </a:solidFill>
              <a:latin typeface="Arial" panose="020B0604020202020204" pitchFamily="34" charset="0"/>
            </a:endParaRPr>
          </a:p>
        </p:txBody>
      </p:sp>
      <p:sp>
        <p:nvSpPr>
          <p:cNvPr id="252945" name="Rectangle 17"/>
          <p:cNvSpPr>
            <a:spLocks noChangeArrowheads="1"/>
          </p:cNvSpPr>
          <p:nvPr/>
        </p:nvSpPr>
        <p:spPr bwMode="auto">
          <a:xfrm>
            <a:off x="1066800" y="533400"/>
            <a:ext cx="8382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cs-CZ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Dif. dg. between hypophysitis and pituitary adenoma</a:t>
            </a:r>
            <a:endParaRPr lang="cs-CZ" alt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AutoShape 1026"/>
          <p:cNvSpPr>
            <a:spLocks noChangeArrowheads="1"/>
          </p:cNvSpPr>
          <p:nvPr/>
        </p:nvSpPr>
        <p:spPr bwMode="auto">
          <a:xfrm>
            <a:off x="1600200" y="1066800"/>
            <a:ext cx="7010400" cy="4038600"/>
          </a:xfrm>
          <a:prstGeom prst="foldedCorner">
            <a:avLst>
              <a:gd name="adj" fmla="val 12500"/>
            </a:avLst>
          </a:prstGeom>
          <a:solidFill>
            <a:srgbClr val="00008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anchor="ctr"/>
          <a:lstStyle/>
          <a:p>
            <a:pPr>
              <a:spcBef>
                <a:spcPct val="40000"/>
              </a:spcBef>
            </a:pPr>
            <a:endParaRPr lang="cs-CZ" altLang="en-US" sz="24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Blood count</a:t>
            </a:r>
          </a:p>
          <a:p>
            <a:pPr>
              <a:spcBef>
                <a:spcPct val="20000"/>
              </a:spcBef>
            </a:pPr>
            <a:endParaRPr lang="en-US" altLang="en-US" sz="1200"/>
          </a:p>
          <a:p>
            <a:pPr>
              <a:spcBef>
                <a:spcPct val="20000"/>
              </a:spcBef>
            </a:pPr>
            <a:r>
              <a:rPr lang="en-US" altLang="en-US" sz="2000">
                <a:latin typeface="Arial" panose="020B0604020202020204" pitchFamily="34" charset="0"/>
              </a:rPr>
              <a:t>Leukocytes		8,6 x 10</a:t>
            </a:r>
            <a:r>
              <a:rPr lang="en-US" altLang="en-US" sz="2000" baseline="30000">
                <a:latin typeface="Arial" panose="020B0604020202020204" pitchFamily="34" charset="0"/>
              </a:rPr>
              <a:t>3</a:t>
            </a:r>
            <a:r>
              <a:rPr lang="en-US" altLang="en-US" sz="2000">
                <a:latin typeface="Arial" panose="020B0604020202020204" pitchFamily="34" charset="0"/>
              </a:rPr>
              <a:t>/mm</a:t>
            </a:r>
            <a:r>
              <a:rPr lang="en-US" altLang="en-US" sz="2000" baseline="30000">
                <a:latin typeface="Arial" panose="020B0604020202020204" pitchFamily="34" charset="0"/>
              </a:rPr>
              <a:t>3</a:t>
            </a:r>
            <a:r>
              <a:rPr lang="en-US" altLang="en-US" sz="2000">
                <a:latin typeface="Arial" panose="020B0604020202020204" pitchFamily="34" charset="0"/>
              </a:rPr>
              <a:t>	(4,1 - 10,2)</a:t>
            </a:r>
          </a:p>
          <a:p>
            <a:pPr>
              <a:spcBef>
                <a:spcPct val="20000"/>
              </a:spcBef>
            </a:pP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Erythrocytes		3,12 x 10</a:t>
            </a:r>
            <a:r>
              <a:rPr lang="en-US" altLang="en-US" sz="2000" baseline="30000">
                <a:solidFill>
                  <a:schemeClr val="accent2"/>
                </a:solidFill>
                <a:latin typeface="Arial" panose="020B0604020202020204" pitchFamily="34" charset="0"/>
              </a:rPr>
              <a:t>6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/mm</a:t>
            </a:r>
            <a:r>
              <a:rPr lang="en-US" altLang="en-US" sz="2000" baseline="30000">
                <a:solidFill>
                  <a:schemeClr val="accent2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	(4,19 - 5,75)</a:t>
            </a:r>
          </a:p>
          <a:p>
            <a:pPr>
              <a:spcBef>
                <a:spcPct val="20000"/>
              </a:spcBef>
            </a:pP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Hemoglobin		101 g/l		(135 - 174)</a:t>
            </a:r>
          </a:p>
          <a:p>
            <a:pPr>
              <a:spcBef>
                <a:spcPct val="20000"/>
              </a:spcBef>
            </a:pPr>
            <a:r>
              <a:rPr lang="cs-CZ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CT</a:t>
            </a:r>
            <a:r>
              <a:rPr lang="cs-CZ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		32,8		(0,39 - 0,51)</a:t>
            </a:r>
          </a:p>
          <a:p>
            <a:pPr>
              <a:spcBef>
                <a:spcPct val="20000"/>
              </a:spcBef>
            </a:pP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MCV			105 fl		(82 - 98)</a:t>
            </a:r>
            <a:endParaRPr lang="en-US" altLang="en-US" sz="20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2000">
                <a:latin typeface="Arial" panose="020B0604020202020204" pitchFamily="34" charset="0"/>
              </a:rPr>
              <a:t>MCH			0,32 pg		(28,0 - 34,6)</a:t>
            </a:r>
          </a:p>
          <a:p>
            <a:pPr>
              <a:spcBef>
                <a:spcPct val="20000"/>
              </a:spcBef>
            </a:pPr>
            <a:r>
              <a:rPr lang="en-US" altLang="en-US" sz="2000">
                <a:latin typeface="Arial" panose="020B0604020202020204" pitchFamily="34" charset="0"/>
              </a:rPr>
              <a:t>Platelets		295 x 10</a:t>
            </a:r>
            <a:r>
              <a:rPr lang="en-US" altLang="en-US" sz="2000" baseline="30000">
                <a:latin typeface="Arial" panose="020B0604020202020204" pitchFamily="34" charset="0"/>
              </a:rPr>
              <a:t>3</a:t>
            </a:r>
            <a:r>
              <a:rPr lang="en-US" altLang="en-US" sz="2000">
                <a:latin typeface="Arial" panose="020B0604020202020204" pitchFamily="34" charset="0"/>
              </a:rPr>
              <a:t>/mm</a:t>
            </a:r>
            <a:r>
              <a:rPr lang="en-US" altLang="en-US" sz="2000" baseline="30000">
                <a:latin typeface="Arial" panose="020B0604020202020204" pitchFamily="34" charset="0"/>
              </a:rPr>
              <a:t>3</a:t>
            </a:r>
            <a:r>
              <a:rPr lang="en-US" altLang="en-US" sz="2000">
                <a:latin typeface="Arial" panose="020B0604020202020204" pitchFamily="34" charset="0"/>
              </a:rPr>
              <a:t>	(142 - 327)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AutoShape 2050"/>
          <p:cNvSpPr>
            <a:spLocks noChangeArrowheads="1"/>
          </p:cNvSpPr>
          <p:nvPr/>
        </p:nvSpPr>
        <p:spPr bwMode="auto">
          <a:xfrm>
            <a:off x="1676400" y="1295400"/>
            <a:ext cx="6781800" cy="2590800"/>
          </a:xfrm>
          <a:prstGeom prst="foldedCorner">
            <a:avLst>
              <a:gd name="adj" fmla="val 12500"/>
            </a:avLst>
          </a:prstGeom>
          <a:solidFill>
            <a:srgbClr val="00008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anchor="ctr"/>
          <a:lstStyle/>
          <a:p>
            <a:pPr>
              <a:spcBef>
                <a:spcPct val="40000"/>
              </a:spcBef>
            </a:pPr>
            <a:r>
              <a:rPr lang="cs-CZ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free T4			4,2 pmol/l	(11,0 - 21,0)</a:t>
            </a:r>
          </a:p>
          <a:p>
            <a:pPr>
              <a:spcBef>
                <a:spcPct val="20000"/>
              </a:spcBef>
            </a:pPr>
            <a:r>
              <a:rPr lang="cs-CZ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free T3			0,7 nmol/l	(1,5 - 3,0)</a:t>
            </a:r>
          </a:p>
          <a:p>
            <a:pPr>
              <a:spcBef>
                <a:spcPct val="20000"/>
              </a:spcBef>
            </a:pPr>
            <a:r>
              <a:rPr lang="cs-CZ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TSH			33,3 mIU/l	(0,5 - 5,0)</a:t>
            </a:r>
          </a:p>
          <a:p>
            <a:pPr>
              <a:spcBef>
                <a:spcPct val="20000"/>
              </a:spcBef>
            </a:pPr>
            <a:r>
              <a:rPr lang="cs-CZ" altLang="en-US" sz="2000">
                <a:latin typeface="Arial" panose="020B0604020202020204" pitchFamily="34" charset="0"/>
              </a:rPr>
              <a:t>anti-TSHR Ab		negative</a:t>
            </a:r>
            <a:endParaRPr lang="cs-CZ" altLang="en-US" sz="20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cs-CZ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anti-TPO Ab		+++</a:t>
            </a:r>
          </a:p>
          <a:p>
            <a:pPr>
              <a:spcBef>
                <a:spcPct val="20000"/>
              </a:spcBef>
            </a:pPr>
            <a:r>
              <a:rPr lang="cs-CZ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anti-thyroglobul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in</a:t>
            </a:r>
            <a:r>
              <a:rPr lang="cs-CZ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 Ab	++</a:t>
            </a:r>
            <a:endParaRPr lang="cs-CZ" altLang="en-US" sz="2000">
              <a:latin typeface="Arial" panose="020B0604020202020204" pitchFamily="34" charset="0"/>
            </a:endParaRPr>
          </a:p>
        </p:txBody>
      </p:sp>
      <p:sp>
        <p:nvSpPr>
          <p:cNvPr id="325636" name="Rectangle 2052"/>
          <p:cNvSpPr>
            <a:spLocks noChangeArrowheads="1"/>
          </p:cNvSpPr>
          <p:nvPr/>
        </p:nvSpPr>
        <p:spPr bwMode="auto">
          <a:xfrm>
            <a:off x="2971800" y="609600"/>
            <a:ext cx="42675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Thyroid </a:t>
            </a:r>
            <a:r>
              <a:rPr lang="en-GB" altLang="en-US" sz="24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gland </a:t>
            </a:r>
            <a:r>
              <a:rPr lang="cs-CZ" altLang="en-US" sz="24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examinations</a:t>
            </a:r>
            <a:endParaRPr lang="cs-CZ" altLang="en-US" sz="24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25637" name="AutoShape 2053"/>
          <p:cNvSpPr>
            <a:spLocks noChangeArrowheads="1"/>
          </p:cNvSpPr>
          <p:nvPr/>
        </p:nvSpPr>
        <p:spPr bwMode="auto">
          <a:xfrm>
            <a:off x="1676400" y="4149725"/>
            <a:ext cx="6781800" cy="2251075"/>
          </a:xfrm>
          <a:prstGeom prst="foldedCorner">
            <a:avLst>
              <a:gd name="adj" fmla="val 12500"/>
            </a:avLst>
          </a:prstGeom>
          <a:solidFill>
            <a:srgbClr val="00008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anchor="ctr"/>
          <a:lstStyle/>
          <a:p>
            <a:pPr>
              <a:spcBef>
                <a:spcPct val="40000"/>
              </a:spcBef>
            </a:pP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</a:rPr>
              <a:t>USG imaging</a:t>
            </a:r>
          </a:p>
          <a:p>
            <a:pPr>
              <a:spcBef>
                <a:spcPct val="4000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Volume of thyroid gland 25 ml (normal limits to 20 ml), lob</a:t>
            </a:r>
            <a:r>
              <a:rPr lang="cs-CZ" altLang="en-US" sz="2000" dirty="0">
                <a:latin typeface="Arial" panose="020B0604020202020204" pitchFamily="34" charset="0"/>
              </a:rPr>
              <a:t>es</a:t>
            </a:r>
            <a:r>
              <a:rPr lang="en-US" altLang="en-US" sz="2000" dirty="0">
                <a:latin typeface="Arial" panose="020B0604020202020204" pitchFamily="34" charset="0"/>
              </a:rPr>
              <a:t> are symmetric, bilaterally numerous foci with low </a:t>
            </a:r>
            <a:r>
              <a:rPr lang="en-US" altLang="en-US" sz="2000" dirty="0" smtClean="0">
                <a:latin typeface="Arial" panose="020B0604020202020204" pitchFamily="34" charset="0"/>
              </a:rPr>
              <a:t>echo-</a:t>
            </a:r>
            <a:r>
              <a:rPr lang="en-US" altLang="en-US" sz="2000" dirty="0" err="1" smtClean="0">
                <a:latin typeface="Arial" panose="020B0604020202020204" pitchFamily="34" charset="0"/>
              </a:rPr>
              <a:t>genicity</a:t>
            </a:r>
            <a:r>
              <a:rPr lang="en-US" altLang="en-US" sz="2000" dirty="0">
                <a:latin typeface="Arial" panose="020B0604020202020204" pitchFamily="34" charset="0"/>
              </a:rPr>
              <a:t>. Thyroid gland delimited (without invasion to surrounding structures). Lymph </a:t>
            </a:r>
            <a:r>
              <a:rPr lang="en-US" altLang="en-US" sz="2000" dirty="0" smtClean="0">
                <a:latin typeface="Arial" panose="020B0604020202020204" pitchFamily="34" charset="0"/>
              </a:rPr>
              <a:t>nodes of </a:t>
            </a:r>
            <a:r>
              <a:rPr lang="en-US" altLang="en-US" sz="2000" dirty="0">
                <a:latin typeface="Arial" panose="020B0604020202020204" pitchFamily="34" charset="0"/>
              </a:rPr>
              <a:t>normal shape.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s.ppt">
  <a:themeElements>
    <a:clrScheme name="">
      <a:dk1>
        <a:srgbClr val="000000"/>
      </a:dk1>
      <a:lt1>
        <a:srgbClr val="FFFFFF"/>
      </a:lt1>
      <a:dk2>
        <a:srgbClr val="0000FF"/>
      </a:dk2>
      <a:lt2>
        <a:srgbClr val="F6BF69"/>
      </a:lt2>
      <a:accent1>
        <a:srgbClr val="00FFFF"/>
      </a:accent1>
      <a:accent2>
        <a:srgbClr val="FAFD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3E500"/>
      </a:accent6>
      <a:hlink>
        <a:srgbClr val="FC0128"/>
      </a:hlink>
      <a:folHlink>
        <a:srgbClr val="3365FB"/>
      </a:folHlink>
    </a:clrScheme>
    <a:fontScheme name="soarings.pp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oarings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s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c:\powerpnt\template\sldshow\soarings.ppt</Template>
  <TotalTime>3018</TotalTime>
  <Pages>45</Pages>
  <Words>2626</Words>
  <Application>Microsoft Office PowerPoint</Application>
  <PresentationFormat>35mm Slides</PresentationFormat>
  <Paragraphs>508</Paragraphs>
  <Slides>77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3" baseType="lpstr">
      <vt:lpstr>Arial</vt:lpstr>
      <vt:lpstr>Monotype Sorts</vt:lpstr>
      <vt:lpstr>Symbol</vt:lpstr>
      <vt:lpstr>Times New Roman</vt:lpstr>
      <vt:lpstr>soarings.ppt</vt:lpstr>
      <vt:lpstr>Rastrový obraz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</vt:lpstr>
      <vt:lpstr>History</vt:lpstr>
      <vt:lpstr>History</vt:lpstr>
      <vt:lpstr>PowerPoint Presentation</vt:lpstr>
      <vt:lpstr>PowerPoint Presentation</vt:lpstr>
      <vt:lpstr>PowerPoint Presentation</vt:lpstr>
      <vt:lpstr>Physical examination</vt:lpstr>
      <vt:lpstr>Physical examination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Diagnostic consideration (1)</vt:lpstr>
      <vt:lpstr>PowerPoint Presentation</vt:lpstr>
      <vt:lpstr>PowerPoint Presentation</vt:lpstr>
      <vt:lpstr>PowerPoint Presentation</vt:lpstr>
      <vt:lpstr>PowerPoint Presentation</vt:lpstr>
      <vt:lpstr>Diagnostic consideration (2)</vt:lpstr>
      <vt:lpstr>PowerPoint Presentation</vt:lpstr>
      <vt:lpstr>Diagnostic consideration (2)</vt:lpstr>
      <vt:lpstr>Diagnostic consideration (2)</vt:lpstr>
      <vt:lpstr>PowerPoint Presentation</vt:lpstr>
      <vt:lpstr>Recommendation</vt:lpstr>
      <vt:lpstr>Surgery</vt:lpstr>
      <vt:lpstr>2nd hospitalization</vt:lpstr>
      <vt:lpstr>Diagnostic consideration (3)</vt:lpstr>
      <vt:lpstr>PowerPoint Presentation</vt:lpstr>
      <vt:lpstr>What now?</vt:lpstr>
      <vt:lpstr>Hospitalization on the 4th Internal Clinic, 1st Faculty of Medicine in Prague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Case report No. 3 Hypopituitarism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examinations - Case reports</dc:title>
  <dc:subject/>
  <dc:creator>Pavel Maruna</dc:creator>
  <cp:keywords/>
  <dc:description/>
  <cp:lastModifiedBy>Marsalek, Petr</cp:lastModifiedBy>
  <cp:revision>725</cp:revision>
  <cp:lastPrinted>1601-01-01T00:00:00Z</cp:lastPrinted>
  <dcterms:created xsi:type="dcterms:W3CDTF">2001-08-22T14:07:48Z</dcterms:created>
  <dcterms:modified xsi:type="dcterms:W3CDTF">2024-04-28T16:51:42Z</dcterms:modified>
</cp:coreProperties>
</file>