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52" r:id="rId2"/>
    <p:sldId id="258" r:id="rId3"/>
    <p:sldId id="292" r:id="rId4"/>
    <p:sldId id="291" r:id="rId5"/>
    <p:sldId id="354" r:id="rId6"/>
    <p:sldId id="294" r:id="rId7"/>
    <p:sldId id="293" r:id="rId8"/>
    <p:sldId id="295" r:id="rId9"/>
    <p:sldId id="296" r:id="rId10"/>
    <p:sldId id="316" r:id="rId11"/>
    <p:sldId id="347" r:id="rId12"/>
    <p:sldId id="348" r:id="rId13"/>
    <p:sldId id="350" r:id="rId14"/>
    <p:sldId id="339" r:id="rId15"/>
    <p:sldId id="300" r:id="rId16"/>
    <p:sldId id="303" r:id="rId17"/>
    <p:sldId id="341" r:id="rId18"/>
    <p:sldId id="340" r:id="rId19"/>
    <p:sldId id="342" r:id="rId20"/>
    <p:sldId id="353" r:id="rId21"/>
    <p:sldId id="308" r:id="rId22"/>
    <p:sldId id="309" r:id="rId23"/>
    <p:sldId id="312" r:id="rId24"/>
    <p:sldId id="313" r:id="rId25"/>
    <p:sldId id="314" r:id="rId26"/>
    <p:sldId id="315" r:id="rId27"/>
    <p:sldId id="355" r:id="rId28"/>
    <p:sldId id="297" r:id="rId29"/>
    <p:sldId id="317" r:id="rId30"/>
    <p:sldId id="343" r:id="rId31"/>
    <p:sldId id="356" r:id="rId32"/>
    <p:sldId id="318" r:id="rId33"/>
    <p:sldId id="333" r:id="rId34"/>
    <p:sldId id="334" r:id="rId35"/>
    <p:sldId id="323" r:id="rId36"/>
    <p:sldId id="321" r:id="rId37"/>
    <p:sldId id="331" r:id="rId38"/>
    <p:sldId id="337" r:id="rId39"/>
    <p:sldId id="336" r:id="rId40"/>
    <p:sldId id="344" r:id="rId41"/>
    <p:sldId id="357" r:id="rId42"/>
    <p:sldId id="327" r:id="rId43"/>
    <p:sldId id="266" r:id="rId44"/>
    <p:sldId id="267" r:id="rId45"/>
    <p:sldId id="268" r:id="rId46"/>
    <p:sldId id="288" r:id="rId47"/>
    <p:sldId id="289" r:id="rId48"/>
    <p:sldId id="290" r:id="rId49"/>
    <p:sldId id="332" r:id="rId50"/>
    <p:sldId id="269" r:id="rId51"/>
    <p:sldId id="270" r:id="rId52"/>
    <p:sldId id="271" r:id="rId53"/>
    <p:sldId id="273" r:id="rId54"/>
    <p:sldId id="346" r:id="rId55"/>
    <p:sldId id="351" r:id="rId56"/>
  </p:sldIdLst>
  <p:sldSz cx="9144000" cy="6858000" type="screen4x3"/>
  <p:notesSz cx="7099300" cy="102235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5" autoAdjust="0"/>
    <p:restoredTop sz="93896" autoAdjust="0"/>
  </p:normalViewPr>
  <p:slideViewPr>
    <p:cSldViewPr>
      <p:cViewPr varScale="1">
        <p:scale>
          <a:sx n="125" d="100"/>
          <a:sy n="125" d="100"/>
        </p:scale>
        <p:origin x="6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0738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10738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87EAB2A-2474-4F26-9984-1E82D47000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3D82C9A-0F6E-400B-BC5F-93D59191BAD6}" type="datetimeFigureOut">
              <a:rPr lang="cs-CZ"/>
              <a:pPr>
                <a:defRPr/>
              </a:pPr>
              <a:t>22.04.2025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0950" y="1277938"/>
            <a:ext cx="4597400" cy="3449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1250"/>
            <a:ext cx="5680075" cy="40243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cs-CZ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738"/>
            <a:ext cx="3076575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10738"/>
            <a:ext cx="3076575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5DFBC9-CA89-4961-A6F3-6CD2AF9769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D8DADE-3184-455D-B9DE-50AC5A9C81EF}" type="slidenum">
              <a:rPr lang="cs-CZ" altLang="cs-CZ" sz="1200" smtClean="0"/>
              <a:pPr/>
              <a:t>4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mtClean="0"/>
              <a:t>https://www.researchgate.net/figure/263933962_fig4_CT-scans-of-Case-6-Acute-subdural-hematoma-was-evacuated-by-decompressive-craniectomy</a:t>
            </a:r>
            <a:endParaRPr lang="en-US" altLang="cs-CZ" smtClean="0"/>
          </a:p>
          <a:p>
            <a:pPr eaLnBrk="1" hangingPunct="1"/>
            <a:endParaRPr lang="en-US" altLang="cs-CZ" smtClean="0"/>
          </a:p>
          <a:p>
            <a:pPr eaLnBrk="1" hangingPunct="1"/>
            <a:r>
              <a:rPr lang="cs-CZ" altLang="cs-CZ" b="1" i="1" smtClean="0">
                <a:latin typeface="Arial" panose="020B0604020202020204" pitchFamily="34" charset="0"/>
              </a:rPr>
              <a:t>Principle</a:t>
            </a:r>
            <a:r>
              <a:rPr lang="cs-CZ" altLang="cs-CZ" smtClean="0">
                <a:latin typeface="Arial" panose="020B0604020202020204" pitchFamily="34" charset="0"/>
              </a:rPr>
              <a:t>: One head with the X-ray source rotates on one side and </a:t>
            </a:r>
            <a:r>
              <a:rPr lang="en-US" altLang="cs-CZ" smtClean="0">
                <a:latin typeface="Arial" panose="020B0604020202020204" pitchFamily="34" charset="0"/>
              </a:rPr>
              <a:t>another head with </a:t>
            </a:r>
            <a:r>
              <a:rPr lang="cs-CZ" altLang="cs-CZ" smtClean="0">
                <a:latin typeface="Arial" panose="020B0604020202020204" pitchFamily="34" charset="0"/>
              </a:rPr>
              <a:t>array</a:t>
            </a:r>
            <a:r>
              <a:rPr lang="en-US" altLang="cs-CZ" smtClean="0">
                <a:latin typeface="Arial" panose="020B0604020202020204" pitchFamily="34" charset="0"/>
              </a:rPr>
              <a:t> </a:t>
            </a:r>
            <a:r>
              <a:rPr lang="cs-CZ" altLang="cs-CZ" smtClean="0">
                <a:latin typeface="Arial" panose="020B0604020202020204" pitchFamily="34" charset="0"/>
              </a:rPr>
              <a:t>of X-ray detector rotates on the other side of the skull. The</a:t>
            </a:r>
            <a:r>
              <a:rPr lang="en-US" altLang="cs-CZ" smtClean="0">
                <a:latin typeface="Arial" panose="020B0604020202020204" pitchFamily="34" charset="0"/>
              </a:rPr>
              <a:t> </a:t>
            </a:r>
            <a:r>
              <a:rPr lang="cs-CZ" altLang="cs-CZ" smtClean="0">
                <a:latin typeface="Arial" panose="020B0604020202020204" pitchFamily="34" charset="0"/>
              </a:rPr>
              <a:t>radiodensity of individual pixels is recalculated from the summed</a:t>
            </a:r>
            <a:r>
              <a:rPr lang="en-US" altLang="cs-CZ" smtClean="0">
                <a:latin typeface="Arial" panose="020B0604020202020204" pitchFamily="34" charset="0"/>
              </a:rPr>
              <a:t> </a:t>
            </a:r>
            <a:r>
              <a:rPr lang="cs-CZ" altLang="cs-CZ" smtClean="0">
                <a:latin typeface="Arial" panose="020B0604020202020204" pitchFamily="34" charset="0"/>
              </a:rPr>
              <a:t>densities as the two heads rotate and scan the s</a:t>
            </a:r>
            <a:r>
              <a:rPr lang="en-US" altLang="cs-CZ" smtClean="0">
                <a:latin typeface="Arial" panose="020B0604020202020204" pitchFamily="34" charset="0"/>
              </a:rPr>
              <a:t>k</a:t>
            </a:r>
            <a:r>
              <a:rPr lang="cs-CZ" altLang="cs-CZ" smtClean="0">
                <a:latin typeface="Arial" panose="020B0604020202020204" pitchFamily="34" charset="0"/>
              </a:rPr>
              <a:t>ull from many</a:t>
            </a:r>
            <a:r>
              <a:rPr lang="en-US" altLang="cs-CZ" smtClean="0">
                <a:latin typeface="Arial" panose="020B0604020202020204" pitchFamily="34" charset="0"/>
              </a:rPr>
              <a:t> </a:t>
            </a:r>
            <a:r>
              <a:rPr lang="cs-CZ" altLang="cs-CZ" smtClean="0">
                <a:latin typeface="Arial" panose="020B0604020202020204" pitchFamily="34" charset="0"/>
              </a:rPr>
              <a:t>angles. Numerical algorithms in computer are used to get the densities.</a:t>
            </a:r>
          </a:p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 i="1" smtClean="0">
                <a:latin typeface="Arial" panose="020B0604020202020204" pitchFamily="34" charset="0"/>
              </a:rPr>
              <a:t>Spatial resolution</a:t>
            </a:r>
            <a:r>
              <a:rPr lang="cs-CZ" altLang="cs-CZ" smtClean="0">
                <a:latin typeface="Arial" panose="020B0604020202020204" pitchFamily="34" charset="0"/>
              </a:rPr>
              <a:t>: as sensitive as 1</a:t>
            </a:r>
            <a:r>
              <a:rPr lang="en-US" altLang="cs-CZ" smtClean="0">
                <a:latin typeface="Arial" panose="020B0604020202020204" pitchFamily="34" charset="0"/>
              </a:rPr>
              <a:t> </a:t>
            </a:r>
            <a:r>
              <a:rPr lang="cs-CZ" altLang="cs-CZ" smtClean="0">
                <a:latin typeface="Arial" panose="020B0604020202020204" pitchFamily="34" charset="0"/>
              </a:rPr>
              <a:t>mm. This method does not have </a:t>
            </a:r>
            <a:r>
              <a:rPr lang="cs-CZ" altLang="cs-CZ" b="1" i="1" smtClean="0">
                <a:latin typeface="Arial" panose="020B0604020202020204" pitchFamily="34" charset="0"/>
              </a:rPr>
              <a:t>time</a:t>
            </a:r>
            <a:r>
              <a:rPr lang="en-US" altLang="cs-CZ" b="1" i="1" smtClean="0">
                <a:latin typeface="Arial" panose="020B0604020202020204" pitchFamily="34" charset="0"/>
              </a:rPr>
              <a:t> </a:t>
            </a:r>
            <a:r>
              <a:rPr lang="cs-CZ" altLang="cs-CZ" b="1" i="1" smtClean="0">
                <a:latin typeface="Arial" panose="020B0604020202020204" pitchFamily="34" charset="0"/>
              </a:rPr>
              <a:t>resolution</a:t>
            </a:r>
            <a:r>
              <a:rPr lang="en-US" altLang="cs-CZ" smtClean="0">
                <a:latin typeface="Arial" panose="020B0604020202020204" pitchFamily="34" charset="0"/>
              </a:rPr>
              <a:t>.</a:t>
            </a:r>
            <a:endParaRPr lang="cs-CZ" altLang="cs-CZ" smtClean="0">
              <a:latin typeface="Arial" panose="020B0604020202020204" pitchFamily="34" charset="0"/>
            </a:endParaRPr>
          </a:p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 i="1" smtClean="0">
                <a:latin typeface="Arial" panose="020B0604020202020204" pitchFamily="34" charset="0"/>
              </a:rPr>
              <a:t>Application</a:t>
            </a:r>
            <a:r>
              <a:rPr lang="cs-CZ" altLang="cs-CZ" smtClean="0">
                <a:latin typeface="Arial" panose="020B0604020202020204" pitchFamily="34" charset="0"/>
              </a:rPr>
              <a:t>: White and gray matter, blood and cerebrospinal fluid are</a:t>
            </a:r>
            <a:r>
              <a:rPr lang="en-US" altLang="cs-CZ" smtClean="0">
                <a:latin typeface="Arial" panose="020B0604020202020204" pitchFamily="34" charset="0"/>
              </a:rPr>
              <a:t> </a:t>
            </a:r>
            <a:r>
              <a:rPr lang="cs-CZ" altLang="cs-CZ" smtClean="0">
                <a:latin typeface="Arial" panose="020B0604020202020204" pitchFamily="34" charset="0"/>
              </a:rPr>
              <a:t>distinguished. Pathologic processes inside skull or spinal canal are</a:t>
            </a:r>
            <a:r>
              <a:rPr lang="en-US" altLang="cs-CZ" smtClean="0">
                <a:latin typeface="Arial" panose="020B0604020202020204" pitchFamily="34" charset="0"/>
              </a:rPr>
              <a:t> </a:t>
            </a:r>
            <a:r>
              <a:rPr lang="cs-CZ" altLang="cs-CZ" smtClean="0">
                <a:latin typeface="Arial" panose="020B0604020202020204" pitchFamily="34" charset="0"/>
              </a:rPr>
              <a:t>visualized.</a:t>
            </a:r>
          </a:p>
          <a:p>
            <a:pPr eaLnBrk="1" hangingPunct="1"/>
            <a:endParaRPr lang="cs-CZ" altLang="cs-CZ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3AD5610-4C4D-43E8-A5C3-F64EE0C1664F}" type="slidenum">
              <a:rPr lang="cs-CZ" altLang="cs-CZ" sz="1200" smtClean="0"/>
              <a:pPr/>
              <a:t>34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CF61E97-8694-4BB6-AD47-5600EDF0E2A9}" type="slidenum">
              <a:rPr lang="cs-CZ" altLang="cs-CZ" sz="1200" smtClean="0"/>
              <a:pPr/>
              <a:t>38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cs-CZ" smtClean="0"/>
              <a:t>https://openi.nlm.nih.gov/detailedresult.php?img=PMC2848777_pi-7-75-g001&amp;req=4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A1A9969-A113-42B5-9D42-534B105E1528}" type="slidenum">
              <a:rPr lang="cs-CZ" altLang="cs-CZ" sz="1200" smtClean="0"/>
              <a:pPr/>
              <a:t>40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4021138" y="9712325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00" tIns="45500" rIns="91000" bIns="45500" anchor="b"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0CA8C28A-F437-4F22-8313-7AEF58A67813}" type="slidenum">
              <a:rPr lang="en-US" altLang="cs-CZ" sz="1200"/>
              <a:pPr algn="r" eaLnBrk="1" hangingPunct="1"/>
              <a:t>54</a:t>
            </a:fld>
            <a:endParaRPr lang="en-US" altLang="cs-CZ" sz="1200"/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000125" y="766763"/>
            <a:ext cx="5106988" cy="3832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7738" y="4854575"/>
            <a:ext cx="5203825" cy="46021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000" tIns="45500" rIns="91000" bIns="455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75AFB5F-C406-4F84-94AD-E57901BF0C53}" type="slidenum">
              <a:rPr lang="cs-CZ" altLang="cs-CZ" sz="1200" smtClean="0"/>
              <a:pPr/>
              <a:t>7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1800" smtClean="0"/>
              <a:t>I olphactory nerve - smell sense</a:t>
            </a:r>
            <a:endParaRPr lang="en-US" altLang="cs-CZ" sz="1800" smtClean="0"/>
          </a:p>
          <a:p>
            <a:pPr lvl="1"/>
            <a:r>
              <a:rPr lang="cs-CZ" altLang="cs-CZ" sz="1400" smtClean="0"/>
              <a:t>Anosmia = olphactory groove, anterior fossa!</a:t>
            </a:r>
            <a:endParaRPr lang="en-US" altLang="cs-CZ" sz="1400" smtClean="0"/>
          </a:p>
          <a:p>
            <a:pPr lvl="1"/>
            <a:r>
              <a:rPr lang="cs-CZ" altLang="cs-CZ" sz="1400" smtClean="0"/>
              <a:t>Uncinate fits = olfactory pseudo hallucination - caused by medial temporal pole – tumours!</a:t>
            </a:r>
            <a:endParaRPr lang="en-US" altLang="cs-CZ" sz="1400" smtClean="0"/>
          </a:p>
          <a:p>
            <a:r>
              <a:rPr lang="cs-CZ" altLang="cs-CZ" sz="1800" smtClean="0"/>
              <a:t>II optic nerve = visual field testing</a:t>
            </a:r>
            <a:endParaRPr lang="en-US" altLang="cs-CZ" sz="1800" smtClean="0"/>
          </a:p>
          <a:p>
            <a:pPr lvl="1"/>
            <a:r>
              <a:rPr lang="cs-CZ" altLang="cs-CZ" sz="1400" smtClean="0"/>
              <a:t>Confrontation of patient´s and investigator´s visual fields</a:t>
            </a:r>
            <a:endParaRPr lang="en-US" altLang="cs-CZ" sz="1400" smtClean="0"/>
          </a:p>
          <a:p>
            <a:pPr lvl="1"/>
            <a:r>
              <a:rPr lang="cs-CZ" altLang="cs-CZ" sz="1400" smtClean="0"/>
              <a:t>computer perimetry</a:t>
            </a:r>
            <a:endParaRPr lang="en-US" altLang="cs-CZ" sz="1400" smtClean="0"/>
          </a:p>
          <a:p>
            <a:r>
              <a:rPr lang="cs-CZ" altLang="cs-CZ" sz="1800" smtClean="0"/>
              <a:t>III, IV, VI oculomotor nerves</a:t>
            </a:r>
            <a:endParaRPr lang="en-US" altLang="cs-CZ" sz="1800" smtClean="0"/>
          </a:p>
          <a:p>
            <a:pPr lvl="1"/>
            <a:r>
              <a:rPr lang="cs-CZ" altLang="cs-CZ" sz="1400" smtClean="0"/>
              <a:t>lids - symmetry, ptosis ?</a:t>
            </a:r>
            <a:endParaRPr lang="en-US" altLang="cs-CZ" sz="1400" smtClean="0"/>
          </a:p>
          <a:p>
            <a:pPr lvl="1"/>
            <a:r>
              <a:rPr lang="cs-CZ" altLang="cs-CZ" sz="1400" smtClean="0"/>
              <a:t>globes misalignment = strabismus</a:t>
            </a:r>
            <a:endParaRPr lang="en-US" altLang="cs-CZ" sz="1400" smtClean="0"/>
          </a:p>
          <a:p>
            <a:r>
              <a:rPr lang="cs-CZ" altLang="cs-CZ" sz="1800" smtClean="0"/>
              <a:t>eye movements</a:t>
            </a:r>
            <a:endParaRPr lang="en-US" altLang="cs-CZ" sz="1800" smtClean="0"/>
          </a:p>
          <a:p>
            <a:pPr lvl="1"/>
            <a:r>
              <a:rPr lang="cs-CZ" altLang="cs-CZ" sz="1400" smtClean="0"/>
              <a:t>primary, secondary and tertiary positions of the eyes are investigated</a:t>
            </a:r>
            <a:endParaRPr lang="en-US" altLang="cs-CZ" sz="1400" smtClean="0"/>
          </a:p>
          <a:p>
            <a:pPr lvl="1"/>
            <a:r>
              <a:rPr lang="cs-CZ" altLang="cs-CZ" sz="1400" smtClean="0"/>
              <a:t>nystagmus (direction - horizontal, vertical or rotatory, intensity - I, II, III, amplitude - fine, coarse)</a:t>
            </a:r>
            <a:endParaRPr lang="en-US" altLang="cs-CZ" sz="1400" smtClean="0"/>
          </a:p>
          <a:p>
            <a:pPr lvl="1"/>
            <a:r>
              <a:rPr lang="cs-CZ" altLang="cs-CZ" sz="1400" smtClean="0"/>
              <a:t>oculomotor palsy (note the direction, which muscle is weak ?) diplopia (double vision)</a:t>
            </a:r>
            <a:endParaRPr lang="en-US" altLang="cs-CZ" sz="1400" smtClean="0"/>
          </a:p>
          <a:p>
            <a:r>
              <a:rPr lang="cs-CZ" altLang="cs-CZ" sz="1800" smtClean="0"/>
              <a:t>pupils</a:t>
            </a:r>
            <a:endParaRPr lang="en-US" altLang="cs-CZ" sz="1800" smtClean="0"/>
          </a:p>
          <a:p>
            <a:pPr lvl="1"/>
            <a:r>
              <a:rPr lang="cs-CZ" altLang="cs-CZ" sz="1400" smtClean="0"/>
              <a:t>regular, round and symmetric ? = isocoria.</a:t>
            </a:r>
            <a:endParaRPr lang="en-US" altLang="cs-CZ" sz="1400" smtClean="0"/>
          </a:p>
          <a:p>
            <a:pPr lvl="1"/>
            <a:r>
              <a:rPr lang="cs-CZ" altLang="cs-CZ" sz="1400" smtClean="0"/>
              <a:t>miosis x mydriasis x anisocoria</a:t>
            </a:r>
            <a:endParaRPr lang="en-US" altLang="cs-CZ" sz="1400" smtClean="0"/>
          </a:p>
          <a:p>
            <a:pPr lvl="1"/>
            <a:r>
              <a:rPr lang="cs-CZ" altLang="cs-CZ" sz="1400" smtClean="0"/>
              <a:t>Photoreaction direct x indirect</a:t>
            </a:r>
            <a:endParaRPr lang="en-US" altLang="cs-CZ" sz="1400" smtClean="0"/>
          </a:p>
          <a:p>
            <a:pPr lvl="1"/>
            <a:r>
              <a:rPr lang="cs-CZ" altLang="cs-CZ" sz="1400" smtClean="0"/>
              <a:t>Near reaction - convergence and pupilar constriction </a:t>
            </a:r>
          </a:p>
          <a:p>
            <a:endParaRPr lang="en-US" altLang="cs-CZ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2446B6-C14B-49C4-86C8-F7091D593C6F}" type="slidenum">
              <a:rPr lang="cs-CZ" altLang="cs-CZ" sz="1200" smtClean="0"/>
              <a:pPr/>
              <a:t>14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2800" smtClean="0"/>
              <a:t>tactile and thermic sensations of the face and head</a:t>
            </a:r>
            <a:endParaRPr lang="en-US" altLang="cs-CZ" sz="2800" smtClean="0"/>
          </a:p>
          <a:p>
            <a:r>
              <a:rPr lang="en-US" altLang="cs-CZ" sz="2800" smtClean="0"/>
              <a:t>p</a:t>
            </a:r>
            <a:r>
              <a:rPr lang="cs-CZ" altLang="cs-CZ" sz="2800" smtClean="0"/>
              <a:t>eripheral sensory deficit:</a:t>
            </a:r>
            <a:endParaRPr lang="en-US" altLang="cs-CZ" sz="2800" smtClean="0"/>
          </a:p>
          <a:p>
            <a:pPr lvl="1"/>
            <a:r>
              <a:rPr lang="cs-CZ" altLang="cs-CZ" sz="2400" smtClean="0"/>
              <a:t>horizontal strips</a:t>
            </a:r>
            <a:endParaRPr lang="en-US" altLang="cs-CZ" sz="2400" smtClean="0"/>
          </a:p>
          <a:p>
            <a:r>
              <a:rPr lang="en-US" altLang="cs-CZ" sz="2800" smtClean="0"/>
              <a:t>c</a:t>
            </a:r>
            <a:r>
              <a:rPr lang="cs-CZ" altLang="cs-CZ" sz="2800" smtClean="0"/>
              <a:t>entral sensory deficit</a:t>
            </a:r>
            <a:endParaRPr lang="en-US" altLang="cs-CZ" sz="2800" smtClean="0"/>
          </a:p>
          <a:p>
            <a:pPr lvl="1"/>
            <a:r>
              <a:rPr lang="cs-CZ" altLang="cs-CZ" sz="2400" smtClean="0"/>
              <a:t>vertical strips</a:t>
            </a:r>
            <a:endParaRPr lang="en-US" altLang="cs-CZ" sz="2400" smtClean="0"/>
          </a:p>
          <a:p>
            <a:r>
              <a:rPr lang="en-US" altLang="cs-CZ" sz="2800" smtClean="0"/>
              <a:t>m</a:t>
            </a:r>
            <a:r>
              <a:rPr lang="cs-CZ" altLang="cs-CZ" sz="2800" smtClean="0"/>
              <a:t>otor function</a:t>
            </a:r>
            <a:endParaRPr lang="en-US" altLang="cs-CZ" sz="2800" smtClean="0"/>
          </a:p>
          <a:p>
            <a:pPr lvl="1"/>
            <a:r>
              <a:rPr lang="cs-CZ" altLang="cs-CZ" sz="2400" smtClean="0"/>
              <a:t>masseter muscle tone (palpation with clenched teeth)</a:t>
            </a:r>
            <a:endParaRPr lang="en-US" altLang="cs-CZ" sz="2400" smtClean="0"/>
          </a:p>
          <a:p>
            <a:r>
              <a:rPr lang="en-US" altLang="cs-CZ" sz="2800" smtClean="0"/>
              <a:t>r</a:t>
            </a:r>
            <a:r>
              <a:rPr lang="cs-CZ" altLang="cs-CZ" sz="2800" smtClean="0"/>
              <a:t>eflexes</a:t>
            </a:r>
            <a:endParaRPr lang="en-US" altLang="cs-CZ" sz="2800" smtClean="0"/>
          </a:p>
          <a:p>
            <a:pPr lvl="1"/>
            <a:r>
              <a:rPr lang="cs-CZ" altLang="cs-CZ" sz="2400" smtClean="0"/>
              <a:t>masseter (trigemino-trigeminal)</a:t>
            </a:r>
            <a:endParaRPr lang="en-US" altLang="cs-CZ" sz="2400" smtClean="0"/>
          </a:p>
          <a:p>
            <a:pPr lvl="1"/>
            <a:r>
              <a:rPr lang="cs-CZ" altLang="cs-CZ" sz="2400" smtClean="0"/>
              <a:t>corneal (trigemino-facial) </a:t>
            </a:r>
          </a:p>
          <a:p>
            <a:endParaRPr lang="cs-CZ" altLang="cs-CZ" smtClean="0"/>
          </a:p>
          <a:p>
            <a:endParaRPr lang="cs-CZ" altLang="cs-CZ" smtClean="0"/>
          </a:p>
          <a:p>
            <a:r>
              <a:rPr lang="cs-CZ" altLang="cs-CZ" sz="2800" smtClean="0"/>
              <a:t>mimic muscles, parasympathetic fibres for parotid gland.</a:t>
            </a:r>
            <a:endParaRPr lang="en-US" altLang="cs-CZ" sz="2800" smtClean="0"/>
          </a:p>
          <a:p>
            <a:r>
              <a:rPr lang="en-US" altLang="cs-CZ" sz="2800" smtClean="0"/>
              <a:t>f</a:t>
            </a:r>
            <a:r>
              <a:rPr lang="cs-CZ" altLang="cs-CZ" sz="2800" smtClean="0"/>
              <a:t>ace symmetry:</a:t>
            </a:r>
            <a:endParaRPr lang="en-US" altLang="cs-CZ" sz="2800" smtClean="0"/>
          </a:p>
          <a:p>
            <a:pPr lvl="1"/>
            <a:r>
              <a:rPr lang="cs-CZ" altLang="cs-CZ" sz="2400" smtClean="0"/>
              <a:t>forehead, eyelids, nasolabial sulcus, mouth and platysma muscle on the neck.</a:t>
            </a:r>
            <a:endParaRPr lang="en-US" altLang="cs-CZ" sz="2400" smtClean="0"/>
          </a:p>
          <a:p>
            <a:r>
              <a:rPr lang="en-US" altLang="cs-CZ" sz="2800" smtClean="0"/>
              <a:t>m</a:t>
            </a:r>
            <a:r>
              <a:rPr lang="cs-CZ" altLang="cs-CZ" sz="2800" smtClean="0"/>
              <a:t>imic movements</a:t>
            </a:r>
            <a:endParaRPr lang="en-US" altLang="cs-CZ" sz="2800" smtClean="0"/>
          </a:p>
          <a:p>
            <a:pPr lvl="1"/>
            <a:r>
              <a:rPr lang="cs-CZ" altLang="cs-CZ" sz="2400" smtClean="0"/>
              <a:t>wrinkles, eye closure, mouth corners retraction</a:t>
            </a:r>
            <a:endParaRPr lang="en-US" altLang="cs-CZ" sz="2400" smtClean="0"/>
          </a:p>
          <a:p>
            <a:r>
              <a:rPr lang="en-US" altLang="cs-CZ" sz="2800" smtClean="0"/>
              <a:t>r</a:t>
            </a:r>
            <a:r>
              <a:rPr lang="cs-CZ" altLang="cs-CZ" sz="2800" smtClean="0"/>
              <a:t>eflexes</a:t>
            </a:r>
            <a:endParaRPr lang="en-US" altLang="cs-CZ" sz="2800" smtClean="0"/>
          </a:p>
          <a:p>
            <a:pPr lvl="1"/>
            <a:r>
              <a:rPr lang="en-US" altLang="cs-CZ" sz="2400" smtClean="0"/>
              <a:t>a</a:t>
            </a:r>
            <a:r>
              <a:rPr lang="cs-CZ" altLang="cs-CZ" sz="2400" smtClean="0"/>
              <a:t>xial = fronto-orbicular, labial and mentolabial</a:t>
            </a:r>
            <a:endParaRPr lang="en-US" altLang="cs-CZ" sz="2400" smtClean="0"/>
          </a:p>
          <a:p>
            <a:pPr lvl="1"/>
            <a:r>
              <a:rPr lang="en-US" altLang="cs-CZ" sz="2400" smtClean="0"/>
              <a:t>t</a:t>
            </a:r>
            <a:r>
              <a:rPr lang="cs-CZ" altLang="cs-CZ" sz="2400" smtClean="0"/>
              <a:t>etanic sign - Chvostek phenomenon</a:t>
            </a:r>
          </a:p>
          <a:p>
            <a:endParaRPr lang="en-US" altLang="cs-CZ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5519AC-2FBB-4345-92A0-A05B3EC2CBAB}" type="slidenum">
              <a:rPr lang="cs-CZ" altLang="cs-CZ" sz="1200" smtClean="0"/>
              <a:pPr/>
              <a:t>17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Senses of hearing and balance</a:t>
            </a:r>
            <a:endParaRPr lang="en-US" altLang="cs-CZ" smtClean="0"/>
          </a:p>
          <a:p>
            <a:r>
              <a:rPr lang="cs-CZ" altLang="cs-CZ" smtClean="0"/>
              <a:t>Hearing</a:t>
            </a:r>
            <a:endParaRPr lang="en-US" altLang="cs-CZ" smtClean="0"/>
          </a:p>
          <a:p>
            <a:pPr lvl="1"/>
            <a:r>
              <a:rPr lang="cs-CZ" altLang="cs-CZ" smtClean="0"/>
              <a:t>tuning fork test (Weber, Rinné)</a:t>
            </a:r>
            <a:endParaRPr lang="en-US" altLang="cs-CZ" smtClean="0"/>
          </a:p>
          <a:p>
            <a:pPr lvl="1"/>
            <a:r>
              <a:rPr lang="cs-CZ" altLang="cs-CZ" smtClean="0"/>
              <a:t>tinnitus</a:t>
            </a:r>
            <a:endParaRPr lang="en-US" altLang="cs-CZ" smtClean="0"/>
          </a:p>
          <a:p>
            <a:r>
              <a:rPr lang="cs-CZ" altLang="cs-CZ" smtClean="0"/>
              <a:t>Balance</a:t>
            </a:r>
            <a:endParaRPr lang="en-US" altLang="cs-CZ" smtClean="0"/>
          </a:p>
          <a:p>
            <a:pPr lvl="1"/>
            <a:r>
              <a:rPr lang="cs-CZ" altLang="cs-CZ" smtClean="0"/>
              <a:t>vertigo, nystagmus description</a:t>
            </a:r>
            <a:endParaRPr lang="en-US" altLang="cs-CZ" smtClean="0"/>
          </a:p>
          <a:p>
            <a:pPr lvl="1"/>
            <a:r>
              <a:rPr lang="cs-CZ" altLang="cs-CZ" smtClean="0"/>
              <a:t>vestibulospinal phenomena</a:t>
            </a:r>
            <a:endParaRPr lang="en-US" altLang="cs-CZ" smtClean="0"/>
          </a:p>
          <a:p>
            <a:pPr lvl="2"/>
            <a:r>
              <a:rPr lang="cs-CZ" altLang="cs-CZ" smtClean="0"/>
              <a:t>stand I, II, III, gait I, II, Romberg test, tandem gait with eyes closed</a:t>
            </a:r>
          </a:p>
          <a:p>
            <a:endParaRPr lang="en-US" altLang="cs-CZ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F6BBF1-303F-4DEF-9DC9-4EE9A981CE42}" type="slidenum">
              <a:rPr lang="cs-CZ" altLang="cs-CZ" sz="1200" smtClean="0"/>
              <a:pPr/>
              <a:t>18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2400" smtClean="0"/>
              <a:t>motor, sensitive and autonomic inervation</a:t>
            </a:r>
            <a:endParaRPr lang="en-US" altLang="cs-CZ" sz="2400" smtClean="0"/>
          </a:p>
          <a:p>
            <a:pPr lvl="1"/>
            <a:r>
              <a:rPr lang="cs-CZ" altLang="cs-CZ" sz="2000" smtClean="0"/>
              <a:t>mouth, tongue, gastric tract, bronchi sternocleidomastoideus and trapezius muscles</a:t>
            </a:r>
            <a:endParaRPr lang="en-US" altLang="cs-CZ" sz="2000" smtClean="0"/>
          </a:p>
          <a:p>
            <a:r>
              <a:rPr lang="cs-CZ" altLang="cs-CZ" sz="2400" smtClean="0"/>
              <a:t>tongue</a:t>
            </a:r>
            <a:endParaRPr lang="en-US" altLang="cs-CZ" sz="2400" smtClean="0"/>
          </a:p>
          <a:p>
            <a:pPr lvl="1"/>
            <a:r>
              <a:rPr lang="cs-CZ" altLang="cs-CZ" sz="2000" smtClean="0"/>
              <a:t>atrophy, fasciculations, deviates to the paretic side</a:t>
            </a:r>
            <a:endParaRPr lang="en-US" altLang="cs-CZ" sz="2000" smtClean="0"/>
          </a:p>
          <a:p>
            <a:pPr lvl="1"/>
            <a:r>
              <a:rPr lang="cs-CZ" altLang="cs-CZ" sz="2000" smtClean="0"/>
              <a:t>tactile sensations and taste on the posterior part of tongue, pharynx, soft palate.</a:t>
            </a:r>
            <a:endParaRPr lang="en-US" altLang="cs-CZ" sz="2000" smtClean="0"/>
          </a:p>
          <a:p>
            <a:r>
              <a:rPr lang="cs-CZ" altLang="cs-CZ" sz="2400" smtClean="0"/>
              <a:t>soft palate</a:t>
            </a:r>
            <a:endParaRPr lang="en-US" altLang="cs-CZ" sz="2400" smtClean="0"/>
          </a:p>
          <a:p>
            <a:pPr lvl="1"/>
            <a:r>
              <a:rPr lang="cs-CZ" altLang="cs-CZ" sz="2000" smtClean="0"/>
              <a:t>dysphagia and dysarthria</a:t>
            </a:r>
            <a:endParaRPr lang="en-US" altLang="cs-CZ" sz="2000" smtClean="0"/>
          </a:p>
          <a:p>
            <a:pPr lvl="1"/>
            <a:r>
              <a:rPr lang="cs-CZ" altLang="cs-CZ" sz="2000" smtClean="0"/>
              <a:t>fluid aspiration, uvula retraction away from the paretic palate</a:t>
            </a:r>
            <a:endParaRPr lang="en-US" altLang="cs-CZ" sz="2000" smtClean="0"/>
          </a:p>
          <a:p>
            <a:pPr lvl="1"/>
            <a:endParaRPr lang="en-US" altLang="cs-CZ" sz="2000" smtClean="0"/>
          </a:p>
          <a:p>
            <a:r>
              <a:rPr lang="cs-CZ" altLang="cs-CZ" sz="2400" smtClean="0"/>
              <a:t>Gag Reflex</a:t>
            </a:r>
            <a:endParaRPr lang="en-US" altLang="cs-CZ" sz="2400" smtClean="0"/>
          </a:p>
          <a:p>
            <a:pPr lvl="1"/>
            <a:r>
              <a:rPr lang="cs-CZ" altLang="cs-CZ" sz="2000" smtClean="0"/>
              <a:t>missing in bulbar syndrome</a:t>
            </a:r>
            <a:endParaRPr lang="en-US" altLang="cs-CZ" sz="2000" smtClean="0"/>
          </a:p>
          <a:p>
            <a:pPr lvl="1"/>
            <a:r>
              <a:rPr lang="cs-CZ" altLang="cs-CZ" sz="2000" smtClean="0"/>
              <a:t>enhanced in pseudobulbar syndrome</a:t>
            </a:r>
          </a:p>
          <a:p>
            <a:endParaRPr lang="en-US" altLang="cs-CZ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FD4E2F6-D304-415E-943A-0BF3FC2C2A22}" type="slidenum">
              <a:rPr lang="cs-CZ" altLang="cs-CZ" sz="1200" smtClean="0"/>
              <a:pPr/>
              <a:t>19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cs-CZ" smtClean="0"/>
              <a:t>jeste je potreba zjednodusit…?</a:t>
            </a:r>
            <a:endParaRPr lang="cs-CZ" altLang="cs-CZ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5BAD79B-E3DA-4948-AD9A-E548A3FEBA53}" type="slidenum">
              <a:rPr lang="cs-CZ" altLang="cs-CZ" sz="1200" smtClean="0"/>
              <a:pPr/>
              <a:t>21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mtClean="0"/>
              <a:t>https://stanfordmedicine25.stanford.edu/the25/cerebellar.html</a:t>
            </a:r>
            <a:r>
              <a:rPr lang="en-US" altLang="cs-CZ" smtClean="0"/>
              <a:t> video</a:t>
            </a:r>
            <a:endParaRPr lang="cs-CZ" altLang="cs-CZ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EFC9D0-3BD1-4EEB-B971-1F254460FF91}" type="slidenum">
              <a:rPr lang="cs-CZ" altLang="cs-CZ" sz="1200" smtClean="0"/>
              <a:pPr/>
              <a:t>23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(Nu</a:t>
            </a:r>
            <a:r>
              <a:rPr lang="en-US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c</a:t>
            </a:r>
            <a:r>
              <a:rPr lang="cs-CZ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le</a:t>
            </a:r>
            <a:r>
              <a:rPr lang="en-US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ar</a:t>
            </a:r>
            <a:r>
              <a:rPr lang="cs-CZ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) magnetic re</a:t>
            </a:r>
            <a:r>
              <a:rPr lang="en-US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s</a:t>
            </a:r>
            <a:r>
              <a:rPr lang="cs-CZ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onance</a:t>
            </a:r>
          </a:p>
          <a:p>
            <a:endParaRPr lang="cs-CZ" altLang="cs-CZ" smtClean="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b="1" i="1" smtClean="0">
                <a:cs typeface="Times New Roman" panose="02020603050405020304" pitchFamily="18" charset="0"/>
              </a:rPr>
              <a:t>Principle:</a:t>
            </a:r>
            <a:r>
              <a:rPr lang="cs-CZ" altLang="cs-CZ" smtClean="0">
                <a:cs typeface="Times New Roman" panose="02020603050405020304" pitchFamily="18" charset="0"/>
              </a:rPr>
              <a:t> Detects atoms with an odd atomic weight and also their</a:t>
            </a:r>
            <a:r>
              <a:rPr lang="en-US" altLang="cs-CZ" smtClean="0">
                <a:cs typeface="Times New Roman" panose="02020603050405020304" pitchFamily="18" charset="0"/>
              </a:rPr>
              <a:t> </a:t>
            </a:r>
            <a:r>
              <a:rPr lang="cs-CZ" altLang="cs-CZ" smtClean="0">
                <a:cs typeface="Times New Roman" panose="02020603050405020304" pitchFamily="18" charset="0"/>
              </a:rPr>
              <a:t>neighboring atoms in chemical compounds. Amongst natural isotopes</a:t>
            </a:r>
            <a:r>
              <a:rPr lang="en-US" altLang="cs-CZ" smtClean="0">
                <a:cs typeface="Times New Roman" panose="02020603050405020304" pitchFamily="18" charset="0"/>
              </a:rPr>
              <a:t>, </a:t>
            </a:r>
            <a:r>
              <a:rPr lang="cs-CZ" altLang="cs-CZ" smtClean="0">
                <a:cs typeface="Times New Roman" panose="02020603050405020304" pitchFamily="18" charset="0"/>
              </a:rPr>
              <a:t>especially </a:t>
            </a:r>
            <a:r>
              <a:rPr lang="cs-CZ" altLang="cs-CZ" baseline="30000" smtClean="0">
                <a:cs typeface="Times New Roman" panose="02020603050405020304" pitchFamily="18" charset="0"/>
              </a:rPr>
              <a:t>1</a:t>
            </a:r>
            <a:r>
              <a:rPr lang="cs-CZ" altLang="cs-CZ" smtClean="0">
                <a:cs typeface="Times New Roman" panose="02020603050405020304" pitchFamily="18" charset="0"/>
              </a:rPr>
              <a:t> H, </a:t>
            </a:r>
            <a:r>
              <a:rPr lang="cs-CZ" altLang="cs-CZ" baseline="30000" smtClean="0">
                <a:cs typeface="Times New Roman" panose="02020603050405020304" pitchFamily="18" charset="0"/>
              </a:rPr>
              <a:t>14</a:t>
            </a:r>
            <a:r>
              <a:rPr lang="cs-CZ" altLang="cs-CZ" smtClean="0">
                <a:cs typeface="Times New Roman" panose="02020603050405020304" pitchFamily="18" charset="0"/>
              </a:rPr>
              <a:t> N, </a:t>
            </a:r>
            <a:r>
              <a:rPr lang="cs-CZ" altLang="cs-CZ" baseline="30000" smtClean="0">
                <a:cs typeface="Times New Roman" panose="02020603050405020304" pitchFamily="18" charset="0"/>
              </a:rPr>
              <a:t>19</a:t>
            </a:r>
            <a:r>
              <a:rPr lang="cs-CZ" altLang="cs-CZ" smtClean="0">
                <a:cs typeface="Times New Roman" panose="02020603050405020304" pitchFamily="18" charset="0"/>
              </a:rPr>
              <a:t> F, </a:t>
            </a:r>
            <a:r>
              <a:rPr lang="cs-CZ" altLang="cs-CZ" baseline="30000" smtClean="0">
                <a:cs typeface="Times New Roman" panose="02020603050405020304" pitchFamily="18" charset="0"/>
              </a:rPr>
              <a:t>23</a:t>
            </a:r>
            <a:r>
              <a:rPr lang="cs-CZ" altLang="cs-CZ" smtClean="0">
                <a:cs typeface="Times New Roman" panose="02020603050405020304" pitchFamily="18" charset="0"/>
              </a:rPr>
              <a:t> Na a</a:t>
            </a:r>
            <a:r>
              <a:rPr lang="en-US" altLang="cs-CZ" smtClean="0">
                <a:cs typeface="Times New Roman" panose="02020603050405020304" pitchFamily="18" charset="0"/>
              </a:rPr>
              <a:t>nd</a:t>
            </a:r>
            <a:r>
              <a:rPr lang="cs-CZ" altLang="cs-CZ" smtClean="0">
                <a:cs typeface="Times New Roman" panose="02020603050405020304" pitchFamily="18" charset="0"/>
              </a:rPr>
              <a:t> </a:t>
            </a:r>
            <a:r>
              <a:rPr lang="cs-CZ" altLang="cs-CZ" baseline="30000" smtClean="0">
                <a:cs typeface="Times New Roman" panose="02020603050405020304" pitchFamily="18" charset="0"/>
              </a:rPr>
              <a:t>31</a:t>
            </a:r>
            <a:r>
              <a:rPr lang="cs-CZ" altLang="cs-CZ" smtClean="0">
                <a:cs typeface="Times New Roman" panose="02020603050405020304" pitchFamily="18" charset="0"/>
              </a:rPr>
              <a:t>P</a:t>
            </a:r>
            <a:r>
              <a:rPr lang="en-US" altLang="cs-CZ" smtClean="0">
                <a:cs typeface="Times New Roman" panose="02020603050405020304" pitchFamily="18" charset="0"/>
              </a:rPr>
              <a:t> </a:t>
            </a:r>
            <a:r>
              <a:rPr lang="cs-CZ" altLang="cs-CZ" smtClean="0">
                <a:cs typeface="Times New Roman" panose="02020603050405020304" pitchFamily="18" charset="0"/>
              </a:rPr>
              <a:t>are useful, most of them </a:t>
            </a:r>
            <a:r>
              <a:rPr lang="cs-CZ" altLang="cs-CZ" baseline="30000" smtClean="0">
                <a:cs typeface="Times New Roman" panose="02020603050405020304" pitchFamily="18" charset="0"/>
              </a:rPr>
              <a:t>1</a:t>
            </a:r>
            <a:r>
              <a:rPr lang="cs-CZ" altLang="cs-CZ" smtClean="0">
                <a:cs typeface="Times New Roman" panose="02020603050405020304" pitchFamily="18" charset="0"/>
              </a:rPr>
              <a:t>H.</a:t>
            </a:r>
          </a:p>
          <a:p>
            <a:pPr>
              <a:spcBef>
                <a:spcPct val="0"/>
              </a:spcBef>
            </a:pPr>
            <a:endParaRPr lang="cs-CZ" altLang="cs-CZ" smtClean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cs-CZ" altLang="cs-CZ" b="1" i="1" smtClean="0">
                <a:cs typeface="Times New Roman" panose="02020603050405020304" pitchFamily="18" charset="0"/>
              </a:rPr>
              <a:t>Spatial resolution</a:t>
            </a:r>
            <a:r>
              <a:rPr lang="cs-CZ" altLang="cs-CZ" smtClean="0">
                <a:cs typeface="Times New Roman" panose="02020603050405020304" pitchFamily="18" charset="0"/>
              </a:rPr>
              <a:t>: 1 mm, </a:t>
            </a:r>
            <a:r>
              <a:rPr lang="cs-CZ" altLang="cs-CZ" b="1" i="1" smtClean="0">
                <a:cs typeface="Times New Roman" panose="02020603050405020304" pitchFamily="18" charset="0"/>
              </a:rPr>
              <a:t>time resolution</a:t>
            </a:r>
            <a:r>
              <a:rPr lang="cs-CZ" altLang="cs-CZ" smtClean="0">
                <a:cs typeface="Times New Roman" panose="02020603050405020304" pitchFamily="18" charset="0"/>
              </a:rPr>
              <a:t>: no theoretical limit,</a:t>
            </a:r>
          </a:p>
          <a:p>
            <a:pPr>
              <a:spcBef>
                <a:spcPct val="0"/>
              </a:spcBef>
            </a:pPr>
            <a:r>
              <a:rPr lang="cs-CZ" altLang="cs-CZ" smtClean="0">
                <a:cs typeface="Times New Roman" panose="02020603050405020304" pitchFamily="18" charset="0"/>
              </a:rPr>
              <a:t>in practice, only times in the range of 1 s are used</a:t>
            </a:r>
          </a:p>
          <a:p>
            <a:pPr>
              <a:spcBef>
                <a:spcPct val="0"/>
              </a:spcBef>
            </a:pPr>
            <a:endParaRPr lang="cs-CZ" altLang="cs-CZ" smtClean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cs-CZ" altLang="cs-CZ" b="1" i="1" smtClean="0">
                <a:cs typeface="Times New Roman" panose="02020603050405020304" pitchFamily="18" charset="0"/>
              </a:rPr>
              <a:t>Application</a:t>
            </a:r>
            <a:r>
              <a:rPr lang="cs-CZ" altLang="cs-CZ" smtClean="0">
                <a:cs typeface="Times New Roman" panose="02020603050405020304" pitchFamily="18" charset="0"/>
              </a:rPr>
              <a:t>: Analogous, as in computer tomography. More sensitive for</a:t>
            </a:r>
            <a:r>
              <a:rPr lang="en-US" altLang="cs-CZ" smtClean="0">
                <a:cs typeface="Times New Roman" panose="02020603050405020304" pitchFamily="18" charset="0"/>
              </a:rPr>
              <a:t> </a:t>
            </a:r>
            <a:r>
              <a:rPr lang="cs-CZ" altLang="cs-CZ" smtClean="0">
                <a:cs typeface="Times New Roman" panose="02020603050405020304" pitchFamily="18" charset="0"/>
              </a:rPr>
              <a:t>demyelinization processes.</a:t>
            </a:r>
            <a:endParaRPr lang="cs-CZ" altLang="cs-CZ" smtClean="0"/>
          </a:p>
          <a:p>
            <a:endParaRPr lang="en-US" altLang="cs-CZ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25CB99-CC20-43A0-8B9F-46FD1A428635}" type="slidenum">
              <a:rPr lang="cs-CZ" altLang="cs-CZ" sz="1200" smtClean="0"/>
              <a:pPr/>
              <a:t>33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332FF-E543-4156-8C31-C1BD236C66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867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9E78A-AC8F-4D71-877C-E30371BF16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80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EC5E4-DB06-42FD-BAD5-D3528441B6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44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1AAC9-98C1-44D5-A771-E8B0E789D6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64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35FE6-F1F9-4748-8702-E59E7DEAF8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38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EB763-B711-461E-BF99-A015F8CF51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18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3E95E-32AB-488F-B849-76B0E6A234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13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9ACFC-DA4F-4F97-83EF-0A1F9295B3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44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C2BAA-6109-4419-A9CE-D8A2D200D7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79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1860F-31AA-4B6E-B778-4CD68645CC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60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7D37-2D6E-40B1-8D67-83C6244E3D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48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1497F10-F8A4-40E5-9031-A0883DE7ED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79472C-A7D5-4519-8DAC-130B76FCFF5C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altLang="cs-CZ" sz="140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067800" cy="1676400"/>
          </a:xfrm>
        </p:spPr>
        <p:txBody>
          <a:bodyPr/>
          <a:lstStyle/>
          <a:p>
            <a:r>
              <a:rPr lang="en-US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alks and seminars on NS at 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(internal) </a:t>
            </a:r>
            <a:br>
              <a:rPr lang="en-GB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web server</a:t>
            </a:r>
            <a:r>
              <a:rPr lang="en-GB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of Medical Faculty 1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dec52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.lf1.cuni.cz</a:t>
            </a:r>
            <a:endParaRPr lang="cs-CZ" altLang="cs-CZ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438400"/>
            <a:ext cx="8763000" cy="3581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n-US" altLang="cs-CZ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seminar </a:t>
            </a:r>
            <a:r>
              <a:rPr lang="cs-CZ" altLang="cs-CZ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„Examination in Neurology“:</a:t>
            </a:r>
          </a:p>
          <a:p>
            <a:pPr>
              <a:buFontTx/>
              <a:buNone/>
            </a:pPr>
            <a:r>
              <a:rPr lang="en-GB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https://dec52.lf1.cuni.cz/~pmar/ftp/PPT-PATF/PPT-sem-EN/</a:t>
            </a:r>
          </a:p>
          <a:p>
            <a:pPr>
              <a:buFontTx/>
              <a:buNone/>
            </a:pPr>
            <a:r>
              <a:rPr lang="en-GB" altLang="cs-CZ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r>
              <a:rPr lang="en-GB" altLang="cs-CZ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and pdf files</a:t>
            </a:r>
            <a:endParaRPr lang="cs-CZ" altLang="cs-CZ" sz="2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Talks on NS:</a:t>
            </a:r>
          </a:p>
          <a:p>
            <a:pPr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GB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GB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dec52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.lf1.cuni.cz</a:t>
            </a:r>
            <a:r>
              <a:rPr lang="en-GB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/~</a:t>
            </a:r>
            <a:r>
              <a:rPr lang="en-GB" alt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pmar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/ftp/</a:t>
            </a:r>
            <a:r>
              <a:rPr lang="en-GB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PPT-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</a:t>
            </a:r>
            <a:r>
              <a:rPr lang="en-GB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Seminar </a:t>
            </a:r>
            <a:r>
              <a:rPr lang="cs-CZ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Diagnostic Methods:</a:t>
            </a:r>
          </a:p>
          <a:p>
            <a:pPr>
              <a:buFontTx/>
              <a:buNone/>
            </a:pPr>
            <a:r>
              <a:rPr lang="en-GB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SE-Nerv-Syst-Diag-EN-2025-etc.pptx</a:t>
            </a: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5800" y="885825"/>
            <a:ext cx="3352800" cy="1143000"/>
          </a:xfrm>
        </p:spPr>
        <p:txBody>
          <a:bodyPr/>
          <a:lstStyle/>
          <a:p>
            <a:r>
              <a:rPr lang="en-US" altLang="cs-CZ" b="1" smtClean="0"/>
              <a:t>Aphasia</a:t>
            </a:r>
            <a:endParaRPr lang="cs-CZ" altLang="cs-CZ" b="1" smtClean="0"/>
          </a:p>
        </p:txBody>
      </p:sp>
      <p:pic>
        <p:nvPicPr>
          <p:cNvPr id="15363" name="Picture 4" descr="Výsledek obrázku pro apha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4138"/>
            <a:ext cx="4648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Výsledek obrázku pro apha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2879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Výsledek obrázku pro apha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52725"/>
            <a:ext cx="5473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3F78E0-1B45-4757-94FF-5D47EE61F4BB}" type="slidenum">
              <a:rPr lang="cs-CZ" altLang="en-US" sz="1400" smtClean="0"/>
              <a:pPr/>
              <a:t>10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5563"/>
            <a:ext cx="7848600" cy="680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EE0DB0-F695-4BF3-9D56-4EA92448BBA1}" type="slidenum">
              <a:rPr lang="cs-CZ" altLang="en-US" sz="1400" smtClean="0"/>
              <a:pPr/>
              <a:t>11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34400" cy="649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797816-AF08-411B-9F6B-CC73252D76FD}" type="slidenum">
              <a:rPr lang="cs-CZ" altLang="en-US" sz="1400" smtClean="0"/>
              <a:pPr/>
              <a:t>12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83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8229600" cy="1143000"/>
          </a:xfrm>
        </p:spPr>
        <p:txBody>
          <a:bodyPr/>
          <a:lstStyle/>
          <a:p>
            <a:pPr algn="l"/>
            <a:r>
              <a:rPr lang="cs-CZ" altLang="cs-CZ" sz="400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Glasgow coma scale</a:t>
            </a:r>
          </a:p>
        </p:txBody>
      </p:sp>
      <p:pic>
        <p:nvPicPr>
          <p:cNvPr id="18436" name="Picture 6" descr="Výsledek obrázku pro gcs chi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10078" r="9459" b="1732"/>
          <a:stretch>
            <a:fillRect/>
          </a:stretch>
        </p:blipFill>
        <p:spPr bwMode="auto">
          <a:xfrm>
            <a:off x="242888" y="3505200"/>
            <a:ext cx="387191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Content Placeholder 2"/>
          <p:cNvSpPr>
            <a:spLocks/>
          </p:cNvSpPr>
          <p:nvPr/>
        </p:nvSpPr>
        <p:spPr bwMode="auto">
          <a:xfrm>
            <a:off x="-381000" y="1066800"/>
            <a:ext cx="6172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Glasgow coma scale (GCS)</a:t>
            </a:r>
          </a:p>
          <a:p>
            <a:pPr lvl="1">
              <a:defRPr/>
            </a:pPr>
            <a:r>
              <a:rPr lang="en-US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differences for adults and </a:t>
            </a: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small children</a:t>
            </a:r>
          </a:p>
          <a:p>
            <a:pPr lvl="1">
              <a:defRPr/>
            </a:pPr>
            <a:r>
              <a:rPr lang="en-US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lowest possible score: 3</a:t>
            </a:r>
          </a:p>
          <a:p>
            <a:pPr lvl="1">
              <a:defRPr/>
            </a:pPr>
            <a:r>
              <a:rPr lang="en-US" alt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highest: 15 (fully conscious)</a:t>
            </a: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F24F922-CB8E-4363-AEA6-54872E6C6A60}" type="slidenum">
              <a:rPr lang="cs-CZ" altLang="en-US" sz="1400" smtClean="0"/>
              <a:pPr/>
              <a:t>13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Image result for cranial nerv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685800"/>
            <a:ext cx="63912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324600" cy="1143000"/>
          </a:xfrm>
        </p:spPr>
        <p:txBody>
          <a:bodyPr/>
          <a:lstStyle/>
          <a:p>
            <a: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Examination of cranial nerves</a:t>
            </a:r>
            <a:endParaRPr lang="en-US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0" y="5029200"/>
            <a:ext cx="7772400" cy="1905000"/>
          </a:xfrm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I ol</a:t>
            </a:r>
            <a:r>
              <a:rPr lang="en-GB" altLang="cs-CZ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actory nerve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II optic nerve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III, IV, VI oculomotor nerves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9B2ACB-B7D2-4F7A-A292-EC55D340C506}" type="slidenum">
              <a:rPr lang="cs-CZ" altLang="en-US" sz="1400" smtClean="0"/>
              <a:pPr/>
              <a:t>14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28688" y="177800"/>
            <a:ext cx="7772400" cy="1143000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Visual field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Výsledek obrázku pro visual fiel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3514725"/>
            <a:ext cx="4295775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Výsledek obrázku pro visual fie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43513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Výsledek obrázku pro visual fiel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295400"/>
            <a:ext cx="40100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8FF699-D8B6-41DF-A5E2-105CD0D55990}" type="slidenum">
              <a:rPr lang="cs-CZ" altLang="en-US" sz="1400" smtClean="0"/>
              <a:pPr/>
              <a:t>15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09600" y="5638800"/>
            <a:ext cx="7772400" cy="1143000"/>
          </a:xfrm>
        </p:spPr>
        <p:txBody>
          <a:bodyPr/>
          <a:lstStyle/>
          <a:p>
            <a:r>
              <a:rPr lang="en-US" altLang="cs-CZ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Ocul</a:t>
            </a:r>
            <a:r>
              <a:rPr lang="cs-CZ" altLang="cs-CZ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</a:t>
            </a:r>
            <a:r>
              <a:rPr lang="en-US" altLang="cs-CZ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nerves</a:t>
            </a:r>
            <a:endParaRPr lang="cs-CZ" altLang="cs-CZ" b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1" name="Picture 2" descr="Výsledek obrázku pro okohybne ne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457200"/>
            <a:ext cx="69723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1"/>
          <p:cNvSpPr txBox="1">
            <a:spLocks/>
          </p:cNvSpPr>
          <p:nvPr/>
        </p:nvSpPr>
        <p:spPr bwMode="auto">
          <a:xfrm>
            <a:off x="693738" y="4495800"/>
            <a:ext cx="487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of cranial nerves</a:t>
            </a:r>
            <a:endParaRPr lang="en-US" altLang="cs-CZ" sz="44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F56A18-A491-482C-BE48-E092FB430D1E}" type="slidenum">
              <a:rPr lang="cs-CZ" altLang="en-US" sz="1400" smtClean="0"/>
              <a:pPr/>
              <a:t>16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93738" y="211138"/>
            <a:ext cx="4876800" cy="1143000"/>
          </a:xfrm>
        </p:spPr>
        <p:txBody>
          <a:bodyPr/>
          <a:lstStyle/>
          <a:p>
            <a: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Examination of cranial nerves</a:t>
            </a:r>
            <a:endParaRPr lang="en-US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2767013" cy="4114800"/>
          </a:xfrm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V trigeminal nerve</a:t>
            </a:r>
          </a:p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VII facial nerve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2" descr="Výsledek obrázku pro trigeminal ne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5524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Výsledek obrázku pro facial nerve palsy central vs periphe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29000"/>
            <a:ext cx="56642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5A71EF-BD8E-4269-B1DB-D3A49175D887}" type="slidenum">
              <a:rPr lang="cs-CZ" altLang="en-US" sz="1400" smtClean="0"/>
              <a:pPr/>
              <a:t>17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3765550" cy="1981200"/>
          </a:xfrm>
        </p:spPr>
        <p:txBody>
          <a:bodyPr/>
          <a:lstStyle/>
          <a:p>
            <a: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Examination of cranial nerves</a:t>
            </a:r>
            <a:endParaRPr lang="en-US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42900" y="3402013"/>
            <a:ext cx="3079750" cy="2743200"/>
          </a:xfrm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VIII stato-acoustic nerve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8" descr="Výsledek obrázku pro vestibular syndrome hu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0"/>
            <a:ext cx="5481637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2ED6E6-2820-43CA-B367-BB88382BCE0B}" type="slidenum">
              <a:rPr lang="cs-CZ" altLang="en-US" sz="1400" smtClean="0"/>
              <a:pPr/>
              <a:t>18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Výsledek obrázku pro gag ref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28956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528888"/>
            <a:ext cx="6173788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7088"/>
          </a:xfrm>
        </p:spPr>
        <p:txBody>
          <a:bodyPr/>
          <a:lstStyle/>
          <a:p>
            <a: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Examination of cranial nerves</a:t>
            </a:r>
            <a:endParaRPr lang="en-US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3581400" cy="2232025"/>
          </a:xfrm>
        </p:spPr>
        <p:txBody>
          <a:bodyPr/>
          <a:lstStyle/>
          <a:p>
            <a:r>
              <a:rPr lang="cs-CZ" altLang="cs-CZ" sz="2800" smtClean="0">
                <a:latin typeface="Arial" panose="020B0604020202020204" pitchFamily="34" charset="0"/>
                <a:cs typeface="Arial" panose="020B0604020202020204" pitchFamily="34" charset="0"/>
              </a:rPr>
              <a:t>IX glossopharyngeus</a:t>
            </a:r>
          </a:p>
          <a:p>
            <a:r>
              <a:rPr lang="cs-CZ" altLang="cs-CZ" sz="2800" smtClean="0">
                <a:latin typeface="Arial" panose="020B0604020202020204" pitchFamily="34" charset="0"/>
                <a:cs typeface="Arial" panose="020B0604020202020204" pitchFamily="34" charset="0"/>
              </a:rPr>
              <a:t>X vagus</a:t>
            </a:r>
          </a:p>
          <a:p>
            <a:r>
              <a:rPr lang="cs-CZ" altLang="cs-CZ" sz="2800" smtClean="0">
                <a:latin typeface="Arial" panose="020B0604020202020204" pitchFamily="34" charset="0"/>
                <a:cs typeface="Arial" panose="020B0604020202020204" pitchFamily="34" charset="0"/>
              </a:rPr>
              <a:t>XI accessorius</a:t>
            </a:r>
          </a:p>
          <a:p>
            <a:r>
              <a:rPr lang="cs-CZ" altLang="cs-CZ" sz="2800" smtClean="0">
                <a:latin typeface="Arial" panose="020B0604020202020204" pitchFamily="34" charset="0"/>
                <a:cs typeface="Arial" panose="020B0604020202020204" pitchFamily="34" charset="0"/>
              </a:rPr>
              <a:t>XII hypoglossus</a:t>
            </a:r>
            <a:endParaRPr lang="en-US" altLang="cs-CZ" sz="2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4" name="Picture 6" descr="Výsledek obrázku pro bulbar pals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03325"/>
            <a:ext cx="488315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762000"/>
            <a:ext cx="18224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Content Placeholder 2"/>
          <p:cNvSpPr txBox="1">
            <a:spLocks/>
          </p:cNvSpPr>
          <p:nvPr/>
        </p:nvSpPr>
        <p:spPr bwMode="auto">
          <a:xfrm>
            <a:off x="609600" y="762000"/>
            <a:ext cx="44196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location: cerebral‘bulbus’, bulbar paralysis/ bulbar palsy</a:t>
            </a:r>
            <a:endParaRPr lang="en-US" altLang="cs-CZ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DA9B05-5F3E-4B20-9D90-325C15727DE4}" type="slidenum">
              <a:rPr lang="cs-CZ" altLang="en-US" sz="1400" smtClean="0"/>
              <a:pPr/>
              <a:t>19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Výsledek obrázku pro neuroscience f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77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641350" y="1295400"/>
            <a:ext cx="7848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in neurology</a:t>
            </a:r>
            <a:r>
              <a:rPr lang="cs-CZ" altLang="cs-CZ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of </a:t>
            </a:r>
            <a:r>
              <a:rPr lang="en-GB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ologic</a:t>
            </a:r>
            <a:r>
              <a:rPr lang="en-US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iolog</a:t>
            </a:r>
            <a:r>
              <a:rPr lang="en-US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</a:t>
            </a:r>
            <a:r>
              <a:rPr lang="en-GB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aculty of </a:t>
            </a:r>
            <a:r>
              <a:rPr lang="en-GB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edicine</a:t>
            </a:r>
            <a:b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</a:t>
            </a:r>
            <a:r>
              <a:rPr lang="en-GB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niversity</a:t>
            </a:r>
            <a:r>
              <a:rPr lang="cs-CZ" altLang="cs-CZ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F395801-B8F3-4DA2-B2FB-FAEE1BCA0F96}" type="slidenum">
              <a:rPr lang="cs-CZ" altLang="en-US" sz="1400" smtClean="0"/>
              <a:pPr/>
              <a:t>2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958975"/>
          </a:xfrm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Examination of cranial nerves/ bulbar paralysis/ palsy</a:t>
            </a:r>
            <a:b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smtClean="0">
                <a:latin typeface="Arial" panose="020B0604020202020204" pitchFamily="34" charset="0"/>
                <a:cs typeface="Arial" panose="020B0604020202020204" pitchFamily="34" charset="0"/>
              </a:rPr>
              <a:t>(bulbus </a:t>
            </a:r>
            <a:r>
              <a:rPr lang="en-GB" altLang="cs-CZ" sz="360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3600" smtClean="0">
                <a:latin typeface="Arial" panose="020B0604020202020204" pitchFamily="34" charset="0"/>
                <a:cs typeface="Arial" panose="020B0604020202020204" pitchFamily="34" charset="0"/>
              </a:rPr>
              <a:t>medulla oblongata)</a:t>
            </a: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304800" y="1905000"/>
            <a:ext cx="6172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</a:p>
          <a:p>
            <a:pPr>
              <a:spcBef>
                <a:spcPct val="0"/>
              </a:spcBef>
            </a:pP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dysphagia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difficulty in swallowing)</a:t>
            </a:r>
          </a:p>
          <a:p>
            <a:pPr>
              <a:spcBef>
                <a:spcPct val="0"/>
              </a:spcBef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difficulty in chewing</a:t>
            </a:r>
          </a:p>
          <a:p>
            <a:pPr>
              <a:spcBef>
                <a:spcPct val="0"/>
              </a:spcBef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nasal regurgitation</a:t>
            </a:r>
          </a:p>
          <a:p>
            <a:pPr>
              <a:spcBef>
                <a:spcPct val="0"/>
              </a:spcBef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slurring of speech</a:t>
            </a:r>
          </a:p>
          <a:p>
            <a:pPr>
              <a:spcBef>
                <a:spcPct val="0"/>
              </a:spcBef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difficulty in handling secretions</a:t>
            </a:r>
          </a:p>
          <a:p>
            <a:pPr>
              <a:spcBef>
                <a:spcPct val="0"/>
              </a:spcBef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choking on liquids</a:t>
            </a:r>
          </a:p>
          <a:p>
            <a:pPr>
              <a:spcBef>
                <a:spcPct val="0"/>
              </a:spcBef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dysphonia (defective use of the voice, inability to produce sound due to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muscular /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laryngeal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weakness)</a:t>
            </a:r>
          </a:p>
          <a:p>
            <a:pPr>
              <a:spcBef>
                <a:spcPct val="0"/>
              </a:spcBef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ysarthria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(difficulty in articulating words due to a CNS problem)</a:t>
            </a:r>
          </a:p>
        </p:txBody>
      </p:sp>
      <p:sp>
        <p:nvSpPr>
          <p:cNvPr id="29700" name="Content Placeholder 2"/>
          <p:cNvSpPr txBox="1">
            <a:spLocks/>
          </p:cNvSpPr>
          <p:nvPr/>
        </p:nvSpPr>
        <p:spPr bwMode="auto">
          <a:xfrm>
            <a:off x="5334000" y="1958975"/>
            <a:ext cx="35814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IX glossopharyngeus</a:t>
            </a:r>
          </a:p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X vagus</a:t>
            </a:r>
          </a:p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XI accessorius</a:t>
            </a:r>
          </a:p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XII hypoglossus</a:t>
            </a:r>
            <a:endParaRPr lang="en-US" altLang="cs-CZ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DDC181-3A1E-4E8B-B44A-55794E4D3EA8}" type="slidenum">
              <a:rPr lang="cs-CZ" altLang="en-US" sz="1400" smtClean="0"/>
              <a:pPr/>
              <a:t>20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77863" y="228600"/>
            <a:ext cx="7772400" cy="1354138"/>
          </a:xfrm>
        </p:spPr>
        <p:txBody>
          <a:bodyPr/>
          <a:lstStyle/>
          <a:p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Extremities</a:t>
            </a:r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77863" y="1524000"/>
            <a:ext cx="7772400" cy="4876800"/>
          </a:xfrm>
        </p:spPr>
        <p:txBody>
          <a:bodyPr/>
          <a:lstStyle/>
          <a:p>
            <a:r>
              <a:rPr lang="cs-CZ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Range of movements</a:t>
            </a:r>
            <a:endParaRPr lang="en-US" altLang="cs-CZ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active (paresis - neurology) X passive (skeletal, joint or ligaments - orthopaedics)</a:t>
            </a:r>
            <a:endParaRPr lang="en-US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strength, muscle tone</a:t>
            </a:r>
            <a:endParaRPr lang="en-US" altLang="cs-CZ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paretic pyramidal signs (Mingazzini, Dufour)</a:t>
            </a:r>
            <a:endParaRPr lang="en-US" altLang="cs-CZ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irritative pyramidal signs (Babinski, Juster)</a:t>
            </a:r>
            <a:endParaRPr lang="en-US" altLang="cs-CZ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myotatic reflexes (spinal cord segment responses)</a:t>
            </a:r>
            <a:endParaRPr lang="en-US" altLang="cs-CZ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cerebellar syndromes</a:t>
            </a:r>
            <a:endParaRPr lang="en-US" altLang="cs-CZ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taxis, diadochokinesis, muscle atonia, intention tremor</a:t>
            </a:r>
            <a:endParaRPr lang="en-US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extrapyramidal syndrome</a:t>
            </a:r>
            <a:endParaRPr lang="en-US" altLang="cs-CZ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elementary postural reflexes</a:t>
            </a:r>
            <a:endParaRPr lang="en-US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rigidity, bradykinesia, static tremor </a:t>
            </a:r>
          </a:p>
        </p:txBody>
      </p:sp>
      <p:sp>
        <p:nvSpPr>
          <p:cNvPr id="307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2221D6-812D-4B13-AABB-59487EB059BF}" type="slidenum">
              <a:rPr lang="cs-CZ" altLang="en-US" sz="1400" smtClean="0"/>
              <a:pPr/>
              <a:t>21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88975" y="76200"/>
            <a:ext cx="7772400" cy="609600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Spinal reflexes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1" name="Picture 2" descr="Výsledek obrázku pro stretch refl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879475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A3608FF-537D-41D1-BFE9-A5D47DA1252A}" type="slidenum">
              <a:rPr lang="cs-CZ" altLang="en-US" sz="1400" smtClean="0"/>
              <a:pPr/>
              <a:t>22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Standing and gait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5" name="Picture 2" descr="Výsledek obrázku pro romberg t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43188"/>
            <a:ext cx="1905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70125"/>
            <a:ext cx="493395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0768A8-0787-4F93-BDB9-3B6A79217A98}" type="slidenum">
              <a:rPr lang="cs-CZ" altLang="en-US" sz="1400" smtClean="0"/>
              <a:pPr/>
              <a:t>23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4450" y="76200"/>
            <a:ext cx="9067800" cy="642938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Somatosensory examination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-12700" y="931863"/>
            <a:ext cx="4305300" cy="5834062"/>
          </a:xfrm>
        </p:spPr>
        <p:txBody>
          <a:bodyPr/>
          <a:lstStyle/>
          <a:p>
            <a:r>
              <a:rPr lang="cs-CZ" altLang="cs-CZ" u="sng" smtClean="0">
                <a:latin typeface="Arial" panose="020B0604020202020204" pitchFamily="34" charset="0"/>
                <a:cs typeface="Arial" panose="020B0604020202020204" pitchFamily="34" charset="0"/>
              </a:rPr>
              <a:t>touch and pressure </a:t>
            </a:r>
          </a:p>
          <a:p>
            <a:r>
              <a:rPr lang="cs-CZ" altLang="cs-CZ" u="sng" smtClean="0">
                <a:latin typeface="Arial" panose="020B0604020202020204" pitchFamily="34" charset="0"/>
                <a:cs typeface="Arial" panose="020B0604020202020204" pitchFamily="34" charset="0"/>
              </a:rPr>
              <a:t>deep sensation, proprioception</a:t>
            </a:r>
            <a:endParaRPr lang="en-US" altLang="cs-CZ" u="sn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lemniscal, dorsal column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u="sng" smtClean="0">
                <a:latin typeface="Arial" panose="020B0604020202020204" pitchFamily="34" charset="0"/>
                <a:cs typeface="Arial" panose="020B0604020202020204" pitchFamily="34" charset="0"/>
              </a:rPr>
              <a:t>pain and thermic sensation</a:t>
            </a:r>
            <a:endParaRPr lang="en-US" altLang="cs-CZ" u="sn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spinothalamic tract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u="sng" smtClean="0">
                <a:latin typeface="Arial" panose="020B0604020202020204" pitchFamily="34" charset="0"/>
                <a:cs typeface="Arial" panose="020B0604020202020204" pitchFamily="34" charset="0"/>
              </a:rPr>
              <a:t>vibration sense by tuning fork</a:t>
            </a:r>
            <a:endParaRPr lang="en-US" altLang="cs-CZ" u="sn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dorsal column</a:t>
            </a:r>
          </a:p>
        </p:txBody>
      </p:sp>
      <p:pic>
        <p:nvPicPr>
          <p:cNvPr id="35844" name="Picture 5" descr="Výsledek obrázku pro dermato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1066800"/>
            <a:ext cx="5105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 descr="Výsledek obrázku pro spinal tra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4648200"/>
            <a:ext cx="37131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5234BA-AD03-4A05-98DA-D2FE21C6026F}" type="slidenum">
              <a:rPr lang="cs-CZ" altLang="en-US" sz="1400" smtClean="0"/>
              <a:pPr/>
              <a:t>24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Spinal tracts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7" name="Picture 2" descr="Výsledek obrázku pro spinal tra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72771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46D139-E6D9-412A-A07A-805092A0FA6F}" type="slidenum">
              <a:rPr lang="cs-CZ" altLang="en-US" sz="1400" smtClean="0"/>
              <a:pPr/>
              <a:t>25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4038600" cy="2362200"/>
          </a:xfrm>
        </p:spPr>
        <p:txBody>
          <a:bodyPr/>
          <a:lstStyle/>
          <a:p>
            <a:pPr algn="l"/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What should we know about spinal tracts?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2" descr="Výsledek obrázku pro spinal syndro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35718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 descr="Výsledek obrázku pro spinal tra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37131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A01EA5-A671-46E9-90A8-AABFB6452E71}" type="slidenum">
              <a:rPr lang="cs-CZ" altLang="en-US" sz="1400" smtClean="0"/>
              <a:pPr/>
              <a:t>26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2350"/>
            <a:ext cx="63246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409575" y="-76200"/>
            <a:ext cx="6827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Reciprocal action of sympathetic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and parasympathetic nerves</a:t>
            </a:r>
          </a:p>
        </p:txBody>
      </p:sp>
      <p:sp>
        <p:nvSpPr>
          <p:cNvPr id="3891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6A9F39E-BC92-43AC-BE96-EB3617D8B02B}" type="slidenum">
              <a:rPr lang="cs-CZ" altLang="en-US" sz="1400" smtClean="0"/>
              <a:pPr/>
              <a:t>27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68338" y="17463"/>
            <a:ext cx="7772400" cy="1143000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Other examination</a:t>
            </a:r>
            <a: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772400" cy="5334000"/>
          </a:xfrm>
        </p:spPr>
        <p:txBody>
          <a:bodyPr/>
          <a:lstStyle/>
          <a:p>
            <a:pPr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lumbar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punction</a:t>
            </a:r>
            <a:endParaRPr lang="en-US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radiodiagnostics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isotope methods</a:t>
            </a:r>
          </a:p>
          <a:p>
            <a:pPr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USG + Doppler</a:t>
            </a:r>
          </a:p>
          <a:p>
            <a:pPr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Angiography, </a:t>
            </a:r>
          </a:p>
          <a:p>
            <a:pPr marL="0" indent="0">
              <a:buFontTx/>
              <a:buNone/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digital subtraction A.</a:t>
            </a:r>
          </a:p>
          <a:p>
            <a:pPr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EEG</a:t>
            </a:r>
          </a:p>
          <a:p>
            <a:pPr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sleep examination</a:t>
            </a:r>
          </a:p>
          <a:p>
            <a:pPr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evocated 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potencials</a:t>
            </a:r>
            <a:endParaRPr lang="en-US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laboratory methods</a:t>
            </a:r>
          </a:p>
          <a:p>
            <a:pPr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meningeal signs</a:t>
            </a:r>
          </a:p>
          <a:p>
            <a:pPr>
              <a:defRPr/>
            </a:pP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ventriculography</a:t>
            </a:r>
            <a:endParaRPr lang="en-US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pneumoencephalography</a:t>
            </a:r>
            <a:endParaRPr lang="en-US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39940" name="Picture 5" descr="Výsledek obrázku pro mri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081088"/>
            <a:ext cx="44196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28E712-E3C9-46D1-A373-1CC1D0B51B63}" type="slidenum">
              <a:rPr lang="cs-CZ" altLang="en-US" sz="1400" smtClean="0"/>
              <a:pPr/>
              <a:t>28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Výsledek obrázku pro lumbar pun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395788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725488" y="52388"/>
            <a:ext cx="7772400" cy="938212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Lumbar punction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763" y="990600"/>
            <a:ext cx="5786437" cy="4648200"/>
          </a:xfrm>
        </p:spPr>
        <p:txBody>
          <a:bodyPr/>
          <a:lstStyle/>
          <a:p>
            <a:pPr>
              <a:defRPr/>
            </a:pPr>
            <a:r>
              <a:rPr lang="en-US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r>
              <a:rPr lang="en-US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diagnostics of neuroinfections, demyelinization diseases, tumours, ruling out intracranial hemorrhages</a:t>
            </a: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contrai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ndications</a:t>
            </a:r>
            <a:r>
              <a:rPr lang="en-US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high intracranial pressure, expansive intracranial processes, sepsis, local infection, hemorrhagic diateses, vertebral</a:t>
            </a:r>
          </a:p>
          <a:p>
            <a:pPr marL="0" indent="0">
              <a:buFontTx/>
              <a:buNone/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deformities</a:t>
            </a: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postpunction</a:t>
            </a:r>
            <a:r>
              <a:rPr lang="en-US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syndrome</a:t>
            </a:r>
          </a:p>
          <a:p>
            <a:pPr>
              <a:defRPr/>
            </a:pPr>
            <a:endParaRPr lang="cs-CZ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5" name="Picture 4" descr="Výsledek obrázku pro lumbar pun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990600"/>
            <a:ext cx="350202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45EF69-078C-4225-80EB-1C0850186A70}" type="slidenum">
              <a:rPr lang="cs-CZ" altLang="en-US" sz="1400" smtClean="0"/>
              <a:pPr/>
              <a:t>29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Examination methods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patient history (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anamnesis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tatus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 praesens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objective examination</a:t>
            </a: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laboratory examination</a:t>
            </a: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(therapeutic plan)</a:t>
            </a:r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FB9E33-E2A2-4BE6-A35C-F29261E4F283}" type="slidenum">
              <a:rPr lang="cs-CZ" altLang="en-US" sz="1400" smtClean="0"/>
              <a:pPr/>
              <a:t>3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Výsledek obrázku pro cerebrospinal fluid findings in 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9" b="6480"/>
          <a:stretch>
            <a:fillRect/>
          </a:stretch>
        </p:blipFill>
        <p:spPr bwMode="auto">
          <a:xfrm>
            <a:off x="4673600" y="76200"/>
            <a:ext cx="4038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-152400" y="257175"/>
            <a:ext cx="5638800" cy="1143000"/>
          </a:xfrm>
        </p:spPr>
        <p:txBody>
          <a:bodyPr/>
          <a:lstStyle/>
          <a:p>
            <a: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Findings in cerebrospinal fluid</a:t>
            </a:r>
            <a:endParaRPr lang="en-US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8" name="Picture 2" descr="Výsledek obrázku pro cerebrospinal fluid find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36938"/>
            <a:ext cx="7061200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Výsledek obrázku pro cerebrospinal fluid lymphocy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33550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F9C715-23B1-45C1-BF0D-5D3295AD292E}" type="slidenum">
              <a:rPr lang="cs-CZ" altLang="en-US" sz="1400" smtClean="0"/>
              <a:pPr/>
              <a:t>30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609600"/>
          </a:xfrm>
        </p:spPr>
        <p:txBody>
          <a:bodyPr/>
          <a:lstStyle/>
          <a:p>
            <a:r>
              <a:rPr lang="en-GB" altLang="cs-CZ" smtClean="0">
                <a:latin typeface="Arial" panose="020B0604020202020204" pitchFamily="34" charset="0"/>
                <a:cs typeface="Arial" panose="020B0604020202020204" pitchFamily="34" charset="0"/>
              </a:rPr>
              <a:t>Imaging M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GB" altLang="cs-CZ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lang="en-GB" altLang="cs-CZ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99538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BE2730-FEBB-44C1-A3B4-B2D22785590D}" type="slidenum">
              <a:rPr lang="cs-CZ" altLang="en-US" sz="1400" smtClean="0"/>
              <a:pPr/>
              <a:t>31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Imaging Methods/ Radiodiagnostics</a:t>
            </a:r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712788" y="1676400"/>
            <a:ext cx="8278812" cy="4648200"/>
          </a:xfrm>
        </p:spPr>
        <p:txBody>
          <a:bodyPr/>
          <a:lstStyle/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8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Mor</a:t>
            </a:r>
            <a:r>
              <a:rPr lang="en-US" altLang="cs-CZ" sz="2800" b="1" dirty="0" err="1" smtClean="0">
                <a:solidFill>
                  <a:srgbClr val="008000"/>
                </a:solidFill>
                <a:latin typeface="Arial" panose="020B0604020202020204" pitchFamily="34" charset="0"/>
              </a:rPr>
              <a:t>phological</a:t>
            </a:r>
            <a:r>
              <a:rPr lang="en-US" altLang="cs-CZ" sz="28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 investigation </a:t>
            </a:r>
            <a:r>
              <a:rPr lang="cs-CZ" altLang="cs-CZ" sz="28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met</a:t>
            </a:r>
            <a:r>
              <a:rPr lang="en-US" altLang="cs-CZ" sz="28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h</a:t>
            </a:r>
            <a:r>
              <a:rPr lang="cs-CZ" altLang="cs-CZ" sz="28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od</a:t>
            </a:r>
            <a:r>
              <a:rPr lang="en-US" altLang="cs-CZ" sz="28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8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 (</a:t>
            </a:r>
            <a:r>
              <a:rPr lang="en-US" altLang="cs-CZ" sz="28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imaging</a:t>
            </a:r>
            <a:r>
              <a:rPr lang="cs-CZ" altLang="cs-CZ" sz="28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)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en-US" altLang="cs-CZ" sz="2400" b="1" dirty="0" smtClean="0">
                <a:latin typeface="Arial" panose="020B0604020202020204" pitchFamily="34" charset="0"/>
              </a:rPr>
              <a:t>X ray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en-US" altLang="cs-CZ" sz="2400" b="1" dirty="0" smtClean="0">
                <a:latin typeface="Arial" panose="020B0604020202020204" pitchFamily="34" charset="0"/>
              </a:rPr>
              <a:t>Computational</a:t>
            </a:r>
            <a:r>
              <a:rPr lang="cs-CZ" altLang="cs-CZ" sz="2400" b="1" dirty="0" smtClean="0">
                <a:latin typeface="Arial" panose="020B0604020202020204" pitchFamily="34" charset="0"/>
              </a:rPr>
              <a:t> tomogra</a:t>
            </a:r>
            <a:r>
              <a:rPr lang="en-US" altLang="cs-CZ" sz="2400" b="1" dirty="0" err="1" smtClean="0">
                <a:latin typeface="Arial" panose="020B0604020202020204" pitchFamily="34" charset="0"/>
              </a:rPr>
              <a:t>phy</a:t>
            </a:r>
            <a:r>
              <a:rPr lang="en-US" altLang="cs-CZ" sz="2400" b="1" dirty="0" smtClean="0"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cs-CZ" altLang="cs-CZ" sz="2400" b="1" dirty="0" smtClean="0">
                <a:latin typeface="Arial" panose="020B0604020202020204" pitchFamily="34" charset="0"/>
              </a:rPr>
              <a:t>Po</a:t>
            </a:r>
            <a:r>
              <a:rPr lang="en-US" altLang="cs-CZ" sz="2400" b="1" dirty="0" smtClean="0">
                <a:latin typeface="Arial" panose="020B0604020202020204" pitchFamily="34" charset="0"/>
              </a:rPr>
              <a:t>s</a:t>
            </a:r>
            <a:r>
              <a:rPr lang="cs-CZ" altLang="cs-CZ" sz="2400" b="1" dirty="0" smtClean="0">
                <a:latin typeface="Arial" panose="020B0604020202020204" pitchFamily="34" charset="0"/>
              </a:rPr>
              <a:t>itron emis</a:t>
            </a:r>
            <a:r>
              <a:rPr lang="en-US" altLang="cs-CZ" sz="2400" b="1" dirty="0" err="1" smtClean="0">
                <a:latin typeface="Arial" panose="020B0604020202020204" pitchFamily="34" charset="0"/>
              </a:rPr>
              <a:t>sion</a:t>
            </a:r>
            <a:r>
              <a:rPr lang="cs-CZ" altLang="cs-CZ" sz="2400" b="1" dirty="0" smtClean="0">
                <a:latin typeface="Arial" panose="020B0604020202020204" pitchFamily="34" charset="0"/>
              </a:rPr>
              <a:t> tomogra</a:t>
            </a:r>
            <a:r>
              <a:rPr lang="en-US" altLang="cs-CZ" sz="2400" b="1" dirty="0" err="1" smtClean="0">
                <a:latin typeface="Arial" panose="020B0604020202020204" pitchFamily="34" charset="0"/>
              </a:rPr>
              <a:t>phy</a:t>
            </a:r>
            <a:r>
              <a:rPr lang="cs-CZ" altLang="cs-CZ" sz="2400" b="1" dirty="0" smtClean="0">
                <a:latin typeface="Arial" panose="020B0604020202020204" pitchFamily="34" charset="0"/>
              </a:rPr>
              <a:t> (PET)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cs-CZ" altLang="cs-CZ" sz="2400" b="1" dirty="0" smtClean="0">
                <a:latin typeface="Arial" panose="020B0604020202020204" pitchFamily="34" charset="0"/>
              </a:rPr>
              <a:t>(Nu</a:t>
            </a:r>
            <a:r>
              <a:rPr lang="en-US" altLang="cs-CZ" sz="2400" b="1" dirty="0" smtClean="0">
                <a:latin typeface="Arial" panose="020B0604020202020204" pitchFamily="34" charset="0"/>
              </a:rPr>
              <a:t>clear</a:t>
            </a:r>
            <a:r>
              <a:rPr lang="cs-CZ" altLang="cs-CZ" sz="2400" b="1" dirty="0" smtClean="0">
                <a:latin typeface="Arial" panose="020B0604020202020204" pitchFamily="34" charset="0"/>
              </a:rPr>
              <a:t>) magnetic re</a:t>
            </a:r>
            <a:r>
              <a:rPr lang="en-US" altLang="cs-CZ" sz="2400" b="1" dirty="0" smtClean="0">
                <a:latin typeface="Arial" panose="020B0604020202020204" pitchFamily="34" charset="0"/>
              </a:rPr>
              <a:t>s</a:t>
            </a:r>
            <a:r>
              <a:rPr lang="cs-CZ" altLang="cs-CZ" sz="2400" b="1" dirty="0" smtClean="0">
                <a:latin typeface="Arial" panose="020B0604020202020204" pitchFamily="34" charset="0"/>
              </a:rPr>
              <a:t>onance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cs-CZ" altLang="cs-CZ" sz="2400" b="1" dirty="0" smtClean="0">
                <a:latin typeface="Arial" panose="020B0604020202020204" pitchFamily="34" charset="0"/>
              </a:rPr>
              <a:t>Fun</a:t>
            </a:r>
            <a:r>
              <a:rPr lang="en-US" altLang="cs-CZ" sz="2400" b="1" dirty="0" err="1" smtClean="0">
                <a:latin typeface="Arial" panose="020B0604020202020204" pitchFamily="34" charset="0"/>
              </a:rPr>
              <a:t>ctional</a:t>
            </a:r>
            <a:r>
              <a:rPr lang="cs-CZ" altLang="cs-CZ" sz="2400" b="1" dirty="0" smtClean="0">
                <a:latin typeface="Arial" panose="020B0604020202020204" pitchFamily="34" charset="0"/>
              </a:rPr>
              <a:t> magnetic re</a:t>
            </a:r>
            <a:r>
              <a:rPr lang="en-US" altLang="cs-CZ" sz="2400" b="1" dirty="0" smtClean="0">
                <a:latin typeface="Arial" panose="020B0604020202020204" pitchFamily="34" charset="0"/>
              </a:rPr>
              <a:t>s</a:t>
            </a:r>
            <a:r>
              <a:rPr lang="cs-CZ" altLang="cs-CZ" sz="2400" b="1" dirty="0" smtClean="0">
                <a:latin typeface="Arial" panose="020B0604020202020204" pitchFamily="34" charset="0"/>
              </a:rPr>
              <a:t>onance</a:t>
            </a:r>
            <a:endParaRPr lang="en-US" altLang="cs-CZ" sz="2400" b="1" dirty="0" smtClean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50000"/>
              </a:spcBef>
              <a:defRPr/>
            </a:pPr>
            <a:r>
              <a:rPr lang="en-US" altLang="cs-CZ" sz="2400" b="1" dirty="0" smtClean="0">
                <a:latin typeface="Arial" panose="020B0604020202020204" pitchFamily="34" charset="0"/>
              </a:rPr>
              <a:t>brain angiography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cs-CZ" altLang="cs-CZ" sz="2400" b="1" dirty="0" smtClean="0">
                <a:latin typeface="Arial" panose="020B0604020202020204" pitchFamily="34" charset="0"/>
              </a:rPr>
              <a:t>Ultrasonography (</a:t>
            </a:r>
            <a:r>
              <a:rPr lang="en-US" altLang="cs-CZ" sz="2400" b="1" dirty="0" smtClean="0">
                <a:latin typeface="Arial" panose="020B0604020202020204" pitchFamily="34" charset="0"/>
              </a:rPr>
              <a:t>USG</a:t>
            </a:r>
            <a:r>
              <a:rPr lang="cs-CZ" altLang="cs-CZ" sz="2400" b="1" dirty="0" smtClean="0">
                <a:latin typeface="Arial" panose="020B0604020202020204" pitchFamily="34" charset="0"/>
              </a:rPr>
              <a:t>)</a:t>
            </a:r>
            <a:r>
              <a:rPr lang="en-US" altLang="cs-CZ" sz="2400" b="1" dirty="0" smtClean="0">
                <a:latin typeface="Arial" panose="020B0604020202020204" pitchFamily="34" charset="0"/>
              </a:rPr>
              <a:t> </a:t>
            </a:r>
            <a:r>
              <a:rPr lang="cs-CZ" altLang="cs-CZ" sz="2400" b="1" dirty="0" smtClean="0">
                <a:latin typeface="Arial" panose="020B0604020202020204" pitchFamily="34" charset="0"/>
              </a:rPr>
              <a:t>and</a:t>
            </a:r>
            <a:r>
              <a:rPr lang="en-US" altLang="cs-CZ" sz="2400" b="1" dirty="0" smtClean="0">
                <a:latin typeface="Arial" panose="020B0604020202020204" pitchFamily="34" charset="0"/>
              </a:rPr>
              <a:t> Doppler</a:t>
            </a:r>
            <a:r>
              <a:rPr lang="cs-CZ" altLang="cs-CZ" sz="2400" b="1" dirty="0" smtClean="0">
                <a:latin typeface="Arial" panose="020B0604020202020204" pitchFamily="34" charset="0"/>
              </a:rPr>
              <a:t> sonography</a:t>
            </a:r>
          </a:p>
          <a:p>
            <a:pPr>
              <a:defRPr/>
            </a:pPr>
            <a:endParaRPr lang="cs-CZ" altLang="cs-CZ" sz="2800" dirty="0" smtClean="0"/>
          </a:p>
        </p:txBody>
      </p:sp>
      <p:sp>
        <p:nvSpPr>
          <p:cNvPr id="4403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88A3BC-CAFC-4F76-B4F9-2A4A340168F2}" type="slidenum">
              <a:rPr lang="cs-CZ" altLang="en-US" sz="1400" smtClean="0"/>
              <a:pPr/>
              <a:t>32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5486400" cy="2819400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MRI</a:t>
            </a:r>
            <a: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 (magnetic resonance imaging)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example: m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ultiple sclerosis</a:t>
            </a:r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9" name="Picture 2" descr="Výsledek obrázku pro mri multiple scler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352800"/>
            <a:ext cx="50831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Výsledek obrázku pro mri multiple scleros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071563"/>
            <a:ext cx="367982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487E8A-E106-467A-AF4E-6822CAE29C03}" type="slidenum">
              <a:rPr lang="cs-CZ" altLang="en-US" sz="1400" smtClean="0"/>
              <a:pPr/>
              <a:t>33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Computer Tomography</a:t>
            </a:r>
            <a:r>
              <a:rPr lang="en-US" altLang="cs-CZ" sz="32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cs-CZ" sz="32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cs-CZ" sz="3200" smtClean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altLang="cs-CZ" sz="3600" smtClean="0">
                <a:latin typeface="Arial" panose="020B0604020202020204" pitchFamily="34" charset="0"/>
                <a:cs typeface="Arial" panose="020B0604020202020204" pitchFamily="34" charset="0"/>
              </a:rPr>
              <a:t>acute subdural hematoma</a:t>
            </a:r>
            <a:br>
              <a:rPr lang="en-US" altLang="cs-CZ" sz="3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before and after evacuation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7" name="Picture 2" descr="Výsledek obrázku pro acute subdural hematoma 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3100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D6B00B-44E6-4A27-B23C-2793C0B755E4}" type="slidenum">
              <a:rPr lang="cs-CZ" altLang="en-US" sz="1400" smtClean="0"/>
              <a:pPr/>
              <a:t>34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chemeClr val="tx1"/>
                </a:solidFill>
                <a:latin typeface="Arial" panose="020B0604020202020204" pitchFamily="34" charset="0"/>
              </a:rPr>
              <a:t>Fun</a:t>
            </a:r>
            <a:r>
              <a:rPr lang="en-US" altLang="cs-CZ" sz="4000" b="1" smtClean="0">
                <a:solidFill>
                  <a:schemeClr val="tx1"/>
                </a:solidFill>
                <a:latin typeface="Arial" panose="020B0604020202020204" pitchFamily="34" charset="0"/>
              </a:rPr>
              <a:t>ctional</a:t>
            </a:r>
            <a:r>
              <a:rPr lang="cs-CZ" altLang="cs-CZ" sz="4000" b="1" smtClean="0">
                <a:solidFill>
                  <a:schemeClr val="tx1"/>
                </a:solidFill>
                <a:latin typeface="Arial" panose="020B0604020202020204" pitchFamily="34" charset="0"/>
              </a:rPr>
              <a:t> magnetic re</a:t>
            </a:r>
            <a:r>
              <a:rPr lang="en-US" altLang="cs-CZ" sz="4000" b="1" smtClean="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sz="4000" b="1" smtClean="0">
                <a:solidFill>
                  <a:schemeClr val="tx1"/>
                </a:solidFill>
                <a:latin typeface="Arial" panose="020B0604020202020204" pitchFamily="34" charset="0"/>
              </a:rPr>
              <a:t>onance </a:t>
            </a:r>
            <a:br>
              <a:rPr lang="cs-CZ" altLang="cs-CZ" sz="4000" b="1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cs-CZ" altLang="cs-CZ" sz="4000" b="1" smtClean="0">
                <a:solidFill>
                  <a:schemeClr val="tx1"/>
                </a:solidFill>
                <a:latin typeface="Arial" panose="020B0604020202020204" pitchFamily="34" charset="0"/>
              </a:rPr>
              <a:t>(f MRI)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1858963"/>
            <a:ext cx="42608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Detects BOLD (Blood Oxygen Level Dependent fMRI) signal.</a:t>
            </a:r>
            <a:endParaRPr lang="en-US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Arial" panose="020B0604020202020204" pitchFamily="34" charset="0"/>
                <a:cs typeface="Arial" panose="020B0604020202020204" pitchFamily="34" charset="0"/>
              </a:rPr>
              <a:t>Spatial resolution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1 mm, </a:t>
            </a:r>
            <a:r>
              <a:rPr lang="cs-CZ" altLang="cs-CZ" sz="2400" b="1" i="1">
                <a:latin typeface="Arial" panose="020B0604020202020204" pitchFamily="34" charset="0"/>
                <a:cs typeface="Arial" panose="020B0604020202020204" pitchFamily="34" charset="0"/>
              </a:rPr>
              <a:t>time resolution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no theoretical limit,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in practice, only times in the range of 1 s are used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Analogous, as in computer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mography. Show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a succession of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areas as they are activated.</a:t>
            </a:r>
          </a:p>
        </p:txBody>
      </p:sp>
      <p:pic>
        <p:nvPicPr>
          <p:cNvPr id="49156" name="Picture 2" descr="Výsledek obrázku pro functional 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2057400"/>
            <a:ext cx="50038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B777A9-EDDA-4DB1-A132-85A2F44152C7}" type="slidenum">
              <a:rPr lang="cs-CZ" altLang="en-US" sz="1400" smtClean="0"/>
              <a:pPr/>
              <a:t>35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Po</a:t>
            </a:r>
            <a:r>
              <a:rPr lang="en-US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itron emi</a:t>
            </a:r>
            <a:r>
              <a:rPr lang="en-US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ssion</a:t>
            </a:r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 tomogra</a:t>
            </a:r>
            <a:r>
              <a:rPr lang="en-US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phy</a:t>
            </a:r>
            <a:endParaRPr lang="cs-CZ" altLang="cs-CZ" b="1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76200" y="1371600"/>
            <a:ext cx="90678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Radioactive isotopes </a:t>
            </a:r>
            <a:r>
              <a:rPr lang="cs-CZ" altLang="cs-CZ" sz="2400" baseline="3000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cs-CZ" altLang="cs-CZ" sz="2400" baseline="3000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cs-CZ" altLang="cs-CZ" sz="2400" baseline="3000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O a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aseline="3000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F emit positrones. They collide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with electrons and emit two quanta of gamma rays.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Arial" panose="020B0604020202020204" pitchFamily="34" charset="0"/>
                <a:cs typeface="Arial" panose="020B0604020202020204" pitchFamily="34" charset="0"/>
              </a:rPr>
              <a:t>Spatial resolution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8 mm, </a:t>
            </a:r>
            <a:r>
              <a:rPr lang="cs-CZ" altLang="cs-CZ" sz="2400" b="1" i="1">
                <a:latin typeface="Arial" panose="020B0604020202020204" pitchFamily="34" charset="0"/>
                <a:cs typeface="Arial" panose="020B0604020202020204" pitchFamily="34" charset="0"/>
              </a:rPr>
              <a:t>time resolution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no theoretical limit,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in practice, only times in the range of 1 s are used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Application of radioactive deoxy-glucose marks tissues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with active metabolism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0180" name="Picture 2" descr="Výsledek obrázku pro pet scan alzheimer'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429125"/>
            <a:ext cx="5143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Výsledek obrázku pro pet scan alzheimer'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35687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419228-82A1-46F4-9EA0-46035B29C1F4}" type="slidenum">
              <a:rPr lang="cs-CZ" altLang="en-US" sz="1400" smtClean="0"/>
              <a:pPr/>
              <a:t>36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639763" y="304800"/>
            <a:ext cx="3352800" cy="2057400"/>
          </a:xfrm>
        </p:spPr>
        <p:txBody>
          <a:bodyPr/>
          <a:lstStyle/>
          <a:p>
            <a:pPr algn="l"/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High intracranial pressure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Picture 2" descr="Výsledek obrázku pro intracranial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r="3452" b="16078"/>
          <a:stretch>
            <a:fillRect/>
          </a:stretch>
        </p:blipFill>
        <p:spPr bwMode="auto">
          <a:xfrm>
            <a:off x="4191000" y="3505200"/>
            <a:ext cx="422275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Content Placeholder 2"/>
          <p:cNvSpPr>
            <a:spLocks noGrp="1"/>
          </p:cNvSpPr>
          <p:nvPr>
            <p:ph idx="1"/>
          </p:nvPr>
        </p:nvSpPr>
        <p:spPr>
          <a:xfrm>
            <a:off x="487363" y="2819400"/>
            <a:ext cx="3657600" cy="3886200"/>
          </a:xfrm>
        </p:spPr>
        <p:txBody>
          <a:bodyPr/>
          <a:lstStyle/>
          <a:p>
            <a:r>
              <a:rPr lang="en-US" altLang="cs-CZ" sz="2800" smtClean="0">
                <a:latin typeface="Arial" panose="020B0604020202020204" pitchFamily="34" charset="0"/>
                <a:cs typeface="Arial" panose="020B0604020202020204" pitchFamily="34" charset="0"/>
              </a:rPr>
              <a:t>causes:</a:t>
            </a:r>
            <a:endParaRPr lang="cs-CZ" altLang="cs-CZ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intracranial bleeding</a:t>
            </a:r>
          </a:p>
          <a:p>
            <a:pPr lvl="1"/>
            <a:r>
              <a:rPr lang="en-US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infections, abscesses</a:t>
            </a:r>
          </a:p>
          <a:p>
            <a:pPr lvl="1"/>
            <a:r>
              <a:rPr lang="en-US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tumours, metastases</a:t>
            </a:r>
          </a:p>
          <a:p>
            <a:pPr lvl="1"/>
            <a:r>
              <a:rPr lang="en-US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brain oedema</a:t>
            </a:r>
          </a:p>
          <a:p>
            <a:pPr lvl="1"/>
            <a:r>
              <a:rPr lang="en-US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hydrocephalus</a:t>
            </a:r>
            <a:endParaRPr lang="cs-CZ" altLang="cs-CZ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5" name="Picture 4" descr="Výsledek obrázku pro intracranial press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228600"/>
            <a:ext cx="4216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A4786C-BC0C-4F11-B7AC-EB501C3B5056}" type="slidenum">
              <a:rPr lang="cs-CZ" altLang="en-US" sz="1400" smtClean="0"/>
              <a:pPr/>
              <a:t>37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3276600" cy="1898650"/>
          </a:xfrm>
        </p:spPr>
        <p:txBody>
          <a:bodyPr/>
          <a:lstStyle/>
          <a:p>
            <a:pPr algn="l"/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Intracranial pressure monitoring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7" name="Picture 8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4300538"/>
            <a:ext cx="25908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Výsledek obrázku pro icp monito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38100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 descr="Výsledek obrázku pro intracranial pressure measur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29971" r="845" b="8003"/>
          <a:stretch>
            <a:fillRect/>
          </a:stretch>
        </p:blipFill>
        <p:spPr bwMode="auto">
          <a:xfrm>
            <a:off x="3784600" y="519113"/>
            <a:ext cx="53022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 descr="Výsledek obrázku pro retinography norm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4324350"/>
            <a:ext cx="31638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Box 4"/>
          <p:cNvSpPr txBox="1">
            <a:spLocks noChangeArrowheads="1"/>
          </p:cNvSpPr>
          <p:nvPr/>
        </p:nvSpPr>
        <p:spPr bwMode="auto">
          <a:xfrm>
            <a:off x="1552575" y="5611813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/>
              <a:t>Retinography: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/>
              <a:t>normal papilla vs papillary oedema in high ICP</a:t>
            </a:r>
            <a:endParaRPr lang="cs-CZ" altLang="cs-CZ" sz="1800"/>
          </a:p>
        </p:txBody>
      </p:sp>
      <p:sp>
        <p:nvSpPr>
          <p:cNvPr id="5223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91D980-7D2E-4DAE-B488-B88EC518EDD2}" type="slidenum">
              <a:rPr lang="cs-CZ" altLang="en-US" sz="1400" smtClean="0"/>
              <a:pPr/>
              <a:t>38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Meningeal signs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3352800" cy="4114800"/>
          </a:xfrm>
        </p:spPr>
        <p:txBody>
          <a:bodyPr/>
          <a:lstStyle/>
          <a:p>
            <a:r>
              <a:rPr lang="en-US" altLang="cs-CZ" sz="2800" smtClean="0">
                <a:latin typeface="Arial" panose="020B0604020202020204" pitchFamily="34" charset="0"/>
                <a:cs typeface="Arial" panose="020B0604020202020204" pitchFamily="34" charset="0"/>
              </a:rPr>
              <a:t>irritation of the meningae</a:t>
            </a:r>
          </a:p>
          <a:p>
            <a:pPr lvl="1"/>
            <a:r>
              <a:rPr lang="en-US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neuroinfection</a:t>
            </a:r>
          </a:p>
          <a:p>
            <a:pPr lvl="1"/>
            <a:r>
              <a:rPr lang="en-US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subarachnoid hemorrhage</a:t>
            </a:r>
          </a:p>
          <a:p>
            <a:pPr lvl="1"/>
            <a:r>
              <a:rPr lang="en-US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tumors on meningae</a:t>
            </a:r>
          </a:p>
          <a:p>
            <a:pPr lvl="1"/>
            <a:r>
              <a:rPr lang="en-US" altLang="cs-CZ" sz="2400" smtClean="0">
                <a:latin typeface="Arial" panose="020B0604020202020204" pitchFamily="34" charset="0"/>
                <a:cs typeface="Arial" panose="020B0604020202020204" pitchFamily="34" charset="0"/>
              </a:rPr>
              <a:t>lesions of nearby brain tissue</a:t>
            </a:r>
            <a:endParaRPr lang="cs-CZ" altLang="cs-CZ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6" name="Picture 2" descr="Výsledek obrázku pro meningeal sig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0"/>
            <a:ext cx="52578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1DAB34C-A3F3-4836-8E26-C7BA1737D96B}" type="slidenum">
              <a:rPr lang="cs-CZ" altLang="en-US" sz="1400" smtClean="0"/>
              <a:pPr/>
              <a:t>39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4749800" cy="1143000"/>
          </a:xfrm>
        </p:spPr>
        <p:txBody>
          <a:bodyPr/>
          <a:lstStyle/>
          <a:p>
            <a:pPr eaLnBrk="1" hangingPunct="1"/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What do we need?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neurological hammer</a:t>
            </a: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flash light</a:t>
            </a: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tuning fork</a:t>
            </a: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sharp pin</a:t>
            </a: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cotton buds</a:t>
            </a: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measuring meter</a:t>
            </a:r>
          </a:p>
        </p:txBody>
      </p:sp>
      <p:pic>
        <p:nvPicPr>
          <p:cNvPr id="7172" name="Picture 5" descr="Výsledek obrázku pro neurological ham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8712" r="1093" b="19804"/>
          <a:stretch>
            <a:fillRect/>
          </a:stretch>
        </p:blipFill>
        <p:spPr bwMode="auto">
          <a:xfrm>
            <a:off x="6019800" y="228600"/>
            <a:ext cx="2667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Výsledek obrázku pro ladic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32787" r="6558" b="45901"/>
          <a:stretch>
            <a:fillRect/>
          </a:stretch>
        </p:blipFill>
        <p:spPr bwMode="auto">
          <a:xfrm>
            <a:off x="5181600" y="2165350"/>
            <a:ext cx="396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Výsledek obrázku pro neurological p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3722688"/>
            <a:ext cx="7556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 descr="Výsledek obrázku pro neurological cot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3" t="25868" r="-967" b="18533"/>
          <a:stretch>
            <a:fillRect/>
          </a:stretch>
        </p:blipFill>
        <p:spPr bwMode="auto">
          <a:xfrm>
            <a:off x="5891213" y="3711575"/>
            <a:ext cx="167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5" descr="Výsledek obrázku pro flashlight neurolog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27699" r="3568" b="29483"/>
          <a:stretch>
            <a:fillRect/>
          </a:stretch>
        </p:blipFill>
        <p:spPr bwMode="auto">
          <a:xfrm>
            <a:off x="3057525" y="5368925"/>
            <a:ext cx="3124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7" descr="Související obráze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4800600"/>
            <a:ext cx="29337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F7DE37-422F-4B9F-9BC4-16D790BE2B76}" type="slidenum">
              <a:rPr lang="cs-CZ" altLang="en-US" sz="1400" smtClean="0"/>
              <a:pPr/>
              <a:t>4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5334000" cy="1143000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Sleep examination – sleep apnea</a:t>
            </a:r>
          </a:p>
        </p:txBody>
      </p:sp>
      <p:pic>
        <p:nvPicPr>
          <p:cNvPr id="55299" name="Picture 2" descr="Výsledek obrázku pro sleep examin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80975"/>
            <a:ext cx="244951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6" descr="Hypnogram and sleep architecture of the patient. REM: rapid eye movement stage, S1: sleep stage N1, S2: sleep stage N2, S3: sleep stage N3, LM: limb movement, PLM: periodic limb movement, Desat: oxygen desaturation, SpO2: oxygen saturation, Obstructive: obstructive apnea, Central: central apnea, Mixed: mixed apne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28800"/>
            <a:ext cx="6527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Box 4"/>
          <p:cNvSpPr txBox="1">
            <a:spLocks noChangeArrowheads="1"/>
          </p:cNvSpPr>
          <p:nvPr/>
        </p:nvSpPr>
        <p:spPr bwMode="auto">
          <a:xfrm>
            <a:off x="6691313" y="571500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200"/>
              <a:t>https://openi.nlm.nih.gov/detailedresult.php?img=PMC2848777_pi-7-75-g001&amp;req=4</a:t>
            </a:r>
          </a:p>
        </p:txBody>
      </p:sp>
      <p:sp>
        <p:nvSpPr>
          <p:cNvPr id="5530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8B9C75-A572-452C-B733-492999A4EAD0}" type="slidenum">
              <a:rPr lang="cs-CZ" altLang="en-US" sz="1400" smtClean="0"/>
              <a:pPr/>
              <a:t>40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3500"/>
            <a:ext cx="7180263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-76200" y="228600"/>
            <a:ext cx="171132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8000"/>
                </a:solidFill>
                <a:latin typeface="Arial" panose="020B0604020202020204" pitchFamily="34" charset="0"/>
              </a:rPr>
              <a:t>Electro-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8000"/>
                </a:solidFill>
                <a:latin typeface="Arial" panose="020B0604020202020204" pitchFamily="34" charset="0"/>
              </a:rPr>
              <a:t>physio-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8000"/>
                </a:solidFill>
                <a:latin typeface="Arial" panose="020B0604020202020204" pitchFamily="34" charset="0"/>
              </a:rPr>
              <a:t>logic</a:t>
            </a:r>
            <a:endParaRPr lang="en-US" altLang="cs-CZ" b="1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8000"/>
                </a:solidFill>
                <a:latin typeface="Arial" panose="020B0604020202020204" pitchFamily="34" charset="0"/>
              </a:rPr>
              <a:t>Exami-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8000"/>
                </a:solidFill>
                <a:latin typeface="Arial" panose="020B0604020202020204" pitchFamily="34" charset="0"/>
              </a:rPr>
              <a:t>nations</a:t>
            </a:r>
          </a:p>
        </p:txBody>
      </p:sp>
      <p:sp>
        <p:nvSpPr>
          <p:cNvPr id="5734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4ED5A3-FDF8-430A-B033-040857579B17}" type="slidenum">
              <a:rPr lang="cs-CZ" altLang="en-US" sz="1400" smtClean="0"/>
              <a:pPr/>
              <a:t>41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Electrophysiologic examinations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703263" y="2286000"/>
            <a:ext cx="7772400" cy="41148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troence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alogra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phy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 (EEG)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Evo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ked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 poten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tials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 (EP)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tromyogra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phy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 (EMG)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 me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thods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 (ele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tro-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ulogra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phy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, retinogra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phy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2550D7C-A96C-4245-9267-E18EA0C7691A}" type="slidenum">
              <a:rPr lang="cs-CZ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42</a:t>
            </a:fld>
            <a:endParaRPr lang="cs-CZ" altLang="en-US" sz="1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5240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en-US" altLang="cs-CZ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tro-ence</a:t>
            </a:r>
            <a:r>
              <a:rPr lang="en-US" altLang="cs-CZ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alo-gra</a:t>
            </a:r>
            <a:r>
              <a:rPr lang="en-US" altLang="cs-CZ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</a:t>
            </a:r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(EEG)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28600" y="1524000"/>
            <a:ext cx="5126038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 The EEG signal is result of net excitatory and inhibitory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post-synaptic activity in surface layers of cerebral cortex. On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surface of the skull this is sometimes called macro-EEG, as compared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micro-EEG recorded at the cortex surface during surgeries.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Spatial resolution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 due to crosstalks coarser than 1 cm, </a:t>
            </a:r>
            <a:r>
              <a:rPr lang="cs-CZ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 better than in imaging, in the range of 1 ms.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 Epilepsy, sleep disorders, also in investigation of sensory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systems.</a:t>
            </a:r>
          </a:p>
        </p:txBody>
      </p:sp>
      <p:pic>
        <p:nvPicPr>
          <p:cNvPr id="59396" name="Picture 3" descr="1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2209800"/>
            <a:ext cx="357981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7EF13F-AC92-4E46-923F-37BD06ED6F44}" type="slidenum">
              <a:rPr lang="cs-CZ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43</a:t>
            </a:fld>
            <a:endParaRPr lang="cs-CZ" altLang="en-US" sz="1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76200"/>
            <a:ext cx="6738938" cy="692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-11430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EEG atlas A</a:t>
            </a:r>
          </a:p>
        </p:txBody>
      </p:sp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76200" y="533400"/>
            <a:ext cx="26670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S</a:t>
            </a:r>
            <a:r>
              <a:rPr lang="cs-CZ" altLang="cs-CZ" sz="2400" b="1">
                <a:latin typeface="Arial" panose="020B0604020202020204" pitchFamily="34" charset="0"/>
                <a:cs typeface="Times New Roman" panose="02020603050405020304" pitchFamily="18" charset="0"/>
              </a:rPr>
              <a:t>um</a:t>
            </a:r>
            <a:r>
              <a:rPr lang="en-US" altLang="cs-CZ" sz="2400" b="1">
                <a:latin typeface="Arial" panose="020B0604020202020204" pitchFamily="34" charset="0"/>
                <a:cs typeface="Times New Roman" panose="02020603050405020304" pitchFamily="18" charset="0"/>
              </a:rPr>
              <a:t>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Arial" panose="020B0604020202020204" pitchFamily="34" charset="0"/>
                <a:cs typeface="Times New Roman" panose="02020603050405020304" pitchFamily="18" charset="0"/>
              </a:rPr>
              <a:t>and synchronization of post-synaptic potentials in surface layers of cerebral cortex.</a:t>
            </a:r>
            <a:endParaRPr lang="cs-CZ" altLang="cs-CZ" sz="24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42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E1A1FD-035B-4876-A7F1-A0D1D01659E0}" type="slidenum">
              <a:rPr lang="cs-CZ" altLang="en-US" sz="1400" smtClean="0"/>
              <a:pPr/>
              <a:t>44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30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EEG atlas B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0"/>
            <a:ext cx="9304338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4800600"/>
            <a:ext cx="9144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  <a:r>
              <a:rPr lang="en-US" altLang="cs-CZ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findings</a:t>
            </a:r>
            <a:r>
              <a:rPr lang="cs-CZ" altLang="cs-CZ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EEG </a:t>
            </a:r>
            <a:r>
              <a:rPr lang="en-US" altLang="cs-CZ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waves</a:t>
            </a:r>
            <a:r>
              <a:rPr lang="cs-CZ" altLang="cs-CZ" sz="1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Alpha waves, 8-13 Hz, parieto-occipital region, marked in closed eyes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Beta waves, 14-30 Hz, frontal region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Gamma waves, 40-60 Hz, are not regularly used due t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interference with electric power net.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Delta waves, &lt; 4 Hz, e.g in synchronous phase of sleep.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Theta waves, 4-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Hz, e.g in synchronous phase of sleep.</a:t>
            </a:r>
          </a:p>
        </p:txBody>
      </p:sp>
      <p:sp>
        <p:nvSpPr>
          <p:cNvPr id="6144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B3363B-514E-4AC5-A302-4BB7E0005371}" type="slidenum">
              <a:rPr lang="cs-CZ" altLang="en-US" sz="1400" smtClean="0"/>
              <a:pPr/>
              <a:t>45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13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2292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EEG </a:t>
            </a:r>
            <a:r>
              <a:rPr lang="en-US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Waves</a:t>
            </a:r>
            <a:endParaRPr lang="cs-CZ" altLang="cs-CZ" b="1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46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A96DC69-B816-44D8-BC45-60DFA2B4D6D9}" type="slidenum">
              <a:rPr lang="cs-CZ" altLang="en-US" sz="1400" smtClean="0"/>
              <a:pPr/>
              <a:t>46</a:t>
            </a:fld>
            <a:endParaRPr lang="cs-CZ" altLang="en-US" sz="1400" smtClean="0"/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" y="609600"/>
            <a:ext cx="3213100" cy="4267200"/>
          </a:xfrm>
        </p:spPr>
        <p:txBody>
          <a:bodyPr/>
          <a:lstStyle/>
          <a:p>
            <a:pPr algn="l" eaLnBrk="1" hangingPunct="1"/>
            <a:r>
              <a:rPr lang="en-US" altLang="cs-CZ" sz="3600" b="1" smtClean="0">
                <a:solidFill>
                  <a:schemeClr val="tx1"/>
                </a:solidFill>
                <a:latin typeface="Arial" panose="020B0604020202020204" pitchFamily="34" charset="0"/>
              </a:rPr>
              <a:t>How can EEG look during various activities/ pathologies?</a:t>
            </a:r>
            <a:endParaRPr lang="cs-CZ" altLang="cs-CZ" sz="3600" b="1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3491" name="Picture 3" descr="1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-36513"/>
            <a:ext cx="5991225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3995738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480CB5-E15E-4D5F-B75B-884B19D4A8CA}" type="slidenum">
              <a:rPr lang="cs-CZ" altLang="en-US" sz="1400" smtClean="0"/>
              <a:pPr/>
              <a:t>47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Ele</a:t>
            </a:r>
            <a:r>
              <a:rPr lang="en-US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tromyogra</a:t>
            </a:r>
            <a:r>
              <a:rPr lang="en-US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phy</a:t>
            </a:r>
            <a:r>
              <a:rPr lang="cs-CZ" altLang="cs-CZ" b="1" smtClean="0">
                <a:solidFill>
                  <a:schemeClr val="tx1"/>
                </a:solidFill>
                <a:latin typeface="Arial" panose="020B0604020202020204" pitchFamily="34" charset="0"/>
              </a:rPr>
              <a:t> (EMG)</a:t>
            </a:r>
          </a:p>
        </p:txBody>
      </p:sp>
      <p:pic>
        <p:nvPicPr>
          <p:cNvPr id="64515" name="Picture 5" descr="Výsledek obrázku pro electromy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1739900"/>
            <a:ext cx="60769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152400" y="1739900"/>
            <a:ext cx="3200400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 Recording from needles, shows recruitment of muscle fibers by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motoneuron stimulation, myopathies and neuropathies can be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distinguished.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Spatial resolution, time resolution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 as in EEG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: Disorders o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neuro-motor unit.</a:t>
            </a:r>
          </a:p>
        </p:txBody>
      </p:sp>
      <p:sp>
        <p:nvSpPr>
          <p:cNvPr id="6451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E0FA51-D0B3-4188-B5BD-357306D3D8AA}" type="slidenum">
              <a:rPr lang="cs-CZ" altLang="en-US" sz="1400" smtClean="0"/>
              <a:pPr/>
              <a:t>48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762000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Evo</a:t>
            </a:r>
            <a: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ked</a:t>
            </a:r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 potentials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76200" y="1143000"/>
            <a:ext cx="7010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VEP – visual</a:t>
            </a:r>
          </a:p>
          <a:p>
            <a:pPr>
              <a:spcBef>
                <a:spcPct val="0"/>
              </a:spcBef>
            </a:pP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AEP – auditory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- Ear-Nose-Throat Dept.</a:t>
            </a:r>
            <a:endParaRPr lang="en-US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SEP – somato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sensoric</a:t>
            </a:r>
          </a:p>
          <a:p>
            <a:pPr>
              <a:spcBef>
                <a:spcPct val="0"/>
              </a:spcBef>
            </a:pP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SpEP – spinal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40" name="Picture 2" descr="Výsledek obrázku pro auditory evoked potent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41225" r="5315" b="2094"/>
          <a:stretch>
            <a:fillRect/>
          </a:stretch>
        </p:blipFill>
        <p:spPr bwMode="auto">
          <a:xfrm>
            <a:off x="381000" y="3886200"/>
            <a:ext cx="5638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2" descr="Výsledek obrázku pro evoked potent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1981200"/>
            <a:ext cx="3641725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BC069F-F73C-4D80-BFE3-6D7C797143EA}" type="slidenum">
              <a:rPr lang="cs-CZ" altLang="en-US" sz="1400" smtClean="0"/>
              <a:pPr/>
              <a:t>49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305800" cy="1752600"/>
          </a:xfrm>
        </p:spPr>
        <p:txBody>
          <a:bodyPr/>
          <a:lstStyle/>
          <a:p>
            <a:pPr algn="l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neurological- psychological</a:t>
            </a:r>
            <a:b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(vs. psychiatric) examinations</a:t>
            </a:r>
            <a:b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smtClean="0">
                <a:latin typeface="Arial" panose="020B0604020202020204" pitchFamily="34" charset="0"/>
                <a:cs typeface="Arial" panose="020B0604020202020204" pitchFamily="34" charset="0"/>
              </a:rPr>
              <a:t>(from Thieme Color Atlas of Neurology)</a:t>
            </a: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92249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81619C-3C07-4D8D-9E9F-23692080B43B}" type="slidenum">
              <a:rPr lang="cs-CZ" altLang="en-US" sz="1400" smtClean="0"/>
              <a:pPr/>
              <a:t>5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Diseases of the motor unit</a:t>
            </a:r>
            <a:endParaRPr lang="cs-CZ" altLang="cs-CZ" smtClean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77CDC7-341F-4F71-8EAF-14CB995CF9A8}" type="slidenum">
              <a:rPr lang="cs-CZ" altLang="en-US" sz="1400" smtClean="0"/>
              <a:pPr/>
              <a:t>50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008000"/>
                </a:solidFill>
                <a:latin typeface="Arial" panose="020B0604020202020204" pitchFamily="34" charset="0"/>
              </a:rPr>
              <a:t>Myotoni</a:t>
            </a:r>
            <a:r>
              <a:rPr lang="en-US" altLang="cs-CZ" b="1" smtClean="0">
                <a:solidFill>
                  <a:srgbClr val="008000"/>
                </a:solidFill>
                <a:latin typeface="Arial" panose="020B0604020202020204" pitchFamily="34" charset="0"/>
              </a:rPr>
              <a:t>as</a:t>
            </a:r>
            <a:endParaRPr lang="cs-CZ" altLang="cs-CZ" b="1" smtClean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600200"/>
            <a:ext cx="4308475" cy="435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600200"/>
            <a:ext cx="4354512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9" name="Rectangle 10"/>
          <p:cNvSpPr>
            <a:spLocks noChangeArrowheads="1"/>
          </p:cNvSpPr>
          <p:nvPr/>
        </p:nvSpPr>
        <p:spPr bwMode="auto">
          <a:xfrm>
            <a:off x="0" y="1447800"/>
            <a:ext cx="4572000" cy="46482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/>
          </a:p>
        </p:txBody>
      </p:sp>
      <p:sp>
        <p:nvSpPr>
          <p:cNvPr id="67590" name="Rectangle 11"/>
          <p:cNvSpPr>
            <a:spLocks noChangeArrowheads="1"/>
          </p:cNvSpPr>
          <p:nvPr/>
        </p:nvSpPr>
        <p:spPr bwMode="auto">
          <a:xfrm>
            <a:off x="4800600" y="1447800"/>
            <a:ext cx="4343400" cy="464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/>
          </a:p>
        </p:txBody>
      </p:sp>
      <p:sp>
        <p:nvSpPr>
          <p:cNvPr id="67591" name="Text Box 12"/>
          <p:cNvSpPr txBox="1">
            <a:spLocks noChangeArrowheads="1"/>
          </p:cNvSpPr>
          <p:nvPr/>
        </p:nvSpPr>
        <p:spPr bwMode="auto">
          <a:xfrm>
            <a:off x="1143000" y="685800"/>
            <a:ext cx="678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>
                <a:solidFill>
                  <a:srgbClr val="008000"/>
                </a:solidFill>
                <a:latin typeface="Arial" panose="020B0604020202020204" pitchFamily="34" charset="0"/>
              </a:rPr>
              <a:t>Norm</a:t>
            </a:r>
            <a:r>
              <a:rPr lang="cs-CZ" altLang="cs-CZ" sz="3600">
                <a:latin typeface="Arial" panose="020B0604020202020204" pitchFamily="34" charset="0"/>
              </a:rPr>
              <a:t>			</a:t>
            </a:r>
            <a:r>
              <a:rPr lang="cs-CZ" altLang="cs-CZ" sz="3600">
                <a:solidFill>
                  <a:srgbClr val="FF0000"/>
                </a:solidFill>
                <a:latin typeface="Arial" panose="020B0604020202020204" pitchFamily="34" charset="0"/>
              </a:rPr>
              <a:t>Pat</a:t>
            </a:r>
            <a:r>
              <a:rPr lang="en-US" altLang="cs-CZ" sz="360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cs-CZ" altLang="cs-CZ" sz="3600">
                <a:solidFill>
                  <a:srgbClr val="FF0000"/>
                </a:solidFill>
                <a:latin typeface="Arial" panose="020B0604020202020204" pitchFamily="34" charset="0"/>
              </a:rPr>
              <a:t>olog</a:t>
            </a:r>
            <a:r>
              <a:rPr lang="en-US" altLang="cs-CZ" sz="3600">
                <a:solidFill>
                  <a:srgbClr val="FF0000"/>
                </a:solidFill>
                <a:latin typeface="Arial" panose="020B0604020202020204" pitchFamily="34" charset="0"/>
              </a:rPr>
              <a:t>y</a:t>
            </a:r>
            <a:endParaRPr lang="cs-CZ" altLang="cs-CZ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759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08A305-84A5-4C6A-BF92-B599F630F025}" type="slidenum">
              <a:rPr lang="cs-CZ" altLang="en-US" sz="1400" smtClean="0"/>
              <a:pPr/>
              <a:t>51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3276600" cy="1143000"/>
          </a:xfrm>
        </p:spPr>
        <p:txBody>
          <a:bodyPr/>
          <a:lstStyle/>
          <a:p>
            <a:pPr algn="r" eaLnBrk="1" hangingPunct="1"/>
            <a:r>
              <a:rPr lang="en-US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Muscular</a:t>
            </a:r>
            <a:r>
              <a:rPr lang="cs-CZ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br>
              <a:rPr lang="cs-CZ" altLang="cs-CZ" smtClean="0">
                <a:solidFill>
                  <a:srgbClr val="008000"/>
                </a:solidFill>
                <a:latin typeface="Arial" panose="020B0604020202020204" pitchFamily="34" charset="0"/>
              </a:rPr>
            </a:br>
            <a:r>
              <a:rPr lang="cs-CZ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dystro</a:t>
            </a:r>
            <a:r>
              <a:rPr lang="en-US" altLang="cs-CZ" smtClean="0">
                <a:solidFill>
                  <a:srgbClr val="008000"/>
                </a:solidFill>
                <a:latin typeface="Arial" panose="020B0604020202020204" pitchFamily="34" charset="0"/>
              </a:rPr>
              <a:t>phies</a:t>
            </a:r>
            <a:endParaRPr lang="cs-CZ" altLang="cs-CZ" smtClean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3449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E046B0-BAEF-4F88-85BE-59FC6E51B4B1}" type="slidenum">
              <a:rPr lang="cs-CZ" altLang="en-US" sz="1400" smtClean="0"/>
              <a:pPr/>
              <a:t>52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Metabolosmus Kreatinu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11DD802-09B4-485A-8A09-70BEC2FA741D}" type="slidenum">
              <a:rPr lang="cs-CZ" altLang="en-US" sz="1400" smtClean="0"/>
              <a:pPr/>
              <a:t>53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2438400"/>
          </a:xfrm>
        </p:spPr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Copyright/ Disclaimer/ Warning</a:t>
            </a:r>
            <a:endParaRPr lang="en-US" altLang="cs-CZ" sz="4000" b="1" smtClean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59" name="Text Box 6"/>
          <p:cNvSpPr txBox="1">
            <a:spLocks noChangeArrowheads="1"/>
          </p:cNvSpPr>
          <p:nvPr/>
        </p:nvSpPr>
        <p:spPr bwMode="auto">
          <a:xfrm>
            <a:off x="914400" y="3127375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„seminar“</a:t>
            </a:r>
            <a:endParaRPr lang="en-US" altLang="cs-CZ" sz="2400">
              <a:latin typeface="Arial" panose="020B0604020202020204" pitchFamily="34" charset="0"/>
            </a:endParaRPr>
          </a:p>
        </p:txBody>
      </p:sp>
      <p:sp>
        <p:nvSpPr>
          <p:cNvPr id="70660" name="Text Box 13"/>
          <p:cNvSpPr txBox="1">
            <a:spLocks noChangeArrowheads="1"/>
          </p:cNvSpPr>
          <p:nvPr/>
        </p:nvSpPr>
        <p:spPr bwMode="auto">
          <a:xfrm>
            <a:off x="228600" y="5334000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9900"/>
                </a:solidFill>
                <a:latin typeface="Arial" panose="020B0604020202020204" pitchFamily="34" charset="0"/>
              </a:rPr>
              <a:t>First Medical Faculty, Institute of Pathological Physiology</a:t>
            </a:r>
            <a:endParaRPr lang="en-US" altLang="cs-CZ" sz="240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914400" y="4354513"/>
            <a:ext cx="701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warning: the PDF version of this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presentation is not an official study material</a:t>
            </a:r>
          </a:p>
        </p:txBody>
      </p:sp>
      <p:sp>
        <p:nvSpPr>
          <p:cNvPr id="70662" name="Text Box 13"/>
          <p:cNvSpPr txBox="1">
            <a:spLocks noChangeArrowheads="1"/>
          </p:cNvSpPr>
          <p:nvPr/>
        </p:nvSpPr>
        <p:spPr bwMode="auto">
          <a:xfrm>
            <a:off x="228600" y="3741738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009900"/>
                </a:solidFill>
                <a:latin typeface="Arial" panose="020B0604020202020204" pitchFamily="34" charset="0"/>
              </a:rPr>
              <a:t>Petr Marsalek, and others</a:t>
            </a:r>
          </a:p>
        </p:txBody>
      </p:sp>
      <p:sp>
        <p:nvSpPr>
          <p:cNvPr id="706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7CAD0F-CB43-4374-A8B5-DF21A90A0DCC}" type="slidenum">
              <a:rPr lang="cs-CZ" altLang="en-US" sz="1400" smtClean="0"/>
              <a:pPr/>
              <a:t>54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781050" y="76200"/>
            <a:ext cx="7772400" cy="685800"/>
          </a:xfrm>
        </p:spPr>
        <p:txBody>
          <a:bodyPr/>
          <a:lstStyle/>
          <a:p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Transcranial</a:t>
            </a:r>
            <a:r>
              <a:rPr lang="en-US" altLang="cs-CZ" b="1" smtClean="0"/>
              <a:t> </a:t>
            </a:r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Doppler USG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707" name="Picture 2" descr="Výsledek obrázku pro transcranial doppler ultrason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6896100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457200" y="735013"/>
            <a:ext cx="7543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800">
                <a:latin typeface="Arial" panose="020B0604020202020204" pitchFamily="34" charset="0"/>
              </a:rPr>
              <a:t>= ultra-sonography,shows cerebral blood flow</a:t>
            </a:r>
            <a:endParaRPr lang="cs-CZ" altLang="cs-CZ" sz="2800">
              <a:latin typeface="Arial" panose="020B0604020202020204" pitchFamily="34" charset="0"/>
            </a:endParaRPr>
          </a:p>
        </p:txBody>
      </p:sp>
      <p:sp>
        <p:nvSpPr>
          <p:cNvPr id="7270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4A39A3-DA6A-49AA-8D85-CE221A340B26}" type="slidenum">
              <a:rPr lang="cs-CZ" altLang="en-US" sz="1400" smtClean="0"/>
              <a:pPr/>
              <a:t>55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Anamnesis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family history of neurological diseases</a:t>
            </a: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all pathological changes, which cause the patients their problems</a:t>
            </a: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other personal medical history</a:t>
            </a:r>
          </a:p>
          <a:p>
            <a:pPr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work and social anamnesis (patient’s ability)</a:t>
            </a:r>
          </a:p>
        </p:txBody>
      </p:sp>
      <p:sp>
        <p:nvSpPr>
          <p:cNvPr id="1024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A0160D-D0D6-444C-9C0F-669873773AA9}" type="slidenum">
              <a:rPr lang="cs-CZ" altLang="en-US" sz="1400" smtClean="0"/>
              <a:pPr/>
              <a:t>6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Present status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724400"/>
          </a:xfrm>
        </p:spPr>
        <p:txBody>
          <a:bodyPr/>
          <a:lstStyle/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I. Mental, intellectual status</a:t>
            </a:r>
            <a:r>
              <a:rPr lang="en-GB" altLang="cs-CZ" smtClean="0">
                <a:latin typeface="Arial" panose="020B0604020202020204" pitchFamily="34" charset="0"/>
                <a:cs typeface="Arial" panose="020B0604020202020204" pitchFamily="34" charset="0"/>
              </a:rPr>
              <a:t> (specific in children, standard in adult patients)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II. Cranial nerves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III. Motor function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upper and lower extremity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extrapyramidal, cerebellar signs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IV. Stand</a:t>
            </a:r>
            <a:r>
              <a:rPr lang="en-GB" altLang="cs-CZ" smtClean="0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 and gait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V. Somatosensor</a:t>
            </a:r>
            <a:r>
              <a:rPr lang="en-GB" altLang="cs-CZ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 function</a:t>
            </a:r>
          </a:p>
        </p:txBody>
      </p:sp>
      <p:sp>
        <p:nvSpPr>
          <p:cNvPr id="1126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482739-E6B6-4F4C-A96E-F7C53604E265}" type="slidenum">
              <a:rPr lang="cs-CZ" altLang="en-US" sz="1400" smtClean="0"/>
              <a:pPr/>
              <a:t>7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354138"/>
          </a:xfrm>
        </p:spPr>
        <p:txBody>
          <a:bodyPr/>
          <a:lstStyle/>
          <a:p>
            <a:pPr eaLnBrk="1" hangingPunct="1"/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Mental status examination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81038" y="1676400"/>
            <a:ext cx="7772400" cy="4876800"/>
          </a:xfrm>
        </p:spPr>
        <p:txBody>
          <a:bodyPr/>
          <a:lstStyle/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Mini-Mental State Examination (MMSE)</a:t>
            </a:r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Long term memory (name, birthday, place of living, name of the president, this place)</a:t>
            </a:r>
          </a:p>
          <a:p>
            <a:pPr lvl="1"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Short term memory (repetition of three short words)</a:t>
            </a:r>
          </a:p>
          <a:p>
            <a:pPr lvl="1"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Phatic functions</a:t>
            </a:r>
          </a:p>
          <a:p>
            <a:pPr lvl="2"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spontaneous speech, repetition of grammatical particles (no ifs, buts or ands)</a:t>
            </a:r>
          </a:p>
          <a:p>
            <a:pPr lvl="2"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calculation (subtracting 7 from 100)</a:t>
            </a:r>
          </a:p>
          <a:p>
            <a:pPr lvl="2" eaLnBrk="1" hangingPunct="1"/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practical skills (knot the tie, dressing, gestures) </a:t>
            </a:r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29B0044-1006-40CB-BC96-3B43CFD8A23D}" type="slidenum">
              <a:rPr lang="cs-CZ" altLang="en-US" sz="1400" smtClean="0"/>
              <a:pPr/>
              <a:t>8</a:t>
            </a:fld>
            <a:endParaRPr lang="cs-CZ" altLang="en-US" sz="140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writing a sentence</a:t>
            </a:r>
          </a:p>
          <a:p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(copy of a simple picture)</a:t>
            </a:r>
          </a:p>
          <a:p>
            <a:r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t>detailed neuropsychological and/ or psychiatric examination </a:t>
            </a:r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Mental status examination</a:t>
            </a:r>
            <a:endParaRPr lang="cs-CZ" altLang="cs-CZ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79CDDB-C979-4541-BBB2-ECF2504D2368}" type="slidenum">
              <a:rPr lang="cs-CZ" altLang="en-US" sz="1400" smtClean="0"/>
              <a:pPr/>
              <a:t>9</a:t>
            </a:fld>
            <a:endParaRPr lang="cs-CZ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1892</Words>
  <Application>Microsoft Office PowerPoint</Application>
  <PresentationFormat>On-screen Show (4:3)</PresentationFormat>
  <Paragraphs>376</Paragraphs>
  <Slides>55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Times New Roman</vt:lpstr>
      <vt:lpstr>Arial</vt:lpstr>
      <vt:lpstr>Calibri</vt:lpstr>
      <vt:lpstr>Default Design</vt:lpstr>
      <vt:lpstr>Talks and seminars on NS at the (internal)  web server of Medical Faculty 1:  dec52.lf1.cuni.cz</vt:lpstr>
      <vt:lpstr>PowerPoint Presentation</vt:lpstr>
      <vt:lpstr>Examination methods</vt:lpstr>
      <vt:lpstr>What do we need?</vt:lpstr>
      <vt:lpstr>neurological- psychological (vs. psychiatric) examinations (from Thieme Color Atlas of Neurology)</vt:lpstr>
      <vt:lpstr>Anamnesis</vt:lpstr>
      <vt:lpstr>Present status</vt:lpstr>
      <vt:lpstr>Mental status examination</vt:lpstr>
      <vt:lpstr>Mental status examination</vt:lpstr>
      <vt:lpstr>Aphasia</vt:lpstr>
      <vt:lpstr>PowerPoint Presentation</vt:lpstr>
      <vt:lpstr>PowerPoint Presentation</vt:lpstr>
      <vt:lpstr>Glasgow coma scale</vt:lpstr>
      <vt:lpstr>Examination of cranial nerves</vt:lpstr>
      <vt:lpstr>Visual field</vt:lpstr>
      <vt:lpstr>Oculo-motor nerves</vt:lpstr>
      <vt:lpstr>Examination of cranial nerves</vt:lpstr>
      <vt:lpstr>Examination of cranial nerves</vt:lpstr>
      <vt:lpstr>Examination of cranial nerves</vt:lpstr>
      <vt:lpstr>Examination of cranial nerves/ bulbar paralysis/ palsy (bulbus = medulla oblongata)</vt:lpstr>
      <vt:lpstr>Extremities</vt:lpstr>
      <vt:lpstr>Spinal reflexes</vt:lpstr>
      <vt:lpstr>Standing and gait</vt:lpstr>
      <vt:lpstr>Somatosensory examination</vt:lpstr>
      <vt:lpstr>Spinal tracts</vt:lpstr>
      <vt:lpstr>What should we know about spinal tracts?</vt:lpstr>
      <vt:lpstr>PowerPoint Presentation</vt:lpstr>
      <vt:lpstr>Other examinations</vt:lpstr>
      <vt:lpstr>Lumbar punction</vt:lpstr>
      <vt:lpstr>Findings in cerebrospinal fluid</vt:lpstr>
      <vt:lpstr>Imaging Methods</vt:lpstr>
      <vt:lpstr>Imaging Methods/ Radiodiagnostics</vt:lpstr>
      <vt:lpstr>MRI (magnetic resonance imaging) example: multiple sclerosis</vt:lpstr>
      <vt:lpstr>Computer Tomography example: acute subdural hematoma before and after evacuation</vt:lpstr>
      <vt:lpstr>Functional magnetic resonance  (f MRI)</vt:lpstr>
      <vt:lpstr>Positron emission tomography</vt:lpstr>
      <vt:lpstr>High intracranial pressure</vt:lpstr>
      <vt:lpstr>Intracranial pressure monitoring</vt:lpstr>
      <vt:lpstr>Meningeal signs</vt:lpstr>
      <vt:lpstr>Sleep examination – sleep apnea</vt:lpstr>
      <vt:lpstr>PowerPoint Presentation</vt:lpstr>
      <vt:lpstr>Electrophysiologic examinations</vt:lpstr>
      <vt:lpstr>Electro-encephalo-graphy (EEG)</vt:lpstr>
      <vt:lpstr>EEG atlas A</vt:lpstr>
      <vt:lpstr>EEG atlas B</vt:lpstr>
      <vt:lpstr>EEG Waves</vt:lpstr>
      <vt:lpstr>How can EEG look during various activities/ pathologies?</vt:lpstr>
      <vt:lpstr>Electromyography (EMG)</vt:lpstr>
      <vt:lpstr>Evoked potentials</vt:lpstr>
      <vt:lpstr>Diseases of the motor unit</vt:lpstr>
      <vt:lpstr>Myotonias</vt:lpstr>
      <vt:lpstr>Muscular  dystrophies</vt:lpstr>
      <vt:lpstr>Metabolosmus Kreatinu</vt:lpstr>
      <vt:lpstr>No Copyright/ Disclaimer/ Warning</vt:lpstr>
      <vt:lpstr>Transcranial Doppler USG</vt:lpstr>
    </vt:vector>
  </TitlesOfParts>
  <Company>Patofyziologický ústav 1. LF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Marsalek, Petr</cp:lastModifiedBy>
  <cp:revision>207</cp:revision>
  <cp:lastPrinted>2020-05-12T12:04:41Z</cp:lastPrinted>
  <dcterms:created xsi:type="dcterms:W3CDTF">2007-03-08T08:51:05Z</dcterms:created>
  <dcterms:modified xsi:type="dcterms:W3CDTF">2025-04-22T12:27:38Z</dcterms:modified>
</cp:coreProperties>
</file>