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93" r:id="rId3"/>
    <p:sldId id="358" r:id="rId4"/>
    <p:sldId id="385" r:id="rId5"/>
    <p:sldId id="386" r:id="rId6"/>
    <p:sldId id="359" r:id="rId7"/>
    <p:sldId id="361" r:id="rId8"/>
    <p:sldId id="362" r:id="rId9"/>
    <p:sldId id="377" r:id="rId10"/>
    <p:sldId id="374" r:id="rId11"/>
    <p:sldId id="376" r:id="rId12"/>
    <p:sldId id="378" r:id="rId13"/>
    <p:sldId id="363" r:id="rId14"/>
    <p:sldId id="364" r:id="rId15"/>
    <p:sldId id="379" r:id="rId16"/>
    <p:sldId id="380" r:id="rId17"/>
    <p:sldId id="329" r:id="rId18"/>
    <p:sldId id="257" r:id="rId19"/>
    <p:sldId id="348" r:id="rId20"/>
    <p:sldId id="289" r:id="rId21"/>
    <p:sldId id="286" r:id="rId22"/>
    <p:sldId id="296" r:id="rId23"/>
    <p:sldId id="381" r:id="rId24"/>
    <p:sldId id="382" r:id="rId25"/>
    <p:sldId id="305" r:id="rId26"/>
    <p:sldId id="383" r:id="rId27"/>
    <p:sldId id="384" r:id="rId28"/>
    <p:sldId id="354" r:id="rId29"/>
    <p:sldId id="298" r:id="rId30"/>
    <p:sldId id="297" r:id="rId31"/>
    <p:sldId id="366" r:id="rId32"/>
    <p:sldId id="299" r:id="rId33"/>
    <p:sldId id="300" r:id="rId34"/>
    <p:sldId id="301" r:id="rId35"/>
    <p:sldId id="294" r:id="rId36"/>
    <p:sldId id="306" r:id="rId37"/>
    <p:sldId id="330" r:id="rId38"/>
    <p:sldId id="373" r:id="rId39"/>
    <p:sldId id="295" r:id="rId40"/>
    <p:sldId id="290" r:id="rId41"/>
  </p:sldIdLst>
  <p:sldSz cx="9144000" cy="6858000" type="screen4x3"/>
  <p:notesSz cx="7099300" cy="102235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19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97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91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091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ED92B4-CF7E-4423-8150-4E85ED7311E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5175"/>
            <a:ext cx="5111750" cy="3833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Klepnutím lze upravit styly předlohy textu.</a:t>
            </a:r>
          </a:p>
          <a:p>
            <a:pPr lvl="1"/>
            <a:r>
              <a:rPr lang="en-US" altLang="cs-CZ" noProof="0" smtClean="0"/>
              <a:t>Druhá úroveň</a:t>
            </a:r>
          </a:p>
          <a:p>
            <a:pPr lvl="2"/>
            <a:r>
              <a:rPr lang="en-US" altLang="cs-CZ" noProof="0" smtClean="0"/>
              <a:t>Třetí úroveň</a:t>
            </a:r>
          </a:p>
          <a:p>
            <a:pPr lvl="3"/>
            <a:r>
              <a:rPr lang="en-US" altLang="cs-CZ" noProof="0" smtClean="0"/>
              <a:t>Čtvrtá úroveň</a:t>
            </a:r>
          </a:p>
          <a:p>
            <a:pPr lvl="4"/>
            <a:r>
              <a:rPr lang="en-US" altLang="cs-CZ" noProof="0" smtClean="0"/>
              <a:t>Pátá úroveň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91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091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4C1346-5AC9-4BF7-93C9-4C5511EE957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377616-C483-46D4-9252-CA402B98822E}" type="slidenum">
              <a:rPr lang="en-US" altLang="cs-CZ" smtClean="0"/>
              <a:pPr/>
              <a:t>1</a:t>
            </a:fld>
            <a:endParaRPr lang="en-US" altLang="cs-CZ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7064C6-69FF-4E49-8A9C-9551E0CFC116}" type="slidenum">
              <a:rPr lang="en-US" altLang="cs-CZ" smtClean="0"/>
              <a:pPr/>
              <a:t>6</a:t>
            </a:fld>
            <a:endParaRPr lang="en-US" altLang="cs-CZ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8350"/>
            <a:ext cx="5106987" cy="383063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54575"/>
            <a:ext cx="5203825" cy="4600575"/>
          </a:xfrm>
          <a:noFill/>
        </p:spPr>
        <p:txBody>
          <a:bodyPr lIns="91000" tIns="45500" rIns="91000" bIns="45500"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E57CA-9F34-43F6-A0DB-E45D630B2F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549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4AED-B762-46B8-A611-FFC7DE23D6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491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8240-7712-46EC-A286-D5FC2C961F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114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63F4-EFCC-4BD4-93D9-5BEEDD28A3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14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8F3C8-E67B-46AB-8BC4-1E509B0B3B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006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C3841-6C9F-487F-A8BF-A81464516F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52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F91B1-6C99-4097-8853-5D39D66AEF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806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D717B-2874-4B26-AC64-47E25FE1B9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593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785F-86F9-4F17-BAA4-5EAD588C3E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572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DC349-707C-454F-89C5-EC669A073E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188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CC0B0-FA49-4F17-A019-2EB3623005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534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62069-9F2F-4575-86A3-C7C6C53A07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564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497E4B6-4D22-4AFA-AF6C-4143C988BE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708CB-452A-4B09-AE8E-4DF946DD112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cs-CZ" altLang="cs-CZ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9144000" cy="2514600"/>
          </a:xfrm>
        </p:spPr>
        <p:txBody>
          <a:bodyPr anchor="ctr"/>
          <a:lstStyle/>
          <a:p>
            <a:pPr eaLnBrk="1" hangingPunct="1"/>
            <a:r>
              <a:rPr lang="en-US" altLang="cs-CZ" sz="4400" smtClean="0">
                <a:solidFill>
                  <a:schemeClr val="accent2"/>
                </a:solidFill>
              </a:rPr>
              <a:t>Patho</a:t>
            </a:r>
            <a:r>
              <a:rPr lang="cs-CZ" altLang="cs-CZ" sz="4400" smtClean="0">
                <a:solidFill>
                  <a:schemeClr val="accent2"/>
                </a:solidFill>
              </a:rPr>
              <a:t>logical P</a:t>
            </a:r>
            <a:r>
              <a:rPr lang="en-US" altLang="cs-CZ" sz="4400" smtClean="0">
                <a:solidFill>
                  <a:schemeClr val="accent2"/>
                </a:solidFill>
              </a:rPr>
              <a:t>hysiology</a:t>
            </a:r>
            <a:r>
              <a:rPr lang="cs-CZ" altLang="cs-CZ" sz="4400" smtClean="0">
                <a:solidFill>
                  <a:schemeClr val="accent2"/>
                </a:solidFill>
              </a:rPr>
              <a:t> </a:t>
            </a:r>
            <a:r>
              <a:rPr lang="en-US" altLang="cs-CZ" sz="4400" smtClean="0">
                <a:solidFill>
                  <a:schemeClr val="accent2"/>
                </a:solidFill>
              </a:rPr>
              <a:t>of </a:t>
            </a:r>
            <a:r>
              <a:rPr lang="cs-CZ" altLang="cs-CZ" sz="4400" smtClean="0">
                <a:solidFill>
                  <a:schemeClr val="accent2"/>
                </a:solidFill>
              </a:rPr>
              <a:t/>
            </a:r>
            <a:br>
              <a:rPr lang="cs-CZ" altLang="cs-CZ" sz="4400" smtClean="0">
                <a:solidFill>
                  <a:schemeClr val="accent2"/>
                </a:solidFill>
              </a:rPr>
            </a:br>
            <a:r>
              <a:rPr lang="en-US" altLang="cs-CZ" sz="4400" smtClean="0">
                <a:solidFill>
                  <a:schemeClr val="accent2"/>
                </a:solidFill>
              </a:rPr>
              <a:t>N</a:t>
            </a:r>
            <a:r>
              <a:rPr lang="cs-CZ" altLang="cs-CZ" sz="4400" smtClean="0">
                <a:solidFill>
                  <a:schemeClr val="accent2"/>
                </a:solidFill>
              </a:rPr>
              <a:t>e</a:t>
            </a:r>
            <a:r>
              <a:rPr lang="en-US" altLang="cs-CZ" sz="4400" smtClean="0">
                <a:solidFill>
                  <a:schemeClr val="accent2"/>
                </a:solidFill>
              </a:rPr>
              <a:t>rvous System</a:t>
            </a:r>
            <a:r>
              <a:rPr lang="cs-CZ" altLang="cs-CZ" sz="4400" smtClean="0">
                <a:solidFill>
                  <a:schemeClr val="accent2"/>
                </a:solidFill>
              </a:rPr>
              <a:t>:</a:t>
            </a:r>
            <a:br>
              <a:rPr lang="cs-CZ" altLang="cs-CZ" sz="4400" smtClean="0">
                <a:solidFill>
                  <a:schemeClr val="accent2"/>
                </a:solidFill>
              </a:rPr>
            </a:br>
            <a:r>
              <a:rPr lang="cs-CZ" altLang="cs-CZ" sz="4400" smtClean="0">
                <a:solidFill>
                  <a:schemeClr val="accent2"/>
                </a:solidFill>
              </a:rPr>
              <a:t>Neuro 1 - </a:t>
            </a:r>
            <a:r>
              <a:rPr lang="en-US" altLang="cs-CZ" sz="4400" smtClean="0">
                <a:solidFill>
                  <a:schemeClr val="accent2"/>
                </a:solidFill>
              </a:rPr>
              <a:t>Pain</a:t>
            </a:r>
            <a:endParaRPr lang="cs-CZ" altLang="cs-CZ" sz="4400" smtClean="0">
              <a:solidFill>
                <a:schemeClr val="accent2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24400"/>
            <a:ext cx="7543800" cy="1752600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Dep</a:t>
            </a:r>
            <a:r>
              <a:rPr lang="en-US" altLang="cs-CZ" sz="3200" dirty="0" err="1" smtClean="0"/>
              <a:t>artmen</a:t>
            </a:r>
            <a:r>
              <a:rPr lang="cs-CZ" altLang="cs-CZ" sz="3200" dirty="0" smtClean="0"/>
              <a:t>t </a:t>
            </a:r>
            <a:r>
              <a:rPr lang="en-US" altLang="cs-CZ" sz="3200" dirty="0" smtClean="0"/>
              <a:t>of </a:t>
            </a:r>
            <a:r>
              <a:rPr lang="cs-CZ" altLang="cs-CZ" sz="3200" dirty="0" smtClean="0"/>
              <a:t>pathological physiology</a:t>
            </a:r>
          </a:p>
          <a:p>
            <a:pPr eaLnBrk="1" hangingPunct="1"/>
            <a:r>
              <a:rPr lang="cs-CZ" altLang="cs-CZ" sz="3200" dirty="0" smtClean="0"/>
              <a:t>First</a:t>
            </a:r>
            <a:r>
              <a:rPr lang="cs-CZ" altLang="cs-CZ" sz="3200" dirty="0"/>
              <a:t> </a:t>
            </a:r>
            <a:r>
              <a:rPr lang="cs-CZ" altLang="cs-CZ" sz="3200" dirty="0" smtClean="0"/>
              <a:t>Medical Faculty, CUNI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1C82C2-F967-447E-858B-323831B5F3D8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 smtClean="0"/>
          </a:p>
        </p:txBody>
      </p:sp>
      <p:pic>
        <p:nvPicPr>
          <p:cNvPr id="133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35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1788"/>
            <a:ext cx="4191000" cy="652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smtClean="0"/>
              <a:t>/40/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0470F-2C54-42E9-B575-70D1DF5BABC5}" type="slidenum">
              <a:rPr lang="en-US" altLang="cs-C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cs-CZ" sz="1400" smtClean="0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4913313" y="-76200"/>
            <a:ext cx="41544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Exponents in the Stevens (power) law</a:t>
            </a:r>
            <a:endParaRPr lang="en-US" altLang="cs-CZ" sz="2400" b="1">
              <a:solidFill>
                <a:srgbClr val="80008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8600" y="755650"/>
            <a:ext cx="444224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800080"/>
                </a:solidFill>
              </a:rPr>
              <a:t>R - </a:t>
            </a:r>
            <a:r>
              <a:rPr lang="cs-CZ" altLang="cs-CZ" sz="2000" b="1" dirty="0" smtClean="0">
                <a:solidFill>
                  <a:srgbClr val="800080"/>
                </a:solidFill>
              </a:rPr>
              <a:t>(Response</a:t>
            </a:r>
            <a:r>
              <a:rPr lang="cs-CZ" altLang="cs-CZ" sz="2000" b="1" dirty="0">
                <a:solidFill>
                  <a:srgbClr val="800080"/>
                </a:solidFill>
              </a:rPr>
              <a:t>) subjective intensity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800080"/>
                </a:solidFill>
              </a:rPr>
              <a:t>S - </a:t>
            </a:r>
            <a:r>
              <a:rPr lang="cs-CZ" altLang="cs-CZ" sz="2000" b="1" dirty="0" smtClean="0">
                <a:solidFill>
                  <a:srgbClr val="800080"/>
                </a:solidFill>
              </a:rPr>
              <a:t>(Stimulus</a:t>
            </a:r>
            <a:r>
              <a:rPr lang="cs-CZ" altLang="cs-CZ" sz="2000" b="1" dirty="0">
                <a:solidFill>
                  <a:srgbClr val="800080"/>
                </a:solidFill>
              </a:rPr>
              <a:t>) physical intensity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800080"/>
                </a:solidFill>
              </a:rPr>
              <a:t>S</a:t>
            </a:r>
            <a:r>
              <a:rPr lang="cs-CZ" altLang="cs-CZ" sz="2000" b="1" baseline="-25000" dirty="0">
                <a:solidFill>
                  <a:srgbClr val="800080"/>
                </a:solidFill>
              </a:rPr>
              <a:t>0</a:t>
            </a:r>
            <a:r>
              <a:rPr lang="cs-CZ" altLang="cs-CZ" sz="2000" b="1" dirty="0">
                <a:solidFill>
                  <a:srgbClr val="800080"/>
                </a:solidFill>
              </a:rPr>
              <a:t> - threshold stimulus intensity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800080"/>
                </a:solidFill>
              </a:rPr>
              <a:t>A - constant of proportion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800080"/>
                </a:solidFill>
              </a:rPr>
              <a:t>N - exponent</a:t>
            </a:r>
            <a:endParaRPr lang="en-US" altLang="cs-CZ" sz="2000" b="1" dirty="0">
              <a:solidFill>
                <a:srgbClr val="800080"/>
              </a:solidFill>
            </a:endParaRPr>
          </a:p>
        </p:txBody>
      </p:sp>
      <p:graphicFrame>
        <p:nvGraphicFramePr>
          <p:cNvPr id="14343" name="Object 4"/>
          <p:cNvGraphicFramePr>
            <a:graphicFrameLocks noChangeAspect="1"/>
          </p:cNvGraphicFramePr>
          <p:nvPr/>
        </p:nvGraphicFramePr>
        <p:xfrm>
          <a:off x="228600" y="5580063"/>
          <a:ext cx="26590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Rovnice" r:id="rId4" imgW="838088" imgH="190612" progId="Equation.3">
                  <p:embed/>
                </p:oleObj>
              </mc:Choice>
              <mc:Fallback>
                <p:oleObj name="Rovnice" r:id="rId4" imgW="838088" imgH="1906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580063"/>
                        <a:ext cx="2659063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28600" y="3638550"/>
          <a:ext cx="30337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Rovnice" r:id="rId6" imgW="971550" imgH="171450" progId="Equation.3">
                  <p:embed/>
                </p:oleObj>
              </mc:Choice>
              <mc:Fallback>
                <p:oleObj name="Rovnice" r:id="rId6" imgW="971550" imgH="1714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38550"/>
                        <a:ext cx="30337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5"/>
          <p:cNvSpPr txBox="1">
            <a:spLocks noChangeArrowheads="1"/>
          </p:cNvSpPr>
          <p:nvPr/>
        </p:nvSpPr>
        <p:spPr bwMode="auto">
          <a:xfrm>
            <a:off x="228600" y="2589213"/>
            <a:ext cx="26590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Weber – Fechner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(logarithmic) law</a:t>
            </a:r>
            <a:endParaRPr lang="en-US" altLang="cs-CZ" sz="2400" b="1">
              <a:solidFill>
                <a:srgbClr val="800080"/>
              </a:solidFill>
            </a:endParaRPr>
          </a:p>
        </p:txBody>
      </p:sp>
      <p:sp>
        <p:nvSpPr>
          <p:cNvPr id="14346" name="Text Box 3"/>
          <p:cNvSpPr txBox="1">
            <a:spLocks noChangeArrowheads="1"/>
          </p:cNvSpPr>
          <p:nvPr/>
        </p:nvSpPr>
        <p:spPr bwMode="auto">
          <a:xfrm>
            <a:off x="228600" y="4530725"/>
            <a:ext cx="18764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Stevens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(power) law</a:t>
            </a:r>
            <a:endParaRPr lang="en-US" altLang="cs-CZ" sz="2400" b="1">
              <a:solidFill>
                <a:srgbClr val="800080"/>
              </a:solidFill>
            </a:endParaRPr>
          </a:p>
        </p:txBody>
      </p:sp>
      <p:sp>
        <p:nvSpPr>
          <p:cNvPr id="14347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3262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800080"/>
                </a:solidFill>
              </a:rPr>
              <a:t>Psychophysical laws</a:t>
            </a:r>
            <a:endParaRPr lang="en-US" altLang="cs-CZ" sz="2400" b="1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8E536D-F5B0-4B4E-A29D-0C99C51C7B1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 smtClean="0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28600" y="2209800"/>
            <a:ext cx="8610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dirty="0">
                <a:solidFill>
                  <a:schemeClr val="accent2"/>
                </a:solidFill>
              </a:rPr>
              <a:t>... other ways of objective investigation of sensory perception, including somatosensation and pain</a:t>
            </a:r>
            <a:r>
              <a:rPr lang="cs-CZ" altLang="cs-CZ" sz="4000" dirty="0" smtClean="0">
                <a:solidFill>
                  <a:schemeClr val="accent2"/>
                </a:solidFill>
              </a:rPr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dirty="0" smtClean="0">
                <a:solidFill>
                  <a:schemeClr val="accent2"/>
                </a:solidFill>
              </a:rPr>
              <a:t>- evoked potentials (= modified EEG)</a:t>
            </a:r>
            <a:endParaRPr lang="cs-CZ" altLang="cs-CZ" sz="4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000" dirty="0" smtClean="0">
                <a:solidFill>
                  <a:schemeClr val="accent2"/>
                </a:solidFill>
              </a:rPr>
              <a:t>- functional MRI (fMRI)</a:t>
            </a:r>
            <a:endParaRPr lang="cs-CZ" altLang="cs-CZ" sz="4000" dirty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2EF612-7DB4-4DFE-A399-C2F1F5BCBF1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altLang="cs-CZ" sz="3200" b="1" smtClean="0"/>
              <a:t>Evoked potentials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6096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152400" y="4743450"/>
            <a:ext cx="3810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Measurement </a:t>
            </a:r>
            <a:r>
              <a:rPr lang="en-GB" altLang="cs-CZ" sz="1800"/>
              <a:t>p</a:t>
            </a:r>
            <a:r>
              <a:rPr lang="cs-CZ" altLang="cs-CZ" sz="1800"/>
              <a:t>rinciple: </a:t>
            </a:r>
            <a:r>
              <a:rPr lang="en-GB" altLang="cs-CZ" sz="1800"/>
              <a:t>r</a:t>
            </a:r>
            <a:r>
              <a:rPr lang="cs-CZ" altLang="cs-CZ" sz="1800"/>
              <a:t>epeated EEG response to stimulus is summed up </a:t>
            </a:r>
            <a:r>
              <a:rPr lang="en-GB" altLang="cs-CZ" sz="1800"/>
              <a:t>(</a:t>
            </a:r>
            <a:r>
              <a:rPr lang="cs-CZ" altLang="cs-CZ" sz="1800"/>
              <a:t>averaged)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/>
              <a:t>The sensory response is a result</a:t>
            </a:r>
            <a:endParaRPr lang="en-US" altLang="cs-CZ" sz="1800"/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4191000" y="5297488"/>
            <a:ext cx="4495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1800"/>
              <a:t>Example</a:t>
            </a:r>
            <a:r>
              <a:rPr lang="cs-CZ" altLang="cs-CZ" sz="1800"/>
              <a:t>: evok</a:t>
            </a:r>
            <a:r>
              <a:rPr lang="en-GB" altLang="cs-CZ" sz="1800"/>
              <a:t>ed</a:t>
            </a:r>
            <a:r>
              <a:rPr lang="cs-CZ" altLang="cs-CZ" sz="1800"/>
              <a:t> poten</a:t>
            </a:r>
            <a:r>
              <a:rPr lang="en-GB" altLang="cs-CZ" sz="1800"/>
              <a:t>tials of different parts of the auditory pathway</a:t>
            </a:r>
            <a:endParaRPr lang="en-US" altLang="cs-CZ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19B8BD-FB6F-420B-AF6F-B1AD99A283C3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096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6200" y="0"/>
            <a:ext cx="899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800" b="1" dirty="0">
                <a:solidFill>
                  <a:schemeClr val="tx2"/>
                </a:solidFill>
              </a:rPr>
              <a:t>Evoked potentials – auditory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pathway </a:t>
            </a:r>
            <a:r>
              <a:rPr lang="en-US" altLang="cs-CZ" sz="2800" b="1" dirty="0" smtClean="0">
                <a:solidFill>
                  <a:schemeClr val="tx2"/>
                </a:solidFill>
              </a:rPr>
              <a:t>as </a:t>
            </a:r>
            <a:r>
              <a:rPr lang="en-US" altLang="cs-CZ" sz="2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914400" y="5334000"/>
            <a:ext cx="7353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Objective Audiometry: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Brainstem or cortical evoked response audiometry BERA (CERA</a:t>
            </a:r>
            <a:r>
              <a:rPr lang="cs-CZ" altLang="cs-CZ" sz="1800"/>
              <a:t>, CZ</a:t>
            </a:r>
            <a:r>
              <a:rPr lang="en-US" altLang="cs-CZ" sz="1800"/>
              <a:t>)</a:t>
            </a:r>
            <a:r>
              <a:rPr lang="cs-CZ" altLang="cs-CZ" sz="180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Auditory Brainstem Response (ABR)</a:t>
            </a:r>
            <a:endParaRPr lang="en-US" altLang="cs-CZ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2C98EA-AE70-47DB-89CC-9806D5FBBA6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 smtClean="0"/>
          </a:p>
        </p:txBody>
      </p:sp>
      <p:sp>
        <p:nvSpPr>
          <p:cNvPr id="3" name="Rectangle 2"/>
          <p:cNvSpPr/>
          <p:nvPr/>
        </p:nvSpPr>
        <p:spPr>
          <a:xfrm>
            <a:off x="609600" y="762000"/>
            <a:ext cx="79248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dirty="0">
                <a:solidFill>
                  <a:srgbClr val="00B050"/>
                </a:solidFill>
              </a:rPr>
              <a:t>Somatosensoric EP (SEP) – mechanical or electrical stimulation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cs-CZ" sz="2400" dirty="0"/>
              <a:t>stimulus duration 2 - 300 ms, repetition rate up to 3 Hz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cs-CZ" sz="2400" dirty="0"/>
              <a:t>recorded from various locations in correspondence to stimulations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cs-CZ" sz="2400" dirty="0"/>
              <a:t>typical sequence (positive and negative EEG waves)</a:t>
            </a:r>
          </a:p>
          <a:p>
            <a:pPr eaLnBrk="1" hangingPunct="1">
              <a:defRPr/>
            </a:pPr>
            <a:r>
              <a:rPr lang="cs-CZ" sz="2400" dirty="0"/>
              <a:t>P1	N1	P2	N2	P3	N3</a:t>
            </a:r>
          </a:p>
          <a:p>
            <a:pPr eaLnBrk="1" hangingPunct="1">
              <a:defRPr/>
            </a:pPr>
            <a:r>
              <a:rPr lang="cs-CZ" sz="2400" dirty="0"/>
              <a:t>16 ms 20 ms 28 ms 33 ms 43 ms 50 ms</a:t>
            </a:r>
          </a:p>
          <a:p>
            <a:pPr eaLnBrk="1" hangingPunct="1">
              <a:defRPr/>
            </a:pPr>
            <a:r>
              <a:rPr lang="cs-CZ" sz="2400" dirty="0"/>
              <a:t>typical use: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cs-CZ" sz="2400" dirty="0"/>
              <a:t>during spinal cord surgery – continuous checkup of CNS conditions</a:t>
            </a:r>
          </a:p>
          <a:p>
            <a:pPr eaLnBrk="1" hangingPunct="1">
              <a:defRPr/>
            </a:pPr>
            <a:r>
              <a:rPr lang="cs-CZ" sz="2400" dirty="0"/>
              <a:t>- prolonged latency in multiple sclerosis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3124200"/>
          </a:xfrm>
        </p:spPr>
        <p:txBody>
          <a:bodyPr/>
          <a:lstStyle/>
          <a:p>
            <a:pPr algn="l" eaLnBrk="1" hangingPunct="1"/>
            <a:r>
              <a:rPr lang="cs-CZ" altLang="cs-CZ" sz="3600" dirty="0" smtClean="0">
                <a:solidFill>
                  <a:srgbClr val="00B050"/>
                </a:solidFill>
              </a:rPr>
              <a:t>Only </a:t>
            </a:r>
            <a:r>
              <a:rPr lang="cs-CZ" altLang="cs-CZ" sz="3600" dirty="0" smtClean="0">
                <a:solidFill>
                  <a:srgbClr val="00B050"/>
                </a:solidFill>
              </a:rPr>
              <a:t>experimental, and not clinical:</a:t>
            </a:r>
            <a:br>
              <a:rPr lang="cs-CZ" altLang="cs-CZ" sz="3600" dirty="0" smtClean="0">
                <a:solidFill>
                  <a:srgbClr val="00B050"/>
                </a:solidFill>
              </a:rPr>
            </a:br>
            <a:r>
              <a:rPr lang="cs-CZ" altLang="cs-CZ" sz="3600" dirty="0" smtClean="0">
                <a:solidFill>
                  <a:srgbClr val="00B050"/>
                </a:solidFill>
              </a:rPr>
              <a:t>is </a:t>
            </a:r>
            <a:r>
              <a:rPr lang="cs-CZ" altLang="cs-CZ" sz="3600" dirty="0" smtClean="0">
                <a:solidFill>
                  <a:srgbClr val="00B050"/>
                </a:solidFill>
              </a:rPr>
              <a:t>maping of pain using functional magnetic resonance imaging, fMRI</a:t>
            </a:r>
            <a:r>
              <a:rPr lang="en-GB" altLang="cs-CZ" sz="3600" dirty="0" smtClean="0">
                <a:solidFill>
                  <a:srgbClr val="00B050"/>
                </a:solidFill>
              </a:rPr>
              <a:t>; </a:t>
            </a:r>
            <a:r>
              <a:rPr lang="cs-CZ" altLang="cs-CZ" sz="3600" dirty="0" smtClean="0">
                <a:solidFill>
                  <a:srgbClr val="00B050"/>
                </a:solidFill>
              </a:rPr>
              <a:t>differentiation between painful and neutral stimulation in somatosensation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A8BA09-1DB4-45D3-A364-E1D7DC14443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 smtClean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0" y="3773488"/>
            <a:ext cx="910217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In practice only specialized centers dispose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with the avanced methods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How is </a:t>
            </a:r>
            <a:r>
              <a:rPr lang="cs-CZ" altLang="cs-CZ" sz="2800" dirty="0" smtClean="0"/>
              <a:t>it with diagnosis </a:t>
            </a:r>
            <a:r>
              <a:rPr lang="cs-CZ" altLang="cs-CZ" sz="2800" dirty="0"/>
              <a:t>and fighting with pain in medical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practice?...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C457A1-B046-48D4-82FD-B3A6B71843EA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7680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smtClean="0">
                <a:solidFill>
                  <a:schemeClr val="accent2"/>
                </a:solidFill>
              </a:rPr>
              <a:t>Biological and Pharmacological Approach to Pain</a:t>
            </a:r>
            <a:endParaRPr lang="en-US" altLang="cs-CZ" smtClean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1330B0-18D7-4DEA-ABA9-4FD8CD6E0BF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 smtClean="0"/>
          </a:p>
        </p:txBody>
      </p:sp>
      <p:sp>
        <p:nvSpPr>
          <p:cNvPr id="2150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9144000" cy="381000"/>
          </a:xfrm>
          <a:noFill/>
        </p:spPr>
        <p:txBody>
          <a:bodyPr/>
          <a:lstStyle/>
          <a:p>
            <a:pPr eaLnBrk="1" hangingPunct="1"/>
            <a:r>
              <a:rPr lang="en-US" altLang="cs-CZ" sz="2000" smtClean="0">
                <a:solidFill>
                  <a:schemeClr val="tx1"/>
                </a:solidFill>
              </a:rPr>
              <a:t>CGRP (Calcitonin-gene related peptide), SP (Peptide substance)</a:t>
            </a:r>
            <a:endParaRPr lang="cs-CZ" altLang="cs-CZ" sz="2000" smtClean="0">
              <a:solidFill>
                <a:schemeClr val="tx1"/>
              </a:solidFill>
            </a:endParaRPr>
          </a:p>
        </p:txBody>
      </p:sp>
      <p:pic>
        <p:nvPicPr>
          <p:cNvPr id="215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13"/>
          <p:cNvSpPr>
            <a:spLocks noChangeArrowheads="1"/>
          </p:cNvSpPr>
          <p:nvPr/>
        </p:nvSpPr>
        <p:spPr bwMode="auto">
          <a:xfrm>
            <a:off x="7696200" y="5257800"/>
            <a:ext cx="685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4157CA-7AB6-4F05-91A0-54732BB03CF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 smtClean="0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0" y="0"/>
            <a:ext cx="883920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FF0066"/>
                </a:solidFill>
              </a:rPr>
              <a:t>Tissue injury leads to painful sensation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/>
              <a:t>Pain</a:t>
            </a:r>
            <a:r>
              <a:rPr lang="cs-CZ" altLang="cs-CZ" sz="2400" dirty="0" smtClean="0"/>
              <a:t>:	1 </a:t>
            </a:r>
            <a:r>
              <a:rPr lang="en-US" altLang="cs-CZ" sz="2400" dirty="0"/>
              <a:t>is a </a:t>
            </a:r>
            <a:r>
              <a:rPr lang="cs-CZ" altLang="cs-CZ" sz="2400" dirty="0"/>
              <a:t>warning</a:t>
            </a:r>
            <a:r>
              <a:rPr lang="en-US" altLang="cs-CZ" sz="2400" dirty="0"/>
              <a:t> that something goes wrong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	2 </a:t>
            </a:r>
            <a:r>
              <a:rPr lang="en-US" altLang="cs-CZ" sz="2400" dirty="0"/>
              <a:t>helpful to</a:t>
            </a:r>
            <a:r>
              <a:rPr lang="cs-CZ" altLang="cs-CZ" sz="2400" dirty="0"/>
              <a:t> diagnostic</a:t>
            </a:r>
            <a:r>
              <a:rPr lang="en-US" altLang="cs-CZ" sz="2400" dirty="0"/>
              <a:t>s</a:t>
            </a:r>
            <a:r>
              <a:rPr lang="cs-CZ" altLang="cs-CZ" sz="2400" dirty="0"/>
              <a:t> a</a:t>
            </a:r>
            <a:r>
              <a:rPr lang="en-US" altLang="cs-CZ" sz="2400" dirty="0" err="1"/>
              <a:t>nd</a:t>
            </a:r>
            <a:r>
              <a:rPr lang="cs-CZ" altLang="cs-CZ" sz="2400" dirty="0"/>
              <a:t> lo</a:t>
            </a:r>
            <a:r>
              <a:rPr lang="en-US" altLang="cs-CZ" sz="2400" dirty="0"/>
              <a:t>c</a:t>
            </a:r>
            <a:r>
              <a:rPr lang="cs-CZ" altLang="cs-CZ" sz="2400" dirty="0"/>
              <a:t>aliza</a:t>
            </a:r>
            <a:r>
              <a:rPr lang="en-US" altLang="cs-CZ" sz="2400" dirty="0" err="1"/>
              <a:t>tion</a:t>
            </a:r>
            <a:r>
              <a:rPr lang="cs-CZ" altLang="cs-CZ" sz="2400" dirty="0"/>
              <a:t> pat</a:t>
            </a:r>
            <a:r>
              <a:rPr lang="en-US" altLang="cs-CZ" sz="2400" dirty="0"/>
              <a:t>h</a:t>
            </a:r>
            <a:r>
              <a:rPr lang="cs-CZ" altLang="cs-CZ" sz="2400" dirty="0"/>
              <a:t>ologi</a:t>
            </a:r>
            <a:r>
              <a:rPr lang="en-US" altLang="cs-CZ" sz="2400" dirty="0" err="1"/>
              <a:t>es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/>
              <a:t>	3 </a:t>
            </a:r>
            <a:r>
              <a:rPr lang="en-US" altLang="cs-CZ" sz="2400" dirty="0"/>
              <a:t>can be </a:t>
            </a:r>
            <a:r>
              <a:rPr lang="cs-CZ" altLang="cs-CZ" sz="2400" dirty="0"/>
              <a:t>pat</a:t>
            </a:r>
            <a:r>
              <a:rPr lang="en-US" altLang="cs-CZ" sz="2400" dirty="0"/>
              <a:t>h</a:t>
            </a:r>
            <a:r>
              <a:rPr lang="cs-CZ" altLang="cs-CZ" sz="2400" dirty="0"/>
              <a:t>ologic, </a:t>
            </a:r>
            <a:r>
              <a:rPr lang="cs-CZ" altLang="cs-CZ" sz="2400" dirty="0" smtClean="0"/>
              <a:t>annoying</a:t>
            </a:r>
            <a:r>
              <a:rPr lang="en-US" altLang="cs-CZ" sz="2400" dirty="0" smtClean="0"/>
              <a:t> </a:t>
            </a:r>
            <a:r>
              <a:rPr lang="en-US" altLang="cs-CZ" sz="2400" dirty="0"/>
              <a:t>beyond the purpose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/>
              <a:t>Psychological </a:t>
            </a:r>
            <a:r>
              <a:rPr lang="en-US" altLang="cs-CZ" sz="2400" dirty="0"/>
              <a:t>pain components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FF3300"/>
                </a:solidFill>
              </a:rPr>
              <a:t>One </a:t>
            </a:r>
            <a:r>
              <a:rPr lang="en-US" altLang="cs-CZ" sz="2400" dirty="0" smtClean="0"/>
              <a:t>component</a:t>
            </a:r>
            <a:r>
              <a:rPr lang="cs-CZ" altLang="cs-CZ" sz="2400" dirty="0" smtClean="0"/>
              <a:t> </a:t>
            </a:r>
            <a:r>
              <a:rPr lang="en-US" altLang="cs-CZ" sz="2400" dirty="0"/>
              <a:t>is its </a:t>
            </a:r>
            <a:r>
              <a:rPr lang="cs-CZ" altLang="cs-CZ" sz="2400" dirty="0"/>
              <a:t>emo</a:t>
            </a:r>
            <a:r>
              <a:rPr lang="en-US" altLang="cs-CZ" sz="2400" dirty="0"/>
              <a:t>t</a:t>
            </a:r>
            <a:r>
              <a:rPr lang="cs-CZ" altLang="cs-CZ" sz="2400" dirty="0"/>
              <a:t>ion</a:t>
            </a:r>
            <a:r>
              <a:rPr lang="en-US" altLang="cs-CZ" sz="2400" dirty="0"/>
              <a:t>a</a:t>
            </a:r>
            <a:r>
              <a:rPr lang="cs-CZ" altLang="cs-CZ" sz="2400" dirty="0"/>
              <a:t>l</a:t>
            </a:r>
            <a:r>
              <a:rPr lang="en-US" altLang="cs-CZ" sz="2400" dirty="0"/>
              <a:t> context</a:t>
            </a:r>
            <a:endParaRPr lang="cs-CZ" altLang="cs-CZ" sz="24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FF3300"/>
                </a:solidFill>
              </a:rPr>
              <a:t>Another</a:t>
            </a:r>
            <a:r>
              <a:rPr lang="cs-CZ" altLang="cs-CZ" sz="2400" b="1" dirty="0" smtClean="0">
                <a:solidFill>
                  <a:srgbClr val="FF3300"/>
                </a:solidFill>
              </a:rPr>
              <a:t> </a:t>
            </a:r>
            <a:r>
              <a:rPr lang="en-US" altLang="cs-CZ" sz="2400" dirty="0"/>
              <a:t>component </a:t>
            </a:r>
            <a:r>
              <a:rPr lang="en-US" altLang="cs-CZ" sz="2400" dirty="0" smtClean="0"/>
              <a:t>says</a:t>
            </a:r>
            <a:r>
              <a:rPr lang="cs-CZ" altLang="cs-CZ" sz="2400" dirty="0" smtClean="0"/>
              <a:t> </a:t>
            </a:r>
            <a:r>
              <a:rPr lang="en-US" altLang="cs-CZ" sz="2400" dirty="0"/>
              <a:t>where, </a:t>
            </a:r>
            <a:r>
              <a:rPr lang="en-US" altLang="cs-CZ" sz="2400" dirty="0" smtClean="0"/>
              <a:t>what</a:t>
            </a:r>
            <a:r>
              <a:rPr lang="cs-CZ" altLang="cs-CZ" sz="2400" dirty="0" smtClean="0"/>
              <a:t>, </a:t>
            </a:r>
            <a:r>
              <a:rPr lang="cs-CZ" altLang="cs-CZ" sz="2400" dirty="0"/>
              <a:t>a</a:t>
            </a:r>
            <a:r>
              <a:rPr lang="en-US" altLang="cs-CZ" sz="2400" dirty="0" err="1"/>
              <a:t>nd</a:t>
            </a:r>
            <a:r>
              <a:rPr lang="cs-CZ" altLang="cs-CZ" sz="2400" dirty="0"/>
              <a:t> </a:t>
            </a:r>
            <a:r>
              <a:rPr lang="en-US" altLang="cs-CZ" sz="2400" dirty="0"/>
              <a:t>how much it gets wrong</a:t>
            </a: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/>
              <a:t>Pains </a:t>
            </a:r>
            <a:r>
              <a:rPr lang="cs-CZ" altLang="cs-CZ" sz="2400" dirty="0" smtClean="0"/>
              <a:t>that</a:t>
            </a:r>
            <a:r>
              <a:rPr lang="en-US" altLang="cs-CZ" sz="2400" dirty="0" smtClean="0"/>
              <a:t> </a:t>
            </a:r>
            <a:r>
              <a:rPr lang="en-US" altLang="cs-CZ" sz="2400" dirty="0"/>
              <a:t>lose the warning purpose are </a:t>
            </a:r>
            <a:r>
              <a:rPr lang="cs-CZ" altLang="cs-CZ" sz="2400" b="1" dirty="0">
                <a:solidFill>
                  <a:srgbClr val="FF3300"/>
                </a:solidFill>
              </a:rPr>
              <a:t>…neuralgi</a:t>
            </a:r>
            <a:r>
              <a:rPr lang="en-US" altLang="cs-CZ" sz="2400" b="1" dirty="0">
                <a:solidFill>
                  <a:srgbClr val="FF3300"/>
                </a:solidFill>
              </a:rPr>
              <a:t>c pains </a:t>
            </a:r>
            <a:r>
              <a:rPr lang="en-US" altLang="cs-CZ" sz="2400" dirty="0"/>
              <a:t>neurologic investigation shows no deviation from </a:t>
            </a:r>
            <a:r>
              <a:rPr lang="cs-CZ" altLang="cs-CZ" sz="2400" dirty="0" smtClean="0"/>
              <a:t>the </a:t>
            </a:r>
            <a:r>
              <a:rPr lang="en-US" altLang="cs-CZ" sz="2400" dirty="0" smtClean="0"/>
              <a:t>norm</a:t>
            </a:r>
            <a:r>
              <a:rPr lang="en-US" altLang="cs-CZ" sz="2400" dirty="0" smtClean="0"/>
              <a:t>.</a:t>
            </a:r>
            <a:endParaRPr lang="cs-CZ" altLang="cs-CZ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Psycho</a:t>
            </a:r>
            <a:r>
              <a:rPr lang="en-US" altLang="cs-CZ" sz="1800" dirty="0" err="1"/>
              <a:t>ph</a:t>
            </a:r>
            <a:r>
              <a:rPr lang="cs-CZ" altLang="cs-CZ" sz="1800" dirty="0"/>
              <a:t>y</a:t>
            </a:r>
            <a:r>
              <a:rPr lang="en-US" altLang="cs-CZ" sz="1800" dirty="0" err="1" smtClean="0"/>
              <a:t>sics</a:t>
            </a:r>
            <a:r>
              <a:rPr lang="cs-CZ" altLang="cs-CZ" sz="1800" dirty="0" smtClean="0"/>
              <a:t> of pain?: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/>
              <a:t>- </a:t>
            </a:r>
            <a:r>
              <a:rPr lang="cs-CZ" altLang="cs-CZ" sz="1800" dirty="0"/>
              <a:t>n</a:t>
            </a:r>
            <a:r>
              <a:rPr lang="en-US" altLang="cs-CZ" sz="1800" dirty="0"/>
              <a:t>o</a:t>
            </a:r>
            <a:r>
              <a:rPr lang="cs-CZ" altLang="cs-CZ" sz="1800" dirty="0"/>
              <a:t> </a:t>
            </a:r>
            <a:r>
              <a:rPr lang="en-US" altLang="cs-CZ" sz="1800" dirty="0"/>
              <a:t>relation</a:t>
            </a:r>
            <a:r>
              <a:rPr lang="cs-CZ" altLang="cs-CZ" sz="1800" dirty="0"/>
              <a:t> </a:t>
            </a:r>
            <a:r>
              <a:rPr lang="en-US" altLang="cs-CZ" sz="1800" dirty="0"/>
              <a:t>between</a:t>
            </a:r>
            <a:r>
              <a:rPr lang="cs-CZ" altLang="cs-CZ" sz="1800" dirty="0"/>
              <a:t> </a:t>
            </a:r>
            <a:r>
              <a:rPr lang="en-US" altLang="cs-CZ" sz="1800" dirty="0"/>
              <a:t>stimulus </a:t>
            </a:r>
            <a:r>
              <a:rPr lang="cs-CZ" altLang="cs-CZ" sz="1800" dirty="0"/>
              <a:t>inten</a:t>
            </a:r>
            <a:r>
              <a:rPr lang="en-US" altLang="cs-CZ" sz="1800" dirty="0" err="1"/>
              <a:t>sity</a:t>
            </a:r>
            <a:r>
              <a:rPr lang="cs-CZ" altLang="cs-CZ" sz="1800" dirty="0"/>
              <a:t> a</a:t>
            </a:r>
            <a:r>
              <a:rPr lang="en-US" altLang="cs-CZ" sz="1800" dirty="0" err="1"/>
              <a:t>nd</a:t>
            </a:r>
            <a:r>
              <a:rPr lang="cs-CZ" altLang="cs-CZ" sz="1800" dirty="0"/>
              <a:t> </a:t>
            </a:r>
            <a:r>
              <a:rPr lang="en-US" altLang="cs-CZ" sz="1800" dirty="0"/>
              <a:t>percept intensity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- there is </a:t>
            </a:r>
            <a:r>
              <a:rPr lang="cs-CZ" altLang="cs-CZ" sz="1800" dirty="0" smtClean="0"/>
              <a:t>a </a:t>
            </a:r>
            <a:r>
              <a:rPr lang="en-US" altLang="cs-CZ" sz="1800" dirty="0" smtClean="0"/>
              <a:t>continuous </a:t>
            </a:r>
            <a:r>
              <a:rPr lang="en-US" altLang="cs-CZ" sz="1800" dirty="0"/>
              <a:t>transition between various touch and pain sensations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tickling</a:t>
            </a:r>
            <a:r>
              <a:rPr lang="cs-CZ" altLang="cs-CZ" sz="1800" dirty="0" smtClean="0"/>
              <a:t>,	</a:t>
            </a:r>
            <a:r>
              <a:rPr lang="en-US" altLang="cs-CZ" sz="1800" dirty="0" smtClean="0"/>
              <a:t>sharp </a:t>
            </a:r>
            <a:r>
              <a:rPr lang="en-US" altLang="cs-CZ" sz="1800" dirty="0"/>
              <a:t>point touch</a:t>
            </a:r>
            <a:r>
              <a:rPr lang="cs-CZ" altLang="cs-CZ" sz="1800" dirty="0"/>
              <a:t>, </a:t>
            </a:r>
            <a:r>
              <a:rPr lang="en-US" altLang="cs-CZ" sz="1800" dirty="0"/>
              <a:t>warm</a:t>
            </a:r>
            <a:r>
              <a:rPr lang="cs-CZ" altLang="cs-CZ" sz="1800" dirty="0" smtClean="0"/>
              <a:t>,			</a:t>
            </a:r>
            <a:r>
              <a:rPr lang="en-US" altLang="cs-CZ" sz="1800" dirty="0" smtClean="0"/>
              <a:t>cold</a:t>
            </a:r>
            <a:r>
              <a:rPr lang="cs-CZ" altLang="cs-CZ" sz="1800" dirty="0" smtClean="0"/>
              <a:t>,</a:t>
            </a:r>
            <a:r>
              <a:rPr lang="en-US" altLang="cs-CZ" sz="1800" dirty="0" smtClean="0"/>
              <a:t> </a:t>
            </a:r>
            <a:r>
              <a:rPr lang="cs-CZ" altLang="cs-CZ" sz="1800" dirty="0" smtClean="0"/>
              <a:t>			</a:t>
            </a:r>
            <a:r>
              <a:rPr lang="en-US" altLang="cs-CZ" sz="1800" dirty="0" smtClean="0"/>
              <a:t>vs</a:t>
            </a:r>
            <a:r>
              <a:rPr lang="en-US" altLang="cs-CZ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itching</a:t>
            </a:r>
            <a:r>
              <a:rPr lang="cs-CZ" altLang="cs-CZ" sz="1800" dirty="0" smtClean="0"/>
              <a:t>,	</a:t>
            </a:r>
            <a:r>
              <a:rPr lang="en-US" altLang="cs-CZ" sz="1800" dirty="0" smtClean="0"/>
              <a:t>puncture</a:t>
            </a:r>
            <a:r>
              <a:rPr lang="cs-CZ" altLang="cs-CZ" sz="1800" dirty="0" smtClean="0"/>
              <a:t>,	</a:t>
            </a:r>
            <a:r>
              <a:rPr lang="en-US" altLang="cs-CZ" sz="1800" dirty="0" smtClean="0"/>
              <a:t>scalding </a:t>
            </a:r>
            <a:r>
              <a:rPr lang="en-US" altLang="cs-CZ" sz="1800" dirty="0"/>
              <a:t>(</a:t>
            </a:r>
            <a:r>
              <a:rPr lang="cs-CZ" altLang="cs-CZ" sz="1800" dirty="0"/>
              <a:t>opaření</a:t>
            </a:r>
            <a:r>
              <a:rPr lang="en-US" altLang="cs-CZ" sz="1800" dirty="0"/>
              <a:t>)</a:t>
            </a:r>
            <a:r>
              <a:rPr lang="cs-CZ" altLang="cs-CZ" sz="1800" dirty="0" smtClean="0"/>
              <a:t>,	</a:t>
            </a:r>
            <a:r>
              <a:rPr lang="en-US" altLang="cs-CZ" sz="1800" dirty="0" smtClean="0"/>
              <a:t>congelation</a:t>
            </a:r>
            <a:r>
              <a:rPr lang="cs-CZ" altLang="cs-CZ" sz="1800" dirty="0" smtClean="0"/>
              <a:t> </a:t>
            </a:r>
            <a:r>
              <a:rPr lang="cs-CZ" altLang="cs-CZ" sz="1800" dirty="0" smtClean="0"/>
              <a:t>(omrznutí)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what itches</a:t>
            </a:r>
            <a:r>
              <a:rPr lang="cs-CZ" altLang="cs-CZ" sz="1800" dirty="0"/>
              <a:t>, </a:t>
            </a:r>
            <a:r>
              <a:rPr lang="en-US" altLang="cs-CZ" sz="1800" dirty="0"/>
              <a:t>we scrub (scrape)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(?),...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 smtClean="0"/>
              <a:t>[</a:t>
            </a:r>
            <a:r>
              <a:rPr lang="en-US" altLang="cs-CZ" sz="1800" dirty="0" err="1"/>
              <a:t>Fenistil</a:t>
            </a:r>
            <a:r>
              <a:rPr lang="en-US" altLang="cs-CZ" sz="1800" dirty="0"/>
              <a:t> – antihistaminic, </a:t>
            </a:r>
            <a:r>
              <a:rPr lang="cs-CZ" altLang="cs-CZ" sz="1800" dirty="0" smtClean="0"/>
              <a:t>anti pruriginous</a:t>
            </a:r>
            <a:r>
              <a:rPr lang="en-US" altLang="cs-CZ" sz="1800" dirty="0" smtClean="0"/>
              <a:t> </a:t>
            </a:r>
            <a:r>
              <a:rPr lang="en-US" altLang="cs-CZ" sz="1800" dirty="0"/>
              <a:t>drug]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57B427-6008-4E0E-8406-692DEAD7624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 smtClean="0"/>
              <a:t>O</a:t>
            </a:r>
            <a:r>
              <a:rPr lang="cs-CZ" altLang="cs-CZ" sz="4000" smtClean="0"/>
              <a:t>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/>
            <a:r>
              <a:rPr lang="cs-CZ" altLang="cs-CZ" dirty="0" smtClean="0"/>
              <a:t>An Attempt To Describe </a:t>
            </a:r>
            <a:r>
              <a:rPr lang="cs-CZ" altLang="cs-CZ" dirty="0" smtClean="0"/>
              <a:t>Sensations (including Pain?) </a:t>
            </a:r>
            <a:r>
              <a:rPr lang="cs-CZ" altLang="cs-CZ" dirty="0" smtClean="0"/>
              <a:t>Objectively: </a:t>
            </a:r>
            <a:r>
              <a:rPr lang="cs-CZ" altLang="cs-CZ" dirty="0" smtClean="0"/>
              <a:t>Psychophysics, Molecular mechanisms, and other descriptions</a:t>
            </a:r>
            <a:endParaRPr lang="en-US" altLang="cs-CZ" dirty="0" smtClean="0"/>
          </a:p>
          <a:p>
            <a:pPr eaLnBrk="1" hangingPunct="1"/>
            <a:r>
              <a:rPr lang="cs-CZ" altLang="cs-CZ" dirty="0" smtClean="0"/>
              <a:t>Biological and Pharmacological approach to pain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8FD7E2-8EC2-4795-AD18-0C2A70096445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3300"/>
                </a:solidFill>
              </a:rPr>
              <a:t>Pain is modified by…</a:t>
            </a:r>
            <a:endParaRPr lang="en-US" altLang="cs-CZ" b="1" smtClean="0">
              <a:solidFill>
                <a:srgbClr val="FF3300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previous experience, expectations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instruction, </a:t>
            </a:r>
            <a:r>
              <a:rPr lang="cs-CZ" altLang="cs-CZ" smtClean="0"/>
              <a:t>sug</a:t>
            </a:r>
            <a:r>
              <a:rPr lang="en-US" altLang="cs-CZ" smtClean="0"/>
              <a:t>g</a:t>
            </a:r>
            <a:r>
              <a:rPr lang="cs-CZ" altLang="cs-CZ" smtClean="0"/>
              <a:t>es</a:t>
            </a:r>
            <a:r>
              <a:rPr lang="en-US" altLang="cs-CZ" smtClean="0"/>
              <a:t>tion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emo</a:t>
            </a:r>
            <a:r>
              <a:rPr lang="en-US" altLang="cs-CZ" smtClean="0"/>
              <a:t>tions</a:t>
            </a:r>
            <a:r>
              <a:rPr lang="cs-CZ" altLang="cs-CZ" smtClean="0"/>
              <a:t>, </a:t>
            </a:r>
            <a:r>
              <a:rPr lang="en-US" altLang="cs-CZ" smtClean="0"/>
              <a:t>especially fear and anxiety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concurrent activation of other sensory inputs</a:t>
            </a:r>
            <a:endParaRPr lang="cs-CZ" altLang="cs-CZ" smtClean="0"/>
          </a:p>
          <a:p>
            <a:pPr eaLnBrk="1" hangingPunct="1"/>
            <a:r>
              <a:rPr lang="en-US" altLang="cs-CZ" smtClean="0"/>
              <a:t>diversion/ redirection of attention</a:t>
            </a:r>
            <a:endParaRPr lang="cs-CZ" altLang="cs-CZ" smtClean="0"/>
          </a:p>
          <a:p>
            <a:pPr eaLnBrk="1" hangingPunct="1"/>
            <a:endParaRPr lang="en-US" altLang="cs-CZ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B84D69-B5B7-4120-8863-8421860ECD6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 smtClean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657600" y="152400"/>
            <a:ext cx="5181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000"/>
              <a:t>sympathetic n.s.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vasoconstriction, hypertension, tachycardia,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sweating, paleness, goose flesh, mydriasis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parasympathetic n.s.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/>
              <a:t>hypotension, bradycardia, nausea/ vomiting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motor response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conscious response</a:t>
            </a:r>
            <a:endParaRPr lang="en-US" altLang="cs-CZ" sz="200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52400" y="304800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000" b="1">
                <a:solidFill>
                  <a:srgbClr val="FF3300"/>
                </a:solidFill>
              </a:rPr>
              <a:t>Pain</a:t>
            </a:r>
            <a:br>
              <a:rPr lang="en-US" altLang="cs-CZ" sz="4000" b="1">
                <a:solidFill>
                  <a:srgbClr val="FF3300"/>
                </a:solidFill>
              </a:rPr>
            </a:br>
            <a:r>
              <a:rPr lang="en-US" altLang="cs-CZ" sz="4000" b="1">
                <a:solidFill>
                  <a:srgbClr val="FF3300"/>
                </a:solidFill>
              </a:rPr>
              <a:t>leads to</a:t>
            </a:r>
            <a:br>
              <a:rPr lang="en-US" altLang="cs-CZ" sz="4000" b="1">
                <a:solidFill>
                  <a:srgbClr val="FF3300"/>
                </a:solidFill>
              </a:rPr>
            </a:br>
            <a:r>
              <a:rPr lang="en-US" altLang="cs-CZ" sz="4000" b="1">
                <a:solidFill>
                  <a:srgbClr val="FF3300"/>
                </a:solidFill>
              </a:rPr>
              <a:t>activation of…</a:t>
            </a:r>
            <a:br>
              <a:rPr lang="en-US" altLang="cs-CZ" sz="4000" b="1">
                <a:solidFill>
                  <a:srgbClr val="FF3300"/>
                </a:solidFill>
              </a:rPr>
            </a:br>
            <a:endParaRPr lang="en-US" altLang="cs-CZ" sz="4000" b="1">
              <a:solidFill>
                <a:srgbClr val="FF3300"/>
              </a:solidFill>
            </a:endParaRP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46338"/>
            <a:ext cx="8382000" cy="425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38CF53-F9A7-4107-9403-831A98616EE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28600" y="2743200"/>
            <a:ext cx="4098925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b="1" u="sng" dirty="0">
                <a:solidFill>
                  <a:srgbClr val="FF3300"/>
                </a:solidFill>
              </a:rPr>
              <a:t>Pat</a:t>
            </a:r>
            <a:r>
              <a:rPr lang="en-US" altLang="cs-CZ" sz="1800" b="1" u="sng" dirty="0">
                <a:solidFill>
                  <a:srgbClr val="FF3300"/>
                </a:solidFill>
              </a:rPr>
              <a:t>ho-genetic</a:t>
            </a:r>
            <a:r>
              <a:rPr lang="cs-CZ" altLang="cs-CZ" sz="1800" b="1" u="sng" dirty="0">
                <a:solidFill>
                  <a:srgbClr val="FF3300"/>
                </a:solidFill>
              </a:rPr>
              <a:t> </a:t>
            </a:r>
            <a:r>
              <a:rPr lang="en-US" altLang="cs-CZ" sz="1800" b="1" u="sng" dirty="0">
                <a:solidFill>
                  <a:srgbClr val="FF3300"/>
                </a:solidFill>
              </a:rPr>
              <a:t>classification of pain</a:t>
            </a:r>
            <a:r>
              <a:rPr lang="cs-CZ" altLang="cs-CZ" sz="1800" u="sng" dirty="0"/>
              <a:t>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•</a:t>
            </a:r>
            <a:r>
              <a:rPr lang="en-US" altLang="cs-CZ" sz="1800" dirty="0"/>
              <a:t>receptive </a:t>
            </a:r>
            <a:r>
              <a:rPr lang="cs-CZ" altLang="cs-CZ" sz="1800" dirty="0"/>
              <a:t>(nociceptiv</a:t>
            </a:r>
            <a:r>
              <a:rPr lang="en-US" altLang="cs-CZ" sz="1800" dirty="0"/>
              <a:t>e</a:t>
            </a:r>
            <a:r>
              <a:rPr lang="cs-CZ" altLang="cs-CZ" sz="1800" dirty="0"/>
              <a:t>)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•</a:t>
            </a:r>
            <a:r>
              <a:rPr lang="en-US" altLang="cs-CZ" sz="1800" dirty="0"/>
              <a:t>p</a:t>
            </a:r>
            <a:r>
              <a:rPr lang="cs-CZ" altLang="cs-CZ" sz="1800" dirty="0"/>
              <a:t>eri</a:t>
            </a:r>
            <a:r>
              <a:rPr lang="en-US" altLang="cs-CZ" sz="1800" dirty="0" err="1"/>
              <a:t>pheral</a:t>
            </a:r>
            <a:r>
              <a:rPr lang="cs-CZ" altLang="cs-CZ" sz="1800" dirty="0"/>
              <a:t> neurogen</a:t>
            </a:r>
            <a:r>
              <a:rPr lang="en-US" altLang="cs-CZ" sz="1800" dirty="0" err="1"/>
              <a:t>ous</a:t>
            </a:r>
            <a:r>
              <a:rPr lang="cs-CZ" altLang="cs-CZ" sz="1800" dirty="0"/>
              <a:t> (neuropa</a:t>
            </a:r>
            <a:r>
              <a:rPr lang="en-US" altLang="cs-CZ" sz="1800" dirty="0"/>
              <a:t>thy</a:t>
            </a:r>
            <a:r>
              <a:rPr lang="cs-CZ" altLang="cs-CZ" sz="1800" dirty="0"/>
              <a:t>)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•</a:t>
            </a:r>
            <a:r>
              <a:rPr lang="en-US" altLang="cs-CZ" sz="1800" dirty="0"/>
              <a:t>c</a:t>
            </a:r>
            <a:r>
              <a:rPr lang="cs-CZ" altLang="cs-CZ" sz="1800" dirty="0"/>
              <a:t>entr</a:t>
            </a:r>
            <a:r>
              <a:rPr lang="en-US" altLang="cs-CZ" sz="1800" dirty="0"/>
              <a:t>al</a:t>
            </a:r>
            <a:r>
              <a:rPr lang="cs-CZ" altLang="cs-CZ" sz="1800" dirty="0"/>
              <a:t> neurog</a:t>
            </a:r>
            <a:r>
              <a:rPr lang="en-US" altLang="cs-CZ" sz="1800" dirty="0" err="1"/>
              <a:t>enous</a:t>
            </a:r>
            <a:endParaRPr lang="cs-CZ" altLang="cs-CZ" sz="1800" dirty="0"/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•</a:t>
            </a:r>
            <a:r>
              <a:rPr lang="en-US" altLang="cs-CZ" sz="1800" dirty="0"/>
              <a:t>originating in autonomous nervous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cs-CZ" sz="1800" dirty="0"/>
              <a:t>system  (</a:t>
            </a:r>
            <a:r>
              <a:rPr lang="cs-CZ" altLang="cs-CZ" sz="1800" dirty="0"/>
              <a:t>Sympat</a:t>
            </a:r>
            <a:r>
              <a:rPr lang="en-US" altLang="cs-CZ" sz="1800" dirty="0" err="1"/>
              <a:t>hetic</a:t>
            </a:r>
            <a:r>
              <a:rPr lang="en-US" altLang="cs-CZ" sz="1800" dirty="0"/>
              <a:t> </a:t>
            </a:r>
            <a:r>
              <a:rPr lang="en-US" altLang="cs-CZ" sz="1800" dirty="0" err="1"/>
              <a:t>n.s</a:t>
            </a:r>
            <a:r>
              <a:rPr lang="en-US" altLang="cs-CZ" sz="1800" dirty="0"/>
              <a:t>.)</a:t>
            </a:r>
            <a:endParaRPr lang="cs-CZ" altLang="cs-CZ" sz="1800" dirty="0"/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•</a:t>
            </a:r>
            <a:r>
              <a:rPr lang="en-US" altLang="cs-CZ" sz="1800" dirty="0"/>
              <a:t>v</a:t>
            </a:r>
            <a:r>
              <a:rPr lang="cs-CZ" altLang="cs-CZ" sz="1800" dirty="0"/>
              <a:t>iscer</a:t>
            </a:r>
            <a:r>
              <a:rPr lang="en-US" altLang="cs-CZ" sz="1800" dirty="0"/>
              <a:t>al</a:t>
            </a:r>
            <a:r>
              <a:rPr lang="cs-CZ" altLang="cs-CZ" sz="1800" dirty="0"/>
              <a:t>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•</a:t>
            </a:r>
            <a:r>
              <a:rPr lang="en-US" altLang="cs-CZ" sz="1800" dirty="0"/>
              <a:t>pain of p</a:t>
            </a:r>
            <a:r>
              <a:rPr lang="cs-CZ" altLang="cs-CZ" sz="1800" dirty="0"/>
              <a:t>sych</a:t>
            </a:r>
            <a:r>
              <a:rPr lang="en-US" altLang="cs-CZ" sz="1800" dirty="0" err="1"/>
              <a:t>ical</a:t>
            </a:r>
            <a:r>
              <a:rPr lang="en-US" altLang="cs-CZ" sz="1800" dirty="0"/>
              <a:t> origin</a:t>
            </a:r>
            <a:r>
              <a:rPr lang="cs-CZ" altLang="cs-CZ" sz="1800" dirty="0"/>
              <a:t> </a:t>
            </a:r>
          </a:p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altLang="cs-CZ" sz="1800" dirty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343400" y="838200"/>
            <a:ext cx="4572000" cy="52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en-US" altLang="cs-CZ" sz="1800" b="1" u="sng" dirty="0"/>
              <a:t>Acute pain</a:t>
            </a:r>
            <a:endParaRPr lang="en-US" altLang="cs-CZ" sz="1800" u="sng" dirty="0"/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cause can be identified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short term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disappears when the original cause is cured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usually does not </a:t>
            </a:r>
            <a:r>
              <a:rPr lang="cs-CZ" altLang="cs-CZ" sz="1800" dirty="0" smtClean="0"/>
              <a:t>recur</a:t>
            </a:r>
            <a:endParaRPr lang="en-US" altLang="cs-CZ" sz="1800" dirty="0"/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en-US" altLang="cs-CZ" sz="1800" b="1" u="sng" dirty="0"/>
              <a:t>Chronic pain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 smtClean="0"/>
              <a:t>-the </a:t>
            </a:r>
            <a:r>
              <a:rPr lang="en-US" altLang="cs-CZ" sz="1800" dirty="0" smtClean="0"/>
              <a:t>cause </a:t>
            </a:r>
            <a:r>
              <a:rPr lang="en-US" altLang="cs-CZ" sz="1800" dirty="0"/>
              <a:t>may not be identified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intensity higher than expected to </a:t>
            </a:r>
            <a:r>
              <a:rPr lang="cs-CZ" altLang="cs-CZ" sz="1800" dirty="0" smtClean="0"/>
              <a:t>a </a:t>
            </a:r>
            <a:r>
              <a:rPr lang="en-US" altLang="cs-CZ" sz="1800" dirty="0" smtClean="0"/>
              <a:t>known </a:t>
            </a:r>
            <a:r>
              <a:rPr lang="en-US" altLang="cs-CZ" sz="1800" dirty="0"/>
              <a:t>stimulus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causes high physical and psychical stress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1800" dirty="0"/>
              <a:t>-</a:t>
            </a:r>
            <a:r>
              <a:rPr lang="en-US" altLang="cs-CZ" sz="1800" dirty="0"/>
              <a:t>annoying in daily life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381000" y="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 b="1">
                <a:solidFill>
                  <a:srgbClr val="FF3300"/>
                </a:solidFill>
              </a:rPr>
              <a:t>Typ</a:t>
            </a:r>
            <a:r>
              <a:rPr lang="en-US" altLang="cs-CZ" sz="4400" b="1">
                <a:solidFill>
                  <a:srgbClr val="FF3300"/>
                </a:solidFill>
              </a:rPr>
              <a:t>es of pain</a:t>
            </a:r>
            <a:r>
              <a:rPr lang="cs-CZ" altLang="cs-CZ" sz="4400" b="1">
                <a:solidFill>
                  <a:srgbClr val="FF3300"/>
                </a:solidFill>
              </a:rPr>
              <a:t>, </a:t>
            </a:r>
            <a:r>
              <a:rPr lang="en-US" altLang="cs-CZ" sz="4400" b="1">
                <a:solidFill>
                  <a:srgbClr val="FF3300"/>
                </a:solidFill>
              </a:rPr>
              <a:t>ph</a:t>
            </a:r>
            <a:r>
              <a:rPr lang="cs-CZ" altLang="cs-CZ" sz="4400" b="1">
                <a:solidFill>
                  <a:srgbClr val="FF3300"/>
                </a:solidFill>
              </a:rPr>
              <a:t>enomenolog</a:t>
            </a:r>
            <a:r>
              <a:rPr lang="en-US" altLang="cs-CZ" sz="4400" b="1">
                <a:solidFill>
                  <a:srgbClr val="FF3300"/>
                </a:solidFill>
              </a:rPr>
              <a:t>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314789-A115-4568-AD71-88EC8EF3E18D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en-US" sz="1400" smtClean="0"/>
          </a:p>
        </p:txBody>
      </p:sp>
      <p:sp>
        <p:nvSpPr>
          <p:cNvPr id="4" name="Obdélník 3"/>
          <p:cNvSpPr/>
          <p:nvPr/>
        </p:nvSpPr>
        <p:spPr>
          <a:xfrm>
            <a:off x="228600" y="152400"/>
            <a:ext cx="4648200" cy="677257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I. Mechanoreceptors</a:t>
            </a:r>
          </a:p>
          <a:p>
            <a:pPr eaLnBrk="1" hangingPunct="1">
              <a:defRPr/>
            </a:pPr>
            <a:r>
              <a:rPr lang="en-US" sz="1200" dirty="0">
                <a:solidFill>
                  <a:srgbClr val="FF0000"/>
                </a:solidFill>
                <a:latin typeface="Arial" charset="0"/>
              </a:rPr>
              <a:t>Skin tactile sensibilities </a:t>
            </a:r>
            <a:r>
              <a:rPr lang="en-US" sz="1200" dirty="0">
                <a:latin typeface="Arial" charset="0"/>
              </a:rPr>
              <a:t>(epidermis and dermis)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Free nerve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Expanded tip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Merkel’s discs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Plus several other variants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Spray endings</a:t>
            </a:r>
          </a:p>
          <a:p>
            <a:pPr eaLnBrk="1" hangingPunct="1">
              <a:defRPr/>
            </a:pPr>
            <a:r>
              <a:rPr lang="en-US" sz="1200" dirty="0" err="1">
                <a:latin typeface="Arial" charset="0"/>
              </a:rPr>
              <a:t>Ruffini’s</a:t>
            </a:r>
            <a:r>
              <a:rPr lang="en-US" sz="1200" dirty="0">
                <a:latin typeface="Arial" charset="0"/>
              </a:rPr>
              <a:t>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Encapsulated endings</a:t>
            </a:r>
          </a:p>
          <a:p>
            <a:pPr eaLnBrk="1" hangingPunct="1">
              <a:defRPr/>
            </a:pPr>
            <a:r>
              <a:rPr lang="en-US" sz="1200" dirty="0" err="1">
                <a:latin typeface="Arial" charset="0"/>
              </a:rPr>
              <a:t>Meissner’s</a:t>
            </a:r>
            <a:r>
              <a:rPr lang="en-US" sz="1200" dirty="0">
                <a:latin typeface="Arial" charset="0"/>
              </a:rPr>
              <a:t> corpuscles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Krause’s corpuscles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Hair end-organs</a:t>
            </a:r>
          </a:p>
          <a:p>
            <a:pPr eaLnBrk="1" hangingPunct="1">
              <a:defRPr/>
            </a:pPr>
            <a:r>
              <a:rPr lang="cs-CZ" sz="1200" dirty="0">
                <a:latin typeface="Arial" charset="0"/>
              </a:rPr>
              <a:t>(</a:t>
            </a:r>
            <a:r>
              <a:rPr lang="en-US" sz="1200" dirty="0">
                <a:solidFill>
                  <a:srgbClr val="FF0000"/>
                </a:solidFill>
                <a:latin typeface="Arial" charset="0"/>
              </a:rPr>
              <a:t>Deep tissue sensibilities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Free nerve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Expanded tip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Spray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 err="1">
                <a:latin typeface="Arial" charset="0"/>
              </a:rPr>
              <a:t>Ruffini’s</a:t>
            </a:r>
            <a:r>
              <a:rPr lang="en-US" sz="1200" dirty="0">
                <a:latin typeface="Arial" charset="0"/>
              </a:rPr>
              <a:t> endings</a:t>
            </a:r>
            <a:r>
              <a:rPr lang="cs-CZ" sz="1200" dirty="0">
                <a:latin typeface="Arial" charset="0"/>
              </a:rPr>
              <a:t>, </a:t>
            </a:r>
            <a:r>
              <a:rPr lang="en-US" sz="1200" dirty="0">
                <a:latin typeface="Arial" charset="0"/>
              </a:rPr>
              <a:t>Encapsulated endings</a:t>
            </a:r>
            <a:r>
              <a:rPr lang="cs-CZ" sz="1200" dirty="0">
                <a:latin typeface="Arial" charset="0"/>
              </a:rPr>
              <a:t>)</a:t>
            </a: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 err="1">
                <a:latin typeface="Arial" charset="0"/>
              </a:rPr>
              <a:t>Pacinian</a:t>
            </a:r>
            <a:r>
              <a:rPr lang="en-US" sz="1200" dirty="0">
                <a:latin typeface="Arial" charset="0"/>
              </a:rPr>
              <a:t> corpuscles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Plus a few other variants</a:t>
            </a:r>
            <a:endParaRPr lang="cs-CZ" sz="1200" dirty="0">
              <a:latin typeface="Arial" charset="0"/>
            </a:endParaRPr>
          </a:p>
          <a:p>
            <a:pPr eaLnBrk="1" hangingPunct="1">
              <a:defRPr/>
            </a:pPr>
            <a:endParaRPr lang="en-U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Muscle endings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Muscle spindles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Golgi tendon receptors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Hearing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Sound receptors of cochlea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Equilibrium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Vestibular receptors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Arterial pressure</a:t>
            </a:r>
          </a:p>
          <a:p>
            <a:pPr eaLnBrk="1" hangingPunct="1">
              <a:defRPr/>
            </a:pPr>
            <a:r>
              <a:rPr lang="en-US" sz="1200" strike="sngStrike" dirty="0">
                <a:latin typeface="Arial" charset="0"/>
              </a:rPr>
              <a:t>Baroreceptors of carotid sinuses and aorta</a:t>
            </a:r>
          </a:p>
          <a:p>
            <a:pPr eaLnBrk="1" hangingPunct="1">
              <a:defRPr/>
            </a:pPr>
            <a:endParaRPr lang="cs-CZ" sz="1200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II. </a:t>
            </a:r>
            <a:r>
              <a:rPr lang="en-US" sz="1200" b="1" dirty="0" err="1">
                <a:solidFill>
                  <a:srgbClr val="FF0000"/>
                </a:solidFill>
                <a:latin typeface="Arial" charset="0"/>
              </a:rPr>
              <a:t>Thermoreceptors</a:t>
            </a:r>
            <a:endParaRPr lang="en-US" sz="1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Cold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Cold receptors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Warmth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Warm receptors</a:t>
            </a:r>
          </a:p>
          <a:p>
            <a:pPr eaLnBrk="1" hangingPunct="1">
              <a:defRPr/>
            </a:pPr>
            <a:endParaRPr lang="cs-CZ" sz="1200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III. </a:t>
            </a:r>
            <a:r>
              <a:rPr lang="en-US" sz="1200" b="1" dirty="0" err="1">
                <a:solidFill>
                  <a:srgbClr val="FF0000"/>
                </a:solidFill>
                <a:latin typeface="Arial" charset="0"/>
              </a:rPr>
              <a:t>Nociceptors</a:t>
            </a:r>
            <a:endParaRPr lang="en-US" sz="12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Pain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</a:rPr>
              <a:t>Free nerve endings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4267200" y="427038"/>
            <a:ext cx="487680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3600" kern="0" dirty="0" smtClean="0">
                <a:solidFill>
                  <a:srgbClr val="FF3300"/>
                </a:solidFill>
              </a:rPr>
              <a:t>Mechanoreception – receptor </a:t>
            </a:r>
            <a:r>
              <a:rPr lang="cs-CZ" sz="3600" kern="0" dirty="0" smtClean="0">
                <a:solidFill>
                  <a:srgbClr val="FF3300"/>
                </a:solidFill>
              </a:rPr>
              <a:t>organs</a:t>
            </a:r>
          </a:p>
          <a:p>
            <a:pPr>
              <a:defRPr/>
            </a:pPr>
            <a:r>
              <a:rPr lang="cs-CZ" sz="3600" kern="0" dirty="0" smtClean="0">
                <a:solidFill>
                  <a:srgbClr val="FF3300"/>
                </a:solidFill>
              </a:rPr>
              <a:t>According to histology</a:t>
            </a:r>
            <a:r>
              <a:rPr lang="cs-CZ" sz="3600" kern="0" dirty="0" smtClean="0">
                <a:solidFill>
                  <a:srgbClr val="FF3300"/>
                </a:solidFill>
              </a:rPr>
              <a:t/>
            </a:r>
            <a:br>
              <a:rPr lang="cs-CZ" sz="3600" kern="0" dirty="0" smtClean="0">
                <a:solidFill>
                  <a:srgbClr val="FF3300"/>
                </a:solidFill>
              </a:rPr>
            </a:br>
            <a:r>
              <a:rPr lang="cs-CZ" sz="3600" kern="0" dirty="0" smtClean="0">
                <a:solidFill>
                  <a:srgbClr val="FF3300"/>
                </a:solidFill>
              </a:rPr>
              <a:t>(long list </a:t>
            </a:r>
            <a:r>
              <a:rPr lang="cs-CZ" sz="3600" kern="0" dirty="0" smtClean="0">
                <a:solidFill>
                  <a:srgbClr val="FF3300"/>
                </a:solidFill>
                <a:sym typeface="Wingdings" panose="05000000000000000000" pitchFamily="2" charset="2"/>
              </a:rPr>
              <a:t></a:t>
            </a:r>
            <a:r>
              <a:rPr lang="cs-CZ" sz="3600" kern="0" dirty="0" smtClean="0">
                <a:solidFill>
                  <a:srgbClr val="FF3300"/>
                </a:solidFill>
              </a:rPr>
              <a:t>)</a:t>
            </a:r>
            <a:endParaRPr lang="en-US" sz="3600" kern="0" dirty="0">
              <a:solidFill>
                <a:srgbClr val="FF33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951B2-147F-43AB-9FF0-4243DBB88D34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en-US" sz="1400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6963"/>
            <a:ext cx="8915400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 smtClean="0">
                <a:solidFill>
                  <a:srgbClr val="FF3300"/>
                </a:solidFill>
              </a:rPr>
              <a:t>Functional groups (distinct also of pathways)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FF3300"/>
                </a:solidFill>
              </a:rPr>
              <a:t>Four </a:t>
            </a:r>
            <a:r>
              <a:rPr lang="cs-CZ" altLang="cs-CZ" b="1" dirty="0">
                <a:solidFill>
                  <a:srgbClr val="FF3300"/>
                </a:solidFill>
              </a:rPr>
              <a:t>major touch modalities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184B9E-9273-4158-8D19-72E69CCE73A0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 smtClean="0"/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39763"/>
            <a:ext cx="7553325" cy="60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5029200" cy="2438400"/>
          </a:xfrm>
        </p:spPr>
        <p:txBody>
          <a:bodyPr/>
          <a:lstStyle/>
          <a:p>
            <a:pPr algn="l" eaLnBrk="1" hangingPunct="1"/>
            <a:r>
              <a:rPr lang="en-GB" altLang="cs-CZ" sz="3600" b="1" smtClean="0">
                <a:solidFill>
                  <a:srgbClr val="FF3300"/>
                </a:solidFill>
              </a:rPr>
              <a:t>Schematic crossings of spinal cord somatosensory pathways</a:t>
            </a:r>
            <a:endParaRPr lang="cs-CZ" altLang="cs-CZ" sz="3600" b="1" smtClean="0">
              <a:solidFill>
                <a:srgbClr val="FF33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724400" y="2505075"/>
            <a:ext cx="4527550" cy="2468563"/>
          </a:xfrm>
        </p:spPr>
        <p:txBody>
          <a:bodyPr/>
          <a:lstStyle/>
          <a:p>
            <a:pPr algn="l"/>
            <a:r>
              <a:rPr lang="cs-CZ" altLang="en-US" sz="2800" dirty="0" smtClean="0"/>
              <a:t>One set of the somatosensory pathways crosses in the appropriate spinal cord segment and the other set crosses as a whole in medulla oblongata</a:t>
            </a:r>
            <a:endParaRPr lang="en-US" altLang="en-US" sz="2800" dirty="0" smtClean="0"/>
          </a:p>
        </p:txBody>
      </p:sp>
      <p:sp>
        <p:nvSpPr>
          <p:cNvPr id="29699" name="Zástupný symbol pro číslo snímku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DB2102-2FC4-467E-9D85-CF998F0BC8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1341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Nadpis 1"/>
          <p:cNvSpPr txBox="1">
            <a:spLocks/>
          </p:cNvSpPr>
          <p:nvPr/>
        </p:nvSpPr>
        <p:spPr bwMode="auto">
          <a:xfrm>
            <a:off x="4724400" y="5114925"/>
            <a:ext cx="44513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chemeClr val="tx2"/>
                </a:solidFill>
              </a:rPr>
              <a:t>This is a condition of Brown-Sequard syndrome</a:t>
            </a:r>
            <a:endParaRPr lang="en-US" altLang="en-US" sz="3600">
              <a:solidFill>
                <a:schemeClr val="tx2"/>
              </a:solidFill>
            </a:endParaRPr>
          </a:p>
        </p:txBody>
      </p:sp>
      <p:sp>
        <p:nvSpPr>
          <p:cNvPr id="29702" name="Nadpis 1"/>
          <p:cNvSpPr txBox="1">
            <a:spLocks/>
          </p:cNvSpPr>
          <p:nvPr/>
        </p:nvSpPr>
        <p:spPr bwMode="auto">
          <a:xfrm>
            <a:off x="4724400" y="-76200"/>
            <a:ext cx="43751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>
                <a:solidFill>
                  <a:srgbClr val="FF3300"/>
                </a:solidFill>
              </a:rPr>
              <a:t>Dissociation of somatosensory modalities in the unilateral spinal cord lesion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146FD4-4DEA-4F6C-9C40-11C34E99EAC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FF3300"/>
                </a:solidFill>
              </a:rPr>
              <a:t>(</a:t>
            </a:r>
            <a:r>
              <a:rPr lang="cs-CZ" altLang="cs-CZ" sz="3200" dirty="0" smtClean="0">
                <a:solidFill>
                  <a:srgbClr val="FF3300"/>
                </a:solidFill>
              </a:rPr>
              <a:t>Pathways/ neural fibres)</a:t>
            </a:r>
            <a:br>
              <a:rPr lang="cs-CZ" altLang="cs-CZ" sz="3200" dirty="0" smtClean="0">
                <a:solidFill>
                  <a:srgbClr val="FF3300"/>
                </a:solidFill>
              </a:rPr>
            </a:br>
            <a:r>
              <a:rPr lang="cs-CZ" altLang="cs-CZ" sz="3200" b="1" dirty="0" smtClean="0">
                <a:solidFill>
                  <a:srgbClr val="FF3300"/>
                </a:solidFill>
              </a:rPr>
              <a:t>Fibres </a:t>
            </a:r>
            <a:r>
              <a:rPr lang="cs-CZ" altLang="cs-CZ" sz="3200" b="1" dirty="0" smtClean="0">
                <a:solidFill>
                  <a:srgbClr val="FF3300"/>
                </a:solidFill>
              </a:rPr>
              <a:t>conducting nociceptive stimuli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C-fibres</a:t>
            </a:r>
            <a:r>
              <a:rPr lang="cs-CZ" altLang="cs-CZ" sz="2000" dirty="0" smtClean="0"/>
              <a:t> – without myelin sheets, </a:t>
            </a:r>
            <a:r>
              <a:rPr lang="en-US" altLang="cs-CZ" sz="2000" dirty="0" smtClean="0"/>
              <a:t>action potentials</a:t>
            </a:r>
            <a:r>
              <a:rPr lang="cs-CZ" altLang="cs-CZ" sz="2000" dirty="0" smtClean="0"/>
              <a:t> are</a:t>
            </a:r>
            <a:br>
              <a:rPr lang="cs-CZ" altLang="cs-CZ" sz="2000" dirty="0" smtClean="0"/>
            </a:br>
            <a:r>
              <a:rPr lang="cs-CZ" altLang="cs-CZ" sz="2000" dirty="0" smtClean="0"/>
              <a:t>convected slowly, fibres convect deep, nonaccurate localized, diffuse pain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/>
              <a:t>A</a:t>
            </a:r>
            <a:r>
              <a:rPr lang="el-GR" altLang="cs-CZ" sz="2000" b="1" dirty="0" smtClean="0">
                <a:cs typeface="Arial" panose="020B0604020202020204" pitchFamily="34" charset="0"/>
              </a:rPr>
              <a:t>δ</a:t>
            </a:r>
            <a:r>
              <a:rPr lang="cs-CZ" altLang="cs-CZ" sz="2000" b="1" dirty="0" smtClean="0">
                <a:cs typeface="Arial" panose="020B0604020202020204" pitchFamily="34" charset="0"/>
              </a:rPr>
              <a:t>-fibres</a:t>
            </a:r>
            <a:r>
              <a:rPr lang="cs-CZ" altLang="cs-CZ" sz="2000" dirty="0" smtClean="0">
                <a:cs typeface="Arial" panose="020B0604020202020204" pitchFamily="34" charset="0"/>
              </a:rPr>
              <a:t> – with thin myelin sheet, fibres mediate</a:t>
            </a:r>
            <a:br>
              <a:rPr lang="cs-CZ" altLang="cs-CZ" sz="2000" dirty="0" smtClean="0">
                <a:cs typeface="Arial" panose="020B0604020202020204" pitchFamily="34" charset="0"/>
              </a:rPr>
            </a:br>
            <a:r>
              <a:rPr lang="cs-CZ" altLang="cs-CZ" sz="2000" dirty="0" smtClean="0">
                <a:cs typeface="Arial" panose="020B0604020202020204" pitchFamily="34" charset="0"/>
              </a:rPr>
              <a:t>fast con</a:t>
            </a:r>
            <a:r>
              <a:rPr lang="en-US" altLang="cs-CZ" sz="2000" dirty="0" err="1" smtClean="0">
                <a:cs typeface="Arial" panose="020B0604020202020204" pitchFamily="34" charset="0"/>
              </a:rPr>
              <a:t>duction</a:t>
            </a:r>
            <a:r>
              <a:rPr lang="cs-CZ" altLang="cs-CZ" sz="2000" dirty="0" smtClean="0">
                <a:cs typeface="Arial" panose="020B0604020202020204" pitchFamily="34" charset="0"/>
              </a:rPr>
              <a:t> of sharp, accurate localized pain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>
                <a:cs typeface="Arial" panose="020B0604020202020204" pitchFamily="34" charset="0"/>
              </a:rPr>
              <a:t>A</a:t>
            </a:r>
            <a:r>
              <a:rPr lang="el-GR" altLang="cs-CZ" sz="2000" b="1" dirty="0" smtClean="0">
                <a:cs typeface="Arial" panose="020B0604020202020204" pitchFamily="34" charset="0"/>
              </a:rPr>
              <a:t>α</a:t>
            </a:r>
            <a:r>
              <a:rPr lang="cs-CZ" altLang="cs-CZ" sz="2000" b="1" dirty="0" smtClean="0">
                <a:cs typeface="Arial" panose="020B0604020202020204" pitchFamily="34" charset="0"/>
              </a:rPr>
              <a:t>/A</a:t>
            </a:r>
            <a:r>
              <a:rPr lang="el-GR" altLang="cs-CZ" sz="2000" b="1" dirty="0" smtClean="0">
                <a:cs typeface="Arial" panose="020B0604020202020204" pitchFamily="34" charset="0"/>
              </a:rPr>
              <a:t>β</a:t>
            </a:r>
            <a:r>
              <a:rPr lang="cs-CZ" altLang="cs-CZ" sz="2000" b="1" dirty="0" smtClean="0">
                <a:cs typeface="Arial" panose="020B0604020202020204" pitchFamily="34" charset="0"/>
              </a:rPr>
              <a:t>-fibres</a:t>
            </a:r>
            <a:r>
              <a:rPr lang="cs-CZ" altLang="cs-CZ" sz="2000" dirty="0" smtClean="0">
                <a:cs typeface="Arial" panose="020B0604020202020204" pitchFamily="34" charset="0"/>
              </a:rPr>
              <a:t> – large myelinated. Fibres do not</a:t>
            </a:r>
            <a:br>
              <a:rPr lang="cs-CZ" altLang="cs-CZ" sz="2000" dirty="0" smtClean="0">
                <a:cs typeface="Arial" panose="020B0604020202020204" pitchFamily="34" charset="0"/>
              </a:rPr>
            </a:br>
            <a:r>
              <a:rPr lang="cs-CZ" altLang="cs-CZ" sz="2000" dirty="0" smtClean="0">
                <a:cs typeface="Arial" panose="020B0604020202020204" pitchFamily="34" charset="0"/>
              </a:rPr>
              <a:t>convect nociceptive stimuli, they mediate tactile stimuli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cs typeface="Arial" panose="020B0604020202020204" pitchFamily="34" charset="0"/>
              </a:rPr>
              <a:t>Afferent fibres enter dorsal spinal roots. In this region exist  excitatory and inhibitory interneurons. Inhibitory interneurons </a:t>
            </a:r>
            <a:r>
              <a:rPr lang="en-US" altLang="cs-CZ" sz="2000" dirty="0" smtClean="0">
                <a:cs typeface="Arial" panose="020B0604020202020204" pitchFamily="34" charset="0"/>
              </a:rPr>
              <a:t>gate</a:t>
            </a:r>
            <a:r>
              <a:rPr lang="cs-CZ" altLang="cs-CZ" sz="2000" dirty="0" smtClean="0">
                <a:cs typeface="Arial" panose="020B0604020202020204" pitchFamily="34" charset="0"/>
              </a:rPr>
              <a:t> </a:t>
            </a:r>
            <a:r>
              <a:rPr lang="en-US" altLang="cs-CZ" sz="2000" dirty="0" smtClean="0">
                <a:cs typeface="Arial" panose="020B0604020202020204" pitchFamily="34" charset="0"/>
              </a:rPr>
              <a:t>the passage of </a:t>
            </a:r>
            <a:r>
              <a:rPr lang="cs-CZ" altLang="cs-CZ" sz="2000" dirty="0" smtClean="0">
                <a:cs typeface="Arial" panose="020B0604020202020204" pitchFamily="34" charset="0"/>
              </a:rPr>
              <a:t>information into thalamus and cortex.</a:t>
            </a:r>
            <a:br>
              <a:rPr lang="cs-CZ" altLang="cs-CZ" sz="2000" dirty="0" smtClean="0">
                <a:cs typeface="Arial" panose="020B0604020202020204" pitchFamily="34" charset="0"/>
              </a:rPr>
            </a:br>
            <a:endParaRPr lang="el-GR" altLang="cs-CZ" sz="2000" dirty="0" smtClean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0ED187-4879-4A54-A5A3-DE82AF525FB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 smtClean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1371600"/>
            <a:ext cx="891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000" dirty="0"/>
              <a:t>They are sensitive </a:t>
            </a:r>
            <a:r>
              <a:rPr lang="cs-CZ" altLang="cs-CZ" sz="2000" dirty="0" smtClean="0"/>
              <a:t>to </a:t>
            </a:r>
            <a:r>
              <a:rPr lang="cs-CZ" altLang="cs-CZ" sz="2000" dirty="0"/>
              <a:t>the </a:t>
            </a:r>
            <a:r>
              <a:rPr lang="cs-CZ" altLang="cs-CZ" sz="2000" b="1" dirty="0"/>
              <a:t>pH changes</a:t>
            </a:r>
            <a:r>
              <a:rPr lang="cs-CZ" altLang="cs-CZ" sz="2000" dirty="0"/>
              <a:t> (pH in</a:t>
            </a:r>
            <a:br>
              <a:rPr lang="cs-CZ" altLang="cs-CZ" sz="2000" dirty="0"/>
            </a:br>
            <a:r>
              <a:rPr lang="cs-CZ" altLang="cs-CZ" sz="2000" dirty="0"/>
              <a:t>acute abscess, phlegmona reaches 5,8 = pain, pH in </a:t>
            </a:r>
            <a:r>
              <a:rPr lang="cs-CZ" altLang="cs-CZ" sz="2000" dirty="0" smtClean="0"/>
              <a:t>the chro</a:t>
            </a:r>
            <a:r>
              <a:rPr lang="en-US" altLang="cs-CZ" sz="2000" dirty="0" err="1"/>
              <a:t>nic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abscess is normal, without pain</a:t>
            </a:r>
            <a:r>
              <a:rPr lang="cs-CZ" altLang="cs-CZ" sz="2000" dirty="0" smtClean="0"/>
              <a:t>) </a:t>
            </a:r>
            <a:endParaRPr lang="cs-CZ" altLang="cs-CZ" sz="2000" dirty="0"/>
          </a:p>
          <a:p>
            <a:pPr eaLnBrk="1" hangingPunct="1">
              <a:buFontTx/>
              <a:buChar char="•"/>
            </a:pPr>
            <a:r>
              <a:rPr lang="cs-CZ" altLang="cs-CZ" sz="2000" dirty="0"/>
              <a:t>Nociceptors register the </a:t>
            </a:r>
            <a:r>
              <a:rPr lang="cs-CZ" altLang="cs-CZ" sz="2000" b="1" dirty="0"/>
              <a:t>ratio K</a:t>
            </a:r>
            <a:r>
              <a:rPr lang="cs-CZ" altLang="cs-CZ" sz="2000" b="1" baseline="30000" dirty="0"/>
              <a:t>+</a:t>
            </a:r>
            <a:r>
              <a:rPr lang="cs-CZ" altLang="cs-CZ" sz="2000" b="1" dirty="0"/>
              <a:t>:Ca</a:t>
            </a:r>
            <a:r>
              <a:rPr lang="cs-CZ" altLang="cs-CZ" sz="2000" b="1" baseline="30000" dirty="0"/>
              <a:t>2+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>(threshold </a:t>
            </a:r>
            <a:r>
              <a:rPr lang="cs-CZ" altLang="cs-CZ" sz="2000" dirty="0"/>
              <a:t>for pain is lower in the lower Ca</a:t>
            </a:r>
            <a:r>
              <a:rPr lang="cs-CZ" altLang="cs-CZ" sz="2000" baseline="30000" dirty="0"/>
              <a:t>2+</a:t>
            </a:r>
            <a:r>
              <a:rPr lang="cs-CZ" altLang="cs-CZ" sz="2000" dirty="0"/>
              <a:t> level in ECV)</a:t>
            </a:r>
            <a:endParaRPr lang="cs-CZ" altLang="cs-CZ" sz="2000" dirty="0">
              <a:solidFill>
                <a:srgbClr val="FFFF00"/>
              </a:solidFill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2971800"/>
            <a:ext cx="8915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evoking inflammation </a:t>
            </a:r>
            <a:r>
              <a:rPr lang="en-US" altLang="cs-CZ" sz="2000" dirty="0"/>
              <a:t>are </a:t>
            </a:r>
            <a:r>
              <a:rPr lang="cs-CZ" altLang="cs-CZ" sz="2000" dirty="0"/>
              <a:t>(permeability of vessel wall, </a:t>
            </a:r>
            <a:r>
              <a:rPr lang="cs-CZ" altLang="cs-CZ" sz="2000" dirty="0" smtClean="0"/>
              <a:t>edema) histamine, </a:t>
            </a:r>
            <a:r>
              <a:rPr lang="cs-CZ" altLang="cs-CZ" sz="2000" dirty="0"/>
              <a:t>bradykinin, </a:t>
            </a:r>
            <a:r>
              <a:rPr lang="cs-CZ" altLang="cs-CZ" sz="2000" dirty="0" smtClean="0"/>
              <a:t>serotonin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/>
              <a:t>A direct </a:t>
            </a:r>
            <a:r>
              <a:rPr lang="cs-CZ" altLang="cs-CZ" sz="2000" dirty="0"/>
              <a:t>influence of free-nerve endings</a:t>
            </a:r>
            <a:r>
              <a:rPr lang="en-US" altLang="cs-CZ" sz="2000" dirty="0"/>
              <a:t>: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potassium, </a:t>
            </a:r>
            <a:r>
              <a:rPr lang="cs-CZ" altLang="cs-CZ" sz="2000" dirty="0" smtClean="0"/>
              <a:t>histamine, </a:t>
            </a:r>
            <a:r>
              <a:rPr lang="cs-CZ" altLang="cs-CZ" sz="2000" dirty="0"/>
              <a:t>bradykinin </a:t>
            </a:r>
            <a:r>
              <a:rPr lang="cs-CZ" altLang="cs-CZ" sz="2000" dirty="0" smtClean="0"/>
              <a:t>serotonin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sensitisation of nociceptors</a:t>
            </a:r>
            <a:r>
              <a:rPr lang="en-US" altLang="cs-CZ" sz="2000" dirty="0"/>
              <a:t>: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prostaglandins, esp. PgE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 interleukin-1,</a:t>
            </a:r>
            <a:br>
              <a:rPr lang="cs-CZ" altLang="cs-CZ" sz="2000" dirty="0"/>
            </a:br>
            <a:r>
              <a:rPr lang="cs-CZ" altLang="cs-CZ" sz="2000" dirty="0"/>
              <a:t>interleukin-6, cyclooxygenases (COX-1, COX-2</a:t>
            </a:r>
            <a:r>
              <a:rPr lang="cs-CZ" altLang="cs-CZ" sz="2000" dirty="0" smtClean="0"/>
              <a:t>)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From activated free nerve </a:t>
            </a:r>
            <a:r>
              <a:rPr lang="cs-CZ" altLang="cs-CZ" sz="2000" dirty="0" smtClean="0"/>
              <a:t>endings, </a:t>
            </a:r>
            <a:r>
              <a:rPr lang="cs-CZ" altLang="cs-CZ" sz="2000" dirty="0"/>
              <a:t>P-substance is released.</a:t>
            </a:r>
            <a:endParaRPr lang="en-US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dirty="0"/>
              <a:t>	</a:t>
            </a:r>
            <a:r>
              <a:rPr lang="cs-CZ" altLang="cs-CZ" sz="2000" dirty="0"/>
              <a:t>It influences </a:t>
            </a:r>
            <a:r>
              <a:rPr lang="cs-CZ" altLang="cs-CZ" sz="2000" dirty="0" smtClean="0"/>
              <a:t>the vessel </a:t>
            </a:r>
            <a:r>
              <a:rPr lang="cs-CZ" altLang="cs-CZ" sz="2000" dirty="0"/>
              <a:t>wall (vasodilation, </a:t>
            </a:r>
            <a:r>
              <a:rPr lang="cs-CZ" altLang="cs-CZ" sz="2000" dirty="0" smtClean="0"/>
              <a:t>the permeability </a:t>
            </a:r>
            <a:r>
              <a:rPr lang="cs-CZ" altLang="cs-CZ" sz="2000" dirty="0"/>
              <a:t>of </a:t>
            </a:r>
            <a:r>
              <a:rPr lang="cs-CZ" altLang="cs-CZ" sz="2000" dirty="0" smtClean="0"/>
              <a:t>the vessel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wall, </a:t>
            </a:r>
            <a:r>
              <a:rPr lang="cs-CZ" altLang="cs-CZ" sz="2000" dirty="0" smtClean="0"/>
              <a:t>edema) </a:t>
            </a:r>
            <a:r>
              <a:rPr lang="cs-CZ" altLang="cs-CZ" sz="2000" dirty="0"/>
              <a:t>and mast cells (release of </a:t>
            </a:r>
            <a:r>
              <a:rPr lang="cs-CZ" altLang="cs-CZ" sz="2000" dirty="0" smtClean="0"/>
              <a:t>histamine </a:t>
            </a:r>
            <a:r>
              <a:rPr lang="cs-CZ" altLang="cs-CZ" sz="2000" dirty="0"/>
              <a:t>after degranulation)</a:t>
            </a:r>
            <a:r>
              <a:rPr lang="en-US" altLang="cs-CZ" sz="2000" dirty="0"/>
              <a:t>.</a:t>
            </a:r>
            <a:r>
              <a:rPr lang="cs-CZ" altLang="cs-CZ" sz="2000" dirty="0"/>
              <a:t>  </a:t>
            </a:r>
            <a:br>
              <a:rPr lang="cs-CZ" altLang="cs-CZ" sz="2000" dirty="0"/>
            </a:br>
            <a:endParaRPr lang="cs-CZ" altLang="cs-CZ" sz="2000" dirty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3300"/>
                </a:solidFill>
              </a:rPr>
              <a:t>Nocicepto</a:t>
            </a:r>
            <a:r>
              <a:rPr lang="en-US" altLang="cs-CZ" sz="2800" b="1">
                <a:solidFill>
                  <a:srgbClr val="FF3300"/>
                </a:solidFill>
              </a:rPr>
              <a:t>rs</a:t>
            </a:r>
            <a:r>
              <a:rPr lang="cs-CZ" altLang="cs-CZ" sz="2800" b="1">
                <a:solidFill>
                  <a:srgbClr val="FF3300"/>
                </a:solidFill>
              </a:rPr>
              <a:t>, </a:t>
            </a:r>
            <a:r>
              <a:rPr lang="en-US" altLang="cs-CZ" sz="2800" b="1">
                <a:solidFill>
                  <a:srgbClr val="FF3300"/>
                </a:solidFill>
              </a:rPr>
              <a:t>pain</a:t>
            </a:r>
            <a:r>
              <a:rPr lang="cs-CZ" altLang="cs-CZ" sz="2800" b="1">
                <a:solidFill>
                  <a:srgbClr val="FF3300"/>
                </a:solidFill>
              </a:rPr>
              <a:t> receptor</a:t>
            </a:r>
            <a:r>
              <a:rPr lang="en-US" altLang="cs-CZ" sz="2800" b="1">
                <a:solidFill>
                  <a:srgbClr val="FF3300"/>
                </a:solidFill>
              </a:rPr>
              <a:t>s</a:t>
            </a:r>
            <a:r>
              <a:rPr lang="cs-CZ" altLang="cs-CZ" sz="2800" b="1">
                <a:solidFill>
                  <a:srgbClr val="FF3300"/>
                </a:solidFill>
              </a:rPr>
              <a:t> = dedi</a:t>
            </a:r>
            <a:r>
              <a:rPr lang="en-US" altLang="cs-CZ" sz="2800" b="1">
                <a:solidFill>
                  <a:srgbClr val="FF3300"/>
                </a:solidFill>
              </a:rPr>
              <a:t>cated</a:t>
            </a:r>
            <a:r>
              <a:rPr lang="cs-CZ" altLang="cs-CZ" sz="2800" b="1">
                <a:solidFill>
                  <a:srgbClr val="FF3300"/>
                </a:solidFill>
              </a:rPr>
              <a:t/>
            </a:r>
            <a:br>
              <a:rPr lang="cs-CZ" altLang="cs-CZ" sz="2800" b="1">
                <a:solidFill>
                  <a:srgbClr val="FF3300"/>
                </a:solidFill>
              </a:rPr>
            </a:br>
            <a:r>
              <a:rPr lang="cs-CZ" altLang="cs-CZ" sz="2800" b="1">
                <a:solidFill>
                  <a:srgbClr val="FF3300"/>
                </a:solidFill>
              </a:rPr>
              <a:t>receptor</a:t>
            </a:r>
            <a:r>
              <a:rPr lang="en-US" altLang="cs-CZ" sz="2800" b="1">
                <a:solidFill>
                  <a:srgbClr val="FF3300"/>
                </a:solidFill>
              </a:rPr>
              <a:t>s</a:t>
            </a:r>
            <a:r>
              <a:rPr lang="cs-CZ" altLang="cs-CZ" sz="2800" b="1">
                <a:solidFill>
                  <a:srgbClr val="FF3300"/>
                </a:solidFill>
              </a:rPr>
              <a:t>, ion</a:t>
            </a:r>
            <a:r>
              <a:rPr lang="en-US" altLang="cs-CZ" sz="2800" b="1">
                <a:solidFill>
                  <a:srgbClr val="FF3300"/>
                </a:solidFill>
              </a:rPr>
              <a:t> channels</a:t>
            </a:r>
            <a:r>
              <a:rPr lang="cs-CZ" altLang="cs-CZ" sz="2800" b="1">
                <a:solidFill>
                  <a:srgbClr val="FF3300"/>
                </a:solidFill>
              </a:rPr>
              <a:t> a</a:t>
            </a:r>
            <a:r>
              <a:rPr lang="en-US" altLang="cs-CZ" sz="2800" b="1">
                <a:solidFill>
                  <a:srgbClr val="FF3300"/>
                </a:solidFill>
              </a:rPr>
              <a:t>nd free nerve endings</a:t>
            </a:r>
            <a:endParaRPr lang="en-US" altLang="cs-CZ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720912-6C0A-4DC5-B91B-1482F9A3FDC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 smtClean="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219200" y="533400"/>
            <a:ext cx="64770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en-US" altLang="cs-CZ" sz="2800" b="1">
                <a:solidFill>
                  <a:srgbClr val="FF3300"/>
                </a:solidFill>
              </a:rPr>
              <a:t>Painful stimuli</a:t>
            </a:r>
            <a:endParaRPr lang="en-US" altLang="cs-CZ" sz="2800"/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-c</a:t>
            </a:r>
            <a:r>
              <a:rPr lang="en-US" altLang="cs-CZ" sz="2800"/>
              <a:t>hemical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</a:t>
            </a:r>
            <a:r>
              <a:rPr lang="en-US" altLang="cs-CZ" sz="2800"/>
              <a:t>endogenous inflammation mediators (bradykinin, prostaglandins, serotonin, histamin, K+, H+, Il-1)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</a:t>
            </a:r>
            <a:r>
              <a:rPr lang="en-US" altLang="cs-CZ" sz="2800"/>
              <a:t>exogenous substances (capsaicin, formalin = formaldehyde)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</a:t>
            </a:r>
            <a:r>
              <a:rPr lang="en-US" altLang="cs-CZ" sz="2800"/>
              <a:t>low/ high temperatures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</a:t>
            </a:r>
            <a:r>
              <a:rPr lang="en-US" altLang="cs-CZ" sz="2800"/>
              <a:t>temperature above 42°C is damaging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cs-CZ" altLang="cs-CZ" sz="2800"/>
              <a:t>-m</a:t>
            </a:r>
            <a:r>
              <a:rPr lang="en-US" altLang="cs-CZ" sz="2800"/>
              <a:t>echanical </a:t>
            </a:r>
          </a:p>
          <a:p>
            <a:pPr eaLnBrk="1" hangingPunct="1">
              <a:spcBef>
                <a:spcPct val="50000"/>
              </a:spcBef>
              <a:spcAft>
                <a:spcPts val="500"/>
              </a:spcAft>
              <a:buFontTx/>
              <a:buNone/>
            </a:pPr>
            <a:r>
              <a:rPr lang="en-US" altLang="cs-CZ" sz="180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CE4905-F3C2-4154-88B8-F227D10302D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153400" cy="544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066800" y="152400"/>
            <a:ext cx="7924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9900"/>
                </a:solidFill>
              </a:rPr>
              <a:t>Response </a:t>
            </a:r>
            <a:r>
              <a:rPr lang="en-US" altLang="cs-CZ" sz="2400">
                <a:solidFill>
                  <a:srgbClr val="009900"/>
                </a:solidFill>
              </a:rPr>
              <a:t>(R) is function of stimulus intensity (S), </a:t>
            </a:r>
            <a:r>
              <a:rPr lang="cs-CZ" altLang="cs-CZ" sz="2400">
                <a:solidFill>
                  <a:srgbClr val="009900"/>
                </a:solidFill>
              </a:rPr>
              <a:t>R</a:t>
            </a:r>
            <a:r>
              <a:rPr lang="en-US" altLang="cs-CZ" sz="2400">
                <a:solidFill>
                  <a:srgbClr val="009900"/>
                </a:solidFill>
              </a:rPr>
              <a:t>=f(S)</a:t>
            </a:r>
            <a:r>
              <a:rPr lang="cs-CZ" altLang="cs-CZ" sz="2400">
                <a:solidFill>
                  <a:srgbClr val="009900"/>
                </a:solidFill>
              </a:rPr>
              <a:t>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9900"/>
                </a:solidFill>
              </a:rPr>
              <a:t>sense of touch as an example</a:t>
            </a:r>
            <a:endParaRPr lang="en-US" altLang="cs-CZ" sz="2400">
              <a:solidFill>
                <a:srgbClr val="0099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61733C-E54B-49B3-8585-08585D617D3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 smtClean="0"/>
          </a:p>
        </p:txBody>
      </p:sp>
      <p:pic>
        <p:nvPicPr>
          <p:cNvPr id="33795" name="Picture 9" descr="capform_c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42900"/>
            <a:ext cx="220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533400" y="3810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During painful </a:t>
            </a:r>
            <a:r>
              <a:rPr lang="cs-CZ" altLang="cs-CZ"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stimul</a:t>
            </a:r>
            <a:r>
              <a:rPr lang="en-US" altLang="cs-CZ"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i…</a:t>
            </a:r>
            <a:r>
              <a:rPr lang="cs-CZ" altLang="cs-CZ" sz="44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4400">
              <a:solidFill>
                <a:schemeClr val="tx2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09600" y="16764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are ac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tiv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ated 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tetrodotoxin re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ist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nt (TTX-R)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channels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cs-CZ" altLang="cs-CZ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ATP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 is relased from damaged cells and acts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pain 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medi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tor.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ATP r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eceptor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purin recepto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rs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(P</a:t>
            </a:r>
            <a:r>
              <a:rPr lang="cs-CZ" altLang="cs-CZ" sz="2500" baseline="-25000"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X) </a:t>
            </a:r>
            <a:endParaRPr lang="cs-CZ" altLang="cs-CZ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altLang="cs-CZ" sz="260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vaniloid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receptor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(VR</a:t>
            </a:r>
            <a:r>
              <a:rPr lang="cs-CZ" altLang="cs-CZ" sz="2500" baseline="-250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altLang="cs-CZ" sz="2500" baseline="-2500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are r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eceptor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 for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60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altLang="cs-CZ" sz="260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apsaicin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also activated above </a:t>
            </a:r>
            <a:r>
              <a:rPr lang="cs-CZ" altLang="cs-CZ" sz="260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42°C</a:t>
            </a:r>
            <a:r>
              <a:rPr lang="en-US" altLang="cs-CZ" sz="260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60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 &lt; 6.5 </a:t>
            </a:r>
            <a:endParaRPr lang="cs-CZ" altLang="cs-CZ">
              <a:solidFill>
                <a:srgbClr val="FF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ac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tiv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ated 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acid sensing ion channels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 (ASIC)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pH &lt; 6.5 </a:t>
            </a:r>
            <a:endParaRPr lang="cs-CZ" altLang="cs-CZ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Up-regulation of 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post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synaptic receptor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excita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tion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neuro-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transmi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ter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- glutam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ate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(NMDA) a</a:t>
            </a:r>
            <a:r>
              <a:rPr lang="en-US" altLang="cs-CZ" sz="2600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 substance P (NK</a:t>
            </a:r>
            <a:r>
              <a:rPr lang="cs-CZ" altLang="cs-CZ" sz="2500" baseline="-25000"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cs-CZ" altLang="cs-CZ" sz="260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EB39F-0286-452D-9CEE-692E761C369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3300"/>
                </a:solidFill>
              </a:rPr>
              <a:t>Vaniloid </a:t>
            </a:r>
            <a:r>
              <a:rPr lang="en-US" altLang="cs-CZ" smtClean="0">
                <a:solidFill>
                  <a:srgbClr val="FF3300"/>
                </a:solidFill>
              </a:rPr>
              <a:t>R</a:t>
            </a:r>
            <a:r>
              <a:rPr lang="cs-CZ" altLang="cs-CZ" smtClean="0">
                <a:solidFill>
                  <a:srgbClr val="FF3300"/>
                </a:solidFill>
              </a:rPr>
              <a:t>eceptor</a:t>
            </a:r>
            <a:r>
              <a:rPr lang="en-US" altLang="cs-CZ" smtClean="0">
                <a:solidFill>
                  <a:srgbClr val="FF3300"/>
                </a:solidFill>
              </a:rPr>
              <a:t>s</a:t>
            </a:r>
            <a:r>
              <a:rPr lang="cs-CZ" altLang="cs-CZ" smtClean="0">
                <a:solidFill>
                  <a:srgbClr val="FF3300"/>
                </a:solidFill>
              </a:rPr>
              <a:t> a</a:t>
            </a:r>
            <a:r>
              <a:rPr lang="en-US" altLang="cs-CZ" smtClean="0">
                <a:solidFill>
                  <a:srgbClr val="FF3300"/>
                </a:solidFill>
              </a:rPr>
              <a:t>nd Pain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03859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 smtClean="0"/>
              <a:t>		speculative comments: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		evolutional hypotheses (?)</a:t>
            </a:r>
          </a:p>
          <a:p>
            <a:pPr eaLnBrk="1" hangingPunct="1">
              <a:buFontTx/>
              <a:buNone/>
            </a:pPr>
            <a:r>
              <a:rPr lang="en-US" altLang="cs-CZ" dirty="0" smtClean="0"/>
              <a:t>Birds</a:t>
            </a:r>
            <a:r>
              <a:rPr lang="cs-CZ" altLang="cs-CZ" dirty="0" smtClean="0"/>
              <a:t> </a:t>
            </a:r>
            <a:r>
              <a:rPr lang="cs-CZ" altLang="cs-CZ" dirty="0" smtClean="0"/>
              <a:t>versus </a:t>
            </a:r>
            <a:r>
              <a:rPr lang="en-US" altLang="cs-CZ" dirty="0" smtClean="0"/>
              <a:t>mammals</a:t>
            </a:r>
            <a:r>
              <a:rPr lang="cs-CZ" altLang="cs-CZ" dirty="0" smtClean="0"/>
              <a:t>...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(Versus </a:t>
            </a:r>
            <a:r>
              <a:rPr lang="en-US" altLang="cs-CZ" dirty="0" smtClean="0"/>
              <a:t>insects</a:t>
            </a:r>
            <a:r>
              <a:rPr lang="cs-CZ" altLang="cs-CZ" dirty="0" smtClean="0"/>
              <a:t>...)</a:t>
            </a:r>
          </a:p>
          <a:p>
            <a:pPr eaLnBrk="1" hangingPunct="1">
              <a:buFontTx/>
              <a:buNone/>
            </a:pPr>
            <a:r>
              <a:rPr lang="cs-CZ" altLang="cs-CZ" dirty="0" smtClean="0"/>
              <a:t>		some also say that:</a:t>
            </a:r>
          </a:p>
          <a:p>
            <a:pPr eaLnBrk="1" hangingPunct="1">
              <a:buFontTx/>
              <a:buNone/>
            </a:pPr>
            <a:r>
              <a:rPr lang="en-US" altLang="cs-CZ" dirty="0" smtClean="0"/>
              <a:t>Eating </a:t>
            </a:r>
            <a:r>
              <a:rPr lang="en-US" altLang="cs-CZ" dirty="0" smtClean="0"/>
              <a:t>hot peppers can be beneficial to rise the individual pain threshold…</a:t>
            </a:r>
          </a:p>
          <a:p>
            <a:pPr eaLnBrk="1" hangingPunct="1">
              <a:buFontTx/>
              <a:buNone/>
            </a:pPr>
            <a:endParaRPr lang="en-US" altLang="cs-CZ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93277C-2821-4810-8791-641288ACC33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400" smtClean="0"/>
          </a:p>
        </p:txBody>
      </p:sp>
      <p:sp>
        <p:nvSpPr>
          <p:cNvPr id="35843" name="Rectangle 25"/>
          <p:cNvSpPr>
            <a:spLocks noChangeArrowheads="1"/>
          </p:cNvSpPr>
          <p:nvPr/>
        </p:nvSpPr>
        <p:spPr bwMode="auto">
          <a:xfrm>
            <a:off x="254000" y="211138"/>
            <a:ext cx="889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000">
                <a:solidFill>
                  <a:schemeClr val="accent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Pain gating control</a:t>
            </a:r>
            <a:r>
              <a:rPr lang="cs-CZ" altLang="cs-CZ" sz="4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altLang="cs-CZ" sz="40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spinal cord</a:t>
            </a:r>
            <a:endParaRPr lang="cs-CZ" altLang="cs-CZ" sz="4400">
              <a:solidFill>
                <a:schemeClr val="tx2"/>
              </a:solidFill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990600" y="838200"/>
            <a:ext cx="7162800" cy="6248400"/>
            <a:chOff x="68" y="1224"/>
            <a:chExt cx="2764" cy="2730"/>
          </a:xfrm>
        </p:grpSpPr>
        <p:pic>
          <p:nvPicPr>
            <p:cNvPr id="35845" name="Picture 24" descr="o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224"/>
              <a:ext cx="2764" cy="2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6" name="Group 21"/>
            <p:cNvGrpSpPr>
              <a:grpSpLocks/>
            </p:cNvGrpSpPr>
            <p:nvPr/>
          </p:nvGrpSpPr>
          <p:grpSpPr bwMode="auto">
            <a:xfrm>
              <a:off x="1200" y="2568"/>
              <a:ext cx="96" cy="96"/>
              <a:chOff x="1248" y="2400"/>
              <a:chExt cx="96" cy="96"/>
            </a:xfrm>
          </p:grpSpPr>
          <p:sp>
            <p:nvSpPr>
              <p:cNvPr id="35863" name="Line 23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5864" name="Line 22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35847" name="Group 18"/>
            <p:cNvGrpSpPr>
              <a:grpSpLocks/>
            </p:cNvGrpSpPr>
            <p:nvPr/>
          </p:nvGrpSpPr>
          <p:grpSpPr bwMode="auto">
            <a:xfrm>
              <a:off x="1776" y="2472"/>
              <a:ext cx="96" cy="96"/>
              <a:chOff x="1248" y="2400"/>
              <a:chExt cx="96" cy="96"/>
            </a:xfrm>
          </p:grpSpPr>
          <p:sp>
            <p:nvSpPr>
              <p:cNvPr id="35861" name="Line 20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5862" name="Line 19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35848" name="Group 15"/>
            <p:cNvGrpSpPr>
              <a:grpSpLocks/>
            </p:cNvGrpSpPr>
            <p:nvPr/>
          </p:nvGrpSpPr>
          <p:grpSpPr bwMode="auto">
            <a:xfrm>
              <a:off x="1776" y="2904"/>
              <a:ext cx="96" cy="96"/>
              <a:chOff x="1248" y="2400"/>
              <a:chExt cx="96" cy="96"/>
            </a:xfrm>
          </p:grpSpPr>
          <p:sp>
            <p:nvSpPr>
              <p:cNvPr id="35859" name="Line 17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35860" name="Line 16"/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35849" name="Line 14"/>
            <p:cNvSpPr>
              <a:spLocks noChangeShapeType="1"/>
            </p:cNvSpPr>
            <p:nvPr/>
          </p:nvSpPr>
          <p:spPr bwMode="auto">
            <a:xfrm>
              <a:off x="1536" y="2424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5850" name="Line 13"/>
            <p:cNvSpPr>
              <a:spLocks noChangeShapeType="1"/>
            </p:cNvSpPr>
            <p:nvPr/>
          </p:nvSpPr>
          <p:spPr bwMode="auto">
            <a:xfrm>
              <a:off x="1536" y="3000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5851" name="Text Box 12"/>
            <p:cNvSpPr txBox="1">
              <a:spLocks noChangeArrowheads="1"/>
            </p:cNvSpPr>
            <p:nvPr/>
          </p:nvSpPr>
          <p:spPr bwMode="auto">
            <a:xfrm>
              <a:off x="288" y="3384"/>
              <a:ext cx="100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cs typeface="Arial" panose="020B0604020202020204" pitchFamily="34" charset="0"/>
                </a:rPr>
                <a:t>Substantia gelatinosa </a:t>
              </a:r>
              <a:endPara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cs typeface="Arial" panose="020B0604020202020204" pitchFamily="34" charset="0"/>
                </a:rPr>
                <a:t>II. a</a:t>
              </a:r>
              <a:r>
                <a:rPr lang="en-US" altLang="cs-CZ" sz="1800" b="1">
                  <a:cs typeface="Arial" panose="020B0604020202020204" pitchFamily="34" charset="0"/>
                </a:rPr>
                <a:t>nd</a:t>
              </a:r>
              <a:r>
                <a:rPr lang="cs-CZ" altLang="cs-CZ" sz="1800" b="1">
                  <a:cs typeface="Arial" panose="020B0604020202020204" pitchFamily="34" charset="0"/>
                </a:rPr>
                <a:t> III. Rexed z</a:t>
              </a:r>
              <a:r>
                <a:rPr lang="en-US" altLang="cs-CZ" sz="1800" b="1">
                  <a:cs typeface="Arial" panose="020B0604020202020204" pitchFamily="34" charset="0"/>
                </a:rPr>
                <a:t>one</a:t>
              </a:r>
              <a:endParaRPr lang="cs-CZ" altLang="cs-CZ" sz="1800"/>
            </a:p>
          </p:txBody>
        </p:sp>
        <p:sp>
          <p:nvSpPr>
            <p:cNvPr id="35852" name="Text Box 11"/>
            <p:cNvSpPr txBox="1">
              <a:spLocks noChangeArrowheads="1"/>
            </p:cNvSpPr>
            <p:nvPr/>
          </p:nvSpPr>
          <p:spPr bwMode="auto">
            <a:xfrm>
              <a:off x="192" y="2136"/>
              <a:ext cx="49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b="1">
                  <a:solidFill>
                    <a:schemeClr val="hlink"/>
                  </a:solidFill>
                  <a:cs typeface="Arial" panose="020B0604020202020204" pitchFamily="34" charset="0"/>
                </a:rPr>
                <a:t>fast fibers</a:t>
              </a:r>
              <a:endParaRPr lang="cs-CZ" altLang="cs-CZ" sz="1800"/>
            </a:p>
          </p:txBody>
        </p:sp>
        <p:sp>
          <p:nvSpPr>
            <p:cNvPr id="35853" name="Text Box 10"/>
            <p:cNvSpPr txBox="1">
              <a:spLocks noChangeArrowheads="1"/>
            </p:cNvSpPr>
            <p:nvPr/>
          </p:nvSpPr>
          <p:spPr bwMode="auto">
            <a:xfrm>
              <a:off x="240" y="3048"/>
              <a:ext cx="36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  <a:cs typeface="Arial" panose="020B0604020202020204" pitchFamily="34" charset="0"/>
                </a:rPr>
                <a:t>pomalá</a:t>
              </a:r>
              <a:endParaRPr lang="cs-CZ" altLang="cs-CZ" sz="1800"/>
            </a:p>
          </p:txBody>
        </p:sp>
        <p:sp>
          <p:nvSpPr>
            <p:cNvPr id="35854" name="Text Box 9"/>
            <p:cNvSpPr txBox="1">
              <a:spLocks noChangeArrowheads="1"/>
            </p:cNvSpPr>
            <p:nvPr/>
          </p:nvSpPr>
          <p:spPr bwMode="auto">
            <a:xfrm>
              <a:off x="192" y="3120"/>
              <a:ext cx="531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1800" b="1">
                  <a:solidFill>
                    <a:schemeClr val="hlink"/>
                  </a:solidFill>
                  <a:cs typeface="Arial" panose="020B0604020202020204" pitchFamily="34" charset="0"/>
                </a:rPr>
                <a:t>slow fibers</a:t>
              </a:r>
              <a:endParaRPr lang="cs-CZ" altLang="cs-CZ" sz="1800"/>
            </a:p>
          </p:txBody>
        </p:sp>
        <p:sp>
          <p:nvSpPr>
            <p:cNvPr id="35855" name="Line 8"/>
            <p:cNvSpPr>
              <a:spLocks noChangeShapeType="1"/>
            </p:cNvSpPr>
            <p:nvPr/>
          </p:nvSpPr>
          <p:spPr bwMode="auto">
            <a:xfrm>
              <a:off x="1200" y="2808"/>
              <a:ext cx="9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5856" name="Line 7"/>
            <p:cNvSpPr>
              <a:spLocks noChangeShapeType="1"/>
            </p:cNvSpPr>
            <p:nvPr/>
          </p:nvSpPr>
          <p:spPr bwMode="auto">
            <a:xfrm>
              <a:off x="1200" y="2832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5857" name="Line 6"/>
            <p:cNvSpPr>
              <a:spLocks noChangeShapeType="1"/>
            </p:cNvSpPr>
            <p:nvPr/>
          </p:nvSpPr>
          <p:spPr bwMode="auto">
            <a:xfrm>
              <a:off x="1536" y="2976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5858" name="Line 5"/>
            <p:cNvSpPr>
              <a:spLocks noChangeShapeType="1"/>
            </p:cNvSpPr>
            <p:nvPr/>
          </p:nvSpPr>
          <p:spPr bwMode="auto">
            <a:xfrm>
              <a:off x="1536" y="2448"/>
              <a:ext cx="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ECDFA9-0BEB-4D90-82B1-DE4F8D9DD34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400" smtClean="0"/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0" y="304800"/>
            <a:ext cx="91440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Opioid syst</a:t>
            </a:r>
            <a:r>
              <a:rPr lang="en-US" altLang="cs-CZ" sz="3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altLang="cs-CZ" sz="3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 </a:t>
            </a:r>
            <a:r>
              <a:rPr lang="en-US" altLang="cs-CZ" sz="3600" dirty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altLang="cs-CZ" sz="36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cs-CZ" altLang="cs-CZ" sz="3600" dirty="0" smtClean="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pain modulators</a:t>
            </a:r>
            <a:endParaRPr lang="cs-CZ" altLang="cs-CZ" sz="3600" dirty="0">
              <a:solidFill>
                <a:srgbClr val="FF3300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85800" y="1371600"/>
            <a:ext cx="7772400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igro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striat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al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me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limbic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dopaminerg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ic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otor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 systems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reward pathways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hypot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alamo-hypo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seous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central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hormon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e modulation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ascendent a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descendent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 pathways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modula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tion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ascendent – 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spinal cord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, talamus </a:t>
            </a:r>
            <a:endParaRPr lang="cs-CZ" altLang="cs-CZ" sz="200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descendent – 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peri-aquaeductal grey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nuclei </a:t>
            </a:r>
            <a:r>
              <a:rPr lang="cs-CZ" altLang="cs-CZ">
                <a:latin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altLang="cs-CZ">
                <a:latin typeface="Tahoma" panose="020B0604030504040204" pitchFamily="34" charset="0"/>
                <a:cs typeface="Tahoma" panose="020B0604030504040204" pitchFamily="34" charset="0"/>
              </a:rPr>
              <a:t>phe</a:t>
            </a:r>
            <a:endParaRPr lang="cs-CZ" altLang="cs-C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4BDEA9-7285-4780-BC7D-1B738EA1612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400" smtClean="0"/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381000" y="0"/>
            <a:ext cx="46482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Endogen</a:t>
            </a:r>
            <a:r>
              <a:rPr lang="en-US" altLang="cs-CZ" sz="440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ous </a:t>
            </a:r>
            <a:r>
              <a:rPr lang="cs-CZ" altLang="cs-CZ" sz="440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opioid</a:t>
            </a:r>
            <a:r>
              <a:rPr lang="en-US" altLang="cs-CZ" sz="440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cs-CZ" altLang="cs-CZ" sz="440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8600" y="1295400"/>
            <a:ext cx="4648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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-endor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(31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AA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)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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Endomor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(4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AA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)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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Leu-enkefalin (5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AA)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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Met-enkefalin (5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AA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)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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Dynor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(A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:AA 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1-8, B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:AA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1-17) - 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</a:t>
            </a:r>
            <a:r>
              <a:rPr lang="cs-CZ" altLang="cs-CZ" sz="2000" b="1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nociceptin/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ph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anin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nocistatin</a:t>
            </a:r>
            <a:endParaRPr lang="cs-CZ" altLang="cs-CZ" sz="2000" b="1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37893" name="Rectangle 17"/>
          <p:cNvSpPr>
            <a:spLocks noChangeArrowheads="1"/>
          </p:cNvSpPr>
          <p:nvPr/>
        </p:nvSpPr>
        <p:spPr bwMode="auto">
          <a:xfrm>
            <a:off x="228600" y="3962400"/>
            <a:ext cx="57959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</a:t>
            </a:r>
            <a:r>
              <a:rPr lang="en-US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synaptic receptor</a:t>
            </a:r>
            <a:r>
              <a:rPr lang="en-US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cs-CZ" altLang="cs-CZ" sz="2000"/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hibiting 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neuro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transmit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er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 release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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Ca</a:t>
            </a:r>
            <a:r>
              <a:rPr lang="cs-CZ" altLang="cs-CZ" sz="2000" baseline="30000">
                <a:latin typeface="Tahoma" panose="020B0604030504040204" pitchFamily="34" charset="0"/>
                <a:cs typeface="Tahoma" panose="020B0604030504040204" pitchFamily="34" charset="0"/>
              </a:rPr>
              <a:t>2+ </a:t>
            </a:r>
            <a:endParaRPr lang="cs-CZ" altLang="cs-CZ" sz="2000"/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ost</a:t>
            </a:r>
            <a:r>
              <a:rPr lang="en-US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synaptic receptor</a:t>
            </a:r>
            <a:r>
              <a:rPr lang="en-US" altLang="cs-CZ" sz="2000">
                <a:solidFill>
                  <a:srgbClr val="FF33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000"/>
          </a:p>
          <a:p>
            <a:pPr lvl="1" eaLnBrk="1" hangingPunct="1"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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K</a:t>
            </a:r>
            <a:r>
              <a:rPr lang="cs-CZ" altLang="cs-CZ" sz="2000" baseline="30000">
                <a:latin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conductance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– hyperpolariza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tion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37894" name="Rectangle 18"/>
          <p:cNvSpPr>
            <a:spLocks noChangeArrowheads="1"/>
          </p:cNvSpPr>
          <p:nvPr/>
        </p:nvSpPr>
        <p:spPr bwMode="auto">
          <a:xfrm>
            <a:off x="5257800" y="2286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Endogen</a:t>
            </a:r>
            <a:r>
              <a:rPr lang="en-US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ous</a:t>
            </a:r>
            <a:r>
              <a:rPr lang="cs-CZ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cs-CZ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en-US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cs-CZ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abinoid</a:t>
            </a:r>
            <a:r>
              <a:rPr lang="en-US" altLang="cs-CZ" sz="4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endParaRPr lang="cs-CZ" altLang="cs-CZ" sz="440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  <p:sp>
        <p:nvSpPr>
          <p:cNvPr id="37895" name="Rectangle 19"/>
          <p:cNvSpPr>
            <a:spLocks noChangeArrowheads="1"/>
          </p:cNvSpPr>
          <p:nvPr/>
        </p:nvSpPr>
        <p:spPr bwMode="auto">
          <a:xfrm>
            <a:off x="5176838" y="1447800"/>
            <a:ext cx="396716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amid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est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er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of fatty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acids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anandamid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almitoyl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etanolamid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PEA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eceptor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CB1 a CB2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CB1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PAG a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RVM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   sen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neuron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CB2 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stru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ctures of</a:t>
            </a:r>
            <a:endParaRPr lang="cs-CZ" altLang="cs-CZ" sz="200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   im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syst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m 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FAAH – hydrol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asis of FA</a:t>
            </a:r>
            <a:r>
              <a:rPr lang="cs-CZ" altLang="cs-CZ" sz="2000">
                <a:latin typeface="Tahoma" panose="020B0604030504040204" pitchFamily="34" charset="0"/>
                <a:cs typeface="Tahoma" panose="020B0604030504040204" pitchFamily="34" charset="0"/>
              </a:rPr>
              <a:t> amid</a:t>
            </a:r>
            <a:r>
              <a:rPr lang="en-US" altLang="cs-CZ" sz="2000">
                <a:latin typeface="Tahoma" panose="020B0604030504040204" pitchFamily="34" charset="0"/>
                <a:cs typeface="Tahoma" panose="020B0604030504040204" pitchFamily="34" charset="0"/>
              </a:rPr>
              <a:t>s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cs-CZ" sz="20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 the inner ear and auditory pathway as well</a:t>
            </a:r>
            <a:endParaRPr lang="cs-CZ" altLang="cs-CZ" sz="20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9679F4-E845-421D-A5E0-3C289FC281BB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400" smtClean="0"/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0" cy="702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162800" cy="563563"/>
          </a:xfrm>
        </p:spPr>
        <p:txBody>
          <a:bodyPr/>
          <a:lstStyle/>
          <a:p>
            <a:pPr algn="r" eaLnBrk="1" hangingPunct="1"/>
            <a:r>
              <a:rPr lang="cs-CZ" altLang="cs-CZ" sz="4000" smtClean="0">
                <a:solidFill>
                  <a:schemeClr val="accent2"/>
                </a:solidFill>
              </a:rPr>
              <a:t>Head</a:t>
            </a:r>
            <a:r>
              <a:rPr lang="en-US" altLang="cs-CZ" sz="4000" smtClean="0">
                <a:solidFill>
                  <a:schemeClr val="accent2"/>
                </a:solidFill>
              </a:rPr>
              <a:t>’s</a:t>
            </a:r>
            <a:r>
              <a:rPr lang="cs-CZ" altLang="cs-CZ" sz="4000" smtClean="0">
                <a:solidFill>
                  <a:schemeClr val="accent2"/>
                </a:solidFill>
              </a:rPr>
              <a:t> zones</a:t>
            </a:r>
            <a:r>
              <a:rPr lang="en-US" altLang="cs-CZ" sz="4000" smtClean="0">
                <a:solidFill>
                  <a:schemeClr val="accent2"/>
                </a:solidFill>
              </a:rPr>
              <a:t> -</a:t>
            </a:r>
            <a:r>
              <a:rPr lang="cs-CZ" altLang="cs-CZ" sz="4000" smtClean="0">
                <a:solidFill>
                  <a:schemeClr val="accent2"/>
                </a:solidFill>
              </a:rPr>
              <a:t> Referred pain</a:t>
            </a:r>
            <a:endParaRPr lang="en-US" altLang="cs-CZ" sz="4000" smtClean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3D17C4-DF50-42F9-BFC2-881599180D9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400" smtClean="0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0" y="274638"/>
            <a:ext cx="4495800" cy="1143000"/>
          </a:xfrm>
        </p:spPr>
        <p:txBody>
          <a:bodyPr/>
          <a:lstStyle/>
          <a:p>
            <a:pPr algn="r" eaLnBrk="1" hangingPunct="1"/>
            <a:r>
              <a:rPr lang="en-US" altLang="cs-CZ" sz="4000" smtClean="0"/>
              <a:t>Referred and</a:t>
            </a:r>
            <a:br>
              <a:rPr lang="en-US" altLang="cs-CZ" sz="4000" smtClean="0"/>
            </a:br>
            <a:r>
              <a:rPr lang="en-US" altLang="cs-CZ" sz="4000" smtClean="0"/>
              <a:t>p</a:t>
            </a:r>
            <a:r>
              <a:rPr lang="cs-CZ" altLang="cs-CZ" sz="4000" smtClean="0"/>
              <a:t>athologic pain</a:t>
            </a:r>
            <a:endParaRPr lang="en-US" altLang="cs-CZ" sz="4000" smtClean="0"/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814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4953000" y="3048000"/>
            <a:ext cx="419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800">
                <a:solidFill>
                  <a:schemeClr val="tx2"/>
                </a:solidFill>
              </a:rPr>
              <a:t>Other pathologic</a:t>
            </a:r>
            <a:br>
              <a:rPr lang="en-US" altLang="cs-CZ" sz="2800">
                <a:solidFill>
                  <a:schemeClr val="tx2"/>
                </a:solidFill>
              </a:rPr>
            </a:br>
            <a:r>
              <a:rPr lang="en-US" altLang="cs-CZ" sz="2800">
                <a:solidFill>
                  <a:schemeClr val="tx2"/>
                </a:solidFill>
              </a:rPr>
              <a:t>painful sensations:</a:t>
            </a:r>
            <a:br>
              <a:rPr lang="en-US" altLang="cs-CZ" sz="2800">
                <a:solidFill>
                  <a:schemeClr val="tx2"/>
                </a:solidFill>
              </a:rPr>
            </a:br>
            <a:r>
              <a:rPr lang="en-US" altLang="cs-CZ" sz="2800">
                <a:solidFill>
                  <a:schemeClr val="tx2"/>
                </a:solidFill>
              </a:rPr>
              <a:t>…,</a:t>
            </a:r>
            <a:br>
              <a:rPr lang="en-US" altLang="cs-CZ" sz="2800">
                <a:solidFill>
                  <a:schemeClr val="tx2"/>
                </a:solidFill>
              </a:rPr>
            </a:br>
            <a:r>
              <a:rPr lang="en-US" altLang="cs-CZ" sz="2800">
                <a:solidFill>
                  <a:schemeClr val="tx2"/>
                </a:solidFill>
              </a:rPr>
              <a:t>headache</a:t>
            </a:r>
            <a:r>
              <a:rPr lang="cs-CZ" altLang="cs-CZ" sz="2800">
                <a:solidFill>
                  <a:schemeClr val="tx2"/>
                </a:solidFill>
              </a:rPr>
              <a:t>,</a:t>
            </a:r>
            <a:r>
              <a:rPr lang="en-US" altLang="cs-CZ" sz="2800">
                <a:solidFill>
                  <a:schemeClr val="tx2"/>
                </a:solidFill>
              </a:rPr>
              <a:t/>
            </a:r>
            <a:br>
              <a:rPr lang="en-US" altLang="cs-CZ" sz="2800">
                <a:solidFill>
                  <a:schemeClr val="tx2"/>
                </a:solidFill>
              </a:rPr>
            </a:br>
            <a:r>
              <a:rPr lang="cs-CZ" altLang="cs-CZ" sz="2800">
                <a:solidFill>
                  <a:schemeClr val="tx2"/>
                </a:solidFill>
              </a:rPr>
              <a:t>n.</a:t>
            </a:r>
            <a:r>
              <a:rPr lang="en-US" altLang="cs-CZ" sz="2800">
                <a:solidFill>
                  <a:schemeClr val="tx2"/>
                </a:solidFill>
              </a:rPr>
              <a:t> </a:t>
            </a:r>
            <a:r>
              <a:rPr lang="cs-CZ" altLang="cs-CZ" sz="2800">
                <a:solidFill>
                  <a:schemeClr val="tx2"/>
                </a:solidFill>
              </a:rPr>
              <a:t>trigeminus,</a:t>
            </a:r>
            <a:r>
              <a:rPr lang="en-US" altLang="cs-CZ" sz="2800">
                <a:solidFill>
                  <a:schemeClr val="tx2"/>
                </a:solidFill>
              </a:rPr>
              <a:t/>
            </a:r>
            <a:br>
              <a:rPr lang="en-US" altLang="cs-CZ" sz="2800">
                <a:solidFill>
                  <a:schemeClr val="tx2"/>
                </a:solidFill>
              </a:rPr>
            </a:br>
            <a:r>
              <a:rPr lang="cs-CZ" altLang="cs-CZ" sz="2800">
                <a:solidFill>
                  <a:schemeClr val="tx2"/>
                </a:solidFill>
              </a:rPr>
              <a:t>Mig</a:t>
            </a:r>
            <a:r>
              <a:rPr lang="en-US" altLang="cs-CZ" sz="2800">
                <a:solidFill>
                  <a:schemeClr val="tx2"/>
                </a:solidFill>
              </a:rPr>
              <a:t>raine,…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9AD27F-F430-40B5-887C-00F060D9B9E6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40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cs-CZ" smtClean="0">
                <a:solidFill>
                  <a:schemeClr val="accent2"/>
                </a:solidFill>
              </a:rPr>
              <a:t>Pain Relief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smtClean="0"/>
              <a:t>/40/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FF2D5B-21AE-43F7-919E-B0F7BF05BDA4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400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423863"/>
            <a:ext cx="8229600" cy="14208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4000" b="1" smtClean="0">
                <a:solidFill>
                  <a:srgbClr val="FF0000"/>
                </a:solidFill>
              </a:rPr>
              <a:t>END</a:t>
            </a:r>
          </a:p>
          <a:p>
            <a:pPr algn="ctr" eaLnBrk="1" hangingPunct="1">
              <a:buFontTx/>
              <a:buNone/>
            </a:pPr>
            <a:r>
              <a:rPr lang="cs-CZ" altLang="cs-CZ" sz="4000" b="1" smtClean="0">
                <a:solidFill>
                  <a:srgbClr val="FF0000"/>
                </a:solidFill>
              </a:rPr>
              <a:t>OF THE LECTURE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042988" y="23495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Thanks for your attention</a:t>
            </a:r>
          </a:p>
        </p:txBody>
      </p:sp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228600" y="578008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9900"/>
                </a:solidFill>
                <a:cs typeface="Arial" panose="020B0604020202020204" pitchFamily="34" charset="0"/>
              </a:rPr>
              <a:t>First Medical Faculty, Institute of Pathological Physiology</a:t>
            </a:r>
            <a:endParaRPr lang="en-US" altLang="cs-CZ" sz="240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533400" y="29972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Warning: neither the PDF, nor the PPT, PPTX, etc.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versions of this presentation are official study materials.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rgbClr val="FF0000"/>
                </a:solidFill>
                <a:cs typeface="Arial" panose="020B0604020202020204" pitchFamily="34" charset="0"/>
              </a:rPr>
              <a:t>For internal use only. Do not distribute.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Contact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Petr.Marsalek</a:t>
            </a:r>
            <a:r>
              <a:rPr lang="en-GB" altLang="en-US" sz="240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@LF1.CUNI.CZ</a:t>
            </a:r>
            <a:endParaRPr lang="cs-CZ" altLang="en-US" sz="240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76A75B-A04B-407A-9BA6-1889D8148B5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400" smtClean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5181600" y="304800"/>
            <a:ext cx="3962400" cy="1782763"/>
          </a:xfrm>
        </p:spPr>
        <p:txBody>
          <a:bodyPr/>
          <a:lstStyle/>
          <a:p>
            <a:pPr algn="l" eaLnBrk="1" hangingPunct="1"/>
            <a:r>
              <a:rPr lang="cs-CZ" altLang="cs-CZ" sz="4000" smtClean="0">
                <a:solidFill>
                  <a:schemeClr val="accent2"/>
                </a:solidFill>
              </a:rPr>
              <a:t>Lo</a:t>
            </a:r>
            <a:r>
              <a:rPr lang="en-US" altLang="cs-CZ" sz="4000" smtClean="0">
                <a:solidFill>
                  <a:schemeClr val="accent2"/>
                </a:solidFill>
              </a:rPr>
              <a:t>c</a:t>
            </a:r>
            <a:r>
              <a:rPr lang="cs-CZ" altLang="cs-CZ" sz="4000" smtClean="0">
                <a:solidFill>
                  <a:schemeClr val="accent2"/>
                </a:solidFill>
              </a:rPr>
              <a:t>aliza</a:t>
            </a:r>
            <a:r>
              <a:rPr lang="en-US" altLang="cs-CZ" sz="4000" smtClean="0">
                <a:solidFill>
                  <a:schemeClr val="accent2"/>
                </a:solidFill>
              </a:rPr>
              <a:t>tion of </a:t>
            </a:r>
            <a:r>
              <a:rPr lang="cs-CZ" altLang="cs-CZ" sz="4000" smtClean="0">
                <a:solidFill>
                  <a:schemeClr val="accent2"/>
                </a:solidFill>
              </a:rPr>
              <a:t>CNS</a:t>
            </a:r>
            <a:r>
              <a:rPr lang="en-US" altLang="cs-CZ" sz="4000" smtClean="0">
                <a:solidFill>
                  <a:schemeClr val="accent2"/>
                </a:solidFill>
              </a:rPr>
              <a:t> pain pathways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2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25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rgbClr val="FF0066"/>
                </a:solidFill>
              </a:rPr>
              <a:t>CZ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28600"/>
            <a:ext cx="3433762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9BC9D5-7C71-49AE-8160-22C584B129E7}" type="slidenum">
              <a:rPr lang="cs-CZ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en-US" sz="140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00038" y="-76200"/>
            <a:ext cx="4648200" cy="2849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cs-CZ" sz="3600" b="1" kern="0" dirty="0" smtClean="0">
                <a:solidFill>
                  <a:srgbClr val="00B050"/>
                </a:solidFill>
              </a:rPr>
              <a:t>Thermoreceptors</a:t>
            </a:r>
            <a:endParaRPr lang="cs-CZ" sz="3600" kern="0" dirty="0" smtClean="0">
              <a:solidFill>
                <a:srgbClr val="00B050"/>
              </a:solidFill>
            </a:endParaRPr>
          </a:p>
          <a:p>
            <a:pPr marL="742950" indent="-742950" algn="l">
              <a:buFontTx/>
              <a:buAutoNum type="arabicPeriod"/>
              <a:defRPr/>
            </a:pPr>
            <a:r>
              <a:rPr lang="cs-CZ" sz="3200" kern="0" dirty="0" smtClean="0">
                <a:solidFill>
                  <a:srgbClr val="00B0F0"/>
                </a:solidFill>
              </a:rPr>
              <a:t>Cold,</a:t>
            </a:r>
            <a:r>
              <a:rPr lang="cs-CZ" sz="3200" kern="0" dirty="0" smtClean="0">
                <a:solidFill>
                  <a:srgbClr val="00B050"/>
                </a:solidFill>
              </a:rPr>
              <a:t> </a:t>
            </a:r>
            <a:r>
              <a:rPr lang="en-US" sz="3200" kern="0" dirty="0" smtClean="0">
                <a:solidFill>
                  <a:srgbClr val="00B0F0"/>
                </a:solidFill>
              </a:rPr>
              <a:t>&lt;</a:t>
            </a:r>
            <a:r>
              <a:rPr lang="cs-CZ" sz="3200" kern="0" dirty="0" smtClean="0">
                <a:solidFill>
                  <a:srgbClr val="00B0F0"/>
                </a:solidFill>
              </a:rPr>
              <a:t> 36 st. C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cs-CZ" sz="3200" kern="0" dirty="0" smtClean="0">
                <a:solidFill>
                  <a:schemeClr val="tx1"/>
                </a:solidFill>
              </a:rPr>
              <a:t>Warm</a:t>
            </a:r>
            <a:r>
              <a:rPr lang="en-US" sz="3200" kern="0" dirty="0" smtClean="0">
                <a:solidFill>
                  <a:srgbClr val="00B050"/>
                </a:solidFill>
              </a:rPr>
              <a:t> </a:t>
            </a:r>
            <a:r>
              <a:rPr lang="en-US" sz="3200" kern="0" dirty="0" smtClean="0">
                <a:solidFill>
                  <a:schemeClr val="tx1"/>
                </a:solidFill>
              </a:rPr>
              <a:t>&gt;</a:t>
            </a:r>
            <a:r>
              <a:rPr lang="cs-CZ" sz="3200" kern="0" dirty="0" smtClean="0">
                <a:solidFill>
                  <a:schemeClr val="tx1"/>
                </a:solidFill>
              </a:rPr>
              <a:t> 36 st. C</a:t>
            </a:r>
          </a:p>
          <a:p>
            <a:pPr marL="742950" indent="-742950" algn="l">
              <a:buFontTx/>
              <a:buAutoNum type="arabicPeriod"/>
              <a:defRPr/>
            </a:pPr>
            <a:r>
              <a:rPr lang="cs-CZ" sz="3200" kern="0" dirty="0" smtClean="0">
                <a:solidFill>
                  <a:srgbClr val="FF0000"/>
                </a:solidFill>
              </a:rPr>
              <a:t>Hot temp.</a:t>
            </a:r>
            <a:r>
              <a:rPr lang="en-US" sz="3200" kern="0" dirty="0" smtClean="0">
                <a:solidFill>
                  <a:srgbClr val="FF0000"/>
                </a:solidFill>
              </a:rPr>
              <a:t> </a:t>
            </a:r>
            <a:r>
              <a:rPr lang="en-US" sz="3200" kern="0" dirty="0" smtClean="0">
                <a:solidFill>
                  <a:srgbClr val="FF3300"/>
                </a:solidFill>
              </a:rPr>
              <a:t>&gt;</a:t>
            </a:r>
            <a:r>
              <a:rPr lang="cs-CZ" sz="3200" kern="0" dirty="0" smtClean="0">
                <a:solidFill>
                  <a:srgbClr val="FF3300"/>
                </a:solidFill>
              </a:rPr>
              <a:t> 45 st. C</a:t>
            </a:r>
          </a:p>
          <a:p>
            <a:pPr algn="l">
              <a:defRPr/>
            </a:pPr>
            <a:r>
              <a:rPr lang="cs-CZ" sz="2400" kern="0" dirty="0" smtClean="0">
                <a:solidFill>
                  <a:srgbClr val="FF0000"/>
                </a:solidFill>
              </a:rPr>
              <a:t>( </a:t>
            </a:r>
            <a:r>
              <a:rPr lang="cs-CZ" sz="2400" kern="0" dirty="0" smtClean="0">
                <a:solidFill>
                  <a:srgbClr val="FF0000"/>
                </a:solidFill>
              </a:rPr>
              <a:t>=synonyms </a:t>
            </a:r>
            <a:r>
              <a:rPr lang="cs-CZ" sz="2400" kern="0" dirty="0" smtClean="0">
                <a:solidFill>
                  <a:srgbClr val="FF0000"/>
                </a:solidFill>
              </a:rPr>
              <a:t>VR1, TRPV, vaniloid, capsaicin receptors)</a:t>
            </a:r>
            <a:endParaRPr lang="en-US" sz="2400" kern="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9400"/>
            <a:ext cx="5562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dirty="0"/>
              <a:t>Ion channels: TRP = </a:t>
            </a:r>
            <a:r>
              <a:rPr lang="cs-CZ" dirty="0" smtClean="0"/>
              <a:t>TR</a:t>
            </a:r>
            <a:r>
              <a:rPr lang="en-GB" dirty="0" err="1" smtClean="0"/>
              <a:t>ansient</a:t>
            </a:r>
            <a:r>
              <a:rPr lang="en-GB" dirty="0" smtClean="0"/>
              <a:t> </a:t>
            </a:r>
            <a:r>
              <a:rPr lang="cs-CZ" dirty="0"/>
              <a:t>P</a:t>
            </a:r>
            <a:r>
              <a:rPr lang="en-GB" dirty="0" err="1" smtClean="0"/>
              <a:t>otential</a:t>
            </a:r>
            <a:r>
              <a:rPr lang="cs-CZ" dirty="0" smtClean="0"/>
              <a:t>, with cation (Na+, Ca+) conductance when open</a:t>
            </a:r>
            <a:r>
              <a:rPr lang="en-GB" dirty="0" smtClean="0"/>
              <a:t>.</a:t>
            </a: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We can classify p</a:t>
            </a:r>
            <a:r>
              <a:rPr lang="cs-CZ" dirty="0" smtClean="0"/>
              <a:t>hylogenetic groups:</a:t>
            </a:r>
            <a:endParaRPr lang="en-GB" dirty="0"/>
          </a:p>
          <a:p>
            <a:pPr eaLnBrk="1" hangingPunct="1">
              <a:defRPr/>
            </a:pPr>
            <a:r>
              <a:rPr lang="cs-CZ" dirty="0"/>
              <a:t>Group 1 includes TRPC ( "C" for canonical), </a:t>
            </a:r>
            <a:endParaRPr lang="cs-CZ" dirty="0" smtClean="0"/>
          </a:p>
          <a:p>
            <a:pPr eaLnBrk="1" hangingPunct="1">
              <a:defRPr/>
            </a:pPr>
            <a:r>
              <a:rPr lang="cs-CZ" u="sng" dirty="0" smtClean="0">
                <a:uFill>
                  <a:solidFill>
                    <a:srgbClr val="FF0000"/>
                  </a:solidFill>
                </a:uFill>
              </a:rPr>
              <a:t>TRPV </a:t>
            </a:r>
            <a:r>
              <a:rPr lang="cs-CZ" u="sng" dirty="0">
                <a:uFill>
                  <a:solidFill>
                    <a:srgbClr val="FF0000"/>
                  </a:solidFill>
                </a:uFill>
              </a:rPr>
              <a:t>("V" for vanilloid), </a:t>
            </a:r>
            <a:r>
              <a:rPr lang="cs-CZ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capsaicin</a:t>
            </a:r>
            <a:r>
              <a:rPr lang="cs-CZ" u="sng" dirty="0">
                <a:uFill>
                  <a:solidFill>
                    <a:srgbClr val="FF0000"/>
                  </a:solidFill>
                </a:uFill>
              </a:rPr>
              <a:t>, </a:t>
            </a:r>
            <a:endParaRPr lang="en-GB" u="sng" dirty="0">
              <a:uFill>
                <a:solidFill>
                  <a:srgbClr val="FF0000"/>
                </a:solidFill>
              </a:uFill>
            </a:endParaRPr>
          </a:p>
          <a:p>
            <a:pPr eaLnBrk="1" hangingPunct="1">
              <a:defRPr/>
            </a:pPr>
            <a:r>
              <a:rPr lang="cs-CZ" dirty="0"/>
              <a:t>TRPM ("M" for melastatin),</a:t>
            </a:r>
            <a:endParaRPr lang="en-GB" dirty="0"/>
          </a:p>
          <a:p>
            <a:pPr eaLnBrk="1" hangingPunct="1">
              <a:defRPr/>
            </a:pPr>
            <a:r>
              <a:rPr lang="cs-CZ" dirty="0"/>
              <a:t>TRPN ("N“</a:t>
            </a:r>
            <a:r>
              <a:rPr lang="en-GB" dirty="0"/>
              <a:t>=</a:t>
            </a:r>
            <a:r>
              <a:rPr lang="cs-CZ" dirty="0"/>
              <a:t> No mechanoreceptor potential C</a:t>
            </a:r>
            <a:r>
              <a:rPr lang="cs-CZ" dirty="0" smtClean="0"/>
              <a:t>), and </a:t>
            </a:r>
            <a:r>
              <a:rPr lang="cs-CZ" u="sng" dirty="0">
                <a:uFill>
                  <a:solidFill>
                    <a:srgbClr val="0070C0"/>
                  </a:solidFill>
                </a:uFill>
              </a:rPr>
              <a:t>TRPA ("A" </a:t>
            </a:r>
            <a:r>
              <a:rPr lang="en-GB" u="sng" dirty="0">
                <a:uFill>
                  <a:solidFill>
                    <a:srgbClr val="0070C0"/>
                  </a:solidFill>
                </a:uFill>
              </a:rPr>
              <a:t>= </a:t>
            </a:r>
            <a:r>
              <a:rPr lang="cs-CZ" u="sng" dirty="0">
                <a:uFill>
                  <a:solidFill>
                    <a:srgbClr val="0070C0"/>
                  </a:solidFill>
                </a:uFill>
              </a:rPr>
              <a:t>ankyrin</a:t>
            </a:r>
            <a:r>
              <a:rPr lang="en-GB" u="sng" dirty="0">
                <a:uFill>
                  <a:solidFill>
                    <a:srgbClr val="0070C0"/>
                  </a:solidFill>
                </a:uFill>
              </a:rPr>
              <a:t>, </a:t>
            </a:r>
            <a:r>
              <a:rPr lang="cs-CZ" u="sng" dirty="0">
                <a:uFill>
                  <a:solidFill>
                    <a:srgbClr val="0070C0"/>
                  </a:solidFill>
                </a:uFill>
              </a:rPr>
              <a:t>mechanoreception</a:t>
            </a:r>
            <a:r>
              <a:rPr lang="cs-CZ" dirty="0"/>
              <a:t>). </a:t>
            </a:r>
          </a:p>
          <a:p>
            <a:pPr eaLnBrk="1" hangingPunct="1">
              <a:defRPr/>
            </a:pPr>
            <a:r>
              <a:rPr lang="cs-CZ" dirty="0"/>
              <a:t>In group 2, there are TRPP ("P" for polycystic) and TRPML ("ML" for mucolipin),</a:t>
            </a:r>
          </a:p>
          <a:p>
            <a:pPr eaLnBrk="1" hangingPunct="1">
              <a:defRPr/>
            </a:pPr>
            <a:r>
              <a:rPr lang="cs-CZ" u="sng" dirty="0">
                <a:uFill>
                  <a:solidFill>
                    <a:srgbClr val="00B050"/>
                  </a:solidFill>
                </a:uFill>
              </a:rPr>
              <a:t>TRPM8, </a:t>
            </a:r>
            <a:r>
              <a:rPr lang="cs-CZ" u="sng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mentho</a:t>
            </a:r>
            <a:r>
              <a:rPr lang="cs-CZ" u="sng" dirty="0">
                <a:uFill>
                  <a:solidFill>
                    <a:srgbClr val="00B050"/>
                  </a:solidFill>
                </a:uFill>
              </a:rPr>
              <a:t>l receptor, </a:t>
            </a:r>
            <a:r>
              <a:rPr lang="cs-CZ" dirty="0">
                <a:uFill>
                  <a:solidFill>
                    <a:srgbClr val="00B050"/>
                  </a:solidFill>
                </a:uFill>
              </a:rPr>
              <a:t>aka cold menthol receptor1, CMR1, Icilin</a:t>
            </a:r>
            <a:r>
              <a:rPr lang="en-US" altLang="en-US" dirty="0">
                <a:latin typeface="Arial" charset="0"/>
              </a:rPr>
              <a:t> ≡</a:t>
            </a:r>
            <a:r>
              <a:rPr lang="cs-CZ" altLang="en-US" dirty="0">
                <a:latin typeface="Arial" charset="0"/>
              </a:rPr>
              <a:t> </a:t>
            </a:r>
            <a:r>
              <a:rPr lang="cs-CZ" altLang="en-US" dirty="0" smtClean="0">
                <a:latin typeface="Arial" charset="0"/>
              </a:rPr>
              <a:t>superagonist, </a:t>
            </a:r>
            <a:r>
              <a:rPr lang="cs-CZ" altLang="en-US" dirty="0">
                <a:latin typeface="Arial" charset="0"/>
              </a:rPr>
              <a:t>1983,</a:t>
            </a:r>
            <a:endParaRPr lang="cs-CZ" dirty="0">
              <a:uFill>
                <a:solidFill>
                  <a:srgbClr val="00B050"/>
                </a:solidFill>
              </a:uFill>
            </a:endParaRPr>
          </a:p>
          <a:p>
            <a:pPr eaLnBrk="1" hangingPunct="1">
              <a:defRPr/>
            </a:pPr>
            <a:r>
              <a:rPr lang="cs-CZ" dirty="0" smtClean="0">
                <a:uFill>
                  <a:solidFill>
                    <a:srgbClr val="00B050"/>
                  </a:solidFill>
                </a:uFill>
              </a:rPr>
              <a:t>Mediate</a:t>
            </a:r>
            <a:r>
              <a:rPr lang="cs-CZ" dirty="0" smtClean="0">
                <a:solidFill>
                  <a:srgbClr val="002060"/>
                </a:solidFill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cs-CZ" dirty="0" smtClean="0">
                <a:solidFill>
                  <a:srgbClr val="002060"/>
                </a:solidFill>
                <a:uFill>
                  <a:solidFill>
                    <a:srgbClr val="00B050"/>
                  </a:solidFill>
                </a:uFill>
              </a:rPr>
              <a:t>chemical-, touch </a:t>
            </a:r>
            <a:r>
              <a:rPr lang="cs-CZ" dirty="0" smtClean="0">
                <a:solidFill>
                  <a:srgbClr val="002060"/>
                </a:solidFill>
                <a:uFill>
                  <a:solidFill>
                    <a:srgbClr val="00B050"/>
                  </a:solidFill>
                </a:uFill>
              </a:rPr>
              <a:t>and also </a:t>
            </a:r>
            <a:r>
              <a:rPr lang="cs-CZ" dirty="0" smtClean="0">
                <a:solidFill>
                  <a:srgbClr val="002060"/>
                </a:solidFill>
                <a:uFill>
                  <a:solidFill>
                    <a:srgbClr val="00B050"/>
                  </a:solidFill>
                </a:uFill>
              </a:rPr>
              <a:t>painful energies</a:t>
            </a:r>
            <a:r>
              <a:rPr lang="cs-CZ" dirty="0" smtClean="0">
                <a:uFill>
                  <a:solidFill>
                    <a:srgbClr val="00B050"/>
                  </a:solidFill>
                </a:uFill>
              </a:rPr>
              <a:t>...</a:t>
            </a:r>
            <a:endParaRPr lang="cs-CZ" dirty="0">
              <a:uFill>
                <a:solidFill>
                  <a:srgbClr val="00B05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591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3F8D5-D66D-4CD6-88F0-37DDB2C9BBEC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400" smtClean="0"/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9144000" cy="59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Rectangle 5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9677400" cy="114300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solidFill>
                  <a:schemeClr val="accent2"/>
                </a:solidFill>
              </a:rPr>
              <a:t>Lo</a:t>
            </a:r>
            <a:r>
              <a:rPr lang="en-US" altLang="cs-CZ" sz="2800" smtClean="0">
                <a:solidFill>
                  <a:schemeClr val="accent2"/>
                </a:solidFill>
              </a:rPr>
              <a:t>c</a:t>
            </a:r>
            <a:r>
              <a:rPr lang="cs-CZ" altLang="cs-CZ" sz="2800" smtClean="0">
                <a:solidFill>
                  <a:schemeClr val="accent2"/>
                </a:solidFill>
              </a:rPr>
              <a:t>ali</a:t>
            </a:r>
            <a:r>
              <a:rPr lang="en-US" altLang="cs-CZ" sz="2800" smtClean="0">
                <a:solidFill>
                  <a:schemeClr val="accent2"/>
                </a:solidFill>
              </a:rPr>
              <a:t>zation</a:t>
            </a:r>
            <a:r>
              <a:rPr lang="cs-CZ" altLang="cs-CZ" sz="2800" smtClean="0">
                <a:solidFill>
                  <a:schemeClr val="accent2"/>
                </a:solidFill>
              </a:rPr>
              <a:t> </a:t>
            </a:r>
            <a:r>
              <a:rPr lang="en-US" altLang="cs-CZ" sz="2800" smtClean="0">
                <a:solidFill>
                  <a:schemeClr val="accent2"/>
                </a:solidFill>
              </a:rPr>
              <a:t>of </a:t>
            </a:r>
            <a:r>
              <a:rPr lang="cs-CZ" altLang="cs-CZ" sz="2800" smtClean="0">
                <a:solidFill>
                  <a:schemeClr val="accent2"/>
                </a:solidFill>
              </a:rPr>
              <a:t>sen</a:t>
            </a:r>
            <a:r>
              <a:rPr lang="en-US" altLang="cs-CZ" sz="2800" smtClean="0">
                <a:solidFill>
                  <a:schemeClr val="accent2"/>
                </a:solidFill>
              </a:rPr>
              <a:t>s</a:t>
            </a:r>
            <a:r>
              <a:rPr lang="cs-CZ" altLang="cs-CZ" sz="2800" smtClean="0">
                <a:solidFill>
                  <a:schemeClr val="accent2"/>
                </a:solidFill>
              </a:rPr>
              <a:t>or</a:t>
            </a:r>
            <a:r>
              <a:rPr lang="en-US" altLang="cs-CZ" sz="2800" smtClean="0">
                <a:solidFill>
                  <a:schemeClr val="accent2"/>
                </a:solidFill>
              </a:rPr>
              <a:t>y</a:t>
            </a:r>
            <a:r>
              <a:rPr lang="cs-CZ" altLang="cs-CZ" sz="2800" smtClean="0">
                <a:solidFill>
                  <a:schemeClr val="accent2"/>
                </a:solidFill>
              </a:rPr>
              <a:t>, af</a:t>
            </a:r>
            <a:r>
              <a:rPr lang="en-US" altLang="cs-CZ" sz="2800" smtClean="0">
                <a:solidFill>
                  <a:schemeClr val="accent2"/>
                </a:solidFill>
              </a:rPr>
              <a:t>fective</a:t>
            </a:r>
            <a:r>
              <a:rPr lang="cs-CZ" altLang="cs-CZ" sz="2800" smtClean="0">
                <a:solidFill>
                  <a:schemeClr val="accent2"/>
                </a:solidFill>
              </a:rPr>
              <a:t> a</a:t>
            </a:r>
            <a:r>
              <a:rPr lang="en-US" altLang="cs-CZ" sz="2800" smtClean="0">
                <a:solidFill>
                  <a:schemeClr val="accent2"/>
                </a:solidFill>
              </a:rPr>
              <a:t>nd</a:t>
            </a:r>
            <a:r>
              <a:rPr lang="cs-CZ" altLang="cs-CZ" sz="2800" smtClean="0">
                <a:solidFill>
                  <a:schemeClr val="accent2"/>
                </a:solidFill>
              </a:rPr>
              <a:t> </a:t>
            </a:r>
            <a:r>
              <a:rPr lang="en-US" altLang="cs-CZ" sz="2800" smtClean="0">
                <a:solidFill>
                  <a:schemeClr val="accent2"/>
                </a:solidFill>
              </a:rPr>
              <a:t>c</a:t>
            </a:r>
            <a:r>
              <a:rPr lang="cs-CZ" altLang="cs-CZ" sz="2800" smtClean="0">
                <a:solidFill>
                  <a:schemeClr val="accent2"/>
                </a:solidFill>
              </a:rPr>
              <a:t>ognitiv</a:t>
            </a:r>
            <a:r>
              <a:rPr lang="en-US" altLang="cs-CZ" sz="2800" smtClean="0">
                <a:solidFill>
                  <a:schemeClr val="accent2"/>
                </a:solidFill>
              </a:rPr>
              <a:t>e</a:t>
            </a:r>
            <a:r>
              <a:rPr lang="cs-CZ" altLang="cs-CZ" sz="2800" smtClean="0">
                <a:solidFill>
                  <a:schemeClr val="accent2"/>
                </a:solidFill>
              </a:rPr>
              <a:t/>
            </a:r>
            <a:br>
              <a:rPr lang="cs-CZ" altLang="cs-CZ" sz="2800" smtClean="0">
                <a:solidFill>
                  <a:schemeClr val="accent2"/>
                </a:solidFill>
              </a:rPr>
            </a:br>
            <a:r>
              <a:rPr lang="en-US" altLang="cs-CZ" sz="2800" smtClean="0">
                <a:solidFill>
                  <a:schemeClr val="accent2"/>
                </a:solidFill>
              </a:rPr>
              <a:t>pain components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228600" y="914400"/>
            <a:ext cx="725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>
                <a:solidFill>
                  <a:srgbClr val="FF0066"/>
                </a:solidFill>
              </a:rPr>
              <a:t>CZ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36D095-A076-49B5-AF34-85905214BDAF}" type="slidenum">
              <a:rPr lang="en-US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cs-CZ" sz="1400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33400" y="838200"/>
            <a:ext cx="66295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Phylogenetic family tree of receptors,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TRP = TRansient Potential, </a:t>
            </a:r>
            <a:endParaRPr lang="cs-CZ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Agonists of different variants: </a:t>
            </a:r>
            <a:r>
              <a:rPr lang="cs-CZ" altLang="en-US" sz="2400" dirty="0" smtClean="0">
                <a:solidFill>
                  <a:srgbClr val="FF0000"/>
                </a:solidFill>
              </a:rPr>
              <a:t>capsaicin</a:t>
            </a:r>
            <a:r>
              <a:rPr lang="cs-CZ" altLang="en-US" sz="2400" dirty="0" smtClean="0"/>
              <a:t> (TRPV)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dirty="0" smtClean="0"/>
              <a:t>and </a:t>
            </a:r>
            <a:r>
              <a:rPr lang="cs-CZ" altLang="en-US" sz="2400" dirty="0" smtClean="0">
                <a:solidFill>
                  <a:srgbClr val="00B050"/>
                </a:solidFill>
              </a:rPr>
              <a:t>menthol</a:t>
            </a:r>
            <a:r>
              <a:rPr lang="cs-CZ" altLang="en-US" sz="2400" dirty="0" smtClean="0"/>
              <a:t> (TRPM8, TRPML)</a:t>
            </a:r>
            <a:endParaRPr lang="cs-CZ" altLang="en-US" sz="2400" dirty="0"/>
          </a:p>
        </p:txBody>
      </p:sp>
      <p:pic>
        <p:nvPicPr>
          <p:cNvPr id="17412" name="Picture 5" descr="https://upload.wikimedia.org/wikipedia/commons/thumb/c/c6/TRP_Channel_Phylogeny.svg/1280px-TRP_Channel_Phylogen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24113"/>
            <a:ext cx="8501062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capform_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1933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3505200" y="4267200"/>
            <a:ext cx="2590800" cy="1981200"/>
          </a:xfrm>
          <a:prstGeom prst="triangl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C0000"/>
              </a:solidFill>
            </a:endParaRPr>
          </a:p>
        </p:txBody>
      </p:sp>
      <p:sp>
        <p:nvSpPr>
          <p:cNvPr id="17415" name="AutoShape 6" descr="Peppermint Plant Pods | Click &amp; Grow"/>
          <p:cNvSpPr>
            <a:spLocks noChangeAspect="1" noChangeArrowheads="1"/>
          </p:cNvSpPr>
          <p:nvPr/>
        </p:nvSpPr>
        <p:spPr bwMode="auto">
          <a:xfrm>
            <a:off x="155575" y="-822325"/>
            <a:ext cx="2143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6" name="AutoShape 8" descr="Peppermint Plant Pods | Click &amp; Grow"/>
          <p:cNvSpPr>
            <a:spLocks noChangeAspect="1" noChangeArrowheads="1"/>
          </p:cNvSpPr>
          <p:nvPr/>
        </p:nvSpPr>
        <p:spPr bwMode="auto">
          <a:xfrm>
            <a:off x="307975" y="-669925"/>
            <a:ext cx="2143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7417" name="Group 7"/>
          <p:cNvGrpSpPr>
            <a:grpSpLocks/>
          </p:cNvGrpSpPr>
          <p:nvPr/>
        </p:nvGrpSpPr>
        <p:grpSpPr bwMode="auto">
          <a:xfrm>
            <a:off x="5715000" y="4191000"/>
            <a:ext cx="2590800" cy="2295525"/>
            <a:chOff x="5715000" y="4191000"/>
            <a:chExt cx="2590800" cy="2295525"/>
          </a:xfrm>
        </p:grpSpPr>
        <p:grpSp>
          <p:nvGrpSpPr>
            <p:cNvPr id="17418" name="Group 5"/>
            <p:cNvGrpSpPr>
              <a:grpSpLocks/>
            </p:cNvGrpSpPr>
            <p:nvPr/>
          </p:nvGrpSpPr>
          <p:grpSpPr bwMode="auto">
            <a:xfrm>
              <a:off x="5715000" y="4191000"/>
              <a:ext cx="2590800" cy="2295525"/>
              <a:chOff x="6019800" y="4267200"/>
              <a:chExt cx="2590800" cy="2295525"/>
            </a:xfrm>
          </p:grpSpPr>
          <p:pic>
            <p:nvPicPr>
              <p:cNvPr id="17420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7425" y="4648200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Isosceles Triangle 9"/>
              <p:cNvSpPr/>
              <p:nvPr/>
            </p:nvSpPr>
            <p:spPr>
              <a:xfrm>
                <a:off x="6019800" y="4267200"/>
                <a:ext cx="2590800" cy="1981200"/>
              </a:xfrm>
              <a:prstGeom prst="triangle">
                <a:avLst/>
              </a:prstGeom>
              <a:solidFill>
                <a:schemeClr val="accent1">
                  <a:alpha val="0"/>
                </a:schemeClr>
              </a:solidFill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17419" name="TextBox 6"/>
            <p:cNvSpPr txBox="1">
              <a:spLocks noChangeArrowheads="1"/>
            </p:cNvSpPr>
            <p:nvPr/>
          </p:nvSpPr>
          <p:spPr bwMode="auto">
            <a:xfrm>
              <a:off x="6561926" y="4643735"/>
              <a:ext cx="13628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en-US" sz="2400" b="1">
                  <a:solidFill>
                    <a:srgbClr val="00B050"/>
                  </a:solidFill>
                </a:rPr>
                <a:t>Menthol</a:t>
              </a:r>
              <a:endParaRPr lang="en-US" altLang="en-US" sz="2400" b="1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18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F97C58-7AE2-4529-AA40-0B69CFE88FBF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431731"/>
            <a:ext cx="8839200" cy="1121469"/>
          </a:xfrm>
        </p:spPr>
        <p:txBody>
          <a:bodyPr/>
          <a:lstStyle/>
          <a:p>
            <a:pPr algn="l" eaLnBrk="1" hangingPunct="1"/>
            <a:r>
              <a:rPr lang="cs-CZ" altLang="cs-CZ" sz="2800" b="1" dirty="0" smtClean="0">
                <a:solidFill>
                  <a:srgbClr val="00B050"/>
                </a:solidFill>
              </a:rPr>
              <a:t>Scoville 1912: Design </a:t>
            </a:r>
            <a:r>
              <a:rPr lang="cs-CZ" altLang="cs-CZ" sz="2800" b="1" dirty="0" smtClean="0">
                <a:solidFill>
                  <a:srgbClr val="00B050"/>
                </a:solidFill>
              </a:rPr>
              <a:t>of Experiments to Measure Hotness</a:t>
            </a:r>
            <a:r>
              <a:rPr lang="en-US" altLang="cs-CZ" sz="2800" b="1" dirty="0" smtClean="0">
                <a:solidFill>
                  <a:srgbClr val="00B050"/>
                </a:solidFill>
              </a:rPr>
              <a:t>, </a:t>
            </a:r>
            <a:r>
              <a:rPr lang="cs-CZ" altLang="cs-CZ" sz="2800" b="1" dirty="0" smtClean="0">
                <a:solidFill>
                  <a:srgbClr val="00B050"/>
                </a:solidFill>
              </a:rPr>
              <a:t>Construction of</a:t>
            </a:r>
            <a:r>
              <a:rPr lang="en-US" altLang="cs-CZ" sz="2800" b="1" dirty="0" smtClean="0">
                <a:solidFill>
                  <a:srgbClr val="00B050"/>
                </a:solidFill>
              </a:rPr>
              <a:t> the </a:t>
            </a:r>
            <a:r>
              <a:rPr lang="en-US" altLang="cs-CZ" sz="2800" b="1" dirty="0" err="1" smtClean="0">
                <a:solidFill>
                  <a:srgbClr val="00B050"/>
                </a:solidFill>
              </a:rPr>
              <a:t>Scoville</a:t>
            </a:r>
            <a:r>
              <a:rPr lang="en-US" altLang="cs-CZ" sz="2800" b="1" dirty="0" smtClean="0">
                <a:solidFill>
                  <a:srgbClr val="00B050"/>
                </a:solidFill>
              </a:rPr>
              <a:t> Scale of Hot Chili Peppers…</a:t>
            </a: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381000" y="4332982"/>
            <a:ext cx="777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b="1" dirty="0"/>
              <a:t>Wilbur Lincoln </a:t>
            </a:r>
            <a:r>
              <a:rPr lang="en-US" altLang="cs-CZ" b="1" dirty="0" err="1" smtClean="0"/>
              <a:t>Scoville</a:t>
            </a:r>
            <a:r>
              <a:rPr lang="en-US" altLang="cs-CZ" b="1" dirty="0" smtClean="0"/>
              <a:t>,</a:t>
            </a:r>
            <a:endParaRPr lang="cs-CZ" altLang="cs-CZ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/>
              <a:t>American</a:t>
            </a:r>
            <a:r>
              <a:rPr lang="en-US" altLang="cs-CZ" b="1" dirty="0" smtClean="0"/>
              <a:t> pharmacist (*1865 </a:t>
            </a:r>
            <a:r>
              <a:rPr lang="en-US" altLang="cs-CZ" b="1" dirty="0"/>
              <a:t>– </a:t>
            </a:r>
            <a:r>
              <a:rPr lang="en-US" altLang="cs-CZ" b="1" dirty="0" smtClean="0"/>
              <a:t>+1942</a:t>
            </a:r>
            <a:r>
              <a:rPr lang="en-US" altLang="cs-CZ" b="1" dirty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152400"/>
            <a:ext cx="8610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800" b="1" dirty="0" smtClean="0"/>
              <a:t>The </a:t>
            </a:r>
            <a:r>
              <a:rPr lang="en-GB" altLang="cs-CZ" sz="2800" b="1" dirty="0"/>
              <a:t>Nobel Prize in Physiology or Medicine </a:t>
            </a:r>
            <a:r>
              <a:rPr lang="en-GB" altLang="cs-CZ" sz="2800" b="1" dirty="0" smtClean="0"/>
              <a:t>2021</a:t>
            </a:r>
            <a:endParaRPr lang="cs-CZ" altLang="cs-CZ" sz="2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/>
              <a:t>For descriptions of receptors and sensing mechanisms of </a:t>
            </a:r>
            <a:r>
              <a:rPr lang="en-GB" altLang="cs-CZ" b="1" dirty="0" smtClean="0">
                <a:solidFill>
                  <a:srgbClr val="0033CC"/>
                </a:solidFill>
              </a:rPr>
              <a:t>”synesthetic </a:t>
            </a:r>
            <a:r>
              <a:rPr lang="cs-CZ" altLang="cs-CZ" b="1" dirty="0" smtClean="0">
                <a:solidFill>
                  <a:srgbClr val="0033CC"/>
                </a:solidFill>
              </a:rPr>
              <a:t>receptors</a:t>
            </a:r>
            <a:r>
              <a:rPr lang="en-GB" altLang="cs-CZ" b="1" dirty="0" smtClean="0">
                <a:solidFill>
                  <a:srgbClr val="0033CC"/>
                </a:solidFill>
              </a:rPr>
              <a:t>”</a:t>
            </a:r>
            <a:r>
              <a:rPr lang="cs-CZ" altLang="cs-CZ" b="1" dirty="0" smtClean="0">
                <a:solidFill>
                  <a:srgbClr val="0033CC"/>
                </a:solidFill>
              </a:rPr>
              <a:t> of substances</a:t>
            </a:r>
            <a:r>
              <a:rPr lang="en-GB" altLang="cs-CZ" b="1" dirty="0" smtClean="0"/>
              <a:t>,</a:t>
            </a:r>
            <a:r>
              <a:rPr lang="en-GB" altLang="cs-CZ" b="1" dirty="0" smtClean="0">
                <a:solidFill>
                  <a:srgbClr val="00B050"/>
                </a:solidFill>
              </a:rPr>
              <a:t> </a:t>
            </a:r>
            <a:r>
              <a:rPr lang="en-GB" altLang="cs-CZ" b="1" dirty="0" smtClean="0">
                <a:solidFill>
                  <a:srgbClr val="00B050"/>
                </a:solidFill>
              </a:rPr>
              <a:t>menthol </a:t>
            </a:r>
            <a:r>
              <a:rPr lang="en-GB" altLang="cs-CZ" b="1" dirty="0" smtClean="0"/>
              <a:t>and</a:t>
            </a:r>
            <a:r>
              <a:rPr lang="en-GB" altLang="cs-CZ" b="1" dirty="0" smtClean="0">
                <a:solidFill>
                  <a:srgbClr val="00B050"/>
                </a:solidFill>
              </a:rPr>
              <a:t> </a:t>
            </a:r>
            <a:r>
              <a:rPr lang="en-GB" altLang="cs-CZ" b="1" dirty="0" smtClean="0">
                <a:solidFill>
                  <a:srgbClr val="FF0000"/>
                </a:solidFill>
              </a:rPr>
              <a:t>capsaicin</a:t>
            </a:r>
            <a:endParaRPr lang="en-GB" altLang="cs-CZ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b="1" dirty="0"/>
              <a:t> </a:t>
            </a:r>
            <a:r>
              <a:rPr lang="en-GB" altLang="cs-CZ" b="1" dirty="0" smtClean="0"/>
              <a:t>David Julius, </a:t>
            </a:r>
            <a:r>
              <a:rPr lang="en-GB" altLang="cs-CZ" dirty="0" smtClean="0"/>
              <a:t>TRPM1, TRPV8, …</a:t>
            </a:r>
            <a:endParaRPr lang="en-GB" altLang="cs-CZ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b="1" dirty="0"/>
              <a:t> </a:t>
            </a:r>
            <a:r>
              <a:rPr lang="en-GB" altLang="cs-CZ" b="1" dirty="0" err="1" smtClean="0"/>
              <a:t>Ardem</a:t>
            </a:r>
            <a:r>
              <a:rPr lang="en-GB" altLang="cs-CZ" b="1" dirty="0" smtClean="0"/>
              <a:t> </a:t>
            </a:r>
            <a:r>
              <a:rPr lang="en-GB" altLang="cs-CZ" b="1" dirty="0" err="1" smtClean="0"/>
              <a:t>Patapoutian</a:t>
            </a:r>
            <a:r>
              <a:rPr lang="en-GB" altLang="cs-CZ" b="1" dirty="0" smtClean="0"/>
              <a:t>, </a:t>
            </a:r>
            <a:r>
              <a:rPr lang="en-GB" altLang="cs-CZ" dirty="0" smtClean="0"/>
              <a:t>PIEZO1, PIEZO2, </a:t>
            </a:r>
            <a:r>
              <a:rPr lang="cs-CZ" altLang="cs-CZ" dirty="0" smtClean="0"/>
              <a:t>(conducting </a:t>
            </a:r>
            <a:r>
              <a:rPr lang="en-GB" dirty="0" smtClean="0"/>
              <a:t>Na</a:t>
            </a:r>
            <a:r>
              <a:rPr lang="en-GB" dirty="0"/>
              <a:t>+, K+, and </a:t>
            </a:r>
            <a:r>
              <a:rPr lang="en-GB" dirty="0" smtClean="0"/>
              <a:t>Ca2+</a:t>
            </a:r>
            <a:r>
              <a:rPr lang="cs-CZ" dirty="0"/>
              <a:t>)</a:t>
            </a:r>
            <a:r>
              <a:rPr lang="en-GB" altLang="cs-CZ" b="1" dirty="0" smtClean="0"/>
              <a:t>…</a:t>
            </a:r>
            <a:endParaRPr lang="en-US" alt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E6AC31-23D5-400A-9DB2-447341E90F51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991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009900"/>
                </a:solidFill>
              </a:rPr>
              <a:t>Scoville ratings of chemicals</a:t>
            </a:r>
            <a:r>
              <a:rPr lang="cs-CZ" altLang="cs-CZ" sz="2400" b="1" dirty="0" smtClean="0"/>
              <a:t>	        substance examples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009900"/>
                </a:solidFill>
              </a:rPr>
              <a:t>(Scoville heat units)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16,000,000,000</a:t>
            </a:r>
            <a:r>
              <a:rPr lang="cs-CZ" altLang="cs-CZ" sz="2000" dirty="0" smtClean="0"/>
              <a:t>		</a:t>
            </a:r>
            <a:r>
              <a:rPr lang="en-US" altLang="cs-CZ" sz="2400" dirty="0" err="1" smtClean="0"/>
              <a:t>Resiniferatoxin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5,300,000,000</a:t>
            </a:r>
            <a:r>
              <a:rPr lang="cs-CZ" altLang="cs-CZ" sz="2400" dirty="0" smtClean="0"/>
              <a:t>		Tinyatoxin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>
                <a:solidFill>
                  <a:srgbClr val="FF0000"/>
                </a:solidFill>
              </a:rPr>
              <a:t>16,000,000</a:t>
            </a:r>
            <a:r>
              <a:rPr lang="cs-CZ" altLang="cs-CZ" sz="2400" dirty="0" smtClean="0"/>
              <a:t>			</a:t>
            </a:r>
            <a:r>
              <a:rPr lang="cs-CZ" altLang="cs-CZ" sz="2400" dirty="0" smtClean="0">
                <a:solidFill>
                  <a:srgbClr val="FF3300"/>
                </a:solidFill>
              </a:rPr>
              <a:t>Capsaicin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15,000,000</a:t>
            </a:r>
            <a:r>
              <a:rPr lang="cs-CZ" altLang="cs-CZ" sz="2400" dirty="0" smtClean="0"/>
              <a:t>			Dihydrocapsaicin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9,200,000</a:t>
            </a:r>
            <a:r>
              <a:rPr lang="cs-CZ" altLang="cs-CZ" sz="2400" dirty="0" smtClean="0"/>
              <a:t>			Nonivamide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9,100,000</a:t>
            </a:r>
            <a:r>
              <a:rPr lang="cs-CZ" altLang="cs-CZ" sz="2400" dirty="0" smtClean="0"/>
              <a:t>			Nordihydrocapsaicin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8,600,000</a:t>
            </a:r>
            <a:r>
              <a:rPr lang="cs-CZ" altLang="cs-CZ" sz="2400" dirty="0" smtClean="0"/>
              <a:t>			</a:t>
            </a:r>
            <a:r>
              <a:rPr lang="cs-CZ" altLang="cs-CZ" sz="2400" dirty="0" smtClean="0"/>
              <a:t>Homocapsaicin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160,000</a:t>
            </a:r>
            <a:r>
              <a:rPr lang="cs-CZ" altLang="cs-CZ" sz="2400" dirty="0" smtClean="0"/>
              <a:t>			Shogaol (dehydr. ginger oil)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100,000</a:t>
            </a:r>
            <a:r>
              <a:rPr lang="cs-CZ" altLang="cs-CZ" sz="2400" dirty="0" smtClean="0"/>
              <a:t>			Piperine (black pepper alkaloid)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60,000</a:t>
            </a:r>
            <a:r>
              <a:rPr lang="cs-CZ" altLang="cs-CZ" sz="2400" dirty="0" smtClean="0"/>
              <a:t>			Gingerol (ginger oil)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400" dirty="0" smtClean="0"/>
              <a:t>16,000</a:t>
            </a:r>
            <a:r>
              <a:rPr lang="cs-CZ" altLang="cs-CZ" sz="2400" dirty="0" smtClean="0"/>
              <a:t>			Capsiate</a:t>
            </a:r>
            <a:endParaRPr lang="en-US" altLang="cs-CZ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62C40E-37D9-4AFA-8BF1-13656AB4AD5D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399"/>
            <a:ext cx="8458200" cy="6569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 smtClean="0">
                <a:solidFill>
                  <a:srgbClr val="009900"/>
                </a:solidFill>
              </a:rPr>
              <a:t>Scoville ratings of </a:t>
            </a:r>
            <a:r>
              <a:rPr lang="en-US" altLang="cs-CZ" sz="2400" b="1" dirty="0" smtClean="0">
                <a:solidFill>
                  <a:srgbClr val="009900"/>
                </a:solidFill>
              </a:rPr>
              <a:t>hot </a:t>
            </a:r>
            <a:r>
              <a:rPr lang="cs-CZ" altLang="cs-CZ" sz="2400" b="1" dirty="0" smtClean="0">
                <a:solidFill>
                  <a:srgbClr val="009900"/>
                </a:solidFill>
              </a:rPr>
              <a:t>peppers</a:t>
            </a:r>
            <a:r>
              <a:rPr lang="cs-CZ" altLang="cs-CZ" sz="1600" dirty="0" smtClean="0"/>
              <a:t>		</a:t>
            </a:r>
            <a:r>
              <a:rPr lang="cs-CZ" altLang="cs-CZ" sz="2400" b="1" dirty="0" smtClean="0"/>
              <a:t>examples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3 000 000-6 000 000 	Pep</a:t>
            </a:r>
            <a:r>
              <a:rPr lang="cs-CZ" altLang="cs-CZ" sz="1800" dirty="0" smtClean="0"/>
              <a:t>per</a:t>
            </a:r>
            <a:r>
              <a:rPr lang="en-US" altLang="cs-CZ" sz="1800" dirty="0" smtClean="0"/>
              <a:t> </a:t>
            </a:r>
            <a:r>
              <a:rPr lang="en-US" altLang="cs-CZ" sz="1800" dirty="0" err="1" smtClean="0"/>
              <a:t>spr</a:t>
            </a:r>
            <a:r>
              <a:rPr lang="cs-CZ" altLang="cs-CZ" sz="1800" dirty="0" smtClean="0"/>
              <a:t>ay</a:t>
            </a:r>
            <a:endParaRPr lang="en-US" altLang="cs-CZ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2 00</a:t>
            </a:r>
            <a:r>
              <a:rPr lang="cs-CZ" altLang="cs-CZ" sz="1800" dirty="0" smtClean="0"/>
              <a:t>0 000</a:t>
            </a:r>
            <a:r>
              <a:rPr lang="en-US" altLang="cs-CZ" sz="1800" dirty="0" smtClean="0"/>
              <a:t> 	</a:t>
            </a:r>
            <a:r>
              <a:rPr lang="cs-CZ" altLang="cs-CZ" sz="1800" dirty="0" smtClean="0"/>
              <a:t>	</a:t>
            </a:r>
            <a:r>
              <a:rPr lang="en-US" altLang="cs-CZ" sz="1800" dirty="0" smtClean="0"/>
              <a:t>Trinidad </a:t>
            </a:r>
            <a:r>
              <a:rPr lang="en-US" altLang="cs-CZ" sz="1800" dirty="0" err="1" smtClean="0"/>
              <a:t>Moruga</a:t>
            </a:r>
            <a:r>
              <a:rPr lang="en-US" altLang="cs-CZ" sz="1800" dirty="0" smtClean="0"/>
              <a:t> Scorpion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1 85</a:t>
            </a:r>
            <a:r>
              <a:rPr lang="cs-CZ" altLang="cs-CZ" sz="1800" dirty="0" smtClean="0"/>
              <a:t>0 000</a:t>
            </a:r>
            <a:r>
              <a:rPr lang="en-US" altLang="cs-CZ" sz="1800" dirty="0" smtClean="0"/>
              <a:t> 	</a:t>
            </a:r>
            <a:r>
              <a:rPr lang="cs-CZ" altLang="cs-CZ" sz="1800" dirty="0" smtClean="0"/>
              <a:t>	</a:t>
            </a:r>
            <a:r>
              <a:rPr lang="en-US" altLang="cs-CZ" sz="1800" dirty="0" smtClean="0"/>
              <a:t>Chocolate 7-Pot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1 </a:t>
            </a:r>
            <a:r>
              <a:rPr lang="cs-CZ" altLang="cs-CZ" sz="1800" dirty="0" smtClean="0"/>
              <a:t>600 000</a:t>
            </a:r>
            <a:r>
              <a:rPr lang="en-US" altLang="cs-CZ" sz="1800" dirty="0" smtClean="0"/>
              <a:t> 	</a:t>
            </a:r>
            <a:r>
              <a:rPr lang="cs-CZ" altLang="cs-CZ" sz="1800" dirty="0" smtClean="0"/>
              <a:t>	</a:t>
            </a:r>
            <a:r>
              <a:rPr lang="en-US" altLang="cs-CZ" sz="1800" dirty="0" smtClean="0"/>
              <a:t>Dorset Naga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1 4</a:t>
            </a:r>
            <a:r>
              <a:rPr lang="cs-CZ" altLang="cs-CZ" sz="1800" dirty="0" smtClean="0"/>
              <a:t>50 000	</a:t>
            </a:r>
            <a:r>
              <a:rPr lang="en-US" altLang="cs-CZ" sz="1800" dirty="0" smtClean="0"/>
              <a:t> 	Trinidad Scorpion Butch Taylor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1 </a:t>
            </a:r>
            <a:r>
              <a:rPr lang="cs-CZ" altLang="cs-CZ" sz="1800" dirty="0" smtClean="0"/>
              <a:t>200 000	</a:t>
            </a:r>
            <a:r>
              <a:rPr lang="en-US" altLang="cs-CZ" sz="1800" dirty="0" smtClean="0"/>
              <a:t>	Naga Viper</a:t>
            </a:r>
            <a:r>
              <a:rPr lang="cs-CZ" altLang="cs-CZ" sz="1800" dirty="0" smtClean="0"/>
              <a:t>, </a:t>
            </a:r>
            <a:r>
              <a:rPr lang="en-US" altLang="cs-CZ" sz="1800" dirty="0" smtClean="0"/>
              <a:t>Trinidad </a:t>
            </a:r>
            <a:r>
              <a:rPr lang="en-US" altLang="cs-CZ" sz="1800" dirty="0" smtClean="0"/>
              <a:t>7</a:t>
            </a:r>
            <a:r>
              <a:rPr lang="cs-CZ" altLang="cs-CZ" sz="1800" dirty="0" smtClean="0"/>
              <a:t>-</a:t>
            </a:r>
            <a:r>
              <a:rPr lang="en-US" altLang="cs-CZ" sz="1800" dirty="0" smtClean="0"/>
              <a:t>Pot </a:t>
            </a:r>
            <a:r>
              <a:rPr lang="en-US" altLang="cs-CZ" sz="1800" dirty="0" smtClean="0"/>
              <a:t>Jonah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1 </a:t>
            </a:r>
            <a:r>
              <a:rPr lang="cs-CZ" altLang="cs-CZ" sz="1800" dirty="0" smtClean="0"/>
              <a:t>200 000</a:t>
            </a:r>
            <a:r>
              <a:rPr lang="en-US" altLang="cs-CZ" sz="1800" dirty="0" smtClean="0"/>
              <a:t> </a:t>
            </a:r>
            <a:r>
              <a:rPr lang="cs-CZ" altLang="cs-CZ" sz="1800" dirty="0" smtClean="0"/>
              <a:t>	</a:t>
            </a:r>
            <a:r>
              <a:rPr lang="en-US" altLang="cs-CZ" sz="1800" dirty="0" smtClean="0"/>
              <a:t>	Satan's Strain Trinidad Scorpion </a:t>
            </a:r>
            <a:r>
              <a:rPr lang="en-US" altLang="cs-CZ" sz="1800" dirty="0" err="1" smtClean="0"/>
              <a:t>Moruga</a:t>
            </a:r>
            <a:endParaRPr lang="en-US" altLang="cs-CZ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1 </a:t>
            </a:r>
            <a:r>
              <a:rPr lang="cs-CZ" altLang="cs-CZ" sz="1800" dirty="0" smtClean="0"/>
              <a:t>100 000</a:t>
            </a:r>
            <a:r>
              <a:rPr lang="en-US" altLang="cs-CZ" sz="1800" dirty="0" smtClean="0"/>
              <a:t> </a:t>
            </a:r>
            <a:r>
              <a:rPr lang="cs-CZ" altLang="cs-CZ" sz="1800" dirty="0" smtClean="0"/>
              <a:t>	</a:t>
            </a:r>
            <a:r>
              <a:rPr lang="en-US" altLang="cs-CZ" sz="1800" dirty="0" smtClean="0"/>
              <a:t>	Naga </a:t>
            </a:r>
            <a:r>
              <a:rPr lang="en-US" altLang="cs-CZ" sz="1800" dirty="0" err="1" smtClean="0"/>
              <a:t>Morich</a:t>
            </a:r>
            <a:r>
              <a:rPr lang="cs-CZ" altLang="cs-CZ" sz="1800" dirty="0" smtClean="0"/>
              <a:t>, </a:t>
            </a:r>
            <a:r>
              <a:rPr lang="en-US" altLang="cs-CZ" sz="1800" dirty="0" smtClean="0"/>
              <a:t>Infinity Chili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1 0</a:t>
            </a:r>
            <a:r>
              <a:rPr lang="cs-CZ" altLang="cs-CZ" sz="1800" dirty="0" smtClean="0"/>
              <a:t>50 000</a:t>
            </a:r>
            <a:r>
              <a:rPr lang="en-US" altLang="cs-CZ" sz="1800" dirty="0" smtClean="0"/>
              <a:t> </a:t>
            </a:r>
            <a:r>
              <a:rPr lang="cs-CZ" altLang="cs-CZ" sz="1800" dirty="0" smtClean="0"/>
              <a:t>	</a:t>
            </a:r>
            <a:r>
              <a:rPr lang="en-US" altLang="cs-CZ" sz="1800" dirty="0" smtClean="0"/>
              <a:t>	</a:t>
            </a:r>
            <a:r>
              <a:rPr lang="en-US" altLang="cs-CZ" sz="1800" dirty="0" err="1" smtClean="0"/>
              <a:t>Bhut</a:t>
            </a:r>
            <a:r>
              <a:rPr lang="en-US" altLang="cs-CZ" sz="1800" dirty="0" smtClean="0"/>
              <a:t> </a:t>
            </a:r>
            <a:r>
              <a:rPr lang="en-US" altLang="cs-CZ" sz="1800" dirty="0" err="1" smtClean="0"/>
              <a:t>Jolokia</a:t>
            </a: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cs-CZ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850 000 </a:t>
            </a:r>
            <a:r>
              <a:rPr lang="cs-CZ" altLang="cs-CZ" sz="1800" dirty="0" smtClean="0"/>
              <a:t>	</a:t>
            </a:r>
            <a:r>
              <a:rPr lang="en-US" altLang="cs-CZ" sz="1800" dirty="0" smtClean="0"/>
              <a:t>	</a:t>
            </a:r>
            <a:r>
              <a:rPr lang="cs-CZ" altLang="cs-CZ" sz="1800" dirty="0" smtClean="0"/>
              <a:t>	</a:t>
            </a:r>
            <a:r>
              <a:rPr lang="en-US" altLang="cs-CZ" sz="1800" dirty="0" smtClean="0"/>
              <a:t>Trinidad 7</a:t>
            </a:r>
            <a:r>
              <a:rPr lang="cs-CZ" altLang="cs-CZ" sz="1800" dirty="0" smtClean="0"/>
              <a:t>-</a:t>
            </a:r>
            <a:r>
              <a:rPr lang="en-US" altLang="cs-CZ" sz="1800" dirty="0" smtClean="0"/>
              <a:t>Pot </a:t>
            </a:r>
            <a:r>
              <a:rPr lang="en-US" altLang="cs-CZ" sz="1800" dirty="0" smtClean="0"/>
              <a:t>CARDI Strain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350 000 – 580 000 	Red </a:t>
            </a:r>
            <a:r>
              <a:rPr lang="en-US" altLang="cs-CZ" sz="1800" dirty="0" err="1" smtClean="0"/>
              <a:t>Savina</a:t>
            </a:r>
            <a:r>
              <a:rPr lang="en-US" altLang="cs-CZ" sz="1800" dirty="0" smtClean="0"/>
              <a:t> Habanero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100 000 – 350 000 	</a:t>
            </a:r>
            <a:r>
              <a:rPr lang="en-US" altLang="cs-CZ" sz="1800" dirty="0" smtClean="0"/>
              <a:t>Habanero</a:t>
            </a:r>
            <a:endParaRPr lang="cs-CZ" altLang="cs-CZ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cs-CZ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50 000 – 100 000 	P</a:t>
            </a:r>
            <a:r>
              <a:rPr lang="cs-CZ" altLang="cs-CZ" sz="1800" dirty="0" smtClean="0"/>
              <a:t>epper</a:t>
            </a:r>
            <a:r>
              <a:rPr lang="en-US" altLang="cs-CZ" sz="1800" dirty="0" smtClean="0"/>
              <a:t> Birds Eye</a:t>
            </a:r>
            <a:r>
              <a:rPr lang="cs-CZ" altLang="cs-CZ" sz="1800" dirty="0" smtClean="0"/>
              <a:t>, Piri Piri</a:t>
            </a:r>
            <a:endParaRPr lang="en-US" altLang="cs-CZ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30 000 – 50 000 	</a:t>
            </a:r>
            <a:r>
              <a:rPr lang="cs-CZ" altLang="cs-CZ" sz="1800" dirty="0" smtClean="0"/>
              <a:t>	</a:t>
            </a:r>
            <a:r>
              <a:rPr lang="en-US" altLang="cs-CZ" sz="1800" dirty="0" smtClean="0"/>
              <a:t>Tabasco </a:t>
            </a:r>
            <a:r>
              <a:rPr lang="en-US" altLang="cs-CZ" sz="1800" dirty="0" smtClean="0"/>
              <a:t>pepper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5 000 – 23 000 	</a:t>
            </a:r>
            <a:r>
              <a:rPr lang="cs-CZ" altLang="cs-CZ" sz="1800" dirty="0" smtClean="0"/>
              <a:t>	</a:t>
            </a:r>
            <a:r>
              <a:rPr lang="en-US" altLang="cs-CZ" sz="1800" dirty="0" smtClean="0"/>
              <a:t>Serrano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5 000 – 10 000 	</a:t>
            </a:r>
            <a:r>
              <a:rPr lang="cs-CZ" altLang="cs-CZ" sz="1800" dirty="0" smtClean="0"/>
              <a:t>	</a:t>
            </a:r>
            <a:r>
              <a:rPr lang="en-US" altLang="cs-CZ" sz="1800" dirty="0" smtClean="0"/>
              <a:t>Chipotle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2 500 – 8 000 	</a:t>
            </a:r>
            <a:r>
              <a:rPr lang="cs-CZ" altLang="cs-CZ" sz="1800" dirty="0" smtClean="0"/>
              <a:t>	</a:t>
            </a:r>
            <a:r>
              <a:rPr lang="en-US" altLang="cs-CZ" sz="1800" dirty="0" smtClean="0"/>
              <a:t>Jalapeño, Tabasco sauce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1 000 – 2 000 	</a:t>
            </a:r>
            <a:r>
              <a:rPr lang="cs-CZ" altLang="cs-CZ" sz="1800" dirty="0" smtClean="0"/>
              <a:t>	</a:t>
            </a:r>
            <a:r>
              <a:rPr lang="en-US" altLang="cs-CZ" sz="1800" dirty="0" err="1" smtClean="0"/>
              <a:t>Poblano</a:t>
            </a:r>
            <a:endParaRPr lang="en-US" altLang="cs-CZ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1800" dirty="0" smtClean="0"/>
              <a:t>100 – 500 	</a:t>
            </a:r>
            <a:r>
              <a:rPr lang="cs-CZ" altLang="cs-CZ" sz="1800" dirty="0" smtClean="0"/>
              <a:t>	</a:t>
            </a:r>
            <a:r>
              <a:rPr lang="en-US" altLang="cs-CZ" sz="1800" dirty="0" smtClean="0"/>
              <a:t>Pimento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311E0B-602A-4DDC-8C5E-53EB95C87839}" type="slidenum">
              <a:rPr lang="cs-CZ" altLang="cs-C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 smtClean="0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7431843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u="sng" dirty="0">
                <a:solidFill>
                  <a:srgbClr val="800080"/>
                </a:solidFill>
              </a:rPr>
              <a:t>Psycho</a:t>
            </a:r>
            <a:r>
              <a:rPr lang="en-GB" altLang="cs-CZ" sz="2000" b="1" u="sng" dirty="0">
                <a:solidFill>
                  <a:srgbClr val="800080"/>
                </a:solidFill>
              </a:rPr>
              <a:t>physics</a:t>
            </a:r>
            <a:r>
              <a:rPr lang="cs-CZ" altLang="cs-CZ" sz="2000" b="1" u="sng" dirty="0">
                <a:solidFill>
                  <a:srgbClr val="800080"/>
                </a:solidFill>
              </a:rPr>
              <a:t> </a:t>
            </a:r>
            <a:r>
              <a:rPr lang="cs-CZ" altLang="cs-CZ" sz="2000" b="1" dirty="0">
                <a:solidFill>
                  <a:srgbClr val="800080"/>
                </a:solidFill>
              </a:rPr>
              <a:t>= </a:t>
            </a:r>
            <a:r>
              <a:rPr lang="en-GB" altLang="cs-CZ" sz="2000" b="1" dirty="0">
                <a:solidFill>
                  <a:srgbClr val="800080"/>
                </a:solidFill>
              </a:rPr>
              <a:t>describes, how subjective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b="1" dirty="0">
                <a:solidFill>
                  <a:srgbClr val="800080"/>
                </a:solidFill>
              </a:rPr>
              <a:t>response depends on magnitude of physical,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b="1" dirty="0">
                <a:solidFill>
                  <a:srgbClr val="800080"/>
                </a:solidFill>
              </a:rPr>
              <a:t>or chemical stimulation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800080"/>
                </a:solidFill>
              </a:rPr>
              <a:t>R - </a:t>
            </a:r>
            <a:r>
              <a:rPr lang="cs-CZ" altLang="cs-CZ" sz="2000" dirty="0" smtClean="0">
                <a:solidFill>
                  <a:srgbClr val="800080"/>
                </a:solidFill>
              </a:rPr>
              <a:t>(Response</a:t>
            </a:r>
            <a:r>
              <a:rPr lang="cs-CZ" altLang="cs-CZ" sz="2000" dirty="0">
                <a:solidFill>
                  <a:srgbClr val="800080"/>
                </a:solidFill>
              </a:rPr>
              <a:t>) subje</a:t>
            </a:r>
            <a:r>
              <a:rPr lang="en-GB" altLang="cs-CZ" sz="2000" dirty="0">
                <a:solidFill>
                  <a:srgbClr val="800080"/>
                </a:solidFill>
              </a:rPr>
              <a:t>c</a:t>
            </a:r>
            <a:r>
              <a:rPr lang="cs-CZ" altLang="cs-CZ" sz="2000" dirty="0">
                <a:solidFill>
                  <a:srgbClr val="800080"/>
                </a:solidFill>
              </a:rPr>
              <a:t>tiv</a:t>
            </a:r>
            <a:r>
              <a:rPr lang="en-GB" altLang="cs-CZ" sz="2000" dirty="0">
                <a:solidFill>
                  <a:srgbClr val="800080"/>
                </a:solidFill>
              </a:rPr>
              <a:t>e</a:t>
            </a:r>
            <a:r>
              <a:rPr lang="cs-CZ" altLang="cs-CZ" sz="2000" dirty="0">
                <a:solidFill>
                  <a:srgbClr val="800080"/>
                </a:solidFill>
              </a:rPr>
              <a:t> inten</a:t>
            </a:r>
            <a:r>
              <a:rPr lang="en-GB" altLang="cs-CZ" sz="2000" dirty="0" err="1">
                <a:solidFill>
                  <a:srgbClr val="800080"/>
                </a:solidFill>
              </a:rPr>
              <a:t>si</a:t>
            </a:r>
            <a:r>
              <a:rPr lang="cs-CZ" altLang="cs-CZ" sz="2000" dirty="0">
                <a:solidFill>
                  <a:srgbClr val="800080"/>
                </a:solidFill>
              </a:rPr>
              <a:t>t</a:t>
            </a:r>
            <a:r>
              <a:rPr lang="en-GB" altLang="cs-CZ" sz="2000" dirty="0">
                <a:solidFill>
                  <a:srgbClr val="800080"/>
                </a:solidFill>
              </a:rPr>
              <a:t>y</a:t>
            </a:r>
            <a:endParaRPr lang="cs-CZ" altLang="cs-CZ" sz="2000" dirty="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800080"/>
                </a:solidFill>
              </a:rPr>
              <a:t>S - </a:t>
            </a:r>
            <a:r>
              <a:rPr lang="cs-CZ" altLang="cs-CZ" sz="2000" dirty="0" smtClean="0">
                <a:solidFill>
                  <a:srgbClr val="800080"/>
                </a:solidFill>
              </a:rPr>
              <a:t>(Stimulus</a:t>
            </a:r>
            <a:r>
              <a:rPr lang="cs-CZ" altLang="cs-CZ" sz="2000" dirty="0">
                <a:solidFill>
                  <a:srgbClr val="800080"/>
                </a:solidFill>
              </a:rPr>
              <a:t>) </a:t>
            </a:r>
            <a:r>
              <a:rPr lang="en-GB" altLang="cs-CZ" sz="2000" dirty="0" err="1">
                <a:solidFill>
                  <a:srgbClr val="800080"/>
                </a:solidFill>
              </a:rPr>
              <a:t>ph</a:t>
            </a:r>
            <a:r>
              <a:rPr lang="cs-CZ" altLang="cs-CZ" sz="2000" dirty="0">
                <a:solidFill>
                  <a:srgbClr val="800080"/>
                </a:solidFill>
              </a:rPr>
              <a:t>y</a:t>
            </a:r>
            <a:r>
              <a:rPr lang="en-GB" altLang="cs-CZ" sz="2000" dirty="0" err="1">
                <a:solidFill>
                  <a:srgbClr val="800080"/>
                </a:solidFill>
              </a:rPr>
              <a:t>sica</a:t>
            </a:r>
            <a:r>
              <a:rPr lang="cs-CZ" altLang="cs-CZ" sz="2000" dirty="0">
                <a:solidFill>
                  <a:srgbClr val="800080"/>
                </a:solidFill>
              </a:rPr>
              <a:t>l inten</a:t>
            </a:r>
            <a:r>
              <a:rPr lang="en-GB" altLang="cs-CZ" sz="2000" dirty="0">
                <a:solidFill>
                  <a:srgbClr val="800080"/>
                </a:solidFill>
              </a:rPr>
              <a:t>s</a:t>
            </a:r>
            <a:r>
              <a:rPr lang="cs-CZ" altLang="cs-CZ" sz="2000" dirty="0">
                <a:solidFill>
                  <a:srgbClr val="800080"/>
                </a:solidFill>
              </a:rPr>
              <a:t>it</a:t>
            </a:r>
            <a:r>
              <a:rPr lang="en-GB" altLang="cs-CZ" sz="2000" dirty="0">
                <a:solidFill>
                  <a:srgbClr val="800080"/>
                </a:solidFill>
              </a:rPr>
              <a:t>y</a:t>
            </a:r>
            <a:endParaRPr lang="cs-CZ" altLang="cs-CZ" sz="2000" dirty="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000" dirty="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solidFill>
                  <a:srgbClr val="800080"/>
                </a:solidFill>
              </a:rPr>
              <a:t>Examples:</a:t>
            </a:r>
            <a:endParaRPr lang="cs-CZ" altLang="cs-CZ" sz="2000" dirty="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800080"/>
                </a:solidFill>
              </a:rPr>
              <a:t>Sensations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solidFill>
                  <a:srgbClr val="800080"/>
                </a:solidFill>
              </a:rPr>
              <a:t>Chili </a:t>
            </a:r>
            <a:r>
              <a:rPr lang="en-GB" altLang="cs-CZ" sz="2000" dirty="0">
                <a:solidFill>
                  <a:srgbClr val="800080"/>
                </a:solidFill>
              </a:rPr>
              <a:t>pepper hotness</a:t>
            </a:r>
            <a:r>
              <a:rPr lang="cs-CZ" altLang="cs-CZ" sz="2000" dirty="0">
                <a:solidFill>
                  <a:srgbClr val="800080"/>
                </a:solidFill>
              </a:rPr>
              <a:t>: S... </a:t>
            </a:r>
            <a:r>
              <a:rPr lang="en-GB" altLang="cs-CZ" sz="2000" dirty="0">
                <a:solidFill>
                  <a:srgbClr val="800080"/>
                </a:solidFill>
              </a:rPr>
              <a:t>active or dry substance concentration</a:t>
            </a:r>
            <a:r>
              <a:rPr lang="cs-CZ" altLang="cs-CZ" sz="2000" dirty="0">
                <a:solidFill>
                  <a:srgbClr val="800080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800080"/>
                </a:solidFill>
              </a:rPr>
              <a:t>R... </a:t>
            </a:r>
            <a:r>
              <a:rPr lang="en-GB" altLang="cs-CZ" sz="2000" dirty="0">
                <a:solidFill>
                  <a:srgbClr val="800080"/>
                </a:solidFill>
              </a:rPr>
              <a:t>hotness</a:t>
            </a:r>
            <a:endParaRPr lang="cs-CZ" altLang="cs-CZ" sz="2000" dirty="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 smtClean="0">
                <a:solidFill>
                  <a:srgbClr val="800080"/>
                </a:solidFill>
              </a:rPr>
              <a:t>Pain</a:t>
            </a:r>
            <a:r>
              <a:rPr lang="cs-CZ" altLang="cs-CZ" sz="2000" dirty="0" smtClean="0">
                <a:solidFill>
                  <a:srgbClr val="800080"/>
                </a:solidFill>
              </a:rPr>
              <a:t> ?</a:t>
            </a:r>
            <a:r>
              <a:rPr lang="en-GB" altLang="cs-CZ" sz="2000" dirty="0" smtClean="0">
                <a:solidFill>
                  <a:srgbClr val="800080"/>
                </a:solidFill>
              </a:rPr>
              <a:t>: </a:t>
            </a:r>
            <a:r>
              <a:rPr lang="en-GB" altLang="cs-CZ" sz="2000" dirty="0">
                <a:solidFill>
                  <a:srgbClr val="800080"/>
                </a:solidFill>
              </a:rPr>
              <a:t>S… damage intensity (pain modality typology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solidFill>
                  <a:srgbClr val="800080"/>
                </a:solidFill>
              </a:rPr>
              <a:t>better corresponding to R),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800080"/>
                </a:solidFill>
              </a:rPr>
              <a:t>R... </a:t>
            </a:r>
            <a:r>
              <a:rPr lang="en-GB" altLang="cs-CZ" sz="2000" dirty="0">
                <a:solidFill>
                  <a:srgbClr val="800080"/>
                </a:solidFill>
              </a:rPr>
              <a:t>pain</a:t>
            </a:r>
            <a:endParaRPr lang="cs-CZ" altLang="cs-CZ" sz="2000" dirty="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000" dirty="0">
                <a:solidFill>
                  <a:srgbClr val="800080"/>
                </a:solidFill>
              </a:rPr>
              <a:t>Various curves can be fitted to given </a:t>
            </a:r>
            <a:r>
              <a:rPr lang="en-GB" altLang="cs-CZ" sz="2000" dirty="0" err="1">
                <a:solidFill>
                  <a:srgbClr val="800080"/>
                </a:solidFill>
              </a:rPr>
              <a:t>datapoints</a:t>
            </a:r>
            <a:endParaRPr lang="en-GB" altLang="cs-CZ" sz="2000" dirty="0">
              <a:solidFill>
                <a:srgbClr val="80008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800080"/>
                </a:solidFill>
              </a:rPr>
              <a:t>(line</a:t>
            </a:r>
            <a:r>
              <a:rPr lang="en-GB" altLang="cs-CZ" sz="2000" dirty="0" err="1">
                <a:solidFill>
                  <a:srgbClr val="800080"/>
                </a:solidFill>
              </a:rPr>
              <a:t>ar</a:t>
            </a:r>
            <a:r>
              <a:rPr lang="en-GB" altLang="cs-CZ" sz="2000" dirty="0">
                <a:solidFill>
                  <a:srgbClr val="800080"/>
                </a:solidFill>
              </a:rPr>
              <a:t> dependence</a:t>
            </a:r>
            <a:r>
              <a:rPr lang="cs-CZ" altLang="cs-CZ" sz="2000" dirty="0">
                <a:solidFill>
                  <a:srgbClr val="800080"/>
                </a:solidFill>
              </a:rPr>
              <a:t>, </a:t>
            </a:r>
            <a:r>
              <a:rPr lang="en-GB" altLang="cs-CZ" sz="2000" dirty="0">
                <a:solidFill>
                  <a:srgbClr val="800080"/>
                </a:solidFill>
              </a:rPr>
              <a:t>logarithm, power function, etc.</a:t>
            </a:r>
            <a:r>
              <a:rPr lang="cs-CZ" altLang="cs-CZ" sz="2000" dirty="0">
                <a:solidFill>
                  <a:srgbClr val="80008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srgbClr val="80008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/40/</a:t>
            </a:r>
            <a:endParaRPr lang="cs-CZ" alt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1748</Words>
  <Application>Microsoft Office PowerPoint</Application>
  <PresentationFormat>On-screen Show (4:3)</PresentationFormat>
  <Paragraphs>398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Symbol</vt:lpstr>
      <vt:lpstr>Tahoma</vt:lpstr>
      <vt:lpstr>Times New Roman</vt:lpstr>
      <vt:lpstr>Wingdings</vt:lpstr>
      <vt:lpstr>Výchozí návrh</vt:lpstr>
      <vt:lpstr>Rovnice</vt:lpstr>
      <vt:lpstr>Pathological Physiology of  Nervous System: Neuro 1 - Pain</vt:lpstr>
      <vt:lpstr>Outline</vt:lpstr>
      <vt:lpstr>PowerPoint Presentation</vt:lpstr>
      <vt:lpstr>PowerPoint Presentation</vt:lpstr>
      <vt:lpstr>PowerPoint Presentation</vt:lpstr>
      <vt:lpstr>Scoville 1912: Design of Experiments to Measure Hotness, Construction of the Scoville Scale of Hot Chili Peppers…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Evoked potentials</vt:lpstr>
      <vt:lpstr>PowerPoint Presentation</vt:lpstr>
      <vt:lpstr>PowerPoint Presentation</vt:lpstr>
      <vt:lpstr>Only experimental, and not clinical: is maping of pain using functional magnetic resonance imaging, fMRI; differentiation between painful and neutral stimulation in somatosensation</vt:lpstr>
      <vt:lpstr>Biological and Pharmacological Approach to Pain</vt:lpstr>
      <vt:lpstr>CGRP (Calcitonin-gene related peptide), SP (Peptide substance)</vt:lpstr>
      <vt:lpstr>PowerPoint Presentation</vt:lpstr>
      <vt:lpstr>Pain is modified by…</vt:lpstr>
      <vt:lpstr>PowerPoint Presentation</vt:lpstr>
      <vt:lpstr>PowerPoint Presentation</vt:lpstr>
      <vt:lpstr>PowerPoint Presentation</vt:lpstr>
      <vt:lpstr>PowerPoint Presentation</vt:lpstr>
      <vt:lpstr>Schematic crossings of spinal cord somatosensory pathways</vt:lpstr>
      <vt:lpstr>One set of the somatosensory pathways crosses in the appropriate spinal cord segment and the other set crosses as a whole in medulla oblongata</vt:lpstr>
      <vt:lpstr>(Pathways/ neural fibres) Fibres conducting nociceptive stimuli</vt:lpstr>
      <vt:lpstr>PowerPoint Presentation</vt:lpstr>
      <vt:lpstr>PowerPoint Presentation</vt:lpstr>
      <vt:lpstr>PowerPoint Presentation</vt:lpstr>
      <vt:lpstr>Vaniloid Receptors and Pain</vt:lpstr>
      <vt:lpstr>PowerPoint Presentation</vt:lpstr>
      <vt:lpstr>PowerPoint Presentation</vt:lpstr>
      <vt:lpstr>PowerPoint Presentation</vt:lpstr>
      <vt:lpstr>Head’s zones - Referred pain</vt:lpstr>
      <vt:lpstr>Referred and pathologic pain</vt:lpstr>
      <vt:lpstr>Pain Relief</vt:lpstr>
      <vt:lpstr>PowerPoint Presentation</vt:lpstr>
      <vt:lpstr>Localization of CNS pain pathways</vt:lpstr>
      <vt:lpstr>Localization of sensory, affective and cognitive pain components</vt:lpstr>
    </vt:vector>
  </TitlesOfParts>
  <Company>FBMI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kognitivních funkcí. Demence. Poruchy vědomí. Intrakraniální hypertenze</dc:title>
  <dc:creator>marsalek</dc:creator>
  <cp:lastModifiedBy>Marsalek, Petr</cp:lastModifiedBy>
  <cp:revision>311</cp:revision>
  <cp:lastPrinted>2020-03-16T16:36:41Z</cp:lastPrinted>
  <dcterms:created xsi:type="dcterms:W3CDTF">2008-02-18T16:57:45Z</dcterms:created>
  <dcterms:modified xsi:type="dcterms:W3CDTF">2025-02-27T09:04:25Z</dcterms:modified>
</cp:coreProperties>
</file>