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7" r:id="rId2"/>
    <p:sldId id="280" r:id="rId3"/>
    <p:sldId id="284" r:id="rId4"/>
    <p:sldId id="285" r:id="rId5"/>
    <p:sldId id="286" r:id="rId6"/>
    <p:sldId id="293" r:id="rId7"/>
    <p:sldId id="294" r:id="rId8"/>
    <p:sldId id="295" r:id="rId9"/>
    <p:sldId id="343" r:id="rId10"/>
    <p:sldId id="287" r:id="rId11"/>
    <p:sldId id="297" r:id="rId12"/>
    <p:sldId id="334" r:id="rId13"/>
    <p:sldId id="344" r:id="rId14"/>
    <p:sldId id="351" r:id="rId15"/>
    <p:sldId id="313" r:id="rId16"/>
    <p:sldId id="298" r:id="rId17"/>
    <p:sldId id="299" r:id="rId18"/>
    <p:sldId id="341" r:id="rId19"/>
    <p:sldId id="291" r:id="rId20"/>
    <p:sldId id="346" r:id="rId21"/>
    <p:sldId id="325" r:id="rId22"/>
    <p:sldId id="340" r:id="rId23"/>
    <p:sldId id="311" r:id="rId24"/>
    <p:sldId id="312" r:id="rId25"/>
    <p:sldId id="339" r:id="rId26"/>
    <p:sldId id="335" r:id="rId27"/>
    <p:sldId id="336" r:id="rId28"/>
    <p:sldId id="345" r:id="rId29"/>
    <p:sldId id="324" r:id="rId30"/>
    <p:sldId id="322" r:id="rId31"/>
    <p:sldId id="323" r:id="rId32"/>
    <p:sldId id="309" r:id="rId33"/>
    <p:sldId id="289" r:id="rId34"/>
    <p:sldId id="350" r:id="rId35"/>
    <p:sldId id="290" r:id="rId36"/>
    <p:sldId id="349" r:id="rId37"/>
  </p:sldIdLst>
  <p:sldSz cx="9144000" cy="6858000" type="screen4x3"/>
  <p:notesSz cx="6648450" cy="96583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FF33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48" autoAdjust="0"/>
    <p:restoredTop sz="86441" autoAdjust="0"/>
  </p:normalViewPr>
  <p:slideViewPr>
    <p:cSldViewPr>
      <p:cViewPr varScale="1">
        <p:scale>
          <a:sx n="106" d="100"/>
          <a:sy n="106" d="100"/>
        </p:scale>
        <p:origin x="75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1313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396" tIns="44698" rIns="89396" bIns="44698" numCol="1" anchor="t" anchorCtr="0" compatLnSpc="1">
            <a:prstTxWarp prst="textNoShape">
              <a:avLst/>
            </a:prstTxWarp>
          </a:bodyPr>
          <a:lstStyle>
            <a:lvl1pPr defTabSz="895350" eaLnBrk="1" hangingPunct="1">
              <a:defRPr sz="1200"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67138" y="0"/>
            <a:ext cx="2881312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396" tIns="44698" rIns="89396" bIns="44698" numCol="1" anchor="t" anchorCtr="0" compatLnSpc="1">
            <a:prstTxWarp prst="textNoShape">
              <a:avLst/>
            </a:prstTxWarp>
          </a:bodyPr>
          <a:lstStyle>
            <a:lvl1pPr algn="r" defTabSz="895350" eaLnBrk="1" hangingPunct="1">
              <a:defRPr sz="1200"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75750"/>
            <a:ext cx="2881313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396" tIns="44698" rIns="89396" bIns="44698" numCol="1" anchor="b" anchorCtr="0" compatLnSpc="1">
            <a:prstTxWarp prst="textNoShape">
              <a:avLst/>
            </a:prstTxWarp>
          </a:bodyPr>
          <a:lstStyle>
            <a:lvl1pPr defTabSz="895350" eaLnBrk="1" hangingPunct="1">
              <a:defRPr sz="1200"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67138" y="9175750"/>
            <a:ext cx="2881312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396" tIns="44698" rIns="89396" bIns="44698" numCol="1" anchor="b" anchorCtr="0" compatLnSpc="1">
            <a:prstTxWarp prst="textNoShape">
              <a:avLst/>
            </a:prstTxWarp>
          </a:bodyPr>
          <a:lstStyle>
            <a:lvl1pPr algn="r" defTabSz="895350" eaLnBrk="1" hangingPunct="1">
              <a:defRPr sz="1200"/>
            </a:lvl1pPr>
          </a:lstStyle>
          <a:p>
            <a:pPr>
              <a:defRPr/>
            </a:pPr>
            <a:fld id="{53715ED3-C6DD-48C3-A920-0A3B56BDE147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1313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396" tIns="44698" rIns="89396" bIns="44698" numCol="1" anchor="t" anchorCtr="0" compatLnSpc="1">
            <a:prstTxWarp prst="textNoShape">
              <a:avLst/>
            </a:prstTxWarp>
          </a:bodyPr>
          <a:lstStyle>
            <a:lvl1pPr defTabSz="895350" eaLnBrk="1" hangingPunct="1">
              <a:defRPr sz="1200"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67138" y="0"/>
            <a:ext cx="2881312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396" tIns="44698" rIns="89396" bIns="44698" numCol="1" anchor="t" anchorCtr="0" compatLnSpc="1">
            <a:prstTxWarp prst="textNoShape">
              <a:avLst/>
            </a:prstTxWarp>
          </a:bodyPr>
          <a:lstStyle>
            <a:lvl1pPr algn="r" defTabSz="895350" eaLnBrk="1" hangingPunct="1">
              <a:defRPr sz="1200"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1225" y="725488"/>
            <a:ext cx="4826000" cy="3619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7413" y="4586288"/>
            <a:ext cx="4873625" cy="434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396" tIns="44698" rIns="89396" bIns="446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noProof="0" smtClean="0"/>
              <a:t>Click to edit Master text styles</a:t>
            </a:r>
          </a:p>
          <a:p>
            <a:pPr lvl="1"/>
            <a:r>
              <a:rPr lang="en-US" altLang="cs-CZ" noProof="0" smtClean="0"/>
              <a:t>Second level</a:t>
            </a:r>
          </a:p>
          <a:p>
            <a:pPr lvl="2"/>
            <a:r>
              <a:rPr lang="en-US" altLang="cs-CZ" noProof="0" smtClean="0"/>
              <a:t>Third level</a:t>
            </a:r>
          </a:p>
          <a:p>
            <a:pPr lvl="3"/>
            <a:r>
              <a:rPr lang="en-US" altLang="cs-CZ" noProof="0" smtClean="0"/>
              <a:t>Fourth level</a:t>
            </a:r>
          </a:p>
          <a:p>
            <a:pPr lvl="4"/>
            <a:r>
              <a:rPr lang="en-US" altLang="cs-CZ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75750"/>
            <a:ext cx="2881313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396" tIns="44698" rIns="89396" bIns="44698" numCol="1" anchor="b" anchorCtr="0" compatLnSpc="1">
            <a:prstTxWarp prst="textNoShape">
              <a:avLst/>
            </a:prstTxWarp>
          </a:bodyPr>
          <a:lstStyle>
            <a:lvl1pPr defTabSz="895350" eaLnBrk="1" hangingPunct="1">
              <a:defRPr sz="1200"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67138" y="9175750"/>
            <a:ext cx="2881312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396" tIns="44698" rIns="89396" bIns="44698" numCol="1" anchor="b" anchorCtr="0" compatLnSpc="1">
            <a:prstTxWarp prst="textNoShape">
              <a:avLst/>
            </a:prstTxWarp>
          </a:bodyPr>
          <a:lstStyle>
            <a:lvl1pPr algn="r" defTabSz="895350" eaLnBrk="1" hangingPunct="1">
              <a:defRPr sz="1200"/>
            </a:lvl1pPr>
          </a:lstStyle>
          <a:p>
            <a:pPr>
              <a:defRPr/>
            </a:pPr>
            <a:fld id="{91CE13EA-A401-4744-9E1D-0F783C085776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535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9535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9535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9535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9535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130139D-B02F-4460-BBEA-C2648455BAA4}" type="slidenum">
              <a:rPr lang="en-US" altLang="cs-CZ" sz="1200" smtClean="0"/>
              <a:pPr/>
              <a:t>1</a:t>
            </a:fld>
            <a:endParaRPr lang="en-US" altLang="cs-CZ" sz="1200" smtClean="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535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9535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9535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9535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9535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35CBB52-381E-424A-8DD1-8E084464E17F}" type="slidenum">
              <a:rPr lang="en-US" altLang="cs-CZ" sz="1200" smtClean="0"/>
              <a:pPr/>
              <a:t>19</a:t>
            </a:fld>
            <a:endParaRPr lang="en-US" altLang="cs-CZ" sz="1200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7413" y="4587875"/>
            <a:ext cx="4873625" cy="4344988"/>
          </a:xfrm>
          <a:noFill/>
        </p:spPr>
        <p:txBody>
          <a:bodyPr lIns="89524" tIns="44762" rIns="89524" bIns="44762"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535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9535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9535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9535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9535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7C30009-1416-45F7-9494-BFB0F7E3A5BC}" type="slidenum">
              <a:rPr lang="en-US" altLang="cs-CZ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34</a:t>
            </a:fld>
            <a:endParaRPr lang="en-US" altLang="cs-CZ" sz="12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ECF2F-1AEA-4B1C-A56C-DC06E6D7428B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01981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869AA-7763-4701-B0D3-1BE660F1BAE5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53249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3DCE4-003F-4D92-9AC3-903611EF75F1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295159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163DF-4122-44E4-A702-0122D9E31532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543525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32057-E9FD-4DF2-884F-382D175C8035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933410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A98F8-E87B-4259-801E-7E7DB110D295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930788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4552-262E-4DAA-B7DA-D7609E353020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027988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88202-1470-4527-903F-8B3B3E39022C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269278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11F92-E0B8-4EB9-9C20-6FF466793694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7421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B444D-5A08-415F-AAE6-BDD7644C03C8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389633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D0DFA-4DAF-4F86-B1E0-6F8F8FF74F21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885036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smtClean="0"/>
              <a:t>Click to edit Master text styles</a:t>
            </a:r>
          </a:p>
          <a:p>
            <a:pPr lvl="1"/>
            <a:r>
              <a:rPr lang="en-US" altLang="cs-CZ" smtClean="0"/>
              <a:t>Second level</a:t>
            </a:r>
          </a:p>
          <a:p>
            <a:pPr lvl="2"/>
            <a:r>
              <a:rPr lang="en-US" altLang="cs-CZ" smtClean="0"/>
              <a:t>Third level</a:t>
            </a:r>
          </a:p>
          <a:p>
            <a:pPr lvl="3"/>
            <a:r>
              <a:rPr lang="en-US" altLang="cs-CZ" smtClean="0"/>
              <a:t>Fourth level</a:t>
            </a:r>
          </a:p>
          <a:p>
            <a:pPr lvl="4"/>
            <a:r>
              <a:rPr lang="en-US" altLang="cs-CZ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391400" y="64008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j-lt"/>
              </a:defRPr>
            </a:lvl1pPr>
          </a:lstStyle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j-lt"/>
              </a:defRPr>
            </a:lvl1pPr>
          </a:lstStyle>
          <a:p>
            <a:pPr>
              <a:defRPr/>
            </a:pPr>
            <a:fld id="{488B2FA0-E034-4D59-85F8-11B3A074179C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185EF0-12D5-4B82-B794-19C56104B47A}" type="slidenum">
              <a:rPr lang="en-US" altLang="cs-CZ"/>
              <a:pPr>
                <a:defRPr/>
              </a:pPr>
              <a:t>1</a:t>
            </a:fld>
            <a:endParaRPr lang="en-US" alt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 eaLnBrk="1" hangingPunct="1"/>
            <a:r>
              <a:rPr lang="cs-CZ" altLang="cs-CZ" b="1" dirty="0" smtClean="0">
                <a:solidFill>
                  <a:srgbClr val="009900"/>
                </a:solidFill>
              </a:rPr>
              <a:t>Část </a:t>
            </a:r>
            <a:r>
              <a:rPr lang="en-GB" altLang="cs-CZ" b="1" dirty="0" err="1" smtClean="0">
                <a:solidFill>
                  <a:srgbClr val="009900"/>
                </a:solidFill>
              </a:rPr>
              <a:t>prvn</a:t>
            </a:r>
            <a:r>
              <a:rPr lang="cs-CZ" altLang="cs-CZ" b="1" dirty="0" smtClean="0">
                <a:solidFill>
                  <a:srgbClr val="009900"/>
                </a:solidFill>
              </a:rPr>
              <a:t>í: </a:t>
            </a:r>
            <a:r>
              <a:rPr lang="cs-CZ" altLang="cs-CZ" b="1" dirty="0" smtClean="0">
                <a:solidFill>
                  <a:srgbClr val="009900"/>
                </a:solidFill>
              </a:rPr>
              <a:t>Poruchy sluchu </a:t>
            </a:r>
            <a:endParaRPr lang="en-US" altLang="cs-CZ" b="1" dirty="0" smtClean="0">
              <a:solidFill>
                <a:srgbClr val="009900"/>
              </a:solidFill>
            </a:endParaRPr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344488" y="5715000"/>
            <a:ext cx="8418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Karlova univerzita Praha</a:t>
            </a:r>
            <a:r>
              <a:rPr lang="en-US" altLang="cs-CZ" sz="2400">
                <a:latin typeface="Arial" panose="020B0604020202020204" pitchFamily="34" charset="0"/>
              </a:rPr>
              <a:t>, </a:t>
            </a:r>
            <a:r>
              <a:rPr lang="cs-CZ" altLang="cs-CZ" sz="2400">
                <a:latin typeface="Arial" panose="020B0604020202020204" pitchFamily="34" charset="0"/>
              </a:rPr>
              <a:t>1. lékařská fakulta</a:t>
            </a:r>
            <a:endParaRPr lang="en-US" altLang="cs-CZ" sz="2400">
              <a:latin typeface="Arial" panose="020B0604020202020204" pitchFamily="34" charset="0"/>
            </a:endParaRPr>
          </a:p>
        </p:txBody>
      </p:sp>
      <p:grpSp>
        <p:nvGrpSpPr>
          <p:cNvPr id="4103" name="Group 9"/>
          <p:cNvGrpSpPr>
            <a:grpSpLocks noChangeAspect="1"/>
          </p:cNvGrpSpPr>
          <p:nvPr/>
        </p:nvGrpSpPr>
        <p:grpSpPr bwMode="auto">
          <a:xfrm>
            <a:off x="3368675" y="3886200"/>
            <a:ext cx="2406650" cy="1204913"/>
            <a:chOff x="2424" y="1440"/>
            <a:chExt cx="2592" cy="1296"/>
          </a:xfrm>
        </p:grpSpPr>
        <p:pic>
          <p:nvPicPr>
            <p:cNvPr id="4104" name="Picture 10" descr="logo_u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4" y="1440"/>
              <a:ext cx="1296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5" name="Picture 11" descr="logo_lf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0" y="1440"/>
              <a:ext cx="1296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DEB2DE-38DD-4097-828C-B476443B7FE8}" type="slidenum">
              <a:rPr lang="en-US" altLang="cs-CZ"/>
              <a:pPr>
                <a:defRPr/>
              </a:pPr>
              <a:t>10</a:t>
            </a:fld>
            <a:endParaRPr lang="en-US" altLang="cs-CZ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8153400" cy="465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104900" y="304800"/>
            <a:ext cx="6477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solidFill>
                  <a:srgbClr val="FF3300"/>
                </a:solidFill>
                <a:latin typeface="Arial" panose="020B0604020202020204" pitchFamily="34" charset="0"/>
              </a:rPr>
              <a:t>Vedení: kostní a vzdušné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solidFill>
                  <a:srgbClr val="FF3300"/>
                </a:solidFill>
                <a:latin typeface="Arial" panose="020B0604020202020204" pitchFamily="34" charset="0"/>
              </a:rPr>
              <a:t>Poruchy: </a:t>
            </a:r>
            <a:r>
              <a:rPr lang="cs-CZ" altLang="cs-CZ" u="sng">
                <a:solidFill>
                  <a:srgbClr val="FF3300"/>
                </a:solidFill>
                <a:latin typeface="Arial" panose="020B0604020202020204" pitchFamily="34" charset="0"/>
              </a:rPr>
              <a:t>A. převodní</a:t>
            </a:r>
            <a:r>
              <a:rPr lang="cs-CZ" altLang="cs-CZ">
                <a:solidFill>
                  <a:srgbClr val="FF3300"/>
                </a:solidFill>
                <a:latin typeface="Arial" panose="020B0604020202020204" pitchFamily="34" charset="0"/>
              </a:rPr>
              <a:t>, B. percepční</a:t>
            </a:r>
            <a:endParaRPr lang="en-US" altLang="cs-CZ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C86F75-AE11-4C40-BDC2-42A6457F2030}" type="slidenum">
              <a:rPr lang="en-US" altLang="cs-CZ"/>
              <a:pPr>
                <a:defRPr/>
              </a:pPr>
              <a:t>11</a:t>
            </a:fld>
            <a:endParaRPr lang="en-US" altLang="cs-CZ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5849938" cy="589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228600" y="0"/>
            <a:ext cx="6477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solidFill>
                  <a:srgbClr val="FF3300"/>
                </a:solidFill>
                <a:latin typeface="Arial" panose="020B0604020202020204" pitchFamily="34" charset="0"/>
              </a:rPr>
              <a:t>Poruchy: A. převodní, </a:t>
            </a:r>
            <a:r>
              <a:rPr lang="cs-CZ" altLang="cs-CZ" u="sng">
                <a:solidFill>
                  <a:srgbClr val="FF3300"/>
                </a:solidFill>
                <a:latin typeface="Arial" panose="020B0604020202020204" pitchFamily="34" charset="0"/>
              </a:rPr>
              <a:t>B. percepční</a:t>
            </a:r>
            <a:endParaRPr lang="en-US" altLang="cs-CZ" u="sng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0C905A-B310-4F13-BBDA-C66C2A311149}" type="slidenum">
              <a:rPr lang="en-US" altLang="cs-CZ"/>
              <a:pPr>
                <a:defRPr/>
              </a:pPr>
              <a:t>12</a:t>
            </a:fld>
            <a:endParaRPr lang="en-US" altLang="cs-CZ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488"/>
            <a:ext cx="6245225" cy="694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EF3CED-EB6E-4A48-AF72-778FF57AB4BD}" type="slidenum">
              <a:rPr lang="en-US" altLang="cs-CZ"/>
              <a:pPr>
                <a:defRPr/>
              </a:pPr>
              <a:t>13</a:t>
            </a:fld>
            <a:endParaRPr lang="en-US" altLang="cs-CZ"/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76200"/>
            <a:ext cx="5583237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3" name="Rectangle 3"/>
          <p:cNvSpPr>
            <a:spLocks noChangeArrowheads="1"/>
          </p:cNvSpPr>
          <p:nvPr/>
        </p:nvSpPr>
        <p:spPr bwMode="auto">
          <a:xfrm>
            <a:off x="91440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4000">
                <a:solidFill>
                  <a:srgbClr val="990099"/>
                </a:solidFill>
                <a:latin typeface="Arial" panose="020B0604020202020204" pitchFamily="34" charset="0"/>
              </a:rPr>
              <a:t>Sluchová dráha</a:t>
            </a:r>
          </a:p>
        </p:txBody>
      </p:sp>
      <p:sp>
        <p:nvSpPr>
          <p:cNvPr id="17414" name="Rectangle 4"/>
          <p:cNvSpPr>
            <a:spLocks noChangeArrowheads="1"/>
          </p:cNvSpPr>
          <p:nvPr/>
        </p:nvSpPr>
        <p:spPr bwMode="auto">
          <a:xfrm>
            <a:off x="4876800" y="838200"/>
            <a:ext cx="4953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990099"/>
                </a:solidFill>
                <a:latin typeface="Arial" panose="020B0604020202020204" pitchFamily="34" charset="0"/>
              </a:rPr>
              <a:t>Tři poznámky ke stranové</a:t>
            </a:r>
            <a:br>
              <a:rPr lang="cs-CZ" altLang="cs-CZ" sz="2400">
                <a:solidFill>
                  <a:srgbClr val="990099"/>
                </a:solidFill>
                <a:latin typeface="Arial" panose="020B0604020202020204" pitchFamily="34" charset="0"/>
              </a:rPr>
            </a:br>
            <a:r>
              <a:rPr lang="cs-CZ" altLang="cs-CZ" sz="2400">
                <a:solidFill>
                  <a:srgbClr val="990099"/>
                </a:solidFill>
                <a:latin typeface="Arial" panose="020B0604020202020204" pitchFamily="34" charset="0"/>
              </a:rPr>
              <a:t>symetrii sluchové dráhy:</a:t>
            </a:r>
          </a:p>
        </p:txBody>
      </p:sp>
      <p:sp>
        <p:nvSpPr>
          <p:cNvPr id="17415" name="Text Box 6"/>
          <p:cNvSpPr txBox="1">
            <a:spLocks noChangeArrowheads="1"/>
          </p:cNvSpPr>
          <p:nvPr/>
        </p:nvSpPr>
        <p:spPr bwMode="auto">
          <a:xfrm>
            <a:off x="5638800" y="1905000"/>
            <a:ext cx="3505200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>
                <a:latin typeface="Arial" panose="020B0604020202020204" pitchFamily="34" charset="0"/>
              </a:rPr>
              <a:t>&gt;</a:t>
            </a:r>
            <a:r>
              <a:rPr lang="cs-CZ" altLang="cs-CZ" sz="2000">
                <a:latin typeface="Arial" panose="020B0604020202020204" pitchFamily="34" charset="0"/>
              </a:rPr>
              <a:t>Na rozdíl od zrakové dráhy,</a:t>
            </a:r>
            <a:r>
              <a:rPr lang="en-US" altLang="cs-CZ" sz="2000">
                <a:latin typeface="Arial" panose="020B0604020202020204" pitchFamily="34" charset="0"/>
              </a:rPr>
              <a:t> </a:t>
            </a:r>
            <a:r>
              <a:rPr lang="cs-CZ" altLang="cs-CZ" sz="2000">
                <a:latin typeface="Arial" panose="020B0604020202020204" pitchFamily="34" charset="0"/>
              </a:rPr>
              <a:t>kde</a:t>
            </a:r>
            <a:r>
              <a:rPr lang="en-US" altLang="cs-CZ" sz="2000">
                <a:latin typeface="Arial" panose="020B0604020202020204" pitchFamily="34" charset="0"/>
              </a:rPr>
              <a:t> </a:t>
            </a:r>
            <a:r>
              <a:rPr lang="cs-CZ" altLang="cs-CZ" sz="2000">
                <a:latin typeface="Arial" panose="020B0604020202020204" pitchFamily="34" charset="0"/>
              </a:rPr>
              <a:t>se kříží levé a pravé </a:t>
            </a:r>
            <a:r>
              <a:rPr lang="en-US" altLang="cs-CZ" sz="2000">
                <a:latin typeface="Arial" panose="020B0604020202020204" pitchFamily="34" charset="0"/>
              </a:rPr>
              <a:t>vn</a:t>
            </a:r>
            <a:r>
              <a:rPr lang="cs-CZ" altLang="cs-CZ" sz="2000">
                <a:latin typeface="Arial" panose="020B0604020202020204" pitchFamily="34" charset="0"/>
              </a:rPr>
              <a:t>ější části zrakové scény, sluchová dráha od „třetího“ (prvního binaurálního neuronu) je křížením zálohovaná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>
                <a:latin typeface="Arial" panose="020B0604020202020204" pitchFamily="34" charset="0"/>
              </a:rPr>
              <a:t>&gt;</a:t>
            </a:r>
            <a:r>
              <a:rPr lang="cs-CZ" altLang="cs-CZ" sz="2000">
                <a:latin typeface="Arial" panose="020B0604020202020204" pitchFamily="34" charset="0"/>
              </a:rPr>
              <a:t>Stranově asymetrická jsou řečová centra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(to má zřejmě funkční význam)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>
                <a:latin typeface="Arial" panose="020B0604020202020204" pitchFamily="34" charset="0"/>
              </a:rPr>
              <a:t>&gt;</a:t>
            </a:r>
            <a:r>
              <a:rPr lang="cs-CZ" altLang="cs-CZ" sz="2000">
                <a:latin typeface="Arial" panose="020B0604020202020204" pitchFamily="34" charset="0"/>
              </a:rPr>
              <a:t>Porovnání informace zleva a zprava je využito pro prostorové slyšení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0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35050"/>
            <a:ext cx="8686800" cy="536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B9D1233-BD88-492A-B7FF-431105843C18}" type="slidenum">
              <a:rPr lang="en-US" altLang="cs-CZ" sz="1400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cs-CZ" sz="14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6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cs-CZ" smtClean="0">
                <a:solidFill>
                  <a:schemeClr val="tx1"/>
                </a:solidFill>
              </a:rPr>
              <a:t>Sluchov</a:t>
            </a:r>
            <a:r>
              <a:rPr lang="cs-CZ" altLang="cs-CZ" smtClean="0">
                <a:solidFill>
                  <a:schemeClr val="tx1"/>
                </a:solidFill>
              </a:rPr>
              <a:t>á kůra,</a:t>
            </a:r>
            <a:r>
              <a:rPr lang="cs-CZ" altLang="cs-CZ" smtClean="0">
                <a:solidFill>
                  <a:srgbClr val="009900"/>
                </a:solidFill>
              </a:rPr>
              <a:t> </a:t>
            </a:r>
            <a:r>
              <a:rPr lang="cs-CZ" altLang="cs-CZ" smtClean="0">
                <a:solidFill>
                  <a:srgbClr val="FF33CC"/>
                </a:solidFill>
              </a:rPr>
              <a:t>lokalizace (W</a:t>
            </a:r>
            <a:r>
              <a:rPr lang="en-US" altLang="cs-CZ" smtClean="0">
                <a:solidFill>
                  <a:srgbClr val="FF33CC"/>
                </a:solidFill>
              </a:rPr>
              <a:t>here</a:t>
            </a:r>
            <a:r>
              <a:rPr lang="cs-CZ" altLang="cs-CZ" smtClean="0">
                <a:solidFill>
                  <a:srgbClr val="FF33CC"/>
                </a:solidFill>
              </a:rPr>
              <a:t>)</a:t>
            </a:r>
            <a:br>
              <a:rPr lang="cs-CZ" altLang="cs-CZ" smtClean="0">
                <a:solidFill>
                  <a:srgbClr val="FF33CC"/>
                </a:solidFill>
              </a:rPr>
            </a:br>
            <a:r>
              <a:rPr lang="en-US" altLang="cs-CZ" smtClean="0">
                <a:solidFill>
                  <a:schemeClr val="tx1"/>
                </a:solidFill>
              </a:rPr>
              <a:t>a</a:t>
            </a:r>
            <a:r>
              <a:rPr lang="cs-CZ" altLang="cs-CZ" smtClean="0">
                <a:solidFill>
                  <a:schemeClr val="tx1"/>
                </a:solidFill>
              </a:rPr>
              <a:t> </a:t>
            </a:r>
            <a:r>
              <a:rPr lang="cs-CZ" altLang="cs-CZ" smtClean="0">
                <a:solidFill>
                  <a:srgbClr val="009900"/>
                </a:solidFill>
              </a:rPr>
              <a:t>objekty (</a:t>
            </a:r>
            <a:r>
              <a:rPr lang="en-US" altLang="cs-CZ" smtClean="0">
                <a:solidFill>
                  <a:srgbClr val="009900"/>
                </a:solidFill>
              </a:rPr>
              <a:t>What</a:t>
            </a:r>
            <a:r>
              <a:rPr lang="cs-CZ" altLang="cs-CZ" smtClean="0">
                <a:solidFill>
                  <a:srgbClr val="009900"/>
                </a:solidFill>
              </a:rPr>
              <a:t>)</a:t>
            </a:r>
            <a:endParaRPr lang="cs-CZ" altLang="cs-CZ" smtClean="0">
              <a:solidFill>
                <a:schemeClr val="tx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1FDDA7-D50D-4B46-A88B-40DF4EA95F2C}" type="slidenum">
              <a:rPr lang="en-US" altLang="cs-CZ"/>
              <a:pPr>
                <a:defRPr/>
              </a:pPr>
              <a:t>15</a:t>
            </a:fld>
            <a:endParaRPr lang="en-US" altLang="cs-CZ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01138" cy="512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C2721E-AD5E-4B05-BFCD-F23C041DEFC1}" type="slidenum">
              <a:rPr lang="en-US" altLang="cs-CZ"/>
              <a:pPr>
                <a:defRPr/>
              </a:pPr>
              <a:t>16</a:t>
            </a:fld>
            <a:endParaRPr lang="en-US" altLang="cs-CZ"/>
          </a:p>
        </p:txBody>
      </p:sp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304800" y="360363"/>
            <a:ext cx="8458200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b="1">
                <a:solidFill>
                  <a:srgbClr val="FF3300"/>
                </a:solidFill>
                <a:latin typeface="Arial" panose="020B0604020202020204" pitchFamily="34" charset="0"/>
              </a:rPr>
              <a:t>Klasifikace sluchových poruch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Arial" panose="020B0604020202020204" pitchFamily="34" charset="0"/>
              </a:rPr>
              <a:t>1 normální sluch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Arial" panose="020B0604020202020204" pitchFamily="34" charset="0"/>
              </a:rPr>
              <a:t>2 nedoslýchavost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Arial" panose="020B0604020202020204" pitchFamily="34" charset="0"/>
              </a:rPr>
              <a:t>	(příklad: indikace pro sluchadla:</a:t>
            </a:r>
            <a:endParaRPr lang="cs-CZ" altLang="cs-CZ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	</a:t>
            </a:r>
            <a:r>
              <a:rPr lang="en-US" altLang="cs-CZ" sz="2400">
                <a:latin typeface="Arial" panose="020B0604020202020204" pitchFamily="34" charset="0"/>
              </a:rPr>
              <a:t>na pásmu 500 Hz - 2 kHz oboustranně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	</a:t>
            </a:r>
            <a:r>
              <a:rPr lang="en-US" altLang="cs-CZ" sz="2400">
                <a:latin typeface="Arial" panose="020B0604020202020204" pitchFamily="34" charset="0"/>
              </a:rPr>
              <a:t>zvýšený práh o 35 - 40 dB,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	</a:t>
            </a:r>
            <a:r>
              <a:rPr lang="en-US" altLang="cs-CZ" sz="2400">
                <a:latin typeface="Arial" panose="020B0604020202020204" pitchFamily="34" charset="0"/>
              </a:rPr>
              <a:t>audiometrie řečí - práh zvýšen o více než 35 dB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	</a:t>
            </a:r>
            <a:r>
              <a:rPr lang="en-US" altLang="cs-CZ" sz="2400">
                <a:latin typeface="Arial" panose="020B0604020202020204" pitchFamily="34" charset="0"/>
              </a:rPr>
              <a:t>neslyší hlasitou řeč ze vzdálenosti 4 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Arial" panose="020B0604020202020204" pitchFamily="34" charset="0"/>
              </a:rPr>
              <a:t>3 (praktická) hluchota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Arial" panose="020B0604020202020204" pitchFamily="34" charset="0"/>
              </a:rPr>
              <a:t>	(neslyší hlas přímo u ucha, vlastní hlas,</a:t>
            </a:r>
            <a:endParaRPr lang="cs-CZ" altLang="cs-CZ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Arial" panose="020B0604020202020204" pitchFamily="34" charset="0"/>
              </a:rPr>
              <a:t>zvýšení prahu o 75 - 80 dB)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Arial" panose="020B0604020202020204" pitchFamily="34" charset="0"/>
              </a:rPr>
              <a:t>4 </a:t>
            </a:r>
            <a:r>
              <a:rPr lang="en-US" altLang="cs-CZ" sz="2400" i="1">
                <a:latin typeface="Arial" panose="020B0604020202020204" pitchFamily="34" charset="0"/>
              </a:rPr>
              <a:t>hluchoněmost</a:t>
            </a:r>
            <a:endParaRPr lang="en-US" altLang="cs-CZ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Arial" panose="020B0604020202020204" pitchFamily="34" charset="0"/>
              </a:rPr>
              <a:t>	(nerehabilitovaná řeč při hluchotě od raného dětství)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C29684-889D-485A-A5A2-F5D69E051832}" type="slidenum">
              <a:rPr lang="en-US" altLang="cs-CZ"/>
              <a:pPr>
                <a:defRPr/>
              </a:pPr>
              <a:t>17</a:t>
            </a:fld>
            <a:endParaRPr lang="en-US" altLang="cs-CZ"/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609600" y="430213"/>
            <a:ext cx="6608763" cy="386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b="1">
                <a:solidFill>
                  <a:srgbClr val="FF3300"/>
                </a:solidFill>
                <a:latin typeface="Arial" panose="020B0604020202020204" pitchFamily="34" charset="0"/>
              </a:rPr>
              <a:t>Příčiny zhoršení sluchové funkce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Arial" panose="020B0604020202020204" pitchFamily="34" charset="0"/>
              </a:rPr>
              <a:t>- otoskleróza (0,5 - 1 % staré populace)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Arial" panose="020B0604020202020204" pitchFamily="34" charset="0"/>
              </a:rPr>
              <a:t>- převodní poruchy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Arial" panose="020B0604020202020204" pitchFamily="34" charset="0"/>
              </a:rPr>
              <a:t>- vrozené poruchy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Arial" panose="020B0604020202020204" pitchFamily="34" charset="0"/>
              </a:rPr>
              <a:t>- toxické poškození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Arial" panose="020B0604020202020204" pitchFamily="34" charset="0"/>
              </a:rPr>
              <a:t>- meningoencefalitidy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Arial" panose="020B0604020202020204" pitchFamily="34" charset="0"/>
              </a:rPr>
              <a:t>- profesionální poškození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Arial" panose="020B0604020202020204" pitchFamily="34" charset="0"/>
              </a:rPr>
              <a:t>- presbyakusie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Arial" panose="020B0604020202020204" pitchFamily="34" charset="0"/>
              </a:rPr>
              <a:t>- Menierova choroba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89C640-4B57-4A62-9891-867A709D0C43}" type="slidenum">
              <a:rPr lang="en-US" altLang="cs-CZ"/>
              <a:pPr>
                <a:defRPr/>
              </a:pPr>
              <a:t>18</a:t>
            </a:fld>
            <a:endParaRPr lang="en-US" altLang="cs-CZ"/>
          </a:p>
        </p:txBody>
      </p:sp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7086600" cy="628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2000" fill="hold"/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98F446-2997-4974-87F2-469B9F5BA467}" type="slidenum">
              <a:rPr lang="en-US" altLang="cs-CZ"/>
              <a:pPr>
                <a:defRPr/>
              </a:pPr>
              <a:t>19</a:t>
            </a:fld>
            <a:endParaRPr lang="en-US" altLang="cs-CZ"/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1600200"/>
          </a:xfrm>
        </p:spPr>
        <p:txBody>
          <a:bodyPr/>
          <a:lstStyle/>
          <a:p>
            <a:pPr eaLnBrk="1" hangingPunct="1"/>
            <a:r>
              <a:rPr lang="cs-CZ" altLang="cs-CZ" sz="4000" b="1" dirty="0" smtClean="0">
                <a:solidFill>
                  <a:srgbClr val="009900"/>
                </a:solidFill>
              </a:rPr>
              <a:t>Část </a:t>
            </a:r>
            <a:r>
              <a:rPr lang="cs-CZ" altLang="cs-CZ" sz="4000" b="1" dirty="0" smtClean="0">
                <a:solidFill>
                  <a:srgbClr val="009900"/>
                </a:solidFill>
              </a:rPr>
              <a:t>další: Řeč, </a:t>
            </a:r>
            <a:r>
              <a:rPr lang="cs-CZ" altLang="cs-CZ" sz="4000" b="1" dirty="0" smtClean="0">
                <a:solidFill>
                  <a:srgbClr val="009900"/>
                </a:solidFill>
              </a:rPr>
              <a:t>ontogeneze, vnímání a produkce. Protézování sluchu, kochleární implantáty.</a:t>
            </a:r>
            <a:endParaRPr lang="en-US" altLang="cs-CZ" sz="4000" b="1" dirty="0" smtClean="0">
              <a:solidFill>
                <a:srgbClr val="009900"/>
              </a:solidFill>
            </a:endParaRPr>
          </a:p>
        </p:txBody>
      </p:sp>
      <p:sp>
        <p:nvSpPr>
          <p:cNvPr id="35846" name="Text Box 4"/>
          <p:cNvSpPr txBox="1">
            <a:spLocks noChangeArrowheads="1"/>
          </p:cNvSpPr>
          <p:nvPr/>
        </p:nvSpPr>
        <p:spPr bwMode="auto">
          <a:xfrm>
            <a:off x="344488" y="3276600"/>
            <a:ext cx="8418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Karlova univerzita Praha</a:t>
            </a:r>
            <a:r>
              <a:rPr lang="en-US" altLang="cs-CZ" sz="2400">
                <a:latin typeface="Arial" panose="020B0604020202020204" pitchFamily="34" charset="0"/>
              </a:rPr>
              <a:t>, </a:t>
            </a:r>
            <a:r>
              <a:rPr lang="cs-CZ" altLang="cs-CZ" sz="2400">
                <a:latin typeface="Arial" panose="020B0604020202020204" pitchFamily="34" charset="0"/>
              </a:rPr>
              <a:t>1. lékařská fakulta</a:t>
            </a:r>
            <a:endParaRPr lang="en-US" altLang="cs-CZ" sz="2400">
              <a:latin typeface="Arial" panose="020B0604020202020204" pitchFamily="34" charset="0"/>
            </a:endParaRPr>
          </a:p>
        </p:txBody>
      </p:sp>
      <p:grpSp>
        <p:nvGrpSpPr>
          <p:cNvPr id="35847" name="Group 5"/>
          <p:cNvGrpSpPr>
            <a:grpSpLocks noChangeAspect="1"/>
          </p:cNvGrpSpPr>
          <p:nvPr/>
        </p:nvGrpSpPr>
        <p:grpSpPr bwMode="auto">
          <a:xfrm>
            <a:off x="3368675" y="2133600"/>
            <a:ext cx="2406650" cy="1204913"/>
            <a:chOff x="2424" y="1440"/>
            <a:chExt cx="2592" cy="1296"/>
          </a:xfrm>
        </p:grpSpPr>
        <p:pic>
          <p:nvPicPr>
            <p:cNvPr id="35848" name="Picture 6" descr="logo_u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4" y="1440"/>
              <a:ext cx="1296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9" name="Picture 7" descr="logo_lf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0" y="1440"/>
              <a:ext cx="1296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85800" y="373380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cs-CZ" sz="3200" dirty="0" smtClean="0">
                <a:solidFill>
                  <a:srgbClr val="009900"/>
                </a:solidFill>
              </a:rPr>
              <a:t>O</a:t>
            </a:r>
            <a:r>
              <a:rPr lang="cs-CZ" altLang="cs-CZ" sz="3200" dirty="0" smtClean="0">
                <a:solidFill>
                  <a:srgbClr val="009900"/>
                </a:solidFill>
              </a:rPr>
              <a:t>snova</a:t>
            </a:r>
            <a:endParaRPr lang="en-US" altLang="cs-CZ" sz="3200" dirty="0" smtClean="0">
              <a:solidFill>
                <a:srgbClr val="009900"/>
              </a:solidFill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81000" y="4632325"/>
            <a:ext cx="8305800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cs-CZ" altLang="cs-CZ" sz="2000" b="1">
                <a:latin typeface="Arial" panose="020B0604020202020204" pitchFamily="34" charset="0"/>
              </a:rPr>
              <a:t>úvod: řeč a její ontogeneze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cs-CZ" altLang="cs-CZ" sz="2000" b="1">
                <a:latin typeface="Arial" panose="020B0604020202020204" pitchFamily="34" charset="0"/>
              </a:rPr>
              <a:t>vnímání a produkce řeči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cs-CZ" altLang="cs-CZ" sz="2000" b="1">
                <a:latin typeface="Arial" panose="020B0604020202020204" pitchFamily="34" charset="0"/>
              </a:rPr>
              <a:t>pohled na ontogenezi řeči, revidovaný podle nových experimentů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cs-CZ" altLang="cs-CZ" sz="2000" b="1">
                <a:latin typeface="Arial" panose="020B0604020202020204" pitchFamily="34" charset="0"/>
              </a:rPr>
              <a:t> protézování sluchu, kochleární implantáty</a:t>
            </a:r>
            <a:endParaRPr lang="en-US" altLang="cs-CZ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D7DEA0-2A69-45DC-91C4-193BB6D233A6}" type="slidenum">
              <a:rPr lang="en-US" altLang="cs-CZ"/>
              <a:pPr>
                <a:defRPr/>
              </a:pPr>
              <a:t>2</a:t>
            </a:fld>
            <a:endParaRPr lang="en-US" altLang="cs-CZ"/>
          </a:p>
        </p:txBody>
      </p:sp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cs-CZ" smtClean="0">
                <a:solidFill>
                  <a:srgbClr val="009900"/>
                </a:solidFill>
              </a:rPr>
              <a:t>O</a:t>
            </a:r>
            <a:r>
              <a:rPr lang="cs-CZ" altLang="cs-CZ" smtClean="0">
                <a:solidFill>
                  <a:srgbClr val="009900"/>
                </a:solidFill>
              </a:rPr>
              <a:t>snova</a:t>
            </a:r>
            <a:r>
              <a:rPr lang="en-US" altLang="cs-CZ" smtClean="0">
                <a:solidFill>
                  <a:srgbClr val="009900"/>
                </a:solidFill>
              </a:rPr>
              <a:t> </a:t>
            </a:r>
            <a:r>
              <a:rPr lang="cs-CZ" altLang="cs-CZ" smtClean="0">
                <a:solidFill>
                  <a:srgbClr val="009900"/>
                </a:solidFill>
              </a:rPr>
              <a:t>části 1</a:t>
            </a:r>
            <a:endParaRPr lang="en-US" altLang="cs-CZ" smtClean="0">
              <a:solidFill>
                <a:srgbClr val="009900"/>
              </a:solidFill>
            </a:endParaRPr>
          </a:p>
        </p:txBody>
      </p:sp>
      <p:sp>
        <p:nvSpPr>
          <p:cNvPr id="6149" name="Rectangle 3"/>
          <p:cNvSpPr>
            <a:spLocks noChangeArrowheads="1"/>
          </p:cNvSpPr>
          <p:nvPr/>
        </p:nvSpPr>
        <p:spPr bwMode="auto">
          <a:xfrm>
            <a:off x="381000" y="1127125"/>
            <a:ext cx="8305800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>
                <a:latin typeface="Arial" panose="020B0604020202020204" pitchFamily="34" charset="0"/>
              </a:rPr>
              <a:t>-</a:t>
            </a:r>
            <a:r>
              <a:rPr lang="en-US" altLang="cs-CZ" sz="2000" b="1">
                <a:latin typeface="Arial" panose="020B0604020202020204" pitchFamily="34" charset="0"/>
              </a:rPr>
              <a:t> </a:t>
            </a:r>
            <a:r>
              <a:rPr lang="cs-CZ" altLang="cs-CZ" sz="2000" b="1">
                <a:latin typeface="Arial" panose="020B0604020202020204" pitchFamily="34" charset="0"/>
              </a:rPr>
              <a:t>Úvod: normální slyšení, produkce řeči a porozumění řeči.</a:t>
            </a:r>
            <a:endParaRPr lang="en-US" altLang="cs-CZ" sz="2000" b="1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sz="2000" b="1">
                <a:latin typeface="Arial" panose="020B0604020202020204" pitchFamily="34" charset="0"/>
              </a:rPr>
              <a:t>- Opakování (?) anatomie ucha -</a:t>
            </a:r>
            <a:r>
              <a:rPr lang="en-US" altLang="cs-CZ" sz="2000" b="1">
                <a:latin typeface="Arial" panose="020B0604020202020204" pitchFamily="34" charset="0"/>
              </a:rPr>
              <a:t>&gt; pro pochopen</a:t>
            </a:r>
            <a:r>
              <a:rPr lang="cs-CZ" altLang="cs-CZ" sz="2000" b="1">
                <a:latin typeface="Arial" panose="020B0604020202020204" pitchFamily="34" charset="0"/>
              </a:rPr>
              <a:t>í</a:t>
            </a:r>
            <a:r>
              <a:rPr lang="en-US" altLang="cs-CZ" sz="2000" b="1">
                <a:latin typeface="Arial" panose="020B0604020202020204" pitchFamily="34" charset="0"/>
              </a:rPr>
              <a:t> funkce</a:t>
            </a:r>
            <a:endParaRPr lang="cs-CZ" altLang="cs-CZ" sz="2000" b="1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sz="2000" b="1">
                <a:latin typeface="Arial" panose="020B0604020202020204" pitchFamily="34" charset="0"/>
              </a:rPr>
              <a:t>- Kostní a vzduchové vedení.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b="1">
                <a:latin typeface="Arial" panose="020B0604020202020204" pitchFamily="34" charset="0"/>
              </a:rPr>
              <a:t>- Poruchy sluchu</a:t>
            </a:r>
            <a:r>
              <a:rPr lang="en-US" altLang="cs-CZ" sz="2000" b="1">
                <a:latin typeface="Arial" panose="020B0604020202020204" pitchFamily="34" charset="0"/>
              </a:rPr>
              <a:t>.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b="1">
                <a:latin typeface="Arial" panose="020B0604020202020204" pitchFamily="34" charset="0"/>
              </a:rPr>
              <a:t>-</a:t>
            </a:r>
            <a:r>
              <a:rPr lang="en-US" altLang="cs-CZ" sz="2000" b="1">
                <a:latin typeface="Arial" panose="020B0604020202020204" pitchFamily="34" charset="0"/>
              </a:rPr>
              <a:t> </a:t>
            </a:r>
            <a:r>
              <a:rPr lang="cs-CZ" altLang="cs-CZ" sz="2000" b="1">
                <a:latin typeface="Arial" panose="020B0604020202020204" pitchFamily="34" charset="0"/>
              </a:rPr>
              <a:t>Zjednodušená klasifikace poruch sluchu</a:t>
            </a:r>
            <a:r>
              <a:rPr lang="en-US" altLang="cs-CZ" sz="2000" b="1">
                <a:latin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endParaRPr lang="en-US" altLang="cs-CZ" sz="2000" b="1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F3373-2F0B-4C66-A60E-BE2ED9532E7E}" type="slidenum">
              <a:rPr lang="en-US" altLang="cs-CZ"/>
              <a:pPr>
                <a:defRPr/>
              </a:pPr>
              <a:t>20</a:t>
            </a:fld>
            <a:endParaRPr lang="en-US" altLang="cs-CZ"/>
          </a:p>
        </p:txBody>
      </p:sp>
      <p:pic>
        <p:nvPicPr>
          <p:cNvPr id="33796" name="Picture 2" descr="monkey09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524000"/>
            <a:ext cx="5715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2876550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8" name="Rectangle 4"/>
          <p:cNvSpPr>
            <a:spLocks noChangeArrowheads="1"/>
          </p:cNvSpPr>
          <p:nvPr/>
        </p:nvSpPr>
        <p:spPr bwMode="auto">
          <a:xfrm>
            <a:off x="3810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000">
                <a:solidFill>
                  <a:srgbClr val="009900"/>
                </a:solidFill>
                <a:latin typeface="Arial" panose="020B0604020202020204" pitchFamily="34" charset="0"/>
              </a:rPr>
              <a:t>Elektrofyziologie:</a:t>
            </a:r>
            <a:br>
              <a:rPr lang="cs-CZ" altLang="cs-CZ" sz="4000">
                <a:solidFill>
                  <a:srgbClr val="009900"/>
                </a:solidFill>
                <a:latin typeface="Arial" panose="020B0604020202020204" pitchFamily="34" charset="0"/>
              </a:rPr>
            </a:br>
            <a:r>
              <a:rPr lang="cs-CZ" altLang="cs-CZ" sz="4000">
                <a:solidFill>
                  <a:srgbClr val="009900"/>
                </a:solidFill>
                <a:latin typeface="Arial" panose="020B0604020202020204" pitchFamily="34" charset="0"/>
              </a:rPr>
              <a:t>neinvazivní a invazivní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7FAC4F-ED49-4D0B-9119-565D64CB4581}" type="slidenum">
              <a:rPr lang="en-US" altLang="cs-CZ"/>
              <a:pPr>
                <a:defRPr/>
              </a:pPr>
              <a:t>21</a:t>
            </a:fld>
            <a:endParaRPr lang="en-US" altLang="cs-CZ"/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0038"/>
            <a:ext cx="6669088" cy="715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2438400"/>
            <a:ext cx="1371600" cy="3048000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4400"/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6172200" y="2438400"/>
            <a:ext cx="2971800" cy="2362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990099"/>
                </a:solidFill>
                <a:latin typeface="Arial" panose="020B0604020202020204" pitchFamily="34" charset="0"/>
              </a:rPr>
              <a:t>„Psychofyzikální“</a:t>
            </a:r>
            <a:br>
              <a:rPr lang="cs-CZ" altLang="cs-CZ" sz="2800">
                <a:solidFill>
                  <a:srgbClr val="990099"/>
                </a:solidFill>
                <a:latin typeface="Arial" panose="020B0604020202020204" pitchFamily="34" charset="0"/>
              </a:rPr>
            </a:br>
            <a:r>
              <a:rPr lang="cs-CZ" altLang="cs-CZ" sz="2800">
                <a:solidFill>
                  <a:srgbClr val="990099"/>
                </a:solidFill>
                <a:latin typeface="Arial" panose="020B0604020202020204" pitchFamily="34" charset="0"/>
              </a:rPr>
              <a:t>a elektro- encefalografické</a:t>
            </a:r>
            <a:br>
              <a:rPr lang="cs-CZ" altLang="cs-CZ" sz="2800">
                <a:solidFill>
                  <a:srgbClr val="990099"/>
                </a:solidFill>
                <a:latin typeface="Arial" panose="020B0604020202020204" pitchFamily="34" charset="0"/>
              </a:rPr>
            </a:br>
            <a:r>
              <a:rPr lang="cs-CZ" altLang="cs-CZ" sz="2800">
                <a:solidFill>
                  <a:srgbClr val="990099"/>
                </a:solidFill>
                <a:latin typeface="Arial" panose="020B0604020202020204" pitchFamily="34" charset="0"/>
              </a:rPr>
              <a:t>odpovědi</a:t>
            </a:r>
            <a:br>
              <a:rPr lang="cs-CZ" altLang="cs-CZ" sz="2800">
                <a:solidFill>
                  <a:srgbClr val="990099"/>
                </a:solidFill>
                <a:latin typeface="Arial" panose="020B0604020202020204" pitchFamily="34" charset="0"/>
              </a:rPr>
            </a:br>
            <a:r>
              <a:rPr lang="cs-CZ" altLang="cs-CZ" sz="2800">
                <a:solidFill>
                  <a:srgbClr val="990099"/>
                </a:solidFill>
                <a:latin typeface="Arial" panose="020B0604020202020204" pitchFamily="34" charset="0"/>
              </a:rPr>
              <a:t>kojenců a</a:t>
            </a:r>
            <a:br>
              <a:rPr lang="cs-CZ" altLang="cs-CZ" sz="2800">
                <a:solidFill>
                  <a:srgbClr val="990099"/>
                </a:solidFill>
                <a:latin typeface="Arial" panose="020B0604020202020204" pitchFamily="34" charset="0"/>
              </a:rPr>
            </a:br>
            <a:r>
              <a:rPr lang="cs-CZ" altLang="cs-CZ" sz="2800">
                <a:solidFill>
                  <a:srgbClr val="990099"/>
                </a:solidFill>
                <a:latin typeface="Arial" panose="020B0604020202020204" pitchFamily="34" charset="0"/>
              </a:rPr>
              <a:t>malých dětí</a:t>
            </a:r>
            <a:endParaRPr lang="en-US" altLang="cs-CZ" sz="28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0B455E-A5E5-4B3C-9461-80EBD2C7850C}" type="slidenum">
              <a:rPr lang="en-US" altLang="cs-CZ"/>
              <a:pPr>
                <a:defRPr/>
              </a:pPr>
              <a:t>22</a:t>
            </a:fld>
            <a:endParaRPr lang="en-US" altLang="cs-CZ"/>
          </a:p>
        </p:txBody>
      </p:sp>
      <p:sp>
        <p:nvSpPr>
          <p:cNvPr id="3891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cs-CZ" altLang="cs-CZ" smtClean="0">
                <a:solidFill>
                  <a:srgbClr val="FF0000"/>
                </a:solidFill>
              </a:rPr>
              <a:t>Vývojová stadia rozvoje řeči</a:t>
            </a:r>
            <a:endParaRPr lang="en-US" altLang="cs-CZ" smtClean="0">
              <a:solidFill>
                <a:srgbClr val="FF0000"/>
              </a:solidFill>
            </a:endParaRPr>
          </a:p>
        </p:txBody>
      </p:sp>
      <p:sp>
        <p:nvSpPr>
          <p:cNvPr id="38917" name="Rectangle 3"/>
          <p:cNvSpPr>
            <a:spLocks noChangeArrowheads="1"/>
          </p:cNvSpPr>
          <p:nvPr/>
        </p:nvSpPr>
        <p:spPr bwMode="auto">
          <a:xfrm>
            <a:off x="228600" y="685800"/>
            <a:ext cx="8686800" cy="588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 sz="2000" b="1">
                <a:latin typeface="Arial" panose="020B0604020202020204" pitchFamily="34" charset="0"/>
              </a:rPr>
              <a:t>6 m</a:t>
            </a:r>
            <a:r>
              <a:rPr lang="cs-CZ" altLang="cs-CZ" sz="2000" b="1">
                <a:latin typeface="Arial" panose="020B0604020202020204" pitchFamily="34" charset="0"/>
              </a:rPr>
              <a:t>ě</a:t>
            </a:r>
            <a:r>
              <a:rPr lang="en-US" altLang="cs-CZ" sz="2000" b="1">
                <a:latin typeface="Arial" panose="020B0604020202020204" pitchFamily="34" charset="0"/>
              </a:rPr>
              <a:t>s</a:t>
            </a:r>
            <a:r>
              <a:rPr lang="cs-CZ" altLang="cs-CZ" sz="2000" b="1">
                <a:latin typeface="Arial" panose="020B0604020202020204" pitchFamily="34" charset="0"/>
              </a:rPr>
              <a:t>íců</a:t>
            </a:r>
            <a:r>
              <a:rPr lang="en-US" altLang="cs-CZ" sz="2000" b="1">
                <a:latin typeface="Arial" panose="020B0604020202020204" pitchFamily="34" charset="0"/>
              </a:rPr>
              <a:t>	</a:t>
            </a:r>
            <a:r>
              <a:rPr lang="cs-CZ" altLang="cs-CZ" sz="2000" b="1" u="sng">
                <a:latin typeface="Arial" panose="020B0604020202020204" pitchFamily="34" charset="0"/>
              </a:rPr>
              <a:t>Počátky </a:t>
            </a:r>
            <a:r>
              <a:rPr lang="cs-CZ" altLang="cs-CZ" sz="2000" b="1" u="sng">
                <a:solidFill>
                  <a:srgbClr val="FF0000"/>
                </a:solidFill>
                <a:latin typeface="Arial" panose="020B0604020202020204" pitchFamily="34" charset="0"/>
              </a:rPr>
              <a:t>žvatlání</a:t>
            </a:r>
            <a:r>
              <a:rPr lang="en-US" altLang="cs-CZ" sz="2000" b="1">
                <a:latin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cs-CZ" sz="2000" b="1">
                <a:latin typeface="Arial" panose="020B0604020202020204" pitchFamily="34" charset="0"/>
              </a:rPr>
              <a:t>1 </a:t>
            </a:r>
            <a:r>
              <a:rPr lang="cs-CZ" altLang="cs-CZ" sz="2000" b="1">
                <a:latin typeface="Arial" panose="020B0604020202020204" pitchFamily="34" charset="0"/>
              </a:rPr>
              <a:t>rok</a:t>
            </a:r>
            <a:r>
              <a:rPr lang="en-US" altLang="cs-CZ" sz="2000" b="1">
                <a:latin typeface="Arial" panose="020B0604020202020204" pitchFamily="34" charset="0"/>
              </a:rPr>
              <a:t>		</a:t>
            </a:r>
            <a:r>
              <a:rPr lang="en-US" altLang="cs-CZ" sz="2000" b="1" u="sng">
                <a:latin typeface="Arial" panose="020B0604020202020204" pitchFamily="34" charset="0"/>
              </a:rPr>
              <a:t>Po</a:t>
            </a:r>
            <a:r>
              <a:rPr lang="cs-CZ" altLang="cs-CZ" sz="2000" b="1" u="sng">
                <a:latin typeface="Arial" panose="020B0604020202020204" pitchFamily="34" charset="0"/>
              </a:rPr>
              <a:t>čátky rozumění řeči</a:t>
            </a:r>
            <a:r>
              <a:rPr lang="en-US" altLang="cs-CZ" sz="2000" b="1">
                <a:latin typeface="Arial" panose="020B0604020202020204" pitchFamily="34" charset="0"/>
              </a:rPr>
              <a:t>, jednoslovn</a:t>
            </a:r>
            <a:r>
              <a:rPr lang="cs-CZ" altLang="cs-CZ" sz="2000" b="1">
                <a:latin typeface="Arial" panose="020B0604020202020204" pitchFamily="34" charset="0"/>
              </a:rPr>
              <a:t>á produkce</a:t>
            </a:r>
            <a:r>
              <a:rPr lang="en-US" altLang="cs-CZ" sz="2000" b="1">
                <a:latin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cs-CZ" sz="2000" b="1">
                <a:latin typeface="Arial" panose="020B0604020202020204" pitchFamily="34" charset="0"/>
              </a:rPr>
              <a:t>1.5 </a:t>
            </a:r>
            <a:r>
              <a:rPr lang="cs-CZ" altLang="cs-CZ" sz="2000" b="1">
                <a:latin typeface="Arial" panose="020B0604020202020204" pitchFamily="34" charset="0"/>
              </a:rPr>
              <a:t>roku</a:t>
            </a:r>
            <a:r>
              <a:rPr lang="en-US" altLang="cs-CZ" sz="2000" b="1">
                <a:latin typeface="Arial" panose="020B0604020202020204" pitchFamily="34" charset="0"/>
              </a:rPr>
              <a:t>	</a:t>
            </a:r>
            <a:r>
              <a:rPr lang="cs-CZ" altLang="cs-CZ" sz="2000" b="1">
                <a:latin typeface="Arial" panose="020B0604020202020204" pitchFamily="34" charset="0"/>
              </a:rPr>
              <a:t>Slovník s</a:t>
            </a:r>
            <a:r>
              <a:rPr lang="en-US" altLang="cs-CZ" sz="2000" b="1">
                <a:latin typeface="Arial" panose="020B0604020202020204" pitchFamily="34" charset="0"/>
              </a:rPr>
              <a:t> 30 </a:t>
            </a:r>
            <a:r>
              <a:rPr lang="cs-CZ" altLang="cs-CZ" sz="2000" b="1">
                <a:latin typeface="Arial" panose="020B0604020202020204" pitchFamily="34" charset="0"/>
              </a:rPr>
              <a:t>až</a:t>
            </a:r>
            <a:r>
              <a:rPr lang="en-US" altLang="cs-CZ" sz="2000" b="1">
                <a:latin typeface="Arial" panose="020B0604020202020204" pitchFamily="34" charset="0"/>
              </a:rPr>
              <a:t> 50 </a:t>
            </a:r>
            <a:r>
              <a:rPr lang="cs-CZ" altLang="cs-CZ" sz="2000" b="1">
                <a:latin typeface="Arial" panose="020B0604020202020204" pitchFamily="34" charset="0"/>
              </a:rPr>
              <a:t>slovy</a:t>
            </a:r>
            <a:r>
              <a:rPr lang="en-US" altLang="cs-CZ" sz="2000" b="1">
                <a:latin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cs-CZ" sz="2000" b="1">
                <a:latin typeface="Arial" panose="020B0604020202020204" pitchFamily="34" charset="0"/>
              </a:rPr>
              <a:t>2 </a:t>
            </a:r>
            <a:r>
              <a:rPr lang="cs-CZ" altLang="cs-CZ" sz="2000" b="1">
                <a:latin typeface="Arial" panose="020B0604020202020204" pitchFamily="34" charset="0"/>
              </a:rPr>
              <a:t>roky</a:t>
            </a:r>
            <a:r>
              <a:rPr lang="en-US" altLang="cs-CZ" sz="2000" b="1">
                <a:latin typeface="Arial" panose="020B0604020202020204" pitchFamily="34" charset="0"/>
              </a:rPr>
              <a:t>		</a:t>
            </a:r>
            <a:r>
              <a:rPr lang="cs-CZ" altLang="cs-CZ" sz="2000" b="1">
                <a:latin typeface="Arial" panose="020B0604020202020204" pitchFamily="34" charset="0"/>
              </a:rPr>
              <a:t>Slovník s</a:t>
            </a:r>
            <a:r>
              <a:rPr lang="en-US" altLang="cs-CZ" sz="2000" b="1">
                <a:latin typeface="Arial" panose="020B0604020202020204" pitchFamily="34" charset="0"/>
              </a:rPr>
              <a:t> 50 </a:t>
            </a:r>
            <a:r>
              <a:rPr lang="cs-CZ" altLang="cs-CZ" sz="2000" b="1">
                <a:latin typeface="Arial" panose="020B0604020202020204" pitchFamily="34" charset="0"/>
              </a:rPr>
              <a:t>až několika sty slovy</a:t>
            </a:r>
            <a:r>
              <a:rPr lang="en-US" altLang="cs-CZ" sz="2000" b="1">
                <a:latin typeface="Arial" panose="020B0604020202020204" pitchFamily="34" charset="0"/>
              </a:rPr>
              <a:t>. </a:t>
            </a:r>
            <a:r>
              <a:rPr lang="cs-CZ" altLang="cs-CZ" sz="2000" b="1">
                <a:latin typeface="Arial" panose="020B0604020202020204" pitchFamily="34" charset="0"/>
              </a:rPr>
              <a:t>Holé</a:t>
            </a:r>
            <a:r>
              <a:rPr lang="en-US" altLang="cs-CZ" sz="2000" b="1">
                <a:latin typeface="Arial" panose="020B0604020202020204" pitchFamily="34" charset="0"/>
              </a:rPr>
              <a:t> </a:t>
            </a:r>
            <a:r>
              <a:rPr lang="cs-CZ" altLang="cs-CZ" sz="2000" b="1">
                <a:latin typeface="Arial" panose="020B0604020202020204" pitchFamily="34" charset="0"/>
              </a:rPr>
              <a:t>věty </a:t>
            </a:r>
            <a:r>
              <a:rPr lang="en-US" altLang="cs-CZ" sz="2000" b="1">
                <a:latin typeface="Arial" panose="020B0604020202020204" pitchFamily="34" charset="0"/>
              </a:rPr>
              <a:t>(telegra</a:t>
            </a:r>
            <a:r>
              <a:rPr lang="cs-CZ" altLang="cs-CZ" sz="2000" b="1">
                <a:latin typeface="Arial" panose="020B0604020202020204" pitchFamily="34" charset="0"/>
              </a:rPr>
              <a:t>my/ SMSky</a:t>
            </a:r>
            <a:r>
              <a:rPr lang="en-US" altLang="cs-CZ" sz="2000" b="1">
                <a:latin typeface="Arial" panose="020B0604020202020204" pitchFamily="34" charset="0"/>
              </a:rPr>
              <a:t>).</a:t>
            </a:r>
            <a:endParaRPr lang="cs-CZ" altLang="cs-CZ" sz="2000" b="1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cs-CZ" sz="2000" b="1">
                <a:latin typeface="Arial" panose="020B0604020202020204" pitchFamily="34" charset="0"/>
              </a:rPr>
              <a:t>2.5 </a:t>
            </a:r>
            <a:r>
              <a:rPr lang="cs-CZ" altLang="cs-CZ" sz="2000" b="1">
                <a:latin typeface="Arial" panose="020B0604020202020204" pitchFamily="34" charset="0"/>
              </a:rPr>
              <a:t>rok</a:t>
            </a:r>
            <a:r>
              <a:rPr lang="en-US" altLang="cs-CZ" sz="2000" b="1">
                <a:latin typeface="Arial" panose="020B0604020202020204" pitchFamily="34" charset="0"/>
              </a:rPr>
              <a:t>y	</a:t>
            </a:r>
            <a:r>
              <a:rPr lang="cs-CZ" altLang="cs-CZ" sz="2000" b="1">
                <a:latin typeface="Arial" panose="020B0604020202020204" pitchFamily="34" charset="0"/>
              </a:rPr>
              <a:t>Věty se třemi a více slovy</a:t>
            </a:r>
            <a:r>
              <a:rPr lang="en-US" altLang="cs-CZ" sz="2000" b="1">
                <a:latin typeface="Arial" panose="020B0604020202020204" pitchFamily="34" charset="0"/>
              </a:rPr>
              <a:t>. M</a:t>
            </a:r>
            <a:r>
              <a:rPr lang="cs-CZ" altLang="cs-CZ" sz="2000" b="1">
                <a:latin typeface="Arial" panose="020B0604020202020204" pitchFamily="34" charset="0"/>
              </a:rPr>
              <a:t>noho</a:t>
            </a:r>
            <a:r>
              <a:rPr lang="en-US" altLang="cs-CZ" sz="2000" b="1">
                <a:latin typeface="Arial" panose="020B0604020202020204" pitchFamily="34" charset="0"/>
              </a:rPr>
              <a:t> gramati</a:t>
            </a:r>
            <a:r>
              <a:rPr lang="cs-CZ" altLang="cs-CZ" sz="2000" b="1">
                <a:latin typeface="Arial" panose="020B0604020202020204" pitchFamily="34" charset="0"/>
              </a:rPr>
              <a:t>ckých chyb, neologismy, </a:t>
            </a:r>
            <a:r>
              <a:rPr lang="en-US" altLang="cs-CZ" sz="2000" b="1">
                <a:latin typeface="Arial" panose="020B0604020202020204" pitchFamily="34" charset="0"/>
              </a:rPr>
              <a:t>idiosyn</a:t>
            </a:r>
            <a:r>
              <a:rPr lang="cs-CZ" altLang="cs-CZ" sz="2000" b="1">
                <a:latin typeface="Arial" panose="020B0604020202020204" pitchFamily="34" charset="0"/>
              </a:rPr>
              <a:t>k</a:t>
            </a:r>
            <a:r>
              <a:rPr lang="en-US" altLang="cs-CZ" sz="2000" b="1">
                <a:latin typeface="Arial" panose="020B0604020202020204" pitchFamily="34" charset="0"/>
              </a:rPr>
              <a:t>ratic</a:t>
            </a:r>
            <a:r>
              <a:rPr lang="cs-CZ" altLang="cs-CZ" sz="2000" b="1">
                <a:latin typeface="Arial" panose="020B0604020202020204" pitchFamily="34" charset="0"/>
              </a:rPr>
              <a:t>ké</a:t>
            </a:r>
            <a:r>
              <a:rPr lang="en-US" altLang="cs-CZ" sz="2000" b="1">
                <a:latin typeface="Arial" panose="020B0604020202020204" pitchFamily="34" charset="0"/>
              </a:rPr>
              <a:t> </a:t>
            </a:r>
            <a:r>
              <a:rPr lang="cs-CZ" altLang="cs-CZ" sz="2000" b="1">
                <a:latin typeface="Arial" panose="020B0604020202020204" pitchFamily="34" charset="0"/>
              </a:rPr>
              <a:t>výrazy</a:t>
            </a:r>
            <a:r>
              <a:rPr lang="en-US" altLang="cs-CZ" sz="2000" b="1">
                <a:latin typeface="Arial" panose="020B0604020202020204" pitchFamily="34" charset="0"/>
              </a:rPr>
              <a:t>.</a:t>
            </a:r>
            <a:r>
              <a:rPr lang="cs-CZ" altLang="cs-CZ" sz="2000" b="1">
                <a:latin typeface="Arial" panose="020B0604020202020204" pitchFamily="34" charset="0"/>
              </a:rPr>
              <a:t> Dobré porozumění řeči</a:t>
            </a:r>
            <a:r>
              <a:rPr lang="en-US" altLang="cs-CZ" sz="2000" b="1">
                <a:latin typeface="Arial" panose="020B0604020202020204" pitchFamily="34" charset="0"/>
              </a:rPr>
              <a:t>.</a:t>
            </a:r>
            <a:endParaRPr lang="cs-CZ" altLang="cs-CZ" sz="2000" b="1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sz="2000" b="1">
                <a:latin typeface="Arial" panose="020B0604020202020204" pitchFamily="34" charset="0"/>
              </a:rPr>
              <a:t>3 roky		Slovník s 1000 slovy.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cs-CZ" sz="2000" b="1">
                <a:latin typeface="Arial" panose="020B0604020202020204" pitchFamily="34" charset="0"/>
              </a:rPr>
              <a:t>4 </a:t>
            </a:r>
            <a:r>
              <a:rPr lang="cs-CZ" altLang="cs-CZ" sz="2000" b="1">
                <a:latin typeface="Arial" panose="020B0604020202020204" pitchFamily="34" charset="0"/>
              </a:rPr>
              <a:t>roky</a:t>
            </a:r>
            <a:r>
              <a:rPr lang="en-US" altLang="cs-CZ" sz="2000" b="1">
                <a:latin typeface="Arial" panose="020B0604020202020204" pitchFamily="34" charset="0"/>
              </a:rPr>
              <a:t>		</a:t>
            </a:r>
            <a:r>
              <a:rPr lang="cs-CZ" altLang="cs-CZ" sz="2000" b="1">
                <a:latin typeface="Arial" panose="020B0604020202020204" pitchFamily="34" charset="0"/>
              </a:rPr>
              <a:t>Produkce řeči blízká schopnostem dospělého, slovník s 2000 slovy</a:t>
            </a:r>
            <a:r>
              <a:rPr lang="en-US" altLang="cs-CZ" sz="2000" b="1">
                <a:latin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b="1">
                <a:solidFill>
                  <a:srgbClr val="009900"/>
                </a:solidFill>
                <a:latin typeface="Arial" panose="020B0604020202020204" pitchFamily="34" charset="0"/>
              </a:rPr>
              <a:t>Podle: </a:t>
            </a:r>
            <a:r>
              <a:rPr lang="en-US" altLang="cs-CZ" sz="2000" b="1">
                <a:solidFill>
                  <a:srgbClr val="009900"/>
                </a:solidFill>
                <a:latin typeface="Arial" panose="020B0604020202020204" pitchFamily="34" charset="0"/>
              </a:rPr>
              <a:t>[Kandel, Schwartz, Jessel, Principles of Neural Science, </a:t>
            </a:r>
            <a:r>
              <a:rPr lang="cs-CZ" altLang="cs-CZ" sz="2000" b="1">
                <a:solidFill>
                  <a:srgbClr val="009900"/>
                </a:solidFill>
                <a:latin typeface="Arial" panose="020B0604020202020204" pitchFamily="34" charset="0"/>
              </a:rPr>
              <a:t>1991</a:t>
            </a:r>
            <a:r>
              <a:rPr lang="en-US" altLang="cs-CZ" sz="2000" b="1">
                <a:solidFill>
                  <a:srgbClr val="009900"/>
                </a:solidFill>
                <a:latin typeface="Arial" panose="020B0604020202020204" pitchFamily="34" charset="0"/>
              </a:rPr>
              <a:t>]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b="1">
                <a:solidFill>
                  <a:srgbClr val="FF3300"/>
                </a:solidFill>
                <a:latin typeface="Arial" panose="020B0604020202020204" pitchFamily="34" charset="0"/>
              </a:rPr>
              <a:t>(Jak je to v jiných jazycích?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cs-CZ" sz="2000" b="1">
                <a:solidFill>
                  <a:srgbClr val="FF3300"/>
                </a:solidFill>
                <a:latin typeface="Arial" panose="020B0604020202020204" pitchFamily="34" charset="0"/>
              </a:rPr>
              <a:t>CZ:</a:t>
            </a:r>
            <a:r>
              <a:rPr lang="cs-CZ" altLang="cs-CZ" sz="2000" b="1">
                <a:solidFill>
                  <a:srgbClr val="FF3300"/>
                </a:solidFill>
                <a:latin typeface="Arial" panose="020B0604020202020204" pitchFamily="34" charset="0"/>
              </a:rPr>
              <a:t> žvatlat,</a:t>
            </a:r>
            <a:r>
              <a:rPr lang="cs-CZ" altLang="cs-CZ" sz="2000">
                <a:latin typeface="Arial" panose="020B0604020202020204" pitchFamily="34" charset="0"/>
              </a:rPr>
              <a:t> </a:t>
            </a:r>
            <a:r>
              <a:rPr lang="cs-CZ" altLang="cs-CZ" sz="2000" b="1">
                <a:solidFill>
                  <a:srgbClr val="FF3300"/>
                </a:solidFill>
                <a:latin typeface="Arial" panose="020B0604020202020204" pitchFamily="34" charset="0"/>
              </a:rPr>
              <a:t>SK: džavotať,</a:t>
            </a:r>
            <a:r>
              <a:rPr lang="cs-CZ" altLang="cs-CZ" sz="2000">
                <a:latin typeface="Arial" panose="020B0604020202020204" pitchFamily="34" charset="0"/>
              </a:rPr>
              <a:t> </a:t>
            </a:r>
            <a:r>
              <a:rPr lang="en-US" altLang="cs-CZ" sz="2000" b="1">
                <a:solidFill>
                  <a:srgbClr val="FF3300"/>
                </a:solidFill>
                <a:latin typeface="Arial" panose="020B0604020202020204" pitchFamily="34" charset="0"/>
              </a:rPr>
              <a:t>EN: babbl</a:t>
            </a:r>
            <a:r>
              <a:rPr lang="cs-CZ" altLang="cs-CZ" sz="2000" b="1">
                <a:solidFill>
                  <a:srgbClr val="FF3300"/>
                </a:solidFill>
                <a:latin typeface="Arial" panose="020B0604020202020204" pitchFamily="34" charset="0"/>
              </a:rPr>
              <a:t>e</a:t>
            </a:r>
            <a:r>
              <a:rPr lang="en-US" altLang="cs-CZ" sz="2000" b="1">
                <a:solidFill>
                  <a:srgbClr val="FF3300"/>
                </a:solidFill>
                <a:latin typeface="Arial" panose="020B0604020202020204" pitchFamily="34" charset="0"/>
              </a:rPr>
              <a:t>, </a:t>
            </a:r>
            <a:r>
              <a:rPr lang="cs-CZ" altLang="cs-CZ" sz="2000" b="1">
                <a:solidFill>
                  <a:srgbClr val="FF3300"/>
                </a:solidFill>
                <a:latin typeface="Arial" panose="020B0604020202020204" pitchFamily="34" charset="0"/>
              </a:rPr>
              <a:t>GE: plappern, FR: babiller,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b="1">
                <a:solidFill>
                  <a:srgbClr val="FF3300"/>
                </a:solidFill>
                <a:latin typeface="Arial" panose="020B0604020202020204" pitchFamily="34" charset="0"/>
              </a:rPr>
              <a:t>LAT: balbuties, a.t.d…)</a:t>
            </a:r>
            <a:endParaRPr lang="en-US" altLang="cs-CZ" sz="20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150950-1092-4FFD-9F3B-A3E0E9E13250}" type="slidenum">
              <a:rPr lang="en-US" altLang="cs-CZ"/>
              <a:pPr>
                <a:defRPr/>
              </a:pPr>
              <a:t>23</a:t>
            </a:fld>
            <a:endParaRPr lang="en-US" altLang="cs-CZ"/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5800"/>
            <a:ext cx="5895975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9439A3-C9DC-46A0-B4D3-B0115CD54B4C}" type="slidenum">
              <a:rPr lang="en-US" altLang="cs-CZ"/>
              <a:pPr>
                <a:defRPr/>
              </a:pPr>
              <a:t>24</a:t>
            </a:fld>
            <a:endParaRPr lang="en-US" altLang="cs-CZ"/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1685925"/>
            <a:ext cx="8515350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24F83A-E8E4-4814-B60D-E30D23F82F48}" type="slidenum">
              <a:rPr lang="en-US" altLang="cs-CZ"/>
              <a:pPr>
                <a:defRPr/>
              </a:pPr>
              <a:t>25</a:t>
            </a:fld>
            <a:endParaRPr lang="en-US" altLang="cs-CZ"/>
          </a:p>
        </p:txBody>
      </p:sp>
      <p:sp>
        <p:nvSpPr>
          <p:cNvPr id="4198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cs-CZ" altLang="cs-CZ" sz="4000" smtClean="0">
                <a:solidFill>
                  <a:srgbClr val="009900"/>
                </a:solidFill>
              </a:rPr>
              <a:t>Formanty anglických samohlásek </a:t>
            </a:r>
            <a:endParaRPr lang="en-US" altLang="cs-CZ" sz="4000" smtClean="0">
              <a:solidFill>
                <a:srgbClr val="009900"/>
              </a:solidFill>
            </a:endParaRPr>
          </a:p>
        </p:txBody>
      </p:sp>
      <p:pic>
        <p:nvPicPr>
          <p:cNvPr id="4198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333500"/>
            <a:ext cx="8715375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A835C8-B91B-4B12-AADA-54ECEB2524A9}" type="slidenum">
              <a:rPr lang="en-US" altLang="cs-CZ"/>
              <a:pPr>
                <a:defRPr/>
              </a:pPr>
              <a:t>26</a:t>
            </a:fld>
            <a:endParaRPr lang="en-US" altLang="cs-CZ"/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"/>
            <a:ext cx="4857750" cy="651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5181600" y="3657600"/>
            <a:ext cx="38100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990099"/>
                </a:solidFill>
                <a:latin typeface="Arial" panose="020B0604020202020204" pitchFamily="34" charset="0"/>
              </a:rPr>
              <a:t>Prototypy samohlásek</a:t>
            </a:r>
            <a:br>
              <a:rPr lang="cs-CZ" altLang="cs-CZ" sz="2800">
                <a:solidFill>
                  <a:srgbClr val="990099"/>
                </a:solidFill>
                <a:latin typeface="Arial" panose="020B0604020202020204" pitchFamily="34" charset="0"/>
              </a:rPr>
            </a:br>
            <a:r>
              <a:rPr lang="cs-CZ" altLang="cs-CZ" sz="2800">
                <a:solidFill>
                  <a:srgbClr val="990099"/>
                </a:solidFill>
                <a:latin typeface="Arial" panose="020B0604020202020204" pitchFamily="34" charset="0"/>
              </a:rPr>
              <a:t>a syntetické samohlásky</a:t>
            </a:r>
            <a:br>
              <a:rPr lang="cs-CZ" altLang="cs-CZ" sz="2800">
                <a:solidFill>
                  <a:srgbClr val="990099"/>
                </a:solidFill>
                <a:latin typeface="Arial" panose="020B0604020202020204" pitchFamily="34" charset="0"/>
              </a:rPr>
            </a:br>
            <a:r>
              <a:rPr lang="cs-CZ" altLang="cs-CZ" sz="2800">
                <a:solidFill>
                  <a:srgbClr val="990099"/>
                </a:solidFill>
                <a:latin typeface="Arial" panose="020B0604020202020204" pitchFamily="34" charset="0"/>
              </a:rPr>
              <a:t>v prostoru formantů</a:t>
            </a:r>
            <a:r>
              <a:rPr lang="cs-CZ" altLang="cs-CZ" sz="280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br>
              <a:rPr lang="cs-CZ" altLang="cs-CZ" sz="2800">
                <a:solidFill>
                  <a:schemeClr val="tx2"/>
                </a:solidFill>
                <a:latin typeface="Arial" panose="020B0604020202020204" pitchFamily="34" charset="0"/>
              </a:rPr>
            </a:br>
            <a:r>
              <a:rPr lang="en-US" altLang="cs-CZ" sz="2800">
                <a:solidFill>
                  <a:schemeClr val="tx2"/>
                </a:solidFill>
                <a:latin typeface="Arial" panose="020B0604020202020204" pitchFamily="34" charset="0"/>
              </a:rPr>
              <a:t>[P. Kuhl</a:t>
            </a:r>
            <a:r>
              <a:rPr lang="cs-CZ" altLang="cs-CZ" sz="2800">
                <a:solidFill>
                  <a:schemeClr val="tx2"/>
                </a:solidFill>
                <a:latin typeface="Arial" panose="020B0604020202020204" pitchFamily="34" charset="0"/>
              </a:rPr>
              <a:t> et al., 1992</a:t>
            </a:r>
            <a:r>
              <a:rPr lang="en-US" altLang="cs-CZ" sz="2800">
                <a:solidFill>
                  <a:schemeClr val="tx2"/>
                </a:solidFill>
                <a:latin typeface="Arial" panose="020B0604020202020204" pitchFamily="34" charset="0"/>
              </a:rPr>
              <a:t>]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90EEC6-F7BE-4338-8D06-3BF1AC796F45}" type="slidenum">
              <a:rPr lang="en-US" altLang="cs-CZ"/>
              <a:pPr>
                <a:defRPr/>
              </a:pPr>
              <a:t>27</a:t>
            </a:fld>
            <a:endParaRPr lang="en-US" altLang="cs-CZ"/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4016375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28600"/>
            <a:ext cx="4638675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4267200" y="3733800"/>
            <a:ext cx="38100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990099"/>
                </a:solidFill>
                <a:latin typeface="Arial" panose="020B0604020202020204" pitchFamily="34" charset="0"/>
              </a:rPr>
              <a:t>„Psychofyzikální“</a:t>
            </a:r>
            <a:br>
              <a:rPr lang="cs-CZ" altLang="cs-CZ" sz="2800">
                <a:solidFill>
                  <a:srgbClr val="990099"/>
                </a:solidFill>
                <a:latin typeface="Arial" panose="020B0604020202020204" pitchFamily="34" charset="0"/>
              </a:rPr>
            </a:br>
            <a:r>
              <a:rPr lang="cs-CZ" altLang="cs-CZ" sz="2800">
                <a:solidFill>
                  <a:srgbClr val="990099"/>
                </a:solidFill>
                <a:latin typeface="Arial" panose="020B0604020202020204" pitchFamily="34" charset="0"/>
              </a:rPr>
              <a:t>odpověď kojenců ve věku 6 měsíců na samohlásky rodného a cizího jazyka</a:t>
            </a:r>
            <a:r>
              <a:rPr lang="cs-CZ" altLang="cs-CZ" sz="280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br>
              <a:rPr lang="cs-CZ" altLang="cs-CZ" sz="2800">
                <a:solidFill>
                  <a:schemeClr val="tx2"/>
                </a:solidFill>
                <a:latin typeface="Arial" panose="020B0604020202020204" pitchFamily="34" charset="0"/>
              </a:rPr>
            </a:br>
            <a:r>
              <a:rPr lang="en-US" altLang="cs-CZ" sz="2800">
                <a:solidFill>
                  <a:schemeClr val="tx2"/>
                </a:solidFill>
                <a:latin typeface="Arial" panose="020B0604020202020204" pitchFamily="34" charset="0"/>
              </a:rPr>
              <a:t>[P. Kuhl</a:t>
            </a:r>
            <a:r>
              <a:rPr lang="cs-CZ" altLang="cs-CZ" sz="2800">
                <a:solidFill>
                  <a:schemeClr val="tx2"/>
                </a:solidFill>
                <a:latin typeface="Arial" panose="020B0604020202020204" pitchFamily="34" charset="0"/>
              </a:rPr>
              <a:t> et al., 1992</a:t>
            </a:r>
            <a:r>
              <a:rPr lang="en-US" altLang="cs-CZ" sz="2800">
                <a:solidFill>
                  <a:schemeClr val="tx2"/>
                </a:solidFill>
                <a:latin typeface="Arial" panose="020B0604020202020204" pitchFamily="34" charset="0"/>
              </a:rPr>
              <a:t>]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7842E-5DE1-45F2-B17E-CAA49EB04CF1}" type="slidenum">
              <a:rPr lang="en-US" altLang="cs-CZ"/>
              <a:pPr>
                <a:defRPr/>
              </a:pPr>
              <a:t>28</a:t>
            </a:fld>
            <a:endParaRPr lang="en-US" altLang="cs-CZ"/>
          </a:p>
        </p:txBody>
      </p:sp>
      <p:sp>
        <p:nvSpPr>
          <p:cNvPr id="4506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0" y="533400"/>
            <a:ext cx="4267200" cy="1143000"/>
          </a:xfrm>
        </p:spPr>
        <p:txBody>
          <a:bodyPr/>
          <a:lstStyle/>
          <a:p>
            <a:pPr algn="r" eaLnBrk="1" hangingPunct="1"/>
            <a:r>
              <a:rPr lang="cs-CZ" altLang="cs-CZ" sz="4000" smtClean="0">
                <a:solidFill>
                  <a:srgbClr val="FF0000"/>
                </a:solidFill>
              </a:rPr>
              <a:t>Zpracování řeči</a:t>
            </a:r>
            <a:br>
              <a:rPr lang="cs-CZ" altLang="cs-CZ" sz="4000" smtClean="0">
                <a:solidFill>
                  <a:srgbClr val="FF0000"/>
                </a:solidFill>
              </a:rPr>
            </a:br>
            <a:r>
              <a:rPr lang="cs-CZ" altLang="cs-CZ" sz="4000" smtClean="0">
                <a:solidFill>
                  <a:srgbClr val="FF0000"/>
                </a:solidFill>
              </a:rPr>
              <a:t>v centrech mozkové kůry</a:t>
            </a:r>
            <a:endParaRPr lang="en-US" altLang="cs-CZ" sz="4000" smtClean="0">
              <a:solidFill>
                <a:srgbClr val="FF0000"/>
              </a:solidFill>
            </a:endParaRPr>
          </a:p>
        </p:txBody>
      </p:sp>
      <p:pic>
        <p:nvPicPr>
          <p:cNvPr id="4506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7963"/>
            <a:ext cx="4805363" cy="665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D8AA73-5680-4197-8318-681CE2116D78}" type="slidenum">
              <a:rPr lang="en-US" altLang="cs-CZ"/>
              <a:pPr>
                <a:defRPr/>
              </a:pPr>
              <a:t>29</a:t>
            </a:fld>
            <a:endParaRPr lang="en-US" altLang="cs-CZ"/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05800" cy="6214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53F0C-16F1-4DDC-9129-66A4B44AD96C}" type="slidenum">
              <a:rPr lang="en-US" altLang="cs-CZ"/>
              <a:pPr>
                <a:defRPr/>
              </a:pPr>
              <a:t>3</a:t>
            </a:fld>
            <a:endParaRPr lang="en-US" altLang="cs-CZ"/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Nadpis</a:t>
            </a:r>
          </a:p>
        </p:txBody>
      </p:sp>
      <p:pic>
        <p:nvPicPr>
          <p:cNvPr id="717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0"/>
            <a:ext cx="8843962" cy="643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4" name="Text Box 4"/>
          <p:cNvSpPr txBox="1">
            <a:spLocks noChangeArrowheads="1"/>
          </p:cNvSpPr>
          <p:nvPr/>
        </p:nvSpPr>
        <p:spPr bwMode="auto">
          <a:xfrm>
            <a:off x="304800" y="6278563"/>
            <a:ext cx="6477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solidFill>
                  <a:srgbClr val="FF3300"/>
                </a:solidFill>
                <a:latin typeface="Arial" panose="020B0604020202020204" pitchFamily="34" charset="0"/>
              </a:rPr>
              <a:t>Obor slyšení: frekvence a hlasitosti</a:t>
            </a:r>
            <a:endParaRPr lang="en-US" altLang="cs-CZ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531E9D-D93F-4962-9DF1-1022CC282197}" type="slidenum">
              <a:rPr lang="en-US" altLang="cs-CZ"/>
              <a:pPr>
                <a:defRPr/>
              </a:pPr>
              <a:t>30</a:t>
            </a:fld>
            <a:endParaRPr lang="en-US" altLang="cs-CZ"/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4800"/>
            <a:ext cx="7428444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C88E86-9698-4D7C-A2C7-22A8143AE404}" type="slidenum">
              <a:rPr lang="en-US" altLang="cs-CZ"/>
              <a:pPr>
                <a:defRPr/>
              </a:pPr>
              <a:t>31</a:t>
            </a:fld>
            <a:endParaRPr lang="en-US" altLang="cs-CZ"/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6850" cy="634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4AF92A-6B5F-4069-BD38-63E5CF646A26}" type="slidenum">
              <a:rPr lang="en-US" altLang="cs-CZ"/>
              <a:pPr>
                <a:defRPr/>
              </a:pPr>
              <a:t>32</a:t>
            </a:fld>
            <a:endParaRPr lang="en-US" altLang="cs-CZ"/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3962400" y="0"/>
            <a:ext cx="533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000">
                <a:solidFill>
                  <a:schemeClr val="tx2"/>
                </a:solidFill>
                <a:latin typeface="Arial" panose="020B0604020202020204" pitchFamily="34" charset="0"/>
              </a:rPr>
              <a:t>K</a:t>
            </a:r>
            <a:r>
              <a:rPr lang="en-US" altLang="cs-CZ" sz="4000">
                <a:solidFill>
                  <a:schemeClr val="tx2"/>
                </a:solidFill>
                <a:latin typeface="Arial" panose="020B0604020202020204" pitchFamily="34" charset="0"/>
              </a:rPr>
              <a:t>ochle</a:t>
            </a:r>
            <a:r>
              <a:rPr lang="cs-CZ" altLang="cs-CZ" sz="4000">
                <a:solidFill>
                  <a:schemeClr val="tx2"/>
                </a:solidFill>
                <a:latin typeface="Arial" panose="020B0604020202020204" pitchFamily="34" charset="0"/>
              </a:rPr>
              <a:t>á</a:t>
            </a:r>
            <a:r>
              <a:rPr lang="en-US" altLang="cs-CZ" sz="4000">
                <a:solidFill>
                  <a:schemeClr val="tx2"/>
                </a:solidFill>
                <a:latin typeface="Arial" panose="020B0604020202020204" pitchFamily="34" charset="0"/>
              </a:rPr>
              <a:t>r</a:t>
            </a:r>
            <a:r>
              <a:rPr lang="cs-CZ" altLang="cs-CZ" sz="4000">
                <a:solidFill>
                  <a:schemeClr val="tx2"/>
                </a:solidFill>
                <a:latin typeface="Arial" panose="020B0604020202020204" pitchFamily="34" charset="0"/>
              </a:rPr>
              <a:t>ní</a:t>
            </a:r>
            <a:r>
              <a:rPr lang="en-US" altLang="cs-CZ" sz="4000">
                <a:solidFill>
                  <a:schemeClr val="tx2"/>
                </a:solidFill>
                <a:latin typeface="Arial" panose="020B0604020202020204" pitchFamily="34" charset="0"/>
              </a:rPr>
              <a:t> implan</a:t>
            </a:r>
            <a:r>
              <a:rPr lang="cs-CZ" altLang="cs-CZ" sz="4000">
                <a:solidFill>
                  <a:schemeClr val="tx2"/>
                </a:solidFill>
                <a:latin typeface="Arial" panose="020B0604020202020204" pitchFamily="34" charset="0"/>
              </a:rPr>
              <a:t>tát</a:t>
            </a:r>
            <a:r>
              <a:rPr lang="en-US" altLang="cs-CZ" sz="400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cs-CZ" altLang="cs-CZ" sz="4000">
                <a:solidFill>
                  <a:schemeClr val="tx2"/>
                </a:solidFill>
                <a:latin typeface="Arial" panose="020B0604020202020204" pitchFamily="34" charset="0"/>
              </a:rPr>
              <a:t>jednokanálový</a:t>
            </a:r>
            <a:endParaRPr lang="en-US" altLang="cs-CZ" sz="40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B21B4-A069-473E-A39B-0C3EA1494C2C}" type="slidenum">
              <a:rPr lang="en-US" altLang="cs-CZ"/>
              <a:pPr>
                <a:defRPr/>
              </a:pPr>
              <a:t>33</a:t>
            </a:fld>
            <a:endParaRPr lang="en-US" altLang="cs-CZ"/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313"/>
            <a:ext cx="7477125" cy="626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1" name="Rectangle 3"/>
          <p:cNvSpPr>
            <a:spLocks noChangeArrowheads="1"/>
          </p:cNvSpPr>
          <p:nvPr/>
        </p:nvSpPr>
        <p:spPr bwMode="auto">
          <a:xfrm>
            <a:off x="381000" y="-304800"/>
            <a:ext cx="8153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000">
                <a:solidFill>
                  <a:schemeClr val="tx2"/>
                </a:solidFill>
                <a:latin typeface="Arial" panose="020B0604020202020204" pitchFamily="34" charset="0"/>
              </a:rPr>
              <a:t>K</a:t>
            </a:r>
            <a:r>
              <a:rPr lang="en-US" altLang="cs-CZ" sz="4000">
                <a:solidFill>
                  <a:schemeClr val="tx2"/>
                </a:solidFill>
                <a:latin typeface="Arial" panose="020B0604020202020204" pitchFamily="34" charset="0"/>
              </a:rPr>
              <a:t>ochle</a:t>
            </a:r>
            <a:r>
              <a:rPr lang="cs-CZ" altLang="cs-CZ" sz="4000">
                <a:solidFill>
                  <a:schemeClr val="tx2"/>
                </a:solidFill>
                <a:latin typeface="Arial" panose="020B0604020202020204" pitchFamily="34" charset="0"/>
              </a:rPr>
              <a:t>á</a:t>
            </a:r>
            <a:r>
              <a:rPr lang="en-US" altLang="cs-CZ" sz="4000">
                <a:solidFill>
                  <a:schemeClr val="tx2"/>
                </a:solidFill>
                <a:latin typeface="Arial" panose="020B0604020202020204" pitchFamily="34" charset="0"/>
              </a:rPr>
              <a:t>r</a:t>
            </a:r>
            <a:r>
              <a:rPr lang="cs-CZ" altLang="cs-CZ" sz="4000">
                <a:solidFill>
                  <a:schemeClr val="tx2"/>
                </a:solidFill>
                <a:latin typeface="Arial" panose="020B0604020202020204" pitchFamily="34" charset="0"/>
              </a:rPr>
              <a:t>ní</a:t>
            </a:r>
            <a:r>
              <a:rPr lang="en-US" altLang="cs-CZ" sz="4000">
                <a:solidFill>
                  <a:schemeClr val="tx2"/>
                </a:solidFill>
                <a:latin typeface="Arial" panose="020B0604020202020204" pitchFamily="34" charset="0"/>
              </a:rPr>
              <a:t> implant</a:t>
            </a:r>
            <a:r>
              <a:rPr lang="cs-CZ" altLang="cs-CZ" sz="4000">
                <a:solidFill>
                  <a:schemeClr val="tx2"/>
                </a:solidFill>
                <a:latin typeface="Arial" panose="020B0604020202020204" pitchFamily="34" charset="0"/>
              </a:rPr>
              <a:t>át</a:t>
            </a:r>
            <a:r>
              <a:rPr lang="en-US" altLang="cs-CZ" sz="400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cs-CZ" altLang="cs-CZ" sz="4000">
                <a:solidFill>
                  <a:schemeClr val="tx2"/>
                </a:solidFill>
                <a:latin typeface="Arial" panose="020B0604020202020204" pitchFamily="34" charset="0"/>
              </a:rPr>
              <a:t>vícekanálový</a:t>
            </a:r>
            <a:endParaRPr lang="en-US" altLang="cs-CZ" sz="40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037" descr="Bilateral-implant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55912"/>
            <a:ext cx="3810000" cy="377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214" y="2777836"/>
            <a:ext cx="4114800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04" name="Group 2"/>
          <p:cNvGrpSpPr>
            <a:grpSpLocks/>
          </p:cNvGrpSpPr>
          <p:nvPr/>
        </p:nvGrpSpPr>
        <p:grpSpPr bwMode="auto">
          <a:xfrm>
            <a:off x="1619250" y="800100"/>
            <a:ext cx="7296150" cy="1943100"/>
            <a:chOff x="1619251" y="800429"/>
            <a:chExt cx="7296149" cy="1942771"/>
          </a:xfrm>
        </p:grpSpPr>
        <p:pic>
          <p:nvPicPr>
            <p:cNvPr id="51206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251" y="800429"/>
              <a:ext cx="3714749" cy="1942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07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200651" y="800429"/>
              <a:ext cx="3714749" cy="1942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05" name="Rectangle 3"/>
          <p:cNvSpPr txBox="1">
            <a:spLocks noChangeArrowheads="1"/>
          </p:cNvSpPr>
          <p:nvPr/>
        </p:nvSpPr>
        <p:spPr bwMode="auto">
          <a:xfrm>
            <a:off x="209550" y="0"/>
            <a:ext cx="878205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Binaurální sluchadla a implantáty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E11F92-E0B8-4EB9-9C20-6FF466793694}" type="slidenum">
              <a:rPr lang="en-US" altLang="cs-CZ" smtClean="0"/>
              <a:pPr>
                <a:defRPr/>
              </a:pPr>
              <a:t>34</a:t>
            </a:fld>
            <a:endParaRPr lang="en-US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A43230-A797-4A53-AF49-C9FABED6AA3E}" type="slidenum">
              <a:rPr lang="en-US" altLang="cs-CZ"/>
              <a:pPr>
                <a:defRPr/>
              </a:pPr>
              <a:t>35</a:t>
            </a:fld>
            <a:endParaRPr lang="en-US" altLang="cs-CZ"/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7234238" cy="637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3" name="Rectangle 3"/>
          <p:cNvSpPr>
            <a:spLocks noChangeArrowheads="1"/>
          </p:cNvSpPr>
          <p:nvPr/>
        </p:nvSpPr>
        <p:spPr bwMode="auto">
          <a:xfrm>
            <a:off x="381000" y="-304800"/>
            <a:ext cx="8153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000">
                <a:solidFill>
                  <a:schemeClr val="tx2"/>
                </a:solidFill>
                <a:latin typeface="Arial" panose="020B0604020202020204" pitchFamily="34" charset="0"/>
              </a:rPr>
              <a:t>K</a:t>
            </a:r>
            <a:r>
              <a:rPr lang="en-US" altLang="cs-CZ" sz="4000">
                <a:solidFill>
                  <a:schemeClr val="tx2"/>
                </a:solidFill>
                <a:latin typeface="Arial" panose="020B0604020202020204" pitchFamily="34" charset="0"/>
              </a:rPr>
              <a:t>ochle</a:t>
            </a:r>
            <a:r>
              <a:rPr lang="cs-CZ" altLang="cs-CZ" sz="4000">
                <a:solidFill>
                  <a:schemeClr val="tx2"/>
                </a:solidFill>
                <a:latin typeface="Arial" panose="020B0604020202020204" pitchFamily="34" charset="0"/>
              </a:rPr>
              <a:t>á</a:t>
            </a:r>
            <a:r>
              <a:rPr lang="en-US" altLang="cs-CZ" sz="4000">
                <a:solidFill>
                  <a:schemeClr val="tx2"/>
                </a:solidFill>
                <a:latin typeface="Arial" panose="020B0604020202020204" pitchFamily="34" charset="0"/>
              </a:rPr>
              <a:t>r</a:t>
            </a:r>
            <a:r>
              <a:rPr lang="cs-CZ" altLang="cs-CZ" sz="4000">
                <a:solidFill>
                  <a:schemeClr val="tx2"/>
                </a:solidFill>
                <a:latin typeface="Arial" panose="020B0604020202020204" pitchFamily="34" charset="0"/>
              </a:rPr>
              <a:t>ní</a:t>
            </a:r>
            <a:r>
              <a:rPr lang="en-US" altLang="cs-CZ" sz="4000">
                <a:solidFill>
                  <a:schemeClr val="tx2"/>
                </a:solidFill>
                <a:latin typeface="Arial" panose="020B0604020202020204" pitchFamily="34" charset="0"/>
              </a:rPr>
              <a:t> implant</a:t>
            </a:r>
            <a:r>
              <a:rPr lang="cs-CZ" altLang="cs-CZ" sz="4000">
                <a:solidFill>
                  <a:schemeClr val="tx2"/>
                </a:solidFill>
                <a:latin typeface="Arial" panose="020B0604020202020204" pitchFamily="34" charset="0"/>
              </a:rPr>
              <a:t>át</a:t>
            </a:r>
            <a:r>
              <a:rPr lang="en-US" altLang="cs-CZ" sz="400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cs-CZ" altLang="cs-CZ" sz="4000">
                <a:solidFill>
                  <a:schemeClr val="tx2"/>
                </a:solidFill>
                <a:latin typeface="Arial" panose="020B0604020202020204" pitchFamily="34" charset="0"/>
              </a:rPr>
              <a:t>- rehabilitace</a:t>
            </a:r>
            <a:endParaRPr lang="en-US" altLang="cs-CZ" sz="40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smtClean="0">
                <a:latin typeface="Arial" panose="020B0604020202020204" pitchFamily="34" charset="0"/>
              </a:rPr>
              <a:t>/48/</a:t>
            </a:r>
          </a:p>
        </p:txBody>
      </p:sp>
      <p:sp>
        <p:nvSpPr>
          <p:cNvPr id="542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D5D8DE0-F545-4A00-8EBA-05993F2E4C4F}" type="slidenum">
              <a:rPr lang="cs-CZ" altLang="cs-CZ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endParaRPr lang="cs-CZ" altLang="cs-CZ" sz="1400" smtClean="0">
              <a:latin typeface="Arial" panose="020B0604020202020204" pitchFamily="34" charset="0"/>
            </a:endParaRP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20713"/>
            <a:ext cx="8229600" cy="197326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cs-CZ" altLang="cs-CZ" sz="6600" b="1" smtClean="0">
                <a:solidFill>
                  <a:srgbClr val="FF0000"/>
                </a:solidFill>
              </a:rPr>
              <a:t>Děkuji</a:t>
            </a:r>
            <a:r>
              <a:rPr lang="cs-CZ" altLang="cs-CZ" sz="4400" b="1" smtClean="0">
                <a:solidFill>
                  <a:srgbClr val="FF0000"/>
                </a:solidFill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cs-CZ" altLang="cs-CZ" sz="4400" b="1" smtClean="0">
                <a:solidFill>
                  <a:srgbClr val="FF0000"/>
                </a:solidFill>
              </a:rPr>
              <a:t>Vám za pozornost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787900" y="3070225"/>
            <a:ext cx="3565525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000" dirty="0" smtClean="0">
                <a:solidFill>
                  <a:srgbClr val="FF6600"/>
                </a:solidFill>
              </a:rPr>
              <a:t>-Toto je v jakékoliv formě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000" dirty="0" smtClean="0">
                <a:solidFill>
                  <a:srgbClr val="FF6600"/>
                </a:solidFill>
              </a:rPr>
              <a:t>(P</a:t>
            </a:r>
            <a:r>
              <a:rPr lang="en-GB" altLang="en-US" sz="2000" dirty="0" smtClean="0">
                <a:solidFill>
                  <a:srgbClr val="FF6600"/>
                </a:solidFill>
              </a:rPr>
              <a:t>DF</a:t>
            </a:r>
            <a:r>
              <a:rPr lang="cs-CZ" altLang="en-US" sz="2000" dirty="0" smtClean="0">
                <a:solidFill>
                  <a:srgbClr val="FF6600"/>
                </a:solidFill>
              </a:rPr>
              <a:t>, P</a:t>
            </a:r>
            <a:r>
              <a:rPr lang="en-GB" altLang="en-US" sz="2000" dirty="0" smtClean="0">
                <a:solidFill>
                  <a:srgbClr val="FF6600"/>
                </a:solidFill>
              </a:rPr>
              <a:t>PT</a:t>
            </a:r>
            <a:r>
              <a:rPr lang="cs-CZ" altLang="en-US" sz="2000" dirty="0" smtClean="0">
                <a:solidFill>
                  <a:srgbClr val="FF6600"/>
                </a:solidFill>
              </a:rPr>
              <a:t>,</a:t>
            </a:r>
            <a:r>
              <a:rPr lang="en-GB" altLang="en-US" sz="2000" dirty="0" smtClean="0">
                <a:solidFill>
                  <a:srgbClr val="FF6600"/>
                </a:solidFill>
              </a:rPr>
              <a:t> PPTX</a:t>
            </a:r>
            <a:r>
              <a:rPr lang="cs-CZ" altLang="en-US" sz="2000" dirty="0" smtClean="0">
                <a:solidFill>
                  <a:srgbClr val="FF6600"/>
                </a:solidFill>
              </a:rPr>
              <a:t> atd.)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000" dirty="0" smtClean="0">
                <a:solidFill>
                  <a:srgbClr val="FF6600"/>
                </a:solidFill>
              </a:rPr>
              <a:t>neoficiální výukový materiál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  <a:defRPr/>
            </a:pPr>
            <a:r>
              <a:rPr lang="cs-CZ" altLang="en-US" sz="2000" dirty="0" smtClean="0">
                <a:solidFill>
                  <a:srgbClr val="FF6600"/>
                </a:solidFill>
              </a:rPr>
              <a:t>pro interní potřebu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  <a:defRPr/>
            </a:pPr>
            <a:r>
              <a:rPr lang="cs-CZ" altLang="en-US" sz="2000" dirty="0" smtClean="0">
                <a:solidFill>
                  <a:srgbClr val="FF6600"/>
                </a:solidFill>
              </a:rPr>
              <a:t>nešířit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  <a:defRPr/>
            </a:pPr>
            <a:r>
              <a:rPr lang="cs-CZ" altLang="en-US" sz="2000" dirty="0" smtClean="0">
                <a:solidFill>
                  <a:srgbClr val="FF6600"/>
                </a:solidFill>
              </a:rPr>
              <a:t>pro dotazy kontaktujte: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000" dirty="0" smtClean="0">
                <a:solidFill>
                  <a:srgbClr val="FF6600"/>
                </a:solidFill>
              </a:rPr>
              <a:t>Petr.Marsalek</a:t>
            </a:r>
            <a:r>
              <a:rPr lang="en-GB" altLang="en-US" sz="2000" dirty="0" smtClean="0">
                <a:solidFill>
                  <a:srgbClr val="FF6600"/>
                </a:solidFill>
              </a:rPr>
              <a:t>@LF1.CUNI.CZ</a:t>
            </a:r>
            <a:endParaRPr lang="cs-CZ" altLang="en-US" sz="2000" dirty="0" smtClean="0">
              <a:solidFill>
                <a:srgbClr val="FF6600"/>
              </a:solidFill>
            </a:endParaRPr>
          </a:p>
          <a:p>
            <a:pPr marL="342900" indent="-342900" eaLnBrk="1" hangingPunct="1">
              <a:spcBef>
                <a:spcPct val="0"/>
              </a:spcBef>
              <a:buFontTx/>
              <a:buChar char="-"/>
              <a:defRPr/>
            </a:pPr>
            <a:endParaRPr lang="en-US" altLang="en-US" sz="2000" dirty="0" smtClean="0">
              <a:solidFill>
                <a:srgbClr val="FF66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65890A-DA04-4F57-97D7-B6D3DF7AC152}" type="slidenum">
              <a:rPr lang="en-US" altLang="cs-CZ"/>
              <a:pPr>
                <a:defRPr/>
              </a:pPr>
              <a:t>4</a:t>
            </a:fld>
            <a:endParaRPr lang="en-US" altLang="cs-CZ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0"/>
            <a:ext cx="8753475" cy="646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1843088" y="6278563"/>
            <a:ext cx="33861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solidFill>
                  <a:srgbClr val="FF3300"/>
                </a:solidFill>
                <a:latin typeface="Arial" panose="020B0604020202020204" pitchFamily="34" charset="0"/>
              </a:rPr>
              <a:t>Obor řeči a zpěvu</a:t>
            </a:r>
            <a:endParaRPr lang="en-US" altLang="cs-CZ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88968-1DFD-48A8-A397-31C499593416}" type="slidenum">
              <a:rPr lang="en-US" altLang="cs-CZ"/>
              <a:pPr>
                <a:defRPr/>
              </a:pPr>
              <a:t>5</a:t>
            </a:fld>
            <a:endParaRPr lang="en-US" altLang="cs-CZ"/>
          </a:p>
        </p:txBody>
      </p:sp>
      <p:grpSp>
        <p:nvGrpSpPr>
          <p:cNvPr id="9220" name="Group 8"/>
          <p:cNvGrpSpPr>
            <a:grpSpLocks/>
          </p:cNvGrpSpPr>
          <p:nvPr/>
        </p:nvGrpSpPr>
        <p:grpSpPr bwMode="auto">
          <a:xfrm>
            <a:off x="228600" y="533400"/>
            <a:ext cx="8763000" cy="4852988"/>
            <a:chOff x="240" y="288"/>
            <a:chExt cx="5520" cy="3057"/>
          </a:xfrm>
        </p:grpSpPr>
        <p:pic>
          <p:nvPicPr>
            <p:cNvPr id="922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88"/>
              <a:ext cx="5520" cy="30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223" name="Rectangle 5"/>
            <p:cNvSpPr>
              <a:spLocks noChangeArrowheads="1"/>
            </p:cNvSpPr>
            <p:nvPr/>
          </p:nvSpPr>
          <p:spPr bwMode="auto">
            <a:xfrm>
              <a:off x="4176" y="1248"/>
              <a:ext cx="1152" cy="288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en-US" sz="4400"/>
            </a:p>
          </p:txBody>
        </p:sp>
        <p:sp>
          <p:nvSpPr>
            <p:cNvPr id="9224" name="Rectangle 6"/>
            <p:cNvSpPr>
              <a:spLocks noChangeArrowheads="1"/>
            </p:cNvSpPr>
            <p:nvPr/>
          </p:nvSpPr>
          <p:spPr bwMode="auto">
            <a:xfrm>
              <a:off x="624" y="1680"/>
              <a:ext cx="864" cy="24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en-US" sz="4400"/>
            </a:p>
          </p:txBody>
        </p:sp>
      </p:grpSp>
      <p:sp>
        <p:nvSpPr>
          <p:cNvPr id="9221" name="Text Box 7"/>
          <p:cNvSpPr txBox="1">
            <a:spLocks noChangeArrowheads="1"/>
          </p:cNvSpPr>
          <p:nvPr/>
        </p:nvSpPr>
        <p:spPr bwMode="auto">
          <a:xfrm>
            <a:off x="304800" y="5638800"/>
            <a:ext cx="82343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solidFill>
                  <a:srgbClr val="FF3300"/>
                </a:solidFill>
                <a:latin typeface="Arial" panose="020B0604020202020204" pitchFamily="34" charset="0"/>
              </a:rPr>
              <a:t>Brodmanovy arey – dvě hlavní řečová centra</a:t>
            </a:r>
            <a:endParaRPr lang="en-US" altLang="cs-CZ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8FBEC1-407C-4461-A25E-A74A6B222BC1}" type="slidenum">
              <a:rPr lang="en-US" altLang="cs-CZ"/>
              <a:pPr>
                <a:defRPr/>
              </a:pPr>
              <a:t>6</a:t>
            </a:fld>
            <a:endParaRPr lang="en-US" altLang="cs-CZ"/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955675" y="6019800"/>
            <a:ext cx="53260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solidFill>
                  <a:srgbClr val="FF3300"/>
                </a:solidFill>
                <a:latin typeface="Arial" panose="020B0604020202020204" pitchFamily="34" charset="0"/>
              </a:rPr>
              <a:t>Vnější, střední a vnitřní ucho</a:t>
            </a:r>
            <a:endParaRPr lang="en-US" altLang="cs-CZ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grpSp>
        <p:nvGrpSpPr>
          <p:cNvPr id="10245" name="Group 7"/>
          <p:cNvGrpSpPr>
            <a:grpSpLocks/>
          </p:cNvGrpSpPr>
          <p:nvPr/>
        </p:nvGrpSpPr>
        <p:grpSpPr bwMode="auto">
          <a:xfrm>
            <a:off x="0" y="1487488"/>
            <a:ext cx="8991600" cy="4456112"/>
            <a:chOff x="0" y="937"/>
            <a:chExt cx="5664" cy="2807"/>
          </a:xfrm>
        </p:grpSpPr>
        <p:pic>
          <p:nvPicPr>
            <p:cNvPr id="10246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37"/>
              <a:ext cx="5568" cy="2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247" name="Rectangle 6"/>
            <p:cNvSpPr>
              <a:spLocks noChangeArrowheads="1"/>
            </p:cNvSpPr>
            <p:nvPr/>
          </p:nvSpPr>
          <p:spPr bwMode="auto">
            <a:xfrm>
              <a:off x="3984" y="2880"/>
              <a:ext cx="1680" cy="8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en-US" sz="4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A520AA-72EF-4C63-B58E-64EF9A8BDCB4}" type="slidenum">
              <a:rPr lang="en-US" altLang="cs-CZ"/>
              <a:pPr>
                <a:defRPr/>
              </a:pPr>
              <a:t>7</a:t>
            </a:fld>
            <a:endParaRPr lang="en-US" altLang="cs-CZ"/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56260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3200" smtClean="0">
                <a:solidFill>
                  <a:srgbClr val="FF3300"/>
                </a:solidFill>
              </a:rPr>
              <a:t>Řez Cortiho orgánem</a:t>
            </a:r>
            <a:endParaRPr lang="en-US" altLang="cs-CZ" sz="3200" smtClean="0">
              <a:solidFill>
                <a:srgbClr val="FF3300"/>
              </a:solidFill>
            </a:endParaRPr>
          </a:p>
        </p:txBody>
      </p:sp>
      <p:pic>
        <p:nvPicPr>
          <p:cNvPr id="1126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304800"/>
            <a:ext cx="7772400" cy="54102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26BDF3-2AFD-4AFC-9360-113C7B2A0BA5}" type="slidenum">
              <a:rPr lang="en-US" altLang="cs-CZ"/>
              <a:pPr>
                <a:defRPr/>
              </a:pPr>
              <a:t>8</a:t>
            </a:fld>
            <a:endParaRPr lang="en-US" altLang="cs-CZ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4133850" cy="467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3340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3200" smtClean="0">
                <a:solidFill>
                  <a:srgbClr val="FF3300"/>
                </a:solidFill>
              </a:rPr>
              <a:t>Basilární membrána – pohled shora a rozvinutá do lichoběžníku</a:t>
            </a:r>
            <a:endParaRPr lang="en-US" altLang="cs-CZ" sz="3200" smtClean="0">
              <a:solidFill>
                <a:srgbClr val="FF3300"/>
              </a:solidFill>
            </a:endParaRPr>
          </a:p>
        </p:txBody>
      </p:sp>
      <p:pic>
        <p:nvPicPr>
          <p:cNvPr id="1229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4267200" cy="376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4572000" y="2895600"/>
            <a:ext cx="4114800" cy="1981200"/>
          </a:xfrm>
          <a:prstGeom prst="rect">
            <a:avLst/>
          </a:prstGeom>
          <a:solidFill>
            <a:schemeClr val="accent1">
              <a:alpha val="0"/>
            </a:schemeClr>
          </a:solidFill>
          <a:ln w="127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4400"/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5867400" y="4572000"/>
            <a:ext cx="9588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3300"/>
                </a:solidFill>
                <a:latin typeface="Arial" panose="020B0604020202020204" pitchFamily="34" charset="0"/>
              </a:rPr>
              <a:t>Délka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3300"/>
                </a:solidFill>
                <a:latin typeface="Arial" panose="020B0604020202020204" pitchFamily="34" charset="0"/>
              </a:rPr>
              <a:t>33 mm</a:t>
            </a:r>
            <a:endParaRPr lang="en-US" altLang="cs-CZ" sz="200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4325938" y="3962400"/>
            <a:ext cx="16081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3300"/>
                </a:solidFill>
                <a:latin typeface="Arial" panose="020B0604020202020204" pitchFamily="34" charset="0"/>
              </a:rPr>
              <a:t>Šířka u base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3300"/>
                </a:solidFill>
                <a:latin typeface="Arial" panose="020B0604020202020204" pitchFamily="34" charset="0"/>
              </a:rPr>
              <a:t>100 </a:t>
            </a:r>
            <a:r>
              <a:rPr lang="cs-CZ" altLang="cs-CZ" sz="2000">
                <a:solidFill>
                  <a:srgbClr val="FF3300"/>
                </a:solidFill>
                <a:latin typeface="Symbol" panose="05050102010706020507" pitchFamily="18" charset="2"/>
              </a:rPr>
              <a:t>m</a:t>
            </a:r>
            <a:r>
              <a:rPr lang="cs-CZ" altLang="cs-CZ" sz="2000">
                <a:solidFill>
                  <a:srgbClr val="FF3300"/>
                </a:solidFill>
                <a:latin typeface="Arial" panose="020B0604020202020204" pitchFamily="34" charset="0"/>
              </a:rPr>
              <a:t>m</a:t>
            </a:r>
            <a:endParaRPr lang="en-US" altLang="cs-CZ" sz="200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7342188" y="4191000"/>
            <a:ext cx="1749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3300"/>
                </a:solidFill>
                <a:latin typeface="Arial" panose="020B0604020202020204" pitchFamily="34" charset="0"/>
              </a:rPr>
              <a:t>Šířka u apexu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3300"/>
                </a:solidFill>
                <a:latin typeface="Arial" panose="020B0604020202020204" pitchFamily="34" charset="0"/>
              </a:rPr>
              <a:t>500 </a:t>
            </a:r>
            <a:r>
              <a:rPr lang="cs-CZ" altLang="cs-CZ" sz="2000">
                <a:solidFill>
                  <a:srgbClr val="FF3300"/>
                </a:solidFill>
                <a:latin typeface="Symbol" panose="05050102010706020507" pitchFamily="18" charset="2"/>
              </a:rPr>
              <a:t>m</a:t>
            </a:r>
            <a:r>
              <a:rPr lang="cs-CZ" altLang="cs-CZ" sz="2000">
                <a:solidFill>
                  <a:srgbClr val="FF3300"/>
                </a:solidFill>
                <a:latin typeface="Arial" panose="020B0604020202020204" pitchFamily="34" charset="0"/>
              </a:rPr>
              <a:t>m</a:t>
            </a:r>
            <a:endParaRPr lang="en-US" altLang="cs-CZ" sz="200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EDF9BE-C365-4023-9274-C17E72A8FF6F}" type="slidenum">
              <a:rPr lang="en-US" altLang="cs-CZ"/>
              <a:pPr>
                <a:defRPr/>
              </a:pPr>
              <a:t>9</a:t>
            </a:fld>
            <a:endParaRPr lang="en-US" altLang="cs-CZ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95600"/>
            <a:ext cx="4800600" cy="419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342313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8" name="Rectangle 4"/>
          <p:cNvSpPr>
            <a:spLocks noGrp="1" noChangeArrowheads="1"/>
          </p:cNvSpPr>
          <p:nvPr>
            <p:ph type="title"/>
          </p:nvPr>
        </p:nvSpPr>
        <p:spPr>
          <a:xfrm>
            <a:off x="4648200" y="4114800"/>
            <a:ext cx="4648200" cy="1143000"/>
          </a:xfrm>
        </p:spPr>
        <p:txBody>
          <a:bodyPr/>
          <a:lstStyle/>
          <a:p>
            <a:pPr eaLnBrk="1" hangingPunct="1"/>
            <a:r>
              <a:rPr lang="cs-CZ" altLang="cs-CZ" sz="4000" smtClean="0">
                <a:solidFill>
                  <a:srgbClr val="FF3300"/>
                </a:solidFill>
              </a:rPr>
              <a:t>Kódování zvuku – </a:t>
            </a:r>
            <a:br>
              <a:rPr lang="cs-CZ" altLang="cs-CZ" sz="4000" smtClean="0">
                <a:solidFill>
                  <a:srgbClr val="FF3300"/>
                </a:solidFill>
              </a:rPr>
            </a:br>
            <a:r>
              <a:rPr lang="cs-CZ" altLang="cs-CZ" sz="4000" smtClean="0">
                <a:solidFill>
                  <a:srgbClr val="FF3300"/>
                </a:solidFill>
              </a:rPr>
              <a:t>podle hlasitosti a</a:t>
            </a:r>
            <a:br>
              <a:rPr lang="cs-CZ" altLang="cs-CZ" sz="4000" smtClean="0">
                <a:solidFill>
                  <a:srgbClr val="FF3300"/>
                </a:solidFill>
              </a:rPr>
            </a:br>
            <a:r>
              <a:rPr lang="cs-CZ" altLang="cs-CZ" sz="4000" smtClean="0">
                <a:solidFill>
                  <a:srgbClr val="FF3300"/>
                </a:solidFill>
              </a:rPr>
              <a:t>podle frekvence</a:t>
            </a:r>
            <a:endParaRPr lang="en-US" altLang="cs-CZ" sz="4000" smtClean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1508</TotalTime>
  <Words>530</Words>
  <Application>Microsoft Office PowerPoint</Application>
  <PresentationFormat>On-screen Show (4:3)</PresentationFormat>
  <Paragraphs>169</Paragraphs>
  <Slides>36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Symbol</vt:lpstr>
      <vt:lpstr>Times New Roman</vt:lpstr>
      <vt:lpstr>Default Design</vt:lpstr>
      <vt:lpstr>Část první: Poruchy sluchu </vt:lpstr>
      <vt:lpstr>Osnova části 1</vt:lpstr>
      <vt:lpstr>Nadpis</vt:lpstr>
      <vt:lpstr>PowerPoint Presentation</vt:lpstr>
      <vt:lpstr>PowerPoint Presentation</vt:lpstr>
      <vt:lpstr>PowerPoint Presentation</vt:lpstr>
      <vt:lpstr>Řez Cortiho orgánem</vt:lpstr>
      <vt:lpstr>Basilární membrána – pohled shora a rozvinutá do lichoběžníku</vt:lpstr>
      <vt:lpstr>Kódování zvuku –  podle hlasitosti a podle frekvence</vt:lpstr>
      <vt:lpstr>PowerPoint Presentation</vt:lpstr>
      <vt:lpstr>PowerPoint Presentation</vt:lpstr>
      <vt:lpstr>PowerPoint Presentation</vt:lpstr>
      <vt:lpstr>PowerPoint Presentation</vt:lpstr>
      <vt:lpstr>Sluchová kůra, lokalizace (Where) a objekty (What)</vt:lpstr>
      <vt:lpstr>PowerPoint Presentation</vt:lpstr>
      <vt:lpstr>PowerPoint Presentation</vt:lpstr>
      <vt:lpstr>PowerPoint Presentation</vt:lpstr>
      <vt:lpstr>PowerPoint Presentation</vt:lpstr>
      <vt:lpstr>Část další: Řeč, ontogeneze, vnímání a produkce. Protézování sluchu, kochleární implantáty.</vt:lpstr>
      <vt:lpstr>PowerPoint Presentation</vt:lpstr>
      <vt:lpstr>PowerPoint Presentation</vt:lpstr>
      <vt:lpstr>Vývojová stadia rozvoje řeči</vt:lpstr>
      <vt:lpstr>PowerPoint Presentation</vt:lpstr>
      <vt:lpstr>PowerPoint Presentation</vt:lpstr>
      <vt:lpstr>Formanty anglických samohlásek </vt:lpstr>
      <vt:lpstr>PowerPoint Presentation</vt:lpstr>
      <vt:lpstr>PowerPoint Presentation</vt:lpstr>
      <vt:lpstr>Zpracování řeči v centrech mozkové kůry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Model of a Mechanoreceptor and Sensory Circuit in the Fruit Fly</dc:title>
  <dc:creator>pm</dc:creator>
  <cp:lastModifiedBy>marsalek</cp:lastModifiedBy>
  <cp:revision>279</cp:revision>
  <cp:lastPrinted>2019-05-06T12:22:24Z</cp:lastPrinted>
  <dcterms:created xsi:type="dcterms:W3CDTF">2006-02-25T12:06:19Z</dcterms:created>
  <dcterms:modified xsi:type="dcterms:W3CDTF">2024-02-22T17:18:36Z</dcterms:modified>
</cp:coreProperties>
</file>