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3" r:id="rId3"/>
    <p:sldId id="358" r:id="rId4"/>
    <p:sldId id="385" r:id="rId5"/>
    <p:sldId id="386" r:id="rId6"/>
    <p:sldId id="359" r:id="rId7"/>
    <p:sldId id="361" r:id="rId8"/>
    <p:sldId id="362" r:id="rId9"/>
    <p:sldId id="377" r:id="rId10"/>
    <p:sldId id="374" r:id="rId11"/>
    <p:sldId id="376" r:id="rId12"/>
    <p:sldId id="378" r:id="rId13"/>
    <p:sldId id="363" r:id="rId14"/>
    <p:sldId id="364" r:id="rId15"/>
    <p:sldId id="379" r:id="rId16"/>
    <p:sldId id="380" r:id="rId17"/>
    <p:sldId id="329" r:id="rId18"/>
    <p:sldId id="257" r:id="rId19"/>
    <p:sldId id="348" r:id="rId20"/>
    <p:sldId id="289" r:id="rId21"/>
    <p:sldId id="286" r:id="rId22"/>
    <p:sldId id="296" r:id="rId23"/>
    <p:sldId id="381" r:id="rId24"/>
    <p:sldId id="382" r:id="rId25"/>
    <p:sldId id="305" r:id="rId26"/>
    <p:sldId id="383" r:id="rId27"/>
    <p:sldId id="384" r:id="rId28"/>
    <p:sldId id="354" r:id="rId29"/>
    <p:sldId id="298" r:id="rId30"/>
    <p:sldId id="297" r:id="rId31"/>
    <p:sldId id="366" r:id="rId32"/>
    <p:sldId id="299" r:id="rId33"/>
    <p:sldId id="300" r:id="rId34"/>
    <p:sldId id="301" r:id="rId35"/>
    <p:sldId id="294" r:id="rId36"/>
    <p:sldId id="306" r:id="rId37"/>
    <p:sldId id="295" r:id="rId38"/>
    <p:sldId id="290" r:id="rId39"/>
    <p:sldId id="330" r:id="rId40"/>
    <p:sldId id="373" r:id="rId41"/>
  </p:sldIdLst>
  <p:sldSz cx="9144000" cy="6858000" type="screen4x3"/>
  <p:notesSz cx="7099300" cy="10223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19" autoAdjust="0"/>
    <p:restoredTop sz="94673" autoAdjust="0"/>
  </p:normalViewPr>
  <p:slideViewPr>
    <p:cSldViewPr>
      <p:cViewPr varScale="1">
        <p:scale>
          <a:sx n="116" d="100"/>
          <a:sy n="116" d="100"/>
        </p:scale>
        <p:origin x="8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ED92B4-CF7E-4423-8150-4E85ED7311E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5175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4C1346-5AC9-4BF7-93C9-4C5511EE95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377616-C483-46D4-9252-CA402B98822E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7064C6-69FF-4E49-8A9C-9551E0CFC116}" type="slidenum">
              <a:rPr lang="en-US" altLang="cs-CZ" smtClean="0"/>
              <a:pPr/>
              <a:t>6</a:t>
            </a:fld>
            <a:endParaRPr lang="en-US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06987" cy="3830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91000" tIns="45500" rIns="91000" bIns="45500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57CA-9F34-43F6-A0DB-E45D630B2F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4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4AED-B762-46B8-A611-FFC7DE23D6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91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8240-7712-46EC-A286-D5FC2C961F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114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63F4-EFCC-4BD4-93D9-5BEEDD28A3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14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F3C8-E67B-46AB-8BC4-1E509B0B3B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06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3841-6C9F-487F-A8BF-A81464516F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2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91B1-6C99-4097-8853-5D39D66AEF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06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717B-2874-4B26-AC64-47E25FE1B9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59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785F-86F9-4F17-BAA4-5EAD588C3E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572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C349-707C-454F-89C5-EC669A073E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18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C0B0-FA49-4F17-A019-2EB3623005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53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2069-9F2F-4575-86A3-C7C6C53A07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56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97E4B6-4D22-4AFA-AF6C-4143C988BE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708CB-452A-4B09-AE8E-4DF946DD112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2514600"/>
          </a:xfrm>
        </p:spPr>
        <p:txBody>
          <a:bodyPr anchor="ctr"/>
          <a:lstStyle/>
          <a:p>
            <a:pPr eaLnBrk="1" hangingPunct="1"/>
            <a:r>
              <a:rPr lang="en-US" altLang="cs-CZ" sz="4400" smtClean="0">
                <a:solidFill>
                  <a:schemeClr val="accent2"/>
                </a:solidFill>
              </a:rPr>
              <a:t>Patho</a:t>
            </a:r>
            <a:r>
              <a:rPr lang="cs-CZ" altLang="cs-CZ" sz="4400" smtClean="0">
                <a:solidFill>
                  <a:schemeClr val="accent2"/>
                </a:solidFill>
              </a:rPr>
              <a:t>logical P</a:t>
            </a:r>
            <a:r>
              <a:rPr lang="en-US" altLang="cs-CZ" sz="4400" smtClean="0">
                <a:solidFill>
                  <a:schemeClr val="accent2"/>
                </a:solidFill>
              </a:rPr>
              <a:t>hysiology</a:t>
            </a:r>
            <a:r>
              <a:rPr lang="cs-CZ" altLang="cs-CZ" sz="4400" smtClean="0">
                <a:solidFill>
                  <a:schemeClr val="accent2"/>
                </a:solidFill>
              </a:rPr>
              <a:t> </a:t>
            </a:r>
            <a:r>
              <a:rPr lang="en-US" altLang="cs-CZ" sz="4400" smtClean="0">
                <a:solidFill>
                  <a:schemeClr val="accent2"/>
                </a:solidFill>
              </a:rPr>
              <a:t>of </a:t>
            </a:r>
            <a:r>
              <a:rPr lang="cs-CZ" altLang="cs-CZ" sz="4400" smtClean="0">
                <a:solidFill>
                  <a:schemeClr val="accent2"/>
                </a:solidFill>
              </a:rPr>
              <a:t/>
            </a:r>
            <a:br>
              <a:rPr lang="cs-CZ" altLang="cs-CZ" sz="4400" smtClean="0">
                <a:solidFill>
                  <a:schemeClr val="accent2"/>
                </a:solidFill>
              </a:rPr>
            </a:br>
            <a:r>
              <a:rPr lang="en-US" altLang="cs-CZ" sz="4400" smtClean="0">
                <a:solidFill>
                  <a:schemeClr val="accent2"/>
                </a:solidFill>
              </a:rPr>
              <a:t>N</a:t>
            </a:r>
            <a:r>
              <a:rPr lang="cs-CZ" altLang="cs-CZ" sz="4400" smtClean="0">
                <a:solidFill>
                  <a:schemeClr val="accent2"/>
                </a:solidFill>
              </a:rPr>
              <a:t>e</a:t>
            </a:r>
            <a:r>
              <a:rPr lang="en-US" altLang="cs-CZ" sz="4400" smtClean="0">
                <a:solidFill>
                  <a:schemeClr val="accent2"/>
                </a:solidFill>
              </a:rPr>
              <a:t>rvous System</a:t>
            </a:r>
            <a:r>
              <a:rPr lang="cs-CZ" altLang="cs-CZ" sz="4400" smtClean="0">
                <a:solidFill>
                  <a:schemeClr val="accent2"/>
                </a:solidFill>
              </a:rPr>
              <a:t>:</a:t>
            </a:r>
            <a:br>
              <a:rPr lang="cs-CZ" altLang="cs-CZ" sz="4400" smtClean="0">
                <a:solidFill>
                  <a:schemeClr val="accent2"/>
                </a:solidFill>
              </a:rPr>
            </a:br>
            <a:r>
              <a:rPr lang="cs-CZ" altLang="cs-CZ" sz="4400" smtClean="0">
                <a:solidFill>
                  <a:schemeClr val="accent2"/>
                </a:solidFill>
              </a:rPr>
              <a:t>Neuro 1 - </a:t>
            </a:r>
            <a:r>
              <a:rPr lang="en-US" altLang="cs-CZ" sz="4400" smtClean="0">
                <a:solidFill>
                  <a:schemeClr val="accent2"/>
                </a:solidFill>
              </a:rPr>
              <a:t>Pain</a:t>
            </a:r>
            <a:endParaRPr lang="cs-CZ" altLang="cs-CZ" sz="4400" smtClean="0">
              <a:solidFill>
                <a:schemeClr val="accent2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24400"/>
            <a:ext cx="7543800" cy="175260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Dep</a:t>
            </a:r>
            <a:r>
              <a:rPr lang="en-US" altLang="cs-CZ" sz="3200" dirty="0" err="1" smtClean="0"/>
              <a:t>artmen</a:t>
            </a:r>
            <a:r>
              <a:rPr lang="cs-CZ" altLang="cs-CZ" sz="3200" dirty="0" smtClean="0"/>
              <a:t>t </a:t>
            </a:r>
            <a:r>
              <a:rPr lang="en-US" altLang="cs-CZ" sz="3200" dirty="0" smtClean="0"/>
              <a:t>of </a:t>
            </a:r>
            <a:r>
              <a:rPr lang="cs-CZ" altLang="cs-CZ" sz="3200" dirty="0" smtClean="0"/>
              <a:t>pathological physiology</a:t>
            </a:r>
          </a:p>
          <a:p>
            <a:pPr eaLnBrk="1" hangingPunct="1"/>
            <a:r>
              <a:rPr lang="cs-CZ" altLang="cs-CZ" sz="3200" dirty="0" smtClean="0"/>
              <a:t>First</a:t>
            </a:r>
            <a:r>
              <a:rPr lang="cs-CZ" altLang="cs-CZ" sz="3200" dirty="0"/>
              <a:t> </a:t>
            </a:r>
            <a:r>
              <a:rPr lang="cs-CZ" altLang="cs-CZ" sz="3200" dirty="0" smtClean="0"/>
              <a:t>Medical Faculty, CUNI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C82C2-F967-447E-858B-323831B5F3D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788"/>
            <a:ext cx="4191000" cy="652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/40/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0470F-2C54-42E9-B575-70D1DF5BABC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913313" y="-76200"/>
            <a:ext cx="41544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Exponents in the Stevens (power) law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755650"/>
            <a:ext cx="43148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R - (response) subjective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S - (stimulus) physical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S</a:t>
            </a:r>
            <a:r>
              <a:rPr lang="cs-CZ" altLang="cs-CZ" sz="2000" b="1" baseline="-25000">
                <a:solidFill>
                  <a:srgbClr val="800080"/>
                </a:solidFill>
              </a:rPr>
              <a:t>0</a:t>
            </a:r>
            <a:r>
              <a:rPr lang="cs-CZ" altLang="cs-CZ" sz="2000" b="1">
                <a:solidFill>
                  <a:srgbClr val="800080"/>
                </a:solidFill>
              </a:rPr>
              <a:t> - threshold stimulus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A - constant of proportion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N - exponent</a:t>
            </a:r>
            <a:endParaRPr lang="en-US" altLang="cs-CZ" sz="2000" b="1">
              <a:solidFill>
                <a:srgbClr val="800080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28600" y="5580063"/>
          <a:ext cx="26590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Rovnice" r:id="rId4" imgW="838088" imgH="190612" progId="Equation.3">
                  <p:embed/>
                </p:oleObj>
              </mc:Choice>
              <mc:Fallback>
                <p:oleObj name="Rovnice" r:id="rId4" imgW="838088" imgH="1906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80063"/>
                        <a:ext cx="265906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28600" y="3638550"/>
          <a:ext cx="30337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Rovnice" r:id="rId6" imgW="971550" imgH="171450" progId="Equation.3">
                  <p:embed/>
                </p:oleObj>
              </mc:Choice>
              <mc:Fallback>
                <p:oleObj name="Rovnice" r:id="rId6" imgW="971550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38550"/>
                        <a:ext cx="30337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228600" y="2589213"/>
            <a:ext cx="26590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Weber – Fechner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(logarithmic) law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4346" name="Text Box 3"/>
          <p:cNvSpPr txBox="1">
            <a:spLocks noChangeArrowheads="1"/>
          </p:cNvSpPr>
          <p:nvPr/>
        </p:nvSpPr>
        <p:spPr bwMode="auto">
          <a:xfrm>
            <a:off x="228600" y="4530725"/>
            <a:ext cx="18764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Stevens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(power) law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4347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3262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Psychophysical laws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E536D-F5B0-4B4E-A29D-0C99C51C7B1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3400" y="3352800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accent2"/>
                </a:solidFill>
              </a:rPr>
              <a:t>... other ways of objective investigation of sensory perception, including somatosensation and pain...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2EF612-7DB4-4DFE-A399-C2F1F5BCBF1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altLang="cs-CZ" sz="3200" b="1" smtClean="0"/>
              <a:t>Evoked potentials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52400" y="4743450"/>
            <a:ext cx="3810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Measurement </a:t>
            </a:r>
            <a:r>
              <a:rPr lang="en-GB" altLang="cs-CZ" sz="1800"/>
              <a:t>p</a:t>
            </a:r>
            <a:r>
              <a:rPr lang="cs-CZ" altLang="cs-CZ" sz="1800"/>
              <a:t>rinciple: </a:t>
            </a:r>
            <a:r>
              <a:rPr lang="en-GB" altLang="cs-CZ" sz="1800"/>
              <a:t>r</a:t>
            </a:r>
            <a:r>
              <a:rPr lang="cs-CZ" altLang="cs-CZ" sz="1800"/>
              <a:t>epeated EEG response to stimulus is summed up </a:t>
            </a:r>
            <a:r>
              <a:rPr lang="en-GB" altLang="cs-CZ" sz="1800"/>
              <a:t>(</a:t>
            </a:r>
            <a:r>
              <a:rPr lang="cs-CZ" altLang="cs-CZ" sz="1800"/>
              <a:t>averaged)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/>
              <a:t>The sensory response is a result</a:t>
            </a:r>
            <a:endParaRPr lang="en-US" altLang="cs-CZ" sz="180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4191000" y="5297488"/>
            <a:ext cx="449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/>
              <a:t>Example</a:t>
            </a:r>
            <a:r>
              <a:rPr lang="cs-CZ" altLang="cs-CZ" sz="1800"/>
              <a:t>: evok</a:t>
            </a:r>
            <a:r>
              <a:rPr lang="en-GB" altLang="cs-CZ" sz="1800"/>
              <a:t>ed</a:t>
            </a:r>
            <a:r>
              <a:rPr lang="cs-CZ" altLang="cs-CZ" sz="1800"/>
              <a:t> poten</a:t>
            </a:r>
            <a:r>
              <a:rPr lang="en-GB" altLang="cs-CZ" sz="1800"/>
              <a:t>tials of different parts of the auditory pathway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9B8BD-FB6F-420B-AF6F-B1AD99A283C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b="1">
                <a:solidFill>
                  <a:schemeClr val="tx2"/>
                </a:solidFill>
              </a:rPr>
              <a:t>Evoked potentials – auditory as example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7353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Objective Audiometry: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Brainstem or cortical evoked response audiometry BERA (CERA</a:t>
            </a:r>
            <a:r>
              <a:rPr lang="cs-CZ" altLang="cs-CZ" sz="1800"/>
              <a:t>, CZ</a:t>
            </a:r>
            <a:r>
              <a:rPr lang="en-US" altLang="cs-CZ" sz="1800"/>
              <a:t>)</a:t>
            </a:r>
            <a:r>
              <a:rPr lang="cs-CZ" altLang="cs-CZ" sz="18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Auditory Brainstem Response (ABR)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2C98EA-AE70-47DB-89CC-9806D5FBBA6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7924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00B050"/>
                </a:solidFill>
              </a:rPr>
              <a:t>Somatosensoric EP (SEP) – mechanical or electrical stimulation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stimulus duration 2 - 300 ms, repetition rate up to 3 Hz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recorded from various locations in correspondence to stimulations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typical sequence (positive and negative EEG waves)</a:t>
            </a:r>
          </a:p>
          <a:p>
            <a:pPr eaLnBrk="1" hangingPunct="1">
              <a:defRPr/>
            </a:pPr>
            <a:r>
              <a:rPr lang="cs-CZ" sz="2400" dirty="0"/>
              <a:t>P1	N1	P2	N2	P3	N3</a:t>
            </a:r>
          </a:p>
          <a:p>
            <a:pPr eaLnBrk="1" hangingPunct="1">
              <a:defRPr/>
            </a:pPr>
            <a:r>
              <a:rPr lang="cs-CZ" sz="2400" dirty="0"/>
              <a:t>16 ms 20 ms 28 ms 33 ms 43 ms 50 ms</a:t>
            </a:r>
          </a:p>
          <a:p>
            <a:pPr eaLnBrk="1" hangingPunct="1">
              <a:defRPr/>
            </a:pPr>
            <a:r>
              <a:rPr lang="cs-CZ" sz="2400" dirty="0"/>
              <a:t>typical use: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during spinal cord surgery – continuous checkup of CNS conditions</a:t>
            </a:r>
          </a:p>
          <a:p>
            <a:pPr eaLnBrk="1" hangingPunct="1">
              <a:defRPr/>
            </a:pPr>
            <a:r>
              <a:rPr lang="cs-CZ" sz="2400" dirty="0"/>
              <a:t>- prolonged latency in multiple sclerosis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3124200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rgbClr val="00B050"/>
                </a:solidFill>
              </a:rPr>
              <a:t>Only experimental: is maping of pain using functional magnetic resonance imaging, fMRI</a:t>
            </a:r>
            <a:r>
              <a:rPr lang="en-GB" altLang="cs-CZ" sz="4000" smtClean="0">
                <a:solidFill>
                  <a:srgbClr val="00B050"/>
                </a:solidFill>
              </a:rPr>
              <a:t>; </a:t>
            </a:r>
            <a:r>
              <a:rPr lang="cs-CZ" altLang="cs-CZ" sz="4000" smtClean="0">
                <a:solidFill>
                  <a:srgbClr val="00B050"/>
                </a:solidFill>
              </a:rPr>
              <a:t>differentiation between painful and neutral stimulation in somatosensation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8BA09-1DB4-45D3-A364-E1D7DC1444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3400" y="3773488"/>
            <a:ext cx="80835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In practice only specialized centers dispose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with the avanced methods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How is diagnosis and fighting with pain in medical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practice?...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457A1-B046-48D4-82FD-B3A6B71843E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smtClean="0">
                <a:solidFill>
                  <a:schemeClr val="accent2"/>
                </a:solidFill>
              </a:rPr>
              <a:t>Biological and Pharmacological Approach to Pain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330B0-18D7-4DEA-ABA9-4FD8CD6E0BF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/>
          </a:p>
        </p:txBody>
      </p:sp>
      <p:sp>
        <p:nvSpPr>
          <p:cNvPr id="2150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381000"/>
          </a:xfrm>
          <a:noFill/>
        </p:spPr>
        <p:txBody>
          <a:bodyPr/>
          <a:lstStyle/>
          <a:p>
            <a:pPr eaLnBrk="1" hangingPunct="1"/>
            <a:r>
              <a:rPr lang="en-US" altLang="cs-CZ" sz="2000" smtClean="0">
                <a:solidFill>
                  <a:schemeClr val="tx1"/>
                </a:solidFill>
              </a:rPr>
              <a:t>CGRP (Calcitonin-gene related peptide), SP (Peptide substance)</a:t>
            </a:r>
            <a:endParaRPr lang="cs-CZ" altLang="cs-CZ" sz="2000" smtClean="0">
              <a:solidFill>
                <a:schemeClr val="tx1"/>
              </a:solidFill>
            </a:endParaRPr>
          </a:p>
        </p:txBody>
      </p: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7696200" y="5257800"/>
            <a:ext cx="685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157CA-7AB6-4F05-91A0-54732BB03CF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</a:rPr>
              <a:t>Tissue injury leads to painful sensation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Pain</a:t>
            </a:r>
            <a:r>
              <a:rPr lang="cs-CZ" altLang="cs-CZ" sz="24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1 </a:t>
            </a:r>
            <a:r>
              <a:rPr lang="en-US" altLang="cs-CZ" sz="2400" dirty="0"/>
              <a:t>is a </a:t>
            </a:r>
            <a:r>
              <a:rPr lang="cs-CZ" altLang="cs-CZ" sz="2400" dirty="0"/>
              <a:t>warning</a:t>
            </a:r>
            <a:r>
              <a:rPr lang="en-US" altLang="cs-CZ" sz="2400" dirty="0"/>
              <a:t> that something goes wrong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2 </a:t>
            </a:r>
            <a:r>
              <a:rPr lang="en-US" altLang="cs-CZ" sz="2400" dirty="0"/>
              <a:t>helpful to</a:t>
            </a:r>
            <a:r>
              <a:rPr lang="cs-CZ" altLang="cs-CZ" sz="2400" dirty="0"/>
              <a:t> diagnostic</a:t>
            </a:r>
            <a:r>
              <a:rPr lang="en-US" altLang="cs-CZ" sz="2400" dirty="0"/>
              <a:t>s</a:t>
            </a:r>
            <a:r>
              <a:rPr lang="cs-CZ" altLang="cs-CZ" sz="2400" dirty="0"/>
              <a:t> a</a:t>
            </a:r>
            <a:r>
              <a:rPr lang="en-US" altLang="cs-CZ" sz="2400" dirty="0" err="1"/>
              <a:t>nd</a:t>
            </a:r>
            <a:r>
              <a:rPr lang="cs-CZ" altLang="cs-CZ" sz="2400" dirty="0"/>
              <a:t> lo</a:t>
            </a:r>
            <a:r>
              <a:rPr lang="en-US" altLang="cs-CZ" sz="2400" dirty="0"/>
              <a:t>c</a:t>
            </a:r>
            <a:r>
              <a:rPr lang="cs-CZ" altLang="cs-CZ" sz="2400" dirty="0"/>
              <a:t>aliza</a:t>
            </a:r>
            <a:r>
              <a:rPr lang="en-US" altLang="cs-CZ" sz="2400" dirty="0" err="1"/>
              <a:t>tion</a:t>
            </a:r>
            <a:r>
              <a:rPr lang="cs-CZ" altLang="cs-CZ" sz="2400" dirty="0"/>
              <a:t> pat</a:t>
            </a:r>
            <a:r>
              <a:rPr lang="en-US" altLang="cs-CZ" sz="2400" dirty="0"/>
              <a:t>h</a:t>
            </a:r>
            <a:r>
              <a:rPr lang="cs-CZ" altLang="cs-CZ" sz="2400" dirty="0"/>
              <a:t>ologi</a:t>
            </a:r>
            <a:r>
              <a:rPr lang="en-US" altLang="cs-CZ" sz="2400" dirty="0" err="1"/>
              <a:t>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3 </a:t>
            </a:r>
            <a:r>
              <a:rPr lang="en-US" altLang="cs-CZ" sz="2400" dirty="0"/>
              <a:t>can be </a:t>
            </a:r>
            <a:r>
              <a:rPr lang="cs-CZ" altLang="cs-CZ" sz="2400" dirty="0"/>
              <a:t>pat</a:t>
            </a:r>
            <a:r>
              <a:rPr lang="en-US" altLang="cs-CZ" sz="2400" dirty="0"/>
              <a:t>h</a:t>
            </a:r>
            <a:r>
              <a:rPr lang="cs-CZ" altLang="cs-CZ" sz="2400" dirty="0"/>
              <a:t>ologic, </a:t>
            </a:r>
            <a:r>
              <a:rPr lang="cs-CZ" altLang="cs-CZ" sz="2400" dirty="0" smtClean="0"/>
              <a:t>annoying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beyond the purpose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Psychological </a:t>
            </a:r>
            <a:r>
              <a:rPr lang="en-US" altLang="cs-CZ" sz="2400" dirty="0"/>
              <a:t>pain components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3300"/>
                </a:solidFill>
              </a:rPr>
              <a:t>The algothymic</a:t>
            </a:r>
            <a:r>
              <a:rPr lang="en-US" altLang="cs-CZ" sz="2400" b="1" dirty="0" smtClean="0">
                <a:solidFill>
                  <a:srgbClr val="FF3300"/>
                </a:solidFill>
              </a:rPr>
              <a:t> </a:t>
            </a:r>
            <a:r>
              <a:rPr lang="en-US" altLang="cs-CZ" sz="2400" dirty="0"/>
              <a:t>component</a:t>
            </a:r>
            <a:r>
              <a:rPr lang="cs-CZ" altLang="cs-CZ" sz="2400" dirty="0"/>
              <a:t> </a:t>
            </a:r>
            <a:r>
              <a:rPr lang="en-US" altLang="cs-CZ" sz="2400" dirty="0"/>
              <a:t>is its </a:t>
            </a:r>
            <a:r>
              <a:rPr lang="cs-CZ" altLang="cs-CZ" sz="2400" dirty="0"/>
              <a:t>emo</a:t>
            </a:r>
            <a:r>
              <a:rPr lang="en-US" altLang="cs-CZ" sz="2400" dirty="0"/>
              <a:t>t</a:t>
            </a:r>
            <a:r>
              <a:rPr lang="cs-CZ" altLang="cs-CZ" sz="2400" dirty="0"/>
              <a:t>ion</a:t>
            </a:r>
            <a:r>
              <a:rPr lang="en-US" altLang="cs-CZ" sz="2400" dirty="0"/>
              <a:t>a</a:t>
            </a:r>
            <a:r>
              <a:rPr lang="cs-CZ" altLang="cs-CZ" sz="2400" dirty="0"/>
              <a:t>l</a:t>
            </a:r>
            <a:r>
              <a:rPr lang="en-US" altLang="cs-CZ" sz="2400" dirty="0"/>
              <a:t> context</a:t>
            </a:r>
            <a:endParaRPr lang="cs-CZ" altLang="cs-CZ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3300"/>
                </a:solidFill>
              </a:rPr>
              <a:t>The algognostic </a:t>
            </a:r>
            <a:r>
              <a:rPr lang="en-US" altLang="cs-CZ" sz="2400" dirty="0"/>
              <a:t>component </a:t>
            </a:r>
            <a:r>
              <a:rPr lang="en-US" altLang="cs-CZ" sz="2400" dirty="0" smtClean="0"/>
              <a:t>says</a:t>
            </a:r>
            <a:r>
              <a:rPr lang="cs-CZ" altLang="cs-CZ" sz="2400" dirty="0" smtClean="0"/>
              <a:t> </a:t>
            </a:r>
            <a:r>
              <a:rPr lang="en-US" altLang="cs-CZ" sz="2400" dirty="0"/>
              <a:t>where, </a:t>
            </a:r>
            <a:r>
              <a:rPr lang="en-US" altLang="cs-CZ" sz="2400" dirty="0" smtClean="0"/>
              <a:t>what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a</a:t>
            </a:r>
            <a:r>
              <a:rPr lang="en-US" altLang="cs-CZ" sz="2400" dirty="0" err="1"/>
              <a:t>nd</a:t>
            </a:r>
            <a:r>
              <a:rPr lang="cs-CZ" altLang="cs-CZ" sz="2400" dirty="0"/>
              <a:t> </a:t>
            </a:r>
            <a:r>
              <a:rPr lang="en-US" altLang="cs-CZ" sz="2400" dirty="0"/>
              <a:t>how much it gets wrong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Pains </a:t>
            </a:r>
            <a:r>
              <a:rPr lang="cs-CZ" altLang="cs-CZ" sz="2400" dirty="0" smtClean="0"/>
              <a:t>that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lose the warning purpose are </a:t>
            </a:r>
            <a:r>
              <a:rPr lang="cs-CZ" altLang="cs-CZ" sz="2400" b="1" dirty="0">
                <a:solidFill>
                  <a:srgbClr val="FF3300"/>
                </a:solidFill>
              </a:rPr>
              <a:t>…neuralgi</a:t>
            </a:r>
            <a:r>
              <a:rPr lang="en-US" altLang="cs-CZ" sz="2400" b="1" dirty="0">
                <a:solidFill>
                  <a:srgbClr val="FF3300"/>
                </a:solidFill>
              </a:rPr>
              <a:t>c pains </a:t>
            </a:r>
            <a:r>
              <a:rPr lang="en-US" altLang="cs-CZ" sz="2400" dirty="0"/>
              <a:t>neurologic investigation shows no deviation from </a:t>
            </a:r>
            <a:r>
              <a:rPr lang="cs-CZ" altLang="cs-CZ" sz="2400" dirty="0" smtClean="0"/>
              <a:t>the </a:t>
            </a:r>
            <a:r>
              <a:rPr lang="en-US" altLang="cs-CZ" sz="2400" dirty="0" smtClean="0"/>
              <a:t>norm</a:t>
            </a:r>
            <a:r>
              <a:rPr lang="en-US" altLang="cs-CZ" sz="2400" dirty="0"/>
              <a:t>.</a:t>
            </a:r>
            <a:endParaRPr lang="cs-CZ" altLang="cs-CZ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Psycho</a:t>
            </a:r>
            <a:r>
              <a:rPr lang="en-US" altLang="cs-CZ" sz="1800" dirty="0" err="1"/>
              <a:t>ph</a:t>
            </a:r>
            <a:r>
              <a:rPr lang="cs-CZ" altLang="cs-CZ" sz="1800" dirty="0"/>
              <a:t>y</a:t>
            </a:r>
            <a:r>
              <a:rPr lang="en-US" altLang="cs-CZ" sz="1800" dirty="0" err="1"/>
              <a:t>sics</a:t>
            </a:r>
            <a:r>
              <a:rPr lang="cs-CZ" altLang="cs-CZ" sz="1800" dirty="0"/>
              <a:t>: - n</a:t>
            </a:r>
            <a:r>
              <a:rPr lang="en-US" altLang="cs-CZ" sz="1800" dirty="0"/>
              <a:t>o</a:t>
            </a:r>
            <a:r>
              <a:rPr lang="cs-CZ" altLang="cs-CZ" sz="1800" dirty="0"/>
              <a:t> </a:t>
            </a:r>
            <a:r>
              <a:rPr lang="en-US" altLang="cs-CZ" sz="1800" dirty="0"/>
              <a:t>relation</a:t>
            </a:r>
            <a:r>
              <a:rPr lang="cs-CZ" altLang="cs-CZ" sz="1800" dirty="0"/>
              <a:t> </a:t>
            </a:r>
            <a:r>
              <a:rPr lang="en-US" altLang="cs-CZ" sz="1800" dirty="0"/>
              <a:t>between</a:t>
            </a:r>
            <a:r>
              <a:rPr lang="cs-CZ" altLang="cs-CZ" sz="1800" dirty="0"/>
              <a:t> </a:t>
            </a:r>
            <a:r>
              <a:rPr lang="en-US" altLang="cs-CZ" sz="1800" dirty="0"/>
              <a:t>stimulus </a:t>
            </a:r>
            <a:r>
              <a:rPr lang="cs-CZ" altLang="cs-CZ" sz="1800" dirty="0"/>
              <a:t>inten</a:t>
            </a:r>
            <a:r>
              <a:rPr lang="en-US" altLang="cs-CZ" sz="1800" dirty="0" err="1"/>
              <a:t>sity</a:t>
            </a:r>
            <a:r>
              <a:rPr lang="cs-CZ" altLang="cs-CZ" sz="1800" dirty="0"/>
              <a:t> a</a:t>
            </a:r>
            <a:r>
              <a:rPr lang="en-US" altLang="cs-CZ" sz="1800" dirty="0" err="1"/>
              <a:t>nd</a:t>
            </a:r>
            <a:r>
              <a:rPr lang="cs-CZ" altLang="cs-CZ" sz="1800" dirty="0"/>
              <a:t> </a:t>
            </a:r>
            <a:r>
              <a:rPr lang="en-US" altLang="cs-CZ" sz="1800" dirty="0"/>
              <a:t>percept intensity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- there is </a:t>
            </a:r>
            <a:r>
              <a:rPr lang="cs-CZ" altLang="cs-CZ" sz="1800" dirty="0" smtClean="0"/>
              <a:t>a </a:t>
            </a:r>
            <a:r>
              <a:rPr lang="en-US" altLang="cs-CZ" sz="1800" dirty="0" smtClean="0"/>
              <a:t>continuous </a:t>
            </a:r>
            <a:r>
              <a:rPr lang="en-US" altLang="cs-CZ" sz="1800" dirty="0"/>
              <a:t>transition between various touch and pain sensations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tickling</a:t>
            </a:r>
            <a:r>
              <a:rPr lang="cs-CZ" altLang="cs-CZ" sz="1800" dirty="0"/>
              <a:t>, </a:t>
            </a:r>
            <a:r>
              <a:rPr lang="en-US" altLang="cs-CZ" sz="1800" dirty="0"/>
              <a:t>sharp point touch</a:t>
            </a:r>
            <a:r>
              <a:rPr lang="cs-CZ" altLang="cs-CZ" sz="1800" dirty="0"/>
              <a:t>, </a:t>
            </a:r>
            <a:r>
              <a:rPr lang="en-US" altLang="cs-CZ" sz="1800" dirty="0"/>
              <a:t>warm</a:t>
            </a:r>
            <a:r>
              <a:rPr lang="cs-CZ" altLang="cs-CZ" sz="1800" dirty="0"/>
              <a:t>, </a:t>
            </a:r>
            <a:r>
              <a:rPr lang="en-US" altLang="cs-CZ" sz="1800" dirty="0"/>
              <a:t>cold vs.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itching</a:t>
            </a:r>
            <a:r>
              <a:rPr lang="cs-CZ" altLang="cs-CZ" sz="1800" dirty="0"/>
              <a:t>, </a:t>
            </a:r>
            <a:r>
              <a:rPr lang="en-US" altLang="cs-CZ" sz="1800" dirty="0"/>
              <a:t>puncture</a:t>
            </a:r>
            <a:r>
              <a:rPr lang="cs-CZ" altLang="cs-CZ" sz="1800" dirty="0"/>
              <a:t>, </a:t>
            </a:r>
            <a:r>
              <a:rPr lang="en-US" altLang="cs-CZ" sz="1800" dirty="0"/>
              <a:t>scalding (</a:t>
            </a:r>
            <a:r>
              <a:rPr lang="cs-CZ" altLang="cs-CZ" sz="1800" dirty="0"/>
              <a:t>opaření</a:t>
            </a:r>
            <a:r>
              <a:rPr lang="en-US" altLang="cs-CZ" sz="1800" dirty="0"/>
              <a:t>)</a:t>
            </a:r>
            <a:r>
              <a:rPr lang="cs-CZ" altLang="cs-CZ" sz="1800" dirty="0"/>
              <a:t>, </a:t>
            </a:r>
            <a:r>
              <a:rPr lang="en-US" altLang="cs-CZ" sz="1800" dirty="0" smtClean="0"/>
              <a:t>congelation</a:t>
            </a:r>
            <a:r>
              <a:rPr lang="cs-CZ" altLang="cs-CZ" sz="1800" dirty="0" smtClean="0"/>
              <a:t> (omrznutí)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what itches</a:t>
            </a:r>
            <a:r>
              <a:rPr lang="cs-CZ" altLang="cs-CZ" sz="1800" dirty="0"/>
              <a:t>, </a:t>
            </a:r>
            <a:r>
              <a:rPr lang="en-US" altLang="cs-CZ" sz="1800" dirty="0"/>
              <a:t>we scrub (scrape)</a:t>
            </a:r>
            <a:r>
              <a:rPr lang="cs-CZ" altLang="cs-CZ" sz="1800" dirty="0"/>
              <a:t> (?), </a:t>
            </a:r>
            <a:r>
              <a:rPr lang="en-US" altLang="cs-CZ" sz="1800" dirty="0"/>
              <a:t>[</a:t>
            </a:r>
            <a:r>
              <a:rPr lang="en-US" altLang="cs-CZ" sz="1800" dirty="0" err="1"/>
              <a:t>Fenistil</a:t>
            </a:r>
            <a:r>
              <a:rPr lang="en-US" altLang="cs-CZ" sz="1800" dirty="0"/>
              <a:t> – antihistaminic, </a:t>
            </a:r>
            <a:r>
              <a:rPr lang="cs-CZ" altLang="cs-CZ" sz="1800" dirty="0" smtClean="0"/>
              <a:t>anti pruriginous</a:t>
            </a:r>
            <a:r>
              <a:rPr lang="en-US" altLang="cs-CZ" sz="1800" dirty="0" smtClean="0"/>
              <a:t> </a:t>
            </a:r>
            <a:r>
              <a:rPr lang="en-US" altLang="cs-CZ" sz="1800" dirty="0"/>
              <a:t>drug]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57B427-6008-4E0E-8406-692DEAD7624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 smtClean="0"/>
              <a:t>O</a:t>
            </a:r>
            <a:r>
              <a:rPr lang="cs-CZ" altLang="cs-CZ" sz="4000" smtClean="0"/>
              <a:t>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An Attempt To Describe Pain Objectively: Psychophysics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Biological and Pharmacological approach to pain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FD7E2-8EC2-4795-AD18-0C2A7009644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3300"/>
                </a:solidFill>
              </a:rPr>
              <a:t>Pain is modified by…</a:t>
            </a:r>
            <a:endParaRPr lang="en-US" altLang="cs-CZ" b="1" smtClean="0">
              <a:solidFill>
                <a:srgbClr val="FF3300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previous experience, expectations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instruction, </a:t>
            </a:r>
            <a:r>
              <a:rPr lang="cs-CZ" altLang="cs-CZ" smtClean="0"/>
              <a:t>sug</a:t>
            </a:r>
            <a:r>
              <a:rPr lang="en-US" altLang="cs-CZ" smtClean="0"/>
              <a:t>g</a:t>
            </a:r>
            <a:r>
              <a:rPr lang="cs-CZ" altLang="cs-CZ" smtClean="0"/>
              <a:t>es</a:t>
            </a:r>
            <a:r>
              <a:rPr lang="en-US" altLang="cs-CZ" smtClean="0"/>
              <a:t>tion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emo</a:t>
            </a:r>
            <a:r>
              <a:rPr lang="en-US" altLang="cs-CZ" smtClean="0"/>
              <a:t>tions</a:t>
            </a:r>
            <a:r>
              <a:rPr lang="cs-CZ" altLang="cs-CZ" smtClean="0"/>
              <a:t>, </a:t>
            </a:r>
            <a:r>
              <a:rPr lang="en-US" altLang="cs-CZ" smtClean="0"/>
              <a:t>especially fear and anxiety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concurrent activation of other sensory inputs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diversion/ redirection of attention</a:t>
            </a:r>
            <a:endParaRPr lang="cs-CZ" altLang="cs-CZ" smtClean="0"/>
          </a:p>
          <a:p>
            <a:pPr eaLnBrk="1" hangingPunct="1"/>
            <a:endParaRPr lang="en-US" altLang="cs-CZ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84D69-B5B7-4120-8863-8421860ECD6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657600" y="152400"/>
            <a:ext cx="5181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000"/>
              <a:t>sympathetic n.s.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vasoconstriction, hypertension, tachycardia,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sweating, paleness, goose flesh, mydriasis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parasympathetic n.s.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hypotension, bradycardia, nausea/ vomiting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motor response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conscious response</a:t>
            </a:r>
            <a:endParaRPr lang="en-US" altLang="cs-CZ" sz="200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52400" y="3048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b="1">
                <a:solidFill>
                  <a:srgbClr val="FF3300"/>
                </a:solidFill>
              </a:rPr>
              <a:t>Pain</a:t>
            </a:r>
            <a:br>
              <a:rPr lang="en-US" altLang="cs-CZ" sz="4000" b="1">
                <a:solidFill>
                  <a:srgbClr val="FF3300"/>
                </a:solidFill>
              </a:rPr>
            </a:br>
            <a:r>
              <a:rPr lang="en-US" altLang="cs-CZ" sz="4000" b="1">
                <a:solidFill>
                  <a:srgbClr val="FF3300"/>
                </a:solidFill>
              </a:rPr>
              <a:t>leads to</a:t>
            </a:r>
            <a:br>
              <a:rPr lang="en-US" altLang="cs-CZ" sz="4000" b="1">
                <a:solidFill>
                  <a:srgbClr val="FF3300"/>
                </a:solidFill>
              </a:rPr>
            </a:br>
            <a:r>
              <a:rPr lang="en-US" altLang="cs-CZ" sz="4000" b="1">
                <a:solidFill>
                  <a:srgbClr val="FF3300"/>
                </a:solidFill>
              </a:rPr>
              <a:t>activation of…</a:t>
            </a:r>
            <a:br>
              <a:rPr lang="en-US" altLang="cs-CZ" sz="4000" b="1">
                <a:solidFill>
                  <a:srgbClr val="FF3300"/>
                </a:solidFill>
              </a:rPr>
            </a:br>
            <a:endParaRPr lang="en-US" altLang="cs-CZ" sz="4000" b="1">
              <a:solidFill>
                <a:srgbClr val="FF3300"/>
              </a:solidFill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6338"/>
            <a:ext cx="8382000" cy="42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8CF53-F9A7-4107-9403-831A98616EE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2743200"/>
            <a:ext cx="409892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</a:rPr>
              <a:t>Pat</a:t>
            </a:r>
            <a:r>
              <a:rPr lang="en-US" altLang="cs-CZ" sz="1800" b="1">
                <a:solidFill>
                  <a:srgbClr val="FF3300"/>
                </a:solidFill>
              </a:rPr>
              <a:t>ho-genetic</a:t>
            </a:r>
            <a:r>
              <a:rPr lang="cs-CZ" altLang="cs-CZ" sz="1800" b="1">
                <a:solidFill>
                  <a:srgbClr val="FF3300"/>
                </a:solidFill>
              </a:rPr>
              <a:t> </a:t>
            </a:r>
            <a:r>
              <a:rPr lang="en-US" altLang="cs-CZ" sz="1800" b="1">
                <a:solidFill>
                  <a:srgbClr val="FF3300"/>
                </a:solidFill>
              </a:rPr>
              <a:t>classification of pain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/>
              <a:t>•</a:t>
            </a:r>
            <a:r>
              <a:rPr lang="en-US" altLang="cs-CZ" sz="1800"/>
              <a:t>receptive </a:t>
            </a:r>
            <a:r>
              <a:rPr lang="cs-CZ" altLang="cs-CZ" sz="1800"/>
              <a:t>(nociceptiv</a:t>
            </a:r>
            <a:r>
              <a:rPr lang="en-US" altLang="cs-CZ" sz="1800"/>
              <a:t>e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/>
              <a:t>•</a:t>
            </a:r>
            <a:r>
              <a:rPr lang="en-US" altLang="cs-CZ" sz="1800"/>
              <a:t>p</a:t>
            </a:r>
            <a:r>
              <a:rPr lang="cs-CZ" altLang="cs-CZ" sz="1800"/>
              <a:t>eri</a:t>
            </a:r>
            <a:r>
              <a:rPr lang="en-US" altLang="cs-CZ" sz="1800"/>
              <a:t>pheral</a:t>
            </a:r>
            <a:r>
              <a:rPr lang="cs-CZ" altLang="cs-CZ" sz="1800"/>
              <a:t> neurogen</a:t>
            </a:r>
            <a:r>
              <a:rPr lang="en-US" altLang="cs-CZ" sz="1800"/>
              <a:t>ous</a:t>
            </a:r>
            <a:r>
              <a:rPr lang="cs-CZ" altLang="cs-CZ" sz="1800"/>
              <a:t> (neuropa</a:t>
            </a:r>
            <a:r>
              <a:rPr lang="en-US" altLang="cs-CZ" sz="1800"/>
              <a:t>thy</a:t>
            </a:r>
            <a:r>
              <a:rPr lang="cs-CZ" altLang="cs-CZ" sz="1800"/>
              <a:t>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/>
              <a:t>•</a:t>
            </a:r>
            <a:r>
              <a:rPr lang="en-US" altLang="cs-CZ" sz="1800"/>
              <a:t>c</a:t>
            </a:r>
            <a:r>
              <a:rPr lang="cs-CZ" altLang="cs-CZ" sz="1800"/>
              <a:t>entr</a:t>
            </a:r>
            <a:r>
              <a:rPr lang="en-US" altLang="cs-CZ" sz="1800"/>
              <a:t>al</a:t>
            </a:r>
            <a:r>
              <a:rPr lang="cs-CZ" altLang="cs-CZ" sz="1800"/>
              <a:t> neurog</a:t>
            </a:r>
            <a:r>
              <a:rPr lang="en-US" altLang="cs-CZ" sz="1800"/>
              <a:t>enous</a:t>
            </a:r>
            <a:endParaRPr lang="cs-CZ" altLang="cs-CZ" sz="180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/>
              <a:t>•</a:t>
            </a:r>
            <a:r>
              <a:rPr lang="en-US" altLang="cs-CZ" sz="1800"/>
              <a:t>originating in autonomous nervous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cs-CZ" sz="1800"/>
              <a:t>system  (</a:t>
            </a:r>
            <a:r>
              <a:rPr lang="cs-CZ" altLang="cs-CZ" sz="1800"/>
              <a:t>Sympat</a:t>
            </a:r>
            <a:r>
              <a:rPr lang="en-US" altLang="cs-CZ" sz="1800"/>
              <a:t>hetic n.s.)</a:t>
            </a:r>
            <a:endParaRPr lang="cs-CZ" altLang="cs-CZ" sz="180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/>
              <a:t>•</a:t>
            </a:r>
            <a:r>
              <a:rPr lang="en-US" altLang="cs-CZ" sz="1800"/>
              <a:t>v</a:t>
            </a:r>
            <a:r>
              <a:rPr lang="cs-CZ" altLang="cs-CZ" sz="1800"/>
              <a:t>iscer</a:t>
            </a:r>
            <a:r>
              <a:rPr lang="en-US" altLang="cs-CZ" sz="1800"/>
              <a:t>al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/>
              <a:t>•</a:t>
            </a:r>
            <a:r>
              <a:rPr lang="en-US" altLang="cs-CZ" sz="1800"/>
              <a:t>pain of p</a:t>
            </a:r>
            <a:r>
              <a:rPr lang="cs-CZ" altLang="cs-CZ" sz="1800"/>
              <a:t>sych</a:t>
            </a:r>
            <a:r>
              <a:rPr lang="en-US" altLang="cs-CZ" sz="1800"/>
              <a:t>ical origin</a:t>
            </a:r>
            <a:r>
              <a:rPr lang="cs-CZ" altLang="cs-CZ" sz="180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cs-CZ" sz="180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343400" y="838200"/>
            <a:ext cx="4572000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 b="1" dirty="0"/>
              <a:t>Acute pain</a:t>
            </a:r>
            <a:endParaRPr lang="en-US" altLang="cs-CZ" sz="1800" dirty="0"/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cause can be identified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short term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disappears when the original cause is cured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usually does not </a:t>
            </a:r>
            <a:r>
              <a:rPr lang="cs-CZ" altLang="cs-CZ" sz="1800" dirty="0" smtClean="0"/>
              <a:t>recur</a:t>
            </a:r>
            <a:endParaRPr lang="en-US" altLang="cs-CZ" sz="1800" dirty="0"/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 b="1" dirty="0"/>
              <a:t>Chronic pain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 smtClean="0"/>
              <a:t>-the </a:t>
            </a:r>
            <a:r>
              <a:rPr lang="en-US" altLang="cs-CZ" sz="1800" dirty="0" smtClean="0"/>
              <a:t>cause </a:t>
            </a:r>
            <a:r>
              <a:rPr lang="en-US" altLang="cs-CZ" sz="1800" dirty="0"/>
              <a:t>may not be identified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intensity higher than expected to </a:t>
            </a:r>
            <a:r>
              <a:rPr lang="cs-CZ" altLang="cs-CZ" sz="1800" dirty="0" smtClean="0"/>
              <a:t>a </a:t>
            </a:r>
            <a:r>
              <a:rPr lang="en-US" altLang="cs-CZ" sz="1800" dirty="0" smtClean="0"/>
              <a:t>known </a:t>
            </a:r>
            <a:r>
              <a:rPr lang="en-US" altLang="cs-CZ" sz="1800" dirty="0"/>
              <a:t>stimulus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causes high physical and psychical stress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annoying in daily life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81000" y="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FF3300"/>
                </a:solidFill>
              </a:rPr>
              <a:t>Typ</a:t>
            </a:r>
            <a:r>
              <a:rPr lang="en-US" altLang="cs-CZ" sz="4400" b="1">
                <a:solidFill>
                  <a:srgbClr val="FF3300"/>
                </a:solidFill>
              </a:rPr>
              <a:t>es of pain</a:t>
            </a:r>
            <a:r>
              <a:rPr lang="cs-CZ" altLang="cs-CZ" sz="4400" b="1">
                <a:solidFill>
                  <a:srgbClr val="FF3300"/>
                </a:solidFill>
              </a:rPr>
              <a:t>, </a:t>
            </a:r>
            <a:r>
              <a:rPr lang="en-US" altLang="cs-CZ" sz="4400" b="1">
                <a:solidFill>
                  <a:srgbClr val="FF3300"/>
                </a:solidFill>
              </a:rPr>
              <a:t>ph</a:t>
            </a:r>
            <a:r>
              <a:rPr lang="cs-CZ" altLang="cs-CZ" sz="4400" b="1">
                <a:solidFill>
                  <a:srgbClr val="FF3300"/>
                </a:solidFill>
              </a:rPr>
              <a:t>enomenolog</a:t>
            </a:r>
            <a:r>
              <a:rPr lang="en-US" altLang="cs-CZ" sz="4400" b="1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14789-A115-4568-AD71-88EC8EF3E18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 smtClean="0"/>
          </a:p>
        </p:txBody>
      </p:sp>
      <p:sp>
        <p:nvSpPr>
          <p:cNvPr id="4" name="Obdélník 3"/>
          <p:cNvSpPr/>
          <p:nvPr/>
        </p:nvSpPr>
        <p:spPr>
          <a:xfrm>
            <a:off x="228600" y="152400"/>
            <a:ext cx="4648200" cy="67725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I. Mechanoreceptors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Skin tactile sensibilities </a:t>
            </a:r>
            <a:r>
              <a:rPr lang="en-US" sz="1200" dirty="0">
                <a:latin typeface="Arial" charset="0"/>
              </a:rPr>
              <a:t>(epidermis and dermis)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Expanded tip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Merkel’s discs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Plus several other variants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Spray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Encapsulated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Meissner’s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Krause’s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Hair end-organs</a:t>
            </a:r>
          </a:p>
          <a:p>
            <a:pPr eaLnBrk="1" hangingPunct="1">
              <a:defRPr/>
            </a:pPr>
            <a:r>
              <a:rPr lang="cs-CZ" sz="1200" dirty="0">
                <a:latin typeface="Arial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Deep tissue sensibilities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Free nerve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Expanded tip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Spray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Encapsulated endings</a:t>
            </a:r>
            <a:r>
              <a:rPr lang="cs-CZ" sz="1200" dirty="0">
                <a:latin typeface="Arial" charset="0"/>
              </a:rPr>
              <a:t>)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Pacinian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Plus a few other variants</a:t>
            </a:r>
            <a:endParaRPr lang="cs-CZ" sz="1200" dirty="0">
              <a:latin typeface="Arial" charset="0"/>
            </a:endParaRPr>
          </a:p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spindles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Golgi tendon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Hearing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Sound receptors of cochlea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Equilibrium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Vestibular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Arterial pressure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Baroreceptors of carotid sinuses and aorta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Thermoreceptors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 receptors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Warmth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 receptors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Nociceptors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Pain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5029200" y="427038"/>
            <a:ext cx="41148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600" kern="0" dirty="0" smtClean="0">
                <a:solidFill>
                  <a:srgbClr val="FF3300"/>
                </a:solidFill>
              </a:rPr>
              <a:t>Mechanoreception – receptor organs</a:t>
            </a:r>
            <a:br>
              <a:rPr lang="cs-CZ" sz="3600" kern="0" dirty="0" smtClean="0">
                <a:solidFill>
                  <a:srgbClr val="FF3300"/>
                </a:solidFill>
              </a:rPr>
            </a:br>
            <a:r>
              <a:rPr lang="cs-CZ" sz="3600" kern="0" dirty="0" smtClean="0">
                <a:solidFill>
                  <a:srgbClr val="FF3300"/>
                </a:solidFill>
              </a:rPr>
              <a:t>(long list </a:t>
            </a:r>
            <a:r>
              <a:rPr lang="cs-CZ" sz="3600" kern="0" dirty="0" smtClean="0">
                <a:solidFill>
                  <a:srgbClr val="FF3300"/>
                </a:solidFill>
                <a:sym typeface="Wingdings" panose="05000000000000000000" pitchFamily="2" charset="2"/>
              </a:rPr>
              <a:t></a:t>
            </a:r>
            <a:r>
              <a:rPr lang="cs-CZ" sz="3600" kern="0" dirty="0" smtClean="0">
                <a:solidFill>
                  <a:srgbClr val="FF3300"/>
                </a:solidFill>
              </a:rPr>
              <a:t>)</a:t>
            </a:r>
            <a:endParaRPr lang="en-US" sz="3600" kern="0" dirty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951B2-147F-43AB-9FF0-4243DBB88D3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en-US" sz="14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6963"/>
            <a:ext cx="89154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3300"/>
                </a:solidFill>
              </a:rPr>
              <a:t>Four major touch modalities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84B9E-9273-4158-8D19-72E69CCE73A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smtClean="0"/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39763"/>
            <a:ext cx="7553325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029200" cy="2438400"/>
          </a:xfrm>
        </p:spPr>
        <p:txBody>
          <a:bodyPr/>
          <a:lstStyle/>
          <a:p>
            <a:pPr algn="l" eaLnBrk="1" hangingPunct="1"/>
            <a:r>
              <a:rPr lang="en-GB" altLang="cs-CZ" sz="3600" b="1" smtClean="0">
                <a:solidFill>
                  <a:srgbClr val="FF3300"/>
                </a:solidFill>
              </a:rPr>
              <a:t>Schematic crossings of spinal cord somatosensory pathways</a:t>
            </a:r>
            <a:endParaRPr lang="cs-CZ" altLang="cs-CZ" sz="3600" b="1" smtClean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724400" y="2505075"/>
            <a:ext cx="4527550" cy="2468563"/>
          </a:xfrm>
        </p:spPr>
        <p:txBody>
          <a:bodyPr/>
          <a:lstStyle/>
          <a:p>
            <a:pPr algn="l"/>
            <a:r>
              <a:rPr lang="cs-CZ" altLang="en-US" sz="2800" dirty="0" smtClean="0"/>
              <a:t>One set of the somatosensory pathways crosses in the appropriate spinal cord segment and the other set crosses as a whole in medulla oblongata</a:t>
            </a:r>
            <a:endParaRPr lang="en-US" altLang="en-US" sz="2800" dirty="0" smtClean="0"/>
          </a:p>
        </p:txBody>
      </p:sp>
      <p:sp>
        <p:nvSpPr>
          <p:cNvPr id="2969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DB2102-2FC4-467E-9D85-CF998F0BC8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134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Nadpis 1"/>
          <p:cNvSpPr txBox="1">
            <a:spLocks/>
          </p:cNvSpPr>
          <p:nvPr/>
        </p:nvSpPr>
        <p:spPr bwMode="auto">
          <a:xfrm>
            <a:off x="4724400" y="5114925"/>
            <a:ext cx="44513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tx2"/>
                </a:solidFill>
              </a:rPr>
              <a:t>This is a condition of Brown-Sequard syndrome</a:t>
            </a: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29702" name="Nadpis 1"/>
          <p:cNvSpPr txBox="1">
            <a:spLocks/>
          </p:cNvSpPr>
          <p:nvPr/>
        </p:nvSpPr>
        <p:spPr bwMode="auto">
          <a:xfrm>
            <a:off x="4724400" y="-76200"/>
            <a:ext cx="43751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rgbClr val="FF3300"/>
                </a:solidFill>
              </a:rPr>
              <a:t>Dissociation of somatosensory modalities in the unilateral spinal cord lesion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46FD4-4DEA-4F6C-9C40-11C34E99EAC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FF3300"/>
                </a:solidFill>
              </a:rPr>
              <a:t>Fibres conducting nociceptive stimuli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C-fibres</a:t>
            </a:r>
            <a:r>
              <a:rPr lang="cs-CZ" altLang="cs-CZ" sz="2000" smtClean="0"/>
              <a:t> – without myelin sheets, </a:t>
            </a:r>
            <a:r>
              <a:rPr lang="en-US" altLang="cs-CZ" sz="2000" smtClean="0"/>
              <a:t>action potentials</a:t>
            </a:r>
            <a:r>
              <a:rPr lang="cs-CZ" altLang="cs-CZ" sz="2000" smtClean="0"/>
              <a:t> are</a:t>
            </a:r>
            <a:br>
              <a:rPr lang="cs-CZ" altLang="cs-CZ" sz="2000" smtClean="0"/>
            </a:br>
            <a:r>
              <a:rPr lang="cs-CZ" altLang="cs-CZ" sz="2000" smtClean="0"/>
              <a:t>convected slowly, fibres convect deep, nonaccurate localized, diffuse pain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</a:t>
            </a:r>
            <a:r>
              <a:rPr lang="el-GR" altLang="cs-CZ" sz="2000" b="1" smtClean="0">
                <a:cs typeface="Arial" panose="020B0604020202020204" pitchFamily="34" charset="0"/>
              </a:rPr>
              <a:t>δ</a:t>
            </a:r>
            <a:r>
              <a:rPr lang="cs-CZ" altLang="cs-CZ" sz="2000" b="1" smtClean="0">
                <a:cs typeface="Arial" panose="020B0604020202020204" pitchFamily="34" charset="0"/>
              </a:rPr>
              <a:t>-fibres</a:t>
            </a:r>
            <a:r>
              <a:rPr lang="cs-CZ" altLang="cs-CZ" sz="2000" smtClean="0">
                <a:cs typeface="Arial" panose="020B0604020202020204" pitchFamily="34" charset="0"/>
              </a:rPr>
              <a:t> – with thin myelin sheet, fibres mediate</a:t>
            </a:r>
            <a:br>
              <a:rPr lang="cs-CZ" altLang="cs-CZ" sz="2000" smtClean="0">
                <a:cs typeface="Arial" panose="020B0604020202020204" pitchFamily="34" charset="0"/>
              </a:rPr>
            </a:br>
            <a:r>
              <a:rPr lang="cs-CZ" altLang="cs-CZ" sz="2000" smtClean="0">
                <a:cs typeface="Arial" panose="020B0604020202020204" pitchFamily="34" charset="0"/>
              </a:rPr>
              <a:t>fast con</a:t>
            </a:r>
            <a:r>
              <a:rPr lang="en-US" altLang="cs-CZ" sz="2000" smtClean="0">
                <a:cs typeface="Arial" panose="020B0604020202020204" pitchFamily="34" charset="0"/>
              </a:rPr>
              <a:t>duction</a:t>
            </a:r>
            <a:r>
              <a:rPr lang="cs-CZ" altLang="cs-CZ" sz="2000" smtClean="0">
                <a:cs typeface="Arial" panose="020B0604020202020204" pitchFamily="34" charset="0"/>
              </a:rPr>
              <a:t> of sharp, accurate localized pain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cs typeface="Arial" panose="020B0604020202020204" pitchFamily="34" charset="0"/>
              </a:rPr>
              <a:t>A</a:t>
            </a:r>
            <a:r>
              <a:rPr lang="el-GR" altLang="cs-CZ" sz="2000" b="1" smtClean="0">
                <a:cs typeface="Arial" panose="020B0604020202020204" pitchFamily="34" charset="0"/>
              </a:rPr>
              <a:t>α</a:t>
            </a:r>
            <a:r>
              <a:rPr lang="cs-CZ" altLang="cs-CZ" sz="2000" b="1" smtClean="0">
                <a:cs typeface="Arial" panose="020B0604020202020204" pitchFamily="34" charset="0"/>
              </a:rPr>
              <a:t>/A</a:t>
            </a:r>
            <a:r>
              <a:rPr lang="el-GR" altLang="cs-CZ" sz="2000" b="1" smtClean="0">
                <a:cs typeface="Arial" panose="020B0604020202020204" pitchFamily="34" charset="0"/>
              </a:rPr>
              <a:t>β</a:t>
            </a:r>
            <a:r>
              <a:rPr lang="cs-CZ" altLang="cs-CZ" sz="2000" b="1" smtClean="0">
                <a:cs typeface="Arial" panose="020B0604020202020204" pitchFamily="34" charset="0"/>
              </a:rPr>
              <a:t>-fibres</a:t>
            </a:r>
            <a:r>
              <a:rPr lang="cs-CZ" altLang="cs-CZ" sz="2000" smtClean="0">
                <a:cs typeface="Arial" panose="020B0604020202020204" pitchFamily="34" charset="0"/>
              </a:rPr>
              <a:t> – large myelinated. Fibres do not</a:t>
            </a:r>
            <a:br>
              <a:rPr lang="cs-CZ" altLang="cs-CZ" sz="2000" smtClean="0">
                <a:cs typeface="Arial" panose="020B0604020202020204" pitchFamily="34" charset="0"/>
              </a:rPr>
            </a:br>
            <a:r>
              <a:rPr lang="cs-CZ" altLang="cs-CZ" sz="2000" smtClean="0">
                <a:cs typeface="Arial" panose="020B0604020202020204" pitchFamily="34" charset="0"/>
              </a:rPr>
              <a:t>convect nociceptive stimuli, they mediate tactile stimuli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cs typeface="Arial" panose="020B0604020202020204" pitchFamily="34" charset="0"/>
              </a:rPr>
              <a:t>Afferent fibres enter dorsal spinal roots. In this region exist  excitatory and inhibitory interneurons. Inhibitory interneurons </a:t>
            </a:r>
            <a:r>
              <a:rPr lang="en-US" altLang="cs-CZ" sz="2000" smtClean="0">
                <a:cs typeface="Arial" panose="020B0604020202020204" pitchFamily="34" charset="0"/>
              </a:rPr>
              <a:t>gate</a:t>
            </a:r>
            <a:r>
              <a:rPr lang="cs-CZ" altLang="cs-CZ" sz="2000" smtClean="0">
                <a:cs typeface="Arial" panose="020B0604020202020204" pitchFamily="34" charset="0"/>
              </a:rPr>
              <a:t> </a:t>
            </a:r>
            <a:r>
              <a:rPr lang="en-US" altLang="cs-CZ" sz="2000" smtClean="0">
                <a:cs typeface="Arial" panose="020B0604020202020204" pitchFamily="34" charset="0"/>
              </a:rPr>
              <a:t>the passage of </a:t>
            </a:r>
            <a:r>
              <a:rPr lang="cs-CZ" altLang="cs-CZ" sz="2000" smtClean="0">
                <a:cs typeface="Arial" panose="020B0604020202020204" pitchFamily="34" charset="0"/>
              </a:rPr>
              <a:t>information into thalamus and cortex.</a:t>
            </a:r>
            <a:br>
              <a:rPr lang="cs-CZ" altLang="cs-CZ" sz="2000" smtClean="0">
                <a:cs typeface="Arial" panose="020B0604020202020204" pitchFamily="34" charset="0"/>
              </a:rPr>
            </a:br>
            <a:endParaRPr lang="el-GR" altLang="cs-CZ" sz="2000" smtClean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0ED187-4879-4A54-A5A3-DE82AF525FB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990600"/>
            <a:ext cx="800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/>
              <a:t>They are sensitive </a:t>
            </a:r>
            <a:r>
              <a:rPr lang="cs-CZ" altLang="cs-CZ" sz="2000" dirty="0" smtClean="0"/>
              <a:t>to </a:t>
            </a:r>
            <a:r>
              <a:rPr lang="cs-CZ" altLang="cs-CZ" sz="2000" dirty="0"/>
              <a:t>the </a:t>
            </a:r>
            <a:r>
              <a:rPr lang="cs-CZ" altLang="cs-CZ" sz="2000" b="1" dirty="0"/>
              <a:t>pH changes</a:t>
            </a:r>
            <a:r>
              <a:rPr lang="cs-CZ" altLang="cs-CZ" sz="2000" dirty="0"/>
              <a:t> (pH in</a:t>
            </a:r>
            <a:br>
              <a:rPr lang="cs-CZ" altLang="cs-CZ" sz="2000" dirty="0"/>
            </a:br>
            <a:r>
              <a:rPr lang="cs-CZ" altLang="cs-CZ" sz="2000" dirty="0"/>
              <a:t>acute abscess, phlegmona reaches 5,8 = pain, pH in </a:t>
            </a:r>
            <a:r>
              <a:rPr lang="cs-CZ" altLang="cs-CZ" sz="2000" dirty="0" smtClean="0"/>
              <a:t>the chro</a:t>
            </a:r>
            <a:r>
              <a:rPr lang="en-US" altLang="cs-CZ" sz="2000" dirty="0" err="1"/>
              <a:t>nic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abscess is normal, without pain</a:t>
            </a:r>
            <a:r>
              <a:rPr lang="cs-CZ" altLang="cs-CZ" sz="2000" dirty="0" smtClean="0"/>
              <a:t>) </a:t>
            </a:r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/>
              <a:t>Nociceptors register the </a:t>
            </a:r>
            <a:r>
              <a:rPr lang="cs-CZ" altLang="cs-CZ" sz="2000" b="1" dirty="0"/>
              <a:t>ratio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:Ca</a:t>
            </a:r>
            <a:r>
              <a:rPr lang="cs-CZ" altLang="cs-CZ" sz="2000" b="1" baseline="30000" dirty="0"/>
              <a:t>2+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>(threshold </a:t>
            </a:r>
            <a:r>
              <a:rPr lang="cs-CZ" altLang="cs-CZ" sz="2000" dirty="0"/>
              <a:t>for pain is lower in the lower 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 level in ECV)</a:t>
            </a:r>
            <a:endParaRPr lang="cs-CZ" altLang="cs-CZ" sz="2000" dirty="0">
              <a:solidFill>
                <a:srgbClr val="FFFF00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5908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evoking inflammation </a:t>
            </a:r>
            <a:r>
              <a:rPr lang="en-US" altLang="cs-CZ" sz="2000" dirty="0"/>
              <a:t>are </a:t>
            </a:r>
            <a:r>
              <a:rPr lang="cs-CZ" altLang="cs-CZ" sz="2000" dirty="0"/>
              <a:t>(permeability of vessel wall, </a:t>
            </a:r>
            <a:r>
              <a:rPr lang="cs-CZ" altLang="cs-CZ" sz="2000" dirty="0" smtClean="0"/>
              <a:t>edema) histamine, </a:t>
            </a:r>
            <a:r>
              <a:rPr lang="cs-CZ" altLang="cs-CZ" sz="2000" dirty="0"/>
              <a:t>bradykinin, </a:t>
            </a:r>
            <a:r>
              <a:rPr lang="cs-CZ" altLang="cs-CZ" sz="2000" dirty="0" smtClean="0"/>
              <a:t>serotonin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A direct </a:t>
            </a:r>
            <a:r>
              <a:rPr lang="cs-CZ" altLang="cs-CZ" sz="2000" dirty="0"/>
              <a:t>influence of free-nerve endings</a:t>
            </a:r>
            <a:r>
              <a:rPr lang="en-US" altLang="cs-CZ" sz="2000" dirty="0"/>
              <a:t>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potassium, </a:t>
            </a:r>
            <a:r>
              <a:rPr lang="cs-CZ" altLang="cs-CZ" sz="2000" dirty="0" smtClean="0"/>
              <a:t>histamine, </a:t>
            </a:r>
            <a:r>
              <a:rPr lang="cs-CZ" altLang="cs-CZ" sz="2000" dirty="0"/>
              <a:t>bradykinin </a:t>
            </a:r>
            <a:r>
              <a:rPr lang="cs-CZ" altLang="cs-CZ" sz="2000" dirty="0" smtClean="0"/>
              <a:t>serotonin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sensitisation of nociceptors</a:t>
            </a:r>
            <a:r>
              <a:rPr lang="en-US" altLang="cs-CZ" sz="2000" dirty="0"/>
              <a:t>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prostaglandins, esp. PgE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interleukin-1,</a:t>
            </a:r>
            <a:br>
              <a:rPr lang="cs-CZ" altLang="cs-CZ" sz="2000" dirty="0"/>
            </a:br>
            <a:r>
              <a:rPr lang="cs-CZ" altLang="cs-CZ" sz="2000" dirty="0"/>
              <a:t>interleukin-6, cyclooxygenases (COX-1, COX-2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From activated free nerve </a:t>
            </a:r>
            <a:r>
              <a:rPr lang="cs-CZ" altLang="cs-CZ" sz="2000" dirty="0" smtClean="0"/>
              <a:t>endings, </a:t>
            </a:r>
            <a:r>
              <a:rPr lang="cs-CZ" altLang="cs-CZ" sz="2000" dirty="0"/>
              <a:t>P-substance is released.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	</a:t>
            </a:r>
            <a:r>
              <a:rPr lang="cs-CZ" altLang="cs-CZ" sz="2000" dirty="0"/>
              <a:t>It influences </a:t>
            </a:r>
            <a:r>
              <a:rPr lang="cs-CZ" altLang="cs-CZ" sz="2000" dirty="0" smtClean="0"/>
              <a:t>the vessel </a:t>
            </a:r>
            <a:r>
              <a:rPr lang="cs-CZ" altLang="cs-CZ" sz="2000" dirty="0"/>
              <a:t>wall (vasodilation, </a:t>
            </a:r>
            <a:r>
              <a:rPr lang="cs-CZ" altLang="cs-CZ" sz="2000" dirty="0" smtClean="0"/>
              <a:t>the permeability </a:t>
            </a:r>
            <a:r>
              <a:rPr lang="cs-CZ" altLang="cs-CZ" sz="2000" dirty="0"/>
              <a:t>of </a:t>
            </a:r>
            <a:r>
              <a:rPr lang="cs-CZ" altLang="cs-CZ" sz="2000" dirty="0" smtClean="0"/>
              <a:t>the vessel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wall, </a:t>
            </a:r>
            <a:r>
              <a:rPr lang="cs-CZ" altLang="cs-CZ" sz="2000" dirty="0" smtClean="0"/>
              <a:t>edema) </a:t>
            </a:r>
            <a:r>
              <a:rPr lang="cs-CZ" altLang="cs-CZ" sz="2000" dirty="0"/>
              <a:t>and mast cells (release of </a:t>
            </a:r>
            <a:r>
              <a:rPr lang="cs-CZ" altLang="cs-CZ" sz="2000" dirty="0" smtClean="0"/>
              <a:t>histamine </a:t>
            </a:r>
            <a:r>
              <a:rPr lang="cs-CZ" altLang="cs-CZ" sz="2000" dirty="0"/>
              <a:t>after degranulation)</a:t>
            </a:r>
            <a:r>
              <a:rPr lang="en-US" altLang="cs-CZ" sz="2000" dirty="0"/>
              <a:t>.</a:t>
            </a:r>
            <a:r>
              <a:rPr lang="cs-CZ" altLang="cs-CZ" sz="2000" dirty="0"/>
              <a:t>   </a:t>
            </a: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3300"/>
                </a:solidFill>
              </a:rPr>
              <a:t>Nocicepto</a:t>
            </a:r>
            <a:r>
              <a:rPr lang="en-US" altLang="cs-CZ" sz="2800" b="1">
                <a:solidFill>
                  <a:srgbClr val="FF3300"/>
                </a:solidFill>
              </a:rPr>
              <a:t>rs</a:t>
            </a:r>
            <a:r>
              <a:rPr lang="cs-CZ" altLang="cs-CZ" sz="2800" b="1">
                <a:solidFill>
                  <a:srgbClr val="FF3300"/>
                </a:solidFill>
              </a:rPr>
              <a:t>, </a:t>
            </a:r>
            <a:r>
              <a:rPr lang="en-US" altLang="cs-CZ" sz="2800" b="1">
                <a:solidFill>
                  <a:srgbClr val="FF3300"/>
                </a:solidFill>
              </a:rPr>
              <a:t>pain</a:t>
            </a:r>
            <a:r>
              <a:rPr lang="cs-CZ" altLang="cs-CZ" sz="2800" b="1">
                <a:solidFill>
                  <a:srgbClr val="FF3300"/>
                </a:solidFill>
              </a:rPr>
              <a:t> receptor</a:t>
            </a:r>
            <a:r>
              <a:rPr lang="en-US" altLang="cs-CZ" sz="2800" b="1">
                <a:solidFill>
                  <a:srgbClr val="FF3300"/>
                </a:solidFill>
              </a:rPr>
              <a:t>s</a:t>
            </a:r>
            <a:r>
              <a:rPr lang="cs-CZ" altLang="cs-CZ" sz="2800" b="1">
                <a:solidFill>
                  <a:srgbClr val="FF3300"/>
                </a:solidFill>
              </a:rPr>
              <a:t> = dedi</a:t>
            </a:r>
            <a:r>
              <a:rPr lang="en-US" altLang="cs-CZ" sz="2800" b="1">
                <a:solidFill>
                  <a:srgbClr val="FF3300"/>
                </a:solidFill>
              </a:rPr>
              <a:t>cated</a:t>
            </a:r>
            <a:r>
              <a:rPr lang="cs-CZ" altLang="cs-CZ" sz="2800" b="1">
                <a:solidFill>
                  <a:srgbClr val="FF3300"/>
                </a:solidFill>
              </a:rPr>
              <a:t/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>receptor</a:t>
            </a:r>
            <a:r>
              <a:rPr lang="en-US" altLang="cs-CZ" sz="2800" b="1">
                <a:solidFill>
                  <a:srgbClr val="FF3300"/>
                </a:solidFill>
              </a:rPr>
              <a:t>s</a:t>
            </a:r>
            <a:r>
              <a:rPr lang="cs-CZ" altLang="cs-CZ" sz="2800" b="1">
                <a:solidFill>
                  <a:srgbClr val="FF3300"/>
                </a:solidFill>
              </a:rPr>
              <a:t>, ion</a:t>
            </a:r>
            <a:r>
              <a:rPr lang="en-US" altLang="cs-CZ" sz="2800" b="1">
                <a:solidFill>
                  <a:srgbClr val="FF3300"/>
                </a:solidFill>
              </a:rPr>
              <a:t> channels</a:t>
            </a:r>
            <a:r>
              <a:rPr lang="cs-CZ" altLang="cs-CZ" sz="2800" b="1">
                <a:solidFill>
                  <a:srgbClr val="FF3300"/>
                </a:solidFill>
              </a:rPr>
              <a:t> a</a:t>
            </a:r>
            <a:r>
              <a:rPr lang="en-US" altLang="cs-CZ" sz="2800" b="1">
                <a:solidFill>
                  <a:srgbClr val="FF3300"/>
                </a:solidFill>
              </a:rPr>
              <a:t>nd free nerve endings</a:t>
            </a:r>
            <a:endParaRPr lang="en-US" altLang="cs-CZ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20912-6C0A-4DC5-B91B-1482F9A3FDC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219200" y="533400"/>
            <a:ext cx="64770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2800" b="1">
                <a:solidFill>
                  <a:srgbClr val="FF3300"/>
                </a:solidFill>
              </a:rPr>
              <a:t>Painful stimuli</a:t>
            </a:r>
            <a:endParaRPr lang="en-US" altLang="cs-CZ" sz="2800"/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-c</a:t>
            </a:r>
            <a:r>
              <a:rPr lang="en-US" altLang="cs-CZ" sz="2800"/>
              <a:t>hemical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endogenous inflammation mediators (bradykinin, prostaglandins, serotonin, histamin, K+, H+, Il-1)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exogenous substances (capsaicin, formalin = formaldehyde)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low/ high temperatures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temperature above 42°C is damaging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-m</a:t>
            </a:r>
            <a:r>
              <a:rPr lang="en-US" altLang="cs-CZ" sz="2800"/>
              <a:t>echanical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CE4905-F3C2-4154-88B8-F227D10302D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153400" cy="544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92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</a:rPr>
              <a:t>Response </a:t>
            </a:r>
            <a:r>
              <a:rPr lang="en-US" altLang="cs-CZ" sz="2400">
                <a:solidFill>
                  <a:srgbClr val="009900"/>
                </a:solidFill>
              </a:rPr>
              <a:t>(R) is function of stimulus intensity (S), </a:t>
            </a:r>
            <a:r>
              <a:rPr lang="cs-CZ" altLang="cs-CZ" sz="2400">
                <a:solidFill>
                  <a:srgbClr val="009900"/>
                </a:solidFill>
              </a:rPr>
              <a:t>R</a:t>
            </a:r>
            <a:r>
              <a:rPr lang="en-US" altLang="cs-CZ" sz="2400">
                <a:solidFill>
                  <a:srgbClr val="009900"/>
                </a:solidFill>
              </a:rPr>
              <a:t>=f(S)</a:t>
            </a:r>
            <a:r>
              <a:rPr lang="cs-CZ" altLang="cs-CZ" sz="2400">
                <a:solidFill>
                  <a:srgbClr val="009900"/>
                </a:solidFill>
              </a:rPr>
              <a:t>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</a:rPr>
              <a:t>sense of touch as an example</a:t>
            </a:r>
            <a:endParaRPr lang="en-US" altLang="cs-CZ" sz="2400">
              <a:solidFill>
                <a:srgbClr val="0099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1733C-E54B-49B3-8585-08585D617D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 smtClean="0"/>
          </a:p>
        </p:txBody>
      </p:sp>
      <p:pic>
        <p:nvPicPr>
          <p:cNvPr id="33795" name="Picture 9" descr="capform_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429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33400" y="3810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During painful </a:t>
            </a: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stimul</a:t>
            </a:r>
            <a:r>
              <a:rPr lang="en-US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i…</a:t>
            </a: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16764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are ac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tiv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ated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tetrodotoxin re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nt (TTX-R)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channels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ATP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 is relased from damaged cells and acts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pain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medi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tor.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ATP r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purin recepto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(P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X)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vaniloid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receptor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(VR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are r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 for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apsaicin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also activated above </a:t>
            </a: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42°C</a:t>
            </a:r>
            <a:r>
              <a:rPr lang="en-US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 &lt; 6.5 </a:t>
            </a:r>
            <a:endParaRPr lang="cs-CZ" altLang="cs-CZ">
              <a:solidFill>
                <a:srgbClr val="FF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tiv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ated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acid sensing ion channels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 (ASIC)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pH &lt; 6.5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Up-regulation of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synaptic receptor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excita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tion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neuro-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ter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- glutam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ate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(NMDA) a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substance P (NK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EB39F-0286-452D-9CEE-692E761C369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Vaniloid </a:t>
            </a:r>
            <a:r>
              <a:rPr lang="en-US" altLang="cs-CZ" smtClean="0">
                <a:solidFill>
                  <a:srgbClr val="FF3300"/>
                </a:solidFill>
              </a:rPr>
              <a:t>R</a:t>
            </a:r>
            <a:r>
              <a:rPr lang="cs-CZ" altLang="cs-CZ" smtClean="0">
                <a:solidFill>
                  <a:srgbClr val="FF3300"/>
                </a:solidFill>
              </a:rPr>
              <a:t>eceptor</a:t>
            </a:r>
            <a:r>
              <a:rPr lang="en-US" altLang="cs-CZ" smtClean="0">
                <a:solidFill>
                  <a:srgbClr val="FF3300"/>
                </a:solidFill>
              </a:rPr>
              <a:t>s</a:t>
            </a:r>
            <a:r>
              <a:rPr lang="cs-CZ" altLang="cs-CZ" smtClean="0">
                <a:solidFill>
                  <a:srgbClr val="FF3300"/>
                </a:solidFill>
              </a:rPr>
              <a:t> a</a:t>
            </a:r>
            <a:r>
              <a:rPr lang="en-US" altLang="cs-CZ" smtClean="0">
                <a:solidFill>
                  <a:srgbClr val="FF3300"/>
                </a:solidFill>
              </a:rPr>
              <a:t>nd Pain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cs-CZ" smtClean="0"/>
              <a:t>Birds</a:t>
            </a:r>
            <a:r>
              <a:rPr lang="cs-CZ" altLang="cs-CZ" smtClean="0"/>
              <a:t> versus </a:t>
            </a:r>
            <a:r>
              <a:rPr lang="en-US" altLang="cs-CZ" smtClean="0"/>
              <a:t>mammals</a:t>
            </a:r>
            <a:r>
              <a:rPr lang="cs-CZ" altLang="cs-CZ" smtClean="0"/>
              <a:t>...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(Versus </a:t>
            </a:r>
            <a:r>
              <a:rPr lang="en-US" altLang="cs-CZ" smtClean="0"/>
              <a:t>insects</a:t>
            </a:r>
            <a:r>
              <a:rPr lang="cs-CZ" altLang="cs-CZ" smtClean="0"/>
              <a:t>...)</a:t>
            </a:r>
          </a:p>
          <a:p>
            <a:pPr eaLnBrk="1" hangingPunct="1">
              <a:buFontTx/>
              <a:buNone/>
            </a:pPr>
            <a:r>
              <a:rPr lang="en-US" altLang="cs-CZ" smtClean="0"/>
              <a:t>Eating hot peppers can be beneficial to rise the individual pain threshold…</a:t>
            </a:r>
          </a:p>
          <a:p>
            <a:pPr eaLnBrk="1" hangingPunct="1">
              <a:buFontTx/>
              <a:buNone/>
            </a:pPr>
            <a:endParaRPr lang="en-US" altLang="cs-CZ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3277C-2821-4810-8791-641288ACC33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smtClean="0"/>
          </a:p>
        </p:txBody>
      </p:sp>
      <p:sp>
        <p:nvSpPr>
          <p:cNvPr id="35843" name="Rectangle 25"/>
          <p:cNvSpPr>
            <a:spLocks noChangeArrowheads="1"/>
          </p:cNvSpPr>
          <p:nvPr/>
        </p:nvSpPr>
        <p:spPr bwMode="auto">
          <a:xfrm>
            <a:off x="254000" y="211138"/>
            <a:ext cx="889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Pain gating control</a:t>
            </a:r>
            <a:r>
              <a:rPr lang="cs-CZ" altLang="cs-CZ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altLang="cs-CZ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spinal cord</a:t>
            </a:r>
            <a:endParaRPr lang="cs-CZ" altLang="cs-CZ" sz="4400">
              <a:solidFill>
                <a:schemeClr val="tx2"/>
              </a:solidFill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90600" y="838200"/>
            <a:ext cx="7162800" cy="6248400"/>
            <a:chOff x="68" y="1224"/>
            <a:chExt cx="2764" cy="2730"/>
          </a:xfrm>
        </p:grpSpPr>
        <p:pic>
          <p:nvPicPr>
            <p:cNvPr id="35845" name="Picture 24" descr="o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224"/>
              <a:ext cx="2764" cy="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6" name="Group 21"/>
            <p:cNvGrpSpPr>
              <a:grpSpLocks/>
            </p:cNvGrpSpPr>
            <p:nvPr/>
          </p:nvGrpSpPr>
          <p:grpSpPr bwMode="auto">
            <a:xfrm>
              <a:off x="1200" y="2568"/>
              <a:ext cx="96" cy="96"/>
              <a:chOff x="1248" y="2400"/>
              <a:chExt cx="96" cy="96"/>
            </a:xfrm>
          </p:grpSpPr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5864" name="Line 22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35847" name="Group 18"/>
            <p:cNvGrpSpPr>
              <a:grpSpLocks/>
            </p:cNvGrpSpPr>
            <p:nvPr/>
          </p:nvGrpSpPr>
          <p:grpSpPr bwMode="auto">
            <a:xfrm>
              <a:off x="1776" y="2472"/>
              <a:ext cx="96" cy="96"/>
              <a:chOff x="1248" y="2400"/>
              <a:chExt cx="96" cy="96"/>
            </a:xfrm>
          </p:grpSpPr>
          <p:sp>
            <p:nvSpPr>
              <p:cNvPr id="35861" name="Line 20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5862" name="Line 19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35848" name="Group 15"/>
            <p:cNvGrpSpPr>
              <a:grpSpLocks/>
            </p:cNvGrpSpPr>
            <p:nvPr/>
          </p:nvGrpSpPr>
          <p:grpSpPr bwMode="auto">
            <a:xfrm>
              <a:off x="1776" y="2904"/>
              <a:ext cx="96" cy="96"/>
              <a:chOff x="1248" y="2400"/>
              <a:chExt cx="96" cy="96"/>
            </a:xfrm>
          </p:grpSpPr>
          <p:sp>
            <p:nvSpPr>
              <p:cNvPr id="35859" name="Line 17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5860" name="Line 16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35849" name="Line 14"/>
            <p:cNvSpPr>
              <a:spLocks noChangeShapeType="1"/>
            </p:cNvSpPr>
            <p:nvPr/>
          </p:nvSpPr>
          <p:spPr bwMode="auto">
            <a:xfrm>
              <a:off x="1536" y="2424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0" name="Line 13"/>
            <p:cNvSpPr>
              <a:spLocks noChangeShapeType="1"/>
            </p:cNvSpPr>
            <p:nvPr/>
          </p:nvSpPr>
          <p:spPr bwMode="auto">
            <a:xfrm>
              <a:off x="1536" y="300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288" y="3384"/>
              <a:ext cx="100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cs typeface="Arial" panose="020B0604020202020204" pitchFamily="34" charset="0"/>
                </a:rPr>
                <a:t>Substantia gelatinosa </a:t>
              </a:r>
              <a:endPara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cs typeface="Arial" panose="020B0604020202020204" pitchFamily="34" charset="0"/>
                </a:rPr>
                <a:t>II. a</a:t>
              </a:r>
              <a:r>
                <a:rPr lang="en-US" altLang="cs-CZ" sz="1800" b="1">
                  <a:cs typeface="Arial" panose="020B0604020202020204" pitchFamily="34" charset="0"/>
                </a:rPr>
                <a:t>nd</a:t>
              </a:r>
              <a:r>
                <a:rPr lang="cs-CZ" altLang="cs-CZ" sz="1800" b="1">
                  <a:cs typeface="Arial" panose="020B0604020202020204" pitchFamily="34" charset="0"/>
                </a:rPr>
                <a:t> III. Rexed z</a:t>
              </a:r>
              <a:r>
                <a:rPr lang="en-US" altLang="cs-CZ" sz="1800" b="1">
                  <a:cs typeface="Arial" panose="020B0604020202020204" pitchFamily="34" charset="0"/>
                </a:rPr>
                <a:t>one</a:t>
              </a:r>
              <a:endParaRPr lang="cs-CZ" altLang="cs-CZ" sz="1800"/>
            </a:p>
          </p:txBody>
        </p:sp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192" y="2136"/>
              <a:ext cx="49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>
                  <a:solidFill>
                    <a:schemeClr val="hlink"/>
                  </a:solidFill>
                  <a:cs typeface="Arial" panose="020B0604020202020204" pitchFamily="34" charset="0"/>
                </a:rPr>
                <a:t>fast fibers</a:t>
              </a:r>
              <a:endParaRPr lang="cs-CZ" altLang="cs-CZ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240" y="3048"/>
              <a:ext cx="36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  <a:cs typeface="Arial" panose="020B0604020202020204" pitchFamily="34" charset="0"/>
                </a:rPr>
                <a:t>pomalá</a:t>
              </a:r>
              <a:endParaRPr lang="cs-CZ" altLang="cs-CZ" sz="1800"/>
            </a:p>
          </p:txBody>
        </p:sp>
        <p:sp>
          <p:nvSpPr>
            <p:cNvPr id="35854" name="Text Box 9"/>
            <p:cNvSpPr txBox="1">
              <a:spLocks noChangeArrowheads="1"/>
            </p:cNvSpPr>
            <p:nvPr/>
          </p:nvSpPr>
          <p:spPr bwMode="auto">
            <a:xfrm>
              <a:off x="192" y="3120"/>
              <a:ext cx="53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>
                  <a:solidFill>
                    <a:schemeClr val="hlink"/>
                  </a:solidFill>
                  <a:cs typeface="Arial" panose="020B0604020202020204" pitchFamily="34" charset="0"/>
                </a:rPr>
                <a:t>slow fibers</a:t>
              </a:r>
              <a:endParaRPr lang="cs-CZ" altLang="cs-CZ" sz="1800"/>
            </a:p>
          </p:txBody>
        </p:sp>
        <p:sp>
          <p:nvSpPr>
            <p:cNvPr id="35855" name="Line 8"/>
            <p:cNvSpPr>
              <a:spLocks noChangeShapeType="1"/>
            </p:cNvSpPr>
            <p:nvPr/>
          </p:nvSpPr>
          <p:spPr bwMode="auto">
            <a:xfrm>
              <a:off x="1200" y="28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6" name="Line 7"/>
            <p:cNvSpPr>
              <a:spLocks noChangeShapeType="1"/>
            </p:cNvSpPr>
            <p:nvPr/>
          </p:nvSpPr>
          <p:spPr bwMode="auto">
            <a:xfrm>
              <a:off x="1200" y="2832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7" name="Line 6"/>
            <p:cNvSpPr>
              <a:spLocks noChangeShapeType="1"/>
            </p:cNvSpPr>
            <p:nvPr/>
          </p:nvSpPr>
          <p:spPr bwMode="auto">
            <a:xfrm>
              <a:off x="1536" y="297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8" name="Line 5"/>
            <p:cNvSpPr>
              <a:spLocks noChangeShapeType="1"/>
            </p:cNvSpPr>
            <p:nvPr/>
          </p:nvSpPr>
          <p:spPr bwMode="auto">
            <a:xfrm>
              <a:off x="1536" y="2448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CDFA9-0BEB-4D90-82B1-DE4F8D9DD34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smtClean="0"/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609600" y="304800"/>
            <a:ext cx="7793038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Opioid syst</a:t>
            </a:r>
            <a:r>
              <a:rPr lang="en-US" altLang="cs-CZ" sz="44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44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altLang="cs-CZ" sz="44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 others</a:t>
            </a:r>
            <a:endParaRPr lang="cs-CZ" altLang="cs-CZ" sz="4400">
              <a:solidFill>
                <a:srgbClr val="FF3300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igro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striat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me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limbic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dopaminerg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ic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otor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 systems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reward pathways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hypot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alamo-hypo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seous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central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hormon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e modulation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ascendent 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descendent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 pathways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modula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tion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ascendent –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spinal cord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, talamus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descendent –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peri-aquaeductal grey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nuclei 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phe</a:t>
            </a:r>
            <a:endParaRPr lang="cs-CZ" alt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4BDEA9-7285-4780-BC7D-1B738EA1612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 smtClean="0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381000" y="0"/>
            <a:ext cx="4648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</a:t>
            </a:r>
            <a:r>
              <a:rPr lang="en-US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ous </a:t>
            </a:r>
            <a:r>
              <a:rPr lang="cs-CZ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opioid</a:t>
            </a:r>
            <a:r>
              <a:rPr lang="en-US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cs-CZ" altLang="cs-CZ" sz="44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" y="1295400"/>
            <a:ext cx="464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-endor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(31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Endomor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(4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Leu-enkefalin (5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AA)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Met-enkefalin (5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Dynor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(A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:AA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1-8, B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:AA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1-17)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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nociceptin/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anin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nocistatin</a:t>
            </a:r>
            <a:endParaRPr lang="cs-CZ" altLang="cs-CZ" sz="2000" b="1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7893" name="Rectangle 17"/>
          <p:cNvSpPr>
            <a:spLocks noChangeArrowheads="1"/>
          </p:cNvSpPr>
          <p:nvPr/>
        </p:nvSpPr>
        <p:spPr bwMode="auto">
          <a:xfrm>
            <a:off x="228600" y="3962400"/>
            <a:ext cx="57959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synaptic receptor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hibiting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neuro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transmit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 release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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Ca</a:t>
            </a:r>
            <a:r>
              <a:rPr lang="cs-CZ" altLang="cs-CZ" sz="2000" baseline="30000">
                <a:latin typeface="Tahoma" panose="020B0604030504040204" pitchFamily="34" charset="0"/>
                <a:cs typeface="Tahoma" panose="020B0604030504040204" pitchFamily="34" charset="0"/>
              </a:rPr>
              <a:t>2+ </a:t>
            </a:r>
            <a:endParaRPr lang="cs-CZ" altLang="cs-CZ" sz="2000"/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synaptic receptor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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cs-CZ" altLang="cs-CZ" sz="2000" baseline="30000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conductance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– hyperpolariza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tion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7894" name="Rectangle 18"/>
          <p:cNvSpPr>
            <a:spLocks noChangeArrowheads="1"/>
          </p:cNvSpPr>
          <p:nvPr/>
        </p:nvSpPr>
        <p:spPr bwMode="auto">
          <a:xfrm>
            <a:off x="5257800" y="2286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ous</a:t>
            </a: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abinoid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cs-CZ" altLang="cs-CZ" sz="4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37895" name="Rectangle 19"/>
          <p:cNvSpPr>
            <a:spLocks noChangeArrowheads="1"/>
          </p:cNvSpPr>
          <p:nvPr/>
        </p:nvSpPr>
        <p:spPr bwMode="auto">
          <a:xfrm>
            <a:off x="5176838" y="1447800"/>
            <a:ext cx="39671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amid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est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of fatty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acids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anandamid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almitoyl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etanolamid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PEA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eceptor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CB1 a CB2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CB1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PAG 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RVM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   sen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neuron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CB2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stru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ctures of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   im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syst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m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FAAH – hydrol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asis of FA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amid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the inner ear and auditory pathway as well</a:t>
            </a:r>
            <a:endParaRPr lang="cs-CZ" altLang="cs-CZ" sz="20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9679F4-E845-421D-A5E0-3C289FC281B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 smtClean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0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63563"/>
          </a:xfrm>
        </p:spPr>
        <p:txBody>
          <a:bodyPr/>
          <a:lstStyle/>
          <a:p>
            <a:pPr algn="r" eaLnBrk="1" hangingPunct="1"/>
            <a:r>
              <a:rPr lang="cs-CZ" altLang="cs-CZ" sz="4000" smtClean="0">
                <a:solidFill>
                  <a:schemeClr val="accent2"/>
                </a:solidFill>
              </a:rPr>
              <a:t>Head</a:t>
            </a:r>
            <a:r>
              <a:rPr lang="en-US" altLang="cs-CZ" sz="4000" smtClean="0">
                <a:solidFill>
                  <a:schemeClr val="accent2"/>
                </a:solidFill>
              </a:rPr>
              <a:t>’s</a:t>
            </a:r>
            <a:r>
              <a:rPr lang="cs-CZ" altLang="cs-CZ" sz="4000" smtClean="0">
                <a:solidFill>
                  <a:schemeClr val="accent2"/>
                </a:solidFill>
              </a:rPr>
              <a:t> zones</a:t>
            </a:r>
            <a:r>
              <a:rPr lang="en-US" altLang="cs-CZ" sz="4000" smtClean="0">
                <a:solidFill>
                  <a:schemeClr val="accent2"/>
                </a:solidFill>
              </a:rPr>
              <a:t> -</a:t>
            </a:r>
            <a:r>
              <a:rPr lang="cs-CZ" altLang="cs-CZ" sz="4000" smtClean="0">
                <a:solidFill>
                  <a:schemeClr val="accent2"/>
                </a:solidFill>
              </a:rPr>
              <a:t> Referred pain</a:t>
            </a:r>
            <a:endParaRPr lang="en-US" altLang="cs-CZ" sz="400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3D17C4-DF50-42F9-BFC2-881599180D9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pPr algn="r" eaLnBrk="1" hangingPunct="1"/>
            <a:r>
              <a:rPr lang="en-US" altLang="cs-CZ" sz="4000" smtClean="0"/>
              <a:t>Referred and</a:t>
            </a:r>
            <a:br>
              <a:rPr lang="en-US" altLang="cs-CZ" sz="4000" smtClean="0"/>
            </a:br>
            <a:r>
              <a:rPr lang="en-US" altLang="cs-CZ" sz="4000" smtClean="0"/>
              <a:t>p</a:t>
            </a:r>
            <a:r>
              <a:rPr lang="cs-CZ" altLang="cs-CZ" sz="4000" smtClean="0"/>
              <a:t>athologic pain</a:t>
            </a:r>
            <a:endParaRPr lang="en-US" altLang="cs-CZ" sz="4000" smtClean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14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953000" y="304800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chemeClr val="tx2"/>
                </a:solidFill>
              </a:rPr>
              <a:t>Other pathologic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painful sensations: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…,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headache</a:t>
            </a:r>
            <a:r>
              <a:rPr lang="cs-CZ" altLang="cs-CZ" sz="2800">
                <a:solidFill>
                  <a:schemeClr val="tx2"/>
                </a:solidFill>
              </a:rPr>
              <a:t>,</a:t>
            </a:r>
            <a:r>
              <a:rPr lang="en-US" altLang="cs-CZ" sz="2800">
                <a:solidFill>
                  <a:schemeClr val="tx2"/>
                </a:solidFill>
              </a:rPr>
              <a:t/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n.</a:t>
            </a:r>
            <a:r>
              <a:rPr lang="en-US" altLang="cs-CZ" sz="2800">
                <a:solidFill>
                  <a:schemeClr val="tx2"/>
                </a:solidFill>
              </a:rPr>
              <a:t> </a:t>
            </a:r>
            <a:r>
              <a:rPr lang="cs-CZ" altLang="cs-CZ" sz="2800">
                <a:solidFill>
                  <a:schemeClr val="tx2"/>
                </a:solidFill>
              </a:rPr>
              <a:t>trigeminus,</a:t>
            </a:r>
            <a:r>
              <a:rPr lang="en-US" altLang="cs-CZ" sz="2800">
                <a:solidFill>
                  <a:schemeClr val="tx2"/>
                </a:solidFill>
              </a:rPr>
              <a:t/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Mig</a:t>
            </a:r>
            <a:r>
              <a:rPr lang="en-US" altLang="cs-CZ" sz="2800">
                <a:solidFill>
                  <a:schemeClr val="tx2"/>
                </a:solidFill>
              </a:rPr>
              <a:t>raine,…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76A75B-A04B-407A-9BA6-1889D8148B5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962400" cy="1782763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chemeClr val="accent2"/>
                </a:solidFill>
              </a:rPr>
              <a:t>Lo</a:t>
            </a:r>
            <a:r>
              <a:rPr lang="en-US" altLang="cs-CZ" sz="4000" smtClean="0">
                <a:solidFill>
                  <a:schemeClr val="accent2"/>
                </a:solidFill>
              </a:rPr>
              <a:t>c</a:t>
            </a:r>
            <a:r>
              <a:rPr lang="cs-CZ" altLang="cs-CZ" sz="4000" smtClean="0">
                <a:solidFill>
                  <a:schemeClr val="accent2"/>
                </a:solidFill>
              </a:rPr>
              <a:t>aliza</a:t>
            </a:r>
            <a:r>
              <a:rPr lang="en-US" altLang="cs-CZ" sz="4000" smtClean="0">
                <a:solidFill>
                  <a:schemeClr val="accent2"/>
                </a:solidFill>
              </a:rPr>
              <a:t>tion of </a:t>
            </a:r>
            <a:r>
              <a:rPr lang="cs-CZ" altLang="cs-CZ" sz="4000" smtClean="0">
                <a:solidFill>
                  <a:schemeClr val="accent2"/>
                </a:solidFill>
              </a:rPr>
              <a:t>CNS</a:t>
            </a:r>
            <a:r>
              <a:rPr lang="en-US" altLang="cs-CZ" sz="4000" smtClean="0">
                <a:solidFill>
                  <a:schemeClr val="accent2"/>
                </a:solidFill>
              </a:rPr>
              <a:t> pain pathways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0066"/>
                </a:solidFill>
              </a:rPr>
              <a:t>CZ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3F8D5-D66D-4CD6-88F0-37DDB2C9BBE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677400" cy="11430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accent2"/>
                </a:solidFill>
              </a:rPr>
              <a:t>Lo</a:t>
            </a:r>
            <a:r>
              <a:rPr lang="en-US" altLang="cs-CZ" sz="2800" smtClean="0">
                <a:solidFill>
                  <a:schemeClr val="accent2"/>
                </a:solidFill>
              </a:rPr>
              <a:t>c</a:t>
            </a:r>
            <a:r>
              <a:rPr lang="cs-CZ" altLang="cs-CZ" sz="2800" smtClean="0">
                <a:solidFill>
                  <a:schemeClr val="accent2"/>
                </a:solidFill>
              </a:rPr>
              <a:t>ali</a:t>
            </a:r>
            <a:r>
              <a:rPr lang="en-US" altLang="cs-CZ" sz="2800" smtClean="0">
                <a:solidFill>
                  <a:schemeClr val="accent2"/>
                </a:solidFill>
              </a:rPr>
              <a:t>zation</a:t>
            </a:r>
            <a:r>
              <a:rPr lang="cs-CZ" altLang="cs-CZ" sz="2800" smtClean="0">
                <a:solidFill>
                  <a:schemeClr val="accent2"/>
                </a:solidFill>
              </a:rPr>
              <a:t> </a:t>
            </a:r>
            <a:r>
              <a:rPr lang="en-US" altLang="cs-CZ" sz="2800" smtClean="0">
                <a:solidFill>
                  <a:schemeClr val="accent2"/>
                </a:solidFill>
              </a:rPr>
              <a:t>of </a:t>
            </a:r>
            <a:r>
              <a:rPr lang="cs-CZ" altLang="cs-CZ" sz="2800" smtClean="0">
                <a:solidFill>
                  <a:schemeClr val="accent2"/>
                </a:solidFill>
              </a:rPr>
              <a:t>sen</a:t>
            </a:r>
            <a:r>
              <a:rPr lang="en-US" altLang="cs-CZ" sz="2800" smtClean="0">
                <a:solidFill>
                  <a:schemeClr val="accent2"/>
                </a:solidFill>
              </a:rPr>
              <a:t>s</a:t>
            </a:r>
            <a:r>
              <a:rPr lang="cs-CZ" altLang="cs-CZ" sz="2800" smtClean="0">
                <a:solidFill>
                  <a:schemeClr val="accent2"/>
                </a:solidFill>
              </a:rPr>
              <a:t>or</a:t>
            </a:r>
            <a:r>
              <a:rPr lang="en-US" altLang="cs-CZ" sz="2800" smtClean="0">
                <a:solidFill>
                  <a:schemeClr val="accent2"/>
                </a:solidFill>
              </a:rPr>
              <a:t>y</a:t>
            </a:r>
            <a:r>
              <a:rPr lang="cs-CZ" altLang="cs-CZ" sz="2800" smtClean="0">
                <a:solidFill>
                  <a:schemeClr val="accent2"/>
                </a:solidFill>
              </a:rPr>
              <a:t>, af</a:t>
            </a:r>
            <a:r>
              <a:rPr lang="en-US" altLang="cs-CZ" sz="2800" smtClean="0">
                <a:solidFill>
                  <a:schemeClr val="accent2"/>
                </a:solidFill>
              </a:rPr>
              <a:t>fective</a:t>
            </a:r>
            <a:r>
              <a:rPr lang="cs-CZ" altLang="cs-CZ" sz="2800" smtClean="0">
                <a:solidFill>
                  <a:schemeClr val="accent2"/>
                </a:solidFill>
              </a:rPr>
              <a:t> a</a:t>
            </a:r>
            <a:r>
              <a:rPr lang="en-US" altLang="cs-CZ" sz="2800" smtClean="0">
                <a:solidFill>
                  <a:schemeClr val="accent2"/>
                </a:solidFill>
              </a:rPr>
              <a:t>nd</a:t>
            </a:r>
            <a:r>
              <a:rPr lang="cs-CZ" altLang="cs-CZ" sz="2800" smtClean="0">
                <a:solidFill>
                  <a:schemeClr val="accent2"/>
                </a:solidFill>
              </a:rPr>
              <a:t> </a:t>
            </a:r>
            <a:r>
              <a:rPr lang="en-US" altLang="cs-CZ" sz="2800" smtClean="0">
                <a:solidFill>
                  <a:schemeClr val="accent2"/>
                </a:solidFill>
              </a:rPr>
              <a:t>c</a:t>
            </a:r>
            <a:r>
              <a:rPr lang="cs-CZ" altLang="cs-CZ" sz="2800" smtClean="0">
                <a:solidFill>
                  <a:schemeClr val="accent2"/>
                </a:solidFill>
              </a:rPr>
              <a:t>ognitiv</a:t>
            </a:r>
            <a:r>
              <a:rPr lang="en-US" altLang="cs-CZ" sz="2800" smtClean="0">
                <a:solidFill>
                  <a:schemeClr val="accent2"/>
                </a:solidFill>
              </a:rPr>
              <a:t>e</a:t>
            </a:r>
            <a:r>
              <a:rPr lang="cs-CZ" altLang="cs-CZ" sz="2800" smtClean="0">
                <a:solidFill>
                  <a:schemeClr val="accent2"/>
                </a:solidFill>
              </a:rPr>
              <a:t/>
            </a:r>
            <a:br>
              <a:rPr lang="cs-CZ" altLang="cs-CZ" sz="2800" smtClean="0">
                <a:solidFill>
                  <a:schemeClr val="accent2"/>
                </a:solidFill>
              </a:rPr>
            </a:br>
            <a:r>
              <a:rPr lang="en-US" altLang="cs-CZ" sz="2800" smtClean="0">
                <a:solidFill>
                  <a:schemeClr val="accent2"/>
                </a:solidFill>
              </a:rPr>
              <a:t>pain components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0066"/>
                </a:solidFill>
              </a:rPr>
              <a:t>CZ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AD27F-F430-40B5-887C-00F060D9B9E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cs-CZ" smtClean="0">
                <a:solidFill>
                  <a:schemeClr val="accent2"/>
                </a:solidFill>
              </a:rPr>
              <a:t>Pain Relief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9BC9D5-7C71-49AE-8160-22C584B129E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00038" y="427038"/>
            <a:ext cx="4648200" cy="3154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600" b="1" kern="0" dirty="0" smtClean="0">
                <a:solidFill>
                  <a:srgbClr val="00B050"/>
                </a:solidFill>
              </a:rPr>
              <a:t>Thermoreceptors</a:t>
            </a:r>
            <a:endParaRPr lang="cs-CZ" sz="3600" kern="0" dirty="0" smtClean="0">
              <a:solidFill>
                <a:srgbClr val="00B050"/>
              </a:solidFill>
            </a:endParaRP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00B0F0"/>
                </a:solidFill>
              </a:rPr>
              <a:t>Cold</a:t>
            </a:r>
            <a:r>
              <a:rPr lang="cs-CZ" sz="3200" kern="0" dirty="0" smtClean="0">
                <a:solidFill>
                  <a:srgbClr val="00B050"/>
                </a:solidFill>
              </a:rPr>
              <a:t>, </a:t>
            </a:r>
            <a:r>
              <a:rPr lang="en-US" sz="3200" kern="0" dirty="0" smtClean="0">
                <a:solidFill>
                  <a:srgbClr val="00B0F0"/>
                </a:solidFill>
              </a:rPr>
              <a:t>&lt;</a:t>
            </a:r>
            <a:r>
              <a:rPr lang="cs-CZ" sz="3200" kern="0" dirty="0" smtClean="0">
                <a:solidFill>
                  <a:srgbClr val="00B0F0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chemeClr val="tx1"/>
                </a:solidFill>
              </a:rPr>
              <a:t>Warm</a:t>
            </a:r>
            <a:r>
              <a:rPr lang="en-US" sz="3200" kern="0" dirty="0" smtClean="0">
                <a:solidFill>
                  <a:srgbClr val="00B050"/>
                </a:solidFill>
              </a:rPr>
              <a:t> </a:t>
            </a:r>
            <a:r>
              <a:rPr lang="en-US" sz="3200" kern="0" dirty="0" smtClean="0">
                <a:solidFill>
                  <a:schemeClr val="tx1"/>
                </a:solidFill>
              </a:rPr>
              <a:t>&gt;</a:t>
            </a:r>
            <a:r>
              <a:rPr lang="cs-CZ" sz="3200" kern="0" dirty="0" smtClean="0">
                <a:solidFill>
                  <a:schemeClr val="tx1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FF0000"/>
                </a:solidFill>
              </a:rPr>
              <a:t>Hot temp.</a:t>
            </a:r>
            <a:r>
              <a:rPr 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sz="3200" kern="0" dirty="0" smtClean="0">
                <a:solidFill>
                  <a:srgbClr val="FF3300"/>
                </a:solidFill>
              </a:rPr>
              <a:t>&gt;</a:t>
            </a:r>
            <a:r>
              <a:rPr lang="cs-CZ" sz="3200" kern="0" dirty="0" smtClean="0">
                <a:solidFill>
                  <a:srgbClr val="FF3300"/>
                </a:solidFill>
              </a:rPr>
              <a:t> 45 st. C</a:t>
            </a:r>
          </a:p>
          <a:p>
            <a:pPr algn="l">
              <a:defRPr/>
            </a:pPr>
            <a:r>
              <a:rPr lang="cs-CZ" sz="2800" kern="0" dirty="0" smtClean="0">
                <a:solidFill>
                  <a:srgbClr val="00B050"/>
                </a:solidFill>
              </a:rPr>
              <a:t>( = VR1, TRPV, vaniloid, capsaicin receptors)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28600"/>
            <a:ext cx="34337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505200"/>
            <a:ext cx="50292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Ion channels: TRP = transient potential.</a:t>
            </a:r>
          </a:p>
          <a:p>
            <a:pPr eaLnBrk="1" hangingPunct="1">
              <a:defRPr/>
            </a:pPr>
            <a:r>
              <a:rPr lang="cs-CZ" dirty="0"/>
              <a:t>Group 1 includes TRPC ( "C" for canonical), </a:t>
            </a:r>
            <a:r>
              <a:rPr lang="cs-CZ" u="sng" dirty="0">
                <a:uFill>
                  <a:solidFill>
                    <a:srgbClr val="FF0000"/>
                  </a:solidFill>
                </a:uFill>
              </a:rPr>
              <a:t>TRPV ("V" for vanilloid), </a:t>
            </a:r>
            <a:r>
              <a:rPr lang="cs-CZ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capsaicin</a:t>
            </a:r>
            <a:r>
              <a:rPr lang="cs-CZ" u="sng" dirty="0">
                <a:uFill>
                  <a:solidFill>
                    <a:srgbClr val="FF0000"/>
                  </a:solidFill>
                </a:uFill>
              </a:rPr>
              <a:t>, </a:t>
            </a:r>
            <a:endParaRPr lang="en-GB" u="sng" dirty="0">
              <a:uFill>
                <a:solidFill>
                  <a:srgbClr val="FF0000"/>
                </a:solidFill>
              </a:uFill>
            </a:endParaRPr>
          </a:p>
          <a:p>
            <a:pPr eaLnBrk="1" hangingPunct="1">
              <a:defRPr/>
            </a:pPr>
            <a:r>
              <a:rPr lang="cs-CZ" dirty="0"/>
              <a:t>TRPM ("M" for melastatin),</a:t>
            </a:r>
            <a:endParaRPr lang="en-GB" dirty="0"/>
          </a:p>
          <a:p>
            <a:pPr eaLnBrk="1" hangingPunct="1">
              <a:defRPr/>
            </a:pPr>
            <a:r>
              <a:rPr lang="cs-CZ" dirty="0"/>
              <a:t>TRPN ("N“</a:t>
            </a:r>
            <a:r>
              <a:rPr lang="en-GB" dirty="0"/>
              <a:t>=</a:t>
            </a:r>
            <a:r>
              <a:rPr lang="cs-CZ" dirty="0"/>
              <a:t> No mechanoreceptor potential C),</a:t>
            </a:r>
          </a:p>
          <a:p>
            <a:pPr eaLnBrk="1" hangingPunct="1">
              <a:defRPr/>
            </a:pPr>
            <a:r>
              <a:rPr lang="cs-CZ" dirty="0"/>
              <a:t>and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TRPA ("A" </a:t>
            </a:r>
            <a:r>
              <a:rPr lang="en-GB" u="sng" dirty="0">
                <a:uFill>
                  <a:solidFill>
                    <a:srgbClr val="0070C0"/>
                  </a:solidFill>
                </a:uFill>
              </a:rPr>
              <a:t>=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ankyrin</a:t>
            </a:r>
            <a:r>
              <a:rPr lang="en-GB" u="sng" dirty="0">
                <a:uFill>
                  <a:solidFill>
                    <a:srgbClr val="0070C0"/>
                  </a:solidFill>
                </a:uFill>
              </a:rPr>
              <a:t>,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mechanoreception</a:t>
            </a:r>
            <a:r>
              <a:rPr lang="cs-CZ" dirty="0"/>
              <a:t>). </a:t>
            </a:r>
          </a:p>
          <a:p>
            <a:pPr eaLnBrk="1" hangingPunct="1">
              <a:defRPr/>
            </a:pPr>
            <a:r>
              <a:rPr lang="cs-CZ" dirty="0"/>
              <a:t>In group 2, there are TRPP ("P" for polycystic) and TRPML ("ML" for mucolipin),</a:t>
            </a:r>
          </a:p>
          <a:p>
            <a:pPr eaLnBrk="1" hangingPunct="1">
              <a:defRPr/>
            </a:pPr>
            <a:r>
              <a:rPr lang="cs-CZ" u="sng" dirty="0">
                <a:uFill>
                  <a:solidFill>
                    <a:srgbClr val="00B050"/>
                  </a:solidFill>
                </a:uFill>
              </a:rPr>
              <a:t>TRPM8, </a:t>
            </a:r>
            <a:r>
              <a:rPr lang="cs-CZ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mentho</a:t>
            </a:r>
            <a:r>
              <a:rPr lang="cs-CZ" u="sng" dirty="0">
                <a:uFill>
                  <a:solidFill>
                    <a:srgbClr val="00B050"/>
                  </a:solidFill>
                </a:uFill>
              </a:rPr>
              <a:t>l receptor, </a:t>
            </a:r>
            <a:r>
              <a:rPr lang="cs-CZ" dirty="0">
                <a:uFill>
                  <a:solidFill>
                    <a:srgbClr val="00B050"/>
                  </a:solidFill>
                </a:uFill>
              </a:rPr>
              <a:t>aka cold menthol receptor1, CMR1, Icilin</a:t>
            </a:r>
            <a:r>
              <a:rPr lang="en-US" altLang="en-US" dirty="0">
                <a:latin typeface="Arial" charset="0"/>
              </a:rPr>
              <a:t> ≡</a:t>
            </a:r>
            <a:r>
              <a:rPr lang="cs-CZ" altLang="en-US" dirty="0">
                <a:latin typeface="Arial" charset="0"/>
              </a:rPr>
              <a:t> </a:t>
            </a:r>
            <a:r>
              <a:rPr lang="cs-CZ" altLang="en-US" dirty="0" smtClean="0">
                <a:latin typeface="Arial" charset="0"/>
              </a:rPr>
              <a:t>superagonist, </a:t>
            </a:r>
            <a:r>
              <a:rPr lang="cs-CZ" altLang="en-US" dirty="0">
                <a:latin typeface="Arial" charset="0"/>
              </a:rPr>
              <a:t>1983,</a:t>
            </a:r>
            <a:endParaRPr lang="cs-CZ" dirty="0">
              <a:uFill>
                <a:solidFill>
                  <a:srgbClr val="00B050"/>
                </a:solidFill>
              </a:uFill>
            </a:endParaRPr>
          </a:p>
          <a:p>
            <a:pPr eaLnBrk="1" hangingPunct="1">
              <a:defRPr/>
            </a:pPr>
            <a:r>
              <a:rPr lang="cs-CZ" dirty="0" smtClean="0">
                <a:uFill>
                  <a:solidFill>
                    <a:srgbClr val="00B050"/>
                  </a:solidFill>
                </a:uFill>
              </a:rPr>
              <a:t>Mediate</a:t>
            </a:r>
            <a:r>
              <a:rPr lang="cs-CZ" dirty="0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rPr>
              <a:t> touch versus painful energies</a:t>
            </a:r>
            <a:r>
              <a:rPr lang="cs-CZ" dirty="0" smtClean="0">
                <a:uFill>
                  <a:solidFill>
                    <a:srgbClr val="00B050"/>
                  </a:solidFill>
                </a:uFill>
              </a:rPr>
              <a:t>...</a:t>
            </a:r>
            <a:endParaRPr lang="cs-CZ" dirty="0">
              <a:uFill>
                <a:solidFill>
                  <a:srgbClr val="00B05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591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/40/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F2D5B-21AE-43F7-919E-B0F7BF05BDA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23863"/>
            <a:ext cx="8229600" cy="1420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000" b="1" smtClean="0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 smtClean="0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228600" y="57800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  <a:cs typeface="Arial" panose="020B0604020202020204" pitchFamily="34" charset="0"/>
              </a:rPr>
              <a:t>First Medical Faculty, Institute of Pathological Physiology</a:t>
            </a: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Contact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@LF1.CUNI.CZ</a:t>
            </a:r>
            <a:endParaRPr lang="cs-CZ" altLang="en-US" sz="240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6D095-A076-49B5-AF34-85905214BDAF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53351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Phylogenetic family tree of receptors,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TRP = TRansient Potential, </a:t>
            </a:r>
            <a:endParaRPr lang="cs-CZ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Agonists: </a:t>
            </a:r>
            <a:r>
              <a:rPr lang="cs-CZ" altLang="en-US" sz="2400" dirty="0"/>
              <a:t>capsaicin </a:t>
            </a:r>
            <a:r>
              <a:rPr lang="cs-CZ" altLang="en-US" sz="2400" dirty="0" smtClean="0"/>
              <a:t>and menthol</a:t>
            </a:r>
            <a:endParaRPr lang="cs-CZ" altLang="en-US" sz="2400" dirty="0"/>
          </a:p>
        </p:txBody>
      </p:sp>
      <p:pic>
        <p:nvPicPr>
          <p:cNvPr id="17412" name="Picture 5" descr="https://upload.wikimedia.org/wikipedia/commons/thumb/c/c6/TRP_Channel_Phylogeny.svg/1280px-TRP_Channel_Phylogen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24113"/>
            <a:ext cx="85010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apform_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933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3505200" y="4267200"/>
            <a:ext cx="2590800" cy="1981200"/>
          </a:xfrm>
          <a:prstGeom prst="triangl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0000"/>
              </a:solidFill>
            </a:endParaRPr>
          </a:p>
        </p:txBody>
      </p:sp>
      <p:sp>
        <p:nvSpPr>
          <p:cNvPr id="17415" name="AutoShape 6" descr="Peppermint Plant Pods | Click &amp; Grow"/>
          <p:cNvSpPr>
            <a:spLocks noChangeAspect="1" noChangeArrowheads="1"/>
          </p:cNvSpPr>
          <p:nvPr/>
        </p:nvSpPr>
        <p:spPr bwMode="auto">
          <a:xfrm>
            <a:off x="155575" y="-822325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AutoShape 8" descr="Peppermint Plant Pods | Click &amp; Grow"/>
          <p:cNvSpPr>
            <a:spLocks noChangeAspect="1" noChangeArrowheads="1"/>
          </p:cNvSpPr>
          <p:nvPr/>
        </p:nvSpPr>
        <p:spPr bwMode="auto">
          <a:xfrm>
            <a:off x="307975" y="-669925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417" name="Group 7"/>
          <p:cNvGrpSpPr>
            <a:grpSpLocks/>
          </p:cNvGrpSpPr>
          <p:nvPr/>
        </p:nvGrpSpPr>
        <p:grpSpPr bwMode="auto">
          <a:xfrm>
            <a:off x="5715000" y="4191000"/>
            <a:ext cx="2590800" cy="2295525"/>
            <a:chOff x="5715000" y="4191000"/>
            <a:chExt cx="2590800" cy="2295525"/>
          </a:xfrm>
        </p:grpSpPr>
        <p:grpSp>
          <p:nvGrpSpPr>
            <p:cNvPr id="17418" name="Group 5"/>
            <p:cNvGrpSpPr>
              <a:grpSpLocks/>
            </p:cNvGrpSpPr>
            <p:nvPr/>
          </p:nvGrpSpPr>
          <p:grpSpPr bwMode="auto">
            <a:xfrm>
              <a:off x="5715000" y="4191000"/>
              <a:ext cx="2590800" cy="2295525"/>
              <a:chOff x="6019800" y="4267200"/>
              <a:chExt cx="2590800" cy="2295525"/>
            </a:xfrm>
          </p:grpSpPr>
          <p:pic>
            <p:nvPicPr>
              <p:cNvPr id="17420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7425" y="4648200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Isosceles Triangle 9"/>
              <p:cNvSpPr/>
              <p:nvPr/>
            </p:nvSpPr>
            <p:spPr>
              <a:xfrm>
                <a:off x="6019800" y="4267200"/>
                <a:ext cx="2590800" cy="1981200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7419" name="TextBox 6"/>
            <p:cNvSpPr txBox="1">
              <a:spLocks noChangeArrowheads="1"/>
            </p:cNvSpPr>
            <p:nvPr/>
          </p:nvSpPr>
          <p:spPr bwMode="auto">
            <a:xfrm>
              <a:off x="6561926" y="4643735"/>
              <a:ext cx="13628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2400" b="1">
                  <a:solidFill>
                    <a:srgbClr val="00B050"/>
                  </a:solidFill>
                </a:rPr>
                <a:t>Menthol</a:t>
              </a:r>
              <a:endParaRPr lang="en-US" altLang="en-US" sz="2400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1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97C58-7AE2-4529-AA40-0B69CFE88FB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50731"/>
            <a:ext cx="8839200" cy="1121469"/>
          </a:xfrm>
        </p:spPr>
        <p:txBody>
          <a:bodyPr/>
          <a:lstStyle/>
          <a:p>
            <a:pPr algn="l" eaLnBrk="1" hangingPunct="1"/>
            <a:r>
              <a:rPr lang="cs-CZ" altLang="cs-CZ" sz="2800" b="1" dirty="0" smtClean="0">
                <a:solidFill>
                  <a:srgbClr val="00B050"/>
                </a:solidFill>
              </a:rPr>
              <a:t>Scoville: Design of Experiments to Measure Hotness</a:t>
            </a:r>
            <a:r>
              <a:rPr lang="en-US" altLang="cs-CZ" sz="2800" b="1" dirty="0" smtClean="0">
                <a:solidFill>
                  <a:srgbClr val="00B050"/>
                </a:solidFill>
              </a:rPr>
              <a:t>, </a:t>
            </a:r>
            <a:r>
              <a:rPr lang="cs-CZ" altLang="cs-CZ" sz="2800" b="1" dirty="0" smtClean="0">
                <a:solidFill>
                  <a:srgbClr val="00B050"/>
                </a:solidFill>
              </a:rPr>
              <a:t>Construction of</a:t>
            </a:r>
            <a:r>
              <a:rPr lang="en-US" altLang="cs-CZ" sz="2800" b="1" dirty="0" smtClean="0">
                <a:solidFill>
                  <a:srgbClr val="00B050"/>
                </a:solidFill>
              </a:rPr>
              <a:t> the </a:t>
            </a:r>
            <a:r>
              <a:rPr lang="en-US" altLang="cs-CZ" sz="2800" b="1" dirty="0" err="1" smtClean="0">
                <a:solidFill>
                  <a:srgbClr val="00B050"/>
                </a:solidFill>
              </a:rPr>
              <a:t>Scoville</a:t>
            </a:r>
            <a:r>
              <a:rPr lang="en-US" altLang="cs-CZ" sz="2800" b="1" dirty="0" smtClean="0">
                <a:solidFill>
                  <a:srgbClr val="00B050"/>
                </a:solidFill>
              </a:rPr>
              <a:t> Scale of Hot Chili Peppers…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81000" y="3951982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/>
              <a:t>Wilbur Lincoln </a:t>
            </a:r>
            <a:r>
              <a:rPr lang="en-US" altLang="cs-CZ" b="1" dirty="0" err="1" smtClean="0"/>
              <a:t>Scoville</a:t>
            </a:r>
            <a:r>
              <a:rPr lang="en-US" altLang="cs-CZ" b="1" dirty="0" smtClean="0"/>
              <a:t>,</a:t>
            </a:r>
            <a:endParaRPr lang="cs-CZ" altLang="cs-CZ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American</a:t>
            </a:r>
            <a:r>
              <a:rPr lang="en-US" altLang="cs-CZ" b="1" dirty="0" smtClean="0"/>
              <a:t> pharmacist (*1865 </a:t>
            </a:r>
            <a:r>
              <a:rPr lang="en-US" altLang="cs-CZ" b="1" dirty="0"/>
              <a:t>– </a:t>
            </a:r>
            <a:r>
              <a:rPr lang="en-US" altLang="cs-CZ" b="1" dirty="0" smtClean="0"/>
              <a:t>+1942</a:t>
            </a:r>
            <a:r>
              <a:rPr lang="en-US" altLang="cs-CZ" b="1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4572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 smtClean="0">
                <a:solidFill>
                  <a:srgbClr val="00B050"/>
                </a:solidFill>
              </a:rPr>
              <a:t>The </a:t>
            </a:r>
            <a:r>
              <a:rPr lang="en-GB" altLang="cs-CZ" b="1" dirty="0">
                <a:solidFill>
                  <a:srgbClr val="00B050"/>
                </a:solidFill>
              </a:rPr>
              <a:t>Nobel Prize in Physiology or Medicine 2021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 smtClean="0">
                <a:solidFill>
                  <a:srgbClr val="00B050"/>
                </a:solidFill>
              </a:rPr>
              <a:t>”</a:t>
            </a:r>
            <a:r>
              <a:rPr lang="en-GB" altLang="cs-CZ" b="1" dirty="0" smtClean="0">
                <a:solidFill>
                  <a:srgbClr val="0033CC"/>
                </a:solidFill>
              </a:rPr>
              <a:t>synesthetic substances</a:t>
            </a:r>
            <a:r>
              <a:rPr lang="en-GB" altLang="cs-CZ" b="1" dirty="0" smtClean="0">
                <a:solidFill>
                  <a:srgbClr val="00B050"/>
                </a:solidFill>
              </a:rPr>
              <a:t>”, menthol </a:t>
            </a:r>
            <a:r>
              <a:rPr lang="en-GB" altLang="cs-CZ" b="1" dirty="0" smtClean="0">
                <a:solidFill>
                  <a:srgbClr val="0033CC"/>
                </a:solidFill>
              </a:rPr>
              <a:t>and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 smtClean="0">
                <a:solidFill>
                  <a:srgbClr val="FF0000"/>
                </a:solidFill>
              </a:rPr>
              <a:t>capsaicin</a:t>
            </a:r>
            <a:endParaRPr lang="en-GB" altLang="cs-CZ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/>
              <a:t> </a:t>
            </a:r>
            <a:r>
              <a:rPr lang="en-GB" altLang="cs-CZ" b="1" dirty="0" smtClean="0"/>
              <a:t>David Julius, TRPM1, TRPV8, …</a:t>
            </a:r>
            <a:endParaRPr lang="en-GB" altLang="cs-CZ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/>
              <a:t> </a:t>
            </a:r>
            <a:r>
              <a:rPr lang="en-GB" altLang="cs-CZ" b="1" dirty="0" err="1" smtClean="0"/>
              <a:t>Ardem</a:t>
            </a:r>
            <a:r>
              <a:rPr lang="en-GB" altLang="cs-CZ" b="1" dirty="0" smtClean="0"/>
              <a:t> </a:t>
            </a:r>
            <a:r>
              <a:rPr lang="en-GB" altLang="cs-CZ" b="1" dirty="0" err="1" smtClean="0"/>
              <a:t>Patapoutian</a:t>
            </a:r>
            <a:r>
              <a:rPr lang="en-GB" altLang="cs-CZ" b="1" dirty="0" smtClean="0"/>
              <a:t>, PIEZO1, PIEZO2, …</a:t>
            </a:r>
            <a:endParaRPr lang="en-US" alt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E6AC31-23D5-400A-9DB2-447341E90F5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839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009900"/>
                </a:solidFill>
              </a:rPr>
              <a:t>Scoville ratings of chemicals</a:t>
            </a:r>
            <a:r>
              <a:rPr lang="cs-CZ" altLang="cs-CZ" sz="2000" dirty="0" smtClean="0"/>
              <a:t>	        </a:t>
            </a:r>
            <a:r>
              <a:rPr lang="cs-CZ" altLang="cs-CZ" sz="2800" b="1" dirty="0" smtClean="0"/>
              <a:t>substance examples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009900"/>
                </a:solidFill>
              </a:rPr>
              <a:t>(Scoville heat units)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16,000,000,000</a:t>
            </a:r>
            <a:r>
              <a:rPr lang="cs-CZ" altLang="cs-CZ" sz="2000" dirty="0" smtClean="0"/>
              <a:t>		</a:t>
            </a:r>
            <a:r>
              <a:rPr lang="en-US" altLang="cs-CZ" sz="2400" dirty="0" err="1" smtClean="0"/>
              <a:t>Resiniferatoxin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5,300,000,000</a:t>
            </a:r>
            <a:r>
              <a:rPr lang="cs-CZ" altLang="cs-CZ" sz="2400" dirty="0" smtClean="0"/>
              <a:t>		Tinyatoxin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16,000,000</a:t>
            </a:r>
            <a:r>
              <a:rPr lang="cs-CZ" altLang="cs-CZ" sz="2400" dirty="0" smtClean="0"/>
              <a:t>			</a:t>
            </a:r>
            <a:r>
              <a:rPr lang="cs-CZ" altLang="cs-CZ" sz="2400" dirty="0" smtClean="0">
                <a:solidFill>
                  <a:srgbClr val="FF3300"/>
                </a:solidFill>
              </a:rPr>
              <a:t>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15,000,000</a:t>
            </a:r>
            <a:r>
              <a:rPr lang="cs-CZ" altLang="cs-CZ" sz="2400" dirty="0" smtClean="0"/>
              <a:t>			Dihydrocapsaicin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9,200,000</a:t>
            </a:r>
            <a:r>
              <a:rPr lang="cs-CZ" altLang="cs-CZ" sz="2400" dirty="0" smtClean="0"/>
              <a:t>			Nonivamide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9,100,000</a:t>
            </a:r>
            <a:r>
              <a:rPr lang="cs-CZ" altLang="cs-CZ" sz="2400" dirty="0" smtClean="0"/>
              <a:t>			Nordihydrocapsaicin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8,600,000</a:t>
            </a:r>
            <a:r>
              <a:rPr lang="cs-CZ" altLang="cs-CZ" sz="2400" dirty="0" smtClean="0"/>
              <a:t>			Homocapsaicin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160,000</a:t>
            </a:r>
            <a:r>
              <a:rPr lang="cs-CZ" altLang="cs-CZ" sz="2400" dirty="0" smtClean="0"/>
              <a:t>			Shogaol (dehydr. ginger oil)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100,000</a:t>
            </a:r>
            <a:r>
              <a:rPr lang="cs-CZ" altLang="cs-CZ" sz="2400" dirty="0" smtClean="0"/>
              <a:t>			Piperine (black pepper alkaloid)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60,000</a:t>
            </a:r>
            <a:r>
              <a:rPr lang="cs-CZ" altLang="cs-CZ" sz="2400" dirty="0" smtClean="0"/>
              <a:t>			Gingerol (ginger oil)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</a:t>
            </a:r>
            <a:r>
              <a:rPr lang="cs-CZ" altLang="cs-CZ" sz="2400" dirty="0" smtClean="0"/>
              <a:t>			Capsiate</a:t>
            </a:r>
            <a:endParaRPr lang="en-US" altLang="cs-CZ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62C40E-37D9-4AFA-8BF1-13656AB4AD5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>
                <a:solidFill>
                  <a:srgbClr val="009900"/>
                </a:solidFill>
              </a:rPr>
              <a:t>Scoville ratings of </a:t>
            </a:r>
            <a:r>
              <a:rPr lang="en-US" altLang="cs-CZ" sz="2400" b="1" smtClean="0">
                <a:solidFill>
                  <a:srgbClr val="009900"/>
                </a:solidFill>
              </a:rPr>
              <a:t>hot </a:t>
            </a:r>
            <a:r>
              <a:rPr lang="cs-CZ" altLang="cs-CZ" sz="2400" b="1" smtClean="0">
                <a:solidFill>
                  <a:srgbClr val="009900"/>
                </a:solidFill>
              </a:rPr>
              <a:t>peppers</a:t>
            </a:r>
            <a:r>
              <a:rPr lang="cs-CZ" altLang="cs-CZ" sz="1600" smtClean="0"/>
              <a:t>		</a:t>
            </a:r>
            <a:r>
              <a:rPr lang="cs-CZ" altLang="cs-CZ" sz="2400" b="1" smtClean="0"/>
              <a:t>examples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3 000 000-6 000 000 	Pep</a:t>
            </a:r>
            <a:r>
              <a:rPr lang="cs-CZ" altLang="cs-CZ" sz="1800" smtClean="0"/>
              <a:t>per</a:t>
            </a:r>
            <a:r>
              <a:rPr lang="en-US" altLang="cs-CZ" sz="1800" smtClean="0"/>
              <a:t> spr</a:t>
            </a:r>
            <a:r>
              <a:rPr lang="cs-CZ" altLang="cs-CZ" sz="1800" smtClean="0"/>
              <a:t>ay</a:t>
            </a:r>
            <a:endParaRPr lang="en-US" altLang="cs-CZ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2 00</a:t>
            </a:r>
            <a:r>
              <a:rPr lang="cs-CZ" altLang="cs-CZ" sz="1800" smtClean="0"/>
              <a:t>0 000</a:t>
            </a:r>
            <a:r>
              <a:rPr lang="en-US" altLang="cs-CZ" sz="1800" smtClean="0"/>
              <a:t> 	</a:t>
            </a:r>
            <a:r>
              <a:rPr lang="cs-CZ" altLang="cs-CZ" sz="1800" smtClean="0"/>
              <a:t>	</a:t>
            </a:r>
            <a:r>
              <a:rPr lang="en-US" altLang="cs-CZ" sz="1800" smtClean="0"/>
              <a:t>Trinidad Moruga Scorpion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1 85</a:t>
            </a:r>
            <a:r>
              <a:rPr lang="cs-CZ" altLang="cs-CZ" sz="1800" smtClean="0"/>
              <a:t>0 000</a:t>
            </a:r>
            <a:r>
              <a:rPr lang="en-US" altLang="cs-CZ" sz="1800" smtClean="0"/>
              <a:t> 	</a:t>
            </a:r>
            <a:r>
              <a:rPr lang="cs-CZ" altLang="cs-CZ" sz="1800" smtClean="0"/>
              <a:t>	</a:t>
            </a:r>
            <a:r>
              <a:rPr lang="en-US" altLang="cs-CZ" sz="1800" smtClean="0"/>
              <a:t>Chocolate 7-Pot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</a:t>
            </a:r>
            <a:r>
              <a:rPr lang="cs-CZ" altLang="cs-CZ" sz="1800" smtClean="0"/>
              <a:t>600 000</a:t>
            </a:r>
            <a:r>
              <a:rPr lang="en-US" altLang="cs-CZ" sz="1800" smtClean="0"/>
              <a:t> 	</a:t>
            </a:r>
            <a:r>
              <a:rPr lang="cs-CZ" altLang="cs-CZ" sz="1800" smtClean="0"/>
              <a:t>	</a:t>
            </a:r>
            <a:r>
              <a:rPr lang="en-US" altLang="cs-CZ" sz="1800" smtClean="0"/>
              <a:t>Dorset Naga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1 4</a:t>
            </a:r>
            <a:r>
              <a:rPr lang="cs-CZ" altLang="cs-CZ" sz="1800" smtClean="0"/>
              <a:t>50 000	</a:t>
            </a:r>
            <a:r>
              <a:rPr lang="en-US" altLang="cs-CZ" sz="1800" smtClean="0"/>
              <a:t> 	Trinidad Scorpion Butch Taylor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</a:t>
            </a:r>
            <a:r>
              <a:rPr lang="cs-CZ" altLang="cs-CZ" sz="1800" smtClean="0"/>
              <a:t>200 000	</a:t>
            </a:r>
            <a:r>
              <a:rPr lang="en-US" altLang="cs-CZ" sz="1800" smtClean="0"/>
              <a:t>	Naga Viper</a:t>
            </a:r>
            <a:r>
              <a:rPr lang="cs-CZ" altLang="cs-CZ" sz="1800" smtClean="0"/>
              <a:t>, </a:t>
            </a:r>
            <a:r>
              <a:rPr lang="en-US" altLang="cs-CZ" sz="1800" smtClean="0"/>
              <a:t>Trinidad 7 Pot Jonah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</a:t>
            </a:r>
            <a:r>
              <a:rPr lang="cs-CZ" altLang="cs-CZ" sz="1800" smtClean="0"/>
              <a:t>200 000</a:t>
            </a:r>
            <a:r>
              <a:rPr lang="en-US" altLang="cs-CZ" sz="1800" smtClean="0"/>
              <a:t> </a:t>
            </a:r>
            <a:r>
              <a:rPr lang="cs-CZ" altLang="cs-CZ" sz="1800" smtClean="0"/>
              <a:t>	</a:t>
            </a:r>
            <a:r>
              <a:rPr lang="en-US" altLang="cs-CZ" sz="1800" smtClean="0"/>
              <a:t>	Satan's Strain Trinidad Scorpion Moruga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</a:t>
            </a:r>
            <a:r>
              <a:rPr lang="cs-CZ" altLang="cs-CZ" sz="1800" smtClean="0"/>
              <a:t>100 000</a:t>
            </a:r>
            <a:r>
              <a:rPr lang="en-US" altLang="cs-CZ" sz="1800" smtClean="0"/>
              <a:t> </a:t>
            </a:r>
            <a:r>
              <a:rPr lang="cs-CZ" altLang="cs-CZ" sz="1800" smtClean="0"/>
              <a:t>	</a:t>
            </a:r>
            <a:r>
              <a:rPr lang="en-US" altLang="cs-CZ" sz="1800" smtClean="0"/>
              <a:t>	Naga Morich</a:t>
            </a:r>
            <a:r>
              <a:rPr lang="cs-CZ" altLang="cs-CZ" sz="1800" smtClean="0"/>
              <a:t>, </a:t>
            </a:r>
            <a:r>
              <a:rPr lang="en-US" altLang="cs-CZ" sz="1800" smtClean="0"/>
              <a:t>Infinity Chili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1 0</a:t>
            </a:r>
            <a:r>
              <a:rPr lang="cs-CZ" altLang="cs-CZ" sz="1800" smtClean="0"/>
              <a:t>50 000</a:t>
            </a:r>
            <a:r>
              <a:rPr lang="en-US" altLang="cs-CZ" sz="1800" smtClean="0"/>
              <a:t> </a:t>
            </a:r>
            <a:r>
              <a:rPr lang="cs-CZ" altLang="cs-CZ" sz="1800" smtClean="0"/>
              <a:t>	</a:t>
            </a:r>
            <a:r>
              <a:rPr lang="en-US" altLang="cs-CZ" sz="1800" smtClean="0"/>
              <a:t>	Bhut Jolokia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850 000 </a:t>
            </a:r>
            <a:r>
              <a:rPr lang="cs-CZ" altLang="cs-CZ" sz="1800" smtClean="0"/>
              <a:t>	</a:t>
            </a:r>
            <a:r>
              <a:rPr lang="en-US" altLang="cs-CZ" sz="1800" smtClean="0"/>
              <a:t>	Trinidad 7 Pot CARDI Strain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350 000 – 580 000 	Red Savina 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100 000 – 350 000 	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50 000 – 100 000 	P</a:t>
            </a:r>
            <a:r>
              <a:rPr lang="cs-CZ" altLang="cs-CZ" sz="1800" smtClean="0"/>
              <a:t>epper</a:t>
            </a:r>
            <a:r>
              <a:rPr lang="en-US" altLang="cs-CZ" sz="1800" smtClean="0"/>
              <a:t> Birds Eye</a:t>
            </a:r>
            <a:r>
              <a:rPr lang="cs-CZ" altLang="cs-CZ" sz="1800" smtClean="0"/>
              <a:t>, Piri Piri</a:t>
            </a:r>
            <a:endParaRPr lang="en-US" altLang="cs-CZ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30 000 – 50 000 	Tabasco pepper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5 000 – 23 000 	</a:t>
            </a:r>
            <a:r>
              <a:rPr lang="cs-CZ" altLang="cs-CZ" sz="1800" smtClean="0"/>
              <a:t>	</a:t>
            </a:r>
            <a:r>
              <a:rPr lang="en-US" altLang="cs-CZ" sz="1800" smtClean="0"/>
              <a:t>Serrano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5 000 – 10 000 	</a:t>
            </a:r>
            <a:r>
              <a:rPr lang="cs-CZ" altLang="cs-CZ" sz="1800" smtClean="0"/>
              <a:t>	</a:t>
            </a:r>
            <a:r>
              <a:rPr lang="en-US" altLang="cs-CZ" sz="1800" smtClean="0"/>
              <a:t>Chipotle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2 500 – 8 000 	</a:t>
            </a:r>
            <a:r>
              <a:rPr lang="cs-CZ" altLang="cs-CZ" sz="1800" smtClean="0"/>
              <a:t>	</a:t>
            </a:r>
            <a:r>
              <a:rPr lang="en-US" altLang="cs-CZ" sz="1800" smtClean="0"/>
              <a:t>Jalapeño, Tabasco sauce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1 000 – 2 000 	</a:t>
            </a:r>
            <a:r>
              <a:rPr lang="cs-CZ" altLang="cs-CZ" sz="1800" smtClean="0"/>
              <a:t>	</a:t>
            </a:r>
            <a:r>
              <a:rPr lang="en-US" altLang="cs-CZ" sz="1800" smtClean="0"/>
              <a:t>Poblano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smtClean="0"/>
              <a:t>100 – 500 	</a:t>
            </a:r>
            <a:r>
              <a:rPr lang="cs-CZ" altLang="cs-CZ" sz="1800" smtClean="0"/>
              <a:t>	</a:t>
            </a:r>
            <a:r>
              <a:rPr lang="en-US" altLang="cs-CZ" sz="1800" smtClean="0"/>
              <a:t>Pimento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311E0B-602A-4DDC-8C5E-53EB95C8783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09600" y="963613"/>
            <a:ext cx="7431088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Psycho</a:t>
            </a:r>
            <a:r>
              <a:rPr lang="en-GB" altLang="cs-CZ" sz="2000" b="1">
                <a:solidFill>
                  <a:srgbClr val="800080"/>
                </a:solidFill>
              </a:rPr>
              <a:t>physics</a:t>
            </a:r>
            <a:r>
              <a:rPr lang="cs-CZ" altLang="cs-CZ" sz="2000" b="1">
                <a:solidFill>
                  <a:srgbClr val="800080"/>
                </a:solidFill>
              </a:rPr>
              <a:t> = </a:t>
            </a:r>
            <a:r>
              <a:rPr lang="en-GB" altLang="cs-CZ" sz="2000" b="1">
                <a:solidFill>
                  <a:srgbClr val="800080"/>
                </a:solidFill>
              </a:rPr>
              <a:t>describes, how subjective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>
                <a:solidFill>
                  <a:srgbClr val="800080"/>
                </a:solidFill>
              </a:rPr>
              <a:t>response depends on magnitude of physical,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>
                <a:solidFill>
                  <a:srgbClr val="800080"/>
                </a:solidFill>
              </a:rPr>
              <a:t>or chemical stimulation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R - (response) subje</a:t>
            </a:r>
            <a:r>
              <a:rPr lang="en-GB" altLang="cs-CZ" sz="2000">
                <a:solidFill>
                  <a:srgbClr val="800080"/>
                </a:solidFill>
              </a:rPr>
              <a:t>c</a:t>
            </a:r>
            <a:r>
              <a:rPr lang="cs-CZ" altLang="cs-CZ" sz="2000">
                <a:solidFill>
                  <a:srgbClr val="800080"/>
                </a:solidFill>
              </a:rPr>
              <a:t>tiv</a:t>
            </a:r>
            <a:r>
              <a:rPr lang="en-GB" altLang="cs-CZ" sz="2000">
                <a:solidFill>
                  <a:srgbClr val="800080"/>
                </a:solidFill>
              </a:rPr>
              <a:t>e</a:t>
            </a:r>
            <a:r>
              <a:rPr lang="cs-CZ" altLang="cs-CZ" sz="2000">
                <a:solidFill>
                  <a:srgbClr val="800080"/>
                </a:solidFill>
              </a:rPr>
              <a:t> inten</a:t>
            </a:r>
            <a:r>
              <a:rPr lang="en-GB" altLang="cs-CZ" sz="2000">
                <a:solidFill>
                  <a:srgbClr val="800080"/>
                </a:solidFill>
              </a:rPr>
              <a:t>si</a:t>
            </a:r>
            <a:r>
              <a:rPr lang="cs-CZ" altLang="cs-CZ" sz="2000">
                <a:solidFill>
                  <a:srgbClr val="800080"/>
                </a:solidFill>
              </a:rPr>
              <a:t>t</a:t>
            </a:r>
            <a:r>
              <a:rPr lang="en-GB" altLang="cs-CZ" sz="2000">
                <a:solidFill>
                  <a:srgbClr val="800080"/>
                </a:solidFill>
              </a:rPr>
              <a:t>y</a:t>
            </a: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S - (stimulus) </a:t>
            </a:r>
            <a:r>
              <a:rPr lang="en-GB" altLang="cs-CZ" sz="2000">
                <a:solidFill>
                  <a:srgbClr val="800080"/>
                </a:solidFill>
              </a:rPr>
              <a:t>ph</a:t>
            </a:r>
            <a:r>
              <a:rPr lang="cs-CZ" altLang="cs-CZ" sz="2000">
                <a:solidFill>
                  <a:srgbClr val="800080"/>
                </a:solidFill>
              </a:rPr>
              <a:t>y</a:t>
            </a:r>
            <a:r>
              <a:rPr lang="en-GB" altLang="cs-CZ" sz="2000">
                <a:solidFill>
                  <a:srgbClr val="800080"/>
                </a:solidFill>
              </a:rPr>
              <a:t>sica</a:t>
            </a:r>
            <a:r>
              <a:rPr lang="cs-CZ" altLang="cs-CZ" sz="2000">
                <a:solidFill>
                  <a:srgbClr val="800080"/>
                </a:solidFill>
              </a:rPr>
              <a:t>l inten</a:t>
            </a:r>
            <a:r>
              <a:rPr lang="en-GB" altLang="cs-CZ" sz="2000">
                <a:solidFill>
                  <a:srgbClr val="800080"/>
                </a:solidFill>
              </a:rPr>
              <a:t>s</a:t>
            </a:r>
            <a:r>
              <a:rPr lang="cs-CZ" altLang="cs-CZ" sz="2000">
                <a:solidFill>
                  <a:srgbClr val="800080"/>
                </a:solidFill>
              </a:rPr>
              <a:t>it</a:t>
            </a:r>
            <a:r>
              <a:rPr lang="en-GB" altLang="cs-CZ" sz="2000">
                <a:solidFill>
                  <a:srgbClr val="800080"/>
                </a:solidFill>
              </a:rPr>
              <a:t>y</a:t>
            </a: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rgbClr val="800080"/>
                </a:solidFill>
              </a:rPr>
              <a:t>Examples:</a:t>
            </a: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rgbClr val="800080"/>
                </a:solidFill>
              </a:rPr>
              <a:t>Chili pepper hotness</a:t>
            </a:r>
            <a:r>
              <a:rPr lang="cs-CZ" altLang="cs-CZ" sz="2000">
                <a:solidFill>
                  <a:srgbClr val="800080"/>
                </a:solidFill>
              </a:rPr>
              <a:t>: S... </a:t>
            </a:r>
            <a:r>
              <a:rPr lang="en-GB" altLang="cs-CZ" sz="2000">
                <a:solidFill>
                  <a:srgbClr val="800080"/>
                </a:solidFill>
              </a:rPr>
              <a:t>active or dry substance concentration</a:t>
            </a:r>
            <a:r>
              <a:rPr lang="cs-CZ" altLang="cs-CZ" sz="2000">
                <a:solidFill>
                  <a:srgbClr val="800080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R... </a:t>
            </a:r>
            <a:r>
              <a:rPr lang="en-GB" altLang="cs-CZ" sz="2000">
                <a:solidFill>
                  <a:srgbClr val="800080"/>
                </a:solidFill>
              </a:rPr>
              <a:t>hotness</a:t>
            </a: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rgbClr val="800080"/>
                </a:solidFill>
              </a:rPr>
              <a:t>Pain: S… damage intensity (pain modality typology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rgbClr val="800080"/>
                </a:solidFill>
              </a:rPr>
              <a:t>better corresponding to R),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R... </a:t>
            </a:r>
            <a:r>
              <a:rPr lang="en-GB" altLang="cs-CZ" sz="2000">
                <a:solidFill>
                  <a:srgbClr val="800080"/>
                </a:solidFill>
              </a:rPr>
              <a:t>pain</a:t>
            </a: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rgbClr val="800080"/>
                </a:solidFill>
              </a:rPr>
              <a:t>Various curves can be fitted to given datapoints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(line</a:t>
            </a:r>
            <a:r>
              <a:rPr lang="en-GB" altLang="cs-CZ" sz="2000">
                <a:solidFill>
                  <a:srgbClr val="800080"/>
                </a:solidFill>
              </a:rPr>
              <a:t>ar dependence</a:t>
            </a:r>
            <a:r>
              <a:rPr lang="cs-CZ" altLang="cs-CZ" sz="2000">
                <a:solidFill>
                  <a:srgbClr val="800080"/>
                </a:solidFill>
              </a:rPr>
              <a:t>, </a:t>
            </a:r>
            <a:r>
              <a:rPr lang="en-GB" altLang="cs-CZ" sz="2000">
                <a:solidFill>
                  <a:srgbClr val="800080"/>
                </a:solidFill>
              </a:rPr>
              <a:t>logarithm, power function, etc.</a:t>
            </a:r>
            <a:r>
              <a:rPr lang="cs-CZ" altLang="cs-CZ" sz="2000">
                <a:solidFill>
                  <a:srgbClr val="80008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8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1839</Words>
  <Application>Microsoft Office PowerPoint</Application>
  <PresentationFormat>On-screen Show (4:3)</PresentationFormat>
  <Paragraphs>381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Symbol</vt:lpstr>
      <vt:lpstr>Tahoma</vt:lpstr>
      <vt:lpstr>Times New Roman</vt:lpstr>
      <vt:lpstr>Wingdings</vt:lpstr>
      <vt:lpstr>Výchozí návrh</vt:lpstr>
      <vt:lpstr>Rovnice</vt:lpstr>
      <vt:lpstr>Pathological Physiology of  Nervous System: Neuro 1 - Pain</vt:lpstr>
      <vt:lpstr>Outline</vt:lpstr>
      <vt:lpstr>PowerPoint Presentation</vt:lpstr>
      <vt:lpstr>PowerPoint Presentation</vt:lpstr>
      <vt:lpstr>PowerPoint Presentation</vt:lpstr>
      <vt:lpstr>Scoville: Design of Experiments to Measure Hotness, Construction of the Scoville Scale of Hot Chili Peppers…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Evoked potentials</vt:lpstr>
      <vt:lpstr>PowerPoint Presentation</vt:lpstr>
      <vt:lpstr>PowerPoint Presentation</vt:lpstr>
      <vt:lpstr>Only experimental: is maping of pain using functional magnetic resonance imaging, fMRI; differentiation between painful and neutral stimulation in somatosensation</vt:lpstr>
      <vt:lpstr>Biological and Pharmacological Approach to Pain</vt:lpstr>
      <vt:lpstr>CGRP (Calcitonin-gene related peptide), SP (Peptide substance)</vt:lpstr>
      <vt:lpstr>PowerPoint Presentation</vt:lpstr>
      <vt:lpstr>Pain is modified by…</vt:lpstr>
      <vt:lpstr>PowerPoint Presentation</vt:lpstr>
      <vt:lpstr>PowerPoint Presentation</vt:lpstr>
      <vt:lpstr>PowerPoint Presentation</vt:lpstr>
      <vt:lpstr>PowerPoint Presentation</vt:lpstr>
      <vt:lpstr>Schematic crossings of spinal cord somatosensory pathways</vt:lpstr>
      <vt:lpstr>One set of the somatosensory pathways crosses in the appropriate spinal cord segment and the other set crosses as a whole in medulla oblongata</vt:lpstr>
      <vt:lpstr>Fibres conducting nociceptive stimuli</vt:lpstr>
      <vt:lpstr>PowerPoint Presentation</vt:lpstr>
      <vt:lpstr>PowerPoint Presentation</vt:lpstr>
      <vt:lpstr>PowerPoint Presentation</vt:lpstr>
      <vt:lpstr>Vaniloid Receptors and Pain</vt:lpstr>
      <vt:lpstr>PowerPoint Presentation</vt:lpstr>
      <vt:lpstr>PowerPoint Presentation</vt:lpstr>
      <vt:lpstr>PowerPoint Presentation</vt:lpstr>
      <vt:lpstr>Head’s zones - Referred pain</vt:lpstr>
      <vt:lpstr>Referred and pathologic pain</vt:lpstr>
      <vt:lpstr>Localization of CNS pain pathways</vt:lpstr>
      <vt:lpstr>Localization of sensory, affective and cognitive pain components</vt:lpstr>
      <vt:lpstr>Pain Relief</vt:lpstr>
      <vt:lpstr>PowerPoint Presentation</vt:lpstr>
    </vt:vector>
  </TitlesOfParts>
  <Company>FBMI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kognitivních funkcí. Demence. Poruchy vědomí. Intrakraniální hypertenze</dc:title>
  <dc:creator>marsalek</dc:creator>
  <cp:lastModifiedBy>marsalek</cp:lastModifiedBy>
  <cp:revision>301</cp:revision>
  <cp:lastPrinted>2020-03-16T16:36:41Z</cp:lastPrinted>
  <dcterms:created xsi:type="dcterms:W3CDTF">2008-02-18T16:57:45Z</dcterms:created>
  <dcterms:modified xsi:type="dcterms:W3CDTF">2024-02-22T17:04:00Z</dcterms:modified>
</cp:coreProperties>
</file>