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80" r:id="rId3"/>
    <p:sldId id="284" r:id="rId4"/>
    <p:sldId id="285" r:id="rId5"/>
    <p:sldId id="286" r:id="rId6"/>
    <p:sldId id="293" r:id="rId7"/>
    <p:sldId id="294" r:id="rId8"/>
    <p:sldId id="295" r:id="rId9"/>
    <p:sldId id="344" r:id="rId10"/>
    <p:sldId id="287" r:id="rId11"/>
    <p:sldId id="297" r:id="rId12"/>
    <p:sldId id="334" r:id="rId13"/>
    <p:sldId id="345" r:id="rId14"/>
    <p:sldId id="313" r:id="rId15"/>
    <p:sldId id="298" r:id="rId16"/>
    <p:sldId id="299" r:id="rId17"/>
    <p:sldId id="352" r:id="rId18"/>
    <p:sldId id="346" r:id="rId19"/>
    <p:sldId id="291" r:id="rId20"/>
    <p:sldId id="350" r:id="rId21"/>
    <p:sldId id="325" r:id="rId22"/>
    <p:sldId id="339" r:id="rId23"/>
    <p:sldId id="311" r:id="rId24"/>
    <p:sldId id="312" r:id="rId25"/>
    <p:sldId id="338" r:id="rId26"/>
    <p:sldId id="335" r:id="rId27"/>
    <p:sldId id="336" r:id="rId28"/>
    <p:sldId id="351" r:id="rId29"/>
    <p:sldId id="324" r:id="rId30"/>
    <p:sldId id="341" r:id="rId31"/>
    <p:sldId id="342" r:id="rId32"/>
    <p:sldId id="309" r:id="rId33"/>
    <p:sldId id="289" r:id="rId34"/>
    <p:sldId id="353" r:id="rId35"/>
    <p:sldId id="290" r:id="rId36"/>
    <p:sldId id="354" r:id="rId37"/>
  </p:sldIdLst>
  <p:sldSz cx="9144000" cy="6858000" type="screen4x3"/>
  <p:notesSz cx="6648450" cy="9658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48" autoAdjust="0"/>
    <p:restoredTop sz="86441" autoAdjust="0"/>
  </p:normalViewPr>
  <p:slideViewPr>
    <p:cSldViewPr>
      <p:cViewPr varScale="1">
        <p:scale>
          <a:sx n="106" d="100"/>
          <a:sy n="106" d="100"/>
        </p:scale>
        <p:origin x="75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>
            <a:lvl1pPr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7138" y="0"/>
            <a:ext cx="28813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>
            <a:lvl1pPr algn="r"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5750"/>
            <a:ext cx="28813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b" anchorCtr="0" compatLnSpc="1">
            <a:prstTxWarp prst="textNoShape">
              <a:avLst/>
            </a:prstTxWarp>
          </a:bodyPr>
          <a:lstStyle>
            <a:lvl1pPr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7138" y="9175750"/>
            <a:ext cx="28813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b" anchorCtr="0" compatLnSpc="1">
            <a:prstTxWarp prst="textNoShape">
              <a:avLst/>
            </a:prstTxWarp>
          </a:bodyPr>
          <a:lstStyle>
            <a:lvl1pPr algn="r" defTabSz="895350" eaLnBrk="1" hangingPunct="1">
              <a:defRPr sz="1200"/>
            </a:lvl1pPr>
          </a:lstStyle>
          <a:p>
            <a:pPr>
              <a:defRPr/>
            </a:pPr>
            <a:fld id="{84117FAA-CF7A-404D-B951-319C34ECA68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>
            <a:lvl1pPr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813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>
            <a:lvl1pPr algn="r"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25488"/>
            <a:ext cx="4826000" cy="3619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586288"/>
            <a:ext cx="4873625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noProof="0" smtClean="0"/>
              <a:t>Click to edit Master text styles</a:t>
            </a:r>
          </a:p>
          <a:p>
            <a:pPr lvl="1"/>
            <a:r>
              <a:rPr lang="en-US" altLang="cs-CZ" noProof="0" smtClean="0"/>
              <a:t>Second level</a:t>
            </a:r>
          </a:p>
          <a:p>
            <a:pPr lvl="2"/>
            <a:r>
              <a:rPr lang="en-US" altLang="cs-CZ" noProof="0" smtClean="0"/>
              <a:t>Third level</a:t>
            </a:r>
          </a:p>
          <a:p>
            <a:pPr lvl="3"/>
            <a:r>
              <a:rPr lang="en-US" altLang="cs-CZ" noProof="0" smtClean="0"/>
              <a:t>Fourth level</a:t>
            </a:r>
          </a:p>
          <a:p>
            <a:pPr lvl="4"/>
            <a:r>
              <a:rPr lang="en-US" altLang="cs-CZ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5750"/>
            <a:ext cx="28813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b" anchorCtr="0" compatLnSpc="1">
            <a:prstTxWarp prst="textNoShape">
              <a:avLst/>
            </a:prstTxWarp>
          </a:bodyPr>
          <a:lstStyle>
            <a:lvl1pPr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175750"/>
            <a:ext cx="28813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b" anchorCtr="0" compatLnSpc="1">
            <a:prstTxWarp prst="textNoShape">
              <a:avLst/>
            </a:prstTxWarp>
          </a:bodyPr>
          <a:lstStyle>
            <a:lvl1pPr algn="r" defTabSz="895350" eaLnBrk="1" hangingPunct="1">
              <a:defRPr sz="1200"/>
            </a:lvl1pPr>
          </a:lstStyle>
          <a:p>
            <a:pPr>
              <a:defRPr/>
            </a:pPr>
            <a:fld id="{842FCCBA-ADE9-409A-98F0-CA931FD56C6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082441-187C-49D5-8276-D33FC8C140DF}" type="slidenum">
              <a:rPr lang="en-US" altLang="cs-CZ" sz="1200" smtClean="0"/>
              <a:pPr/>
              <a:t>1</a:t>
            </a:fld>
            <a:endParaRPr lang="en-US" altLang="cs-CZ" sz="120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4D5D2E1-4FA6-49C9-8484-C47F366F3BF2}" type="slidenum">
              <a:rPr lang="en-US" altLang="cs-CZ" sz="1200" smtClean="0"/>
              <a:pPr/>
              <a:t>19</a:t>
            </a:fld>
            <a:endParaRPr lang="en-US" altLang="cs-CZ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587875"/>
            <a:ext cx="4873625" cy="4344988"/>
          </a:xfrm>
          <a:noFill/>
        </p:spPr>
        <p:txBody>
          <a:bodyPr lIns="89524" tIns="44762" rIns="89524" bIns="44762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E26C54-692E-4AAB-8AA1-01BA31E64679}" type="slidenum">
              <a:rPr lang="en-US" altLang="cs-CZ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en-US" altLang="cs-CZ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ED1D-8556-47AB-82BC-04ABA4F1FF7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668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8D7F8-D618-4380-9E70-23F4C14DB74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7348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42907-48F2-4595-884A-3849921F863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3983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59B6F-74D9-4F99-ABA5-DFCBA7112A3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3601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71D9-573D-441D-820B-B3A143E27C9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7196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B9816-9772-4E2D-B3C3-F2E56CF1907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26079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8A44C-C2C6-49CD-A875-195855FE48C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443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77BB0-2CFE-4765-9A33-DF176D7F97F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6551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A4FE0-F24C-4721-8A1C-39F84781FA8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8179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053DE-8945-4A82-98B1-A305291360A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254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7255-B232-4222-A36D-625B5019498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4230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1400" y="6400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j-lt"/>
              </a:defRPr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j-lt"/>
              </a:defRPr>
            </a:lvl1pPr>
          </a:lstStyle>
          <a:p>
            <a:pPr>
              <a:defRPr/>
            </a:pPr>
            <a:fld id="{96CBEEE0-3CF3-415B-A7AC-B57B559CA05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B50A5-43AA-4E22-81DC-5BA874224D0F}" type="slidenum">
              <a:rPr lang="en-US" altLang="cs-CZ"/>
              <a:pPr>
                <a:defRPr/>
              </a:pPr>
              <a:t>1</a:t>
            </a:fld>
            <a:endParaRPr lang="en-US" alt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b="1" dirty="0" smtClean="0">
                <a:solidFill>
                  <a:srgbClr val="009900"/>
                </a:solidFill>
              </a:rPr>
              <a:t>1st part: </a:t>
            </a:r>
            <a:r>
              <a:rPr lang="en-US" altLang="cs-CZ" b="1" dirty="0" smtClean="0">
                <a:solidFill>
                  <a:srgbClr val="009900"/>
                </a:solidFill>
              </a:rPr>
              <a:t>Hearing disorders</a:t>
            </a:r>
            <a:r>
              <a:rPr lang="cs-CZ" altLang="cs-CZ" b="1" dirty="0" smtClean="0">
                <a:solidFill>
                  <a:srgbClr val="009900"/>
                </a:solidFill>
              </a:rPr>
              <a:t> </a:t>
            </a:r>
            <a:endParaRPr lang="en-US" altLang="cs-CZ" b="1" dirty="0" smtClean="0">
              <a:solidFill>
                <a:srgbClr val="009900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44488" y="5715000"/>
            <a:ext cx="841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Arial" panose="020B0604020202020204" pitchFamily="34" charset="0"/>
              </a:rPr>
              <a:t>Charles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</a:rPr>
              <a:t>U</a:t>
            </a:r>
            <a:r>
              <a:rPr lang="cs-CZ" altLang="cs-CZ" sz="2400" dirty="0">
                <a:latin typeface="Arial" panose="020B0604020202020204" pitchFamily="34" charset="0"/>
              </a:rPr>
              <a:t>niver</a:t>
            </a:r>
            <a:r>
              <a:rPr lang="en-US" altLang="cs-CZ" sz="2400" dirty="0" err="1">
                <a:latin typeface="Arial" panose="020B0604020202020204" pitchFamily="34" charset="0"/>
              </a:rPr>
              <a:t>sity</a:t>
            </a:r>
            <a:r>
              <a:rPr lang="en-US" altLang="cs-CZ" sz="2400" dirty="0">
                <a:latin typeface="Arial" panose="020B0604020202020204" pitchFamily="34" charset="0"/>
              </a:rPr>
              <a:t> of</a:t>
            </a:r>
            <a:r>
              <a:rPr lang="cs-CZ" altLang="cs-CZ" sz="2400" dirty="0">
                <a:latin typeface="Arial" panose="020B0604020202020204" pitchFamily="34" charset="0"/>
              </a:rPr>
              <a:t> Pr</a:t>
            </a:r>
            <a:r>
              <a:rPr lang="en-US" altLang="cs-CZ" sz="2400" dirty="0">
                <a:latin typeface="Arial" panose="020B0604020202020204" pitchFamily="34" charset="0"/>
              </a:rPr>
              <a:t>ague, First </a:t>
            </a:r>
            <a:r>
              <a:rPr lang="cs-CZ" altLang="cs-CZ" sz="2400" dirty="0" smtClean="0">
                <a:latin typeface="Arial" panose="020B0604020202020204" pitchFamily="34" charset="0"/>
              </a:rPr>
              <a:t>M</a:t>
            </a:r>
            <a:r>
              <a:rPr lang="en-US" altLang="cs-CZ" sz="2400" dirty="0" err="1" smtClean="0">
                <a:latin typeface="Arial" panose="020B0604020202020204" pitchFamily="34" charset="0"/>
              </a:rPr>
              <a:t>edical</a:t>
            </a:r>
            <a:r>
              <a:rPr lang="en-US" altLang="cs-CZ" sz="2400" dirty="0" smtClean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</a:rPr>
              <a:t>F</a:t>
            </a:r>
            <a:r>
              <a:rPr lang="cs-CZ" altLang="cs-CZ" sz="2400" dirty="0" smtClean="0">
                <a:latin typeface="Arial" panose="020B0604020202020204" pitchFamily="34" charset="0"/>
              </a:rPr>
              <a:t>a</a:t>
            </a:r>
            <a:r>
              <a:rPr lang="en-US" altLang="cs-CZ" sz="2400" dirty="0" err="1">
                <a:latin typeface="Arial" panose="020B0604020202020204" pitchFamily="34" charset="0"/>
              </a:rPr>
              <a:t>culty</a:t>
            </a:r>
            <a:endParaRPr lang="en-US" altLang="cs-CZ" sz="2400" dirty="0">
              <a:latin typeface="Arial" panose="020B0604020202020204" pitchFamily="34" charset="0"/>
            </a:endParaRPr>
          </a:p>
        </p:txBody>
      </p:sp>
      <p:grpSp>
        <p:nvGrpSpPr>
          <p:cNvPr id="4103" name="Group 9"/>
          <p:cNvGrpSpPr>
            <a:grpSpLocks noChangeAspect="1"/>
          </p:cNvGrpSpPr>
          <p:nvPr/>
        </p:nvGrpSpPr>
        <p:grpSpPr bwMode="auto">
          <a:xfrm>
            <a:off x="3368675" y="3886200"/>
            <a:ext cx="2406650" cy="1204913"/>
            <a:chOff x="2424" y="1440"/>
            <a:chExt cx="2592" cy="1296"/>
          </a:xfrm>
        </p:grpSpPr>
        <p:pic>
          <p:nvPicPr>
            <p:cNvPr id="4104" name="Picture 10" descr="logo_u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1440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1" descr="logo_lf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440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0B48F-9259-4294-AE4C-3EA304F16926}" type="slidenum">
              <a:rPr lang="en-US" altLang="cs-CZ"/>
              <a:pPr>
                <a:defRPr/>
              </a:pPr>
              <a:t>10</a:t>
            </a:fld>
            <a:endParaRPr lang="en-US" altLang="cs-CZ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1534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33400" y="381000"/>
            <a:ext cx="82597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3300"/>
                </a:solidFill>
                <a:latin typeface="Arial" panose="020B0604020202020204" pitchFamily="34" charset="0"/>
              </a:rPr>
              <a:t>Conduction</a:t>
            </a: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: </a:t>
            </a:r>
            <a:r>
              <a:rPr lang="en-US" altLang="cs-CZ">
                <a:solidFill>
                  <a:srgbClr val="FF3300"/>
                </a:solidFill>
                <a:latin typeface="Arial" panose="020B0604020202020204" pitchFamily="34" charset="0"/>
              </a:rPr>
              <a:t>through air</a:t>
            </a: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 a</a:t>
            </a:r>
            <a:r>
              <a:rPr lang="en-US" altLang="cs-CZ">
                <a:solidFill>
                  <a:srgbClr val="FF3300"/>
                </a:solidFill>
                <a:latin typeface="Arial" panose="020B0604020202020204" pitchFamily="34" charset="0"/>
              </a:rPr>
              <a:t>nd bone</a:t>
            </a:r>
            <a:endParaRPr lang="cs-CZ" altLang="cs-CZ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3300"/>
                </a:solidFill>
                <a:latin typeface="Arial" panose="020B0604020202020204" pitchFamily="34" charset="0"/>
              </a:rPr>
              <a:t>Hearing loss</a:t>
            </a: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: </a:t>
            </a:r>
            <a:r>
              <a:rPr lang="cs-CZ" altLang="cs-CZ" u="sng">
                <a:solidFill>
                  <a:srgbClr val="FF3300"/>
                </a:solidFill>
                <a:latin typeface="Arial" panose="020B0604020202020204" pitchFamily="34" charset="0"/>
              </a:rPr>
              <a:t>A. </a:t>
            </a:r>
            <a:r>
              <a:rPr lang="en-US" altLang="cs-CZ" u="sng">
                <a:solidFill>
                  <a:srgbClr val="FF3300"/>
                </a:solidFill>
                <a:latin typeface="Arial" panose="020B0604020202020204" pitchFamily="34" charset="0"/>
              </a:rPr>
              <a:t>conductive</a:t>
            </a: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, B. </a:t>
            </a:r>
            <a:r>
              <a:rPr lang="en-US" altLang="cs-CZ">
                <a:solidFill>
                  <a:srgbClr val="FF3300"/>
                </a:solidFill>
                <a:latin typeface="Arial" panose="020B0604020202020204" pitchFamily="34" charset="0"/>
              </a:rPr>
              <a:t>sensorineural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5ABA4-4BF5-4AD8-AF2E-586177C5C5BD}" type="slidenum">
              <a:rPr lang="en-US" altLang="cs-CZ"/>
              <a:pPr>
                <a:defRPr/>
              </a:pPr>
              <a:t>11</a:t>
            </a:fld>
            <a:endParaRPr lang="en-US" alt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5849938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28600" y="0"/>
            <a:ext cx="8259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3300"/>
                </a:solidFill>
                <a:latin typeface="Arial" panose="020B0604020202020204" pitchFamily="34" charset="0"/>
              </a:rPr>
              <a:t>Hearing loss</a:t>
            </a: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: A. </a:t>
            </a:r>
            <a:r>
              <a:rPr lang="en-US" altLang="cs-CZ">
                <a:solidFill>
                  <a:srgbClr val="FF3300"/>
                </a:solidFill>
                <a:latin typeface="Arial" panose="020B0604020202020204" pitchFamily="34" charset="0"/>
              </a:rPr>
              <a:t>conductive</a:t>
            </a: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, </a:t>
            </a:r>
            <a:r>
              <a:rPr lang="cs-CZ" altLang="cs-CZ" u="sng">
                <a:solidFill>
                  <a:srgbClr val="FF3300"/>
                </a:solidFill>
                <a:latin typeface="Arial" panose="020B0604020202020204" pitchFamily="34" charset="0"/>
              </a:rPr>
              <a:t>B. </a:t>
            </a:r>
            <a:r>
              <a:rPr lang="en-US" altLang="cs-CZ" u="sng">
                <a:solidFill>
                  <a:srgbClr val="FF3300"/>
                </a:solidFill>
                <a:latin typeface="Arial" panose="020B0604020202020204" pitchFamily="34" charset="0"/>
              </a:rPr>
              <a:t>sensorineural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3C4D6-4183-42F8-9E58-39A601B5B28F}" type="slidenum">
              <a:rPr lang="en-US" altLang="cs-CZ"/>
              <a:pPr>
                <a:defRPr/>
              </a:pPr>
              <a:t>12</a:t>
            </a:fld>
            <a:endParaRPr lang="en-US" altLang="cs-CZ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488"/>
            <a:ext cx="6245225" cy="69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D05D1-B059-4DC1-96F0-61EE47F8C5DE}" type="slidenum">
              <a:rPr lang="en-US" altLang="cs-CZ"/>
              <a:pPr>
                <a:defRPr/>
              </a:pPr>
              <a:t>13</a:t>
            </a:fld>
            <a:endParaRPr lang="en-US" altLang="cs-CZ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76200"/>
            <a:ext cx="5583237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990099"/>
                </a:solidFill>
                <a:latin typeface="Arial" panose="020B0604020202020204" pitchFamily="34" charset="0"/>
              </a:rPr>
              <a:t>Auditory pathway</a:t>
            </a:r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4876800" y="838200"/>
            <a:ext cx="495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990099"/>
                </a:solidFill>
                <a:latin typeface="Arial" panose="020B0604020202020204" pitchFamily="34" charset="0"/>
              </a:rPr>
              <a:t>Three notes to lateral</a:t>
            </a:r>
            <a:br>
              <a:rPr lang="cs-CZ" altLang="cs-CZ" sz="20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000">
                <a:solidFill>
                  <a:srgbClr val="990099"/>
                </a:solidFill>
                <a:latin typeface="Arial" panose="020B0604020202020204" pitchFamily="34" charset="0"/>
              </a:rPr>
              <a:t>symmetry of auditory pathway</a:t>
            </a:r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5638800" y="1905000"/>
            <a:ext cx="35052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&gt;Compared to visual pathway, where left and right parts of visual scene only cross, the auditory pathway is from the third (first binaural) neuron on backed up by the crossings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&gt;Speech centers are laterally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assymetric (due to probable functional purpose)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&gt;Difference between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left and the right ear is used in sound localization</a:t>
            </a: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B9E5B-6314-4FE5-B240-69BE14775865}" type="slidenum">
              <a:rPr lang="en-US" altLang="cs-CZ"/>
              <a:pPr>
                <a:defRPr/>
              </a:pPr>
              <a:t>14</a:t>
            </a:fld>
            <a:endParaRPr lang="en-US" altLang="cs-CZ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01138" cy="51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53596-09D6-4294-9670-7FAD7F5AC95A}" type="slidenum">
              <a:rPr lang="en-US" altLang="cs-CZ"/>
              <a:pPr>
                <a:defRPr/>
              </a:pPr>
              <a:t>15</a:t>
            </a:fld>
            <a:endParaRPr lang="en-US" altLang="cs-CZ"/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304800" y="360363"/>
            <a:ext cx="84582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b="1">
                <a:solidFill>
                  <a:srgbClr val="FF3300"/>
                </a:solidFill>
                <a:latin typeface="Arial" panose="020B0604020202020204" pitchFamily="34" charset="0"/>
              </a:rPr>
              <a:t>Functional classification of hearing loss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(measured without hearing aid)</a:t>
            </a: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1 normal hearing (threshold about 4 phon)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2 hardness of hearing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	(hearing aid may be indicated:</a:t>
            </a: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	</a:t>
            </a:r>
            <a:r>
              <a:rPr lang="en-US" altLang="cs-CZ" sz="2400">
                <a:latin typeface="Arial" panose="020B0604020202020204" pitchFamily="34" charset="0"/>
              </a:rPr>
              <a:t>at the band 500 Hz - 2 kHz bilaterally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	</a:t>
            </a:r>
            <a:r>
              <a:rPr lang="en-US" altLang="cs-CZ" sz="2400">
                <a:latin typeface="Arial" panose="020B0604020202020204" pitchFamily="34" charset="0"/>
              </a:rPr>
              <a:t>threshold rise of 35 - 40 dB,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	</a:t>
            </a:r>
            <a:r>
              <a:rPr lang="en-US" altLang="cs-CZ" sz="2400">
                <a:latin typeface="Arial" panose="020B0604020202020204" pitchFamily="34" charset="0"/>
              </a:rPr>
              <a:t>speech audiometry –threshold rise of more than 35 dB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	</a:t>
            </a:r>
            <a:r>
              <a:rPr lang="en-US" altLang="cs-CZ" sz="2400">
                <a:latin typeface="Arial" panose="020B0604020202020204" pitchFamily="34" charset="0"/>
              </a:rPr>
              <a:t>low comprehension of loud speech at less than 4 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3 (practical) deafness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	(does not hear loud voice at the ear, own voice,</a:t>
            </a: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threshold rise of 75 - 80 dB)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4 </a:t>
            </a:r>
            <a:r>
              <a:rPr lang="en-US" altLang="cs-CZ" sz="2400" i="1">
                <a:latin typeface="Arial" panose="020B0604020202020204" pitchFamily="34" charset="0"/>
              </a:rPr>
              <a:t>deaf-and-dumbness</a:t>
            </a:r>
            <a:endParaRPr lang="en-US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(when the speech is not rehabilitated with inborn deafness)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F17D9-685D-4583-8FC1-2BB8707B74AC}" type="slidenum">
              <a:rPr lang="en-US" altLang="cs-CZ"/>
              <a:pPr>
                <a:defRPr/>
              </a:pPr>
              <a:t>16</a:t>
            </a:fld>
            <a:endParaRPr lang="en-US" altLang="cs-CZ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609600" y="430213"/>
            <a:ext cx="5132388" cy="386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b="1">
                <a:solidFill>
                  <a:srgbClr val="FF3300"/>
                </a:solidFill>
                <a:latin typeface="Arial" panose="020B0604020202020204" pitchFamily="34" charset="0"/>
              </a:rPr>
              <a:t>Causes of hearing loss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otosclerosis (in 0,5 - 1 % of elderly)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conductive disorders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hereditary and inborn disorders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toxic damage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meningoencefalitis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profesional damage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presbyakusi</a:t>
            </a:r>
            <a:r>
              <a:rPr lang="cs-CZ" altLang="cs-CZ" sz="2400">
                <a:latin typeface="Arial" panose="020B0604020202020204" pitchFamily="34" charset="0"/>
              </a:rPr>
              <a:t>a</a:t>
            </a:r>
            <a:endParaRPr lang="en-US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Menier’s disease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5050"/>
            <a:ext cx="8686800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5C053A-DD2D-420C-BF78-20BB381D5F14}" type="slidenum">
              <a:rPr lang="en-US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cs-CZ" sz="1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cs-CZ" smtClean="0">
                <a:solidFill>
                  <a:srgbClr val="009900"/>
                </a:solidFill>
              </a:rPr>
              <a:t>What </a:t>
            </a:r>
            <a:r>
              <a:rPr lang="en-US" altLang="cs-CZ" smtClean="0">
                <a:solidFill>
                  <a:schemeClr val="tx1"/>
                </a:solidFill>
              </a:rPr>
              <a:t>and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en-US" altLang="cs-CZ" smtClean="0">
                <a:solidFill>
                  <a:srgbClr val="FF33CC"/>
                </a:solidFill>
              </a:rPr>
              <a:t>Where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en-US" altLang="cs-CZ" smtClean="0">
                <a:solidFill>
                  <a:schemeClr val="tx1"/>
                </a:solidFill>
              </a:rPr>
              <a:t>in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en-US" altLang="cs-CZ" smtClean="0">
                <a:solidFill>
                  <a:schemeClr val="tx1"/>
                </a:solidFill>
              </a:rPr>
              <a:t>auditory cortex</a:t>
            </a:r>
            <a:endParaRPr lang="cs-CZ" altLang="cs-CZ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ECA27-D3CC-41A2-A36F-D41E3B807478}" type="slidenum">
              <a:rPr lang="en-US" altLang="cs-CZ"/>
              <a:pPr>
                <a:defRPr/>
              </a:pPr>
              <a:t>18</a:t>
            </a:fld>
            <a:endParaRPr lang="en-US" altLang="cs-CZ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86600" cy="628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C1549-AB67-40C8-B1FC-CF50AF3055BD}" type="slidenum">
              <a:rPr lang="en-US" altLang="cs-CZ"/>
              <a:pPr>
                <a:defRPr/>
              </a:pPr>
              <a:t>19</a:t>
            </a:fld>
            <a:endParaRPr lang="en-US" altLang="cs-CZ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cs-CZ" altLang="cs-CZ" sz="4000" b="1" dirty="0" smtClean="0">
                <a:solidFill>
                  <a:srgbClr val="009900"/>
                </a:solidFill>
              </a:rPr>
              <a:t>2nd p</a:t>
            </a:r>
            <a:r>
              <a:rPr lang="cs-CZ" altLang="cs-CZ" sz="4000" b="1" dirty="0" smtClean="0">
                <a:solidFill>
                  <a:srgbClr val="009900"/>
                </a:solidFill>
              </a:rPr>
              <a:t>art: Speech, </a:t>
            </a:r>
            <a:r>
              <a:rPr lang="cs-CZ" altLang="cs-CZ" sz="4000" b="1" dirty="0" smtClean="0">
                <a:solidFill>
                  <a:srgbClr val="009900"/>
                </a:solidFill>
              </a:rPr>
              <a:t>development, perception and production. Hearing prosthetics, cochlear implants.</a:t>
            </a:r>
            <a:endParaRPr lang="en-US" altLang="cs-CZ" sz="4000" b="1" dirty="0" smtClean="0">
              <a:solidFill>
                <a:srgbClr val="009900"/>
              </a:solidFill>
            </a:endParaRPr>
          </a:p>
        </p:txBody>
      </p:sp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344488" y="3200400"/>
            <a:ext cx="841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Arial" panose="020B0604020202020204" pitchFamily="34" charset="0"/>
              </a:rPr>
              <a:t>Charles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</a:rPr>
              <a:t>U</a:t>
            </a:r>
            <a:r>
              <a:rPr lang="cs-CZ" altLang="cs-CZ" sz="2400" dirty="0">
                <a:latin typeface="Arial" panose="020B0604020202020204" pitchFamily="34" charset="0"/>
              </a:rPr>
              <a:t>niver</a:t>
            </a:r>
            <a:r>
              <a:rPr lang="en-US" altLang="cs-CZ" sz="2400" dirty="0" err="1">
                <a:latin typeface="Arial" panose="020B0604020202020204" pitchFamily="34" charset="0"/>
              </a:rPr>
              <a:t>sity</a:t>
            </a:r>
            <a:r>
              <a:rPr lang="en-US" altLang="cs-CZ" sz="2400" dirty="0">
                <a:latin typeface="Arial" panose="020B0604020202020204" pitchFamily="34" charset="0"/>
              </a:rPr>
              <a:t> of</a:t>
            </a:r>
            <a:r>
              <a:rPr lang="cs-CZ" altLang="cs-CZ" sz="2400" dirty="0">
                <a:latin typeface="Arial" panose="020B0604020202020204" pitchFamily="34" charset="0"/>
              </a:rPr>
              <a:t> Pr</a:t>
            </a:r>
            <a:r>
              <a:rPr lang="en-US" altLang="cs-CZ" sz="2400" dirty="0">
                <a:latin typeface="Arial" panose="020B0604020202020204" pitchFamily="34" charset="0"/>
              </a:rPr>
              <a:t>ague, First </a:t>
            </a:r>
            <a:r>
              <a:rPr lang="cs-CZ" altLang="cs-CZ" sz="2400" dirty="0" smtClean="0">
                <a:latin typeface="Arial" panose="020B0604020202020204" pitchFamily="34" charset="0"/>
              </a:rPr>
              <a:t>M</a:t>
            </a:r>
            <a:r>
              <a:rPr lang="en-US" altLang="cs-CZ" sz="2400" dirty="0" err="1" smtClean="0">
                <a:latin typeface="Arial" panose="020B0604020202020204" pitchFamily="34" charset="0"/>
              </a:rPr>
              <a:t>edical</a:t>
            </a:r>
            <a:r>
              <a:rPr lang="en-US" altLang="cs-CZ" sz="2400" dirty="0" smtClean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</a:rPr>
              <a:t>F</a:t>
            </a:r>
            <a:r>
              <a:rPr lang="cs-CZ" altLang="cs-CZ" sz="2400" dirty="0" smtClean="0">
                <a:latin typeface="Arial" panose="020B0604020202020204" pitchFamily="34" charset="0"/>
              </a:rPr>
              <a:t>a</a:t>
            </a:r>
            <a:r>
              <a:rPr lang="en-US" altLang="cs-CZ" sz="2400" dirty="0" err="1">
                <a:latin typeface="Arial" panose="020B0604020202020204" pitchFamily="34" charset="0"/>
              </a:rPr>
              <a:t>culty</a:t>
            </a:r>
            <a:endParaRPr lang="en-US" altLang="cs-CZ" sz="2400" dirty="0">
              <a:latin typeface="Arial" panose="020B0604020202020204" pitchFamily="34" charset="0"/>
            </a:endParaRPr>
          </a:p>
        </p:txBody>
      </p:sp>
      <p:grpSp>
        <p:nvGrpSpPr>
          <p:cNvPr id="35847" name="Group 5"/>
          <p:cNvGrpSpPr>
            <a:grpSpLocks noChangeAspect="1"/>
          </p:cNvGrpSpPr>
          <p:nvPr/>
        </p:nvGrpSpPr>
        <p:grpSpPr bwMode="auto">
          <a:xfrm>
            <a:off x="3368675" y="1905000"/>
            <a:ext cx="2406650" cy="1204913"/>
            <a:chOff x="2424" y="1440"/>
            <a:chExt cx="2592" cy="1296"/>
          </a:xfrm>
        </p:grpSpPr>
        <p:pic>
          <p:nvPicPr>
            <p:cNvPr id="35848" name="Picture 6" descr="logo_u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1440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7" descr="logo_lf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440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37338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dirty="0" smtClean="0">
                <a:solidFill>
                  <a:srgbClr val="009900"/>
                </a:solidFill>
              </a:rPr>
              <a:t>Outline of part</a:t>
            </a:r>
            <a:r>
              <a:rPr lang="cs-CZ" altLang="cs-CZ" dirty="0" smtClean="0">
                <a:solidFill>
                  <a:srgbClr val="009900"/>
                </a:solidFill>
              </a:rPr>
              <a:t> </a:t>
            </a:r>
            <a:r>
              <a:rPr lang="cs-CZ" altLang="cs-CZ" dirty="0" smtClean="0">
                <a:solidFill>
                  <a:srgbClr val="009900"/>
                </a:solidFill>
              </a:rPr>
              <a:t>2</a:t>
            </a:r>
            <a:endParaRPr lang="en-US" altLang="cs-CZ" dirty="0" smtClean="0">
              <a:solidFill>
                <a:srgbClr val="0099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81000" y="4632325"/>
            <a:ext cx="83058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cs-CZ" sz="2000" b="1">
                <a:latin typeface="Arial" panose="020B0604020202020204" pitchFamily="34" charset="0"/>
              </a:rPr>
              <a:t>introduction</a:t>
            </a:r>
            <a:r>
              <a:rPr lang="cs-CZ" altLang="cs-CZ" sz="2000" b="1">
                <a:latin typeface="Arial" panose="020B0604020202020204" pitchFamily="34" charset="0"/>
              </a:rPr>
              <a:t>: </a:t>
            </a:r>
            <a:r>
              <a:rPr lang="en-US" altLang="cs-CZ" sz="2000" b="1">
                <a:latin typeface="Arial" panose="020B0604020202020204" pitchFamily="34" charset="0"/>
              </a:rPr>
              <a:t>speech</a:t>
            </a:r>
            <a:r>
              <a:rPr lang="cs-CZ" altLang="cs-CZ" sz="2000" b="1">
                <a:latin typeface="Arial" panose="020B0604020202020204" pitchFamily="34" charset="0"/>
              </a:rPr>
              <a:t> a</a:t>
            </a:r>
            <a:r>
              <a:rPr lang="en-US" altLang="cs-CZ" sz="2000" b="1">
                <a:latin typeface="Arial" panose="020B0604020202020204" pitchFamily="34" charset="0"/>
              </a:rPr>
              <a:t>nd</a:t>
            </a: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en-US" altLang="cs-CZ" sz="2000" b="1">
                <a:latin typeface="Arial" panose="020B0604020202020204" pitchFamily="34" charset="0"/>
              </a:rPr>
              <a:t>development (</a:t>
            </a:r>
            <a:r>
              <a:rPr lang="cs-CZ" altLang="cs-CZ" sz="2000" b="1">
                <a:latin typeface="Arial" panose="020B0604020202020204" pitchFamily="34" charset="0"/>
              </a:rPr>
              <a:t>ontogene</a:t>
            </a:r>
            <a:r>
              <a:rPr lang="en-US" altLang="cs-CZ" sz="2000" b="1">
                <a:latin typeface="Arial" panose="020B0604020202020204" pitchFamily="34" charset="0"/>
              </a:rPr>
              <a:t>sis) of speech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cs-CZ" sz="2000" b="1">
                <a:latin typeface="Arial" panose="020B0604020202020204" pitchFamily="34" charset="0"/>
              </a:rPr>
              <a:t>perception</a:t>
            </a:r>
            <a:r>
              <a:rPr lang="cs-CZ" altLang="cs-CZ" sz="2000" b="1">
                <a:latin typeface="Arial" panose="020B0604020202020204" pitchFamily="34" charset="0"/>
              </a:rPr>
              <a:t> a</a:t>
            </a:r>
            <a:r>
              <a:rPr lang="en-US" altLang="cs-CZ" sz="2000" b="1">
                <a:latin typeface="Arial" panose="020B0604020202020204" pitchFamily="34" charset="0"/>
              </a:rPr>
              <a:t>nd</a:t>
            </a:r>
            <a:r>
              <a:rPr lang="cs-CZ" altLang="cs-CZ" sz="2000" b="1">
                <a:latin typeface="Arial" panose="020B0604020202020204" pitchFamily="34" charset="0"/>
              </a:rPr>
              <a:t> produ</a:t>
            </a:r>
            <a:r>
              <a:rPr lang="en-US" altLang="cs-CZ" sz="2000" b="1">
                <a:latin typeface="Arial" panose="020B0604020202020204" pitchFamily="34" charset="0"/>
              </a:rPr>
              <a:t>ction</a:t>
            </a: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en-US" altLang="cs-CZ" sz="2000" b="1">
                <a:latin typeface="Arial" panose="020B0604020202020204" pitchFamily="34" charset="0"/>
              </a:rPr>
              <a:t>of speech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cs-CZ" sz="2000" b="1">
                <a:latin typeface="Arial" panose="020B0604020202020204" pitchFamily="34" charset="0"/>
              </a:rPr>
              <a:t>classical and revised view of speech </a:t>
            </a:r>
            <a:r>
              <a:rPr lang="cs-CZ" altLang="cs-CZ" sz="2000" b="1">
                <a:latin typeface="Arial" panose="020B0604020202020204" pitchFamily="34" charset="0"/>
              </a:rPr>
              <a:t>ontogene</a:t>
            </a:r>
            <a:r>
              <a:rPr lang="en-US" altLang="cs-CZ" sz="2000" b="1">
                <a:latin typeface="Arial" panose="020B0604020202020204" pitchFamily="34" charset="0"/>
              </a:rPr>
              <a:t>sis, based on new </a:t>
            </a:r>
            <a:r>
              <a:rPr lang="cs-CZ" altLang="cs-CZ" sz="2000" b="1">
                <a:latin typeface="Arial" panose="020B0604020202020204" pitchFamily="34" charset="0"/>
              </a:rPr>
              <a:t>experiment</a:t>
            </a:r>
            <a:r>
              <a:rPr lang="en-US" altLang="cs-CZ" sz="2000" b="1">
                <a:latin typeface="Arial" panose="020B0604020202020204" pitchFamily="34" charset="0"/>
              </a:rPr>
              <a:t>s with infants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en-US" altLang="cs-CZ" sz="2000" b="1">
                <a:latin typeface="Arial" panose="020B0604020202020204" pitchFamily="34" charset="0"/>
              </a:rPr>
              <a:t>hearing impairment</a:t>
            </a: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en-US" altLang="cs-CZ" sz="2000" b="1">
                <a:latin typeface="Arial" panose="020B0604020202020204" pitchFamily="34" charset="0"/>
              </a:rPr>
              <a:t>and speech</a:t>
            </a:r>
            <a:r>
              <a:rPr lang="cs-CZ" altLang="cs-CZ" sz="2000" b="1">
                <a:latin typeface="Arial" panose="020B0604020202020204" pitchFamily="34" charset="0"/>
              </a:rPr>
              <a:t>, </a:t>
            </a:r>
            <a:r>
              <a:rPr lang="en-US" altLang="cs-CZ" sz="2000" b="1">
                <a:latin typeface="Arial" panose="020B0604020202020204" pitchFamily="34" charset="0"/>
              </a:rPr>
              <a:t>c</a:t>
            </a:r>
            <a:r>
              <a:rPr lang="cs-CZ" altLang="cs-CZ" sz="2000" b="1">
                <a:latin typeface="Arial" panose="020B0604020202020204" pitchFamily="34" charset="0"/>
              </a:rPr>
              <a:t>ochle</a:t>
            </a:r>
            <a:r>
              <a:rPr lang="en-US" altLang="cs-CZ" sz="2000" b="1">
                <a:latin typeface="Arial" panose="020B0604020202020204" pitchFamily="34" charset="0"/>
              </a:rPr>
              <a:t>a</a:t>
            </a:r>
            <a:r>
              <a:rPr lang="cs-CZ" altLang="cs-CZ" sz="2000" b="1">
                <a:latin typeface="Arial" panose="020B0604020202020204" pitchFamily="34" charset="0"/>
              </a:rPr>
              <a:t>r implan</a:t>
            </a:r>
            <a:r>
              <a:rPr lang="en-US" altLang="cs-CZ" sz="2000" b="1">
                <a:latin typeface="Arial" panose="020B0604020202020204" pitchFamily="34" charset="0"/>
              </a:rPr>
              <a:t>ts</a:t>
            </a:r>
            <a:endParaRPr lang="en-US" altLang="cs-CZ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36210-38AD-4A5A-B787-D5E14FA0429D}" type="slidenum">
              <a:rPr lang="en-US" altLang="cs-CZ"/>
              <a:pPr>
                <a:defRPr/>
              </a:pPr>
              <a:t>2</a:t>
            </a:fld>
            <a:endParaRPr lang="en-US" altLang="cs-CZ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cs-CZ" smtClean="0">
                <a:solidFill>
                  <a:srgbClr val="009900"/>
                </a:solidFill>
              </a:rPr>
              <a:t>Outline of part 1</a:t>
            </a: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381000" y="1127125"/>
            <a:ext cx="83058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-	Intro: normal hearing, speech production and understanding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cs-CZ" sz="2000" b="1">
                <a:latin typeface="Arial" panose="020B0604020202020204" pitchFamily="34" charset="0"/>
              </a:rPr>
              <a:t>Basics of anatomy of the ear -&gt; for understanding the function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cs-CZ" sz="2000" b="1">
                <a:latin typeface="Arial" panose="020B0604020202020204" pitchFamily="34" charset="0"/>
              </a:rPr>
              <a:t>Bone and air conduction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cs-CZ" sz="2000" b="1">
                <a:latin typeface="Arial" panose="020B0604020202020204" pitchFamily="34" charset="0"/>
              </a:rPr>
              <a:t>Hearing disorders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cs-CZ" sz="2000" b="1">
                <a:latin typeface="Arial" panose="020B0604020202020204" pitchFamily="34" charset="0"/>
              </a:rPr>
              <a:t>Functional classification of hearing performance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EB889-2BF6-4712-9196-A1CCAAD88C24}" type="slidenum">
              <a:rPr lang="en-US" altLang="cs-CZ"/>
              <a:pPr>
                <a:defRPr/>
              </a:pPr>
              <a:t>20</a:t>
            </a:fld>
            <a:endParaRPr lang="en-US" altLang="cs-CZ"/>
          </a:p>
        </p:txBody>
      </p:sp>
      <p:pic>
        <p:nvPicPr>
          <p:cNvPr id="33796" name="Picture 2" descr="monkey09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8765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3810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Ele</a:t>
            </a:r>
            <a:r>
              <a:rPr lang="en-US" altLang="cs-CZ" sz="4000">
                <a:solidFill>
                  <a:srgbClr val="009900"/>
                </a:solidFill>
                <a:latin typeface="Arial" panose="020B0604020202020204" pitchFamily="34" charset="0"/>
              </a:rPr>
              <a:t>c</a:t>
            </a: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tro</a:t>
            </a:r>
            <a:r>
              <a:rPr lang="en-US" altLang="cs-CZ" sz="4000">
                <a:solidFill>
                  <a:srgbClr val="009900"/>
                </a:solidFill>
                <a:latin typeface="Arial" panose="020B0604020202020204" pitchFamily="34" charset="0"/>
              </a:rPr>
              <a:t>ph</a:t>
            </a: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y</a:t>
            </a:r>
            <a:r>
              <a:rPr lang="en-US" altLang="cs-CZ" sz="4000">
                <a:solidFill>
                  <a:srgbClr val="009900"/>
                </a:solidFill>
                <a:latin typeface="Arial" panose="020B0604020202020204" pitchFamily="34" charset="0"/>
              </a:rPr>
              <a:t>s</a:t>
            </a: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iolog</a:t>
            </a:r>
            <a:r>
              <a:rPr lang="en-US" altLang="cs-CZ" sz="4000">
                <a:solidFill>
                  <a:srgbClr val="009900"/>
                </a:solidFill>
                <a:latin typeface="Arial" panose="020B0604020202020204" pitchFamily="34" charset="0"/>
              </a:rPr>
              <a:t>y</a:t>
            </a: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:</a:t>
            </a:r>
            <a:b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</a:b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n</a:t>
            </a:r>
            <a:r>
              <a:rPr lang="en-US" altLang="cs-CZ" sz="4000">
                <a:solidFill>
                  <a:srgbClr val="009900"/>
                </a:solidFill>
                <a:latin typeface="Arial" panose="020B0604020202020204" pitchFamily="34" charset="0"/>
              </a:rPr>
              <a:t>on-</a:t>
            </a: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inva</a:t>
            </a:r>
            <a:r>
              <a:rPr lang="en-US" altLang="cs-CZ" sz="4000">
                <a:solidFill>
                  <a:srgbClr val="009900"/>
                </a:solidFill>
                <a:latin typeface="Arial" panose="020B0604020202020204" pitchFamily="34" charset="0"/>
              </a:rPr>
              <a:t>s</a:t>
            </a: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iv</a:t>
            </a:r>
            <a:r>
              <a:rPr lang="en-US" altLang="cs-CZ" sz="4000">
                <a:solidFill>
                  <a:srgbClr val="009900"/>
                </a:solidFill>
                <a:latin typeface="Arial" panose="020B0604020202020204" pitchFamily="34" charset="0"/>
              </a:rPr>
              <a:t>e</a:t>
            </a: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 a</a:t>
            </a:r>
            <a:r>
              <a:rPr lang="en-US" altLang="cs-CZ" sz="4000">
                <a:solidFill>
                  <a:srgbClr val="009900"/>
                </a:solidFill>
                <a:latin typeface="Arial" panose="020B0604020202020204" pitchFamily="34" charset="0"/>
              </a:rPr>
              <a:t>nd</a:t>
            </a: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 inva</a:t>
            </a:r>
            <a:r>
              <a:rPr lang="en-US" altLang="cs-CZ" sz="4000">
                <a:solidFill>
                  <a:srgbClr val="009900"/>
                </a:solidFill>
                <a:latin typeface="Arial" panose="020B0604020202020204" pitchFamily="34" charset="0"/>
              </a:rPr>
              <a:t>sive</a:t>
            </a:r>
            <a:endParaRPr lang="cs-CZ" altLang="cs-CZ" sz="400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F8B0F6-9DA3-4B33-BCF2-B454B6D8187E}" type="slidenum">
              <a:rPr lang="en-US" altLang="cs-CZ"/>
              <a:pPr>
                <a:defRPr/>
              </a:pPr>
              <a:t>21</a:t>
            </a:fld>
            <a:endParaRPr lang="en-US" altLang="cs-CZ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38"/>
            <a:ext cx="6669088" cy="715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2438400"/>
            <a:ext cx="1371600" cy="304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5943600" y="2438400"/>
            <a:ext cx="32004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„Psycho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-physical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“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a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nd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 ele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c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tro- ence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ph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alo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-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gra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ph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ic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responses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/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of infants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 a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nd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/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small children</a:t>
            </a:r>
            <a:endParaRPr lang="en-US" altLang="cs-CZ" sz="2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0962C-2B96-4BD5-B6B3-55527CEF8AFE}" type="slidenum">
              <a:rPr lang="en-US" altLang="cs-CZ"/>
              <a:pPr>
                <a:defRPr/>
              </a:pPr>
              <a:t>22</a:t>
            </a:fld>
            <a:endParaRPr lang="en-US" altLang="cs-CZ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009900"/>
                </a:solidFill>
              </a:rPr>
              <a:t>Stages of language acquisition</a:t>
            </a:r>
            <a:endParaRPr lang="en-US" altLang="cs-CZ" sz="4000" smtClean="0">
              <a:solidFill>
                <a:srgbClr val="009900"/>
              </a:solidFill>
            </a:endParaRPr>
          </a:p>
        </p:txBody>
      </p:sp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228600" y="762000"/>
            <a:ext cx="86868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6 mo	</a:t>
            </a:r>
            <a:r>
              <a:rPr lang="en-US" altLang="cs-CZ" sz="2000" b="1" u="sng">
                <a:latin typeface="Arial" panose="020B0604020202020204" pitchFamily="34" charset="0"/>
              </a:rPr>
              <a:t>Beginning of distinct babbling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1 y		</a:t>
            </a:r>
            <a:r>
              <a:rPr lang="en-US" altLang="cs-CZ" sz="2000" b="1" u="sng">
                <a:latin typeface="Arial" panose="020B0604020202020204" pitchFamily="34" charset="0"/>
              </a:rPr>
              <a:t>Beginning of language understanding</a:t>
            </a:r>
            <a:r>
              <a:rPr lang="en-US" altLang="cs-CZ" sz="2000" b="1">
                <a:latin typeface="Arial" panose="020B0604020202020204" pitchFamily="34" charset="0"/>
              </a:rPr>
              <a:t>, one word utterances.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1.5 y	Dictionary of 30 to 50 words.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2 y		Dictionary of 50 to several hunderd words. Two word (telegraphic</a:t>
            </a:r>
            <a:r>
              <a:rPr lang="cs-CZ" altLang="cs-CZ" sz="2000" b="1">
                <a:latin typeface="Arial" panose="020B0604020202020204" pitchFamily="34" charset="0"/>
              </a:rPr>
              <a:t>/ short message</a:t>
            </a:r>
            <a:r>
              <a:rPr lang="en-US" altLang="cs-CZ" sz="2000" b="1">
                <a:latin typeface="Arial" panose="020B0604020202020204" pitchFamily="34" charset="0"/>
              </a:rPr>
              <a:t>) speaker.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2.5 y	Three or more word sentences. Many grammatical errors and idiosyncratic expressions. Good understanding of language.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3 y		Dictionary of 1000 words.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4 y		</a:t>
            </a:r>
            <a:r>
              <a:rPr lang="cs-CZ" altLang="cs-CZ" sz="2000" b="1">
                <a:latin typeface="Arial" panose="020B0604020202020204" pitchFamily="34" charset="0"/>
              </a:rPr>
              <a:t>Dictionary of </a:t>
            </a:r>
            <a:r>
              <a:rPr lang="en-US" altLang="cs-CZ" sz="2000" b="1">
                <a:latin typeface="Arial" panose="020B0604020202020204" pitchFamily="34" charset="0"/>
              </a:rPr>
              <a:t>2</a:t>
            </a:r>
            <a:r>
              <a:rPr lang="cs-CZ" altLang="cs-CZ" sz="2000" b="1">
                <a:latin typeface="Arial" panose="020B0604020202020204" pitchFamily="34" charset="0"/>
              </a:rPr>
              <a:t>000 words.</a:t>
            </a:r>
            <a:r>
              <a:rPr lang="en-US" altLang="cs-CZ" sz="2000" b="1">
                <a:latin typeface="Arial" panose="020B0604020202020204" pitchFamily="34" charset="0"/>
              </a:rPr>
              <a:t> S</a:t>
            </a:r>
            <a:r>
              <a:rPr lang="cs-CZ" altLang="cs-CZ" sz="2000" b="1">
                <a:latin typeface="Arial" panose="020B0604020202020204" pitchFamily="34" charset="0"/>
              </a:rPr>
              <a:t>peech competence</a:t>
            </a:r>
            <a:r>
              <a:rPr lang="en-US" altLang="cs-CZ" sz="2000" b="1">
                <a:latin typeface="Arial" panose="020B0604020202020204" pitchFamily="34" charset="0"/>
              </a:rPr>
              <a:t> close to adults.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[Kandel, Schwartz, Jessel, Principles of Neural Science, </a:t>
            </a:r>
            <a:r>
              <a:rPr lang="cs-CZ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1991</a:t>
            </a:r>
            <a:r>
              <a:rPr lang="en-US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EN: babbl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e</a:t>
            </a:r>
            <a:r>
              <a:rPr lang="en-US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, CZ: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 žvatlat, SK: džavotať, GE: plappern,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LAT: balbuties, et cetera…</a:t>
            </a:r>
            <a:endParaRPr lang="en-US" altLang="cs-CZ" sz="20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95EC1-133E-4991-A8B4-5877E1D858A4}" type="slidenum">
              <a:rPr lang="en-US" altLang="cs-CZ"/>
              <a:pPr>
                <a:defRPr/>
              </a:pPr>
              <a:t>23</a:t>
            </a:fld>
            <a:endParaRPr lang="en-US" altLang="cs-CZ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589597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9DD6B-2656-4BCC-904C-4695BF59692F}" type="slidenum">
              <a:rPr lang="en-US" altLang="cs-CZ"/>
              <a:pPr>
                <a:defRPr/>
              </a:pPr>
              <a:t>24</a:t>
            </a:fld>
            <a:endParaRPr lang="en-US" altLang="cs-CZ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685925"/>
            <a:ext cx="85153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34F2E0-72A6-406C-B7A8-8840C4850008}" type="slidenum">
              <a:rPr lang="en-US" altLang="cs-CZ"/>
              <a:pPr>
                <a:defRPr/>
              </a:pPr>
              <a:t>25</a:t>
            </a:fld>
            <a:endParaRPr lang="en-US" altLang="cs-CZ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009900"/>
                </a:solidFill>
              </a:rPr>
              <a:t>Formants of vowels in English </a:t>
            </a:r>
            <a:endParaRPr lang="en-US" altLang="cs-CZ" smtClean="0">
              <a:solidFill>
                <a:srgbClr val="009900"/>
              </a:solidFill>
            </a:endParaRPr>
          </a:p>
        </p:txBody>
      </p: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33500"/>
            <a:ext cx="87153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A7FD33-6DB8-4FE1-89C3-BB2511D6564C}" type="slidenum">
              <a:rPr lang="en-US" altLang="cs-CZ"/>
              <a:pPr>
                <a:defRPr/>
              </a:pPr>
              <a:t>26</a:t>
            </a:fld>
            <a:endParaRPr lang="en-US" altLang="cs-CZ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"/>
            <a:ext cx="485775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181600" y="3657600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Prototyp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es of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vowels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/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a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nd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 synt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h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etic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 vowels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/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in 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formant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 space</a:t>
            </a:r>
            <a: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b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cs-CZ" sz="2800">
                <a:solidFill>
                  <a:schemeClr val="tx2"/>
                </a:solidFill>
                <a:latin typeface="Arial" panose="020B0604020202020204" pitchFamily="34" charset="0"/>
              </a:rPr>
              <a:t>[P. Kuhl</a:t>
            </a:r>
            <a: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  <a:t> et al., 1992</a:t>
            </a:r>
            <a:r>
              <a:rPr lang="en-US" altLang="cs-CZ" sz="2800">
                <a:solidFill>
                  <a:schemeClr val="tx2"/>
                </a:solidFill>
                <a:latin typeface="Arial" panose="020B0604020202020204" pitchFamily="34" charset="0"/>
              </a:rPr>
              <a:t>]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823AD-BCE8-48B1-882B-E2F59B66C611}" type="slidenum">
              <a:rPr lang="en-US" altLang="cs-CZ"/>
              <a:pPr>
                <a:defRPr/>
              </a:pPr>
              <a:t>27</a:t>
            </a:fld>
            <a:endParaRPr lang="en-US" altLang="cs-CZ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016375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6386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267200" y="3733800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„Psycho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-ph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y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i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cal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“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responses of 6 month old infants</a:t>
            </a: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  <a:t>to vowels of native and foreign language</a:t>
            </a:r>
            <a:br>
              <a:rPr lang="en-US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en-US" altLang="cs-CZ" sz="2800">
                <a:solidFill>
                  <a:schemeClr val="tx2"/>
                </a:solidFill>
                <a:latin typeface="Arial" panose="020B0604020202020204" pitchFamily="34" charset="0"/>
              </a:rPr>
              <a:t>[P. Kuhl</a:t>
            </a:r>
            <a: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  <a:t> et al., 1992</a:t>
            </a:r>
            <a:r>
              <a:rPr lang="en-US" altLang="cs-CZ" sz="2800">
                <a:solidFill>
                  <a:schemeClr val="tx2"/>
                </a:solidFill>
                <a:latin typeface="Arial" panose="020B0604020202020204" pitchFamily="34" charset="0"/>
              </a:rPr>
              <a:t>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2E004-EA07-48F5-9AF2-26BA943F9D89}" type="slidenum">
              <a:rPr lang="en-US" altLang="cs-CZ"/>
              <a:pPr>
                <a:defRPr/>
              </a:pPr>
              <a:t>28</a:t>
            </a:fld>
            <a:endParaRPr lang="en-US" altLang="cs-CZ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533400"/>
            <a:ext cx="4267200" cy="1143000"/>
          </a:xfrm>
        </p:spPr>
        <p:txBody>
          <a:bodyPr/>
          <a:lstStyle/>
          <a:p>
            <a:pPr algn="r" eaLnBrk="1" hangingPunct="1"/>
            <a:r>
              <a:rPr lang="en-US" altLang="cs-CZ" sz="4000" smtClean="0">
                <a:solidFill>
                  <a:srgbClr val="FF0000"/>
                </a:solidFill>
              </a:rPr>
              <a:t>Speech</a:t>
            </a:r>
            <a:r>
              <a:rPr lang="cs-CZ" altLang="cs-CZ" sz="4000" smtClean="0">
                <a:solidFill>
                  <a:srgbClr val="FF0000"/>
                </a:solidFill>
              </a:rPr>
              <a:t/>
            </a:r>
            <a:br>
              <a:rPr lang="cs-CZ" altLang="cs-CZ" sz="4000" smtClean="0">
                <a:solidFill>
                  <a:srgbClr val="FF0000"/>
                </a:solidFill>
              </a:rPr>
            </a:br>
            <a:r>
              <a:rPr lang="en-US" altLang="cs-CZ" sz="4000" smtClean="0">
                <a:solidFill>
                  <a:srgbClr val="FF0000"/>
                </a:solidFill>
              </a:rPr>
              <a:t>processing in cerebral cortex</a:t>
            </a:r>
          </a:p>
        </p:txBody>
      </p:sp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956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2CCE2-FE55-469E-8EE1-A4FE11266AF8}" type="slidenum">
              <a:rPr lang="en-US" altLang="cs-CZ"/>
              <a:pPr>
                <a:defRPr/>
              </a:pPr>
              <a:t>29</a:t>
            </a:fld>
            <a:endParaRPr lang="en-US" altLang="cs-CZ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8200" cy="63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7D8BA-5D6F-4CAE-8A25-5E17E5F70C3F}" type="slidenum">
              <a:rPr lang="en-US" altLang="cs-CZ"/>
              <a:pPr>
                <a:defRPr/>
              </a:pPr>
              <a:t>3</a:t>
            </a:fld>
            <a:endParaRPr lang="en-US" altLang="cs-CZ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Nadpis</a:t>
            </a: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0"/>
            <a:ext cx="8843962" cy="643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428308" y="6278563"/>
            <a:ext cx="69268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800" dirty="0">
                <a:solidFill>
                  <a:srgbClr val="FF3300"/>
                </a:solidFill>
                <a:latin typeface="Arial" panose="020B0604020202020204" pitchFamily="34" charset="0"/>
              </a:rPr>
              <a:t>Hearing range</a:t>
            </a:r>
            <a:r>
              <a:rPr lang="cs-CZ" altLang="cs-CZ" sz="2800" dirty="0">
                <a:solidFill>
                  <a:srgbClr val="FF3300"/>
                </a:solidFill>
                <a:latin typeface="Arial" panose="020B0604020202020204" pitchFamily="34" charset="0"/>
              </a:rPr>
              <a:t>: fre</a:t>
            </a:r>
            <a:r>
              <a:rPr lang="en-US" altLang="cs-CZ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quencies</a:t>
            </a:r>
            <a:r>
              <a:rPr lang="cs-CZ" altLang="cs-CZ" sz="2800" dirty="0">
                <a:solidFill>
                  <a:srgbClr val="FF3300"/>
                </a:solidFill>
                <a:latin typeface="Arial" panose="020B0604020202020204" pitchFamily="34" charset="0"/>
              </a:rPr>
              <a:t> a</a:t>
            </a:r>
            <a:r>
              <a:rPr lang="en-US" altLang="cs-CZ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nd</a:t>
            </a:r>
            <a:r>
              <a:rPr lang="cs-CZ" altLang="cs-CZ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800" dirty="0">
                <a:solidFill>
                  <a:srgbClr val="FF3300"/>
                </a:solidFill>
                <a:latin typeface="Arial" panose="020B0604020202020204" pitchFamily="34" charset="0"/>
              </a:rPr>
              <a:t>intensities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52400"/>
            <a:ext cx="773687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48F23-F315-4379-8EEF-E9CD3892E3AE}" type="slidenum">
              <a:rPr lang="en-US" altLang="cs-CZ"/>
              <a:pPr>
                <a:defRPr/>
              </a:pPr>
              <a:t>30</a:t>
            </a:fld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EA2F4-E19A-4A74-AA62-F26E5B95BB89}" type="slidenum">
              <a:rPr lang="en-US" altLang="cs-CZ"/>
              <a:pPr>
                <a:defRPr/>
              </a:pPr>
              <a:t>31</a:t>
            </a:fld>
            <a:endParaRPr lang="en-US" altLang="cs-CZ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34400" cy="649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AEC10-7382-4973-857F-B9A8A3201F7D}" type="slidenum">
              <a:rPr lang="en-US" altLang="cs-CZ"/>
              <a:pPr>
                <a:defRPr/>
              </a:pPr>
              <a:t>32</a:t>
            </a:fld>
            <a:endParaRPr lang="en-US" altLang="cs-CZ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0" y="0"/>
            <a:ext cx="5334000" cy="1143000"/>
          </a:xfrm>
        </p:spPr>
        <p:txBody>
          <a:bodyPr/>
          <a:lstStyle/>
          <a:p>
            <a:pPr eaLnBrk="1" hangingPunct="1"/>
            <a:r>
              <a:rPr lang="en-US" altLang="cs-CZ" sz="4000" smtClean="0"/>
              <a:t>Cochlear implant – single channel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E3218-CA0F-4567-91F5-E331043AEADB}" type="slidenum">
              <a:rPr lang="en-US" altLang="cs-CZ"/>
              <a:pPr>
                <a:defRPr/>
              </a:pPr>
              <a:t>33</a:t>
            </a:fld>
            <a:endParaRPr lang="en-US" altLang="cs-CZ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31813"/>
            <a:ext cx="7553325" cy="632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cs-CZ" sz="4000" smtClean="0"/>
              <a:t>Cochlear implant – multi-channel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37" descr="Bilateral-implant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84764"/>
            <a:ext cx="381000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84764"/>
            <a:ext cx="41148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4" name="Group 2"/>
          <p:cNvGrpSpPr>
            <a:grpSpLocks/>
          </p:cNvGrpSpPr>
          <p:nvPr/>
        </p:nvGrpSpPr>
        <p:grpSpPr bwMode="auto">
          <a:xfrm>
            <a:off x="1619250" y="800100"/>
            <a:ext cx="7296150" cy="1943100"/>
            <a:chOff x="1619251" y="800429"/>
            <a:chExt cx="7296149" cy="1942771"/>
          </a:xfrm>
        </p:grpSpPr>
        <p:pic>
          <p:nvPicPr>
            <p:cNvPr id="51206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1" y="800429"/>
              <a:ext cx="3714749" cy="194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00651" y="800429"/>
              <a:ext cx="3714749" cy="194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5" name="Rectangle 3"/>
          <p:cNvSpPr txBox="1">
            <a:spLocks noChangeArrowheads="1"/>
          </p:cNvSpPr>
          <p:nvPr/>
        </p:nvSpPr>
        <p:spPr bwMode="auto">
          <a:xfrm>
            <a:off x="209550" y="0"/>
            <a:ext cx="878205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4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Cochlear </a:t>
            </a:r>
            <a:r>
              <a:rPr lang="cs-CZ" altLang="cs-CZ" sz="4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</a:t>
            </a:r>
            <a:r>
              <a:rPr lang="en-GB" altLang="cs-CZ" sz="4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hearing aid</a:t>
            </a:r>
            <a:endParaRPr lang="cs-CZ" altLang="cs-CZ" sz="440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A4FE0-F24C-4721-8A1C-39F84781FA81}" type="slidenum">
              <a:rPr lang="en-US" altLang="cs-CZ" smtClean="0"/>
              <a:pPr>
                <a:defRPr/>
              </a:pPr>
              <a:t>34</a:t>
            </a:fld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87C62-6E34-4107-9997-77D9B7EB14EB}" type="slidenum">
              <a:rPr lang="en-US" altLang="cs-CZ"/>
              <a:pPr>
                <a:defRPr/>
              </a:pPr>
              <a:t>35</a:t>
            </a:fld>
            <a:endParaRPr lang="en-US" altLang="cs-CZ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7234238" cy="637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cs-CZ" sz="4000" smtClean="0"/>
              <a:t>Cochlear implant – performance in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smtClean="0">
                <a:latin typeface="Arial" panose="020B0604020202020204" pitchFamily="34" charset="0"/>
              </a:rPr>
              <a:t>/48/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3D1B82-F663-44F8-980A-B3CE16B092A3}" type="slidenum">
              <a:rPr lang="cs-CZ" altLang="cs-CZ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400" smtClean="0">
              <a:latin typeface="Arial" panose="020B0604020202020204" pitchFamily="34" charset="0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23863"/>
            <a:ext cx="8229600" cy="14208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4000" b="1" smtClean="0">
                <a:solidFill>
                  <a:srgbClr val="FF0000"/>
                </a:solidFill>
              </a:rPr>
              <a:t>END</a:t>
            </a:r>
          </a:p>
          <a:p>
            <a:pPr algn="ctr" eaLnBrk="1" hangingPunct="1">
              <a:buFontTx/>
              <a:buNone/>
            </a:pPr>
            <a:r>
              <a:rPr lang="cs-CZ" altLang="cs-CZ" sz="4000" b="1" smtClean="0">
                <a:solidFill>
                  <a:srgbClr val="FF0000"/>
                </a:solidFill>
              </a:rPr>
              <a:t>OF THE LECTURE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1042988" y="23495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</a:t>
            </a:r>
          </a:p>
        </p:txBody>
      </p:sp>
      <p:sp>
        <p:nvSpPr>
          <p:cNvPr id="54278" name="Text Box 13"/>
          <p:cNvSpPr txBox="1">
            <a:spLocks noChangeArrowheads="1"/>
          </p:cNvSpPr>
          <p:nvPr/>
        </p:nvSpPr>
        <p:spPr bwMode="auto">
          <a:xfrm>
            <a:off x="228600" y="5780088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Medical Faculty, Institute of Pathological Physiology</a:t>
            </a:r>
            <a:endParaRPr lang="en-US" altLang="cs-CZ" sz="24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9" name="Text Box 6"/>
          <p:cNvSpPr txBox="1">
            <a:spLocks noChangeArrowheads="1"/>
          </p:cNvSpPr>
          <p:nvPr/>
        </p:nvSpPr>
        <p:spPr bwMode="auto">
          <a:xfrm>
            <a:off x="533400" y="2997200"/>
            <a:ext cx="8077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Warning: neither the PDF, nor the PPT, PPTX, etc.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 of this presentation are official study materials.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internal use only. Do not distribute.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cs-CZ" altLang="en-US" sz="240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GB" altLang="en-US" sz="240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Petr.Marsalek</a:t>
            </a:r>
            <a:r>
              <a:rPr lang="en-GB" altLang="en-US" sz="240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@LF1.CUNI.CZ</a:t>
            </a:r>
            <a:endParaRPr lang="cs-CZ" altLang="en-US" sz="240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16C09-6952-4025-95A0-40CABBD548A3}" type="slidenum">
              <a:rPr lang="en-US" altLang="cs-CZ"/>
              <a:pPr>
                <a:defRPr/>
              </a:pPr>
              <a:t>4</a:t>
            </a:fld>
            <a:endParaRPr lang="en-US" altLang="cs-CZ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0"/>
            <a:ext cx="8753475" cy="64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95325" y="6278563"/>
            <a:ext cx="5686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3300"/>
                </a:solidFill>
                <a:latin typeface="Arial" panose="020B0604020202020204" pitchFamily="34" charset="0"/>
              </a:rPr>
              <a:t>Vocal range and singing 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591C2-18F1-4174-AA51-D7C8CCBE4C19}" type="slidenum">
              <a:rPr lang="en-US" altLang="cs-CZ"/>
              <a:pPr>
                <a:defRPr/>
              </a:pPr>
              <a:t>5</a:t>
            </a:fld>
            <a:endParaRPr lang="en-US" altLang="cs-CZ"/>
          </a:p>
        </p:txBody>
      </p:sp>
      <p:grpSp>
        <p:nvGrpSpPr>
          <p:cNvPr id="9220" name="Group 8"/>
          <p:cNvGrpSpPr>
            <a:grpSpLocks/>
          </p:cNvGrpSpPr>
          <p:nvPr/>
        </p:nvGrpSpPr>
        <p:grpSpPr bwMode="auto">
          <a:xfrm>
            <a:off x="228600" y="533400"/>
            <a:ext cx="8763000" cy="4852988"/>
            <a:chOff x="240" y="288"/>
            <a:chExt cx="5520" cy="3057"/>
          </a:xfrm>
        </p:grpSpPr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88"/>
              <a:ext cx="5520" cy="3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23" name="Rectangle 5"/>
            <p:cNvSpPr>
              <a:spLocks noChangeArrowheads="1"/>
            </p:cNvSpPr>
            <p:nvPr/>
          </p:nvSpPr>
          <p:spPr bwMode="auto">
            <a:xfrm>
              <a:off x="4176" y="1248"/>
              <a:ext cx="1152" cy="2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4400"/>
            </a:p>
          </p:txBody>
        </p:sp>
        <p:sp>
          <p:nvSpPr>
            <p:cNvPr id="9224" name="Rectangle 6"/>
            <p:cNvSpPr>
              <a:spLocks noChangeArrowheads="1"/>
            </p:cNvSpPr>
            <p:nvPr/>
          </p:nvSpPr>
          <p:spPr bwMode="auto">
            <a:xfrm>
              <a:off x="624" y="1680"/>
              <a:ext cx="864" cy="24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4400"/>
            </a:p>
          </p:txBody>
        </p:sp>
      </p:grp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825500" y="5738813"/>
            <a:ext cx="720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FF3300"/>
                </a:solidFill>
                <a:latin typeface="Arial" panose="020B0604020202020204" pitchFamily="34" charset="0"/>
              </a:rPr>
              <a:t>Two main speech centers within the </a:t>
            </a:r>
            <a:r>
              <a:rPr lang="cs-CZ" altLang="cs-CZ" sz="2400">
                <a:solidFill>
                  <a:srgbClr val="FF3300"/>
                </a:solidFill>
                <a:latin typeface="Arial" panose="020B0604020202020204" pitchFamily="34" charset="0"/>
              </a:rPr>
              <a:t>Brodman</a:t>
            </a:r>
            <a:r>
              <a:rPr lang="en-US" altLang="cs-CZ" sz="2400">
                <a:solidFill>
                  <a:srgbClr val="FF3300"/>
                </a:solidFill>
                <a:latin typeface="Arial" panose="020B0604020202020204" pitchFamily="34" charset="0"/>
              </a:rPr>
              <a:t>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C0007-0C30-46C4-87FC-3EE5F0B42BC0}" type="slidenum">
              <a:rPr lang="en-US" altLang="cs-CZ"/>
              <a:pPr>
                <a:defRPr/>
              </a:pPr>
              <a:t>6</a:t>
            </a:fld>
            <a:endParaRPr lang="en-US" altLang="cs-CZ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068388" y="6019800"/>
            <a:ext cx="5121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3300"/>
                </a:solidFill>
                <a:latin typeface="Arial" panose="020B0604020202020204" pitchFamily="34" charset="0"/>
              </a:rPr>
              <a:t>Outer, middle and inner ear</a:t>
            </a:r>
          </a:p>
        </p:txBody>
      </p:sp>
      <p:grpSp>
        <p:nvGrpSpPr>
          <p:cNvPr id="10245" name="Group 7"/>
          <p:cNvGrpSpPr>
            <a:grpSpLocks/>
          </p:cNvGrpSpPr>
          <p:nvPr/>
        </p:nvGrpSpPr>
        <p:grpSpPr bwMode="auto">
          <a:xfrm>
            <a:off x="0" y="1487488"/>
            <a:ext cx="8991600" cy="4456112"/>
            <a:chOff x="0" y="937"/>
            <a:chExt cx="5664" cy="2807"/>
          </a:xfrm>
        </p:grpSpPr>
        <p:pic>
          <p:nvPicPr>
            <p:cNvPr id="1024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37"/>
              <a:ext cx="5568" cy="2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7" name="Rectangle 6"/>
            <p:cNvSpPr>
              <a:spLocks noChangeArrowheads="1"/>
            </p:cNvSpPr>
            <p:nvPr/>
          </p:nvSpPr>
          <p:spPr bwMode="auto">
            <a:xfrm>
              <a:off x="3984" y="2880"/>
              <a:ext cx="1680" cy="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4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E8DB58-FBD4-4A0B-987F-D7D95261A75C}" type="slidenum">
              <a:rPr lang="en-US" altLang="cs-CZ"/>
              <a:pPr>
                <a:defRPr/>
              </a:pPr>
              <a:t>7</a:t>
            </a:fld>
            <a:endParaRPr lang="en-US" altLang="cs-CZ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562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cs-CZ" sz="3200" smtClean="0">
                <a:solidFill>
                  <a:srgbClr val="FF3300"/>
                </a:solidFill>
              </a:rPr>
              <a:t>Organ of </a:t>
            </a:r>
            <a:r>
              <a:rPr lang="cs-CZ" altLang="cs-CZ" sz="3200" smtClean="0">
                <a:solidFill>
                  <a:srgbClr val="FF3300"/>
                </a:solidFill>
              </a:rPr>
              <a:t>Corti</a:t>
            </a:r>
            <a:endParaRPr lang="en-US" altLang="cs-CZ" sz="3200" smtClean="0">
              <a:solidFill>
                <a:srgbClr val="FF3300"/>
              </a:solidFill>
            </a:endParaRPr>
          </a:p>
        </p:txBody>
      </p:sp>
      <p:pic>
        <p:nvPicPr>
          <p:cNvPr id="1126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7772400" cy="54102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06658-8FE5-4BE0-B0BE-ACD86D048FE9}" type="slidenum">
              <a:rPr lang="en-US" altLang="cs-CZ"/>
              <a:pPr>
                <a:defRPr/>
              </a:pPr>
              <a:t>8</a:t>
            </a:fld>
            <a:endParaRPr lang="en-US" altLang="cs-CZ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41338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FF3300"/>
                </a:solidFill>
              </a:rPr>
              <a:t>Basil</a:t>
            </a:r>
            <a:r>
              <a:rPr lang="en-US" altLang="cs-CZ" sz="3200" smtClean="0">
                <a:solidFill>
                  <a:srgbClr val="FF3300"/>
                </a:solidFill>
              </a:rPr>
              <a:t>a</a:t>
            </a:r>
            <a:r>
              <a:rPr lang="cs-CZ" altLang="cs-CZ" sz="3200" smtClean="0">
                <a:solidFill>
                  <a:srgbClr val="FF3300"/>
                </a:solidFill>
              </a:rPr>
              <a:t>r membr</a:t>
            </a:r>
            <a:r>
              <a:rPr lang="en-US" altLang="cs-CZ" sz="3200" smtClean="0">
                <a:solidFill>
                  <a:srgbClr val="FF3300"/>
                </a:solidFill>
              </a:rPr>
              <a:t>ane</a:t>
            </a:r>
            <a:r>
              <a:rPr lang="cs-CZ" altLang="cs-CZ" sz="3200" smtClean="0">
                <a:solidFill>
                  <a:srgbClr val="FF3300"/>
                </a:solidFill>
              </a:rPr>
              <a:t> – </a:t>
            </a:r>
            <a:r>
              <a:rPr lang="en-US" altLang="cs-CZ" sz="3200" smtClean="0">
                <a:solidFill>
                  <a:srgbClr val="FF3300"/>
                </a:solidFill>
              </a:rPr>
              <a:t>from above</a:t>
            </a:r>
            <a:r>
              <a:rPr lang="cs-CZ" altLang="cs-CZ" sz="3200" smtClean="0">
                <a:solidFill>
                  <a:srgbClr val="FF3300"/>
                </a:solidFill>
              </a:rPr>
              <a:t> a</a:t>
            </a:r>
            <a:r>
              <a:rPr lang="en-US" altLang="cs-CZ" sz="3200" smtClean="0">
                <a:solidFill>
                  <a:srgbClr val="FF3300"/>
                </a:solidFill>
              </a:rPr>
              <a:t>nd unfolded into trapezoid plane</a:t>
            </a: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2672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4572000" y="2895600"/>
            <a:ext cx="41148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867400" y="4572000"/>
            <a:ext cx="958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3300"/>
                </a:solidFill>
                <a:latin typeface="Arial" panose="020B0604020202020204" pitchFamily="34" charset="0"/>
              </a:rPr>
              <a:t>Length</a:t>
            </a:r>
            <a:endParaRPr lang="cs-CZ" altLang="cs-CZ" sz="20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33 mm</a:t>
            </a:r>
            <a:endParaRPr lang="en-US" altLang="cs-CZ" sz="20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4054475" y="3962400"/>
            <a:ext cx="2157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3300"/>
                </a:solidFill>
                <a:latin typeface="Arial" panose="020B0604020202020204" pitchFamily="34" charset="0"/>
              </a:rPr>
              <a:t>Width at the base</a:t>
            </a:r>
            <a:endParaRPr lang="cs-CZ" altLang="cs-CZ" sz="20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100 </a:t>
            </a:r>
            <a:r>
              <a:rPr lang="cs-CZ" altLang="cs-CZ" sz="2000">
                <a:solidFill>
                  <a:srgbClr val="FF3300"/>
                </a:solidFill>
                <a:latin typeface="Symbol" panose="05050102010706020507" pitchFamily="18" charset="2"/>
              </a:rPr>
              <a:t>m</a:t>
            </a: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m</a:t>
            </a:r>
            <a:endParaRPr lang="en-US" altLang="cs-CZ" sz="20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6986588" y="4191000"/>
            <a:ext cx="2157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3300"/>
                </a:solidFill>
                <a:latin typeface="Arial" panose="020B0604020202020204" pitchFamily="34" charset="0"/>
              </a:rPr>
              <a:t>Width at the apex</a:t>
            </a:r>
            <a:endParaRPr lang="cs-CZ" altLang="cs-CZ" sz="20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500 </a:t>
            </a:r>
            <a:r>
              <a:rPr lang="cs-CZ" altLang="cs-CZ" sz="2000">
                <a:solidFill>
                  <a:srgbClr val="FF3300"/>
                </a:solidFill>
                <a:latin typeface="Symbol" panose="05050102010706020507" pitchFamily="18" charset="2"/>
              </a:rPr>
              <a:t>m</a:t>
            </a: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m</a:t>
            </a:r>
            <a:endParaRPr lang="en-US" altLang="cs-CZ" sz="20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A83C32-9488-4C06-AA35-E0361DFB45DE}" type="slidenum">
              <a:rPr lang="en-US" altLang="cs-CZ"/>
              <a:pPr>
                <a:defRPr/>
              </a:pPr>
              <a:t>9</a:t>
            </a:fld>
            <a:endParaRPr lang="en-US" altLang="cs-CZ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4800600" cy="41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Rectangle 4"/>
          <p:cNvSpPr>
            <a:spLocks noGrp="1" noChangeArrowheads="1"/>
          </p:cNvSpPr>
          <p:nvPr>
            <p:ph type="title"/>
          </p:nvPr>
        </p:nvSpPr>
        <p:spPr>
          <a:xfrm>
            <a:off x="4648200" y="4114800"/>
            <a:ext cx="4648200" cy="1143000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FF3300"/>
                </a:solidFill>
              </a:rPr>
              <a:t>Encoding of sound loudness and frequency</a:t>
            </a:r>
            <a:endParaRPr lang="en-US" altLang="cs-CZ" sz="4000" smtClean="0">
              <a:solidFill>
                <a:srgbClr val="FF3300"/>
              </a:solidFill>
            </a:endParaRP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7478713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589</Words>
  <Application>Microsoft Office PowerPoint</Application>
  <PresentationFormat>On-screen Show (4:3)</PresentationFormat>
  <Paragraphs>170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Symbol</vt:lpstr>
      <vt:lpstr>Times New Roman</vt:lpstr>
      <vt:lpstr>Default Design</vt:lpstr>
      <vt:lpstr>1st part: Hearing disorders </vt:lpstr>
      <vt:lpstr>Outline of part 1</vt:lpstr>
      <vt:lpstr>Nadpis</vt:lpstr>
      <vt:lpstr>PowerPoint Presentation</vt:lpstr>
      <vt:lpstr>PowerPoint Presentation</vt:lpstr>
      <vt:lpstr>PowerPoint Presentation</vt:lpstr>
      <vt:lpstr>Organ of Corti</vt:lpstr>
      <vt:lpstr>Basilar membrane – from above and unfolded into trapezoid plane</vt:lpstr>
      <vt:lpstr>Encoding of sound loudness and frequency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and Where in auditory cortex</vt:lpstr>
      <vt:lpstr>PowerPoint Presentation</vt:lpstr>
      <vt:lpstr>2nd part: Speech, development, perception and production. Hearing prosthetics, cochlear implants.</vt:lpstr>
      <vt:lpstr>PowerPoint Presentation</vt:lpstr>
      <vt:lpstr>PowerPoint Presentation</vt:lpstr>
      <vt:lpstr>Stages of language acquisition</vt:lpstr>
      <vt:lpstr>PowerPoint Presentation</vt:lpstr>
      <vt:lpstr>PowerPoint Presentation</vt:lpstr>
      <vt:lpstr>Formants of vowels in English </vt:lpstr>
      <vt:lpstr>PowerPoint Presentation</vt:lpstr>
      <vt:lpstr>PowerPoint Presentation</vt:lpstr>
      <vt:lpstr>Speech processing in cerebral cortex</vt:lpstr>
      <vt:lpstr>PowerPoint Presentation</vt:lpstr>
      <vt:lpstr>PowerPoint Presentation</vt:lpstr>
      <vt:lpstr>PowerPoint Presentation</vt:lpstr>
      <vt:lpstr>Cochlear implant – single channel</vt:lpstr>
      <vt:lpstr>Cochlear implant – multi-channel</vt:lpstr>
      <vt:lpstr>PowerPoint Presentation</vt:lpstr>
      <vt:lpstr>Cochlear implant – performance in time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Model of a Mechanoreceptor and Sensory Circuit in the Fruit Fly</dc:title>
  <dc:creator>pm</dc:creator>
  <cp:lastModifiedBy>marsalek</cp:lastModifiedBy>
  <cp:revision>308</cp:revision>
  <cp:lastPrinted>2019-05-06T10:37:19Z</cp:lastPrinted>
  <dcterms:created xsi:type="dcterms:W3CDTF">2006-02-25T12:06:19Z</dcterms:created>
  <dcterms:modified xsi:type="dcterms:W3CDTF">2024-02-22T17:20:22Z</dcterms:modified>
</cp:coreProperties>
</file>