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92" r:id="rId9"/>
    <p:sldId id="295" r:id="rId10"/>
    <p:sldId id="293" r:id="rId11"/>
    <p:sldId id="317" r:id="rId12"/>
    <p:sldId id="310" r:id="rId13"/>
    <p:sldId id="265" r:id="rId14"/>
    <p:sldId id="266" r:id="rId15"/>
    <p:sldId id="267" r:id="rId16"/>
    <p:sldId id="268" r:id="rId17"/>
    <p:sldId id="269" r:id="rId18"/>
    <p:sldId id="270" r:id="rId19"/>
    <p:sldId id="345" r:id="rId20"/>
    <p:sldId id="297" r:id="rId21"/>
    <p:sldId id="271" r:id="rId22"/>
    <p:sldId id="296" r:id="rId23"/>
    <p:sldId id="306" r:id="rId24"/>
    <p:sldId id="272" r:id="rId25"/>
    <p:sldId id="308" r:id="rId26"/>
    <p:sldId id="309" r:id="rId27"/>
    <p:sldId id="320" r:id="rId28"/>
    <p:sldId id="319" r:id="rId29"/>
    <p:sldId id="321" r:id="rId30"/>
    <p:sldId id="322" r:id="rId31"/>
    <p:sldId id="323" r:id="rId32"/>
    <p:sldId id="346" r:id="rId33"/>
    <p:sldId id="347" r:id="rId34"/>
    <p:sldId id="298" r:id="rId35"/>
    <p:sldId id="299" r:id="rId36"/>
    <p:sldId id="300" r:id="rId37"/>
    <p:sldId id="324" r:id="rId38"/>
    <p:sldId id="325" r:id="rId39"/>
    <p:sldId id="348" r:id="rId40"/>
    <p:sldId id="311" r:id="rId41"/>
    <p:sldId id="330" r:id="rId42"/>
    <p:sldId id="331" r:id="rId43"/>
    <p:sldId id="332" r:id="rId44"/>
    <p:sldId id="333" r:id="rId45"/>
    <p:sldId id="329" r:id="rId46"/>
    <p:sldId id="334" r:id="rId47"/>
    <p:sldId id="335" r:id="rId48"/>
    <p:sldId id="312" r:id="rId49"/>
    <p:sldId id="340" r:id="rId50"/>
    <p:sldId id="339" r:id="rId51"/>
    <p:sldId id="301" r:id="rId52"/>
    <p:sldId id="328" r:id="rId53"/>
    <p:sldId id="304" r:id="rId54"/>
    <p:sldId id="302" r:id="rId55"/>
    <p:sldId id="336" r:id="rId56"/>
    <p:sldId id="343" r:id="rId57"/>
    <p:sldId id="303" r:id="rId58"/>
    <p:sldId id="326" r:id="rId59"/>
    <p:sldId id="337" r:id="rId60"/>
    <p:sldId id="305" r:id="rId61"/>
    <p:sldId id="313" r:id="rId62"/>
    <p:sldId id="314" r:id="rId63"/>
    <p:sldId id="315" r:id="rId64"/>
    <p:sldId id="344" r:id="rId65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146" d="100"/>
          <a:sy n="146" d="100"/>
        </p:scale>
        <p:origin x="93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6141FD-2E35-4C5F-B3E9-749AACEC255E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B1A9190-64CD-4C20-A78B-5EAF3A250A74}" type="datetimeFigureOut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C5722E5-D35B-4C37-8223-D4E6BC39E1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5EEB6B2-48AC-4B78-96BF-E16D72E87F4E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ED6C14-F55C-471D-914D-F4B852247E3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0652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75DB-76AB-45A4-9772-72EDA164F62C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BF74F-AED2-4B67-BA93-0C4BF3AEFDB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4493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A7368-1F3E-4ADE-A56B-286705F86E3A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6DEB9-ABB5-4D02-942B-72B99E30E9D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455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60FF2-6BC9-49EA-B8CD-1E54D51D3962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32C45-0141-40CB-9A08-D919D002FA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216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C678C-8A7F-4047-99E1-D84E3BE5E47F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6E60E-AA44-45E6-9B39-3347B72D1A5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850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F024-0906-4773-ABC5-2A72A8E55E9D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138D7-387A-4867-8AD9-794FD9FD14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709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E93DE-227C-4238-804B-7C4BC2D5020A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8A05E-6E7B-44D1-9F84-96328BE5B9C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3310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AC6AE-0649-4F77-867A-5EA8DDD0A877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AD8BD-45E9-4BCC-B199-4CCD2240D8A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4235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7C8B5-2240-441F-8722-5DFFCF07DBD3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E7BB-F67D-4DB9-995C-55028314769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001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62A3-240E-4F6E-ABBE-6A2FE61142C5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94B03-5821-4D39-8F5B-F5DBF86E5D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991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F7E57-7B5C-4174-9024-1A94163DE5BD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FAF97-AF3E-4632-8F31-5E2A158B6BB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086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982AA-0157-4C2F-B338-ED2B036E7918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7EF04-996E-4372-8412-A0238CEC539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545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AEDE7-3415-4A6E-ABCF-73F709FC4E54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9677A-719E-4B5D-BC6E-7C6BB9622E7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267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C98C2-5AA6-4750-BA3D-9887681B3F9A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8A0F0-D956-4FF2-890E-BE31912BCCE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75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4E0F6-7362-4CEE-A655-47E6E08C2D89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8FA33-E576-44C2-A6F8-A16BEB94F7F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5315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latin typeface="Arial" charset="0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sp>
            <p:nvSpPr>
              <p:cNvPr id="123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latin typeface="Arial" charset="0"/>
                </a:endParaRPr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  <p:sp>
              <p:nvSpPr>
                <p:cNvPr id="123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  <p:sp>
              <p:nvSpPr>
                <p:cNvPr id="123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  <p:sp>
              <p:nvSpPr>
                <p:cNvPr id="123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cs-CZ">
                    <a:latin typeface="Arial" charset="0"/>
                  </a:endParaRPr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CF5F0C-E249-4DAA-B93D-50A2BB1A4C07}" type="datetime1">
              <a:rPr lang="en-US" altLang="en-US"/>
              <a:pPr/>
              <a:t>9/22/2025</a:t>
            </a:fld>
            <a:endParaRPr lang="en-US" altLang="en-US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F87A43-0535-4712-9BDF-F11F091465D3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052513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Základní hematologická vyšetření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Ústav patologické fyziologie</a:t>
            </a:r>
          </a:p>
          <a:p>
            <a:pPr eaLnBrk="1" hangingPunct="1"/>
            <a:r>
              <a:rPr lang="cs-CZ" altLang="en-US" sz="2400" smtClean="0"/>
              <a:t> 1.LF UK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179828C-0C0D-4B37-A8D0-675C14730ABF}" type="slidenum">
              <a:rPr lang="cs-CZ" altLang="en-US"/>
              <a:pPr/>
              <a:t>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mtClean="0"/>
              <a:t>Klasický krevní nátěr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- při patologickém nálezu na analyzátoru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- zhodnocení morfologie buněk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13C4C57-D15F-4ACE-941A-453A2255E8A8}" type="slidenum">
              <a:rPr lang="cs-CZ" altLang="en-US"/>
              <a:pPr/>
              <a:t>10</a:t>
            </a:fld>
            <a:endParaRPr lang="cs-CZ" altLang="en-US"/>
          </a:p>
        </p:txBody>
      </p:sp>
      <p:pic>
        <p:nvPicPr>
          <p:cNvPr id="16387" name="Picture 4" descr="HEME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75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238D457-0407-42A7-AF13-F0ACFD119430}" type="slidenum">
              <a:rPr lang="cs-CZ" altLang="en-US"/>
              <a:pPr/>
              <a:t>11</a:t>
            </a:fld>
            <a:endParaRPr lang="cs-CZ" altLang="en-US"/>
          </a:p>
        </p:txBody>
      </p:sp>
      <p:pic>
        <p:nvPicPr>
          <p:cNvPr id="17410" name="Picture 4" descr="bloodsme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bloodsmea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bloodsmea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allcell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bloodsmear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32556"/>
            <a:ext cx="3419872" cy="252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A66091A-87B6-4001-8D73-B7F378EBB481}" type="slidenum">
              <a:rPr lang="cs-CZ" altLang="en-US"/>
              <a:pPr/>
              <a:t>12</a:t>
            </a:fld>
            <a:endParaRPr lang="cs-CZ" altLang="en-US"/>
          </a:p>
        </p:txBody>
      </p:sp>
      <p:pic>
        <p:nvPicPr>
          <p:cNvPr id="18434" name="Picture 4" descr="HEME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" y="60201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HEM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003800" y="1341438"/>
            <a:ext cx="2252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>
                <a:cs typeface="Arial" panose="020B0604020202020204" pitchFamily="34" charset="0"/>
              </a:rPr>
              <a:t>←  sférocyty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63713" y="4724400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en-US" sz="2400"/>
              <a:t>schistocyty  </a:t>
            </a:r>
            <a:r>
              <a:rPr lang="cs-CZ" altLang="en-US" sz="2400">
                <a:cs typeface="Arial" panose="020B0604020202020204" pitchFamily="34" charset="0"/>
              </a:rPr>
              <a:t>→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35496" y="5877272"/>
            <a:ext cx="4270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 smtClean="0">
                <a:solidFill>
                  <a:srgbClr val="FFFF00"/>
                </a:solidFill>
              </a:rPr>
              <a:t>makrocyty/ normocyty/ mikrocyty</a:t>
            </a:r>
            <a:endParaRPr lang="cs-CZ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FF00"/>
                </a:solidFill>
              </a:rPr>
              <a:t>Hemoglobin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dirty="0" smtClean="0">
                <a:effectLst/>
              </a:rPr>
              <a:t>Stanovení spektrofotometricky po hemolýze erytrocytů a přeměně na hemiglobin-kyanid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dirty="0" smtClean="0">
                <a:solidFill>
                  <a:srgbClr val="FFFF00"/>
                </a:solidFill>
                <a:effectLst/>
              </a:rPr>
              <a:t>Normální hodnoty</a:t>
            </a:r>
            <a:r>
              <a:rPr lang="cs-CZ" altLang="en-US" sz="2800" b="1" dirty="0" smtClean="0">
                <a:effectLst/>
              </a:rPr>
              <a:t/>
            </a:r>
            <a:br>
              <a:rPr lang="cs-CZ" altLang="en-US" sz="2800" b="1" dirty="0" smtClean="0">
                <a:effectLst/>
              </a:rPr>
            </a:br>
            <a:r>
              <a:rPr lang="cs-CZ" altLang="en-US" sz="2800" b="1" dirty="0" smtClean="0">
                <a:effectLst/>
              </a:rPr>
              <a:t>ženy: </a:t>
            </a:r>
            <a:r>
              <a:rPr lang="cs-CZ" altLang="en-US" sz="2800" dirty="0" smtClean="0">
                <a:effectLst/>
              </a:rPr>
              <a:t>120 – 160 g/l</a:t>
            </a:r>
            <a:br>
              <a:rPr lang="cs-CZ" altLang="en-US" sz="2800" dirty="0" smtClean="0">
                <a:effectLst/>
              </a:rPr>
            </a:br>
            <a:r>
              <a:rPr lang="cs-CZ" altLang="en-US" sz="2800" b="1" dirty="0" smtClean="0">
                <a:effectLst/>
              </a:rPr>
              <a:t>muži: </a:t>
            </a:r>
            <a:r>
              <a:rPr lang="cs-CZ" altLang="en-US" sz="2800" dirty="0" smtClean="0">
                <a:effectLst/>
              </a:rPr>
              <a:t>130 – 175 g/l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dirty="0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altLang="en-US" sz="2800" b="1" dirty="0" smtClean="0">
                <a:effectLst/>
              </a:rPr>
              <a:t> </a:t>
            </a:r>
            <a:r>
              <a:rPr lang="cs-CZ" altLang="en-US" sz="2800" dirty="0" smtClean="0">
                <a:effectLst/>
              </a:rPr>
              <a:t>polycytémie, dehydratace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dirty="0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altLang="en-US" sz="2800" b="1" dirty="0" smtClean="0">
                <a:effectLst/>
              </a:rPr>
              <a:t>  </a:t>
            </a:r>
            <a:r>
              <a:rPr lang="cs-CZ" altLang="en-US" sz="2800" dirty="0" smtClean="0">
                <a:effectLst/>
              </a:rPr>
              <a:t>anémie, hyperhydratace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DA8AA54-1535-4BB4-96D0-4D575E33B9D2}" type="slidenum">
              <a:rPr lang="cs-CZ" altLang="en-US"/>
              <a:pPr/>
              <a:t>13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Hematokrit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964613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800" smtClean="0">
                <a:effectLst/>
              </a:rPr>
              <a:t>HCT udává </a:t>
            </a:r>
            <a:r>
              <a:rPr lang="cs-CZ" altLang="en-US" sz="2800" b="1" smtClean="0">
                <a:effectLst/>
              </a:rPr>
              <a:t>procentuelní</a:t>
            </a:r>
            <a:r>
              <a:rPr lang="cs-CZ" altLang="en-US" sz="2800" smtClean="0">
                <a:effectLst/>
              </a:rPr>
              <a:t> </a:t>
            </a:r>
            <a:r>
              <a:rPr lang="cs-CZ" altLang="en-US" sz="2800" b="1" smtClean="0">
                <a:effectLst/>
              </a:rPr>
              <a:t>zastoupení </a:t>
            </a:r>
            <a:r>
              <a:rPr lang="cs-CZ" altLang="en-US" sz="2800" smtClean="0">
                <a:effectLst/>
              </a:rPr>
              <a:t>erytrocytů v </a:t>
            </a:r>
            <a:r>
              <a:rPr lang="cs-CZ" altLang="en-US" sz="2800" b="1" smtClean="0">
                <a:effectLst/>
              </a:rPr>
              <a:t>objemové jednotce</a:t>
            </a:r>
            <a:r>
              <a:rPr lang="cs-CZ" altLang="en-US" sz="2800" smtClean="0">
                <a:effectLst/>
              </a:rPr>
              <a:t> krve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en-US" sz="2800" smtClean="0">
                <a:effectLst/>
              </a:rPr>
              <a:t>    (analyzátor vypočítá HCT z RBC a MCV)</a:t>
            </a:r>
          </a:p>
          <a:p>
            <a:pPr eaLnBrk="1" hangingPunct="1">
              <a:lnSpc>
                <a:spcPct val="90000"/>
              </a:lnSpc>
            </a:pPr>
            <a:endParaRPr lang="cs-CZ" altLang="en-US" sz="2800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hodnoty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ženy: </a:t>
            </a:r>
            <a:r>
              <a:rPr lang="cs-CZ" altLang="en-US" sz="2800" smtClean="0">
                <a:effectLst/>
              </a:rPr>
              <a:t>0,35 – 0,46          35  - 46 % </a:t>
            </a:r>
            <a:br>
              <a:rPr lang="cs-CZ" altLang="en-US" sz="2800" smtClean="0">
                <a:effectLst/>
              </a:rPr>
            </a:br>
            <a:r>
              <a:rPr lang="cs-CZ" altLang="en-US" sz="2800" b="1" smtClean="0">
                <a:effectLst/>
              </a:rPr>
              <a:t>muži: </a:t>
            </a:r>
            <a:r>
              <a:rPr lang="cs-CZ" altLang="en-US" sz="2800" smtClean="0">
                <a:effectLst/>
              </a:rPr>
              <a:t>0,40 – 0,50          40 – 50 %</a:t>
            </a:r>
            <a:br>
              <a:rPr lang="cs-CZ" altLang="en-US" sz="2800" smtClean="0">
                <a:effectLst/>
              </a:rPr>
            </a:br>
            <a:r>
              <a:rPr lang="cs-CZ" altLang="en-US" sz="2800" smtClean="0">
                <a:effectLst/>
              </a:rPr>
              <a:t/>
            </a:r>
            <a:br>
              <a:rPr lang="cs-CZ" altLang="en-US" sz="2800" smtClean="0">
                <a:effectLst/>
              </a:rPr>
            </a:br>
            <a:endParaRPr lang="cs-CZ" altLang="en-US" sz="280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polycytémie, dehydratace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2800" b="1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anémie, hyperhydratace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19AA2A8-C36A-440F-BD00-369B498F9AC8}" type="slidenum">
              <a:rPr lang="cs-CZ" altLang="en-US"/>
              <a:pPr/>
              <a:t>14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erytrocytů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96337" cy="5213350"/>
          </a:xfrm>
        </p:spPr>
        <p:txBody>
          <a:bodyPr/>
          <a:lstStyle/>
          <a:p>
            <a:pPr eaLnBrk="1" hangingPunct="1"/>
            <a:r>
              <a:rPr lang="cs-CZ" altLang="en-US" sz="2800" smtClean="0">
                <a:effectLst/>
              </a:rPr>
              <a:t>udáván v </a:t>
            </a:r>
            <a:r>
              <a:rPr lang="cs-CZ" altLang="en-US" sz="2800" b="1" smtClean="0">
                <a:effectLst/>
              </a:rPr>
              <a:t>množství </a:t>
            </a:r>
            <a:r>
              <a:rPr lang="cs-CZ" altLang="en-US" sz="2800" smtClean="0">
                <a:effectLst/>
              </a:rPr>
              <a:t>x10</a:t>
            </a:r>
            <a:r>
              <a:rPr lang="cs-CZ" altLang="en-US" sz="2800" baseline="30000" smtClean="0">
                <a:effectLst/>
              </a:rPr>
              <a:t>12</a:t>
            </a:r>
            <a:r>
              <a:rPr lang="cs-CZ" altLang="en-US" sz="2800" smtClean="0">
                <a:effectLst/>
              </a:rPr>
              <a:t>/l nebo x10</a:t>
            </a:r>
            <a:r>
              <a:rPr lang="cs-CZ" altLang="en-US" sz="2800" baseline="30000" smtClean="0">
                <a:effectLst/>
              </a:rPr>
              <a:t>6</a:t>
            </a:r>
            <a:r>
              <a:rPr lang="cs-CZ" altLang="en-US" sz="2800" smtClean="0">
                <a:effectLst/>
              </a:rPr>
              <a:t>/μl</a:t>
            </a:r>
            <a:r>
              <a:rPr lang="cs-CZ" altLang="en-US" smtClean="0">
                <a:effectLst/>
              </a:rPr>
              <a:t/>
            </a:r>
            <a:br>
              <a:rPr lang="cs-CZ" altLang="en-US" smtClean="0">
                <a:effectLst/>
              </a:rPr>
            </a:br>
            <a:endParaRPr lang="cs-CZ" altLang="en-US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hodnoty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ženy: </a:t>
            </a:r>
            <a:r>
              <a:rPr lang="cs-CZ" altLang="en-US" sz="2800" smtClean="0">
                <a:effectLst/>
              </a:rPr>
              <a:t>3,8 – 5,2 x 10</a:t>
            </a:r>
            <a:r>
              <a:rPr lang="cs-CZ" altLang="en-US" sz="2800" baseline="30000" smtClean="0">
                <a:effectLst/>
              </a:rPr>
              <a:t>12</a:t>
            </a:r>
            <a:r>
              <a:rPr lang="cs-CZ" altLang="en-US" sz="2800" smtClean="0">
                <a:effectLst/>
              </a:rPr>
              <a:t>/l           </a:t>
            </a:r>
            <a:r>
              <a:rPr lang="cs-CZ" altLang="en-US" sz="2800" b="1" smtClean="0">
                <a:effectLst/>
              </a:rPr>
              <a:t/>
            </a:r>
            <a:br>
              <a:rPr lang="cs-CZ" altLang="en-US" sz="2800" b="1" smtClean="0">
                <a:effectLst/>
              </a:rPr>
            </a:br>
            <a:r>
              <a:rPr lang="cs-CZ" altLang="en-US" sz="2800" b="1" smtClean="0">
                <a:effectLst/>
              </a:rPr>
              <a:t>muži: </a:t>
            </a:r>
            <a:r>
              <a:rPr lang="cs-CZ" altLang="en-US" sz="2800" smtClean="0">
                <a:effectLst/>
              </a:rPr>
              <a:t>4,2 – 5,8 x 10</a:t>
            </a:r>
            <a:r>
              <a:rPr lang="cs-CZ" altLang="en-US" sz="2800" baseline="30000" smtClean="0">
                <a:effectLst/>
              </a:rPr>
              <a:t>12</a:t>
            </a:r>
            <a:r>
              <a:rPr lang="cs-CZ" altLang="en-US" sz="2800" smtClean="0">
                <a:effectLst/>
              </a:rPr>
              <a:t>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polycytémie, dehydratace</a:t>
            </a:r>
          </a:p>
          <a:p>
            <a:pPr eaLnBrk="1" hangingPunct="1"/>
            <a:endParaRPr lang="cs-CZ" altLang="en-US" sz="2800" b="1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anémie, hyperhydratace</a:t>
            </a: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endParaRPr lang="cs-CZ" altLang="en-US" smtClean="0">
              <a:effectLst/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D51C84F-098A-4256-9F16-AF55338744AA}" type="slidenum">
              <a:rPr lang="cs-CZ" altLang="en-US"/>
              <a:pPr/>
              <a:t>15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MCV</a:t>
            </a:r>
            <a:r>
              <a:rPr lang="cs-CZ" sz="3600" smtClean="0"/>
              <a:t> </a:t>
            </a:r>
            <a:r>
              <a:rPr lang="cs-CZ" sz="3600" smtClean="0">
                <a:solidFill>
                  <a:srgbClr val="FFFF00"/>
                </a:solidFill>
              </a:rPr>
              <a:t>– </a:t>
            </a:r>
            <a:r>
              <a:rPr lang="cs-CZ" sz="3600" u="sng" smtClean="0">
                <a:solidFill>
                  <a:srgbClr val="FFFF00"/>
                </a:solidFill>
              </a:rPr>
              <a:t>m</a:t>
            </a:r>
            <a:r>
              <a:rPr lang="cs-CZ" sz="3600" smtClean="0">
                <a:solidFill>
                  <a:srgbClr val="FFFF00"/>
                </a:solidFill>
              </a:rPr>
              <a:t>ean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ell (corpuscular) </a:t>
            </a:r>
            <a:r>
              <a:rPr lang="cs-CZ" sz="3600" u="sng" smtClean="0">
                <a:solidFill>
                  <a:srgbClr val="FFFF00"/>
                </a:solidFill>
              </a:rPr>
              <a:t>v</a:t>
            </a:r>
            <a:r>
              <a:rPr lang="cs-CZ" sz="3600" smtClean="0">
                <a:solidFill>
                  <a:srgbClr val="FFFF00"/>
                </a:solidFill>
              </a:rPr>
              <a:t>olume</a:t>
            </a:r>
            <a:r>
              <a:rPr lang="cs-CZ" sz="36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752"/>
            <a:ext cx="8642350" cy="5141913"/>
          </a:xfrm>
        </p:spPr>
        <p:txBody>
          <a:bodyPr/>
          <a:lstStyle/>
          <a:p>
            <a:pPr eaLnBrk="1" hangingPunct="1"/>
            <a:r>
              <a:rPr lang="cs-CZ" altLang="en-US" sz="2800" b="1" dirty="0" smtClean="0">
                <a:solidFill>
                  <a:srgbClr val="FFFF00"/>
                </a:solidFill>
                <a:effectLst/>
              </a:rPr>
              <a:t>Výpočet:</a:t>
            </a:r>
            <a:r>
              <a:rPr lang="cs-CZ" altLang="en-US" b="1" dirty="0" smtClean="0">
                <a:solidFill>
                  <a:srgbClr val="FFFF00"/>
                </a:solidFill>
                <a:effectLst/>
              </a:rPr>
              <a:t>                                           </a:t>
            </a:r>
            <a:endParaRPr lang="cs-CZ" altLang="en-US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b="1" dirty="0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dirty="0" smtClean="0">
                <a:effectLst/>
              </a:rPr>
              <a:t>    </a:t>
            </a:r>
            <a:r>
              <a:rPr lang="cs-CZ" altLang="en-US" sz="2400" b="1" dirty="0" smtClean="0">
                <a:effectLst/>
              </a:rPr>
              <a:t>- vypočten přímo analyzátorem</a:t>
            </a:r>
          </a:p>
          <a:p>
            <a:pPr eaLnBrk="1" hangingPunct="1"/>
            <a:endParaRPr lang="cs-CZ" altLang="en-US" b="1" dirty="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cs-CZ" altLang="en-US" sz="2800" b="1" dirty="0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altLang="en-US" sz="2800" b="1" dirty="0" smtClean="0">
                <a:effectLst/>
              </a:rPr>
              <a:t>  80 – 99 fl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b="1" dirty="0" smtClean="0">
              <a:effectLst/>
            </a:endParaRPr>
          </a:p>
          <a:p>
            <a:pPr eaLnBrk="1" hangingPunct="1"/>
            <a:r>
              <a:rPr lang="cs-CZ" altLang="en-US" sz="2800" dirty="0" smtClean="0">
                <a:solidFill>
                  <a:srgbClr val="FFFF00"/>
                </a:solidFill>
                <a:effectLst/>
              </a:rPr>
              <a:t>Rozlišení</a:t>
            </a:r>
            <a:r>
              <a:rPr lang="cs-CZ" altLang="en-US" sz="2800" dirty="0" smtClean="0">
                <a:effectLst/>
              </a:rPr>
              <a:t> - normocyty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dirty="0" smtClean="0">
                <a:effectLst/>
              </a:rPr>
              <a:t>                   - mikrocyty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dirty="0" smtClean="0">
                <a:effectLst/>
              </a:rPr>
              <a:t>                   - makrocyty</a:t>
            </a:r>
            <a:r>
              <a:rPr lang="cs-CZ" altLang="en-US" dirty="0" smtClean="0">
                <a:effectLst/>
              </a:rPr>
              <a:t>  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7D91A32-51EB-4B85-A736-F01A66405A0A}" type="slidenum">
              <a:rPr lang="cs-CZ" altLang="en-US"/>
              <a:pPr/>
              <a:t>16</a:t>
            </a:fld>
            <a:endParaRPr lang="cs-CZ" alt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28797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339752" y="6344493"/>
            <a:ext cx="5511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 smtClean="0">
                <a:solidFill>
                  <a:srgbClr val="99FF33"/>
                </a:solidFill>
              </a:rPr>
              <a:t>/mikroskopické a makroskopické parametry</a:t>
            </a:r>
            <a:endParaRPr lang="cs-CZ" altLang="en-US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93662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MCH</a:t>
            </a:r>
            <a:r>
              <a:rPr lang="cs-CZ" sz="3600" smtClean="0"/>
              <a:t> </a:t>
            </a:r>
            <a:r>
              <a:rPr lang="cs-CZ" sz="3600" smtClean="0">
                <a:solidFill>
                  <a:srgbClr val="FFFF00"/>
                </a:solidFill>
              </a:rPr>
              <a:t>– </a:t>
            </a:r>
            <a:r>
              <a:rPr lang="cs-CZ" sz="3600" u="sng" smtClean="0">
                <a:solidFill>
                  <a:srgbClr val="FFFF00"/>
                </a:solidFill>
              </a:rPr>
              <a:t>m</a:t>
            </a:r>
            <a:r>
              <a:rPr lang="cs-CZ" sz="3600" smtClean="0">
                <a:solidFill>
                  <a:srgbClr val="FFFF00"/>
                </a:solidFill>
              </a:rPr>
              <a:t>ean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ell (corpuscular) </a:t>
            </a:r>
            <a:r>
              <a:rPr lang="cs-CZ" sz="3600" u="sng" smtClean="0">
                <a:solidFill>
                  <a:srgbClr val="FFFF00"/>
                </a:solidFill>
              </a:rPr>
              <a:t>h</a:t>
            </a:r>
            <a:r>
              <a:rPr lang="cs-CZ" sz="3600" smtClean="0">
                <a:solidFill>
                  <a:srgbClr val="FFFF00"/>
                </a:solidFill>
              </a:rPr>
              <a:t>emoglobin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44675"/>
            <a:ext cx="9036050" cy="4281488"/>
          </a:xfrm>
        </p:spPr>
        <p:txBody>
          <a:bodyPr/>
          <a:lstStyle/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Výpočet:</a:t>
            </a:r>
            <a:r>
              <a:rPr lang="cs-CZ" altLang="en-US" b="1" smtClean="0">
                <a:effectLst/>
              </a:rPr>
              <a:t>  </a:t>
            </a:r>
            <a:endParaRPr lang="cs-CZ" altLang="en-US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b="1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27 – 33 pg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b="1" smtClean="0">
              <a:effectLst/>
            </a:endParaRPr>
          </a:p>
          <a:p>
            <a:pPr eaLnBrk="1" hangingPunct="1"/>
            <a:r>
              <a:rPr lang="cs-CZ" altLang="en-US" sz="2800" smtClean="0">
                <a:solidFill>
                  <a:srgbClr val="FFFF00"/>
                </a:solidFill>
                <a:effectLst/>
              </a:rPr>
              <a:t>Rozlišení</a:t>
            </a:r>
            <a:r>
              <a:rPr lang="cs-CZ" altLang="en-US" sz="2800" smtClean="0">
                <a:effectLst/>
              </a:rPr>
              <a:t> - normochromní RBC </a:t>
            </a:r>
            <a:r>
              <a:rPr lang="cs-CZ" altLang="en-US" sz="2400" smtClean="0">
                <a:effectLst/>
              </a:rPr>
              <a:t>(normo nebo makrocyty)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800" smtClean="0">
                <a:effectLst/>
              </a:rPr>
              <a:t>                    - hypochromní RBC </a:t>
            </a:r>
            <a:r>
              <a:rPr lang="cs-CZ" altLang="en-US" sz="2400" smtClean="0">
                <a:effectLst/>
              </a:rPr>
              <a:t>(většinou mikrocyty)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321C17E-84A3-4DA5-90A7-54AA528D2B38}" type="slidenum">
              <a:rPr lang="cs-CZ" altLang="en-US"/>
              <a:pPr/>
              <a:t>17</a:t>
            </a:fld>
            <a:endParaRPr lang="cs-CZ" alt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28797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MCHC</a:t>
            </a:r>
            <a:r>
              <a:rPr lang="cs-CZ" sz="3600" smtClean="0"/>
              <a:t> </a:t>
            </a:r>
            <a:r>
              <a:rPr lang="cs-CZ" sz="3600" smtClean="0">
                <a:solidFill>
                  <a:srgbClr val="FFFF00"/>
                </a:solidFill>
              </a:rPr>
              <a:t>– </a:t>
            </a:r>
            <a:r>
              <a:rPr lang="cs-CZ" sz="3600" u="sng" smtClean="0">
                <a:solidFill>
                  <a:srgbClr val="FFFF00"/>
                </a:solidFill>
              </a:rPr>
              <a:t>m</a:t>
            </a:r>
            <a:r>
              <a:rPr lang="cs-CZ" sz="3600" smtClean="0">
                <a:solidFill>
                  <a:srgbClr val="FFFF00"/>
                </a:solidFill>
              </a:rPr>
              <a:t>ean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ell (corpuscular) </a:t>
            </a:r>
            <a:r>
              <a:rPr lang="cs-CZ" sz="3600" u="sng" smtClean="0">
                <a:solidFill>
                  <a:srgbClr val="FFFF00"/>
                </a:solidFill>
              </a:rPr>
              <a:t>h</a:t>
            </a:r>
            <a:r>
              <a:rPr lang="cs-CZ" sz="3600" smtClean="0">
                <a:solidFill>
                  <a:srgbClr val="FFFF00"/>
                </a:solidFill>
              </a:rPr>
              <a:t>emoglobin </a:t>
            </a:r>
            <a:r>
              <a:rPr lang="cs-CZ" sz="3600" u="sng" smtClean="0">
                <a:solidFill>
                  <a:srgbClr val="FFFF00"/>
                </a:solidFill>
              </a:rPr>
              <a:t>c</a:t>
            </a:r>
            <a:r>
              <a:rPr lang="cs-CZ" sz="3600" smtClean="0">
                <a:solidFill>
                  <a:srgbClr val="FFFF00"/>
                </a:solidFill>
              </a:rPr>
              <a:t>oncentration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en-US" b="1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Výpočet:</a:t>
            </a:r>
            <a:r>
              <a:rPr lang="cs-CZ" altLang="en-US" b="1" smtClean="0">
                <a:effectLst/>
              </a:rPr>
              <a:t>  </a:t>
            </a: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33 - 37 %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mtClean="0">
              <a:effectLst/>
            </a:endParaRPr>
          </a:p>
          <a:p>
            <a:pPr eaLnBrk="1" hangingPunct="1"/>
            <a:endParaRPr lang="cs-CZ" altLang="en-US" b="1" smtClean="0">
              <a:effectLst/>
            </a:endParaRPr>
          </a:p>
          <a:p>
            <a:pPr eaLnBrk="1" hangingPunct="1"/>
            <a:r>
              <a:rPr lang="cs-CZ" altLang="en-US" sz="2800" smtClean="0">
                <a:effectLst/>
              </a:rPr>
              <a:t>Hodnocení obdobné jako u MCH</a:t>
            </a:r>
            <a:endParaRPr lang="cs-CZ" altLang="en-US" smtClean="0">
              <a:effectLst/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0773591-1A84-4739-BFA2-C3F13D5708D0}" type="slidenum">
              <a:rPr lang="cs-CZ" altLang="en-US"/>
              <a:pPr/>
              <a:t>18</a:t>
            </a:fld>
            <a:endParaRPr lang="cs-CZ" alt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024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D063B2-E062-4823-95BD-9605BFE72B04}" type="slidenum">
              <a:rPr lang="cs-CZ" altLang="cs-CZ" sz="1400" b="0"/>
              <a:pPr/>
              <a:t>19</a:t>
            </a:fld>
            <a:endParaRPr lang="cs-CZ" altLang="cs-CZ" sz="1400" b="0"/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424863" cy="6091237"/>
          </a:xfrm>
          <a:noFill/>
        </p:spPr>
      </p:pic>
    </p:spTree>
    <p:extLst>
      <p:ext uri="{BB962C8B-B14F-4D97-AF65-F5344CB8AC3E}">
        <p14:creationId xmlns:p14="http://schemas.microsoft.com/office/powerpoint/2010/main" val="42544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rgbClr val="FFFF00"/>
                </a:solidFill>
              </a:rPr>
              <a:t>Co vyšetřujeme?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Krev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Kostní dřeň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 - aspirační punkce</a:t>
            </a:r>
            <a:r>
              <a:rPr lang="en-GB" dirty="0" smtClean="0"/>
              <a:t> (stern</a:t>
            </a:r>
            <a:r>
              <a:rPr lang="cs-CZ" dirty="0" smtClean="0"/>
              <a:t>á</a:t>
            </a:r>
            <a:r>
              <a:rPr lang="en-GB" dirty="0" smtClean="0"/>
              <a:t>ln</a:t>
            </a:r>
            <a:r>
              <a:rPr lang="cs-CZ" dirty="0" smtClean="0"/>
              <a:t>í punkce)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 - trepano</a:t>
            </a:r>
            <a:r>
              <a:rPr lang="en-GB" dirty="0" smtClean="0"/>
              <a:t>-</a:t>
            </a:r>
            <a:r>
              <a:rPr lang="cs-CZ" dirty="0" smtClean="0"/>
              <a:t>biopsie (z lopaty kyčelní kosti)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 startAt="3"/>
              <a:defRPr/>
            </a:pPr>
            <a:r>
              <a:rPr lang="cs-CZ" dirty="0" smtClean="0"/>
              <a:t>Lymfatické uzliny - </a:t>
            </a:r>
            <a:r>
              <a:rPr lang="cs-CZ" dirty="0" err="1" smtClean="0"/>
              <a:t>extirpace</a:t>
            </a:r>
            <a:endParaRPr lang="cs-CZ" dirty="0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73F4ABE-2177-4308-905C-78DBA1A834F9}" type="slidenum">
              <a:rPr lang="cs-CZ" altLang="en-US"/>
              <a:pPr/>
              <a:t>2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RDW – </a:t>
            </a:r>
            <a:r>
              <a:rPr lang="cs-CZ" sz="4000" u="sng" smtClean="0">
                <a:solidFill>
                  <a:srgbClr val="FFFF00"/>
                </a:solidFill>
              </a:rPr>
              <a:t>r</a:t>
            </a:r>
            <a:r>
              <a:rPr lang="cs-CZ" sz="4000" smtClean="0">
                <a:solidFill>
                  <a:srgbClr val="FFFF00"/>
                </a:solidFill>
              </a:rPr>
              <a:t>ed cell </a:t>
            </a:r>
            <a:r>
              <a:rPr lang="cs-CZ" sz="4000" u="sng" smtClean="0">
                <a:solidFill>
                  <a:srgbClr val="FFFF00"/>
                </a:solidFill>
              </a:rPr>
              <a:t>d</a:t>
            </a:r>
            <a:r>
              <a:rPr lang="cs-CZ" sz="4000" smtClean="0">
                <a:solidFill>
                  <a:srgbClr val="FFFF00"/>
                </a:solidFill>
              </a:rPr>
              <a:t>istribution </a:t>
            </a:r>
            <a:r>
              <a:rPr lang="cs-CZ" sz="4000" u="sng" smtClean="0">
                <a:solidFill>
                  <a:srgbClr val="FFFF00"/>
                </a:solidFill>
              </a:rPr>
              <a:t>w</a:t>
            </a:r>
            <a:r>
              <a:rPr lang="cs-CZ" sz="4000" smtClean="0">
                <a:solidFill>
                  <a:srgbClr val="FFFF00"/>
                </a:solidFill>
              </a:rPr>
              <a:t>idth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8713787" cy="51847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Analyzátor vytvoří v paměti Priceovu-Jonesovu křivku, RDW </a:t>
            </a:r>
          </a:p>
          <a:p>
            <a:pPr marL="0" indent="0" eaLnBrk="1" hangingPunct="1">
              <a:buNone/>
              <a:defRPr/>
            </a:pPr>
            <a:r>
              <a:rPr lang="cs-CZ" sz="2400" dirty="0" smtClean="0"/>
              <a:t>Red blood cell Distribution Width</a:t>
            </a:r>
          </a:p>
          <a:p>
            <a:pPr marL="0" indent="0" eaLnBrk="1" hangingPunct="1">
              <a:buNone/>
              <a:defRPr/>
            </a:pPr>
            <a:r>
              <a:rPr lang="cs-CZ" sz="2400" dirty="0" smtClean="0"/>
              <a:t>je šířka distribuce (obdobně se stanovuje PDW)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dirty="0" smtClean="0"/>
              <a:t>    </a:t>
            </a:r>
            <a:r>
              <a:rPr lang="cs-CZ" sz="2400" b="1" dirty="0" smtClean="0"/>
              <a:t>(RDW je mírou anizocytózy)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1116013" y="3152775"/>
          <a:ext cx="6840537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Graf" r:id="rId3" imgW="7772400" imgH="4114800" progId="MSGraph.Chart.8">
                  <p:embed followColorScheme="full"/>
                </p:oleObj>
              </mc:Choice>
              <mc:Fallback>
                <p:oleObj name="Graf" r:id="rId3" imgW="7772400" imgH="411480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52775"/>
                        <a:ext cx="6840537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175DC47-5E6C-4D22-812F-C02244F90E42}" type="slidenum">
              <a:rPr lang="cs-CZ" altLang="en-US"/>
              <a:pPr/>
              <a:t>20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retikulocytů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4737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 sz="2800" smtClean="0">
                <a:effectLst/>
              </a:rPr>
              <a:t>Stanovení z </a:t>
            </a:r>
            <a:r>
              <a:rPr lang="cs-CZ" sz="2800" smtClean="0">
                <a:solidFill>
                  <a:srgbClr val="FFFF00"/>
                </a:solidFill>
                <a:effectLst/>
              </a:rPr>
              <a:t>krevního nátěru</a:t>
            </a:r>
            <a:r>
              <a:rPr lang="cs-CZ" sz="2800" smtClean="0">
                <a:effectLst/>
              </a:rPr>
              <a:t> obarveného brilantkrezylovou modří (počet / 1000 RBC) 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>
                <a:effectLst/>
              </a:rPr>
              <a:t>      (</a:t>
            </a:r>
            <a:r>
              <a:rPr lang="cs-CZ" sz="2800" smtClean="0">
                <a:solidFill>
                  <a:srgbClr val="FFFF00"/>
                </a:solidFill>
                <a:effectLst/>
              </a:rPr>
              <a:t>analyzátorem</a:t>
            </a:r>
            <a:r>
              <a:rPr lang="cs-CZ" sz="2800" smtClean="0">
                <a:effectLst/>
              </a:rPr>
              <a:t> – absolutní hodnoty)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effectLst/>
            </a:endParaRPr>
          </a:p>
          <a:p>
            <a:pPr marL="609600" indent="-609600"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Normální hodnota:</a:t>
            </a:r>
            <a:r>
              <a:rPr lang="cs-CZ" sz="2800" smtClean="0">
                <a:effectLst/>
              </a:rPr>
              <a:t> 0,5 – 1,5 %</a:t>
            </a:r>
            <a:endParaRPr lang="cs-CZ" sz="2800" b="1" smtClean="0">
              <a:effectLst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effectLst/>
            </a:endParaRPr>
          </a:p>
          <a:p>
            <a:pPr marL="609600" indent="-609600"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zvýšená tvorba RBC v kostní dřeni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(krvácení, hemolýza)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cs-CZ" sz="2800" b="1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Snížení až vymizení: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útlum</a:t>
            </a:r>
            <a:r>
              <a:rPr lang="cs-CZ" sz="2800" b="1" smtClean="0">
                <a:effectLst/>
              </a:rPr>
              <a:t> </a:t>
            </a:r>
            <a:r>
              <a:rPr lang="cs-CZ" sz="2800" smtClean="0">
                <a:effectLst/>
              </a:rPr>
              <a:t>erytropoézy, útlum dřeně</a:t>
            </a:r>
            <a:endParaRPr lang="cs-CZ" sz="2800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39A5A9F-D65E-4301-A47C-BD550C6DFE7D}" type="slidenum">
              <a:rPr lang="cs-CZ" altLang="en-US"/>
              <a:pPr/>
              <a:t>21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8C0FA25-FE4A-44E6-B1FD-3A6308708BF5}" type="slidenum">
              <a:rPr lang="cs-CZ" altLang="en-US"/>
              <a:pPr/>
              <a:t>22</a:t>
            </a:fld>
            <a:endParaRPr lang="cs-CZ" altLang="en-US"/>
          </a:p>
        </p:txBody>
      </p:sp>
      <p:pic>
        <p:nvPicPr>
          <p:cNvPr id="26626" name="Picture 4" descr="wt-323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2856"/>
            <a:ext cx="4500562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2160-323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107504" y="5013176"/>
            <a:ext cx="4248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solidFill>
                  <a:srgbClr val="99FF33"/>
                </a:solidFill>
              </a:rPr>
              <a:t>r</a:t>
            </a:r>
            <a:r>
              <a:rPr lang="cs-CZ" altLang="en-US" sz="2000" b="1" dirty="0" smtClean="0">
                <a:solidFill>
                  <a:srgbClr val="99FF33"/>
                </a:solidFill>
              </a:rPr>
              <a:t>etikulocyty - obsahují</a:t>
            </a:r>
          </a:p>
          <a:p>
            <a:pPr eaLnBrk="1" hangingPunct="1"/>
            <a:r>
              <a:rPr lang="cs-CZ" altLang="en-US" sz="2000" b="1" dirty="0" smtClean="0">
                <a:solidFill>
                  <a:srgbClr val="99FF33"/>
                </a:solidFill>
              </a:rPr>
              <a:t>“substantia reticulo-filamentosa“</a:t>
            </a:r>
            <a:endParaRPr lang="cs-CZ" altLang="en-US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trombocytů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Udává se v množství x10</a:t>
            </a:r>
            <a:r>
              <a:rPr lang="cs-CZ" sz="2800" baseline="30000" smtClean="0"/>
              <a:t>9</a:t>
            </a:r>
            <a:r>
              <a:rPr lang="cs-CZ" sz="2800" smtClean="0"/>
              <a:t>/l nebo x10</a:t>
            </a:r>
            <a:r>
              <a:rPr lang="cs-CZ" sz="2800" baseline="30000" smtClean="0"/>
              <a:t>3</a:t>
            </a:r>
            <a:r>
              <a:rPr lang="cs-CZ" sz="2800" smtClean="0"/>
              <a:t>/</a:t>
            </a:r>
            <a:r>
              <a:rPr lang="el-GR" sz="2800" smtClean="0">
                <a:effectLst/>
              </a:rPr>
              <a:t>μ</a:t>
            </a:r>
            <a:r>
              <a:rPr lang="cs-CZ" sz="2800" smtClean="0">
                <a:effectLst/>
              </a:rPr>
              <a:t>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Normální hodnoty:</a:t>
            </a:r>
            <a:r>
              <a:rPr lang="cs-CZ" sz="2800" smtClean="0">
                <a:effectLst/>
              </a:rPr>
              <a:t> 150 – 450 x 10</a:t>
            </a:r>
            <a:r>
              <a:rPr lang="cs-CZ" sz="2800" baseline="30000" smtClean="0">
                <a:effectLst/>
              </a:rPr>
              <a:t>9</a:t>
            </a:r>
            <a:r>
              <a:rPr lang="cs-CZ" sz="2800" smtClean="0">
                <a:effectLst/>
              </a:rPr>
              <a:t>/l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sz="2800" smtClean="0">
                <a:effectLst/>
              </a:rPr>
              <a:t> trombocytóza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sz="2800" smtClean="0">
                <a:effectLst/>
              </a:rPr>
              <a:t> trombocytopenie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defRPr/>
            </a:pPr>
            <a:r>
              <a:rPr lang="cs-CZ" sz="2800" b="1" smtClean="0">
                <a:solidFill>
                  <a:srgbClr val="FFFF00"/>
                </a:solidFill>
                <a:effectLst/>
              </a:rPr>
              <a:t>Funkční porucha:</a:t>
            </a:r>
            <a:r>
              <a:rPr lang="cs-CZ" sz="2800" smtClean="0">
                <a:effectLst/>
              </a:rPr>
              <a:t> trombocytopatie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2976CDE-FE92-4CCD-8349-589A422B055E}" type="slidenum">
              <a:rPr lang="cs-CZ" altLang="en-US"/>
              <a:pPr/>
              <a:t>23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Počet leukocytů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736"/>
            <a:ext cx="8507412" cy="47529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effectLst/>
              </a:rPr>
              <a:t>Udává se v </a:t>
            </a:r>
            <a:r>
              <a:rPr lang="cs-CZ" sz="2800" b="1" dirty="0" smtClean="0">
                <a:effectLst/>
              </a:rPr>
              <a:t>množství</a:t>
            </a:r>
            <a:r>
              <a:rPr lang="cs-CZ" sz="2800" dirty="0" smtClean="0">
                <a:effectLst/>
              </a:rPr>
              <a:t> x10</a:t>
            </a:r>
            <a:r>
              <a:rPr lang="cs-CZ" sz="2800" baseline="30000" dirty="0" smtClean="0">
                <a:effectLst/>
              </a:rPr>
              <a:t>9</a:t>
            </a:r>
            <a:r>
              <a:rPr lang="cs-CZ" sz="2800" dirty="0" smtClean="0">
                <a:effectLst/>
              </a:rPr>
              <a:t>/l nebo </a:t>
            </a:r>
            <a:r>
              <a:rPr lang="en-US" sz="2800" dirty="0" smtClean="0">
                <a:effectLst/>
              </a:rPr>
              <a:t>x10</a:t>
            </a:r>
            <a:r>
              <a:rPr lang="en-US" sz="2800" baseline="30000" dirty="0" smtClean="0">
                <a:effectLst/>
              </a:rPr>
              <a:t>3</a:t>
            </a:r>
            <a:r>
              <a:rPr lang="cs-CZ" sz="2800" dirty="0" smtClean="0">
                <a:effectLst/>
              </a:rPr>
              <a:t>/</a:t>
            </a:r>
            <a:r>
              <a:rPr lang="el-GR" sz="2800" dirty="0" smtClean="0">
                <a:effectLst/>
              </a:rPr>
              <a:t>μ</a:t>
            </a:r>
            <a:r>
              <a:rPr lang="cs-CZ" sz="2800" dirty="0" smtClean="0">
                <a:effectLst/>
              </a:rPr>
              <a:t>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>
              <a:effectLst/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FFFF00"/>
                </a:solidFill>
                <a:effectLst/>
              </a:rPr>
              <a:t>Normální hodnoty:</a:t>
            </a:r>
            <a:r>
              <a:rPr lang="cs-CZ" sz="2800" dirty="0" smtClean="0">
                <a:effectLst/>
              </a:rPr>
              <a:t> 4 – 10 x 10</a:t>
            </a:r>
            <a:r>
              <a:rPr lang="cs-CZ" sz="2800" baseline="30000" dirty="0" smtClean="0">
                <a:effectLst/>
              </a:rPr>
              <a:t>9</a:t>
            </a:r>
            <a:r>
              <a:rPr lang="cs-CZ" sz="2800" dirty="0" smtClean="0">
                <a:effectLst/>
              </a:rPr>
              <a:t>/l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b="1" dirty="0" smtClean="0">
              <a:effectLst/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FFFF00"/>
                </a:solidFill>
                <a:effectLst/>
              </a:rPr>
              <a:t>Zvýšení:</a:t>
            </a:r>
            <a:r>
              <a:rPr lang="cs-CZ" sz="2800" b="1" dirty="0" smtClean="0">
                <a:effectLst/>
              </a:rPr>
              <a:t> </a:t>
            </a:r>
            <a:r>
              <a:rPr lang="cs-CZ" sz="2800" dirty="0" smtClean="0">
                <a:effectLst/>
              </a:rPr>
              <a:t>leukocytóza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b="1" dirty="0" smtClean="0">
              <a:effectLst/>
            </a:endParaRP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FFFF00"/>
                </a:solidFill>
                <a:effectLst/>
              </a:rPr>
              <a:t>Snížení:</a:t>
            </a:r>
            <a:r>
              <a:rPr lang="cs-CZ" sz="2800" b="1" dirty="0" smtClean="0">
                <a:effectLst/>
              </a:rPr>
              <a:t> </a:t>
            </a:r>
            <a:r>
              <a:rPr lang="cs-CZ" sz="2800" dirty="0" smtClean="0">
                <a:effectLst/>
              </a:rPr>
              <a:t>leukopenie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l-GR" dirty="0" smtClean="0">
              <a:effectLst/>
            </a:endParaRP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A9FA0C9-ED4B-4366-990B-5D06522F0DD8}" type="slidenum">
              <a:rPr lang="cs-CZ" altLang="en-US"/>
              <a:pPr/>
              <a:t>24</a:t>
            </a:fld>
            <a:endParaRPr lang="cs-CZ" altLang="en-US"/>
          </a:p>
        </p:txBody>
      </p:sp>
      <p:pic>
        <p:nvPicPr>
          <p:cNvPr id="28676" name="Picture 4" descr="g-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80928"/>
            <a:ext cx="4932362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Diferenciální rozpočet leukocytů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8964613" cy="49688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Udává zastoupení jednotlivých druhů leukocytů v krvi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/>
              <a:t>Vyjadřuje se v </a:t>
            </a:r>
            <a:r>
              <a:rPr lang="cs-CZ" sz="2800" smtClean="0">
                <a:solidFill>
                  <a:srgbClr val="FFFF00"/>
                </a:solidFill>
              </a:rPr>
              <a:t>relativním</a:t>
            </a:r>
            <a:r>
              <a:rPr lang="cs-CZ" sz="2800" smtClean="0"/>
              <a:t> (%) nebo </a:t>
            </a:r>
            <a:r>
              <a:rPr lang="cs-CZ" sz="2800" smtClean="0">
                <a:solidFill>
                  <a:srgbClr val="FFFF00"/>
                </a:solidFill>
              </a:rPr>
              <a:t>absolutním</a:t>
            </a:r>
            <a:r>
              <a:rPr lang="cs-CZ" sz="2800" smtClean="0"/>
              <a:t> počtu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b="1" smtClean="0">
                <a:solidFill>
                  <a:srgbClr val="FFFF00"/>
                </a:solidFill>
              </a:rPr>
              <a:t>Poruchy: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neutrofilie x neutropenie  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eozinofilie x eozinopenie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bazofilie x bazopenie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lymfocytóza x lymfopenie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14BD1EE-86C7-43A1-884C-4374630F8556}" type="slidenum">
              <a:rPr lang="cs-CZ" altLang="en-US"/>
              <a:pPr/>
              <a:t>25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6014342-33CA-4094-ACB3-9E1EC6526F27}" type="slidenum">
              <a:rPr lang="cs-CZ" altLang="en-US"/>
              <a:pPr/>
              <a:t>26</a:t>
            </a:fld>
            <a:endParaRPr lang="cs-CZ" altLang="en-US" dirty="0"/>
          </a:p>
        </p:txBody>
      </p:sp>
      <p:pic>
        <p:nvPicPr>
          <p:cNvPr id="30722" name="Picture 4" descr="HEM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4500563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HEM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500562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EM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4500563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HEM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5005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202541" y="6389658"/>
            <a:ext cx="15937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solidFill>
                  <a:srgbClr val="99FF33"/>
                </a:solidFill>
              </a:rPr>
              <a:t>b</a:t>
            </a:r>
            <a:r>
              <a:rPr lang="cs-CZ" altLang="en-US" sz="2000" b="1" dirty="0" smtClean="0">
                <a:solidFill>
                  <a:srgbClr val="99FF33"/>
                </a:solidFill>
              </a:rPr>
              <a:t>ílé krvinky</a:t>
            </a:r>
            <a:endParaRPr lang="cs-CZ" altLang="en-US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272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smtClean="0">
                <a:solidFill>
                  <a:srgbClr val="FFFF00"/>
                </a:solidFill>
              </a:rPr>
              <a:t>Anémie</a:t>
            </a: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48339E5-1FA3-4367-8940-1B5AAB0166F5}" type="slidenum">
              <a:rPr lang="cs-CZ" altLang="en-US"/>
              <a:pPr/>
              <a:t>27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144000" cy="5976938"/>
          </a:xfrm>
        </p:spPr>
        <p:txBody>
          <a:bodyPr/>
          <a:lstStyle/>
          <a:p>
            <a:pPr eaLnBrk="1" hangingPunct="1"/>
            <a:r>
              <a:rPr lang="cs-CZ" altLang="en-US" sz="3600" smtClean="0"/>
              <a:t>35 letá těhotná žena byla vyšetřena pro progredující </a:t>
            </a:r>
            <a:r>
              <a:rPr lang="cs-CZ" altLang="en-US" sz="3600" smtClean="0">
                <a:solidFill>
                  <a:srgbClr val="FFFF00"/>
                </a:solidFill>
              </a:rPr>
              <a:t>únavu</a:t>
            </a:r>
            <a:r>
              <a:rPr lang="cs-CZ" altLang="en-US" sz="3600" smtClean="0"/>
              <a:t> a </a:t>
            </a:r>
            <a:r>
              <a:rPr lang="cs-CZ" altLang="en-US" sz="3600" smtClean="0">
                <a:solidFill>
                  <a:srgbClr val="FFFF00"/>
                </a:solidFill>
              </a:rPr>
              <a:t>zadýchávání</a:t>
            </a:r>
            <a:r>
              <a:rPr lang="cs-CZ" altLang="en-US" sz="3600" smtClean="0"/>
              <a:t> při minimální zátěži. Klinické vyšetření až na </a:t>
            </a:r>
            <a:r>
              <a:rPr lang="cs-CZ" altLang="en-US" sz="3600" smtClean="0">
                <a:solidFill>
                  <a:srgbClr val="FFFF00"/>
                </a:solidFill>
              </a:rPr>
              <a:t>bledé spojivky</a:t>
            </a:r>
            <a:r>
              <a:rPr lang="cs-CZ" altLang="en-US" sz="3600" smtClean="0"/>
              <a:t> v normě.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sz="28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2400" smtClean="0"/>
              <a:t>    </a:t>
            </a:r>
            <a:endParaRPr lang="cs-CZ" altLang="en-US" sz="2000" smtClean="0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B03517D-C26D-4971-B04B-6BFBE0D472A0}" type="slidenum">
              <a:rPr lang="cs-CZ" altLang="en-US"/>
              <a:pPr/>
              <a:t>28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Bylo vysloveno podezření na anémii, provedeno vyšetření krevního obrazu</a:t>
            </a:r>
          </a:p>
          <a:p>
            <a:pPr eaLnBrk="1" hangingPunct="1"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000" smtClean="0">
                <a:solidFill>
                  <a:srgbClr val="FFFF00"/>
                </a:solidFill>
              </a:rPr>
              <a:t>HGB     71 g/l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120 – 160 g/l)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HCT     23%  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35  - 46 %)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RBC     2,5 x 10</a:t>
            </a:r>
            <a:r>
              <a:rPr lang="cs-CZ" sz="2000" baseline="30000" smtClean="0">
                <a:solidFill>
                  <a:srgbClr val="FFFF00"/>
                </a:solidFill>
              </a:rPr>
              <a:t>12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3,8 – 5,2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12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r>
              <a:rPr lang="cs-CZ" sz="2000" smtClean="0">
                <a:solidFill>
                  <a:srgbClr val="FFFF00"/>
                </a:solidFill>
                <a:effectLst/>
              </a:rPr>
              <a:t> </a:t>
            </a:r>
            <a:endParaRPr lang="cs-CZ" sz="20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</a:t>
            </a:r>
            <a:r>
              <a:rPr lang="cs-CZ" sz="2000" smtClean="0">
                <a:solidFill>
                  <a:srgbClr val="FFFF00"/>
                </a:solidFill>
              </a:rPr>
              <a:t>MCV     74 fl  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80 – 99 fl)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MCH     22 pg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27 – 33 pg)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RDW    17,1%             </a:t>
            </a:r>
            <a:r>
              <a:rPr lang="cs-CZ" sz="1800" smtClean="0">
                <a:solidFill>
                  <a:srgbClr val="FFFF00"/>
                </a:solidFill>
              </a:rPr>
              <a:t>(13 – 15 %)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ret         0,2%               </a:t>
            </a:r>
            <a:r>
              <a:rPr lang="cs-CZ" sz="1800" smtClean="0">
                <a:solidFill>
                  <a:srgbClr val="FFFF00"/>
                </a:solidFill>
              </a:rPr>
              <a:t>(0,5 – 1,5 %)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WBC     5,4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4 – 10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endParaRPr lang="cs-CZ" sz="18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 </a:t>
            </a:r>
            <a:r>
              <a:rPr lang="cs-CZ" sz="2000" smtClean="0">
                <a:solidFill>
                  <a:srgbClr val="FFFF00"/>
                </a:solidFill>
              </a:rPr>
              <a:t>PLT      450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150 – 450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1800" smtClean="0">
                <a:solidFill>
                  <a:srgbClr val="FFFF00"/>
                </a:solidFill>
                <a:effectLst/>
              </a:rPr>
              <a:t>     </a:t>
            </a:r>
            <a:endParaRPr lang="cs-CZ" sz="200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Který parametr krevního obrazu diagnostikuje anémii?</a:t>
            </a: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Proč není anémie definována hodnotami RBC a HCT?</a:t>
            </a: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Jak lze anémii na základě hodnot KO blíže charakterizovat?</a:t>
            </a:r>
            <a:endParaRPr lang="cs-CZ" smtClean="0"/>
          </a:p>
        </p:txBody>
      </p:sp>
      <p:sp>
        <p:nvSpPr>
          <p:cNvPr id="12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4D1FE5-D534-4E84-9745-AE1DEBFE9844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>
            <a:off x="395288" y="1628775"/>
            <a:ext cx="4105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395288" y="1628775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395288" y="1989138"/>
            <a:ext cx="41052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4500563" y="1628775"/>
            <a:ext cx="0" cy="3603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395288" y="2781300"/>
            <a:ext cx="3960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95288" y="2781300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395288" y="4149725"/>
            <a:ext cx="39608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4356100" y="2781300"/>
            <a:ext cx="0" cy="1368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5148263" y="2708275"/>
            <a:ext cx="2808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200" b="1">
                <a:solidFill>
                  <a:srgbClr val="FFFF00"/>
                </a:solidFill>
              </a:rPr>
              <a:t>mikrocytární</a:t>
            </a:r>
          </a:p>
          <a:p>
            <a:pPr eaLnBrk="1" hangingPunct="1"/>
            <a:r>
              <a:rPr lang="cs-CZ" altLang="en-US" sz="2200" b="1">
                <a:solidFill>
                  <a:srgbClr val="FFFF00"/>
                </a:solidFill>
              </a:rPr>
              <a:t>hypochromní</a:t>
            </a:r>
          </a:p>
          <a:p>
            <a:pPr eaLnBrk="1" hangingPunct="1"/>
            <a:r>
              <a:rPr lang="cs-CZ" altLang="en-US" sz="2200" b="1">
                <a:solidFill>
                  <a:srgbClr val="FFFF00"/>
                </a:solidFill>
              </a:rPr>
              <a:t>s anizocytózou</a:t>
            </a:r>
          </a:p>
          <a:p>
            <a:pPr eaLnBrk="1" hangingPunct="1"/>
            <a:r>
              <a:rPr lang="cs-CZ" altLang="en-US" sz="2200" b="1">
                <a:solidFill>
                  <a:srgbClr val="FFFF00"/>
                </a:solidFill>
              </a:rPr>
              <a:t>hypoproliferativní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Přehled metod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9244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 smtClean="0">
                <a:solidFill>
                  <a:srgbClr val="FFFF00"/>
                </a:solidFill>
              </a:rPr>
              <a:t>Sedimentace </a:t>
            </a:r>
            <a:r>
              <a:rPr lang="cs-CZ" b="1" dirty="0">
                <a:solidFill>
                  <a:srgbClr val="FFFF00"/>
                </a:solidFill>
              </a:rPr>
              <a:t>erytrocytů (zkratka FW – Fahraeus Westergren)</a:t>
            </a:r>
            <a:endParaRPr lang="cs-CZ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 smtClean="0">
                <a:solidFill>
                  <a:srgbClr val="FFFF00"/>
                </a:solidFill>
              </a:rPr>
              <a:t>Krevní obraz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b="1" dirty="0" smtClean="0">
                <a:solidFill>
                  <a:srgbClr val="FFFF00"/>
                </a:solidFill>
              </a:rPr>
              <a:t>Koagulace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Cytochemie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Vyšetření metabolizmu Fe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Vyšetření metabolizmu hemoglobinu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Imunologie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Průtoková cytometrie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dirty="0" smtClean="0"/>
              <a:t>Cytogenetika a molekulární biologie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7E87685-9945-4E4E-BAE3-FDF4E68A00A5}" type="slidenum">
              <a:rPr lang="cs-CZ" altLang="en-US"/>
              <a:pPr/>
              <a:t>3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AD1A369-9CD7-40C0-8314-3E3E3FD52254}" type="slidenum">
              <a:rPr lang="cs-CZ" altLang="en-US"/>
              <a:pPr/>
              <a:t>30</a:t>
            </a:fld>
            <a:endParaRPr lang="cs-CZ" altLang="en-US"/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4925" y="620713"/>
            <a:ext cx="9144000" cy="6264275"/>
            <a:chOff x="1134" y="1271"/>
            <a:chExt cx="4895" cy="1160"/>
          </a:xfrm>
        </p:grpSpPr>
        <p:cxnSp>
          <p:nvCxnSpPr>
            <p:cNvPr id="2052" name="_s2052"/>
            <p:cNvCxnSpPr>
              <a:cxnSpLocks noChangeShapeType="1"/>
              <a:stCxn id="11" idx="0"/>
              <a:endCxn id="6" idx="2"/>
            </p:cNvCxnSpPr>
            <p:nvPr/>
          </p:nvCxnSpPr>
          <p:spPr bwMode="auto">
            <a:xfrm rot="5400000" flipH="1">
              <a:off x="4547" y="2028"/>
              <a:ext cx="82" cy="8"/>
            </a:xfrm>
            <a:prstGeom prst="bentConnector3">
              <a:avLst>
                <a:gd name="adj1" fmla="val 2553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</p:cNvCxnSpPr>
            <p:nvPr/>
          </p:nvCxnSpPr>
          <p:spPr bwMode="auto">
            <a:xfrm rot="5400000" flipH="1">
              <a:off x="4974" y="1537"/>
              <a:ext cx="145" cy="927"/>
            </a:xfrm>
            <a:prstGeom prst="bentConnector3">
              <a:avLst>
                <a:gd name="adj1" fmla="val 14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</p:cNvCxnSpPr>
            <p:nvPr/>
          </p:nvCxnSpPr>
          <p:spPr bwMode="auto">
            <a:xfrm rot="16200000">
              <a:off x="4010" y="1500"/>
              <a:ext cx="145" cy="1001"/>
            </a:xfrm>
            <a:prstGeom prst="bentConnector3">
              <a:avLst>
                <a:gd name="adj1" fmla="val 1448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2236" y="1833"/>
              <a:ext cx="148" cy="463"/>
            </a:xfrm>
            <a:prstGeom prst="bentConnector3">
              <a:avLst>
                <a:gd name="adj1" fmla="val 1411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1754" y="1814"/>
              <a:ext cx="148" cy="501"/>
            </a:xfrm>
            <a:prstGeom prst="bentConnector3">
              <a:avLst>
                <a:gd name="adj1" fmla="val 1411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3869" y="1041"/>
              <a:ext cx="198" cy="1233"/>
            </a:xfrm>
            <a:prstGeom prst="bentConnector3">
              <a:avLst>
                <a:gd name="adj1" fmla="val 10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" name="_s205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615" y="1022"/>
              <a:ext cx="198" cy="1272"/>
            </a:xfrm>
            <a:prstGeom prst="bentConnector3">
              <a:avLst>
                <a:gd name="adj1" fmla="val 1054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9"/>
            <p:cNvSpPr>
              <a:spLocks noChangeArrowheads="1"/>
            </p:cNvSpPr>
            <p:nvPr/>
          </p:nvSpPr>
          <p:spPr bwMode="auto">
            <a:xfrm>
              <a:off x="2580" y="1271"/>
              <a:ext cx="1541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(patofyziologická klasifikace)</a:t>
              </a:r>
            </a:p>
          </p:txBody>
        </p:sp>
        <p:sp>
          <p:nvSpPr>
            <p:cNvPr id="5" name="_s2060"/>
            <p:cNvSpPr>
              <a:spLocks noChangeArrowheads="1"/>
            </p:cNvSpPr>
            <p:nvPr/>
          </p:nvSpPr>
          <p:spPr bwMode="auto">
            <a:xfrm>
              <a:off x="1423" y="1757"/>
              <a:ext cx="1310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hyper</a:t>
              </a: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proliferativní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(zvýšené ztráty)</a:t>
              </a:r>
            </a:p>
          </p:txBody>
        </p:sp>
        <p:sp>
          <p:nvSpPr>
            <p:cNvPr id="6" name="_s2061"/>
            <p:cNvSpPr>
              <a:spLocks noChangeArrowheads="1"/>
            </p:cNvSpPr>
            <p:nvPr/>
          </p:nvSpPr>
          <p:spPr bwMode="auto">
            <a:xfrm>
              <a:off x="3813" y="1757"/>
              <a:ext cx="1542" cy="2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hypo</a:t>
              </a: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proliferativní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(nedostatečná tvorba)</a:t>
              </a:r>
            </a:p>
          </p:txBody>
        </p:sp>
        <p:sp>
          <p:nvSpPr>
            <p:cNvPr id="7" name="_s2062"/>
            <p:cNvSpPr>
              <a:spLocks noChangeArrowheads="1"/>
            </p:cNvSpPr>
            <p:nvPr/>
          </p:nvSpPr>
          <p:spPr bwMode="auto">
            <a:xfrm>
              <a:off x="1268" y="2139"/>
              <a:ext cx="617" cy="2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krvácení</a:t>
              </a:r>
            </a:p>
          </p:txBody>
        </p:sp>
        <p:sp>
          <p:nvSpPr>
            <p:cNvPr id="8" name="_s2063"/>
            <p:cNvSpPr>
              <a:spLocks noChangeArrowheads="1"/>
            </p:cNvSpPr>
            <p:nvPr/>
          </p:nvSpPr>
          <p:spPr bwMode="auto">
            <a:xfrm>
              <a:off x="2194" y="2139"/>
              <a:ext cx="694" cy="21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hemolýza</a:t>
              </a: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3157" y="2073"/>
              <a:ext cx="865" cy="1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nedostatek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erytropoetinu</a:t>
              </a:r>
            </a:p>
          </p:txBody>
        </p:sp>
        <p:sp>
          <p:nvSpPr>
            <p:cNvPr id="10" name="_s2065"/>
            <p:cNvSpPr>
              <a:spLocks noChangeArrowheads="1"/>
            </p:cNvSpPr>
            <p:nvPr/>
          </p:nvSpPr>
          <p:spPr bwMode="auto">
            <a:xfrm>
              <a:off x="5162" y="2073"/>
              <a:ext cx="691" cy="2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porucha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krvetvorné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tkáně</a:t>
              </a:r>
            </a:p>
          </p:txBody>
        </p:sp>
        <p:sp>
          <p:nvSpPr>
            <p:cNvPr id="11" name="_s2066"/>
            <p:cNvSpPr>
              <a:spLocks noChangeArrowheads="1"/>
            </p:cNvSpPr>
            <p:nvPr/>
          </p:nvSpPr>
          <p:spPr bwMode="auto">
            <a:xfrm>
              <a:off x="4159" y="2073"/>
              <a:ext cx="865" cy="2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nedostatek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faktorů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důležitých pro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erytropoezu</a:t>
              </a:r>
            </a:p>
          </p:txBody>
        </p:sp>
      </p:grpSp>
      <p:sp>
        <p:nvSpPr>
          <p:cNvPr id="89113" name="Freeform 25"/>
          <p:cNvSpPr>
            <a:spLocks/>
          </p:cNvSpPr>
          <p:nvPr/>
        </p:nvSpPr>
        <p:spPr bwMode="auto">
          <a:xfrm>
            <a:off x="3635375" y="2636838"/>
            <a:ext cx="5400675" cy="4103687"/>
          </a:xfrm>
          <a:custGeom>
            <a:avLst/>
            <a:gdLst>
              <a:gd name="T0" fmla="*/ 0 w 3402"/>
              <a:gd name="T1" fmla="*/ 2585 h 2585"/>
              <a:gd name="T2" fmla="*/ 0 w 3402"/>
              <a:gd name="T3" fmla="*/ 544 h 2585"/>
              <a:gd name="T4" fmla="*/ 1678 w 3402"/>
              <a:gd name="T5" fmla="*/ 0 h 2585"/>
              <a:gd name="T6" fmla="*/ 3402 w 3402"/>
              <a:gd name="T7" fmla="*/ 0 h 2585"/>
              <a:gd name="T8" fmla="*/ 3402 w 3402"/>
              <a:gd name="T9" fmla="*/ 2585 h 2585"/>
              <a:gd name="T10" fmla="*/ 0 w 3402"/>
              <a:gd name="T11" fmla="*/ 2585 h 2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2"/>
              <a:gd name="T19" fmla="*/ 0 h 2585"/>
              <a:gd name="T20" fmla="*/ 3402 w 3402"/>
              <a:gd name="T21" fmla="*/ 2585 h 2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2" h="2585">
                <a:moveTo>
                  <a:pt x="0" y="2585"/>
                </a:moveTo>
                <a:lnTo>
                  <a:pt x="0" y="544"/>
                </a:lnTo>
                <a:lnTo>
                  <a:pt x="1678" y="0"/>
                </a:lnTo>
                <a:lnTo>
                  <a:pt x="3402" y="0"/>
                </a:lnTo>
                <a:lnTo>
                  <a:pt x="3402" y="2585"/>
                </a:lnTo>
                <a:lnTo>
                  <a:pt x="0" y="2585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34925" y="115888"/>
            <a:ext cx="9074150" cy="6727825"/>
            <a:chOff x="1134" y="1271"/>
            <a:chExt cx="5183" cy="1744"/>
          </a:xfrm>
        </p:grpSpPr>
        <p:cxnSp>
          <p:nvCxnSpPr>
            <p:cNvPr id="3076" name="_s3076"/>
            <p:cNvCxnSpPr>
              <a:cxnSpLocks noChangeShapeType="1"/>
              <a:stCxn id="17" idx="3"/>
              <a:endCxn id="5" idx="2"/>
            </p:cNvCxnSpPr>
            <p:nvPr/>
          </p:nvCxnSpPr>
          <p:spPr bwMode="auto">
            <a:xfrm flipV="1">
              <a:off x="3582" y="171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6" idx="1"/>
              <a:endCxn id="5" idx="2"/>
            </p:cNvCxnSpPr>
            <p:nvPr/>
          </p:nvCxnSpPr>
          <p:spPr bwMode="auto">
            <a:xfrm rot="10800000">
              <a:off x="3706" y="1711"/>
              <a:ext cx="16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15" idx="1"/>
              <a:endCxn id="5" idx="2"/>
            </p:cNvCxnSpPr>
            <p:nvPr/>
          </p:nvCxnSpPr>
          <p:spPr bwMode="auto">
            <a:xfrm rot="10800000">
              <a:off x="3706" y="1711"/>
              <a:ext cx="16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14" idx="3"/>
              <a:endCxn id="5" idx="2"/>
            </p:cNvCxnSpPr>
            <p:nvPr/>
          </p:nvCxnSpPr>
          <p:spPr bwMode="auto">
            <a:xfrm flipV="1">
              <a:off x="3582" y="171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0" name="_s3080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1" name="_s3081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2" name="_s3082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_s3083"/>
            <p:cNvCxnSpPr>
              <a:cxnSpLocks noChangeShapeType="1"/>
            </p:cNvCxnSpPr>
            <p:nvPr/>
          </p:nvCxnSpPr>
          <p:spPr bwMode="auto">
            <a:xfrm rot="10800000">
              <a:off x="1299" y="1719"/>
              <a:ext cx="10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_s3084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_s3085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_s3086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4771" y="401"/>
              <a:ext cx="49" cy="213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_s3087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3691" y="1461"/>
              <a:ext cx="49" cy="20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_s3088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2642" y="411"/>
              <a:ext cx="49" cy="211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9"/>
            <p:cNvSpPr>
              <a:spLocks noChangeArrowheads="1"/>
            </p:cNvSpPr>
            <p:nvPr/>
          </p:nvSpPr>
          <p:spPr bwMode="auto">
            <a:xfrm>
              <a:off x="2944" y="1271"/>
              <a:ext cx="1563" cy="1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(morfologická klasifikace)</a:t>
              </a:r>
            </a:p>
          </p:txBody>
        </p:sp>
        <p:sp>
          <p:nvSpPr>
            <p:cNvPr id="4" name="_s3090"/>
            <p:cNvSpPr>
              <a:spLocks noChangeArrowheads="1"/>
            </p:cNvSpPr>
            <p:nvPr/>
          </p:nvSpPr>
          <p:spPr bwMode="auto">
            <a:xfrm>
              <a:off x="1134" y="1495"/>
              <a:ext cx="947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mikrocytární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(hypochromní)</a:t>
              </a:r>
            </a:p>
          </p:txBody>
        </p:sp>
        <p:sp>
          <p:nvSpPr>
            <p:cNvPr id="5" name="_s3091"/>
            <p:cNvSpPr>
              <a:spLocks noChangeArrowheads="1"/>
            </p:cNvSpPr>
            <p:nvPr/>
          </p:nvSpPr>
          <p:spPr bwMode="auto">
            <a:xfrm>
              <a:off x="3150" y="1495"/>
              <a:ext cx="1110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normocytární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(normochromní)</a:t>
              </a:r>
            </a:p>
          </p:txBody>
        </p:sp>
        <p:sp>
          <p:nvSpPr>
            <p:cNvPr id="8" name="_s3093"/>
            <p:cNvSpPr>
              <a:spLocks noChangeArrowheads="1"/>
            </p:cNvSpPr>
            <p:nvPr/>
          </p:nvSpPr>
          <p:spPr bwMode="auto">
            <a:xfrm>
              <a:off x="1382" y="185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sideropenická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9" name="_s3094"/>
            <p:cNvSpPr>
              <a:spLocks noChangeArrowheads="1"/>
            </p:cNvSpPr>
            <p:nvPr/>
          </p:nvSpPr>
          <p:spPr bwMode="auto">
            <a:xfrm>
              <a:off x="1382" y="270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talasémie</a:t>
              </a:r>
            </a:p>
          </p:txBody>
        </p:sp>
        <p:sp>
          <p:nvSpPr>
            <p:cNvPr id="10" name="_s3095"/>
            <p:cNvSpPr>
              <a:spLocks noChangeArrowheads="1"/>
            </p:cNvSpPr>
            <p:nvPr/>
          </p:nvSpPr>
          <p:spPr bwMode="auto">
            <a:xfrm>
              <a:off x="1382" y="229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1" name="_s3096"/>
            <p:cNvSpPr>
              <a:spLocks noChangeArrowheads="1"/>
            </p:cNvSpPr>
            <p:nvPr/>
          </p:nvSpPr>
          <p:spPr bwMode="auto">
            <a:xfrm>
              <a:off x="5124" y="1850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vitaminu B12</a:t>
              </a:r>
            </a:p>
          </p:txBody>
        </p:sp>
        <p:sp>
          <p:nvSpPr>
            <p:cNvPr id="12" name="_s3097"/>
            <p:cNvSpPr>
              <a:spLocks noChangeArrowheads="1"/>
            </p:cNvSpPr>
            <p:nvPr/>
          </p:nvSpPr>
          <p:spPr bwMode="auto">
            <a:xfrm>
              <a:off x="5124" y="2708"/>
              <a:ext cx="90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jaterní choroby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hypotyreóza</a:t>
              </a:r>
            </a:p>
          </p:txBody>
        </p:sp>
        <p:sp>
          <p:nvSpPr>
            <p:cNvPr id="13" name="_s3098"/>
            <p:cNvSpPr>
              <a:spLocks noChangeArrowheads="1"/>
            </p:cNvSpPr>
            <p:nvPr/>
          </p:nvSpPr>
          <p:spPr bwMode="auto">
            <a:xfrm>
              <a:off x="5124" y="2279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kyseliny listové</a:t>
              </a:r>
            </a:p>
          </p:txBody>
        </p:sp>
        <p:sp>
          <p:nvSpPr>
            <p:cNvPr id="14" name="_s3099"/>
            <p:cNvSpPr>
              <a:spLocks noChangeArrowheads="1"/>
            </p:cNvSpPr>
            <p:nvPr/>
          </p:nvSpPr>
          <p:spPr bwMode="auto">
            <a:xfrm>
              <a:off x="2718" y="18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5" name="_s3100"/>
            <p:cNvSpPr>
              <a:spLocks noChangeArrowheads="1"/>
            </p:cNvSpPr>
            <p:nvPr/>
          </p:nvSpPr>
          <p:spPr bwMode="auto">
            <a:xfrm>
              <a:off x="3870" y="185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krvácení</a:t>
              </a:r>
            </a:p>
          </p:txBody>
        </p:sp>
        <p:sp>
          <p:nvSpPr>
            <p:cNvPr id="16" name="_s3101"/>
            <p:cNvSpPr>
              <a:spLocks noChangeArrowheads="1"/>
            </p:cNvSpPr>
            <p:nvPr/>
          </p:nvSpPr>
          <p:spPr bwMode="auto">
            <a:xfrm>
              <a:off x="3870" y="2287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aplastická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17" name="_s3102"/>
            <p:cNvSpPr>
              <a:spLocks noChangeArrowheads="1"/>
            </p:cNvSpPr>
            <p:nvPr/>
          </p:nvSpPr>
          <p:spPr bwMode="auto">
            <a:xfrm>
              <a:off x="2718" y="228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některé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hemolytické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7" name="_s3092"/>
            <p:cNvSpPr>
              <a:spLocks noChangeArrowheads="1"/>
            </p:cNvSpPr>
            <p:nvPr/>
          </p:nvSpPr>
          <p:spPr bwMode="auto">
            <a:xfrm>
              <a:off x="5412" y="1495"/>
              <a:ext cx="905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makrocytární</a:t>
              </a:r>
            </a:p>
          </p:txBody>
        </p:sp>
      </p:grp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DB86BE7-C925-4388-B698-512BD369520C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91172" name="Freeform 36"/>
          <p:cNvSpPr>
            <a:spLocks/>
          </p:cNvSpPr>
          <p:nvPr/>
        </p:nvSpPr>
        <p:spPr bwMode="auto">
          <a:xfrm>
            <a:off x="107950" y="2133600"/>
            <a:ext cx="4248150" cy="3240088"/>
          </a:xfrm>
          <a:custGeom>
            <a:avLst/>
            <a:gdLst>
              <a:gd name="T0" fmla="*/ 0 w 2676"/>
              <a:gd name="T1" fmla="*/ 0 h 2041"/>
              <a:gd name="T2" fmla="*/ 2676 w 2676"/>
              <a:gd name="T3" fmla="*/ 0 h 2041"/>
              <a:gd name="T4" fmla="*/ 2676 w 2676"/>
              <a:gd name="T5" fmla="*/ 952 h 2041"/>
              <a:gd name="T6" fmla="*/ 1361 w 2676"/>
              <a:gd name="T7" fmla="*/ 952 h 2041"/>
              <a:gd name="T8" fmla="*/ 1361 w 2676"/>
              <a:gd name="T9" fmla="*/ 2041 h 2041"/>
              <a:gd name="T10" fmla="*/ 0 w 2676"/>
              <a:gd name="T11" fmla="*/ 2041 h 2041"/>
              <a:gd name="T12" fmla="*/ 0 w 2676"/>
              <a:gd name="T13" fmla="*/ 0 h 20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76"/>
              <a:gd name="T22" fmla="*/ 0 h 2041"/>
              <a:gd name="T23" fmla="*/ 2676 w 2676"/>
              <a:gd name="T24" fmla="*/ 2041 h 20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76" h="2041">
                <a:moveTo>
                  <a:pt x="0" y="0"/>
                </a:moveTo>
                <a:lnTo>
                  <a:pt x="2676" y="0"/>
                </a:lnTo>
                <a:lnTo>
                  <a:pt x="2676" y="952"/>
                </a:lnTo>
                <a:lnTo>
                  <a:pt x="1361" y="952"/>
                </a:lnTo>
                <a:lnTo>
                  <a:pt x="1361" y="2041"/>
                </a:lnTo>
                <a:lnTo>
                  <a:pt x="0" y="20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6804025" y="2133600"/>
            <a:ext cx="2089150" cy="31670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179388" y="1989138"/>
            <a:ext cx="1944687" cy="486886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0CFEFA-DB62-4DFF-83DC-AFFCDB0AAFA7}" type="slidenum">
              <a:rPr lang="cs-CZ" altLang="cs-CZ" sz="1400" b="0"/>
              <a:pPr/>
              <a:t>32</a:t>
            </a:fld>
            <a:endParaRPr lang="cs-CZ" altLang="cs-CZ" sz="1400" b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424863" cy="6054725"/>
          </a:xfrm>
          <a:noFill/>
        </p:spPr>
      </p:pic>
    </p:spTree>
    <p:extLst>
      <p:ext uri="{BB962C8B-B14F-4D97-AF65-F5344CB8AC3E}">
        <p14:creationId xmlns:p14="http://schemas.microsoft.com/office/powerpoint/2010/main" val="264719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CD39B74-EDCE-49E0-8791-E99767A4F527}" type="slidenum">
              <a:rPr lang="cs-CZ" altLang="cs-CZ" sz="1400" b="0"/>
              <a:pPr/>
              <a:t>33</a:t>
            </a:fld>
            <a:endParaRPr lang="cs-CZ" altLang="cs-CZ" sz="1400" b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2533" name="Picture 4" descr="zivot_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458788"/>
            <a:ext cx="10658476" cy="777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530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železa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141663"/>
            <a:ext cx="8624888" cy="31686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S-Fe</a:t>
            </a:r>
          </a:p>
          <a:p>
            <a:pPr eaLnBrk="1" hangingPunct="1">
              <a:defRPr/>
            </a:pPr>
            <a:r>
              <a:rPr lang="cs-CZ" sz="2800" smtClean="0"/>
              <a:t>S-feritin</a:t>
            </a:r>
          </a:p>
          <a:p>
            <a:pPr eaLnBrk="1" hangingPunct="1">
              <a:defRPr/>
            </a:pPr>
            <a:r>
              <a:rPr lang="cs-CZ" sz="2800" smtClean="0"/>
              <a:t>S-transferin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Saturace transferinu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Celková vazebná kapacita transferinu</a:t>
            </a:r>
          </a:p>
          <a:p>
            <a:pPr eaLnBrk="1" hangingPunct="1">
              <a:defRPr/>
            </a:pPr>
            <a:r>
              <a:rPr lang="cs-CZ" sz="2800" smtClean="0"/>
              <a:t>(Solubilní transferinový receptor)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61F8ADE-7C08-46EE-A426-0E47344D254A}" type="slidenum">
              <a:rPr lang="cs-CZ" altLang="en-US"/>
              <a:pPr/>
              <a:t>34</a:t>
            </a:fld>
            <a:endParaRPr lang="cs-CZ" altLang="en-US"/>
          </a:p>
        </p:txBody>
      </p:sp>
      <p:pic>
        <p:nvPicPr>
          <p:cNvPr id="34820" name="Picture 4" descr="07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908050"/>
            <a:ext cx="618013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železa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688"/>
            <a:ext cx="8893175" cy="547211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Tranzitní pool Fe je stanovován jako </a:t>
            </a:r>
            <a:r>
              <a:rPr lang="cs-CZ" sz="2800" dirty="0" smtClean="0">
                <a:solidFill>
                  <a:srgbClr val="FFFF00"/>
                </a:solidFill>
              </a:rPr>
              <a:t>sérové železo</a:t>
            </a:r>
            <a:r>
              <a:rPr lang="cs-CZ" sz="2800" dirty="0" smtClean="0"/>
              <a:t> (veškeré železo je vázáno na transferin) a jako </a:t>
            </a:r>
            <a:r>
              <a:rPr lang="cs-CZ" sz="2800" dirty="0" smtClean="0">
                <a:solidFill>
                  <a:srgbClr val="FFFF00"/>
                </a:solidFill>
              </a:rPr>
              <a:t>TIBC</a:t>
            </a:r>
            <a:r>
              <a:rPr lang="cs-CZ" sz="2800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sz="2800" dirty="0" smtClean="0"/>
              <a:t>total iron binding capacity</a:t>
            </a:r>
            <a:endParaRPr lang="cs-CZ" sz="2800" dirty="0"/>
          </a:p>
          <a:p>
            <a:pPr marL="0" indent="0" eaLnBrk="1" hangingPunct="1">
              <a:buNone/>
              <a:defRPr/>
            </a:pPr>
            <a:r>
              <a:rPr lang="cs-CZ" sz="2800" dirty="0" smtClean="0"/>
              <a:t>(celková vazebná kapacita)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Pool Fe v zásobárnách je </a:t>
            </a:r>
          </a:p>
          <a:p>
            <a:pPr eaLnBrk="1" hangingPunct="1">
              <a:defRPr/>
            </a:pPr>
            <a:r>
              <a:rPr lang="cs-CZ" sz="2800" dirty="0" smtClean="0"/>
              <a:t>stanovován jako </a:t>
            </a:r>
            <a:r>
              <a:rPr lang="cs-CZ" sz="2800" dirty="0" smtClean="0">
                <a:solidFill>
                  <a:srgbClr val="FFFF00"/>
                </a:solidFill>
              </a:rPr>
              <a:t>sérový feritin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b="1" dirty="0" smtClean="0"/>
              <a:t>    </a:t>
            </a:r>
            <a:endParaRPr lang="cs-CZ" sz="2800" dirty="0" smtClean="0">
              <a:cs typeface="Times New Roman" pitchFamily="18" charset="0"/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2E75DCD-431D-4F36-A3FC-955B8462AC23}" type="slidenum">
              <a:rPr lang="cs-CZ" altLang="en-US"/>
              <a:pPr/>
              <a:t>35</a:t>
            </a:fld>
            <a:endParaRPr lang="cs-CZ" altLang="en-US"/>
          </a:p>
        </p:txBody>
      </p:sp>
      <p:pic>
        <p:nvPicPr>
          <p:cNvPr id="35844" name="Picture 4" descr="iron_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628800"/>
            <a:ext cx="3851275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66181" y="5373216"/>
            <a:ext cx="4528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 smtClean="0">
                <a:solidFill>
                  <a:srgbClr val="99FF33"/>
                </a:solidFill>
              </a:rPr>
              <a:t>Vilém Laufberger</a:t>
            </a:r>
          </a:p>
          <a:p>
            <a:pPr eaLnBrk="1" hangingPunct="1"/>
            <a:r>
              <a:rPr lang="it-IT" altLang="en-US" sz="2000" b="1" dirty="0" smtClean="0">
                <a:solidFill>
                  <a:srgbClr val="99FF33"/>
                </a:solidFill>
              </a:rPr>
              <a:t>(</a:t>
            </a:r>
            <a:r>
              <a:rPr lang="cs-CZ" altLang="en-US" sz="2000" b="1" dirty="0">
                <a:solidFill>
                  <a:srgbClr val="99FF33"/>
                </a:solidFill>
              </a:rPr>
              <a:t>*</a:t>
            </a:r>
            <a:r>
              <a:rPr lang="it-IT" altLang="en-US" sz="2000" b="1" dirty="0" smtClean="0">
                <a:solidFill>
                  <a:srgbClr val="99FF33"/>
                </a:solidFill>
              </a:rPr>
              <a:t>1890 </a:t>
            </a:r>
            <a:r>
              <a:rPr lang="it-IT" altLang="en-US" sz="2000" b="1" dirty="0">
                <a:solidFill>
                  <a:srgbClr val="99FF33"/>
                </a:solidFill>
              </a:rPr>
              <a:t>Turnov – </a:t>
            </a:r>
            <a:r>
              <a:rPr lang="cs-CZ" altLang="en-US" sz="2000" b="1" dirty="0" smtClean="0">
                <a:solidFill>
                  <a:srgbClr val="99FF33"/>
                </a:solidFill>
              </a:rPr>
              <a:t>+</a:t>
            </a:r>
            <a:r>
              <a:rPr lang="it-IT" altLang="en-US" sz="2000" b="1" dirty="0" smtClean="0">
                <a:solidFill>
                  <a:srgbClr val="99FF33"/>
                </a:solidFill>
              </a:rPr>
              <a:t>1986 Praha</a:t>
            </a:r>
            <a:r>
              <a:rPr lang="cs-CZ" altLang="en-US" sz="2000" b="1" dirty="0" smtClean="0">
                <a:solidFill>
                  <a:srgbClr val="99FF33"/>
                </a:solidFill>
              </a:rPr>
              <a:t>, 96 let</a:t>
            </a:r>
            <a:r>
              <a:rPr lang="it-IT" altLang="en-US" sz="2000" b="1" dirty="0" smtClean="0">
                <a:solidFill>
                  <a:srgbClr val="99FF33"/>
                </a:solidFill>
              </a:rPr>
              <a:t>)</a:t>
            </a:r>
            <a:endParaRPr lang="cs-CZ" altLang="en-US" sz="2000" b="1" dirty="0" smtClean="0">
              <a:solidFill>
                <a:srgbClr val="99FF33"/>
              </a:solidFill>
            </a:endParaRPr>
          </a:p>
          <a:p>
            <a:pPr eaLnBrk="1" hangingPunct="1"/>
            <a:r>
              <a:rPr lang="cs-CZ" altLang="en-US" sz="2000" b="1" dirty="0" smtClean="0">
                <a:solidFill>
                  <a:srgbClr val="99FF33"/>
                </a:solidFill>
              </a:rPr>
              <a:t>„Malá tajemství života“</a:t>
            </a:r>
            <a:endParaRPr lang="cs-CZ" altLang="en-US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železa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8964613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rgbClr val="FFFF00"/>
                </a:solidFill>
                <a:cs typeface="Times New Roman" pitchFamily="18" charset="0"/>
              </a:rPr>
              <a:t>TIBC</a:t>
            </a:r>
            <a:r>
              <a:rPr lang="cs-CZ" sz="2800" smtClean="0">
                <a:cs typeface="Times New Roman" pitchFamily="18" charset="0"/>
              </a:rPr>
              <a:t> se zvyšuje při sníženém Fe v séru (více neobsazeného transferinu) a při zvýšení sérového transferinu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rgbClr val="FFFF00"/>
                </a:solidFill>
              </a:rPr>
              <a:t>Saturace transferinu</a:t>
            </a:r>
            <a:r>
              <a:rPr lang="cs-CZ" sz="2800" smtClean="0"/>
              <a:t> je vypočtená jako S-Fe/ TIBC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smtClean="0">
                <a:solidFill>
                  <a:srgbClr val="FFFF00"/>
                </a:solidFill>
                <a:effectLst/>
              </a:rPr>
              <a:t>sTfR</a:t>
            </a:r>
            <a:r>
              <a:rPr lang="cs-CZ" sz="2800" smtClean="0">
                <a:effectLst/>
              </a:rPr>
              <a:t> vzniká proteolýzou membránového TfR, je nepřímým ukazatelem exprese TfR v organismu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smtClean="0">
                <a:effectLst/>
              </a:rPr>
              <a:t>    </a:t>
            </a:r>
            <a:r>
              <a:rPr lang="en-US" sz="2800" smtClean="0">
                <a:effectLst/>
                <a:cs typeface="Arial" charset="0"/>
              </a:rPr>
              <a:t>=&gt;</a:t>
            </a:r>
            <a:r>
              <a:rPr lang="cs-CZ" sz="2800" smtClean="0">
                <a:effectLst/>
                <a:cs typeface="Arial" charset="0"/>
              </a:rPr>
              <a:t> z</a:t>
            </a:r>
            <a:r>
              <a:rPr lang="cs-CZ" sz="2800" smtClean="0">
                <a:effectLst/>
              </a:rPr>
              <a:t>výšen u deficitu železa a intenzivní erytropoézy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800" smtClean="0">
                <a:effectLst/>
              </a:rPr>
              <a:t>    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DAEDC26-B3D2-44F2-9DF9-F010AFAA2D81}" type="slidenum">
              <a:rPr lang="cs-CZ" altLang="en-US"/>
              <a:pPr/>
              <a:t>36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98E10D9-3CC1-447A-9ACB-D8878E1D2EAC}" type="slidenum">
              <a:rPr lang="cs-CZ" altLang="en-US"/>
              <a:pPr/>
              <a:t>37</a:t>
            </a:fld>
            <a:endParaRPr lang="cs-CZ" altLang="en-US"/>
          </a:p>
        </p:txBody>
      </p:sp>
      <p:pic>
        <p:nvPicPr>
          <p:cNvPr id="37890" name="Picture 5" descr="11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400"/>
            <a:ext cx="7848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5219700" y="1196975"/>
            <a:ext cx="1584325" cy="302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851275" y="2276475"/>
            <a:ext cx="26654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851275" y="3141663"/>
            <a:ext cx="2665413" cy="57467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3851275" y="3789363"/>
            <a:ext cx="26654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99FF3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9A56666-2D9D-4D8B-9DD0-3FDD2ED6B000}" type="slidenum">
              <a:rPr lang="cs-CZ" altLang="en-US"/>
              <a:pPr/>
              <a:t>38</a:t>
            </a:fld>
            <a:endParaRPr lang="cs-CZ" altLang="en-US"/>
          </a:p>
        </p:txBody>
      </p:sp>
      <p:pic>
        <p:nvPicPr>
          <p:cNvPr id="38914" name="Picture 5" descr="11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39700"/>
            <a:ext cx="7775575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6AE0A9-3D0B-4248-9AA4-84C870624991}" type="slidenum">
              <a:rPr lang="cs-CZ" altLang="cs-CZ" sz="1400" b="0"/>
              <a:pPr/>
              <a:t>39</a:t>
            </a:fld>
            <a:endParaRPr lang="cs-CZ" altLang="cs-CZ" sz="1400" b="0"/>
          </a:p>
        </p:txBody>
      </p:sp>
      <p:pic>
        <p:nvPicPr>
          <p:cNvPr id="25605" name="Picture 4" descr="recyklace_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772400" cy="106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2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Sedimentace erytrocytů (FW)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85225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Rychlost sedimentace závisí na </a:t>
            </a:r>
            <a:r>
              <a:rPr lang="cs-CZ" sz="2800" smtClean="0">
                <a:solidFill>
                  <a:srgbClr val="FFFF00"/>
                </a:solidFill>
              </a:rPr>
              <a:t>tvorbě agregátů erytrocytů – penízkovatění</a:t>
            </a:r>
            <a:r>
              <a:rPr lang="cs-CZ" sz="2800" smtClean="0"/>
              <a:t> (suspenzní stabilitě)</a:t>
            </a:r>
            <a:r>
              <a:rPr lang="cs-CZ" smtClean="0"/>
              <a:t> 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9C7C8F9-5239-4C6C-8FD8-711DCBFFE478}" type="slidenum">
              <a:rPr lang="cs-CZ" altLang="en-US"/>
              <a:pPr/>
              <a:t>4</a:t>
            </a:fld>
            <a:endParaRPr lang="cs-CZ" altLang="en-US"/>
          </a:p>
        </p:txBody>
      </p:sp>
      <p:pic>
        <p:nvPicPr>
          <p:cNvPr id="10244" name="Picture 4" descr="HEM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4800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69D0891-75F3-49E1-8F29-A71C98768A72}" type="slidenum">
              <a:rPr lang="cs-CZ" altLang="en-US"/>
              <a:pPr/>
              <a:t>40</a:t>
            </a:fld>
            <a:endParaRPr lang="cs-CZ" alt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9144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800" b="1">
                <a:solidFill>
                  <a:srgbClr val="FFFF00"/>
                </a:solidFill>
              </a:rPr>
              <a:t>                                                    mikrocyty</a:t>
            </a:r>
          </a:p>
          <a:p>
            <a:pPr algn="ctr" eaLnBrk="1" hangingPunct="1">
              <a:spcBef>
                <a:spcPct val="50000"/>
              </a:spcBef>
            </a:pPr>
            <a:endParaRPr lang="cs-CZ" altLang="en-US" sz="2400" b="1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/>
              <a:t>                                                         mitózy</a:t>
            </a:r>
          </a:p>
          <a:p>
            <a:pPr algn="ctr" eaLnBrk="1" hangingPunct="1">
              <a:spcBef>
                <a:spcPct val="50000"/>
              </a:spcBef>
            </a:pPr>
            <a:endParaRPr lang="cs-CZ" altLang="en-US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/>
              <a:t>                                                         prodloužená hemoglobinizace</a:t>
            </a:r>
          </a:p>
          <a:p>
            <a:pPr algn="ctr" eaLnBrk="1" hangingPunct="1">
              <a:spcBef>
                <a:spcPct val="50000"/>
              </a:spcBef>
            </a:pPr>
            <a:endParaRPr lang="cs-CZ" altLang="en-US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/>
              <a:t>                                                          nedostatek </a:t>
            </a:r>
            <a:r>
              <a:rPr lang="cs-CZ" altLang="en-US" sz="2400">
                <a:solidFill>
                  <a:srgbClr val="FFFF00"/>
                </a:solidFill>
              </a:rPr>
              <a:t>Fe</a:t>
            </a:r>
          </a:p>
          <a:p>
            <a:pPr algn="ctr" eaLnBrk="1" hangingPunct="1">
              <a:spcBef>
                <a:spcPct val="50000"/>
              </a:spcBef>
            </a:pPr>
            <a:endParaRPr lang="cs-CZ" altLang="en-US" sz="2400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 flipV="1">
            <a:off x="7019925" y="191611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 flipH="1" flipV="1">
            <a:off x="7019925" y="29972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7019925" y="7651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 flipH="1">
            <a:off x="6084888" y="4076700"/>
            <a:ext cx="86201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179388" y="549275"/>
            <a:ext cx="406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/>
              <a:t>Proč je sideropenická</a:t>
            </a:r>
          </a:p>
          <a:p>
            <a:pPr eaLnBrk="1" hangingPunct="1"/>
            <a:r>
              <a:rPr lang="cs-CZ" altLang="en-US" sz="3200"/>
              <a:t>anémie mikrocytární?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179388" y="2565400"/>
            <a:ext cx="32734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3200">
                <a:solidFill>
                  <a:srgbClr val="FFFF00"/>
                </a:solidFill>
              </a:rPr>
              <a:t>Proč je přítomna </a:t>
            </a:r>
          </a:p>
          <a:p>
            <a:pPr eaLnBrk="1" hangingPunct="1"/>
            <a:r>
              <a:rPr lang="cs-CZ" altLang="en-US" sz="3200">
                <a:solidFill>
                  <a:srgbClr val="FFFF00"/>
                </a:solidFill>
              </a:rPr>
              <a:t>anizocytóza?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856662" cy="5145088"/>
          </a:xfrm>
        </p:spPr>
        <p:txBody>
          <a:bodyPr/>
          <a:lstStyle/>
          <a:p>
            <a:pPr eaLnBrk="1" hangingPunct="1"/>
            <a:r>
              <a:rPr lang="cs-CZ" altLang="en-US" smtClean="0"/>
              <a:t>50 letá žena přichází pro </a:t>
            </a:r>
            <a:r>
              <a:rPr lang="cs-CZ" altLang="en-US" smtClean="0">
                <a:solidFill>
                  <a:srgbClr val="FFFF00"/>
                </a:solidFill>
              </a:rPr>
              <a:t>zhoršení dechu</a:t>
            </a:r>
            <a:r>
              <a:rPr lang="cs-CZ" altLang="en-US" smtClean="0"/>
              <a:t> v několika posledních týdnech. Také si stěžuje na </a:t>
            </a:r>
            <a:r>
              <a:rPr lang="cs-CZ" altLang="en-US" smtClean="0">
                <a:solidFill>
                  <a:srgbClr val="FFFF00"/>
                </a:solidFill>
              </a:rPr>
              <a:t>mravenčení prstů</a:t>
            </a:r>
            <a:r>
              <a:rPr lang="cs-CZ" altLang="en-US" smtClean="0"/>
              <a:t> na levé noze. Při fyzikálním vyšetření zjišťujeme </a:t>
            </a:r>
            <a:r>
              <a:rPr lang="cs-CZ" altLang="en-US" smtClean="0">
                <a:solidFill>
                  <a:srgbClr val="FFFF00"/>
                </a:solidFill>
              </a:rPr>
              <a:t>žlutě zabarvené skléry</a:t>
            </a:r>
            <a:r>
              <a:rPr lang="cs-CZ" altLang="en-US" smtClean="0"/>
              <a:t>, červený a </a:t>
            </a:r>
            <a:r>
              <a:rPr lang="cs-CZ" altLang="en-US" smtClean="0">
                <a:solidFill>
                  <a:srgbClr val="FFFF00"/>
                </a:solidFill>
              </a:rPr>
              <a:t>vyhlazený jazyk</a:t>
            </a:r>
            <a:r>
              <a:rPr lang="cs-CZ" altLang="en-US" smtClean="0"/>
              <a:t>. </a:t>
            </a: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84CD27-7B5C-40BA-85B7-BC8094A5B8AF}" type="slidenum">
              <a:rPr lang="cs-CZ" altLang="en-US"/>
              <a:pPr/>
              <a:t>41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48176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/>
              <a:t>Pro podezření na anémii byl vyšetřen krevní obraz:</a:t>
            </a:r>
          </a:p>
          <a:p>
            <a:pPr eaLnBrk="1" hangingPunct="1">
              <a:defRPr/>
            </a:pPr>
            <a:endParaRPr lang="cs-CZ" sz="20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 sz="20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cs-CZ" sz="2000" smtClean="0">
                <a:solidFill>
                  <a:srgbClr val="FFFF00"/>
                </a:solidFill>
              </a:rPr>
              <a:t>HGB     65 g/l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120 – 160 g/l)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HCT     19,3%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35  - 46 %)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RBC     1,7 x 10</a:t>
            </a:r>
            <a:r>
              <a:rPr lang="cs-CZ" sz="2000" baseline="30000" smtClean="0">
                <a:solidFill>
                  <a:srgbClr val="FFFF00"/>
                </a:solidFill>
              </a:rPr>
              <a:t>12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3,8 – 5,2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12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r>
              <a:rPr lang="cs-CZ" sz="2000" smtClean="0">
                <a:solidFill>
                  <a:srgbClr val="FFFF00"/>
                </a:solidFill>
                <a:effectLst/>
              </a:rPr>
              <a:t> </a:t>
            </a:r>
            <a:endParaRPr lang="cs-CZ" sz="20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</a:t>
            </a:r>
            <a:r>
              <a:rPr lang="cs-CZ" sz="2000" smtClean="0">
                <a:solidFill>
                  <a:srgbClr val="FFFF00"/>
                </a:solidFill>
              </a:rPr>
              <a:t>MCV     114 fl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80 – 99 fl)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MCH     33 pg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27 – 33 pg)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RDW    22 %             </a:t>
            </a:r>
            <a:r>
              <a:rPr lang="cs-CZ" sz="1800" smtClean="0">
                <a:solidFill>
                  <a:srgbClr val="FFFF00"/>
                </a:solidFill>
              </a:rPr>
              <a:t>(13 – 15 %)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ret         0,4%            </a:t>
            </a:r>
            <a:r>
              <a:rPr lang="cs-CZ" sz="1800" smtClean="0">
                <a:solidFill>
                  <a:srgbClr val="FFFF00"/>
                </a:solidFill>
              </a:rPr>
              <a:t>(0,5 – 1,5 %)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WBC     2,0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4 – 10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endParaRPr lang="cs-CZ" sz="18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 </a:t>
            </a:r>
            <a:r>
              <a:rPr lang="cs-CZ" sz="2000" smtClean="0">
                <a:solidFill>
                  <a:srgbClr val="FFFF00"/>
                </a:solidFill>
              </a:rPr>
              <a:t>PLT      140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150 – 450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smtClean="0">
                <a:effectLst/>
              </a:rPr>
              <a:t>O jaký typ anémie se jedná?</a:t>
            </a:r>
          </a:p>
          <a:p>
            <a:pPr eaLnBrk="1" hangingPunct="1">
              <a:defRPr/>
            </a:pPr>
            <a:endParaRPr lang="cs-CZ" sz="1800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C57634F-71CF-4FDA-831A-0DD7DCF51717}" type="slidenum">
              <a:rPr lang="cs-CZ" altLang="en-US"/>
              <a:pPr/>
              <a:t>42</a:t>
            </a:fld>
            <a:endParaRPr lang="cs-CZ" alt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755650" y="2997200"/>
            <a:ext cx="3744913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71228B7-A448-4050-82D9-6F34CC1A5D0D}" type="slidenum">
              <a:rPr lang="cs-CZ" altLang="en-US"/>
              <a:pPr/>
              <a:t>43</a:t>
            </a:fld>
            <a:endParaRPr lang="cs-CZ" altLang="en-US"/>
          </a:p>
        </p:txBody>
      </p:sp>
      <p:grpSp>
        <p:nvGrpSpPr>
          <p:cNvPr id="2" name="Content Placeholder 4097"/>
          <p:cNvGrpSpPr>
            <a:grpSpLocks noChangeAspect="1"/>
          </p:cNvGrpSpPr>
          <p:nvPr/>
        </p:nvGrpSpPr>
        <p:grpSpPr bwMode="auto">
          <a:xfrm>
            <a:off x="34925" y="115888"/>
            <a:ext cx="9074150" cy="6727825"/>
            <a:chOff x="1134" y="1271"/>
            <a:chExt cx="5183" cy="1744"/>
          </a:xfrm>
        </p:grpSpPr>
        <p:cxnSp>
          <p:nvCxnSpPr>
            <p:cNvPr id="4100" name="_s4100"/>
            <p:cNvCxnSpPr>
              <a:cxnSpLocks noChangeShapeType="1"/>
              <a:stCxn id="17" idx="3"/>
              <a:endCxn id="6" idx="2"/>
            </p:cNvCxnSpPr>
            <p:nvPr/>
          </p:nvCxnSpPr>
          <p:spPr bwMode="auto">
            <a:xfrm flipV="1">
              <a:off x="3582" y="171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16" idx="1"/>
              <a:endCxn id="6" idx="2"/>
            </p:cNvCxnSpPr>
            <p:nvPr/>
          </p:nvCxnSpPr>
          <p:spPr bwMode="auto">
            <a:xfrm rot="10800000">
              <a:off x="3706" y="1711"/>
              <a:ext cx="16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  <a:stCxn id="15" idx="1"/>
              <a:endCxn id="6" idx="2"/>
            </p:cNvCxnSpPr>
            <p:nvPr/>
          </p:nvCxnSpPr>
          <p:spPr bwMode="auto">
            <a:xfrm rot="10800000">
              <a:off x="3706" y="1711"/>
              <a:ext cx="16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3" name="_s4103"/>
            <p:cNvCxnSpPr>
              <a:cxnSpLocks noChangeShapeType="1"/>
              <a:stCxn id="14" idx="3"/>
              <a:endCxn id="6" idx="2"/>
            </p:cNvCxnSpPr>
            <p:nvPr/>
          </p:nvCxnSpPr>
          <p:spPr bwMode="auto">
            <a:xfrm flipV="1">
              <a:off x="3582" y="171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4" name="_s4104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5" name="_s4105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" name="_s4106"/>
            <p:cNvCxnSpPr>
              <a:cxnSpLocks noChangeShapeType="1"/>
            </p:cNvCxnSpPr>
            <p:nvPr/>
          </p:nvCxnSpPr>
          <p:spPr bwMode="auto">
            <a:xfrm flipV="1">
              <a:off x="6029" y="1701"/>
              <a:ext cx="12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" name="_s4107"/>
            <p:cNvCxnSpPr>
              <a:cxnSpLocks noChangeShapeType="1"/>
            </p:cNvCxnSpPr>
            <p:nvPr/>
          </p:nvCxnSpPr>
          <p:spPr bwMode="auto">
            <a:xfrm rot="10800000">
              <a:off x="1299" y="1719"/>
              <a:ext cx="10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_s4108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_s4109"/>
            <p:cNvCxnSpPr>
              <a:cxnSpLocks noChangeShapeType="1"/>
            </p:cNvCxnSpPr>
            <p:nvPr/>
          </p:nvCxnSpPr>
          <p:spPr bwMode="auto">
            <a:xfrm rot="10800000">
              <a:off x="1299" y="1701"/>
              <a:ext cx="10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_s4110"/>
            <p:cNvCxnSpPr>
              <a:cxnSpLocks noChangeShapeType="1"/>
              <a:stCxn id="7" idx="0"/>
              <a:endCxn id="3" idx="2"/>
            </p:cNvCxnSpPr>
            <p:nvPr/>
          </p:nvCxnSpPr>
          <p:spPr bwMode="auto">
            <a:xfrm rot="5400000" flipH="1">
              <a:off x="4771" y="401"/>
              <a:ext cx="49" cy="213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_s4111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16200000">
              <a:off x="3691" y="1461"/>
              <a:ext cx="49" cy="20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_s411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2642" y="411"/>
              <a:ext cx="49" cy="2119"/>
            </a:xfrm>
            <a:prstGeom prst="bentConnector3">
              <a:avLst>
                <a:gd name="adj1" fmla="val 5042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13"/>
            <p:cNvSpPr>
              <a:spLocks noChangeArrowheads="1"/>
            </p:cNvSpPr>
            <p:nvPr/>
          </p:nvSpPr>
          <p:spPr bwMode="auto">
            <a:xfrm>
              <a:off x="2944" y="1271"/>
              <a:ext cx="1563" cy="17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(morfologická klasifikace)</a:t>
              </a:r>
            </a:p>
          </p:txBody>
        </p:sp>
        <p:sp>
          <p:nvSpPr>
            <p:cNvPr id="5" name="_s4114"/>
            <p:cNvSpPr>
              <a:spLocks noChangeArrowheads="1"/>
            </p:cNvSpPr>
            <p:nvPr/>
          </p:nvSpPr>
          <p:spPr bwMode="auto">
            <a:xfrm>
              <a:off x="1134" y="1495"/>
              <a:ext cx="947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mikrocytární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(hypochromní)</a:t>
              </a:r>
            </a:p>
          </p:txBody>
        </p:sp>
        <p:sp>
          <p:nvSpPr>
            <p:cNvPr id="6" name="_s4115"/>
            <p:cNvSpPr>
              <a:spLocks noChangeArrowheads="1"/>
            </p:cNvSpPr>
            <p:nvPr/>
          </p:nvSpPr>
          <p:spPr bwMode="auto">
            <a:xfrm>
              <a:off x="3150" y="1495"/>
              <a:ext cx="1110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normocytární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(normochromní)</a:t>
              </a:r>
            </a:p>
          </p:txBody>
        </p:sp>
        <p:sp>
          <p:nvSpPr>
            <p:cNvPr id="7" name="_s4116"/>
            <p:cNvSpPr>
              <a:spLocks noChangeArrowheads="1"/>
            </p:cNvSpPr>
            <p:nvPr/>
          </p:nvSpPr>
          <p:spPr bwMode="auto">
            <a:xfrm>
              <a:off x="5412" y="1495"/>
              <a:ext cx="905" cy="2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2000" b="0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</a:rPr>
                <a:t>makrocytární</a:t>
              </a:r>
            </a:p>
          </p:txBody>
        </p:sp>
        <p:sp>
          <p:nvSpPr>
            <p:cNvPr id="8" name="_s4117"/>
            <p:cNvSpPr>
              <a:spLocks noChangeArrowheads="1"/>
            </p:cNvSpPr>
            <p:nvPr/>
          </p:nvSpPr>
          <p:spPr bwMode="auto">
            <a:xfrm>
              <a:off x="1382" y="185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sideropenická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9" name="_s4118"/>
            <p:cNvSpPr>
              <a:spLocks noChangeArrowheads="1"/>
            </p:cNvSpPr>
            <p:nvPr/>
          </p:nvSpPr>
          <p:spPr bwMode="auto">
            <a:xfrm>
              <a:off x="1382" y="270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talasémie</a:t>
              </a:r>
            </a:p>
          </p:txBody>
        </p:sp>
        <p:sp>
          <p:nvSpPr>
            <p:cNvPr id="10" name="_s4119"/>
            <p:cNvSpPr>
              <a:spLocks noChangeArrowheads="1"/>
            </p:cNvSpPr>
            <p:nvPr/>
          </p:nvSpPr>
          <p:spPr bwMode="auto">
            <a:xfrm>
              <a:off x="1382" y="229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1" name="_s4120"/>
            <p:cNvSpPr>
              <a:spLocks noChangeArrowheads="1"/>
            </p:cNvSpPr>
            <p:nvPr/>
          </p:nvSpPr>
          <p:spPr bwMode="auto">
            <a:xfrm>
              <a:off x="5124" y="1850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vitaminu B12</a:t>
              </a:r>
            </a:p>
          </p:txBody>
        </p:sp>
        <p:sp>
          <p:nvSpPr>
            <p:cNvPr id="12" name="_s4121"/>
            <p:cNvSpPr>
              <a:spLocks noChangeArrowheads="1"/>
            </p:cNvSpPr>
            <p:nvPr/>
          </p:nvSpPr>
          <p:spPr bwMode="auto">
            <a:xfrm>
              <a:off x="5124" y="2708"/>
              <a:ext cx="90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MDS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jaterní choroby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hypotyreóza</a:t>
              </a:r>
            </a:p>
          </p:txBody>
        </p:sp>
        <p:sp>
          <p:nvSpPr>
            <p:cNvPr id="13" name="_s4122"/>
            <p:cNvSpPr>
              <a:spLocks noChangeArrowheads="1"/>
            </p:cNvSpPr>
            <p:nvPr/>
          </p:nvSpPr>
          <p:spPr bwMode="auto">
            <a:xfrm>
              <a:off x="5124" y="2279"/>
              <a:ext cx="90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deficit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kyseliny listové</a:t>
              </a:r>
            </a:p>
          </p:txBody>
        </p:sp>
        <p:sp>
          <p:nvSpPr>
            <p:cNvPr id="14" name="_s4123"/>
            <p:cNvSpPr>
              <a:spLocks noChangeArrowheads="1"/>
            </p:cNvSpPr>
            <p:nvPr/>
          </p:nvSpPr>
          <p:spPr bwMode="auto">
            <a:xfrm>
              <a:off x="2718" y="185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chronických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chorob</a:t>
              </a:r>
            </a:p>
          </p:txBody>
        </p:sp>
        <p:sp>
          <p:nvSpPr>
            <p:cNvPr id="15" name="_s4124"/>
            <p:cNvSpPr>
              <a:spLocks noChangeArrowheads="1"/>
            </p:cNvSpPr>
            <p:nvPr/>
          </p:nvSpPr>
          <p:spPr bwMode="auto">
            <a:xfrm>
              <a:off x="3870" y="1855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krvácení</a:t>
              </a:r>
            </a:p>
          </p:txBody>
        </p:sp>
        <p:sp>
          <p:nvSpPr>
            <p:cNvPr id="16" name="_s4125"/>
            <p:cNvSpPr>
              <a:spLocks noChangeArrowheads="1"/>
            </p:cNvSpPr>
            <p:nvPr/>
          </p:nvSpPr>
          <p:spPr bwMode="auto">
            <a:xfrm>
              <a:off x="3870" y="2287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aplastická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  <p:sp>
          <p:nvSpPr>
            <p:cNvPr id="17" name="_s4126"/>
            <p:cNvSpPr>
              <a:spLocks noChangeArrowheads="1"/>
            </p:cNvSpPr>
            <p:nvPr/>
          </p:nvSpPr>
          <p:spPr bwMode="auto">
            <a:xfrm>
              <a:off x="2718" y="228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některé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hemolytické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anémie</a:t>
              </a:r>
            </a:p>
          </p:txBody>
        </p:sp>
      </p:grpSp>
      <p:sp>
        <p:nvSpPr>
          <p:cNvPr id="106528" name="Rectangle 32"/>
          <p:cNvSpPr>
            <a:spLocks noChangeArrowheads="1"/>
          </p:cNvSpPr>
          <p:nvPr/>
        </p:nvSpPr>
        <p:spPr bwMode="auto">
          <a:xfrm>
            <a:off x="6804025" y="2133600"/>
            <a:ext cx="2089150" cy="316706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Vyšetření sérové koncentrace: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</a:t>
            </a:r>
            <a:r>
              <a:rPr lang="cs-CZ" sz="2800" dirty="0" smtClean="0">
                <a:solidFill>
                  <a:srgbClr val="FFFF00"/>
                </a:solidFill>
              </a:rPr>
              <a:t>vitaminu B12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   kyseliny listové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Proč je anémie makrocytární?</a:t>
            </a: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07226A12-40F2-4D57-9C81-930161B09D9E}" type="slidenum">
              <a:rPr lang="cs-CZ" altLang="en-US"/>
              <a:pPr/>
              <a:t>44</a:t>
            </a:fld>
            <a:endParaRPr lang="cs-CZ" altLang="en-US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83568" y="5013176"/>
            <a:ext cx="57166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solidFill>
                  <a:srgbClr val="99FF33"/>
                </a:solidFill>
              </a:rPr>
              <a:t>t</a:t>
            </a:r>
            <a:r>
              <a:rPr lang="cs-CZ" altLang="en-US" sz="2000" b="1" dirty="0" smtClean="0">
                <a:solidFill>
                  <a:srgbClr val="99FF33"/>
                </a:solidFill>
              </a:rPr>
              <a:t>radiční název: perniciosní = zhoubná anemie</a:t>
            </a:r>
            <a:endParaRPr lang="cs-CZ" altLang="en-US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91D6F4F-FEE9-464A-9176-EFD0E47E55E0}" type="slidenum">
              <a:rPr lang="cs-CZ" altLang="en-US"/>
              <a:pPr/>
              <a:t>45</a:t>
            </a:fld>
            <a:endParaRPr lang="cs-CZ" alt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813"/>
            <a:ext cx="914400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0" y="333375"/>
            <a:ext cx="37798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800" b="1">
                <a:solidFill>
                  <a:srgbClr val="FFFF00"/>
                </a:solidFill>
              </a:rPr>
              <a:t>makrocyty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>
                <a:cs typeface="Arial" panose="020B0604020202020204" pitchFamily="34" charset="0"/>
              </a:rPr>
              <a:t>↑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/>
              <a:t>prodloužená doba mezi bb děleními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>
                <a:cs typeface="Arial" panose="020B0604020202020204" pitchFamily="34" charset="0"/>
              </a:rPr>
              <a:t>↑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2400"/>
              <a:t>nedostatek </a:t>
            </a:r>
            <a:r>
              <a:rPr lang="cs-CZ" altLang="en-US" sz="2400">
                <a:solidFill>
                  <a:srgbClr val="FFFF00"/>
                </a:solidFill>
              </a:rPr>
              <a:t>kyseliny listové</a:t>
            </a:r>
            <a:r>
              <a:rPr lang="cs-CZ" altLang="en-US" sz="2400"/>
              <a:t> a </a:t>
            </a:r>
            <a:r>
              <a:rPr lang="cs-CZ" altLang="en-US" sz="2400">
                <a:solidFill>
                  <a:srgbClr val="FFFF00"/>
                </a:solidFill>
              </a:rPr>
              <a:t>vitaminu B12</a:t>
            </a:r>
          </a:p>
          <a:p>
            <a:pPr algn="ctr" eaLnBrk="1" hangingPunct="1">
              <a:spcBef>
                <a:spcPct val="50000"/>
              </a:spcBef>
            </a:pPr>
            <a:endParaRPr lang="cs-CZ" altLang="en-US" sz="2400">
              <a:cs typeface="Arial" panose="020B0604020202020204" pitchFamily="34" charset="0"/>
            </a:endParaRP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1979613" y="3933825"/>
            <a:ext cx="22320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4037" name="Picture 7" descr="06f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Oval 8"/>
          <p:cNvSpPr>
            <a:spLocks noChangeArrowheads="1"/>
          </p:cNvSpPr>
          <p:nvPr/>
        </p:nvSpPr>
        <p:spPr bwMode="auto">
          <a:xfrm>
            <a:off x="4859338" y="1773238"/>
            <a:ext cx="720725" cy="3603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39" name="Oval 9"/>
          <p:cNvSpPr>
            <a:spLocks noChangeArrowheads="1"/>
          </p:cNvSpPr>
          <p:nvPr/>
        </p:nvSpPr>
        <p:spPr bwMode="auto">
          <a:xfrm>
            <a:off x="6443663" y="1916113"/>
            <a:ext cx="720725" cy="3603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481763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smtClean="0">
                <a:solidFill>
                  <a:srgbClr val="FFFF00"/>
                </a:solidFill>
              </a:rPr>
              <a:t>HGB     65 g/l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120 – 160 g/l)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HCT     19,3%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35  - 46 %)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RBC     1,7 x 10</a:t>
            </a:r>
            <a:r>
              <a:rPr lang="cs-CZ" sz="2000" baseline="30000" smtClean="0">
                <a:solidFill>
                  <a:srgbClr val="FFFF00"/>
                </a:solidFill>
              </a:rPr>
              <a:t>12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3,8 – 5,2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12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r>
              <a:rPr lang="cs-CZ" sz="2000" smtClean="0">
                <a:solidFill>
                  <a:srgbClr val="FFFF00"/>
                </a:solidFill>
                <a:effectLst/>
              </a:rPr>
              <a:t> </a:t>
            </a:r>
            <a:endParaRPr lang="cs-CZ" sz="20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</a:t>
            </a:r>
            <a:r>
              <a:rPr lang="cs-CZ" sz="2000" smtClean="0">
                <a:solidFill>
                  <a:srgbClr val="FFFF00"/>
                </a:solidFill>
              </a:rPr>
              <a:t>MCV     114 fl 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80 – 99 fl)</a:t>
            </a:r>
            <a:endParaRPr lang="cs-CZ" sz="18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MCH     33 pg  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27 – 33 pg)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RDW    22 %             </a:t>
            </a:r>
            <a:r>
              <a:rPr lang="cs-CZ" sz="1800" smtClean="0">
                <a:solidFill>
                  <a:srgbClr val="FFFF00"/>
                </a:solidFill>
              </a:rPr>
              <a:t>(13 – 15 %)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ret         0,4%            </a:t>
            </a:r>
            <a:r>
              <a:rPr lang="cs-CZ" sz="1800" smtClean="0">
                <a:solidFill>
                  <a:srgbClr val="FFFF00"/>
                </a:solidFill>
              </a:rPr>
              <a:t>(0,5 – 1,5 %)</a:t>
            </a:r>
            <a:r>
              <a:rPr lang="cs-CZ" sz="200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>
                <a:solidFill>
                  <a:srgbClr val="FFFF00"/>
                </a:solidFill>
              </a:rPr>
              <a:t>     WBC     2,0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4 – 10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  <a:endParaRPr lang="cs-CZ" sz="1800" baseline="30000" smtClean="0">
              <a:solidFill>
                <a:srgbClr val="FFFF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baseline="30000" smtClean="0">
                <a:solidFill>
                  <a:srgbClr val="FFFF00"/>
                </a:solidFill>
              </a:rPr>
              <a:t>        </a:t>
            </a:r>
            <a:r>
              <a:rPr lang="cs-CZ" sz="2000" smtClean="0">
                <a:solidFill>
                  <a:srgbClr val="FFFF00"/>
                </a:solidFill>
              </a:rPr>
              <a:t>PLT      140 x 10</a:t>
            </a:r>
            <a:r>
              <a:rPr lang="cs-CZ" sz="2000" baseline="30000" smtClean="0">
                <a:solidFill>
                  <a:srgbClr val="FFFF00"/>
                </a:solidFill>
              </a:rPr>
              <a:t>9         </a:t>
            </a:r>
            <a:r>
              <a:rPr lang="cs-CZ" sz="1800" smtClean="0">
                <a:solidFill>
                  <a:srgbClr val="FFFF00"/>
                </a:solidFill>
              </a:rPr>
              <a:t>(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150 – 450 x 10</a:t>
            </a:r>
            <a:r>
              <a:rPr lang="cs-CZ" sz="1800" baseline="30000" smtClean="0">
                <a:solidFill>
                  <a:srgbClr val="FFFF00"/>
                </a:solidFill>
                <a:effectLst/>
              </a:rPr>
              <a:t>9</a:t>
            </a:r>
            <a:r>
              <a:rPr lang="cs-CZ" sz="1800" smtClean="0">
                <a:solidFill>
                  <a:srgbClr val="FFFF00"/>
                </a:solidFill>
                <a:effectLst/>
              </a:rPr>
              <a:t>/l)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180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Proč má pacientka pancytopenii 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smtClean="0">
              <a:effectLst/>
            </a:endParaRPr>
          </a:p>
          <a:p>
            <a:pPr eaLnBrk="1" hangingPunct="1">
              <a:defRPr/>
            </a:pPr>
            <a:r>
              <a:rPr lang="cs-CZ" sz="2400" smtClean="0">
                <a:effectLst/>
              </a:rPr>
              <a:t>Proč má pacientka parestézie?</a:t>
            </a:r>
          </a:p>
          <a:p>
            <a:pPr eaLnBrk="1" hangingPunct="1">
              <a:defRPr/>
            </a:pPr>
            <a:endParaRPr lang="cs-CZ" sz="1800" smtClean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4A0E01D-8F13-4F83-8C1F-9D7F9E417437}" type="slidenum">
              <a:rPr lang="cs-CZ" altLang="en-US"/>
              <a:pPr/>
              <a:t>46</a:t>
            </a:fld>
            <a:endParaRPr lang="cs-CZ" altLang="en-US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755650" y="2852738"/>
            <a:ext cx="4464050" cy="7207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684213" y="981075"/>
            <a:ext cx="4464050" cy="43180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061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EEA93DF-98E6-4C85-B32F-6F3179AFEFF0}" type="slidenum">
              <a:rPr lang="cs-CZ" altLang="en-US"/>
              <a:pPr/>
              <a:t>47</a:t>
            </a:fld>
            <a:endParaRPr lang="cs-CZ" altLang="en-US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7235825" y="4221163"/>
            <a:ext cx="1657350" cy="13684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A35BC83-FF5F-42DF-88CC-2F74A4884832}" type="slidenum">
              <a:rPr lang="cs-CZ" altLang="en-US"/>
              <a:pPr/>
              <a:t>48</a:t>
            </a:fld>
            <a:endParaRPr lang="cs-CZ" altLang="en-US"/>
          </a:p>
        </p:txBody>
      </p:sp>
      <p:pic>
        <p:nvPicPr>
          <p:cNvPr id="47106" name="Picture 4" descr="HEM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5" descr="HEM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84984"/>
            <a:ext cx="4800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859338" y="1341438"/>
            <a:ext cx="4284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/>
              <a:t>       </a:t>
            </a:r>
            <a:r>
              <a:rPr lang="cs-CZ" altLang="en-US" sz="2000"/>
              <a:t>hypochromní mikrocytární anémie</a:t>
            </a:r>
          </a:p>
        </p:txBody>
      </p:sp>
      <p:sp>
        <p:nvSpPr>
          <p:cNvPr id="47109" name="Line 7"/>
          <p:cNvSpPr>
            <a:spLocks noChangeShapeType="1"/>
          </p:cNvSpPr>
          <p:nvPr/>
        </p:nvSpPr>
        <p:spPr bwMode="auto">
          <a:xfrm flipH="1" flipV="1">
            <a:off x="5076825" y="1196975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2000"/>
              <a:t>makrocytární anémie hypersegmentovaný neutrofil</a:t>
            </a:r>
          </a:p>
        </p:txBody>
      </p:sp>
      <p:sp>
        <p:nvSpPr>
          <p:cNvPr id="47111" name="Line 9"/>
          <p:cNvSpPr>
            <a:spLocks noChangeShapeType="1"/>
          </p:cNvSpPr>
          <p:nvPr/>
        </p:nvSpPr>
        <p:spPr bwMode="auto">
          <a:xfrm>
            <a:off x="1619250" y="5084763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Hemolytické anémie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1453F60-CAFD-4E3A-AB89-3E4A048FF7CA}" type="slidenum">
              <a:rPr lang="cs-CZ" altLang="en-US"/>
              <a:pPr/>
              <a:t>49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260351"/>
            <a:ext cx="8569325" cy="6120978"/>
          </a:xfrm>
        </p:spPr>
        <p:txBody>
          <a:bodyPr/>
          <a:lstStyle/>
          <a:p>
            <a:pPr eaLnBrk="1" hangingPunct="1"/>
            <a:r>
              <a:rPr lang="cs-CZ" altLang="en-US" b="1" dirty="0" smtClean="0">
                <a:solidFill>
                  <a:srgbClr val="FFFF00"/>
                </a:solidFill>
              </a:rPr>
              <a:t>Zrychlení</a:t>
            </a:r>
            <a:r>
              <a:rPr lang="cs-CZ" altLang="en-US" dirty="0" smtClean="0"/>
              <a:t> - </a:t>
            </a:r>
            <a:r>
              <a:rPr lang="cs-CZ" altLang="en-US" sz="2800" dirty="0" smtClean="0"/>
              <a:t>fibrinogen, imunoglobuliny, CRP a jiné proteiny akutní fáze, anémie</a:t>
            </a:r>
          </a:p>
          <a:p>
            <a:pPr eaLnBrk="1" hangingPunct="1"/>
            <a:r>
              <a:rPr lang="cs-CZ" altLang="en-US" b="1" dirty="0" smtClean="0">
                <a:solidFill>
                  <a:srgbClr val="FFFF00"/>
                </a:solidFill>
              </a:rPr>
              <a:t>Zpomalení</a:t>
            </a:r>
            <a:r>
              <a:rPr lang="cs-CZ" altLang="en-US" dirty="0" smtClean="0">
                <a:solidFill>
                  <a:srgbClr val="FFFF00"/>
                </a:solidFill>
              </a:rPr>
              <a:t> -</a:t>
            </a:r>
            <a:r>
              <a:rPr lang="cs-CZ" altLang="en-US" dirty="0" smtClean="0"/>
              <a:t> </a:t>
            </a:r>
            <a:r>
              <a:rPr lang="cs-CZ" altLang="en-US" sz="2800" dirty="0" smtClean="0"/>
              <a:t>albumin, polycytémie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dirty="0" smtClean="0"/>
          </a:p>
          <a:p>
            <a:pPr eaLnBrk="1" hangingPunct="1"/>
            <a:r>
              <a:rPr lang="cs-CZ" altLang="en-US" dirty="0" smtClean="0"/>
              <a:t>Metoda Fahreus-Westergren (</a:t>
            </a:r>
            <a:r>
              <a:rPr lang="cs-CZ" altLang="en-US" dirty="0" smtClean="0">
                <a:solidFill>
                  <a:srgbClr val="FFFF00"/>
                </a:solidFill>
              </a:rPr>
              <a:t>FW</a:t>
            </a:r>
            <a:r>
              <a:rPr lang="cs-CZ" altLang="en-US" dirty="0" smtClean="0"/>
              <a:t>)</a:t>
            </a:r>
          </a:p>
          <a:p>
            <a:pPr eaLnBrk="1" hangingPunct="1"/>
            <a:endParaRPr lang="cs-CZ" altLang="en-US" dirty="0" smtClean="0"/>
          </a:p>
          <a:p>
            <a:pPr eaLnBrk="1" hangingPunct="1"/>
            <a:r>
              <a:rPr lang="cs-CZ" altLang="en-US" b="1" dirty="0" smtClean="0">
                <a:solidFill>
                  <a:srgbClr val="FFFF00"/>
                </a:solidFill>
              </a:rPr>
              <a:t>Norma:</a:t>
            </a:r>
            <a:r>
              <a:rPr lang="cs-CZ" altLang="en-US" dirty="0" smtClean="0"/>
              <a:t> 2-5 mm/h u mužů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dirty="0" smtClean="0"/>
              <a:t>                3-8 mm/h u žen (</a:t>
            </a:r>
            <a:r>
              <a:rPr lang="cs-CZ" altLang="en-US" dirty="0" smtClean="0">
                <a:cs typeface="Arial" panose="020B0604020202020204" pitchFamily="34" charset="0"/>
              </a:rPr>
              <a:t>↓ ery, ↑</a:t>
            </a:r>
            <a:r>
              <a:rPr lang="cs-CZ" altLang="en-US" dirty="0" smtClean="0"/>
              <a:t> fibrinogen)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en-US" dirty="0" smtClean="0"/>
          </a:p>
          <a:p>
            <a:pPr eaLnBrk="1" hangingPunct="1"/>
            <a:r>
              <a:rPr lang="cs-CZ" altLang="en-US" sz="2800" dirty="0" smtClean="0"/>
              <a:t>Nespecifické vyšetření – screening, sledování průběhu (dynamiky) nemoci</a:t>
            </a:r>
            <a:r>
              <a:rPr lang="cs-CZ" altLang="en-US" dirty="0" smtClean="0"/>
              <a:t>  	</a:t>
            </a:r>
          </a:p>
        </p:txBody>
      </p:sp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256A73B-8A33-49BC-8ECF-69AFEDD81CFA}" type="slidenum">
              <a:rPr lang="cs-CZ" altLang="en-US"/>
              <a:pPr/>
              <a:t>5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Obrázek 1" descr="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8771E33-8695-4EEF-9241-22E8F566D03A}" type="slidenum">
              <a:rPr lang="cs-CZ" altLang="en-US"/>
              <a:pPr/>
              <a:t>50</a:t>
            </a:fld>
            <a:endParaRPr lang="cs-CZ" altLang="en-US"/>
          </a:p>
        </p:txBody>
      </p:sp>
      <p:sp>
        <p:nvSpPr>
          <p:cNvPr id="3" name="Obdélník 2"/>
          <p:cNvSpPr/>
          <p:nvPr/>
        </p:nvSpPr>
        <p:spPr>
          <a:xfrm>
            <a:off x="1643063" y="6286500"/>
            <a:ext cx="785812" cy="285750"/>
          </a:xfrm>
          <a:prstGeom prst="rect">
            <a:avLst/>
          </a:prstGeom>
          <a:noFill/>
          <a:ln w="635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643813" y="5572125"/>
            <a:ext cx="1285875" cy="571500"/>
          </a:xfrm>
          <a:prstGeom prst="rect">
            <a:avLst/>
          </a:prstGeom>
          <a:noFill/>
          <a:ln w="635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714750" y="3500438"/>
            <a:ext cx="1357313" cy="357187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metabolizmu hemoglobinu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785225" cy="49974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S-bilirubin</a:t>
            </a:r>
            <a:r>
              <a:rPr lang="cs-CZ" sz="2800" dirty="0" smtClean="0"/>
              <a:t> – koncentrace odráží degradaci hemu (zvýšen u hemolytických anémií)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S-</a:t>
            </a:r>
            <a:r>
              <a:rPr lang="cs-CZ" sz="2800" dirty="0" err="1" smtClean="0">
                <a:solidFill>
                  <a:srgbClr val="FFFF00"/>
                </a:solidFill>
              </a:rPr>
              <a:t>haptoglobin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/>
              <a:t>(váže hemoglobin)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S-</a:t>
            </a:r>
            <a:r>
              <a:rPr lang="cs-CZ" sz="2800" dirty="0" err="1" smtClean="0">
                <a:solidFill>
                  <a:srgbClr val="FFFF00"/>
                </a:solidFill>
              </a:rPr>
              <a:t>hemopexin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/>
              <a:t>(váže hem)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   </a:t>
            </a:r>
            <a:r>
              <a:rPr lang="cs-CZ" sz="2800" dirty="0" smtClean="0"/>
              <a:t>(sníženy u hemolytických anémií)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Elektroforéza hemoglobinu </a:t>
            </a:r>
            <a:r>
              <a:rPr lang="cs-CZ" sz="2800" dirty="0" smtClean="0"/>
              <a:t>– zjištění abnormálních hemoglobinů (hemoglobin S)</a:t>
            </a:r>
            <a:endParaRPr lang="cs-CZ" sz="2800" dirty="0" smtClean="0">
              <a:solidFill>
                <a:srgbClr val="FFFF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71E9F7F-1CC6-495B-88FD-C8D3CE1DD18E}" type="slidenum">
              <a:rPr lang="cs-CZ" altLang="en-US"/>
              <a:pPr/>
              <a:t>51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85750"/>
            <a:ext cx="9036050" cy="142875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FF00"/>
                </a:solidFill>
              </a:rPr>
              <a:t>Vyšetření </a:t>
            </a:r>
            <a:r>
              <a:rPr lang="cs-CZ" sz="4000" dirty="0" err="1" smtClean="0">
                <a:solidFill>
                  <a:srgbClr val="FFFF00"/>
                </a:solidFill>
              </a:rPr>
              <a:t>antierytrocytových</a:t>
            </a:r>
            <a:r>
              <a:rPr lang="cs-CZ" sz="4000" dirty="0" smtClean="0">
                <a:solidFill>
                  <a:srgbClr val="FFFF00"/>
                </a:solidFill>
              </a:rPr>
              <a:t> protilátek</a:t>
            </a:r>
            <a:br>
              <a:rPr lang="cs-CZ" sz="4000" dirty="0" smtClean="0">
                <a:solidFill>
                  <a:srgbClr val="FFFF00"/>
                </a:solidFill>
              </a:rPr>
            </a:br>
            <a:r>
              <a:rPr lang="cs-CZ" sz="2400" b="1" dirty="0" smtClean="0"/>
              <a:t>(</a:t>
            </a:r>
            <a:r>
              <a:rPr lang="cs-CZ" sz="2400" b="1" dirty="0" smtClean="0">
                <a:cs typeface="Arial" charset="0"/>
              </a:rPr>
              <a:t>→</a:t>
            </a:r>
            <a:r>
              <a:rPr lang="cs-CZ" sz="2400" dirty="0" smtClean="0">
                <a:cs typeface="Arial" charset="0"/>
              </a:rPr>
              <a:t>  </a:t>
            </a:r>
            <a:r>
              <a:rPr lang="cs-CZ" sz="2400" b="1" dirty="0" smtClean="0"/>
              <a:t>dg. autoimunitních hemolytických anémií)</a:t>
            </a:r>
            <a:r>
              <a:rPr lang="cs-CZ" sz="4000" b="1" dirty="0" smtClean="0"/>
              <a:t/>
            </a:r>
            <a:br>
              <a:rPr lang="cs-CZ" sz="4000" b="1" dirty="0" smtClean="0"/>
            </a:br>
            <a:endParaRPr lang="cs-CZ" sz="4000" dirty="0" smtClean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Přímý antiglobulinový test (</a:t>
            </a:r>
            <a:r>
              <a:rPr lang="cs-CZ" dirty="0" err="1" smtClean="0">
                <a:solidFill>
                  <a:srgbClr val="FFFF00"/>
                </a:solidFill>
              </a:rPr>
              <a:t>Coombsův</a:t>
            </a:r>
            <a:r>
              <a:rPr lang="cs-CZ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- průkaz protilátek na povrchu erytrocytů pomocí antiglobulinového séra</a:t>
            </a:r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689E0F8-3DA1-4A52-B8DC-A1B3DC9D23C6}" type="slidenum">
              <a:rPr lang="cs-CZ" altLang="en-US"/>
              <a:pPr/>
              <a:t>52</a:t>
            </a:fld>
            <a:endParaRPr lang="cs-CZ" altLang="en-US"/>
          </a:p>
        </p:txBody>
      </p:sp>
      <p:pic>
        <p:nvPicPr>
          <p:cNvPr id="51204" name="Picture 4" descr="Figure1sec11ch131_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13113"/>
            <a:ext cx="6121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357188"/>
            <a:ext cx="9144000" cy="616743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rgbClr val="FFFF00"/>
                </a:solidFill>
              </a:rPr>
              <a:t>Nepřímý antiglobulinový test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</a:t>
            </a:r>
            <a:r>
              <a:rPr lang="cs-CZ" sz="2800" dirty="0" smtClean="0"/>
              <a:t>- průkaz volných protilátek v séru (po inkubaci RBC se sérem se přidá antiglobulinové sérum)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smtClean="0"/>
              <a:t>    </a:t>
            </a:r>
            <a:endParaRPr lang="cs-CZ" b="1" dirty="0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91C197F-64D9-4682-869C-CE793D13C270}" type="slidenum">
              <a:rPr lang="cs-CZ" altLang="en-US"/>
              <a:pPr/>
              <a:t>53</a:t>
            </a:fld>
            <a:endParaRPr lang="cs-CZ" altLang="en-US"/>
          </a:p>
        </p:txBody>
      </p:sp>
      <p:pic>
        <p:nvPicPr>
          <p:cNvPr id="52227" name="Picture 4" descr="Figure2sec11ch131_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43188"/>
            <a:ext cx="620553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FF00"/>
                </a:solidFill>
              </a:rPr>
              <a:t>Imunologická vyšetření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2100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Vyšetření krevních skupin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(Přímý antiglobulinový test)</a:t>
            </a:r>
          </a:p>
          <a:p>
            <a:pPr eaLnBrk="1" hangingPunct="1">
              <a:defRPr/>
            </a:pPr>
            <a:r>
              <a:rPr lang="cs-CZ" dirty="0" smtClean="0"/>
              <a:t>(Nepřímý antiglobulinový test)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8F6EBEB-A0BA-4A35-ACA4-62C327BCC78B}" type="slidenum">
              <a:rPr lang="cs-CZ" altLang="en-US"/>
              <a:pPr/>
              <a:t>54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A06A21D-E0C5-401C-B4A1-F026104911CF}" type="slidenum">
              <a:rPr lang="cs-CZ" altLang="en-US"/>
              <a:pPr/>
              <a:t>55</a:t>
            </a:fld>
            <a:endParaRPr lang="cs-CZ" altLang="en-US"/>
          </a:p>
        </p:txBody>
      </p:sp>
      <p:pic>
        <p:nvPicPr>
          <p:cNvPr id="54274" name="Picture 5" descr="imag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273925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6" descr="blood_antig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37038"/>
            <a:ext cx="727392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6436055-2EF9-45FE-8055-C4F3E8EB14EF}" type="slidenum">
              <a:rPr lang="cs-CZ" altLang="en-US"/>
              <a:pPr/>
              <a:t>56</a:t>
            </a:fld>
            <a:endParaRPr lang="cs-CZ" altLang="en-US"/>
          </a:p>
        </p:txBody>
      </p:sp>
      <p:pic>
        <p:nvPicPr>
          <p:cNvPr id="80898" name="Picture 4" descr="abobloodgro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76250"/>
            <a:ext cx="2824163" cy="5010150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899" name="Picture 5" descr="blood group c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0"/>
          <a:stretch>
            <a:fillRect/>
          </a:stretch>
        </p:blipFill>
        <p:spPr bwMode="auto">
          <a:xfrm>
            <a:off x="3995738" y="549275"/>
            <a:ext cx="4953000" cy="4867275"/>
          </a:xfrm>
          <a:prstGeom prst="rect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Vyšetření krevních skupin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49974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smtClean="0">
                <a:solidFill>
                  <a:srgbClr val="FFFF00"/>
                </a:solidFill>
              </a:rPr>
              <a:t>ABO systém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- vyšetření RBC pomocí diagnostických sér anti-A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a anti-B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- vyšetření sérových aglutininů anti-A a anti-B pomocí typových erytrocytů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smtClean="0"/>
          </a:p>
          <a:p>
            <a:pPr eaLnBrk="1" hangingPunct="1">
              <a:defRPr/>
            </a:pPr>
            <a:r>
              <a:rPr lang="cs-CZ" sz="2800" smtClean="0">
                <a:solidFill>
                  <a:srgbClr val="FFFF00"/>
                </a:solidFill>
              </a:rPr>
              <a:t>Rh(D) systém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smtClean="0"/>
              <a:t>   - vyšetření pomocí anti-Rh(D) séra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F06FF76-70CD-4171-9436-47F3876492B2}" type="slidenum">
              <a:rPr lang="cs-CZ" altLang="en-US"/>
              <a:pPr/>
              <a:t>57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C90CA14-5210-4C8B-8AA8-270D9CED2680}" type="slidenum">
              <a:rPr lang="cs-CZ" altLang="en-US"/>
              <a:pPr/>
              <a:t>58</a:t>
            </a:fld>
            <a:endParaRPr lang="cs-CZ" altLang="en-US"/>
          </a:p>
        </p:txBody>
      </p:sp>
      <p:pic>
        <p:nvPicPr>
          <p:cNvPr id="56322" name="Picture 6" descr="ant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071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7" descr="antib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1028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 descr="blood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9" descr="bloodA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221163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" descr="blood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1" descr="bloo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81300"/>
            <a:ext cx="30099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BD0D363D-2D75-4650-99F9-0CEF6A3BFE1D}" type="slidenum">
              <a:rPr lang="cs-CZ" altLang="en-US"/>
              <a:pPr/>
              <a:t>59</a:t>
            </a:fld>
            <a:endParaRPr lang="cs-CZ" altLang="en-US"/>
          </a:p>
        </p:txBody>
      </p:sp>
      <p:pic>
        <p:nvPicPr>
          <p:cNvPr id="57346" name="Picture 4" descr="k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377983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5" descr="skupinab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067175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ovéPole 5"/>
          <p:cNvSpPr txBox="1">
            <a:spLocks noChangeArrowheads="1"/>
          </p:cNvSpPr>
          <p:nvPr/>
        </p:nvSpPr>
        <p:spPr bwMode="auto">
          <a:xfrm>
            <a:off x="5500688" y="114300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400" b="1">
                <a:solidFill>
                  <a:srgbClr val="FFFF00"/>
                </a:solidFill>
              </a:rPr>
              <a:t>bed-side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50863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solidFill>
                  <a:srgbClr val="FFFF00"/>
                </a:solidFill>
              </a:rPr>
              <a:t>Krevní obraz (KO)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492442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>
                <a:solidFill>
                  <a:srgbClr val="99FF33"/>
                </a:solidFill>
              </a:rPr>
              <a:t>Hemoglobin</a:t>
            </a:r>
            <a:r>
              <a:rPr lang="cs-CZ" sz="2400" dirty="0" smtClean="0"/>
              <a:t> (</a:t>
            </a:r>
            <a:r>
              <a:rPr lang="cs-CZ" sz="2400" dirty="0" smtClean="0">
                <a:solidFill>
                  <a:srgbClr val="FFFF00"/>
                </a:solidFill>
              </a:rPr>
              <a:t>HGB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99FF33"/>
                </a:solidFill>
              </a:rPr>
              <a:t>Hematokrit </a:t>
            </a:r>
            <a:r>
              <a:rPr lang="cs-CZ" sz="2400" dirty="0" smtClean="0"/>
              <a:t>(</a:t>
            </a:r>
            <a:r>
              <a:rPr lang="cs-CZ" sz="2400" dirty="0" smtClean="0">
                <a:solidFill>
                  <a:srgbClr val="FFFF00"/>
                </a:solidFill>
              </a:rPr>
              <a:t>HCT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>
                <a:solidFill>
                  <a:srgbClr val="99FF33"/>
                </a:solidFill>
              </a:rPr>
              <a:t>Počet erytrocytů</a:t>
            </a:r>
            <a:r>
              <a:rPr lang="cs-CZ" sz="2400" dirty="0" smtClean="0"/>
              <a:t> (</a:t>
            </a:r>
            <a:r>
              <a:rPr lang="cs-CZ" sz="2400" dirty="0" smtClean="0">
                <a:solidFill>
                  <a:srgbClr val="FFFF00"/>
                </a:solidFill>
              </a:rPr>
              <a:t>RBC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/>
              <a:t>Objem RBC (</a:t>
            </a:r>
            <a:r>
              <a:rPr lang="cs-CZ" sz="2400" dirty="0" smtClean="0">
                <a:solidFill>
                  <a:srgbClr val="FFFF00"/>
                </a:solidFill>
              </a:rPr>
              <a:t>MCV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/>
              <a:t>Množství HGB v RBC (</a:t>
            </a:r>
            <a:r>
              <a:rPr lang="cs-CZ" sz="2400" dirty="0" smtClean="0">
                <a:solidFill>
                  <a:srgbClr val="FFFF00"/>
                </a:solidFill>
              </a:rPr>
              <a:t>MCH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/>
              <a:t>Koncentrace HGB v RBC (</a:t>
            </a:r>
            <a:r>
              <a:rPr lang="cs-CZ" sz="2400" dirty="0" smtClean="0">
                <a:solidFill>
                  <a:srgbClr val="FFFF00"/>
                </a:solidFill>
              </a:rPr>
              <a:t>MCHC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/>
              <a:t>Distribuční šíře RBC (</a:t>
            </a:r>
            <a:r>
              <a:rPr lang="cs-CZ" sz="2400" dirty="0" smtClean="0">
                <a:solidFill>
                  <a:srgbClr val="FFFF00"/>
                </a:solidFill>
              </a:rPr>
              <a:t>RDW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r>
              <a:rPr lang="cs-CZ" sz="2400" dirty="0" smtClean="0"/>
              <a:t>Retikulocyty (</a:t>
            </a:r>
            <a:r>
              <a:rPr lang="cs-CZ" sz="2400" dirty="0" smtClean="0">
                <a:solidFill>
                  <a:srgbClr val="FFFF00"/>
                </a:solidFill>
              </a:rPr>
              <a:t>ret</a:t>
            </a:r>
            <a:r>
              <a:rPr lang="cs-CZ" sz="2400" dirty="0" smtClean="0"/>
              <a:t>)</a:t>
            </a:r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sz="2400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316413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Počet trombocytů</a:t>
            </a:r>
            <a:r>
              <a:rPr lang="cs-CZ" sz="2400" smtClean="0"/>
              <a:t> (</a:t>
            </a:r>
            <a:r>
              <a:rPr lang="cs-CZ" sz="2400" smtClean="0">
                <a:solidFill>
                  <a:srgbClr val="FFFF00"/>
                </a:solidFill>
              </a:rPr>
              <a:t>PLT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Distribuční šíře PLT (</a:t>
            </a:r>
            <a:r>
              <a:rPr lang="cs-CZ" sz="2400" smtClean="0">
                <a:solidFill>
                  <a:srgbClr val="FFFF00"/>
                </a:solidFill>
              </a:rPr>
              <a:t>PDW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Objem PLT (</a:t>
            </a:r>
            <a:r>
              <a:rPr lang="cs-CZ" sz="2400" smtClean="0">
                <a:solidFill>
                  <a:srgbClr val="FFFF00"/>
                </a:solidFill>
              </a:rPr>
              <a:t>MPV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>
                <a:solidFill>
                  <a:srgbClr val="99FF33"/>
                </a:solidFill>
              </a:rPr>
              <a:t>Počet leukocytů</a:t>
            </a:r>
            <a:r>
              <a:rPr lang="cs-CZ" sz="2400" smtClean="0"/>
              <a:t> (</a:t>
            </a:r>
            <a:r>
              <a:rPr lang="cs-CZ" sz="2400" smtClean="0">
                <a:solidFill>
                  <a:srgbClr val="FFFF00"/>
                </a:solidFill>
              </a:rPr>
              <a:t>WBC</a:t>
            </a:r>
            <a:r>
              <a:rPr lang="cs-CZ" sz="2400" smtClean="0"/>
              <a:t>)</a:t>
            </a:r>
          </a:p>
          <a:p>
            <a:pPr eaLnBrk="1" hangingPunct="1">
              <a:defRPr/>
            </a:pPr>
            <a:r>
              <a:rPr lang="cs-CZ" sz="2400" smtClean="0"/>
              <a:t>Diferenciální rozpočet WBC     </a:t>
            </a:r>
            <a:r>
              <a:rPr lang="cs-CZ" sz="2000" smtClean="0"/>
              <a:t>- segmenty a tyče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eozinofily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bazofily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monocyty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000" smtClean="0"/>
              <a:t>      - lymfocyty   </a:t>
            </a:r>
          </a:p>
        </p:txBody>
      </p:sp>
      <p:sp>
        <p:nvSpPr>
          <p:cNvPr id="31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215A01-B4F7-4A76-8B31-2BD8AE74AF9A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39750" y="1628775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39750" y="1628775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39750" y="2924175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924300" y="1628775"/>
            <a:ext cx="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4932363" y="1557338"/>
            <a:ext cx="3455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932363" y="15573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4932363" y="1989138"/>
            <a:ext cx="34559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8388350" y="1557338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932363" y="2997200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4932363" y="29972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4932363" y="3357563"/>
            <a:ext cx="338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8316913" y="299720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4932363" y="3429000"/>
            <a:ext cx="39608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4932363" y="3429000"/>
            <a:ext cx="0" cy="216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4932363" y="5589588"/>
            <a:ext cx="39608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8893175" y="3429000"/>
            <a:ext cx="0" cy="216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411760" y="1027113"/>
            <a:ext cx="284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solidFill>
                  <a:srgbClr val="FF0000"/>
                </a:solidFill>
              </a:rPr>
              <a:t>kvantitativní vyšetření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339752" y="5877272"/>
            <a:ext cx="2678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solidFill>
                  <a:srgbClr val="FFFF00"/>
                </a:solidFill>
              </a:rPr>
              <a:t>kvalitativní vyšetření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539750" y="2997200"/>
            <a:ext cx="38877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539750" y="2997200"/>
            <a:ext cx="0" cy="2879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539750" y="5876925"/>
            <a:ext cx="388778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4427538" y="2997200"/>
            <a:ext cx="0" cy="28797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4932363" y="2133600"/>
            <a:ext cx="38877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4932363" y="2133600"/>
            <a:ext cx="0" cy="7191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4932363" y="2852738"/>
            <a:ext cx="38877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8820150" y="2133600"/>
            <a:ext cx="0" cy="7191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2339752" y="6344493"/>
            <a:ext cx="5440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2000" b="1" dirty="0">
                <a:solidFill>
                  <a:srgbClr val="99FF33"/>
                </a:solidFill>
              </a:rPr>
              <a:t>m</a:t>
            </a:r>
            <a:r>
              <a:rPr lang="cs-CZ" altLang="en-US" sz="2000" b="1" dirty="0" smtClean="0">
                <a:solidFill>
                  <a:srgbClr val="99FF33"/>
                </a:solidFill>
              </a:rPr>
              <a:t>ikroskopické a makroskopické parametry</a:t>
            </a:r>
            <a:endParaRPr lang="cs-CZ" altLang="en-US" sz="2000" b="1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smtClean="0">
                <a:solidFill>
                  <a:srgbClr val="FFFF00"/>
                </a:solidFill>
              </a:rPr>
              <a:t>Cytochemie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893175" cy="50403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Průkaz látek v buňkách pomocí chemických reakcí,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hodnocení </a:t>
            </a:r>
            <a:r>
              <a:rPr lang="cs-CZ" sz="2800" dirty="0" smtClean="0">
                <a:solidFill>
                  <a:srgbClr val="FFFF00"/>
                </a:solidFill>
              </a:rPr>
              <a:t>periferní krve </a:t>
            </a:r>
            <a:r>
              <a:rPr lang="cs-CZ" sz="2800" dirty="0" smtClean="0"/>
              <a:t>i </a:t>
            </a:r>
            <a:r>
              <a:rPr lang="cs-CZ" sz="2800" dirty="0" smtClean="0">
                <a:solidFill>
                  <a:srgbClr val="FFFF00"/>
                </a:solidFill>
              </a:rPr>
              <a:t>kostní dřeně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Reakce na železo (</a:t>
            </a:r>
            <a:r>
              <a:rPr lang="cs-CZ" sz="2800" dirty="0" err="1" smtClean="0">
                <a:solidFill>
                  <a:srgbClr val="FFFF00"/>
                </a:solidFill>
              </a:rPr>
              <a:t>Perlsova</a:t>
            </a:r>
            <a:r>
              <a:rPr lang="cs-CZ" sz="2800" dirty="0" smtClean="0">
                <a:solidFill>
                  <a:srgbClr val="FFFF00"/>
                </a:solidFill>
              </a:rPr>
              <a:t> reakce)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- průkaz železa v erytroblastech (</a:t>
            </a:r>
            <a:r>
              <a:rPr lang="cs-CZ" sz="2800" dirty="0" err="1" smtClean="0"/>
              <a:t>sideroblasty</a:t>
            </a:r>
            <a:r>
              <a:rPr lang="cs-CZ" sz="2800" dirty="0" smtClean="0"/>
              <a:t>), erytrocytech (</a:t>
            </a:r>
            <a:r>
              <a:rPr lang="cs-CZ" sz="2800" dirty="0" err="1" smtClean="0"/>
              <a:t>siderocyty</a:t>
            </a:r>
            <a:r>
              <a:rPr lang="cs-CZ" sz="2800" dirty="0" smtClean="0"/>
              <a:t>) a makrofázích (</a:t>
            </a:r>
            <a:r>
              <a:rPr lang="cs-CZ" sz="2800" dirty="0" err="1" smtClean="0"/>
              <a:t>siderofágy</a:t>
            </a:r>
            <a:r>
              <a:rPr lang="cs-CZ" sz="2800" dirty="0" smtClean="0"/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FFFF00"/>
                </a:solidFill>
              </a:rPr>
              <a:t>Vyšetření některých enzymů (ALP, NE)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800" dirty="0" smtClean="0"/>
              <a:t>    - dg. a </a:t>
            </a:r>
            <a:r>
              <a:rPr lang="cs-CZ" sz="2800" dirty="0" err="1" smtClean="0"/>
              <a:t>dif</a:t>
            </a:r>
            <a:r>
              <a:rPr lang="cs-CZ" sz="2800" dirty="0" smtClean="0"/>
              <a:t>. dg. hematologických malignit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2EDC2E2-FC30-497D-B749-922727AFB58B}" type="slidenum">
              <a:rPr lang="cs-CZ" altLang="en-US"/>
              <a:pPr/>
              <a:t>60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smtClean="0">
                <a:solidFill>
                  <a:srgbClr val="FFFF00"/>
                </a:solidFill>
              </a:rPr>
              <a:t>Průtoková cytometrie (flow cytometry)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5068888"/>
          </a:xfrm>
        </p:spPr>
        <p:txBody>
          <a:bodyPr/>
          <a:lstStyle/>
          <a:p>
            <a:pPr eaLnBrk="1" hangingPunct="1"/>
            <a:r>
              <a:rPr lang="cs-CZ" altLang="en-US" sz="2800" smtClean="0">
                <a:effectLst/>
              </a:rPr>
              <a:t>technika umožňující kvantitativně i kvalitativně </a:t>
            </a:r>
            <a:r>
              <a:rPr lang="cs-CZ" altLang="en-US" sz="2800" smtClean="0">
                <a:solidFill>
                  <a:srgbClr val="FFFF00"/>
                </a:solidFill>
                <a:effectLst/>
              </a:rPr>
              <a:t>analyzovat částice – buňky – v suspenzi</a:t>
            </a:r>
            <a:r>
              <a:rPr lang="cs-CZ" altLang="en-US" sz="2800" smtClean="0">
                <a:effectLst/>
              </a:rPr>
              <a:t>. Umožňuje cíleně separovat buňky na základě jejich fyzikálních a chemických vlastností</a:t>
            </a:r>
            <a:r>
              <a:rPr lang="cs-CZ" altLang="en-US" smtClean="0">
                <a:effectLst/>
              </a:rPr>
              <a:t> </a:t>
            </a:r>
            <a:br>
              <a:rPr lang="cs-CZ" altLang="en-US" smtClean="0">
                <a:effectLst/>
              </a:rPr>
            </a:br>
            <a:endParaRPr lang="cs-CZ" altLang="en-US" smtClean="0">
              <a:effectLst/>
            </a:endParaRPr>
          </a:p>
          <a:p>
            <a:pPr eaLnBrk="1" hangingPunct="1"/>
            <a:r>
              <a:rPr lang="cs-CZ" altLang="en-US" sz="2800" b="1" smtClean="0">
                <a:solidFill>
                  <a:srgbClr val="FFFF00"/>
                </a:solidFill>
                <a:effectLst/>
              </a:rPr>
              <a:t>FACS</a:t>
            </a:r>
            <a:r>
              <a:rPr lang="cs-CZ" altLang="en-US" sz="2800" b="1" smtClean="0">
                <a:effectLst/>
              </a:rPr>
              <a:t> </a:t>
            </a:r>
            <a:r>
              <a:rPr lang="cs-CZ" altLang="en-US" sz="2800" smtClean="0">
                <a:effectLst/>
              </a:rPr>
              <a:t>(</a:t>
            </a:r>
            <a:r>
              <a:rPr lang="cs-CZ" altLang="en-US" sz="2800" u="sng" smtClean="0">
                <a:effectLst/>
              </a:rPr>
              <a:t>F</a:t>
            </a:r>
            <a:r>
              <a:rPr lang="cs-CZ" altLang="en-US" sz="2800" smtClean="0">
                <a:effectLst/>
              </a:rPr>
              <a:t>luorescence-</a:t>
            </a:r>
            <a:r>
              <a:rPr lang="cs-CZ" altLang="en-US" sz="2800" u="sng" smtClean="0">
                <a:effectLst/>
              </a:rPr>
              <a:t>a</a:t>
            </a:r>
            <a:r>
              <a:rPr lang="cs-CZ" altLang="en-US" sz="2800" smtClean="0">
                <a:effectLst/>
              </a:rPr>
              <a:t>ctivated-</a:t>
            </a:r>
            <a:r>
              <a:rPr lang="cs-CZ" altLang="en-US" sz="2800" u="sng" smtClean="0">
                <a:effectLst/>
              </a:rPr>
              <a:t>c</a:t>
            </a:r>
            <a:r>
              <a:rPr lang="cs-CZ" altLang="en-US" sz="2800" smtClean="0">
                <a:effectLst/>
              </a:rPr>
              <a:t>ell-</a:t>
            </a:r>
            <a:r>
              <a:rPr lang="cs-CZ" altLang="en-US" sz="2800" u="sng" smtClean="0">
                <a:effectLst/>
              </a:rPr>
              <a:t>s</a:t>
            </a:r>
            <a:r>
              <a:rPr lang="cs-CZ" altLang="en-US" sz="2800" smtClean="0">
                <a:effectLst/>
              </a:rPr>
              <a:t>orting) - třídění buněčné suspenze dle odlišného rozptylu světla a fluorescenční charakteristiky buňky </a:t>
            </a:r>
            <a:endParaRPr lang="cs-CZ" altLang="en-US" sz="2800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D55395E-C644-4A06-ABE5-E3A40D41BEFE}" type="slidenum">
              <a:rPr lang="cs-CZ" altLang="en-US"/>
              <a:pPr/>
              <a:t>61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1A7300E0-9BB2-4690-BD42-035069E041FD}" type="slidenum">
              <a:rPr lang="cs-CZ" altLang="en-US"/>
              <a:pPr/>
              <a:t>62</a:t>
            </a:fld>
            <a:endParaRPr lang="cs-CZ" altLang="en-US"/>
          </a:p>
        </p:txBody>
      </p:sp>
      <p:pic>
        <p:nvPicPr>
          <p:cNvPr id="60418" name="Obrázek 4" descr="flow_01_img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7215188" cy="64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7" descr="Ukázka fluorescence-activated cell sorting: Apoptosa Hoechst/P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14563"/>
            <a:ext cx="4530725" cy="4643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60350"/>
            <a:ext cx="9144000" cy="1944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800" b="1" smtClean="0">
                <a:solidFill>
                  <a:srgbClr val="FFFF00"/>
                </a:solidFill>
                <a:effectLst/>
              </a:rPr>
              <a:t>Užití v hematologii:</a:t>
            </a:r>
            <a:r>
              <a:rPr lang="cs-CZ" altLang="en-US" sz="2400" smtClean="0">
                <a:effectLst/>
              </a:rPr>
              <a:t/>
            </a:r>
            <a:br>
              <a:rPr lang="cs-CZ" altLang="en-US" sz="2400" smtClean="0">
                <a:effectLst/>
              </a:rPr>
            </a:br>
            <a:endParaRPr lang="cs-CZ" altLang="en-US" sz="240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smtClean="0">
                <a:effectLst/>
              </a:rPr>
              <a:t>    </a:t>
            </a:r>
            <a:r>
              <a:rPr lang="cs-CZ" altLang="en-US" sz="2800" smtClean="0">
                <a:effectLst/>
              </a:rPr>
              <a:t>imunofenotypizace myeloproliferací a lymfoproliferací pomocí fluorescenčně značených monoklonálních protilátek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622241C9-EDB0-4F76-8461-B37BEE787B31}" type="slidenum">
              <a:rPr lang="cs-CZ" altLang="en-US"/>
              <a:pPr/>
              <a:t>63</a:t>
            </a:fld>
            <a:endParaRPr lang="cs-CZ" altLang="en-US"/>
          </a:p>
        </p:txBody>
      </p:sp>
      <p:pic>
        <p:nvPicPr>
          <p:cNvPr id="61444" name="Obrázek 5" descr="cll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14563"/>
            <a:ext cx="464343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0"/>
            <a:ext cx="7989888" cy="1971675"/>
          </a:xfrm>
        </p:spPr>
        <p:txBody>
          <a:bodyPr anchor="ctr"/>
          <a:lstStyle/>
          <a:p>
            <a:r>
              <a:rPr lang="cs-CZ" altLang="cs-CZ" sz="4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Bez copyright-u/ Upozornění/ Varování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1725" y="3244850"/>
            <a:ext cx="6400800" cy="1368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1. lékařská fakulta UK Praha, Ústav patologické fyziologie</a:t>
            </a:r>
            <a:endParaRPr lang="en-US" altLang="cs-CZ" sz="3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3200" smtClean="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614613" y="1889125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seminář</a:t>
            </a:r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452438" y="4459288"/>
            <a:ext cx="79248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u</a:t>
            </a:r>
            <a:r>
              <a:rPr lang="en-US" altLang="cs-CZ" sz="2000">
                <a:latin typeface="Arial" panose="020B0604020202020204" pitchFamily="34" charset="0"/>
              </a:rPr>
              <a:t>pozorn</a:t>
            </a:r>
            <a:r>
              <a:rPr lang="cs-CZ" altLang="cs-CZ" sz="2000">
                <a:latin typeface="Arial" panose="020B0604020202020204" pitchFamily="34" charset="0"/>
              </a:rPr>
              <a:t>ění: t</a:t>
            </a:r>
            <a:r>
              <a:rPr lang="en-US" altLang="cs-CZ" sz="2000">
                <a:latin typeface="Arial" panose="020B0604020202020204" pitchFamily="34" charset="0"/>
              </a:rPr>
              <a:t>a</a:t>
            </a:r>
            <a:r>
              <a:rPr lang="cs-CZ" altLang="cs-CZ" sz="2000">
                <a:latin typeface="Arial" panose="020B0604020202020204" pitchFamily="34" charset="0"/>
              </a:rPr>
              <a:t>to prezentace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>
                <a:latin typeface="Arial" panose="020B0604020202020204" pitchFamily="34" charset="0"/>
              </a:rPr>
              <a:t>(verze PPT, PDF, </a:t>
            </a:r>
            <a:r>
              <a:rPr lang="cs-CZ" altLang="cs-CZ" sz="2000">
                <a:latin typeface="Arial" panose="020B0604020202020204" pitchFamily="34" charset="0"/>
              </a:rPr>
              <a:t>či jiná</a:t>
            </a:r>
            <a:r>
              <a:rPr lang="en-US" altLang="cs-CZ" sz="2000">
                <a:latin typeface="Arial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není oficiální studijní </a:t>
            </a:r>
            <a:r>
              <a:rPr lang="en-US" altLang="cs-CZ" sz="2000">
                <a:latin typeface="Arial" panose="020B0604020202020204" pitchFamily="34" charset="0"/>
              </a:rPr>
              <a:t>materi</a:t>
            </a:r>
            <a:r>
              <a:rPr lang="cs-CZ" altLang="cs-CZ" sz="2000">
                <a:latin typeface="Arial" panose="020B0604020202020204" pitchFamily="34" charset="0"/>
              </a:rPr>
              <a:t>a</a:t>
            </a:r>
            <a:r>
              <a:rPr lang="en-US" altLang="cs-CZ" sz="2000">
                <a:latin typeface="Arial" panose="020B0604020202020204" pitchFamily="34" charset="0"/>
              </a:rPr>
              <a:t>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cs-CZ" sz="2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Nevlastníme žádné z použitých obrázků. Zdroj obrázků - internet</a:t>
            </a:r>
            <a:endParaRPr lang="en-US" altLang="cs-CZ" sz="2000">
              <a:latin typeface="Arial" panose="020B0604020202020204" pitchFamily="34" charset="0"/>
            </a:endParaRPr>
          </a:p>
        </p:txBody>
      </p:sp>
      <p:sp>
        <p:nvSpPr>
          <p:cNvPr id="78854" name="Text Box 13"/>
          <p:cNvSpPr txBox="1">
            <a:spLocks noChangeArrowheads="1"/>
          </p:cNvSpPr>
          <p:nvPr/>
        </p:nvSpPr>
        <p:spPr bwMode="auto">
          <a:xfrm>
            <a:off x="205680" y="2560638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Kolektivní editace, ...</a:t>
            </a:r>
            <a:r>
              <a:rPr lang="en-US" altLang="cs-CZ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Petr </a:t>
            </a:r>
            <a:r>
              <a:rPr lang="en-US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Mar</a:t>
            </a:r>
            <a:r>
              <a:rPr lang="cs-CZ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šá</a:t>
            </a:r>
            <a:r>
              <a:rPr lang="en-US" altLang="cs-CZ" sz="2400" dirty="0" err="1">
                <a:solidFill>
                  <a:srgbClr val="FFFF00"/>
                </a:solidFill>
                <a:latin typeface="Arial" panose="020B0604020202020204" pitchFamily="34" charset="0"/>
              </a:rPr>
              <a:t>lek</a:t>
            </a:r>
            <a:r>
              <a:rPr lang="en-US" altLang="cs-CZ" sz="2400" dirty="0">
                <a:solidFill>
                  <a:srgbClr val="FFFF00"/>
                </a:solidFill>
                <a:latin typeface="Arial" panose="020B0604020202020204" pitchFamily="34" charset="0"/>
              </a:rPr>
              <a:t>, a dal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</a:rPr>
              <a:t>ší...</a:t>
            </a:r>
            <a:endParaRPr lang="en-US" altLang="cs-CZ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88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A7F1C0-0894-4EC5-8ADD-0BEC8E54C8BD}" type="slidenum">
              <a:rPr lang="cs-CZ" altLang="en-US" sz="1400" smtClean="0"/>
              <a:pPr/>
              <a:t>64</a:t>
            </a:fld>
            <a:endParaRPr lang="cs-CZ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7155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76250"/>
            <a:ext cx="8785225" cy="6048375"/>
          </a:xfrm>
        </p:spPr>
        <p:txBody>
          <a:bodyPr/>
          <a:lstStyle/>
          <a:p>
            <a:pPr eaLnBrk="1" hangingPunct="1">
              <a:defRPr/>
            </a:pPr>
            <a:r>
              <a:rPr lang="cs-CZ" smtClean="0"/>
              <a:t>Automatické stanovení hematologickými analyzátory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FD46BFC-24C8-4586-9241-CB75EF1FFE93}" type="slidenum">
              <a:rPr lang="cs-CZ" altLang="en-US"/>
              <a:pPr/>
              <a:t>7</a:t>
            </a:fld>
            <a:endParaRPr lang="cs-CZ" altLang="en-US"/>
          </a:p>
        </p:txBody>
      </p:sp>
      <p:pic>
        <p:nvPicPr>
          <p:cNvPr id="13315" name="Picture 4" descr="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14538"/>
            <a:ext cx="597693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48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Jak funguje analyzátor ?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800" smtClean="0"/>
              <a:t>- </a:t>
            </a:r>
            <a:r>
              <a:rPr lang="cs-CZ" sz="2800" smtClean="0">
                <a:solidFill>
                  <a:srgbClr val="FFFF00"/>
                </a:solidFill>
              </a:rPr>
              <a:t>impedanční</a:t>
            </a:r>
            <a:r>
              <a:rPr lang="cs-CZ" sz="2800" smtClean="0"/>
              <a:t> – při průchodu částice mezi elektrodami vzroste impedance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400" smtClean="0"/>
              <a:t>- počet impulzů = počet částic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smtClean="0"/>
              <a:t>    - amplituda = objem částice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mtClean="0"/>
              <a:t>   </a:t>
            </a:r>
            <a:r>
              <a:rPr lang="cs-CZ" sz="2800" smtClean="0"/>
              <a:t>    - </a:t>
            </a:r>
            <a:r>
              <a:rPr lang="cs-CZ" sz="2800" smtClean="0">
                <a:solidFill>
                  <a:srgbClr val="FFFF00"/>
                </a:solidFill>
              </a:rPr>
              <a:t>optické</a:t>
            </a:r>
            <a:r>
              <a:rPr lang="cs-CZ" sz="2800" smtClean="0"/>
              <a:t> – při průchodu částice přes fokusovaný světelný paprsek dojde k rozptylu světla</a:t>
            </a:r>
            <a:endParaRPr lang="cs-CZ" smtClean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4B5141F-3F63-456E-B8FF-192479F892C0}" type="slidenum">
              <a:rPr lang="cs-CZ" altLang="en-US"/>
              <a:pPr/>
              <a:t>8</a:t>
            </a:fld>
            <a:endParaRPr lang="cs-CZ" altLang="en-US"/>
          </a:p>
        </p:txBody>
      </p:sp>
      <p:pic>
        <p:nvPicPr>
          <p:cNvPr id="14339" name="Picture 4" descr="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r="1160"/>
          <a:stretch>
            <a:fillRect/>
          </a:stretch>
        </p:blipFill>
        <p:spPr bwMode="auto">
          <a:xfrm>
            <a:off x="4787900" y="1916113"/>
            <a:ext cx="41402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1"/>
          </a:solidFill>
        </p:spPr>
      </p:pic>
      <p:sp>
        <p:nvSpPr>
          <p:cNvPr id="3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CFB0DEA-E3FC-4256-87F0-F1D1EBEBF072}" type="slidenum">
              <a:rPr lang="cs-CZ" altLang="en-US"/>
              <a:pPr/>
              <a:t>9</a:t>
            </a:fld>
            <a:endParaRPr lang="cs-CZ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</TotalTime>
  <Words>1696</Words>
  <Application>Microsoft Office PowerPoint</Application>
  <PresentationFormat>On-screen Show (4:3)</PresentationFormat>
  <Paragraphs>474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Times New Roman</vt:lpstr>
      <vt:lpstr>Wingdings</vt:lpstr>
      <vt:lpstr>Ripple</vt:lpstr>
      <vt:lpstr>Graf</vt:lpstr>
      <vt:lpstr>Základní hematologická vyšetření</vt:lpstr>
      <vt:lpstr>Co vyšetřujeme?</vt:lpstr>
      <vt:lpstr>Přehled metod</vt:lpstr>
      <vt:lpstr>Sedimentace erytrocytů (FW)</vt:lpstr>
      <vt:lpstr>PowerPoint Presentation</vt:lpstr>
      <vt:lpstr>Krevní obraz (KO)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Hemoglobin</vt:lpstr>
      <vt:lpstr>Hematokrit</vt:lpstr>
      <vt:lpstr>Počet erytrocytů</vt:lpstr>
      <vt:lpstr>MCV – mean cell (corpuscular) volume </vt:lpstr>
      <vt:lpstr>MCH – mean cell (corpuscular) hemoglobin</vt:lpstr>
      <vt:lpstr>MCHC – mean cell (corpuscular) hemoglobin concentration</vt:lpstr>
      <vt:lpstr>PowerPoint Presentation</vt:lpstr>
      <vt:lpstr>RDW – red cell distribution width</vt:lpstr>
      <vt:lpstr>Počet retikulocytů</vt:lpstr>
      <vt:lpstr>PowerPoint Presentation</vt:lpstr>
      <vt:lpstr>Počet trombocytů</vt:lpstr>
      <vt:lpstr>Počet leukocytů</vt:lpstr>
      <vt:lpstr>Diferenciální rozpočet leukocytů</vt:lpstr>
      <vt:lpstr>PowerPoint Presentation</vt:lpstr>
      <vt:lpstr>Anémie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Vyšetření metabolizmu železa</vt:lpstr>
      <vt:lpstr>Vyšetření metabolizmu železa</vt:lpstr>
      <vt:lpstr>Vyšetření metabolizmu železa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Hemolytické anémie</vt:lpstr>
      <vt:lpstr>PowerPoint Presentation</vt:lpstr>
      <vt:lpstr>Vyšetření metabolizmu hemoglobinu</vt:lpstr>
      <vt:lpstr>Vyšetření antierytrocytových protilátek (→  dg. autoimunitních hemolytických anémií) </vt:lpstr>
      <vt:lpstr>PowerPoint Presentation</vt:lpstr>
      <vt:lpstr>Imunologická vyšetření</vt:lpstr>
      <vt:lpstr>PowerPoint Presentation</vt:lpstr>
      <vt:lpstr>PowerPoint Presentation</vt:lpstr>
      <vt:lpstr>Vyšetření krevních skupin</vt:lpstr>
      <vt:lpstr>PowerPoint Presentation</vt:lpstr>
      <vt:lpstr>PowerPoint Presentation</vt:lpstr>
      <vt:lpstr>Cytochemie</vt:lpstr>
      <vt:lpstr>Průtoková cytometrie (flow cytometry)</vt:lpstr>
      <vt:lpstr>PowerPoint Presentation</vt:lpstr>
      <vt:lpstr>PowerPoint Presentation</vt:lpstr>
      <vt:lpstr>Bez copyright-u/ Upozornění/ Varování</vt:lpstr>
    </vt:vector>
  </TitlesOfParts>
  <Company>člk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hematologická vyšetření</dc:title>
  <dc:creator>MUDr. Jan Molinský</dc:creator>
  <cp:lastModifiedBy>Marsalek, Petr</cp:lastModifiedBy>
  <cp:revision>117</cp:revision>
  <dcterms:created xsi:type="dcterms:W3CDTF">2006-09-26T17:34:15Z</dcterms:created>
  <dcterms:modified xsi:type="dcterms:W3CDTF">2025-09-22T15:10:59Z</dcterms:modified>
</cp:coreProperties>
</file>