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359" r:id="rId2"/>
    <p:sldId id="375" r:id="rId3"/>
    <p:sldId id="360" r:id="rId4"/>
    <p:sldId id="361" r:id="rId5"/>
    <p:sldId id="306" r:id="rId6"/>
    <p:sldId id="275" r:id="rId7"/>
    <p:sldId id="376" r:id="rId8"/>
    <p:sldId id="308" r:id="rId9"/>
    <p:sldId id="366" r:id="rId10"/>
    <p:sldId id="367" r:id="rId11"/>
    <p:sldId id="368" r:id="rId12"/>
    <p:sldId id="289" r:id="rId13"/>
    <p:sldId id="307" r:id="rId14"/>
    <p:sldId id="309" r:id="rId15"/>
    <p:sldId id="356" r:id="rId16"/>
    <p:sldId id="357" r:id="rId17"/>
    <p:sldId id="270" r:id="rId18"/>
    <p:sldId id="271" r:id="rId19"/>
    <p:sldId id="274" r:id="rId20"/>
    <p:sldId id="272" r:id="rId21"/>
    <p:sldId id="263" r:id="rId22"/>
    <p:sldId id="323" r:id="rId23"/>
    <p:sldId id="355" r:id="rId24"/>
    <p:sldId id="278" r:id="rId25"/>
    <p:sldId id="325" r:id="rId26"/>
    <p:sldId id="300" r:id="rId27"/>
    <p:sldId id="279" r:id="rId28"/>
    <p:sldId id="314" r:id="rId29"/>
    <p:sldId id="316" r:id="rId30"/>
    <p:sldId id="317" r:id="rId31"/>
    <p:sldId id="282" r:id="rId32"/>
    <p:sldId id="311" r:id="rId33"/>
    <p:sldId id="312" r:id="rId34"/>
    <p:sldId id="318" r:id="rId35"/>
    <p:sldId id="319" r:id="rId36"/>
    <p:sldId id="320" r:id="rId37"/>
    <p:sldId id="321" r:id="rId38"/>
    <p:sldId id="301" r:id="rId39"/>
    <p:sldId id="338" r:id="rId40"/>
    <p:sldId id="341" r:id="rId41"/>
    <p:sldId id="344" r:id="rId42"/>
    <p:sldId id="364" r:id="rId43"/>
    <p:sldId id="365" r:id="rId44"/>
    <p:sldId id="378" r:id="rId45"/>
    <p:sldId id="377" r:id="rId46"/>
    <p:sldId id="348" r:id="rId47"/>
    <p:sldId id="349" r:id="rId48"/>
    <p:sldId id="353" r:id="rId49"/>
    <p:sldId id="371" r:id="rId50"/>
    <p:sldId id="351" r:id="rId51"/>
    <p:sldId id="350" r:id="rId52"/>
    <p:sldId id="373" r:id="rId53"/>
    <p:sldId id="374" r:id="rId54"/>
    <p:sldId id="352" r:id="rId55"/>
    <p:sldId id="372" r:id="rId56"/>
    <p:sldId id="358" r:id="rId57"/>
    <p:sldId id="370" r:id="rId58"/>
    <p:sldId id="326" r:id="rId59"/>
    <p:sldId id="328" r:id="rId60"/>
    <p:sldId id="329" r:id="rId61"/>
    <p:sldId id="327" r:id="rId62"/>
    <p:sldId id="330" r:id="rId63"/>
    <p:sldId id="333" r:id="rId64"/>
    <p:sldId id="334" r:id="rId65"/>
    <p:sldId id="335" r:id="rId66"/>
    <p:sldId id="336" r:id="rId67"/>
    <p:sldId id="337" r:id="rId68"/>
    <p:sldId id="379" r:id="rId69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6600"/>
    <a:srgbClr val="00FF00"/>
    <a:srgbClr val="000066"/>
    <a:srgbClr val="006600"/>
    <a:srgbClr val="FFFF00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69850" autoAdjust="0"/>
  </p:normalViewPr>
  <p:slideViewPr>
    <p:cSldViewPr>
      <p:cViewPr varScale="1">
        <p:scale>
          <a:sx n="108" d="100"/>
          <a:sy n="108" d="100"/>
        </p:scale>
        <p:origin x="23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smtClean="0"/>
              <a:t>Klepnutím lze upravit styly předlohy textu.</a:t>
            </a:r>
          </a:p>
          <a:p>
            <a:pPr lvl="1"/>
            <a:r>
              <a:rPr lang="en-US" altLang="cs-CZ" noProof="0" smtClean="0"/>
              <a:t>Druhá úroveň</a:t>
            </a:r>
          </a:p>
          <a:p>
            <a:pPr lvl="2"/>
            <a:r>
              <a:rPr lang="en-US" altLang="cs-CZ" noProof="0" smtClean="0"/>
              <a:t>Třetí úroveň</a:t>
            </a:r>
          </a:p>
          <a:p>
            <a:pPr lvl="3"/>
            <a:r>
              <a:rPr lang="en-US" altLang="cs-CZ" noProof="0" smtClean="0"/>
              <a:t>Čtvrtá úroveň</a:t>
            </a:r>
          </a:p>
          <a:p>
            <a:pPr lvl="4"/>
            <a:r>
              <a:rPr lang="en-US" altLang="cs-CZ" noProof="0" smtClean="0"/>
              <a:t>Pátá úroveň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/>
            </a:lvl1pPr>
          </a:lstStyle>
          <a:p>
            <a:pPr>
              <a:defRPr/>
            </a:pPr>
            <a:fld id="{95223A65-23C4-46C4-9C4E-12B4F0B73F6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J%C3%A1tra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skripta.eu/w/Heparin" TargetMode="External"/><Relationship Id="rId5" Type="http://schemas.openxmlformats.org/officeDocument/2006/relationships/hyperlink" Target="https://www.wikiskripta.eu/w/Koagula%C4%8Dn%C3%AD_faktory" TargetMode="External"/><Relationship Id="rId4" Type="http://schemas.openxmlformats.org/officeDocument/2006/relationships/hyperlink" Target="https://www.wikiskripta.eu/w/Trombin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Von_Willebrand%C5%AFv_faktor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skripta.eu/w/Epistaxe" TargetMode="External"/><Relationship Id="rId5" Type="http://schemas.openxmlformats.org/officeDocument/2006/relationships/hyperlink" Target="https://www.wikiskripta.eu/w/Koagulopatie" TargetMode="External"/><Relationship Id="rId4" Type="http://schemas.openxmlformats.org/officeDocument/2006/relationships/hyperlink" Target="https://www.wikiskripta.eu/w/Autosom%C3%A1ln%C4%9B_dominantn%C3%AD_d%C4%9Bdi%C4%8Dnost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kiskripta.eu/w/HELLP_syndrom" TargetMode="External"/><Relationship Id="rId3" Type="http://schemas.openxmlformats.org/officeDocument/2006/relationships/hyperlink" Target="https://www.wikiskripta.eu/w/Trombus" TargetMode="External"/><Relationship Id="rId7" Type="http://schemas.openxmlformats.org/officeDocument/2006/relationships/hyperlink" Target="https://www.wikiskripta.eu/w/Embolie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skripta.eu/w/N%C3%A1dory" TargetMode="External"/><Relationship Id="rId5" Type="http://schemas.openxmlformats.org/officeDocument/2006/relationships/hyperlink" Target="https://www.wikiskripta.eu/w/Trauma" TargetMode="External"/><Relationship Id="rId4" Type="http://schemas.openxmlformats.org/officeDocument/2006/relationships/hyperlink" Target="https://www.wikiskripta.eu/w/Sepse" TargetMode="External"/><Relationship Id="rId9" Type="http://schemas.openxmlformats.org/officeDocument/2006/relationships/hyperlink" Target="https://www.wikiskripta.eu/w/Eklampsie" TargetMode="Externa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kiskripta.eu/w/Plicn%C3%AD_embolie" TargetMode="External"/><Relationship Id="rId3" Type="http://schemas.openxmlformats.org/officeDocument/2006/relationships/hyperlink" Target="https://www.wikiskripta.eu/w/Mutace" TargetMode="External"/><Relationship Id="rId7" Type="http://schemas.openxmlformats.org/officeDocument/2006/relationships/hyperlink" Target="https://www.wikiskripta.eu/w/Ven%C3%B3zn%C3%AD_tromb%C3%B3zy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skripta.eu/w/Hemokoagulace" TargetMode="External"/><Relationship Id="rId5" Type="http://schemas.openxmlformats.org/officeDocument/2006/relationships/hyperlink" Target="https://omim.org/entry/612309" TargetMode="External"/><Relationship Id="rId10" Type="http://schemas.openxmlformats.org/officeDocument/2006/relationships/hyperlink" Target="https://www.wikiskripta.eu/w/Hormon%C3%A1ln%C3%AD_antikoncepce" TargetMode="External"/><Relationship Id="rId4" Type="http://schemas.openxmlformats.org/officeDocument/2006/relationships/hyperlink" Target="https://www.wikiskripta.eu/w/Gen" TargetMode="External"/><Relationship Id="rId9" Type="http://schemas.openxmlformats.org/officeDocument/2006/relationships/hyperlink" Target="https://www.wikiskripta.eu/w/Homozygot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Tromboxan_A2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Hematologie" TargetMode="External"/><Relationship Id="rId3" Type="http://schemas.openxmlformats.org/officeDocument/2006/relationships/hyperlink" Target="https://cs.wikipedia.org/wiki/Genetick%C3%A1_choroba" TargetMode="External"/><Relationship Id="rId7" Type="http://schemas.openxmlformats.org/officeDocument/2006/relationships/hyperlink" Target="https://cs.wikipedia.org/wiki/Kloub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Sval" TargetMode="External"/><Relationship Id="rId5" Type="http://schemas.openxmlformats.org/officeDocument/2006/relationships/hyperlink" Target="https://cs.wikipedia.org/wiki/Krv%C3%A1cen%C3%AD" TargetMode="External"/><Relationship Id="rId10" Type="http://schemas.openxmlformats.org/officeDocument/2006/relationships/hyperlink" Target="https://cs.wikipedia.org/wiki/Faktor_sr%C3%A1%C5%BElivosti_IX" TargetMode="External"/><Relationship Id="rId4" Type="http://schemas.openxmlformats.org/officeDocument/2006/relationships/hyperlink" Target="https://cs.wikipedia.org/wiki/Sr%C3%A1%C5%BElivost_krve" TargetMode="External"/><Relationship Id="rId9" Type="http://schemas.openxmlformats.org/officeDocument/2006/relationships/hyperlink" Target="https://cs.wikipedia.org/wiki/Faktor_sr%C3%A1%C5%BElivosti_VIII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cs-CZ" u="sng" smtClean="0"/>
              <a:t>Heparin-like molecules</a:t>
            </a:r>
            <a:r>
              <a:rPr lang="en-US" altLang="cs-CZ" smtClean="0"/>
              <a:t> ... a</a:t>
            </a:r>
            <a:r>
              <a:rPr lang="cs-CZ" altLang="cs-CZ" smtClean="0"/>
              <a:t>k</a:t>
            </a:r>
            <a:r>
              <a:rPr lang="en-US" altLang="cs-CZ" smtClean="0"/>
              <a:t>tiv</a:t>
            </a:r>
            <a:r>
              <a:rPr lang="cs-CZ" altLang="cs-CZ" smtClean="0"/>
              <a:t>ují</a:t>
            </a:r>
            <a:r>
              <a:rPr lang="en-US" altLang="cs-CZ" smtClean="0"/>
              <a:t> anti-thrombin III (ina</a:t>
            </a:r>
            <a:r>
              <a:rPr lang="cs-CZ" altLang="cs-CZ" smtClean="0"/>
              <a:t>ktivuje aktivní proteázy</a:t>
            </a:r>
            <a:r>
              <a:rPr lang="en-US" altLang="cs-CZ" smtClean="0"/>
              <a:t>)…</a:t>
            </a:r>
            <a:endParaRPr lang="cs-CZ" altLang="cs-CZ" smtClean="0"/>
          </a:p>
          <a:p>
            <a:r>
              <a:rPr lang="cs-CZ" altLang="cs-CZ" b="1" smtClean="0"/>
              <a:t>Antitrombin III</a:t>
            </a:r>
            <a:r>
              <a:rPr lang="cs-CZ" altLang="cs-CZ" smtClean="0"/>
              <a:t> je glykoprotein tvořený v </a:t>
            </a:r>
            <a:r>
              <a:rPr lang="cs-CZ" altLang="cs-CZ" smtClean="0">
                <a:hlinkClick r:id="rId3" tooltip="Játra"/>
              </a:rPr>
              <a:t>játrech</a:t>
            </a:r>
            <a:r>
              <a:rPr lang="cs-CZ" altLang="cs-CZ" smtClean="0"/>
              <a:t>. Jedná se o antikoagulační látku, která inaktivuje </a:t>
            </a:r>
            <a:r>
              <a:rPr lang="cs-CZ" altLang="cs-CZ" smtClean="0">
                <a:hlinkClick r:id="rId4" tooltip="Trombin"/>
              </a:rPr>
              <a:t>trombin</a:t>
            </a:r>
            <a:r>
              <a:rPr lang="cs-CZ" altLang="cs-CZ" smtClean="0"/>
              <a:t> a některé další </a:t>
            </a:r>
            <a:r>
              <a:rPr lang="cs-CZ" altLang="cs-CZ" smtClean="0">
                <a:hlinkClick r:id="rId5" tooltip="Koagulační faktory"/>
              </a:rPr>
              <a:t>koagulační faktory</a:t>
            </a:r>
            <a:r>
              <a:rPr lang="cs-CZ" altLang="cs-CZ" smtClean="0"/>
              <a:t> (IX, X, XI a XII). Antikoagulační účinek antitrombinu III se mnohonásobně zvyšuje v přítomnosti </a:t>
            </a:r>
            <a:r>
              <a:rPr lang="cs-CZ" altLang="cs-CZ" smtClean="0">
                <a:hlinkClick r:id="rId6" tooltip="Heparin"/>
              </a:rPr>
              <a:t>heparinu</a:t>
            </a:r>
            <a:r>
              <a:rPr lang="cs-CZ" altLang="cs-CZ" smtClean="0"/>
              <a:t>, se kterým antitrombin III vytváří komplexy.</a:t>
            </a:r>
          </a:p>
          <a:p>
            <a:r>
              <a:rPr lang="en-US" altLang="cs-CZ" u="sng" smtClean="0"/>
              <a:t>Thrombomodulin</a:t>
            </a:r>
            <a:r>
              <a:rPr lang="en-US" altLang="cs-CZ" smtClean="0"/>
              <a:t> ... </a:t>
            </a:r>
            <a:r>
              <a:rPr lang="cs-CZ" altLang="cs-CZ" smtClean="0"/>
              <a:t>mění specificitu trombinu (aktivuje protein C, který inaktivuje faktor Va a VIIIa)</a:t>
            </a:r>
          </a:p>
          <a:p>
            <a:r>
              <a:rPr lang="cs-CZ" altLang="cs-CZ" smtClean="0"/>
              <a:t>Trombomodulin, CD141 nebo BDCA-3 je integrální membránový protein exprimovaný na povrchu endoteliálních buněk a slouží jako kofaktor trombinu. Snižuje koagulaci krve přeměnou trombinu na antikoagulační enzym z prokoagulačního enzymu</a:t>
            </a:r>
          </a:p>
          <a:p>
            <a:endParaRPr lang="cs-CZ" altLang="cs-CZ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E5688C-10DA-450C-985B-E550A4FB8444}" type="slidenum">
              <a:rPr lang="en-US" altLang="cs-CZ" sz="1300" smtClean="0"/>
              <a:pPr/>
              <a:t>13</a:t>
            </a:fld>
            <a:endParaRPr lang="en-US" altLang="cs-CZ" sz="13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obecné označení pro onemocnění kloubu, někdy jako opak k artritidě se zdůrazněním nezánětlivého charakteru,</a:t>
            </a:r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A43CE6-B16F-4D10-969D-A84F25C7326C}" type="slidenum">
              <a:rPr lang="en-US" altLang="cs-CZ" sz="1300" smtClean="0"/>
              <a:pPr/>
              <a:t>46</a:t>
            </a:fld>
            <a:endParaRPr lang="en-US" altLang="cs-CZ" sz="13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Trombocytopenie – aplasie, MDS, pokročilá fáze myeloproliferativních onemocnění</a:t>
            </a:r>
          </a:p>
          <a:p>
            <a:pPr eaLnBrk="1" hangingPunct="1"/>
            <a:r>
              <a:rPr lang="cs-CZ" altLang="cs-CZ" smtClean="0"/>
              <a:t>Poléková trombocytopenie – útlum KD nebo vznik protilátek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Petechie – drobný únik krve v kůži nebo sliznici, červená skvrnka do velikosti 2mm – zažloutlé okolí = degradace hemoglobinu. Splývání petechií se označuje jako purpura. Typické pro poruchy primární hemostázy. Časté kolem kotníku – hydrostatický tlak krevního sloupce, tlak od ponožek</a:t>
            </a:r>
          </a:p>
          <a:p>
            <a:endParaRPr lang="cs-CZ" altLang="cs-CZ" smtClean="0"/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C696053-86FA-4362-97F3-1D0868D53591}" type="slidenum">
              <a:rPr lang="en-US" altLang="cs-CZ" sz="1300" smtClean="0"/>
              <a:pPr/>
              <a:t>47</a:t>
            </a:fld>
            <a:endParaRPr lang="en-US" altLang="cs-CZ" sz="13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Vaskulitida dětského věku s postižením drobných cév; často po infekcích nebo jako alergická reakce (štípnutí hmyzem, alergeny v jídle, chlad), zánět způsobený IgA (nálezy – hromadění na postižených místech) + aktivace komplementu, postihuje častěji chlapce. Cévy kůže, kloubů, ledvin, trávícího ústrojí – projevuje se purpurou resp. exantémem (80 %) – hmatná purpura, nejčastěji na hýždích a dolních končetinách, artritidou a bolestí kloubů – obvykle dočasnou, otokem měkkých tkání rukou, nohou, šourku, okultním krvácením do střev s kolikou, proteinurií a hematurií</a:t>
            </a:r>
          </a:p>
          <a:p>
            <a:endParaRPr lang="cs-CZ" altLang="cs-CZ" smtClean="0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FDA601-4428-4A66-9963-26509090B422}" type="slidenum">
              <a:rPr lang="en-US" altLang="cs-CZ" sz="1300" smtClean="0"/>
              <a:pPr/>
              <a:t>48</a:t>
            </a:fld>
            <a:endParaRPr lang="en-US" altLang="cs-CZ" sz="13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b="1" smtClean="0">
                <a:solidFill>
                  <a:srgbClr val="212529"/>
                </a:solidFill>
                <a:latin typeface="-apple-system"/>
              </a:rPr>
              <a:t>Von Willebrandova choroba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 je jedno z nejčastějších vrozených onemocnění srážlivosti krve. Postihuje 1 člověka z 1000 (ženy stejně často jako muže). Převážně jde ale o lehká onemocnění bez závažnějších klinických projevů. Příčina nedostatek nebo špatná funkce </a:t>
            </a:r>
            <a:r>
              <a:rPr lang="cs-CZ" altLang="cs-CZ" smtClean="0">
                <a:solidFill>
                  <a:srgbClr val="007BFF"/>
                </a:solidFill>
                <a:latin typeface="-apple-system"/>
                <a:hlinkClick r:id="rId3" tooltip="Von Willebrandův faktor"/>
              </a:rPr>
              <a:t>von Willebrandova faktoru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 (vWF).</a:t>
            </a:r>
          </a:p>
          <a:p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/>
            </a:r>
            <a:br>
              <a:rPr lang="cs-CZ" altLang="cs-CZ" smtClean="0">
                <a:solidFill>
                  <a:srgbClr val="212529"/>
                </a:solidFill>
                <a:latin typeface="-apple-system"/>
              </a:rPr>
            </a:br>
            <a:r>
              <a:rPr lang="cs-CZ" altLang="cs-CZ" b="1" smtClean="0">
                <a:solidFill>
                  <a:srgbClr val="007BFF"/>
                </a:solidFill>
                <a:latin typeface="-apple-system"/>
                <a:hlinkClick r:id="rId4" tooltip="Autosomálně dominantní dědičnost"/>
              </a:rPr>
              <a:t>autozomálně dominantně dědičná</a:t>
            </a:r>
            <a:r>
              <a:rPr lang="cs-CZ" altLang="cs-CZ" b="1" smtClean="0">
                <a:solidFill>
                  <a:srgbClr val="212529"/>
                </a:solidFill>
                <a:latin typeface="-apple-system"/>
              </a:rPr>
              <a:t> mutace genu kódujícího množství, funkčnost a strukturu vWF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 </a:t>
            </a:r>
            <a:r>
              <a:rPr lang="cs-CZ" altLang="cs-CZ" b="1" smtClean="0">
                <a:solidFill>
                  <a:srgbClr val="212529"/>
                </a:solidFill>
                <a:latin typeface="-apple-system"/>
              </a:rPr>
              <a:t>→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 porušení funkce destiček, neschopnost vázat plazmatický faktor VIII</a:t>
            </a:r>
          </a:p>
          <a:p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vWF nepatří mezi plazmatické faktory </a:t>
            </a:r>
            <a:r>
              <a:rPr lang="cs-CZ" altLang="cs-CZ" b="1" smtClean="0">
                <a:solidFill>
                  <a:srgbClr val="212529"/>
                </a:solidFill>
                <a:latin typeface="-apple-system"/>
              </a:rPr>
              <a:t>→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 nejedná se o </a:t>
            </a:r>
            <a:r>
              <a:rPr lang="cs-CZ" altLang="cs-CZ" smtClean="0">
                <a:solidFill>
                  <a:srgbClr val="007BFF"/>
                </a:solidFill>
                <a:latin typeface="-apple-system"/>
                <a:hlinkClick r:id="rId5" tooltip="Koagulopatie"/>
              </a:rPr>
              <a:t>koagulopatii</a:t>
            </a:r>
            <a:endParaRPr lang="cs-CZ" altLang="cs-CZ" smtClean="0">
              <a:solidFill>
                <a:srgbClr val="212529"/>
              </a:solidFill>
              <a:latin typeface="-apple-system"/>
            </a:endParaRPr>
          </a:p>
          <a:p>
            <a:pPr>
              <a:buFontTx/>
              <a:buChar char="•"/>
            </a:pP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narušeno srážení krve – časté krvácení z nosu (</a:t>
            </a:r>
            <a:r>
              <a:rPr lang="cs-CZ" altLang="cs-CZ" smtClean="0">
                <a:solidFill>
                  <a:srgbClr val="007BFF"/>
                </a:solidFill>
                <a:latin typeface="-apple-system"/>
                <a:hlinkClick r:id="rId6" tooltip="Epistaxe"/>
              </a:rPr>
              <a:t>epistaxe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), zvýšená tvorba modřin, silnější menstruační krvácení, může být krev v moči a ve stolici, u těžkých forem krvácení do kloubů.</a:t>
            </a:r>
          </a:p>
          <a:p>
            <a:endParaRPr lang="cs-CZ" altLang="cs-CZ" smtClean="0"/>
          </a:p>
        </p:txBody>
      </p:sp>
      <p:sp>
        <p:nvSpPr>
          <p:cNvPr id="65540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2BDD52-79C1-47DF-B2FD-2ACA6E1F4A89}" type="slidenum">
              <a:rPr lang="cs-CZ" altLang="cs-CZ" sz="1200" smtClean="0"/>
              <a:pPr/>
              <a:t>49</a:t>
            </a:fld>
            <a:endParaRPr lang="cs-CZ" altLang="cs-CZ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Keloid neboli keloidní jizva je nekontrolované zmnožení kolagenních součástí kůže.</a:t>
            </a:r>
          </a:p>
        </p:txBody>
      </p:sp>
      <p:sp>
        <p:nvSpPr>
          <p:cNvPr id="675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D951C0-58F3-4397-AA47-0F97359C554F}" type="slidenum">
              <a:rPr lang="en-US" altLang="cs-CZ" sz="1300" smtClean="0"/>
              <a:pPr/>
              <a:t>50</a:t>
            </a:fld>
            <a:endParaRPr lang="en-US" altLang="cs-CZ" sz="13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b="1" smtClean="0">
                <a:solidFill>
                  <a:srgbClr val="212529"/>
                </a:solidFill>
                <a:latin typeface="-apple-system"/>
              </a:rPr>
              <a:t>Diseminovaná intravaskulární koagulace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 (</a:t>
            </a:r>
            <a:r>
              <a:rPr lang="cs-CZ" altLang="cs-CZ" b="1" smtClean="0">
                <a:solidFill>
                  <a:srgbClr val="212529"/>
                </a:solidFill>
                <a:latin typeface="-apple-system"/>
              </a:rPr>
              <a:t>DIC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, lat. </a:t>
            </a:r>
            <a:r>
              <a:rPr lang="cs-CZ" altLang="cs-CZ" i="1" smtClean="0">
                <a:solidFill>
                  <a:srgbClr val="212529"/>
                </a:solidFill>
                <a:latin typeface="-apple-system"/>
              </a:rPr>
              <a:t>dis-sēmināta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 – </a:t>
            </a:r>
            <a:r>
              <a:rPr lang="cs-CZ" altLang="cs-CZ" i="1" smtClean="0">
                <a:solidFill>
                  <a:srgbClr val="212529"/>
                </a:solidFill>
                <a:latin typeface="-apple-system"/>
              </a:rPr>
              <a:t>roze-setá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) je získaný stav vyznačující se patologicky zvýšenou koagulační aktivitou s tvorbou </a:t>
            </a:r>
            <a:r>
              <a:rPr lang="cs-CZ" altLang="cs-CZ" smtClean="0">
                <a:solidFill>
                  <a:srgbClr val="007BFF"/>
                </a:solidFill>
                <a:latin typeface="-apple-system"/>
                <a:hlinkClick r:id="rId3" tooltip="Trombus"/>
              </a:rPr>
              <a:t>trombů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 v periferní cirkulaci a postupným </a:t>
            </a:r>
            <a:r>
              <a:rPr lang="cs-CZ" altLang="cs-CZ" b="1" smtClean="0">
                <a:solidFill>
                  <a:srgbClr val="212529"/>
                </a:solidFill>
                <a:latin typeface="-apple-system"/>
              </a:rPr>
              <a:t>vyčerpáním koagulačních faktorů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, který následně vede k </a:t>
            </a:r>
            <a:r>
              <a:rPr lang="cs-CZ" altLang="cs-CZ" b="1" smtClean="0">
                <a:solidFill>
                  <a:srgbClr val="212529"/>
                </a:solidFill>
                <a:latin typeface="-apple-system"/>
              </a:rPr>
              <a:t>zvýšení krvácivosti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. Vyskytuje se jak v akutní tak i v chronické formě. </a:t>
            </a:r>
            <a:r>
              <a:rPr lang="cs-CZ" altLang="cs-CZ" smtClean="0"/>
              <a:t>Rizikové faktory zapříčiňující vznik DIC</a:t>
            </a:r>
            <a:r>
              <a:rPr lang="cs-CZ" altLang="cs-CZ" smtClean="0">
                <a:solidFill>
                  <a:srgbClr val="007BFF"/>
                </a:solidFill>
                <a:latin typeface="-apple-system"/>
                <a:hlinkClick r:id="rId4" tooltip="Sepse"/>
              </a:rPr>
              <a:t>sepse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,</a:t>
            </a:r>
          </a:p>
          <a:p>
            <a:pPr>
              <a:buFontTx/>
              <a:buChar char="•"/>
            </a:pPr>
            <a:r>
              <a:rPr lang="cs-CZ" altLang="cs-CZ" smtClean="0">
                <a:solidFill>
                  <a:srgbClr val="007BFF"/>
                </a:solidFill>
                <a:latin typeface="-apple-system"/>
                <a:hlinkClick r:id="rId5" tooltip="Trauma"/>
              </a:rPr>
              <a:t>trauma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, především neurotrauma,</a:t>
            </a:r>
          </a:p>
          <a:p>
            <a:pPr>
              <a:buFontTx/>
              <a:buChar char="•"/>
            </a:pPr>
            <a:r>
              <a:rPr lang="cs-CZ" altLang="cs-CZ" smtClean="0">
                <a:solidFill>
                  <a:srgbClr val="007BFF"/>
                </a:solidFill>
                <a:latin typeface="-apple-system"/>
                <a:hlinkClick r:id="rId6" tooltip="Nádory"/>
              </a:rPr>
              <a:t>nádorové onemocnění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,</a:t>
            </a:r>
          </a:p>
          <a:p>
            <a:pPr>
              <a:buFontTx/>
              <a:buChar char="•"/>
            </a:pP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těžká potransfusní reakce,</a:t>
            </a:r>
          </a:p>
          <a:p>
            <a:pPr>
              <a:buFontTx/>
              <a:buChar char="•"/>
            </a:pP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revmatologické onemocnění,</a:t>
            </a:r>
          </a:p>
          <a:p>
            <a:pPr>
              <a:buFontTx/>
              <a:buChar char="•"/>
            </a:pP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gynekologicko-porodnické komplikace: </a:t>
            </a:r>
            <a:r>
              <a:rPr lang="cs-CZ" altLang="cs-CZ" smtClean="0">
                <a:solidFill>
                  <a:srgbClr val="007BFF"/>
                </a:solidFill>
                <a:latin typeface="-apple-system"/>
                <a:hlinkClick r:id="rId7" tooltip="Embolie"/>
              </a:rPr>
              <a:t>embolie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 plodové vody, abrupce placenty, </a:t>
            </a:r>
            <a:r>
              <a:rPr lang="cs-CZ" altLang="cs-CZ" smtClean="0">
                <a:solidFill>
                  <a:srgbClr val="007BFF"/>
                </a:solidFill>
                <a:latin typeface="-apple-system"/>
                <a:hlinkClick r:id="rId8" tooltip="HELLP syndrom"/>
              </a:rPr>
              <a:t>HELLP syndrom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, </a:t>
            </a:r>
            <a:r>
              <a:rPr lang="cs-CZ" altLang="cs-CZ" smtClean="0">
                <a:solidFill>
                  <a:srgbClr val="007BFF"/>
                </a:solidFill>
                <a:latin typeface="-apple-system"/>
                <a:hlinkClick r:id="rId9" tooltip="Eklampsie"/>
              </a:rPr>
              <a:t>eklampsie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, syndrom mrtvého plodu;</a:t>
            </a:r>
          </a:p>
          <a:p>
            <a:endParaRPr lang="cs-CZ" altLang="cs-CZ" smtClean="0"/>
          </a:p>
        </p:txBody>
      </p:sp>
      <p:sp>
        <p:nvSpPr>
          <p:cNvPr id="70660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54C521-183E-42B8-8DD0-3199A41E9B9C}" type="slidenum">
              <a:rPr lang="cs-CZ" altLang="cs-CZ" sz="1200" smtClean="0"/>
              <a:pPr/>
              <a:t>52</a:t>
            </a:fld>
            <a:endParaRPr lang="cs-CZ" altLang="cs-CZ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b="1" smtClean="0">
                <a:solidFill>
                  <a:srgbClr val="212529"/>
                </a:solidFill>
                <a:latin typeface="-apple-system"/>
              </a:rPr>
              <a:t>Leidenská mutace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 je </a:t>
            </a:r>
            <a:r>
              <a:rPr lang="cs-CZ" altLang="cs-CZ" b="1" smtClean="0">
                <a:solidFill>
                  <a:srgbClr val="212529"/>
                </a:solidFill>
                <a:latin typeface="-apple-system"/>
              </a:rPr>
              <a:t>autosomálně dominantně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 dědičná bodová </a:t>
            </a:r>
            <a:r>
              <a:rPr lang="cs-CZ" altLang="cs-CZ" smtClean="0">
                <a:solidFill>
                  <a:srgbClr val="007BFF"/>
                </a:solidFill>
                <a:latin typeface="-apple-system"/>
                <a:hlinkClick r:id="rId3" tooltip="Mutace"/>
              </a:rPr>
              <a:t>mutace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 v </a:t>
            </a:r>
            <a:r>
              <a:rPr lang="cs-CZ" altLang="cs-CZ" smtClean="0">
                <a:solidFill>
                  <a:srgbClr val="007BFF"/>
                </a:solidFill>
                <a:latin typeface="-apple-system"/>
                <a:hlinkClick r:id="rId4" tooltip="Gen"/>
              </a:rPr>
              <a:t>genu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 pro </a:t>
            </a:r>
            <a:r>
              <a:rPr lang="cs-CZ" altLang="cs-CZ" b="1" smtClean="0">
                <a:solidFill>
                  <a:srgbClr val="212529"/>
                </a:solidFill>
                <a:latin typeface="-apple-system"/>
              </a:rPr>
              <a:t>hemokoagulační faktor V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 (OMIM </a:t>
            </a:r>
            <a:r>
              <a:rPr lang="cs-CZ" altLang="cs-CZ" smtClean="0">
                <a:solidFill>
                  <a:srgbClr val="007BFF"/>
                </a:solidFill>
                <a:latin typeface="-apple-system"/>
                <a:hlinkClick r:id="rId5"/>
              </a:rPr>
              <a:t>612309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), při níž dochází k poruše </a:t>
            </a:r>
            <a:r>
              <a:rPr lang="cs-CZ" altLang="cs-CZ" smtClean="0">
                <a:solidFill>
                  <a:srgbClr val="007BFF"/>
                </a:solidFill>
                <a:latin typeface="-apple-system"/>
                <a:hlinkClick r:id="rId6" tooltip="Hemokoagulace"/>
              </a:rPr>
              <a:t>koagulačního systému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 − krevní srážlivost je zvýšená, tzv. </a:t>
            </a:r>
            <a:r>
              <a:rPr lang="cs-CZ" altLang="cs-CZ" b="1" smtClean="0">
                <a:solidFill>
                  <a:srgbClr val="212529"/>
                </a:solidFill>
                <a:latin typeface="-apple-system"/>
              </a:rPr>
              <a:t>trombofilní stav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. Projevuje se trombofilními komplikacemi, nejčastěji </a:t>
            </a:r>
            <a:r>
              <a:rPr lang="cs-CZ" altLang="cs-CZ" u="sng" smtClean="0">
                <a:solidFill>
                  <a:srgbClr val="007BFF"/>
                </a:solidFill>
                <a:latin typeface="-apple-system"/>
                <a:hlinkClick r:id="rId7"/>
              </a:rPr>
              <a:t>trombózami žil dolních končetin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 s rizikem následné </a:t>
            </a:r>
            <a:r>
              <a:rPr lang="cs-CZ" altLang="cs-CZ" smtClean="0">
                <a:solidFill>
                  <a:srgbClr val="007BFF"/>
                </a:solidFill>
                <a:latin typeface="-apple-system"/>
                <a:hlinkClick r:id="rId8" tooltip="Plicní embolie"/>
              </a:rPr>
              <a:t>plicní embolie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.</a:t>
            </a:r>
          </a:p>
          <a:p>
            <a:endParaRPr lang="cs-CZ" altLang="cs-CZ" smtClean="0">
              <a:solidFill>
                <a:srgbClr val="212529"/>
              </a:solidFill>
              <a:latin typeface="-apple-system"/>
            </a:endParaRPr>
          </a:p>
          <a:p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Leidenská mutace je nejčastější genetická porucha koagulačního systému s prevalencí 5 % v evropské populaci. Heterozygoti mají riziko žilní trombózy </a:t>
            </a:r>
            <a:r>
              <a:rPr lang="cs-CZ" altLang="cs-CZ" b="1" smtClean="0">
                <a:solidFill>
                  <a:srgbClr val="212529"/>
                </a:solidFill>
                <a:latin typeface="-apple-system"/>
              </a:rPr>
              <a:t>5−10 krát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 vyšší. U </a:t>
            </a:r>
            <a:r>
              <a:rPr lang="cs-CZ" altLang="cs-CZ" b="1" smtClean="0">
                <a:solidFill>
                  <a:srgbClr val="007BFF"/>
                </a:solidFill>
                <a:latin typeface="-apple-system"/>
                <a:hlinkClick r:id="rId9" tooltip="Homozygot"/>
              </a:rPr>
              <a:t>homozygotů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 je pravděpodobnost trombofilních komplikací vyšší </a:t>
            </a:r>
            <a:r>
              <a:rPr lang="cs-CZ" altLang="cs-CZ" b="1" smtClean="0">
                <a:solidFill>
                  <a:srgbClr val="212529"/>
                </a:solidFill>
                <a:latin typeface="-apple-system"/>
              </a:rPr>
              <a:t>80−100 krát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. Mnohonásobně vyšší riziko pro dívky s leidenskou mutací vzniká při užívání </a:t>
            </a:r>
            <a:r>
              <a:rPr lang="cs-CZ" altLang="cs-CZ" b="1" smtClean="0">
                <a:solidFill>
                  <a:srgbClr val="007BFF"/>
                </a:solidFill>
                <a:latin typeface="-apple-system"/>
                <a:hlinkClick r:id="rId10" tooltip="Hormonální antikoncepce"/>
              </a:rPr>
              <a:t>hormonální antikoncepce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 (estrogenní). </a:t>
            </a:r>
            <a:endParaRPr lang="cs-CZ" altLang="cs-CZ" smtClean="0"/>
          </a:p>
        </p:txBody>
      </p:sp>
      <p:sp>
        <p:nvSpPr>
          <p:cNvPr id="72708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E521D68-AB5D-46EB-8E2F-AA1A59EB324A}" type="slidenum">
              <a:rPr lang="cs-CZ" altLang="cs-CZ" sz="1200" smtClean="0"/>
              <a:pPr/>
              <a:t>53</a:t>
            </a:fld>
            <a:endParaRPr lang="cs-CZ" altLang="cs-CZ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/>
              <a:t>Plazma pro koagulační vyšetření musí být oddělena od krevních buněk nejpozději do 2 hodin po odběru. Čerstvá plazma by měla být zpracována nejpozději do 4 – 6 hodin od odběru, Centrifugace z krve za standardizovaných podmínek – 15min, RT, 2000-2500g</a:t>
            </a:r>
          </a:p>
          <a:p>
            <a:pPr eaLnBrk="1" hangingPunct="1"/>
            <a:r>
              <a:rPr lang="cs-CZ" altLang="cs-CZ" smtClean="0"/>
              <a:t>Monochromatické světelné záření prochází kyvetou se směsí krevní plazmy a reagencie, která na fotobuňku propouští nebo odráží jen určité množství záření. Optická hustota dopadajícího záření odráží vlastnosti média v aktuálním stavu koagulačního děje. Měří se snížení optické hustoty po vytvoření fibrinového vlákna nebo koagula.(5) Automatický koagulometr detekuje změnu turbidity při vlnové délce 660 nm.</a:t>
            </a:r>
          </a:p>
          <a:p>
            <a:pPr eaLnBrk="1" hangingPunct="1"/>
            <a:endParaRPr lang="cs-CZ" altLang="cs-CZ" smtClean="0"/>
          </a:p>
        </p:txBody>
      </p:sp>
      <p:sp>
        <p:nvSpPr>
          <p:cNvPr id="75780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1EB96AC-6DCD-4EE6-BD5B-32E42E7835B7}" type="slidenum">
              <a:rPr lang="cs-CZ" altLang="cs-CZ" sz="1200" smtClean="0"/>
              <a:pPr/>
              <a:t>55</a:t>
            </a:fld>
            <a:endParaRPr lang="cs-CZ" altLang="cs-CZ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Tromboplastin…jeden z koagulačních faktorů (č. III, tkáňový faktor) uvolňující se z tkání a aktivující krevní srážení při jejich poškození. Aktivuje tzv. zevní cestu koagulační kaskády (systém zevního faktoru, TFP)</a:t>
            </a:r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5081EEB-0281-4602-88E0-75626F74757F}" type="slidenum">
              <a:rPr lang="en-US" altLang="cs-CZ" sz="1300" smtClean="0"/>
              <a:pPr/>
              <a:t>58</a:t>
            </a:fld>
            <a:endParaRPr lang="en-US" altLang="cs-CZ" sz="13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b="1" smtClean="0"/>
              <a:t>A</a:t>
            </a:r>
          </a:p>
          <a:p>
            <a:r>
              <a:rPr lang="cs-CZ" altLang="cs-CZ" smtClean="0"/>
              <a:t>Při teplotě 37°C je do dekalcifikované plazmy je přidán </a:t>
            </a:r>
            <a:r>
              <a:rPr lang="cs-CZ" altLang="cs-CZ" b="1" smtClean="0"/>
              <a:t>kaolin - kefalinový komplex</a:t>
            </a:r>
            <a:r>
              <a:rPr lang="cs-CZ" altLang="cs-CZ" smtClean="0"/>
              <a:t> (kefalin - fosfolipid z králičího mozku) spolu s přebytkem vápenatých iontů. Kaolin zde představuje záporně nabitý povrch aktivující vnitřní cestu a kefalin funguje jako </a:t>
            </a:r>
            <a:r>
              <a:rPr lang="cs-CZ" altLang="cs-CZ" b="1" smtClean="0"/>
              <a:t>parciální tromboplastin</a:t>
            </a:r>
            <a:r>
              <a:rPr lang="cs-CZ" altLang="cs-CZ" smtClean="0"/>
              <a:t>(nemá nic společného s tkáňovým tromboplastinem!), t.j. vlastně náhražka </a:t>
            </a:r>
            <a:r>
              <a:rPr lang="cs-CZ" altLang="cs-CZ" b="1" smtClean="0"/>
              <a:t>destičkového fosfolipidu</a:t>
            </a:r>
            <a:r>
              <a:rPr lang="cs-CZ" altLang="cs-CZ" smtClean="0"/>
              <a:t>, nutného k aktivaci </a:t>
            </a:r>
            <a:r>
              <a:rPr lang="cs-CZ" altLang="cs-CZ" b="1" smtClean="0"/>
              <a:t>faktoru X</a:t>
            </a:r>
            <a:r>
              <a:rPr lang="cs-CZ" altLang="cs-CZ" smtClean="0"/>
              <a:t>. Tímto způsobem se aktivuje vnitřní a poté společná cesta. Měří se čas do vzniku fibrinové sraženiny.</a:t>
            </a:r>
            <a:r>
              <a:rPr lang="cs-CZ" altLang="cs-CZ" b="1" smtClean="0"/>
              <a:t>PTT</a:t>
            </a:r>
            <a:r>
              <a:rPr lang="cs-CZ" altLang="cs-CZ" smtClean="0"/>
              <a:t> (</a:t>
            </a:r>
            <a:r>
              <a:rPr lang="cs-CZ" altLang="cs-CZ" i="1" smtClean="0"/>
              <a:t>activated partial thromboplastin time</a:t>
            </a:r>
            <a:r>
              <a:rPr lang="cs-CZ" altLang="cs-CZ" smtClean="0"/>
              <a:t>, aktivovaný částečný tromboplastinový čas)</a:t>
            </a:r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9E6AF7-B319-48B1-82BA-564E57C2E5E5}" type="slidenum">
              <a:rPr lang="en-US" altLang="cs-CZ" sz="1300" smtClean="0"/>
              <a:pPr/>
              <a:t>59</a:t>
            </a:fld>
            <a:endParaRPr lang="en-US" altLang="cs-CZ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Plazmin je syntetizován jako plazminogen (zymogen), který je uvolňován do krevního oběhu.</a:t>
            </a:r>
          </a:p>
          <a:p>
            <a:r>
              <a:rPr lang="cs-CZ" altLang="cs-CZ" smtClean="0"/>
              <a:t>Plazmin je důležitý enzym, serinová proteáza (EC 3.4.21.7) přítomná v krvi, která odbourává řadu proteinů krevní plazmy.</a:t>
            </a:r>
          </a:p>
          <a:p>
            <a:endParaRPr lang="cs-CZ" altLang="cs-CZ" smtClean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96374A-33F9-43DA-A65C-05FB154E8B81}" type="slidenum">
              <a:rPr lang="en-US" altLang="cs-CZ" sz="1300" smtClean="0"/>
              <a:pPr/>
              <a:t>14</a:t>
            </a:fld>
            <a:endParaRPr lang="en-US" altLang="cs-CZ" sz="13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b="1" smtClean="0"/>
              <a:t>D</a:t>
            </a:r>
            <a:r>
              <a:rPr lang="cs-CZ" altLang="cs-CZ" smtClean="0"/>
              <a:t>-</a:t>
            </a:r>
            <a:r>
              <a:rPr lang="cs-CZ" altLang="cs-CZ" b="1" smtClean="0"/>
              <a:t>dimer</a:t>
            </a:r>
            <a:r>
              <a:rPr lang="cs-CZ" altLang="cs-CZ" smtClean="0"/>
              <a:t> je fragment proteinu, který vzniká, když enzym plazmin odbourává fibrinovou sraženinu stabilizovanou příčnými vazbami</a:t>
            </a:r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E56E9F2-DC12-4A96-8ADF-5B86488CC87E}" type="slidenum">
              <a:rPr lang="en-US" altLang="cs-CZ" sz="1300" smtClean="0"/>
              <a:pPr/>
              <a:t>63</a:t>
            </a:fld>
            <a:endParaRPr lang="en-US" altLang="cs-CZ" sz="13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test na vyšetření doby krvácivosti srov. BT. Provádí se standardním vpichem do ušního lalůčku. Krvácení by mělo ustat do 5 minut. Testuje vytvoření primární destičkové zátky. Odráží zejm. počet a funkční stav trombocytů, popř. nedostatek von Willebrandova faktoru. Je normální u většiny koagulopatií.</a:t>
            </a:r>
          </a:p>
        </p:txBody>
      </p:sp>
      <p:sp>
        <p:nvSpPr>
          <p:cNvPr id="890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A3B2EB-BB1F-470C-8757-222AA2087EFD}" type="slidenum">
              <a:rPr lang="en-US" altLang="cs-CZ" sz="1300" smtClean="0"/>
              <a:pPr/>
              <a:t>64</a:t>
            </a:fld>
            <a:endParaRPr lang="en-US" altLang="cs-CZ" sz="13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Vazokonstrikční substance tvořené endotelem zahrnují endothelin-1 (ET-1) a </a:t>
            </a:r>
            <a:r>
              <a:rPr lang="cs-CZ" altLang="cs-CZ" smtClean="0">
                <a:solidFill>
                  <a:srgbClr val="007BFF"/>
                </a:solidFill>
                <a:latin typeface="-apple-system"/>
                <a:hlinkClick r:id="rId3" tooltip="Tromboxan A2"/>
              </a:rPr>
              <a:t>tromboxan A</a:t>
            </a:r>
            <a:r>
              <a:rPr lang="cs-CZ" altLang="cs-CZ" baseline="-25000" smtClean="0">
                <a:solidFill>
                  <a:srgbClr val="007BFF"/>
                </a:solidFill>
                <a:latin typeface="-apple-system"/>
                <a:hlinkClick r:id="rId3" tooltip="Tromboxan A2"/>
              </a:rPr>
              <a:t>2</a:t>
            </a:r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. Produkce endotelinu (peptid) je stimulována volnými kyslíkovými radikály (poškození buněk) a také trombinem. Je tvořen buňkami endotelu.</a:t>
            </a:r>
          </a:p>
          <a:p>
            <a:pPr eaLnBrk="1" hangingPunct="1"/>
            <a:r>
              <a:rPr lang="cs-CZ" altLang="cs-CZ" smtClean="0">
                <a:solidFill>
                  <a:srgbClr val="212529"/>
                </a:solidFill>
                <a:latin typeface="-apple-system"/>
              </a:rPr>
              <a:t>Dalšími vazokonstrikčními molekulami jsou adrenalin, noradrenalin, serotonin, prostaglandiny.</a:t>
            </a:r>
          </a:p>
          <a:p>
            <a:endParaRPr lang="cs-CZ" alt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E119EB-E2B5-4335-9820-E360E8950FC1}" type="slidenum">
              <a:rPr lang="en-US" altLang="cs-CZ" sz="1300" smtClean="0"/>
              <a:pPr/>
              <a:t>17</a:t>
            </a:fld>
            <a:endParaRPr lang="en-US" altLang="cs-CZ" sz="13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Thromboxan A2 je typ tromboxanu, který je produkován aktivovanými destičkami během hemostázy a má protrombotické vlastnosti: stimuluje aktivaci nových destiček a zvyšuje agregaci destiček.</a:t>
            </a:r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9AD016-2C7F-470A-B18D-F87435DEFA3B}" type="slidenum">
              <a:rPr lang="en-US" altLang="cs-CZ" sz="1300" smtClean="0"/>
              <a:pPr/>
              <a:t>18</a:t>
            </a:fld>
            <a:endParaRPr lang="en-US" altLang="cs-CZ" sz="13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Glu…kys. glutamová</a:t>
            </a:r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87A37C8-C209-4857-A5DC-B8D8B832B3E6}" type="slidenum">
              <a:rPr lang="en-US" altLang="cs-CZ" sz="1300" smtClean="0"/>
              <a:pPr/>
              <a:t>32</a:t>
            </a:fld>
            <a:endParaRPr lang="en-US" altLang="cs-CZ" sz="13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cs-CZ" u="sng" smtClean="0">
                <a:latin typeface="Arial" panose="020B0604020202020204" pitchFamily="34" charset="0"/>
              </a:rPr>
              <a:t>tPA (tissue plasminogen activator)</a:t>
            </a:r>
            <a:r>
              <a:rPr lang="en-US" altLang="cs-CZ" smtClean="0">
                <a:latin typeface="Arial" panose="020B0604020202020204" pitchFamily="34" charset="0"/>
              </a:rPr>
              <a:t> ... </a:t>
            </a:r>
            <a:r>
              <a:rPr lang="cs-CZ" altLang="cs-CZ" smtClean="0">
                <a:latin typeface="Arial" panose="020B0604020202020204" pitchFamily="34" charset="0"/>
              </a:rPr>
              <a:t>aktivuje </a:t>
            </a:r>
            <a:r>
              <a:rPr lang="en-US" altLang="cs-CZ" smtClean="0">
                <a:latin typeface="Arial" panose="020B0604020202020204" pitchFamily="34" charset="0"/>
              </a:rPr>
              <a:t>fibrinol</a:t>
            </a:r>
            <a:r>
              <a:rPr lang="cs-CZ" altLang="cs-CZ" smtClean="0">
                <a:latin typeface="Arial" panose="020B0604020202020204" pitchFamily="34" charset="0"/>
              </a:rPr>
              <a:t>ýzu skrze přeměny</a:t>
            </a:r>
            <a:r>
              <a:rPr lang="en-US" altLang="cs-CZ" smtClean="0">
                <a:latin typeface="Arial" panose="020B0604020202020204" pitchFamily="34" charset="0"/>
              </a:rPr>
              <a:t> plasminogen</a:t>
            </a:r>
            <a:r>
              <a:rPr lang="cs-CZ" altLang="cs-CZ" smtClean="0">
                <a:latin typeface="Arial" panose="020B0604020202020204" pitchFamily="34" charset="0"/>
              </a:rPr>
              <a:t>u na</a:t>
            </a:r>
            <a:r>
              <a:rPr lang="en-US" altLang="cs-CZ" smtClean="0">
                <a:latin typeface="Arial" panose="020B0604020202020204" pitchFamily="34" charset="0"/>
              </a:rPr>
              <a:t> plasmin</a:t>
            </a:r>
            <a:endParaRPr lang="en-US" altLang="cs-CZ" sz="900" smtClean="0"/>
          </a:p>
          <a:p>
            <a:endParaRPr lang="cs-CZ" altLang="cs-CZ" smtClean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E18CA3-7E64-4385-AEE4-1768CA5E918F}" type="slidenum">
              <a:rPr lang="en-US" altLang="cs-CZ" sz="1300" smtClean="0"/>
              <a:pPr/>
              <a:t>36</a:t>
            </a:fld>
            <a:endParaRPr lang="en-US" altLang="cs-CZ" sz="13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b="1" smtClean="0"/>
              <a:t>Hemofilie</a:t>
            </a:r>
            <a:r>
              <a:rPr lang="cs-CZ" altLang="cs-CZ" smtClean="0"/>
              <a:t> je </a:t>
            </a:r>
            <a:r>
              <a:rPr lang="cs-CZ" altLang="cs-CZ" smtClean="0">
                <a:hlinkClick r:id="rId3" tooltip="Genetická choroba"/>
              </a:rPr>
              <a:t>geneticky podmíněné onemocnění</a:t>
            </a:r>
            <a:r>
              <a:rPr lang="cs-CZ" altLang="cs-CZ" smtClean="0"/>
              <a:t> projevující se poruchou </a:t>
            </a:r>
            <a:r>
              <a:rPr lang="cs-CZ" altLang="cs-CZ" smtClean="0">
                <a:hlinkClick r:id="rId4" tooltip="Srážlivost krve"/>
              </a:rPr>
              <a:t>srážlivosti krve</a:t>
            </a:r>
            <a:r>
              <a:rPr lang="cs-CZ" altLang="cs-CZ" smtClean="0"/>
              <a:t>, což se navenek projevuje chorobnou </a:t>
            </a:r>
            <a:r>
              <a:rPr lang="cs-CZ" altLang="cs-CZ" smtClean="0">
                <a:hlinkClick r:id="rId5" tooltip="Krvácení"/>
              </a:rPr>
              <a:t>krvácivostí</a:t>
            </a:r>
            <a:r>
              <a:rPr lang="cs-CZ" altLang="cs-CZ" smtClean="0"/>
              <a:t> – krevními výrony do </a:t>
            </a:r>
            <a:r>
              <a:rPr lang="cs-CZ" altLang="cs-CZ" smtClean="0">
                <a:hlinkClick r:id="rId6" tooltip="Sval"/>
              </a:rPr>
              <a:t>svalů</a:t>
            </a:r>
            <a:r>
              <a:rPr lang="cs-CZ" altLang="cs-CZ" smtClean="0"/>
              <a:t> či </a:t>
            </a:r>
            <a:r>
              <a:rPr lang="cs-CZ" altLang="cs-CZ" smtClean="0">
                <a:hlinkClick r:id="rId7" tooltip="Kloub"/>
              </a:rPr>
              <a:t>kloubů</a:t>
            </a:r>
            <a:r>
              <a:rPr lang="cs-CZ" altLang="cs-CZ" smtClean="0"/>
              <a:t> a omezenou schopností organismu zastavit krvácení. Chorobou se zabývá </a:t>
            </a:r>
            <a:r>
              <a:rPr lang="cs-CZ" altLang="cs-CZ" smtClean="0">
                <a:hlinkClick r:id="rId8" tooltip="Hematologie"/>
              </a:rPr>
              <a:t>hematologie</a:t>
            </a:r>
            <a:r>
              <a:rPr lang="cs-CZ" altLang="cs-CZ" smtClean="0"/>
              <a:t>.</a:t>
            </a:r>
          </a:p>
          <a:p>
            <a:r>
              <a:rPr lang="cs-CZ" altLang="cs-CZ" smtClean="0"/>
              <a:t>Hemofilie A = absence nebo nedostatek </a:t>
            </a:r>
            <a:r>
              <a:rPr lang="cs-CZ" altLang="cs-CZ" smtClean="0">
                <a:hlinkClick r:id="rId9" tooltip="Faktor srážlivosti VIII"/>
              </a:rPr>
              <a:t>Faktoru srážlivosti VIII</a:t>
            </a:r>
            <a:endParaRPr lang="cs-CZ" altLang="cs-CZ" smtClean="0"/>
          </a:p>
          <a:p>
            <a:r>
              <a:rPr lang="cs-CZ" altLang="cs-CZ" smtClean="0"/>
              <a:t>Hemofilie B = absence nebo nedostatek </a:t>
            </a:r>
            <a:r>
              <a:rPr lang="cs-CZ" altLang="cs-CZ" smtClean="0">
                <a:hlinkClick r:id="rId10" tooltip="Faktor srážlivosti IX"/>
              </a:rPr>
              <a:t>Faktoru srážlivosti IX</a:t>
            </a:r>
            <a:endParaRPr lang="cs-CZ" altLang="cs-CZ" smtClean="0"/>
          </a:p>
          <a:p>
            <a:endParaRPr lang="cs-CZ" altLang="cs-CZ" smtClean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9DB781-8D30-4DCB-9ED6-7D07AB18E8A2}" type="slidenum">
              <a:rPr lang="en-US" altLang="cs-CZ" sz="1300" smtClean="0"/>
              <a:pPr/>
              <a:t>40</a:t>
            </a:fld>
            <a:endParaRPr lang="en-US" altLang="cs-CZ" sz="13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b="1" smtClean="0"/>
              <a:t>vaskulopatie</a:t>
            </a:r>
            <a:r>
              <a:rPr lang="cs-CZ" altLang="cs-CZ" smtClean="0"/>
              <a:t> – blíže neurčená onemocnění cévní stěny</a:t>
            </a:r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152C7C-4506-49C3-936D-1C07D6EEAC90}" type="slidenum">
              <a:rPr lang="en-US" altLang="cs-CZ" sz="1300" smtClean="0"/>
              <a:pPr/>
              <a:t>41</a:t>
            </a:fld>
            <a:endParaRPr lang="en-US" altLang="cs-CZ" sz="13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smtClean="0"/>
              <a:t>Arterie je tvrdá, neplasticá a utlačí vénu</a:t>
            </a:r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66EB73F-C0E4-47CD-989A-50EB19D35F58}" type="slidenum">
              <a:rPr lang="en-US" altLang="cs-CZ" sz="1300" smtClean="0"/>
              <a:pPr/>
              <a:t>43</a:t>
            </a:fld>
            <a:endParaRPr lang="en-US" altLang="cs-CZ" sz="1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02A1A-9FF6-4F1B-B9BD-4E7C090A339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0705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81CBB-406D-495C-BAB3-F3CE922B61D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8386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09007-510F-4991-85FF-20C7D5FE285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7077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F2D40-D6AB-411F-B11E-2189D2E204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9246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D9CCC-1F77-40DE-9001-2F2AF5B489F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6598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887F-FF7E-48FF-ADE1-C7D52C31DDA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8082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F74A9-FA08-46B7-998A-53D729D8AE2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6767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3F642-F6E4-4683-AFE5-30591F849D5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4922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3FA5F-A5A0-4E5C-97A4-485747610FF3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2487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60F88-D4B8-4E97-BF28-01D28D6EF01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4166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CAF99-1E05-4F08-BA07-666B61E8454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1924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DC9AA08-4EBF-43FB-B04F-0B8ACC3A53E3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5AAB59-D114-40AD-8F65-8B975904E6D1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cs-CZ" sz="1400" smtClean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-28575"/>
            <a:ext cx="34432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152400" y="1066800"/>
            <a:ext cx="7086600" cy="1323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rgbClr val="FFFF00"/>
                </a:solidFill>
                <a:latin typeface="Arial" panose="020B0604020202020204" pitchFamily="34" charset="0"/>
              </a:rPr>
              <a:t>Vyšetření </a:t>
            </a:r>
            <a:r>
              <a:rPr lang="cs-CZ" altLang="cs-CZ" sz="40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hemostázy</a:t>
            </a:r>
            <a:endParaRPr lang="cs-CZ" altLang="cs-CZ" sz="40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1524000" y="4572000"/>
            <a:ext cx="36544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b="1" dirty="0">
                <a:latin typeface="Arial" panose="020B0604020202020204" pitchFamily="34" charset="0"/>
              </a:rPr>
              <a:t>Prof. Pavel Maruna,</a:t>
            </a:r>
            <a:endParaRPr lang="en-GB" altLang="cs-CZ" b="1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b="1" dirty="0">
                <a:latin typeface="Arial" panose="020B0604020202020204" pitchFamily="34" charset="0"/>
              </a:rPr>
              <a:t>Pavel </a:t>
            </a:r>
            <a:r>
              <a:rPr lang="cs-CZ" altLang="cs-CZ" b="1" dirty="0" smtClean="0">
                <a:latin typeface="Arial" panose="020B0604020202020204" pitchFamily="34" charset="0"/>
              </a:rPr>
              <a:t>Burda,</a:t>
            </a:r>
          </a:p>
          <a:p>
            <a:pPr eaLnBrk="1" hangingPunct="1"/>
            <a:r>
              <a:rPr lang="cs-CZ" altLang="cs-CZ" b="1" dirty="0" smtClean="0">
                <a:latin typeface="Arial" panose="020B0604020202020204" pitchFamily="34" charset="0"/>
              </a:rPr>
              <a:t>Petr Maršálek</a:t>
            </a:r>
            <a:endParaRPr lang="cs-CZ" altLang="cs-CZ" b="1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b="1" dirty="0">
                <a:latin typeface="Arial" panose="020B0604020202020204" pitchFamily="34" charset="0"/>
              </a:rPr>
              <a:t>a</a:t>
            </a:r>
            <a:r>
              <a:rPr lang="en-GB" altLang="cs-CZ" b="1" dirty="0">
                <a:latin typeface="Arial" panose="020B0604020202020204" pitchFamily="34" charset="0"/>
              </a:rPr>
              <a:t> </a:t>
            </a:r>
            <a:r>
              <a:rPr lang="en-GB" altLang="cs-CZ" b="1" dirty="0" err="1">
                <a:latin typeface="Arial" panose="020B0604020202020204" pitchFamily="34" charset="0"/>
              </a:rPr>
              <a:t>kolektiv</a:t>
            </a:r>
            <a:r>
              <a:rPr lang="en-GB" altLang="cs-CZ" b="1" dirty="0">
                <a:latin typeface="Arial" panose="020B0604020202020204" pitchFamily="34" charset="0"/>
              </a:rPr>
              <a:t> </a:t>
            </a:r>
            <a:r>
              <a:rPr lang="cs-CZ" altLang="cs-CZ" b="1" dirty="0">
                <a:latin typeface="Arial" panose="020B0604020202020204" pitchFamily="34" charset="0"/>
              </a:rPr>
              <a:t>Ú</a:t>
            </a:r>
            <a:r>
              <a:rPr lang="en-GB" altLang="cs-CZ" b="1" dirty="0">
                <a:latin typeface="Arial" panose="020B0604020202020204" pitchFamily="34" charset="0"/>
              </a:rPr>
              <a:t>PF</a:t>
            </a:r>
            <a:r>
              <a:rPr lang="cs-CZ" altLang="cs-CZ" b="1" dirty="0">
                <a:latin typeface="Arial" panose="020B0604020202020204" pitchFamily="34" charset="0"/>
              </a:rPr>
              <a:t> 1.LF UK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D45CCB-9AF9-426E-AE0E-8EF8E50B0E03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cs-CZ" sz="14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733800" cy="1143000"/>
          </a:xfrm>
        </p:spPr>
        <p:txBody>
          <a:bodyPr/>
          <a:lstStyle/>
          <a:p>
            <a:pPr eaLnBrk="1" hangingPunct="1"/>
            <a:r>
              <a:rPr lang="cs-CZ" altLang="cs-CZ" sz="3600" smtClean="0">
                <a:latin typeface="Arial" panose="020B0604020202020204" pitchFamily="34" charset="0"/>
              </a:rPr>
              <a:t>Negativní</a:t>
            </a:r>
            <a:br>
              <a:rPr lang="cs-CZ" altLang="cs-CZ" sz="3600" smtClean="0">
                <a:latin typeface="Arial" panose="020B0604020202020204" pitchFamily="34" charset="0"/>
              </a:rPr>
            </a:br>
            <a:r>
              <a:rPr lang="cs-CZ" altLang="cs-CZ" sz="3600" smtClean="0">
                <a:latin typeface="Arial" panose="020B0604020202020204" pitchFamily="34" charset="0"/>
              </a:rPr>
              <a:t>(záporná) zpětná</a:t>
            </a:r>
            <a:br>
              <a:rPr lang="cs-CZ" altLang="cs-CZ" sz="3600" smtClean="0">
                <a:latin typeface="Arial" panose="020B0604020202020204" pitchFamily="34" charset="0"/>
              </a:rPr>
            </a:br>
            <a:r>
              <a:rPr lang="cs-CZ" altLang="cs-CZ" sz="3600" smtClean="0">
                <a:latin typeface="Arial" panose="020B0604020202020204" pitchFamily="34" charset="0"/>
              </a:rPr>
              <a:t>vazba</a:t>
            </a:r>
            <a:endParaRPr lang="en-US" altLang="cs-CZ" sz="3600" smtClean="0">
              <a:latin typeface="Arial" panose="020B0604020202020204" pitchFamily="34" charset="0"/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4157663" cy="588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4418013"/>
            <a:ext cx="4756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U </a:t>
            </a:r>
            <a:r>
              <a:rPr lang="cs-CZ" altLang="cs-CZ" sz="2000" b="1">
                <a:latin typeface="Arial" panose="020B0604020202020204" pitchFamily="34" charset="0"/>
              </a:rPr>
              <a:t>záporné</a:t>
            </a:r>
            <a:r>
              <a:rPr lang="cs-CZ" altLang="cs-CZ" sz="2000">
                <a:latin typeface="Arial" panose="020B0604020202020204" pitchFamily="34" charset="0"/>
              </a:rPr>
              <a:t> zpětné vazby regulační odchylka </a:t>
            </a:r>
            <a:r>
              <a:rPr lang="cs-CZ" altLang="cs-CZ" sz="2000" i="1">
                <a:latin typeface="Arial" panose="020B0604020202020204" pitchFamily="34" charset="0"/>
              </a:rPr>
              <a:t>e</a:t>
            </a:r>
            <a:r>
              <a:rPr lang="cs-CZ" altLang="cs-CZ" sz="2000">
                <a:latin typeface="Arial" panose="020B0604020202020204" pitchFamily="34" charset="0"/>
              </a:rPr>
              <a:t> použitá k regulaci vznikne </a:t>
            </a:r>
            <a:r>
              <a:rPr lang="cs-CZ" altLang="cs-CZ" sz="2000" b="1">
                <a:latin typeface="Arial" panose="020B0604020202020204" pitchFamily="34" charset="0"/>
              </a:rPr>
              <a:t>odečtením</a:t>
            </a:r>
            <a:r>
              <a:rPr lang="cs-CZ" altLang="cs-CZ" sz="2000">
                <a:latin typeface="Arial" panose="020B0604020202020204" pitchFamily="34" charset="0"/>
              </a:rPr>
              <a:t> akční veličiny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(-</a:t>
            </a:r>
            <a:r>
              <a:rPr lang="cs-CZ" altLang="cs-CZ" sz="2000" i="1">
                <a:latin typeface="Arial" panose="020B0604020202020204" pitchFamily="34" charset="0"/>
              </a:rPr>
              <a:t>y</a:t>
            </a:r>
            <a:r>
              <a:rPr lang="cs-CZ" altLang="cs-CZ" sz="2000">
                <a:latin typeface="Arial" panose="020B0604020202020204" pitchFamily="34" charset="0"/>
              </a:rPr>
              <a:t>) od požadované hodnoty (+</a:t>
            </a:r>
            <a:r>
              <a:rPr lang="cs-CZ" altLang="cs-CZ" sz="2000" i="1">
                <a:latin typeface="Arial" panose="020B0604020202020204" pitchFamily="34" charset="0"/>
              </a:rPr>
              <a:t>w</a:t>
            </a:r>
            <a:r>
              <a:rPr lang="cs-CZ" altLang="cs-CZ" sz="2000">
                <a:latin typeface="Arial" panose="020B0604020202020204" pitchFamily="34" charset="0"/>
              </a:rPr>
              <a:t>),</a:t>
            </a:r>
            <a:endParaRPr lang="en-US" altLang="cs-CZ" sz="20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2000" i="1">
                <a:latin typeface="Arial" panose="020B0604020202020204" pitchFamily="34" charset="0"/>
              </a:rPr>
              <a:t>e = w - y</a:t>
            </a:r>
            <a:r>
              <a:rPr lang="cs-CZ" altLang="cs-CZ" sz="200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228600" y="2330450"/>
            <a:ext cx="4114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i="1">
                <a:latin typeface="Arial" panose="020B0604020202020204" pitchFamily="34" charset="0"/>
              </a:rPr>
              <a:t>y…</a:t>
            </a:r>
            <a:r>
              <a:rPr lang="cs-CZ" altLang="cs-CZ" sz="2000">
                <a:latin typeface="Arial" panose="020B0604020202020204" pitchFamily="34" charset="0"/>
              </a:rPr>
              <a:t>regulovaná veličina, v/v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i="1">
                <a:latin typeface="Arial" panose="020B0604020202020204" pitchFamily="34" charset="0"/>
              </a:rPr>
              <a:t>w…</a:t>
            </a:r>
            <a:r>
              <a:rPr lang="cs-CZ" altLang="cs-CZ" sz="2000">
                <a:latin typeface="Arial" panose="020B0604020202020204" pitchFamily="34" charset="0"/>
              </a:rPr>
              <a:t>požadovaná hodnota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i="1">
                <a:latin typeface="Arial" panose="020B0604020202020204" pitchFamily="34" charset="0"/>
              </a:rPr>
              <a:t>e…</a:t>
            </a:r>
            <a:r>
              <a:rPr lang="cs-CZ" altLang="cs-CZ" sz="2000">
                <a:latin typeface="Arial" panose="020B0604020202020204" pitchFamily="34" charset="0"/>
              </a:rPr>
              <a:t>regulační odchylka/ signál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i="1">
                <a:latin typeface="Arial" panose="020B0604020202020204" pitchFamily="34" charset="0"/>
              </a:rPr>
              <a:t>u…</a:t>
            </a:r>
            <a:r>
              <a:rPr lang="cs-CZ" altLang="cs-CZ" sz="2000">
                <a:latin typeface="Arial" panose="020B0604020202020204" pitchFamily="34" charset="0"/>
              </a:rPr>
              <a:t>akční veličina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i="1">
                <a:latin typeface="Arial" panose="020B0604020202020204" pitchFamily="34" charset="0"/>
              </a:rPr>
              <a:t>d,n…</a:t>
            </a:r>
            <a:r>
              <a:rPr lang="cs-CZ" altLang="cs-CZ" sz="2000">
                <a:latin typeface="Arial" panose="020B0604020202020204" pitchFamily="34" charset="0"/>
              </a:rPr>
              <a:t>poruchové veličiny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9C90ED-7884-4FA0-AFED-A9FA86113294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cs-CZ" sz="140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733800" cy="1143000"/>
          </a:xfrm>
        </p:spPr>
        <p:txBody>
          <a:bodyPr/>
          <a:lstStyle/>
          <a:p>
            <a:pPr eaLnBrk="1" hangingPunct="1"/>
            <a:r>
              <a:rPr lang="cs-CZ" altLang="cs-CZ" sz="3600" smtClean="0">
                <a:latin typeface="Arial" panose="020B0604020202020204" pitchFamily="34" charset="0"/>
              </a:rPr>
              <a:t>Pozitivní</a:t>
            </a:r>
            <a:br>
              <a:rPr lang="cs-CZ" altLang="cs-CZ" sz="3600" smtClean="0">
                <a:latin typeface="Arial" panose="020B0604020202020204" pitchFamily="34" charset="0"/>
              </a:rPr>
            </a:br>
            <a:r>
              <a:rPr lang="cs-CZ" altLang="cs-CZ" sz="3600" smtClean="0">
                <a:latin typeface="Arial" panose="020B0604020202020204" pitchFamily="34" charset="0"/>
              </a:rPr>
              <a:t>(kladná) zpětná</a:t>
            </a:r>
            <a:br>
              <a:rPr lang="cs-CZ" altLang="cs-CZ" sz="3600" smtClean="0">
                <a:latin typeface="Arial" panose="020B0604020202020204" pitchFamily="34" charset="0"/>
              </a:rPr>
            </a:br>
            <a:r>
              <a:rPr lang="cs-CZ" altLang="cs-CZ" sz="3600" smtClean="0">
                <a:latin typeface="Arial" panose="020B0604020202020204" pitchFamily="34" charset="0"/>
              </a:rPr>
              <a:t>vazba</a:t>
            </a:r>
            <a:endParaRPr lang="en-US" altLang="cs-CZ" sz="3600" smtClean="0">
              <a:latin typeface="Arial" panose="020B0604020202020204" pitchFamily="34" charset="0"/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0"/>
            <a:ext cx="4394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4267200"/>
            <a:ext cx="47561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U </a:t>
            </a:r>
            <a:r>
              <a:rPr lang="cs-CZ" altLang="cs-CZ" sz="2400" b="1">
                <a:latin typeface="Arial" panose="020B0604020202020204" pitchFamily="34" charset="0"/>
              </a:rPr>
              <a:t>kladné</a:t>
            </a:r>
            <a:r>
              <a:rPr lang="cs-CZ" altLang="cs-CZ" sz="2400">
                <a:latin typeface="Arial" panose="020B0604020202020204" pitchFamily="34" charset="0"/>
              </a:rPr>
              <a:t> zpětné vazby regulační signál </a:t>
            </a:r>
            <a:r>
              <a:rPr lang="cs-CZ" altLang="cs-CZ" sz="2400" i="1">
                <a:latin typeface="Arial" panose="020B0604020202020204" pitchFamily="34" charset="0"/>
              </a:rPr>
              <a:t>e</a:t>
            </a:r>
            <a:r>
              <a:rPr lang="cs-CZ" altLang="cs-CZ" sz="2400">
                <a:latin typeface="Arial" panose="020B0604020202020204" pitchFamily="34" charset="0"/>
              </a:rPr>
              <a:t> vznikne </a:t>
            </a:r>
            <a:r>
              <a:rPr lang="cs-CZ" altLang="cs-CZ" sz="2400" b="1">
                <a:latin typeface="Arial" panose="020B0604020202020204" pitchFamily="34" charset="0"/>
              </a:rPr>
              <a:t>přičtením</a:t>
            </a:r>
            <a:r>
              <a:rPr lang="cs-CZ" altLang="cs-CZ" sz="2400">
                <a:latin typeface="Arial" panose="020B0604020202020204" pitchFamily="34" charset="0"/>
              </a:rPr>
              <a:t> akční veličiny (+</a:t>
            </a:r>
            <a:r>
              <a:rPr lang="cs-CZ" altLang="cs-CZ" sz="2400" i="1">
                <a:latin typeface="Arial" panose="020B0604020202020204" pitchFamily="34" charset="0"/>
              </a:rPr>
              <a:t>y</a:t>
            </a:r>
            <a:r>
              <a:rPr lang="cs-CZ" altLang="cs-CZ" sz="2400">
                <a:latin typeface="Arial" panose="020B0604020202020204" pitchFamily="34" charset="0"/>
              </a:rPr>
              <a:t>) k požadované hodnotě (+</a:t>
            </a:r>
            <a:r>
              <a:rPr lang="cs-CZ" altLang="cs-CZ" sz="2400" i="1">
                <a:latin typeface="Arial" panose="020B0604020202020204" pitchFamily="34" charset="0"/>
              </a:rPr>
              <a:t>w</a:t>
            </a:r>
            <a:r>
              <a:rPr lang="cs-CZ" altLang="cs-CZ" sz="2400">
                <a:latin typeface="Arial" panose="020B0604020202020204" pitchFamily="34" charset="0"/>
              </a:rPr>
              <a:t>),</a:t>
            </a:r>
            <a:r>
              <a:rPr lang="cs-CZ" altLang="cs-CZ" sz="2400" i="1">
                <a:latin typeface="Arial" panose="020B0604020202020204" pitchFamily="34" charset="0"/>
              </a:rPr>
              <a:t> e = w + y</a:t>
            </a:r>
            <a:r>
              <a:rPr lang="cs-CZ" altLang="cs-CZ" sz="24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228600" y="2284413"/>
            <a:ext cx="4114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i="1">
                <a:latin typeface="Arial" panose="020B0604020202020204" pitchFamily="34" charset="0"/>
              </a:rPr>
              <a:t>y…</a:t>
            </a:r>
            <a:r>
              <a:rPr lang="cs-CZ" altLang="cs-CZ" sz="2000">
                <a:latin typeface="Arial" panose="020B0604020202020204" pitchFamily="34" charset="0"/>
              </a:rPr>
              <a:t>regulovaná veličina, v/v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i="1">
                <a:latin typeface="Arial" panose="020B0604020202020204" pitchFamily="34" charset="0"/>
              </a:rPr>
              <a:t>w…</a:t>
            </a:r>
            <a:r>
              <a:rPr lang="cs-CZ" altLang="cs-CZ" sz="2000">
                <a:latin typeface="Arial" panose="020B0604020202020204" pitchFamily="34" charset="0"/>
              </a:rPr>
              <a:t>požadovaná hodnota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i="1">
                <a:latin typeface="Arial" panose="020B0604020202020204" pitchFamily="34" charset="0"/>
              </a:rPr>
              <a:t>e…</a:t>
            </a:r>
            <a:r>
              <a:rPr lang="cs-CZ" altLang="cs-CZ" sz="2000">
                <a:latin typeface="Arial" panose="020B0604020202020204" pitchFamily="34" charset="0"/>
              </a:rPr>
              <a:t>regulační odchylka/ signál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i="1">
                <a:latin typeface="Arial" panose="020B0604020202020204" pitchFamily="34" charset="0"/>
              </a:rPr>
              <a:t>u…</a:t>
            </a:r>
            <a:r>
              <a:rPr lang="cs-CZ" altLang="cs-CZ" sz="2000">
                <a:latin typeface="Arial" panose="020B0604020202020204" pitchFamily="34" charset="0"/>
              </a:rPr>
              <a:t>akční veličina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i="1">
                <a:latin typeface="Arial" panose="020B0604020202020204" pitchFamily="34" charset="0"/>
              </a:rPr>
              <a:t>d,n…</a:t>
            </a:r>
            <a:r>
              <a:rPr lang="cs-CZ" altLang="cs-CZ" sz="2000">
                <a:latin typeface="Arial" panose="020B0604020202020204" pitchFamily="34" charset="0"/>
              </a:rPr>
              <a:t>poruchové veličiny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53B024-2341-41DA-A174-00EEF78C3285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cs-CZ" sz="1400" smtClean="0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533400" y="137160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 u="sng">
                <a:latin typeface="Arial" panose="020B0604020202020204" pitchFamily="34" charset="0"/>
              </a:rPr>
              <a:t>Antitrombotické vlastnosti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-19050" y="2667000"/>
            <a:ext cx="6324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120000"/>
              </a:lnSpc>
            </a:pPr>
            <a:r>
              <a:rPr lang="cs-CZ" altLang="cs-CZ" sz="2200">
                <a:latin typeface="Arial" panose="020B0604020202020204" pitchFamily="34" charset="0"/>
              </a:rPr>
              <a:t>Pokrývá vysoce trombogenní </a:t>
            </a:r>
            <a:r>
              <a:rPr lang="cs-CZ" altLang="cs-CZ" sz="2200">
                <a:solidFill>
                  <a:srgbClr val="C00000"/>
                </a:solidFill>
                <a:latin typeface="Arial" panose="020B0604020202020204" pitchFamily="34" charset="0"/>
              </a:rPr>
              <a:t>bazální membránu.</a:t>
            </a:r>
            <a:endParaRPr lang="en-US" altLang="cs-CZ" sz="220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cs-CZ" altLang="cs-CZ" sz="2200">
                <a:latin typeface="Arial" panose="020B0604020202020204" pitchFamily="34" charset="0"/>
              </a:rPr>
              <a:t>Neporušené endotelium </a:t>
            </a:r>
            <a:r>
              <a:rPr lang="cs-CZ" altLang="cs-CZ" sz="2200">
                <a:solidFill>
                  <a:srgbClr val="C00000"/>
                </a:solidFill>
                <a:latin typeface="Arial" panose="020B0604020202020204" pitchFamily="34" charset="0"/>
              </a:rPr>
              <a:t>neváže trombocyty </a:t>
            </a:r>
            <a:r>
              <a:rPr lang="cs-CZ" altLang="cs-CZ" sz="2200">
                <a:latin typeface="Arial" panose="020B0604020202020204" pitchFamily="34" charset="0"/>
              </a:rPr>
              <a:t>(endotelium vylučuje </a:t>
            </a:r>
            <a:r>
              <a:rPr lang="en-US" altLang="cs-CZ" sz="2200" u="sng">
                <a:latin typeface="Arial" panose="020B0604020202020204" pitchFamily="34" charset="0"/>
              </a:rPr>
              <a:t>PGI2 (prostaglandin) a NO</a:t>
            </a:r>
            <a:r>
              <a:rPr lang="cs-CZ" altLang="cs-CZ" sz="2200">
                <a:latin typeface="Arial" panose="020B0604020202020204" pitchFamily="34" charset="0"/>
              </a:rPr>
              <a:t>, které vazbě zabraňují)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cs-CZ" sz="2200" u="sng">
                <a:solidFill>
                  <a:srgbClr val="C00000"/>
                </a:solidFill>
                <a:latin typeface="Arial" panose="020B0604020202020204" pitchFamily="34" charset="0"/>
              </a:rPr>
              <a:t>ADPase</a:t>
            </a:r>
            <a:r>
              <a:rPr lang="en-US" altLang="cs-CZ" sz="2200">
                <a:latin typeface="Arial" panose="020B0604020202020204" pitchFamily="34" charset="0"/>
              </a:rPr>
              <a:t> </a:t>
            </a:r>
            <a:r>
              <a:rPr lang="cs-CZ" altLang="cs-CZ" sz="2200">
                <a:latin typeface="Arial" panose="020B0604020202020204" pitchFamily="34" charset="0"/>
              </a:rPr>
              <a:t>brání agregaci trombocytů</a:t>
            </a:r>
            <a:endParaRPr lang="en-US" altLang="cs-CZ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cs-CZ" sz="3600" b="1" u="sng" dirty="0" smtClean="0">
                <a:solidFill>
                  <a:srgbClr val="C00000"/>
                </a:solidFill>
                <a:latin typeface="+mj-lt"/>
              </a:rPr>
              <a:t>Endotelium</a:t>
            </a:r>
            <a:endParaRPr lang="en-US" altLang="cs-CZ" sz="4400" u="sng" dirty="0" smtClean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434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t="15462" r="87386" b="58626"/>
          <a:stretch>
            <a:fillRect/>
          </a:stretch>
        </p:blipFill>
        <p:spPr bwMode="auto">
          <a:xfrm>
            <a:off x="6523038" y="2341563"/>
            <a:ext cx="2259012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0FAB69-D479-421E-AE21-E4AAE0045E44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cs-CZ" sz="1400" smtClean="0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533400" y="137160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8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57200" y="2667000"/>
            <a:ext cx="8458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Anti</a:t>
            </a:r>
            <a:r>
              <a:rPr lang="cs-CZ" altLang="cs-CZ" sz="2400">
                <a:latin typeface="Arial" panose="020B0604020202020204" pitchFamily="34" charset="0"/>
              </a:rPr>
              <a:t>koagulační aktivity</a:t>
            </a:r>
            <a:r>
              <a:rPr lang="en-US" altLang="cs-CZ" sz="2400">
                <a:latin typeface="Arial" panose="020B0604020202020204" pitchFamily="34" charset="0"/>
              </a:rPr>
              <a:t>:</a:t>
            </a:r>
            <a:endParaRPr lang="en-US" altLang="cs-CZ" sz="2000">
              <a:latin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cs-CZ" sz="2200" u="sng">
                <a:latin typeface="Arial" panose="020B0604020202020204" pitchFamily="34" charset="0"/>
              </a:rPr>
              <a:t>Heparin-like molecules</a:t>
            </a:r>
            <a:r>
              <a:rPr lang="en-US" altLang="cs-CZ" sz="2200">
                <a:latin typeface="Arial" panose="020B0604020202020204" pitchFamily="34" charset="0"/>
              </a:rPr>
              <a:t> ... a</a:t>
            </a:r>
            <a:r>
              <a:rPr lang="cs-CZ" altLang="cs-CZ" sz="2200">
                <a:latin typeface="Arial" panose="020B0604020202020204" pitchFamily="34" charset="0"/>
              </a:rPr>
              <a:t>k</a:t>
            </a:r>
            <a:r>
              <a:rPr lang="en-US" altLang="cs-CZ" sz="2200">
                <a:latin typeface="Arial" panose="020B0604020202020204" pitchFamily="34" charset="0"/>
              </a:rPr>
              <a:t>tiv</a:t>
            </a:r>
            <a:r>
              <a:rPr lang="cs-CZ" altLang="cs-CZ" sz="2200">
                <a:latin typeface="Arial" panose="020B0604020202020204" pitchFamily="34" charset="0"/>
              </a:rPr>
              <a:t>ují</a:t>
            </a:r>
            <a:r>
              <a:rPr lang="en-US" altLang="cs-CZ" sz="2200">
                <a:latin typeface="Arial" panose="020B0604020202020204" pitchFamily="34" charset="0"/>
              </a:rPr>
              <a:t> anti-thrombin III (ina</a:t>
            </a:r>
            <a:r>
              <a:rPr lang="cs-CZ" altLang="cs-CZ" sz="2200">
                <a:latin typeface="Arial" panose="020B0604020202020204" pitchFamily="34" charset="0"/>
              </a:rPr>
              <a:t>ktivuje aktivní proteázy</a:t>
            </a:r>
            <a:r>
              <a:rPr lang="en-US" altLang="cs-CZ" sz="2200">
                <a:latin typeface="Arial" panose="020B0604020202020204" pitchFamily="34" charset="0"/>
              </a:rPr>
              <a:t>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cs-CZ" sz="2200" u="sng">
                <a:latin typeface="Arial" panose="020B0604020202020204" pitchFamily="34" charset="0"/>
              </a:rPr>
              <a:t>Thrombomodulin</a:t>
            </a:r>
            <a:r>
              <a:rPr lang="en-US" altLang="cs-CZ" sz="2200">
                <a:latin typeface="Arial" panose="020B0604020202020204" pitchFamily="34" charset="0"/>
              </a:rPr>
              <a:t> ... </a:t>
            </a:r>
            <a:r>
              <a:rPr lang="cs-CZ" altLang="cs-CZ" sz="2200">
                <a:latin typeface="Arial" panose="020B0604020202020204" pitchFamily="34" charset="0"/>
              </a:rPr>
              <a:t>mění specificitu trombinu (aktivuje protein C, který inaktivuje faktor Va a VIIIa)</a:t>
            </a:r>
            <a:endParaRPr lang="en-US" altLang="cs-CZ" sz="2200">
              <a:latin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cs-CZ" sz="2200" u="sng">
                <a:latin typeface="Arial" panose="020B0604020202020204" pitchFamily="34" charset="0"/>
              </a:rPr>
              <a:t>tPA (tissue plasminogen activator)</a:t>
            </a:r>
            <a:r>
              <a:rPr lang="en-US" altLang="cs-CZ" sz="2200">
                <a:latin typeface="Arial" panose="020B0604020202020204" pitchFamily="34" charset="0"/>
              </a:rPr>
              <a:t> ... </a:t>
            </a:r>
            <a:r>
              <a:rPr lang="cs-CZ" altLang="cs-CZ" sz="2200">
                <a:latin typeface="Arial" panose="020B0604020202020204" pitchFamily="34" charset="0"/>
              </a:rPr>
              <a:t>aktivuje </a:t>
            </a:r>
            <a:r>
              <a:rPr lang="en-US" altLang="cs-CZ" sz="2200">
                <a:latin typeface="Arial" panose="020B0604020202020204" pitchFamily="34" charset="0"/>
              </a:rPr>
              <a:t>fibrinol</a:t>
            </a:r>
            <a:r>
              <a:rPr lang="cs-CZ" altLang="cs-CZ" sz="2200">
                <a:latin typeface="Arial" panose="020B0604020202020204" pitchFamily="34" charset="0"/>
              </a:rPr>
              <a:t>ýzu skrze přeměny</a:t>
            </a:r>
            <a:r>
              <a:rPr lang="en-US" altLang="cs-CZ" sz="2200">
                <a:latin typeface="Arial" panose="020B0604020202020204" pitchFamily="34" charset="0"/>
              </a:rPr>
              <a:t> plasminogen</a:t>
            </a:r>
            <a:r>
              <a:rPr lang="cs-CZ" altLang="cs-CZ" sz="2200">
                <a:latin typeface="Arial" panose="020B0604020202020204" pitchFamily="34" charset="0"/>
              </a:rPr>
              <a:t>u na</a:t>
            </a:r>
            <a:r>
              <a:rPr lang="en-US" altLang="cs-CZ" sz="2200">
                <a:latin typeface="Arial" panose="020B0604020202020204" pitchFamily="34" charset="0"/>
              </a:rPr>
              <a:t> plasmin</a:t>
            </a:r>
            <a:endParaRPr lang="en-US" altLang="cs-CZ" sz="1400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533400" y="137160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 u="sng">
                <a:latin typeface="Arial" panose="020B0604020202020204" pitchFamily="34" charset="0"/>
              </a:rPr>
              <a:t>Antitrombotické vlastnosti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cs-CZ" sz="3600" b="1" u="sng" dirty="0" smtClean="0">
                <a:solidFill>
                  <a:srgbClr val="C00000"/>
                </a:solidFill>
                <a:latin typeface="+mj-lt"/>
              </a:rPr>
              <a:t>Endotelium</a:t>
            </a:r>
            <a:endParaRPr lang="en-US" altLang="cs-CZ" sz="4400" u="sng" dirty="0" smtClean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DF261C-8EB4-4C1E-9DAD-03B2357D87F9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cs-CZ" sz="1400" smtClean="0"/>
          </a:p>
        </p:txBody>
      </p:sp>
      <p:sp>
        <p:nvSpPr>
          <p:cNvPr id="17411" name="Rectangle 1026"/>
          <p:cNvSpPr>
            <a:spLocks noChangeArrowheads="1"/>
          </p:cNvSpPr>
          <p:nvPr/>
        </p:nvSpPr>
        <p:spPr bwMode="auto">
          <a:xfrm>
            <a:off x="533400" y="137160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8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Rectangle 1027"/>
          <p:cNvSpPr>
            <a:spLocks noChangeArrowheads="1"/>
          </p:cNvSpPr>
          <p:nvPr/>
        </p:nvSpPr>
        <p:spPr bwMode="auto">
          <a:xfrm>
            <a:off x="669925" y="2743200"/>
            <a:ext cx="8458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200" b="1">
                <a:latin typeface="Arial" panose="020B0604020202020204" pitchFamily="34" charset="0"/>
              </a:rPr>
              <a:t>syntéza </a:t>
            </a:r>
            <a:r>
              <a:rPr lang="cs-CZ" altLang="cs-CZ" sz="2200" b="1" u="sng">
                <a:solidFill>
                  <a:srgbClr val="C00000"/>
                </a:solidFill>
                <a:latin typeface="Arial" panose="020B0604020202020204" pitchFamily="34" charset="0"/>
              </a:rPr>
              <a:t>von Willebrandova faktoru</a:t>
            </a:r>
            <a:endParaRPr lang="cs-CZ" altLang="cs-CZ" sz="2200" b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200" b="1">
                <a:latin typeface="Arial" panose="020B0604020202020204" pitchFamily="34" charset="0"/>
              </a:rPr>
              <a:t>uvolnění „</a:t>
            </a:r>
            <a:r>
              <a:rPr lang="cs-CZ" altLang="cs-CZ" sz="2200" b="1" u="sng">
                <a:solidFill>
                  <a:srgbClr val="C00000"/>
                </a:solidFill>
                <a:latin typeface="Arial" panose="020B0604020202020204" pitchFamily="34" charset="0"/>
              </a:rPr>
              <a:t>tkáňového faktoru</a:t>
            </a:r>
            <a:r>
              <a:rPr lang="cs-CZ" altLang="cs-CZ" sz="2200" b="1">
                <a:latin typeface="Arial" panose="020B0604020202020204" pitchFamily="34" charset="0"/>
              </a:rPr>
              <a:t>“ (tissue factor)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200" b="1">
                <a:latin typeface="Arial" panose="020B0604020202020204" pitchFamily="34" charset="0"/>
              </a:rPr>
              <a:t>produkce </a:t>
            </a:r>
            <a:r>
              <a:rPr lang="cs-CZ" altLang="cs-CZ" sz="2200" b="1" u="sng">
                <a:latin typeface="Arial" panose="020B0604020202020204" pitchFamily="34" charset="0"/>
              </a:rPr>
              <a:t>PAI</a:t>
            </a:r>
            <a:r>
              <a:rPr lang="cs-CZ" altLang="cs-CZ" sz="2200" b="1">
                <a:latin typeface="Arial" panose="020B0604020202020204" pitchFamily="34" charset="0"/>
              </a:rPr>
              <a:t> (plasminogen activator inhibitors)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200" b="1">
                <a:latin typeface="Arial" panose="020B0604020202020204" pitchFamily="34" charset="0"/>
              </a:rPr>
              <a:t>membránové </a:t>
            </a:r>
            <a:r>
              <a:rPr lang="cs-CZ" altLang="cs-CZ" sz="2200" b="1" u="sng">
                <a:latin typeface="Arial" panose="020B0604020202020204" pitchFamily="34" charset="0"/>
              </a:rPr>
              <a:t>fosfolipidy</a:t>
            </a:r>
            <a:r>
              <a:rPr lang="cs-CZ" altLang="cs-CZ" sz="2200" b="1">
                <a:latin typeface="Arial" panose="020B0604020202020204" pitchFamily="34" charset="0"/>
              </a:rPr>
              <a:t> váží a usnadňují aktivaci srážecích faktorů skrze vytváření Ca2+ můstků</a:t>
            </a:r>
            <a:endParaRPr lang="cs-CZ" altLang="cs-CZ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533400" y="137160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 u="sng">
                <a:latin typeface="Arial" panose="020B0604020202020204" pitchFamily="34" charset="0"/>
              </a:rPr>
              <a:t>protrombotické vlastnosti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cs-CZ" sz="3600" b="1" u="sng" dirty="0" smtClean="0">
                <a:solidFill>
                  <a:srgbClr val="C00000"/>
                </a:solidFill>
                <a:latin typeface="+mj-lt"/>
              </a:rPr>
              <a:t>Endotelium</a:t>
            </a:r>
            <a:endParaRPr lang="en-US" altLang="cs-CZ" sz="4400" u="sng" dirty="0" smtClean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CC7C05-DCCD-4F31-B5D6-9078BF44060A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cs-CZ" sz="1400" smtClean="0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914400" y="3405188"/>
            <a:ext cx="34845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chemeClr val="accent2"/>
                </a:solidFill>
                <a:latin typeface="Arial" panose="020B0604020202020204" pitchFamily="34" charset="0"/>
              </a:rPr>
              <a:t>Antitrombogenní</a:t>
            </a:r>
            <a:endParaRPr lang="cs-CZ" altLang="cs-CZ" b="1">
              <a:solidFill>
                <a:schemeClr val="accent2"/>
              </a:solidFill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5257800" y="3481388"/>
            <a:ext cx="27797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FF0000"/>
                </a:solidFill>
                <a:latin typeface="Arial" panose="020B0604020202020204" pitchFamily="34" charset="0"/>
              </a:rPr>
              <a:t>Trombogenní</a:t>
            </a:r>
            <a:endParaRPr lang="cs-CZ" altLang="cs-CZ" sz="4400" b="1">
              <a:solidFill>
                <a:srgbClr val="FF0000"/>
              </a:solidFill>
            </a:endParaRP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1676400" y="2592388"/>
            <a:ext cx="5867400" cy="762000"/>
          </a:xfrm>
          <a:prstGeom prst="curvedDownArrow">
            <a:avLst>
              <a:gd name="adj1" fmla="val 154000"/>
              <a:gd name="adj2" fmla="val 308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FF0000"/>
              </a:solidFill>
            </a:endParaRP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3429000" y="2008188"/>
            <a:ext cx="2346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Poranění cévy</a:t>
            </a:r>
            <a:endParaRPr lang="en-US" altLang="cs-CZ" sz="2400" b="1"/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342900" y="3989388"/>
            <a:ext cx="46291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cs-CZ" altLang="cs-CZ" sz="2400" b="1">
                <a:solidFill>
                  <a:schemeClr val="tx2"/>
                </a:solidFill>
                <a:latin typeface="Arial" panose="020B0604020202020204" pitchFamily="34" charset="0"/>
              </a:rPr>
              <a:t>upřednostňuje tekutost krve)</a:t>
            </a:r>
            <a:endParaRPr lang="en-US" altLang="cs-CZ" sz="2400" b="1">
              <a:solidFill>
                <a:schemeClr val="tx2"/>
              </a:solidFill>
            </a:endParaRP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5438775" y="4027488"/>
            <a:ext cx="25987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(</a:t>
            </a: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</a:rPr>
              <a:t>vytváření zátky</a:t>
            </a:r>
            <a:r>
              <a:rPr lang="en-US" altLang="cs-CZ" sz="24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cs-CZ" sz="3600" b="1" u="sng" dirty="0" smtClean="0">
                <a:solidFill>
                  <a:srgbClr val="C00000"/>
                </a:solidFill>
                <a:latin typeface="+mj-lt"/>
              </a:rPr>
              <a:t>Endotelium</a:t>
            </a:r>
            <a:endParaRPr lang="en-US" altLang="cs-CZ" sz="4400" u="sng" dirty="0" smtClean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0B092A-D175-4A8C-929F-0028E23D58EB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cs-CZ" sz="1400" smtClean="0"/>
          </a:p>
        </p:txBody>
      </p:sp>
      <p:sp>
        <p:nvSpPr>
          <p:cNvPr id="134157" name="AutoShape 13"/>
          <p:cNvSpPr>
            <a:spLocks noChangeArrowheads="1"/>
          </p:cNvSpPr>
          <p:nvPr/>
        </p:nvSpPr>
        <p:spPr bwMode="auto">
          <a:xfrm>
            <a:off x="4114800" y="533400"/>
            <a:ext cx="685800" cy="6019800"/>
          </a:xfrm>
          <a:prstGeom prst="downArrow">
            <a:avLst>
              <a:gd name="adj1" fmla="val 50000"/>
              <a:gd name="adj2" fmla="val 219444"/>
            </a:avLst>
          </a:pr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0484" name="Text Box 14"/>
          <p:cNvSpPr txBox="1">
            <a:spLocks noChangeArrowheads="1"/>
          </p:cNvSpPr>
          <p:nvPr/>
        </p:nvSpPr>
        <p:spPr bwMode="auto">
          <a:xfrm>
            <a:off x="3063875" y="1295400"/>
            <a:ext cx="2803525" cy="5238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  <a:latin typeface="Arial" panose="020B0604020202020204" pitchFamily="34" charset="0"/>
              </a:rPr>
              <a:t>Vazokonstrikce</a:t>
            </a:r>
            <a:endParaRPr lang="cs-CZ" altLang="cs-CZ" b="1">
              <a:solidFill>
                <a:schemeClr val="accent2"/>
              </a:solidFill>
            </a:endParaRPr>
          </a:p>
        </p:txBody>
      </p:sp>
      <p:sp>
        <p:nvSpPr>
          <p:cNvPr id="20485" name="Text Box 15"/>
          <p:cNvSpPr txBox="1">
            <a:spLocks noChangeArrowheads="1"/>
          </p:cNvSpPr>
          <p:nvPr/>
        </p:nvSpPr>
        <p:spPr bwMode="auto">
          <a:xfrm>
            <a:off x="2667000" y="2286000"/>
            <a:ext cx="3598863" cy="5238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  <a:latin typeface="Arial" panose="020B0604020202020204" pitchFamily="34" charset="0"/>
              </a:rPr>
              <a:t>Primární hemostáza</a:t>
            </a:r>
            <a:endParaRPr lang="cs-CZ" altLang="cs-CZ" b="1">
              <a:solidFill>
                <a:schemeClr val="accent2"/>
              </a:solidFill>
            </a:endParaRPr>
          </a:p>
        </p:txBody>
      </p:sp>
      <p:sp>
        <p:nvSpPr>
          <p:cNvPr id="20486" name="Text Box 16"/>
          <p:cNvSpPr txBox="1">
            <a:spLocks noChangeArrowheads="1"/>
          </p:cNvSpPr>
          <p:nvPr/>
        </p:nvSpPr>
        <p:spPr bwMode="auto">
          <a:xfrm>
            <a:off x="2384425" y="3276600"/>
            <a:ext cx="4100513" cy="5238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  <a:latin typeface="Arial" panose="020B0604020202020204" pitchFamily="34" charset="0"/>
              </a:rPr>
              <a:t>Sekundární hemostáza</a:t>
            </a:r>
            <a:endParaRPr lang="cs-CZ" altLang="cs-CZ" b="1">
              <a:solidFill>
                <a:schemeClr val="accent2"/>
              </a:solidFill>
            </a:endParaRPr>
          </a:p>
        </p:txBody>
      </p:sp>
      <p:sp>
        <p:nvSpPr>
          <p:cNvPr id="20487" name="Text Box 17"/>
          <p:cNvSpPr txBox="1">
            <a:spLocks noChangeArrowheads="1"/>
          </p:cNvSpPr>
          <p:nvPr/>
        </p:nvSpPr>
        <p:spPr bwMode="auto">
          <a:xfrm>
            <a:off x="3352800" y="4176713"/>
            <a:ext cx="2081213" cy="5238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accent2"/>
                </a:solidFill>
                <a:latin typeface="Arial" panose="020B0604020202020204" pitchFamily="34" charset="0"/>
              </a:rPr>
              <a:t>Fibrinolýza</a:t>
            </a:r>
            <a:endParaRPr lang="cs-CZ" altLang="cs-CZ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0913B0-2852-44F8-88F3-F28374212923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cs-CZ" sz="1400" smtClean="0"/>
          </a:p>
        </p:txBody>
      </p:sp>
      <p:pic>
        <p:nvPicPr>
          <p:cNvPr id="21507" name="Picture 2" descr="73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11188"/>
            <a:ext cx="7847013" cy="56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4876800" y="5802313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chemeClr val="accent2"/>
                </a:solidFill>
                <a:latin typeface="Arial" panose="020B0604020202020204" pitchFamily="34" charset="0"/>
              </a:rPr>
              <a:t>ECM (=ExtraCellular Matrix)</a:t>
            </a:r>
            <a:endParaRPr lang="en-US" altLang="cs-CZ" sz="2400" b="1">
              <a:solidFill>
                <a:schemeClr val="tx2"/>
              </a:solidFill>
            </a:endParaRPr>
          </a:p>
        </p:txBody>
      </p:sp>
      <p:sp>
        <p:nvSpPr>
          <p:cNvPr id="21509" name="Obdélník 1"/>
          <p:cNvSpPr>
            <a:spLocks noChangeArrowheads="1"/>
          </p:cNvSpPr>
          <p:nvPr/>
        </p:nvSpPr>
        <p:spPr bwMode="auto">
          <a:xfrm>
            <a:off x="0" y="6554788"/>
            <a:ext cx="822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latin typeface="-apple-system"/>
              </a:rPr>
              <a:t>Vazokonstrikce: endothelin-1 (ET-1), tromboxan A2 (obojí z end)</a:t>
            </a:r>
            <a:r>
              <a:rPr lang="cs-CZ" altLang="cs-CZ" sz="1200" baseline="-25000">
                <a:latin typeface="-apple-system"/>
              </a:rPr>
              <a:t>, </a:t>
            </a:r>
            <a:r>
              <a:rPr lang="cs-CZ" altLang="cs-CZ" sz="1200">
                <a:latin typeface="-apple-system"/>
              </a:rPr>
              <a:t>adrenalin, noradrenalin, serotonin, prostaglandiny</a:t>
            </a:r>
            <a:endParaRPr lang="cs-CZ" alt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4207A0-DA98-4B56-9917-4AAF74907F68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cs-CZ" sz="1400" smtClean="0"/>
          </a:p>
        </p:txBody>
      </p:sp>
      <p:pic>
        <p:nvPicPr>
          <p:cNvPr id="23555" name="Picture 2" descr="73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11188"/>
            <a:ext cx="7847013" cy="56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3962400" y="57912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TXA2 (thromboxane A2, lipid)</a:t>
            </a:r>
            <a:endParaRPr lang="en-US" altLang="cs-CZ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2207D3-E8BC-4082-9E13-11314CDC0EFE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cs-CZ" sz="1400" smtClean="0"/>
          </a:p>
        </p:txBody>
      </p:sp>
      <p:pic>
        <p:nvPicPr>
          <p:cNvPr id="25603" name="Picture 2" descr="f005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4676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524000" y="61722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chemeClr val="accent2"/>
                </a:solidFill>
                <a:latin typeface="Arial" panose="020B0604020202020204" pitchFamily="34" charset="0"/>
              </a:rPr>
              <a:t>Gp – G-protein coupled receptors</a:t>
            </a:r>
            <a:endParaRPr lang="en-US" altLang="cs-CZ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46E55C-4B0B-4100-A72E-FE8242326BB3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cs-CZ" sz="1400" smtClean="0"/>
          </a:p>
        </p:txBody>
      </p:sp>
      <p:sp>
        <p:nvSpPr>
          <p:cNvPr id="4099" name="Obdélník 3"/>
          <p:cNvSpPr>
            <a:spLocks noChangeArrowheads="1"/>
          </p:cNvSpPr>
          <p:nvPr/>
        </p:nvSpPr>
        <p:spPr bwMode="auto">
          <a:xfrm>
            <a:off x="381000" y="685800"/>
            <a:ext cx="8610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Embolie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je vmetení, zaklínění vmetku (embolu) v cévách vedoucí k jejich ucpání a následné nedokrevnosti (ischemii) příslušné části těla (mozek, plíce, končetina).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Embolizací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rozumíme pohyb embolu z místa, kde vznikl, do oblasti, kterou ucpe.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Jako embolus může fungovat například </a:t>
            </a:r>
            <a:r>
              <a:rPr lang="cs-CZ" alt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trombus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uvolněný do krevního řečiště, tuková či vzduchová bublinka, plodová voda nebo cizorodá částice v krevním řečišti.</a:t>
            </a:r>
          </a:p>
        </p:txBody>
      </p:sp>
      <p:pic>
        <p:nvPicPr>
          <p:cNvPr id="4100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30740" r="31380" b="41112"/>
          <a:stretch>
            <a:fillRect/>
          </a:stretch>
        </p:blipFill>
        <p:spPr bwMode="auto">
          <a:xfrm>
            <a:off x="228600" y="3797300"/>
            <a:ext cx="29130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30740" r="28334" b="42592"/>
          <a:stretch>
            <a:fillRect/>
          </a:stretch>
        </p:blipFill>
        <p:spPr bwMode="auto">
          <a:xfrm>
            <a:off x="2895600" y="4714875"/>
            <a:ext cx="3124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30740" r="28333" b="44073"/>
          <a:stretch>
            <a:fillRect/>
          </a:stretch>
        </p:blipFill>
        <p:spPr bwMode="auto">
          <a:xfrm>
            <a:off x="5791200" y="5756275"/>
            <a:ext cx="30670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DF46D3-DF5D-49DD-9B68-256829068564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cs-CZ" sz="1400" smtClean="0"/>
          </a:p>
        </p:txBody>
      </p:sp>
      <p:pic>
        <p:nvPicPr>
          <p:cNvPr id="26627" name="Picture 2" descr="73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11188"/>
            <a:ext cx="7847013" cy="56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348412" y="6248400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7FA1CE-2A47-4586-95D6-E64684B6AE41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cs-CZ" sz="1400" smtClean="0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319212" y="5486400"/>
            <a:ext cx="1520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Fibrinogen</a:t>
            </a:r>
            <a:endParaRPr lang="en-US" altLang="cs-CZ" sz="2400"/>
          </a:p>
        </p:txBody>
      </p:sp>
      <p:sp>
        <p:nvSpPr>
          <p:cNvPr id="27652" name="Line 3"/>
          <p:cNvSpPr>
            <a:spLocks noChangeShapeType="1"/>
          </p:cNvSpPr>
          <p:nvPr/>
        </p:nvSpPr>
        <p:spPr bwMode="auto">
          <a:xfrm>
            <a:off x="2843212" y="5791200"/>
            <a:ext cx="2362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5357812" y="5532438"/>
            <a:ext cx="88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Fibrin</a:t>
            </a:r>
            <a:endParaRPr lang="en-US" altLang="cs-CZ" sz="2400"/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3224212" y="5257800"/>
            <a:ext cx="135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Thrombin</a:t>
            </a:r>
            <a:endParaRPr lang="en-US" altLang="cs-CZ" sz="2400"/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3148012" y="3170238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Prothrombin</a:t>
            </a:r>
            <a:endParaRPr lang="en-US" altLang="cs-CZ" sz="2400"/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3681412" y="4008438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Xa</a:t>
            </a: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3681412" y="4313238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rgbClr val="9900CC"/>
                </a:solidFill>
                <a:latin typeface="Arial" panose="020B0604020202020204" pitchFamily="34" charset="0"/>
              </a:rPr>
              <a:t>Va</a:t>
            </a:r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3910012" y="35814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3910012" y="4648200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0" name="Text Box 11"/>
          <p:cNvSpPr txBox="1">
            <a:spLocks noChangeArrowheads="1"/>
          </p:cNvSpPr>
          <p:nvPr/>
        </p:nvSpPr>
        <p:spPr bwMode="auto">
          <a:xfrm>
            <a:off x="5189537" y="3516313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VIIa</a:t>
            </a:r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7094537" y="2754313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TF</a:t>
            </a:r>
          </a:p>
        </p:txBody>
      </p:sp>
      <p:sp>
        <p:nvSpPr>
          <p:cNvPr id="27662" name="Line 13"/>
          <p:cNvSpPr>
            <a:spLocks noChangeShapeType="1"/>
          </p:cNvSpPr>
          <p:nvPr/>
        </p:nvSpPr>
        <p:spPr bwMode="auto">
          <a:xfrm flipH="1">
            <a:off x="4138612" y="3733800"/>
            <a:ext cx="10668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3" name="Line 14"/>
          <p:cNvSpPr>
            <a:spLocks noChangeShapeType="1"/>
          </p:cNvSpPr>
          <p:nvPr/>
        </p:nvSpPr>
        <p:spPr bwMode="auto">
          <a:xfrm flipH="1">
            <a:off x="5738812" y="3048000"/>
            <a:ext cx="1371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4" name="Text Box 15"/>
          <p:cNvSpPr txBox="1">
            <a:spLocks noChangeArrowheads="1"/>
          </p:cNvSpPr>
          <p:nvPr/>
        </p:nvSpPr>
        <p:spPr bwMode="auto">
          <a:xfrm>
            <a:off x="6819900" y="2093913"/>
            <a:ext cx="1930400" cy="4603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vnější cesta</a:t>
            </a:r>
            <a:endParaRPr lang="en-US" altLang="cs-CZ" sz="2400" b="1">
              <a:latin typeface="Arial" panose="020B0604020202020204" pitchFamily="34" charset="0"/>
            </a:endParaRPr>
          </a:p>
        </p:txBody>
      </p:sp>
      <p:sp>
        <p:nvSpPr>
          <p:cNvPr id="27665" name="Text Box 16"/>
          <p:cNvSpPr txBox="1">
            <a:spLocks noChangeArrowheads="1"/>
          </p:cNvSpPr>
          <p:nvPr/>
        </p:nvSpPr>
        <p:spPr bwMode="auto">
          <a:xfrm>
            <a:off x="2309812" y="3475038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IXa</a:t>
            </a:r>
          </a:p>
        </p:txBody>
      </p:sp>
      <p:sp>
        <p:nvSpPr>
          <p:cNvPr id="27666" name="Line 17"/>
          <p:cNvSpPr>
            <a:spLocks noChangeShapeType="1"/>
          </p:cNvSpPr>
          <p:nvPr/>
        </p:nvSpPr>
        <p:spPr bwMode="auto">
          <a:xfrm>
            <a:off x="2919412" y="3810000"/>
            <a:ext cx="8382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7" name="Text Box 18"/>
          <p:cNvSpPr txBox="1">
            <a:spLocks noChangeArrowheads="1"/>
          </p:cNvSpPr>
          <p:nvPr/>
        </p:nvSpPr>
        <p:spPr bwMode="auto">
          <a:xfrm>
            <a:off x="2522537" y="3897313"/>
            <a:ext cx="704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rgbClr val="9900CC"/>
                </a:solidFill>
                <a:latin typeface="Arial" panose="020B0604020202020204" pitchFamily="34" charset="0"/>
              </a:rPr>
              <a:t>VIIIa</a:t>
            </a:r>
          </a:p>
        </p:txBody>
      </p:sp>
      <p:sp>
        <p:nvSpPr>
          <p:cNvPr id="27668" name="Text Box 19"/>
          <p:cNvSpPr txBox="1">
            <a:spLocks noChangeArrowheads="1"/>
          </p:cNvSpPr>
          <p:nvPr/>
        </p:nvSpPr>
        <p:spPr bwMode="auto">
          <a:xfrm>
            <a:off x="1531937" y="2449513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XIa</a:t>
            </a:r>
            <a:endParaRPr lang="en-US" altLang="cs-CZ" sz="2400"/>
          </a:p>
        </p:txBody>
      </p:sp>
      <p:sp>
        <p:nvSpPr>
          <p:cNvPr id="27669" name="Line 20"/>
          <p:cNvSpPr>
            <a:spLocks noChangeShapeType="1"/>
          </p:cNvSpPr>
          <p:nvPr/>
        </p:nvSpPr>
        <p:spPr bwMode="auto">
          <a:xfrm>
            <a:off x="1928812" y="2819400"/>
            <a:ext cx="5334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0" name="Text Box 21"/>
          <p:cNvSpPr txBox="1">
            <a:spLocks noChangeArrowheads="1"/>
          </p:cNvSpPr>
          <p:nvPr/>
        </p:nvSpPr>
        <p:spPr bwMode="auto">
          <a:xfrm>
            <a:off x="769937" y="1382713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XIIa</a:t>
            </a:r>
            <a:endParaRPr lang="en-US" altLang="cs-CZ" sz="2400"/>
          </a:p>
        </p:txBody>
      </p:sp>
      <p:sp>
        <p:nvSpPr>
          <p:cNvPr id="27671" name="Line 22"/>
          <p:cNvSpPr>
            <a:spLocks noChangeShapeType="1"/>
          </p:cNvSpPr>
          <p:nvPr/>
        </p:nvSpPr>
        <p:spPr bwMode="auto">
          <a:xfrm>
            <a:off x="1166812" y="1752600"/>
            <a:ext cx="5334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2" name="Text Box 23"/>
          <p:cNvSpPr txBox="1">
            <a:spLocks noChangeArrowheads="1"/>
          </p:cNvSpPr>
          <p:nvPr/>
        </p:nvSpPr>
        <p:spPr bwMode="auto">
          <a:xfrm>
            <a:off x="0" y="803275"/>
            <a:ext cx="1997075" cy="46196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vnitřní cesta</a:t>
            </a:r>
            <a:endParaRPr lang="en-US" altLang="cs-CZ" sz="2400" b="1">
              <a:latin typeface="Arial" panose="020B0604020202020204" pitchFamily="34" charset="0"/>
            </a:endParaRPr>
          </a:p>
        </p:txBody>
      </p:sp>
      <p:sp>
        <p:nvSpPr>
          <p:cNvPr id="27673" name="Text Box 24"/>
          <p:cNvSpPr txBox="1">
            <a:spLocks noChangeArrowheads="1"/>
          </p:cNvSpPr>
          <p:nvPr/>
        </p:nvSpPr>
        <p:spPr bwMode="auto">
          <a:xfrm>
            <a:off x="6484937" y="5802313"/>
            <a:ext cx="704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XIIIa</a:t>
            </a:r>
          </a:p>
        </p:txBody>
      </p:sp>
      <p:sp>
        <p:nvSpPr>
          <p:cNvPr id="27674" name="Text Box 25"/>
          <p:cNvSpPr txBox="1">
            <a:spLocks noChangeArrowheads="1"/>
          </p:cNvSpPr>
          <p:nvPr/>
        </p:nvSpPr>
        <p:spPr bwMode="auto">
          <a:xfrm>
            <a:off x="6103937" y="5116513"/>
            <a:ext cx="1198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rgbClr val="008000"/>
                </a:solidFill>
                <a:latin typeface="Arial" panose="020B0604020202020204" pitchFamily="34" charset="0"/>
              </a:rPr>
              <a:t>Soft clot</a:t>
            </a:r>
          </a:p>
        </p:txBody>
      </p:sp>
      <p:sp>
        <p:nvSpPr>
          <p:cNvPr id="27675" name="Line 26"/>
          <p:cNvSpPr>
            <a:spLocks noChangeShapeType="1"/>
          </p:cNvSpPr>
          <p:nvPr/>
        </p:nvSpPr>
        <p:spPr bwMode="auto">
          <a:xfrm>
            <a:off x="5967412" y="5867400"/>
            <a:ext cx="11430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6" name="Text Box 27"/>
          <p:cNvSpPr txBox="1">
            <a:spLocks noChangeArrowheads="1"/>
          </p:cNvSpPr>
          <p:nvPr/>
        </p:nvSpPr>
        <p:spPr bwMode="auto">
          <a:xfrm>
            <a:off x="7170737" y="6183313"/>
            <a:ext cx="88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Fibrin</a:t>
            </a:r>
            <a:endParaRPr lang="en-US" altLang="cs-CZ" sz="2400"/>
          </a:p>
        </p:txBody>
      </p:sp>
      <p:sp>
        <p:nvSpPr>
          <p:cNvPr id="27677" name="Text Box 28"/>
          <p:cNvSpPr txBox="1">
            <a:spLocks noChangeArrowheads="1"/>
          </p:cNvSpPr>
          <p:nvPr/>
        </p:nvSpPr>
        <p:spPr bwMode="auto">
          <a:xfrm>
            <a:off x="7551737" y="5802313"/>
            <a:ext cx="1284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rgbClr val="008000"/>
                </a:solidFill>
                <a:latin typeface="Arial" panose="020B0604020202020204" pitchFamily="34" charset="0"/>
              </a:rPr>
              <a:t>Hard clot</a:t>
            </a:r>
          </a:p>
        </p:txBody>
      </p:sp>
      <p:sp>
        <p:nvSpPr>
          <p:cNvPr id="27678" name="Text Box 29"/>
          <p:cNvSpPr txBox="1">
            <a:spLocks noChangeArrowheads="1"/>
          </p:cNvSpPr>
          <p:nvPr/>
        </p:nvSpPr>
        <p:spPr bwMode="auto">
          <a:xfrm>
            <a:off x="5265737" y="4278313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rgbClr val="9900CC"/>
                </a:solidFill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27679" name="Line 30"/>
          <p:cNvSpPr>
            <a:spLocks noChangeShapeType="1"/>
          </p:cNvSpPr>
          <p:nvPr/>
        </p:nvSpPr>
        <p:spPr bwMode="auto">
          <a:xfrm flipH="1">
            <a:off x="4138612" y="4495800"/>
            <a:ext cx="1219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 flipV="1">
            <a:off x="4367212" y="4572000"/>
            <a:ext cx="381000" cy="762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998537" y="3897313"/>
            <a:ext cx="563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VIII</a:t>
            </a:r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1700212" y="4114800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 flipH="1" flipV="1">
            <a:off x="2157412" y="4191000"/>
            <a:ext cx="1143000" cy="1143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3910012" y="5562600"/>
            <a:ext cx="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5" name="Line 38"/>
          <p:cNvSpPr>
            <a:spLocks noChangeShapeType="1"/>
          </p:cNvSpPr>
          <p:nvPr/>
        </p:nvSpPr>
        <p:spPr bwMode="auto">
          <a:xfrm>
            <a:off x="3910012" y="6096000"/>
            <a:ext cx="2362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6" name="Rectangle 39"/>
          <p:cNvSpPr>
            <a:spLocks noChangeArrowheads="1"/>
          </p:cNvSpPr>
          <p:nvPr/>
        </p:nvSpPr>
        <p:spPr bwMode="auto">
          <a:xfrm>
            <a:off x="1166812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 u="sng">
                <a:latin typeface="Arial" panose="020B0604020202020204" pitchFamily="34" charset="0"/>
              </a:rPr>
              <a:t>Schéma koagulace:</a:t>
            </a:r>
            <a:endParaRPr lang="cs-CZ" altLang="cs-CZ" sz="44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45A3DD-40D7-4BDA-826D-70C66E705291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cs-CZ" sz="1400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179"/>
            <a:ext cx="8053388" cy="644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61BD2E-37DA-4E13-B83B-908877B71ABD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cs-CZ" sz="1400" smtClean="0"/>
          </a:p>
        </p:txBody>
      </p:sp>
      <p:pic>
        <p:nvPicPr>
          <p:cNvPr id="29699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7407" r="22499" b="12962"/>
          <a:stretch>
            <a:fillRect/>
          </a:stretch>
        </p:blipFill>
        <p:spPr bwMode="auto">
          <a:xfrm>
            <a:off x="1143000" y="1476375"/>
            <a:ext cx="68357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9"/>
          <p:cNvSpPr>
            <a:spLocks noChangeArrowheads="1"/>
          </p:cNvSpPr>
          <p:nvPr/>
        </p:nvSpPr>
        <p:spPr bwMode="auto">
          <a:xfrm>
            <a:off x="509588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 u="sng" dirty="0">
                <a:latin typeface="Arial" panose="020B0604020202020204" pitchFamily="34" charset="0"/>
              </a:rPr>
              <a:t>Koagulační </a:t>
            </a:r>
            <a:r>
              <a:rPr lang="cs-CZ" altLang="cs-CZ" sz="3600" b="1" u="sng" dirty="0" smtClean="0">
                <a:latin typeface="Arial" panose="020B0604020202020204" pitchFamily="34" charset="0"/>
              </a:rPr>
              <a:t>kaskáda</a:t>
            </a:r>
            <a:endParaRPr lang="cs-CZ" altLang="cs-CZ"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B37D4C-47F6-4409-9E18-C5E739241AF3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cs-CZ" sz="14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819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2200" b="1" smtClean="0">
                <a:latin typeface="Arial" panose="020B0604020202020204" pitchFamily="34" charset="0"/>
              </a:rPr>
              <a:t>kaskáda enzymatických reakcí (amplifikace signálu)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200" b="1" smtClean="0">
                <a:latin typeface="Arial" panose="020B0604020202020204" pitchFamily="34" charset="0"/>
              </a:rPr>
              <a:t>účast několika serinových proteáz většinou tvořených v játrech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200" b="1" smtClean="0">
                <a:latin typeface="Arial" panose="020B0604020202020204" pitchFamily="34" charset="0"/>
              </a:rPr>
              <a:t>vyžaduje vitamin K a Ca</a:t>
            </a:r>
            <a:r>
              <a:rPr lang="cs-CZ" altLang="cs-CZ" sz="2400" b="1" baseline="30000" smtClean="0">
                <a:latin typeface="Arial" panose="020B0604020202020204" pitchFamily="34" charset="0"/>
              </a:rPr>
              <a:t>2+ </a:t>
            </a:r>
            <a:r>
              <a:rPr lang="cs-CZ" altLang="cs-CZ" sz="2200" b="1" smtClean="0">
                <a:latin typeface="Arial" panose="020B0604020202020204" pitchFamily="34" charset="0"/>
              </a:rPr>
              <a:t>( např. 2, 7, 9, 10, C, S)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200" b="1" smtClean="0">
                <a:latin typeface="Arial" panose="020B0604020202020204" pitchFamily="34" charset="0"/>
              </a:rPr>
              <a:t>3 proteinové kofaktory (nikoliv enzymy)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200" b="1" smtClean="0">
                <a:latin typeface="Arial" panose="020B0604020202020204" pitchFamily="34" charset="0"/>
              </a:rPr>
              <a:t>reverzibilní proces (skrze produkce PLASMINU)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 u="sng">
                <a:latin typeface="Arial" panose="020B0604020202020204" pitchFamily="34" charset="0"/>
              </a:rPr>
              <a:t>Koagulace:</a:t>
            </a:r>
            <a:endParaRPr lang="en-US" altLang="cs-CZ" sz="44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F649DC-3E51-4385-BD78-512837982B52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cs-CZ" sz="1400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600200"/>
            <a:ext cx="818515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 u="sng" dirty="0">
                <a:latin typeface="Arial" panose="020B0604020202020204" pitchFamily="34" charset="0"/>
              </a:rPr>
              <a:t>Koagulační </a:t>
            </a:r>
            <a:r>
              <a:rPr lang="cs-CZ" altLang="cs-CZ" sz="3600" b="1" u="sng" dirty="0" smtClean="0">
                <a:latin typeface="Arial" panose="020B0604020202020204" pitchFamily="34" charset="0"/>
              </a:rPr>
              <a:t>faktory, viz též poločasy rozpadu v cirkulaci</a:t>
            </a:r>
            <a:endParaRPr lang="cs-CZ" altLang="cs-CZ"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4CDC8E-C739-47BA-9598-18013E3F98F3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cs-CZ" sz="1400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524000" y="5486400"/>
            <a:ext cx="1520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Fibrinogen</a:t>
            </a:r>
          </a:p>
        </p:txBody>
      </p:sp>
      <p:sp>
        <p:nvSpPr>
          <p:cNvPr id="32772" name="Line 3"/>
          <p:cNvSpPr>
            <a:spLocks noChangeShapeType="1"/>
          </p:cNvSpPr>
          <p:nvPr/>
        </p:nvSpPr>
        <p:spPr bwMode="auto">
          <a:xfrm>
            <a:off x="3048000" y="5791200"/>
            <a:ext cx="2362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5562600" y="5532438"/>
            <a:ext cx="88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Fibrin</a:t>
            </a: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3429000" y="5257800"/>
            <a:ext cx="1355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Thrombin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3352800" y="3170238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Prothrombin</a:t>
            </a:r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3886200" y="4008438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Xa</a:t>
            </a:r>
          </a:p>
        </p:txBody>
      </p:sp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3886200" y="4313238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rgbClr val="9900CC"/>
                </a:solidFill>
                <a:latin typeface="Arial" panose="020B0604020202020204" pitchFamily="34" charset="0"/>
              </a:rPr>
              <a:t>Va</a:t>
            </a:r>
          </a:p>
        </p:txBody>
      </p:sp>
      <p:sp>
        <p:nvSpPr>
          <p:cNvPr id="31754" name="Line 9"/>
          <p:cNvSpPr>
            <a:spLocks noChangeShapeType="1"/>
          </p:cNvSpPr>
          <p:nvPr/>
        </p:nvSpPr>
        <p:spPr bwMode="auto">
          <a:xfrm>
            <a:off x="4114800" y="35814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5" name="Line 10"/>
          <p:cNvSpPr>
            <a:spLocks noChangeShapeType="1"/>
          </p:cNvSpPr>
          <p:nvPr/>
        </p:nvSpPr>
        <p:spPr bwMode="auto">
          <a:xfrm>
            <a:off x="4114800" y="4648200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6" name="Text Box 11"/>
          <p:cNvSpPr txBox="1">
            <a:spLocks noChangeArrowheads="1"/>
          </p:cNvSpPr>
          <p:nvPr/>
        </p:nvSpPr>
        <p:spPr bwMode="auto">
          <a:xfrm>
            <a:off x="5394325" y="3516313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VIIa</a:t>
            </a:r>
          </a:p>
        </p:txBody>
      </p:sp>
      <p:sp>
        <p:nvSpPr>
          <p:cNvPr id="31757" name="Text Box 12"/>
          <p:cNvSpPr txBox="1">
            <a:spLocks noChangeArrowheads="1"/>
          </p:cNvSpPr>
          <p:nvPr/>
        </p:nvSpPr>
        <p:spPr bwMode="auto">
          <a:xfrm>
            <a:off x="7299325" y="2754313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TF</a:t>
            </a:r>
          </a:p>
        </p:txBody>
      </p:sp>
      <p:sp>
        <p:nvSpPr>
          <p:cNvPr id="31758" name="Line 13"/>
          <p:cNvSpPr>
            <a:spLocks noChangeShapeType="1"/>
          </p:cNvSpPr>
          <p:nvPr/>
        </p:nvSpPr>
        <p:spPr bwMode="auto">
          <a:xfrm flipH="1">
            <a:off x="4343400" y="3733800"/>
            <a:ext cx="10668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9" name="Line 14"/>
          <p:cNvSpPr>
            <a:spLocks noChangeShapeType="1"/>
          </p:cNvSpPr>
          <p:nvPr/>
        </p:nvSpPr>
        <p:spPr bwMode="auto">
          <a:xfrm flipH="1">
            <a:off x="5943600" y="3048000"/>
            <a:ext cx="1371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2514600" y="3475038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IXa</a:t>
            </a: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3124200" y="3810000"/>
            <a:ext cx="8382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727325" y="3897313"/>
            <a:ext cx="704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rgbClr val="9900CC"/>
                </a:solidFill>
                <a:latin typeface="Arial" panose="020B0604020202020204" pitchFamily="34" charset="0"/>
              </a:rPr>
              <a:t>VIIIa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1736725" y="2449513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XIa</a:t>
            </a:r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2133600" y="2819400"/>
            <a:ext cx="5334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974725" y="1382713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XIIa</a:t>
            </a: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1371600" y="1752600"/>
            <a:ext cx="5334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67" name="Text Box 24"/>
          <p:cNvSpPr txBox="1">
            <a:spLocks noChangeArrowheads="1"/>
          </p:cNvSpPr>
          <p:nvPr/>
        </p:nvSpPr>
        <p:spPr bwMode="auto">
          <a:xfrm>
            <a:off x="6689725" y="5802313"/>
            <a:ext cx="704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XIIIa</a:t>
            </a:r>
          </a:p>
        </p:txBody>
      </p:sp>
      <p:sp>
        <p:nvSpPr>
          <p:cNvPr id="31768" name="Text Box 25"/>
          <p:cNvSpPr txBox="1">
            <a:spLocks noChangeArrowheads="1"/>
          </p:cNvSpPr>
          <p:nvPr/>
        </p:nvSpPr>
        <p:spPr bwMode="auto">
          <a:xfrm>
            <a:off x="6308725" y="5116513"/>
            <a:ext cx="1198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rgbClr val="008000"/>
                </a:solidFill>
                <a:latin typeface="Arial" panose="020B0604020202020204" pitchFamily="34" charset="0"/>
              </a:rPr>
              <a:t>Soft clot</a:t>
            </a:r>
          </a:p>
        </p:txBody>
      </p:sp>
      <p:sp>
        <p:nvSpPr>
          <p:cNvPr id="31769" name="Line 26"/>
          <p:cNvSpPr>
            <a:spLocks noChangeShapeType="1"/>
          </p:cNvSpPr>
          <p:nvPr/>
        </p:nvSpPr>
        <p:spPr bwMode="auto">
          <a:xfrm>
            <a:off x="6172200" y="5867400"/>
            <a:ext cx="11430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70" name="Text Box 27"/>
          <p:cNvSpPr txBox="1">
            <a:spLocks noChangeArrowheads="1"/>
          </p:cNvSpPr>
          <p:nvPr/>
        </p:nvSpPr>
        <p:spPr bwMode="auto">
          <a:xfrm>
            <a:off x="7375525" y="6183313"/>
            <a:ext cx="88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Fibrin</a:t>
            </a:r>
          </a:p>
        </p:txBody>
      </p:sp>
      <p:sp>
        <p:nvSpPr>
          <p:cNvPr id="31771" name="Text Box 28"/>
          <p:cNvSpPr txBox="1">
            <a:spLocks noChangeArrowheads="1"/>
          </p:cNvSpPr>
          <p:nvPr/>
        </p:nvSpPr>
        <p:spPr bwMode="auto">
          <a:xfrm>
            <a:off x="7756525" y="5802313"/>
            <a:ext cx="1284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rgbClr val="008000"/>
                </a:solidFill>
                <a:latin typeface="Arial" panose="020B0604020202020204" pitchFamily="34" charset="0"/>
              </a:rPr>
              <a:t>Hard clot</a:t>
            </a:r>
          </a:p>
        </p:txBody>
      </p:sp>
      <p:sp>
        <p:nvSpPr>
          <p:cNvPr id="31772" name="Text Box 29"/>
          <p:cNvSpPr txBox="1">
            <a:spLocks noChangeArrowheads="1"/>
          </p:cNvSpPr>
          <p:nvPr/>
        </p:nvSpPr>
        <p:spPr bwMode="auto">
          <a:xfrm>
            <a:off x="5470525" y="4278313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rgbClr val="9900CC"/>
                </a:solidFill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31773" name="Line 30"/>
          <p:cNvSpPr>
            <a:spLocks noChangeShapeType="1"/>
          </p:cNvSpPr>
          <p:nvPr/>
        </p:nvSpPr>
        <p:spPr bwMode="auto">
          <a:xfrm flipH="1">
            <a:off x="4343400" y="4495800"/>
            <a:ext cx="1219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74" name="Line 31"/>
          <p:cNvSpPr>
            <a:spLocks noChangeShapeType="1"/>
          </p:cNvSpPr>
          <p:nvPr/>
        </p:nvSpPr>
        <p:spPr bwMode="auto">
          <a:xfrm flipV="1">
            <a:off x="4572000" y="4572000"/>
            <a:ext cx="381000" cy="762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75" name="Text Box 32"/>
          <p:cNvSpPr txBox="1">
            <a:spLocks noChangeArrowheads="1"/>
          </p:cNvSpPr>
          <p:nvPr/>
        </p:nvSpPr>
        <p:spPr bwMode="auto">
          <a:xfrm>
            <a:off x="1203325" y="3897313"/>
            <a:ext cx="563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VIII</a:t>
            </a:r>
          </a:p>
        </p:txBody>
      </p:sp>
      <p:sp>
        <p:nvSpPr>
          <p:cNvPr id="31776" name="Line 33"/>
          <p:cNvSpPr>
            <a:spLocks noChangeShapeType="1"/>
          </p:cNvSpPr>
          <p:nvPr/>
        </p:nvSpPr>
        <p:spPr bwMode="auto">
          <a:xfrm>
            <a:off x="1905000" y="4114800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77" name="Line 34"/>
          <p:cNvSpPr>
            <a:spLocks noChangeShapeType="1"/>
          </p:cNvSpPr>
          <p:nvPr/>
        </p:nvSpPr>
        <p:spPr bwMode="auto">
          <a:xfrm flipH="1" flipV="1">
            <a:off x="2362200" y="4191000"/>
            <a:ext cx="1143000" cy="1143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78" name="Line 35"/>
          <p:cNvSpPr>
            <a:spLocks noChangeShapeType="1"/>
          </p:cNvSpPr>
          <p:nvPr/>
        </p:nvSpPr>
        <p:spPr bwMode="auto">
          <a:xfrm>
            <a:off x="4114800" y="5562600"/>
            <a:ext cx="0" cy="533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79" name="Line 36"/>
          <p:cNvSpPr>
            <a:spLocks noChangeShapeType="1"/>
          </p:cNvSpPr>
          <p:nvPr/>
        </p:nvSpPr>
        <p:spPr bwMode="auto">
          <a:xfrm>
            <a:off x="4114800" y="6096000"/>
            <a:ext cx="2362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804" name="Rectangle 39"/>
          <p:cNvSpPr>
            <a:spLocks noChangeArrowheads="1"/>
          </p:cNvSpPr>
          <p:nvPr/>
        </p:nvSpPr>
        <p:spPr bwMode="auto">
          <a:xfrm>
            <a:off x="19050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 u="sng">
                <a:latin typeface="Arial" panose="020B0604020202020204" pitchFamily="34" charset="0"/>
              </a:rPr>
              <a:t>Koagulační kaskáda:</a:t>
            </a:r>
            <a:endParaRPr lang="cs-CZ" altLang="cs-CZ" sz="4400" u="sng"/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7024688" y="2093913"/>
            <a:ext cx="1930400" cy="4603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vnější cesta</a:t>
            </a:r>
            <a:endParaRPr lang="en-US" altLang="cs-CZ" sz="2400" b="1">
              <a:latin typeface="Arial" panose="020B0604020202020204" pitchFamily="34" charset="0"/>
            </a:endParaRP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204788" y="803275"/>
            <a:ext cx="1997075" cy="46196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vnitřní cesta</a:t>
            </a:r>
            <a:endParaRPr lang="en-US" altLang="cs-CZ" sz="2400" b="1">
              <a:latin typeface="Arial" panose="020B0604020202020204" pitchFamily="34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2819400" y="1371600"/>
            <a:ext cx="35131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1200" dirty="0"/>
              <a:t>Hemokoagulace se skládá z následujících fází:</a:t>
            </a:r>
          </a:p>
          <a:p>
            <a:pPr>
              <a:defRPr/>
            </a:pPr>
            <a:endParaRPr lang="cs-CZ" sz="1200" dirty="0"/>
          </a:p>
          <a:p>
            <a:pPr>
              <a:defRPr/>
            </a:pPr>
            <a:r>
              <a:rPr lang="cs-CZ" sz="1200" dirty="0"/>
              <a:t>1) Tvorba aktivátoru protrombinu z faktoru X a V</a:t>
            </a:r>
          </a:p>
          <a:p>
            <a:pPr>
              <a:defRPr/>
            </a:pPr>
            <a:r>
              <a:rPr lang="cs-CZ" sz="1200" dirty="0"/>
              <a:t>2) Přeměna protrombinu na trombin</a:t>
            </a:r>
          </a:p>
          <a:p>
            <a:pPr>
              <a:defRPr/>
            </a:pPr>
            <a:r>
              <a:rPr lang="cs-CZ" sz="1200" dirty="0"/>
              <a:t>3) Přeměna fibrinogenu na fibrin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2" grpId="0"/>
      <p:bldP spid="31753" grpId="0"/>
      <p:bldP spid="31756" grpId="0"/>
      <p:bldP spid="31757" grpId="0"/>
      <p:bldP spid="31760" grpId="0"/>
      <p:bldP spid="31762" grpId="0"/>
      <p:bldP spid="31763" grpId="0"/>
      <p:bldP spid="31765" grpId="0"/>
      <p:bldP spid="31767" grpId="0"/>
      <p:bldP spid="31768" grpId="0"/>
      <p:bldP spid="31770" grpId="0"/>
      <p:bldP spid="31771" grpId="0"/>
      <p:bldP spid="31772" grpId="0"/>
      <p:bldP spid="31775" grpId="0"/>
      <p:bldP spid="39" grpId="0" animBg="1"/>
      <p:bldP spid="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EF44E1-35A1-4F4A-96A6-545937133EF2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cs-CZ" sz="1400" smtClean="0"/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2971800" y="4962525"/>
            <a:ext cx="1874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Thrombin (IIa)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2895600" y="2828925"/>
            <a:ext cx="2085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Prothrombin (II)</a:t>
            </a: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3657600" y="3667125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Xa</a:t>
            </a:r>
          </a:p>
        </p:txBody>
      </p:sp>
      <p:sp>
        <p:nvSpPr>
          <p:cNvPr id="33798" name="Line 9"/>
          <p:cNvSpPr>
            <a:spLocks noChangeShapeType="1"/>
          </p:cNvSpPr>
          <p:nvPr/>
        </p:nvSpPr>
        <p:spPr bwMode="auto">
          <a:xfrm>
            <a:off x="3886200" y="3240088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9" name="Line 10"/>
          <p:cNvSpPr>
            <a:spLocks noChangeShapeType="1"/>
          </p:cNvSpPr>
          <p:nvPr/>
        </p:nvSpPr>
        <p:spPr bwMode="auto">
          <a:xfrm>
            <a:off x="3886200" y="4078288"/>
            <a:ext cx="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5165725" y="3175000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VIIa</a:t>
            </a: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7070725" y="2413000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TF</a:t>
            </a:r>
          </a:p>
        </p:txBody>
      </p:sp>
      <p:sp>
        <p:nvSpPr>
          <p:cNvPr id="33802" name="Line 13"/>
          <p:cNvSpPr>
            <a:spLocks noChangeShapeType="1"/>
          </p:cNvSpPr>
          <p:nvPr/>
        </p:nvSpPr>
        <p:spPr bwMode="auto">
          <a:xfrm flipH="1">
            <a:off x="4114800" y="3392488"/>
            <a:ext cx="1066800" cy="4572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3" name="Line 14"/>
          <p:cNvSpPr>
            <a:spLocks noChangeShapeType="1"/>
          </p:cNvSpPr>
          <p:nvPr/>
        </p:nvSpPr>
        <p:spPr bwMode="auto">
          <a:xfrm flipH="1">
            <a:off x="5715000" y="2706688"/>
            <a:ext cx="1371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4" name="Text Box 16"/>
          <p:cNvSpPr txBox="1">
            <a:spLocks noChangeArrowheads="1"/>
          </p:cNvSpPr>
          <p:nvPr/>
        </p:nvSpPr>
        <p:spPr bwMode="auto">
          <a:xfrm>
            <a:off x="2286000" y="3133725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IXa</a:t>
            </a:r>
          </a:p>
        </p:txBody>
      </p:sp>
      <p:sp>
        <p:nvSpPr>
          <p:cNvPr id="33805" name="Text Box 40"/>
          <p:cNvSpPr txBox="1">
            <a:spLocks noChangeArrowheads="1"/>
          </p:cNvSpPr>
          <p:nvPr/>
        </p:nvSpPr>
        <p:spPr bwMode="auto">
          <a:xfrm>
            <a:off x="2438400" y="39258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2782" name="Text Box 45"/>
          <p:cNvSpPr txBox="1">
            <a:spLocks noChangeArrowheads="1"/>
          </p:cNvSpPr>
          <p:nvPr/>
        </p:nvSpPr>
        <p:spPr bwMode="auto">
          <a:xfrm>
            <a:off x="2074863" y="654050"/>
            <a:ext cx="40465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cs-CZ" sz="3200" b="1" u="sng" dirty="0" smtClean="0">
                <a:latin typeface="+mj-lt"/>
              </a:rPr>
              <a:t>Tissue factor pathway</a:t>
            </a:r>
          </a:p>
        </p:txBody>
      </p:sp>
      <p:sp>
        <p:nvSpPr>
          <p:cNvPr id="33807" name="Line 46"/>
          <p:cNvSpPr>
            <a:spLocks noChangeShapeType="1"/>
          </p:cNvSpPr>
          <p:nvPr/>
        </p:nvSpPr>
        <p:spPr bwMode="auto">
          <a:xfrm flipH="1" flipV="1">
            <a:off x="5486400" y="2325688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8" name="Line 47"/>
          <p:cNvSpPr>
            <a:spLocks noChangeShapeType="1"/>
          </p:cNvSpPr>
          <p:nvPr/>
        </p:nvSpPr>
        <p:spPr bwMode="auto">
          <a:xfrm flipV="1">
            <a:off x="2514600" y="2325688"/>
            <a:ext cx="297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9" name="Text Box 48"/>
          <p:cNvSpPr txBox="1">
            <a:spLocks noChangeArrowheads="1"/>
          </p:cNvSpPr>
          <p:nvPr/>
        </p:nvSpPr>
        <p:spPr bwMode="auto">
          <a:xfrm>
            <a:off x="3657600" y="1914525"/>
            <a:ext cx="423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IX</a:t>
            </a:r>
          </a:p>
        </p:txBody>
      </p:sp>
      <p:sp>
        <p:nvSpPr>
          <p:cNvPr id="33810" name="Line 49"/>
          <p:cNvSpPr>
            <a:spLocks noChangeShapeType="1"/>
          </p:cNvSpPr>
          <p:nvPr/>
        </p:nvSpPr>
        <p:spPr bwMode="auto">
          <a:xfrm>
            <a:off x="2514600" y="2325688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1" name="Text Box 50"/>
          <p:cNvSpPr txBox="1">
            <a:spLocks noChangeArrowheads="1"/>
          </p:cNvSpPr>
          <p:nvPr/>
        </p:nvSpPr>
        <p:spPr bwMode="auto">
          <a:xfrm>
            <a:off x="685800" y="5837238"/>
            <a:ext cx="8077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</a:rPr>
              <a:t>Nově objeveno: Produkce faktoru IXa jež propojuje vnější (extrinsic) a vnitřní (intrinsic) cestu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796088" y="1752600"/>
            <a:ext cx="1930400" cy="46196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vnější cesta</a:t>
            </a:r>
            <a:endParaRPr lang="en-US" altLang="cs-CZ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274D37-4416-4212-A523-1F00B810D692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cs-CZ" sz="1400" smtClean="0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3200400" y="5303838"/>
            <a:ext cx="1874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Thrombin (IIa)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3124200" y="3170238"/>
            <a:ext cx="2085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Prothrombin (II)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3886200" y="4008438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Xa</a:t>
            </a:r>
          </a:p>
        </p:txBody>
      </p:sp>
      <p:sp>
        <p:nvSpPr>
          <p:cNvPr id="34822" name="Line 5"/>
          <p:cNvSpPr>
            <a:spLocks noChangeShapeType="1"/>
          </p:cNvSpPr>
          <p:nvPr/>
        </p:nvSpPr>
        <p:spPr bwMode="auto">
          <a:xfrm>
            <a:off x="4114800" y="35814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3" name="Line 6"/>
          <p:cNvSpPr>
            <a:spLocks noChangeShapeType="1"/>
          </p:cNvSpPr>
          <p:nvPr/>
        </p:nvSpPr>
        <p:spPr bwMode="auto">
          <a:xfrm>
            <a:off x="4114800" y="4419600"/>
            <a:ext cx="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5394325" y="3516313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VIIa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7299325" y="2754313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TF</a:t>
            </a:r>
          </a:p>
        </p:txBody>
      </p:sp>
      <p:sp>
        <p:nvSpPr>
          <p:cNvPr id="34826" name="Line 9"/>
          <p:cNvSpPr>
            <a:spLocks noChangeShapeType="1"/>
          </p:cNvSpPr>
          <p:nvPr/>
        </p:nvSpPr>
        <p:spPr bwMode="auto">
          <a:xfrm flipH="1">
            <a:off x="4343400" y="3733800"/>
            <a:ext cx="1066800" cy="4572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7" name="Line 10"/>
          <p:cNvSpPr>
            <a:spLocks noChangeShapeType="1"/>
          </p:cNvSpPr>
          <p:nvPr/>
        </p:nvSpPr>
        <p:spPr bwMode="auto">
          <a:xfrm flipH="1">
            <a:off x="5943600" y="3048000"/>
            <a:ext cx="1371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8" name="Text Box 11"/>
          <p:cNvSpPr txBox="1">
            <a:spLocks noChangeArrowheads="1"/>
          </p:cNvSpPr>
          <p:nvPr/>
        </p:nvSpPr>
        <p:spPr bwMode="auto">
          <a:xfrm>
            <a:off x="2514600" y="3475038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IXa</a:t>
            </a:r>
          </a:p>
        </p:txBody>
      </p:sp>
      <p:sp>
        <p:nvSpPr>
          <p:cNvPr id="34829" name="Text Box 12"/>
          <p:cNvSpPr txBox="1">
            <a:spLocks noChangeArrowheads="1"/>
          </p:cNvSpPr>
          <p:nvPr/>
        </p:nvSpPr>
        <p:spPr bwMode="auto">
          <a:xfrm>
            <a:off x="2667000" y="4267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1014413" y="5791200"/>
            <a:ext cx="585152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b="1">
                <a:solidFill>
                  <a:srgbClr val="FF0000"/>
                </a:solidFill>
                <a:latin typeface="Arial" panose="020B0604020202020204" pitchFamily="34" charset="0"/>
              </a:rPr>
              <a:t>Nově: TFPI = </a:t>
            </a: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</a:rPr>
              <a:t>Tissue Factor Pathway Inhibitor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</a:rPr>
              <a:t>	... inhibice Xa a VIIa</a:t>
            </a:r>
            <a:endParaRPr lang="cs-CZ" altLang="cs-CZ" sz="2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4831" name="Line 14"/>
          <p:cNvSpPr>
            <a:spLocks noChangeShapeType="1"/>
          </p:cNvSpPr>
          <p:nvPr/>
        </p:nvSpPr>
        <p:spPr bwMode="auto">
          <a:xfrm flipH="1" flipV="1">
            <a:off x="5715000" y="26670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2" name="Line 15"/>
          <p:cNvSpPr>
            <a:spLocks noChangeShapeType="1"/>
          </p:cNvSpPr>
          <p:nvPr/>
        </p:nvSpPr>
        <p:spPr bwMode="auto">
          <a:xfrm flipV="1">
            <a:off x="2743200" y="2667000"/>
            <a:ext cx="297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3886200" y="2255838"/>
            <a:ext cx="423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IX</a:t>
            </a:r>
          </a:p>
        </p:txBody>
      </p:sp>
      <p:sp>
        <p:nvSpPr>
          <p:cNvPr id="34834" name="Line 17"/>
          <p:cNvSpPr>
            <a:spLocks noChangeShapeType="1"/>
          </p:cNvSpPr>
          <p:nvPr/>
        </p:nvSpPr>
        <p:spPr bwMode="auto">
          <a:xfrm>
            <a:off x="2743200" y="2667000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5" name="Text Box 18"/>
          <p:cNvSpPr txBox="1">
            <a:spLocks noChangeArrowheads="1"/>
          </p:cNvSpPr>
          <p:nvPr/>
        </p:nvSpPr>
        <p:spPr bwMode="auto">
          <a:xfrm>
            <a:off x="6765925" y="5146675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TFI</a:t>
            </a:r>
          </a:p>
        </p:txBody>
      </p:sp>
      <p:sp>
        <p:nvSpPr>
          <p:cNvPr id="34836" name="Oval 19"/>
          <p:cNvSpPr>
            <a:spLocks noChangeArrowheads="1"/>
          </p:cNvSpPr>
          <p:nvPr/>
        </p:nvSpPr>
        <p:spPr bwMode="auto">
          <a:xfrm>
            <a:off x="6705600" y="4953000"/>
            <a:ext cx="838200" cy="1066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TFPI</a:t>
            </a:r>
          </a:p>
        </p:txBody>
      </p:sp>
      <p:sp>
        <p:nvSpPr>
          <p:cNvPr id="34837" name="Line 20"/>
          <p:cNvSpPr>
            <a:spLocks noChangeShapeType="1"/>
          </p:cNvSpPr>
          <p:nvPr/>
        </p:nvSpPr>
        <p:spPr bwMode="auto">
          <a:xfrm flipH="1" flipV="1">
            <a:off x="4267200" y="4343400"/>
            <a:ext cx="24384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8" name="Line 21"/>
          <p:cNvSpPr>
            <a:spLocks noChangeShapeType="1"/>
          </p:cNvSpPr>
          <p:nvPr/>
        </p:nvSpPr>
        <p:spPr bwMode="auto">
          <a:xfrm flipH="1" flipV="1">
            <a:off x="5867400" y="3886200"/>
            <a:ext cx="9906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9" name="Freeform 22"/>
          <p:cNvSpPr>
            <a:spLocks/>
          </p:cNvSpPr>
          <p:nvPr/>
        </p:nvSpPr>
        <p:spPr bwMode="auto">
          <a:xfrm>
            <a:off x="4386263" y="4056063"/>
            <a:ext cx="1806575" cy="623887"/>
          </a:xfrm>
          <a:custGeom>
            <a:avLst/>
            <a:gdLst>
              <a:gd name="T0" fmla="*/ 0 w 1138"/>
              <a:gd name="T1" fmla="*/ 2147483646 h 393"/>
              <a:gd name="T2" fmla="*/ 2147483646 w 1138"/>
              <a:gd name="T3" fmla="*/ 2147483646 h 393"/>
              <a:gd name="T4" fmla="*/ 2147483646 w 1138"/>
              <a:gd name="T5" fmla="*/ 2147483646 h 393"/>
              <a:gd name="T6" fmla="*/ 2147483646 w 1138"/>
              <a:gd name="T7" fmla="*/ 2147483646 h 393"/>
              <a:gd name="T8" fmla="*/ 2147483646 w 1138"/>
              <a:gd name="T9" fmla="*/ 2147483646 h 393"/>
              <a:gd name="T10" fmla="*/ 2147483646 w 1138"/>
              <a:gd name="T11" fmla="*/ 2147483646 h 393"/>
              <a:gd name="T12" fmla="*/ 2147483646 w 1138"/>
              <a:gd name="T13" fmla="*/ 2147483646 h 393"/>
              <a:gd name="T14" fmla="*/ 2147483646 w 1138"/>
              <a:gd name="T15" fmla="*/ 2147483646 h 393"/>
              <a:gd name="T16" fmla="*/ 2147483646 w 1138"/>
              <a:gd name="T17" fmla="*/ 2147483646 h 393"/>
              <a:gd name="T18" fmla="*/ 2147483646 w 1138"/>
              <a:gd name="T19" fmla="*/ 2147483646 h 393"/>
              <a:gd name="T20" fmla="*/ 2147483646 w 1138"/>
              <a:gd name="T21" fmla="*/ 2147483646 h 393"/>
              <a:gd name="T22" fmla="*/ 2147483646 w 1138"/>
              <a:gd name="T23" fmla="*/ 2147483646 h 3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38" h="393">
                <a:moveTo>
                  <a:pt x="0" y="109"/>
                </a:moveTo>
                <a:cubicBezTo>
                  <a:pt x="45" y="115"/>
                  <a:pt x="82" y="116"/>
                  <a:pt x="117" y="145"/>
                </a:cubicBezTo>
                <a:cubicBezTo>
                  <a:pt x="127" y="153"/>
                  <a:pt x="133" y="166"/>
                  <a:pt x="144" y="172"/>
                </a:cubicBezTo>
                <a:cubicBezTo>
                  <a:pt x="220" y="214"/>
                  <a:pt x="356" y="232"/>
                  <a:pt x="441" y="253"/>
                </a:cubicBezTo>
                <a:cubicBezTo>
                  <a:pt x="514" y="271"/>
                  <a:pt x="575" y="310"/>
                  <a:pt x="648" y="325"/>
                </a:cubicBezTo>
                <a:cubicBezTo>
                  <a:pt x="694" y="348"/>
                  <a:pt x="675" y="342"/>
                  <a:pt x="729" y="352"/>
                </a:cubicBezTo>
                <a:cubicBezTo>
                  <a:pt x="765" y="358"/>
                  <a:pt x="837" y="370"/>
                  <a:pt x="837" y="370"/>
                </a:cubicBezTo>
                <a:cubicBezTo>
                  <a:pt x="1138" y="356"/>
                  <a:pt x="965" y="393"/>
                  <a:pt x="1080" y="316"/>
                </a:cubicBezTo>
                <a:cubicBezTo>
                  <a:pt x="1086" y="298"/>
                  <a:pt x="1101" y="281"/>
                  <a:pt x="1098" y="262"/>
                </a:cubicBezTo>
                <a:cubicBezTo>
                  <a:pt x="1095" y="241"/>
                  <a:pt x="1094" y="220"/>
                  <a:pt x="1089" y="199"/>
                </a:cubicBezTo>
                <a:cubicBezTo>
                  <a:pt x="1076" y="142"/>
                  <a:pt x="1052" y="88"/>
                  <a:pt x="1026" y="37"/>
                </a:cubicBezTo>
                <a:cubicBezTo>
                  <a:pt x="1007" y="0"/>
                  <a:pt x="1031" y="17"/>
                  <a:pt x="999" y="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40" name="Line 23"/>
          <p:cNvSpPr>
            <a:spLocks noChangeShapeType="1"/>
          </p:cNvSpPr>
          <p:nvPr/>
        </p:nvSpPr>
        <p:spPr bwMode="auto">
          <a:xfrm>
            <a:off x="2971800" y="3810000"/>
            <a:ext cx="914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81000" y="131763"/>
            <a:ext cx="8382000" cy="2114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TFPI: proteázový inhibitor, 34 a 41 </a:t>
            </a:r>
            <a:r>
              <a:rPr lang="cs-CZ" altLang="cs-CZ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kD</a:t>
            </a:r>
            <a:r>
              <a:rPr lang="cs-CZ" alt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izoformy, v plazmě</a:t>
            </a:r>
          </a:p>
          <a:p>
            <a:pPr eaLnBrk="1" hangingPunct="1">
              <a:defRPr/>
            </a:pPr>
            <a:endParaRPr lang="cs-CZ" alt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cs-CZ" alt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Aktivita:</a:t>
            </a:r>
          </a:p>
          <a:p>
            <a:pPr eaLnBrk="1" hangingPunct="1">
              <a:defRPr/>
            </a:pPr>
            <a:r>
              <a:rPr lang="cs-CZ" alt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  přímá inhibice </a:t>
            </a:r>
            <a:r>
              <a:rPr lang="cs-CZ" altLang="cs-CZ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endParaRPr lang="cs-CZ" altLang="cs-CZ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cs-CZ" alt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inhibice komplexu </a:t>
            </a:r>
            <a:r>
              <a:rPr lang="cs-CZ" altLang="cs-CZ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VIIa</a:t>
            </a:r>
            <a:r>
              <a:rPr lang="cs-CZ" alt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-TF</a:t>
            </a:r>
          </a:p>
          <a:p>
            <a:pPr eaLnBrk="1" hangingPunct="1">
              <a:defRPr/>
            </a:pPr>
            <a:r>
              <a:rPr lang="cs-CZ" alt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~10% přítomno v trombocytech (je též v endotheliu)</a:t>
            </a:r>
            <a:endParaRPr lang="cs-CZ" alt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ásobení 1"/>
          <p:cNvSpPr/>
          <p:nvPr/>
        </p:nvSpPr>
        <p:spPr>
          <a:xfrm>
            <a:off x="5524500" y="4675188"/>
            <a:ext cx="304800" cy="425450"/>
          </a:xfrm>
          <a:prstGeom prst="mathMultiply">
            <a:avLst>
              <a:gd name="adj1" fmla="val 10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Násobení 26"/>
          <p:cNvSpPr/>
          <p:nvPr/>
        </p:nvSpPr>
        <p:spPr>
          <a:xfrm>
            <a:off x="6307138" y="4303713"/>
            <a:ext cx="304800" cy="425450"/>
          </a:xfrm>
          <a:prstGeom prst="mathMultiply">
            <a:avLst>
              <a:gd name="adj1" fmla="val 10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1ABCC2-637D-481E-930F-1481AE615BE2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cs-CZ" sz="140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077200" cy="3200400"/>
          </a:xfrm>
        </p:spPr>
        <p:txBody>
          <a:bodyPr/>
          <a:lstStyle/>
          <a:p>
            <a:pPr eaLnBrk="1" hangingPunct="1"/>
            <a:r>
              <a:rPr lang="cs-CZ" altLang="cs-CZ" sz="2000" b="1" smtClean="0">
                <a:latin typeface="Arial" panose="020B0604020202020204" pitchFamily="34" charset="0"/>
              </a:rPr>
              <a:t>VIIa se tvoří vazbou VII k TF</a:t>
            </a:r>
          </a:p>
          <a:p>
            <a:pPr eaLnBrk="1" hangingPunct="1"/>
            <a:r>
              <a:rPr lang="cs-CZ" altLang="cs-CZ" sz="2000" b="1" smtClean="0">
                <a:latin typeface="Arial" panose="020B0604020202020204" pitchFamily="34" charset="0"/>
              </a:rPr>
              <a:t>VIIa aktivuje X</a:t>
            </a:r>
            <a:r>
              <a:rPr lang="cs-CZ" altLang="cs-CZ" sz="2000" b="1" smtClean="0">
                <a:latin typeface="Arial" panose="020B0604020202020204" pitchFamily="34" charset="0"/>
                <a:sym typeface="Wingdings" panose="05000000000000000000" pitchFamily="2" charset="2"/>
              </a:rPr>
              <a:t> na Xa</a:t>
            </a:r>
            <a:endParaRPr lang="cs-CZ" altLang="cs-CZ" sz="2000" b="1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000" b="1" smtClean="0">
                <a:latin typeface="Arial" panose="020B0604020202020204" pitchFamily="34" charset="0"/>
              </a:rPr>
              <a:t>Xa konvertuje malé množství protrombinu (II) na trombin (IIa); </a:t>
            </a:r>
            <a:r>
              <a:rPr lang="cs-CZ" altLang="cs-CZ" sz="2000" b="1" smtClean="0">
                <a:solidFill>
                  <a:srgbClr val="FF0000"/>
                </a:solidFill>
                <a:latin typeface="Arial" panose="020B0604020202020204" pitchFamily="34" charset="0"/>
              </a:rPr>
              <a:t>tento trombin je využit k tvorbě malého množství VIIIa a Va</a:t>
            </a:r>
          </a:p>
          <a:p>
            <a:pPr eaLnBrk="1" hangingPunct="1"/>
            <a:r>
              <a:rPr lang="cs-CZ" altLang="cs-CZ" sz="2000" b="1" smtClean="0">
                <a:latin typeface="Arial" panose="020B0604020202020204" pitchFamily="34" charset="0"/>
              </a:rPr>
              <a:t>Při vzrůstající koncentraci TF-VIIa-Xa-trombin zasáhne </a:t>
            </a:r>
            <a:r>
              <a:rPr lang="cs-CZ" altLang="cs-CZ" sz="2000" b="1" smtClean="0">
                <a:solidFill>
                  <a:srgbClr val="FF0000"/>
                </a:solidFill>
                <a:latin typeface="Arial" panose="020B0604020202020204" pitchFamily="34" charset="0"/>
              </a:rPr>
              <a:t>TFPI a inaktivuje tento komplex zabráněním další tvorby trombinu!</a:t>
            </a:r>
            <a:endParaRPr lang="cs-CZ" altLang="cs-CZ" sz="2000" b="1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000" b="1" smtClean="0">
                <a:solidFill>
                  <a:srgbClr val="FF0000"/>
                </a:solidFill>
                <a:latin typeface="Arial" panose="020B0604020202020204" pitchFamily="34" charset="0"/>
              </a:rPr>
              <a:t>IXa společně s VIIIa</a:t>
            </a:r>
            <a:r>
              <a:rPr lang="cs-CZ" altLang="cs-CZ" sz="2000" b="1" smtClean="0">
                <a:latin typeface="Arial" panose="020B0604020202020204" pitchFamily="34" charset="0"/>
              </a:rPr>
              <a:t> produkují Xa; tento Xa s Va </a:t>
            </a:r>
            <a:r>
              <a:rPr lang="cs-CZ" altLang="cs-CZ" sz="2000" b="1" smtClean="0">
                <a:solidFill>
                  <a:srgbClr val="FF0000"/>
                </a:solidFill>
                <a:latin typeface="Arial" panose="020B0604020202020204" pitchFamily="34" charset="0"/>
              </a:rPr>
              <a:t>produkují nový trombin</a:t>
            </a:r>
            <a:r>
              <a:rPr lang="cs-CZ" altLang="cs-CZ" sz="2000" b="1" smtClean="0">
                <a:latin typeface="Arial" panose="020B0604020202020204" pitchFamily="34" charset="0"/>
              </a:rPr>
              <a:t>; tento trombin produkuje více VIIIa a Va a tak dostaneme zásoby trombinu a fibrinu.</a:t>
            </a:r>
            <a:endParaRPr lang="cs-CZ" altLang="cs-CZ" sz="2000" b="1" smtClean="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533400" y="2133600"/>
            <a:ext cx="0" cy="3048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2074863" y="654050"/>
            <a:ext cx="58277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3200" b="1" u="sng" dirty="0" smtClean="0">
                <a:latin typeface="+mj-lt"/>
              </a:rPr>
              <a:t>Kaskáda </a:t>
            </a:r>
            <a:r>
              <a:rPr lang="en-US" altLang="cs-CZ" sz="3200" b="1" u="sng" dirty="0" smtClean="0">
                <a:latin typeface="+mj-lt"/>
              </a:rPr>
              <a:t>Tissue factor pathway</a:t>
            </a:r>
            <a:r>
              <a:rPr lang="cs-CZ" altLang="cs-CZ" sz="3200" b="1" u="sng" dirty="0" smtClean="0">
                <a:latin typeface="+mj-lt"/>
              </a:rPr>
              <a:t>:</a:t>
            </a:r>
            <a:endParaRPr lang="en-US" altLang="cs-CZ" sz="3200" b="1" u="sng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50128B-585A-4990-99D3-91FE056907E3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cs-CZ" sz="1400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0"/>
            <a:ext cx="34432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828800" y="1752600"/>
            <a:ext cx="4038600" cy="18303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  <a:latin typeface="Arial" panose="020B0604020202020204" pitchFamily="34" charset="0"/>
              </a:rPr>
              <a:t>I.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  <a:latin typeface="Arial" panose="020B0604020202020204" pitchFamily="34" charset="0"/>
              </a:rPr>
              <a:t>Fyziologie</a:t>
            </a:r>
            <a:endParaRPr lang="cs-CZ" altLang="cs-CZ" sz="28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DFB63F-94B8-4940-844F-791939F60F3E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cs-CZ" sz="1400" smtClean="0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524000" y="5486400"/>
            <a:ext cx="1520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Fibrinogen</a:t>
            </a:r>
          </a:p>
        </p:txBody>
      </p:sp>
      <p:sp>
        <p:nvSpPr>
          <p:cNvPr id="36868" name="Line 3"/>
          <p:cNvSpPr>
            <a:spLocks noChangeShapeType="1"/>
          </p:cNvSpPr>
          <p:nvPr/>
        </p:nvSpPr>
        <p:spPr bwMode="auto">
          <a:xfrm>
            <a:off x="3048000" y="5791200"/>
            <a:ext cx="2362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5562600" y="5532438"/>
            <a:ext cx="88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Fibrin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3429000" y="5334000"/>
            <a:ext cx="1401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Thrombin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3352800" y="3170238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Prothrombin</a:t>
            </a:r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3886200" y="4008438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Xa</a:t>
            </a:r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3886200" y="4313238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rgbClr val="9900CC"/>
                </a:solidFill>
                <a:latin typeface="Arial" panose="020B0604020202020204" pitchFamily="34" charset="0"/>
              </a:rPr>
              <a:t>Va</a:t>
            </a:r>
          </a:p>
        </p:txBody>
      </p:sp>
      <p:sp>
        <p:nvSpPr>
          <p:cNvPr id="36874" name="Line 9"/>
          <p:cNvSpPr>
            <a:spLocks noChangeShapeType="1"/>
          </p:cNvSpPr>
          <p:nvPr/>
        </p:nvSpPr>
        <p:spPr bwMode="auto">
          <a:xfrm>
            <a:off x="4114800" y="35814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5" name="Line 10"/>
          <p:cNvSpPr>
            <a:spLocks noChangeShapeType="1"/>
          </p:cNvSpPr>
          <p:nvPr/>
        </p:nvSpPr>
        <p:spPr bwMode="auto">
          <a:xfrm>
            <a:off x="4114800" y="4648200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6" name="Text Box 11"/>
          <p:cNvSpPr txBox="1">
            <a:spLocks noChangeArrowheads="1"/>
          </p:cNvSpPr>
          <p:nvPr/>
        </p:nvSpPr>
        <p:spPr bwMode="auto">
          <a:xfrm>
            <a:off x="5394325" y="3516313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VIIa</a:t>
            </a:r>
          </a:p>
        </p:txBody>
      </p:sp>
      <p:sp>
        <p:nvSpPr>
          <p:cNvPr id="36877" name="Text Box 12"/>
          <p:cNvSpPr txBox="1">
            <a:spLocks noChangeArrowheads="1"/>
          </p:cNvSpPr>
          <p:nvPr/>
        </p:nvSpPr>
        <p:spPr bwMode="auto">
          <a:xfrm>
            <a:off x="7299325" y="2754313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TF</a:t>
            </a:r>
          </a:p>
        </p:txBody>
      </p:sp>
      <p:sp>
        <p:nvSpPr>
          <p:cNvPr id="36878" name="Line 13"/>
          <p:cNvSpPr>
            <a:spLocks noChangeShapeType="1"/>
          </p:cNvSpPr>
          <p:nvPr/>
        </p:nvSpPr>
        <p:spPr bwMode="auto">
          <a:xfrm flipH="1">
            <a:off x="4343400" y="3733800"/>
            <a:ext cx="1066800" cy="4572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9" name="Line 14"/>
          <p:cNvSpPr>
            <a:spLocks noChangeShapeType="1"/>
          </p:cNvSpPr>
          <p:nvPr/>
        </p:nvSpPr>
        <p:spPr bwMode="auto">
          <a:xfrm flipH="1">
            <a:off x="5943600" y="3048000"/>
            <a:ext cx="1371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0" name="Text Box 15"/>
          <p:cNvSpPr txBox="1">
            <a:spLocks noChangeArrowheads="1"/>
          </p:cNvSpPr>
          <p:nvPr/>
        </p:nvSpPr>
        <p:spPr bwMode="auto">
          <a:xfrm>
            <a:off x="2514600" y="3475038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IXa</a:t>
            </a:r>
          </a:p>
        </p:txBody>
      </p:sp>
      <p:sp>
        <p:nvSpPr>
          <p:cNvPr id="36881" name="Line 16"/>
          <p:cNvSpPr>
            <a:spLocks noChangeShapeType="1"/>
          </p:cNvSpPr>
          <p:nvPr/>
        </p:nvSpPr>
        <p:spPr bwMode="auto">
          <a:xfrm>
            <a:off x="3124200" y="3810000"/>
            <a:ext cx="8382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2" name="Text Box 17"/>
          <p:cNvSpPr txBox="1">
            <a:spLocks noChangeArrowheads="1"/>
          </p:cNvSpPr>
          <p:nvPr/>
        </p:nvSpPr>
        <p:spPr bwMode="auto">
          <a:xfrm>
            <a:off x="2727325" y="3897313"/>
            <a:ext cx="704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rgbClr val="9900CC"/>
                </a:solidFill>
                <a:latin typeface="Arial" panose="020B0604020202020204" pitchFamily="34" charset="0"/>
              </a:rPr>
              <a:t>VIIIa</a:t>
            </a:r>
          </a:p>
        </p:txBody>
      </p:sp>
      <p:sp>
        <p:nvSpPr>
          <p:cNvPr id="36883" name="Text Box 18"/>
          <p:cNvSpPr txBox="1">
            <a:spLocks noChangeArrowheads="1"/>
          </p:cNvSpPr>
          <p:nvPr/>
        </p:nvSpPr>
        <p:spPr bwMode="auto">
          <a:xfrm>
            <a:off x="6689725" y="5802313"/>
            <a:ext cx="704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XIIIa</a:t>
            </a:r>
          </a:p>
        </p:txBody>
      </p:sp>
      <p:sp>
        <p:nvSpPr>
          <p:cNvPr id="36884" name="Text Box 19"/>
          <p:cNvSpPr txBox="1">
            <a:spLocks noChangeArrowheads="1"/>
          </p:cNvSpPr>
          <p:nvPr/>
        </p:nvSpPr>
        <p:spPr bwMode="auto">
          <a:xfrm>
            <a:off x="6308725" y="5116513"/>
            <a:ext cx="1198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rgbClr val="008000"/>
                </a:solidFill>
                <a:latin typeface="Arial" panose="020B0604020202020204" pitchFamily="34" charset="0"/>
              </a:rPr>
              <a:t>Soft clot</a:t>
            </a:r>
          </a:p>
        </p:txBody>
      </p:sp>
      <p:sp>
        <p:nvSpPr>
          <p:cNvPr id="36885" name="Line 20"/>
          <p:cNvSpPr>
            <a:spLocks noChangeShapeType="1"/>
          </p:cNvSpPr>
          <p:nvPr/>
        </p:nvSpPr>
        <p:spPr bwMode="auto">
          <a:xfrm>
            <a:off x="6172200" y="5867400"/>
            <a:ext cx="11430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6" name="Text Box 21"/>
          <p:cNvSpPr txBox="1">
            <a:spLocks noChangeArrowheads="1"/>
          </p:cNvSpPr>
          <p:nvPr/>
        </p:nvSpPr>
        <p:spPr bwMode="auto">
          <a:xfrm>
            <a:off x="7375525" y="6183313"/>
            <a:ext cx="88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Fibrin</a:t>
            </a:r>
          </a:p>
        </p:txBody>
      </p:sp>
      <p:sp>
        <p:nvSpPr>
          <p:cNvPr id="36887" name="Text Box 22"/>
          <p:cNvSpPr txBox="1">
            <a:spLocks noChangeArrowheads="1"/>
          </p:cNvSpPr>
          <p:nvPr/>
        </p:nvSpPr>
        <p:spPr bwMode="auto">
          <a:xfrm>
            <a:off x="7756525" y="5802313"/>
            <a:ext cx="1284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rgbClr val="008000"/>
                </a:solidFill>
                <a:latin typeface="Arial" panose="020B0604020202020204" pitchFamily="34" charset="0"/>
              </a:rPr>
              <a:t>Hard clot</a:t>
            </a:r>
          </a:p>
        </p:txBody>
      </p:sp>
      <p:sp>
        <p:nvSpPr>
          <p:cNvPr id="36888" name="Text Box 23"/>
          <p:cNvSpPr txBox="1">
            <a:spLocks noChangeArrowheads="1"/>
          </p:cNvSpPr>
          <p:nvPr/>
        </p:nvSpPr>
        <p:spPr bwMode="auto">
          <a:xfrm>
            <a:off x="5470525" y="4278313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rgbClr val="9900CC"/>
                </a:solidFill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36889" name="Line 24"/>
          <p:cNvSpPr>
            <a:spLocks noChangeShapeType="1"/>
          </p:cNvSpPr>
          <p:nvPr/>
        </p:nvSpPr>
        <p:spPr bwMode="auto">
          <a:xfrm flipH="1">
            <a:off x="4343400" y="4495800"/>
            <a:ext cx="1219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0" name="Line 25"/>
          <p:cNvSpPr>
            <a:spLocks noChangeShapeType="1"/>
          </p:cNvSpPr>
          <p:nvPr/>
        </p:nvSpPr>
        <p:spPr bwMode="auto">
          <a:xfrm flipV="1">
            <a:off x="4572000" y="4572000"/>
            <a:ext cx="381000" cy="8382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1" name="Text Box 26"/>
          <p:cNvSpPr txBox="1">
            <a:spLocks noChangeArrowheads="1"/>
          </p:cNvSpPr>
          <p:nvPr/>
        </p:nvSpPr>
        <p:spPr bwMode="auto">
          <a:xfrm>
            <a:off x="1203325" y="3897313"/>
            <a:ext cx="563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VIII</a:t>
            </a:r>
          </a:p>
        </p:txBody>
      </p:sp>
      <p:sp>
        <p:nvSpPr>
          <p:cNvPr id="36892" name="Line 27"/>
          <p:cNvSpPr>
            <a:spLocks noChangeShapeType="1"/>
          </p:cNvSpPr>
          <p:nvPr/>
        </p:nvSpPr>
        <p:spPr bwMode="auto">
          <a:xfrm>
            <a:off x="1905000" y="4114800"/>
            <a:ext cx="91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3" name="Line 28"/>
          <p:cNvSpPr>
            <a:spLocks noChangeShapeType="1"/>
          </p:cNvSpPr>
          <p:nvPr/>
        </p:nvSpPr>
        <p:spPr bwMode="auto">
          <a:xfrm flipH="1" flipV="1">
            <a:off x="2362200" y="4191000"/>
            <a:ext cx="1219200" cy="1219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4" name="AutoShape 30"/>
          <p:cNvSpPr>
            <a:spLocks noChangeArrowheads="1"/>
          </p:cNvSpPr>
          <p:nvPr/>
        </p:nvSpPr>
        <p:spPr bwMode="auto">
          <a:xfrm flipH="1">
            <a:off x="1905000" y="2133600"/>
            <a:ext cx="4267200" cy="1219200"/>
          </a:xfrm>
          <a:prstGeom prst="curvedDownArrow">
            <a:avLst>
              <a:gd name="adj1" fmla="val 70000"/>
              <a:gd name="adj2" fmla="val 140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3962400" y="1752600"/>
            <a:ext cx="506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IX</a:t>
            </a:r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>
            <a:off x="4038600" y="6019800"/>
            <a:ext cx="2209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>
            <a:off x="4038600" y="5715000"/>
            <a:ext cx="0" cy="304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2284413" y="688975"/>
            <a:ext cx="44783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u="sng">
                <a:latin typeface="Arial" panose="020B0604020202020204" pitchFamily="34" charset="0"/>
              </a:rPr>
              <a:t>T</a:t>
            </a:r>
            <a:r>
              <a:rPr lang="en-US" altLang="cs-CZ" b="1" u="sng">
                <a:latin typeface="Arial" panose="020B0604020202020204" pitchFamily="34" charset="0"/>
              </a:rPr>
              <a:t>issue factor pathway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7024688" y="2093913"/>
            <a:ext cx="1930400" cy="4603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vnější cesta</a:t>
            </a:r>
            <a:endParaRPr lang="en-US" altLang="cs-CZ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5ED670-FCBA-4E4D-B2CB-DBA5E4F1B5EF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cs-CZ" sz="1400" smtClean="0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3336925" y="3340100"/>
            <a:ext cx="20510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b="1">
                <a:latin typeface="Arial" panose="020B0604020202020204" pitchFamily="34" charset="0"/>
              </a:rPr>
              <a:t>Thrombin (IIa)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914400" y="2155825"/>
            <a:ext cx="6032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b="1">
                <a:latin typeface="Arial" panose="020B0604020202020204" pitchFamily="34" charset="0"/>
              </a:rPr>
              <a:t>VIII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917575" y="5200650"/>
            <a:ext cx="7588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b="1">
                <a:solidFill>
                  <a:schemeClr val="accent2"/>
                </a:solidFill>
                <a:latin typeface="Arial" panose="020B0604020202020204" pitchFamily="34" charset="0"/>
              </a:rPr>
              <a:t>VIIIa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858000" y="2079625"/>
            <a:ext cx="3698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b="1">
                <a:solidFill>
                  <a:schemeClr val="accent2"/>
                </a:solidFill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705600" y="5124450"/>
            <a:ext cx="5254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200" b="1">
                <a:solidFill>
                  <a:schemeClr val="accent2"/>
                </a:solidFill>
                <a:latin typeface="Arial" panose="020B0604020202020204" pitchFamily="34" charset="0"/>
              </a:rPr>
              <a:t>Va</a:t>
            </a:r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1981200" y="1981200"/>
            <a:ext cx="1295400" cy="4114800"/>
          </a:xfrm>
          <a:prstGeom prst="curvedLeftArrow">
            <a:avLst>
              <a:gd name="adj1" fmla="val 63529"/>
              <a:gd name="adj2" fmla="val 127059"/>
              <a:gd name="adj3" fmla="val 3333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5410200" y="1905000"/>
            <a:ext cx="1219200" cy="4267200"/>
          </a:xfrm>
          <a:prstGeom prst="curvedRightArrow">
            <a:avLst>
              <a:gd name="adj1" fmla="val 70000"/>
              <a:gd name="adj2" fmla="val 140000"/>
              <a:gd name="adj3" fmla="val 33333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2074863" y="654050"/>
            <a:ext cx="40465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cs-CZ" sz="3200" b="1" u="sng" dirty="0" smtClean="0">
                <a:latin typeface="+mj-lt"/>
              </a:rPr>
              <a:t>Tissue factor pathway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2D68B6-713F-4F77-8300-FC69FABD98AA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cs-CZ" sz="1400" smtClean="0"/>
          </a:p>
        </p:txBody>
      </p:sp>
      <p:graphicFrame>
        <p:nvGraphicFramePr>
          <p:cNvPr id="38915" name="Object 2"/>
          <p:cNvGraphicFramePr>
            <a:graphicFrameLocks noChangeAspect="1"/>
          </p:cNvGraphicFramePr>
          <p:nvPr/>
        </p:nvGraphicFramePr>
        <p:xfrm>
          <a:off x="6299200" y="1346200"/>
          <a:ext cx="2844800" cy="551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Image" r:id="rId4" imgW="2844444" imgH="5511111" progId="Photoshop.Image.6">
                  <p:embed/>
                </p:oleObj>
              </mc:Choice>
              <mc:Fallback>
                <p:oleObj name="Image" r:id="rId4" imgW="2844444" imgH="5511111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1346200"/>
                        <a:ext cx="2844800" cy="551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2103438" y="525463"/>
            <a:ext cx="36734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b="1" u="sng">
                <a:solidFill>
                  <a:srgbClr val="FFCC00"/>
                </a:solidFill>
                <a:latin typeface="Arial" panose="020B0604020202020204" pitchFamily="34" charset="0"/>
              </a:rPr>
              <a:t>Role vitamínu K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457200" y="1679575"/>
            <a:ext cx="57150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- faktory</a:t>
            </a:r>
            <a:r>
              <a:rPr lang="en-US" altLang="cs-CZ" sz="2000" b="1">
                <a:latin typeface="Arial" panose="020B0604020202020204" pitchFamily="34" charset="0"/>
              </a:rPr>
              <a:t> II, VII, IX, X</a:t>
            </a:r>
            <a:r>
              <a:rPr lang="cs-CZ" altLang="cs-CZ" sz="2000" b="1">
                <a:latin typeface="Arial" panose="020B0604020202020204" pitchFamily="34" charset="0"/>
              </a:rPr>
              <a:t> a</a:t>
            </a:r>
            <a:r>
              <a:rPr lang="en-US" altLang="cs-CZ" sz="2000" b="1">
                <a:latin typeface="Arial" panose="020B0604020202020204" pitchFamily="34" charset="0"/>
              </a:rPr>
              <a:t> protein</a:t>
            </a:r>
            <a:r>
              <a:rPr lang="cs-CZ" altLang="cs-CZ" sz="2000" b="1">
                <a:latin typeface="Arial" panose="020B0604020202020204" pitchFamily="34" charset="0"/>
              </a:rPr>
              <a:t>y</a:t>
            </a:r>
            <a:r>
              <a:rPr lang="en-US" altLang="cs-CZ" sz="2000" b="1">
                <a:latin typeface="Arial" panose="020B0604020202020204" pitchFamily="34" charset="0"/>
              </a:rPr>
              <a:t> C a 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vyžadují </a:t>
            </a:r>
            <a:r>
              <a:rPr lang="en-US" altLang="cs-CZ" sz="2000" b="1">
                <a:latin typeface="Arial" panose="020B0604020202020204" pitchFamily="34" charset="0"/>
              </a:rPr>
              <a:t>post-transla</a:t>
            </a:r>
            <a:r>
              <a:rPr lang="cs-CZ" altLang="cs-CZ" sz="2000" b="1">
                <a:latin typeface="Arial" panose="020B0604020202020204" pitchFamily="34" charset="0"/>
              </a:rPr>
              <a:t>ční modifikaci předcházející jejich aktivaci</a:t>
            </a:r>
            <a:endParaRPr lang="en-US" altLang="cs-CZ" sz="20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0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- tato</a:t>
            </a:r>
            <a:r>
              <a:rPr lang="en-US" altLang="cs-CZ" sz="2000" b="1">
                <a:latin typeface="Arial" panose="020B0604020202020204" pitchFamily="34" charset="0"/>
              </a:rPr>
              <a:t> PTM </a:t>
            </a:r>
            <a:r>
              <a:rPr lang="cs-CZ" altLang="cs-CZ" sz="2000" b="1">
                <a:latin typeface="Arial" panose="020B0604020202020204" pitchFamily="34" charset="0"/>
              </a:rPr>
              <a:t>vyžaduje</a:t>
            </a:r>
            <a:r>
              <a:rPr lang="en-US" altLang="cs-CZ" sz="2000" b="1">
                <a:latin typeface="Arial" panose="020B0604020202020204" pitchFamily="34" charset="0"/>
              </a:rPr>
              <a:t> vitamin K</a:t>
            </a:r>
            <a:r>
              <a:rPr lang="cs-CZ" altLang="cs-CZ" sz="2000" b="1">
                <a:latin typeface="Arial" panose="020B0604020202020204" pitchFamily="34" charset="0"/>
              </a:rPr>
              <a:t>!</a:t>
            </a:r>
            <a:endParaRPr lang="en-US" altLang="cs-CZ" sz="20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0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- tato</a:t>
            </a:r>
            <a:r>
              <a:rPr lang="en-US" altLang="cs-CZ" sz="2000" b="1">
                <a:latin typeface="Arial" panose="020B0604020202020204" pitchFamily="34" charset="0"/>
              </a:rPr>
              <a:t> PTM </a:t>
            </a:r>
            <a:r>
              <a:rPr lang="cs-CZ" altLang="cs-CZ" sz="2000" b="1">
                <a:latin typeface="Arial" panose="020B0604020202020204" pitchFamily="34" charset="0"/>
              </a:rPr>
              <a:t>zahrnuje připojení</a:t>
            </a:r>
            <a:r>
              <a:rPr lang="en-US" altLang="cs-CZ" sz="2000" b="1">
                <a:latin typeface="Arial" panose="020B0604020202020204" pitchFamily="34" charset="0"/>
              </a:rPr>
              <a:t> COO</a:t>
            </a:r>
            <a:r>
              <a:rPr lang="en-US" altLang="cs-CZ" sz="2000" b="1" baseline="30000">
                <a:latin typeface="Arial" panose="020B0604020202020204" pitchFamily="34" charset="0"/>
              </a:rPr>
              <a:t>-</a:t>
            </a:r>
            <a:r>
              <a:rPr lang="en-US" altLang="cs-CZ" sz="2000" b="1">
                <a:latin typeface="Arial" panose="020B0604020202020204" pitchFamily="34" charset="0"/>
              </a:rPr>
              <a:t> </a:t>
            </a:r>
            <a:r>
              <a:rPr lang="cs-CZ" altLang="cs-CZ" sz="2000" b="1">
                <a:latin typeface="Arial" panose="020B0604020202020204" pitchFamily="34" charset="0"/>
              </a:rPr>
              <a:t> ke zbytkům Glu ve struktuře srážecích faktorů</a:t>
            </a:r>
            <a:r>
              <a:rPr lang="en-US" altLang="cs-CZ" sz="2000" b="1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( vytvoří se </a:t>
            </a:r>
            <a:r>
              <a:rPr lang="en-US" altLang="cs-CZ" sz="2000" b="1">
                <a:latin typeface="Arial" panose="020B0604020202020204" pitchFamily="34" charset="0"/>
              </a:rPr>
              <a:t>gamma-carboxy glutamates</a:t>
            </a:r>
            <a:r>
              <a:rPr lang="cs-CZ" altLang="cs-CZ" sz="2000" b="1">
                <a:latin typeface="Arial" panose="020B0604020202020204" pitchFamily="34" charset="0"/>
              </a:rPr>
              <a:t>)</a:t>
            </a:r>
            <a:endParaRPr lang="en-US" altLang="cs-CZ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 descr="~AUT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1" r="17213" b="8719"/>
          <a:stretch>
            <a:fillRect/>
          </a:stretch>
        </p:blipFill>
        <p:spPr bwMode="auto">
          <a:xfrm>
            <a:off x="1" y="1784397"/>
            <a:ext cx="8153400" cy="507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F9FF99-965C-4ECC-858C-B92B4C22781B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cs-CZ" sz="1400" smtClean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2406650" y="552450"/>
            <a:ext cx="367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3600" b="1" dirty="0">
                <a:solidFill>
                  <a:srgbClr val="FFCC00"/>
                </a:solidFill>
                <a:latin typeface="Arial" panose="020B0604020202020204" pitchFamily="34" charset="0"/>
              </a:rPr>
              <a:t>Role </a:t>
            </a:r>
            <a:r>
              <a:rPr lang="en-US" altLang="cs-CZ" sz="3600" b="1" dirty="0" err="1" smtClean="0">
                <a:solidFill>
                  <a:srgbClr val="FFCC00"/>
                </a:solidFill>
                <a:latin typeface="Arial" panose="020B0604020202020204" pitchFamily="34" charset="0"/>
              </a:rPr>
              <a:t>vitam</a:t>
            </a:r>
            <a:r>
              <a:rPr lang="cs-CZ" altLang="cs-CZ" sz="3600" b="1" dirty="0" smtClean="0">
                <a:solidFill>
                  <a:srgbClr val="FFCC00"/>
                </a:solidFill>
                <a:latin typeface="Arial" panose="020B0604020202020204" pitchFamily="34" charset="0"/>
              </a:rPr>
              <a:t>í</a:t>
            </a:r>
            <a:r>
              <a:rPr lang="en-US" altLang="cs-CZ" sz="3600" b="1" dirty="0" smtClean="0">
                <a:solidFill>
                  <a:srgbClr val="FFCC00"/>
                </a:solidFill>
                <a:latin typeface="Arial" panose="020B0604020202020204" pitchFamily="34" charset="0"/>
              </a:rPr>
              <a:t>n</a:t>
            </a:r>
            <a:r>
              <a:rPr lang="cs-CZ" altLang="cs-CZ" sz="3600" b="1" dirty="0" smtClean="0">
                <a:solidFill>
                  <a:srgbClr val="FFCC00"/>
                </a:solidFill>
                <a:latin typeface="Arial" panose="020B0604020202020204" pitchFamily="34" charset="0"/>
              </a:rPr>
              <a:t>u</a:t>
            </a:r>
            <a:r>
              <a:rPr lang="en-US" altLang="cs-CZ" sz="3600" b="1" dirty="0" smtClean="0">
                <a:solidFill>
                  <a:srgbClr val="FFCC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3600" b="1" dirty="0">
                <a:solidFill>
                  <a:srgbClr val="FFCC00"/>
                </a:solidFill>
                <a:latin typeface="Arial" panose="020B0604020202020204" pitchFamily="34" charset="0"/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F7E935-CA49-45A3-9AD2-43BABB8306F0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cs-CZ" sz="140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u="sng" smtClean="0">
                <a:solidFill>
                  <a:schemeClr val="tx1"/>
                </a:solidFill>
                <a:latin typeface="Arial" panose="020B0604020202020204" pitchFamily="34" charset="0"/>
              </a:rPr>
              <a:t>Fyziologická inhibice koagulace</a:t>
            </a:r>
            <a:endParaRPr lang="en-US" altLang="cs-CZ" u="sng" smtClean="0">
              <a:solidFill>
                <a:schemeClr val="tx1"/>
              </a:solidFill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505200"/>
          </a:xfrm>
          <a:solidFill>
            <a:schemeClr val="accent2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cs-CZ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Antithrombin III</a:t>
            </a:r>
            <a:r>
              <a:rPr lang="en-US" altLang="cs-CZ" sz="2400" b="1" smtClean="0">
                <a:latin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cs-CZ" sz="2200" b="1" smtClean="0">
                <a:solidFill>
                  <a:schemeClr val="bg1"/>
                </a:solidFill>
                <a:latin typeface="Arial" panose="020B0604020202020204" pitchFamily="34" charset="0"/>
              </a:rPr>
              <a:t>SERPIN</a:t>
            </a:r>
            <a:r>
              <a:rPr lang="cs-CZ" altLang="cs-CZ" sz="2200" b="1" smtClean="0">
                <a:solidFill>
                  <a:schemeClr val="bg1"/>
                </a:solidFill>
                <a:latin typeface="Arial" panose="020B0604020202020204" pitchFamily="34" charset="0"/>
              </a:rPr>
              <a:t> (</a:t>
            </a:r>
            <a:r>
              <a:rPr lang="cs-CZ" altLang="cs-CZ" sz="2000" b="1" smtClean="0">
                <a:solidFill>
                  <a:schemeClr val="bg1"/>
                </a:solidFill>
              </a:rPr>
              <a:t>ser</a:t>
            </a:r>
            <a:r>
              <a:rPr lang="cs-CZ" altLang="cs-CZ" sz="2000" smtClean="0">
                <a:solidFill>
                  <a:schemeClr val="bg1"/>
                </a:solidFill>
              </a:rPr>
              <a:t>ine </a:t>
            </a:r>
            <a:r>
              <a:rPr lang="cs-CZ" altLang="cs-CZ" sz="2000" b="1" smtClean="0">
                <a:solidFill>
                  <a:schemeClr val="bg1"/>
                </a:solidFill>
              </a:rPr>
              <a:t>p</a:t>
            </a:r>
            <a:r>
              <a:rPr lang="cs-CZ" altLang="cs-CZ" sz="2000" smtClean="0">
                <a:solidFill>
                  <a:schemeClr val="bg1"/>
                </a:solidFill>
              </a:rPr>
              <a:t>rotease </a:t>
            </a:r>
            <a:r>
              <a:rPr lang="cs-CZ" altLang="cs-CZ" sz="2000" b="1" smtClean="0">
                <a:solidFill>
                  <a:schemeClr val="bg1"/>
                </a:solidFill>
              </a:rPr>
              <a:t>in</a:t>
            </a:r>
            <a:r>
              <a:rPr lang="cs-CZ" altLang="cs-CZ" sz="2000" smtClean="0">
                <a:solidFill>
                  <a:schemeClr val="bg1"/>
                </a:solidFill>
              </a:rPr>
              <a:t>hibitors)</a:t>
            </a:r>
            <a:endParaRPr lang="en-US" altLang="cs-CZ" sz="2000" b="1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cs-CZ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A</a:t>
            </a:r>
            <a:r>
              <a:rPr lang="cs-CZ" altLang="cs-CZ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ktivované</a:t>
            </a:r>
            <a:r>
              <a:rPr lang="en-US" altLang="cs-CZ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 Protein</a:t>
            </a:r>
            <a:r>
              <a:rPr lang="cs-CZ" altLang="cs-CZ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y</a:t>
            </a:r>
            <a:r>
              <a:rPr lang="en-US" altLang="cs-CZ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 C </a:t>
            </a:r>
            <a:r>
              <a:rPr lang="cs-CZ" altLang="cs-CZ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a</a:t>
            </a:r>
            <a:r>
              <a:rPr lang="en-US" altLang="cs-CZ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 S</a:t>
            </a:r>
            <a:endParaRPr lang="en-US" altLang="cs-CZ" sz="2400" b="1" smtClean="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b="1" smtClean="0">
                <a:solidFill>
                  <a:schemeClr val="bg1"/>
                </a:solidFill>
                <a:latin typeface="Arial" panose="020B0604020202020204" pitchFamily="34" charset="0"/>
              </a:rPr>
              <a:t>skrze proteolýzu </a:t>
            </a:r>
            <a:r>
              <a:rPr lang="en-US" altLang="cs-CZ" sz="2200" b="1" smtClean="0">
                <a:solidFill>
                  <a:schemeClr val="bg1"/>
                </a:solidFill>
                <a:latin typeface="Arial" panose="020B0604020202020204" pitchFamily="34" charset="0"/>
              </a:rPr>
              <a:t>Ina</a:t>
            </a:r>
            <a:r>
              <a:rPr lang="cs-CZ" altLang="cs-CZ" sz="2200" b="1" smtClean="0">
                <a:solidFill>
                  <a:schemeClr val="bg1"/>
                </a:solidFill>
                <a:latin typeface="Arial" panose="020B0604020202020204" pitchFamily="34" charset="0"/>
              </a:rPr>
              <a:t>ktivují</a:t>
            </a:r>
            <a:r>
              <a:rPr lang="en-US" altLang="cs-CZ" sz="2200" b="1" smtClean="0">
                <a:solidFill>
                  <a:schemeClr val="bg1"/>
                </a:solidFill>
                <a:latin typeface="Arial" panose="020B0604020202020204" pitchFamily="34" charset="0"/>
              </a:rPr>
              <a:t> Va a VIIIa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cs-CZ" sz="2200" b="1" smtClean="0">
                <a:solidFill>
                  <a:schemeClr val="bg1"/>
                </a:solidFill>
                <a:latin typeface="Arial" panose="020B0604020202020204" pitchFamily="34" charset="0"/>
              </a:rPr>
              <a:t>muta</a:t>
            </a:r>
            <a:r>
              <a:rPr lang="cs-CZ" altLang="cs-CZ" sz="2200" b="1" smtClean="0">
                <a:solidFill>
                  <a:schemeClr val="bg1"/>
                </a:solidFill>
                <a:latin typeface="Arial" panose="020B0604020202020204" pitchFamily="34" charset="0"/>
              </a:rPr>
              <a:t>ce</a:t>
            </a:r>
            <a:r>
              <a:rPr lang="en-US" altLang="cs-CZ" sz="2200" b="1" smtClean="0">
                <a:solidFill>
                  <a:schemeClr val="bg1"/>
                </a:solidFill>
                <a:latin typeface="Arial" panose="020B0604020202020204" pitchFamily="34" charset="0"/>
              </a:rPr>
              <a:t>: Factor V Leiden (APC resistance)</a:t>
            </a:r>
            <a:endParaRPr lang="en-US" altLang="cs-CZ" sz="2400" b="1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cs-CZ" sz="2400" b="1" smtClean="0">
                <a:solidFill>
                  <a:srgbClr val="00FF00"/>
                </a:solidFill>
                <a:latin typeface="Arial" panose="020B0604020202020204" pitchFamily="34" charset="0"/>
              </a:rPr>
              <a:t>Thrombomodulin</a:t>
            </a:r>
            <a:endParaRPr lang="en-US" altLang="cs-CZ" sz="2400" b="1" smtClean="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b="1" smtClean="0">
                <a:solidFill>
                  <a:schemeClr val="bg1"/>
                </a:solidFill>
                <a:latin typeface="Arial" panose="020B0604020202020204" pitchFamily="34" charset="0"/>
              </a:rPr>
              <a:t>váže se na trombin</a:t>
            </a:r>
            <a:endParaRPr lang="en-US" altLang="cs-CZ" sz="2200" b="1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b="1" smtClean="0">
                <a:solidFill>
                  <a:schemeClr val="bg1"/>
                </a:solidFill>
                <a:latin typeface="Arial" panose="020B0604020202020204" pitchFamily="34" charset="0"/>
              </a:rPr>
              <a:t>snižuje schopnost tvorby</a:t>
            </a:r>
            <a:r>
              <a:rPr lang="en-US" altLang="cs-CZ" sz="2200" b="1" smtClean="0">
                <a:solidFill>
                  <a:schemeClr val="bg1"/>
                </a:solidFill>
                <a:latin typeface="Arial" panose="020B0604020202020204" pitchFamily="34" charset="0"/>
              </a:rPr>
              <a:t> fibrin</a:t>
            </a:r>
            <a:r>
              <a:rPr lang="cs-CZ" altLang="cs-CZ" sz="2200" b="1" smtClean="0">
                <a:solidFill>
                  <a:schemeClr val="bg1"/>
                </a:solidFill>
                <a:latin typeface="Arial" panose="020B0604020202020204" pitchFamily="34" charset="0"/>
              </a:rPr>
              <a:t>u</a:t>
            </a:r>
            <a:endParaRPr lang="en-US" altLang="cs-CZ" sz="2200" b="1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z="2200" b="1" smtClean="0">
                <a:solidFill>
                  <a:schemeClr val="bg1"/>
                </a:solidFill>
                <a:latin typeface="Arial" panose="020B0604020202020204" pitchFamily="34" charset="0"/>
              </a:rPr>
              <a:t>zvyšuje schopnost aktivovat </a:t>
            </a:r>
            <a:r>
              <a:rPr lang="en-US" altLang="cs-CZ" sz="2200" b="1" smtClean="0">
                <a:solidFill>
                  <a:schemeClr val="bg1"/>
                </a:solidFill>
                <a:latin typeface="Arial" panose="020B0604020202020204" pitchFamily="34" charset="0"/>
              </a:rPr>
              <a:t>Protein C</a:t>
            </a:r>
            <a:endParaRPr lang="en-US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93567D-2BB1-48FE-AE5D-7AD79908DD96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cs-CZ" sz="14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8363"/>
            <a:ext cx="7772400" cy="36576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cs-CZ" altLang="cs-CZ" sz="2200" b="1" smtClean="0">
                <a:solidFill>
                  <a:srgbClr val="00FF00"/>
                </a:solidFill>
                <a:latin typeface="Arial" panose="020B0604020202020204" pitchFamily="34" charset="0"/>
              </a:rPr>
              <a:t>Antagonisté </a:t>
            </a:r>
            <a:r>
              <a:rPr lang="en-US" altLang="cs-CZ" sz="2200" b="1" smtClean="0">
                <a:solidFill>
                  <a:srgbClr val="00FF00"/>
                </a:solidFill>
                <a:latin typeface="Arial" panose="020B0604020202020204" pitchFamily="34" charset="0"/>
              </a:rPr>
              <a:t>Vitamin</a:t>
            </a:r>
            <a:r>
              <a:rPr lang="cs-CZ" altLang="cs-CZ" sz="2200" b="1" smtClean="0">
                <a:solidFill>
                  <a:srgbClr val="00FF00"/>
                </a:solidFill>
                <a:latin typeface="Arial" panose="020B0604020202020204" pitchFamily="34" charset="0"/>
              </a:rPr>
              <a:t>u</a:t>
            </a:r>
            <a:r>
              <a:rPr lang="en-US" altLang="cs-CZ" sz="2200" b="1" smtClean="0">
                <a:solidFill>
                  <a:srgbClr val="00FF00"/>
                </a:solidFill>
                <a:latin typeface="Arial" panose="020B0604020202020204" pitchFamily="34" charset="0"/>
              </a:rPr>
              <a:t> K</a:t>
            </a:r>
          </a:p>
          <a:p>
            <a:pPr lvl="1" eaLnBrk="1" hangingPunct="1">
              <a:buFontTx/>
              <a:buNone/>
            </a:pPr>
            <a:r>
              <a:rPr lang="en-US" altLang="cs-CZ" sz="2000" b="1" smtClean="0">
                <a:solidFill>
                  <a:schemeClr val="bg1"/>
                </a:solidFill>
                <a:latin typeface="Arial" panose="020B0604020202020204" pitchFamily="34" charset="0"/>
              </a:rPr>
              <a:t>(in vivo only)</a:t>
            </a:r>
          </a:p>
          <a:p>
            <a:pPr eaLnBrk="1" hangingPunct="1"/>
            <a:r>
              <a:rPr lang="en-US" altLang="cs-CZ" sz="2200" b="1" smtClean="0">
                <a:solidFill>
                  <a:srgbClr val="00FF00"/>
                </a:solidFill>
                <a:latin typeface="Arial" panose="020B0604020202020204" pitchFamily="34" charset="0"/>
              </a:rPr>
              <a:t>Ca chelators</a:t>
            </a:r>
            <a:endParaRPr lang="en-US" altLang="cs-CZ" sz="2200" b="1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1" eaLnBrk="1" hangingPunct="1">
              <a:buFontTx/>
              <a:buNone/>
            </a:pPr>
            <a:r>
              <a:rPr lang="en-US" altLang="cs-CZ" sz="2000" b="1" smtClean="0">
                <a:solidFill>
                  <a:schemeClr val="bg1"/>
                </a:solidFill>
                <a:latin typeface="Arial" panose="020B0604020202020204" pitchFamily="34" charset="0"/>
              </a:rPr>
              <a:t>(in vitro only)</a:t>
            </a:r>
          </a:p>
          <a:p>
            <a:pPr lvl="1" eaLnBrk="1" hangingPunct="1"/>
            <a:r>
              <a:rPr lang="en-US" altLang="cs-CZ" sz="2000" b="1" smtClean="0">
                <a:solidFill>
                  <a:schemeClr val="bg1"/>
                </a:solidFill>
                <a:latin typeface="Arial" panose="020B0604020202020204" pitchFamily="34" charset="0"/>
              </a:rPr>
              <a:t>EDTA</a:t>
            </a:r>
          </a:p>
          <a:p>
            <a:pPr lvl="1" eaLnBrk="1" hangingPunct="1"/>
            <a:r>
              <a:rPr lang="en-US" altLang="cs-CZ" sz="2000" b="1" smtClean="0">
                <a:solidFill>
                  <a:schemeClr val="bg1"/>
                </a:solidFill>
                <a:latin typeface="Arial" panose="020B0604020202020204" pitchFamily="34" charset="0"/>
              </a:rPr>
              <a:t>Citrate</a:t>
            </a:r>
          </a:p>
          <a:p>
            <a:pPr lvl="1" eaLnBrk="1" hangingPunct="1"/>
            <a:r>
              <a:rPr lang="en-US" altLang="cs-CZ" sz="2000" b="1" smtClean="0">
                <a:solidFill>
                  <a:schemeClr val="bg1"/>
                </a:solidFill>
                <a:latin typeface="Arial" panose="020B0604020202020204" pitchFamily="34" charset="0"/>
              </a:rPr>
              <a:t>Oxalate</a:t>
            </a:r>
          </a:p>
          <a:p>
            <a:pPr eaLnBrk="1" hangingPunct="1"/>
            <a:r>
              <a:rPr lang="en-US" altLang="cs-CZ" sz="2200" b="1" smtClean="0">
                <a:solidFill>
                  <a:srgbClr val="00FF00"/>
                </a:solidFill>
                <a:latin typeface="Arial" panose="020B0604020202020204" pitchFamily="34" charset="0"/>
              </a:rPr>
              <a:t>Heparin</a:t>
            </a:r>
            <a:endParaRPr lang="en-US" altLang="cs-CZ" sz="2200" b="1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cs-CZ" sz="2200" b="1" smtClean="0">
                <a:solidFill>
                  <a:schemeClr val="bg1"/>
                </a:solidFill>
                <a:latin typeface="Arial" panose="020B0604020202020204" pitchFamily="34" charset="0"/>
              </a:rPr>
              <a:t>	 (in vivo and in vitro)</a:t>
            </a:r>
            <a:endParaRPr lang="en-US" altLang="cs-CZ" sz="2600" b="1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30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496033"/>
              </p:ext>
            </p:extLst>
          </p:nvPr>
        </p:nvGraphicFramePr>
        <p:xfrm>
          <a:off x="5983288" y="1909763"/>
          <a:ext cx="2474912" cy="479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Image" r:id="rId3" imgW="2730782" imgH="5290891" progId="Photoshop.Image.6">
                  <p:embed/>
                </p:oleObj>
              </mc:Choice>
              <mc:Fallback>
                <p:oleObj name="Image" r:id="rId3" imgW="2730782" imgH="5290891" progId="Photoshop.Image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288" y="1909763"/>
                        <a:ext cx="2474912" cy="479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Rectangle 2"/>
          <p:cNvSpPr txBox="1"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 u="sng">
                <a:latin typeface="Arial" panose="020B0604020202020204" pitchFamily="34" charset="0"/>
              </a:rPr>
              <a:t>Nefyziologická inhibice koagulace</a:t>
            </a:r>
            <a:endParaRPr lang="en-US" altLang="cs-CZ" sz="44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7FCE92-EE37-4729-B2AA-23E32AEA6A49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cs-CZ" sz="1400" smtClean="0"/>
          </a:p>
        </p:txBody>
      </p:sp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latin typeface="Arial" panose="020B0604020202020204" pitchFamily="34" charset="0"/>
              </a:rPr>
              <a:t>Fibrinolýza:</a:t>
            </a:r>
            <a:endParaRPr lang="cs-CZ" altLang="cs-CZ" sz="4400"/>
          </a:p>
        </p:txBody>
      </p:sp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1066800" y="2057400"/>
            <a:ext cx="304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Arial" panose="020B0604020202020204" pitchFamily="34" charset="0"/>
              </a:rPr>
              <a:t>... </a:t>
            </a:r>
            <a:r>
              <a:rPr lang="cs-CZ" altLang="cs-CZ" sz="2400" b="1">
                <a:latin typeface="Arial" panose="020B0604020202020204" pitchFamily="34" charset="0"/>
              </a:rPr>
              <a:t>odstranění zátky</a:t>
            </a:r>
            <a:endParaRPr lang="en-US" altLang="cs-CZ" sz="4800" b="1">
              <a:solidFill>
                <a:srgbClr val="000099"/>
              </a:solidFill>
            </a:endParaRPr>
          </a:p>
        </p:txBody>
      </p:sp>
      <p:pic>
        <p:nvPicPr>
          <p:cNvPr id="44037" name="Picture 8" descr="73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0"/>
          <a:stretch>
            <a:fillRect/>
          </a:stretch>
        </p:blipFill>
        <p:spPr bwMode="auto">
          <a:xfrm>
            <a:off x="1104900" y="2971800"/>
            <a:ext cx="6896100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3C97DE-A7E9-4C13-BA41-840E1A3E6F62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cs-CZ" sz="1400" smtClean="0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143000" y="5532438"/>
            <a:ext cx="88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Fibrin</a:t>
            </a: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4343400" y="5608638"/>
            <a:ext cx="3413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Fibrin Split Products (FSP)</a:t>
            </a:r>
          </a:p>
        </p:txBody>
      </p:sp>
      <p:sp>
        <p:nvSpPr>
          <p:cNvPr id="46085" name="Line 4"/>
          <p:cNvSpPr>
            <a:spLocks noChangeShapeType="1"/>
          </p:cNvSpPr>
          <p:nvPr/>
        </p:nvSpPr>
        <p:spPr bwMode="auto">
          <a:xfrm>
            <a:off x="1981200" y="5791200"/>
            <a:ext cx="236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2727325" y="5345113"/>
            <a:ext cx="1157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Plasmin</a:t>
            </a: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2362200" y="2789238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Plasminogen 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352800" y="3946525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tPA</a:t>
            </a: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3200400" y="3276600"/>
            <a:ext cx="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4419600" y="2209800"/>
            <a:ext cx="419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CC3399"/>
                </a:solidFill>
                <a:latin typeface="Arial" panose="020B0604020202020204" pitchFamily="34" charset="0"/>
              </a:rPr>
              <a:t>Inhibitory fibrinolýzy</a:t>
            </a:r>
            <a:endParaRPr lang="cs-CZ" altLang="cs-CZ" sz="4400" b="1">
              <a:solidFill>
                <a:schemeClr val="accent2"/>
              </a:solidFill>
            </a:endParaRP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5257800" y="3505200"/>
            <a:ext cx="67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rgbClr val="CC3399"/>
                </a:solidFill>
                <a:latin typeface="Arial" panose="020B0604020202020204" pitchFamily="34" charset="0"/>
              </a:rPr>
              <a:t>PAI</a:t>
            </a:r>
            <a:r>
              <a:rPr lang="en-US" altLang="cs-CZ" sz="2000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5257800" y="4403725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rgbClr val="CC3399"/>
                </a:solidFill>
                <a:latin typeface="Arial" panose="020B0604020202020204" pitchFamily="34" charset="0"/>
              </a:rPr>
              <a:t>a</a:t>
            </a:r>
            <a:r>
              <a:rPr lang="en-US" altLang="cs-CZ" sz="2000" b="1" baseline="-25000">
                <a:solidFill>
                  <a:srgbClr val="CC3399"/>
                </a:solidFill>
                <a:latin typeface="Arial" panose="020B0604020202020204" pitchFamily="34" charset="0"/>
              </a:rPr>
              <a:t>2</a:t>
            </a:r>
            <a:r>
              <a:rPr lang="en-US" altLang="cs-CZ" sz="2000" b="1">
                <a:solidFill>
                  <a:srgbClr val="CC3399"/>
                </a:solidFill>
                <a:latin typeface="Arial" panose="020B0604020202020204" pitchFamily="34" charset="0"/>
              </a:rPr>
              <a:t>-antiplasmin</a:t>
            </a:r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 flipH="1">
            <a:off x="4038600" y="3733800"/>
            <a:ext cx="1143000" cy="381000"/>
          </a:xfrm>
          <a:prstGeom prst="line">
            <a:avLst/>
          </a:prstGeom>
          <a:noFill/>
          <a:ln w="57150">
            <a:solidFill>
              <a:srgbClr val="CC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 flipH="1">
            <a:off x="3657600" y="4800600"/>
            <a:ext cx="1524000" cy="533400"/>
          </a:xfrm>
          <a:prstGeom prst="line">
            <a:avLst/>
          </a:prstGeom>
          <a:noFill/>
          <a:ln w="57150">
            <a:solidFill>
              <a:srgbClr val="CC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6781800" y="4800600"/>
            <a:ext cx="1622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rgbClr val="CC3399"/>
                </a:solidFill>
                <a:latin typeface="Arial" panose="020B0604020202020204" pitchFamily="34" charset="0"/>
              </a:rPr>
              <a:t>... SERPINs </a:t>
            </a:r>
          </a:p>
        </p:txBody>
      </p:sp>
      <p:sp>
        <p:nvSpPr>
          <p:cNvPr id="46096" name="Rectangle 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 u="sng">
                <a:latin typeface="Arial" panose="020B0604020202020204" pitchFamily="34" charset="0"/>
              </a:rPr>
              <a:t>Fibrinolýza:</a:t>
            </a:r>
            <a:endParaRPr lang="cs-CZ" altLang="cs-CZ" sz="44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  <p:bldP spid="47112" grpId="0"/>
      <p:bldP spid="47115" grpId="0"/>
      <p:bldP spid="47116" grpId="0"/>
      <p:bldP spid="47117" grpId="0"/>
      <p:bldP spid="471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4E4C75-53C8-4952-A35F-C6EB11BE1FC4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cs-CZ" sz="1400" smtClean="0"/>
          </a:p>
        </p:txBody>
      </p:sp>
      <p:pic>
        <p:nvPicPr>
          <p:cNvPr id="47107" name="Picture 2" descr="S01871-004-f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7"/>
          <a:stretch>
            <a:fillRect/>
          </a:stretch>
        </p:blipFill>
        <p:spPr bwMode="auto">
          <a:xfrm>
            <a:off x="228600" y="2057400"/>
            <a:ext cx="8610600" cy="3355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 u="sng">
                <a:solidFill>
                  <a:srgbClr val="FFFF00"/>
                </a:solidFill>
                <a:latin typeface="Arial" panose="020B0604020202020204" pitchFamily="34" charset="0"/>
              </a:rPr>
              <a:t>Fibrinolýza</a:t>
            </a:r>
            <a:endParaRPr lang="cs-CZ" altLang="cs-CZ" sz="44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EDEE30-0BD5-4E50-8426-E29242DDAFAC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cs-CZ" sz="1400" smtClean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0"/>
            <a:ext cx="3444875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219200" y="1752600"/>
            <a:ext cx="4038600" cy="18303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rgbClr val="FFFF00"/>
                </a:solidFill>
                <a:latin typeface="Arial" panose="020B0604020202020204" pitchFamily="34" charset="0"/>
              </a:rPr>
              <a:t>II.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Patofyzilogie</a:t>
            </a:r>
            <a:endParaRPr lang="cs-CZ" altLang="cs-CZ" sz="28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230868-B27C-4E7E-A63B-46FFE7E4029F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cs-CZ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u="sng" smtClean="0">
                <a:solidFill>
                  <a:schemeClr val="tx1"/>
                </a:solidFill>
              </a:rPr>
              <a:t>Hemostáza</a:t>
            </a:r>
            <a:endParaRPr lang="cs-CZ" altLang="cs-CZ" u="sng" smtClean="0">
              <a:solidFill>
                <a:schemeClr val="tx1"/>
              </a:solidFill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304800" y="1828800"/>
            <a:ext cx="8534400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indent="-320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= je mechanismus umožňující udržení oběhu po poruše cévní stěny.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- Sestává z těchto fází: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endParaRPr lang="cs-CZ" altLang="cs-CZ" b="1">
              <a:latin typeface="Arial" panose="020B0604020202020204" pitchFamily="34" charset="0"/>
            </a:endParaRPr>
          </a:p>
          <a:p>
            <a:pPr lvl="3"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latin typeface="Arial" panose="020B0604020202020204" pitchFamily="34" charset="0"/>
              </a:rPr>
              <a:t>1. </a:t>
            </a:r>
            <a:r>
              <a:rPr lang="cs-CZ" altLang="cs-CZ" b="1" u="sng">
                <a:latin typeface="Arial" panose="020B0604020202020204" pitchFamily="34" charset="0"/>
              </a:rPr>
              <a:t>Klidová fáze</a:t>
            </a:r>
            <a:r>
              <a:rPr lang="cs-CZ" altLang="cs-CZ" b="1">
                <a:latin typeface="Arial" panose="020B0604020202020204" pitchFamily="34" charset="0"/>
              </a:rPr>
              <a:t> – Udržování krve v tekutém stavu v cirkulaci. </a:t>
            </a:r>
          </a:p>
          <a:p>
            <a:pPr lvl="3" eaLnBrk="1" hangingPunct="1">
              <a:spcBef>
                <a:spcPct val="0"/>
              </a:spcBef>
              <a:buFontTx/>
              <a:buAutoNum type="arabicPeriod"/>
            </a:pPr>
            <a:endParaRPr lang="cs-CZ" altLang="cs-CZ" b="1">
              <a:latin typeface="Arial" panose="020B0604020202020204" pitchFamily="34" charset="0"/>
            </a:endParaRPr>
          </a:p>
          <a:p>
            <a:pPr lvl="3"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latin typeface="Arial" panose="020B0604020202020204" pitchFamily="34" charset="0"/>
              </a:rPr>
              <a:t>2. </a:t>
            </a:r>
            <a:r>
              <a:rPr lang="cs-CZ" altLang="cs-CZ" b="1" u="sng">
                <a:latin typeface="Arial" panose="020B0604020202020204" pitchFamily="34" charset="0"/>
              </a:rPr>
              <a:t>Aktivační fáze </a:t>
            </a:r>
            <a:r>
              <a:rPr lang="cs-CZ" altLang="cs-CZ" b="1">
                <a:latin typeface="Arial" panose="020B0604020202020204" pitchFamily="34" charset="0"/>
              </a:rPr>
              <a:t>- Zástava krvácení v místě poranění pomocí hemostatické zátky. 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endParaRPr lang="cs-CZ" altLang="cs-CZ" b="1">
              <a:latin typeface="Arial" panose="020B0604020202020204" pitchFamily="34" charset="0"/>
            </a:endParaRPr>
          </a:p>
          <a:p>
            <a:pPr lvl="3"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latin typeface="Arial" panose="020B0604020202020204" pitchFamily="34" charset="0"/>
              </a:rPr>
              <a:t>3. </a:t>
            </a:r>
            <a:r>
              <a:rPr lang="cs-CZ" altLang="cs-CZ" b="1" u="sng">
                <a:latin typeface="Arial" panose="020B0604020202020204" pitchFamily="34" charset="0"/>
              </a:rPr>
              <a:t>Fáze rekonstituce</a:t>
            </a:r>
            <a:r>
              <a:rPr lang="cs-CZ" altLang="cs-CZ" b="1">
                <a:latin typeface="Arial" panose="020B0604020202020204" pitchFamily="34" charset="0"/>
              </a:rPr>
              <a:t> - rekanalizace - Zajišťuje odstranění hemostatické zátky na konci reparačních procesů.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BE031E-C614-43CF-9078-2F83771005B8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cs-CZ" sz="140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FFFF00"/>
                </a:solidFill>
                <a:latin typeface="Arial" panose="020B0604020202020204" pitchFamily="34" charset="0"/>
              </a:rPr>
              <a:t>Koagulopatie</a:t>
            </a:r>
            <a:endParaRPr lang="en-US" altLang="cs-CZ" smtClean="0">
              <a:solidFill>
                <a:schemeClr val="accent2"/>
              </a:solidFill>
            </a:endParaRPr>
          </a:p>
        </p:txBody>
      </p:sp>
      <p:sp>
        <p:nvSpPr>
          <p:cNvPr id="49156" name="Oval 3"/>
          <p:cNvSpPr>
            <a:spLocks noChangeArrowheads="1"/>
          </p:cNvSpPr>
          <p:nvPr/>
        </p:nvSpPr>
        <p:spPr bwMode="auto">
          <a:xfrm>
            <a:off x="5181600" y="2133600"/>
            <a:ext cx="3276600" cy="1066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Získané</a:t>
            </a:r>
            <a:endParaRPr lang="cs-CZ" altLang="cs-CZ" sz="2000" b="1">
              <a:solidFill>
                <a:schemeClr val="bg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685800" y="2133600"/>
            <a:ext cx="3276600" cy="1066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Vrozené</a:t>
            </a:r>
            <a:endParaRPr lang="cs-CZ" altLang="cs-CZ" sz="2000" b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9158" name="Line 10"/>
          <p:cNvSpPr>
            <a:spLocks noChangeShapeType="1"/>
          </p:cNvSpPr>
          <p:nvPr/>
        </p:nvSpPr>
        <p:spPr bwMode="auto">
          <a:xfrm flipH="1">
            <a:off x="3581400" y="1752600"/>
            <a:ext cx="685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59" name="Line 11"/>
          <p:cNvSpPr>
            <a:spLocks noChangeShapeType="1"/>
          </p:cNvSpPr>
          <p:nvPr/>
        </p:nvSpPr>
        <p:spPr bwMode="auto">
          <a:xfrm>
            <a:off x="4648200" y="1752600"/>
            <a:ext cx="7620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62000" y="3565525"/>
            <a:ext cx="3505200" cy="2247900"/>
          </a:xfrm>
          <a:prstGeom prst="rect">
            <a:avLst/>
          </a:prstGeom>
          <a:solidFill>
            <a:schemeClr val="accent2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4075" indent="-854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Hemophilia A ... f VIII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Hemophilia B ... f IX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Hemophilia C ... f XI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Dys- / A- fibrinogenemia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F V defic. (parahemophilia)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F XIII defic.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APC resistance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876800" y="3565525"/>
            <a:ext cx="3733800" cy="2247900"/>
          </a:xfrm>
          <a:prstGeom prst="rect">
            <a:avLst/>
          </a:prstGeom>
          <a:solidFill>
            <a:schemeClr val="accent2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4075" indent="-854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Liver proteosynthesis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Vitamin K defic.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	- obstructive icterus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	- intestin. resorption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Anticoagulant therapy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	- Dicumarol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	- Heparin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CA5769-8177-42B7-948C-42690C4E1B6E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cs-CZ" sz="1400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chemeClr val="tx1"/>
                </a:solidFill>
                <a:latin typeface="Arial" panose="020B0604020202020204" pitchFamily="34" charset="0"/>
              </a:rPr>
              <a:t>Vaskulopatie</a:t>
            </a:r>
            <a:endParaRPr lang="cs-CZ" altLang="cs-CZ" smtClean="0">
              <a:solidFill>
                <a:schemeClr val="tx1"/>
              </a:solidFill>
            </a:endParaRPr>
          </a:p>
        </p:txBody>
      </p:sp>
      <p:sp>
        <p:nvSpPr>
          <p:cNvPr id="51204" name="Oval 3"/>
          <p:cNvSpPr>
            <a:spLocks noChangeArrowheads="1"/>
          </p:cNvSpPr>
          <p:nvPr/>
        </p:nvSpPr>
        <p:spPr bwMode="auto">
          <a:xfrm>
            <a:off x="5181600" y="2133600"/>
            <a:ext cx="3276600" cy="1066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Získané</a:t>
            </a:r>
            <a:endParaRPr lang="cs-CZ" altLang="cs-CZ" sz="2000" b="1">
              <a:solidFill>
                <a:schemeClr val="bg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1205" name="Oval 4"/>
          <p:cNvSpPr>
            <a:spLocks noChangeArrowheads="1"/>
          </p:cNvSpPr>
          <p:nvPr/>
        </p:nvSpPr>
        <p:spPr bwMode="auto">
          <a:xfrm>
            <a:off x="685800" y="2133600"/>
            <a:ext cx="3276600" cy="1066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Vrozené</a:t>
            </a:r>
            <a:endParaRPr lang="cs-CZ" altLang="cs-CZ" sz="2000" b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1206" name="Line 5"/>
          <p:cNvSpPr>
            <a:spLocks noChangeShapeType="1"/>
          </p:cNvSpPr>
          <p:nvPr/>
        </p:nvSpPr>
        <p:spPr bwMode="auto">
          <a:xfrm flipH="1">
            <a:off x="3581400" y="1752600"/>
            <a:ext cx="685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07" name="Line 6"/>
          <p:cNvSpPr>
            <a:spLocks noChangeShapeType="1"/>
          </p:cNvSpPr>
          <p:nvPr/>
        </p:nvSpPr>
        <p:spPr bwMode="auto">
          <a:xfrm>
            <a:off x="4648200" y="1752600"/>
            <a:ext cx="7620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08" name="Text Box 7"/>
          <p:cNvSpPr txBox="1">
            <a:spLocks noChangeArrowheads="1"/>
          </p:cNvSpPr>
          <p:nvPr/>
        </p:nvSpPr>
        <p:spPr bwMode="auto">
          <a:xfrm>
            <a:off x="4876800" y="3352800"/>
            <a:ext cx="3733800" cy="2552700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4075" indent="-854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b="1" noProof="1">
                <a:latin typeface="Arial" panose="020B0604020202020204" pitchFamily="34" charset="0"/>
              </a:rPr>
              <a:t>Purpura Henoch-Schönlein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b="1" noProof="1">
                <a:latin typeface="Arial" panose="020B0604020202020204" pitchFamily="34" charset="0"/>
              </a:rPr>
              <a:t>Scorbut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b="1" noProof="1">
                <a:latin typeface="Arial" panose="020B0604020202020204" pitchFamily="34" charset="0"/>
              </a:rPr>
              <a:t>Steroid purpura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b="1" noProof="1">
                <a:latin typeface="Arial" panose="020B0604020202020204" pitchFamily="34" charset="0"/>
              </a:rPr>
              <a:t>Purpura simplex and senilis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2000" b="1" noProof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2000" b="1" noProof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2000" b="1" noProof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2000" b="1" noProof="1">
              <a:latin typeface="Arial" panose="020B0604020202020204" pitchFamily="34" charset="0"/>
            </a:endParaRPr>
          </a:p>
        </p:txBody>
      </p:sp>
      <p:sp>
        <p:nvSpPr>
          <p:cNvPr id="51209" name="Text Box 8"/>
          <p:cNvSpPr txBox="1">
            <a:spLocks noChangeArrowheads="1"/>
          </p:cNvSpPr>
          <p:nvPr/>
        </p:nvSpPr>
        <p:spPr bwMode="auto">
          <a:xfrm>
            <a:off x="609600" y="3352800"/>
            <a:ext cx="3733800" cy="2616200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4075" indent="-854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b="1" noProof="1">
                <a:latin typeface="Arial" panose="020B0604020202020204" pitchFamily="34" charset="0"/>
              </a:rPr>
              <a:t>Mb. Rendu-Osler-Weber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b="1" noProof="1">
                <a:latin typeface="Arial" panose="020B0604020202020204" pitchFamily="34" charset="0"/>
              </a:rPr>
              <a:t>	</a:t>
            </a:r>
            <a:r>
              <a:rPr lang="en-GB" altLang="cs-CZ" sz="1600" b="1" noProof="1">
                <a:latin typeface="Arial" panose="020B0604020202020204" pitchFamily="34" charset="0"/>
              </a:rPr>
              <a:t>= hereditary hemorrhagic teleangiectasia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600" b="1" noProof="1">
                <a:latin typeface="Arial" panose="020B0604020202020204" pitchFamily="34" charset="0"/>
              </a:rPr>
              <a:t>	AD, TGFbeta1 rec.</a:t>
            </a:r>
            <a:endParaRPr lang="en-GB" altLang="cs-CZ" sz="2000" b="1" noProof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b="1" noProof="1">
                <a:latin typeface="Arial" panose="020B0604020202020204" pitchFamily="34" charset="0"/>
              </a:rPr>
              <a:t>Ehlers-Danlos Sy.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b="1" noProof="1">
                <a:latin typeface="Arial" panose="020B0604020202020204" pitchFamily="34" charset="0"/>
              </a:rPr>
              <a:t>	</a:t>
            </a:r>
            <a:r>
              <a:rPr lang="en-GB" altLang="cs-CZ" sz="1600" b="1" noProof="1">
                <a:latin typeface="Arial" panose="020B0604020202020204" pitchFamily="34" charset="0"/>
              </a:rPr>
              <a:t>= defects in collagen synthesis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600" b="1" noProof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2000" b="1" noProof="1">
              <a:latin typeface="Arial" panose="020B0604020202020204" pitchFamily="34" charset="0"/>
            </a:endParaRPr>
          </a:p>
        </p:txBody>
      </p:sp>
      <p:pic>
        <p:nvPicPr>
          <p:cNvPr id="512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00650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5124450"/>
            <a:ext cx="18097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29C2D3-0115-4C8C-A9F2-952BE7B2E41B}" type="slidenum">
              <a:rPr lang="en-US" altLang="cs-CZ" sz="14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cs-CZ" sz="1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Nadpis 1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7391400" cy="571500"/>
          </a:xfrm>
        </p:spPr>
        <p:txBody>
          <a:bodyPr/>
          <a:lstStyle/>
          <a:p>
            <a:pPr eaLnBrk="1" hangingPunct="1"/>
            <a:r>
              <a:rPr lang="cs-CZ" alt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Rizikové faktory a příklady žilních uzávěrů</a:t>
            </a:r>
          </a:p>
        </p:txBody>
      </p:sp>
      <p:sp>
        <p:nvSpPr>
          <p:cNvPr id="53252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836613"/>
            <a:ext cx="8642350" cy="55451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Rizikové faktory </a:t>
            </a:r>
            <a:r>
              <a:rPr lang="cs-CZ" altLang="cs-CZ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vzniku žilní trombózy: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-útlak cévy zvnějšku (např. trombóza hlubokých žil levé dolní končetiny je cca 3x častější než pravé dolní končetiny…. Proč?)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-hyperviskozita (dehydratace, polyglobulie, leukémie, hyperfibrinogenémie aj.)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-městnání krve v žilním systému (deficientní chlopně žil, útlak žil zvnějšku)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-imobilita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-obezita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-nadměrná aktivace sekundární hemostázy (např. u infekcí, zánětů, malignit,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 těhotenství)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-samostatnou kapitolou jsou vrozené trombofilní stavy.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cs-CZ" alt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žilních uzávěrů: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flebotrombóza 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DK= trombóza </a:t>
            </a:r>
            <a:r>
              <a:rPr lang="cs-CZ" alt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hlubokých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žil dolních končetin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tromboflebitida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DK= trombóza </a:t>
            </a:r>
            <a:r>
              <a:rPr lang="cs-CZ" alt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povrchových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žil dolních končetin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plicní trombembolismus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trombóza viscerálních žil 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(např. trombóza vrátnicové žíly, trombóza jaterních žil: tzv. </a:t>
            </a:r>
            <a:r>
              <a:rPr lang="cs-CZ" alt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Budd-Chiariho syndrom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Trousseauův příznak 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(migrující tromboflebitida u nádorových onemocnění)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-samostatnou kapitolou jsou žilní uzávěry u </a:t>
            </a:r>
            <a:r>
              <a:rPr lang="cs-CZ" alt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chronických hemolytických anémií 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alt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klonálních poruch krvetvorby </a:t>
            </a:r>
            <a:r>
              <a:rPr lang="cs-CZ" alt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(MPN, PNH)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C08B4F-6F04-4485-A192-9E4E8186F853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cs-CZ" sz="1400" smtClean="0"/>
          </a:p>
        </p:txBody>
      </p:sp>
      <p:pic>
        <p:nvPicPr>
          <p:cNvPr id="54275" name="Obrázek 2" descr="Iliac vein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785938"/>
            <a:ext cx="511492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28600" y="28575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Trombóza hlubokých žil levé dolní končetiny vzniká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circa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3x častěji než trombóza pravé dolní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končetiny.</a:t>
            </a:r>
          </a:p>
          <a:p>
            <a:pPr algn="ctr" eaLnBrk="1" hangingPunct="1">
              <a:defRPr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Příčina: anatomické křížení femorální tepny a žíly.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4E17E4-F0F2-4C7D-9C3A-7B800578169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rgbClr val="FFFF00"/>
                </a:solidFill>
                <a:latin typeface="Arial" panose="020B0604020202020204" pitchFamily="34" charset="0"/>
              </a:rPr>
              <a:t>Genetic examination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  <p:sp>
        <p:nvSpPr>
          <p:cNvPr id="56324" name="Text Box 7"/>
          <p:cNvSpPr txBox="1">
            <a:spLocks noChangeArrowheads="1"/>
          </p:cNvSpPr>
          <p:nvPr/>
        </p:nvSpPr>
        <p:spPr bwMode="auto">
          <a:xfrm>
            <a:off x="1295400" y="1790700"/>
            <a:ext cx="1981200" cy="419100"/>
          </a:xfrm>
          <a:prstGeom prst="rect">
            <a:avLst/>
          </a:prstGeom>
          <a:solidFill>
            <a:schemeClr val="accent2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4075" indent="-854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Hemophilia A</a:t>
            </a:r>
          </a:p>
        </p:txBody>
      </p:sp>
      <p:pic>
        <p:nvPicPr>
          <p:cNvPr id="563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>
            <a:fillRect/>
          </a:stretch>
        </p:blipFill>
        <p:spPr bwMode="auto">
          <a:xfrm>
            <a:off x="3733800" y="1865313"/>
            <a:ext cx="3838575" cy="476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6" name="Text Box 9"/>
          <p:cNvSpPr txBox="1">
            <a:spLocks noChangeArrowheads="1"/>
          </p:cNvSpPr>
          <p:nvPr/>
        </p:nvSpPr>
        <p:spPr bwMode="auto">
          <a:xfrm>
            <a:off x="3733800" y="1790700"/>
            <a:ext cx="3810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4075" indent="-854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X-linked recessive</a:t>
            </a:r>
          </a:p>
        </p:txBody>
      </p:sp>
      <p:sp>
        <p:nvSpPr>
          <p:cNvPr id="56327" name="Text Box 10"/>
          <p:cNvSpPr txBox="1">
            <a:spLocks noChangeArrowheads="1"/>
          </p:cNvSpPr>
          <p:nvPr/>
        </p:nvSpPr>
        <p:spPr bwMode="auto">
          <a:xfrm>
            <a:off x="1447800" y="26670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2000" b="1">
                <a:latin typeface="Arial" panose="020B0604020202020204" pitchFamily="34" charset="0"/>
              </a:rPr>
              <a:t>1 : 10 000</a:t>
            </a:r>
            <a:endParaRPr lang="cs-CZ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18"/>
          <p:cNvGrpSpPr>
            <a:grpSpLocks/>
          </p:cNvGrpSpPr>
          <p:nvPr/>
        </p:nvGrpSpPr>
        <p:grpSpPr bwMode="auto">
          <a:xfrm>
            <a:off x="0" y="0"/>
            <a:ext cx="6842126" cy="3429000"/>
            <a:chOff x="0" y="0"/>
            <a:chExt cx="4310" cy="2160"/>
          </a:xfrm>
        </p:grpSpPr>
        <p:pic>
          <p:nvPicPr>
            <p:cNvPr id="57357" name="Picture 4" descr="Queen_Victoria_-Golden_Jubilee_-3a_cropp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54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8" name="Line 7"/>
            <p:cNvSpPr>
              <a:spLocks noChangeShapeType="1"/>
            </p:cNvSpPr>
            <p:nvPr/>
          </p:nvSpPr>
          <p:spPr bwMode="auto">
            <a:xfrm flipH="1">
              <a:off x="1429" y="255"/>
              <a:ext cx="408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59" name="Text Box 8"/>
            <p:cNvSpPr txBox="1">
              <a:spLocks noChangeArrowheads="1"/>
            </p:cNvSpPr>
            <p:nvPr/>
          </p:nvSpPr>
          <p:spPr bwMode="auto">
            <a:xfrm>
              <a:off x="1837" y="103"/>
              <a:ext cx="2473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latin typeface="Arial" panose="020B0604020202020204" pitchFamily="34" charset="0"/>
                  <a:cs typeface="Arial" panose="020B0604020202020204" pitchFamily="34" charset="0"/>
                </a:rPr>
                <a:t>Britská </a:t>
              </a:r>
              <a:r>
                <a:rPr lang="en-GB" altLang="cs-CZ" sz="2400">
                  <a:latin typeface="Arial" panose="020B0604020202020204" pitchFamily="34" charset="0"/>
                  <a:cs typeface="Arial" panose="020B0604020202020204" pitchFamily="34" charset="0"/>
                </a:rPr>
                <a:t>Kr</a:t>
              </a:r>
              <a:r>
                <a:rPr lang="cs-CZ" altLang="cs-CZ" sz="2400">
                  <a:latin typeface="Arial" panose="020B0604020202020204" pitchFamily="34" charset="0"/>
                  <a:cs typeface="Arial" panose="020B0604020202020204" pitchFamily="34" charset="0"/>
                </a:rPr>
                <a:t>á</a:t>
              </a:r>
              <a:r>
                <a:rPr lang="en-GB" altLang="cs-CZ" sz="2400">
                  <a:latin typeface="Arial" panose="020B0604020202020204" pitchFamily="34" charset="0"/>
                  <a:cs typeface="Arial" panose="020B0604020202020204" pitchFamily="34" charset="0"/>
                </a:rPr>
                <a:t>lovna</a:t>
              </a:r>
              <a:r>
                <a:rPr lang="cs-CZ" altLang="cs-CZ" sz="2400">
                  <a:latin typeface="Arial" panose="020B0604020202020204" pitchFamily="34" charset="0"/>
                  <a:cs typeface="Arial" panose="020B0604020202020204" pitchFamily="34" charset="0"/>
                </a:rPr>
                <a:t>Viktorie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  <a:cs typeface="Arial" panose="020B0604020202020204" pitchFamily="34" charset="0"/>
                </a:rPr>
                <a:t>Přenašečka hemofilie A</a:t>
              </a:r>
              <a:endParaRPr lang="en-GB" altLang="cs-CZ" sz="16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  <a:cs typeface="Arial" panose="020B0604020202020204" pitchFamily="34" charset="0"/>
                </a:rPr>
                <a:t>měla</a:t>
              </a:r>
              <a:r>
                <a:rPr lang="en-GB" altLang="cs-CZ" sz="160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cs-CZ" altLang="cs-CZ" sz="1600">
                  <a:latin typeface="Arial" panose="020B0604020202020204" pitchFamily="34" charset="0"/>
                  <a:cs typeface="Arial" panose="020B0604020202020204" pitchFamily="34" charset="0"/>
                </a:rPr>
                <a:t>dětí</a:t>
              </a:r>
              <a:r>
                <a:rPr lang="en-GB" altLang="cs-CZ" sz="1600">
                  <a:latin typeface="Arial" panose="020B0604020202020204" pitchFamily="34" charset="0"/>
                  <a:cs typeface="Arial" panose="020B0604020202020204" pitchFamily="34" charset="0"/>
                </a:rPr>
                <a:t> a</a:t>
              </a:r>
              <a:r>
                <a:rPr lang="cs-CZ" altLang="cs-CZ" sz="1600">
                  <a:latin typeface="Arial" panose="020B0604020202020204" pitchFamily="34" charset="0"/>
                  <a:cs typeface="Arial" panose="020B0604020202020204" pitchFamily="34" charset="0"/>
                </a:rPr>
                <a:t> rozšířila tuto de novo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GB" altLang="cs-CZ" sz="160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cs-CZ" altLang="cs-CZ" sz="1600">
                  <a:latin typeface="Arial" panose="020B0604020202020204" pitchFamily="34" charset="0"/>
                  <a:cs typeface="Arial" panose="020B0604020202020204" pitchFamily="34" charset="0"/>
                </a:rPr>
                <a:t>taci do mnoha urozených rodů </a:t>
              </a:r>
              <a:r>
                <a:rPr lang="en-GB" altLang="cs-CZ" sz="160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cs-CZ" altLang="cs-CZ" sz="160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GB" altLang="cs-CZ" sz="1600">
                  <a:latin typeface="Arial" panose="020B0604020202020204" pitchFamily="34" charset="0"/>
                  <a:cs typeface="Arial" panose="020B0604020202020204" pitchFamily="34" charset="0"/>
                </a:rPr>
                <a:t>rop</a:t>
              </a:r>
              <a:r>
                <a:rPr lang="cs-CZ" altLang="cs-CZ" sz="160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</p:grpSp>
      <p:grpSp>
        <p:nvGrpSpPr>
          <p:cNvPr id="57347" name="Group 19"/>
          <p:cNvGrpSpPr>
            <a:grpSpLocks/>
          </p:cNvGrpSpPr>
          <p:nvPr/>
        </p:nvGrpSpPr>
        <p:grpSpPr bwMode="auto">
          <a:xfrm>
            <a:off x="1600200" y="1238250"/>
            <a:ext cx="7299325" cy="5224463"/>
            <a:chOff x="1008" y="780"/>
            <a:chExt cx="4598" cy="3291"/>
          </a:xfrm>
        </p:grpSpPr>
        <p:pic>
          <p:nvPicPr>
            <p:cNvPr id="57352" name="Picture 5" descr="RomanovsCossacks1916cropp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570"/>
              <a:ext cx="4287" cy="2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3" name="Line 9"/>
            <p:cNvSpPr>
              <a:spLocks noChangeShapeType="1"/>
            </p:cNvSpPr>
            <p:nvPr/>
          </p:nvSpPr>
          <p:spPr bwMode="auto">
            <a:xfrm>
              <a:off x="3152" y="1299"/>
              <a:ext cx="181" cy="3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54" name="Text Box 10"/>
            <p:cNvSpPr txBox="1">
              <a:spLocks noChangeArrowheads="1"/>
            </p:cNvSpPr>
            <p:nvPr/>
          </p:nvSpPr>
          <p:spPr bwMode="auto">
            <a:xfrm>
              <a:off x="1655" y="845"/>
              <a:ext cx="20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>
                  <a:latin typeface="Arial" panose="020B0604020202020204" pitchFamily="34" charset="0"/>
                  <a:cs typeface="Arial" panose="020B0604020202020204" pitchFamily="34" charset="0"/>
                </a:rPr>
                <a:t>Ruský car Mikuláš II </a:t>
              </a:r>
              <a:endParaRPr lang="cs-CZ" altLang="cs-CZ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55" name="Line 11"/>
            <p:cNvSpPr>
              <a:spLocks noChangeShapeType="1"/>
            </p:cNvSpPr>
            <p:nvPr/>
          </p:nvSpPr>
          <p:spPr bwMode="auto">
            <a:xfrm flipH="1">
              <a:off x="4332" y="1414"/>
              <a:ext cx="181" cy="70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56" name="Text Box 12"/>
            <p:cNvSpPr txBox="1">
              <a:spLocks noChangeArrowheads="1"/>
            </p:cNvSpPr>
            <p:nvPr/>
          </p:nvSpPr>
          <p:spPr bwMode="auto">
            <a:xfrm>
              <a:off x="4063" y="780"/>
              <a:ext cx="154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2400">
                  <a:latin typeface="Arial" panose="020B0604020202020204" pitchFamily="34" charset="0"/>
                  <a:cs typeface="Arial" panose="020B0604020202020204" pitchFamily="34" charset="0"/>
                </a:rPr>
                <a:t>Carevič Alexej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  <a:cs typeface="Arial" panose="020B0604020202020204" pitchFamily="34" charset="0"/>
                </a:rPr>
                <a:t>nemocný hemofilií A</a:t>
              </a:r>
            </a:p>
          </p:txBody>
        </p:sp>
      </p:grpSp>
      <p:grpSp>
        <p:nvGrpSpPr>
          <p:cNvPr id="57348" name="Group 20"/>
          <p:cNvGrpSpPr>
            <a:grpSpLocks/>
          </p:cNvGrpSpPr>
          <p:nvPr/>
        </p:nvGrpSpPr>
        <p:grpSpPr bwMode="auto">
          <a:xfrm>
            <a:off x="6227763" y="23813"/>
            <a:ext cx="2671762" cy="1317625"/>
            <a:chOff x="3923" y="15"/>
            <a:chExt cx="1683" cy="830"/>
          </a:xfrm>
        </p:grpSpPr>
        <p:sp>
          <p:nvSpPr>
            <p:cNvPr id="57349" name="Line 13"/>
            <p:cNvSpPr>
              <a:spLocks noChangeShapeType="1"/>
            </p:cNvSpPr>
            <p:nvPr/>
          </p:nvSpPr>
          <p:spPr bwMode="auto">
            <a:xfrm>
              <a:off x="3923" y="255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50" name="Line 14"/>
            <p:cNvSpPr>
              <a:spLocks noChangeShapeType="1"/>
            </p:cNvSpPr>
            <p:nvPr/>
          </p:nvSpPr>
          <p:spPr bwMode="auto">
            <a:xfrm>
              <a:off x="4835" y="255"/>
              <a:ext cx="0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51" name="Text Box 16"/>
            <p:cNvSpPr txBox="1">
              <a:spLocks noChangeArrowheads="1"/>
            </p:cNvSpPr>
            <p:nvPr/>
          </p:nvSpPr>
          <p:spPr bwMode="auto">
            <a:xfrm>
              <a:off x="4835" y="15"/>
              <a:ext cx="771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i="1">
                  <a:latin typeface="Arial" panose="020B0604020202020204" pitchFamily="34" charset="0"/>
                  <a:cs typeface="Arial" panose="020B0604020202020204" pitchFamily="34" charset="0"/>
                </a:rPr>
                <a:t>X-vázaná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i="1">
                  <a:latin typeface="Arial" panose="020B0604020202020204" pitchFamily="34" charset="0"/>
                  <a:cs typeface="Arial" panose="020B0604020202020204" pitchFamily="34" charset="0"/>
                </a:rPr>
                <a:t>porucha,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i="1">
                  <a:latin typeface="Arial" panose="020B0604020202020204" pitchFamily="34" charset="0"/>
                  <a:cs typeface="Arial" panose="020B0604020202020204" pitchFamily="34" charset="0"/>
                </a:rPr>
                <a:t>pravnuk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94F603-B6B8-4504-9954-17804AC35F6C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cs-CZ" sz="1400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FFCC00"/>
                </a:solidFill>
                <a:latin typeface="Arial" panose="020B0604020202020204" pitchFamily="34" charset="0"/>
              </a:rPr>
              <a:t>Klinické manifestace:</a:t>
            </a:r>
            <a:endParaRPr lang="en-US" altLang="cs-CZ" smtClean="0">
              <a:solidFill>
                <a:schemeClr val="accent2"/>
              </a:solidFill>
            </a:endParaRPr>
          </a:p>
        </p:txBody>
      </p:sp>
      <p:pic>
        <p:nvPicPr>
          <p:cNvPr id="5837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7150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3" name="Text Box 8"/>
          <p:cNvSpPr txBox="1">
            <a:spLocks noChangeArrowheads="1"/>
          </p:cNvSpPr>
          <p:nvPr/>
        </p:nvSpPr>
        <p:spPr bwMode="auto">
          <a:xfrm>
            <a:off x="1600200" y="5410200"/>
            <a:ext cx="1752600" cy="4000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4075" indent="-854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Hemo</a:t>
            </a:r>
            <a:r>
              <a:rPr lang="cs-CZ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filie</a:t>
            </a:r>
            <a:endParaRPr lang="en-US" altLang="cs-CZ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8374" name="Text Box 9"/>
          <p:cNvSpPr txBox="1">
            <a:spLocks noChangeArrowheads="1"/>
          </p:cNvSpPr>
          <p:nvPr/>
        </p:nvSpPr>
        <p:spPr bwMode="auto">
          <a:xfrm>
            <a:off x="3429000" y="5334000"/>
            <a:ext cx="5410200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Rozsáhlá hemorrhagie již po drobném poranění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Arteriální hemorrhagie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Sekundární artropatie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E15902-2B7D-450B-9397-2A9943941C22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cs-CZ" sz="1400" smtClean="0"/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684213" y="4114800"/>
            <a:ext cx="2590800" cy="3968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4075" indent="-854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Trombocytopeni</a:t>
            </a:r>
            <a:r>
              <a:rPr lang="cs-CZ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endParaRPr lang="en-US" altLang="cs-CZ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4267200" y="4383088"/>
            <a:ext cx="4800600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US" altLang="cs-CZ" sz="1600">
                <a:latin typeface="Arial" panose="020B0604020202020204" pitchFamily="34" charset="0"/>
              </a:rPr>
              <a:t>Petechia</a:t>
            </a:r>
            <a:r>
              <a:rPr lang="cs-CZ" altLang="cs-CZ" sz="1600">
                <a:latin typeface="Arial" panose="020B0604020202020204" pitchFamily="34" charset="0"/>
              </a:rPr>
              <a:t> (drobné krvácení vyvolané rozpadem kapilárních cév, zažloutlé okolí = degradace hemoglobinu, typické pro poruchy primární hemostázy)</a:t>
            </a:r>
            <a:r>
              <a:rPr lang="en-US" altLang="cs-CZ" sz="1600">
                <a:latin typeface="Arial" panose="020B0604020202020204" pitchFamily="34" charset="0"/>
              </a:rPr>
              <a:t> </a:t>
            </a: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cs-CZ" altLang="cs-CZ" sz="1600">
                <a:latin typeface="Arial" panose="020B0604020202020204" pitchFamily="34" charset="0"/>
              </a:rPr>
              <a:t>P</a:t>
            </a:r>
            <a:r>
              <a:rPr lang="en-US" altLang="cs-CZ" sz="1600">
                <a:latin typeface="Arial" panose="020B0604020202020204" pitchFamily="34" charset="0"/>
              </a:rPr>
              <a:t>igmenta</a:t>
            </a:r>
            <a:r>
              <a:rPr lang="cs-CZ" altLang="cs-CZ" sz="1600">
                <a:latin typeface="Arial" panose="020B0604020202020204" pitchFamily="34" charset="0"/>
              </a:rPr>
              <a:t>ce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US" altLang="cs-CZ" sz="1600">
                <a:latin typeface="Arial" panose="020B0604020202020204" pitchFamily="34" charset="0"/>
              </a:rPr>
              <a:t>Splývání petechií </a:t>
            </a:r>
            <a:r>
              <a:rPr lang="cs-CZ" altLang="cs-CZ" sz="1600">
                <a:latin typeface="Arial" panose="020B0604020202020204" pitchFamily="34" charset="0"/>
              </a:rPr>
              <a:t>=</a:t>
            </a:r>
            <a:r>
              <a:rPr lang="en-US" altLang="cs-CZ" sz="1600">
                <a:latin typeface="Arial" panose="020B0604020202020204" pitchFamily="34" charset="0"/>
              </a:rPr>
              <a:t> purpura</a:t>
            </a:r>
          </a:p>
        </p:txBody>
      </p:sp>
      <p:pic>
        <p:nvPicPr>
          <p:cNvPr id="604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295400"/>
            <a:ext cx="23907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/>
          <a:stretch>
            <a:fillRect/>
          </a:stretch>
        </p:blipFill>
        <p:spPr bwMode="auto">
          <a:xfrm>
            <a:off x="4705350" y="2016125"/>
            <a:ext cx="3924300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FFCC00"/>
                </a:solidFill>
                <a:latin typeface="Arial" panose="020B0604020202020204" pitchFamily="34" charset="0"/>
              </a:rPr>
              <a:t>Klinické manifestace:</a:t>
            </a:r>
            <a:endParaRPr lang="en-US" altLang="cs-CZ" smtClean="0">
              <a:solidFill>
                <a:schemeClr val="accent2"/>
              </a:solidFill>
            </a:endParaRPr>
          </a:p>
        </p:txBody>
      </p:sp>
      <p:sp>
        <p:nvSpPr>
          <p:cNvPr id="60424" name="Obdélník 1"/>
          <p:cNvSpPr>
            <a:spLocks noChangeArrowheads="1"/>
          </p:cNvSpPr>
          <p:nvPr/>
        </p:nvSpPr>
        <p:spPr bwMode="auto">
          <a:xfrm>
            <a:off x="152400" y="4740275"/>
            <a:ext cx="390048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aplasie, MDS, pokročilá fáze myeloproliferativních onemocnění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Poléková trombocytopenie – útlum KD nebo vznik protilátek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cs-CZ" alt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694488" y="6400800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74EA51-DF3A-4897-999D-0654B697F6FA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cs-CZ" sz="1400" smtClean="0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743200" y="5124450"/>
            <a:ext cx="4191000" cy="4000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4075" indent="-854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Henoch-Schonlein</a:t>
            </a:r>
            <a:r>
              <a:rPr lang="cs-CZ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ova purpura</a:t>
            </a:r>
            <a:endParaRPr lang="en-US" altLang="cs-CZ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24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4191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9" name="Rectangle 7"/>
          <p:cNvSpPr>
            <a:spLocks noChangeArrowheads="1"/>
          </p:cNvSpPr>
          <p:nvPr/>
        </p:nvSpPr>
        <p:spPr bwMode="auto">
          <a:xfrm>
            <a:off x="5562600" y="4572000"/>
            <a:ext cx="1143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62470" name="Rectangle 8"/>
          <p:cNvSpPr>
            <a:spLocks noChangeArrowheads="1"/>
          </p:cNvSpPr>
          <p:nvPr/>
        </p:nvSpPr>
        <p:spPr bwMode="auto">
          <a:xfrm>
            <a:off x="3429000" y="1447800"/>
            <a:ext cx="2133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624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FFCC00"/>
                </a:solidFill>
                <a:latin typeface="Arial" panose="020B0604020202020204" pitchFamily="34" charset="0"/>
              </a:rPr>
              <a:t>Klinické manifestace:</a:t>
            </a:r>
            <a:endParaRPr lang="en-US" altLang="cs-CZ" smtClean="0">
              <a:solidFill>
                <a:schemeClr val="accent2"/>
              </a:solidFill>
            </a:endParaRPr>
          </a:p>
        </p:txBody>
      </p:sp>
      <p:sp>
        <p:nvSpPr>
          <p:cNvPr id="62472" name="Obdélník 1"/>
          <p:cNvSpPr>
            <a:spLocks noChangeArrowheads="1"/>
          </p:cNvSpPr>
          <p:nvPr/>
        </p:nvSpPr>
        <p:spPr bwMode="auto">
          <a:xfrm>
            <a:off x="69850" y="5557838"/>
            <a:ext cx="907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/>
              <a:t>Vaskulitida dětského věku s postižením drobných cév; často po infekcích nebo jako alergická reakce (štípnutí hmyzem, alergeny v jídle, chlad), zánět způsobený IgA (nálezy – hromadění na postižených místech) + aktivace komplementu, postihuje častěji chlapce. Cévy kůže, kloubů, ledvin, trávícího ústrojí – projevuje se purpurou resp. exantémem (80 %) – hmatná purpura, nejčastěji na hýždích a dolních končetinách, artritidou a bolestí kloubů – obvykle dočasnou, otokem měkkých tkání rukou, nohou, šourku, okultním krvácením do střev s kolikou, proteinurií a hematurií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Von Willebrandova nemoc</a:t>
            </a:r>
          </a:p>
        </p:txBody>
      </p:sp>
      <p:sp>
        <p:nvSpPr>
          <p:cNvPr id="64515" name="Zástupný symbol pro číslo snímku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B41B14-D8CC-4555-A551-E6FF78E1453E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cs-CZ" sz="1400" smtClean="0"/>
          </a:p>
        </p:txBody>
      </p:sp>
      <p:pic>
        <p:nvPicPr>
          <p:cNvPr id="64516" name="Obrázek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3238"/>
            <a:ext cx="40640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2" descr="Von Willebrandova choroba – příčiny, příznaky a léčba - Zdraví.Euro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1773238"/>
            <a:ext cx="41116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Rectangle 2"/>
          <p:cNvSpPr txBox="1">
            <a:spLocks noChangeArrowheads="1"/>
          </p:cNvSpPr>
          <p:nvPr/>
        </p:nvSpPr>
        <p:spPr bwMode="auto">
          <a:xfrm>
            <a:off x="685800" y="301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FFCC00"/>
                </a:solidFill>
                <a:latin typeface="Arial" panose="020B0604020202020204" pitchFamily="34" charset="0"/>
              </a:rPr>
              <a:t>Klinické manifestace:</a:t>
            </a:r>
            <a:endParaRPr lang="en-US" altLang="cs-CZ" sz="4400">
              <a:solidFill>
                <a:schemeClr val="accent2"/>
              </a:solidFill>
            </a:endParaRPr>
          </a:p>
        </p:txBody>
      </p:sp>
      <p:sp>
        <p:nvSpPr>
          <p:cNvPr id="64519" name="Obdélník 1"/>
          <p:cNvSpPr>
            <a:spLocks noChangeArrowheads="1"/>
          </p:cNvSpPr>
          <p:nvPr/>
        </p:nvSpPr>
        <p:spPr bwMode="auto">
          <a:xfrm>
            <a:off x="228600" y="4797425"/>
            <a:ext cx="86868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1000">
                <a:latin typeface="Calibri" panose="020F0502020204030204" pitchFamily="34" charset="0"/>
              </a:rPr>
              <a:t>jedno z nejčastějších vrozených onemocnění srážlivosti krve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1000">
                <a:latin typeface="Calibri" panose="020F0502020204030204" pitchFamily="34" charset="0"/>
              </a:rPr>
              <a:t>1 z 1000 (ženy stejně často jako muže)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z="1000">
                <a:latin typeface="Calibri" panose="020F0502020204030204" pitchFamily="34" charset="0"/>
              </a:rPr>
              <a:t>převážně jde ale o lehká onemocnění bez závažnějších klinických projevů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000">
                <a:latin typeface="Calibri" panose="020F0502020204030204" pitchFamily="34" charset="0"/>
              </a:rPr>
              <a:t/>
            </a:r>
            <a:br>
              <a:rPr lang="cs-CZ" altLang="cs-CZ" sz="1000">
                <a:latin typeface="Calibri" panose="020F0502020204030204" pitchFamily="34" charset="0"/>
              </a:rPr>
            </a:br>
            <a:r>
              <a:rPr lang="cs-CZ" altLang="cs-CZ" sz="1200">
                <a:latin typeface="Calibri" panose="020F0502020204030204" pitchFamily="34" charset="0"/>
              </a:rPr>
              <a:t>Autozomálně dominantně dědičná</a:t>
            </a:r>
            <a:r>
              <a:rPr lang="cs-CZ" altLang="cs-CZ" sz="1200" b="1">
                <a:latin typeface="Calibri" panose="020F0502020204030204" pitchFamily="34" charset="0"/>
              </a:rPr>
              <a:t> mutace genu kódujícího množství, funkčnost a strukturu vWF</a:t>
            </a:r>
            <a:r>
              <a:rPr lang="cs-CZ" altLang="cs-CZ" sz="1200">
                <a:latin typeface="Calibri" panose="020F0502020204030204" pitchFamily="34" charset="0"/>
              </a:rPr>
              <a:t> </a:t>
            </a:r>
            <a:r>
              <a:rPr lang="cs-CZ" altLang="cs-CZ" sz="1200" b="1">
                <a:latin typeface="Calibri" panose="020F0502020204030204" pitchFamily="34" charset="0"/>
              </a:rPr>
              <a:t>→</a:t>
            </a:r>
            <a:r>
              <a:rPr lang="cs-CZ" altLang="cs-CZ" sz="1200">
                <a:latin typeface="Calibri" panose="020F0502020204030204" pitchFamily="34" charset="0"/>
              </a:rPr>
              <a:t> porušení funkce destiček, neschopnost vázat plazmatický faktor VIII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latin typeface="Calibri" panose="020F0502020204030204" pitchFamily="34" charset="0"/>
              </a:rPr>
              <a:t>vWF nepatří mezi plazmatické faktory </a:t>
            </a:r>
            <a:r>
              <a:rPr lang="cs-CZ" altLang="cs-CZ" sz="1200" b="1">
                <a:latin typeface="Calibri" panose="020F0502020204030204" pitchFamily="34" charset="0"/>
              </a:rPr>
              <a:t>→</a:t>
            </a:r>
            <a:r>
              <a:rPr lang="cs-CZ" altLang="cs-CZ" sz="1200">
                <a:latin typeface="Calibri" panose="020F0502020204030204" pitchFamily="34" charset="0"/>
              </a:rPr>
              <a:t> nejedná se o koagulopatii!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2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1200">
                <a:latin typeface="Calibri" panose="020F0502020204030204" pitchFamily="34" charset="0"/>
              </a:rPr>
              <a:t>narušeno srážení krve – časté krvácení z nosu (epistaxe), zvýšená tvorba modřin, silnější menstruační krvácení, může být krev v moči a ve stolici, u těžkých forem krvácení do kloubů.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22143C-A521-4351-8FCE-B2A85BC78F4F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cs-CZ" sz="140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u="sng" smtClean="0">
                <a:solidFill>
                  <a:schemeClr val="tx1"/>
                </a:solidFill>
                <a:latin typeface="Arial" panose="020B0604020202020204" pitchFamily="34" charset="0"/>
              </a:rPr>
              <a:t>Hemostáza</a:t>
            </a:r>
            <a:endParaRPr lang="cs-CZ" altLang="cs-CZ" u="sng" smtClean="0">
              <a:solidFill>
                <a:schemeClr val="tx1"/>
              </a:solidFill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066800" y="1874838"/>
            <a:ext cx="7010400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320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200" b="1">
                <a:latin typeface="Arial" panose="020B0604020202020204" pitchFamily="34" charset="0"/>
              </a:rPr>
              <a:t>Hemostáza je integrální součástí: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2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2200" b="1">
                <a:latin typeface="Arial" panose="020B0604020202020204" pitchFamily="34" charset="0"/>
              </a:rPr>
              <a:t> stresové reakce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200" b="1">
                <a:latin typeface="Arial" panose="020B0604020202020204" pitchFamily="34" charset="0"/>
              </a:rPr>
              <a:t> zánětlivé odpovědi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914400" y="3962400"/>
            <a:ext cx="2819400" cy="406400"/>
          </a:xfrm>
          <a:prstGeom prst="rect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Protektivní role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105400" y="3943350"/>
            <a:ext cx="2819400" cy="400050"/>
          </a:xfrm>
          <a:prstGeom prst="rect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Patofyziologická role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4191000" y="3810000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>
                <a:latin typeface="Arial" panose="020B0604020202020204" pitchFamily="34" charset="0"/>
              </a:rPr>
              <a:t>X</a:t>
            </a:r>
            <a:endParaRPr lang="cs-CZ" altLang="cs-CZ" sz="2400"/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914400" y="4876800"/>
            <a:ext cx="2895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Nespecifický obranný mechanismus.</a:t>
            </a:r>
            <a:endParaRPr lang="cs-CZ" altLang="cs-CZ" sz="2400"/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4800600" y="4876800"/>
            <a:ext cx="31242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trombóza/embolie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ateroskleróza</a:t>
            </a:r>
            <a:endParaRPr lang="cs-CZ" altLang="cs-CZ" sz="2400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2209800" y="4495800"/>
            <a:ext cx="0" cy="3810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6324600" y="4495800"/>
            <a:ext cx="0" cy="3810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4C7987-D9BE-47C9-9612-7B2DC1A93138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cs-CZ" sz="1400" smtClean="0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362200" y="5181600"/>
            <a:ext cx="2590800" cy="3968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4075" indent="-854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F XIII deficienc</a:t>
            </a:r>
            <a:r>
              <a:rPr lang="cs-CZ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endParaRPr lang="en-US" altLang="cs-CZ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257800" y="5181600"/>
            <a:ext cx="27432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- krvácení</a:t>
            </a:r>
            <a:endParaRPr lang="en-US" altLang="cs-CZ" sz="1600" b="1"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panose="020B0604020202020204" pitchFamily="34" charset="0"/>
              </a:rPr>
              <a:t>- tvorba k</a:t>
            </a:r>
            <a:r>
              <a:rPr lang="en-US" altLang="cs-CZ" sz="1600" b="1">
                <a:latin typeface="Arial" panose="020B0604020202020204" pitchFamily="34" charset="0"/>
              </a:rPr>
              <a:t>eloid</a:t>
            </a:r>
            <a:r>
              <a:rPr lang="cs-CZ" altLang="cs-CZ" sz="1600" b="1">
                <a:latin typeface="Arial" panose="020B0604020202020204" pitchFamily="34" charset="0"/>
              </a:rPr>
              <a:t>u</a:t>
            </a:r>
            <a:endParaRPr lang="en-US" altLang="cs-CZ" sz="1600" b="1">
              <a:latin typeface="Arial" panose="020B0604020202020204" pitchFamily="34" charset="0"/>
            </a:endParaRP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8" b="3978"/>
          <a:stretch>
            <a:fillRect/>
          </a:stretch>
        </p:blipFill>
        <p:spPr bwMode="auto">
          <a:xfrm>
            <a:off x="3457575" y="1524000"/>
            <a:ext cx="2409825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FFCC00"/>
                </a:solidFill>
                <a:latin typeface="Arial" panose="020B0604020202020204" pitchFamily="34" charset="0"/>
              </a:rPr>
              <a:t>Klinické manifestace:</a:t>
            </a:r>
            <a:endParaRPr lang="en-US" altLang="cs-CZ" smtClean="0">
              <a:solidFill>
                <a:schemeClr val="accent2"/>
              </a:solidFill>
            </a:endParaRPr>
          </a:p>
        </p:txBody>
      </p:sp>
      <p:sp>
        <p:nvSpPr>
          <p:cNvPr id="66567" name="Obdélník 1"/>
          <p:cNvSpPr>
            <a:spLocks noChangeArrowheads="1"/>
          </p:cNvSpPr>
          <p:nvPr/>
        </p:nvSpPr>
        <p:spPr bwMode="auto">
          <a:xfrm>
            <a:off x="269875" y="6203950"/>
            <a:ext cx="7696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Keloid neboli keloidní jizva je nekontrolované zmnožení kolagenních součástí kůže.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E7CFFA-70BA-4E51-A85D-EECFE5F99E0C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cs-CZ" sz="1400" smtClean="0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676400" y="5334000"/>
            <a:ext cx="3352800" cy="4000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4075" indent="-854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Hluboká žilní trombóza</a:t>
            </a:r>
            <a:endParaRPr lang="en-US" altLang="cs-CZ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86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3" name="Text Box 9"/>
          <p:cNvSpPr txBox="1">
            <a:spLocks noChangeArrowheads="1"/>
          </p:cNvSpPr>
          <p:nvPr/>
        </p:nvSpPr>
        <p:spPr bwMode="auto">
          <a:xfrm>
            <a:off x="4114800" y="5791200"/>
            <a:ext cx="3352800" cy="3968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4075" indent="-854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Pulmonární embolizace</a:t>
            </a:r>
            <a:endParaRPr lang="en-US" altLang="cs-CZ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86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FFCC00"/>
                </a:solidFill>
                <a:latin typeface="Arial" panose="020B0604020202020204" pitchFamily="34" charset="0"/>
              </a:rPr>
              <a:t>Klinické manifestace:</a:t>
            </a:r>
            <a:endParaRPr lang="en-US" altLang="cs-CZ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 noChangeArrowheads="1"/>
          </p:cNvSpPr>
          <p:nvPr>
            <p:ph type="title"/>
          </p:nvPr>
        </p:nvSpPr>
        <p:spPr>
          <a:xfrm>
            <a:off x="704850" y="1717675"/>
            <a:ext cx="7772400" cy="1143000"/>
          </a:xfrm>
        </p:spPr>
        <p:txBody>
          <a:bodyPr/>
          <a:lstStyle/>
          <a:p>
            <a:r>
              <a:rPr lang="cs-CZ" altLang="cs-CZ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Diseminovaná intravaskulární koagulace</a:t>
            </a:r>
          </a:p>
        </p:txBody>
      </p:sp>
      <p:pic>
        <p:nvPicPr>
          <p:cNvPr id="69635" name="Picture 2" descr="DIC, diseminovaná intravaskulární koagulopatie (koagulace) - příznaky,  projevy, symptomy - Příznaky a projevy nemoc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470275"/>
            <a:ext cx="34734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 descr="DIC, diseminovaná intravaskulární koagulopatie (koagulace) - příznaky,  projevy, symptomy - Příznaky a projevy nemoc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376613"/>
            <a:ext cx="3460750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Zástupný symbol pro číslo snímku 2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DC1823-8CDF-43B7-AB0F-52D3FFFC95C3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cs-CZ" sz="1400" smtClean="0"/>
          </a:p>
        </p:txBody>
      </p:sp>
      <p:sp>
        <p:nvSpPr>
          <p:cNvPr id="69638" name="Rectangle 2"/>
          <p:cNvSpPr txBox="1"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FFCC00"/>
                </a:solidFill>
                <a:latin typeface="Arial" panose="020B0604020202020204" pitchFamily="34" charset="0"/>
              </a:rPr>
              <a:t>Klinické manifestace:</a:t>
            </a:r>
            <a:endParaRPr lang="en-US" altLang="cs-CZ" sz="4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Leidenská mutace – trombofilní stavy</a:t>
            </a:r>
            <a:br>
              <a:rPr lang="cs-CZ" altLang="cs-CZ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4000" b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3" name="Zástupný symbol pro číslo snímku 4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FC07EF-33DE-4B34-A01A-B7C2645DC94B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cs-CZ" sz="1400" smtClean="0"/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32113"/>
            <a:ext cx="5233988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4" descr="Factor V Leiden | Healthis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827463"/>
            <a:ext cx="3654425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Rectangle 2"/>
          <p:cNvSpPr txBox="1">
            <a:spLocks noChangeArrowheads="1"/>
          </p:cNvSpPr>
          <p:nvPr/>
        </p:nvSpPr>
        <p:spPr bwMode="auto">
          <a:xfrm>
            <a:off x="685800" y="1549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FFCC00"/>
                </a:solidFill>
                <a:latin typeface="Arial" panose="020B0604020202020204" pitchFamily="34" charset="0"/>
              </a:rPr>
              <a:t>Klinické manifestace:</a:t>
            </a:r>
            <a:endParaRPr lang="en-US" altLang="cs-CZ" sz="4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4ABFAC-5D4F-47F3-8A20-16BFA62F825B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cs-CZ" sz="1400" smtClean="0"/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0"/>
            <a:ext cx="3444875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1828800" y="1752600"/>
            <a:ext cx="4038600" cy="2379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  <a:latin typeface="Arial" panose="020B0604020202020204" pitchFamily="34" charset="0"/>
              </a:rPr>
              <a:t>III.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  <a:latin typeface="Arial" panose="020B0604020202020204" pitchFamily="34" charset="0"/>
              </a:rPr>
              <a:t>Diagnostika, monitorování</a:t>
            </a:r>
            <a:endParaRPr lang="cs-CZ" altLang="cs-CZ" sz="28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Siemens CA-7000 Coagulation Analyz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100138"/>
            <a:ext cx="4545012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ovéPole 1"/>
          <p:cNvSpPr txBox="1">
            <a:spLocks noChangeArrowheads="1"/>
          </p:cNvSpPr>
          <p:nvPr/>
        </p:nvSpPr>
        <p:spPr bwMode="auto">
          <a:xfrm>
            <a:off x="4699000" y="2192338"/>
            <a:ext cx="2417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/>
              <a:t>Sysmex CA-7000</a:t>
            </a:r>
          </a:p>
        </p:txBody>
      </p:sp>
      <p:pic>
        <p:nvPicPr>
          <p:cNvPr id="74756" name="Picture 4" descr="Destiny Plus - Tco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3200400"/>
            <a:ext cx="397827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ovéPole 2"/>
          <p:cNvSpPr txBox="1">
            <a:spLocks noChangeArrowheads="1"/>
          </p:cNvSpPr>
          <p:nvPr/>
        </p:nvSpPr>
        <p:spPr bwMode="auto">
          <a:xfrm>
            <a:off x="1871663" y="5527675"/>
            <a:ext cx="2681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/>
              <a:t>Amax Destiny Plus</a:t>
            </a:r>
          </a:p>
        </p:txBody>
      </p:sp>
      <p:sp>
        <p:nvSpPr>
          <p:cNvPr id="74758" name="TextovéPole 7"/>
          <p:cNvSpPr txBox="1">
            <a:spLocks noChangeArrowheads="1"/>
          </p:cNvSpPr>
          <p:nvPr/>
        </p:nvSpPr>
        <p:spPr bwMode="auto">
          <a:xfrm>
            <a:off x="160338" y="200025"/>
            <a:ext cx="8913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4075" indent="-854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chemeClr val="bg1"/>
                </a:solidFill>
                <a:latin typeface="Arial" panose="020B0604020202020204" pitchFamily="34" charset="0"/>
              </a:rPr>
              <a:t>Koagulační</a:t>
            </a:r>
            <a:r>
              <a:rPr lang="cs-CZ" altLang="cs-CZ" sz="24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altLang="cs-CZ" sz="4000" b="1">
                <a:solidFill>
                  <a:schemeClr val="bg1"/>
                </a:solidFill>
                <a:latin typeface="Arial" panose="020B0604020202020204" pitchFamily="34" charset="0"/>
              </a:rPr>
              <a:t>hemoanalyzátory</a:t>
            </a:r>
            <a:endParaRPr lang="en-US" altLang="cs-CZ" sz="4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4759" name="Zástupný symbol pro číslo snímku 2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A7BB86-14F8-4947-B063-A927720A0EF8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cs-CZ" sz="140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A58A62-7287-4C6C-8351-2EF6765C070E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cs-CZ" sz="1400" smtClean="0"/>
          </a:p>
        </p:txBody>
      </p:sp>
      <p:sp>
        <p:nvSpPr>
          <p:cNvPr id="76803" name="Text Box 2"/>
          <p:cNvSpPr txBox="1">
            <a:spLocks noChangeArrowheads="1"/>
          </p:cNvSpPr>
          <p:nvPr/>
        </p:nvSpPr>
        <p:spPr bwMode="auto">
          <a:xfrm>
            <a:off x="2590800" y="2133600"/>
            <a:ext cx="4038600" cy="3241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Quick time, INR		0,8 - 1,2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Act.Part.Thromb.Time	 	27-35 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Thrombin time		12 - 14 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Fibrinogen		2 - 4 g/l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Antithrombin III		&gt; 70%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Ethanol test		neg.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latin typeface="Arial" panose="020B0604020202020204" pitchFamily="34" charset="0"/>
              </a:rPr>
              <a:t>D-dimers (FDP)		neg.</a:t>
            </a:r>
          </a:p>
        </p:txBody>
      </p:sp>
      <p:sp>
        <p:nvSpPr>
          <p:cNvPr id="76804" name="Rectangle 3"/>
          <p:cNvSpPr>
            <a:spLocks noChangeArrowheads="1"/>
          </p:cNvSpPr>
          <p:nvPr/>
        </p:nvSpPr>
        <p:spPr bwMode="auto">
          <a:xfrm>
            <a:off x="1447800" y="1143000"/>
            <a:ext cx="3827463" cy="4619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FF00"/>
                </a:solidFill>
                <a:latin typeface="Arial" panose="020B0604020202020204" pitchFamily="34" charset="0"/>
              </a:rPr>
              <a:t>Standardní testy ve VFN: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365023-C730-44BB-96D1-ED4618EC0559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cs-CZ" sz="1400" smtClean="0"/>
          </a:p>
        </p:txBody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1219200" y="1143000"/>
            <a:ext cx="6553200" cy="35702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cs-CZ" sz="20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rgbClr val="FFFF00"/>
                </a:solidFill>
                <a:latin typeface="Arial" panose="020B0604020202020204" pitchFamily="34" charset="0"/>
              </a:rPr>
              <a:t>Diagn</a:t>
            </a:r>
            <a:r>
              <a:rPr lang="cs-CZ" altLang="cs-CZ" sz="2000" b="1">
                <a:solidFill>
                  <a:srgbClr val="FFFF00"/>
                </a:solidFill>
                <a:latin typeface="Arial" panose="020B0604020202020204" pitchFamily="34" charset="0"/>
              </a:rPr>
              <a:t>óza</a:t>
            </a:r>
            <a:r>
              <a:rPr lang="en-US" altLang="cs-CZ" sz="2000" b="1">
                <a:solidFill>
                  <a:srgbClr val="FFFF00"/>
                </a:solidFill>
                <a:latin typeface="Arial" panose="020B0604020202020204" pitchFamily="34" charset="0"/>
              </a:rPr>
              <a:t>	Plt	Duke	APTT	Quick	TT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Thrombocytopenia	</a:t>
            </a: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		N	N	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Hemophilia A	N	N		N	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Hemophilia B	N	N		N	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Hemophilia C	N	N		N	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vWd	N	 	N / 	N	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198F12-577E-4C61-81AA-1F9E32DBCC7E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cs-CZ" sz="1400" smtClean="0"/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8686800" cy="5200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4075" indent="-854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b="1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Protrombinový (Quickův) test:</a:t>
            </a:r>
          </a:p>
          <a:p>
            <a:pPr eaLnBrk="1" hangingPunct="1">
              <a:defRPr/>
            </a:pPr>
            <a:endParaRPr lang="cs-CZ" altLang="cs-CZ" sz="2000" b="1" u="sng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defRPr/>
            </a:pPr>
            <a:r>
              <a:rPr lang="cs-CZ" altLang="cs-CZ" sz="2000" dirty="0" smtClean="0">
                <a:solidFill>
                  <a:schemeClr val="bg1"/>
                </a:solidFill>
                <a:latin typeface="+mj-lt"/>
              </a:rPr>
              <a:t>- </a:t>
            </a:r>
            <a:r>
              <a:rPr lang="cs-CZ" altLang="cs-CZ" dirty="0" smtClean="0">
                <a:solidFill>
                  <a:schemeClr val="bg1"/>
                </a:solidFill>
                <a:latin typeface="+mj-lt"/>
              </a:rPr>
              <a:t>test funkčnosti vnější a společné cesty</a:t>
            </a:r>
          </a:p>
          <a:p>
            <a:pPr marL="0" indent="0" eaLnBrk="1" hangingPunct="1">
              <a:defRPr/>
            </a:pPr>
            <a:r>
              <a:rPr lang="cs-CZ" altLang="cs-CZ" dirty="0" smtClean="0">
                <a:solidFill>
                  <a:schemeClr val="bg1"/>
                </a:solidFill>
                <a:latin typeface="+mj-lt"/>
              </a:rPr>
              <a:t>- rychlost přeměny protrombin-trombin vlivem tromboplastinu (=TF)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cs-CZ" altLang="cs-CZ" dirty="0" smtClean="0">
              <a:solidFill>
                <a:schemeClr val="bg1"/>
              </a:solidFill>
              <a:latin typeface="+mj-lt"/>
            </a:endParaRPr>
          </a:p>
          <a:p>
            <a:pPr marL="0" indent="0" eaLnBrk="1" hangingPunct="1">
              <a:defRPr/>
            </a:pPr>
            <a:r>
              <a:rPr lang="cs-CZ" altLang="cs-CZ" dirty="0" smtClean="0">
                <a:solidFill>
                  <a:schemeClr val="bg1"/>
                </a:solidFill>
                <a:latin typeface="+mj-lt"/>
              </a:rPr>
              <a:t>-</a:t>
            </a:r>
            <a:r>
              <a:rPr lang="cs-CZ" altLang="cs-CZ" u="sng" dirty="0" smtClean="0">
                <a:solidFill>
                  <a:schemeClr val="bg1"/>
                </a:solidFill>
                <a:latin typeface="+mj-lt"/>
              </a:rPr>
              <a:t>provedení:</a:t>
            </a:r>
            <a:r>
              <a:rPr lang="cs-CZ" altLang="cs-CZ" dirty="0" smtClean="0">
                <a:solidFill>
                  <a:schemeClr val="bg1"/>
                </a:solidFill>
                <a:latin typeface="+mj-lt"/>
              </a:rPr>
              <a:t> dekalcifikovaná plazma+tromboplastin+Ca2+ a měří se čas vzniku fibrinové sraženiny (12-15s)</a:t>
            </a:r>
          </a:p>
          <a:p>
            <a:pPr marL="0" indent="0" eaLnBrk="1" hangingPunct="1">
              <a:defRPr/>
            </a:pPr>
            <a:endParaRPr lang="cs-CZ" altLang="cs-CZ" dirty="0" smtClean="0">
              <a:solidFill>
                <a:schemeClr val="bg1"/>
              </a:solidFill>
              <a:latin typeface="+mj-lt"/>
            </a:endParaRPr>
          </a:p>
          <a:p>
            <a:pPr marL="0" indent="0" eaLnBrk="1" hangingPunct="1">
              <a:defRPr/>
            </a:pPr>
            <a:r>
              <a:rPr lang="cs-CZ" altLang="cs-CZ" u="sng" dirty="0" smtClean="0">
                <a:solidFill>
                  <a:schemeClr val="bg1"/>
                </a:solidFill>
                <a:latin typeface="+mj-lt"/>
              </a:rPr>
              <a:t>-výsledky</a:t>
            </a:r>
            <a:r>
              <a:rPr lang="cs-CZ" altLang="cs-CZ" dirty="0" smtClean="0">
                <a:solidFill>
                  <a:schemeClr val="bg1"/>
                </a:solidFill>
                <a:latin typeface="+mj-lt"/>
              </a:rPr>
              <a:t>: uvádí se jako INR </a:t>
            </a:r>
            <a:r>
              <a:rPr lang="cs-CZ" dirty="0" smtClean="0">
                <a:solidFill>
                  <a:schemeClr val="bg1"/>
                </a:solidFill>
              </a:rPr>
              <a:t> (</a:t>
            </a:r>
            <a:r>
              <a:rPr lang="cs-CZ" i="1" dirty="0" err="1" smtClean="0">
                <a:solidFill>
                  <a:schemeClr val="bg1"/>
                </a:solidFill>
              </a:rPr>
              <a:t>international</a:t>
            </a:r>
            <a:r>
              <a:rPr lang="cs-CZ" i="1" dirty="0" smtClean="0">
                <a:solidFill>
                  <a:schemeClr val="bg1"/>
                </a:solidFill>
              </a:rPr>
              <a:t> </a:t>
            </a:r>
            <a:r>
              <a:rPr lang="cs-CZ" i="1" dirty="0" err="1" smtClean="0">
                <a:solidFill>
                  <a:schemeClr val="bg1"/>
                </a:solidFill>
              </a:rPr>
              <a:t>normalized</a:t>
            </a:r>
            <a:r>
              <a:rPr lang="cs-CZ" i="1" dirty="0" smtClean="0">
                <a:solidFill>
                  <a:schemeClr val="bg1"/>
                </a:solidFill>
              </a:rPr>
              <a:t> ratio</a:t>
            </a:r>
            <a:r>
              <a:rPr lang="cs-CZ" dirty="0" smtClean="0">
                <a:solidFill>
                  <a:schemeClr val="bg1"/>
                </a:solidFill>
              </a:rPr>
              <a:t>, mezinárodní normalizovaný poměr), tedy poměrem naměřeného času pacienta a normální hodnoty kontrolní plazmy.</a:t>
            </a:r>
          </a:p>
          <a:p>
            <a:pPr marL="0" indent="0" eaLnBrk="1" hangingPunct="1">
              <a:defRPr/>
            </a:pPr>
            <a:endParaRPr lang="cs-CZ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cs-CZ" u="sng" dirty="0" smtClean="0">
                <a:solidFill>
                  <a:schemeClr val="bg1"/>
                </a:solidFill>
              </a:rPr>
              <a:t>Prodloužení</a:t>
            </a:r>
            <a:r>
              <a:rPr lang="cs-CZ" dirty="0" smtClean="0">
                <a:solidFill>
                  <a:schemeClr val="bg1"/>
                </a:solidFill>
              </a:rPr>
              <a:t>: terapie warfarinem, heparinem, nedostatek vit. K, porucha jaterní proteosyntézy, konsumpční koagulopatie – DIC</a:t>
            </a:r>
            <a:endParaRPr lang="cs-CZ" altLang="cs-CZ" b="1" dirty="0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8852" name="TextovéPole 1"/>
          <p:cNvSpPr txBox="1">
            <a:spLocks noChangeArrowheads="1"/>
          </p:cNvSpPr>
          <p:nvPr/>
        </p:nvSpPr>
        <p:spPr bwMode="auto">
          <a:xfrm>
            <a:off x="0" y="20638"/>
            <a:ext cx="3711575" cy="461962"/>
          </a:xfrm>
          <a:prstGeom prst="rect">
            <a:avLst/>
          </a:prstGeom>
          <a:solidFill>
            <a:srgbClr val="CC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Vyšetření krevní srážlivosti: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848DBB-6592-451F-8D33-B1F0CBD1345B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cs-CZ" sz="1400" smtClean="0"/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152400" y="533400"/>
            <a:ext cx="8915400" cy="56324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4075" indent="-854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cs-CZ" b="1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APTT, Activated partial thromboplastin time</a:t>
            </a:r>
            <a:endParaRPr lang="cs-CZ" altLang="cs-CZ" b="1" u="sng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defRPr/>
            </a:pPr>
            <a:r>
              <a:rPr lang="cs-CZ" dirty="0" smtClean="0">
                <a:solidFill>
                  <a:schemeClr val="bg1"/>
                </a:solidFill>
                <a:latin typeface="+mj-lt"/>
              </a:rPr>
              <a:t>-test vnitřní a společné cesty </a:t>
            </a:r>
            <a:r>
              <a:rPr lang="cs-CZ" dirty="0" err="1" smtClean="0">
                <a:solidFill>
                  <a:schemeClr val="bg1"/>
                </a:solidFill>
                <a:latin typeface="+mj-lt"/>
              </a:rPr>
              <a:t>hemokoagulace</a:t>
            </a:r>
            <a:endParaRPr lang="cs-CZ" dirty="0" smtClean="0">
              <a:solidFill>
                <a:schemeClr val="bg1"/>
              </a:solidFill>
              <a:latin typeface="+mj-lt"/>
            </a:endParaRPr>
          </a:p>
          <a:p>
            <a:pPr marL="0" indent="0" eaLnBrk="1" hangingPunct="1">
              <a:defRPr/>
            </a:pPr>
            <a:r>
              <a:rPr lang="cs-CZ" dirty="0" smtClean="0">
                <a:solidFill>
                  <a:schemeClr val="bg1"/>
                </a:solidFill>
                <a:latin typeface="+mj-lt"/>
              </a:rPr>
              <a:t>- </a:t>
            </a:r>
            <a:r>
              <a:rPr lang="cs-CZ" altLang="cs-CZ" dirty="0" smtClean="0">
                <a:solidFill>
                  <a:schemeClr val="bg1"/>
                </a:solidFill>
              </a:rPr>
              <a:t>rychlost vzniku fibrinové sraženiny (28-40s)</a:t>
            </a:r>
            <a:endParaRPr lang="cs-CZ" dirty="0" smtClean="0">
              <a:solidFill>
                <a:schemeClr val="bg1"/>
              </a:solidFill>
              <a:latin typeface="+mj-lt"/>
            </a:endParaRPr>
          </a:p>
          <a:p>
            <a:pPr marL="0" indent="0" eaLnBrk="1" hangingPunct="1">
              <a:defRPr/>
            </a:pPr>
            <a:r>
              <a:rPr lang="cs-CZ" altLang="cs-CZ" dirty="0" smtClean="0">
                <a:solidFill>
                  <a:schemeClr val="bg1"/>
                </a:solidFill>
                <a:latin typeface="+mj-lt"/>
              </a:rPr>
              <a:t>- </a:t>
            </a:r>
            <a:r>
              <a:rPr lang="cs-CZ" altLang="cs-CZ" u="sng" dirty="0" smtClean="0">
                <a:solidFill>
                  <a:schemeClr val="bg1"/>
                </a:solidFill>
                <a:latin typeface="+mj-lt"/>
              </a:rPr>
              <a:t>provedení</a:t>
            </a:r>
            <a:r>
              <a:rPr lang="cs-CZ" altLang="cs-CZ" dirty="0" smtClean="0">
                <a:solidFill>
                  <a:schemeClr val="bg1"/>
                </a:solidFill>
                <a:latin typeface="+mj-lt"/>
              </a:rPr>
              <a:t>: dekalcifikovaná plazma + kaolin-kefalinový komplex (aktivuje faktor X) + Ca2+</a:t>
            </a:r>
            <a:endParaRPr lang="en-US" altLang="cs-CZ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defRPr/>
            </a:pPr>
            <a:endParaRPr lang="en-US" altLang="cs-CZ" sz="2000" b="1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cs-CZ" sz="20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cs-CZ" sz="20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cs-CZ" sz="20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cs-CZ" sz="20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cs-CZ" sz="20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cs-CZ" sz="20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cs-CZ" sz="20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cs-CZ" sz="20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cs-CZ" sz="20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cs-CZ" sz="20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cs-CZ" sz="20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09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620963"/>
            <a:ext cx="414337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1" name="TextovéPole 4"/>
          <p:cNvSpPr txBox="1">
            <a:spLocks noChangeArrowheads="1"/>
          </p:cNvSpPr>
          <p:nvPr/>
        </p:nvSpPr>
        <p:spPr bwMode="auto">
          <a:xfrm>
            <a:off x="0" y="20638"/>
            <a:ext cx="3711575" cy="461962"/>
          </a:xfrm>
          <a:prstGeom prst="rect">
            <a:avLst/>
          </a:prstGeom>
          <a:solidFill>
            <a:srgbClr val="CC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Vyšetření krevní srážlivosti: </a:t>
            </a:r>
          </a:p>
        </p:txBody>
      </p:sp>
      <p:sp>
        <p:nvSpPr>
          <p:cNvPr id="2" name="Obdélník 1"/>
          <p:cNvSpPr>
            <a:spLocks noChangeArrowheads="1"/>
          </p:cNvSpPr>
          <p:nvPr/>
        </p:nvSpPr>
        <p:spPr bwMode="auto">
          <a:xfrm>
            <a:off x="4048125" y="2468563"/>
            <a:ext cx="49149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u="sng">
                <a:solidFill>
                  <a:schemeClr val="bg1"/>
                </a:solidFill>
              </a:rPr>
              <a:t>Prodloužení</a:t>
            </a:r>
            <a:r>
              <a:rPr lang="cs-CZ" altLang="cs-CZ" sz="2400">
                <a:solidFill>
                  <a:schemeClr val="bg1"/>
                </a:solidFill>
              </a:rPr>
              <a:t>: hemofilie A B C, terapie warfarinem, heparinem, vWillebrandova ch. , konsumpční koagulopatie – DIC</a:t>
            </a:r>
            <a:endParaRPr lang="cs-CZ" altLang="cs-CZ" sz="2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0903" name="Obdélník 2"/>
          <p:cNvSpPr>
            <a:spLocks noChangeArrowheads="1"/>
          </p:cNvSpPr>
          <p:nvPr/>
        </p:nvSpPr>
        <p:spPr bwMode="auto">
          <a:xfrm>
            <a:off x="188913" y="6257925"/>
            <a:ext cx="786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/>
              <a:t>Kaolin zde představuje záporně nabitý povrch aktivující vnitřní cestu a kefalin funguje jako </a:t>
            </a:r>
            <a:r>
              <a:rPr lang="cs-CZ" altLang="cs-CZ" sz="1200" b="1"/>
              <a:t>parciální tromboplastin </a:t>
            </a:r>
            <a:r>
              <a:rPr lang="cs-CZ" altLang="cs-CZ" sz="1200"/>
              <a:t>(nemá nic společného s tkáňovým tromboplastinem!), t.j. vlastně náhražka </a:t>
            </a:r>
            <a:r>
              <a:rPr lang="cs-CZ" altLang="cs-CZ" sz="1200" b="1"/>
              <a:t>destičkového fosfolipidu</a:t>
            </a:r>
            <a:r>
              <a:rPr lang="cs-CZ" altLang="cs-CZ" sz="1200"/>
              <a:t>, nutného k aktivaci </a:t>
            </a:r>
            <a:r>
              <a:rPr lang="cs-CZ" altLang="cs-CZ" sz="1200" b="1"/>
              <a:t>faktoru X.</a:t>
            </a:r>
            <a:endParaRPr lang="cs-CZ" altLang="cs-CZ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BB71E7-D4A7-43BD-8E31-62DB4524B02A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cs-CZ" sz="14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676400"/>
          </a:xfrm>
        </p:spPr>
        <p:txBody>
          <a:bodyPr/>
          <a:lstStyle/>
          <a:p>
            <a:pPr eaLnBrk="1" hangingPunct="1"/>
            <a:r>
              <a:rPr lang="cs-CZ" altLang="cs-CZ" sz="2200" b="1" smtClean="0">
                <a:latin typeface="Arial" panose="020B0604020202020204" pitchFamily="34" charset="0"/>
              </a:rPr>
              <a:t>Hemostáza jako fyziologický proces, </a:t>
            </a:r>
            <a:r>
              <a:rPr lang="cs-CZ" altLang="cs-CZ" sz="2200" b="1" u="sng" smtClean="0">
                <a:latin typeface="Arial" panose="020B0604020202020204" pitchFamily="34" charset="0"/>
              </a:rPr>
              <a:t>musí být</a:t>
            </a:r>
            <a:r>
              <a:rPr lang="cs-CZ" altLang="cs-CZ" sz="2200" b="1" smtClean="0">
                <a:latin typeface="Arial" panose="020B0604020202020204" pitchFamily="34" charset="0"/>
              </a:rPr>
              <a:t>:</a:t>
            </a:r>
          </a:p>
          <a:p>
            <a:pPr lvl="1" eaLnBrk="1" hangingPunct="1">
              <a:buFontTx/>
              <a:buNone/>
            </a:pPr>
            <a:r>
              <a:rPr lang="cs-CZ" altLang="cs-CZ" sz="2200" b="1" smtClean="0">
                <a:latin typeface="Arial" panose="020B0604020202020204" pitchFamily="34" charset="0"/>
              </a:rPr>
              <a:t>1. Rychlá</a:t>
            </a:r>
          </a:p>
          <a:p>
            <a:pPr lvl="1" eaLnBrk="1" hangingPunct="1">
              <a:buFontTx/>
              <a:buNone/>
            </a:pPr>
            <a:r>
              <a:rPr lang="cs-CZ" altLang="cs-CZ" sz="2200" b="1" smtClean="0">
                <a:latin typeface="Arial" panose="020B0604020202020204" pitchFamily="34" charset="0"/>
              </a:rPr>
              <a:t>2. Správně lokalizována</a:t>
            </a:r>
          </a:p>
          <a:p>
            <a:pPr lvl="1" eaLnBrk="1" hangingPunct="1">
              <a:buFontTx/>
              <a:buNone/>
            </a:pPr>
            <a:r>
              <a:rPr lang="cs-CZ" altLang="cs-CZ" sz="2200" b="1" smtClean="0">
                <a:latin typeface="Arial" panose="020B0604020202020204" pitchFamily="34" charset="0"/>
              </a:rPr>
              <a:t>3. Reverzibilní</a:t>
            </a:r>
          </a:p>
          <a:p>
            <a:pPr lvl="1" eaLnBrk="1" hangingPunct="1">
              <a:buFontTx/>
              <a:buNone/>
            </a:pPr>
            <a:endParaRPr lang="cs-CZ" altLang="cs-CZ" sz="2200" b="1" smtClean="0">
              <a:latin typeface="Arial" panose="020B0604020202020204" pitchFamily="34" charset="0"/>
            </a:endParaRPr>
          </a:p>
        </p:txBody>
      </p:sp>
      <p:sp>
        <p:nvSpPr>
          <p:cNvPr id="8196" name="Rectangle 2"/>
          <p:cNvSpPr txBox="1"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 u="sng">
                <a:latin typeface="Arial" panose="020B0604020202020204" pitchFamily="34" charset="0"/>
              </a:rPr>
              <a:t>Hemostáza</a:t>
            </a:r>
            <a:endParaRPr lang="cs-CZ" altLang="cs-CZ" sz="4400" u="sng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4267200"/>
            <a:ext cx="7772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FontTx/>
              <a:buNone/>
              <a:defRPr/>
            </a:pPr>
            <a:r>
              <a:rPr lang="cs-CZ" altLang="cs-CZ" sz="2200" b="1" u="sng" dirty="0" smtClean="0">
                <a:solidFill>
                  <a:srgbClr val="000066"/>
                </a:solidFill>
                <a:latin typeface="Arial" panose="020B0604020202020204" pitchFamily="34" charset="0"/>
              </a:rPr>
              <a:t>Nevhodná hemostáza</a:t>
            </a:r>
            <a:r>
              <a:rPr lang="cs-CZ" altLang="cs-CZ" sz="2200" b="1" dirty="0" smtClean="0">
                <a:latin typeface="Arial" panose="020B0604020202020204" pitchFamily="34" charset="0"/>
              </a:rPr>
              <a:t>:</a:t>
            </a:r>
          </a:p>
          <a:p>
            <a:pPr lvl="1" eaLnBrk="1" hangingPunct="1">
              <a:buFontTx/>
              <a:buNone/>
              <a:defRPr/>
            </a:pPr>
            <a:r>
              <a:rPr lang="cs-CZ" altLang="cs-CZ" sz="2200" b="1" dirty="0" smtClean="0">
                <a:latin typeface="Arial" panose="020B0604020202020204" pitchFamily="34" charset="0"/>
              </a:rPr>
              <a:t>- trombóza / embolie</a:t>
            </a:r>
          </a:p>
          <a:p>
            <a:pPr lvl="1" eaLnBrk="1" hangingPunct="1">
              <a:buFontTx/>
              <a:buNone/>
              <a:defRPr/>
            </a:pPr>
            <a:r>
              <a:rPr lang="cs-CZ" altLang="cs-CZ" sz="2200" b="1" dirty="0" smtClean="0">
                <a:latin typeface="Arial" panose="020B0604020202020204" pitchFamily="34" charset="0"/>
              </a:rPr>
              <a:t>- DIC (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disseminated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intra-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vascular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coagulation</a:t>
            </a:r>
            <a:r>
              <a:rPr lang="cs-CZ" altLang="cs-CZ" sz="2200" b="1" dirty="0" smtClean="0">
                <a:latin typeface="Arial" panose="020B0604020202020204" pitchFamily="34" charset="0"/>
              </a:rPr>
              <a:t>)</a:t>
            </a:r>
          </a:p>
          <a:p>
            <a:pPr lvl="1" eaLnBrk="1" hangingPunct="1">
              <a:buFontTx/>
              <a:buNone/>
              <a:defRPr/>
            </a:pPr>
            <a:r>
              <a:rPr lang="cs-CZ" altLang="cs-CZ" sz="2200" b="1" dirty="0" smtClean="0">
                <a:latin typeface="Arial" panose="020B0604020202020204" pitchFamily="34" charset="0"/>
              </a:rPr>
              <a:t>- krvácení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611E39-5488-4E5A-93F3-B96E2F354869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cs-CZ" sz="1400" smtClean="0"/>
          </a:p>
        </p:txBody>
      </p:sp>
      <p:sp>
        <p:nvSpPr>
          <p:cNvPr id="82947" name="Text Box 2"/>
          <p:cNvSpPr txBox="1">
            <a:spLocks noChangeArrowheads="1"/>
          </p:cNvSpPr>
          <p:nvPr/>
        </p:nvSpPr>
        <p:spPr bwMode="auto">
          <a:xfrm>
            <a:off x="152400" y="762000"/>
            <a:ext cx="8839200" cy="59404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4075" indent="-854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solidFill>
                  <a:srgbClr val="FFFF00"/>
                </a:solidFill>
                <a:latin typeface="Arial" panose="020B0604020202020204" pitchFamily="34" charset="0"/>
              </a:rPr>
              <a:t>Thrombin Time</a:t>
            </a:r>
            <a:r>
              <a:rPr lang="cs-CZ" altLang="cs-CZ" sz="2400" b="1">
                <a:solidFill>
                  <a:srgbClr val="FFFF00"/>
                </a:solidFill>
                <a:latin typeface="Arial" panose="020B0604020202020204" pitchFamily="34" charset="0"/>
              </a:rPr>
              <a:t> (TT)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600" b="1">
                <a:solidFill>
                  <a:schemeClr val="bg1"/>
                </a:solidFill>
                <a:latin typeface="Arial" panose="020B0604020202020204" pitchFamily="34" charset="0"/>
              </a:rPr>
              <a:t>Po centrifugaci vzorku se získá plazma chudá na trombocyty, ze které se provádí vlastní vyšetření.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600" b="1">
                <a:solidFill>
                  <a:schemeClr val="bg1"/>
                </a:solidFill>
                <a:latin typeface="Arial" panose="020B0604020202020204" pitchFamily="34" charset="0"/>
              </a:rPr>
              <a:t>TT postihuje třetí fázi koagulace, tj. štěpení fibrinogenu trombinem.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600" b="1">
                <a:solidFill>
                  <a:schemeClr val="bg1"/>
                </a:solidFill>
                <a:latin typeface="Arial" panose="020B0604020202020204" pitchFamily="34" charset="0"/>
              </a:rPr>
              <a:t>přidáním standartního množství enzymu trombinu k testované plazmě dochází k přeměně fibrinogenu na fibrin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Norma: 12 - 14 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Prodloužení::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 Fibrinogen (akutní fáze DIC)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přítomnost antitrombinu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fibrinolýza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>
              <a:solidFill>
                <a:schemeClr val="bg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využití: DIC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monitoring fibrinolytické terapie</a:t>
            </a:r>
            <a:endParaRPr lang="cs-CZ" altLang="cs-CZ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2948" name="TextovéPole 3"/>
          <p:cNvSpPr txBox="1">
            <a:spLocks noChangeArrowheads="1"/>
          </p:cNvSpPr>
          <p:nvPr/>
        </p:nvSpPr>
        <p:spPr bwMode="auto">
          <a:xfrm>
            <a:off x="0" y="20638"/>
            <a:ext cx="3711575" cy="461962"/>
          </a:xfrm>
          <a:prstGeom prst="rect">
            <a:avLst/>
          </a:prstGeom>
          <a:solidFill>
            <a:srgbClr val="CC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Vyšetření krevní srážlivosti: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B85349-83AB-4B9F-974C-6A58D08D25F3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cs-CZ" sz="1400" smtClean="0"/>
          </a:p>
        </p:txBody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152400" y="1447800"/>
            <a:ext cx="8763000" cy="32924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4075" indent="-854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cs-CZ" b="1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Lee-White</a:t>
            </a:r>
            <a:r>
              <a:rPr lang="cs-CZ" altLang="cs-CZ" b="1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(</a:t>
            </a:r>
            <a:r>
              <a:rPr lang="cs-CZ" altLang="cs-CZ" b="1" u="sng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ův</a:t>
            </a:r>
            <a:r>
              <a:rPr lang="cs-CZ" altLang="cs-CZ" b="1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)</a:t>
            </a:r>
            <a:r>
              <a:rPr lang="en-US" altLang="cs-CZ" b="1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 test</a:t>
            </a:r>
            <a:endParaRPr lang="cs-CZ" altLang="cs-CZ" b="1" u="sng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cs-CZ" sz="2000" b="1" u="sng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cs-CZ" altLang="cs-CZ" dirty="0" smtClean="0">
                <a:solidFill>
                  <a:schemeClr val="bg1"/>
                </a:solidFill>
                <a:latin typeface="+mj-lt"/>
              </a:rPr>
              <a:t>minimální klinické využití, pouze orientační ověření koagulace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cs-CZ" altLang="cs-CZ" dirty="0" smtClean="0">
              <a:solidFill>
                <a:schemeClr val="bg1"/>
              </a:solidFill>
              <a:latin typeface="+mj-lt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cs-CZ" altLang="cs-CZ" u="sng" dirty="0" smtClean="0">
                <a:solidFill>
                  <a:schemeClr val="bg1"/>
                </a:solidFill>
                <a:latin typeface="+mj-lt"/>
              </a:rPr>
              <a:t>princip</a:t>
            </a:r>
            <a:r>
              <a:rPr lang="cs-CZ" altLang="cs-CZ" dirty="0" smtClean="0">
                <a:solidFill>
                  <a:schemeClr val="bg1"/>
                </a:solidFill>
                <a:latin typeface="+mj-lt"/>
              </a:rPr>
              <a:t>: spontánní aktivace vnitřní koagulační kaskády </a:t>
            </a:r>
            <a:r>
              <a:rPr lang="cs-CZ" altLang="cs-CZ" i="1" dirty="0" smtClean="0">
                <a:solidFill>
                  <a:schemeClr val="bg1"/>
                </a:solidFill>
                <a:latin typeface="+mj-lt"/>
              </a:rPr>
              <a:t>in vitro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cs-CZ" altLang="cs-CZ" i="1" dirty="0" smtClean="0">
              <a:solidFill>
                <a:schemeClr val="bg1"/>
              </a:solidFill>
              <a:latin typeface="+mj-lt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cs-CZ" altLang="cs-CZ" dirty="0" smtClean="0">
                <a:solidFill>
                  <a:schemeClr val="bg1"/>
                </a:solidFill>
                <a:latin typeface="+mj-lt"/>
              </a:rPr>
              <a:t>měří se srážlivost v celé krvi ( normální je 5-15min při RT)</a:t>
            </a:r>
          </a:p>
          <a:p>
            <a:pPr eaLnBrk="1" hangingPunct="1">
              <a:buFontTx/>
              <a:buChar char="-"/>
              <a:defRPr/>
            </a:pPr>
            <a:endParaRPr lang="en-US" altLang="cs-CZ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defRPr/>
            </a:pPr>
            <a:endParaRPr lang="en-US" altLang="cs-CZ" sz="20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3972" name="TextovéPole 3"/>
          <p:cNvSpPr txBox="1">
            <a:spLocks noChangeArrowheads="1"/>
          </p:cNvSpPr>
          <p:nvPr/>
        </p:nvSpPr>
        <p:spPr bwMode="auto">
          <a:xfrm>
            <a:off x="0" y="20638"/>
            <a:ext cx="3711575" cy="461962"/>
          </a:xfrm>
          <a:prstGeom prst="rect">
            <a:avLst/>
          </a:prstGeom>
          <a:solidFill>
            <a:srgbClr val="CC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Vyšetření krevní srážlivosti: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40ECB5-1A55-46D3-B997-E65EE3173338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cs-CZ" sz="1400" smtClean="0"/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152400" y="990600"/>
            <a:ext cx="8610600" cy="3540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4075" indent="-854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>
                <a:solidFill>
                  <a:srgbClr val="FFFF00"/>
                </a:solidFill>
                <a:latin typeface="Arial" panose="020B0604020202020204" pitchFamily="34" charset="0"/>
              </a:rPr>
              <a:t>Hladina fibrinogenu, (Fbg)</a:t>
            </a:r>
            <a:endParaRPr lang="cs-CZ" altLang="cs-CZ" sz="2000" b="1" u="sng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bg1"/>
                </a:solidFill>
                <a:latin typeface="Arial" panose="020B0604020202020204" pitchFamily="34" charset="0"/>
              </a:rPr>
              <a:t>- </a:t>
            </a:r>
            <a:r>
              <a:rPr lang="cs-CZ" altLang="cs-CZ" sz="2000">
                <a:solidFill>
                  <a:schemeClr val="bg1"/>
                </a:solidFill>
              </a:rPr>
              <a:t>normální hladina v plazmě je 2 - 4 g /l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2000" u="sng">
                <a:solidFill>
                  <a:schemeClr val="bg1"/>
                </a:solidFill>
              </a:rPr>
              <a:t>zvýšení</a:t>
            </a:r>
            <a:r>
              <a:rPr lang="cs-CZ" altLang="cs-CZ" sz="2000">
                <a:solidFill>
                  <a:schemeClr val="bg1"/>
                </a:solidFill>
              </a:rPr>
              <a:t>: zánět, diabetes mellitus II, kouření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 u="sng">
                <a:solidFill>
                  <a:schemeClr val="bg1"/>
                </a:solidFill>
              </a:rPr>
              <a:t>snížení</a:t>
            </a:r>
            <a:r>
              <a:rPr lang="cs-CZ" altLang="cs-CZ" sz="2000">
                <a:solidFill>
                  <a:schemeClr val="bg1"/>
                </a:solidFill>
              </a:rPr>
              <a:t>: nízká syntéza (vrozená či jinak snížená funkce jater)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bg1"/>
                </a:solidFill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bg1"/>
                </a:solidFill>
              </a:rPr>
              <a:t>Hypofibrinogenemia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bg1"/>
                </a:solidFill>
              </a:rPr>
              <a:t>Dysfibrinogenemia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chemeClr val="bg1"/>
              </a:solidFill>
            </a:endParaRPr>
          </a:p>
        </p:txBody>
      </p:sp>
      <p:sp>
        <p:nvSpPr>
          <p:cNvPr id="84996" name="TextovéPole 3"/>
          <p:cNvSpPr txBox="1">
            <a:spLocks noChangeArrowheads="1"/>
          </p:cNvSpPr>
          <p:nvPr/>
        </p:nvSpPr>
        <p:spPr bwMode="auto">
          <a:xfrm>
            <a:off x="0" y="20638"/>
            <a:ext cx="3711575" cy="461962"/>
          </a:xfrm>
          <a:prstGeom prst="rect">
            <a:avLst/>
          </a:prstGeom>
          <a:solidFill>
            <a:srgbClr val="CC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Vyšetření krevní srážlivosti: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AABD2A-5ACC-4D9C-BB87-1CBF322A7335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cs-CZ" sz="1400" smtClean="0"/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152400" y="762000"/>
            <a:ext cx="8001000" cy="2616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4075" indent="-854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cs-CZ" b="1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FDP</a:t>
            </a:r>
            <a:r>
              <a:rPr lang="cs-CZ" altLang="cs-CZ" b="1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 (</a:t>
            </a:r>
            <a:r>
              <a:rPr lang="cs-CZ" sz="2000" b="1" u="sng" dirty="0" smtClean="0">
                <a:solidFill>
                  <a:srgbClr val="FFFF00"/>
                </a:solidFill>
              </a:rPr>
              <a:t>Celkové degradační produkty fibrinu)</a:t>
            </a:r>
          </a:p>
          <a:p>
            <a:pPr eaLnBrk="1" hangingPunct="1">
              <a:defRPr/>
            </a:pPr>
            <a:endParaRPr lang="en-US" altLang="cs-CZ" sz="2000" b="1" u="sng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cs-CZ" altLang="cs-CZ" sz="2000" dirty="0" smtClean="0">
                <a:solidFill>
                  <a:schemeClr val="bg1"/>
                </a:solidFill>
                <a:latin typeface="+mj-lt"/>
              </a:rPr>
              <a:t>FDP (fibrinové degradační produkty) a D-dimery jsou specifické pro stabilizovaný fibrin</a:t>
            </a:r>
          </a:p>
          <a:p>
            <a:pPr eaLnBrk="1" hangingPunct="1">
              <a:buFontTx/>
              <a:buChar char="-"/>
              <a:defRPr/>
            </a:pPr>
            <a:endParaRPr lang="cs-CZ" altLang="cs-CZ" sz="20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buFontTx/>
              <a:buChar char="-"/>
              <a:defRPr/>
            </a:pPr>
            <a:r>
              <a:rPr lang="cs-CZ" altLang="cs-CZ" sz="2000" dirty="0" smtClean="0">
                <a:solidFill>
                  <a:schemeClr val="bg1"/>
                </a:solidFill>
                <a:latin typeface="+mj-lt"/>
              </a:rPr>
              <a:t>použití zejména při podezření na tromboembolii</a:t>
            </a:r>
            <a:endParaRPr lang="en-US" altLang="cs-CZ" sz="20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defRPr/>
            </a:pPr>
            <a:endParaRPr lang="en-US" altLang="cs-CZ" sz="20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cs-CZ" sz="20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6020" name="TextovéPole 3"/>
          <p:cNvSpPr txBox="1">
            <a:spLocks noChangeArrowheads="1"/>
          </p:cNvSpPr>
          <p:nvPr/>
        </p:nvSpPr>
        <p:spPr bwMode="auto">
          <a:xfrm>
            <a:off x="0" y="20638"/>
            <a:ext cx="3711575" cy="461962"/>
          </a:xfrm>
          <a:prstGeom prst="rect">
            <a:avLst/>
          </a:prstGeom>
          <a:solidFill>
            <a:srgbClr val="CC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Vyšetření krevní srážlivosti: </a:t>
            </a:r>
          </a:p>
        </p:txBody>
      </p:sp>
      <p:sp>
        <p:nvSpPr>
          <p:cNvPr id="86021" name="Obdélník 1"/>
          <p:cNvSpPr>
            <a:spLocks noChangeArrowheads="1"/>
          </p:cNvSpPr>
          <p:nvPr/>
        </p:nvSpPr>
        <p:spPr bwMode="auto">
          <a:xfrm>
            <a:off x="4152900" y="3905250"/>
            <a:ext cx="441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/>
              <a:t>D</a:t>
            </a:r>
            <a:r>
              <a:rPr lang="cs-CZ" altLang="cs-CZ" sz="1200"/>
              <a:t>-</a:t>
            </a:r>
            <a:r>
              <a:rPr lang="cs-CZ" altLang="cs-CZ" sz="1200" b="1"/>
              <a:t>dimer</a:t>
            </a:r>
            <a:r>
              <a:rPr lang="cs-CZ" altLang="cs-CZ" sz="1200"/>
              <a:t> je fragment proteinu, který vzniká, když enzym plazmin odbourává fibrinovou sraženinu stabilizovanou příčnými vazbami</a:t>
            </a:r>
          </a:p>
        </p:txBody>
      </p:sp>
      <p:pic>
        <p:nvPicPr>
          <p:cNvPr id="8602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5185" r="43333" b="26295"/>
          <a:stretch>
            <a:fillRect/>
          </a:stretch>
        </p:blipFill>
        <p:spPr bwMode="auto">
          <a:xfrm>
            <a:off x="152400" y="3767138"/>
            <a:ext cx="3825875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Obdélník 2"/>
          <p:cNvSpPr>
            <a:spLocks noChangeArrowheads="1"/>
          </p:cNvSpPr>
          <p:nvPr/>
        </p:nvSpPr>
        <p:spPr bwMode="auto">
          <a:xfrm>
            <a:off x="4152900" y="4900613"/>
            <a:ext cx="3848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202122"/>
                </a:solidFill>
                <a:latin typeface="Arial" panose="020B0604020202020204" pitchFamily="34" charset="0"/>
              </a:rPr>
              <a:t>Vyšetření koncentrace D-dimerů je laboratorní koagulační test, který se používá pro zjištění a monitorování hyperkoagulačních stavů</a:t>
            </a:r>
            <a:endParaRPr lang="cs-CZ" altLang="cs-CZ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7C7D1F-A4A8-4B0F-847D-DD611C4D8C4B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cs-CZ" sz="1400" smtClean="0"/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228600" y="1524000"/>
            <a:ext cx="7620000" cy="3540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4075" indent="-854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cs-CZ" b="1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Duke</a:t>
            </a:r>
            <a:r>
              <a:rPr lang="cs-CZ" altLang="cs-CZ" b="1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(</a:t>
            </a:r>
            <a:r>
              <a:rPr lang="cs-CZ" altLang="cs-CZ" b="1" u="sng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ův</a:t>
            </a:r>
            <a:r>
              <a:rPr lang="cs-CZ" altLang="cs-CZ" b="1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)</a:t>
            </a:r>
            <a:r>
              <a:rPr lang="en-US" altLang="cs-CZ" b="1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 test</a:t>
            </a:r>
            <a:endParaRPr lang="cs-CZ" altLang="cs-CZ" b="1" u="sng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cs-CZ" sz="2000" b="1" u="sng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defRPr/>
            </a:pPr>
            <a:r>
              <a:rPr lang="cs-CZ" altLang="cs-CZ" sz="2000" dirty="0" smtClean="0">
                <a:solidFill>
                  <a:schemeClr val="bg1"/>
                </a:solidFill>
                <a:latin typeface="+mj-lt"/>
              </a:rPr>
              <a:t>-    </a:t>
            </a:r>
            <a:r>
              <a:rPr lang="en-US" altLang="cs-CZ" sz="2000" dirty="0" smtClean="0">
                <a:solidFill>
                  <a:schemeClr val="bg1"/>
                </a:solidFill>
                <a:latin typeface="+mj-lt"/>
              </a:rPr>
              <a:t>Duke, 1910</a:t>
            </a:r>
            <a:endParaRPr lang="cs-CZ" altLang="cs-CZ" sz="2000" dirty="0" smtClean="0">
              <a:solidFill>
                <a:schemeClr val="bg1"/>
              </a:solidFill>
              <a:latin typeface="+mj-lt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cs-CZ" altLang="cs-CZ" sz="2000" dirty="0" smtClean="0">
                <a:solidFill>
                  <a:schemeClr val="bg1"/>
                </a:solidFill>
                <a:latin typeface="+mj-lt"/>
              </a:rPr>
              <a:t>vyšetření doby krvácivosti (vpich do ušního lalůčku), cca. do 5min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cs-CZ" altLang="cs-CZ" sz="2000" dirty="0" smtClean="0">
                <a:solidFill>
                  <a:schemeClr val="bg1"/>
                </a:solidFill>
                <a:latin typeface="+mj-lt"/>
              </a:rPr>
              <a:t>ukazuje počet a funkčnost trombocytů nic moc víc</a:t>
            </a:r>
          </a:p>
          <a:p>
            <a:pPr marL="0" indent="0" eaLnBrk="1" hangingPunct="1">
              <a:defRPr/>
            </a:pPr>
            <a:endParaRPr lang="cs-CZ" altLang="cs-CZ" sz="2000" dirty="0" smtClean="0">
              <a:solidFill>
                <a:schemeClr val="bg1"/>
              </a:solidFill>
              <a:latin typeface="+mj-lt"/>
            </a:endParaRPr>
          </a:p>
          <a:p>
            <a:pPr marL="0" indent="0" eaLnBrk="1" hangingPunct="1">
              <a:defRPr/>
            </a:pPr>
            <a:endParaRPr lang="cs-CZ" altLang="cs-CZ" sz="2000" dirty="0" smtClean="0">
              <a:solidFill>
                <a:schemeClr val="bg1"/>
              </a:solidFill>
              <a:latin typeface="+mj-lt"/>
            </a:endParaRPr>
          </a:p>
          <a:p>
            <a:pPr marL="0" indent="0" eaLnBrk="1" hangingPunct="1">
              <a:defRPr/>
            </a:pPr>
            <a:r>
              <a:rPr lang="cs-CZ" altLang="cs-CZ" sz="2000" u="sng" dirty="0" smtClean="0">
                <a:solidFill>
                  <a:schemeClr val="bg1"/>
                </a:solidFill>
                <a:latin typeface="+mj-lt"/>
              </a:rPr>
              <a:t>Prodloužení</a:t>
            </a:r>
            <a:r>
              <a:rPr lang="cs-CZ" altLang="cs-CZ" sz="2000" dirty="0" smtClean="0">
                <a:solidFill>
                  <a:schemeClr val="bg1"/>
                </a:solidFill>
                <a:latin typeface="+mj-lt"/>
              </a:rPr>
              <a:t>: málo destiček, </a:t>
            </a:r>
            <a:r>
              <a:rPr lang="cs-CZ" altLang="cs-CZ" sz="2000" dirty="0" err="1" smtClean="0">
                <a:solidFill>
                  <a:schemeClr val="bg1"/>
                </a:solidFill>
                <a:latin typeface="+mj-lt"/>
              </a:rPr>
              <a:t>vW</a:t>
            </a:r>
            <a:r>
              <a:rPr lang="cs-CZ" altLang="cs-CZ" sz="2000" dirty="0" smtClean="0">
                <a:solidFill>
                  <a:schemeClr val="bg1"/>
                </a:solidFill>
                <a:latin typeface="+mj-lt"/>
              </a:rPr>
              <a:t> nemoc</a:t>
            </a:r>
          </a:p>
          <a:p>
            <a:pPr eaLnBrk="1" hangingPunct="1">
              <a:buFontTx/>
              <a:buChar char="-"/>
              <a:defRPr/>
            </a:pPr>
            <a:endParaRPr lang="cs-CZ" altLang="cs-CZ" sz="20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defRPr/>
            </a:pPr>
            <a:endParaRPr lang="en-US" altLang="cs-CZ" sz="2000" dirty="0" smtClean="0">
              <a:solidFill>
                <a:schemeClr val="bg1"/>
              </a:solidFill>
              <a:latin typeface="+mj-lt"/>
            </a:endParaRPr>
          </a:p>
          <a:p>
            <a:pPr eaLnBrk="1" hangingPunct="1">
              <a:defRPr/>
            </a:pPr>
            <a:endParaRPr lang="en-US" altLang="cs-CZ" sz="20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8068" name="TextovéPole 3"/>
          <p:cNvSpPr txBox="1">
            <a:spLocks noChangeArrowheads="1"/>
          </p:cNvSpPr>
          <p:nvPr/>
        </p:nvSpPr>
        <p:spPr bwMode="auto">
          <a:xfrm>
            <a:off x="0" y="20638"/>
            <a:ext cx="3711575" cy="461962"/>
          </a:xfrm>
          <a:prstGeom prst="rect">
            <a:avLst/>
          </a:prstGeom>
          <a:solidFill>
            <a:srgbClr val="CC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Vyšetření krevní srážlivosti: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481770-7A51-473C-B801-0B55CBC9F464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cs-CZ" sz="1400" smtClean="0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152400" y="2771775"/>
            <a:ext cx="8153400" cy="32321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4075" indent="-854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 u="sng">
                <a:solidFill>
                  <a:srgbClr val="FFFF00"/>
                </a:solidFill>
                <a:latin typeface="Arial" panose="020B0604020202020204" pitchFamily="34" charset="0"/>
              </a:rPr>
              <a:t>Rumpel – Leede</a:t>
            </a:r>
            <a:r>
              <a:rPr lang="cs-CZ" altLang="cs-CZ" sz="2400" b="1" u="sng">
                <a:solidFill>
                  <a:srgbClr val="FFFF00"/>
                </a:solidFill>
                <a:latin typeface="Arial" panose="020B0604020202020204" pitchFamily="34" charset="0"/>
              </a:rPr>
              <a:t>(ův)</a:t>
            </a:r>
            <a:r>
              <a:rPr lang="en-US" altLang="cs-CZ" sz="2400" b="1" u="sng">
                <a:solidFill>
                  <a:srgbClr val="FFFF00"/>
                </a:solidFill>
                <a:latin typeface="Arial" panose="020B0604020202020204" pitchFamily="34" charset="0"/>
              </a:rPr>
              <a:t> test</a:t>
            </a:r>
            <a:endParaRPr lang="en-US" altLang="cs-CZ" sz="2000" b="1" u="sng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0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bg1"/>
                </a:solidFill>
                <a:latin typeface="Arial" panose="020B0604020202020204" pitchFamily="34" charset="0"/>
              </a:rPr>
              <a:t>- ke zjištění dostatečného množství destiček a fragility kapilár</a:t>
            </a:r>
            <a:endParaRPr lang="en-US" altLang="cs-CZ" sz="2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bg1"/>
                </a:solidFill>
                <a:latin typeface="Arial" panose="020B0604020202020204" pitchFamily="34" charset="0"/>
              </a:rPr>
              <a:t>- sleduje se počet petechií na předloktí </a:t>
            </a:r>
            <a:r>
              <a:rPr lang="en-US" altLang="cs-CZ" sz="2000">
                <a:solidFill>
                  <a:schemeClr val="bg1"/>
                </a:solidFill>
                <a:latin typeface="Arial" panose="020B0604020202020204" pitchFamily="34" charset="0"/>
              </a:rPr>
              <a:t>(4 x 4 cm) </a:t>
            </a:r>
            <a:r>
              <a:rPr lang="cs-CZ" altLang="cs-CZ" sz="2000">
                <a:solidFill>
                  <a:schemeClr val="bg1"/>
                </a:solidFill>
                <a:latin typeface="Arial" panose="020B0604020202020204" pitchFamily="34" charset="0"/>
              </a:rPr>
              <a:t>po tlaku na oblast </a:t>
            </a:r>
            <a:r>
              <a:rPr lang="en-US" altLang="cs-CZ" sz="2000">
                <a:solidFill>
                  <a:schemeClr val="bg1"/>
                </a:solidFill>
                <a:latin typeface="Arial" panose="020B0604020202020204" pitchFamily="34" charset="0"/>
              </a:rPr>
              <a:t>(10,5 kPa</a:t>
            </a:r>
            <a:r>
              <a:rPr lang="cs-CZ" altLang="cs-CZ" sz="2000">
                <a:solidFill>
                  <a:schemeClr val="bg1"/>
                </a:solidFill>
                <a:latin typeface="Arial" panose="020B0604020202020204" pitchFamily="34" charset="0"/>
              </a:rPr>
              <a:t>,</a:t>
            </a:r>
            <a:r>
              <a:rPr lang="en-US" altLang="cs-CZ" sz="2000">
                <a:solidFill>
                  <a:schemeClr val="bg1"/>
                </a:solidFill>
                <a:latin typeface="Arial" panose="020B0604020202020204" pitchFamily="34" charset="0"/>
              </a:rPr>
              <a:t> 10 min.) </a:t>
            </a:r>
            <a:r>
              <a:rPr lang="cs-CZ" altLang="cs-CZ" sz="2000">
                <a:solidFill>
                  <a:schemeClr val="bg1"/>
                </a:solidFill>
                <a:latin typeface="Arial" panose="020B0604020202020204" pitchFamily="34" charset="0"/>
              </a:rPr>
              <a:t>či podtlaku</a:t>
            </a:r>
            <a:r>
              <a:rPr lang="en-US" altLang="cs-CZ" sz="2000">
                <a:solidFill>
                  <a:schemeClr val="bg1"/>
                </a:solidFill>
                <a:latin typeface="Arial" panose="020B0604020202020204" pitchFamily="34" charset="0"/>
              </a:rPr>
              <a:t> (Brown, 1949)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solidFill>
                  <a:schemeClr val="bg1"/>
                </a:solidFill>
                <a:latin typeface="Arial" panose="020B0604020202020204" pitchFamily="34" charset="0"/>
              </a:rPr>
              <a:t> &gt; 5 petechi</a:t>
            </a:r>
            <a:r>
              <a:rPr lang="cs-CZ" altLang="cs-CZ" sz="2000">
                <a:solidFill>
                  <a:schemeClr val="bg1"/>
                </a:solidFill>
                <a:latin typeface="Arial" panose="020B0604020202020204" pitchFamily="34" charset="0"/>
              </a:rPr>
              <a:t>í</a:t>
            </a:r>
            <a:r>
              <a:rPr lang="en-US" altLang="cs-CZ" sz="2000">
                <a:solidFill>
                  <a:schemeClr val="bg1"/>
                </a:solidFill>
                <a:latin typeface="Arial" panose="020B0604020202020204" pitchFamily="34" charset="0"/>
              </a:rPr>
              <a:t> ... </a:t>
            </a:r>
            <a:r>
              <a:rPr lang="cs-CZ" altLang="cs-CZ" sz="2000">
                <a:solidFill>
                  <a:schemeClr val="bg1"/>
                </a:solidFill>
                <a:latin typeface="Arial" panose="020B0604020202020204" pitchFamily="34" charset="0"/>
              </a:rPr>
              <a:t>vysoká fragilita kapilár</a:t>
            </a:r>
            <a:endParaRPr lang="en-US" altLang="cs-CZ" sz="2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solidFill>
                  <a:schemeClr val="bg1"/>
                </a:solidFill>
                <a:latin typeface="Arial" panose="020B0604020202020204" pitchFamily="34" charset="0"/>
              </a:rPr>
              <a:t>	(e.g. hereditary purpura Weber-Rendu-Osler)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0116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t="9448" r="9450" b="8267"/>
          <a:stretch>
            <a:fillRect/>
          </a:stretch>
        </p:blipFill>
        <p:spPr bwMode="auto">
          <a:xfrm>
            <a:off x="1671638" y="539750"/>
            <a:ext cx="2519362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7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533400"/>
            <a:ext cx="2519362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8" name="TextovéPole 5"/>
          <p:cNvSpPr txBox="1">
            <a:spLocks noChangeArrowheads="1"/>
          </p:cNvSpPr>
          <p:nvPr/>
        </p:nvSpPr>
        <p:spPr bwMode="auto">
          <a:xfrm>
            <a:off x="0" y="20638"/>
            <a:ext cx="3711575" cy="461962"/>
          </a:xfrm>
          <a:prstGeom prst="rect">
            <a:avLst/>
          </a:prstGeom>
          <a:solidFill>
            <a:srgbClr val="CC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Vyšetření krevní srážlivosti: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7A31CF-A210-4CE1-9D9F-54ED903F244C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cs-CZ" sz="1400" smtClean="0"/>
          </a:p>
        </p:txBody>
      </p:sp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1219200" y="1143000"/>
            <a:ext cx="6553200" cy="35702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cs-CZ" sz="20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rgbClr val="FFFF00"/>
                </a:solidFill>
                <a:latin typeface="Arial" panose="020B0604020202020204" pitchFamily="34" charset="0"/>
              </a:rPr>
              <a:t>Diagn</a:t>
            </a:r>
            <a:r>
              <a:rPr lang="cs-CZ" altLang="cs-CZ" sz="2000" b="1">
                <a:solidFill>
                  <a:srgbClr val="FFFF00"/>
                </a:solidFill>
                <a:latin typeface="Arial" panose="020B0604020202020204" pitchFamily="34" charset="0"/>
              </a:rPr>
              <a:t>óza</a:t>
            </a:r>
            <a:r>
              <a:rPr lang="en-US" altLang="cs-CZ" sz="2000" b="1">
                <a:solidFill>
                  <a:srgbClr val="FFFF00"/>
                </a:solidFill>
                <a:latin typeface="Arial" panose="020B0604020202020204" pitchFamily="34" charset="0"/>
              </a:rPr>
              <a:t>	Plt	Duke	APTT	Quick	TT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Thrombocytopenia	</a:t>
            </a: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		N	N	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Hemophilia A	N	N		N	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Hemophilia B	N	N		N	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Hemophilia C	N	N		N	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vWd	N	 	N / 	N	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4951BA-F535-4312-94AF-E09B37ABB357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cs-CZ" sz="1400" smtClean="0"/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1219200" y="1143000"/>
            <a:ext cx="6553200" cy="4246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71763" algn="ctr"/>
                <a:tab pos="3425825" algn="ctr"/>
                <a:tab pos="4194175" algn="ctr"/>
                <a:tab pos="4948238" algn="ctr"/>
                <a:tab pos="57150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rgbClr val="FFFF00"/>
                </a:solidFill>
                <a:latin typeface="Arial" panose="020B0604020202020204" pitchFamily="34" charset="0"/>
              </a:rPr>
              <a:t>Diagn</a:t>
            </a:r>
            <a:r>
              <a:rPr lang="cs-CZ" altLang="cs-CZ" sz="2000" b="1">
                <a:solidFill>
                  <a:srgbClr val="FFFF00"/>
                </a:solidFill>
                <a:latin typeface="Arial" panose="020B0604020202020204" pitchFamily="34" charset="0"/>
              </a:rPr>
              <a:t>óza</a:t>
            </a:r>
            <a:r>
              <a:rPr lang="en-US" altLang="cs-CZ" sz="2000" b="1">
                <a:solidFill>
                  <a:srgbClr val="FFFF00"/>
                </a:solidFill>
                <a:latin typeface="Arial" panose="020B0604020202020204" pitchFamily="34" charset="0"/>
              </a:rPr>
              <a:t>	Plt	Duke	APTT	Quick	TT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F V defic.	N</a:t>
            </a: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N		 	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F II defic.	N	N		N	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F VII defic.	N	N	N		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Warfarin / vit. K def.	N	N		 	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Heparin i. v.	N	N / 		N / 	 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Heparin s. c.	N	N	N	N	N</a:t>
            </a:r>
            <a:endParaRPr lang="cs-CZ" altLang="cs-CZ" sz="2000" b="1">
              <a:solidFill>
                <a:schemeClr val="bg1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DIC 1</a:t>
            </a:r>
            <a:r>
              <a:rPr lang="en-US" altLang="cs-CZ" sz="2000" b="1" baseline="30000">
                <a:solidFill>
                  <a:schemeClr val="bg1"/>
                </a:solidFill>
                <a:latin typeface="Arial" panose="020B0604020202020204" pitchFamily="34" charset="0"/>
              </a:rPr>
              <a:t>st</a:t>
            </a: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 stage	 </a:t>
            </a: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</a:t>
            </a: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+		 	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DIC 2</a:t>
            </a:r>
            <a:r>
              <a:rPr lang="en-US" altLang="cs-CZ" sz="2000" b="1" baseline="30000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nd</a:t>
            </a:r>
            <a:r>
              <a:rPr lang="en-US" altLang="cs-CZ" sz="2000" b="1">
                <a:solidFill>
                  <a:schemeClr val="bg1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stage	  	-	    	    	  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3FA5F-A5A0-4E5C-97A4-485747610FF3}" type="slidenum">
              <a:rPr lang="en-US" altLang="cs-CZ" smtClean="0"/>
              <a:pPr>
                <a:defRPr/>
              </a:pPr>
              <a:t>68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55590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CAC731-FA31-4BCF-8989-423449768A49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cs-CZ" sz="1400" smtClean="0"/>
          </a:p>
        </p:txBody>
      </p:sp>
      <p:sp>
        <p:nvSpPr>
          <p:cNvPr id="9219" name="Obdélník 2"/>
          <p:cNvSpPr>
            <a:spLocks noChangeArrowheads="1"/>
          </p:cNvSpPr>
          <p:nvPr/>
        </p:nvSpPr>
        <p:spPr bwMode="auto">
          <a:xfrm>
            <a:off x="1382713" y="1524000"/>
            <a:ext cx="6453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4000" b="1" i="1">
                <a:solidFill>
                  <a:srgbClr val="000000"/>
                </a:solidFill>
                <a:latin typeface="Calibri" panose="020F0502020204030204" pitchFamily="34" charset="0"/>
              </a:rPr>
              <a:t>Hemostáza</a:t>
            </a:r>
            <a:r>
              <a:rPr lang="cs-CZ" altLang="cs-CZ" sz="4000" b="1">
                <a:solidFill>
                  <a:srgbClr val="000000"/>
                </a:solidFill>
                <a:latin typeface="Calibri" panose="020F0502020204030204" pitchFamily="34" charset="0"/>
              </a:rPr>
              <a:t> (zástava krvácení)</a:t>
            </a:r>
            <a:endParaRPr lang="cs-CZ" altLang="cs-CZ" sz="4000" b="1">
              <a:latin typeface="Calibri" panose="020F0502020204030204" pitchFamily="34" charset="0"/>
            </a:endParaRPr>
          </a:p>
        </p:txBody>
      </p:sp>
      <p:sp>
        <p:nvSpPr>
          <p:cNvPr id="9220" name="Obdélník 3"/>
          <p:cNvSpPr>
            <a:spLocks noChangeArrowheads="1"/>
          </p:cNvSpPr>
          <p:nvPr/>
        </p:nvSpPr>
        <p:spPr bwMode="auto">
          <a:xfrm>
            <a:off x="1382713" y="3886200"/>
            <a:ext cx="65801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000" b="1" i="1">
                <a:solidFill>
                  <a:srgbClr val="000000"/>
                </a:solidFill>
                <a:latin typeface="Calibri" panose="020F0502020204030204" pitchFamily="34" charset="0"/>
              </a:rPr>
              <a:t>Hemokoagulace</a:t>
            </a:r>
            <a:r>
              <a:rPr lang="cs-CZ" altLang="cs-CZ" sz="4000" b="1">
                <a:solidFill>
                  <a:srgbClr val="000000"/>
                </a:solidFill>
                <a:latin typeface="Calibri" panose="020F0502020204030204" pitchFamily="34" charset="0"/>
              </a:rPr>
              <a:t> (srážení krve)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rgbClr val="000000"/>
                </a:solidFill>
                <a:latin typeface="Calibri" panose="020F0502020204030204" pitchFamily="34" charset="0"/>
              </a:rPr>
              <a:t> jeden z dějů hemostázy</a:t>
            </a:r>
            <a:endParaRPr lang="cs-CZ" altLang="cs-CZ" sz="4000" b="1">
              <a:latin typeface="Calibri" panose="020F0502020204030204" pitchFamily="34" charset="0"/>
            </a:endParaRPr>
          </a:p>
        </p:txBody>
      </p:sp>
      <p:sp>
        <p:nvSpPr>
          <p:cNvPr id="5" name="Obousměrná svislá šipka 4"/>
          <p:cNvSpPr/>
          <p:nvPr/>
        </p:nvSpPr>
        <p:spPr>
          <a:xfrm>
            <a:off x="3962400" y="2590800"/>
            <a:ext cx="484188" cy="12160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222" name="TextovéPole 5"/>
          <p:cNvSpPr txBox="1">
            <a:spLocks noChangeArrowheads="1"/>
          </p:cNvSpPr>
          <p:nvPr/>
        </p:nvSpPr>
        <p:spPr bwMode="auto">
          <a:xfrm>
            <a:off x="1143000" y="5435025"/>
            <a:ext cx="70754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 Základním principem je vytvoření fibrinové sítě, která zachytává erytrocyty, leukocyty a trombocyty z krevního řečiště a tvoří definitivní trombus!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C88AF9-FD16-4336-9418-3372FFCC0D90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cs-CZ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u="sng" smtClean="0">
                <a:solidFill>
                  <a:schemeClr val="tx1"/>
                </a:solidFill>
                <a:latin typeface="Arial" panose="020B0604020202020204" pitchFamily="34" charset="0"/>
              </a:rPr>
              <a:t>Hemostáza</a:t>
            </a:r>
            <a:endParaRPr lang="cs-CZ" altLang="cs-CZ" u="sng" smtClean="0">
              <a:solidFill>
                <a:schemeClr val="tx1"/>
              </a:solidFill>
            </a:endParaRPr>
          </a:p>
        </p:txBody>
      </p:sp>
      <p:sp>
        <p:nvSpPr>
          <p:cNvPr id="10244" name="Oval 3"/>
          <p:cNvSpPr>
            <a:spLocks noChangeArrowheads="1"/>
          </p:cNvSpPr>
          <p:nvPr/>
        </p:nvSpPr>
        <p:spPr bwMode="auto">
          <a:xfrm>
            <a:off x="4591050" y="4267200"/>
            <a:ext cx="4248150" cy="10668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  <a:sym typeface="Symbol" panose="05050102010706020507" pitchFamily="18" charset="2"/>
              </a:rPr>
              <a:t>Koagulační systém plazmy</a:t>
            </a:r>
            <a:endParaRPr lang="cs-CZ" altLang="cs-CZ" sz="2000" b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245" name="Oval 4"/>
          <p:cNvSpPr>
            <a:spLocks noChangeArrowheads="1"/>
          </p:cNvSpPr>
          <p:nvPr/>
        </p:nvSpPr>
        <p:spPr bwMode="auto">
          <a:xfrm>
            <a:off x="2590800" y="2057400"/>
            <a:ext cx="3276600" cy="10668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  <a:sym typeface="Symbol" panose="05050102010706020507" pitchFamily="18" charset="2"/>
              </a:rPr>
              <a:t>Cévní stěna</a:t>
            </a:r>
            <a:endParaRPr lang="cs-CZ" altLang="cs-CZ" sz="2000" b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246" name="Oval 5"/>
          <p:cNvSpPr>
            <a:spLocks noChangeArrowheads="1"/>
          </p:cNvSpPr>
          <p:nvPr/>
        </p:nvSpPr>
        <p:spPr bwMode="auto">
          <a:xfrm>
            <a:off x="381000" y="4267200"/>
            <a:ext cx="3276600" cy="10668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  <a:sym typeface="Symbol" panose="05050102010706020507" pitchFamily="18" charset="2"/>
              </a:rPr>
              <a:t>trombocyty</a:t>
            </a:r>
            <a:endParaRPr lang="cs-CZ" altLang="cs-CZ" sz="2000" b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3276600" y="3078163"/>
            <a:ext cx="2133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200" b="1">
                <a:latin typeface="Arial" panose="020B0604020202020204" pitchFamily="34" charset="0"/>
              </a:rPr>
              <a:t>Endothelium</a:t>
            </a:r>
            <a:endParaRPr lang="cs-CZ" altLang="cs-CZ" sz="2400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 flipV="1">
            <a:off x="2514600" y="3200400"/>
            <a:ext cx="609600" cy="8382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 flipH="1" flipV="1">
            <a:off x="5562600" y="3200400"/>
            <a:ext cx="762000" cy="8382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50" name="Line 9"/>
          <p:cNvSpPr>
            <a:spLocks noChangeShapeType="1"/>
          </p:cNvSpPr>
          <p:nvPr/>
        </p:nvSpPr>
        <p:spPr bwMode="auto">
          <a:xfrm flipH="1" flipV="1">
            <a:off x="3667125" y="4800600"/>
            <a:ext cx="914400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0501AB-4A85-4A26-9838-A632495A976F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cs-CZ" sz="14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pPr eaLnBrk="1" hangingPunct="1"/>
            <a:r>
              <a:rPr lang="cs-CZ" altLang="cs-CZ" sz="3600" smtClean="0">
                <a:latin typeface="Arial" panose="020B0604020202020204" pitchFamily="34" charset="0"/>
              </a:rPr>
              <a:t>Obecné mechanismy, popis regulace</a:t>
            </a:r>
            <a:endParaRPr lang="en-US" altLang="cs-CZ" sz="3600" smtClean="0">
              <a:latin typeface="Arial" panose="020B0604020202020204" pitchFamily="34" charset="0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609600" y="16764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609600" y="381000"/>
            <a:ext cx="8077200" cy="381000"/>
          </a:xfrm>
          <a:prstGeom prst="rect">
            <a:avLst/>
          </a:prstGeom>
          <a:solidFill>
            <a:srgbClr val="FFFF66">
              <a:alpha val="4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2593</Words>
  <Application>Microsoft Office PowerPoint</Application>
  <PresentationFormat>On-screen Show (4:3)</PresentationFormat>
  <Paragraphs>619</Paragraphs>
  <Slides>68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-apple-system</vt:lpstr>
      <vt:lpstr>Arial</vt:lpstr>
      <vt:lpstr>Calibri</vt:lpstr>
      <vt:lpstr>Symbol</vt:lpstr>
      <vt:lpstr>Times New Roman</vt:lpstr>
      <vt:lpstr>Wingdings</vt:lpstr>
      <vt:lpstr>Default Design</vt:lpstr>
      <vt:lpstr>Image</vt:lpstr>
      <vt:lpstr>PowerPoint Presentation</vt:lpstr>
      <vt:lpstr>PowerPoint Presentation</vt:lpstr>
      <vt:lpstr>PowerPoint Presentation</vt:lpstr>
      <vt:lpstr>Hemostáza</vt:lpstr>
      <vt:lpstr>Hemostáza</vt:lpstr>
      <vt:lpstr>PowerPoint Presentation</vt:lpstr>
      <vt:lpstr>PowerPoint Presentation</vt:lpstr>
      <vt:lpstr>Hemostáza</vt:lpstr>
      <vt:lpstr>Obecné mechanismy, popis regulace</vt:lpstr>
      <vt:lpstr>Negativní (záporná) zpětná vazba</vt:lpstr>
      <vt:lpstr>Pozitivní (kladná) zpětná vazba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Fyziologická inhibice koagulace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Koagulopatie</vt:lpstr>
      <vt:lpstr>Vaskulopatie</vt:lpstr>
      <vt:lpstr>Rizikové faktory a příklady žilních uzávěrů</vt:lpstr>
      <vt:lpstr>PowerPoint Presentation</vt:lpstr>
      <vt:lpstr>Genetic examination</vt:lpstr>
      <vt:lpstr>PowerPoint Presentation</vt:lpstr>
      <vt:lpstr>Klinické manifestace:</vt:lpstr>
      <vt:lpstr>Klinické manifestace:</vt:lpstr>
      <vt:lpstr>Klinické manifestace:</vt:lpstr>
      <vt:lpstr>Von Willebrandova nemoc</vt:lpstr>
      <vt:lpstr>Klinické manifestace:</vt:lpstr>
      <vt:lpstr>Klinické manifestace:</vt:lpstr>
      <vt:lpstr>Diseminovaná intravaskulární koagulace</vt:lpstr>
      <vt:lpstr>Leidenská mutace – trombofilní stavy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Coagulation</dc:title>
  <dc:creator>Pavel Burda</dc:creator>
  <cp:lastModifiedBy>Marsalek, Petr</cp:lastModifiedBy>
  <cp:revision>469</cp:revision>
  <cp:lastPrinted>2022-10-20T12:21:18Z</cp:lastPrinted>
  <dcterms:created xsi:type="dcterms:W3CDTF">2003-02-28T16:43:13Z</dcterms:created>
  <dcterms:modified xsi:type="dcterms:W3CDTF">2025-09-23T08:48:29Z</dcterms:modified>
</cp:coreProperties>
</file>