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60" r:id="rId4"/>
  </p:sldMasterIdLst>
  <p:notesMasterIdLst>
    <p:notesMasterId r:id="rId53"/>
  </p:notesMasterIdLst>
  <p:handoutMasterIdLst>
    <p:handoutMasterId r:id="rId54"/>
  </p:handoutMasterIdLst>
  <p:sldIdLst>
    <p:sldId id="297" r:id="rId5"/>
    <p:sldId id="257" r:id="rId6"/>
    <p:sldId id="303" r:id="rId7"/>
    <p:sldId id="258" r:id="rId8"/>
    <p:sldId id="259" r:id="rId9"/>
    <p:sldId id="260" r:id="rId10"/>
    <p:sldId id="261" r:id="rId11"/>
    <p:sldId id="262" r:id="rId12"/>
    <p:sldId id="263" r:id="rId13"/>
    <p:sldId id="264" r:id="rId14"/>
    <p:sldId id="265" r:id="rId15"/>
    <p:sldId id="298"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302" r:id="rId30"/>
    <p:sldId id="280" r:id="rId31"/>
    <p:sldId id="281" r:id="rId32"/>
    <p:sldId id="282" r:id="rId33"/>
    <p:sldId id="304" r:id="rId34"/>
    <p:sldId id="305" r:id="rId35"/>
    <p:sldId id="306"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301" r:id="rId49"/>
    <p:sldId id="299" r:id="rId50"/>
    <p:sldId id="300" r:id="rId51"/>
    <p:sldId id="307" r:id="rId52"/>
  </p:sldIdLst>
  <p:sldSz cx="9144000" cy="6858000" type="screen4x3"/>
  <p:notesSz cx="6648450" cy="96583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67" autoAdjust="0"/>
  </p:normalViewPr>
  <p:slideViewPr>
    <p:cSldViewPr>
      <p:cViewPr>
        <p:scale>
          <a:sx n="80" d="100"/>
          <a:sy n="80" d="100"/>
        </p:scale>
        <p:origin x="1290" y="12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lvl1pPr defTabSz="892175">
              <a:defRPr sz="1200"/>
            </a:lvl1pPr>
          </a:lstStyle>
          <a:p>
            <a:endParaRPr lang="en-US" altLang="en-US"/>
          </a:p>
        </p:txBody>
      </p:sp>
      <p:sp>
        <p:nvSpPr>
          <p:cNvPr id="88067" name="Rectangle 3"/>
          <p:cNvSpPr>
            <a:spLocks noGrp="1" noChangeArrowheads="1"/>
          </p:cNvSpPr>
          <p:nvPr>
            <p:ph type="dt" sz="quarter" idx="1"/>
          </p:nvPr>
        </p:nvSpPr>
        <p:spPr bwMode="auto">
          <a:xfrm>
            <a:off x="3765550" y="0"/>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lvl1pPr algn="r" defTabSz="892175">
              <a:defRPr sz="1200"/>
            </a:lvl1pPr>
          </a:lstStyle>
          <a:p>
            <a:endParaRPr lang="en-US" altLang="en-US"/>
          </a:p>
        </p:txBody>
      </p:sp>
      <p:sp>
        <p:nvSpPr>
          <p:cNvPr id="88068" name="Rectangle 4"/>
          <p:cNvSpPr>
            <a:spLocks noGrp="1" noChangeArrowheads="1"/>
          </p:cNvSpPr>
          <p:nvPr>
            <p:ph type="ftr" sz="quarter" idx="2"/>
          </p:nvPr>
        </p:nvSpPr>
        <p:spPr bwMode="auto">
          <a:xfrm>
            <a:off x="0" y="9174163"/>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b" anchorCtr="0" compatLnSpc="1">
            <a:prstTxWarp prst="textNoShape">
              <a:avLst/>
            </a:prstTxWarp>
          </a:bodyPr>
          <a:lstStyle>
            <a:lvl1pPr defTabSz="892175">
              <a:defRPr sz="1200"/>
            </a:lvl1pPr>
          </a:lstStyle>
          <a:p>
            <a:endParaRPr lang="en-US" altLang="en-US"/>
          </a:p>
        </p:txBody>
      </p:sp>
      <p:sp>
        <p:nvSpPr>
          <p:cNvPr id="88069" name="Rectangle 5"/>
          <p:cNvSpPr>
            <a:spLocks noGrp="1" noChangeArrowheads="1"/>
          </p:cNvSpPr>
          <p:nvPr>
            <p:ph type="sldNum" sz="quarter" idx="3"/>
          </p:nvPr>
        </p:nvSpPr>
        <p:spPr bwMode="auto">
          <a:xfrm>
            <a:off x="3765550" y="9174163"/>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b" anchorCtr="0" compatLnSpc="1">
            <a:prstTxWarp prst="textNoShape">
              <a:avLst/>
            </a:prstTxWarp>
          </a:bodyPr>
          <a:lstStyle>
            <a:lvl1pPr algn="r" defTabSz="892175">
              <a:defRPr sz="1200"/>
            </a:lvl1pPr>
          </a:lstStyle>
          <a:p>
            <a:fld id="{B26631B5-E713-470A-B13B-50CABD5B0D6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lvl1pPr defTabSz="892175">
              <a:defRPr sz="1200"/>
            </a:lvl1pPr>
          </a:lstStyle>
          <a:p>
            <a:endParaRPr lang="en-US" altLang="en-US"/>
          </a:p>
        </p:txBody>
      </p:sp>
      <p:sp>
        <p:nvSpPr>
          <p:cNvPr id="6147" name="Rectangle 3"/>
          <p:cNvSpPr>
            <a:spLocks noGrp="1" noChangeArrowheads="1"/>
          </p:cNvSpPr>
          <p:nvPr>
            <p:ph type="dt" idx="1"/>
          </p:nvPr>
        </p:nvSpPr>
        <p:spPr bwMode="auto">
          <a:xfrm>
            <a:off x="3765550" y="0"/>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lvl1pPr algn="r" defTabSz="892175">
              <a:defRPr sz="1200"/>
            </a:lvl1pPr>
          </a:lstStyle>
          <a:p>
            <a:endParaRPr lang="en-US" altLang="en-US"/>
          </a:p>
        </p:txBody>
      </p:sp>
      <p:sp>
        <p:nvSpPr>
          <p:cNvPr id="6148" name="Rectangle 4"/>
          <p:cNvSpPr>
            <a:spLocks noGrp="1" noRot="1" noChangeAspect="1" noChangeArrowheads="1" noTextEdit="1"/>
          </p:cNvSpPr>
          <p:nvPr>
            <p:ph type="sldImg" idx="2"/>
          </p:nvPr>
        </p:nvSpPr>
        <p:spPr bwMode="auto">
          <a:xfrm>
            <a:off x="908050" y="723900"/>
            <a:ext cx="4832350" cy="3622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65163" y="4587875"/>
            <a:ext cx="5318125"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6150" name="Rectangle 6"/>
          <p:cNvSpPr>
            <a:spLocks noGrp="1" noChangeArrowheads="1"/>
          </p:cNvSpPr>
          <p:nvPr>
            <p:ph type="ftr" sz="quarter" idx="4"/>
          </p:nvPr>
        </p:nvSpPr>
        <p:spPr bwMode="auto">
          <a:xfrm>
            <a:off x="0" y="9174163"/>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b" anchorCtr="0" compatLnSpc="1">
            <a:prstTxWarp prst="textNoShape">
              <a:avLst/>
            </a:prstTxWarp>
          </a:bodyPr>
          <a:lstStyle>
            <a:lvl1pPr defTabSz="892175">
              <a:defRPr sz="1200"/>
            </a:lvl1pPr>
          </a:lstStyle>
          <a:p>
            <a:endParaRPr lang="en-US" altLang="en-US"/>
          </a:p>
        </p:txBody>
      </p:sp>
      <p:sp>
        <p:nvSpPr>
          <p:cNvPr id="6151" name="Rectangle 7"/>
          <p:cNvSpPr>
            <a:spLocks noGrp="1" noChangeArrowheads="1"/>
          </p:cNvSpPr>
          <p:nvPr>
            <p:ph type="sldNum" sz="quarter" idx="5"/>
          </p:nvPr>
        </p:nvSpPr>
        <p:spPr bwMode="auto">
          <a:xfrm>
            <a:off x="3765550" y="9174163"/>
            <a:ext cx="288131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45" tIns="44572" rIns="89145" bIns="44572" numCol="1" anchor="b" anchorCtr="0" compatLnSpc="1">
            <a:prstTxWarp prst="textNoShape">
              <a:avLst/>
            </a:prstTxWarp>
          </a:bodyPr>
          <a:lstStyle>
            <a:lvl1pPr algn="r" defTabSz="892175">
              <a:defRPr sz="1200"/>
            </a:lvl1pPr>
          </a:lstStyle>
          <a:p>
            <a:fld id="{C511010A-C950-4C07-B8A4-4BEBEE1F31A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BB445-6134-4158-BF57-3A34450DC642}" type="slidenum">
              <a:rPr lang="en-US" altLang="en-US"/>
              <a:pPr/>
              <a:t>1</a:t>
            </a:fld>
            <a:endParaRPr lang="en-US" altLang="en-US"/>
          </a:p>
        </p:txBody>
      </p:sp>
      <p:sp>
        <p:nvSpPr>
          <p:cNvPr id="54274" name="Rectangle 2"/>
          <p:cNvSpPr>
            <a:spLocks noGrp="1" noRot="1" noChangeAspect="1" noChangeArrowheads="1" noTextEdit="1"/>
          </p:cNvSpPr>
          <p:nvPr>
            <p:ph type="sldImg"/>
          </p:nvPr>
        </p:nvSpPr>
        <p:spPr>
          <a:xfrm>
            <a:off x="909638" y="723900"/>
            <a:ext cx="4829175" cy="3622675"/>
          </a:xfrm>
          <a:ln/>
        </p:spPr>
      </p:sp>
      <p:sp>
        <p:nvSpPr>
          <p:cNvPr id="54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B7044-ABB3-407A-BE44-A52B5786048E}" type="slidenum">
              <a:rPr lang="en-US" altLang="en-US"/>
              <a:pPr/>
              <a:t>11</a:t>
            </a:fld>
            <a:endParaRPr lang="en-US" altLang="en-US"/>
          </a:p>
        </p:txBody>
      </p:sp>
      <p:sp>
        <p:nvSpPr>
          <p:cNvPr id="15362" name="Rectangle 2"/>
          <p:cNvSpPr>
            <a:spLocks noGrp="1" noRot="1" noChangeAspect="1" noChangeArrowheads="1" noTextEdit="1"/>
          </p:cNvSpPr>
          <p:nvPr>
            <p:ph type="sldImg"/>
          </p:nvPr>
        </p:nvSpPr>
        <p:spPr>
          <a:xfrm>
            <a:off x="909638" y="723900"/>
            <a:ext cx="4829175" cy="3622675"/>
          </a:xfrm>
          <a:ln/>
        </p:spPr>
      </p:sp>
      <p:sp>
        <p:nvSpPr>
          <p:cNvPr id="15363" name="Rectangle 3"/>
          <p:cNvSpPr>
            <a:spLocks noGrp="1" noChangeArrowheads="1"/>
          </p:cNvSpPr>
          <p:nvPr>
            <p:ph type="body" idx="1"/>
          </p:nvPr>
        </p:nvSpPr>
        <p:spPr>
          <a:xfrm>
            <a:off x="887413" y="4587875"/>
            <a:ext cx="4873625" cy="4346575"/>
          </a:xfrm>
        </p:spPr>
        <p:txBody>
          <a:bodyPr/>
          <a:lstStyle/>
          <a:p>
            <a:r>
              <a:rPr lang="en-US" altLang="en-US"/>
              <a:t>Flow-volume loops.</a:t>
            </a:r>
          </a:p>
          <a:p>
            <a:r>
              <a:rPr lang="en-US" altLang="en-US"/>
              <a:t>	(Fyziologická)  Inspiratory limb of loop is symmetric and convex. Expiratory limb is linear. Flow rates at midpoint of VC are often measured. MIF 50%FVC is &gt; MEF  50%FVC because of dynamic compression of the airways. Peak expiratory flow is sometimes used  to estimate degree of airway obstruction but is very dependent on patient effort. Expiratory flow rates over lower 50% of FVC (ie, approaching RV) are sensitive indicators of small airways status.</a:t>
            </a:r>
          </a:p>
          <a:p>
            <a:r>
              <a:rPr lang="en-US" altLang="en-US"/>
              <a:t>         (Restrikční vada) Restrictive disease (eg, sarcoidosis, kyphoscoliosis). Configuration of loop is narrowed because of diminished lung volumes, but shape is basically as in (Fyz). Flow rates are normal (actually greater than normal at comparable lung volumes because increased elastic recoil of lungs and/or chest wall holds airways open). </a:t>
            </a:r>
          </a:p>
          <a:p>
            <a:r>
              <a:rPr lang="cs-CZ" alt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1B3D3-9FB5-473E-A726-5EDCC75F1496}" type="slidenum">
              <a:rPr lang="en-US" altLang="en-US"/>
              <a:pPr/>
              <a:t>13</a:t>
            </a:fld>
            <a:endParaRPr lang="en-US" altLang="en-US"/>
          </a:p>
        </p:txBody>
      </p:sp>
      <p:sp>
        <p:nvSpPr>
          <p:cNvPr id="62466" name="Rectangle 2"/>
          <p:cNvSpPr>
            <a:spLocks noGrp="1" noRot="1" noChangeAspect="1" noChangeArrowheads="1" noTextEdit="1"/>
          </p:cNvSpPr>
          <p:nvPr>
            <p:ph type="sldImg"/>
          </p:nvPr>
        </p:nvSpPr>
        <p:spPr>
          <a:xfrm>
            <a:off x="909638" y="723900"/>
            <a:ext cx="4829175" cy="3622675"/>
          </a:xfrm>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F336F-47BB-4871-B445-4AA2E9F61CB9}" type="slidenum">
              <a:rPr lang="en-US" altLang="en-US"/>
              <a:pPr/>
              <a:t>14</a:t>
            </a:fld>
            <a:endParaRPr lang="en-US" altLang="en-US"/>
          </a:p>
        </p:txBody>
      </p:sp>
      <p:sp>
        <p:nvSpPr>
          <p:cNvPr id="63490" name="Rectangle 2"/>
          <p:cNvSpPr>
            <a:spLocks noGrp="1" noRot="1" noChangeAspect="1" noChangeArrowheads="1" noTextEdit="1"/>
          </p:cNvSpPr>
          <p:nvPr>
            <p:ph type="sldImg"/>
          </p:nvPr>
        </p:nvSpPr>
        <p:spPr>
          <a:xfrm>
            <a:off x="909638" y="723900"/>
            <a:ext cx="4829175" cy="3622675"/>
          </a:xfrm>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F1E9B-04DF-4C6A-8A61-6BC7C2BC92D6}" type="slidenum">
              <a:rPr lang="en-US" altLang="en-US"/>
              <a:pPr/>
              <a:t>15</a:t>
            </a:fld>
            <a:endParaRPr lang="en-US" altLang="en-US"/>
          </a:p>
        </p:txBody>
      </p:sp>
      <p:sp>
        <p:nvSpPr>
          <p:cNvPr id="20482" name="Rectangle 2"/>
          <p:cNvSpPr>
            <a:spLocks noGrp="1" noRot="1" noChangeAspect="1" noChangeArrowheads="1" noTextEdit="1"/>
          </p:cNvSpPr>
          <p:nvPr>
            <p:ph type="sldImg"/>
          </p:nvPr>
        </p:nvSpPr>
        <p:spPr>
          <a:xfrm>
            <a:off x="909638" y="723900"/>
            <a:ext cx="4829175" cy="3622675"/>
          </a:xfrm>
          <a:ln/>
        </p:spPr>
      </p:sp>
      <p:sp>
        <p:nvSpPr>
          <p:cNvPr id="20483" name="Rectangle 3"/>
          <p:cNvSpPr>
            <a:spLocks noGrp="1" noChangeArrowheads="1"/>
          </p:cNvSpPr>
          <p:nvPr>
            <p:ph type="body" idx="1"/>
          </p:nvPr>
        </p:nvSpPr>
        <p:spPr>
          <a:xfrm>
            <a:off x="887413" y="4587875"/>
            <a:ext cx="4873625" cy="4346575"/>
          </a:xfrm>
        </p:spPr>
        <p:txBody>
          <a:bodyPr/>
          <a:lstStyle/>
          <a:p>
            <a:r>
              <a:rPr lang="cs-CZ" altLang="en-US"/>
              <a:t>Spirogram and lung volumes in restrictive disease. Lung volumes are all</a:t>
            </a:r>
            <a:r>
              <a:rPr lang="en-US" altLang="en-US"/>
              <a:t> </a:t>
            </a:r>
            <a:r>
              <a:rPr lang="cs-CZ" altLang="en-US"/>
              <a:t>diminished, the RV less so than the FRC, FVC, and TLC. FEV1 %FVC is normal or greater than</a:t>
            </a:r>
            <a:r>
              <a:rPr lang="en-US" altLang="en-US"/>
              <a:t> </a:t>
            </a:r>
            <a:r>
              <a:rPr lang="cs-CZ" altLang="en-US"/>
              <a:t>normal. Tidal breathing is rapid and shallow.</a:t>
            </a:r>
          </a:p>
          <a:p>
            <a:endParaRPr lang="cs-CZ"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04154-0BE8-421C-8FDE-1ECA314466EA}" type="slidenum">
              <a:rPr lang="en-US" altLang="en-US"/>
              <a:pPr/>
              <a:t>16</a:t>
            </a:fld>
            <a:endParaRPr lang="en-US" altLang="en-US"/>
          </a:p>
        </p:txBody>
      </p:sp>
      <p:sp>
        <p:nvSpPr>
          <p:cNvPr id="64514" name="Rectangle 2"/>
          <p:cNvSpPr>
            <a:spLocks noGrp="1" noRot="1" noChangeAspect="1" noChangeArrowheads="1" noTextEdit="1"/>
          </p:cNvSpPr>
          <p:nvPr>
            <p:ph type="sldImg"/>
          </p:nvPr>
        </p:nvSpPr>
        <p:spPr>
          <a:xfrm>
            <a:off x="909638" y="723900"/>
            <a:ext cx="4829175" cy="3622675"/>
          </a:xfrm>
          <a:ln/>
        </p:spPr>
      </p:sp>
      <p:sp>
        <p:nvSpPr>
          <p:cNvPr id="64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21364-BF7C-44B3-BC36-B06FC7409B77}" type="slidenum">
              <a:rPr lang="en-US" altLang="en-US"/>
              <a:pPr/>
              <a:t>17</a:t>
            </a:fld>
            <a:endParaRPr lang="en-US" altLang="en-US"/>
          </a:p>
        </p:txBody>
      </p:sp>
      <p:sp>
        <p:nvSpPr>
          <p:cNvPr id="65538" name="Rectangle 2"/>
          <p:cNvSpPr>
            <a:spLocks noGrp="1" noRot="1" noChangeAspect="1" noChangeArrowheads="1" noTextEdit="1"/>
          </p:cNvSpPr>
          <p:nvPr>
            <p:ph type="sldImg"/>
          </p:nvPr>
        </p:nvSpPr>
        <p:spPr>
          <a:xfrm>
            <a:off x="909638" y="723900"/>
            <a:ext cx="4829175" cy="3622675"/>
          </a:xfrm>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4CB75-8A1B-4C9E-B29F-FD842FF007D5}" type="slidenum">
              <a:rPr lang="en-US" altLang="en-US"/>
              <a:pPr/>
              <a:t>18</a:t>
            </a:fld>
            <a:endParaRPr lang="en-US" altLang="en-US"/>
          </a:p>
        </p:txBody>
      </p:sp>
      <p:sp>
        <p:nvSpPr>
          <p:cNvPr id="66562" name="Rectangle 2"/>
          <p:cNvSpPr>
            <a:spLocks noGrp="1" noRot="1" noChangeAspect="1" noChangeArrowheads="1" noTextEdit="1"/>
          </p:cNvSpPr>
          <p:nvPr>
            <p:ph type="sldImg"/>
          </p:nvPr>
        </p:nvSpPr>
        <p:spPr>
          <a:xfrm>
            <a:off x="909638" y="723900"/>
            <a:ext cx="4829175" cy="3622675"/>
          </a:xfrm>
          <a:ln/>
        </p:spPr>
      </p:sp>
      <p:sp>
        <p:nvSpPr>
          <p:cNvPr id="66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07E0E-6C2B-4361-80CA-6770752234C4}" type="slidenum">
              <a:rPr lang="en-US" altLang="en-US"/>
              <a:pPr/>
              <a:t>19</a:t>
            </a:fld>
            <a:endParaRPr lang="en-US" altLang="en-US"/>
          </a:p>
        </p:txBody>
      </p:sp>
      <p:sp>
        <p:nvSpPr>
          <p:cNvPr id="67586" name="Rectangle 2"/>
          <p:cNvSpPr>
            <a:spLocks noGrp="1" noRot="1" noChangeAspect="1" noChangeArrowheads="1" noTextEdit="1"/>
          </p:cNvSpPr>
          <p:nvPr>
            <p:ph type="sldImg"/>
          </p:nvPr>
        </p:nvSpPr>
        <p:spPr>
          <a:xfrm>
            <a:off x="909638" y="723900"/>
            <a:ext cx="4829175" cy="3622675"/>
          </a:xfrm>
          <a:ln/>
        </p:spPr>
      </p:sp>
      <p:sp>
        <p:nvSpPr>
          <p:cNvPr id="67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6CD85-227F-485E-9EF7-89FAB8BAD263}" type="slidenum">
              <a:rPr lang="en-US" altLang="en-US"/>
              <a:pPr/>
              <a:t>20</a:t>
            </a:fld>
            <a:endParaRPr lang="en-US" altLang="en-US"/>
          </a:p>
        </p:txBody>
      </p:sp>
      <p:sp>
        <p:nvSpPr>
          <p:cNvPr id="68610" name="Rectangle 2"/>
          <p:cNvSpPr>
            <a:spLocks noGrp="1" noRot="1" noChangeAspect="1" noChangeArrowheads="1" noTextEdit="1"/>
          </p:cNvSpPr>
          <p:nvPr>
            <p:ph type="sldImg"/>
          </p:nvPr>
        </p:nvSpPr>
        <p:spPr>
          <a:xfrm>
            <a:off x="909638" y="723900"/>
            <a:ext cx="4829175" cy="3622675"/>
          </a:xfrm>
          <a:ln/>
        </p:spPr>
      </p:sp>
      <p:sp>
        <p:nvSpPr>
          <p:cNvPr id="68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9D8B2-619C-433E-A0BE-360DA5AF55C2}" type="slidenum">
              <a:rPr lang="en-US" altLang="en-US"/>
              <a:pPr/>
              <a:t>21</a:t>
            </a:fld>
            <a:endParaRPr lang="en-US" altLang="en-US"/>
          </a:p>
        </p:txBody>
      </p:sp>
      <p:sp>
        <p:nvSpPr>
          <p:cNvPr id="27650" name="Rectangle 2"/>
          <p:cNvSpPr>
            <a:spLocks noGrp="1" noRot="1" noChangeAspect="1" noChangeArrowheads="1" noTextEdit="1"/>
          </p:cNvSpPr>
          <p:nvPr>
            <p:ph type="sldImg"/>
          </p:nvPr>
        </p:nvSpPr>
        <p:spPr>
          <a:xfrm>
            <a:off x="909638" y="723900"/>
            <a:ext cx="4829175" cy="3622675"/>
          </a:xfrm>
          <a:ln/>
        </p:spPr>
      </p:sp>
      <p:sp>
        <p:nvSpPr>
          <p:cNvPr id="27651" name="Rectangle 3"/>
          <p:cNvSpPr>
            <a:spLocks noGrp="1" noChangeArrowheads="1"/>
          </p:cNvSpPr>
          <p:nvPr>
            <p:ph type="body" idx="1"/>
          </p:nvPr>
        </p:nvSpPr>
        <p:spPr>
          <a:xfrm>
            <a:off x="887413" y="4587875"/>
            <a:ext cx="4873625" cy="4346575"/>
          </a:xfrm>
        </p:spPr>
        <p:txBody>
          <a:bodyPr/>
          <a:lstStyle/>
          <a:p>
            <a:r>
              <a:rPr lang="en-US" altLang="en-US"/>
              <a:t>Flow-volume loops.</a:t>
            </a:r>
          </a:p>
          <a:p>
            <a:r>
              <a:rPr lang="en-US" altLang="en-US"/>
              <a:t>	(Fyziologická)  Inspiratory limb of loop is symmetric and convex. Expiratory limb is linear. Flow rates at midpoint of VC are often measured. MIF 50%FVC is &gt; MEF  50%FVC because of dynamic compression of the airways. Peak expiratory flow is sometimes used  to estimate degree of airway obstruction but is very dependent on patient effort. Expiratory flow rates over lower 50% of FVC (ie, approaching RV) are sensitive indicators of small airways status.</a:t>
            </a:r>
          </a:p>
          <a:p>
            <a:r>
              <a:rPr lang="en-US" altLang="en-US"/>
              <a:t>         (Restrikční vada) Restrictive disease (eg, sarcoidosis, kyphoscoliosis). Configuration of loop is narrowed because of diminished lung volumes, but shape is basically as in (Fyz). Flow rates are normal (actually greater than normal at comparable lung volumes because increased elastic recoil of lungs and/or chest wall holds airways open). </a:t>
            </a:r>
          </a:p>
          <a:p>
            <a:r>
              <a:rPr lang="cs-CZ"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B3907-FA85-42F1-9E26-B1A9F9C32D95}" type="slidenum">
              <a:rPr lang="en-US" altLang="en-US"/>
              <a:pPr/>
              <a:t>2</a:t>
            </a:fld>
            <a:endParaRPr lang="en-US" altLang="en-US"/>
          </a:p>
        </p:txBody>
      </p:sp>
      <p:sp>
        <p:nvSpPr>
          <p:cNvPr id="55298" name="Rectangle 2"/>
          <p:cNvSpPr>
            <a:spLocks noGrp="1" noRot="1" noChangeAspect="1" noChangeArrowheads="1" noTextEdit="1"/>
          </p:cNvSpPr>
          <p:nvPr>
            <p:ph type="sldImg"/>
          </p:nvPr>
        </p:nvSpPr>
        <p:spPr>
          <a:xfrm>
            <a:off x="909638" y="723900"/>
            <a:ext cx="4829175" cy="3622675"/>
          </a:xfrm>
          <a:ln/>
        </p:spPr>
      </p:sp>
      <p:sp>
        <p:nvSpPr>
          <p:cNvPr id="55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6B47C-4FE4-42C8-AB8C-11EB91C9312A}" type="slidenum">
              <a:rPr lang="en-US" altLang="en-US"/>
              <a:pPr/>
              <a:t>22</a:t>
            </a:fld>
            <a:endParaRPr lang="en-US" altLang="en-US"/>
          </a:p>
        </p:txBody>
      </p:sp>
      <p:sp>
        <p:nvSpPr>
          <p:cNvPr id="29698" name="Rectangle 2"/>
          <p:cNvSpPr>
            <a:spLocks noGrp="1" noRot="1" noChangeAspect="1" noChangeArrowheads="1" noTextEdit="1"/>
          </p:cNvSpPr>
          <p:nvPr>
            <p:ph type="sldImg"/>
          </p:nvPr>
        </p:nvSpPr>
        <p:spPr>
          <a:xfrm>
            <a:off x="909638" y="723900"/>
            <a:ext cx="4829175" cy="3622675"/>
          </a:xfrm>
          <a:ln/>
        </p:spPr>
      </p:sp>
      <p:sp>
        <p:nvSpPr>
          <p:cNvPr id="29699" name="Rectangle 3"/>
          <p:cNvSpPr>
            <a:spLocks noGrp="1" noChangeArrowheads="1"/>
          </p:cNvSpPr>
          <p:nvPr>
            <p:ph type="body" idx="1"/>
          </p:nvPr>
        </p:nvSpPr>
        <p:spPr>
          <a:xfrm>
            <a:off x="887413" y="4587875"/>
            <a:ext cx="4873625" cy="4346575"/>
          </a:xfrm>
        </p:spPr>
        <p:txBody>
          <a:bodyPr/>
          <a:lstStyle/>
          <a:p>
            <a:r>
              <a:rPr lang="cs-CZ" altLang="en-US"/>
              <a:t>	</a:t>
            </a:r>
            <a:r>
              <a:rPr lang="en-US" altLang="en-US"/>
              <a:t>(Obstrukce</a:t>
            </a:r>
            <a:r>
              <a:rPr lang="cs-CZ" altLang="en-US"/>
              <a:t>: C</a:t>
            </a:r>
            <a:r>
              <a:rPr lang="en-US" altLang="en-US"/>
              <a:t>) COPD, asthma. Though all flow rates are diminished, expiratory prolongation predominates, and MEF is &lt; MIF.</a:t>
            </a:r>
            <a:endParaRPr lang="cs-CZ" altLang="en-US"/>
          </a:p>
          <a:p>
            <a:r>
              <a:rPr lang="en-US" altLang="en-US"/>
              <a:t> </a:t>
            </a:r>
            <a:r>
              <a:rPr lang="cs-CZ" altLang="en-US"/>
              <a:t>	</a:t>
            </a:r>
            <a:r>
              <a:rPr lang="en-US" altLang="en-US"/>
              <a:t>(</a:t>
            </a:r>
            <a:r>
              <a:rPr lang="cs-CZ" altLang="en-US"/>
              <a:t>Obstrukce: D</a:t>
            </a:r>
            <a:r>
              <a:rPr lang="en-US" altLang="en-US"/>
              <a:t>) Fixed obstruction of upper airway (eg, tracheal stenosis, bilateral vocal cord paralysis, goiter). Top and bottom of loop are flattened so that the configuration approaches that of a rectangle. The fixed obstruction limits flow equally during</a:t>
            </a:r>
            <a:r>
              <a:rPr lang="cs-CZ" altLang="en-US"/>
              <a:t> </a:t>
            </a:r>
            <a:r>
              <a:rPr lang="en-US" altLang="en-US"/>
              <a:t>inspiration and expiration, and MEF = MIF. </a:t>
            </a:r>
            <a:endParaRPr lang="cs-CZ" altLang="en-US"/>
          </a:p>
          <a:p>
            <a:r>
              <a:rPr lang="cs-CZ" altLang="en-US"/>
              <a:t>	</a:t>
            </a:r>
            <a:r>
              <a:rPr lang="en-US" altLang="en-US"/>
              <a:t>(</a:t>
            </a:r>
            <a:r>
              <a:rPr lang="cs-CZ" altLang="en-US"/>
              <a:t>Obstrukce: E</a:t>
            </a:r>
            <a:r>
              <a:rPr lang="en-US" altLang="en-US"/>
              <a:t>) Variable extrathoracic obstruction (eg, vocal cord paralysis). When a single vocal cord is paralyzed, it moves passively in accordance with pressure gradients across the glottis. During a forced inspiration, it is drawn inward, resulting in a  plateau of decreased inspiratory flow. During a forced expiration, it is passively blown aside and expiratory flow is unimpaired, ie, MIF 50%FVC is &lt; MEF 50%FVC. </a:t>
            </a:r>
            <a:endParaRPr lang="cs-CZ" altLang="en-US"/>
          </a:p>
          <a:p>
            <a:r>
              <a:rPr lang="cs-CZ" altLang="en-US"/>
              <a:t>	</a:t>
            </a:r>
            <a:r>
              <a:rPr lang="en-US" altLang="en-US"/>
              <a:t>(</a:t>
            </a:r>
            <a:r>
              <a:rPr lang="cs-CZ" altLang="en-US"/>
              <a:t>Obstrukce: F</a:t>
            </a:r>
            <a:r>
              <a:rPr lang="en-US" altLang="en-US"/>
              <a:t>) Variable intrathoracic obstruction (eg, tracheomalacia). During a forced inspiration, negative pleural pressure holds the</a:t>
            </a:r>
            <a:r>
              <a:rPr lang="cs-CZ" altLang="en-US"/>
              <a:t> </a:t>
            </a:r>
            <a:r>
              <a:rPr lang="en-US" altLang="en-US"/>
              <a:t>"floppy" trachea open. With forced expiration, the loss of structural support results in narrowing of the trachea and a plateau of diminished flow (a brief period of maintained flow is seen before airway compression occurs).</a:t>
            </a:r>
          </a:p>
          <a:p>
            <a:endParaRPr lang="en-US" altLang="en-US"/>
          </a:p>
          <a:p>
            <a:endParaRPr lang="cs-CZ" altLang="en-US"/>
          </a:p>
          <a:p>
            <a:endParaRPr lang="cs-CZ"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DB83AA-509B-40A8-894F-34138053E7DE}" type="slidenum">
              <a:rPr lang="en-US" altLang="en-US"/>
              <a:pPr/>
              <a:t>23</a:t>
            </a:fld>
            <a:endParaRPr lang="en-US" altLang="en-US"/>
          </a:p>
        </p:txBody>
      </p:sp>
      <p:sp>
        <p:nvSpPr>
          <p:cNvPr id="69634" name="Rectangle 2"/>
          <p:cNvSpPr>
            <a:spLocks noGrp="1" noRot="1" noChangeAspect="1" noChangeArrowheads="1" noTextEdit="1"/>
          </p:cNvSpPr>
          <p:nvPr>
            <p:ph type="sldImg"/>
          </p:nvPr>
        </p:nvSpPr>
        <p:spPr>
          <a:xfrm>
            <a:off x="909638" y="723900"/>
            <a:ext cx="4829175" cy="3622675"/>
          </a:xfrm>
          <a:ln/>
        </p:spPr>
      </p:sp>
      <p:sp>
        <p:nvSpPr>
          <p:cNvPr id="69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7A99F-6BD7-405A-A864-E96B0F3E7F07}" type="slidenum">
              <a:rPr lang="en-US" altLang="en-US"/>
              <a:pPr/>
              <a:t>24</a:t>
            </a:fld>
            <a:endParaRPr lang="en-US" altLang="en-US"/>
          </a:p>
        </p:txBody>
      </p:sp>
      <p:sp>
        <p:nvSpPr>
          <p:cNvPr id="70658" name="Rectangle 2"/>
          <p:cNvSpPr>
            <a:spLocks noGrp="1" noRot="1" noChangeAspect="1" noChangeArrowheads="1" noTextEdit="1"/>
          </p:cNvSpPr>
          <p:nvPr>
            <p:ph type="sldImg"/>
          </p:nvPr>
        </p:nvSpPr>
        <p:spPr>
          <a:xfrm>
            <a:off x="909638" y="723900"/>
            <a:ext cx="4829175" cy="3622675"/>
          </a:xfrm>
          <a:ln/>
        </p:spPr>
      </p:sp>
      <p:sp>
        <p:nvSpPr>
          <p:cNvPr id="70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A966-63F3-4D26-915F-C5760F48EC65}" type="slidenum">
              <a:rPr lang="en-US" altLang="en-US"/>
              <a:pPr/>
              <a:t>25</a:t>
            </a:fld>
            <a:endParaRPr lang="en-US" altLang="en-US"/>
          </a:p>
        </p:txBody>
      </p:sp>
      <p:sp>
        <p:nvSpPr>
          <p:cNvPr id="71682" name="Rectangle 2"/>
          <p:cNvSpPr>
            <a:spLocks noGrp="1" noRot="1" noChangeAspect="1" noChangeArrowheads="1" noTextEdit="1"/>
          </p:cNvSpPr>
          <p:nvPr>
            <p:ph type="sldImg"/>
          </p:nvPr>
        </p:nvSpPr>
        <p:spPr>
          <a:xfrm>
            <a:off x="909638" y="723900"/>
            <a:ext cx="4829175" cy="3622675"/>
          </a:xfrm>
          <a:ln/>
        </p:spPr>
      </p:sp>
      <p:sp>
        <p:nvSpPr>
          <p:cNvPr id="71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885FC-E5E1-47D5-8109-37F49BFCA389}" type="slidenum">
              <a:rPr lang="en-US" altLang="en-US"/>
              <a:pPr/>
              <a:t>27</a:t>
            </a:fld>
            <a:endParaRPr lang="en-US" altLang="en-US"/>
          </a:p>
        </p:txBody>
      </p:sp>
      <p:sp>
        <p:nvSpPr>
          <p:cNvPr id="72706" name="Rectangle 2"/>
          <p:cNvSpPr>
            <a:spLocks noGrp="1" noRot="1" noChangeAspect="1" noChangeArrowheads="1" noTextEdit="1"/>
          </p:cNvSpPr>
          <p:nvPr>
            <p:ph type="sldImg"/>
          </p:nvPr>
        </p:nvSpPr>
        <p:spPr>
          <a:xfrm>
            <a:off x="909638" y="723900"/>
            <a:ext cx="4829175" cy="3622675"/>
          </a:xfrm>
          <a:ln/>
        </p:spPr>
      </p:sp>
      <p:sp>
        <p:nvSpPr>
          <p:cNvPr id="72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F87B4-8615-4B47-BD52-8B6C79361821}" type="slidenum">
              <a:rPr lang="en-US" altLang="en-US"/>
              <a:pPr/>
              <a:t>28</a:t>
            </a:fld>
            <a:endParaRPr lang="en-US" altLang="en-US"/>
          </a:p>
        </p:txBody>
      </p:sp>
      <p:sp>
        <p:nvSpPr>
          <p:cNvPr id="73730" name="Rectangle 2"/>
          <p:cNvSpPr>
            <a:spLocks noGrp="1" noRot="1" noChangeAspect="1" noChangeArrowheads="1" noTextEdit="1"/>
          </p:cNvSpPr>
          <p:nvPr>
            <p:ph type="sldImg"/>
          </p:nvPr>
        </p:nvSpPr>
        <p:spPr>
          <a:xfrm>
            <a:off x="909638" y="723900"/>
            <a:ext cx="4829175" cy="3622675"/>
          </a:xfrm>
          <a:ln/>
        </p:spPr>
      </p:sp>
      <p:sp>
        <p:nvSpPr>
          <p:cNvPr id="73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D43C0-2006-44E3-8192-0B002488DC0D}" type="slidenum">
              <a:rPr lang="en-US" altLang="en-US"/>
              <a:pPr/>
              <a:t>29</a:t>
            </a:fld>
            <a:endParaRPr lang="en-US" altLang="en-US"/>
          </a:p>
        </p:txBody>
      </p:sp>
      <p:sp>
        <p:nvSpPr>
          <p:cNvPr id="74754" name="Rectangle 2"/>
          <p:cNvSpPr>
            <a:spLocks noGrp="1" noRot="1" noChangeAspect="1" noChangeArrowheads="1" noTextEdit="1"/>
          </p:cNvSpPr>
          <p:nvPr>
            <p:ph type="sldImg"/>
          </p:nvPr>
        </p:nvSpPr>
        <p:spPr>
          <a:xfrm>
            <a:off x="909638" y="723900"/>
            <a:ext cx="4829175" cy="3622675"/>
          </a:xfrm>
          <a:ln/>
        </p:spPr>
      </p:sp>
      <p:sp>
        <p:nvSpPr>
          <p:cNvPr id="74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CFDE6-677F-4503-9B07-A57E77A4D383}" type="slidenum">
              <a:rPr lang="en-US" altLang="en-US"/>
              <a:pPr/>
              <a:t>33</a:t>
            </a:fld>
            <a:endParaRPr lang="en-US" altLang="en-US"/>
          </a:p>
        </p:txBody>
      </p:sp>
      <p:sp>
        <p:nvSpPr>
          <p:cNvPr id="75778" name="Rectangle 2"/>
          <p:cNvSpPr>
            <a:spLocks noGrp="1" noRot="1" noChangeAspect="1" noChangeArrowheads="1" noTextEdit="1"/>
          </p:cNvSpPr>
          <p:nvPr>
            <p:ph type="sldImg"/>
          </p:nvPr>
        </p:nvSpPr>
        <p:spPr>
          <a:xfrm>
            <a:off x="909638" y="723900"/>
            <a:ext cx="4829175" cy="3622675"/>
          </a:xfrm>
          <a:ln/>
        </p:spPr>
      </p:sp>
      <p:sp>
        <p:nvSpPr>
          <p:cNvPr id="75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F3B11-029A-4B7F-8354-0DCBD7A96AAB}" type="slidenum">
              <a:rPr lang="en-US" altLang="en-US"/>
              <a:pPr/>
              <a:t>34</a:t>
            </a:fld>
            <a:endParaRPr lang="en-US" altLang="en-US"/>
          </a:p>
        </p:txBody>
      </p:sp>
      <p:sp>
        <p:nvSpPr>
          <p:cNvPr id="76802" name="Rectangle 2"/>
          <p:cNvSpPr>
            <a:spLocks noGrp="1" noRot="1" noChangeAspect="1" noChangeArrowheads="1" noTextEdit="1"/>
          </p:cNvSpPr>
          <p:nvPr>
            <p:ph type="sldImg"/>
          </p:nvPr>
        </p:nvSpPr>
        <p:spPr>
          <a:xfrm>
            <a:off x="909638" y="723900"/>
            <a:ext cx="4829175" cy="3622675"/>
          </a:xfrm>
          <a:ln/>
        </p:spPr>
      </p:sp>
      <p:sp>
        <p:nvSpPr>
          <p:cNvPr id="76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3DF5F-3192-4E83-ADB5-0953A80C10F7}" type="slidenum">
              <a:rPr lang="en-US" altLang="en-US"/>
              <a:pPr/>
              <a:t>35</a:t>
            </a:fld>
            <a:endParaRPr lang="en-US" altLang="en-US"/>
          </a:p>
        </p:txBody>
      </p:sp>
      <p:sp>
        <p:nvSpPr>
          <p:cNvPr id="77826" name="Rectangle 2"/>
          <p:cNvSpPr>
            <a:spLocks noGrp="1" noRot="1" noChangeAspect="1" noChangeArrowheads="1" noTextEdit="1"/>
          </p:cNvSpPr>
          <p:nvPr>
            <p:ph type="sldImg"/>
          </p:nvPr>
        </p:nvSpPr>
        <p:spPr>
          <a:xfrm>
            <a:off x="909638" y="723900"/>
            <a:ext cx="4829175" cy="3622675"/>
          </a:xfrm>
          <a:ln/>
        </p:spPr>
      </p:sp>
      <p:sp>
        <p:nvSpPr>
          <p:cNvPr id="77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8C65B-CE9E-4F5B-9DD1-0DA2DB06182C}" type="slidenum">
              <a:rPr lang="en-US" altLang="en-US"/>
              <a:pPr/>
              <a:t>4</a:t>
            </a:fld>
            <a:endParaRPr lang="en-US" altLang="en-US"/>
          </a:p>
        </p:txBody>
      </p:sp>
      <p:sp>
        <p:nvSpPr>
          <p:cNvPr id="56322" name="Rectangle 2"/>
          <p:cNvSpPr>
            <a:spLocks noGrp="1" noRot="1" noChangeAspect="1" noChangeArrowheads="1" noTextEdit="1"/>
          </p:cNvSpPr>
          <p:nvPr>
            <p:ph type="sldImg"/>
          </p:nvPr>
        </p:nvSpPr>
        <p:spPr>
          <a:xfrm>
            <a:off x="909638" y="723900"/>
            <a:ext cx="4829175" cy="3622675"/>
          </a:xfrm>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4ABBF-60C3-40D7-9836-975A70971885}" type="slidenum">
              <a:rPr lang="en-US" altLang="en-US"/>
              <a:pPr/>
              <a:t>36</a:t>
            </a:fld>
            <a:endParaRPr lang="en-US" altLang="en-US"/>
          </a:p>
        </p:txBody>
      </p:sp>
      <p:sp>
        <p:nvSpPr>
          <p:cNvPr id="78850" name="Rectangle 2"/>
          <p:cNvSpPr>
            <a:spLocks noGrp="1" noRot="1" noChangeAspect="1" noChangeArrowheads="1" noTextEdit="1"/>
          </p:cNvSpPr>
          <p:nvPr>
            <p:ph type="sldImg"/>
          </p:nvPr>
        </p:nvSpPr>
        <p:spPr>
          <a:xfrm>
            <a:off x="909638" y="723900"/>
            <a:ext cx="4829175" cy="3622675"/>
          </a:xfrm>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2C493-02AA-44A3-A6D0-19FD2DB4ED73}" type="slidenum">
              <a:rPr lang="en-US" altLang="en-US"/>
              <a:pPr/>
              <a:t>37</a:t>
            </a:fld>
            <a:endParaRPr lang="en-US" altLang="en-US"/>
          </a:p>
        </p:txBody>
      </p:sp>
      <p:sp>
        <p:nvSpPr>
          <p:cNvPr id="79874" name="Rectangle 2"/>
          <p:cNvSpPr>
            <a:spLocks noGrp="1" noRot="1" noChangeAspect="1" noChangeArrowheads="1" noTextEdit="1"/>
          </p:cNvSpPr>
          <p:nvPr>
            <p:ph type="sldImg"/>
          </p:nvPr>
        </p:nvSpPr>
        <p:spPr>
          <a:xfrm>
            <a:off x="909638" y="723900"/>
            <a:ext cx="4829175" cy="3622675"/>
          </a:xfrm>
          <a:ln/>
        </p:spPr>
      </p:sp>
      <p:sp>
        <p:nvSpPr>
          <p:cNvPr id="79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35F5A-0ECE-4215-A1AA-44824D1371B5}" type="slidenum">
              <a:rPr lang="en-US" altLang="en-US"/>
              <a:pPr/>
              <a:t>38</a:t>
            </a:fld>
            <a:endParaRPr lang="en-US" altLang="en-US"/>
          </a:p>
        </p:txBody>
      </p:sp>
      <p:sp>
        <p:nvSpPr>
          <p:cNvPr id="80898" name="Rectangle 2"/>
          <p:cNvSpPr>
            <a:spLocks noGrp="1" noRot="1" noChangeAspect="1" noChangeArrowheads="1" noTextEdit="1"/>
          </p:cNvSpPr>
          <p:nvPr>
            <p:ph type="sldImg"/>
          </p:nvPr>
        </p:nvSpPr>
        <p:spPr>
          <a:xfrm>
            <a:off x="909638" y="723900"/>
            <a:ext cx="4829175" cy="3622675"/>
          </a:xfrm>
          <a:ln/>
        </p:spPr>
      </p:sp>
      <p:sp>
        <p:nvSpPr>
          <p:cNvPr id="80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1509E-34FA-474F-B5FE-1614B97A0C4C}" type="slidenum">
              <a:rPr lang="en-US" altLang="en-US"/>
              <a:pPr/>
              <a:t>39</a:t>
            </a:fld>
            <a:endParaRPr lang="en-US" altLang="en-US"/>
          </a:p>
        </p:txBody>
      </p:sp>
      <p:sp>
        <p:nvSpPr>
          <p:cNvPr id="81922" name="Rectangle 2"/>
          <p:cNvSpPr>
            <a:spLocks noGrp="1" noRot="1" noChangeAspect="1" noChangeArrowheads="1" noTextEdit="1"/>
          </p:cNvSpPr>
          <p:nvPr>
            <p:ph type="sldImg"/>
          </p:nvPr>
        </p:nvSpPr>
        <p:spPr>
          <a:xfrm>
            <a:off x="909638" y="723900"/>
            <a:ext cx="4829175" cy="3622675"/>
          </a:xfrm>
          <a:ln/>
        </p:spPr>
      </p:sp>
      <p:sp>
        <p:nvSpPr>
          <p:cNvPr id="81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64A418-75EA-4FFA-9B64-B466B740C0EE}" type="slidenum">
              <a:rPr lang="en-US" altLang="en-US"/>
              <a:pPr/>
              <a:t>40</a:t>
            </a:fld>
            <a:endParaRPr lang="en-US" altLang="en-US"/>
          </a:p>
        </p:txBody>
      </p:sp>
      <p:sp>
        <p:nvSpPr>
          <p:cNvPr id="82946" name="Rectangle 2"/>
          <p:cNvSpPr>
            <a:spLocks noGrp="1" noRot="1" noChangeAspect="1" noChangeArrowheads="1" noTextEdit="1"/>
          </p:cNvSpPr>
          <p:nvPr>
            <p:ph type="sldImg"/>
          </p:nvPr>
        </p:nvSpPr>
        <p:spPr>
          <a:xfrm>
            <a:off x="909638" y="723900"/>
            <a:ext cx="4829175" cy="3622675"/>
          </a:xfrm>
          <a:ln/>
        </p:spPr>
      </p:sp>
      <p:sp>
        <p:nvSpPr>
          <p:cNvPr id="82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768F1-AE94-4EB3-AA53-17D31E17C41C}" type="slidenum">
              <a:rPr lang="en-US" altLang="en-US"/>
              <a:pPr/>
              <a:t>41</a:t>
            </a:fld>
            <a:endParaRPr lang="en-US" altLang="en-US"/>
          </a:p>
        </p:txBody>
      </p:sp>
      <p:sp>
        <p:nvSpPr>
          <p:cNvPr id="83970" name="Rectangle 2"/>
          <p:cNvSpPr>
            <a:spLocks noGrp="1" noRot="1" noChangeAspect="1" noChangeArrowheads="1" noTextEdit="1"/>
          </p:cNvSpPr>
          <p:nvPr>
            <p:ph type="sldImg"/>
          </p:nvPr>
        </p:nvSpPr>
        <p:spPr>
          <a:xfrm>
            <a:off x="909638" y="723900"/>
            <a:ext cx="4829175" cy="3622675"/>
          </a:xfrm>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E92B2B-83F3-4EF5-9F90-E1D7D1E9B8EE}" type="slidenum">
              <a:rPr lang="en-US" altLang="en-US"/>
              <a:pPr/>
              <a:t>42</a:t>
            </a:fld>
            <a:endParaRPr lang="en-US" altLang="en-US"/>
          </a:p>
        </p:txBody>
      </p:sp>
      <p:sp>
        <p:nvSpPr>
          <p:cNvPr id="84994" name="Rectangle 2"/>
          <p:cNvSpPr>
            <a:spLocks noGrp="1" noRot="1" noChangeAspect="1" noChangeArrowheads="1" noTextEdit="1"/>
          </p:cNvSpPr>
          <p:nvPr>
            <p:ph type="sldImg"/>
          </p:nvPr>
        </p:nvSpPr>
        <p:spPr>
          <a:xfrm>
            <a:off x="909638" y="723900"/>
            <a:ext cx="4829175" cy="3622675"/>
          </a:xfrm>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9CF80-5EF2-42E5-9167-A900E5C60F06}" type="slidenum">
              <a:rPr lang="en-US" altLang="en-US"/>
              <a:pPr/>
              <a:t>43</a:t>
            </a:fld>
            <a:endParaRPr lang="en-US" altLang="en-US"/>
          </a:p>
        </p:txBody>
      </p:sp>
      <p:sp>
        <p:nvSpPr>
          <p:cNvPr id="86018" name="Rectangle 2"/>
          <p:cNvSpPr>
            <a:spLocks noGrp="1" noRot="1" noChangeAspect="1" noChangeArrowheads="1" noTextEdit="1"/>
          </p:cNvSpPr>
          <p:nvPr>
            <p:ph type="sldImg"/>
          </p:nvPr>
        </p:nvSpPr>
        <p:spPr>
          <a:xfrm>
            <a:off x="909638" y="723900"/>
            <a:ext cx="4829175" cy="3622675"/>
          </a:xfrm>
          <a:ln/>
        </p:spPr>
      </p:sp>
      <p:sp>
        <p:nvSpPr>
          <p:cNvPr id="86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8671D-1DD7-4BDD-A99B-1BB2671C2E24}" type="slidenum">
              <a:rPr lang="en-US" altLang="en-US"/>
              <a:pPr/>
              <a:t>44</a:t>
            </a:fld>
            <a:endParaRPr lang="en-US" altLang="en-US"/>
          </a:p>
        </p:txBody>
      </p:sp>
      <p:sp>
        <p:nvSpPr>
          <p:cNvPr id="87042" name="Rectangle 2"/>
          <p:cNvSpPr>
            <a:spLocks noGrp="1" noRot="1" noChangeAspect="1" noChangeArrowheads="1" noTextEdit="1"/>
          </p:cNvSpPr>
          <p:nvPr>
            <p:ph type="sldImg"/>
          </p:nvPr>
        </p:nvSpPr>
        <p:spPr>
          <a:xfrm>
            <a:off x="909638" y="723900"/>
            <a:ext cx="4829175" cy="3622675"/>
          </a:xfrm>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021138" y="9712325"/>
            <a:ext cx="30781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00" tIns="45500" rIns="91000" bIns="45500" anchor="b"/>
          <a:lstStyle>
            <a:lvl1pPr defTabSz="911225">
              <a:defRPr sz="2400">
                <a:solidFill>
                  <a:schemeClr val="tx1"/>
                </a:solidFill>
                <a:latin typeface="Times New Roman" panose="02020603050405020304" pitchFamily="18" charset="0"/>
              </a:defRPr>
            </a:lvl1pPr>
            <a:lvl2pPr marL="742950" indent="-285750" defTabSz="911225">
              <a:defRPr sz="2400">
                <a:solidFill>
                  <a:schemeClr val="tx1"/>
                </a:solidFill>
                <a:latin typeface="Times New Roman" panose="02020603050405020304" pitchFamily="18" charset="0"/>
              </a:defRPr>
            </a:lvl2pPr>
            <a:lvl3pPr marL="1143000" indent="-228600" defTabSz="911225">
              <a:defRPr sz="2400">
                <a:solidFill>
                  <a:schemeClr val="tx1"/>
                </a:solidFill>
                <a:latin typeface="Times New Roman" panose="02020603050405020304" pitchFamily="18" charset="0"/>
              </a:defRPr>
            </a:lvl3pPr>
            <a:lvl4pPr marL="1600200" indent="-228600" defTabSz="911225">
              <a:defRPr sz="2400">
                <a:solidFill>
                  <a:schemeClr val="tx1"/>
                </a:solidFill>
                <a:latin typeface="Times New Roman" panose="02020603050405020304" pitchFamily="18" charset="0"/>
              </a:defRPr>
            </a:lvl4pPr>
            <a:lvl5pPr marL="2057400" indent="-228600" defTabSz="911225">
              <a:defRPr sz="24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CA8C28A-F437-4F22-8313-7AEF58A67813}" type="slidenum">
              <a:rPr lang="en-US" altLang="cs-CZ" sz="1200"/>
              <a:pPr algn="r" eaLnBrk="1" hangingPunct="1"/>
              <a:t>48</a:t>
            </a:fld>
            <a:endParaRPr lang="en-US" altLang="cs-CZ" sz="1200"/>
          </a:p>
        </p:txBody>
      </p:sp>
      <p:sp>
        <p:nvSpPr>
          <p:cNvPr id="71683" name="Rectangle 2"/>
          <p:cNvSpPr>
            <a:spLocks noGrp="1" noRot="1" noChangeAspect="1" noChangeArrowheads="1" noTextEdit="1"/>
          </p:cNvSpPr>
          <p:nvPr>
            <p:ph type="sldImg"/>
          </p:nvPr>
        </p:nvSpPr>
        <p:spPr bwMode="auto">
          <a:xfrm>
            <a:off x="1000125" y="766763"/>
            <a:ext cx="5106988" cy="3832225"/>
          </a:xfrm>
          <a:solidFill>
            <a:srgbClr val="FFFFFF"/>
          </a:solidFill>
          <a:ln>
            <a:solidFill>
              <a:srgbClr val="000000"/>
            </a:solidFill>
            <a:miter lim="800000"/>
            <a:headEnd/>
            <a:tailEnd/>
          </a:ln>
        </p:spPr>
      </p:sp>
      <p:sp>
        <p:nvSpPr>
          <p:cNvPr id="71684" name="Rectangle 3"/>
          <p:cNvSpPr>
            <a:spLocks noGrp="1" noChangeArrowheads="1"/>
          </p:cNvSpPr>
          <p:nvPr>
            <p:ph type="body" idx="1"/>
          </p:nvPr>
        </p:nvSpPr>
        <p:spPr bwMode="auto">
          <a:xfrm>
            <a:off x="947738" y="4854575"/>
            <a:ext cx="5203825" cy="4602163"/>
          </a:xfrm>
          <a:solidFill>
            <a:srgbClr val="FFFFFF"/>
          </a:solidFill>
          <a:ln>
            <a:solidFill>
              <a:srgbClr val="000000"/>
            </a:solidFill>
            <a:miter lim="800000"/>
            <a:headEnd/>
            <a:tailEnd/>
          </a:ln>
        </p:spPr>
        <p:txBody>
          <a:bodyPr wrap="square" lIns="91000" tIns="45500" rIns="91000" bIns="45500" numCol="1" anchor="t" anchorCtr="0" compatLnSpc="1">
            <a:prstTxWarp prst="textNoShape">
              <a:avLst/>
            </a:prstTxWarp>
          </a:bodyPr>
          <a:lstStyle/>
          <a:p>
            <a:pPr eaLnBrk="1" hangingPunct="1"/>
            <a:endParaRPr lang="cs-CZ" altLang="cs-CZ" smtClean="0"/>
          </a:p>
        </p:txBody>
      </p:sp>
    </p:spTree>
    <p:extLst>
      <p:ext uri="{BB962C8B-B14F-4D97-AF65-F5344CB8AC3E}">
        <p14:creationId xmlns:p14="http://schemas.microsoft.com/office/powerpoint/2010/main" val="190533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E91F0-1C24-433F-9AC2-7E2E0E2D9AE2}" type="slidenum">
              <a:rPr lang="en-US" altLang="en-US"/>
              <a:pPr/>
              <a:t>5</a:t>
            </a:fld>
            <a:endParaRPr lang="en-US" altLang="en-US"/>
          </a:p>
        </p:txBody>
      </p:sp>
      <p:sp>
        <p:nvSpPr>
          <p:cNvPr id="7170" name="Rectangle 2"/>
          <p:cNvSpPr>
            <a:spLocks noGrp="1" noRot="1" noChangeAspect="1" noChangeArrowheads="1" noTextEdit="1"/>
          </p:cNvSpPr>
          <p:nvPr>
            <p:ph type="sldImg"/>
          </p:nvPr>
        </p:nvSpPr>
        <p:spPr>
          <a:xfrm>
            <a:off x="909638" y="723900"/>
            <a:ext cx="4829175" cy="3622675"/>
          </a:xfrm>
          <a:ln/>
        </p:spPr>
      </p:sp>
      <p:sp>
        <p:nvSpPr>
          <p:cNvPr id="7171" name="Rectangle 3"/>
          <p:cNvSpPr>
            <a:spLocks noGrp="1" noChangeArrowheads="1"/>
          </p:cNvSpPr>
          <p:nvPr>
            <p:ph type="body" idx="1"/>
          </p:nvPr>
        </p:nvSpPr>
        <p:spPr>
          <a:xfrm>
            <a:off x="887413" y="4587875"/>
            <a:ext cx="4873625" cy="4346575"/>
          </a:xfrm>
        </p:spPr>
        <p:txBody>
          <a:bodyPr/>
          <a:lstStyle/>
          <a:p>
            <a:r>
              <a:rPr lang="cs-CZ" altLang="en-US"/>
              <a:t> Normal spirogram and lung volumes. ERV = FRC - RV; VC = TLC - RV; RV ~= 25% of TLC; FRC ~= 40% of TLC; FEV1 &gt;= 75% of FVC.</a:t>
            </a:r>
            <a:endParaRPr lang="en-US" altLang="en-US"/>
          </a:p>
          <a:p>
            <a:endParaRPr lang="en-US" altLang="en-US"/>
          </a:p>
          <a:p>
            <a:r>
              <a:rPr lang="en-US" altLang="en-US"/>
              <a:t>Spirogram and lung volumes in obstructive disease. RV and FRC are increased.TLC is also increased but to a lesser degree, so that VC is decreased. Expiration is prolonged. FEV1 &lt;= 75% of FVC. Note the emphysematous notch.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3FAB2-EFF6-4328-ABE4-AC1B9A4B2D81}" type="slidenum">
              <a:rPr lang="en-US" altLang="en-US"/>
              <a:pPr/>
              <a:t>6</a:t>
            </a:fld>
            <a:endParaRPr lang="en-US" altLang="en-US"/>
          </a:p>
        </p:txBody>
      </p:sp>
      <p:sp>
        <p:nvSpPr>
          <p:cNvPr id="57346" name="Rectangle 2"/>
          <p:cNvSpPr>
            <a:spLocks noGrp="1" noRot="1" noChangeAspect="1" noChangeArrowheads="1" noTextEdit="1"/>
          </p:cNvSpPr>
          <p:nvPr>
            <p:ph type="sldImg"/>
          </p:nvPr>
        </p:nvSpPr>
        <p:spPr>
          <a:xfrm>
            <a:off x="909638" y="723900"/>
            <a:ext cx="4829175" cy="3622675"/>
          </a:xfrm>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80AB3-394D-4EFA-B4CB-A9D8EDFD4058}" type="slidenum">
              <a:rPr lang="en-US" altLang="en-US"/>
              <a:pPr/>
              <a:t>7</a:t>
            </a:fld>
            <a:endParaRPr lang="en-US" altLang="en-US"/>
          </a:p>
        </p:txBody>
      </p:sp>
      <p:sp>
        <p:nvSpPr>
          <p:cNvPr id="58370" name="Rectangle 2"/>
          <p:cNvSpPr>
            <a:spLocks noGrp="1" noRot="1" noChangeAspect="1" noChangeArrowheads="1" noTextEdit="1"/>
          </p:cNvSpPr>
          <p:nvPr>
            <p:ph type="sldImg"/>
          </p:nvPr>
        </p:nvSpPr>
        <p:spPr>
          <a:xfrm>
            <a:off x="909638" y="723900"/>
            <a:ext cx="4829175" cy="3622675"/>
          </a:xfrm>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DEEDC-A336-430B-A5AC-322E23A2ABBB}" type="slidenum">
              <a:rPr lang="en-US" altLang="en-US"/>
              <a:pPr/>
              <a:t>8</a:t>
            </a:fld>
            <a:endParaRPr lang="en-US" altLang="en-US"/>
          </a:p>
        </p:txBody>
      </p:sp>
      <p:sp>
        <p:nvSpPr>
          <p:cNvPr id="11266" name="Rectangle 2"/>
          <p:cNvSpPr>
            <a:spLocks noGrp="1" noRot="1" noChangeAspect="1" noChangeArrowheads="1" noTextEdit="1"/>
          </p:cNvSpPr>
          <p:nvPr>
            <p:ph type="sldImg"/>
          </p:nvPr>
        </p:nvSpPr>
        <p:spPr>
          <a:xfrm>
            <a:off x="909638" y="723900"/>
            <a:ext cx="4829175" cy="3622675"/>
          </a:xfrm>
          <a:ln/>
        </p:spPr>
      </p:sp>
      <p:sp>
        <p:nvSpPr>
          <p:cNvPr id="11267" name="Rectangle 3"/>
          <p:cNvSpPr>
            <a:spLocks noGrp="1" noChangeArrowheads="1"/>
          </p:cNvSpPr>
          <p:nvPr>
            <p:ph type="body" idx="1"/>
          </p:nvPr>
        </p:nvSpPr>
        <p:spPr>
          <a:xfrm>
            <a:off x="887413" y="4587875"/>
            <a:ext cx="4873625" cy="4346575"/>
          </a:xfrm>
        </p:spPr>
        <p:txBody>
          <a:bodyPr/>
          <a:lstStyle/>
          <a:p>
            <a:r>
              <a:rPr lang="cs-CZ" altLang="en-US"/>
              <a:t> Normal spirogram and lung volumes. ERV = FRC - RV; VC = TLC - RV; RV ~= 25% of TLC; FRC ~= 40% of TLC; FEV1 &gt;= 75% of FVC.</a:t>
            </a:r>
            <a:endParaRPr lang="en-US" altLang="en-US"/>
          </a:p>
          <a:p>
            <a:endParaRPr lang="en-US" altLang="en-US"/>
          </a:p>
          <a:p>
            <a:r>
              <a:rPr lang="en-US" altLang="en-US"/>
              <a:t>Spirogram and lung volumes in obstructive disease. RV and FRC are increased.TLC is also increased but to a lesser degree, so that VC is decreased. Expiration is prolonged. FEV1 &lt;= 75% of FVC. Note the emphysematous notch.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59789-1963-4C25-A7BA-806392A1B16B}" type="slidenum">
              <a:rPr lang="en-US" altLang="en-US"/>
              <a:pPr/>
              <a:t>9</a:t>
            </a:fld>
            <a:endParaRPr lang="en-US" altLang="en-US"/>
          </a:p>
        </p:txBody>
      </p:sp>
      <p:sp>
        <p:nvSpPr>
          <p:cNvPr id="59394" name="Rectangle 2"/>
          <p:cNvSpPr>
            <a:spLocks noGrp="1" noRot="1" noChangeAspect="1" noChangeArrowheads="1" noTextEdit="1"/>
          </p:cNvSpPr>
          <p:nvPr>
            <p:ph type="sldImg"/>
          </p:nvPr>
        </p:nvSpPr>
        <p:spPr>
          <a:xfrm>
            <a:off x="909638" y="723900"/>
            <a:ext cx="4829175" cy="3622675"/>
          </a:xfrm>
          <a:ln/>
        </p:spPr>
      </p:sp>
      <p:sp>
        <p:nvSpPr>
          <p:cNvPr id="59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567F3-3BCC-43F8-B750-2EE5275F84B4}" type="slidenum">
              <a:rPr lang="en-US" altLang="en-US"/>
              <a:pPr/>
              <a:t>10</a:t>
            </a:fld>
            <a:endParaRPr lang="en-US" altLang="en-US"/>
          </a:p>
        </p:txBody>
      </p:sp>
      <p:sp>
        <p:nvSpPr>
          <p:cNvPr id="60418" name="Rectangle 2"/>
          <p:cNvSpPr>
            <a:spLocks noGrp="1" noRot="1" noChangeAspect="1" noChangeArrowheads="1" noTextEdit="1"/>
          </p:cNvSpPr>
          <p:nvPr>
            <p:ph type="sldImg"/>
          </p:nvPr>
        </p:nvSpPr>
        <p:spPr>
          <a:xfrm>
            <a:off x="909638" y="723900"/>
            <a:ext cx="4829175" cy="3622675"/>
          </a:xfrm>
          <a:ln/>
        </p:spPr>
      </p:sp>
      <p:sp>
        <p:nvSpPr>
          <p:cNvPr id="6041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3502DC0-07A8-4231-8E71-E5E57849DC5A}" type="slidenum">
              <a:rPr lang="en-US" altLang="en-US"/>
              <a:pPr/>
              <a:t>‹#›</a:t>
            </a:fld>
            <a:endParaRPr lang="en-US" altLang="en-US"/>
          </a:p>
        </p:txBody>
      </p:sp>
    </p:spTree>
    <p:extLst>
      <p:ext uri="{BB962C8B-B14F-4D97-AF65-F5344CB8AC3E}">
        <p14:creationId xmlns:p14="http://schemas.microsoft.com/office/powerpoint/2010/main" val="2607676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5677A73-0F58-4387-9017-998EA532EAB1}" type="slidenum">
              <a:rPr lang="en-US" altLang="en-US"/>
              <a:pPr/>
              <a:t>‹#›</a:t>
            </a:fld>
            <a:endParaRPr lang="en-US" altLang="en-US"/>
          </a:p>
        </p:txBody>
      </p:sp>
    </p:spTree>
    <p:extLst>
      <p:ext uri="{BB962C8B-B14F-4D97-AF65-F5344CB8AC3E}">
        <p14:creationId xmlns:p14="http://schemas.microsoft.com/office/powerpoint/2010/main" val="419116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3D81F0-8A30-4337-8DC9-C63039EAA531}" type="slidenum">
              <a:rPr lang="en-US" altLang="en-US"/>
              <a:pPr/>
              <a:t>‹#›</a:t>
            </a:fld>
            <a:endParaRPr lang="en-US" altLang="en-US"/>
          </a:p>
        </p:txBody>
      </p:sp>
    </p:spTree>
    <p:extLst>
      <p:ext uri="{BB962C8B-B14F-4D97-AF65-F5344CB8AC3E}">
        <p14:creationId xmlns:p14="http://schemas.microsoft.com/office/powerpoint/2010/main" val="33946229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E3EC860-0556-418C-B147-7FF073B363DB}" type="slidenum">
              <a:rPr lang="en-US" altLang="en-US"/>
              <a:pPr/>
              <a:t>‹#›</a:t>
            </a:fld>
            <a:endParaRPr lang="en-US" altLang="en-US"/>
          </a:p>
        </p:txBody>
      </p:sp>
    </p:spTree>
    <p:extLst>
      <p:ext uri="{BB962C8B-B14F-4D97-AF65-F5344CB8AC3E}">
        <p14:creationId xmlns:p14="http://schemas.microsoft.com/office/powerpoint/2010/main" val="28092918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184762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232878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165127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407973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4128804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2848339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44290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42338DE-3BBD-4F4F-B7CD-C7C06BBA9E98}" type="slidenum">
              <a:rPr lang="en-US" altLang="en-US"/>
              <a:pPr/>
              <a:t>‹#›</a:t>
            </a:fld>
            <a:endParaRPr lang="en-US" altLang="en-US"/>
          </a:p>
        </p:txBody>
      </p:sp>
    </p:spTree>
    <p:extLst>
      <p:ext uri="{BB962C8B-B14F-4D97-AF65-F5344CB8AC3E}">
        <p14:creationId xmlns:p14="http://schemas.microsoft.com/office/powerpoint/2010/main" val="3546156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69292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3614929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1741144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64276-D4FC-4926-ADF3-E7FA84663EF9}" type="slidenum">
              <a:rPr lang="en-GB" smtClean="0"/>
              <a:t>‹#›</a:t>
            </a:fld>
            <a:endParaRPr lang="en-GB"/>
          </a:p>
        </p:txBody>
      </p:sp>
    </p:spTree>
    <p:extLst>
      <p:ext uri="{BB962C8B-B14F-4D97-AF65-F5344CB8AC3E}">
        <p14:creationId xmlns:p14="http://schemas.microsoft.com/office/powerpoint/2010/main" val="322790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3094508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480062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250106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2052531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840398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81445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C05AB3-8793-45F5-A66D-5C3B0B3D1232}" type="slidenum">
              <a:rPr lang="en-US" altLang="en-US"/>
              <a:pPr/>
              <a:t>‹#›</a:t>
            </a:fld>
            <a:endParaRPr lang="en-US" altLang="en-US"/>
          </a:p>
        </p:txBody>
      </p:sp>
    </p:spTree>
    <p:extLst>
      <p:ext uri="{BB962C8B-B14F-4D97-AF65-F5344CB8AC3E}">
        <p14:creationId xmlns:p14="http://schemas.microsoft.com/office/powerpoint/2010/main" val="3749871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347783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3014521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2787576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3486719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A702D-180D-4F16-BBF1-E554286E16C7}" type="slidenum">
              <a:rPr lang="en-GB" smtClean="0"/>
              <a:t>‹#›</a:t>
            </a:fld>
            <a:endParaRPr lang="en-GB"/>
          </a:p>
        </p:txBody>
      </p:sp>
    </p:spTree>
    <p:extLst>
      <p:ext uri="{BB962C8B-B14F-4D97-AF65-F5344CB8AC3E}">
        <p14:creationId xmlns:p14="http://schemas.microsoft.com/office/powerpoint/2010/main" val="1715746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506693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2431172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1442641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3391149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297523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A78A3B8-CAE7-4C7D-825D-F52298DC6E85}" type="slidenum">
              <a:rPr lang="en-US" altLang="en-US"/>
              <a:pPr/>
              <a:t>‹#›</a:t>
            </a:fld>
            <a:endParaRPr lang="en-US" altLang="en-US"/>
          </a:p>
        </p:txBody>
      </p:sp>
    </p:spTree>
    <p:extLst>
      <p:ext uri="{BB962C8B-B14F-4D97-AF65-F5344CB8AC3E}">
        <p14:creationId xmlns:p14="http://schemas.microsoft.com/office/powerpoint/2010/main" val="1851539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2020086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1694127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8232265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3945256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1312449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9A3834-D3A6-4CC4-AECA-29387AA3F774}" type="slidenum">
              <a:rPr lang="en-GB" smtClean="0"/>
              <a:t>‹#›</a:t>
            </a:fld>
            <a:endParaRPr lang="en-GB"/>
          </a:p>
        </p:txBody>
      </p:sp>
    </p:spTree>
    <p:extLst>
      <p:ext uri="{BB962C8B-B14F-4D97-AF65-F5344CB8AC3E}">
        <p14:creationId xmlns:p14="http://schemas.microsoft.com/office/powerpoint/2010/main" val="51835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991208F-4531-4A5A-9A20-AE7A94152D40}" type="slidenum">
              <a:rPr lang="en-US" altLang="en-US"/>
              <a:pPr/>
              <a:t>‹#›</a:t>
            </a:fld>
            <a:endParaRPr lang="en-US" altLang="en-US"/>
          </a:p>
        </p:txBody>
      </p:sp>
    </p:spTree>
    <p:extLst>
      <p:ext uri="{BB962C8B-B14F-4D97-AF65-F5344CB8AC3E}">
        <p14:creationId xmlns:p14="http://schemas.microsoft.com/office/powerpoint/2010/main" val="20056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86D82D6-7F28-46BB-819B-7741554FD2FC}" type="slidenum">
              <a:rPr lang="en-US" altLang="en-US"/>
              <a:pPr/>
              <a:t>‹#›</a:t>
            </a:fld>
            <a:endParaRPr lang="en-US" altLang="en-US"/>
          </a:p>
        </p:txBody>
      </p:sp>
    </p:spTree>
    <p:extLst>
      <p:ext uri="{BB962C8B-B14F-4D97-AF65-F5344CB8AC3E}">
        <p14:creationId xmlns:p14="http://schemas.microsoft.com/office/powerpoint/2010/main" val="284042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7348186-3E9B-4C88-8F2F-0B9B8CC830AF}" type="slidenum">
              <a:rPr lang="en-US" altLang="en-US"/>
              <a:pPr/>
              <a:t>‹#›</a:t>
            </a:fld>
            <a:endParaRPr lang="en-US" altLang="en-US"/>
          </a:p>
        </p:txBody>
      </p:sp>
    </p:spTree>
    <p:extLst>
      <p:ext uri="{BB962C8B-B14F-4D97-AF65-F5344CB8AC3E}">
        <p14:creationId xmlns:p14="http://schemas.microsoft.com/office/powerpoint/2010/main" val="1151395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9B17A5D3-A9DC-41FF-949B-92D20E56A644}" type="slidenum">
              <a:rPr lang="en-US" altLang="en-US" smtClean="0"/>
              <a:pPr/>
              <a:t>‹#›</a:t>
            </a:fld>
            <a:endParaRPr lang="en-US" altLang="en-US"/>
          </a:p>
        </p:txBody>
      </p:sp>
    </p:spTree>
    <p:extLst>
      <p:ext uri="{BB962C8B-B14F-4D97-AF65-F5344CB8AC3E}">
        <p14:creationId xmlns:p14="http://schemas.microsoft.com/office/powerpoint/2010/main" val="4974641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82827A-1283-42B0-AEBA-2F78897069A3}" type="slidenum">
              <a:rPr lang="en-US" altLang="en-US"/>
              <a:pPr/>
              <a:t>‹#›</a:t>
            </a:fld>
            <a:endParaRPr lang="en-US" altLang="en-US"/>
          </a:p>
        </p:txBody>
      </p:sp>
    </p:spTree>
    <p:extLst>
      <p:ext uri="{BB962C8B-B14F-4D97-AF65-F5344CB8AC3E}">
        <p14:creationId xmlns:p14="http://schemas.microsoft.com/office/powerpoint/2010/main" val="12370879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B17A5D3-A9DC-41FF-949B-92D20E56A6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2" r:id="rId8"/>
    <p:sldLayoutId id="2147483656" r:id="rId9"/>
    <p:sldLayoutId id="2147483657" r:id="rId10"/>
    <p:sldLayoutId id="2147483658" r:id="rId11"/>
    <p:sldLayoutId id="2147483659"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64276-D4FC-4926-ADF3-E7FA84663EF9}" type="slidenum">
              <a:rPr lang="en-GB" smtClean="0"/>
              <a:t>‹#›</a:t>
            </a:fld>
            <a:endParaRPr lang="en-GB"/>
          </a:p>
        </p:txBody>
      </p:sp>
    </p:spTree>
    <p:extLst>
      <p:ext uri="{BB962C8B-B14F-4D97-AF65-F5344CB8AC3E}">
        <p14:creationId xmlns:p14="http://schemas.microsoft.com/office/powerpoint/2010/main" val="13669315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A702D-180D-4F16-BBF1-E554286E16C7}" type="slidenum">
              <a:rPr lang="en-GB" smtClean="0"/>
              <a:t>‹#›</a:t>
            </a:fld>
            <a:endParaRPr lang="en-GB"/>
          </a:p>
        </p:txBody>
      </p:sp>
    </p:spTree>
    <p:extLst>
      <p:ext uri="{BB962C8B-B14F-4D97-AF65-F5344CB8AC3E}">
        <p14:creationId xmlns:p14="http://schemas.microsoft.com/office/powerpoint/2010/main" val="31046930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A3834-D3A6-4CC4-AECA-29387AA3F774}" type="slidenum">
              <a:rPr lang="en-GB" smtClean="0"/>
              <a:t>‹#›</a:t>
            </a:fld>
            <a:endParaRPr lang="en-GB" dirty="0"/>
          </a:p>
        </p:txBody>
      </p:sp>
    </p:spTree>
    <p:extLst>
      <p:ext uri="{BB962C8B-B14F-4D97-AF65-F5344CB8AC3E}">
        <p14:creationId xmlns:p14="http://schemas.microsoft.com/office/powerpoint/2010/main" val="141274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28600" y="1108075"/>
            <a:ext cx="876299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cs-CZ" altLang="en-US" sz="4400" b="1" u="sng" dirty="0">
                <a:solidFill>
                  <a:srgbClr val="FF0000"/>
                </a:solidFill>
                <a:latin typeface="+mj-lt"/>
              </a:rPr>
              <a:t>Exam</a:t>
            </a:r>
            <a:r>
              <a:rPr lang="en-US" altLang="en-US" sz="4400" b="1" u="sng" dirty="0" err="1">
                <a:solidFill>
                  <a:srgbClr val="FF0000"/>
                </a:solidFill>
                <a:latin typeface="+mj-lt"/>
              </a:rPr>
              <a:t>ination</a:t>
            </a:r>
            <a:r>
              <a:rPr lang="cs-CZ" altLang="en-US" sz="4400" b="1" u="sng" dirty="0">
                <a:solidFill>
                  <a:srgbClr val="FF0000"/>
                </a:solidFill>
                <a:latin typeface="+mj-lt"/>
              </a:rPr>
              <a:t>s </a:t>
            </a:r>
            <a:r>
              <a:rPr lang="en-GB" altLang="en-US" sz="4400" b="1" u="sng" dirty="0" smtClean="0">
                <a:solidFill>
                  <a:srgbClr val="FF0000"/>
                </a:solidFill>
                <a:latin typeface="+mj-lt"/>
              </a:rPr>
              <a:t>of</a:t>
            </a:r>
            <a:r>
              <a:rPr lang="cs-CZ" altLang="en-US" sz="4400" b="1" u="sng" dirty="0" smtClean="0">
                <a:solidFill>
                  <a:srgbClr val="FF0000"/>
                </a:solidFill>
                <a:latin typeface="+mj-lt"/>
              </a:rPr>
              <a:t> </a:t>
            </a:r>
            <a:r>
              <a:rPr lang="en-GB" altLang="en-US" sz="4400" b="1" u="sng" dirty="0" smtClean="0">
                <a:solidFill>
                  <a:srgbClr val="FF0000"/>
                </a:solidFill>
                <a:latin typeface="+mj-lt"/>
              </a:rPr>
              <a:t>R</a:t>
            </a:r>
            <a:r>
              <a:rPr lang="cs-CZ" altLang="en-US" sz="4400" b="1" u="sng" dirty="0" smtClean="0">
                <a:solidFill>
                  <a:srgbClr val="FF0000"/>
                </a:solidFill>
                <a:latin typeface="+mj-lt"/>
              </a:rPr>
              <a:t>espiratory </a:t>
            </a:r>
            <a:r>
              <a:rPr lang="en-GB" altLang="en-US" sz="4400" b="1" u="sng" dirty="0" smtClean="0">
                <a:solidFill>
                  <a:srgbClr val="FF0000"/>
                </a:solidFill>
                <a:latin typeface="+mj-lt"/>
              </a:rPr>
              <a:t>S</a:t>
            </a:r>
            <a:r>
              <a:rPr lang="cs-CZ" altLang="en-US" sz="4400" b="1" u="sng" dirty="0" smtClean="0">
                <a:solidFill>
                  <a:srgbClr val="FF0000"/>
                </a:solidFill>
                <a:latin typeface="+mj-lt"/>
              </a:rPr>
              <a:t>ystem</a:t>
            </a:r>
            <a:endParaRPr lang="cs-CZ" altLang="en-US" sz="4400" b="1" u="sng" dirty="0">
              <a:solidFill>
                <a:srgbClr val="FF0000"/>
              </a:solidFill>
              <a:latin typeface="+mj-lt"/>
            </a:endParaRPr>
          </a:p>
          <a:p>
            <a:pPr algn="ctr"/>
            <a:endParaRPr lang="cs-CZ" altLang="en-US" sz="4400" b="1" u="sng" dirty="0">
              <a:solidFill>
                <a:srgbClr val="FF0000"/>
              </a:solidFill>
              <a:latin typeface="+mj-lt"/>
            </a:endParaRPr>
          </a:p>
          <a:p>
            <a:pPr algn="ctr"/>
            <a:r>
              <a:rPr lang="cs-CZ" altLang="en-US" sz="3600" b="1" dirty="0">
                <a:solidFill>
                  <a:schemeClr val="accent2"/>
                </a:solidFill>
                <a:latin typeface="+mj-lt"/>
              </a:rPr>
              <a:t>seminar</a:t>
            </a:r>
          </a:p>
          <a:p>
            <a:pPr algn="ctr"/>
            <a:r>
              <a:rPr lang="en-US" altLang="en-US" sz="3600" dirty="0">
                <a:solidFill>
                  <a:schemeClr val="accent2"/>
                </a:solidFill>
                <a:latin typeface="+mj-lt"/>
              </a:rPr>
              <a:t>Department of Pathological Physiology</a:t>
            </a:r>
          </a:p>
          <a:p>
            <a:pPr algn="ctr"/>
            <a:r>
              <a:rPr lang="en-US" altLang="en-US" sz="3600" dirty="0">
                <a:solidFill>
                  <a:schemeClr val="accent2"/>
                </a:solidFill>
                <a:latin typeface="+mj-lt"/>
              </a:rPr>
              <a:t>First Medical Faculty </a:t>
            </a:r>
            <a:r>
              <a:rPr lang="en-US" altLang="en-US" sz="3600" dirty="0" smtClean="0">
                <a:solidFill>
                  <a:schemeClr val="accent2"/>
                </a:solidFill>
                <a:latin typeface="+mj-lt"/>
              </a:rPr>
              <a:t>CUNI</a:t>
            </a:r>
            <a:endParaRPr lang="cs-CZ" altLang="en-US" sz="3600" dirty="0" smtClean="0">
              <a:solidFill>
                <a:schemeClr val="accent2"/>
              </a:solidFill>
              <a:latin typeface="+mj-lt"/>
            </a:endParaRPr>
          </a:p>
          <a:p>
            <a:pPr algn="ctr"/>
            <a:endParaRPr lang="cs-CZ" altLang="en-US" sz="3600" dirty="0">
              <a:solidFill>
                <a:schemeClr val="accent2"/>
              </a:solidFill>
              <a:latin typeface="+mj-lt"/>
            </a:endParaRPr>
          </a:p>
          <a:p>
            <a:pPr algn="ctr"/>
            <a:r>
              <a:rPr lang="en-GB" altLang="en-US" sz="2800" dirty="0">
                <a:solidFill>
                  <a:schemeClr val="accent2"/>
                </a:solidFill>
                <a:latin typeface="+mj-lt"/>
              </a:rPr>
              <a:t>(</a:t>
            </a:r>
            <a:r>
              <a:rPr lang="cs-CZ" altLang="en-US" sz="2800" dirty="0" smtClean="0">
                <a:solidFill>
                  <a:schemeClr val="accent2"/>
                </a:solidFill>
                <a:latin typeface="+mj-lt"/>
              </a:rPr>
              <a:t>version 25</a:t>
            </a:r>
            <a:r>
              <a:rPr lang="en-GB" altLang="en-US" sz="2800" dirty="0" smtClean="0">
                <a:solidFill>
                  <a:schemeClr val="accent2"/>
                </a:solidFill>
                <a:latin typeface="+mj-lt"/>
              </a:rPr>
              <a:t>)</a:t>
            </a:r>
            <a:endParaRPr lang="cs-CZ" altLang="en-US" sz="2800" dirty="0">
              <a:solidFill>
                <a:schemeClr val="accent2"/>
              </a:solidFill>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020763" y="1181229"/>
            <a:ext cx="6178294"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r>
              <a:rPr lang="cs-CZ" altLang="en-US" sz="2800" b="1" u="sng" dirty="0">
                <a:solidFill>
                  <a:schemeClr val="accent2"/>
                </a:solidFill>
                <a:latin typeface="+mj-lt"/>
              </a:rPr>
              <a:t>Flow volume loops</a:t>
            </a:r>
            <a:endParaRPr lang="cs-CZ" altLang="en-US" sz="2800" u="sng" dirty="0">
              <a:solidFill>
                <a:schemeClr val="accent2"/>
              </a:solidFill>
              <a:latin typeface="+mj-lt"/>
            </a:endParaRPr>
          </a:p>
          <a:p>
            <a:r>
              <a:rPr lang="cs-CZ" altLang="en-US" sz="2400" dirty="0">
                <a:latin typeface="+mj-lt"/>
              </a:rPr>
              <a:t>measurement of flow dependend on volume</a:t>
            </a:r>
          </a:p>
          <a:p>
            <a:endParaRPr lang="cs-CZ" altLang="en-US" sz="2400" dirty="0">
              <a:latin typeface="+mj-lt"/>
            </a:endParaRPr>
          </a:p>
          <a:p>
            <a:r>
              <a:rPr lang="cs-CZ" altLang="en-US" sz="2400" dirty="0">
                <a:latin typeface="+mj-lt"/>
              </a:rPr>
              <a:t>I</a:t>
            </a:r>
            <a:r>
              <a:rPr lang="cs-CZ" altLang="en-US" sz="2400" dirty="0" smtClean="0">
                <a:latin typeface="+mj-lt"/>
              </a:rPr>
              <a:t>nspiration</a:t>
            </a:r>
            <a:endParaRPr lang="cs-CZ" altLang="en-US" sz="2400" dirty="0">
              <a:latin typeface="+mj-lt"/>
            </a:endParaRPr>
          </a:p>
          <a:p>
            <a:r>
              <a:rPr lang="cs-CZ" altLang="en-US" sz="2400" dirty="0" smtClean="0">
                <a:latin typeface="+mj-lt"/>
              </a:rPr>
              <a:t>Exspiration</a:t>
            </a:r>
          </a:p>
          <a:p>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64_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43000"/>
            <a:ext cx="13144500" cy="4981575"/>
          </a:xfrm>
          <a:prstGeom prst="rect">
            <a:avLst/>
          </a:prstGeom>
          <a:noFill/>
          <a:extLst>
            <a:ext uri="{909E8E84-426E-40DD-AFC4-6F175D3DCCD1}">
              <a14:hiddenFill xmlns:a14="http://schemas.microsoft.com/office/drawing/2010/main">
                <a:solidFill>
                  <a:srgbClr val="FFFFFF"/>
                </a:solidFill>
              </a14:hiddenFill>
            </a:ext>
          </a:extLst>
        </p:spPr>
      </p:pic>
      <p:sp>
        <p:nvSpPr>
          <p:cNvPr id="14339" name="Rectangle 3"/>
          <p:cNvSpPr>
            <a:spLocks noChangeArrowheads="1"/>
          </p:cNvSpPr>
          <p:nvPr/>
        </p:nvSpPr>
        <p:spPr bwMode="auto">
          <a:xfrm>
            <a:off x="4449763" y="3257550"/>
            <a:ext cx="244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anose="02020603050405020304" pitchFamily="18" charset="0"/>
            </a:endParaRPr>
          </a:p>
        </p:txBody>
      </p:sp>
      <p:sp>
        <p:nvSpPr>
          <p:cNvPr id="14340" name="Text Box 4"/>
          <p:cNvSpPr txBox="1">
            <a:spLocks noChangeArrowheads="1"/>
          </p:cNvSpPr>
          <p:nvPr/>
        </p:nvSpPr>
        <p:spPr bwMode="auto">
          <a:xfrm>
            <a:off x="609600" y="88900"/>
            <a:ext cx="40142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400" b="1" u="sng" dirty="0">
                <a:latin typeface="+mj-lt"/>
              </a:rPr>
              <a:t>Normal flow volume </a:t>
            </a:r>
            <a:r>
              <a:rPr lang="cs-CZ" altLang="en-US" sz="2400" b="1" u="sng" dirty="0" smtClean="0">
                <a:latin typeface="+mj-lt"/>
              </a:rPr>
              <a:t>curve</a:t>
            </a:r>
          </a:p>
          <a:p>
            <a:endParaRPr lang="cs-CZ" altLang="en-US" sz="2400" b="1" u="sng"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r>
              <a:rPr lang="en-US" altLang="en-US"/>
              <a:t>Inspiratory and Expiratory flows</a:t>
            </a:r>
          </a:p>
        </p:txBody>
      </p:sp>
      <p:pic>
        <p:nvPicPr>
          <p:cNvPr id="91142" name="Picture 6" descr="http://www.doctorslounge.com/chest/procedures/550px-Flow-volume-lo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66813"/>
            <a:ext cx="6858000" cy="54244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86D82D6-7F28-46BB-819B-7741554FD2FC}"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47663" y="677277"/>
            <a:ext cx="81788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r>
              <a:rPr lang="cs-CZ" altLang="en-US" sz="2800" b="1" u="sng" dirty="0">
                <a:solidFill>
                  <a:srgbClr val="FF0000"/>
                </a:solidFill>
                <a:latin typeface="+mj-lt"/>
              </a:rPr>
              <a:t>Restrictive diseases</a:t>
            </a:r>
            <a:endParaRPr lang="cs-CZ" altLang="en-US" sz="2800" dirty="0">
              <a:solidFill>
                <a:srgbClr val="FF0000"/>
              </a:solidFill>
              <a:latin typeface="+mj-lt"/>
            </a:endParaRPr>
          </a:p>
          <a:p>
            <a:r>
              <a:rPr lang="cs-CZ" altLang="en-US" sz="2400" dirty="0">
                <a:latin typeface="+mj-lt"/>
              </a:rPr>
              <a:t>anatomical and</a:t>
            </a:r>
            <a:r>
              <a:rPr lang="cs-CZ" altLang="en-US" sz="2400" dirty="0" smtClean="0">
                <a:latin typeface="+mj-lt"/>
              </a:rPr>
              <a:t>/ or </a:t>
            </a:r>
            <a:r>
              <a:rPr lang="cs-CZ" altLang="en-US" sz="2400" dirty="0">
                <a:latin typeface="+mj-lt"/>
              </a:rPr>
              <a:t>functional loss of surface for gas exchange</a:t>
            </a:r>
          </a:p>
          <a:p>
            <a:endParaRPr lang="cs-CZ" altLang="en-US" sz="1200" u="sng" dirty="0">
              <a:latin typeface="+mj-lt"/>
            </a:endParaRPr>
          </a:p>
          <a:p>
            <a:endParaRPr lang="cs-CZ" altLang="en-US" sz="2400" dirty="0">
              <a:latin typeface="+mj-lt"/>
            </a:endParaRPr>
          </a:p>
          <a:p>
            <a:r>
              <a:rPr lang="cs-CZ" altLang="en-US" sz="2400" dirty="0">
                <a:latin typeface="+mj-lt"/>
              </a:rPr>
              <a:t>resection</a:t>
            </a:r>
          </a:p>
          <a:p>
            <a:r>
              <a:rPr lang="cs-CZ" altLang="en-US" sz="2400" dirty="0">
                <a:latin typeface="+mj-lt"/>
              </a:rPr>
              <a:t>atelectasis</a:t>
            </a:r>
          </a:p>
          <a:p>
            <a:r>
              <a:rPr lang="cs-CZ" altLang="en-US" sz="2400" dirty="0">
                <a:latin typeface="+mj-lt"/>
              </a:rPr>
              <a:t>lung edema</a:t>
            </a:r>
          </a:p>
          <a:p>
            <a:r>
              <a:rPr lang="cs-CZ" altLang="en-US" sz="2400" dirty="0">
                <a:latin typeface="+mj-lt"/>
              </a:rPr>
              <a:t>lung fibrosis</a:t>
            </a:r>
          </a:p>
          <a:p>
            <a:r>
              <a:rPr lang="cs-CZ" altLang="en-US" sz="2400" dirty="0">
                <a:latin typeface="+mj-lt"/>
              </a:rPr>
              <a:t>thoracic deformities / breathing movements</a:t>
            </a:r>
          </a:p>
          <a:p>
            <a:r>
              <a:rPr lang="cs-CZ" altLang="en-US" sz="2400" dirty="0">
                <a:latin typeface="+mj-lt"/>
              </a:rPr>
              <a:t>pneumonia</a:t>
            </a:r>
          </a:p>
          <a:p>
            <a:r>
              <a:rPr lang="cs-CZ" altLang="en-US" sz="2400" dirty="0">
                <a:latin typeface="+mj-lt"/>
              </a:rPr>
              <a:t>pneumothorax</a:t>
            </a:r>
          </a:p>
          <a:p>
            <a:endParaRPr lang="cs-CZ" altLang="en-US" sz="12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35000" y="1863725"/>
            <a:ext cx="7366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en-US" sz="2400" b="1" u="sng" dirty="0">
                <a:solidFill>
                  <a:srgbClr val="800000"/>
                </a:solidFill>
                <a:latin typeface="+mj-lt"/>
              </a:rPr>
              <a:t>Characteristics</a:t>
            </a:r>
          </a:p>
          <a:p>
            <a:r>
              <a:rPr lang="cs-CZ" altLang="en-US" sz="2400" dirty="0">
                <a:latin typeface="+mj-lt"/>
              </a:rPr>
              <a:t>- decre</a:t>
            </a:r>
            <a:r>
              <a:rPr lang="en-US" altLang="en-US" sz="2400" dirty="0">
                <a:latin typeface="+mj-lt"/>
              </a:rPr>
              <a:t>a</a:t>
            </a:r>
            <a:r>
              <a:rPr lang="cs-CZ" altLang="en-US" sz="2400" dirty="0">
                <a:latin typeface="+mj-lt"/>
              </a:rPr>
              <a:t>sed vital capacity (VC)</a:t>
            </a:r>
          </a:p>
          <a:p>
            <a:r>
              <a:rPr lang="cs-CZ" altLang="en-US" sz="2400" dirty="0">
                <a:latin typeface="+mj-lt"/>
              </a:rPr>
              <a:t>- decre</a:t>
            </a:r>
            <a:r>
              <a:rPr lang="en-US" altLang="en-US" sz="2400" dirty="0">
                <a:latin typeface="+mj-lt"/>
              </a:rPr>
              <a:t>a</a:t>
            </a:r>
            <a:r>
              <a:rPr lang="cs-CZ" altLang="en-US" sz="2400" dirty="0">
                <a:latin typeface="+mj-lt"/>
              </a:rPr>
              <a:t>sed function residual capacity (FRC)</a:t>
            </a:r>
          </a:p>
          <a:p>
            <a:r>
              <a:rPr lang="cs-CZ" altLang="en-US" sz="2400" dirty="0">
                <a:latin typeface="+mj-lt"/>
              </a:rPr>
              <a:t>- decre</a:t>
            </a:r>
            <a:r>
              <a:rPr lang="en-US" altLang="en-US" sz="2400" dirty="0">
                <a:latin typeface="+mj-lt"/>
              </a:rPr>
              <a:t>a</a:t>
            </a:r>
            <a:r>
              <a:rPr lang="cs-CZ" altLang="en-US" sz="2400" dirty="0">
                <a:latin typeface="+mj-lt"/>
              </a:rPr>
              <a:t>sed compliance</a:t>
            </a:r>
          </a:p>
          <a:p>
            <a:r>
              <a:rPr lang="cs-CZ" altLang="en-US" sz="2400" dirty="0">
                <a:latin typeface="+mj-lt"/>
              </a:rPr>
              <a:t>- normal shape of flow volume loops</a:t>
            </a:r>
          </a:p>
          <a:p>
            <a:pPr>
              <a:buFontTx/>
              <a:buChar char="-"/>
            </a:pPr>
            <a:r>
              <a:rPr lang="cs-CZ" altLang="en-US" sz="2400" dirty="0">
                <a:latin typeface="+mj-lt"/>
              </a:rPr>
              <a:t> more negative intrapleural pressure during inspiration</a:t>
            </a:r>
          </a:p>
          <a:p>
            <a:pPr>
              <a:buFontTx/>
              <a:buChar char="-"/>
            </a:pPr>
            <a:r>
              <a:rPr lang="cs-CZ" altLang="en-US" sz="2400" dirty="0">
                <a:latin typeface="+mj-lt"/>
              </a:rPr>
              <a:t> increased in pulmonary vascular resistance</a:t>
            </a:r>
          </a:p>
          <a:p>
            <a:r>
              <a:rPr lang="cs-CZ" altLang="en-US" sz="2400" dirty="0">
                <a:latin typeface="+mj-lt"/>
              </a:rPr>
              <a:t>- hypoxemia</a:t>
            </a:r>
          </a:p>
          <a:p>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pirogramrestric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6908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1789113" y="512763"/>
            <a:ext cx="4499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en-US" sz="2400" dirty="0">
                <a:latin typeface="+mj-lt"/>
              </a:rPr>
              <a:t>Spirogram - </a:t>
            </a:r>
            <a:r>
              <a:rPr lang="cs-CZ" altLang="en-US" sz="2400" b="1" dirty="0">
                <a:solidFill>
                  <a:srgbClr val="FF0000"/>
                </a:solidFill>
                <a:latin typeface="+mj-lt"/>
              </a:rPr>
              <a:t>restrictive</a:t>
            </a:r>
            <a:r>
              <a:rPr lang="cs-CZ" altLang="en-US" sz="2400" dirty="0">
                <a:latin typeface="+mj-lt"/>
              </a:rPr>
              <a:t> </a:t>
            </a:r>
            <a:r>
              <a:rPr lang="cs-CZ" altLang="en-US" sz="2400" dirty="0" smtClean="0">
                <a:latin typeface="+mj-lt"/>
              </a:rPr>
              <a:t>disease</a:t>
            </a:r>
            <a:endParaRPr lang="en-GB" altLang="en-US" sz="2400" dirty="0" smtClean="0">
              <a:latin typeface="+mj-lt"/>
            </a:endParaRPr>
          </a:p>
          <a:p>
            <a:pPr eaLnBrk="0" hangingPunct="0"/>
            <a:endParaRPr lang="cs-CZ" altLang="en-US" sz="2400" dirty="0">
              <a:latin typeface="+mj-lt"/>
            </a:endParaRPr>
          </a:p>
        </p:txBody>
      </p:sp>
      <p:sp>
        <p:nvSpPr>
          <p:cNvPr id="19460" name="AutoShape 4"/>
          <p:cNvSpPr>
            <a:spLocks noChangeArrowheads="1"/>
          </p:cNvSpPr>
          <p:nvPr/>
        </p:nvSpPr>
        <p:spPr bwMode="auto">
          <a:xfrm>
            <a:off x="304800" y="4191000"/>
            <a:ext cx="917575" cy="215900"/>
          </a:xfrm>
          <a:prstGeom prst="rightArrow">
            <a:avLst>
              <a:gd name="adj1" fmla="val 50000"/>
              <a:gd name="adj2" fmla="val 10625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35000" y="504280"/>
            <a:ext cx="7777163"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r>
              <a:rPr lang="cs-CZ" altLang="en-US" sz="2800" b="1" u="sng" dirty="0">
                <a:solidFill>
                  <a:srgbClr val="FF0000"/>
                </a:solidFill>
                <a:latin typeface="+mj-lt"/>
              </a:rPr>
              <a:t>Obstructive diseases</a:t>
            </a:r>
          </a:p>
          <a:p>
            <a:endParaRPr lang="cs-CZ" altLang="en-US" sz="2400" dirty="0">
              <a:solidFill>
                <a:srgbClr val="FF0000"/>
              </a:solidFill>
              <a:latin typeface="+mj-lt"/>
            </a:endParaRPr>
          </a:p>
          <a:p>
            <a:r>
              <a:rPr lang="cs-CZ" altLang="en-US" sz="2400" dirty="0">
                <a:latin typeface="+mj-lt"/>
              </a:rPr>
              <a:t>increased resistance of airways</a:t>
            </a:r>
          </a:p>
          <a:p>
            <a:r>
              <a:rPr lang="cs-CZ" altLang="en-US" sz="2400" dirty="0">
                <a:latin typeface="+mj-lt"/>
              </a:rPr>
              <a:t>intrathoracic</a:t>
            </a:r>
          </a:p>
          <a:p>
            <a:r>
              <a:rPr lang="cs-CZ" altLang="en-US" sz="2400" dirty="0">
                <a:latin typeface="+mj-lt"/>
              </a:rPr>
              <a:t>extrathoracic</a:t>
            </a:r>
          </a:p>
          <a:p>
            <a:endParaRPr lang="cs-CZ" altLang="en-US" sz="2400" u="sng" dirty="0">
              <a:latin typeface="+mj-lt"/>
            </a:endParaRPr>
          </a:p>
          <a:p>
            <a:r>
              <a:rPr lang="cs-CZ" altLang="en-US" sz="2400" b="1" u="sng" dirty="0">
                <a:solidFill>
                  <a:schemeClr val="accent2"/>
                </a:solidFill>
                <a:latin typeface="+mj-lt"/>
              </a:rPr>
              <a:t>Asthma bronchiale /COPD</a:t>
            </a:r>
            <a:endParaRPr lang="cs-CZ" altLang="en-US" sz="2400" b="1" dirty="0">
              <a:solidFill>
                <a:schemeClr val="accent2"/>
              </a:solidFill>
              <a:latin typeface="+mj-lt"/>
            </a:endParaRPr>
          </a:p>
          <a:p>
            <a:r>
              <a:rPr lang="cs-CZ" altLang="en-US" sz="2400" dirty="0">
                <a:latin typeface="+mj-lt"/>
              </a:rPr>
              <a:t>- intrathoracic</a:t>
            </a:r>
          </a:p>
          <a:p>
            <a:r>
              <a:rPr lang="cs-CZ" altLang="en-US" sz="2400" dirty="0">
                <a:latin typeface="+mj-lt"/>
              </a:rPr>
              <a:t>- expiratory obstruction</a:t>
            </a:r>
          </a:p>
          <a:p>
            <a:r>
              <a:rPr lang="cs-CZ" altLang="en-US" sz="2400" dirty="0">
                <a:latin typeface="+mj-lt"/>
              </a:rPr>
              <a:t>- decreased FVC</a:t>
            </a:r>
          </a:p>
          <a:p>
            <a:r>
              <a:rPr lang="cs-CZ" altLang="en-US" sz="2400" dirty="0">
                <a:latin typeface="+mj-lt"/>
              </a:rPr>
              <a:t>- decreased FEV1  </a:t>
            </a:r>
          </a:p>
          <a:p>
            <a:r>
              <a:rPr lang="cs-CZ" altLang="en-US" sz="2400" dirty="0">
                <a:latin typeface="+mj-lt"/>
              </a:rPr>
              <a:t>- decreased FEF</a:t>
            </a:r>
            <a:r>
              <a:rPr lang="cs-CZ" altLang="en-US" sz="2400" baseline="-25000" dirty="0">
                <a:latin typeface="+mj-lt"/>
              </a:rPr>
              <a:t>25-75%</a:t>
            </a:r>
            <a:endParaRPr lang="cs-CZ" altLang="en-US" sz="2400" dirty="0">
              <a:latin typeface="+mj-lt"/>
            </a:endParaRPr>
          </a:p>
          <a:p>
            <a:pPr>
              <a:buFontTx/>
              <a:buChar char="-"/>
            </a:pPr>
            <a:r>
              <a:rPr lang="cs-CZ" altLang="en-US" sz="2400" dirty="0">
                <a:latin typeface="+mj-lt"/>
              </a:rPr>
              <a:t>decreased </a:t>
            </a:r>
            <a:r>
              <a:rPr lang="cs-CZ" altLang="en-US" sz="2400" dirty="0" smtClean="0">
                <a:latin typeface="+mj-lt"/>
              </a:rPr>
              <a:t>PEFR</a:t>
            </a:r>
            <a:endParaRPr lang="en-GB" altLang="en-US" sz="2400" dirty="0" smtClean="0">
              <a:latin typeface="+mj-lt"/>
            </a:endParaRPr>
          </a:p>
          <a:p>
            <a:endParaRPr lang="cs-CZ" altLang="en-US" sz="2400" dirty="0">
              <a:latin typeface="+mj-lt"/>
            </a:endParaRPr>
          </a:p>
          <a:p>
            <a:r>
              <a:rPr lang="cs-CZ" altLang="en-US" sz="2400" dirty="0">
                <a:latin typeface="+mj-lt"/>
              </a:rPr>
              <a:t>flow volume curve </a:t>
            </a: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pirogramobst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7721600" cy="4545013"/>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p:cNvSpPr txBox="1">
            <a:spLocks noChangeArrowheads="1"/>
          </p:cNvSpPr>
          <p:nvPr/>
        </p:nvSpPr>
        <p:spPr bwMode="auto">
          <a:xfrm>
            <a:off x="381000" y="381000"/>
            <a:ext cx="46858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en-US" sz="2400" dirty="0">
                <a:latin typeface="+mj-lt"/>
              </a:rPr>
              <a:t>Spirogram - </a:t>
            </a:r>
            <a:r>
              <a:rPr lang="cs-CZ" altLang="en-US" sz="2400" b="1" dirty="0">
                <a:solidFill>
                  <a:srgbClr val="FF0000"/>
                </a:solidFill>
                <a:latin typeface="+mj-lt"/>
              </a:rPr>
              <a:t>obstructive</a:t>
            </a:r>
            <a:r>
              <a:rPr lang="cs-CZ" altLang="en-US" sz="2400" dirty="0">
                <a:latin typeface="+mj-lt"/>
              </a:rPr>
              <a:t> disease</a:t>
            </a:r>
          </a:p>
        </p:txBody>
      </p:sp>
      <p:sp>
        <p:nvSpPr>
          <p:cNvPr id="22532" name="AutoShape 4"/>
          <p:cNvSpPr>
            <a:spLocks noChangeArrowheads="1"/>
          </p:cNvSpPr>
          <p:nvPr/>
        </p:nvSpPr>
        <p:spPr bwMode="auto">
          <a:xfrm>
            <a:off x="914400" y="4953000"/>
            <a:ext cx="915988" cy="214313"/>
          </a:xfrm>
          <a:prstGeom prst="rightArrow">
            <a:avLst>
              <a:gd name="adj1" fmla="val 50000"/>
              <a:gd name="adj2" fmla="val 10685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3" name="AutoShape 5"/>
          <p:cNvSpPr>
            <a:spLocks noChangeArrowheads="1"/>
          </p:cNvSpPr>
          <p:nvPr/>
        </p:nvSpPr>
        <p:spPr bwMode="auto">
          <a:xfrm>
            <a:off x="4114800" y="2971800"/>
            <a:ext cx="915988" cy="215900"/>
          </a:xfrm>
          <a:prstGeom prst="rightArrow">
            <a:avLst>
              <a:gd name="adj1" fmla="val 50000"/>
              <a:gd name="adj2" fmla="val 10606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34" name="Text Box 6"/>
          <p:cNvSpPr txBox="1">
            <a:spLocks noChangeArrowheads="1"/>
          </p:cNvSpPr>
          <p:nvPr/>
        </p:nvSpPr>
        <p:spPr bwMode="auto">
          <a:xfrm>
            <a:off x="5410200" y="381000"/>
            <a:ext cx="2714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800" b="1">
                <a:solidFill>
                  <a:srgbClr val="FF0000"/>
                </a:solidFill>
              </a:rPr>
              <a:t>Ast</a:t>
            </a:r>
            <a:r>
              <a:rPr lang="en-US" altLang="en-US" sz="2800" b="1">
                <a:solidFill>
                  <a:srgbClr val="FF0000"/>
                </a:solidFill>
              </a:rPr>
              <a:t>h</a:t>
            </a:r>
            <a:r>
              <a:rPr lang="cs-CZ" altLang="en-US" sz="2800" b="1">
                <a:solidFill>
                  <a:srgbClr val="FF0000"/>
                </a:solidFill>
              </a:rPr>
              <a:t>ma, COP</a:t>
            </a:r>
            <a:r>
              <a:rPr lang="en-US" altLang="en-US" sz="2800" b="1">
                <a:solidFill>
                  <a:srgbClr val="FF0000"/>
                </a:solidFill>
              </a:rPr>
              <a:t>D</a:t>
            </a:r>
            <a:endParaRPr lang="cs-CZ" altLang="en-US" sz="2800" b="1">
              <a:solidFill>
                <a:srgbClr val="FF0000"/>
              </a:solidFill>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35000" y="375275"/>
            <a:ext cx="7659688"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49263" algn="r"/>
                <a:tab pos="2636838" algn="ctr"/>
                <a:tab pos="5273675" algn="r"/>
              </a:tabLst>
              <a:defRPr>
                <a:solidFill>
                  <a:schemeClr val="tx1"/>
                </a:solidFill>
                <a:latin typeface="Arial" panose="020B0604020202020204" pitchFamily="34" charset="0"/>
              </a:defRPr>
            </a:lvl1pPr>
            <a:lvl2pPr>
              <a:tabLst>
                <a:tab pos="449263" algn="r"/>
                <a:tab pos="2636838" algn="ctr"/>
                <a:tab pos="5273675" algn="r"/>
              </a:tabLst>
              <a:defRPr>
                <a:solidFill>
                  <a:schemeClr val="tx1"/>
                </a:solidFill>
                <a:latin typeface="Arial" panose="020B0604020202020204" pitchFamily="34" charset="0"/>
              </a:defRPr>
            </a:lvl2pPr>
            <a:lvl3pPr>
              <a:tabLst>
                <a:tab pos="449263" algn="r"/>
                <a:tab pos="2636838" algn="ctr"/>
                <a:tab pos="5273675" algn="r"/>
              </a:tabLst>
              <a:defRPr>
                <a:solidFill>
                  <a:schemeClr val="tx1"/>
                </a:solidFill>
                <a:latin typeface="Arial" panose="020B0604020202020204" pitchFamily="34" charset="0"/>
              </a:defRPr>
            </a:lvl3pPr>
            <a:lvl4pPr>
              <a:tabLst>
                <a:tab pos="449263" algn="r"/>
                <a:tab pos="2636838" algn="ctr"/>
                <a:tab pos="5273675" algn="r"/>
              </a:tabLst>
              <a:defRPr>
                <a:solidFill>
                  <a:schemeClr val="tx1"/>
                </a:solidFill>
                <a:latin typeface="Arial" panose="020B0604020202020204" pitchFamily="34" charset="0"/>
              </a:defRPr>
            </a:lvl4pPr>
            <a:lvl5pPr>
              <a:tabLst>
                <a:tab pos="449263" algn="r"/>
                <a:tab pos="2636838" algn="ctr"/>
                <a:tab pos="5273675" algn="r"/>
              </a:tabLst>
              <a:defRPr>
                <a:solidFill>
                  <a:schemeClr val="tx1"/>
                </a:solidFill>
                <a:latin typeface="Arial" panose="020B0604020202020204" pitchFamily="34" charset="0"/>
              </a:defRPr>
            </a:lvl5pPr>
            <a:lvl6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6pPr>
            <a:lvl7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7pPr>
            <a:lvl8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8pPr>
            <a:lvl9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9pPr>
          </a:lstStyle>
          <a:p>
            <a:r>
              <a:rPr lang="cs-CZ" altLang="en-US" sz="2400" b="1" u="sng" dirty="0">
                <a:solidFill>
                  <a:schemeClr val="accent2"/>
                </a:solidFill>
                <a:latin typeface="+mj-lt"/>
              </a:rPr>
              <a:t>Evaluation of </a:t>
            </a:r>
            <a:r>
              <a:rPr lang="cs-CZ" altLang="en-US" sz="2400" b="1" u="sng" dirty="0" smtClean="0">
                <a:solidFill>
                  <a:schemeClr val="accent2"/>
                </a:solidFill>
                <a:latin typeface="+mj-lt"/>
              </a:rPr>
              <a:t>F</a:t>
            </a:r>
            <a:r>
              <a:rPr lang="en-GB" altLang="en-US" sz="2400" b="1" u="sng" dirty="0" smtClean="0">
                <a:solidFill>
                  <a:schemeClr val="accent2"/>
                </a:solidFill>
                <a:latin typeface="+mj-lt"/>
              </a:rPr>
              <a:t>low </a:t>
            </a:r>
            <a:r>
              <a:rPr lang="cs-CZ" altLang="en-US" sz="2400" b="1" u="sng" dirty="0" smtClean="0">
                <a:solidFill>
                  <a:schemeClr val="accent2"/>
                </a:solidFill>
                <a:latin typeface="+mj-lt"/>
              </a:rPr>
              <a:t>V</a:t>
            </a:r>
            <a:r>
              <a:rPr lang="en-GB" altLang="en-US" sz="2400" b="1" u="sng" dirty="0" err="1" smtClean="0">
                <a:solidFill>
                  <a:schemeClr val="accent2"/>
                </a:solidFill>
                <a:latin typeface="+mj-lt"/>
              </a:rPr>
              <a:t>olume</a:t>
            </a:r>
            <a:r>
              <a:rPr lang="en-GB" altLang="en-US" sz="2400" b="1" u="sng" dirty="0" smtClean="0">
                <a:solidFill>
                  <a:schemeClr val="accent2"/>
                </a:solidFill>
                <a:latin typeface="+mj-lt"/>
              </a:rPr>
              <a:t> </a:t>
            </a:r>
            <a:r>
              <a:rPr lang="cs-CZ" altLang="en-US" sz="2400" b="1" u="sng" dirty="0" smtClean="0">
                <a:solidFill>
                  <a:schemeClr val="accent2"/>
                </a:solidFill>
                <a:latin typeface="+mj-lt"/>
              </a:rPr>
              <a:t>C</a:t>
            </a:r>
            <a:r>
              <a:rPr lang="en-GB" altLang="en-US" sz="2400" b="1" u="sng" dirty="0" err="1" smtClean="0">
                <a:solidFill>
                  <a:schemeClr val="accent2"/>
                </a:solidFill>
                <a:latin typeface="+mj-lt"/>
              </a:rPr>
              <a:t>urve</a:t>
            </a:r>
            <a:endParaRPr lang="cs-CZ" altLang="en-US" sz="2400" dirty="0">
              <a:solidFill>
                <a:schemeClr val="accent2"/>
              </a:solidFill>
              <a:latin typeface="+mj-lt"/>
            </a:endParaRPr>
          </a:p>
          <a:p>
            <a:endParaRPr lang="cs-CZ" altLang="en-US" sz="2400" dirty="0">
              <a:latin typeface="+mj-lt"/>
            </a:endParaRPr>
          </a:p>
          <a:p>
            <a:r>
              <a:rPr lang="cs-CZ" altLang="en-US" sz="2400" dirty="0">
                <a:latin typeface="+mj-lt"/>
              </a:rPr>
              <a:t>1. </a:t>
            </a:r>
            <a:r>
              <a:rPr lang="cs-CZ" altLang="en-US" sz="2400" b="1" i="1" dirty="0">
                <a:latin typeface="+mj-lt"/>
              </a:rPr>
              <a:t>peak</a:t>
            </a:r>
            <a:r>
              <a:rPr lang="en-US" altLang="en-US" sz="2400" b="1" i="1" dirty="0">
                <a:latin typeface="+mj-lt"/>
              </a:rPr>
              <a:t>-</a:t>
            </a:r>
            <a:r>
              <a:rPr lang="cs-CZ" altLang="en-US" sz="2400" b="1" i="1" dirty="0">
                <a:latin typeface="+mj-lt"/>
              </a:rPr>
              <a:t>flow</a:t>
            </a:r>
            <a:r>
              <a:rPr lang="en-US" altLang="en-US" sz="2400" b="1" i="1" dirty="0">
                <a:latin typeface="+mj-lt"/>
              </a:rPr>
              <a:t>-</a:t>
            </a:r>
            <a:r>
              <a:rPr lang="cs-CZ" altLang="en-US" sz="2400" b="1" i="1" dirty="0">
                <a:latin typeface="+mj-lt"/>
              </a:rPr>
              <a:t>metry</a:t>
            </a:r>
            <a:r>
              <a:rPr lang="cs-CZ" altLang="en-US" sz="2400" dirty="0">
                <a:latin typeface="+mj-lt"/>
              </a:rPr>
              <a:t> (PEF)</a:t>
            </a:r>
          </a:p>
          <a:p>
            <a:r>
              <a:rPr lang="cs-CZ" altLang="en-US" sz="2400" dirty="0">
                <a:latin typeface="+mj-lt"/>
              </a:rPr>
              <a:t>2. measurement of </a:t>
            </a:r>
            <a:r>
              <a:rPr lang="cs-CZ" altLang="en-US" sz="2400" b="1" i="1" dirty="0">
                <a:latin typeface="+mj-lt"/>
              </a:rPr>
              <a:t>expired volume </a:t>
            </a:r>
            <a:r>
              <a:rPr lang="cs-CZ" altLang="en-US" sz="2400" dirty="0">
                <a:latin typeface="+mj-lt"/>
              </a:rPr>
              <a:t>in different time intervals, mainly in 1 sec (FEV1)</a:t>
            </a:r>
          </a:p>
          <a:p>
            <a:r>
              <a:rPr lang="cs-CZ" altLang="en-US" sz="2400" dirty="0">
                <a:latin typeface="+mj-lt"/>
              </a:rPr>
              <a:t>3. </a:t>
            </a:r>
            <a:r>
              <a:rPr lang="cs-CZ" altLang="en-US" sz="2400" b="1" i="1" dirty="0">
                <a:latin typeface="+mj-lt"/>
              </a:rPr>
              <a:t>relation of expired flow to volume</a:t>
            </a:r>
          </a:p>
          <a:p>
            <a:r>
              <a:rPr lang="cs-CZ" altLang="en-US" sz="2400" dirty="0">
                <a:latin typeface="+mj-lt"/>
              </a:rPr>
              <a:t>a) mean expiratory flow 25-75 % FVC (FEF</a:t>
            </a:r>
            <a:r>
              <a:rPr lang="cs-CZ" altLang="en-US" sz="2400" baseline="-25000" dirty="0">
                <a:latin typeface="+mj-lt"/>
              </a:rPr>
              <a:t>25-75</a:t>
            </a:r>
            <a:r>
              <a:rPr lang="cs-CZ" altLang="en-US" sz="2400" dirty="0">
                <a:latin typeface="+mj-lt"/>
              </a:rPr>
              <a:t>, FMF)</a:t>
            </a:r>
          </a:p>
          <a:p>
            <a:r>
              <a:rPr lang="cs-CZ" altLang="en-US" sz="2400" dirty="0">
                <a:latin typeface="+mj-lt"/>
              </a:rPr>
              <a:t>b) mean expiratory flow in any point of FVC (MEF</a:t>
            </a:r>
            <a:r>
              <a:rPr lang="cs-CZ" altLang="en-US" sz="2400" baseline="-25000" dirty="0">
                <a:latin typeface="+mj-lt"/>
              </a:rPr>
              <a:t>25,50,75</a:t>
            </a:r>
            <a:r>
              <a:rPr lang="cs-CZ" altLang="en-US" sz="2400" dirty="0">
                <a:latin typeface="+mj-lt"/>
              </a:rPr>
              <a:t>)</a:t>
            </a:r>
          </a:p>
          <a:p>
            <a:endParaRPr lang="cs-CZ" altLang="en-US" sz="2400" dirty="0">
              <a:latin typeface="+mj-lt"/>
            </a:endParaRPr>
          </a:p>
          <a:p>
            <a:r>
              <a:rPr lang="cs-CZ" altLang="en-US" sz="2400" dirty="0">
                <a:latin typeface="+mj-lt"/>
              </a:rPr>
              <a:t>Values from </a:t>
            </a:r>
            <a:r>
              <a:rPr lang="cs-CZ" altLang="en-US" sz="2400" b="1" i="1" dirty="0">
                <a:solidFill>
                  <a:srgbClr val="800000"/>
                </a:solidFill>
                <a:latin typeface="+mj-lt"/>
              </a:rPr>
              <a:t>initial</a:t>
            </a:r>
            <a:r>
              <a:rPr lang="cs-CZ" altLang="en-US" sz="2400" dirty="0">
                <a:latin typeface="+mj-lt"/>
              </a:rPr>
              <a:t> phases of expiration depend on maximal effort of pacient</a:t>
            </a:r>
          </a:p>
          <a:p>
            <a:r>
              <a:rPr lang="cs-CZ" altLang="en-US" sz="2400" dirty="0">
                <a:latin typeface="+mj-lt"/>
              </a:rPr>
              <a:t>changes of extrathoracic airways </a:t>
            </a:r>
          </a:p>
          <a:p>
            <a:endParaRPr lang="cs-CZ" altLang="en-US" sz="2400" dirty="0">
              <a:latin typeface="+mj-lt"/>
            </a:endParaRPr>
          </a:p>
          <a:p>
            <a:r>
              <a:rPr lang="cs-CZ" altLang="en-US" sz="2400" dirty="0">
                <a:latin typeface="+mj-lt"/>
              </a:rPr>
              <a:t>Values from </a:t>
            </a:r>
            <a:r>
              <a:rPr lang="cs-CZ" altLang="en-US" sz="2400" b="1" i="1" dirty="0">
                <a:solidFill>
                  <a:srgbClr val="800000"/>
                </a:solidFill>
                <a:latin typeface="+mj-lt"/>
              </a:rPr>
              <a:t>later</a:t>
            </a:r>
            <a:r>
              <a:rPr lang="cs-CZ" altLang="en-US" sz="2400" dirty="0">
                <a:latin typeface="+mj-lt"/>
              </a:rPr>
              <a:t> phases of expiration depend on mechanical lung </a:t>
            </a:r>
            <a:r>
              <a:rPr lang="cs-CZ" altLang="en-US" sz="2400" dirty="0" smtClean="0">
                <a:latin typeface="+mj-lt"/>
              </a:rPr>
              <a:t>properties</a:t>
            </a:r>
            <a:endParaRPr lang="cs-CZ" altLang="en-US" sz="2400" dirty="0">
              <a:latin typeface="+mj-lt"/>
            </a:endParaRPr>
          </a:p>
          <a:p>
            <a:pPr eaLnBrk="0" hangingPunct="0"/>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0" y="3257550"/>
            <a:ext cx="2460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49263" algn="r"/>
                <a:tab pos="2636838" algn="ctr"/>
                <a:tab pos="5273675" algn="r"/>
              </a:tabLst>
              <a:defRPr>
                <a:solidFill>
                  <a:schemeClr val="tx1"/>
                </a:solidFill>
                <a:latin typeface="Arial" panose="020B0604020202020204" pitchFamily="34" charset="0"/>
              </a:defRPr>
            </a:lvl1pPr>
            <a:lvl2pPr>
              <a:tabLst>
                <a:tab pos="449263" algn="r"/>
                <a:tab pos="2636838" algn="ctr"/>
                <a:tab pos="5273675" algn="r"/>
              </a:tabLst>
              <a:defRPr>
                <a:solidFill>
                  <a:schemeClr val="tx1"/>
                </a:solidFill>
                <a:latin typeface="Arial" panose="020B0604020202020204" pitchFamily="34" charset="0"/>
              </a:defRPr>
            </a:lvl2pPr>
            <a:lvl3pPr>
              <a:tabLst>
                <a:tab pos="449263" algn="r"/>
                <a:tab pos="2636838" algn="ctr"/>
                <a:tab pos="5273675" algn="r"/>
              </a:tabLst>
              <a:defRPr>
                <a:solidFill>
                  <a:schemeClr val="tx1"/>
                </a:solidFill>
                <a:latin typeface="Arial" panose="020B0604020202020204" pitchFamily="34" charset="0"/>
              </a:defRPr>
            </a:lvl3pPr>
            <a:lvl4pPr>
              <a:tabLst>
                <a:tab pos="449263" algn="r"/>
                <a:tab pos="2636838" algn="ctr"/>
                <a:tab pos="5273675" algn="r"/>
              </a:tabLst>
              <a:defRPr>
                <a:solidFill>
                  <a:schemeClr val="tx1"/>
                </a:solidFill>
                <a:latin typeface="Arial" panose="020B0604020202020204" pitchFamily="34" charset="0"/>
              </a:defRPr>
            </a:lvl4pPr>
            <a:lvl5pPr>
              <a:tabLst>
                <a:tab pos="449263" algn="r"/>
                <a:tab pos="2636838" algn="ctr"/>
                <a:tab pos="5273675" algn="r"/>
              </a:tabLst>
              <a:defRPr>
                <a:solidFill>
                  <a:schemeClr val="tx1"/>
                </a:solidFill>
                <a:latin typeface="Arial" panose="020B0604020202020204" pitchFamily="34" charset="0"/>
              </a:defRPr>
            </a:lvl5pPr>
            <a:lvl6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6pPr>
            <a:lvl7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7pPr>
            <a:lvl8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8pPr>
            <a:lvl9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9pPr>
          </a:lstStyle>
          <a:p>
            <a:pPr eaLnBrk="0" hangingPunct="0"/>
            <a:endParaRPr lang="en-US" altLang="en-US" sz="2400">
              <a:latin typeface="Times New Roman" panose="02020603050405020304" pitchFamily="18" charset="0"/>
            </a:endParaRPr>
          </a:p>
        </p:txBody>
      </p:sp>
      <p:sp>
        <p:nvSpPr>
          <p:cNvPr id="24579" name="Rectangle 3"/>
          <p:cNvSpPr>
            <a:spLocks noChangeArrowheads="1"/>
          </p:cNvSpPr>
          <p:nvPr/>
        </p:nvSpPr>
        <p:spPr bwMode="auto">
          <a:xfrm>
            <a:off x="827088" y="442943"/>
            <a:ext cx="69723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49263" algn="r"/>
                <a:tab pos="2636838" algn="ctr"/>
                <a:tab pos="5273675" algn="r"/>
              </a:tabLst>
              <a:defRPr>
                <a:solidFill>
                  <a:schemeClr val="tx1"/>
                </a:solidFill>
                <a:latin typeface="Arial" panose="020B0604020202020204" pitchFamily="34" charset="0"/>
              </a:defRPr>
            </a:lvl1pPr>
            <a:lvl2pPr>
              <a:tabLst>
                <a:tab pos="449263" algn="r"/>
                <a:tab pos="2636838" algn="ctr"/>
                <a:tab pos="5273675" algn="r"/>
              </a:tabLst>
              <a:defRPr>
                <a:solidFill>
                  <a:schemeClr val="tx1"/>
                </a:solidFill>
                <a:latin typeface="Arial" panose="020B0604020202020204" pitchFamily="34" charset="0"/>
              </a:defRPr>
            </a:lvl2pPr>
            <a:lvl3pPr>
              <a:tabLst>
                <a:tab pos="449263" algn="r"/>
                <a:tab pos="2636838" algn="ctr"/>
                <a:tab pos="5273675" algn="r"/>
              </a:tabLst>
              <a:defRPr>
                <a:solidFill>
                  <a:schemeClr val="tx1"/>
                </a:solidFill>
                <a:latin typeface="Arial" panose="020B0604020202020204" pitchFamily="34" charset="0"/>
              </a:defRPr>
            </a:lvl3pPr>
            <a:lvl4pPr>
              <a:tabLst>
                <a:tab pos="449263" algn="r"/>
                <a:tab pos="2636838" algn="ctr"/>
                <a:tab pos="5273675" algn="r"/>
              </a:tabLst>
              <a:defRPr>
                <a:solidFill>
                  <a:schemeClr val="tx1"/>
                </a:solidFill>
                <a:latin typeface="Arial" panose="020B0604020202020204" pitchFamily="34" charset="0"/>
              </a:defRPr>
            </a:lvl4pPr>
            <a:lvl5pPr>
              <a:tabLst>
                <a:tab pos="449263" algn="r"/>
                <a:tab pos="2636838" algn="ctr"/>
                <a:tab pos="5273675" algn="r"/>
              </a:tabLst>
              <a:defRPr>
                <a:solidFill>
                  <a:schemeClr val="tx1"/>
                </a:solidFill>
                <a:latin typeface="Arial" panose="020B0604020202020204" pitchFamily="34" charset="0"/>
              </a:defRPr>
            </a:lvl5pPr>
            <a:lvl6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6pPr>
            <a:lvl7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7pPr>
            <a:lvl8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8pPr>
            <a:lvl9pPr fontAlgn="base">
              <a:spcBef>
                <a:spcPct val="0"/>
              </a:spcBef>
              <a:spcAft>
                <a:spcPct val="0"/>
              </a:spcAft>
              <a:tabLst>
                <a:tab pos="449263" algn="r"/>
                <a:tab pos="2636838" algn="ctr"/>
                <a:tab pos="5273675" algn="r"/>
              </a:tabLst>
              <a:defRPr>
                <a:solidFill>
                  <a:schemeClr val="tx1"/>
                </a:solidFill>
                <a:latin typeface="Arial" panose="020B0604020202020204" pitchFamily="34" charset="0"/>
              </a:defRPr>
            </a:lvl9pPr>
          </a:lstStyle>
          <a:p>
            <a:r>
              <a:rPr lang="cs-CZ" altLang="en-US" sz="2400" dirty="0">
                <a:latin typeface="+mj-lt"/>
              </a:rPr>
              <a:t>Evaluation of  </a:t>
            </a:r>
            <a:r>
              <a:rPr lang="cs-CZ" altLang="en-US" sz="2400" b="1" i="1" dirty="0">
                <a:solidFill>
                  <a:srgbClr val="800000"/>
                </a:solidFill>
                <a:latin typeface="+mj-lt"/>
              </a:rPr>
              <a:t>shape</a:t>
            </a:r>
            <a:r>
              <a:rPr lang="cs-CZ" altLang="en-US" sz="2400" b="1" i="1" dirty="0">
                <a:solidFill>
                  <a:srgbClr val="C00000"/>
                </a:solidFill>
                <a:latin typeface="+mj-lt"/>
              </a:rPr>
              <a:t> </a:t>
            </a:r>
            <a:r>
              <a:rPr lang="cs-CZ" altLang="en-US" sz="2400" dirty="0">
                <a:latin typeface="+mj-lt"/>
              </a:rPr>
              <a:t>of expiration curve</a:t>
            </a:r>
          </a:p>
          <a:p>
            <a:r>
              <a:rPr lang="cs-CZ" altLang="en-US" sz="2400" dirty="0">
                <a:latin typeface="+mj-lt"/>
              </a:rPr>
              <a:t>maximal flow is in approx. 80 % of FVC</a:t>
            </a:r>
          </a:p>
          <a:p>
            <a:endParaRPr lang="cs-CZ" altLang="en-US" sz="2400" dirty="0">
              <a:latin typeface="+mj-lt"/>
            </a:endParaRPr>
          </a:p>
          <a:p>
            <a:r>
              <a:rPr lang="cs-CZ" altLang="en-US" sz="2400" dirty="0">
                <a:latin typeface="+mj-lt"/>
              </a:rPr>
              <a:t>100–75 %: part </a:t>
            </a:r>
            <a:r>
              <a:rPr lang="cs-CZ" altLang="en-US" sz="2400" b="1" i="1" dirty="0">
                <a:solidFill>
                  <a:srgbClr val="800000"/>
                </a:solidFill>
                <a:latin typeface="+mj-lt"/>
              </a:rPr>
              <a:t>dependent</a:t>
            </a:r>
            <a:r>
              <a:rPr lang="cs-CZ" altLang="en-US" sz="2400" dirty="0">
                <a:latin typeface="+mj-lt"/>
              </a:rPr>
              <a:t> on expiratory effort (velocity and muscular effort)</a:t>
            </a:r>
          </a:p>
          <a:p>
            <a:endParaRPr lang="cs-CZ" altLang="en-US" sz="2400" dirty="0">
              <a:latin typeface="+mj-lt"/>
            </a:endParaRPr>
          </a:p>
          <a:p>
            <a:r>
              <a:rPr lang="cs-CZ" altLang="en-US" sz="2400" dirty="0">
                <a:latin typeface="+mj-lt"/>
              </a:rPr>
              <a:t>75–15 %: part </a:t>
            </a:r>
            <a:r>
              <a:rPr lang="cs-CZ" altLang="en-US" sz="2400" b="1" i="1" dirty="0">
                <a:solidFill>
                  <a:srgbClr val="800000"/>
                </a:solidFill>
                <a:latin typeface="+mj-lt"/>
              </a:rPr>
              <a:t>independent</a:t>
            </a:r>
            <a:r>
              <a:rPr lang="cs-CZ" altLang="en-US" sz="2400" dirty="0">
                <a:latin typeface="+mj-lt"/>
              </a:rPr>
              <a:t> on expiratory effort (relation between lung volume and maximal flow) – indicator of  airway resistance and lung elasticity</a:t>
            </a:r>
          </a:p>
          <a:p>
            <a:endParaRPr lang="cs-CZ" altLang="en-US" sz="2400" dirty="0">
              <a:latin typeface="+mj-lt"/>
            </a:endParaRPr>
          </a:p>
          <a:p>
            <a:r>
              <a:rPr lang="cs-CZ" altLang="en-US" sz="2400" dirty="0">
                <a:latin typeface="+mj-lt"/>
              </a:rPr>
              <a:t>15–0 %: part </a:t>
            </a:r>
            <a:r>
              <a:rPr lang="cs-CZ" altLang="en-US" sz="2400" b="1" i="1" dirty="0">
                <a:solidFill>
                  <a:srgbClr val="800000"/>
                </a:solidFill>
                <a:latin typeface="+mj-lt"/>
              </a:rPr>
              <a:t>dependent</a:t>
            </a:r>
            <a:r>
              <a:rPr lang="cs-CZ" altLang="en-US" sz="2400" dirty="0">
                <a:latin typeface="+mj-lt"/>
              </a:rPr>
              <a:t> on expiratory </a:t>
            </a:r>
            <a:r>
              <a:rPr lang="cs-CZ" altLang="en-US" sz="2400" dirty="0" smtClean="0">
                <a:latin typeface="+mj-lt"/>
              </a:rPr>
              <a:t>effort</a:t>
            </a:r>
            <a:endParaRPr lang="en-GB" altLang="en-US" sz="2400" dirty="0" smtClean="0">
              <a:latin typeface="+mj-lt"/>
            </a:endParaRPr>
          </a:p>
          <a:p>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295464"/>
            <a:ext cx="79248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pPr algn="ctr"/>
            <a:r>
              <a:rPr lang="cs-CZ" altLang="en-US" sz="3200" b="1" dirty="0">
                <a:solidFill>
                  <a:srgbClr val="FF0000"/>
                </a:solidFill>
                <a:latin typeface="+mn-lt"/>
              </a:rPr>
              <a:t>Functional lung tests</a:t>
            </a:r>
            <a:r>
              <a:rPr lang="en-US" altLang="en-US" sz="3200" b="1" dirty="0">
                <a:solidFill>
                  <a:srgbClr val="FF0000"/>
                </a:solidFill>
                <a:latin typeface="+mn-lt"/>
              </a:rPr>
              <a:t>/ Spirometry</a:t>
            </a:r>
            <a:endParaRPr lang="cs-CZ" altLang="en-US" sz="3200" dirty="0">
              <a:solidFill>
                <a:srgbClr val="FF0000"/>
              </a:solidFill>
              <a:latin typeface="+mn-lt"/>
            </a:endParaRPr>
          </a:p>
          <a:p>
            <a:pPr algn="ctr"/>
            <a:r>
              <a:rPr lang="cs-CZ" altLang="en-US" sz="3200" dirty="0">
                <a:solidFill>
                  <a:srgbClr val="800000"/>
                </a:solidFill>
                <a:latin typeface="+mn-lt"/>
              </a:rPr>
              <a:t>Ventilation</a:t>
            </a:r>
          </a:p>
          <a:p>
            <a:pPr algn="ctr"/>
            <a:r>
              <a:rPr lang="cs-CZ" altLang="en-US" sz="3200" dirty="0">
                <a:solidFill>
                  <a:srgbClr val="800000"/>
                </a:solidFill>
                <a:latin typeface="+mn-lt"/>
              </a:rPr>
              <a:t>Diffusion</a:t>
            </a:r>
          </a:p>
          <a:p>
            <a:pPr algn="ctr"/>
            <a:r>
              <a:rPr lang="cs-CZ" altLang="en-US" sz="3200" dirty="0">
                <a:solidFill>
                  <a:srgbClr val="800000"/>
                </a:solidFill>
                <a:latin typeface="+mn-lt"/>
              </a:rPr>
              <a:t>Perfusion</a:t>
            </a:r>
          </a:p>
          <a:p>
            <a:pPr algn="ctr"/>
            <a:r>
              <a:rPr lang="cs-CZ" altLang="en-US" sz="3200" dirty="0">
                <a:solidFill>
                  <a:srgbClr val="800000"/>
                </a:solidFill>
                <a:latin typeface="+mn-lt"/>
              </a:rPr>
              <a:t>Blood gases</a:t>
            </a:r>
          </a:p>
          <a:p>
            <a:pPr algn="ctr"/>
            <a:r>
              <a:rPr lang="cs-CZ" altLang="en-US" sz="3200" b="1" dirty="0">
                <a:solidFill>
                  <a:srgbClr val="FF0000"/>
                </a:solidFill>
                <a:latin typeface="+mn-lt"/>
              </a:rPr>
              <a:t>Endoscopic examination</a:t>
            </a:r>
          </a:p>
          <a:p>
            <a:pPr algn="ctr"/>
            <a:r>
              <a:rPr lang="en-US" altLang="en-US" sz="3200" b="1" dirty="0">
                <a:solidFill>
                  <a:srgbClr val="FF0000"/>
                </a:solidFill>
                <a:latin typeface="+mn-lt"/>
              </a:rPr>
              <a:t>I</a:t>
            </a:r>
            <a:r>
              <a:rPr lang="cs-CZ" altLang="en-US" sz="3200" b="1" dirty="0">
                <a:solidFill>
                  <a:srgbClr val="FF0000"/>
                </a:solidFill>
                <a:latin typeface="+mn-lt"/>
              </a:rPr>
              <a:t>maging</a:t>
            </a:r>
            <a:r>
              <a:rPr lang="en-US" altLang="en-US" sz="3200" b="1" dirty="0">
                <a:solidFill>
                  <a:srgbClr val="FF0000"/>
                </a:solidFill>
                <a:latin typeface="+mn-lt"/>
              </a:rPr>
              <a:t> methods</a:t>
            </a:r>
            <a:r>
              <a:rPr lang="cs-CZ" altLang="en-US" sz="3200" dirty="0">
                <a:solidFill>
                  <a:srgbClr val="800000"/>
                </a:solidFill>
                <a:latin typeface="+mn-lt"/>
              </a:rPr>
              <a:t/>
            </a:r>
            <a:br>
              <a:rPr lang="cs-CZ" altLang="en-US" sz="3200" dirty="0">
                <a:solidFill>
                  <a:srgbClr val="800000"/>
                </a:solidFill>
                <a:latin typeface="+mn-lt"/>
              </a:rPr>
            </a:br>
            <a:r>
              <a:rPr lang="cs-CZ" altLang="en-US" sz="3200" dirty="0">
                <a:solidFill>
                  <a:srgbClr val="800000"/>
                </a:solidFill>
                <a:latin typeface="+mn-lt"/>
              </a:rPr>
              <a:t>X</a:t>
            </a:r>
            <a:r>
              <a:rPr lang="en-US" altLang="en-US" sz="3200" dirty="0">
                <a:solidFill>
                  <a:srgbClr val="800000"/>
                </a:solidFill>
                <a:latin typeface="+mn-lt"/>
              </a:rPr>
              <a:t>-</a:t>
            </a:r>
            <a:r>
              <a:rPr lang="cs-CZ" altLang="en-US" sz="3200" dirty="0">
                <a:solidFill>
                  <a:srgbClr val="800000"/>
                </a:solidFill>
                <a:latin typeface="+mn-lt"/>
              </a:rPr>
              <a:t>ray </a:t>
            </a:r>
            <a:r>
              <a:rPr lang="en-US" altLang="en-US" sz="3200" dirty="0">
                <a:solidFill>
                  <a:srgbClr val="800000"/>
                </a:solidFill>
                <a:latin typeface="+mn-lt"/>
              </a:rPr>
              <a:t>imaging</a:t>
            </a:r>
            <a:endParaRPr lang="cs-CZ" altLang="en-US" sz="3200" dirty="0">
              <a:solidFill>
                <a:srgbClr val="800000"/>
              </a:solidFill>
              <a:latin typeface="+mn-lt"/>
            </a:endParaRPr>
          </a:p>
          <a:p>
            <a:pPr algn="ctr"/>
            <a:r>
              <a:rPr lang="cs-CZ" altLang="en-US" sz="3200" dirty="0">
                <a:solidFill>
                  <a:srgbClr val="800000"/>
                </a:solidFill>
                <a:latin typeface="+mn-lt"/>
              </a:rPr>
              <a:t>scintigraphy</a:t>
            </a:r>
          </a:p>
          <a:p>
            <a:pPr algn="ctr"/>
            <a:r>
              <a:rPr lang="cs-CZ" altLang="en-US" sz="3200" dirty="0">
                <a:solidFill>
                  <a:srgbClr val="800000"/>
                </a:solidFill>
                <a:latin typeface="+mn-lt"/>
              </a:rPr>
              <a:t>angiography</a:t>
            </a:r>
          </a:p>
          <a:p>
            <a:pPr algn="ctr"/>
            <a:r>
              <a:rPr lang="cs-CZ" altLang="en-US" sz="3200" dirty="0">
                <a:solidFill>
                  <a:srgbClr val="800000"/>
                </a:solidFill>
                <a:latin typeface="+mn-lt"/>
              </a:rPr>
              <a:t>ultrasonography</a:t>
            </a:r>
          </a:p>
          <a:p>
            <a:pPr algn="ctr"/>
            <a:r>
              <a:rPr lang="cs-CZ" altLang="en-US" sz="3200" dirty="0">
                <a:solidFill>
                  <a:srgbClr val="800000"/>
                </a:solidFill>
                <a:latin typeface="+mn-lt"/>
              </a:rPr>
              <a:t>MRI</a:t>
            </a:r>
            <a:r>
              <a:rPr lang="cs-CZ" altLang="en-US" sz="2400" dirty="0">
                <a:latin typeface="+mn-lt"/>
              </a:rPr>
              <a:t>	</a:t>
            </a:r>
          </a:p>
          <a:p>
            <a:pPr algn="ctr"/>
            <a:r>
              <a:rPr lang="cs-CZ" altLang="en-US" sz="3200" b="1" dirty="0">
                <a:solidFill>
                  <a:srgbClr val="FF0000"/>
                </a:solidFill>
                <a:latin typeface="+mn-lt"/>
              </a:rPr>
              <a:t>Laboratory tes</a:t>
            </a:r>
            <a:r>
              <a:rPr lang="en-US" altLang="en-US" sz="3200" b="1" dirty="0" err="1">
                <a:solidFill>
                  <a:srgbClr val="FF0000"/>
                </a:solidFill>
                <a:latin typeface="+mn-lt"/>
              </a:rPr>
              <a:t>ts</a:t>
            </a:r>
            <a:endParaRPr lang="cs-CZ" altLang="en-US" sz="2400" b="1" dirty="0">
              <a:solidFill>
                <a:schemeClr val="accent2"/>
              </a:solidFill>
              <a:latin typeface="+mn-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prutok-obj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4949825"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449763" y="3257550"/>
            <a:ext cx="244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anose="02020603050405020304" pitchFamily="18" charset="0"/>
            </a:endParaRPr>
          </a:p>
        </p:txBody>
      </p:sp>
      <p:sp>
        <p:nvSpPr>
          <p:cNvPr id="26628" name="Text Box 4"/>
          <p:cNvSpPr txBox="1">
            <a:spLocks noChangeArrowheads="1"/>
          </p:cNvSpPr>
          <p:nvPr/>
        </p:nvSpPr>
        <p:spPr bwMode="auto">
          <a:xfrm>
            <a:off x="381000" y="88900"/>
            <a:ext cx="64363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400" b="1" u="sng" dirty="0">
                <a:latin typeface="+mj-lt"/>
              </a:rPr>
              <a:t>Flow volume curves in </a:t>
            </a:r>
            <a:r>
              <a:rPr lang="cs-CZ" altLang="en-US" sz="2400" b="1" u="sng" dirty="0" smtClean="0">
                <a:latin typeface="+mj-lt"/>
              </a:rPr>
              <a:t>different </a:t>
            </a:r>
            <a:r>
              <a:rPr lang="cs-CZ" altLang="en-US" sz="2400" b="1" u="sng" dirty="0">
                <a:latin typeface="+mj-lt"/>
              </a:rPr>
              <a:t>conditions</a:t>
            </a:r>
          </a:p>
        </p:txBody>
      </p:sp>
      <p:sp>
        <p:nvSpPr>
          <p:cNvPr id="26629" name="Text Box 5"/>
          <p:cNvSpPr txBox="1">
            <a:spLocks noChangeArrowheads="1"/>
          </p:cNvSpPr>
          <p:nvPr/>
        </p:nvSpPr>
        <p:spPr bwMode="auto">
          <a:xfrm>
            <a:off x="304800" y="1104900"/>
            <a:ext cx="1011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000" dirty="0">
                <a:solidFill>
                  <a:srgbClr val="00B050"/>
                </a:solidFill>
                <a:latin typeface="+mj-lt"/>
              </a:rPr>
              <a:t>Normal</a:t>
            </a:r>
          </a:p>
        </p:txBody>
      </p:sp>
      <p:sp>
        <p:nvSpPr>
          <p:cNvPr id="26630" name="Text Box 6"/>
          <p:cNvSpPr txBox="1">
            <a:spLocks noChangeArrowheads="1"/>
          </p:cNvSpPr>
          <p:nvPr/>
        </p:nvSpPr>
        <p:spPr bwMode="auto">
          <a:xfrm>
            <a:off x="2895600" y="1104900"/>
            <a:ext cx="4158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000" b="1" dirty="0">
                <a:solidFill>
                  <a:srgbClr val="FF0000"/>
                </a:solidFill>
                <a:latin typeface="+mj-lt"/>
              </a:rPr>
              <a:t>Restrictive</a:t>
            </a:r>
            <a:r>
              <a:rPr lang="cs-CZ" altLang="en-US" sz="2000" dirty="0">
                <a:latin typeface="+mj-lt"/>
              </a:rPr>
              <a:t> disease </a:t>
            </a:r>
            <a:r>
              <a:rPr lang="en-GB" altLang="en-US" sz="2000" dirty="0">
                <a:latin typeface="+mj-lt"/>
              </a:rPr>
              <a:t>(</a:t>
            </a:r>
            <a:r>
              <a:rPr lang="cs-CZ" altLang="en-US" sz="2000" dirty="0" smtClean="0">
                <a:latin typeface="+mj-lt"/>
              </a:rPr>
              <a:t>parenchymal</a:t>
            </a:r>
            <a:r>
              <a:rPr lang="en-GB" altLang="en-US" sz="2000" dirty="0" smtClean="0">
                <a:latin typeface="+mj-lt"/>
              </a:rPr>
              <a:t>)</a:t>
            </a:r>
            <a:endParaRPr lang="cs-CZ" altLang="en-US" sz="2000" dirty="0">
              <a:latin typeface="+mj-lt"/>
            </a:endParaRPr>
          </a:p>
        </p:txBody>
      </p:sp>
      <p:pic>
        <p:nvPicPr>
          <p:cNvPr id="26631" name="Picture 7" descr="f64_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2313"/>
            <a:ext cx="6743700" cy="41036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4" name="Picture 12" descr="f64_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6477000" cy="3433763"/>
          </a:xfrm>
          <a:prstGeom prst="rect">
            <a:avLst/>
          </a:prstGeom>
          <a:noFill/>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995363" y="88900"/>
            <a:ext cx="3281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400" b="1" u="sng" dirty="0">
                <a:latin typeface="+mj-lt"/>
              </a:rPr>
              <a:t>Obstructive diseases</a:t>
            </a:r>
          </a:p>
        </p:txBody>
      </p:sp>
      <p:sp>
        <p:nvSpPr>
          <p:cNvPr id="28677" name="Text Box 5"/>
          <p:cNvSpPr txBox="1">
            <a:spLocks noChangeArrowheads="1"/>
          </p:cNvSpPr>
          <p:nvPr/>
        </p:nvSpPr>
        <p:spPr bwMode="auto">
          <a:xfrm>
            <a:off x="838200" y="1600200"/>
            <a:ext cx="20088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000" b="1" dirty="0">
                <a:solidFill>
                  <a:srgbClr val="FF0000"/>
                </a:solidFill>
                <a:latin typeface="+mj-lt"/>
              </a:rPr>
              <a:t>Asthma, COPD</a:t>
            </a:r>
          </a:p>
        </p:txBody>
      </p:sp>
      <p:sp>
        <p:nvSpPr>
          <p:cNvPr id="28678" name="Text Box 6"/>
          <p:cNvSpPr txBox="1">
            <a:spLocks noChangeArrowheads="1"/>
          </p:cNvSpPr>
          <p:nvPr/>
        </p:nvSpPr>
        <p:spPr bwMode="auto">
          <a:xfrm>
            <a:off x="4252613" y="1524000"/>
            <a:ext cx="24913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latin typeface="+mj-lt"/>
              </a:rPr>
              <a:t>Fixed obstruction of </a:t>
            </a:r>
          </a:p>
          <a:p>
            <a:pPr algn="ctr"/>
            <a:r>
              <a:rPr lang="en-US" altLang="en-US" sz="2000" dirty="0">
                <a:latin typeface="+mj-lt"/>
              </a:rPr>
              <a:t>upper airway</a:t>
            </a:r>
            <a:endParaRPr lang="cs-CZ" altLang="en-US" sz="2000" dirty="0">
              <a:latin typeface="+mj-lt"/>
            </a:endParaRPr>
          </a:p>
        </p:txBody>
      </p:sp>
      <p:sp>
        <p:nvSpPr>
          <p:cNvPr id="28681" name="AutoShape 9"/>
          <p:cNvSpPr>
            <a:spLocks noChangeArrowheads="1"/>
          </p:cNvSpPr>
          <p:nvPr/>
        </p:nvSpPr>
        <p:spPr bwMode="auto">
          <a:xfrm rot="5400000">
            <a:off x="658812" y="2998788"/>
            <a:ext cx="473075" cy="266700"/>
          </a:xfrm>
          <a:prstGeom prst="rightArrow">
            <a:avLst>
              <a:gd name="adj1" fmla="val 50000"/>
              <a:gd name="adj2" fmla="val 4434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2" name="AutoShape 10"/>
          <p:cNvSpPr>
            <a:spLocks noChangeArrowheads="1"/>
          </p:cNvSpPr>
          <p:nvPr/>
        </p:nvSpPr>
        <p:spPr bwMode="auto">
          <a:xfrm rot="5400000">
            <a:off x="1420018" y="3304382"/>
            <a:ext cx="474663" cy="266700"/>
          </a:xfrm>
          <a:prstGeom prst="rightArrow">
            <a:avLst>
              <a:gd name="adj1" fmla="val 50000"/>
              <a:gd name="adj2" fmla="val 44494"/>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3" name="AutoShape 11"/>
          <p:cNvSpPr>
            <a:spLocks noChangeArrowheads="1"/>
          </p:cNvSpPr>
          <p:nvPr/>
        </p:nvSpPr>
        <p:spPr bwMode="auto">
          <a:xfrm rot="5400000">
            <a:off x="2030412" y="3608388"/>
            <a:ext cx="473075" cy="266700"/>
          </a:xfrm>
          <a:prstGeom prst="rightArrow">
            <a:avLst>
              <a:gd name="adj1" fmla="val 50000"/>
              <a:gd name="adj2" fmla="val 44345"/>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airtrapping HR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2" y="304800"/>
            <a:ext cx="4440238" cy="6148388"/>
          </a:xfrm>
          <a:prstGeom prst="rect">
            <a:avLst/>
          </a:prstGeom>
          <a:noFill/>
          <a:extLst>
            <a:ext uri="{909E8E84-426E-40DD-AFC4-6F175D3DCCD1}">
              <a14:hiddenFill xmlns:a14="http://schemas.microsoft.com/office/drawing/2010/main">
                <a:solidFill>
                  <a:srgbClr val="FFFFFF"/>
                </a:solidFill>
              </a14:hiddenFill>
            </a:ext>
          </a:extLst>
        </p:spPr>
      </p:pic>
      <p:sp>
        <p:nvSpPr>
          <p:cNvPr id="30723" name="Text Box 3"/>
          <p:cNvSpPr txBox="1">
            <a:spLocks noChangeArrowheads="1"/>
          </p:cNvSpPr>
          <p:nvPr/>
        </p:nvSpPr>
        <p:spPr bwMode="auto">
          <a:xfrm>
            <a:off x="252413" y="134938"/>
            <a:ext cx="452720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400" b="1" dirty="0">
                <a:solidFill>
                  <a:srgbClr val="800000"/>
                </a:solidFill>
                <a:latin typeface="+mj-lt"/>
              </a:rPr>
              <a:t>AIR </a:t>
            </a:r>
            <a:r>
              <a:rPr lang="cs-CZ" altLang="en-US" sz="2400" b="1" dirty="0" smtClean="0">
                <a:solidFill>
                  <a:srgbClr val="800000"/>
                </a:solidFill>
                <a:latin typeface="+mj-lt"/>
              </a:rPr>
              <a:t>TRAPPING</a:t>
            </a:r>
          </a:p>
          <a:p>
            <a:r>
              <a:rPr lang="en-GB" altLang="en-US" sz="2400" b="1" dirty="0" smtClean="0">
                <a:solidFill>
                  <a:srgbClr val="800000"/>
                </a:solidFill>
                <a:latin typeface="+mj-lt"/>
              </a:rPr>
              <a:t>(</a:t>
            </a:r>
            <a:r>
              <a:rPr lang="cs-CZ" altLang="en-US" sz="2400" b="1" dirty="0" smtClean="0">
                <a:solidFill>
                  <a:srgbClr val="800000"/>
                </a:solidFill>
                <a:latin typeface="+mj-lt"/>
              </a:rPr>
              <a:t>Schematic picture</a:t>
            </a:r>
            <a:r>
              <a:rPr lang="en-GB" altLang="en-US" sz="2400" b="1" dirty="0" smtClean="0">
                <a:solidFill>
                  <a:srgbClr val="800000"/>
                </a:solidFill>
                <a:latin typeface="+mj-lt"/>
              </a:rPr>
              <a:t>)</a:t>
            </a:r>
          </a:p>
          <a:p>
            <a:endParaRPr lang="en-GB" altLang="en-US" sz="2400" b="1" dirty="0">
              <a:solidFill>
                <a:srgbClr val="800000"/>
              </a:solidFill>
              <a:latin typeface="+mj-lt"/>
            </a:endParaRPr>
          </a:p>
          <a:p>
            <a:pPr eaLnBrk="1" hangingPunct="1"/>
            <a:r>
              <a:rPr lang="en-GB" altLang="en-US" sz="2400" b="1" dirty="0" smtClean="0">
                <a:solidFill>
                  <a:srgbClr val="800000"/>
                </a:solidFill>
                <a:latin typeface="+mj-lt"/>
              </a:rPr>
              <a:t>Warning:</a:t>
            </a:r>
            <a:r>
              <a:rPr lang="cs-CZ" altLang="en-US" sz="2400" b="1" dirty="0" smtClean="0">
                <a:solidFill>
                  <a:srgbClr val="800000"/>
                </a:solidFill>
                <a:latin typeface="+mj-lt"/>
              </a:rPr>
              <a:t> </a:t>
            </a:r>
            <a:r>
              <a:rPr lang="en-GB" altLang="en-US" sz="2400" b="1" dirty="0" smtClean="0">
                <a:solidFill>
                  <a:srgbClr val="800000"/>
                </a:solidFill>
                <a:latin typeface="+mj-lt"/>
              </a:rPr>
              <a:t>this slice image/</a:t>
            </a:r>
          </a:p>
          <a:p>
            <a:pPr eaLnBrk="1" hangingPunct="1"/>
            <a:r>
              <a:rPr lang="cs-CZ" altLang="en-US" sz="2400" b="1" dirty="0" smtClean="0">
                <a:solidFill>
                  <a:srgbClr val="800000"/>
                </a:solidFill>
                <a:latin typeface="+mj-lt"/>
              </a:rPr>
              <a:t>pat</a:t>
            </a:r>
            <a:r>
              <a:rPr lang="en-GB" altLang="en-US" sz="2400" b="1" dirty="0" smtClean="0">
                <a:solidFill>
                  <a:srgbClr val="800000"/>
                </a:solidFill>
                <a:latin typeface="+mj-lt"/>
              </a:rPr>
              <a:t>h</a:t>
            </a:r>
            <a:r>
              <a:rPr lang="cs-CZ" altLang="en-US" sz="2400" b="1" dirty="0" smtClean="0">
                <a:solidFill>
                  <a:srgbClr val="800000"/>
                </a:solidFill>
                <a:latin typeface="+mj-lt"/>
              </a:rPr>
              <a:t>ol</a:t>
            </a:r>
            <a:r>
              <a:rPr lang="en-GB" altLang="en-US" sz="2400" b="1" dirty="0" err="1" smtClean="0">
                <a:solidFill>
                  <a:srgbClr val="800000"/>
                </a:solidFill>
                <a:latin typeface="+mj-lt"/>
              </a:rPr>
              <a:t>ogic</a:t>
            </a:r>
            <a:r>
              <a:rPr lang="cs-CZ" altLang="en-US" sz="2400" b="1" dirty="0" smtClean="0">
                <a:solidFill>
                  <a:srgbClr val="800000"/>
                </a:solidFill>
                <a:latin typeface="+mj-lt"/>
              </a:rPr>
              <a:t>-anatomic</a:t>
            </a:r>
            <a:endParaRPr lang="cs-CZ" altLang="en-US" sz="2400" b="1" dirty="0">
              <a:solidFill>
                <a:srgbClr val="800000"/>
              </a:solidFill>
              <a:latin typeface="+mj-lt"/>
            </a:endParaRPr>
          </a:p>
          <a:p>
            <a:pPr eaLnBrk="1" hangingPunct="1"/>
            <a:r>
              <a:rPr lang="en-GB" altLang="en-US" sz="2400" b="1" dirty="0" smtClean="0">
                <a:solidFill>
                  <a:srgbClr val="800000"/>
                </a:solidFill>
                <a:latin typeface="+mj-lt"/>
              </a:rPr>
              <a:t>section</a:t>
            </a:r>
            <a:r>
              <a:rPr lang="cs-CZ" altLang="en-US" sz="2400" b="1" dirty="0" smtClean="0">
                <a:solidFill>
                  <a:srgbClr val="800000"/>
                </a:solidFill>
                <a:latin typeface="+mj-lt"/>
              </a:rPr>
              <a:t> </a:t>
            </a:r>
            <a:r>
              <a:rPr lang="cs-CZ" altLang="en-US" sz="2400" b="1" dirty="0">
                <a:solidFill>
                  <a:srgbClr val="800000"/>
                </a:solidFill>
                <a:latin typeface="+mj-lt"/>
              </a:rPr>
              <a:t>(? CT scan</a:t>
            </a:r>
            <a:r>
              <a:rPr lang="cs-CZ" altLang="en-US" sz="2400" b="1" dirty="0" smtClean="0">
                <a:solidFill>
                  <a:srgbClr val="800000"/>
                </a:solidFill>
                <a:latin typeface="+mj-lt"/>
              </a:rPr>
              <a:t>/</a:t>
            </a:r>
            <a:endParaRPr lang="en-GB" altLang="en-US" sz="2400" b="1" dirty="0" smtClean="0">
              <a:solidFill>
                <a:srgbClr val="800000"/>
              </a:solidFill>
              <a:latin typeface="+mj-lt"/>
            </a:endParaRPr>
          </a:p>
          <a:p>
            <a:pPr eaLnBrk="1" hangingPunct="1"/>
            <a:r>
              <a:rPr lang="cs-CZ" altLang="en-US" sz="2400" b="1" dirty="0" smtClean="0">
                <a:solidFill>
                  <a:srgbClr val="800000"/>
                </a:solidFill>
                <a:latin typeface="+mj-lt"/>
              </a:rPr>
              <a:t>? CT</a:t>
            </a:r>
            <a:r>
              <a:rPr lang="en-GB" altLang="en-US" sz="2400" b="1" dirty="0" smtClean="0">
                <a:solidFill>
                  <a:srgbClr val="800000"/>
                </a:solidFill>
                <a:latin typeface="+mj-lt"/>
              </a:rPr>
              <a:t> </a:t>
            </a:r>
            <a:r>
              <a:rPr lang="cs-CZ" altLang="en-US" sz="2400" b="1" dirty="0" smtClean="0">
                <a:solidFill>
                  <a:srgbClr val="800000"/>
                </a:solidFill>
                <a:latin typeface="+mj-lt"/>
              </a:rPr>
              <a:t>angio</a:t>
            </a:r>
            <a:r>
              <a:rPr lang="en-GB" altLang="en-US" sz="2400" b="1" dirty="0" err="1" smtClean="0">
                <a:solidFill>
                  <a:srgbClr val="800000"/>
                </a:solidFill>
                <a:latin typeface="+mj-lt"/>
              </a:rPr>
              <a:t>graphy</a:t>
            </a:r>
            <a:r>
              <a:rPr lang="cs-CZ" altLang="en-US" sz="2400" b="1" dirty="0" smtClean="0">
                <a:solidFill>
                  <a:srgbClr val="800000"/>
                </a:solidFill>
                <a:latin typeface="+mj-lt"/>
              </a:rPr>
              <a:t>)</a:t>
            </a:r>
            <a:endParaRPr lang="cs-CZ" altLang="en-US" sz="2400" b="1" dirty="0">
              <a:solidFill>
                <a:srgbClr val="800000"/>
              </a:solidFill>
              <a:latin typeface="+mj-lt"/>
            </a:endParaRPr>
          </a:p>
          <a:p>
            <a:pPr eaLnBrk="1" hangingPunct="1"/>
            <a:r>
              <a:rPr lang="en-GB" altLang="en-US" sz="2400" b="1" dirty="0" smtClean="0">
                <a:solidFill>
                  <a:srgbClr val="800000"/>
                </a:solidFill>
                <a:latin typeface="+mj-lt"/>
              </a:rPr>
              <a:t>captures</a:t>
            </a:r>
            <a:r>
              <a:rPr lang="cs-CZ" altLang="en-US" sz="2400" b="1" dirty="0" smtClean="0">
                <a:solidFill>
                  <a:srgbClr val="800000"/>
                </a:solidFill>
                <a:latin typeface="+mj-lt"/>
              </a:rPr>
              <a:t> emphysema</a:t>
            </a:r>
            <a:r>
              <a:rPr lang="en-GB" altLang="en-US" sz="2400" b="1" dirty="0" err="1" smtClean="0">
                <a:solidFill>
                  <a:srgbClr val="800000"/>
                </a:solidFill>
                <a:latin typeface="+mj-lt"/>
              </a:rPr>
              <a:t>tous</a:t>
            </a:r>
            <a:endParaRPr lang="cs-CZ" altLang="en-US" sz="2400" b="1" dirty="0">
              <a:solidFill>
                <a:srgbClr val="800000"/>
              </a:solidFill>
              <a:latin typeface="+mj-lt"/>
            </a:endParaRPr>
          </a:p>
          <a:p>
            <a:pPr eaLnBrk="1" hangingPunct="1"/>
            <a:r>
              <a:rPr lang="en-GB" altLang="en-US" sz="2400" b="1" dirty="0">
                <a:solidFill>
                  <a:srgbClr val="800000"/>
                </a:solidFill>
                <a:latin typeface="+mj-lt"/>
              </a:rPr>
              <a:t>d</a:t>
            </a:r>
            <a:r>
              <a:rPr lang="en-GB" altLang="en-US" sz="2400" b="1" dirty="0" smtClean="0">
                <a:solidFill>
                  <a:srgbClr val="800000"/>
                </a:solidFill>
                <a:latin typeface="+mj-lt"/>
              </a:rPr>
              <a:t>istension.</a:t>
            </a:r>
            <a:r>
              <a:rPr lang="cs-CZ" altLang="en-US" sz="2400" b="1" dirty="0" smtClean="0">
                <a:solidFill>
                  <a:srgbClr val="800000"/>
                </a:solidFill>
                <a:latin typeface="+mj-lt"/>
              </a:rPr>
              <a:t> </a:t>
            </a:r>
            <a:endParaRPr lang="en-GB" altLang="en-US" sz="2400" b="1" dirty="0" smtClean="0">
              <a:solidFill>
                <a:srgbClr val="800000"/>
              </a:solidFill>
              <a:latin typeface="+mj-lt"/>
            </a:endParaRPr>
          </a:p>
          <a:p>
            <a:pPr eaLnBrk="1" hangingPunct="1"/>
            <a:r>
              <a:rPr lang="en-GB" altLang="en-US" sz="2400" b="1" dirty="0" smtClean="0">
                <a:solidFill>
                  <a:srgbClr val="800000"/>
                </a:solidFill>
                <a:latin typeface="+mj-lt"/>
              </a:rPr>
              <a:t>But it does not reflect</a:t>
            </a:r>
            <a:endParaRPr lang="cs-CZ" altLang="en-US" sz="2400" b="1" dirty="0">
              <a:solidFill>
                <a:srgbClr val="800000"/>
              </a:solidFill>
              <a:latin typeface="+mj-lt"/>
            </a:endParaRPr>
          </a:p>
          <a:p>
            <a:pPr eaLnBrk="1" hangingPunct="1"/>
            <a:r>
              <a:rPr lang="cs-CZ" altLang="en-US" sz="2400" b="1" dirty="0" smtClean="0">
                <a:solidFill>
                  <a:srgbClr val="800000"/>
                </a:solidFill>
                <a:latin typeface="+mj-lt"/>
              </a:rPr>
              <a:t>fun</a:t>
            </a:r>
            <a:r>
              <a:rPr lang="en-GB" altLang="en-US" sz="2400" b="1" dirty="0" err="1" smtClean="0">
                <a:solidFill>
                  <a:srgbClr val="800000"/>
                </a:solidFill>
                <a:latin typeface="+mj-lt"/>
              </a:rPr>
              <a:t>ctional</a:t>
            </a:r>
            <a:r>
              <a:rPr lang="cs-CZ" altLang="en-US" sz="2400" b="1" dirty="0" smtClean="0">
                <a:solidFill>
                  <a:srgbClr val="800000"/>
                </a:solidFill>
                <a:latin typeface="+mj-lt"/>
              </a:rPr>
              <a:t> </a:t>
            </a:r>
            <a:r>
              <a:rPr lang="en-GB" altLang="en-US" sz="2400" b="1" dirty="0" smtClean="0">
                <a:solidFill>
                  <a:srgbClr val="800000"/>
                </a:solidFill>
                <a:latin typeface="+mj-lt"/>
              </a:rPr>
              <a:t>relations</a:t>
            </a:r>
            <a:r>
              <a:rPr lang="en-GB" altLang="en-US" sz="2400" b="1" dirty="0">
                <a:solidFill>
                  <a:srgbClr val="800000"/>
                </a:solidFill>
                <a:latin typeface="+mj-lt"/>
              </a:rPr>
              <a:t>.</a:t>
            </a:r>
            <a:endParaRPr lang="cs-CZ" altLang="en-US" sz="2400" b="1" dirty="0">
              <a:solidFill>
                <a:srgbClr val="800000"/>
              </a:solidFill>
              <a:latin typeface="+mj-lt"/>
            </a:endParaRPr>
          </a:p>
          <a:p>
            <a:pPr eaLnBrk="1" hangingPunct="1"/>
            <a:r>
              <a:rPr lang="en-GB" altLang="en-US" sz="2400" b="1" dirty="0" smtClean="0">
                <a:solidFill>
                  <a:srgbClr val="800000"/>
                </a:solidFill>
                <a:latin typeface="+mj-lt"/>
              </a:rPr>
              <a:t>Functional properties are set</a:t>
            </a:r>
          </a:p>
          <a:p>
            <a:pPr eaLnBrk="1" hangingPunct="1"/>
            <a:r>
              <a:rPr lang="en-GB" altLang="en-US" sz="2400" b="1" dirty="0" smtClean="0">
                <a:solidFill>
                  <a:srgbClr val="800000"/>
                </a:solidFill>
                <a:latin typeface="+mj-lt"/>
              </a:rPr>
              <a:t>by </a:t>
            </a:r>
            <a:r>
              <a:rPr lang="cs-CZ" altLang="en-US" sz="2400" b="1" dirty="0" smtClean="0">
                <a:solidFill>
                  <a:srgbClr val="800000"/>
                </a:solidFill>
                <a:latin typeface="+mj-lt"/>
              </a:rPr>
              <a:t>resist</a:t>
            </a:r>
            <a:r>
              <a:rPr lang="en-GB" altLang="en-US" sz="2400" b="1" dirty="0" smtClean="0">
                <a:solidFill>
                  <a:srgbClr val="800000"/>
                </a:solidFill>
                <a:latin typeface="+mj-lt"/>
              </a:rPr>
              <a:t>a</a:t>
            </a:r>
            <a:r>
              <a:rPr lang="cs-CZ" altLang="en-US" sz="2400" b="1" dirty="0" smtClean="0">
                <a:solidFill>
                  <a:srgbClr val="800000"/>
                </a:solidFill>
                <a:latin typeface="+mj-lt"/>
              </a:rPr>
              <a:t>nc</a:t>
            </a:r>
            <a:r>
              <a:rPr lang="en-GB" altLang="en-US" sz="2400" b="1" dirty="0" smtClean="0">
                <a:solidFill>
                  <a:srgbClr val="800000"/>
                </a:solidFill>
                <a:latin typeface="+mj-lt"/>
              </a:rPr>
              <a:t>e, pressure</a:t>
            </a:r>
          </a:p>
          <a:p>
            <a:pPr eaLnBrk="1" hangingPunct="1"/>
            <a:r>
              <a:rPr lang="en-GB" altLang="en-US" sz="2400" b="1" dirty="0" smtClean="0">
                <a:solidFill>
                  <a:srgbClr val="800000"/>
                </a:solidFill>
                <a:latin typeface="+mj-lt"/>
              </a:rPr>
              <a:t>gradients</a:t>
            </a:r>
            <a:r>
              <a:rPr lang="cs-CZ" altLang="en-US" sz="2400" b="1" dirty="0" smtClean="0">
                <a:solidFill>
                  <a:srgbClr val="800000"/>
                </a:solidFill>
                <a:latin typeface="+mj-lt"/>
              </a:rPr>
              <a:t>, a</a:t>
            </a:r>
            <a:r>
              <a:rPr lang="en-GB" altLang="en-US" sz="2400" b="1" dirty="0" err="1" smtClean="0">
                <a:solidFill>
                  <a:srgbClr val="800000"/>
                </a:solidFill>
                <a:latin typeface="+mj-lt"/>
              </a:rPr>
              <a:t>nd</a:t>
            </a:r>
            <a:r>
              <a:rPr lang="en-GB" altLang="en-US" sz="2400" b="1" dirty="0" smtClean="0">
                <a:solidFill>
                  <a:srgbClr val="800000"/>
                </a:solidFill>
                <a:latin typeface="+mj-lt"/>
              </a:rPr>
              <a:t> by measurable</a:t>
            </a:r>
            <a:endParaRPr lang="cs-CZ" altLang="en-US" sz="2400" b="1" dirty="0">
              <a:solidFill>
                <a:srgbClr val="800000"/>
              </a:solidFill>
              <a:latin typeface="+mj-lt"/>
            </a:endParaRPr>
          </a:p>
          <a:p>
            <a:pPr eaLnBrk="1" hangingPunct="1"/>
            <a:r>
              <a:rPr lang="cs-CZ" altLang="en-US" sz="2400" b="1" dirty="0" smtClean="0">
                <a:solidFill>
                  <a:srgbClr val="800000"/>
                </a:solidFill>
                <a:latin typeface="+mj-lt"/>
              </a:rPr>
              <a:t>spirometric paramet</a:t>
            </a:r>
            <a:r>
              <a:rPr lang="en-GB" altLang="en-US" sz="2400" b="1" dirty="0" err="1" smtClean="0">
                <a:solidFill>
                  <a:srgbClr val="800000"/>
                </a:solidFill>
                <a:latin typeface="+mj-lt"/>
              </a:rPr>
              <a:t>ers</a:t>
            </a:r>
            <a:r>
              <a:rPr lang="cs-CZ" altLang="en-US" sz="2400" b="1" dirty="0" smtClean="0">
                <a:solidFill>
                  <a:srgbClr val="800000"/>
                </a:solidFill>
                <a:latin typeface="+mj-lt"/>
              </a:rPr>
              <a:t>,</a:t>
            </a:r>
            <a:endParaRPr lang="cs-CZ" altLang="en-US" sz="2400" b="1" dirty="0">
              <a:solidFill>
                <a:srgbClr val="800000"/>
              </a:solidFill>
              <a:latin typeface="+mj-lt"/>
            </a:endParaRPr>
          </a:p>
          <a:p>
            <a:pPr eaLnBrk="1" hangingPunct="1"/>
            <a:r>
              <a:rPr lang="en-GB" altLang="en-US" sz="2400" b="1" dirty="0">
                <a:solidFill>
                  <a:srgbClr val="800000"/>
                </a:solidFill>
                <a:latin typeface="+mj-lt"/>
              </a:rPr>
              <a:t>n</a:t>
            </a:r>
            <a:r>
              <a:rPr lang="en-GB" altLang="en-US" sz="2400" b="1" dirty="0" smtClean="0">
                <a:solidFill>
                  <a:srgbClr val="800000"/>
                </a:solidFill>
                <a:latin typeface="+mj-lt"/>
              </a:rPr>
              <a:t>ot visible m</a:t>
            </a:r>
            <a:r>
              <a:rPr lang="cs-CZ" altLang="en-US" sz="2400" b="1" dirty="0" smtClean="0">
                <a:solidFill>
                  <a:srgbClr val="800000"/>
                </a:solidFill>
                <a:latin typeface="+mj-lt"/>
              </a:rPr>
              <a:t>a</a:t>
            </a:r>
            <a:r>
              <a:rPr lang="en-GB" altLang="en-US" sz="2400" b="1" dirty="0" smtClean="0">
                <a:solidFill>
                  <a:srgbClr val="800000"/>
                </a:solidFill>
                <a:latin typeface="+mj-lt"/>
              </a:rPr>
              <a:t>c</a:t>
            </a:r>
            <a:r>
              <a:rPr lang="cs-CZ" altLang="en-US" sz="2400" b="1" dirty="0" smtClean="0">
                <a:solidFill>
                  <a:srgbClr val="800000"/>
                </a:solidFill>
                <a:latin typeface="+mj-lt"/>
              </a:rPr>
              <a:t>ros</a:t>
            </a:r>
            <a:r>
              <a:rPr lang="en-GB" altLang="en-US" sz="2400" b="1" dirty="0" smtClean="0">
                <a:solidFill>
                  <a:srgbClr val="800000"/>
                </a:solidFill>
                <a:latin typeface="+mj-lt"/>
              </a:rPr>
              <a:t>c</a:t>
            </a:r>
            <a:r>
              <a:rPr lang="cs-CZ" altLang="en-US" sz="2400" b="1" dirty="0" smtClean="0">
                <a:solidFill>
                  <a:srgbClr val="800000"/>
                </a:solidFill>
                <a:latin typeface="+mj-lt"/>
              </a:rPr>
              <a:t>opic</a:t>
            </a:r>
            <a:r>
              <a:rPr lang="en-GB" altLang="en-US" sz="2400" b="1" dirty="0" smtClean="0">
                <a:solidFill>
                  <a:srgbClr val="800000"/>
                </a:solidFill>
                <a:latin typeface="+mj-lt"/>
              </a:rPr>
              <a:t>ally…</a:t>
            </a:r>
            <a:endParaRPr lang="cs-CZ" altLang="en-US" sz="2400" b="1" dirty="0">
              <a:solidFill>
                <a:srgbClr val="800000"/>
              </a:solidFill>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00063" y="243513"/>
            <a:ext cx="8104187"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36538">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r>
              <a:rPr lang="cs-CZ" altLang="en-US" sz="2400" b="1" u="sng" dirty="0">
                <a:solidFill>
                  <a:schemeClr val="accent2"/>
                </a:solidFill>
                <a:latin typeface="+mj-lt"/>
              </a:rPr>
              <a:t>Alveolar-capilary diffusion and perfusion</a:t>
            </a:r>
            <a:endParaRPr lang="cs-CZ" altLang="en-US" sz="2400" b="1" dirty="0">
              <a:solidFill>
                <a:schemeClr val="accent2"/>
              </a:solidFill>
              <a:latin typeface="+mj-lt"/>
            </a:endParaRPr>
          </a:p>
          <a:p>
            <a:r>
              <a:rPr lang="cs-CZ" altLang="en-US" sz="2400" dirty="0">
                <a:latin typeface="+mj-lt"/>
              </a:rPr>
              <a:t>a/ </a:t>
            </a:r>
            <a:r>
              <a:rPr lang="cs-CZ" altLang="en-US" sz="2400" b="1" i="1" dirty="0">
                <a:latin typeface="+mj-lt"/>
              </a:rPr>
              <a:t>Blood gases</a:t>
            </a:r>
            <a:r>
              <a:rPr lang="cs-CZ" altLang="en-US" sz="2400" dirty="0">
                <a:latin typeface="+mj-lt"/>
              </a:rPr>
              <a:t> (paO</a:t>
            </a:r>
            <a:r>
              <a:rPr lang="cs-CZ" altLang="en-US" sz="2400" baseline="-25000" dirty="0">
                <a:latin typeface="+mj-lt"/>
              </a:rPr>
              <a:t>2</a:t>
            </a:r>
            <a:r>
              <a:rPr lang="cs-CZ" altLang="en-US" sz="2400" dirty="0">
                <a:latin typeface="+mj-lt"/>
              </a:rPr>
              <a:t>, paCO</a:t>
            </a:r>
            <a:r>
              <a:rPr lang="cs-CZ" altLang="en-US" sz="2400" baseline="-25000" dirty="0">
                <a:latin typeface="+mj-lt"/>
              </a:rPr>
              <a:t>2</a:t>
            </a:r>
            <a:r>
              <a:rPr lang="cs-CZ" altLang="en-US" sz="2400" dirty="0">
                <a:latin typeface="+mj-lt"/>
              </a:rPr>
              <a:t>, pH)</a:t>
            </a:r>
          </a:p>
          <a:p>
            <a:endParaRPr lang="cs-CZ" altLang="en-US" sz="2400" dirty="0">
              <a:latin typeface="+mj-lt"/>
            </a:endParaRPr>
          </a:p>
          <a:p>
            <a:r>
              <a:rPr lang="cs-CZ" altLang="en-US" sz="2400" dirty="0">
                <a:latin typeface="+mj-lt"/>
              </a:rPr>
              <a:t>b/ </a:t>
            </a:r>
            <a:r>
              <a:rPr lang="cs-CZ" altLang="en-US" sz="2400" b="1" i="1" dirty="0">
                <a:latin typeface="+mj-lt"/>
              </a:rPr>
              <a:t>Partial gas pressure in alveoli</a:t>
            </a:r>
            <a:r>
              <a:rPr lang="cs-CZ" altLang="en-US" sz="2400" dirty="0">
                <a:latin typeface="+mj-lt"/>
              </a:rPr>
              <a:t> (pAO2, pACO</a:t>
            </a:r>
            <a:r>
              <a:rPr lang="cs-CZ" altLang="en-US" sz="2400" baseline="-25000" dirty="0">
                <a:latin typeface="+mj-lt"/>
              </a:rPr>
              <a:t>2</a:t>
            </a:r>
            <a:r>
              <a:rPr lang="cs-CZ" altLang="en-US" sz="2400" dirty="0">
                <a:latin typeface="+mj-lt"/>
              </a:rPr>
              <a:t>; P(</a:t>
            </a:r>
            <a:r>
              <a:rPr lang="cs-CZ" altLang="en-US" sz="2400" b="1" dirty="0">
                <a:latin typeface="+mj-lt"/>
              </a:rPr>
              <a:t>A</a:t>
            </a:r>
            <a:r>
              <a:rPr lang="cs-CZ" altLang="en-US" sz="2400" dirty="0">
                <a:latin typeface="+mj-lt"/>
              </a:rPr>
              <a:t>-a)O</a:t>
            </a:r>
            <a:r>
              <a:rPr lang="cs-CZ" altLang="en-US" sz="2400" baseline="-25000" dirty="0">
                <a:latin typeface="+mj-lt"/>
              </a:rPr>
              <a:t>2</a:t>
            </a:r>
            <a:r>
              <a:rPr lang="cs-CZ" altLang="en-US" sz="2400" dirty="0">
                <a:latin typeface="+mj-lt"/>
              </a:rPr>
              <a:t>)</a:t>
            </a:r>
          </a:p>
          <a:p>
            <a:endParaRPr lang="cs-CZ" altLang="en-US" sz="2400" dirty="0">
              <a:latin typeface="+mj-lt"/>
            </a:endParaRPr>
          </a:p>
          <a:p>
            <a:r>
              <a:rPr lang="cs-CZ" altLang="en-US" sz="2400" dirty="0">
                <a:latin typeface="+mj-lt"/>
              </a:rPr>
              <a:t>c/ </a:t>
            </a:r>
            <a:r>
              <a:rPr lang="cs-CZ" altLang="en-US" sz="2400" b="1" i="1" dirty="0">
                <a:latin typeface="+mj-lt"/>
              </a:rPr>
              <a:t>mean pressure in a. pulmonalis</a:t>
            </a:r>
            <a:r>
              <a:rPr lang="cs-CZ" altLang="en-US" sz="2400" dirty="0">
                <a:latin typeface="+mj-lt"/>
              </a:rPr>
              <a:t>: PAP &lt; 20 mmHg [2.67kPa]; PAP =15-30/5-13 mmHg)</a:t>
            </a:r>
          </a:p>
          <a:p>
            <a:pPr lvl="1"/>
            <a:r>
              <a:rPr lang="cs-CZ" altLang="en-US" sz="2400" dirty="0">
                <a:latin typeface="+mj-lt"/>
              </a:rPr>
              <a:t>- </a:t>
            </a:r>
            <a:r>
              <a:rPr lang="en-US" altLang="en-US" sz="2400" dirty="0">
                <a:latin typeface="+mj-lt"/>
              </a:rPr>
              <a:t>Flow directed pulmonary arterial (Swan-Ganz) catheter</a:t>
            </a:r>
          </a:p>
          <a:p>
            <a:pPr lvl="1"/>
            <a:r>
              <a:rPr lang="cs-CZ" altLang="en-US" sz="2400" dirty="0">
                <a:latin typeface="+mj-lt"/>
              </a:rPr>
              <a:t>- </a:t>
            </a:r>
            <a:r>
              <a:rPr lang="en-US" altLang="en-US" sz="2400" dirty="0">
                <a:latin typeface="+mj-lt"/>
              </a:rPr>
              <a:t>Diseases causing hypoxemia are potentially capable of </a:t>
            </a:r>
            <a:r>
              <a:rPr lang="en-US" altLang="en-US" sz="2400" b="1" dirty="0">
                <a:solidFill>
                  <a:srgbClr val="800000"/>
                </a:solidFill>
                <a:latin typeface="+mj-lt"/>
              </a:rPr>
              <a:t>increasing pulmonary vascular resistance</a:t>
            </a:r>
            <a:r>
              <a:rPr lang="en-US" altLang="en-US" sz="2400" dirty="0">
                <a:latin typeface="+mj-lt"/>
              </a:rPr>
              <a:t> (COPD, interstitial lung disease, chest wall disease, recurrent pulmonary emboli...)</a:t>
            </a:r>
            <a:endParaRPr lang="cs-CZ" altLang="en-US" sz="2400" dirty="0">
              <a:latin typeface="+mj-lt"/>
            </a:endParaRPr>
          </a:p>
          <a:p>
            <a:endParaRPr lang="cs-CZ" altLang="en-US" sz="2400" dirty="0">
              <a:latin typeface="+mj-lt"/>
            </a:endParaRPr>
          </a:p>
          <a:p>
            <a:r>
              <a:rPr lang="cs-CZ" altLang="en-US" sz="2400" dirty="0">
                <a:latin typeface="+mj-lt"/>
              </a:rPr>
              <a:t>d/ </a:t>
            </a:r>
            <a:r>
              <a:rPr lang="cs-CZ" altLang="en-US" sz="2400" b="1" i="1" dirty="0">
                <a:latin typeface="+mj-lt"/>
              </a:rPr>
              <a:t>Ventilation /</a:t>
            </a:r>
            <a:r>
              <a:rPr lang="en-US" altLang="en-US" sz="2400" b="1" i="1" dirty="0">
                <a:latin typeface="+mj-lt"/>
              </a:rPr>
              <a:t> perfusion scan</a:t>
            </a:r>
            <a:r>
              <a:rPr lang="cs-CZ" altLang="en-US" sz="2400" dirty="0">
                <a:latin typeface="+mj-lt"/>
              </a:rPr>
              <a:t> </a:t>
            </a:r>
          </a:p>
          <a:p>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33400" y="228600"/>
            <a:ext cx="81375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en-US" sz="2000" dirty="0">
                <a:latin typeface="+mj-lt"/>
              </a:rPr>
              <a:t>e/ </a:t>
            </a:r>
            <a:r>
              <a:rPr lang="cs-CZ" altLang="en-US" sz="2000" b="1" i="1" dirty="0">
                <a:latin typeface="+mj-lt"/>
              </a:rPr>
              <a:t>Diffus</a:t>
            </a:r>
            <a:r>
              <a:rPr lang="en-US" altLang="en-US" sz="2000" b="1" i="1" dirty="0">
                <a:latin typeface="+mj-lt"/>
              </a:rPr>
              <a:t>ion</a:t>
            </a:r>
            <a:r>
              <a:rPr lang="cs-CZ" altLang="en-US" sz="2000" b="1" i="1" dirty="0">
                <a:latin typeface="+mj-lt"/>
              </a:rPr>
              <a:t> capacity of lungs</a:t>
            </a:r>
            <a:r>
              <a:rPr lang="cs-CZ" altLang="en-US" sz="2000" dirty="0">
                <a:latin typeface="+mj-lt"/>
              </a:rPr>
              <a:t> for CO </a:t>
            </a:r>
            <a:r>
              <a:rPr lang="en-US" altLang="en-US" sz="2000" dirty="0">
                <a:latin typeface="+mj-lt"/>
              </a:rPr>
              <a:t>(0.3 %) </a:t>
            </a:r>
            <a:r>
              <a:rPr lang="cs-CZ" altLang="en-US" sz="2000" dirty="0">
                <a:latin typeface="+mj-lt"/>
              </a:rPr>
              <a:t>or O2 (DLCO; DLO2 = 1.23 × DLCO) </a:t>
            </a:r>
            <a:endParaRPr lang="en-US" altLang="en-US" sz="2000" dirty="0">
              <a:latin typeface="+mj-lt"/>
            </a:endParaRPr>
          </a:p>
          <a:p>
            <a:r>
              <a:rPr lang="en-US" altLang="en-US" sz="2000" dirty="0">
                <a:latin typeface="+mj-lt"/>
              </a:rPr>
              <a:t>(single breath, 10 </a:t>
            </a:r>
            <a:r>
              <a:rPr lang="en-US" altLang="en-US" sz="2000" dirty="0" err="1">
                <a:latin typeface="+mj-lt"/>
              </a:rPr>
              <a:t>secm</a:t>
            </a:r>
            <a:r>
              <a:rPr lang="en-US" altLang="en-US" sz="2000" dirty="0">
                <a:latin typeface="+mj-lt"/>
              </a:rPr>
              <a:t> hold, then exhale) </a:t>
            </a:r>
            <a:r>
              <a:rPr lang="cs-CZ" altLang="en-US" sz="2000" dirty="0">
                <a:latin typeface="+mj-lt"/>
              </a:rPr>
              <a:t>decrease</a:t>
            </a:r>
            <a:r>
              <a:rPr lang="en-US" altLang="en-US" sz="2000" dirty="0">
                <a:latin typeface="+mj-lt"/>
              </a:rPr>
              <a:t> is caused by</a:t>
            </a:r>
            <a:r>
              <a:rPr lang="cs-CZ" altLang="en-US" sz="2000" dirty="0">
                <a:latin typeface="+mj-lt"/>
              </a:rPr>
              <a:t>: </a:t>
            </a:r>
          </a:p>
          <a:p>
            <a:r>
              <a:rPr lang="cs-CZ" altLang="en-US" sz="2000" dirty="0">
                <a:latin typeface="+mj-lt"/>
              </a:rPr>
              <a:t>a) Thickening of alveolocapilary membrane (fibrosis...)</a:t>
            </a:r>
          </a:p>
          <a:p>
            <a:r>
              <a:rPr lang="cs-CZ" altLang="en-US" sz="2000" dirty="0">
                <a:latin typeface="+mj-lt"/>
              </a:rPr>
              <a:t>b) Destruction of alveolocapilary membrane (emphysema..)</a:t>
            </a:r>
          </a:p>
          <a:p>
            <a:r>
              <a:rPr lang="cs-CZ" altLang="en-US" sz="2000" dirty="0">
                <a:latin typeface="+mj-lt"/>
              </a:rPr>
              <a:t>c) An</a:t>
            </a:r>
            <a:r>
              <a:rPr lang="en-US" altLang="en-US" sz="2000" dirty="0">
                <a:latin typeface="+mj-lt"/>
              </a:rPr>
              <a:t>a</a:t>
            </a:r>
            <a:r>
              <a:rPr lang="cs-CZ" altLang="en-US" sz="2000" dirty="0">
                <a:latin typeface="+mj-lt"/>
              </a:rPr>
              <a:t>emia	</a:t>
            </a:r>
          </a:p>
        </p:txBody>
      </p:sp>
      <p:graphicFrame>
        <p:nvGraphicFramePr>
          <p:cNvPr id="32828" name="Group 60"/>
          <p:cNvGraphicFramePr>
            <a:graphicFrameLocks noGrp="1"/>
          </p:cNvGraphicFramePr>
          <p:nvPr>
            <p:extLst>
              <p:ext uri="{D42A27DB-BD31-4B8C-83A1-F6EECF244321}">
                <p14:modId xmlns:p14="http://schemas.microsoft.com/office/powerpoint/2010/main" val="2886538323"/>
              </p:ext>
            </p:extLst>
          </p:nvPr>
        </p:nvGraphicFramePr>
        <p:xfrm>
          <a:off x="457200" y="2209800"/>
          <a:ext cx="8229600" cy="3984499"/>
        </p:xfrm>
        <a:graphic>
          <a:graphicData uri="http://schemas.openxmlformats.org/drawingml/2006/table">
            <a:tbl>
              <a:tblPr/>
              <a:tblGrid>
                <a:gridCol w="2895600">
                  <a:extLst>
                    <a:ext uri="{9D8B030D-6E8A-4147-A177-3AD203B41FA5}">
                      <a16:colId xmlns:a16="http://schemas.microsoft.com/office/drawing/2014/main" val="190215552"/>
                    </a:ext>
                  </a:extLst>
                </a:gridCol>
                <a:gridCol w="1600200">
                  <a:extLst>
                    <a:ext uri="{9D8B030D-6E8A-4147-A177-3AD203B41FA5}">
                      <a16:colId xmlns:a16="http://schemas.microsoft.com/office/drawing/2014/main" val="3432724723"/>
                    </a:ext>
                  </a:extLst>
                </a:gridCol>
                <a:gridCol w="1023938">
                  <a:extLst>
                    <a:ext uri="{9D8B030D-6E8A-4147-A177-3AD203B41FA5}">
                      <a16:colId xmlns:a16="http://schemas.microsoft.com/office/drawing/2014/main" val="842743480"/>
                    </a:ext>
                  </a:extLst>
                </a:gridCol>
                <a:gridCol w="1393825">
                  <a:extLst>
                    <a:ext uri="{9D8B030D-6E8A-4147-A177-3AD203B41FA5}">
                      <a16:colId xmlns:a16="http://schemas.microsoft.com/office/drawing/2014/main" val="876020645"/>
                    </a:ext>
                  </a:extLst>
                </a:gridCol>
                <a:gridCol w="1316037">
                  <a:extLst>
                    <a:ext uri="{9D8B030D-6E8A-4147-A177-3AD203B41FA5}">
                      <a16:colId xmlns:a16="http://schemas.microsoft.com/office/drawing/2014/main" val="3599080246"/>
                    </a:ext>
                  </a:extLst>
                </a:gridCol>
              </a:tblGrid>
              <a:tr h="6826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Limi</a:t>
                      </a:r>
                      <a:r>
                        <a:rPr kumimoji="0" lang="en-US" altLang="en-US" sz="2800" b="0" i="0" u="none" strike="noStrike" cap="none" normalizeH="0" baseline="0" smtClean="0">
                          <a:ln>
                            <a:noFill/>
                          </a:ln>
                          <a:solidFill>
                            <a:srgbClr val="FF3300"/>
                          </a:solidFill>
                          <a:effectLst/>
                          <a:latin typeface="Arial" panose="020B0604020202020204" pitchFamily="34" charset="0"/>
                        </a:rPr>
                        <a:t>ting </a:t>
                      </a:r>
                      <a:r>
                        <a:rPr kumimoji="0" lang="cs-CZ" altLang="en-US" sz="2800" b="0" i="0" u="none" strike="noStrike" cap="none" normalizeH="0" baseline="0" smtClean="0">
                          <a:ln>
                            <a:noFill/>
                          </a:ln>
                          <a:solidFill>
                            <a:srgbClr val="FF3300"/>
                          </a:solidFill>
                          <a:effectLst/>
                          <a:latin typeface="Arial" panose="020B0604020202020204" pitchFamily="34" charset="0"/>
                        </a:rPr>
                        <a:t>fa</a:t>
                      </a:r>
                      <a:r>
                        <a:rPr kumimoji="0" lang="en-US" altLang="en-US" sz="2800" b="0" i="0" u="none" strike="noStrike" cap="none" normalizeH="0" baseline="0" smtClean="0">
                          <a:ln>
                            <a:noFill/>
                          </a:ln>
                          <a:solidFill>
                            <a:srgbClr val="FF3300"/>
                          </a:solidFill>
                          <a:effectLst/>
                          <a:latin typeface="Arial" panose="020B0604020202020204" pitchFamily="34" charset="0"/>
                        </a:rPr>
                        <a:t>c</a:t>
                      </a:r>
                      <a:r>
                        <a:rPr kumimoji="0" lang="cs-CZ" altLang="en-US" sz="2800" b="0" i="0" u="none" strike="noStrike" cap="none" normalizeH="0" baseline="0" smtClean="0">
                          <a:ln>
                            <a:noFill/>
                          </a:ln>
                          <a:solidFill>
                            <a:srgbClr val="FF3300"/>
                          </a:solidFill>
                          <a:effectLst/>
                          <a:latin typeface="Arial" panose="020B0604020202020204" pitchFamily="34" charset="0"/>
                        </a:rPr>
                        <a:t>tor</a:t>
                      </a:r>
                      <a:r>
                        <a:rPr kumimoji="0" lang="en-US" altLang="en-US" sz="2800" b="0" i="0" u="none" strike="noStrike" cap="none" normalizeH="0" baseline="0" smtClean="0">
                          <a:ln>
                            <a:noFill/>
                          </a:ln>
                          <a:solidFill>
                            <a:srgbClr val="FF3300"/>
                          </a:solidFill>
                          <a:effectLst/>
                          <a:latin typeface="Arial" panose="020B0604020202020204" pitchFamily="34" charset="0"/>
                        </a:rPr>
                        <a:t>s</a:t>
                      </a:r>
                      <a:endParaRPr kumimoji="0" lang="cs-CZ" altLang="en-US" sz="2800" b="0" i="0" u="none" strike="noStrike" cap="none" normalizeH="0" baseline="0" smtClean="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bg2"/>
                          </a:solidFill>
                          <a:effectLst/>
                          <a:latin typeface="Arial" panose="020B0604020202020204" pitchFamily="34" charset="0"/>
                        </a:rPr>
                        <a:t>Gases</a:t>
                      </a:r>
                      <a:endParaRPr kumimoji="0" lang="cs-CZ" altLang="en-US" sz="2800" b="0" i="0" u="none" strike="noStrike" cap="none" normalizeH="0" baseline="0" smtClean="0">
                        <a:ln>
                          <a:noFill/>
                        </a:ln>
                        <a:solidFill>
                          <a:schemeClr val="bg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bg2"/>
                        </a:solidFill>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434579"/>
                  </a:ext>
                </a:extLst>
              </a:tr>
              <a:tr h="620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bg2"/>
                          </a:solidFill>
                          <a:effectLst/>
                          <a:latin typeface="Arial" panose="020B0604020202020204" pitchFamily="34" charset="0"/>
                        </a:rPr>
                        <a:t>O</a:t>
                      </a:r>
                      <a:r>
                        <a:rPr kumimoji="0" lang="cs-CZ" altLang="en-US" sz="2800" b="1" i="0" u="none" strike="noStrike" cap="none" normalizeH="0" baseline="-25000" smtClean="0">
                          <a:ln>
                            <a:noFill/>
                          </a:ln>
                          <a:solidFill>
                            <a:schemeClr val="bg2"/>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bg2"/>
                          </a:solidFill>
                          <a:effectLst/>
                          <a:latin typeface="Arial" panose="020B0604020202020204" pitchFamily="34" charset="0"/>
                        </a:rPr>
                        <a:t>CO</a:t>
                      </a:r>
                      <a:r>
                        <a:rPr kumimoji="0" lang="cs-CZ" altLang="en-US" sz="2800" b="1" i="0" u="none" strike="noStrike" cap="none" normalizeH="0" baseline="-25000" smtClean="0">
                          <a:ln>
                            <a:noFill/>
                          </a:ln>
                          <a:solidFill>
                            <a:schemeClr val="bg2"/>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dirty="0" smtClean="0">
                          <a:ln>
                            <a:noFill/>
                          </a:ln>
                          <a:solidFill>
                            <a:schemeClr val="bg2"/>
                          </a:solidFill>
                          <a:effectLst/>
                          <a:latin typeface="Arial" panose="020B0604020202020204" pitchFamily="34" charset="0"/>
                        </a:rPr>
                        <a:t>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bg2"/>
                          </a:solidFill>
                          <a:effectLst/>
                          <a:latin typeface="Arial" panose="020B0604020202020204" pitchFamily="34" charset="0"/>
                        </a:rPr>
                        <a:t>N</a:t>
                      </a:r>
                      <a:r>
                        <a:rPr kumimoji="0" lang="cs-CZ" altLang="en-US" sz="2800" b="1" i="0" u="none" strike="noStrike" cap="none" normalizeH="0" baseline="-25000" smtClean="0">
                          <a:ln>
                            <a:noFill/>
                          </a:ln>
                          <a:solidFill>
                            <a:schemeClr val="bg2"/>
                          </a:solidFill>
                          <a:effectLst/>
                          <a:latin typeface="Arial" panose="020B0604020202020204" pitchFamily="34" charset="0"/>
                        </a:rPr>
                        <a:t>2</a:t>
                      </a:r>
                      <a:r>
                        <a:rPr kumimoji="0" lang="cs-CZ" altLang="en-US" sz="2800" b="1" i="0" u="none" strike="noStrike" cap="none" normalizeH="0" baseline="0" smtClean="0">
                          <a:ln>
                            <a:noFill/>
                          </a:ln>
                          <a:solidFill>
                            <a:schemeClr val="bg2"/>
                          </a:solidFill>
                          <a:effectLst/>
                          <a:latin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2351883"/>
                  </a:ext>
                </a:extLst>
              </a:tr>
              <a:tr h="7445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Alveolo</a:t>
                      </a:r>
                      <a:r>
                        <a:rPr kumimoji="0" lang="en-US" altLang="en-US" sz="2800" b="0" i="0" u="none" strike="noStrike" cap="none" normalizeH="0" baseline="0" smtClean="0">
                          <a:ln>
                            <a:noFill/>
                          </a:ln>
                          <a:solidFill>
                            <a:srgbClr val="FF3300"/>
                          </a:solidFill>
                          <a:effectLst/>
                          <a:latin typeface="Arial" panose="020B0604020202020204" pitchFamily="34" charset="0"/>
                        </a:rPr>
                        <a:t>-capillary</a:t>
                      </a:r>
                      <a:endParaRPr kumimoji="0" lang="cs-CZ" altLang="en-US" sz="2800" b="0" i="0" u="none" strike="noStrike" cap="none" normalizeH="0" baseline="0" smtClean="0">
                        <a:ln>
                          <a:noFill/>
                        </a:ln>
                        <a:solidFill>
                          <a:srgbClr val="FF3300"/>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3300"/>
                          </a:solidFill>
                          <a:effectLst/>
                          <a:latin typeface="Arial" panose="020B0604020202020204" pitchFamily="34" charset="0"/>
                        </a:rPr>
                        <a:t>m</a:t>
                      </a:r>
                      <a:r>
                        <a:rPr kumimoji="0" lang="cs-CZ" altLang="en-US" sz="2800" b="0" i="0" u="none" strike="noStrike" cap="none" normalizeH="0" baseline="0" smtClean="0">
                          <a:ln>
                            <a:noFill/>
                          </a:ln>
                          <a:solidFill>
                            <a:srgbClr val="FF3300"/>
                          </a:solidFill>
                          <a:effectLst/>
                          <a:latin typeface="Arial" panose="020B0604020202020204" pitchFamily="34" charset="0"/>
                        </a:rPr>
                        <a:t>embr</a:t>
                      </a:r>
                      <a:r>
                        <a:rPr kumimoji="0" lang="en-US" altLang="en-US" sz="2800" b="0" i="0" u="none" strike="noStrike" cap="none" normalizeH="0" baseline="0" smtClean="0">
                          <a:ln>
                            <a:noFill/>
                          </a:ln>
                          <a:solidFill>
                            <a:srgbClr val="FF3300"/>
                          </a:solidFill>
                          <a:effectLst/>
                          <a:latin typeface="Arial" panose="020B0604020202020204" pitchFamily="34" charset="0"/>
                        </a:rPr>
                        <a:t>ane</a:t>
                      </a:r>
                      <a:endParaRPr kumimoji="0" lang="cs-CZ" altLang="en-US" sz="2800" b="0" i="0" u="none" strike="noStrike" cap="none" normalizeH="0" baseline="0" smtClean="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dirty="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3189958"/>
                  </a:ext>
                </a:extLst>
              </a:tr>
              <a:tr h="742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3300"/>
                          </a:solidFill>
                          <a:effectLst/>
                          <a:latin typeface="Arial" panose="020B0604020202020204" pitchFamily="34" charset="0"/>
                        </a:rPr>
                        <a:t>Blood volume</a:t>
                      </a:r>
                      <a:endParaRPr kumimoji="0" lang="cs-CZ" altLang="en-US" sz="2800" b="0" i="0" u="none" strike="noStrike" cap="none" normalizeH="0" baseline="0" smtClean="0">
                        <a:ln>
                          <a:noFill/>
                        </a:ln>
                        <a:solidFill>
                          <a:srgbClr val="FF3300"/>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a</a:t>
                      </a:r>
                      <a:r>
                        <a:rPr kumimoji="0" lang="en-US" altLang="en-US" sz="2800" b="0" i="0" u="none" strike="noStrike" cap="none" normalizeH="0" baseline="0" smtClean="0">
                          <a:ln>
                            <a:noFill/>
                          </a:ln>
                          <a:solidFill>
                            <a:srgbClr val="FF3300"/>
                          </a:solidFill>
                          <a:effectLst/>
                          <a:latin typeface="Arial" panose="020B0604020202020204" pitchFamily="34" charset="0"/>
                        </a:rPr>
                        <a:t>nd</a:t>
                      </a:r>
                      <a:r>
                        <a:rPr kumimoji="0" lang="cs-CZ" altLang="en-US" sz="2800" b="0" i="0" u="none" strike="noStrike" cap="none" normalizeH="0" baseline="0" smtClean="0">
                          <a:ln>
                            <a:noFill/>
                          </a:ln>
                          <a:solidFill>
                            <a:srgbClr val="FF3300"/>
                          </a:solidFill>
                          <a:effectLst/>
                          <a:latin typeface="Arial" panose="020B0604020202020204" pitchFamily="34" charset="0"/>
                        </a:rPr>
                        <a:t> H</a:t>
                      </a:r>
                      <a:r>
                        <a:rPr kumimoji="0" lang="en-US" altLang="en-US" sz="2800" b="0" i="0" u="none" strike="noStrike" cap="none" normalizeH="0" baseline="0" smtClean="0">
                          <a:ln>
                            <a:noFill/>
                          </a:ln>
                          <a:solidFill>
                            <a:srgbClr val="FF3300"/>
                          </a:solidFill>
                          <a:effectLst/>
                          <a:latin typeface="Arial" panose="020B0604020202020204" pitchFamily="34" charset="0"/>
                        </a:rPr>
                        <a:t>B</a:t>
                      </a:r>
                      <a:endParaRPr kumimoji="0" lang="cs-CZ" altLang="en-US" sz="2800" b="0" i="0" u="none" strike="noStrike" cap="none" normalizeH="0" baseline="0" smtClean="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34366"/>
                  </a:ext>
                </a:extLst>
              </a:tr>
              <a:tr h="620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en-US" sz="2800" b="0" i="0" u="none" strike="noStrike" cap="none" normalizeH="0" baseline="0" smtClean="0">
                          <a:ln>
                            <a:noFill/>
                          </a:ln>
                          <a:solidFill>
                            <a:srgbClr val="FF3300"/>
                          </a:solidFill>
                          <a:effectLst/>
                          <a:latin typeface="Arial" panose="020B0604020202020204" pitchFamily="34" charset="0"/>
                        </a:rPr>
                        <a:t>Cir</a:t>
                      </a:r>
                      <a:r>
                        <a:rPr kumimoji="0" lang="en-US" altLang="en-US" sz="2800" b="0" i="0" u="none" strike="noStrike" cap="none" normalizeH="0" baseline="0" smtClean="0">
                          <a:ln>
                            <a:noFill/>
                          </a:ln>
                          <a:solidFill>
                            <a:srgbClr val="FF3300"/>
                          </a:solidFill>
                          <a:effectLst/>
                          <a:latin typeface="Arial" panose="020B0604020202020204" pitchFamily="34" charset="0"/>
                        </a:rPr>
                        <a:t>c</a:t>
                      </a:r>
                      <a:r>
                        <a:rPr kumimoji="0" lang="cs-CZ" altLang="en-US" sz="2800" b="0" i="0" u="none" strike="noStrike" cap="none" normalizeH="0" baseline="0" smtClean="0">
                          <a:ln>
                            <a:noFill/>
                          </a:ln>
                          <a:solidFill>
                            <a:srgbClr val="FF3300"/>
                          </a:solidFill>
                          <a:effectLst/>
                          <a:latin typeface="Arial" panose="020B0604020202020204" pitchFamily="34" charset="0"/>
                        </a:rPr>
                        <a:t>ula</a:t>
                      </a:r>
                      <a:r>
                        <a:rPr kumimoji="0" lang="en-US" altLang="en-US" sz="2800" b="0" i="0" u="none" strike="noStrike" cap="none" normalizeH="0" baseline="0" smtClean="0">
                          <a:ln>
                            <a:noFill/>
                          </a:ln>
                          <a:solidFill>
                            <a:srgbClr val="FF3300"/>
                          </a:solidFill>
                          <a:effectLst/>
                          <a:latin typeface="Arial" panose="020B0604020202020204" pitchFamily="34" charset="0"/>
                        </a:rPr>
                        <a:t>tion</a:t>
                      </a:r>
                      <a:endParaRPr kumimoji="0" lang="cs-CZ" altLang="en-US" sz="2800" b="0" i="0" u="none" strike="noStrike" cap="none" normalizeH="0" baseline="0" smtClean="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en-US" sz="2800" b="1" i="0" u="none" strike="noStrike" cap="none" normalizeH="0" baseline="0" dirty="0" smtClean="0">
                          <a:ln>
                            <a:noFill/>
                          </a:ln>
                          <a:solidFill>
                            <a:schemeClr val="tx1"/>
                          </a:solidFill>
                          <a:effectLst/>
                          <a:latin typeface="Arial" panose="020B0604020202020204"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1807565"/>
                  </a:ext>
                </a:extLst>
              </a:tr>
            </a:tbl>
          </a:graphicData>
        </a:graphic>
      </p:graphicFrame>
      <p:sp>
        <p:nvSpPr>
          <p:cNvPr id="2" name="Slide Number Placeholder 1"/>
          <p:cNvSpPr>
            <a:spLocks noGrp="1"/>
          </p:cNvSpPr>
          <p:nvPr>
            <p:ph type="sldNum" sz="quarter" idx="12"/>
          </p:nvPr>
        </p:nvSpPr>
        <p:spPr/>
        <p:txBody>
          <a:bodyPr/>
          <a:lstStyle/>
          <a:p>
            <a:fld id="{F7348186-3E9B-4C88-8F2F-0B9B8CC830AF}"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0"/>
            <a:ext cx="8229600" cy="1143000"/>
          </a:xfrm>
        </p:spPr>
        <p:txBody>
          <a:bodyPr/>
          <a:lstStyle/>
          <a:p>
            <a:r>
              <a:rPr lang="en-US" altLang="en-US"/>
              <a:t>V</a:t>
            </a:r>
            <a:r>
              <a:rPr lang="cs-CZ" altLang="en-US"/>
              <a:t>entila</a:t>
            </a:r>
            <a:r>
              <a:rPr lang="en-US" altLang="en-US"/>
              <a:t>tion to</a:t>
            </a:r>
            <a:r>
              <a:rPr lang="cs-CZ" altLang="en-US"/>
              <a:t> perf</a:t>
            </a:r>
            <a:r>
              <a:rPr lang="en-US" altLang="en-US"/>
              <a:t>usion ratio</a:t>
            </a:r>
          </a:p>
        </p:txBody>
      </p:sp>
      <p:pic>
        <p:nvPicPr>
          <p:cNvPr id="962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42338DE-3BBD-4F4F-B7CD-C7C06BBA9E98}"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17693"/>
            <a:ext cx="59436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36538">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r>
              <a:rPr lang="cs-CZ" altLang="en-US" sz="2400" dirty="0" smtClean="0">
                <a:solidFill>
                  <a:schemeClr val="accent2"/>
                </a:solidFill>
                <a:latin typeface="+mj-lt"/>
              </a:rPr>
              <a:t>The box on the</a:t>
            </a:r>
          </a:p>
          <a:p>
            <a:r>
              <a:rPr lang="cs-CZ" altLang="en-US" sz="2400" dirty="0" smtClean="0">
                <a:solidFill>
                  <a:schemeClr val="accent2"/>
                </a:solidFill>
                <a:latin typeface="+mj-lt"/>
              </a:rPr>
              <a:t>right is not</a:t>
            </a:r>
          </a:p>
          <a:p>
            <a:r>
              <a:rPr lang="cs-CZ" altLang="en-US" sz="2400" dirty="0" smtClean="0">
                <a:solidFill>
                  <a:schemeClr val="accent2"/>
                </a:solidFill>
                <a:latin typeface="+mj-lt"/>
              </a:rPr>
              <a:t>Wine cupboard</a:t>
            </a:r>
          </a:p>
          <a:p>
            <a:r>
              <a:rPr lang="cs-CZ" altLang="en-US" sz="2400" dirty="0" smtClean="0">
                <a:solidFill>
                  <a:schemeClr val="accent2"/>
                </a:solidFill>
                <a:latin typeface="+mj-lt"/>
              </a:rPr>
              <a:t>But</a:t>
            </a:r>
          </a:p>
          <a:p>
            <a:r>
              <a:rPr lang="cs-CZ" altLang="en-US" sz="2400" dirty="0" smtClean="0">
                <a:solidFill>
                  <a:schemeClr val="accent2"/>
                </a:solidFill>
                <a:latin typeface="+mj-lt"/>
              </a:rPr>
              <a:t>pletysmograph</a:t>
            </a:r>
            <a:endParaRPr lang="cs-CZ" altLang="en-US" sz="2400" b="1" u="sng" dirty="0" smtClean="0">
              <a:solidFill>
                <a:schemeClr val="accent2"/>
              </a:solidFill>
              <a:latin typeface="+mj-lt"/>
            </a:endParaRPr>
          </a:p>
          <a:p>
            <a:endParaRPr lang="cs-CZ" altLang="en-US" sz="2400" b="1" u="sng" dirty="0" smtClean="0">
              <a:solidFill>
                <a:schemeClr val="accent2"/>
              </a:solidFill>
              <a:latin typeface="+mj-lt"/>
            </a:endParaRPr>
          </a:p>
          <a:p>
            <a:endParaRPr lang="cs-CZ" altLang="en-US" sz="2400" b="1" u="sng" dirty="0">
              <a:solidFill>
                <a:schemeClr val="accent2"/>
              </a:solidFill>
              <a:latin typeface="+mj-lt"/>
            </a:endParaRPr>
          </a:p>
          <a:p>
            <a:r>
              <a:rPr lang="cs-CZ" altLang="en-US" sz="2400" b="1" u="sng" dirty="0" smtClean="0">
                <a:solidFill>
                  <a:schemeClr val="accent2"/>
                </a:solidFill>
                <a:latin typeface="+mj-lt"/>
              </a:rPr>
              <a:t>Plethysmo-</a:t>
            </a:r>
          </a:p>
          <a:p>
            <a:r>
              <a:rPr lang="cs-CZ" altLang="en-US" sz="2400" b="1" u="sng" dirty="0" smtClean="0">
                <a:solidFill>
                  <a:schemeClr val="accent2"/>
                </a:solidFill>
                <a:latin typeface="+mj-lt"/>
              </a:rPr>
              <a:t>graphy </a:t>
            </a:r>
            <a:endParaRPr lang="en-US" altLang="en-US" sz="2400" b="1" u="sng" dirty="0">
              <a:solidFill>
                <a:schemeClr val="accent2"/>
              </a:solidFill>
              <a:latin typeface="+mj-lt"/>
            </a:endParaRPr>
          </a:p>
          <a:p>
            <a:r>
              <a:rPr lang="cs-CZ" altLang="en-US" sz="2400" b="1" u="sng" dirty="0">
                <a:solidFill>
                  <a:schemeClr val="accent2"/>
                </a:solidFill>
                <a:latin typeface="+mj-lt"/>
              </a:rPr>
              <a:t>= body test</a:t>
            </a:r>
            <a:endParaRPr lang="cs-CZ" altLang="en-US" sz="2400" b="1" dirty="0">
              <a:solidFill>
                <a:schemeClr val="accent2"/>
              </a:solidFill>
              <a:latin typeface="+mj-lt"/>
            </a:endParaRPr>
          </a:p>
          <a:p>
            <a:r>
              <a:rPr lang="cs-CZ" altLang="en-US" sz="2400" dirty="0">
                <a:latin typeface="+mj-lt"/>
              </a:rPr>
              <a:t>measuring:</a:t>
            </a:r>
          </a:p>
          <a:p>
            <a:pPr>
              <a:buFontTx/>
              <a:buChar char="-"/>
            </a:pPr>
            <a:r>
              <a:rPr lang="cs-CZ" altLang="en-US" sz="2400" dirty="0">
                <a:latin typeface="+mj-lt"/>
              </a:rPr>
              <a:t>spirometry</a:t>
            </a:r>
          </a:p>
          <a:p>
            <a:pPr>
              <a:buFontTx/>
              <a:buChar char="-"/>
            </a:pPr>
            <a:r>
              <a:rPr lang="cs-CZ" altLang="en-US" sz="2400" dirty="0">
                <a:latin typeface="+mj-lt"/>
              </a:rPr>
              <a:t>flow curves</a:t>
            </a:r>
          </a:p>
          <a:p>
            <a:pPr>
              <a:buFontTx/>
              <a:buChar char="-"/>
            </a:pPr>
            <a:r>
              <a:rPr lang="cs-CZ" altLang="en-US" sz="2400" dirty="0">
                <a:latin typeface="+mj-lt"/>
              </a:rPr>
              <a:t>other volumes:</a:t>
            </a:r>
          </a:p>
          <a:p>
            <a:r>
              <a:rPr lang="cs-CZ" altLang="en-US" sz="2400" dirty="0">
                <a:latin typeface="+mj-lt"/>
              </a:rPr>
              <a:t>		RV – residual volume</a:t>
            </a:r>
          </a:p>
          <a:p>
            <a:r>
              <a:rPr lang="cs-CZ" altLang="en-US" sz="2400" dirty="0">
                <a:latin typeface="+mj-lt"/>
              </a:rPr>
              <a:t>		ITV – introthoracic volume</a:t>
            </a:r>
          </a:p>
          <a:p>
            <a:r>
              <a:rPr lang="cs-CZ" altLang="en-US" sz="2400" dirty="0">
                <a:latin typeface="+mj-lt"/>
              </a:rPr>
              <a:t>		FRC – functional residual capacity</a:t>
            </a:r>
            <a:endParaRPr lang="en-US" altLang="en-US" sz="2400" dirty="0">
              <a:latin typeface="+mj-lt"/>
            </a:endParaRPr>
          </a:p>
          <a:p>
            <a:r>
              <a:rPr lang="en-US" altLang="en-US" sz="2400" dirty="0">
                <a:latin typeface="+mj-lt"/>
              </a:rPr>
              <a:t>- </a:t>
            </a:r>
            <a:r>
              <a:rPr lang="cs-CZ" altLang="en-US" sz="2400" dirty="0">
                <a:latin typeface="+mj-lt"/>
              </a:rPr>
              <a:t>resistance</a:t>
            </a:r>
          </a:p>
        </p:txBody>
      </p:sp>
      <p:pic>
        <p:nvPicPr>
          <p:cNvPr id="33795" name="Picture 3" descr="pletasmogr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60198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79388" y="58847"/>
            <a:ext cx="7287572"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r>
              <a:rPr lang="cs-CZ" altLang="en-US" sz="2400" b="1" u="sng" dirty="0">
                <a:solidFill>
                  <a:srgbClr val="FF0000"/>
                </a:solidFill>
                <a:latin typeface="+mj-lt"/>
              </a:rPr>
              <a:t>OXYGEN</a:t>
            </a:r>
            <a:r>
              <a:rPr lang="cs-CZ" altLang="en-US" sz="2400" b="1" u="sng" dirty="0">
                <a:latin typeface="+mj-lt"/>
              </a:rPr>
              <a:t> - hypoxia</a:t>
            </a:r>
            <a:endParaRPr lang="cs-CZ" altLang="en-US" sz="2400" dirty="0">
              <a:latin typeface="+mj-lt"/>
            </a:endParaRPr>
          </a:p>
          <a:p>
            <a:r>
              <a:rPr lang="cs-CZ" altLang="en-US" sz="2400" b="1" i="1" dirty="0">
                <a:latin typeface="+mj-lt"/>
              </a:rPr>
              <a:t>Oxygen consumption</a:t>
            </a:r>
          </a:p>
          <a:p>
            <a:r>
              <a:rPr lang="cs-CZ" altLang="en-US" sz="2400" dirty="0">
                <a:latin typeface="+mj-lt"/>
              </a:rPr>
              <a:t>= Hemoglobin × blood flow (CO) × (AV difference)</a:t>
            </a:r>
          </a:p>
          <a:p>
            <a:r>
              <a:rPr lang="cs-CZ" altLang="en-US" sz="2400" b="1" i="1" dirty="0">
                <a:latin typeface="+mj-lt"/>
              </a:rPr>
              <a:t>AV difference</a:t>
            </a:r>
          </a:p>
          <a:p>
            <a:r>
              <a:rPr lang="cs-CZ" altLang="en-US" sz="2400" dirty="0">
                <a:latin typeface="+mj-lt"/>
              </a:rPr>
              <a:t>activity of the tissue (oxygen extraction)</a:t>
            </a:r>
            <a:r>
              <a:rPr lang="en-US" altLang="en-US" sz="2400" dirty="0">
                <a:latin typeface="+mj-lt"/>
              </a:rPr>
              <a:t>, </a:t>
            </a:r>
            <a:r>
              <a:rPr lang="cs-CZ" altLang="en-US" sz="2400" dirty="0">
                <a:latin typeface="+mj-lt"/>
              </a:rPr>
              <a:t>paO</a:t>
            </a:r>
            <a:r>
              <a:rPr lang="cs-CZ" altLang="en-US" sz="2400" baseline="-25000" dirty="0">
                <a:latin typeface="+mj-lt"/>
              </a:rPr>
              <a:t>2</a:t>
            </a:r>
            <a:r>
              <a:rPr lang="cs-CZ" altLang="en-US" sz="2400" dirty="0">
                <a:latin typeface="+mj-lt"/>
              </a:rPr>
              <a:t>, pvO</a:t>
            </a:r>
            <a:r>
              <a:rPr lang="cs-CZ" altLang="en-US" sz="2400" baseline="-25000" dirty="0">
                <a:latin typeface="+mj-lt"/>
              </a:rPr>
              <a:t>2</a:t>
            </a:r>
          </a:p>
          <a:p>
            <a:r>
              <a:rPr lang="cs-CZ" altLang="en-US" sz="2400" b="1" i="1" dirty="0">
                <a:latin typeface="+mj-lt"/>
              </a:rPr>
              <a:t>Hypoxia</a:t>
            </a:r>
          </a:p>
          <a:p>
            <a:r>
              <a:rPr lang="cs-CZ" altLang="en-US" sz="2400" dirty="0">
                <a:latin typeface="+mj-lt"/>
              </a:rPr>
              <a:t>* Transport (anemic) hypoxia</a:t>
            </a:r>
          </a:p>
          <a:p>
            <a:r>
              <a:rPr lang="cs-CZ" altLang="en-US" sz="2400" dirty="0">
                <a:latin typeface="+mj-lt"/>
              </a:rPr>
              <a:t>* Ischemic hypoxia</a:t>
            </a:r>
          </a:p>
          <a:p>
            <a:r>
              <a:rPr lang="cs-CZ" altLang="en-US" sz="2400" dirty="0">
                <a:latin typeface="+mj-lt"/>
              </a:rPr>
              <a:t>* Histototoxic hypoxia (decrease in AV difference)</a:t>
            </a:r>
          </a:p>
          <a:p>
            <a:r>
              <a:rPr lang="cs-CZ" altLang="en-US" sz="2400" dirty="0">
                <a:latin typeface="+mj-lt"/>
              </a:rPr>
              <a:t>* Hypoxic hypoxia</a:t>
            </a:r>
          </a:p>
          <a:p>
            <a:endParaRPr lang="cs-CZ" altLang="en-US" sz="2400" dirty="0">
              <a:latin typeface="+mj-lt"/>
            </a:endParaRPr>
          </a:p>
          <a:p>
            <a:r>
              <a:rPr lang="cs-CZ" altLang="en-US" sz="2400" b="1" i="1" dirty="0">
                <a:latin typeface="+mj-lt"/>
              </a:rPr>
              <a:t>Factors influencing paO</a:t>
            </a:r>
            <a:r>
              <a:rPr lang="cs-CZ" altLang="en-US" sz="2400" b="1" i="1" baseline="-25000" dirty="0">
                <a:latin typeface="+mj-lt"/>
              </a:rPr>
              <a:t>2</a:t>
            </a:r>
          </a:p>
          <a:p>
            <a:r>
              <a:rPr lang="cs-CZ" altLang="en-US" sz="2400" dirty="0">
                <a:latin typeface="+mj-lt"/>
              </a:rPr>
              <a:t>- p</a:t>
            </a:r>
            <a:r>
              <a:rPr lang="cs-CZ" altLang="en-US" sz="2400" baseline="-25000" dirty="0">
                <a:latin typeface="+mj-lt"/>
              </a:rPr>
              <a:t>A</a:t>
            </a:r>
            <a:r>
              <a:rPr lang="cs-CZ" altLang="en-US" sz="2400" dirty="0">
                <a:latin typeface="+mj-lt"/>
              </a:rPr>
              <a:t>O</a:t>
            </a:r>
            <a:r>
              <a:rPr lang="cs-CZ" altLang="en-US" sz="2400" baseline="-25000" dirty="0">
                <a:latin typeface="+mj-lt"/>
              </a:rPr>
              <a:t>2</a:t>
            </a:r>
          </a:p>
          <a:p>
            <a:r>
              <a:rPr lang="cs-CZ" altLang="en-US" sz="2400" dirty="0">
                <a:latin typeface="+mj-lt"/>
              </a:rPr>
              <a:t>- p</a:t>
            </a:r>
            <a:r>
              <a:rPr lang="cs-CZ" altLang="en-US" sz="2400" baseline="-25000" dirty="0">
                <a:latin typeface="+mj-lt"/>
              </a:rPr>
              <a:t>ATM</a:t>
            </a:r>
            <a:r>
              <a:rPr lang="cs-CZ" altLang="en-US" sz="2400" dirty="0">
                <a:latin typeface="+mj-lt"/>
              </a:rPr>
              <a:t>O</a:t>
            </a:r>
            <a:r>
              <a:rPr lang="cs-CZ" altLang="en-US" sz="2400" baseline="-25000" dirty="0">
                <a:latin typeface="+mj-lt"/>
              </a:rPr>
              <a:t>2</a:t>
            </a:r>
          </a:p>
          <a:p>
            <a:r>
              <a:rPr lang="cs-CZ" altLang="en-US" sz="2400" dirty="0">
                <a:latin typeface="+mj-lt"/>
              </a:rPr>
              <a:t>- ventilation</a:t>
            </a:r>
          </a:p>
          <a:p>
            <a:r>
              <a:rPr lang="cs-CZ" altLang="en-US" sz="2400" dirty="0">
                <a:latin typeface="+mj-lt"/>
              </a:rPr>
              <a:t>- ventilation/perfusion</a:t>
            </a:r>
          </a:p>
          <a:p>
            <a:r>
              <a:rPr lang="cs-CZ" altLang="en-US" sz="2400" dirty="0">
                <a:latin typeface="+mj-lt"/>
              </a:rPr>
              <a:t>- difusion</a:t>
            </a:r>
          </a:p>
          <a:p>
            <a:r>
              <a:rPr lang="cs-CZ" altLang="en-US" sz="2400" dirty="0">
                <a:latin typeface="+mj-lt"/>
              </a:rPr>
              <a:t>- right-left shunt</a:t>
            </a: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211263" y="1777435"/>
            <a:ext cx="6948487" cy="26776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r>
              <a:rPr lang="cs-CZ" altLang="en-US" sz="2400" b="1" u="sng" dirty="0">
                <a:solidFill>
                  <a:srgbClr val="FF0000"/>
                </a:solidFill>
                <a:latin typeface="+mj-lt"/>
              </a:rPr>
              <a:t>CARBON DIOXIDE</a:t>
            </a:r>
            <a:r>
              <a:rPr lang="en-US" altLang="en-US" sz="2400" b="1" u="sng" dirty="0">
                <a:solidFill>
                  <a:srgbClr val="FF0000"/>
                </a:solidFill>
                <a:latin typeface="+mj-lt"/>
              </a:rPr>
              <a:t> (CO</a:t>
            </a:r>
            <a:r>
              <a:rPr lang="en-US" altLang="en-US" sz="2400" b="1" u="sng" baseline="-25000" dirty="0">
                <a:solidFill>
                  <a:srgbClr val="FF0000"/>
                </a:solidFill>
                <a:latin typeface="+mj-lt"/>
              </a:rPr>
              <a:t>2</a:t>
            </a:r>
            <a:r>
              <a:rPr lang="en-US" altLang="en-US" sz="2400" b="1" u="sng" dirty="0">
                <a:solidFill>
                  <a:srgbClr val="FF0000"/>
                </a:solidFill>
                <a:latin typeface="+mj-lt"/>
              </a:rPr>
              <a:t>)</a:t>
            </a:r>
            <a:endParaRPr lang="cs-CZ" altLang="en-US" sz="2400" dirty="0">
              <a:solidFill>
                <a:srgbClr val="FF0000"/>
              </a:solidFill>
              <a:latin typeface="+mj-lt"/>
            </a:endParaRPr>
          </a:p>
          <a:p>
            <a:r>
              <a:rPr lang="cs-CZ" altLang="en-US" sz="2400" dirty="0">
                <a:latin typeface="+mj-lt"/>
              </a:rPr>
              <a:t>- </a:t>
            </a:r>
            <a:r>
              <a:rPr lang="cs-CZ" altLang="en-US" sz="2400" dirty="0" smtClean="0">
                <a:latin typeface="+mj-lt"/>
              </a:rPr>
              <a:t>Hypo</a:t>
            </a:r>
            <a:r>
              <a:rPr lang="cs-CZ" altLang="en-US" sz="2400" dirty="0" smtClean="0">
                <a:solidFill>
                  <a:srgbClr val="FF0000"/>
                </a:solidFill>
                <a:latin typeface="+mj-lt"/>
              </a:rPr>
              <a:t>capnia</a:t>
            </a:r>
            <a:r>
              <a:rPr lang="en-GB" altLang="en-US" sz="2400" dirty="0" smtClean="0">
                <a:latin typeface="+mj-lt"/>
              </a:rPr>
              <a:t> = lower </a:t>
            </a:r>
            <a:r>
              <a:rPr lang="en-US" altLang="en-US" sz="2400" b="1" dirty="0" smtClean="0"/>
              <a:t>CO</a:t>
            </a:r>
            <a:r>
              <a:rPr lang="en-US" altLang="en-US" sz="2400" b="1" baseline="-25000" dirty="0" smtClean="0"/>
              <a:t>2</a:t>
            </a:r>
            <a:endParaRPr lang="cs-CZ" altLang="en-US" sz="2400" dirty="0">
              <a:latin typeface="+mj-lt"/>
            </a:endParaRPr>
          </a:p>
          <a:p>
            <a:r>
              <a:rPr lang="cs-CZ" altLang="en-US" sz="2400" dirty="0">
                <a:latin typeface="+mj-lt"/>
              </a:rPr>
              <a:t>- </a:t>
            </a:r>
            <a:r>
              <a:rPr lang="cs-CZ" altLang="en-US" sz="2400" dirty="0" smtClean="0">
                <a:latin typeface="+mj-lt"/>
              </a:rPr>
              <a:t>Hyper</a:t>
            </a:r>
            <a:r>
              <a:rPr lang="cs-CZ" altLang="en-US" sz="2400" dirty="0" smtClean="0">
                <a:solidFill>
                  <a:srgbClr val="FF0000"/>
                </a:solidFill>
                <a:latin typeface="+mj-lt"/>
              </a:rPr>
              <a:t>capnia</a:t>
            </a:r>
            <a:r>
              <a:rPr lang="en-GB" altLang="en-US" sz="2400" dirty="0" smtClean="0">
                <a:latin typeface="+mj-lt"/>
              </a:rPr>
              <a:t> = higher </a:t>
            </a:r>
            <a:r>
              <a:rPr lang="en-US" altLang="en-US" sz="2400" b="1" dirty="0" smtClean="0"/>
              <a:t>CO</a:t>
            </a:r>
            <a:r>
              <a:rPr lang="en-US" altLang="en-US" sz="2400" b="1" baseline="-25000" dirty="0" smtClean="0"/>
              <a:t>2</a:t>
            </a:r>
            <a:endParaRPr lang="cs-CZ" altLang="en-US" sz="2400" dirty="0">
              <a:latin typeface="+mj-lt"/>
            </a:endParaRPr>
          </a:p>
          <a:p>
            <a:endParaRPr lang="cs-CZ" altLang="en-US" sz="2400" dirty="0">
              <a:latin typeface="+mj-lt"/>
            </a:endParaRPr>
          </a:p>
          <a:p>
            <a:r>
              <a:rPr lang="cs-CZ" altLang="en-US" sz="2400" b="1" dirty="0">
                <a:solidFill>
                  <a:srgbClr val="800000"/>
                </a:solidFill>
                <a:latin typeface="+mj-lt"/>
              </a:rPr>
              <a:t>depends mainly on alveolar ventilation</a:t>
            </a:r>
          </a:p>
          <a:p>
            <a:r>
              <a:rPr lang="cs-CZ" altLang="en-US" sz="2400" b="1" dirty="0">
                <a:solidFill>
                  <a:srgbClr val="800000"/>
                </a:solidFill>
                <a:latin typeface="+mj-lt"/>
              </a:rPr>
              <a:t>acid base balance !!</a:t>
            </a:r>
          </a:p>
          <a:p>
            <a:pPr eaLnBrk="0" hangingPunct="0"/>
            <a:endParaRPr lang="cs-CZ" altLang="en-US" sz="2400" dirty="0">
              <a:solidFill>
                <a:srgbClr val="66FF33"/>
              </a:solidFill>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1828800"/>
          </a:xfrm>
        </p:spPr>
        <p:txBody>
          <a:bodyPr/>
          <a:lstStyle/>
          <a:p>
            <a:pPr algn="l"/>
            <a:r>
              <a:rPr lang="en-US" altLang="en-US" sz="4000" dirty="0">
                <a:solidFill>
                  <a:schemeClr val="accent2"/>
                </a:solidFill>
              </a:rPr>
              <a:t>Flow</a:t>
            </a:r>
            <a:r>
              <a:rPr lang="cs-CZ" altLang="en-US" sz="4000" dirty="0">
                <a:solidFill>
                  <a:schemeClr val="accent2"/>
                </a:solidFill>
              </a:rPr>
              <a:t> spiromet</a:t>
            </a:r>
            <a:r>
              <a:rPr lang="en-US" altLang="en-US" sz="4000" dirty="0">
                <a:solidFill>
                  <a:schemeClr val="accent2"/>
                </a:solidFill>
              </a:rPr>
              <a:t>e</a:t>
            </a:r>
            <a:r>
              <a:rPr lang="cs-CZ" altLang="en-US" sz="4000" dirty="0">
                <a:solidFill>
                  <a:schemeClr val="accent2"/>
                </a:solidFill>
              </a:rPr>
              <a:t>r</a:t>
            </a:r>
            <a:r>
              <a:rPr lang="en-US" altLang="en-US" sz="4000" dirty="0">
                <a:solidFill>
                  <a:schemeClr val="accent2"/>
                </a:solidFill>
              </a:rPr>
              <a:t/>
            </a:r>
            <a:br>
              <a:rPr lang="en-US" altLang="en-US" sz="4000" dirty="0">
                <a:solidFill>
                  <a:schemeClr val="accent2"/>
                </a:solidFill>
              </a:rPr>
            </a:br>
            <a:r>
              <a:rPr lang="cs-CZ" altLang="en-US" sz="4000" dirty="0">
                <a:solidFill>
                  <a:schemeClr val="accent2"/>
                </a:solidFill>
              </a:rPr>
              <a:t>(</a:t>
            </a:r>
            <a:r>
              <a:rPr lang="cs-CZ" altLang="en-US" sz="4000" dirty="0" smtClean="0">
                <a:solidFill>
                  <a:schemeClr val="accent2"/>
                </a:solidFill>
              </a:rPr>
              <a:t>versus</a:t>
            </a:r>
            <a:br>
              <a:rPr lang="cs-CZ" altLang="en-US" sz="4000" dirty="0" smtClean="0">
                <a:solidFill>
                  <a:schemeClr val="accent2"/>
                </a:solidFill>
              </a:rPr>
            </a:br>
            <a:r>
              <a:rPr lang="cs-CZ" altLang="en-US" sz="4000" dirty="0" smtClean="0">
                <a:solidFill>
                  <a:schemeClr val="accent2"/>
                </a:solidFill>
              </a:rPr>
              <a:t>				</a:t>
            </a:r>
            <a:r>
              <a:rPr lang="en-US" altLang="en-US" sz="4000" dirty="0" smtClean="0">
                <a:solidFill>
                  <a:schemeClr val="accent2"/>
                </a:solidFill>
              </a:rPr>
              <a:t>Groh’s </a:t>
            </a:r>
            <a:r>
              <a:rPr lang="en-US" altLang="en-US" sz="4000" dirty="0">
                <a:solidFill>
                  <a:schemeClr val="accent2"/>
                </a:solidFill>
              </a:rPr>
              <a:t>s. with cylinder</a:t>
            </a:r>
            <a:r>
              <a:rPr lang="cs-CZ" altLang="en-US" sz="4000" dirty="0">
                <a:solidFill>
                  <a:schemeClr val="accent2"/>
                </a:solidFill>
              </a:rPr>
              <a:t>)</a:t>
            </a:r>
          </a:p>
        </p:txBody>
      </p:sp>
      <p:pic>
        <p:nvPicPr>
          <p:cNvPr id="97283" name="Picture 3" descr="spi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61117"/>
            <a:ext cx="4517323" cy="3290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D42338DE-3BBD-4F4F-B7CD-C7C06BBA9E98}" type="slidenum">
              <a:rPr lang="en-US" altLang="en-US" smtClean="0"/>
              <a:pPr/>
              <a:t>3</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869" y="2057400"/>
            <a:ext cx="4459899" cy="329460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0198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009900"/>
                </a:solidFill>
              </a:rPr>
              <a:t> Blood gasses – HB saturation by O2</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56650" cy="541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452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804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5"/>
          <p:cNvSpPr>
            <a:spLocks noChangeArrowheads="1"/>
          </p:cNvSpPr>
          <p:nvPr/>
        </p:nvSpPr>
        <p:spPr bwMode="auto">
          <a:xfrm>
            <a:off x="0" y="60198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009900"/>
                </a:solidFill>
              </a:rPr>
              <a:t>HB - O2 dissociation curve</a:t>
            </a:r>
          </a:p>
        </p:txBody>
      </p:sp>
    </p:spTree>
    <p:extLst>
      <p:ext uri="{BB962C8B-B14F-4D97-AF65-F5344CB8AC3E}">
        <p14:creationId xmlns:p14="http://schemas.microsoft.com/office/powerpoint/2010/main" val="3699492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10096500"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5"/>
          <p:cNvSpPr>
            <a:spLocks noChangeArrowheads="1"/>
          </p:cNvSpPr>
          <p:nvPr/>
        </p:nvSpPr>
        <p:spPr bwMode="auto">
          <a:xfrm>
            <a:off x="0" y="60198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a:solidFill>
                  <a:srgbClr val="009900"/>
                </a:solidFill>
              </a:rPr>
              <a:t>other HBs dissociation curves</a:t>
            </a:r>
          </a:p>
        </p:txBody>
      </p:sp>
    </p:spTree>
    <p:extLst>
      <p:ext uri="{BB962C8B-B14F-4D97-AF65-F5344CB8AC3E}">
        <p14:creationId xmlns:p14="http://schemas.microsoft.com/office/powerpoint/2010/main" val="4033431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52413" y="337602"/>
            <a:ext cx="854392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r>
              <a:rPr lang="en-US" altLang="en-US" sz="2800" b="1" dirty="0">
                <a:solidFill>
                  <a:srgbClr val="FF0000"/>
                </a:solidFill>
                <a:latin typeface="+mj-lt"/>
              </a:rPr>
              <a:t>Endoscopic examination of the lungs</a:t>
            </a:r>
            <a:endParaRPr lang="cs-CZ" altLang="en-US" sz="2800" dirty="0">
              <a:solidFill>
                <a:srgbClr val="FF0000"/>
              </a:solidFill>
              <a:latin typeface="+mj-lt"/>
            </a:endParaRPr>
          </a:p>
          <a:p>
            <a:endParaRPr lang="cs-CZ" altLang="en-US" sz="2400" dirty="0">
              <a:latin typeface="+mj-lt"/>
            </a:endParaRPr>
          </a:p>
          <a:p>
            <a:r>
              <a:rPr lang="cs-CZ" altLang="en-US" sz="2400" dirty="0">
                <a:latin typeface="+mj-lt"/>
              </a:rPr>
              <a:t>1. </a:t>
            </a:r>
            <a:r>
              <a:rPr lang="en-US" altLang="en-US" sz="2400" b="1" dirty="0" err="1">
                <a:solidFill>
                  <a:schemeClr val="accent2"/>
                </a:solidFill>
                <a:latin typeface="+mj-lt"/>
              </a:rPr>
              <a:t>Bronchoscopic</a:t>
            </a:r>
            <a:r>
              <a:rPr lang="en-US" altLang="en-US" sz="2400" b="1" dirty="0">
                <a:solidFill>
                  <a:schemeClr val="accent2"/>
                </a:solidFill>
                <a:latin typeface="+mj-lt"/>
              </a:rPr>
              <a:t> examination</a:t>
            </a:r>
            <a:endParaRPr lang="cs-CZ" altLang="en-US" sz="2400" b="1" dirty="0">
              <a:solidFill>
                <a:schemeClr val="accent2"/>
              </a:solidFill>
              <a:latin typeface="+mj-lt"/>
            </a:endParaRPr>
          </a:p>
          <a:p>
            <a:r>
              <a:rPr lang="en-US" altLang="en-US" sz="2400" b="1" dirty="0" err="1">
                <a:solidFill>
                  <a:srgbClr val="800000"/>
                </a:solidFill>
                <a:latin typeface="+mj-lt"/>
              </a:rPr>
              <a:t>Fibroscopy</a:t>
            </a:r>
            <a:r>
              <a:rPr lang="en-US" altLang="en-US" sz="2400" dirty="0">
                <a:latin typeface="+mj-lt"/>
              </a:rPr>
              <a:t> (Flexible </a:t>
            </a:r>
            <a:r>
              <a:rPr lang="en-US" altLang="en-US" sz="2400" dirty="0" err="1">
                <a:latin typeface="+mj-lt"/>
              </a:rPr>
              <a:t>fiberoptic</a:t>
            </a:r>
            <a:r>
              <a:rPr lang="en-US" altLang="en-US" sz="2400" dirty="0">
                <a:latin typeface="+mj-lt"/>
              </a:rPr>
              <a:t> bronchoscope)</a:t>
            </a:r>
            <a:endParaRPr lang="cs-CZ" altLang="en-US" sz="2400" dirty="0">
              <a:latin typeface="+mj-lt"/>
            </a:endParaRPr>
          </a:p>
          <a:p>
            <a:pPr lvl="1"/>
            <a:r>
              <a:rPr lang="cs-CZ" altLang="en-US" sz="2400" dirty="0">
                <a:latin typeface="+mj-lt"/>
              </a:rPr>
              <a:t>	- </a:t>
            </a:r>
            <a:r>
              <a:rPr lang="en-US" altLang="en-US" sz="2400" dirty="0">
                <a:latin typeface="+mj-lt"/>
              </a:rPr>
              <a:t>Visualization of </a:t>
            </a:r>
            <a:r>
              <a:rPr lang="en-US" altLang="en-US" sz="2400" dirty="0" err="1">
                <a:latin typeface="+mj-lt"/>
              </a:rPr>
              <a:t>tracheobroncial</a:t>
            </a:r>
            <a:r>
              <a:rPr lang="en-US" altLang="en-US" sz="2400" dirty="0">
                <a:latin typeface="+mj-lt"/>
              </a:rPr>
              <a:t> tree</a:t>
            </a:r>
            <a:endParaRPr lang="cs-CZ" altLang="en-US" sz="2400" dirty="0">
              <a:latin typeface="+mj-lt"/>
            </a:endParaRPr>
          </a:p>
          <a:p>
            <a:pPr lvl="1"/>
            <a:r>
              <a:rPr lang="cs-CZ" altLang="en-US" sz="2400" dirty="0">
                <a:latin typeface="+mj-lt"/>
              </a:rPr>
              <a:t>	- </a:t>
            </a:r>
            <a:r>
              <a:rPr lang="en-US" altLang="en-US" sz="2400" dirty="0">
                <a:latin typeface="+mj-lt"/>
              </a:rPr>
              <a:t>Biopsy of suggestive or obvious lesions</a:t>
            </a:r>
            <a:endParaRPr lang="cs-CZ" altLang="en-US" sz="2400" dirty="0">
              <a:latin typeface="+mj-lt"/>
            </a:endParaRPr>
          </a:p>
          <a:p>
            <a:pPr lvl="1"/>
            <a:r>
              <a:rPr lang="cs-CZ" altLang="en-US" sz="2400" dirty="0">
                <a:latin typeface="+mj-lt"/>
              </a:rPr>
              <a:t>	- </a:t>
            </a:r>
            <a:r>
              <a:rPr lang="en-US" altLang="en-US" sz="2400" dirty="0">
                <a:latin typeface="+mj-lt"/>
              </a:rPr>
              <a:t>Lavage, brushing or biopsy of lung regions for culture, cytological and microbiologic </a:t>
            </a:r>
            <a:r>
              <a:rPr lang="cs-CZ" altLang="en-US" sz="2400" dirty="0">
                <a:latin typeface="+mj-lt"/>
              </a:rPr>
              <a:t>	</a:t>
            </a:r>
            <a:r>
              <a:rPr lang="en-US" altLang="en-US" sz="2400" dirty="0">
                <a:latin typeface="+mj-lt"/>
              </a:rPr>
              <a:t>examination </a:t>
            </a:r>
            <a:endParaRPr lang="cs-CZ" altLang="en-US" sz="2400" dirty="0">
              <a:latin typeface="+mj-lt"/>
            </a:endParaRPr>
          </a:p>
          <a:p>
            <a:pPr lvl="2"/>
            <a:r>
              <a:rPr lang="cs-CZ" altLang="en-US" sz="2400" dirty="0">
                <a:latin typeface="+mj-lt"/>
              </a:rPr>
              <a:t>* </a:t>
            </a:r>
            <a:r>
              <a:rPr lang="en-US" altLang="en-US" sz="2400" dirty="0" err="1">
                <a:latin typeface="+mj-lt"/>
              </a:rPr>
              <a:t>bronchiolo-alveol</a:t>
            </a:r>
            <a:r>
              <a:rPr lang="cs-CZ" altLang="en-US" sz="2400" dirty="0">
                <a:latin typeface="+mj-lt"/>
              </a:rPr>
              <a:t>a</a:t>
            </a:r>
            <a:r>
              <a:rPr lang="en-US" altLang="en-US" sz="2400" dirty="0">
                <a:latin typeface="+mj-lt"/>
              </a:rPr>
              <a:t>r </a:t>
            </a:r>
            <a:r>
              <a:rPr lang="en-US" altLang="en-US" sz="2400" b="1" dirty="0">
                <a:solidFill>
                  <a:srgbClr val="800000"/>
                </a:solidFill>
                <a:latin typeface="+mj-lt"/>
              </a:rPr>
              <a:t>lavage</a:t>
            </a:r>
            <a:r>
              <a:rPr lang="en-US" altLang="en-US" sz="2400" dirty="0">
                <a:latin typeface="+mj-lt"/>
              </a:rPr>
              <a:t> (BAL): saline 150-500mL</a:t>
            </a:r>
            <a:endParaRPr lang="cs-CZ" altLang="en-US" sz="2400" dirty="0">
              <a:latin typeface="+mj-lt"/>
            </a:endParaRPr>
          </a:p>
          <a:p>
            <a:pPr lvl="2"/>
            <a:r>
              <a:rPr lang="cs-CZ" altLang="en-US" sz="2400" dirty="0">
                <a:latin typeface="+mj-lt"/>
              </a:rPr>
              <a:t>* </a:t>
            </a:r>
            <a:r>
              <a:rPr lang="en-US" altLang="en-US" sz="2400" dirty="0" err="1">
                <a:latin typeface="+mj-lt"/>
              </a:rPr>
              <a:t>transbronchial</a:t>
            </a:r>
            <a:r>
              <a:rPr lang="en-US" altLang="en-US" sz="2400" dirty="0">
                <a:latin typeface="+mj-lt"/>
              </a:rPr>
              <a:t> lung </a:t>
            </a:r>
            <a:r>
              <a:rPr lang="en-US" altLang="en-US" sz="2400" b="1" dirty="0">
                <a:solidFill>
                  <a:srgbClr val="800000"/>
                </a:solidFill>
                <a:latin typeface="+mj-lt"/>
              </a:rPr>
              <a:t>biopsy</a:t>
            </a:r>
            <a:endParaRPr lang="cs-CZ" altLang="en-US" sz="2400" b="1" dirty="0">
              <a:solidFill>
                <a:srgbClr val="800000"/>
              </a:solidFill>
              <a:latin typeface="+mj-lt"/>
            </a:endParaRPr>
          </a:p>
          <a:p>
            <a:endParaRPr lang="cs-CZ" altLang="en-US" sz="2400" dirty="0">
              <a:latin typeface="+mj-lt"/>
            </a:endParaRPr>
          </a:p>
          <a:p>
            <a:r>
              <a:rPr lang="cs-CZ" altLang="en-US" sz="2400" dirty="0">
                <a:latin typeface="+mj-lt"/>
              </a:rPr>
              <a:t>2. </a:t>
            </a:r>
            <a:r>
              <a:rPr lang="en-US" altLang="en-US" sz="2400" b="1" dirty="0" err="1">
                <a:solidFill>
                  <a:schemeClr val="accent2"/>
                </a:solidFill>
                <a:latin typeface="+mj-lt"/>
              </a:rPr>
              <a:t>Mediastinoscopy</a:t>
            </a:r>
            <a:r>
              <a:rPr lang="en-US" altLang="en-US" sz="2400" dirty="0">
                <a:latin typeface="+mj-lt"/>
              </a:rPr>
              <a:t> – insertion of lighted mirror lens system through a insertion on the base of the neck anteriorly  </a:t>
            </a:r>
            <a:endParaRPr lang="cs-CZ" altLang="en-US" sz="2400" dirty="0">
              <a:latin typeface="+mj-lt"/>
            </a:endParaRPr>
          </a:p>
          <a:p>
            <a:endParaRPr lang="cs-CZ" altLang="en-US" sz="2400" dirty="0">
              <a:latin typeface="+mj-lt"/>
            </a:endParaRPr>
          </a:p>
          <a:p>
            <a:r>
              <a:rPr lang="cs-CZ" altLang="en-US" sz="2400" dirty="0">
                <a:latin typeface="+mj-lt"/>
              </a:rPr>
              <a:t>3. </a:t>
            </a:r>
            <a:r>
              <a:rPr lang="en-US" altLang="en-US" sz="2400" b="1" dirty="0">
                <a:solidFill>
                  <a:schemeClr val="accent2"/>
                </a:solidFill>
                <a:latin typeface="+mj-lt"/>
              </a:rPr>
              <a:t>Thor</a:t>
            </a:r>
            <a:r>
              <a:rPr lang="cs-CZ" altLang="en-US" sz="2400" b="1" dirty="0">
                <a:solidFill>
                  <a:schemeClr val="accent2"/>
                </a:solidFill>
                <a:latin typeface="+mj-lt"/>
              </a:rPr>
              <a:t>ac</a:t>
            </a:r>
            <a:r>
              <a:rPr lang="en-US" altLang="en-US" sz="2400" b="1" dirty="0" err="1" smtClean="0">
                <a:solidFill>
                  <a:schemeClr val="accent2"/>
                </a:solidFill>
                <a:latin typeface="+mj-lt"/>
              </a:rPr>
              <a:t>oscopy</a:t>
            </a:r>
            <a:endParaRPr lang="cs-CZ" altLang="en-US" sz="2400" b="1" dirty="0" smtClean="0">
              <a:solidFill>
                <a:schemeClr val="accent2"/>
              </a:solidFill>
              <a:latin typeface="+mj-lt"/>
            </a:endParaRPr>
          </a:p>
          <a:p>
            <a:endParaRPr lang="en-US" altLang="en-US" sz="2400" b="1" dirty="0">
              <a:solidFill>
                <a:schemeClr val="accent2"/>
              </a:solidFill>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Bronchoscopy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179388"/>
            <a:ext cx="3419475" cy="584835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descr="bronchoscopy normalairwaysmho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505200"/>
            <a:ext cx="3816350" cy="2876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47663" y="26601"/>
            <a:ext cx="844867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914400" algn="l"/>
              </a:tabLst>
              <a:defRPr>
                <a:solidFill>
                  <a:schemeClr val="tx1"/>
                </a:solidFill>
                <a:latin typeface="Arial" panose="020B0604020202020204" pitchFamily="34" charset="0"/>
              </a:defRPr>
            </a:lvl1pPr>
            <a:lvl2pPr>
              <a:tabLst>
                <a:tab pos="914400" algn="l"/>
              </a:tabLst>
              <a:defRPr>
                <a:solidFill>
                  <a:schemeClr val="tx1"/>
                </a:solidFill>
                <a:latin typeface="Arial" panose="020B0604020202020204" pitchFamily="34" charset="0"/>
              </a:defRPr>
            </a:lvl2pPr>
            <a:lvl3pPr>
              <a:tabLst>
                <a:tab pos="914400" algn="l"/>
              </a:tabLst>
              <a:defRPr>
                <a:solidFill>
                  <a:schemeClr val="tx1"/>
                </a:solidFill>
                <a:latin typeface="Arial" panose="020B0604020202020204" pitchFamily="34" charset="0"/>
              </a:defRPr>
            </a:lvl3pPr>
            <a:lvl4pPr>
              <a:tabLst>
                <a:tab pos="914400" algn="l"/>
              </a:tabLst>
              <a:defRPr>
                <a:solidFill>
                  <a:schemeClr val="tx1"/>
                </a:solidFill>
                <a:latin typeface="Arial" panose="020B0604020202020204" pitchFamily="34" charset="0"/>
              </a:defRPr>
            </a:lvl4pPr>
            <a:lvl5pPr>
              <a:tabLst>
                <a:tab pos="914400" algn="l"/>
              </a:tabLst>
              <a:defRPr>
                <a:solidFill>
                  <a:schemeClr val="tx1"/>
                </a:solidFill>
                <a:latin typeface="Arial" panose="020B0604020202020204" pitchFamily="34" charset="0"/>
              </a:defRPr>
            </a:lvl5pPr>
            <a:lvl6pPr fontAlgn="base">
              <a:spcBef>
                <a:spcPct val="0"/>
              </a:spcBef>
              <a:spcAft>
                <a:spcPct val="0"/>
              </a:spcAft>
              <a:tabLst>
                <a:tab pos="914400" algn="l"/>
              </a:tabLst>
              <a:defRPr>
                <a:solidFill>
                  <a:schemeClr val="tx1"/>
                </a:solidFill>
                <a:latin typeface="Arial" panose="020B0604020202020204" pitchFamily="34" charset="0"/>
              </a:defRPr>
            </a:lvl6pPr>
            <a:lvl7pPr fontAlgn="base">
              <a:spcBef>
                <a:spcPct val="0"/>
              </a:spcBef>
              <a:spcAft>
                <a:spcPct val="0"/>
              </a:spcAft>
              <a:tabLst>
                <a:tab pos="914400" algn="l"/>
              </a:tabLst>
              <a:defRPr>
                <a:solidFill>
                  <a:schemeClr val="tx1"/>
                </a:solidFill>
                <a:latin typeface="Arial" panose="020B0604020202020204" pitchFamily="34" charset="0"/>
              </a:defRPr>
            </a:lvl7pPr>
            <a:lvl8pPr fontAlgn="base">
              <a:spcBef>
                <a:spcPct val="0"/>
              </a:spcBef>
              <a:spcAft>
                <a:spcPct val="0"/>
              </a:spcAft>
              <a:tabLst>
                <a:tab pos="914400" algn="l"/>
              </a:tabLst>
              <a:defRPr>
                <a:solidFill>
                  <a:schemeClr val="tx1"/>
                </a:solidFill>
                <a:latin typeface="Arial" panose="020B0604020202020204" pitchFamily="34" charset="0"/>
              </a:defRPr>
            </a:lvl8pPr>
            <a:lvl9pPr fontAlgn="base">
              <a:spcBef>
                <a:spcPct val="0"/>
              </a:spcBef>
              <a:spcAft>
                <a:spcPct val="0"/>
              </a:spcAft>
              <a:tabLst>
                <a:tab pos="914400" algn="l"/>
              </a:tabLst>
              <a:defRPr>
                <a:solidFill>
                  <a:schemeClr val="tx1"/>
                </a:solidFill>
                <a:latin typeface="Arial" panose="020B0604020202020204" pitchFamily="34" charset="0"/>
              </a:defRPr>
            </a:lvl9pPr>
          </a:lstStyle>
          <a:p>
            <a:r>
              <a:rPr lang="en-US" altLang="en-US" sz="2800" b="1" dirty="0">
                <a:solidFill>
                  <a:srgbClr val="FF0000"/>
                </a:solidFill>
                <a:latin typeface="+mj-lt"/>
              </a:rPr>
              <a:t>Imaging methods</a:t>
            </a:r>
            <a:endParaRPr lang="cs-CZ" altLang="en-US" sz="2400" dirty="0">
              <a:latin typeface="+mj-lt"/>
            </a:endParaRPr>
          </a:p>
          <a:p>
            <a:endParaRPr lang="cs-CZ" altLang="en-US" sz="2400" u="sng" dirty="0">
              <a:latin typeface="+mj-lt"/>
            </a:endParaRPr>
          </a:p>
          <a:p>
            <a:r>
              <a:rPr lang="cs-CZ" altLang="en-US" sz="2400" dirty="0">
                <a:latin typeface="+mj-lt"/>
              </a:rPr>
              <a:t>1.</a:t>
            </a:r>
            <a:r>
              <a:rPr lang="cs-CZ" altLang="en-US" sz="2400" b="1" dirty="0">
                <a:latin typeface="+mj-lt"/>
              </a:rPr>
              <a:t> </a:t>
            </a:r>
            <a:r>
              <a:rPr lang="en-US" altLang="en-US" sz="2400" b="1" dirty="0">
                <a:solidFill>
                  <a:schemeClr val="accent2"/>
                </a:solidFill>
                <a:latin typeface="+mj-lt"/>
              </a:rPr>
              <a:t>Radiographic procedures</a:t>
            </a:r>
            <a:r>
              <a:rPr lang="en-US" altLang="en-US" sz="2400" b="1" dirty="0">
                <a:latin typeface="+mj-lt"/>
              </a:rPr>
              <a:t> </a:t>
            </a:r>
            <a:r>
              <a:rPr lang="en-US" altLang="en-US" sz="2400" dirty="0">
                <a:latin typeface="+mj-lt"/>
              </a:rPr>
              <a:t>(</a:t>
            </a:r>
            <a:r>
              <a:rPr lang="en-US" altLang="en-US" sz="2400" dirty="0" err="1">
                <a:latin typeface="+mj-lt"/>
              </a:rPr>
              <a:t>Skiagram</a:t>
            </a:r>
            <a:r>
              <a:rPr lang="en-US" altLang="en-US" sz="2400" dirty="0">
                <a:latin typeface="+mj-lt"/>
              </a:rPr>
              <a:t>, </a:t>
            </a:r>
            <a:r>
              <a:rPr lang="en-US" altLang="en-US" sz="2400" dirty="0" err="1">
                <a:latin typeface="+mj-lt"/>
              </a:rPr>
              <a:t>Abreogram</a:t>
            </a:r>
            <a:r>
              <a:rPr lang="en-US" altLang="en-US" sz="2400" dirty="0">
                <a:latin typeface="+mj-lt"/>
              </a:rPr>
              <a:t>, Tomogram, </a:t>
            </a:r>
            <a:r>
              <a:rPr lang="en-US" altLang="en-US" sz="2400" dirty="0" smtClean="0">
                <a:latin typeface="+mj-lt"/>
              </a:rPr>
              <a:t>C</a:t>
            </a:r>
            <a:r>
              <a:rPr lang="cs-CZ" altLang="en-US" sz="2400" dirty="0" smtClean="0">
                <a:latin typeface="+mj-lt"/>
              </a:rPr>
              <a:t>omputer</a:t>
            </a:r>
            <a:r>
              <a:rPr lang="en-US" altLang="en-US" sz="2400" dirty="0" smtClean="0">
                <a:latin typeface="+mj-lt"/>
              </a:rPr>
              <a:t>T</a:t>
            </a:r>
            <a:r>
              <a:rPr lang="cs-CZ" altLang="en-US" sz="2400" dirty="0" smtClean="0">
                <a:latin typeface="+mj-lt"/>
              </a:rPr>
              <a:t>omogram</a:t>
            </a:r>
            <a:r>
              <a:rPr lang="en-US" altLang="en-US" sz="2400" dirty="0" smtClean="0">
                <a:latin typeface="+mj-lt"/>
              </a:rPr>
              <a:t>)</a:t>
            </a:r>
            <a:endParaRPr lang="cs-CZ" altLang="en-US" sz="2400" dirty="0">
              <a:latin typeface="+mj-lt"/>
            </a:endParaRPr>
          </a:p>
          <a:p>
            <a:r>
              <a:rPr lang="en-US" altLang="en-US" sz="2400" dirty="0">
                <a:latin typeface="+mj-lt"/>
              </a:rPr>
              <a:t>- pneumonia, </a:t>
            </a:r>
            <a:r>
              <a:rPr lang="en-US" altLang="en-US" sz="2400" dirty="0" err="1">
                <a:latin typeface="+mj-lt"/>
              </a:rPr>
              <a:t>atelectasia</a:t>
            </a:r>
            <a:r>
              <a:rPr lang="en-US" altLang="en-US" sz="2400" dirty="0">
                <a:latin typeface="+mj-lt"/>
              </a:rPr>
              <a:t>, pneumothorax, </a:t>
            </a:r>
            <a:r>
              <a:rPr lang="en-US" altLang="en-US" sz="2400" dirty="0" err="1" smtClean="0">
                <a:latin typeface="+mj-lt"/>
              </a:rPr>
              <a:t>pneumo</a:t>
            </a:r>
            <a:r>
              <a:rPr lang="cs-CZ" altLang="en-US" sz="2400" dirty="0" smtClean="0">
                <a:latin typeface="+mj-lt"/>
              </a:rPr>
              <a:t>-</a:t>
            </a:r>
            <a:r>
              <a:rPr lang="en-US" altLang="en-US" sz="2400" dirty="0" smtClean="0">
                <a:latin typeface="+mj-lt"/>
              </a:rPr>
              <a:t>mediastinum</a:t>
            </a:r>
            <a:r>
              <a:rPr lang="en-US" altLang="en-US" sz="2400" dirty="0">
                <a:latin typeface="+mj-lt"/>
              </a:rPr>
              <a:t>, emphysema, cystic fibrosis, tumors</a:t>
            </a:r>
            <a:endParaRPr lang="cs-CZ" altLang="en-US" sz="2400" dirty="0">
              <a:latin typeface="+mj-lt"/>
            </a:endParaRPr>
          </a:p>
          <a:p>
            <a:pPr lvl="1"/>
            <a:endParaRPr lang="cs-CZ" altLang="en-US" sz="2400" dirty="0">
              <a:latin typeface="+mj-lt"/>
            </a:endParaRPr>
          </a:p>
        </p:txBody>
      </p:sp>
      <p:sp>
        <p:nvSpPr>
          <p:cNvPr id="38916" name="Text Box 4"/>
          <p:cNvSpPr txBox="1">
            <a:spLocks noChangeArrowheads="1"/>
          </p:cNvSpPr>
          <p:nvPr/>
        </p:nvSpPr>
        <p:spPr bwMode="auto">
          <a:xfrm>
            <a:off x="2554288" y="5894388"/>
            <a:ext cx="293687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000" b="1">
                <a:solidFill>
                  <a:srgbClr val="800000"/>
                </a:solidFill>
              </a:rPr>
              <a:t>CT zdravých plic</a:t>
            </a:r>
          </a:p>
        </p:txBody>
      </p:sp>
      <p:pic>
        <p:nvPicPr>
          <p:cNvPr id="38917" name="Picture 5" descr="ct_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3967163" cy="39671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5867400" y="5791200"/>
            <a:ext cx="2244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000" b="1">
                <a:solidFill>
                  <a:srgbClr val="800000"/>
                </a:solidFill>
              </a:rPr>
              <a:t>X</a:t>
            </a:r>
            <a:r>
              <a:rPr lang="en-US" altLang="en-US" sz="2000" b="1">
                <a:solidFill>
                  <a:srgbClr val="800000"/>
                </a:solidFill>
              </a:rPr>
              <a:t>-</a:t>
            </a:r>
            <a:r>
              <a:rPr lang="cs-CZ" altLang="en-US" sz="2000" b="1">
                <a:solidFill>
                  <a:srgbClr val="800000"/>
                </a:solidFill>
              </a:rPr>
              <a:t>ray pneumonia</a:t>
            </a:r>
          </a:p>
        </p:txBody>
      </p:sp>
      <p:sp>
        <p:nvSpPr>
          <p:cNvPr id="39940" name="Text Box 4"/>
          <p:cNvSpPr txBox="1">
            <a:spLocks noChangeArrowheads="1"/>
          </p:cNvSpPr>
          <p:nvPr/>
        </p:nvSpPr>
        <p:spPr bwMode="auto">
          <a:xfrm>
            <a:off x="5867400" y="762000"/>
            <a:ext cx="2341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000" b="1">
                <a:solidFill>
                  <a:srgbClr val="800000"/>
                </a:solidFill>
              </a:rPr>
              <a:t>X</a:t>
            </a:r>
            <a:r>
              <a:rPr lang="en-US" altLang="en-US" sz="2000" b="1">
                <a:solidFill>
                  <a:srgbClr val="800000"/>
                </a:solidFill>
              </a:rPr>
              <a:t>-</a:t>
            </a:r>
            <a:r>
              <a:rPr lang="cs-CZ" altLang="en-US" sz="2000" b="1">
                <a:solidFill>
                  <a:srgbClr val="800000"/>
                </a:solidFill>
              </a:rPr>
              <a:t>ray normal lung</a:t>
            </a:r>
          </a:p>
        </p:txBody>
      </p:sp>
      <p:pic>
        <p:nvPicPr>
          <p:cNvPr id="39941" name="Picture 5" descr="RTG plic norm - pneumon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4079875"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2363788" y="188913"/>
            <a:ext cx="261937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en-US" sz="2000" b="1">
                <a:solidFill>
                  <a:srgbClr val="800000"/>
                </a:solidFill>
              </a:rPr>
              <a:t>Pneumothorax</a:t>
            </a:r>
          </a:p>
        </p:txBody>
      </p:sp>
      <p:pic>
        <p:nvPicPr>
          <p:cNvPr id="40964" name="Picture 4" descr="X ray P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4105275" cy="41354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31838" y="566738"/>
            <a:ext cx="72009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en-US" sz="2400" dirty="0">
                <a:latin typeface="+mj-lt"/>
              </a:rPr>
              <a:t>2. </a:t>
            </a:r>
            <a:r>
              <a:rPr lang="en-US" altLang="en-US" sz="2400" b="1" dirty="0">
                <a:solidFill>
                  <a:schemeClr val="accent2"/>
                </a:solidFill>
                <a:latin typeface="+mj-lt"/>
              </a:rPr>
              <a:t>Pulmonary scintigraphy  </a:t>
            </a:r>
            <a:endParaRPr lang="cs-CZ" altLang="en-US" sz="2400" b="1" dirty="0">
              <a:solidFill>
                <a:schemeClr val="accent2"/>
              </a:solidFill>
              <a:latin typeface="+mj-lt"/>
            </a:endParaRPr>
          </a:p>
          <a:p>
            <a:endParaRPr lang="cs-CZ" altLang="en-US" sz="2400" dirty="0">
              <a:latin typeface="+mj-lt"/>
            </a:endParaRPr>
          </a:p>
          <a:p>
            <a:r>
              <a:rPr lang="cs-CZ" altLang="en-US" sz="2400" dirty="0">
                <a:latin typeface="+mj-lt"/>
              </a:rPr>
              <a:t>a) </a:t>
            </a:r>
            <a:r>
              <a:rPr lang="en-US" altLang="en-US" sz="2400" b="1" i="1" dirty="0">
                <a:latin typeface="+mj-lt"/>
              </a:rPr>
              <a:t>Ventilation - perfusion scan </a:t>
            </a:r>
            <a:endParaRPr lang="cs-CZ" altLang="en-US" sz="2400" b="1" i="1" dirty="0">
              <a:latin typeface="+mj-lt"/>
            </a:endParaRPr>
          </a:p>
          <a:p>
            <a:pPr lvl="1"/>
            <a:r>
              <a:rPr lang="cs-CZ" altLang="en-US" sz="2400" dirty="0">
                <a:latin typeface="+mj-lt"/>
              </a:rPr>
              <a:t>- </a:t>
            </a:r>
            <a:r>
              <a:rPr lang="en-US" altLang="en-US" sz="2400" dirty="0">
                <a:latin typeface="+mj-lt"/>
              </a:rPr>
              <a:t>diagnosis of pulmonary </a:t>
            </a:r>
            <a:r>
              <a:rPr lang="en-US" altLang="en-US" sz="2400" b="1" dirty="0">
                <a:solidFill>
                  <a:srgbClr val="800000"/>
                </a:solidFill>
                <a:latin typeface="+mj-lt"/>
              </a:rPr>
              <a:t>embolism</a:t>
            </a:r>
            <a:r>
              <a:rPr lang="en-US" altLang="en-US" sz="2400" dirty="0">
                <a:latin typeface="+mj-lt"/>
              </a:rPr>
              <a:t> and </a:t>
            </a:r>
            <a:r>
              <a:rPr lang="en-US" altLang="en-US" sz="2400" b="1" dirty="0">
                <a:solidFill>
                  <a:srgbClr val="800000"/>
                </a:solidFill>
                <a:latin typeface="+mj-lt"/>
              </a:rPr>
              <a:t>parenchymal lung disease</a:t>
            </a:r>
            <a:r>
              <a:rPr lang="en-US" altLang="en-US" sz="2400" dirty="0">
                <a:latin typeface="+mj-lt"/>
              </a:rPr>
              <a:t> </a:t>
            </a:r>
            <a:endParaRPr lang="cs-CZ" altLang="en-US" sz="2400" dirty="0">
              <a:latin typeface="+mj-lt"/>
            </a:endParaRPr>
          </a:p>
          <a:p>
            <a:pPr lvl="1"/>
            <a:r>
              <a:rPr lang="en-US" altLang="en-US" sz="2400" dirty="0">
                <a:latin typeface="+mj-lt"/>
              </a:rPr>
              <a:t>should be performed in all clinically stable patients with the suspicion of pulmonary embolism	</a:t>
            </a:r>
            <a:endParaRPr lang="cs-CZ" altLang="en-US" sz="2400" dirty="0">
              <a:latin typeface="+mj-lt"/>
            </a:endParaRPr>
          </a:p>
          <a:p>
            <a:pPr lvl="2"/>
            <a:r>
              <a:rPr lang="cs-CZ" altLang="en-US" sz="2400" dirty="0">
                <a:latin typeface="+mj-lt"/>
              </a:rPr>
              <a:t>- </a:t>
            </a:r>
            <a:r>
              <a:rPr lang="en-US" altLang="en-US" sz="2400" b="1" dirty="0">
                <a:solidFill>
                  <a:srgbClr val="800000"/>
                </a:solidFill>
                <a:latin typeface="+mj-lt"/>
              </a:rPr>
              <a:t>Ventilation</a:t>
            </a:r>
            <a:r>
              <a:rPr lang="en-US" altLang="en-US" sz="2400" dirty="0">
                <a:latin typeface="+mj-lt"/>
              </a:rPr>
              <a:t> scan - 133Xe  gas</a:t>
            </a:r>
            <a:endParaRPr lang="cs-CZ" altLang="en-US" sz="2400" dirty="0">
              <a:latin typeface="+mj-lt"/>
            </a:endParaRPr>
          </a:p>
          <a:p>
            <a:pPr lvl="2"/>
            <a:r>
              <a:rPr lang="cs-CZ" altLang="en-US" sz="2400" dirty="0">
                <a:latin typeface="+mj-lt"/>
              </a:rPr>
              <a:t>- </a:t>
            </a:r>
            <a:r>
              <a:rPr lang="en-US" altLang="en-US" sz="2400" b="1" dirty="0">
                <a:solidFill>
                  <a:srgbClr val="800000"/>
                </a:solidFill>
                <a:latin typeface="+mj-lt"/>
              </a:rPr>
              <a:t>Perfusion</a:t>
            </a:r>
            <a:r>
              <a:rPr lang="en-US" altLang="en-US" sz="2400" dirty="0">
                <a:latin typeface="+mj-lt"/>
              </a:rPr>
              <a:t> scan – microspheres of albumin (50-100 mm labeled with gamma emitting isotope 99mTc</a:t>
            </a:r>
            <a:endParaRPr lang="cs-CZ" altLang="en-US" sz="2400" dirty="0">
              <a:latin typeface="+mj-lt"/>
            </a:endParaRPr>
          </a:p>
          <a:p>
            <a:pPr marL="342900" indent="-342900">
              <a:buFontTx/>
              <a:buChar char="-"/>
            </a:pPr>
            <a:r>
              <a:rPr lang="en-US" altLang="en-US" sz="2400" dirty="0" smtClean="0">
                <a:latin typeface="+mj-lt"/>
              </a:rPr>
              <a:t>“</a:t>
            </a:r>
            <a:r>
              <a:rPr lang="en-US" altLang="en-US" sz="2400" dirty="0">
                <a:latin typeface="+mj-lt"/>
              </a:rPr>
              <a:t>Mismatch” in ventilation and perfusion is</a:t>
            </a:r>
            <a:r>
              <a:rPr lang="cs-CZ" altLang="en-US" sz="2400" dirty="0">
                <a:latin typeface="+mj-lt"/>
              </a:rPr>
              <a:t> </a:t>
            </a:r>
            <a:r>
              <a:rPr lang="en-US" altLang="en-US" sz="2400" dirty="0">
                <a:latin typeface="+mj-lt"/>
              </a:rPr>
              <a:t>characteristic for </a:t>
            </a:r>
            <a:r>
              <a:rPr lang="cs-CZ" altLang="en-US" sz="2400" b="1" dirty="0" smtClean="0">
                <a:solidFill>
                  <a:srgbClr val="800000"/>
                </a:solidFill>
                <a:latin typeface="+mj-lt"/>
              </a:rPr>
              <a:t>pylmonary thrombo-embolism</a:t>
            </a:r>
            <a:endParaRPr lang="cs-CZ" altLang="en-US" sz="2400" dirty="0" smtClean="0">
              <a:latin typeface="+mj-lt"/>
            </a:endParaRPr>
          </a:p>
          <a:p>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perfuzni 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549275"/>
            <a:ext cx="6491287" cy="59086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8600" y="1376363"/>
            <a:ext cx="8382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en-US" sz="2800" b="1" u="sng" dirty="0">
                <a:solidFill>
                  <a:schemeClr val="accent2"/>
                </a:solidFill>
                <a:latin typeface="+mj-lt"/>
              </a:rPr>
              <a:t>Ventilation</a:t>
            </a:r>
            <a:endParaRPr lang="cs-CZ" altLang="en-US" sz="2800" b="1" dirty="0">
              <a:solidFill>
                <a:schemeClr val="accent2"/>
              </a:solidFill>
              <a:latin typeface="+mj-lt"/>
            </a:endParaRPr>
          </a:p>
          <a:p>
            <a:endParaRPr lang="cs-CZ" altLang="en-US" sz="2400" dirty="0">
              <a:latin typeface="+mj-lt"/>
            </a:endParaRPr>
          </a:p>
          <a:p>
            <a:r>
              <a:rPr lang="cs-CZ" altLang="en-US" sz="2400" b="1" u="sng" dirty="0">
                <a:latin typeface="+mj-lt"/>
              </a:rPr>
              <a:t>Spirometric volumes </a:t>
            </a:r>
            <a:r>
              <a:rPr lang="en-GB" altLang="en-US" sz="2400" b="1" u="sng" dirty="0" smtClean="0">
                <a:latin typeface="+mj-lt"/>
              </a:rPr>
              <a:t>(</a:t>
            </a:r>
            <a:r>
              <a:rPr lang="cs-CZ" altLang="en-US" sz="2400" b="1" u="sng" dirty="0" smtClean="0">
                <a:latin typeface="+mj-lt"/>
              </a:rPr>
              <a:t>and capacities</a:t>
            </a:r>
            <a:r>
              <a:rPr lang="en-GB" altLang="en-US" sz="2400" b="1" u="sng" dirty="0" smtClean="0">
                <a:latin typeface="+mj-lt"/>
              </a:rPr>
              <a:t>)</a:t>
            </a:r>
            <a:endParaRPr lang="cs-CZ" altLang="en-US" sz="2400" b="1" dirty="0">
              <a:latin typeface="+mj-lt"/>
            </a:endParaRPr>
          </a:p>
          <a:p>
            <a:r>
              <a:rPr lang="cs-CZ" altLang="en-US" sz="2400" dirty="0">
                <a:latin typeface="+mj-lt"/>
              </a:rPr>
              <a:t> 	- VT - tidal volume</a:t>
            </a:r>
          </a:p>
          <a:p>
            <a:r>
              <a:rPr lang="cs-CZ" altLang="en-US" sz="2400" dirty="0">
                <a:latin typeface="+mj-lt"/>
              </a:rPr>
              <a:t>	- VC - vital capacity</a:t>
            </a:r>
          </a:p>
          <a:p>
            <a:r>
              <a:rPr lang="cs-CZ" altLang="en-US" sz="2400" dirty="0">
                <a:latin typeface="+mj-lt"/>
              </a:rPr>
              <a:t>	- ERV, IRV - expiratory (inspiratory) reserve volume</a:t>
            </a:r>
          </a:p>
          <a:p>
            <a:r>
              <a:rPr lang="cs-CZ" altLang="en-US" sz="2400" dirty="0">
                <a:latin typeface="+mj-lt"/>
              </a:rPr>
              <a:t>	- TLC = Total lung capacity</a:t>
            </a:r>
          </a:p>
          <a:p>
            <a:r>
              <a:rPr lang="cs-CZ" altLang="en-US" sz="2400" dirty="0">
                <a:latin typeface="+mj-lt"/>
              </a:rPr>
              <a:t>	- FRC = Functional residual capacity</a:t>
            </a:r>
          </a:p>
          <a:p>
            <a:r>
              <a:rPr lang="cs-CZ" altLang="en-US" sz="2400" dirty="0">
                <a:latin typeface="+mj-lt"/>
              </a:rPr>
              <a:t>	- RV = Residual volume 	</a:t>
            </a:r>
          </a:p>
          <a:p>
            <a:pPr eaLnBrk="0" hangingPunct="0">
              <a:spcBef>
                <a:spcPct val="50000"/>
              </a:spcBef>
            </a:pPr>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ventilacni 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658813"/>
            <a:ext cx="5589587" cy="54705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ventil-perfuzni scan L b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488950"/>
            <a:ext cx="6357937" cy="6083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77771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r>
              <a:rPr lang="cs-CZ" altLang="en-US" sz="2400" dirty="0">
                <a:latin typeface="+mj-lt"/>
              </a:rPr>
              <a:t>b) </a:t>
            </a:r>
            <a:r>
              <a:rPr lang="en-US" altLang="en-US" sz="2400" b="1" i="1" dirty="0">
                <a:latin typeface="+mj-lt"/>
              </a:rPr>
              <a:t>Gallium scan</a:t>
            </a:r>
            <a:r>
              <a:rPr lang="en-US" altLang="en-US" sz="2400" dirty="0">
                <a:latin typeface="+mj-lt"/>
              </a:rPr>
              <a:t> – 67Gallium – accumulation in intrathoracic </a:t>
            </a:r>
            <a:r>
              <a:rPr lang="en-US" altLang="en-US" sz="2400" b="1" dirty="0">
                <a:solidFill>
                  <a:srgbClr val="800000"/>
                </a:solidFill>
                <a:latin typeface="+mj-lt"/>
              </a:rPr>
              <a:t>inflammatory</a:t>
            </a:r>
            <a:r>
              <a:rPr lang="en-US" altLang="en-US" sz="2400" dirty="0">
                <a:latin typeface="+mj-lt"/>
              </a:rPr>
              <a:t> and </a:t>
            </a:r>
            <a:r>
              <a:rPr lang="en-US" altLang="en-US" sz="2400" b="1" dirty="0">
                <a:solidFill>
                  <a:srgbClr val="800000"/>
                </a:solidFill>
                <a:latin typeface="+mj-lt"/>
              </a:rPr>
              <a:t>neoplastic</a:t>
            </a:r>
            <a:r>
              <a:rPr lang="en-US" altLang="en-US" sz="2400" dirty="0">
                <a:latin typeface="+mj-lt"/>
              </a:rPr>
              <a:t> tissues</a:t>
            </a:r>
            <a:endParaRPr lang="cs-CZ" altLang="en-US" sz="2400" dirty="0">
              <a:latin typeface="+mj-lt"/>
            </a:endParaRPr>
          </a:p>
          <a:p>
            <a:pPr lvl="1"/>
            <a:r>
              <a:rPr lang="en-US" altLang="en-US" sz="2400" dirty="0">
                <a:latin typeface="+mj-lt"/>
              </a:rPr>
              <a:t>lungs and mediastinal </a:t>
            </a:r>
            <a:r>
              <a:rPr lang="en-US" altLang="en-US" sz="2400" b="1" dirty="0">
                <a:solidFill>
                  <a:srgbClr val="800000"/>
                </a:solidFill>
                <a:latin typeface="+mj-lt"/>
              </a:rPr>
              <a:t>lymph</a:t>
            </a:r>
            <a:r>
              <a:rPr lang="en-US" altLang="en-US" sz="2400" dirty="0">
                <a:latin typeface="+mj-lt"/>
              </a:rPr>
              <a:t> nodes</a:t>
            </a:r>
            <a:endParaRPr lang="cs-CZ" altLang="en-US" sz="2400" dirty="0">
              <a:latin typeface="+mj-lt"/>
            </a:endParaRPr>
          </a:p>
          <a:p>
            <a:pPr lvl="1"/>
            <a:endParaRPr lang="cs-CZ" altLang="en-US" sz="2400" dirty="0">
              <a:latin typeface="+mj-lt"/>
            </a:endParaRPr>
          </a:p>
          <a:p>
            <a:pPr lvl="1"/>
            <a:r>
              <a:rPr lang="cs-CZ" altLang="en-US" sz="2400" dirty="0">
                <a:latin typeface="+mj-lt"/>
              </a:rPr>
              <a:t>3. </a:t>
            </a:r>
            <a:r>
              <a:rPr lang="en-US" altLang="en-US" sz="2400" b="1" dirty="0">
                <a:solidFill>
                  <a:schemeClr val="accent2"/>
                </a:solidFill>
                <a:latin typeface="+mj-lt"/>
              </a:rPr>
              <a:t>Pulmonary angiography </a:t>
            </a:r>
            <a:endParaRPr lang="cs-CZ" altLang="en-US" sz="2400" b="1" dirty="0" smtClean="0">
              <a:solidFill>
                <a:schemeClr val="accent2"/>
              </a:solidFill>
              <a:latin typeface="+mj-lt"/>
            </a:endParaRPr>
          </a:p>
          <a:p>
            <a:pPr lvl="1">
              <a:buFontTx/>
              <a:buChar char="-"/>
            </a:pPr>
            <a:r>
              <a:rPr lang="en-US" altLang="en-US" sz="2400" dirty="0" smtClean="0">
                <a:latin typeface="+mj-lt"/>
              </a:rPr>
              <a:t>Pulmonary </a:t>
            </a:r>
            <a:r>
              <a:rPr lang="en-US" altLang="en-US" sz="2400" dirty="0">
                <a:latin typeface="+mj-lt"/>
              </a:rPr>
              <a:t>thromboembolism, massive </a:t>
            </a:r>
            <a:r>
              <a:rPr lang="en-US" altLang="en-US" sz="2400" dirty="0" smtClean="0">
                <a:latin typeface="+mj-lt"/>
              </a:rPr>
              <a:t>hemoptysis</a:t>
            </a:r>
            <a:endParaRPr lang="cs-CZ" altLang="en-US" sz="2400" dirty="0" smtClean="0">
              <a:latin typeface="+mj-lt"/>
            </a:endParaRPr>
          </a:p>
          <a:p>
            <a:pPr lvl="1">
              <a:buFontTx/>
              <a:buChar char="-"/>
            </a:pPr>
            <a:r>
              <a:rPr lang="cs-CZ" altLang="en-US" sz="2400" dirty="0" smtClean="0">
                <a:latin typeface="+mj-lt"/>
              </a:rPr>
              <a:t>I</a:t>
            </a:r>
            <a:r>
              <a:rPr lang="en-US" altLang="en-US" sz="2400" dirty="0" err="1" smtClean="0">
                <a:latin typeface="+mj-lt"/>
              </a:rPr>
              <a:t>njection</a:t>
            </a:r>
            <a:r>
              <a:rPr lang="en-US" altLang="en-US" sz="2400" dirty="0" smtClean="0">
                <a:latin typeface="+mj-lt"/>
              </a:rPr>
              <a:t> </a:t>
            </a:r>
            <a:r>
              <a:rPr lang="en-US" altLang="en-US" sz="2400" dirty="0">
                <a:latin typeface="+mj-lt"/>
              </a:rPr>
              <a:t>of </a:t>
            </a:r>
            <a:r>
              <a:rPr lang="en-US" altLang="en-US" sz="2400" dirty="0" smtClean="0">
                <a:latin typeface="+mj-lt"/>
              </a:rPr>
              <a:t>radio</a:t>
            </a:r>
            <a:r>
              <a:rPr lang="cs-CZ" altLang="en-US" sz="2400" dirty="0" smtClean="0">
                <a:latin typeface="+mj-lt"/>
              </a:rPr>
              <a:t>-o</a:t>
            </a:r>
            <a:r>
              <a:rPr lang="en-US" altLang="en-US" sz="2400" dirty="0" err="1" smtClean="0">
                <a:latin typeface="+mj-lt"/>
              </a:rPr>
              <a:t>paque</a:t>
            </a:r>
            <a:r>
              <a:rPr lang="en-US" altLang="en-US" sz="2400" dirty="0" smtClean="0">
                <a:latin typeface="+mj-lt"/>
              </a:rPr>
              <a:t> </a:t>
            </a:r>
            <a:r>
              <a:rPr lang="en-US" altLang="en-US" sz="2400" dirty="0">
                <a:latin typeface="+mj-lt"/>
              </a:rPr>
              <a:t>material into pulmonary artery or its branches</a:t>
            </a:r>
            <a:endParaRPr lang="cs-CZ" altLang="en-US" sz="2400" dirty="0">
              <a:latin typeface="+mj-lt"/>
            </a:endParaRPr>
          </a:p>
          <a:p>
            <a:pPr lvl="2">
              <a:buFontTx/>
              <a:buChar char="-"/>
            </a:pPr>
            <a:endParaRPr lang="cs-CZ" altLang="en-US" sz="2400" dirty="0">
              <a:latin typeface="+mj-lt"/>
            </a:endParaRPr>
          </a:p>
          <a:p>
            <a:pPr lvl="3"/>
            <a:endParaRPr lang="en-US" altLang="en-US" sz="2400" dirty="0">
              <a:latin typeface="+mj-lt"/>
            </a:endParaRPr>
          </a:p>
        </p:txBody>
      </p:sp>
      <p:pic>
        <p:nvPicPr>
          <p:cNvPr id="46084" name="Picture 4" descr="plic AG embo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0"/>
            <a:ext cx="3038475"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7348186-3E9B-4C88-8F2F-0B9B8CC830AF}"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922338" y="782638"/>
            <a:ext cx="710406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a:r>
              <a:rPr lang="cs-CZ" altLang="en-US" sz="2400" dirty="0" smtClean="0">
                <a:latin typeface="+mj-lt"/>
              </a:rPr>
              <a:t>	4</a:t>
            </a:r>
            <a:r>
              <a:rPr lang="cs-CZ" altLang="en-US" sz="2400" dirty="0">
                <a:latin typeface="+mj-lt"/>
              </a:rPr>
              <a:t>.</a:t>
            </a:r>
            <a:r>
              <a:rPr lang="cs-CZ" altLang="en-US" sz="2400" b="1" dirty="0">
                <a:latin typeface="+mj-lt"/>
              </a:rPr>
              <a:t> </a:t>
            </a:r>
            <a:r>
              <a:rPr lang="en-US" altLang="en-US" sz="2400" b="1" dirty="0" err="1">
                <a:solidFill>
                  <a:schemeClr val="accent2"/>
                </a:solidFill>
                <a:latin typeface="+mj-lt"/>
              </a:rPr>
              <a:t>Ultrasonogra</a:t>
            </a:r>
            <a:r>
              <a:rPr lang="cs-CZ" altLang="en-US" sz="2400" b="1" dirty="0">
                <a:solidFill>
                  <a:schemeClr val="accent2"/>
                </a:solidFill>
                <a:latin typeface="+mj-lt"/>
              </a:rPr>
              <a:t>phy</a:t>
            </a:r>
          </a:p>
          <a:p>
            <a:pPr lvl="3"/>
            <a:r>
              <a:rPr lang="cs-CZ" altLang="en-US" sz="2400" dirty="0" smtClean="0">
                <a:latin typeface="+mj-lt"/>
              </a:rPr>
              <a:t>	- </a:t>
            </a:r>
            <a:r>
              <a:rPr lang="en-US" altLang="en-US" sz="2400" dirty="0">
                <a:latin typeface="+mj-lt"/>
              </a:rPr>
              <a:t>evaluation of pleural processes</a:t>
            </a:r>
          </a:p>
          <a:p>
            <a:pPr lvl="4"/>
            <a:r>
              <a:rPr lang="en-US" altLang="en-US" sz="2400" dirty="0">
                <a:latin typeface="+mj-lt"/>
              </a:rPr>
              <a:t>percutaneous lung </a:t>
            </a:r>
            <a:r>
              <a:rPr lang="en-US" altLang="en-US" sz="2400" dirty="0" smtClean="0">
                <a:latin typeface="+mj-lt"/>
              </a:rPr>
              <a:t>biopsy</a:t>
            </a:r>
            <a:endParaRPr lang="cs-CZ" altLang="en-US" sz="2400" dirty="0">
              <a:latin typeface="+mj-lt"/>
            </a:endParaRPr>
          </a:p>
          <a:p>
            <a:pPr lvl="4"/>
            <a:r>
              <a:rPr lang="cs-CZ" altLang="en-US" sz="2400" dirty="0" smtClean="0">
                <a:latin typeface="+mj-lt"/>
              </a:rPr>
              <a:t>5</a:t>
            </a:r>
            <a:r>
              <a:rPr lang="cs-CZ" altLang="en-US" sz="2400" dirty="0">
                <a:latin typeface="+mj-lt"/>
              </a:rPr>
              <a:t>. </a:t>
            </a:r>
            <a:r>
              <a:rPr lang="en-US" altLang="en-US" sz="2400" b="1" dirty="0">
                <a:solidFill>
                  <a:schemeClr val="accent2"/>
                </a:solidFill>
                <a:latin typeface="+mj-lt"/>
              </a:rPr>
              <a:t>Nuclear Magnetic Resonance (MR</a:t>
            </a:r>
            <a:r>
              <a:rPr lang="cs-CZ" altLang="en-US" sz="2400" b="1" dirty="0">
                <a:solidFill>
                  <a:schemeClr val="accent2"/>
                </a:solidFill>
                <a:latin typeface="+mj-lt"/>
              </a:rPr>
              <a:t>I</a:t>
            </a:r>
            <a:r>
              <a:rPr lang="en-US" altLang="en-US" sz="2400" b="1" dirty="0">
                <a:solidFill>
                  <a:schemeClr val="accent2"/>
                </a:solidFill>
                <a:latin typeface="+mj-lt"/>
              </a:rPr>
              <a:t>)</a:t>
            </a:r>
          </a:p>
          <a:p>
            <a:pPr lvl="4"/>
            <a:r>
              <a:rPr lang="cs-CZ" altLang="en-US" sz="2400" dirty="0">
                <a:latin typeface="+mj-lt"/>
              </a:rPr>
              <a:t>- </a:t>
            </a:r>
            <a:r>
              <a:rPr lang="en-US" altLang="en-US" sz="2400" dirty="0">
                <a:latin typeface="+mj-lt"/>
              </a:rPr>
              <a:t>more sensitive then CT for distinguishing nonvascular tissues in the complex hilar region and central portions of lungs.</a:t>
            </a:r>
          </a:p>
          <a:p>
            <a:pPr marL="2171700" lvl="4" indent="-342900">
              <a:buFontTx/>
              <a:buChar char="-"/>
            </a:pPr>
            <a:r>
              <a:rPr lang="en-US" altLang="en-US" sz="2400" dirty="0" smtClean="0">
                <a:latin typeface="+mj-lt"/>
              </a:rPr>
              <a:t>same </a:t>
            </a:r>
            <a:r>
              <a:rPr lang="en-US" altLang="en-US" sz="2400" dirty="0">
                <a:latin typeface="+mj-lt"/>
              </a:rPr>
              <a:t>effectiveness as CT in lung cancer </a:t>
            </a:r>
            <a:r>
              <a:rPr lang="en-US" altLang="en-US" sz="2400" dirty="0" smtClean="0">
                <a:latin typeface="+mj-lt"/>
              </a:rPr>
              <a:t>staging</a:t>
            </a:r>
            <a:endParaRPr lang="cs-CZ" altLang="en-US" sz="2400" dirty="0" smtClean="0">
              <a:latin typeface="+mj-lt"/>
            </a:endParaRPr>
          </a:p>
          <a:p>
            <a:pPr lvl="4"/>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8600" y="697161"/>
            <a:ext cx="84582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676275" algn="l"/>
              </a:tabLst>
              <a:defRPr>
                <a:solidFill>
                  <a:schemeClr val="tx1"/>
                </a:solidFill>
                <a:latin typeface="Arial" panose="020B0604020202020204" pitchFamily="34" charset="0"/>
              </a:defRPr>
            </a:lvl1pPr>
            <a:lvl2pPr>
              <a:tabLst>
                <a:tab pos="676275" algn="l"/>
              </a:tabLst>
              <a:defRPr>
                <a:solidFill>
                  <a:schemeClr val="tx1"/>
                </a:solidFill>
                <a:latin typeface="Arial" panose="020B0604020202020204" pitchFamily="34" charset="0"/>
              </a:defRPr>
            </a:lvl2pPr>
            <a:lvl3pPr>
              <a:tabLst>
                <a:tab pos="676275" algn="l"/>
              </a:tabLst>
              <a:defRPr>
                <a:solidFill>
                  <a:schemeClr val="tx1"/>
                </a:solidFill>
                <a:latin typeface="Arial" panose="020B0604020202020204" pitchFamily="34" charset="0"/>
              </a:defRPr>
            </a:lvl3pPr>
            <a:lvl4pPr>
              <a:tabLst>
                <a:tab pos="676275" algn="l"/>
              </a:tabLst>
              <a:defRPr>
                <a:solidFill>
                  <a:schemeClr val="tx1"/>
                </a:solidFill>
                <a:latin typeface="Arial" panose="020B0604020202020204" pitchFamily="34" charset="0"/>
              </a:defRPr>
            </a:lvl4pPr>
            <a:lvl5pPr>
              <a:tabLst>
                <a:tab pos="676275" algn="l"/>
              </a:tabLst>
              <a:defRPr>
                <a:solidFill>
                  <a:schemeClr val="tx1"/>
                </a:solidFill>
                <a:latin typeface="Arial" panose="020B0604020202020204" pitchFamily="34" charset="0"/>
              </a:defRPr>
            </a:lvl5pPr>
            <a:lvl6pPr fontAlgn="base">
              <a:spcBef>
                <a:spcPct val="0"/>
              </a:spcBef>
              <a:spcAft>
                <a:spcPct val="0"/>
              </a:spcAft>
              <a:tabLst>
                <a:tab pos="676275" algn="l"/>
              </a:tabLst>
              <a:defRPr>
                <a:solidFill>
                  <a:schemeClr val="tx1"/>
                </a:solidFill>
                <a:latin typeface="Arial" panose="020B0604020202020204" pitchFamily="34" charset="0"/>
              </a:defRPr>
            </a:lvl6pPr>
            <a:lvl7pPr fontAlgn="base">
              <a:spcBef>
                <a:spcPct val="0"/>
              </a:spcBef>
              <a:spcAft>
                <a:spcPct val="0"/>
              </a:spcAft>
              <a:tabLst>
                <a:tab pos="676275" algn="l"/>
              </a:tabLst>
              <a:defRPr>
                <a:solidFill>
                  <a:schemeClr val="tx1"/>
                </a:solidFill>
                <a:latin typeface="Arial" panose="020B0604020202020204" pitchFamily="34" charset="0"/>
              </a:defRPr>
            </a:lvl7pPr>
            <a:lvl8pPr fontAlgn="base">
              <a:spcBef>
                <a:spcPct val="0"/>
              </a:spcBef>
              <a:spcAft>
                <a:spcPct val="0"/>
              </a:spcAft>
              <a:tabLst>
                <a:tab pos="676275" algn="l"/>
              </a:tabLst>
              <a:defRPr>
                <a:solidFill>
                  <a:schemeClr val="tx1"/>
                </a:solidFill>
                <a:latin typeface="Arial" panose="020B0604020202020204" pitchFamily="34" charset="0"/>
              </a:defRPr>
            </a:lvl8pPr>
            <a:lvl9pPr fontAlgn="base">
              <a:spcBef>
                <a:spcPct val="0"/>
              </a:spcBef>
              <a:spcAft>
                <a:spcPct val="0"/>
              </a:spcAft>
              <a:tabLst>
                <a:tab pos="676275" algn="l"/>
              </a:tabLst>
              <a:defRPr>
                <a:solidFill>
                  <a:schemeClr val="tx1"/>
                </a:solidFill>
                <a:latin typeface="Arial" panose="020B0604020202020204" pitchFamily="34" charset="0"/>
              </a:defRPr>
            </a:lvl9pPr>
          </a:lstStyle>
          <a:p>
            <a:r>
              <a:rPr lang="en-US" altLang="en-US" sz="2800" b="1" dirty="0">
                <a:solidFill>
                  <a:srgbClr val="FF0000"/>
                </a:solidFill>
                <a:latin typeface="+mj-lt"/>
              </a:rPr>
              <a:t>Laboratory tests</a:t>
            </a:r>
            <a:r>
              <a:rPr lang="en-US" altLang="en-US" sz="2400" b="1" dirty="0">
                <a:latin typeface="+mj-lt"/>
              </a:rPr>
              <a:t>	</a:t>
            </a:r>
            <a:endParaRPr lang="cs-CZ" altLang="en-US" sz="2400" dirty="0">
              <a:latin typeface="+mj-lt"/>
            </a:endParaRPr>
          </a:p>
          <a:p>
            <a:endParaRPr lang="cs-CZ" altLang="en-US" sz="2400" dirty="0">
              <a:latin typeface="+mj-lt"/>
            </a:endParaRPr>
          </a:p>
          <a:p>
            <a:r>
              <a:rPr lang="cs-CZ" altLang="en-US" sz="2400" dirty="0">
                <a:latin typeface="+mj-lt"/>
              </a:rPr>
              <a:t>- </a:t>
            </a:r>
            <a:r>
              <a:rPr lang="en-US" altLang="en-US" sz="2400" dirty="0">
                <a:latin typeface="+mj-lt"/>
              </a:rPr>
              <a:t>alpha-1-antitrypsin (deficiency: young non-smokers with emphysema)</a:t>
            </a:r>
            <a:endParaRPr lang="cs-CZ" altLang="en-US" sz="2400" dirty="0">
              <a:latin typeface="+mj-lt"/>
            </a:endParaRPr>
          </a:p>
          <a:p>
            <a:endParaRPr lang="cs-CZ" altLang="en-US" sz="2400" dirty="0">
              <a:latin typeface="+mj-lt"/>
            </a:endParaRPr>
          </a:p>
          <a:p>
            <a:r>
              <a:rPr lang="cs-CZ" altLang="en-US" sz="2400" dirty="0">
                <a:latin typeface="+mj-lt"/>
              </a:rPr>
              <a:t>- </a:t>
            </a:r>
            <a:r>
              <a:rPr lang="en-US" altLang="en-US" sz="2400" dirty="0">
                <a:latin typeface="+mj-lt"/>
              </a:rPr>
              <a:t>Test of sweat for chlorides (Cystic fibrosis Cl</a:t>
            </a:r>
            <a:r>
              <a:rPr lang="en-US" altLang="en-US" sz="2400" baseline="30000" dirty="0">
                <a:latin typeface="+mj-lt"/>
              </a:rPr>
              <a:t>-</a:t>
            </a:r>
            <a:r>
              <a:rPr lang="en-US" altLang="en-US" sz="2400" dirty="0">
                <a:latin typeface="+mj-lt"/>
              </a:rPr>
              <a:t> &gt; 60 </a:t>
            </a:r>
            <a:r>
              <a:rPr lang="en-US" altLang="en-US" sz="2400" dirty="0" err="1">
                <a:latin typeface="+mj-lt"/>
              </a:rPr>
              <a:t>mmol</a:t>
            </a:r>
            <a:r>
              <a:rPr lang="en-US" altLang="en-US" sz="2400" dirty="0">
                <a:latin typeface="+mj-lt"/>
              </a:rPr>
              <a:t>/L)</a:t>
            </a:r>
            <a:endParaRPr lang="cs-CZ" altLang="en-US" sz="2400" dirty="0">
              <a:latin typeface="+mj-lt"/>
            </a:endParaRPr>
          </a:p>
          <a:p>
            <a:endParaRPr lang="cs-CZ" altLang="en-US" sz="2400" dirty="0">
              <a:latin typeface="+mj-lt"/>
            </a:endParaRPr>
          </a:p>
          <a:p>
            <a:r>
              <a:rPr lang="cs-CZ" altLang="en-US" sz="2400" dirty="0">
                <a:latin typeface="+mj-lt"/>
              </a:rPr>
              <a:t>- </a:t>
            </a:r>
            <a:r>
              <a:rPr lang="en-US" altLang="en-US" sz="2400" dirty="0">
                <a:latin typeface="+mj-lt"/>
              </a:rPr>
              <a:t>Microbiology</a:t>
            </a:r>
            <a:r>
              <a:rPr lang="cs-CZ" altLang="en-US" sz="2400" dirty="0">
                <a:latin typeface="+mj-lt"/>
              </a:rPr>
              <a:t>:</a:t>
            </a:r>
            <a:r>
              <a:rPr lang="en-US" altLang="en-US" sz="2400" dirty="0">
                <a:latin typeface="+mj-lt"/>
              </a:rPr>
              <a:t> cultivation of sputum or BAL (</a:t>
            </a:r>
            <a:r>
              <a:rPr lang="en-US" altLang="en-US" sz="2400" dirty="0" err="1">
                <a:latin typeface="+mj-lt"/>
              </a:rPr>
              <a:t>broncho</a:t>
            </a:r>
            <a:r>
              <a:rPr lang="en-US" altLang="en-US" sz="2400" dirty="0">
                <a:latin typeface="+mj-lt"/>
              </a:rPr>
              <a:t>-alveolar lavage)</a:t>
            </a:r>
            <a:r>
              <a:rPr lang="cs-CZ" altLang="en-US" sz="2400" dirty="0">
                <a:latin typeface="+mj-lt"/>
              </a:rPr>
              <a:t>, molecular test (PCR…)</a:t>
            </a:r>
            <a:r>
              <a:rPr lang="en-US" altLang="en-US" sz="2400" dirty="0">
                <a:latin typeface="+mj-lt"/>
              </a:rPr>
              <a:t>: </a:t>
            </a:r>
            <a:r>
              <a:rPr lang="en-US" altLang="en-US" sz="2400" i="1" dirty="0">
                <a:latin typeface="+mj-lt"/>
              </a:rPr>
              <a:t>Pseudomonas aeruginosa </a:t>
            </a:r>
            <a:r>
              <a:rPr lang="en-US" altLang="en-US" sz="2400" dirty="0">
                <a:latin typeface="+mj-lt"/>
              </a:rPr>
              <a:t>(CF), </a:t>
            </a:r>
            <a:r>
              <a:rPr lang="en-US" altLang="en-US" sz="2400" i="1" dirty="0" smtClean="0">
                <a:latin typeface="+mj-lt"/>
              </a:rPr>
              <a:t>Staph</a:t>
            </a:r>
            <a:r>
              <a:rPr lang="cs-CZ" altLang="en-US" sz="2400" i="1" dirty="0" smtClean="0">
                <a:latin typeface="+mj-lt"/>
              </a:rPr>
              <a:t>ylococcus</a:t>
            </a:r>
            <a:r>
              <a:rPr lang="en-US" altLang="en-US" sz="2400" i="1" dirty="0" smtClean="0">
                <a:latin typeface="+mj-lt"/>
              </a:rPr>
              <a:t> </a:t>
            </a:r>
            <a:r>
              <a:rPr lang="en-US" altLang="en-US" sz="2400" i="1" dirty="0">
                <a:latin typeface="+mj-lt"/>
              </a:rPr>
              <a:t>aureus, </a:t>
            </a:r>
            <a:r>
              <a:rPr lang="en-US" altLang="en-US" sz="2400" i="1" dirty="0" smtClean="0">
                <a:latin typeface="+mj-lt"/>
              </a:rPr>
              <a:t>H</a:t>
            </a:r>
            <a:r>
              <a:rPr lang="cs-CZ" altLang="en-US" sz="2400" i="1" dirty="0" smtClean="0">
                <a:latin typeface="+mj-lt"/>
              </a:rPr>
              <a:t>emophilus</a:t>
            </a:r>
            <a:r>
              <a:rPr lang="en-US" altLang="en-US" sz="2400" i="1" dirty="0" smtClean="0">
                <a:latin typeface="+mj-lt"/>
              </a:rPr>
              <a:t> influenza</a:t>
            </a:r>
            <a:r>
              <a:rPr lang="cs-CZ" altLang="en-US" sz="2400" i="1" dirty="0" smtClean="0">
                <a:latin typeface="+mj-lt"/>
              </a:rPr>
              <a:t>e</a:t>
            </a:r>
            <a:r>
              <a:rPr lang="en-US" altLang="en-US" sz="2400" i="1" dirty="0" smtClean="0">
                <a:latin typeface="+mj-lt"/>
              </a:rPr>
              <a:t>, </a:t>
            </a:r>
            <a:r>
              <a:rPr lang="cs-CZ" altLang="en-US" sz="2400" i="1" dirty="0" smtClean="0">
                <a:latin typeface="+mj-lt"/>
              </a:rPr>
              <a:t>Burkholderia</a:t>
            </a:r>
            <a:r>
              <a:rPr lang="en-US" altLang="en-US" sz="2400" i="1" dirty="0" smtClean="0">
                <a:latin typeface="+mj-lt"/>
              </a:rPr>
              <a:t> </a:t>
            </a:r>
            <a:r>
              <a:rPr lang="en-US" altLang="en-US" sz="2400" i="1" dirty="0" err="1" smtClean="0">
                <a:latin typeface="+mj-lt"/>
              </a:rPr>
              <a:t>cepa</a:t>
            </a:r>
            <a:r>
              <a:rPr lang="cs-CZ" altLang="en-US" sz="2400" i="1" dirty="0" smtClean="0">
                <a:latin typeface="+mj-lt"/>
              </a:rPr>
              <a:t>c</a:t>
            </a:r>
            <a:r>
              <a:rPr lang="en-US" altLang="en-US" sz="2400" i="1" dirty="0" err="1" smtClean="0">
                <a:latin typeface="+mj-lt"/>
              </a:rPr>
              <a:t>ia</a:t>
            </a:r>
            <a:r>
              <a:rPr lang="en-US" altLang="en-US" sz="2400" dirty="0" smtClean="0">
                <a:latin typeface="+mj-lt"/>
              </a:rPr>
              <a:t> </a:t>
            </a:r>
            <a:endParaRPr lang="cs-CZ" altLang="en-US" sz="2400" dirty="0">
              <a:latin typeface="+mj-lt"/>
            </a:endParaRPr>
          </a:p>
          <a:p>
            <a:endParaRPr lang="cs-CZ" altLang="en-US" sz="2400" dirty="0">
              <a:latin typeface="+mj-lt"/>
            </a:endParaRPr>
          </a:p>
          <a:p>
            <a:pPr>
              <a:buFontTx/>
              <a:buChar char="-"/>
            </a:pPr>
            <a:r>
              <a:rPr lang="en-US" altLang="en-US" sz="2400" dirty="0">
                <a:latin typeface="+mj-lt"/>
              </a:rPr>
              <a:t>Cytological examination of sputum or BAL</a:t>
            </a:r>
            <a:endParaRPr lang="cs-CZ" altLang="en-US" sz="2400" dirty="0">
              <a:latin typeface="+mj-lt"/>
            </a:endParaRPr>
          </a:p>
          <a:p>
            <a:pPr>
              <a:buFontTx/>
              <a:buChar char="-"/>
            </a:pPr>
            <a:endParaRPr lang="cs-CZ" altLang="en-US" sz="2400" dirty="0">
              <a:latin typeface="+mj-lt"/>
            </a:endParaRPr>
          </a:p>
          <a:p>
            <a:pPr>
              <a:buFontTx/>
              <a:buChar char="-"/>
            </a:pPr>
            <a:r>
              <a:rPr lang="cs-CZ" altLang="en-US" sz="2400" dirty="0">
                <a:latin typeface="+mj-lt"/>
              </a:rPr>
              <a:t>Biopsy</a:t>
            </a:r>
            <a:endParaRPr lang="en-US"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276225"/>
            <a:ext cx="7586662"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9" name="Text Box 7"/>
          <p:cNvSpPr txBox="1">
            <a:spLocks noChangeArrowheads="1"/>
          </p:cNvSpPr>
          <p:nvPr/>
        </p:nvSpPr>
        <p:spPr bwMode="auto">
          <a:xfrm>
            <a:off x="0" y="304800"/>
            <a:ext cx="15827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suicide</a:t>
            </a:r>
          </a:p>
          <a:p>
            <a:r>
              <a:rPr lang="en-US" altLang="en-US" sz="3200"/>
              <a:t>with the</a:t>
            </a:r>
          </a:p>
          <a:p>
            <a:r>
              <a:rPr lang="en-US" altLang="en-US" sz="3200"/>
              <a:t>help of </a:t>
            </a:r>
          </a:p>
          <a:p>
            <a:r>
              <a:rPr lang="en-US" altLang="en-US" sz="3200"/>
              <a:t>apnoe?</a:t>
            </a:r>
          </a:p>
        </p:txBody>
      </p:sp>
      <p:sp>
        <p:nvSpPr>
          <p:cNvPr id="2" name="Slide Number Placeholder 1"/>
          <p:cNvSpPr>
            <a:spLocks noGrp="1"/>
          </p:cNvSpPr>
          <p:nvPr>
            <p:ph type="sldNum" sz="quarter" idx="12"/>
          </p:nvPr>
        </p:nvSpPr>
        <p:spPr/>
        <p:txBody>
          <a:bodyPr/>
          <a:lstStyle/>
          <a:p>
            <a:fld id="{586D82D6-7F28-46BB-819B-7741554FD2FC}" type="slidenum">
              <a:rPr lang="en-US" altLang="en-US" smtClean="0"/>
              <a:pPr/>
              <a:t>45</a:t>
            </a:fld>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cs-CZ" altLang="en-US" sz="4000"/>
              <a:t>Puls</a:t>
            </a:r>
            <a:r>
              <a:rPr lang="en-US" altLang="en-US" sz="4000"/>
              <a:t>e</a:t>
            </a:r>
            <a:r>
              <a:rPr lang="cs-CZ" altLang="en-US" sz="4000"/>
              <a:t> oxymetr</a:t>
            </a:r>
            <a:r>
              <a:rPr lang="en-US" altLang="en-US" sz="4000"/>
              <a:t>y</a:t>
            </a:r>
            <a:endParaRPr lang="cs-CZ" altLang="en-US" sz="4000"/>
          </a:p>
        </p:txBody>
      </p:sp>
      <p:sp>
        <p:nvSpPr>
          <p:cNvPr id="93187" name="Rectangle 3"/>
          <p:cNvSpPr>
            <a:spLocks noGrp="1" noChangeArrowheads="1"/>
          </p:cNvSpPr>
          <p:nvPr>
            <p:ph type="body" idx="1"/>
          </p:nvPr>
        </p:nvSpPr>
        <p:spPr/>
        <p:txBody>
          <a:bodyPr/>
          <a:lstStyle/>
          <a:p>
            <a:r>
              <a:rPr lang="cs-CZ" altLang="en-US"/>
              <a:t>Puls</a:t>
            </a:r>
            <a:r>
              <a:rPr lang="en-US" altLang="en-US"/>
              <a:t>e</a:t>
            </a:r>
            <a:r>
              <a:rPr lang="cs-CZ" altLang="en-US"/>
              <a:t> oxymetr</a:t>
            </a:r>
            <a:r>
              <a:rPr lang="en-US" altLang="en-US"/>
              <a:t>y</a:t>
            </a:r>
            <a:r>
              <a:rPr lang="cs-CZ" altLang="en-US"/>
              <a:t> – </a:t>
            </a:r>
            <a:r>
              <a:rPr lang="en-US" altLang="en-US"/>
              <a:t>measures saturation of</a:t>
            </a:r>
            <a:r>
              <a:rPr lang="cs-CZ" altLang="en-US"/>
              <a:t> </a:t>
            </a:r>
            <a:r>
              <a:rPr lang="en-US" altLang="en-US"/>
              <a:t>O2 in </a:t>
            </a:r>
            <a:r>
              <a:rPr lang="cs-CZ" altLang="en-US"/>
              <a:t>Hb </a:t>
            </a:r>
            <a:r>
              <a:rPr lang="en-US" altLang="en-US"/>
              <a:t>using</a:t>
            </a:r>
            <a:r>
              <a:rPr lang="cs-CZ" altLang="en-US"/>
              <a:t> </a:t>
            </a:r>
            <a:r>
              <a:rPr lang="en-US" altLang="en-US"/>
              <a:t>ph</a:t>
            </a:r>
            <a:r>
              <a:rPr lang="cs-CZ" altLang="en-US"/>
              <a:t>oto</a:t>
            </a:r>
            <a:r>
              <a:rPr lang="en-US" altLang="en-US"/>
              <a:t>-</a:t>
            </a:r>
            <a:r>
              <a:rPr lang="cs-CZ" altLang="en-US"/>
              <a:t>ele</a:t>
            </a:r>
            <a:r>
              <a:rPr lang="en-US" altLang="en-US"/>
              <a:t>c</a:t>
            </a:r>
            <a:r>
              <a:rPr lang="cs-CZ" altLang="en-US"/>
              <a:t>tric met</a:t>
            </a:r>
            <a:r>
              <a:rPr lang="en-US" altLang="en-US"/>
              <a:t>h</a:t>
            </a:r>
            <a:r>
              <a:rPr lang="cs-CZ" altLang="en-US"/>
              <a:t>od</a:t>
            </a:r>
            <a:r>
              <a:rPr lang="en-US" altLang="en-US"/>
              <a:t>s</a:t>
            </a:r>
            <a:endParaRPr lang="cs-CZ" altLang="en-US"/>
          </a:p>
          <a:p>
            <a:endParaRPr lang="cs-CZ" altLang="en-US"/>
          </a:p>
          <a:p>
            <a:r>
              <a:rPr lang="en-US" altLang="en-US"/>
              <a:t>Lower sensitivity for</a:t>
            </a:r>
            <a:r>
              <a:rPr lang="cs-CZ" altLang="en-US"/>
              <a:t> pO</a:t>
            </a:r>
            <a:r>
              <a:rPr lang="cs-CZ" altLang="en-US" baseline="-25000"/>
              <a:t>2</a:t>
            </a:r>
            <a:r>
              <a:rPr lang="cs-CZ" altLang="en-US"/>
              <a:t> </a:t>
            </a:r>
            <a:r>
              <a:rPr lang="en-US" altLang="en-US"/>
              <a:t>&gt;</a:t>
            </a:r>
            <a:r>
              <a:rPr lang="cs-CZ" altLang="en-US"/>
              <a:t> 8 kPa, </a:t>
            </a:r>
            <a:r>
              <a:rPr lang="en-US" altLang="en-US"/>
              <a:t>in worse skin</a:t>
            </a:r>
            <a:r>
              <a:rPr lang="cs-CZ" altLang="en-US"/>
              <a:t> perf</a:t>
            </a:r>
            <a:r>
              <a:rPr lang="en-US" altLang="en-US"/>
              <a:t>usion</a:t>
            </a:r>
            <a:r>
              <a:rPr lang="cs-CZ" altLang="en-US"/>
              <a:t> a</a:t>
            </a:r>
            <a:r>
              <a:rPr lang="en-US" altLang="en-US"/>
              <a:t>nd in presence of</a:t>
            </a:r>
            <a:r>
              <a:rPr lang="cs-CZ" altLang="en-US"/>
              <a:t> </a:t>
            </a:r>
            <a:r>
              <a:rPr lang="en-US" altLang="en-US"/>
              <a:t>c</a:t>
            </a:r>
            <a:r>
              <a:rPr lang="cs-CZ" altLang="en-US"/>
              <a:t>arboxy</a:t>
            </a:r>
            <a:r>
              <a:rPr lang="en-US" altLang="en-US"/>
              <a:t>-</a:t>
            </a:r>
            <a:r>
              <a:rPr lang="cs-CZ" altLang="en-US"/>
              <a:t>hemoglobin a</a:t>
            </a:r>
            <a:r>
              <a:rPr lang="en-US" altLang="en-US"/>
              <a:t>nd</a:t>
            </a:r>
            <a:r>
              <a:rPr lang="cs-CZ" altLang="en-US"/>
              <a:t> methemoglobin</a:t>
            </a:r>
          </a:p>
        </p:txBody>
      </p:sp>
      <p:sp>
        <p:nvSpPr>
          <p:cNvPr id="2" name="Slide Number Placeholder 1"/>
          <p:cNvSpPr>
            <a:spLocks noGrp="1"/>
          </p:cNvSpPr>
          <p:nvPr>
            <p:ph type="sldNum" sz="quarter" idx="12"/>
          </p:nvPr>
        </p:nvSpPr>
        <p:spPr/>
        <p:txBody>
          <a:bodyPr/>
          <a:lstStyle/>
          <a:p>
            <a:fld id="{D42338DE-3BBD-4F4F-B7CD-C7C06BBA9E98}" type="slidenum">
              <a:rPr lang="en-US" altLang="en-US" smtClean="0"/>
              <a:pPr/>
              <a:t>46</a:t>
            </a:fld>
            <a:endParaRPr lang="en-US"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cs-CZ" altLang="en-US" sz="4000"/>
              <a:t>Puls</a:t>
            </a:r>
            <a:r>
              <a:rPr lang="en-US" altLang="en-US" sz="4000"/>
              <a:t>e</a:t>
            </a:r>
            <a:r>
              <a:rPr lang="cs-CZ" altLang="en-US" sz="4000"/>
              <a:t> oxymet</a:t>
            </a:r>
            <a:r>
              <a:rPr lang="en-US" altLang="en-US" sz="4000"/>
              <a:t>e</a:t>
            </a:r>
            <a:r>
              <a:rPr lang="cs-CZ" altLang="en-US" sz="4000"/>
              <a:t>r</a:t>
            </a:r>
          </a:p>
        </p:txBody>
      </p:sp>
      <p:pic>
        <p:nvPicPr>
          <p:cNvPr id="94211" name="Picture 3" descr="oxymet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44563" y="2127250"/>
            <a:ext cx="3057525" cy="3471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2" name="Picture 4" descr="2oxynonin_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0325" y="2127250"/>
            <a:ext cx="3057525" cy="3471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FA78A3B8-CAE7-4C7D-825D-F52298DC6E85}" type="slidenum">
              <a:rPr lang="en-US" altLang="en-US" smtClean="0"/>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57200" y="533400"/>
            <a:ext cx="8229600" cy="2438400"/>
          </a:xfrm>
        </p:spPr>
        <p:txBody>
          <a:bodyPr/>
          <a:lstStyle/>
          <a:p>
            <a:pPr eaLnBrk="1" hangingPunct="1"/>
            <a:r>
              <a:rPr lang="cs-CZ" altLang="cs-CZ" sz="4000" b="1" smtClean="0">
                <a:solidFill>
                  <a:srgbClr val="009900"/>
                </a:solidFill>
                <a:latin typeface="Arial" panose="020B0604020202020204" pitchFamily="34" charset="0"/>
                <a:cs typeface="Arial" panose="020B0604020202020204" pitchFamily="34" charset="0"/>
              </a:rPr>
              <a:t>No Copyright/ Disclaimer/ Warning</a:t>
            </a:r>
            <a:endParaRPr lang="en-US" altLang="cs-CZ" sz="4000" b="1" smtClean="0">
              <a:solidFill>
                <a:srgbClr val="009900"/>
              </a:solidFill>
              <a:latin typeface="Arial" panose="020B0604020202020204" pitchFamily="34" charset="0"/>
              <a:cs typeface="Arial" panose="020B0604020202020204" pitchFamily="34" charset="0"/>
            </a:endParaRPr>
          </a:p>
        </p:txBody>
      </p:sp>
      <p:sp>
        <p:nvSpPr>
          <p:cNvPr id="70659" name="Text Box 6"/>
          <p:cNvSpPr txBox="1">
            <a:spLocks noChangeArrowheads="1"/>
          </p:cNvSpPr>
          <p:nvPr/>
        </p:nvSpPr>
        <p:spPr bwMode="auto">
          <a:xfrm>
            <a:off x="914400" y="3127375"/>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a:latin typeface="Arial" panose="020B0604020202020204" pitchFamily="34" charset="0"/>
              </a:rPr>
              <a:t>„seminar“</a:t>
            </a:r>
            <a:endParaRPr lang="en-US" altLang="cs-CZ" sz="2400">
              <a:latin typeface="Arial" panose="020B0604020202020204" pitchFamily="34" charset="0"/>
            </a:endParaRPr>
          </a:p>
        </p:txBody>
      </p:sp>
      <p:sp>
        <p:nvSpPr>
          <p:cNvPr id="70660" name="Text Box 13"/>
          <p:cNvSpPr txBox="1">
            <a:spLocks noChangeArrowheads="1"/>
          </p:cNvSpPr>
          <p:nvPr/>
        </p:nvSpPr>
        <p:spPr bwMode="auto">
          <a:xfrm>
            <a:off x="228600" y="5334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a:solidFill>
                  <a:srgbClr val="009900"/>
                </a:solidFill>
                <a:latin typeface="Arial" panose="020B0604020202020204" pitchFamily="34" charset="0"/>
              </a:rPr>
              <a:t>First Medical Faculty, Institute of Pathological Physiology</a:t>
            </a:r>
            <a:endParaRPr lang="en-US" altLang="cs-CZ" sz="2400">
              <a:solidFill>
                <a:srgbClr val="009900"/>
              </a:solidFill>
              <a:latin typeface="Arial" panose="020B0604020202020204" pitchFamily="34" charset="0"/>
            </a:endParaRPr>
          </a:p>
        </p:txBody>
      </p:sp>
      <p:sp>
        <p:nvSpPr>
          <p:cNvPr id="70661" name="Text Box 6"/>
          <p:cNvSpPr txBox="1">
            <a:spLocks noChangeArrowheads="1"/>
          </p:cNvSpPr>
          <p:nvPr/>
        </p:nvSpPr>
        <p:spPr bwMode="auto">
          <a:xfrm>
            <a:off x="914400" y="4354513"/>
            <a:ext cx="701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a:latin typeface="Arial" panose="020B0604020202020204" pitchFamily="34" charset="0"/>
              </a:rPr>
              <a:t>warning: the PDF version of this</a:t>
            </a:r>
          </a:p>
          <a:p>
            <a:pPr algn="ctr" eaLnBrk="1" hangingPunct="1">
              <a:spcBef>
                <a:spcPct val="0"/>
              </a:spcBef>
              <a:buFontTx/>
              <a:buNone/>
            </a:pPr>
            <a:r>
              <a:rPr lang="en-US" altLang="cs-CZ" sz="2400">
                <a:latin typeface="Arial" panose="020B0604020202020204" pitchFamily="34" charset="0"/>
              </a:rPr>
              <a:t>presentation is not an official study material</a:t>
            </a:r>
          </a:p>
        </p:txBody>
      </p:sp>
      <p:sp>
        <p:nvSpPr>
          <p:cNvPr id="70662" name="Text Box 13"/>
          <p:cNvSpPr txBox="1">
            <a:spLocks noChangeArrowheads="1"/>
          </p:cNvSpPr>
          <p:nvPr/>
        </p:nvSpPr>
        <p:spPr bwMode="auto">
          <a:xfrm>
            <a:off x="228600" y="3741738"/>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a:solidFill>
                  <a:srgbClr val="009900"/>
                </a:solidFill>
                <a:latin typeface="Arial" panose="020B0604020202020204" pitchFamily="34" charset="0"/>
              </a:rPr>
              <a:t>Petr Marsalek, and others</a:t>
            </a:r>
          </a:p>
        </p:txBody>
      </p:sp>
      <p:sp>
        <p:nvSpPr>
          <p:cNvPr id="70663" name="Slide Number Placeholder 1"/>
          <p:cNvSpPr>
            <a:spLocks noGrp="1"/>
          </p:cNvSpPr>
          <p:nvPr>
            <p:ph type="sldNum" sz="quarter" idx="12"/>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7CAD0F-CB43-4374-A8B5-DF21A90A0DCC}" type="slidenum">
              <a:rPr lang="cs-CZ" altLang="en-US" sz="1400" smtClean="0"/>
              <a:pPr/>
              <a:t>48</a:t>
            </a:fld>
            <a:endParaRPr lang="cs-CZ" altLang="en-US" sz="1400" smtClean="0"/>
          </a:p>
        </p:txBody>
      </p:sp>
    </p:spTree>
    <p:extLst>
      <p:ext uri="{BB962C8B-B14F-4D97-AF65-F5344CB8AC3E}">
        <p14:creationId xmlns:p14="http://schemas.microsoft.com/office/powerpoint/2010/main" val="3203481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PIROGRAM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322388"/>
            <a:ext cx="6529387" cy="5535612"/>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252413" y="350838"/>
            <a:ext cx="28360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en-US" sz="2400" b="1" dirty="0">
                <a:latin typeface="+mn-lt"/>
              </a:rPr>
              <a:t>Normal spirogram</a:t>
            </a: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 y="-93077"/>
            <a:ext cx="88392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r>
              <a:rPr lang="cs-CZ" altLang="en-US" sz="2400" b="1" i="1" u="sng" dirty="0">
                <a:latin typeface="+mj-lt"/>
              </a:rPr>
              <a:t>Dynamic ventilation parameters and tests</a:t>
            </a:r>
            <a:endParaRPr lang="cs-CZ" altLang="en-US" sz="2400" b="1" i="1" dirty="0">
              <a:latin typeface="+mj-lt"/>
            </a:endParaRPr>
          </a:p>
          <a:p>
            <a:pPr>
              <a:buFontTx/>
              <a:buChar char="-"/>
            </a:pPr>
            <a:r>
              <a:rPr lang="cs-CZ" altLang="en-US" sz="2400" b="1" dirty="0">
                <a:solidFill>
                  <a:srgbClr val="800000"/>
                </a:solidFill>
                <a:latin typeface="+mj-lt"/>
              </a:rPr>
              <a:t>Breathing </a:t>
            </a:r>
            <a:r>
              <a:rPr lang="en-US" altLang="en-US" sz="2400" b="1" dirty="0">
                <a:solidFill>
                  <a:srgbClr val="800000"/>
                </a:solidFill>
                <a:latin typeface="+mj-lt"/>
              </a:rPr>
              <a:t>in rest:</a:t>
            </a:r>
            <a:r>
              <a:rPr lang="cs-CZ" altLang="en-US" sz="2400" dirty="0">
                <a:latin typeface="+mj-lt"/>
              </a:rPr>
              <a:t> ventilatory rate (f</a:t>
            </a:r>
            <a:r>
              <a:rPr lang="cs-CZ" altLang="en-US" sz="2400" dirty="0" smtClean="0">
                <a:latin typeface="+mj-lt"/>
              </a:rPr>
              <a:t>/ min</a:t>
            </a:r>
            <a:r>
              <a:rPr lang="cs-CZ" altLang="en-US" sz="2400" dirty="0">
                <a:latin typeface="+mj-lt"/>
              </a:rPr>
              <a:t>) </a:t>
            </a:r>
            <a:r>
              <a:rPr lang="en-US" altLang="en-US" sz="2400" dirty="0">
                <a:latin typeface="+mj-lt"/>
              </a:rPr>
              <a:t>(~ 12 </a:t>
            </a:r>
            <a:r>
              <a:rPr lang="en-US" altLang="en-US" sz="2400" dirty="0" smtClean="0">
                <a:latin typeface="+mj-lt"/>
              </a:rPr>
              <a:t>breaths/ </a:t>
            </a:r>
            <a:r>
              <a:rPr lang="en-US" altLang="en-US" sz="2400" dirty="0">
                <a:latin typeface="+mj-lt"/>
              </a:rPr>
              <a:t>min)</a:t>
            </a:r>
            <a:r>
              <a:rPr lang="cs-CZ" altLang="en-US" sz="2400" dirty="0">
                <a:latin typeface="+mj-lt"/>
              </a:rPr>
              <a:t> </a:t>
            </a:r>
          </a:p>
          <a:p>
            <a:pPr>
              <a:buFontTx/>
              <a:buChar char="-"/>
            </a:pPr>
            <a:r>
              <a:rPr lang="cs-CZ" altLang="en-US" sz="2400" b="1" dirty="0" smtClean="0">
                <a:solidFill>
                  <a:srgbClr val="800000"/>
                </a:solidFill>
                <a:latin typeface="+mj-lt"/>
              </a:rPr>
              <a:t>Minute </a:t>
            </a:r>
            <a:r>
              <a:rPr lang="cs-CZ" altLang="en-US" sz="2400" b="1" dirty="0">
                <a:solidFill>
                  <a:srgbClr val="800000"/>
                </a:solidFill>
                <a:latin typeface="+mj-lt"/>
              </a:rPr>
              <a:t>ventilaton</a:t>
            </a:r>
            <a:r>
              <a:rPr lang="cs-CZ" altLang="en-US" sz="2400" dirty="0">
                <a:latin typeface="+mj-lt"/>
              </a:rPr>
              <a:t> (volume</a:t>
            </a:r>
            <a:r>
              <a:rPr lang="cs-CZ" altLang="en-US" sz="2400" dirty="0" smtClean="0">
                <a:latin typeface="+mj-lt"/>
              </a:rPr>
              <a:t>/ min</a:t>
            </a:r>
            <a:r>
              <a:rPr lang="cs-CZ" altLang="en-US" sz="2400" dirty="0">
                <a:latin typeface="+mj-lt"/>
              </a:rPr>
              <a:t>) 6-8 L</a:t>
            </a:r>
            <a:r>
              <a:rPr lang="cs-CZ" altLang="en-US" sz="2400" dirty="0" smtClean="0">
                <a:latin typeface="+mj-lt"/>
              </a:rPr>
              <a:t>/ min</a:t>
            </a:r>
            <a:endParaRPr lang="cs-CZ" altLang="en-US" sz="2400" dirty="0">
              <a:latin typeface="+mj-lt"/>
            </a:endParaRPr>
          </a:p>
          <a:p>
            <a:pPr marL="342900" indent="-342900">
              <a:buFontTx/>
              <a:buChar char="-"/>
            </a:pPr>
            <a:r>
              <a:rPr lang="cs-CZ" altLang="en-US" sz="2400" b="1" dirty="0" smtClean="0">
                <a:solidFill>
                  <a:srgbClr val="800000"/>
                </a:solidFill>
                <a:latin typeface="+mj-lt"/>
              </a:rPr>
              <a:t>FVC </a:t>
            </a:r>
            <a:r>
              <a:rPr lang="cs-CZ" altLang="en-US" sz="2400" b="1" dirty="0">
                <a:solidFill>
                  <a:srgbClr val="800000"/>
                </a:solidFill>
                <a:latin typeface="+mj-lt"/>
              </a:rPr>
              <a:t>- Forced vital capacity</a:t>
            </a:r>
            <a:r>
              <a:rPr lang="cs-CZ" altLang="en-US" sz="2400" dirty="0">
                <a:latin typeface="+mj-lt"/>
              </a:rPr>
              <a:t/>
            </a:r>
            <a:br>
              <a:rPr lang="cs-CZ" altLang="en-US" sz="2400" dirty="0">
                <a:latin typeface="+mj-lt"/>
              </a:rPr>
            </a:br>
            <a:r>
              <a:rPr lang="en-US" altLang="en-US" sz="2200" dirty="0">
                <a:latin typeface="+mj-lt"/>
              </a:rPr>
              <a:t>Total volume exhaled during the forced </a:t>
            </a:r>
            <a:r>
              <a:rPr lang="en-US" altLang="en-US" sz="2200" dirty="0" smtClean="0">
                <a:latin typeface="+mj-lt"/>
              </a:rPr>
              <a:t>expiration</a:t>
            </a:r>
            <a:endParaRPr lang="en-GB" altLang="en-US" sz="2200" dirty="0">
              <a:latin typeface="+mj-lt"/>
            </a:endParaRPr>
          </a:p>
          <a:p>
            <a:r>
              <a:rPr lang="cs-CZ" altLang="en-US" sz="2200" dirty="0">
                <a:latin typeface="+mj-lt"/>
              </a:rPr>
              <a:t/>
            </a:r>
            <a:br>
              <a:rPr lang="cs-CZ" altLang="en-US" sz="2200" dirty="0">
                <a:latin typeface="+mj-lt"/>
              </a:rPr>
            </a:br>
            <a:r>
              <a:rPr lang="en-GB" altLang="en-US" sz="2200" b="1" dirty="0" smtClean="0">
                <a:solidFill>
                  <a:srgbClr val="800000"/>
                </a:solidFill>
                <a:latin typeface="+mj-lt"/>
              </a:rPr>
              <a:t>Normal VC values based on Regression equation in healthy set</a:t>
            </a:r>
          </a:p>
          <a:p>
            <a:r>
              <a:rPr lang="cs-CZ" altLang="en-US" sz="2200" dirty="0" smtClean="0">
                <a:latin typeface="+mj-lt"/>
              </a:rPr>
              <a:t>f</a:t>
            </a:r>
            <a:r>
              <a:rPr lang="en-GB" altLang="en-US" sz="2200" dirty="0" err="1" smtClean="0">
                <a:latin typeface="+mj-lt"/>
              </a:rPr>
              <a:t>emale</a:t>
            </a:r>
            <a:r>
              <a:rPr lang="cs-CZ" altLang="en-US" sz="2200" dirty="0" smtClean="0">
                <a:latin typeface="+mj-lt"/>
              </a:rPr>
              <a:t>:</a:t>
            </a:r>
            <a:r>
              <a:rPr lang="en-GB" altLang="en-US" sz="2200" dirty="0" smtClean="0">
                <a:latin typeface="+mj-lt"/>
              </a:rPr>
              <a:t>	</a:t>
            </a:r>
            <a:r>
              <a:rPr lang="cs-CZ" altLang="en-US" sz="2200" dirty="0" smtClean="0">
                <a:latin typeface="+mj-lt"/>
              </a:rPr>
              <a:t>[</a:t>
            </a:r>
            <a:r>
              <a:rPr lang="cs-CZ" altLang="en-US" sz="2200" dirty="0">
                <a:latin typeface="+mj-lt"/>
              </a:rPr>
              <a:t>21.7 – (0.101 x age)] × (cm) = (mL)</a:t>
            </a:r>
          </a:p>
          <a:p>
            <a:r>
              <a:rPr lang="cs-CZ" altLang="en-US" sz="2200" dirty="0" smtClean="0">
                <a:latin typeface="+mj-lt"/>
              </a:rPr>
              <a:t>m</a:t>
            </a:r>
            <a:r>
              <a:rPr lang="en-GB" altLang="en-US" sz="2200" dirty="0" smtClean="0">
                <a:latin typeface="+mj-lt"/>
              </a:rPr>
              <a:t>ale</a:t>
            </a:r>
            <a:r>
              <a:rPr lang="cs-CZ" altLang="en-US" sz="2200" dirty="0" smtClean="0">
                <a:latin typeface="+mj-lt"/>
              </a:rPr>
              <a:t>:</a:t>
            </a:r>
            <a:r>
              <a:rPr lang="en-GB" altLang="en-US" sz="2200" dirty="0" smtClean="0">
                <a:latin typeface="+mj-lt"/>
              </a:rPr>
              <a:t>			</a:t>
            </a:r>
            <a:r>
              <a:rPr lang="cs-CZ" altLang="en-US" sz="2200" dirty="0" smtClean="0">
                <a:latin typeface="+mj-lt"/>
              </a:rPr>
              <a:t>[</a:t>
            </a:r>
            <a:r>
              <a:rPr lang="cs-CZ" altLang="en-US" sz="2200" dirty="0">
                <a:latin typeface="+mj-lt"/>
              </a:rPr>
              <a:t>27.63 – (0.112 x age)] × (cm) = (mL)</a:t>
            </a:r>
            <a:br>
              <a:rPr lang="cs-CZ" altLang="en-US" sz="2200" dirty="0">
                <a:latin typeface="+mj-lt"/>
              </a:rPr>
            </a:br>
            <a:r>
              <a:rPr lang="en-US" altLang="en-US" sz="2200" dirty="0">
                <a:latin typeface="+mj-lt"/>
              </a:rPr>
              <a:t>Values between 80 to 120 % of predicted are considered to be normal</a:t>
            </a:r>
            <a:r>
              <a:rPr lang="en-US" altLang="en-US" sz="2400" dirty="0">
                <a:latin typeface="+mj-lt"/>
              </a:rPr>
              <a:t> </a:t>
            </a:r>
            <a:endParaRPr lang="cs-CZ" altLang="en-US" sz="2400" dirty="0">
              <a:latin typeface="+mj-lt"/>
            </a:endParaRPr>
          </a:p>
          <a:p>
            <a:endParaRPr lang="cs-CZ" altLang="en-US" sz="1200" dirty="0">
              <a:latin typeface="+mj-lt"/>
            </a:endParaRPr>
          </a:p>
          <a:p>
            <a:r>
              <a:rPr lang="cs-CZ" altLang="en-US" sz="2400" b="1" dirty="0">
                <a:solidFill>
                  <a:srgbClr val="800000"/>
                </a:solidFill>
                <a:latin typeface="+mj-lt"/>
              </a:rPr>
              <a:t>MVV (Vmax) = Maximal voluntary ventilation</a:t>
            </a:r>
            <a:r>
              <a:rPr lang="cs-CZ" altLang="en-US" sz="2400" dirty="0">
                <a:latin typeface="+mj-lt"/>
              </a:rPr>
              <a:t/>
            </a:r>
            <a:br>
              <a:rPr lang="cs-CZ" altLang="en-US" sz="2400" dirty="0">
                <a:latin typeface="+mj-lt"/>
              </a:rPr>
            </a:br>
            <a:r>
              <a:rPr lang="en-US" altLang="en-US" sz="2400" dirty="0">
                <a:latin typeface="+mj-lt"/>
              </a:rPr>
              <a:t>maximal tidal volume (TV) and maximal </a:t>
            </a:r>
            <a:r>
              <a:rPr lang="en-US" altLang="en-US" sz="2400" dirty="0" err="1" smtClean="0">
                <a:latin typeface="+mj-lt"/>
              </a:rPr>
              <a:t>ventilat</a:t>
            </a:r>
            <a:r>
              <a:rPr lang="cs-CZ" altLang="en-US" sz="2400" dirty="0" smtClean="0">
                <a:latin typeface="+mj-lt"/>
              </a:rPr>
              <a:t>ion</a:t>
            </a:r>
            <a:r>
              <a:rPr lang="en-US" altLang="en-US" sz="2400" dirty="0" smtClean="0">
                <a:latin typeface="+mj-lt"/>
              </a:rPr>
              <a:t> </a:t>
            </a:r>
            <a:r>
              <a:rPr lang="en-US" altLang="en-US" sz="2400" dirty="0">
                <a:latin typeface="+mj-lt"/>
              </a:rPr>
              <a:t>rate</a:t>
            </a:r>
          </a:p>
          <a:p>
            <a:r>
              <a:rPr lang="en-US" altLang="en-US" sz="2400" dirty="0">
                <a:latin typeface="+mj-lt"/>
              </a:rPr>
              <a:t>measured for 10 – 30 sec</a:t>
            </a:r>
          </a:p>
          <a:p>
            <a:pPr algn="ctr"/>
            <a:r>
              <a:rPr lang="en-US" altLang="en-US" sz="2400" dirty="0">
                <a:latin typeface="+mj-lt"/>
              </a:rPr>
              <a:t>	&gt; 40 L/min</a:t>
            </a:r>
            <a:endParaRPr lang="cs-CZ" altLang="en-US" sz="2400" dirty="0">
              <a:latin typeface="+mj-lt"/>
            </a:endParaRPr>
          </a:p>
          <a:p>
            <a:r>
              <a:rPr lang="cs-CZ" altLang="en-US" sz="1200" dirty="0">
                <a:latin typeface="+mj-lt"/>
              </a:rPr>
              <a:t> </a:t>
            </a:r>
            <a:r>
              <a:rPr lang="cs-CZ" altLang="en-US" sz="2400" dirty="0" smtClean="0">
                <a:latin typeface="+mj-lt"/>
              </a:rPr>
              <a:t>- </a:t>
            </a:r>
            <a:r>
              <a:rPr lang="cs-CZ" altLang="en-US" sz="2400" b="1" dirty="0">
                <a:solidFill>
                  <a:srgbClr val="800000"/>
                </a:solidFill>
                <a:latin typeface="+mj-lt"/>
              </a:rPr>
              <a:t>Ventilatory reserve</a:t>
            </a:r>
            <a:r>
              <a:rPr lang="cs-CZ" altLang="en-US" sz="2400" dirty="0">
                <a:latin typeface="+mj-lt"/>
              </a:rPr>
              <a:t>: </a:t>
            </a:r>
            <a:br>
              <a:rPr lang="cs-CZ" altLang="en-US" sz="2400" dirty="0">
                <a:latin typeface="+mj-lt"/>
              </a:rPr>
            </a:br>
            <a:r>
              <a:rPr lang="cs-CZ" altLang="en-US" sz="2400" dirty="0">
                <a:latin typeface="+mj-lt"/>
              </a:rPr>
              <a:t>	minute ventilation / </a:t>
            </a:r>
            <a:r>
              <a:rPr lang="cs-CZ" altLang="en-US" sz="2400" dirty="0" smtClean="0">
                <a:latin typeface="+mj-lt"/>
              </a:rPr>
              <a:t>MVV</a:t>
            </a:r>
            <a:r>
              <a:rPr lang="en-GB" altLang="en-US" sz="2400" dirty="0" smtClean="0">
                <a:latin typeface="+mj-lt"/>
              </a:rPr>
              <a:t>	&gt;1:7, </a:t>
            </a:r>
            <a:r>
              <a:rPr lang="cs-CZ" altLang="en-US" sz="2400" dirty="0" smtClean="0">
                <a:latin typeface="+mj-lt"/>
              </a:rPr>
              <a:t>&gt; </a:t>
            </a:r>
            <a:r>
              <a:rPr lang="cs-CZ" altLang="en-US" sz="2400" dirty="0">
                <a:latin typeface="+mj-lt"/>
              </a:rPr>
              <a:t>1 : </a:t>
            </a:r>
            <a:r>
              <a:rPr lang="cs-CZ" altLang="en-US" sz="2400" dirty="0" smtClean="0">
                <a:latin typeface="+mj-lt"/>
              </a:rPr>
              <a:t>5</a:t>
            </a:r>
            <a:endParaRPr lang="en-GB" altLang="en-US" sz="2400" dirty="0" smtClean="0">
              <a:latin typeface="+mj-lt"/>
            </a:endParaRPr>
          </a:p>
          <a:p>
            <a:r>
              <a:rPr lang="en-GB" altLang="en-US" sz="2400" dirty="0">
                <a:latin typeface="+mj-lt"/>
              </a:rPr>
              <a:t>	</a:t>
            </a:r>
            <a:r>
              <a:rPr lang="en-GB" altLang="en-US" sz="2400" dirty="0" smtClean="0">
                <a:latin typeface="+mj-lt"/>
              </a:rPr>
              <a:t>					</a:t>
            </a:r>
            <a:r>
              <a:rPr lang="cs-CZ" altLang="en-US" sz="2400" dirty="0" smtClean="0">
                <a:latin typeface="+mj-lt"/>
              </a:rPr>
              <a:t>= </a:t>
            </a:r>
            <a:r>
              <a:rPr lang="cs-CZ" altLang="en-US" sz="2400" dirty="0">
                <a:latin typeface="+mj-lt"/>
              </a:rPr>
              <a:t>1 : </a:t>
            </a:r>
            <a:r>
              <a:rPr lang="cs-CZ" altLang="en-US" sz="2400" dirty="0" smtClean="0">
                <a:latin typeface="+mj-lt"/>
              </a:rPr>
              <a:t>2</a:t>
            </a:r>
            <a:r>
              <a:rPr lang="en-GB" altLang="en-US" sz="2400" dirty="0" smtClean="0">
                <a:latin typeface="+mj-lt"/>
              </a:rPr>
              <a:t> means </a:t>
            </a:r>
            <a:r>
              <a:rPr lang="en-GB" altLang="en-US" sz="2400" dirty="0" err="1" smtClean="0">
                <a:latin typeface="+mj-lt"/>
              </a:rPr>
              <a:t>dyspnea</a:t>
            </a:r>
            <a:r>
              <a:rPr lang="en-GB" altLang="en-US" sz="2400" dirty="0" smtClean="0">
                <a:latin typeface="+mj-lt"/>
              </a:rPr>
              <a:t> at rest</a:t>
            </a:r>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31838" y="322957"/>
            <a:ext cx="76581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125538" algn="l"/>
                <a:tab pos="1143000" algn="l"/>
              </a:tabLst>
              <a:defRPr>
                <a:solidFill>
                  <a:schemeClr val="tx1"/>
                </a:solidFill>
                <a:latin typeface="Arial" panose="020B0604020202020204" pitchFamily="34" charset="0"/>
              </a:defRPr>
            </a:lvl1pPr>
            <a:lvl2pPr>
              <a:tabLst>
                <a:tab pos="1125538" algn="l"/>
                <a:tab pos="1143000" algn="l"/>
              </a:tabLst>
              <a:defRPr>
                <a:solidFill>
                  <a:schemeClr val="tx1"/>
                </a:solidFill>
                <a:latin typeface="Arial" panose="020B0604020202020204" pitchFamily="34" charset="0"/>
              </a:defRPr>
            </a:lvl2pPr>
            <a:lvl3pPr>
              <a:tabLst>
                <a:tab pos="1125538" algn="l"/>
                <a:tab pos="1143000" algn="l"/>
              </a:tabLst>
              <a:defRPr>
                <a:solidFill>
                  <a:schemeClr val="tx1"/>
                </a:solidFill>
                <a:latin typeface="Arial" panose="020B0604020202020204" pitchFamily="34" charset="0"/>
              </a:defRPr>
            </a:lvl3pPr>
            <a:lvl4pPr>
              <a:tabLst>
                <a:tab pos="1125538" algn="l"/>
                <a:tab pos="1143000" algn="l"/>
              </a:tabLst>
              <a:defRPr>
                <a:solidFill>
                  <a:schemeClr val="tx1"/>
                </a:solidFill>
                <a:latin typeface="Arial" panose="020B0604020202020204" pitchFamily="34" charset="0"/>
              </a:defRPr>
            </a:lvl4pPr>
            <a:lvl5pPr>
              <a:tabLst>
                <a:tab pos="1125538" algn="l"/>
                <a:tab pos="1143000" algn="l"/>
              </a:tabLst>
              <a:defRPr>
                <a:solidFill>
                  <a:schemeClr val="tx1"/>
                </a:solidFill>
                <a:latin typeface="Arial" panose="020B0604020202020204" pitchFamily="34" charset="0"/>
              </a:defRPr>
            </a:lvl5pPr>
            <a:lvl6pPr fontAlgn="base">
              <a:spcBef>
                <a:spcPct val="0"/>
              </a:spcBef>
              <a:spcAft>
                <a:spcPct val="0"/>
              </a:spcAft>
              <a:tabLst>
                <a:tab pos="1125538" algn="l"/>
                <a:tab pos="1143000" algn="l"/>
              </a:tabLst>
              <a:defRPr>
                <a:solidFill>
                  <a:schemeClr val="tx1"/>
                </a:solidFill>
                <a:latin typeface="Arial" panose="020B0604020202020204" pitchFamily="34" charset="0"/>
              </a:defRPr>
            </a:lvl6pPr>
            <a:lvl7pPr fontAlgn="base">
              <a:spcBef>
                <a:spcPct val="0"/>
              </a:spcBef>
              <a:spcAft>
                <a:spcPct val="0"/>
              </a:spcAft>
              <a:tabLst>
                <a:tab pos="1125538" algn="l"/>
                <a:tab pos="1143000" algn="l"/>
              </a:tabLst>
              <a:defRPr>
                <a:solidFill>
                  <a:schemeClr val="tx1"/>
                </a:solidFill>
                <a:latin typeface="Arial" panose="020B0604020202020204" pitchFamily="34" charset="0"/>
              </a:defRPr>
            </a:lvl7pPr>
            <a:lvl8pPr fontAlgn="base">
              <a:spcBef>
                <a:spcPct val="0"/>
              </a:spcBef>
              <a:spcAft>
                <a:spcPct val="0"/>
              </a:spcAft>
              <a:tabLst>
                <a:tab pos="1125538" algn="l"/>
                <a:tab pos="1143000" algn="l"/>
              </a:tabLst>
              <a:defRPr>
                <a:solidFill>
                  <a:schemeClr val="tx1"/>
                </a:solidFill>
                <a:latin typeface="Arial" panose="020B0604020202020204" pitchFamily="34" charset="0"/>
              </a:defRPr>
            </a:lvl8pPr>
            <a:lvl9pPr fontAlgn="base">
              <a:spcBef>
                <a:spcPct val="0"/>
              </a:spcBef>
              <a:spcAft>
                <a:spcPct val="0"/>
              </a:spcAft>
              <a:tabLst>
                <a:tab pos="1125538" algn="l"/>
                <a:tab pos="1143000" algn="l"/>
              </a:tabLst>
              <a:defRPr>
                <a:solidFill>
                  <a:schemeClr val="tx1"/>
                </a:solidFill>
                <a:latin typeface="Arial" panose="020B0604020202020204" pitchFamily="34" charset="0"/>
              </a:defRPr>
            </a:lvl9pPr>
          </a:lstStyle>
          <a:p>
            <a:r>
              <a:rPr lang="en-US" altLang="en-US" sz="2400" b="1" dirty="0">
                <a:solidFill>
                  <a:srgbClr val="800000"/>
                </a:solidFill>
                <a:latin typeface="+mj-lt"/>
              </a:rPr>
              <a:t>FEV</a:t>
            </a:r>
            <a:r>
              <a:rPr lang="en-US" altLang="en-US" sz="2400" b="1" baseline="-25000" dirty="0">
                <a:solidFill>
                  <a:srgbClr val="800000"/>
                </a:solidFill>
                <a:latin typeface="+mj-lt"/>
              </a:rPr>
              <a:t>1</a:t>
            </a:r>
            <a:r>
              <a:rPr lang="en-US" altLang="en-US" sz="2400" dirty="0">
                <a:latin typeface="+mj-lt"/>
              </a:rPr>
              <a:t>  	- Volume of gas exhaled during the first second of forced expiration</a:t>
            </a:r>
            <a:endParaRPr lang="cs-CZ" altLang="en-US" sz="2400" dirty="0">
              <a:latin typeface="+mj-lt"/>
            </a:endParaRPr>
          </a:p>
          <a:p>
            <a:r>
              <a:rPr lang="cs-CZ" altLang="en-US" sz="2400" dirty="0">
                <a:latin typeface="+mj-lt"/>
              </a:rPr>
              <a:t>- </a:t>
            </a:r>
            <a:r>
              <a:rPr lang="en-US" altLang="en-US" sz="2400" dirty="0">
                <a:latin typeface="+mj-lt"/>
              </a:rPr>
              <a:t>Evaluation of disease severity in patients with obstructive diseases</a:t>
            </a:r>
            <a:endParaRPr lang="cs-CZ" altLang="en-US" sz="2400" dirty="0">
              <a:latin typeface="+mj-lt"/>
            </a:endParaRPr>
          </a:p>
          <a:p>
            <a:r>
              <a:rPr lang="cs-CZ" altLang="en-US" sz="2400" dirty="0">
                <a:latin typeface="+mj-lt"/>
              </a:rPr>
              <a:t>- </a:t>
            </a:r>
            <a:r>
              <a:rPr lang="en-US" altLang="en-US" sz="2400" dirty="0">
                <a:latin typeface="+mj-lt"/>
              </a:rPr>
              <a:t>Evaluation of therapy response</a:t>
            </a:r>
            <a:endParaRPr lang="cs-CZ" altLang="en-US" sz="2400" dirty="0">
              <a:latin typeface="+mj-lt"/>
            </a:endParaRPr>
          </a:p>
          <a:p>
            <a:r>
              <a:rPr lang="cs-CZ" altLang="en-US" sz="2400" dirty="0">
                <a:latin typeface="+mj-lt"/>
              </a:rPr>
              <a:t>- </a:t>
            </a:r>
            <a:r>
              <a:rPr lang="en-US" altLang="en-US" sz="2400" dirty="0">
                <a:latin typeface="+mj-lt"/>
              </a:rPr>
              <a:t>Prognostic parameter: if FEV</a:t>
            </a:r>
            <a:r>
              <a:rPr lang="en-US" altLang="en-US" sz="2400" baseline="-25000" dirty="0">
                <a:latin typeface="+mj-lt"/>
              </a:rPr>
              <a:t>1</a:t>
            </a:r>
            <a:r>
              <a:rPr lang="en-US" altLang="en-US" sz="2400" dirty="0">
                <a:latin typeface="+mj-lt"/>
              </a:rPr>
              <a:t> &lt; 1 L </a:t>
            </a:r>
            <a:r>
              <a:rPr lang="cs-CZ" altLang="en-US" sz="2400" dirty="0">
                <a:latin typeface="+mj-lt"/>
              </a:rPr>
              <a:t/>
            </a:r>
            <a:br>
              <a:rPr lang="cs-CZ" altLang="en-US" sz="2400" dirty="0">
                <a:latin typeface="+mj-lt"/>
              </a:rPr>
            </a:br>
            <a:r>
              <a:rPr lang="en-US" altLang="en-US" sz="2400" dirty="0">
                <a:latin typeface="+mj-lt"/>
              </a:rPr>
              <a:t>(5-year survival less then 50% of patients)</a:t>
            </a:r>
            <a:endParaRPr lang="cs-CZ" altLang="en-US" sz="2400" dirty="0">
              <a:latin typeface="+mj-lt"/>
            </a:endParaRPr>
          </a:p>
          <a:p>
            <a:endParaRPr lang="cs-CZ" altLang="en-US" sz="2400" dirty="0">
              <a:latin typeface="+mj-lt"/>
            </a:endParaRPr>
          </a:p>
          <a:p>
            <a:r>
              <a:rPr lang="en-US" altLang="en-US" sz="2400" b="1" dirty="0" smtClean="0">
                <a:solidFill>
                  <a:srgbClr val="800000"/>
                </a:solidFill>
                <a:latin typeface="+mj-lt"/>
              </a:rPr>
              <a:t>FEF</a:t>
            </a:r>
            <a:r>
              <a:rPr lang="cs-CZ" altLang="en-US" sz="2400" b="1" dirty="0" smtClean="0">
                <a:solidFill>
                  <a:srgbClr val="800000"/>
                </a:solidFill>
                <a:latin typeface="+mj-lt"/>
              </a:rPr>
              <a:t> </a:t>
            </a:r>
            <a:r>
              <a:rPr lang="en-US" altLang="en-US" sz="2400" b="1" dirty="0" smtClean="0">
                <a:solidFill>
                  <a:srgbClr val="800000"/>
                </a:solidFill>
                <a:latin typeface="+mj-lt"/>
              </a:rPr>
              <a:t>25-75</a:t>
            </a:r>
            <a:r>
              <a:rPr lang="en-US" altLang="en-US" sz="2400" b="1" dirty="0">
                <a:solidFill>
                  <a:srgbClr val="800000"/>
                </a:solidFill>
                <a:latin typeface="+mj-lt"/>
              </a:rPr>
              <a:t>%</a:t>
            </a:r>
            <a:r>
              <a:rPr lang="en-US" altLang="en-US" sz="2400" dirty="0">
                <a:latin typeface="+mj-lt"/>
              </a:rPr>
              <a:t> - Forced expiratory flow from 25 to 75 % of the vital capacity </a:t>
            </a:r>
            <a:r>
              <a:rPr lang="cs-CZ" altLang="en-US" sz="2400" dirty="0">
                <a:latin typeface="+mj-lt"/>
              </a:rPr>
              <a:t/>
            </a:r>
            <a:br>
              <a:rPr lang="cs-CZ" altLang="en-US" sz="2400" dirty="0">
                <a:latin typeface="+mj-lt"/>
              </a:rPr>
            </a:br>
            <a:r>
              <a:rPr lang="en-US" altLang="en-US" sz="2400" dirty="0">
                <a:latin typeface="+mj-lt"/>
              </a:rPr>
              <a:t>(Also: </a:t>
            </a:r>
            <a:r>
              <a:rPr lang="en-US" altLang="en-US" sz="2400" b="1" dirty="0">
                <a:solidFill>
                  <a:srgbClr val="800000"/>
                </a:solidFill>
                <a:latin typeface="+mj-lt"/>
              </a:rPr>
              <a:t>MMFR = Maximal </a:t>
            </a:r>
            <a:r>
              <a:rPr lang="en-US" altLang="en-US" sz="2400" b="1" dirty="0" err="1">
                <a:solidFill>
                  <a:srgbClr val="800000"/>
                </a:solidFill>
                <a:latin typeface="+mj-lt"/>
              </a:rPr>
              <a:t>Midexpiratory</a:t>
            </a:r>
            <a:r>
              <a:rPr lang="en-US" altLang="en-US" sz="2400" b="1" dirty="0">
                <a:solidFill>
                  <a:srgbClr val="800000"/>
                </a:solidFill>
                <a:latin typeface="+mj-lt"/>
              </a:rPr>
              <a:t> Flow Rate</a:t>
            </a:r>
            <a:r>
              <a:rPr lang="en-US" altLang="en-US" sz="2400" dirty="0">
                <a:latin typeface="+mj-lt"/>
              </a:rPr>
              <a:t>)</a:t>
            </a:r>
          </a:p>
          <a:p>
            <a:r>
              <a:rPr lang="cs-CZ" altLang="en-US" sz="2400" dirty="0">
                <a:latin typeface="+mj-lt"/>
              </a:rPr>
              <a:t>- </a:t>
            </a:r>
            <a:r>
              <a:rPr lang="en-US" altLang="en-US" sz="2400" dirty="0">
                <a:latin typeface="+mj-lt"/>
              </a:rPr>
              <a:t>often more sensitive measurement of early airflow obstruction then FEV1 (normal values: 2 – 4 L/sec)</a:t>
            </a:r>
          </a:p>
          <a:p>
            <a:pPr marL="342900" indent="-342900">
              <a:buFontTx/>
              <a:buChar char="-"/>
            </a:pPr>
            <a:r>
              <a:rPr lang="en-US" altLang="en-US" sz="2400" dirty="0" smtClean="0">
                <a:latin typeface="+mj-lt"/>
              </a:rPr>
              <a:t>False </a:t>
            </a:r>
            <a:r>
              <a:rPr lang="en-US" altLang="en-US" sz="2400" dirty="0">
                <a:latin typeface="+mj-lt"/>
              </a:rPr>
              <a:t>results may be obtained in patients with abnormally small lungs </a:t>
            </a:r>
            <a:endParaRPr lang="cs-CZ" altLang="en-US" sz="2400" dirty="0" smtClean="0">
              <a:latin typeface="+mj-lt"/>
            </a:endParaRPr>
          </a:p>
          <a:p>
            <a:endParaRPr lang="en-US"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PIROGRAM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322388"/>
            <a:ext cx="6072187" cy="5383212"/>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252413" y="350838"/>
            <a:ext cx="28360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en-US" sz="2400" b="1" dirty="0">
                <a:latin typeface="+mj-lt"/>
              </a:rPr>
              <a:t>Normal </a:t>
            </a:r>
            <a:r>
              <a:rPr lang="cs-CZ" altLang="en-US" sz="2400" b="1" dirty="0" smtClean="0">
                <a:latin typeface="+mj-lt"/>
              </a:rPr>
              <a:t>spirogram</a:t>
            </a:r>
          </a:p>
          <a:p>
            <a:pPr eaLnBrk="0" hangingPunct="0"/>
            <a:endParaRPr lang="cs-CZ" altLang="en-US" sz="2400" b="1" dirty="0">
              <a:latin typeface="+mj-lt"/>
            </a:endParaRPr>
          </a:p>
        </p:txBody>
      </p:sp>
      <p:sp>
        <p:nvSpPr>
          <p:cNvPr id="10244" name="AutoShape 4"/>
          <p:cNvSpPr>
            <a:spLocks noChangeArrowheads="1"/>
          </p:cNvSpPr>
          <p:nvPr/>
        </p:nvSpPr>
        <p:spPr bwMode="auto">
          <a:xfrm>
            <a:off x="3429000" y="2667000"/>
            <a:ext cx="628650" cy="214313"/>
          </a:xfrm>
          <a:prstGeom prst="rightArrow">
            <a:avLst>
              <a:gd name="adj1" fmla="val 50000"/>
              <a:gd name="adj2" fmla="val 7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5" name="AutoShape 5"/>
          <p:cNvSpPr>
            <a:spLocks noChangeArrowheads="1"/>
          </p:cNvSpPr>
          <p:nvPr/>
        </p:nvSpPr>
        <p:spPr bwMode="auto">
          <a:xfrm>
            <a:off x="2971800" y="3733800"/>
            <a:ext cx="628650" cy="214313"/>
          </a:xfrm>
          <a:prstGeom prst="rightArrow">
            <a:avLst>
              <a:gd name="adj1" fmla="val 50000"/>
              <a:gd name="adj2" fmla="val 73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650396"/>
            <a:ext cx="78724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a:tabLst>
                <a:tab pos="1125538" algn="l"/>
              </a:tabLst>
              <a:defRPr>
                <a:solidFill>
                  <a:schemeClr val="tx1"/>
                </a:solidFill>
                <a:latin typeface="Arial" panose="020B0604020202020204" pitchFamily="34" charset="0"/>
              </a:defRPr>
            </a:lvl1pPr>
            <a:lvl2pPr>
              <a:tabLst>
                <a:tab pos="1125538" algn="l"/>
              </a:tabLst>
              <a:defRPr>
                <a:solidFill>
                  <a:schemeClr val="tx1"/>
                </a:solidFill>
                <a:latin typeface="Arial" panose="020B0604020202020204" pitchFamily="34" charset="0"/>
              </a:defRPr>
            </a:lvl2pPr>
            <a:lvl3pPr>
              <a:tabLst>
                <a:tab pos="1125538" algn="l"/>
              </a:tabLst>
              <a:defRPr>
                <a:solidFill>
                  <a:schemeClr val="tx1"/>
                </a:solidFill>
                <a:latin typeface="Arial" panose="020B0604020202020204" pitchFamily="34" charset="0"/>
              </a:defRPr>
            </a:lvl3pPr>
            <a:lvl4pPr>
              <a:tabLst>
                <a:tab pos="1125538" algn="l"/>
              </a:tabLst>
              <a:defRPr>
                <a:solidFill>
                  <a:schemeClr val="tx1"/>
                </a:solidFill>
                <a:latin typeface="Arial" panose="020B0604020202020204" pitchFamily="34" charset="0"/>
              </a:defRPr>
            </a:lvl4pPr>
            <a:lvl5pPr>
              <a:tabLst>
                <a:tab pos="1125538" algn="l"/>
              </a:tabLst>
              <a:defRPr>
                <a:solidFill>
                  <a:schemeClr val="tx1"/>
                </a:solidFill>
                <a:latin typeface="Arial" panose="020B0604020202020204" pitchFamily="34" charset="0"/>
              </a:defRPr>
            </a:lvl5pPr>
            <a:lvl6pPr fontAlgn="base">
              <a:spcBef>
                <a:spcPct val="0"/>
              </a:spcBef>
              <a:spcAft>
                <a:spcPct val="0"/>
              </a:spcAft>
              <a:tabLst>
                <a:tab pos="1125538" algn="l"/>
              </a:tabLst>
              <a:defRPr>
                <a:solidFill>
                  <a:schemeClr val="tx1"/>
                </a:solidFill>
                <a:latin typeface="Arial" panose="020B0604020202020204" pitchFamily="34" charset="0"/>
              </a:defRPr>
            </a:lvl6pPr>
            <a:lvl7pPr fontAlgn="base">
              <a:spcBef>
                <a:spcPct val="0"/>
              </a:spcBef>
              <a:spcAft>
                <a:spcPct val="0"/>
              </a:spcAft>
              <a:tabLst>
                <a:tab pos="1125538" algn="l"/>
              </a:tabLst>
              <a:defRPr>
                <a:solidFill>
                  <a:schemeClr val="tx1"/>
                </a:solidFill>
                <a:latin typeface="Arial" panose="020B0604020202020204" pitchFamily="34" charset="0"/>
              </a:defRPr>
            </a:lvl7pPr>
            <a:lvl8pPr fontAlgn="base">
              <a:spcBef>
                <a:spcPct val="0"/>
              </a:spcBef>
              <a:spcAft>
                <a:spcPct val="0"/>
              </a:spcAft>
              <a:tabLst>
                <a:tab pos="1125538" algn="l"/>
              </a:tabLst>
              <a:defRPr>
                <a:solidFill>
                  <a:schemeClr val="tx1"/>
                </a:solidFill>
                <a:latin typeface="Arial" panose="020B0604020202020204" pitchFamily="34" charset="0"/>
              </a:defRPr>
            </a:lvl8pPr>
            <a:lvl9pPr fontAlgn="base">
              <a:spcBef>
                <a:spcPct val="0"/>
              </a:spcBef>
              <a:spcAft>
                <a:spcPct val="0"/>
              </a:spcAft>
              <a:tabLst>
                <a:tab pos="1125538" algn="l"/>
              </a:tabLst>
              <a:defRPr>
                <a:solidFill>
                  <a:schemeClr val="tx1"/>
                </a:solidFill>
                <a:latin typeface="Arial" panose="020B0604020202020204" pitchFamily="34" charset="0"/>
              </a:defRPr>
            </a:lvl9pPr>
          </a:lstStyle>
          <a:p>
            <a:r>
              <a:rPr lang="en-US" altLang="en-US" sz="2400" b="1" dirty="0">
                <a:solidFill>
                  <a:srgbClr val="800000"/>
                </a:solidFill>
                <a:latin typeface="+mj-lt"/>
                <a:cs typeface="Times New Roman" panose="02020603050405020304" pitchFamily="18" charset="0"/>
              </a:rPr>
              <a:t>PEFR = Peak expiratory flow rate</a:t>
            </a:r>
            <a:endParaRPr lang="cs-CZ" altLang="en-US" sz="2400" b="1" dirty="0">
              <a:solidFill>
                <a:srgbClr val="800000"/>
              </a:solidFill>
              <a:latin typeface="+mj-lt"/>
            </a:endParaRPr>
          </a:p>
          <a:p>
            <a:pPr eaLnBrk="0" hangingPunct="0">
              <a:buFont typeface="Times New Roman" panose="02020603050405020304" pitchFamily="18" charset="0"/>
              <a:buChar char="-"/>
            </a:pPr>
            <a:r>
              <a:rPr lang="en-US" altLang="en-US" sz="2400" dirty="0">
                <a:latin typeface="+mj-lt"/>
                <a:cs typeface="Times New Roman" panose="02020603050405020304" pitchFamily="18" charset="0"/>
              </a:rPr>
              <a:t>Wright’s peak flow meter: </a:t>
            </a:r>
            <a:endParaRPr lang="cs-CZ" altLang="en-US" sz="2400" dirty="0">
              <a:latin typeface="+mj-lt"/>
            </a:endParaRPr>
          </a:p>
          <a:p>
            <a:pPr eaLnBrk="0" hangingPunct="0">
              <a:buFont typeface="Times New Roman" panose="02020603050405020304" pitchFamily="18" charset="0"/>
              <a:buChar char="-"/>
            </a:pPr>
            <a:r>
              <a:rPr lang="en-US" altLang="en-US" sz="2400" dirty="0">
                <a:latin typeface="+mj-lt"/>
                <a:cs typeface="Times New Roman" panose="02020603050405020304" pitchFamily="18" charset="0"/>
              </a:rPr>
              <a:t>repeated measurements of PEFR by patient to evaluate changes in dynamic pressure of the airways </a:t>
            </a:r>
            <a:endParaRPr lang="cs-CZ" altLang="en-US" sz="2400" dirty="0">
              <a:latin typeface="+mj-lt"/>
            </a:endParaRPr>
          </a:p>
        </p:txBody>
      </p:sp>
      <p:sp>
        <p:nvSpPr>
          <p:cNvPr id="2" name="Slide Number Placeholder 1"/>
          <p:cNvSpPr>
            <a:spLocks noGrp="1"/>
          </p:cNvSpPr>
          <p:nvPr>
            <p:ph type="sldNum" sz="quarter" idx="12"/>
          </p:nvPr>
        </p:nvSpPr>
        <p:spPr/>
        <p:txBody>
          <a:bodyPr/>
          <a:lstStyle/>
          <a:p>
            <a:fld id="{F7348186-3E9B-4C88-8F2F-0B9B8CC830AF}"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1380</Words>
  <Application>Microsoft Office PowerPoint</Application>
  <PresentationFormat>On-screen Show (4:3)</PresentationFormat>
  <Paragraphs>397</Paragraphs>
  <Slides>48</Slides>
  <Notes>39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48</vt:i4>
      </vt:variant>
    </vt:vector>
  </HeadingPairs>
  <TitlesOfParts>
    <vt:vector size="56" baseType="lpstr">
      <vt:lpstr>Arial</vt:lpstr>
      <vt:lpstr>Calibri</vt:lpstr>
      <vt:lpstr>Calibri Light</vt:lpstr>
      <vt:lpstr>Times New Roman</vt:lpstr>
      <vt:lpstr>Výchozí návrh</vt:lpstr>
      <vt:lpstr>1_Custom Design</vt:lpstr>
      <vt:lpstr>2_Custom Design</vt:lpstr>
      <vt:lpstr>Custom Design</vt:lpstr>
      <vt:lpstr>PowerPoint Presentation</vt:lpstr>
      <vt:lpstr>PowerPoint Presentation</vt:lpstr>
      <vt:lpstr>Flow spirometer (versus     Groh’s s. with cylinder)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Inspiratory and Expiratory flows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Ventilation to perfusion ratio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Pulse oxymetry</vt:lpstr>
      <vt:lpstr>Pulse oxymeter</vt:lpstr>
      <vt:lpstr>No Copyright/ Disclaimer/ Warning</vt:lpstr>
    </vt:vector>
  </TitlesOfParts>
  <Company>UPF 1.LF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Petr</dc:creator>
  <cp:lastModifiedBy>Marsalek, Petr</cp:lastModifiedBy>
  <cp:revision>85</cp:revision>
  <cp:lastPrinted>2024-11-28T11:44:47Z</cp:lastPrinted>
  <dcterms:created xsi:type="dcterms:W3CDTF">2008-11-02T18:28:52Z</dcterms:created>
  <dcterms:modified xsi:type="dcterms:W3CDTF">2025-12-04T11:41:25Z</dcterms:modified>
</cp:coreProperties>
</file>