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84" r:id="rId3"/>
    <p:sldId id="285" r:id="rId4"/>
    <p:sldId id="286" r:id="rId5"/>
    <p:sldId id="293" r:id="rId6"/>
    <p:sldId id="294" r:id="rId7"/>
    <p:sldId id="295" r:id="rId8"/>
    <p:sldId id="343" r:id="rId9"/>
    <p:sldId id="287" r:id="rId10"/>
    <p:sldId id="297" r:id="rId11"/>
    <p:sldId id="344" r:id="rId12"/>
    <p:sldId id="298" r:id="rId13"/>
    <p:sldId id="299" r:id="rId14"/>
    <p:sldId id="340" r:id="rId15"/>
    <p:sldId id="312" r:id="rId16"/>
    <p:sldId id="339" r:id="rId17"/>
    <p:sldId id="335" r:id="rId18"/>
    <p:sldId id="336" r:id="rId19"/>
    <p:sldId id="345" r:id="rId20"/>
    <p:sldId id="322" r:id="rId21"/>
    <p:sldId id="350" r:id="rId22"/>
    <p:sldId id="289" r:id="rId23"/>
    <p:sldId id="290" r:id="rId24"/>
  </p:sldIdLst>
  <p:sldSz cx="9144000" cy="6858000" type="screen4x3"/>
  <p:notesSz cx="6648450" cy="9658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8" autoAdjust="0"/>
    <p:restoredTop sz="86441" autoAdjust="0"/>
  </p:normalViewPr>
  <p:slideViewPr>
    <p:cSldViewPr>
      <p:cViewPr varScale="1">
        <p:scale>
          <a:sx n="115" d="100"/>
          <a:sy n="115" d="100"/>
        </p:scale>
        <p:origin x="9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t" anchorCtr="0" compatLnSpc="1">
            <a:prstTxWarp prst="textNoShape">
              <a:avLst/>
            </a:prstTxWarp>
          </a:bodyPr>
          <a:lstStyle>
            <a:lvl1pPr defTabSz="895350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b" anchorCtr="0" compatLnSpc="1">
            <a:prstTxWarp prst="textNoShape">
              <a:avLst/>
            </a:prstTxWarp>
          </a:bodyPr>
          <a:lstStyle>
            <a:lvl1pPr defTabSz="895350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175750"/>
            <a:ext cx="28813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/>
            </a:lvl1pPr>
          </a:lstStyle>
          <a:p>
            <a:pPr>
              <a:defRPr/>
            </a:pPr>
            <a:fld id="{53715ED3-C6DD-48C3-A920-0A3B56BDE14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t" anchorCtr="0" compatLnSpc="1">
            <a:prstTxWarp prst="textNoShape">
              <a:avLst/>
            </a:prstTxWarp>
          </a:bodyPr>
          <a:lstStyle>
            <a:lvl1pPr defTabSz="895350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25488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586288"/>
            <a:ext cx="487362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Click to edit Master text styles</a:t>
            </a:r>
          </a:p>
          <a:p>
            <a:pPr lvl="1"/>
            <a:r>
              <a:rPr lang="en-US" altLang="cs-CZ" noProof="0" smtClean="0"/>
              <a:t>Second level</a:t>
            </a:r>
          </a:p>
          <a:p>
            <a:pPr lvl="2"/>
            <a:r>
              <a:rPr lang="en-US" altLang="cs-CZ" noProof="0" smtClean="0"/>
              <a:t>Third level</a:t>
            </a:r>
          </a:p>
          <a:p>
            <a:pPr lvl="3"/>
            <a:r>
              <a:rPr lang="en-US" altLang="cs-CZ" noProof="0" smtClean="0"/>
              <a:t>Fourth level</a:t>
            </a:r>
          </a:p>
          <a:p>
            <a:pPr lvl="4"/>
            <a:r>
              <a:rPr lang="en-US" altLang="cs-CZ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88131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b" anchorCtr="0" compatLnSpc="1">
            <a:prstTxWarp prst="textNoShape">
              <a:avLst/>
            </a:prstTxWarp>
          </a:bodyPr>
          <a:lstStyle>
            <a:lvl1pPr defTabSz="895350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175750"/>
            <a:ext cx="28813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6" tIns="44698" rIns="89396" bIns="44698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/>
            </a:lvl1pPr>
          </a:lstStyle>
          <a:p>
            <a:pPr>
              <a:defRPr/>
            </a:pPr>
            <a:fld id="{91CE13EA-A401-4744-9E1D-0F783C08577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30139D-B02F-4460-BBEA-C2648455BAA4}" type="slidenum">
              <a:rPr lang="en-US" altLang="cs-CZ" sz="1200" smtClean="0"/>
              <a:pPr/>
              <a:t>1</a:t>
            </a:fld>
            <a:endParaRPr lang="en-US" altLang="cs-CZ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53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C30009-1416-45F7-9494-BFB0F7E3A5BC}" type="slidenum">
              <a:rPr lang="en-US" altLang="cs-CZ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altLang="cs-CZ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ECF2F-1AEA-4B1C-A56C-DC06E6D7428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19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69AA-7763-4701-B0D3-1BE660F1BAE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324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3DCE4-003F-4D92-9AC3-903611EF75F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9515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163DF-4122-44E4-A702-0122D9E3153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435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2057-E9FD-4DF2-884F-382D175C803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3341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A98F8-E87B-4259-801E-7E7DB110D29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3078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4552-262E-4DAA-B7DA-D7609E35302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2798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8202-1470-4527-903F-8B3B3E39022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6927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11F92-E0B8-4EB9-9C20-6FF46679369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4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444D-5A08-415F-AAE6-BDD7644C03C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963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0DFA-4DAF-4F86-B1E0-6F8F8FF74F2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8503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Click to edit Master text styles</a:t>
            </a:r>
          </a:p>
          <a:p>
            <a:pPr lvl="1"/>
            <a:r>
              <a:rPr lang="en-US" altLang="cs-CZ" smtClean="0"/>
              <a:t>Second level</a:t>
            </a:r>
          </a:p>
          <a:p>
            <a:pPr lvl="2"/>
            <a:r>
              <a:rPr lang="en-US" altLang="cs-CZ" smtClean="0"/>
              <a:t>Third level</a:t>
            </a:r>
          </a:p>
          <a:p>
            <a:pPr lvl="3"/>
            <a:r>
              <a:rPr lang="en-US" altLang="cs-CZ" smtClean="0"/>
              <a:t>Fourth level</a:t>
            </a:r>
          </a:p>
          <a:p>
            <a:pPr lvl="4"/>
            <a:r>
              <a:rPr lang="en-US" altLang="cs-C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6400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pPr>
              <a:defRPr/>
            </a:pPr>
            <a:fld id="{488B2FA0-E034-4D59-85F8-11B3A074179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85EF0-12D5-4B82-B794-19C56104B47A}" type="slidenum">
              <a:rPr lang="en-US" altLang="cs-CZ"/>
              <a:pPr>
                <a:defRPr/>
              </a:pPr>
              <a:t>1</a:t>
            </a:fld>
            <a:endParaRPr lang="en-US" alt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9900"/>
                </a:solidFill>
              </a:rPr>
              <a:t>Poruchy </a:t>
            </a:r>
            <a:r>
              <a:rPr lang="cs-CZ" altLang="cs-CZ" b="1" dirty="0" smtClean="0">
                <a:solidFill>
                  <a:srgbClr val="009900"/>
                </a:solidFill>
              </a:rPr>
              <a:t>sluchu </a:t>
            </a:r>
            <a:endParaRPr lang="en-US" altLang="cs-CZ" b="1" dirty="0" smtClean="0">
              <a:solidFill>
                <a:srgbClr val="009900"/>
              </a:solidFill>
            </a:endParaRP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44488" y="5715000"/>
            <a:ext cx="841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Karlova univerzita Praha</a:t>
            </a:r>
            <a:r>
              <a:rPr lang="en-US" altLang="cs-CZ" sz="2400">
                <a:latin typeface="Arial" panose="020B0604020202020204" pitchFamily="34" charset="0"/>
              </a:rPr>
              <a:t>, </a:t>
            </a:r>
            <a:r>
              <a:rPr lang="cs-CZ" altLang="cs-CZ" sz="2400">
                <a:latin typeface="Arial" panose="020B0604020202020204" pitchFamily="34" charset="0"/>
              </a:rPr>
              <a:t>1. lékařská fakulta</a:t>
            </a:r>
            <a:endParaRPr lang="en-US" altLang="cs-CZ" sz="2400">
              <a:latin typeface="Arial" panose="020B0604020202020204" pitchFamily="34" charset="0"/>
            </a:endParaRPr>
          </a:p>
        </p:txBody>
      </p:sp>
      <p:grpSp>
        <p:nvGrpSpPr>
          <p:cNvPr id="4103" name="Group 9"/>
          <p:cNvGrpSpPr>
            <a:grpSpLocks noChangeAspect="1"/>
          </p:cNvGrpSpPr>
          <p:nvPr/>
        </p:nvGrpSpPr>
        <p:grpSpPr bwMode="auto">
          <a:xfrm>
            <a:off x="3368675" y="3886200"/>
            <a:ext cx="2406650" cy="1204913"/>
            <a:chOff x="2424" y="1440"/>
            <a:chExt cx="2592" cy="1296"/>
          </a:xfrm>
        </p:grpSpPr>
        <p:pic>
          <p:nvPicPr>
            <p:cNvPr id="4104" name="Picture 10" descr="logo_u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44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1" descr="logo_lf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1440"/>
              <a:ext cx="1296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C86F75-AE11-4C40-BDC2-42A6457F2030}" type="slidenum">
              <a:rPr lang="en-US" altLang="cs-CZ"/>
              <a:pPr>
                <a:defRPr/>
              </a:pPr>
              <a:t>10</a:t>
            </a:fld>
            <a:endParaRPr lang="en-US" altLang="cs-CZ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5849938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Poruchy: A. převodní, </a:t>
            </a:r>
            <a:r>
              <a:rPr lang="cs-CZ" altLang="cs-CZ" u="sng">
                <a:solidFill>
                  <a:srgbClr val="FF3300"/>
                </a:solidFill>
                <a:latin typeface="Arial" panose="020B0604020202020204" pitchFamily="34" charset="0"/>
              </a:rPr>
              <a:t>B. percepční</a:t>
            </a:r>
            <a:endParaRPr lang="en-US" altLang="cs-CZ" u="sng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F3CED-EB6E-4A48-AF72-778FF57AB4BD}" type="slidenum">
              <a:rPr lang="en-US" altLang="cs-CZ"/>
              <a:pPr>
                <a:defRPr/>
              </a:pPr>
              <a:t>11</a:t>
            </a:fld>
            <a:endParaRPr lang="en-US" altLang="cs-CZ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6200"/>
            <a:ext cx="558323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rgbClr val="990099"/>
                </a:solidFill>
                <a:latin typeface="Arial" panose="020B0604020202020204" pitchFamily="34" charset="0"/>
              </a:rPr>
              <a:t>Sluchová dráha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4876800" y="838200"/>
            <a:ext cx="495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990099"/>
                </a:solidFill>
                <a:latin typeface="Arial" panose="020B0604020202020204" pitchFamily="34" charset="0"/>
              </a:rPr>
              <a:t>Tři poznámky ke stranové</a:t>
            </a:r>
            <a:br>
              <a:rPr lang="cs-CZ" altLang="cs-CZ" sz="2400">
                <a:solidFill>
                  <a:srgbClr val="990099"/>
                </a:solidFill>
                <a:latin typeface="Arial" panose="020B0604020202020204" pitchFamily="34" charset="0"/>
              </a:rPr>
            </a:br>
            <a:r>
              <a:rPr lang="cs-CZ" altLang="cs-CZ" sz="2400">
                <a:solidFill>
                  <a:srgbClr val="990099"/>
                </a:solidFill>
                <a:latin typeface="Arial" panose="020B0604020202020204" pitchFamily="34" charset="0"/>
              </a:rPr>
              <a:t>symetrii sluchové dráhy: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638800" y="1905000"/>
            <a:ext cx="3505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</a:rPr>
              <a:t>&gt;</a:t>
            </a:r>
            <a:r>
              <a:rPr lang="cs-CZ" altLang="cs-CZ" sz="2000">
                <a:latin typeface="Arial" panose="020B0604020202020204" pitchFamily="34" charset="0"/>
              </a:rPr>
              <a:t>Na rozdíl od zrakové dráhy,</a:t>
            </a:r>
            <a:r>
              <a:rPr lang="en-US" altLang="cs-CZ" sz="2000">
                <a:latin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</a:rPr>
              <a:t>kde</a:t>
            </a:r>
            <a:r>
              <a:rPr lang="en-US" altLang="cs-CZ" sz="2000">
                <a:latin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</a:rPr>
              <a:t>se kříží levé a pravé </a:t>
            </a:r>
            <a:r>
              <a:rPr lang="en-US" altLang="cs-CZ" sz="2000">
                <a:latin typeface="Arial" panose="020B0604020202020204" pitchFamily="34" charset="0"/>
              </a:rPr>
              <a:t>vn</a:t>
            </a:r>
            <a:r>
              <a:rPr lang="cs-CZ" altLang="cs-CZ" sz="2000">
                <a:latin typeface="Arial" panose="020B0604020202020204" pitchFamily="34" charset="0"/>
              </a:rPr>
              <a:t>ější části zrakové scény, sluchová dráha od „třetího“ (prvního binaurálního neuronu) je křížením zálohovaná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</a:rPr>
              <a:t>&gt;</a:t>
            </a:r>
            <a:r>
              <a:rPr lang="cs-CZ" altLang="cs-CZ" sz="2000">
                <a:latin typeface="Arial" panose="020B0604020202020204" pitchFamily="34" charset="0"/>
              </a:rPr>
              <a:t>Stranově asymetrická jsou řečová centra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(to má zřejmě funkční význam)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</a:rPr>
              <a:t>&gt;</a:t>
            </a:r>
            <a:r>
              <a:rPr lang="cs-CZ" altLang="cs-CZ" sz="2000">
                <a:latin typeface="Arial" panose="020B0604020202020204" pitchFamily="34" charset="0"/>
              </a:rPr>
              <a:t>Porovnání informace zleva a zprava je využito pro prostorové slyšení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2721E-AD5E-4B05-BFCD-F23C041DEFC1}" type="slidenum">
              <a:rPr lang="en-US" altLang="cs-CZ"/>
              <a:pPr>
                <a:defRPr/>
              </a:pPr>
              <a:t>12</a:t>
            </a:fld>
            <a:endParaRPr lang="en-US" altLang="cs-CZ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04800" y="360363"/>
            <a:ext cx="84582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>
                <a:solidFill>
                  <a:srgbClr val="FF3300"/>
                </a:solidFill>
                <a:latin typeface="Arial" panose="020B0604020202020204" pitchFamily="34" charset="0"/>
              </a:rPr>
              <a:t>Klasifikace sluchových poruch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1 normální sluch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2 nedoslýchavost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	(příklad: indikace pro sluchadla: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	</a:t>
            </a:r>
            <a:r>
              <a:rPr lang="en-US" altLang="cs-CZ" sz="2400">
                <a:latin typeface="Arial" panose="020B0604020202020204" pitchFamily="34" charset="0"/>
              </a:rPr>
              <a:t>na pásmu 500 Hz - 2 kHz oboustranně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	</a:t>
            </a:r>
            <a:r>
              <a:rPr lang="en-US" altLang="cs-CZ" sz="2400">
                <a:latin typeface="Arial" panose="020B0604020202020204" pitchFamily="34" charset="0"/>
              </a:rPr>
              <a:t>zvýšený práh o 35 - 40 dB,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	</a:t>
            </a:r>
            <a:r>
              <a:rPr lang="en-US" altLang="cs-CZ" sz="2400">
                <a:latin typeface="Arial" panose="020B0604020202020204" pitchFamily="34" charset="0"/>
              </a:rPr>
              <a:t>audiometrie řečí - práh zvýšen o více než 35 dB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	</a:t>
            </a:r>
            <a:r>
              <a:rPr lang="en-US" altLang="cs-CZ" sz="2400">
                <a:latin typeface="Arial" panose="020B0604020202020204" pitchFamily="34" charset="0"/>
              </a:rPr>
              <a:t>neslyší hlasitou řeč ze vzdálenosti 4 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3 (praktická) hluchota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	(neslyší hlas přímo u ucha, vlastní hlas,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zvýšení prahu o 75 - 80 dB)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4 </a:t>
            </a:r>
            <a:r>
              <a:rPr lang="en-US" altLang="cs-CZ" sz="2400" i="1">
                <a:latin typeface="Arial" panose="020B0604020202020204" pitchFamily="34" charset="0"/>
              </a:rPr>
              <a:t>hluchoněmost</a:t>
            </a:r>
            <a:endParaRPr lang="en-US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	(nerehabilitovaná řeč při hluchotě od raného dětství)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9684-889D-485A-A5A2-F5D69E051832}" type="slidenum">
              <a:rPr lang="en-US" altLang="cs-CZ"/>
              <a:pPr>
                <a:defRPr/>
              </a:pPr>
              <a:t>13</a:t>
            </a:fld>
            <a:endParaRPr lang="en-US" altLang="cs-CZ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09600" y="430213"/>
            <a:ext cx="660876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>
                <a:solidFill>
                  <a:srgbClr val="FF3300"/>
                </a:solidFill>
                <a:latin typeface="Arial" panose="020B0604020202020204" pitchFamily="34" charset="0"/>
              </a:rPr>
              <a:t>Příčiny zhoršení sluchové funkce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otoskleróza (0,5 - 1 % staré populace)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převodní poruchy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vrozené poruchy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toxické poškození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meningoencefalitidy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profesionální poškození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presbyakusie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Arial" panose="020B0604020202020204" pitchFamily="34" charset="0"/>
              </a:rPr>
              <a:t>- Menierova choroba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B455E-A5E5-4B3C-9461-80EBD2C7850C}" type="slidenum">
              <a:rPr lang="en-US" altLang="cs-CZ"/>
              <a:pPr>
                <a:defRPr/>
              </a:pPr>
              <a:t>14</a:t>
            </a:fld>
            <a:endParaRPr lang="en-US" altLang="cs-CZ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Vývojová stadia rozvoje řeči</a:t>
            </a:r>
            <a:endParaRPr lang="en-US" altLang="cs-CZ" smtClean="0">
              <a:solidFill>
                <a:srgbClr val="FF0000"/>
              </a:solidFill>
            </a:endParaRP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228600" y="685800"/>
            <a:ext cx="86868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 sz="2000" b="1">
                <a:latin typeface="Arial" panose="020B0604020202020204" pitchFamily="34" charset="0"/>
              </a:rPr>
              <a:t>6 m</a:t>
            </a:r>
            <a:r>
              <a:rPr lang="cs-CZ" altLang="cs-CZ" sz="2000" b="1">
                <a:latin typeface="Arial" panose="020B0604020202020204" pitchFamily="34" charset="0"/>
              </a:rPr>
              <a:t>ě</a:t>
            </a:r>
            <a:r>
              <a:rPr lang="en-US" altLang="cs-CZ" sz="2000" b="1">
                <a:latin typeface="Arial" panose="020B0604020202020204" pitchFamily="34" charset="0"/>
              </a:rPr>
              <a:t>s</a:t>
            </a:r>
            <a:r>
              <a:rPr lang="cs-CZ" altLang="cs-CZ" sz="2000" b="1">
                <a:latin typeface="Arial" panose="020B0604020202020204" pitchFamily="34" charset="0"/>
              </a:rPr>
              <a:t>íců</a:t>
            </a:r>
            <a:r>
              <a:rPr lang="en-US" altLang="cs-CZ" sz="2000" b="1">
                <a:latin typeface="Arial" panose="020B0604020202020204" pitchFamily="34" charset="0"/>
              </a:rPr>
              <a:t>	</a:t>
            </a:r>
            <a:r>
              <a:rPr lang="cs-CZ" altLang="cs-CZ" sz="2000" b="1" u="sng">
                <a:latin typeface="Arial" panose="020B0604020202020204" pitchFamily="34" charset="0"/>
              </a:rPr>
              <a:t>Počátky </a:t>
            </a:r>
            <a:r>
              <a:rPr lang="cs-CZ" altLang="cs-CZ" sz="2000" b="1" u="sng">
                <a:solidFill>
                  <a:srgbClr val="FF0000"/>
                </a:solidFill>
                <a:latin typeface="Arial" panose="020B0604020202020204" pitchFamily="34" charset="0"/>
              </a:rPr>
              <a:t>žvatlání</a:t>
            </a:r>
            <a:r>
              <a:rPr lang="en-US" altLang="cs-CZ" sz="2000" b="1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cs-CZ" sz="2000" b="1">
                <a:latin typeface="Arial" panose="020B0604020202020204" pitchFamily="34" charset="0"/>
              </a:rPr>
              <a:t>1 </a:t>
            </a:r>
            <a:r>
              <a:rPr lang="cs-CZ" altLang="cs-CZ" sz="2000" b="1">
                <a:latin typeface="Arial" panose="020B0604020202020204" pitchFamily="34" charset="0"/>
              </a:rPr>
              <a:t>rok</a:t>
            </a:r>
            <a:r>
              <a:rPr lang="en-US" altLang="cs-CZ" sz="2000" b="1">
                <a:latin typeface="Arial" panose="020B0604020202020204" pitchFamily="34" charset="0"/>
              </a:rPr>
              <a:t>		</a:t>
            </a:r>
            <a:r>
              <a:rPr lang="en-US" altLang="cs-CZ" sz="2000" b="1" u="sng">
                <a:latin typeface="Arial" panose="020B0604020202020204" pitchFamily="34" charset="0"/>
              </a:rPr>
              <a:t>Po</a:t>
            </a:r>
            <a:r>
              <a:rPr lang="cs-CZ" altLang="cs-CZ" sz="2000" b="1" u="sng">
                <a:latin typeface="Arial" panose="020B0604020202020204" pitchFamily="34" charset="0"/>
              </a:rPr>
              <a:t>čátky rozumění řeči</a:t>
            </a:r>
            <a:r>
              <a:rPr lang="en-US" altLang="cs-CZ" sz="2000" b="1">
                <a:latin typeface="Arial" panose="020B0604020202020204" pitchFamily="34" charset="0"/>
              </a:rPr>
              <a:t>, jednoslovn</a:t>
            </a:r>
            <a:r>
              <a:rPr lang="cs-CZ" altLang="cs-CZ" sz="2000" b="1">
                <a:latin typeface="Arial" panose="020B0604020202020204" pitchFamily="34" charset="0"/>
              </a:rPr>
              <a:t>á produkce</a:t>
            </a:r>
            <a:r>
              <a:rPr lang="en-US" altLang="cs-CZ" sz="2000" b="1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cs-CZ" sz="2000" b="1">
                <a:latin typeface="Arial" panose="020B0604020202020204" pitchFamily="34" charset="0"/>
              </a:rPr>
              <a:t>1.5 </a:t>
            </a:r>
            <a:r>
              <a:rPr lang="cs-CZ" altLang="cs-CZ" sz="2000" b="1">
                <a:latin typeface="Arial" panose="020B0604020202020204" pitchFamily="34" charset="0"/>
              </a:rPr>
              <a:t>roku</a:t>
            </a:r>
            <a:r>
              <a:rPr lang="en-US" altLang="cs-CZ" sz="2000" b="1">
                <a:latin typeface="Arial" panose="020B0604020202020204" pitchFamily="34" charset="0"/>
              </a:rPr>
              <a:t>	</a:t>
            </a:r>
            <a:r>
              <a:rPr lang="cs-CZ" altLang="cs-CZ" sz="2000" b="1">
                <a:latin typeface="Arial" panose="020B0604020202020204" pitchFamily="34" charset="0"/>
              </a:rPr>
              <a:t>Slovník s</a:t>
            </a:r>
            <a:r>
              <a:rPr lang="en-US" altLang="cs-CZ" sz="2000" b="1">
                <a:latin typeface="Arial" panose="020B0604020202020204" pitchFamily="34" charset="0"/>
              </a:rPr>
              <a:t> 30 </a:t>
            </a:r>
            <a:r>
              <a:rPr lang="cs-CZ" altLang="cs-CZ" sz="2000" b="1">
                <a:latin typeface="Arial" panose="020B0604020202020204" pitchFamily="34" charset="0"/>
              </a:rPr>
              <a:t>až</a:t>
            </a:r>
            <a:r>
              <a:rPr lang="en-US" altLang="cs-CZ" sz="2000" b="1">
                <a:latin typeface="Arial" panose="020B0604020202020204" pitchFamily="34" charset="0"/>
              </a:rPr>
              <a:t> 50 </a:t>
            </a:r>
            <a:r>
              <a:rPr lang="cs-CZ" altLang="cs-CZ" sz="2000" b="1">
                <a:latin typeface="Arial" panose="020B0604020202020204" pitchFamily="34" charset="0"/>
              </a:rPr>
              <a:t>slovy</a:t>
            </a:r>
            <a:r>
              <a:rPr lang="en-US" altLang="cs-CZ" sz="2000" b="1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cs-CZ" sz="2000" b="1">
                <a:latin typeface="Arial" panose="020B0604020202020204" pitchFamily="34" charset="0"/>
              </a:rPr>
              <a:t>2 </a:t>
            </a:r>
            <a:r>
              <a:rPr lang="cs-CZ" altLang="cs-CZ" sz="2000" b="1">
                <a:latin typeface="Arial" panose="020B0604020202020204" pitchFamily="34" charset="0"/>
              </a:rPr>
              <a:t>roky</a:t>
            </a:r>
            <a:r>
              <a:rPr lang="en-US" altLang="cs-CZ" sz="2000" b="1">
                <a:latin typeface="Arial" panose="020B0604020202020204" pitchFamily="34" charset="0"/>
              </a:rPr>
              <a:t>		</a:t>
            </a:r>
            <a:r>
              <a:rPr lang="cs-CZ" altLang="cs-CZ" sz="2000" b="1">
                <a:latin typeface="Arial" panose="020B0604020202020204" pitchFamily="34" charset="0"/>
              </a:rPr>
              <a:t>Slovník s</a:t>
            </a:r>
            <a:r>
              <a:rPr lang="en-US" altLang="cs-CZ" sz="2000" b="1">
                <a:latin typeface="Arial" panose="020B0604020202020204" pitchFamily="34" charset="0"/>
              </a:rPr>
              <a:t> 50 </a:t>
            </a:r>
            <a:r>
              <a:rPr lang="cs-CZ" altLang="cs-CZ" sz="2000" b="1">
                <a:latin typeface="Arial" panose="020B0604020202020204" pitchFamily="34" charset="0"/>
              </a:rPr>
              <a:t>až několika sty slovy</a:t>
            </a:r>
            <a:r>
              <a:rPr lang="en-US" altLang="cs-CZ" sz="2000" b="1">
                <a:latin typeface="Arial" panose="020B0604020202020204" pitchFamily="34" charset="0"/>
              </a:rPr>
              <a:t>. </a:t>
            </a:r>
            <a:r>
              <a:rPr lang="cs-CZ" altLang="cs-CZ" sz="2000" b="1">
                <a:latin typeface="Arial" panose="020B0604020202020204" pitchFamily="34" charset="0"/>
              </a:rPr>
              <a:t>Holé</a:t>
            </a:r>
            <a:r>
              <a:rPr lang="en-US" altLang="cs-CZ" sz="2000" b="1">
                <a:latin typeface="Arial" panose="020B0604020202020204" pitchFamily="34" charset="0"/>
              </a:rPr>
              <a:t> </a:t>
            </a:r>
            <a:r>
              <a:rPr lang="cs-CZ" altLang="cs-CZ" sz="2000" b="1">
                <a:latin typeface="Arial" panose="020B0604020202020204" pitchFamily="34" charset="0"/>
              </a:rPr>
              <a:t>věty </a:t>
            </a:r>
            <a:r>
              <a:rPr lang="en-US" altLang="cs-CZ" sz="2000" b="1">
                <a:latin typeface="Arial" panose="020B0604020202020204" pitchFamily="34" charset="0"/>
              </a:rPr>
              <a:t>(telegra</a:t>
            </a:r>
            <a:r>
              <a:rPr lang="cs-CZ" altLang="cs-CZ" sz="2000" b="1">
                <a:latin typeface="Arial" panose="020B0604020202020204" pitchFamily="34" charset="0"/>
              </a:rPr>
              <a:t>my/ SMSky</a:t>
            </a:r>
            <a:r>
              <a:rPr lang="en-US" altLang="cs-CZ" sz="2000" b="1">
                <a:latin typeface="Arial" panose="020B0604020202020204" pitchFamily="34" charset="0"/>
              </a:rPr>
              <a:t>).</a:t>
            </a: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cs-CZ" sz="2000" b="1">
                <a:latin typeface="Arial" panose="020B0604020202020204" pitchFamily="34" charset="0"/>
              </a:rPr>
              <a:t>2.5 </a:t>
            </a:r>
            <a:r>
              <a:rPr lang="cs-CZ" altLang="cs-CZ" sz="2000" b="1">
                <a:latin typeface="Arial" panose="020B0604020202020204" pitchFamily="34" charset="0"/>
              </a:rPr>
              <a:t>rok</a:t>
            </a:r>
            <a:r>
              <a:rPr lang="en-US" altLang="cs-CZ" sz="2000" b="1">
                <a:latin typeface="Arial" panose="020B0604020202020204" pitchFamily="34" charset="0"/>
              </a:rPr>
              <a:t>y	</a:t>
            </a:r>
            <a:r>
              <a:rPr lang="cs-CZ" altLang="cs-CZ" sz="2000" b="1">
                <a:latin typeface="Arial" panose="020B0604020202020204" pitchFamily="34" charset="0"/>
              </a:rPr>
              <a:t>Věty se třemi a více slovy</a:t>
            </a:r>
            <a:r>
              <a:rPr lang="en-US" altLang="cs-CZ" sz="2000" b="1">
                <a:latin typeface="Arial" panose="020B0604020202020204" pitchFamily="34" charset="0"/>
              </a:rPr>
              <a:t>. M</a:t>
            </a:r>
            <a:r>
              <a:rPr lang="cs-CZ" altLang="cs-CZ" sz="2000" b="1">
                <a:latin typeface="Arial" panose="020B0604020202020204" pitchFamily="34" charset="0"/>
              </a:rPr>
              <a:t>noho</a:t>
            </a:r>
            <a:r>
              <a:rPr lang="en-US" altLang="cs-CZ" sz="2000" b="1">
                <a:latin typeface="Arial" panose="020B0604020202020204" pitchFamily="34" charset="0"/>
              </a:rPr>
              <a:t> gramati</a:t>
            </a:r>
            <a:r>
              <a:rPr lang="cs-CZ" altLang="cs-CZ" sz="2000" b="1">
                <a:latin typeface="Arial" panose="020B0604020202020204" pitchFamily="34" charset="0"/>
              </a:rPr>
              <a:t>ckých chyb, neologismy, </a:t>
            </a:r>
            <a:r>
              <a:rPr lang="en-US" altLang="cs-CZ" sz="2000" b="1">
                <a:latin typeface="Arial" panose="020B0604020202020204" pitchFamily="34" charset="0"/>
              </a:rPr>
              <a:t>idiosyn</a:t>
            </a:r>
            <a:r>
              <a:rPr lang="cs-CZ" altLang="cs-CZ" sz="2000" b="1">
                <a:latin typeface="Arial" panose="020B0604020202020204" pitchFamily="34" charset="0"/>
              </a:rPr>
              <a:t>k</a:t>
            </a:r>
            <a:r>
              <a:rPr lang="en-US" altLang="cs-CZ" sz="2000" b="1">
                <a:latin typeface="Arial" panose="020B0604020202020204" pitchFamily="34" charset="0"/>
              </a:rPr>
              <a:t>ratic</a:t>
            </a:r>
            <a:r>
              <a:rPr lang="cs-CZ" altLang="cs-CZ" sz="2000" b="1">
                <a:latin typeface="Arial" panose="020B0604020202020204" pitchFamily="34" charset="0"/>
              </a:rPr>
              <a:t>ké</a:t>
            </a:r>
            <a:r>
              <a:rPr lang="en-US" altLang="cs-CZ" sz="2000" b="1">
                <a:latin typeface="Arial" panose="020B0604020202020204" pitchFamily="34" charset="0"/>
              </a:rPr>
              <a:t> </a:t>
            </a:r>
            <a:r>
              <a:rPr lang="cs-CZ" altLang="cs-CZ" sz="2000" b="1">
                <a:latin typeface="Arial" panose="020B0604020202020204" pitchFamily="34" charset="0"/>
              </a:rPr>
              <a:t>výrazy</a:t>
            </a:r>
            <a:r>
              <a:rPr lang="en-US" altLang="cs-CZ" sz="2000" b="1">
                <a:latin typeface="Arial" panose="020B0604020202020204" pitchFamily="34" charset="0"/>
              </a:rPr>
              <a:t>.</a:t>
            </a:r>
            <a:r>
              <a:rPr lang="cs-CZ" altLang="cs-CZ" sz="2000" b="1">
                <a:latin typeface="Arial" panose="020B0604020202020204" pitchFamily="34" charset="0"/>
              </a:rPr>
              <a:t> Dobré porozumění řeči</a:t>
            </a:r>
            <a:r>
              <a:rPr lang="en-US" altLang="cs-CZ" sz="2000" b="1">
                <a:latin typeface="Arial" panose="020B0604020202020204" pitchFamily="34" charset="0"/>
              </a:rPr>
              <a:t>.</a:t>
            </a:r>
            <a:endParaRPr lang="cs-CZ" altLang="cs-CZ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latin typeface="Arial" panose="020B0604020202020204" pitchFamily="34" charset="0"/>
              </a:rPr>
              <a:t>3 roky		Slovník s 1000 slovy.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cs-CZ" sz="2000" b="1">
                <a:latin typeface="Arial" panose="020B0604020202020204" pitchFamily="34" charset="0"/>
              </a:rPr>
              <a:t>4 </a:t>
            </a:r>
            <a:r>
              <a:rPr lang="cs-CZ" altLang="cs-CZ" sz="2000" b="1">
                <a:latin typeface="Arial" panose="020B0604020202020204" pitchFamily="34" charset="0"/>
              </a:rPr>
              <a:t>roky</a:t>
            </a:r>
            <a:r>
              <a:rPr lang="en-US" altLang="cs-CZ" sz="2000" b="1">
                <a:latin typeface="Arial" panose="020B0604020202020204" pitchFamily="34" charset="0"/>
              </a:rPr>
              <a:t>		</a:t>
            </a:r>
            <a:r>
              <a:rPr lang="cs-CZ" altLang="cs-CZ" sz="2000" b="1">
                <a:latin typeface="Arial" panose="020B0604020202020204" pitchFamily="34" charset="0"/>
              </a:rPr>
              <a:t>Produkce řeči blízká schopnostem dospělého, slovník s 2000 slovy</a:t>
            </a:r>
            <a:r>
              <a:rPr lang="en-US" altLang="cs-CZ" sz="2000" b="1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009900"/>
                </a:solidFill>
                <a:latin typeface="Arial" panose="020B0604020202020204" pitchFamily="34" charset="0"/>
              </a:rPr>
              <a:t>Podle: </a:t>
            </a:r>
            <a:r>
              <a:rPr lang="en-US" altLang="cs-CZ" sz="2000" b="1">
                <a:solidFill>
                  <a:srgbClr val="009900"/>
                </a:solidFill>
                <a:latin typeface="Arial" panose="020B0604020202020204" pitchFamily="34" charset="0"/>
              </a:rPr>
              <a:t>[Kandel, Schwartz, Jessel, Principles of Neural Science, </a:t>
            </a:r>
            <a:r>
              <a:rPr lang="cs-CZ" altLang="cs-CZ" sz="2000" b="1">
                <a:solidFill>
                  <a:srgbClr val="009900"/>
                </a:solidFill>
                <a:latin typeface="Arial" panose="020B0604020202020204" pitchFamily="34" charset="0"/>
              </a:rPr>
              <a:t>1991</a:t>
            </a:r>
            <a:r>
              <a:rPr lang="en-US" altLang="cs-CZ" sz="2000" b="1">
                <a:solidFill>
                  <a:srgbClr val="009900"/>
                </a:solidFill>
                <a:latin typeface="Arial" panose="020B0604020202020204" pitchFamily="34" charset="0"/>
              </a:rPr>
              <a:t>]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(Jak je to v jiných jazycích?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CZ:</a:t>
            </a:r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 žvatlat,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SK: džavotať,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  <a:r>
              <a:rPr lang="en-US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EN: babbl</a:t>
            </a:r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e</a:t>
            </a:r>
            <a:r>
              <a:rPr lang="en-US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GE: plappern, FR: babiller,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>
                <a:solidFill>
                  <a:srgbClr val="FF3300"/>
                </a:solidFill>
                <a:latin typeface="Arial" panose="020B0604020202020204" pitchFamily="34" charset="0"/>
              </a:rPr>
              <a:t>LAT: balbuties, a.t.d…)</a:t>
            </a:r>
            <a:endParaRPr lang="en-US" altLang="cs-CZ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439A3-C9DC-46A0-B4D3-B0115CD54B4C}" type="slidenum">
              <a:rPr lang="en-US" altLang="cs-CZ"/>
              <a:pPr>
                <a:defRPr/>
              </a:pPr>
              <a:t>15</a:t>
            </a:fld>
            <a:endParaRPr lang="en-US" altLang="cs-CZ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85925"/>
            <a:ext cx="85153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4F83A-E8E4-4814-B60D-E30D23F82F48}" type="slidenum">
              <a:rPr lang="en-US" altLang="cs-CZ"/>
              <a:pPr>
                <a:defRPr/>
              </a:pPr>
              <a:t>16</a:t>
            </a:fld>
            <a:endParaRPr lang="en-US" altLang="cs-CZ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009900"/>
                </a:solidFill>
              </a:rPr>
              <a:t>Formanty anglických samohlásek </a:t>
            </a:r>
            <a:endParaRPr lang="en-US" altLang="cs-CZ" sz="4000" smtClean="0">
              <a:solidFill>
                <a:srgbClr val="009900"/>
              </a:solidFill>
            </a:endParaRPr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33500"/>
            <a:ext cx="87153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835C8-B91B-4B12-AADA-54ECEB2524A9}" type="slidenum">
              <a:rPr lang="en-US" altLang="cs-CZ"/>
              <a:pPr>
                <a:defRPr/>
              </a:pPr>
              <a:t>17</a:t>
            </a:fld>
            <a:endParaRPr lang="en-US" altLang="cs-CZ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48577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181600" y="3657600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  <a:t>Prototypy samohlásek</a:t>
            </a:r>
            <a:b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</a:br>
            <a: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  <a:t>a syntetické samohlásky</a:t>
            </a:r>
            <a:b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</a:br>
            <a: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  <a:t>v prostoru formantů</a:t>
            </a:r>
            <a:r>
              <a:rPr lang="cs-CZ" altLang="cs-CZ" sz="2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cs-CZ" altLang="cs-CZ" sz="2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cs-CZ" sz="2800">
                <a:solidFill>
                  <a:schemeClr val="tx2"/>
                </a:solidFill>
                <a:latin typeface="Arial" panose="020B0604020202020204" pitchFamily="34" charset="0"/>
              </a:rPr>
              <a:t>[P. Kuhl</a:t>
            </a:r>
            <a:r>
              <a:rPr lang="cs-CZ" altLang="cs-CZ" sz="2800">
                <a:solidFill>
                  <a:schemeClr val="tx2"/>
                </a:solidFill>
                <a:latin typeface="Arial" panose="020B0604020202020204" pitchFamily="34" charset="0"/>
              </a:rPr>
              <a:t> et al., 1992</a:t>
            </a:r>
            <a:r>
              <a:rPr lang="en-US" altLang="cs-CZ" sz="2800">
                <a:solidFill>
                  <a:schemeClr val="tx2"/>
                </a:solidFill>
                <a:latin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0EEC6-F7BE-4338-8D06-3BF1AC796F45}" type="slidenum">
              <a:rPr lang="en-US" altLang="cs-CZ"/>
              <a:pPr>
                <a:defRPr/>
              </a:pPr>
              <a:t>18</a:t>
            </a:fld>
            <a:endParaRPr lang="en-US" altLang="cs-CZ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01637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6386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267200" y="3733800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  <a:t>„Psychofyzikální“</a:t>
            </a:r>
            <a:b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</a:br>
            <a:r>
              <a:rPr lang="cs-CZ" altLang="cs-CZ" sz="2800">
                <a:solidFill>
                  <a:srgbClr val="990099"/>
                </a:solidFill>
                <a:latin typeface="Arial" panose="020B0604020202020204" pitchFamily="34" charset="0"/>
              </a:rPr>
              <a:t>odpověď kojenců ve věku 6 měsíců na samohlásky rodného a cizího jazyka</a:t>
            </a:r>
            <a:r>
              <a:rPr lang="cs-CZ" altLang="cs-CZ" sz="2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cs-CZ" altLang="cs-CZ" sz="28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cs-CZ" sz="2800">
                <a:solidFill>
                  <a:schemeClr val="tx2"/>
                </a:solidFill>
                <a:latin typeface="Arial" panose="020B0604020202020204" pitchFamily="34" charset="0"/>
              </a:rPr>
              <a:t>[P. Kuhl</a:t>
            </a:r>
            <a:r>
              <a:rPr lang="cs-CZ" altLang="cs-CZ" sz="2800">
                <a:solidFill>
                  <a:schemeClr val="tx2"/>
                </a:solidFill>
                <a:latin typeface="Arial" panose="020B0604020202020204" pitchFamily="34" charset="0"/>
              </a:rPr>
              <a:t> et al., 1992</a:t>
            </a:r>
            <a:r>
              <a:rPr lang="en-US" altLang="cs-CZ" sz="2800">
                <a:solidFill>
                  <a:schemeClr val="tx2"/>
                </a:solidFill>
                <a:latin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842E-5DE1-45F2-B17E-CAA49EB04CF1}" type="slidenum">
              <a:rPr lang="en-US" altLang="cs-CZ"/>
              <a:pPr>
                <a:defRPr/>
              </a:pPr>
              <a:t>19</a:t>
            </a:fld>
            <a:endParaRPr lang="en-US" altLang="cs-CZ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533400"/>
            <a:ext cx="4267200" cy="1143000"/>
          </a:xfrm>
        </p:spPr>
        <p:txBody>
          <a:bodyPr/>
          <a:lstStyle/>
          <a:p>
            <a:pPr algn="r" eaLnBrk="1" hangingPunct="1"/>
            <a:r>
              <a:rPr lang="cs-CZ" altLang="cs-CZ" sz="4000" smtClean="0">
                <a:solidFill>
                  <a:srgbClr val="FF0000"/>
                </a:solidFill>
              </a:rPr>
              <a:t>Zpracování řeči</a:t>
            </a:r>
            <a:br>
              <a:rPr lang="cs-CZ" altLang="cs-CZ" sz="4000" smtClean="0">
                <a:solidFill>
                  <a:srgbClr val="FF0000"/>
                </a:solidFill>
              </a:rPr>
            </a:br>
            <a:r>
              <a:rPr lang="cs-CZ" altLang="cs-CZ" sz="4000" smtClean="0">
                <a:solidFill>
                  <a:srgbClr val="FF0000"/>
                </a:solidFill>
              </a:rPr>
              <a:t>v centrech mozkové kůry</a:t>
            </a:r>
            <a:endParaRPr lang="en-US" altLang="cs-CZ" sz="4000" smtClean="0">
              <a:solidFill>
                <a:srgbClr val="FF0000"/>
              </a:solidFill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963"/>
            <a:ext cx="4805363" cy="66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3F0C-16F1-4DDC-9129-66A4B44AD96C}" type="slidenum">
              <a:rPr lang="en-US" altLang="cs-CZ"/>
              <a:pPr>
                <a:defRPr/>
              </a:pPr>
              <a:t>2</a:t>
            </a:fld>
            <a:endParaRPr lang="en-US" altLang="cs-CZ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Nadpis</a:t>
            </a: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0"/>
            <a:ext cx="8843962" cy="643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04800" y="6278563"/>
            <a:ext cx="6477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Obor slyšení: frekvence a hlasitosti</a:t>
            </a:r>
            <a:endParaRPr lang="en-US" altLang="cs-CZ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31E9D-D93F-4962-9DF1-1022CC282197}" type="slidenum">
              <a:rPr lang="en-US" altLang="cs-CZ"/>
              <a:pPr>
                <a:defRPr/>
              </a:pPr>
              <a:t>20</a:t>
            </a:fld>
            <a:endParaRPr lang="en-US" altLang="cs-CZ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7428444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37" descr="Bilateral-implant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55912"/>
            <a:ext cx="38100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14" y="2777836"/>
            <a:ext cx="41148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4" name="Group 2"/>
          <p:cNvGrpSpPr>
            <a:grpSpLocks/>
          </p:cNvGrpSpPr>
          <p:nvPr/>
        </p:nvGrpSpPr>
        <p:grpSpPr bwMode="auto">
          <a:xfrm>
            <a:off x="1619250" y="800100"/>
            <a:ext cx="7296150" cy="1943100"/>
            <a:chOff x="1619251" y="800429"/>
            <a:chExt cx="7296149" cy="1942771"/>
          </a:xfrm>
        </p:grpSpPr>
        <p:pic>
          <p:nvPicPr>
            <p:cNvPr id="5120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1" y="800429"/>
              <a:ext cx="3714749" cy="194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00651" y="800429"/>
              <a:ext cx="3714749" cy="194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5" name="Rectangle 3"/>
          <p:cNvSpPr txBox="1">
            <a:spLocks noChangeArrowheads="1"/>
          </p:cNvSpPr>
          <p:nvPr/>
        </p:nvSpPr>
        <p:spPr bwMode="auto">
          <a:xfrm>
            <a:off x="209550" y="0"/>
            <a:ext cx="87820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Binaurální sluchadla a implantáty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11F92-E0B8-4EB9-9C20-6FF466793694}" type="slidenum">
              <a:rPr lang="en-US" altLang="cs-CZ" smtClean="0"/>
              <a:pPr>
                <a:defRPr/>
              </a:pPr>
              <a:t>21</a:t>
            </a:fld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B21B4-A069-473E-A39B-0C3EA1494C2C}" type="slidenum">
              <a:rPr lang="en-US" altLang="cs-CZ"/>
              <a:pPr>
                <a:defRPr/>
              </a:pPr>
              <a:t>22</a:t>
            </a:fld>
            <a:endParaRPr lang="en-US" altLang="cs-CZ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3"/>
            <a:ext cx="7477125" cy="62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381000" y="-3048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ochle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á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ní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 implant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át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vícekanálový</a:t>
            </a:r>
            <a:endParaRPr lang="en-US" altLang="cs-CZ" sz="4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43230-A797-4A53-AF49-C9FABED6AA3E}" type="slidenum">
              <a:rPr lang="en-US" altLang="cs-CZ"/>
              <a:pPr>
                <a:defRPr/>
              </a:pPr>
              <a:t>23</a:t>
            </a:fld>
            <a:endParaRPr lang="en-US" altLang="cs-CZ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234238" cy="637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381000" y="-3048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ochle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á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r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ní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 implant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át</a:t>
            </a:r>
            <a:r>
              <a:rPr lang="en-US" altLang="cs-CZ" sz="4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000">
                <a:solidFill>
                  <a:schemeClr val="tx2"/>
                </a:solidFill>
                <a:latin typeface="Arial" panose="020B0604020202020204" pitchFamily="34" charset="0"/>
              </a:rPr>
              <a:t>- rehabilitace</a:t>
            </a:r>
            <a:endParaRPr lang="en-US" altLang="cs-CZ" sz="4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5890A-DA04-4F57-97D7-B6D3DF7AC152}" type="slidenum">
              <a:rPr lang="en-US" altLang="cs-CZ"/>
              <a:pPr>
                <a:defRPr/>
              </a:pPr>
              <a:t>3</a:t>
            </a:fld>
            <a:endParaRPr lang="en-US" alt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0"/>
            <a:ext cx="8753475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843088" y="6278563"/>
            <a:ext cx="3386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Obor řeči a zpěvu</a:t>
            </a:r>
            <a:endParaRPr lang="en-US" altLang="cs-CZ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88968-1DFD-48A8-A397-31C499593416}" type="slidenum">
              <a:rPr lang="en-US" altLang="cs-CZ"/>
              <a:pPr>
                <a:defRPr/>
              </a:pPr>
              <a:t>4</a:t>
            </a:fld>
            <a:endParaRPr lang="en-US" altLang="cs-CZ"/>
          </a:p>
        </p:txBody>
      </p:sp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228600" y="533400"/>
            <a:ext cx="8763000" cy="4852988"/>
            <a:chOff x="240" y="288"/>
            <a:chExt cx="5520" cy="3057"/>
          </a:xfrm>
        </p:grpSpPr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5520" cy="3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3" name="Rectangle 5"/>
            <p:cNvSpPr>
              <a:spLocks noChangeArrowheads="1"/>
            </p:cNvSpPr>
            <p:nvPr/>
          </p:nvSpPr>
          <p:spPr bwMode="auto">
            <a:xfrm>
              <a:off x="4176" y="1248"/>
              <a:ext cx="1152" cy="28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4400"/>
            </a:p>
          </p:txBody>
        </p:sp>
        <p:sp>
          <p:nvSpPr>
            <p:cNvPr id="9224" name="Rectangle 6"/>
            <p:cNvSpPr>
              <a:spLocks noChangeArrowheads="1"/>
            </p:cNvSpPr>
            <p:nvPr/>
          </p:nvSpPr>
          <p:spPr bwMode="auto">
            <a:xfrm>
              <a:off x="624" y="1680"/>
              <a:ext cx="864" cy="2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4400"/>
            </a:p>
          </p:txBody>
        </p:sp>
      </p:grp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04800" y="5638800"/>
            <a:ext cx="8234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Brodmanovy arey – dvě hlavní řečová centra</a:t>
            </a:r>
            <a:endParaRPr lang="en-US" altLang="cs-CZ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FBEC1-407C-4461-A25E-A74A6B222BC1}" type="slidenum">
              <a:rPr lang="en-US" altLang="cs-CZ"/>
              <a:pPr>
                <a:defRPr/>
              </a:pPr>
              <a:t>5</a:t>
            </a:fld>
            <a:endParaRPr lang="en-US" altLang="cs-CZ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955675" y="6019800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Vnější, střední a vnitřní ucho</a:t>
            </a:r>
            <a:endParaRPr lang="en-US" altLang="cs-CZ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0" y="1487488"/>
            <a:ext cx="8991600" cy="4456112"/>
            <a:chOff x="0" y="937"/>
            <a:chExt cx="5664" cy="2807"/>
          </a:xfrm>
        </p:grpSpPr>
        <p:pic>
          <p:nvPicPr>
            <p:cNvPr id="1024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7"/>
              <a:ext cx="5568" cy="2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3984" y="2880"/>
              <a:ext cx="1680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en-US" sz="4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520AA-72EF-4C63-B58E-64EF9A8BDCB4}" type="slidenum">
              <a:rPr lang="en-US" altLang="cs-CZ"/>
              <a:pPr>
                <a:defRPr/>
              </a:pPr>
              <a:t>6</a:t>
            </a:fld>
            <a:endParaRPr lang="en-US" altLang="cs-CZ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FF3300"/>
                </a:solidFill>
              </a:rPr>
              <a:t>Řez Cortiho orgánem</a:t>
            </a:r>
            <a:endParaRPr lang="en-US" altLang="cs-CZ" sz="3200" smtClean="0">
              <a:solidFill>
                <a:srgbClr val="FF3300"/>
              </a:solidFill>
            </a:endParaRPr>
          </a:p>
        </p:txBody>
      </p:sp>
      <p:pic>
        <p:nvPicPr>
          <p:cNvPr id="1126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7772400" cy="5410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6BDF3-2AFD-4AFC-9360-113C7B2A0BA5}" type="slidenum">
              <a:rPr lang="en-US" altLang="cs-CZ"/>
              <a:pPr>
                <a:defRPr/>
              </a:pPr>
              <a:t>7</a:t>
            </a:fld>
            <a:endParaRPr lang="en-US" altLang="cs-CZ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41338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smtClean="0">
                <a:solidFill>
                  <a:srgbClr val="FF3300"/>
                </a:solidFill>
              </a:rPr>
              <a:t>Basilární membrána – pohled shora a rozvinutá do lichoběžníku</a:t>
            </a:r>
            <a:endParaRPr lang="en-US" altLang="cs-CZ" sz="3200" smtClean="0">
              <a:solidFill>
                <a:srgbClr val="FF3300"/>
              </a:solidFill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2672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572000" y="2895600"/>
            <a:ext cx="4114800" cy="1981200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44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867400" y="4572000"/>
            <a:ext cx="958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Délka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33 mm</a:t>
            </a:r>
            <a:endParaRPr lang="en-US" altLang="cs-CZ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325938" y="3962400"/>
            <a:ext cx="1608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Šířka u base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100 </a:t>
            </a:r>
            <a:r>
              <a:rPr lang="cs-CZ" altLang="cs-CZ" sz="2000">
                <a:solidFill>
                  <a:srgbClr val="FF3300"/>
                </a:solidFill>
                <a:latin typeface="Symbol" panose="05050102010706020507" pitchFamily="18" charset="2"/>
              </a:rPr>
              <a:t>m</a:t>
            </a: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m</a:t>
            </a:r>
            <a:endParaRPr lang="en-US" altLang="cs-CZ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342188" y="4191000"/>
            <a:ext cx="1749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Šířka u apexu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500 </a:t>
            </a:r>
            <a:r>
              <a:rPr lang="cs-CZ" altLang="cs-CZ" sz="2000">
                <a:solidFill>
                  <a:srgbClr val="FF3300"/>
                </a:solidFill>
                <a:latin typeface="Symbol" panose="05050102010706020507" pitchFamily="18" charset="2"/>
              </a:rPr>
              <a:t>m</a:t>
            </a:r>
            <a:r>
              <a:rPr lang="cs-CZ" altLang="cs-CZ" sz="2000">
                <a:solidFill>
                  <a:srgbClr val="FF3300"/>
                </a:solidFill>
                <a:latin typeface="Arial" panose="020B0604020202020204" pitchFamily="34" charset="0"/>
              </a:rPr>
              <a:t>m</a:t>
            </a:r>
            <a:endParaRPr lang="en-US" altLang="cs-CZ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DF9BE-C365-4023-9274-C17E72A8FF6F}" type="slidenum">
              <a:rPr lang="en-US" altLang="cs-CZ"/>
              <a:pPr>
                <a:defRPr/>
              </a:pPr>
              <a:t>8</a:t>
            </a:fld>
            <a:endParaRPr lang="en-US" altLang="cs-CZ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80060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342313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4114800"/>
            <a:ext cx="4648200" cy="1143000"/>
          </a:xfrm>
        </p:spPr>
        <p:txBody>
          <a:bodyPr/>
          <a:lstStyle/>
          <a:p>
            <a:pPr eaLnBrk="1" hangingPunct="1"/>
            <a:r>
              <a:rPr lang="cs-CZ" altLang="cs-CZ" sz="4000" smtClean="0">
                <a:solidFill>
                  <a:srgbClr val="FF3300"/>
                </a:solidFill>
              </a:rPr>
              <a:t>Kódování zvuku – </a:t>
            </a:r>
            <a:br>
              <a:rPr lang="cs-CZ" altLang="cs-CZ" sz="4000" smtClean="0">
                <a:solidFill>
                  <a:srgbClr val="FF3300"/>
                </a:solidFill>
              </a:rPr>
            </a:br>
            <a:r>
              <a:rPr lang="cs-CZ" altLang="cs-CZ" sz="4000" smtClean="0">
                <a:solidFill>
                  <a:srgbClr val="FF3300"/>
                </a:solidFill>
              </a:rPr>
              <a:t>podle hlasitosti a</a:t>
            </a:r>
            <a:br>
              <a:rPr lang="cs-CZ" altLang="cs-CZ" sz="4000" smtClean="0">
                <a:solidFill>
                  <a:srgbClr val="FF3300"/>
                </a:solidFill>
              </a:rPr>
            </a:br>
            <a:r>
              <a:rPr lang="cs-CZ" altLang="cs-CZ" sz="4000" smtClean="0">
                <a:solidFill>
                  <a:srgbClr val="FF3300"/>
                </a:solidFill>
              </a:rPr>
              <a:t>podle frekvence</a:t>
            </a:r>
            <a:endParaRPr lang="en-US" altLang="cs-CZ" sz="40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mtClean="0"/>
              <a:t>/48/</a:t>
            </a:r>
            <a:endParaRPr lang="en-US" altLang="cs-CZ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EB2DE-38DD-4097-828C-B476443B7FE8}" type="slidenum">
              <a:rPr lang="en-US" altLang="cs-CZ"/>
              <a:pPr>
                <a:defRPr/>
              </a:pPr>
              <a:t>9</a:t>
            </a:fld>
            <a:endParaRPr lang="en-US" altLang="cs-CZ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04900" y="3048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Vedení: kostní a vzdušné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Poruchy: </a:t>
            </a:r>
            <a:r>
              <a:rPr lang="cs-CZ" altLang="cs-CZ" u="sng">
                <a:solidFill>
                  <a:srgbClr val="FF3300"/>
                </a:solidFill>
                <a:latin typeface="Arial" panose="020B0604020202020204" pitchFamily="34" charset="0"/>
              </a:rPr>
              <a:t>A. převodní</a:t>
            </a:r>
            <a:r>
              <a:rPr lang="cs-CZ" altLang="cs-CZ">
                <a:solidFill>
                  <a:srgbClr val="FF3300"/>
                </a:solidFill>
                <a:latin typeface="Arial" panose="020B0604020202020204" pitchFamily="34" charset="0"/>
              </a:rPr>
              <a:t>, B. percepční</a:t>
            </a:r>
            <a:endParaRPr lang="en-US" altLang="cs-CZ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323</Words>
  <Application>Microsoft Office PowerPoint</Application>
  <PresentationFormat>On-screen Show (4:3)</PresentationFormat>
  <Paragraphs>116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Symbol</vt:lpstr>
      <vt:lpstr>Times New Roman</vt:lpstr>
      <vt:lpstr>Default Design</vt:lpstr>
      <vt:lpstr>Poruchy sluchu </vt:lpstr>
      <vt:lpstr>Nadpis</vt:lpstr>
      <vt:lpstr>PowerPoint Presentation</vt:lpstr>
      <vt:lpstr>PowerPoint Presentation</vt:lpstr>
      <vt:lpstr>PowerPoint Presentation</vt:lpstr>
      <vt:lpstr>Řez Cortiho orgánem</vt:lpstr>
      <vt:lpstr>Basilární membrána – pohled shora a rozvinutá do lichoběžníku</vt:lpstr>
      <vt:lpstr>Kódování zvuku –  podle hlasitosti a podle frekvence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Vývojová stadia rozvoje řeči</vt:lpstr>
      <vt:lpstr>PowerPoint Presentation</vt:lpstr>
      <vt:lpstr>Formanty anglických samohlásek </vt:lpstr>
      <vt:lpstr>PowerPoint Presentation</vt:lpstr>
      <vt:lpstr>PowerPoint Presentation</vt:lpstr>
      <vt:lpstr>Zpracování řeči v centrech mozkové kůry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 of a Mechanoreceptor and Sensory Circuit in the Fruit Fly</dc:title>
  <dc:creator>pm</dc:creator>
  <cp:lastModifiedBy>Marsalek, Petr</cp:lastModifiedBy>
  <cp:revision>280</cp:revision>
  <cp:lastPrinted>2019-05-06T12:22:24Z</cp:lastPrinted>
  <dcterms:created xsi:type="dcterms:W3CDTF">2006-02-25T12:06:19Z</dcterms:created>
  <dcterms:modified xsi:type="dcterms:W3CDTF">2025-04-11T12:13:16Z</dcterms:modified>
</cp:coreProperties>
</file>