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64" r:id="rId3"/>
    <p:sldId id="265" r:id="rId4"/>
    <p:sldId id="269" r:id="rId5"/>
    <p:sldId id="263" r:id="rId6"/>
    <p:sldId id="270" r:id="rId7"/>
    <p:sldId id="261" r:id="rId8"/>
    <p:sldId id="267" r:id="rId9"/>
    <p:sldId id="266" r:id="rId10"/>
    <p:sldId id="271" r:id="rId11"/>
    <p:sldId id="279" r:id="rId12"/>
    <p:sldId id="281" r:id="rId13"/>
    <p:sldId id="280" r:id="rId14"/>
    <p:sldId id="282" r:id="rId15"/>
    <p:sldId id="284" r:id="rId16"/>
    <p:sldId id="283" r:id="rId17"/>
    <p:sldId id="258" r:id="rId18"/>
    <p:sldId id="259" r:id="rId19"/>
    <p:sldId id="260" r:id="rId20"/>
    <p:sldId id="275" r:id="rId21"/>
    <p:sldId id="285" r:id="rId22"/>
    <p:sldId id="276" r:id="rId23"/>
    <p:sldId id="277" r:id="rId24"/>
    <p:sldId id="278" r:id="rId25"/>
    <p:sldId id="286" r:id="rId26"/>
    <p:sldId id="287" r:id="rId27"/>
    <p:sldId id="289" r:id="rId28"/>
    <p:sldId id="288" r:id="rId29"/>
    <p:sldId id="290" r:id="rId30"/>
    <p:sldId id="291" r:id="rId31"/>
    <p:sldId id="292" r:id="rId32"/>
    <p:sldId id="293" r:id="rId33"/>
    <p:sldId id="294" r:id="rId34"/>
    <p:sldId id="295" r:id="rId35"/>
    <p:sldId id="296" r:id="rId36"/>
    <p:sldId id="268" r:id="rId37"/>
    <p:sldId id="297" r:id="rId38"/>
    <p:sldId id="298" r:id="rId39"/>
    <p:sldId id="299" r:id="rId40"/>
    <p:sldId id="262" r:id="rId4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074" y="12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372A37D-5C55-4EE8-8E7A-C1556A6B3F32}" type="datetimeFigureOut">
              <a:rPr lang="en-GB" smtClean="0"/>
              <a:t>07/04/2025</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7F5DECA-EA92-434F-8A91-E379E9CB6C1E}" type="slidenum">
              <a:rPr lang="en-GB" smtClean="0"/>
              <a:t>‹#›</a:t>
            </a:fld>
            <a:endParaRPr lang="en-GB"/>
          </a:p>
        </p:txBody>
      </p:sp>
    </p:spTree>
    <p:extLst>
      <p:ext uri="{BB962C8B-B14F-4D97-AF65-F5344CB8AC3E}">
        <p14:creationId xmlns:p14="http://schemas.microsoft.com/office/powerpoint/2010/main" val="9784217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440" units="cm"/>
          <inkml:channel name="Y" type="integer" max="900" units="cm"/>
          <inkml:channel name="T" type="integer" max="2.14748E9" units="dev"/>
        </inkml:traceFormat>
        <inkml:channelProperties>
          <inkml:channelProperty channel="X" name="resolution" value="35.29412" units="1/cm"/>
          <inkml:channelProperty channel="Y" name="resolution" value="35.29412" units="1/cm"/>
          <inkml:channelProperty channel="T" name="resolution" value="1" units="1/dev"/>
        </inkml:channelProperties>
      </inkml:inkSource>
      <inkml:timestamp xml:id="ts0" timeString="2019-05-31T10:55:01.768"/>
    </inkml:context>
    <inkml:brush xml:id="br0">
      <inkml:brushProperty name="width" value="0.13333" units="cm"/>
      <inkml:brushProperty name="height" value="0.13333" units="cm"/>
      <inkml:brushProperty name="color" value="#57D200"/>
      <inkml:brushProperty name="fitToCurve" value="1"/>
    </inkml:brush>
  </inkml:definitions>
  <inkml:trace contextRef="#ctx0" brushRef="#br0">7773 0 0,'-51'0'344,"0"0"-297,0 0 0,0 0 0,1 0 62,-1 0-15,0 0 171,0 0-218,0 0 47,1 0 31,-1 0-109,0 0-16,0 0 15,0 0 1,-50 0 0,101 51-1,-51-51 16,0 51 1,0-51 15,1 0-47,-1 0 15,0 102 1,0-102-1,0 0 1,1 50 78,50 1 109,0 0-141,50-51-30,1 0 77,0 0-93,0 0-16,50 0 15,-50 0-15,51 51 32,-51-51 171,-1 51-94,1-1-46,0-50-32,51 0 78,-102 51-109,50-51 16,1 0-1,0 0 1,51 102-16,-52-102 16,1 0-1,0 0 1,0 0 156,0 0-157,101 0 1,-101 51 0,0-51-1,-1 0 1,-50 50-16,51-50 62,-51 51-62,102-51 32,-51 0 124,-51 51-140,50-51-1,1 0 79,-51 51 47,0 0-126,51-51 1,-51 50 15,0 1 16,51-51-47,-51 51 16,0 0 15,0 0-16,51-1 1,-51 1 15,0 0-15,50 0 0,-50 0 46,0-1 219,-50 52-265,-1-102 109,0 0-94,0 51-31,0-51 94,51 51-78,-50-51-16,-1 0 15,0 0 16,0 0 94,0 0-93,1 0 30,-1 0-46,0 0-1,0 0 1,0 0-16,-50 0 109,50 0-77,0 0-17,-50 0 1,101-51 0,-51 51-1,0-51 1,0 51-1,51-51 1,-51 51 0,1-51-1,-1 51 1,0-50 15,51-1-15,-51 51-1,0 0-15,51-51 16,-50 0 0,-52 51 15,102-51-15,-51 51-1,51-50 16,-101 50 32,50 0-47,51-51-16,-51 51 15,0 0 1,0 0-1,1-51-15,-52 51 16,51 0 15,0-51-31,1 51 32,50-51 30,-51 51 16,51-50-62,-51 50-1,0 0-15,-101-102 16,-1 102 0,103-51-16,-1 51 15,-51 0-15,51-51 16,1 51 15,-1-101 32,-51 101-48,51 0-15,-50 0 32,50 0 186,51 51-77,0-1-110,0 1 0,0 0-15,0 0 0,0 0 15,0-1 0,0 1 0,0 0-15,0 0 31,0 0-47,0-1 16,0 1 15,0 0-16,0 0 1,51-51-16,-51 51 31,51-1-15,-51 1 0,50-51-1,-50 51 1,51-51 15,-51 51 0,51 0 1,0-51 14,-51 50-30,51-50 47,-1 102-48,1-102-15,0 0 16,0 51-1,0-51 1,-1 0 0,-50 51-1,51-1-15,0-50 172,-51 51-172,51-51 16,101 102-16,-50-102 15,-51 51 1,50-51 0,-50 0 77,51 0 79,-52 50-140,52-50-17,-51 51 1,101 0-1,-50-51-15,-1 51 16,1 0-16,-51-1 16,0-50-1,-1 51-15,1-51 110,0 51-95,0 0 17,0-51-32,-51 51 15,50-51 1,-50 50 78,51-50-79,-51 51-15,51-51 47,-51 51 0,0 0-16,51-51-15,-51 51 15,51-1 78,-51 1-93,50-51 15,-50 51-15,0 0 62,102 50-62,-51-50 77,-51 0-77,51-51 47,-102 0 280,0 0-311,0 0 171,0 0-203,1 0 15,-52 0-15,102 51 16,-51-51-16,0 0 16,1 0-16,-1 0 218,0 0-218,0 0 16,0 0 140,1 0-156,-1 0 16,0 0-1,0 0-15,0 0 16,1 0-16,-1 0 78,0 0-62,0-51-16,-50 51 15,50 0 1,0 0-16,0 0 16,0 0-1,1 0-15,-1-51 16,0 51 15,0-51 63,0 1-94,1 50 31,-1 0-15,0-51 93,51-51-93,-51 102-1,-50 0-15,-1 0 16,51 0 0,51-51-16,-51 51 93,1 0-77,-52-50-16,0-1 94,52 51-63,-1 0 0,-51 0 47,102-51-78,-101 51 16,-1-51 0,51 51-1,0-51 17,51 1-17,-101 50 1,50 0 15,0-51-31,0 51 16,1-51-16,-52 51 31,51-51-31,0 0 16,1 1-1,-1 50 1,-51-51-16,51 51 31,1-51-15,-1 0 15,0 51-15,0 0-16,0-51 15,1 51 1,-1 0-1,0 0 32,0 0-47,0 0 16,1 0 0,-1-101-1,0 101 95,51 101-48,0-50 32,0 51 46,0-51-61,0 50-33,0-50-30,0 0 31,0 0-16,51-1-31,0 103 31,-1-102 48,1-1-79,-51 1 15,51-51 16,0 102-15,0-102 15,-1 101-31,1-50 63,0 0-48,0 0 157,0 0-140,-51-1-17,50-50 1,-50 51-1,51 0 1,-51 0-16,51-51 16,-51 51-1,51-1 1,-51 1-16,51-51 16,-51 51-16,50 51 31,1-102 0,-51 50-15,0 1-1,0 0 1,0 0 15,51 0-31,-51-1 31,0 1-15,0 0 0,51 0 15,0-51-31,-51 51 16,50-1 62,-50 1 78,0 0-140,0 0-16,0 0 15,-50-51 1,50 50 46,-51-50-62,51 102 16,-51-102-16,51 51 16,-51-51-16,51 51 15,-51-1 1,1 1 31,-1-51 125,0 0-157,0 0 1,0 0 109,-50 0-110,50 0 1,-51 0-16,52 0 141,-1-101-126,0 101-15,0 0 16,-101 0-16,152-51 16,-51 51-16,51-51 109,-102 51-78,52 0-15,-1 0-1,-51-51 1,51 51 109,-50-51-125,50 51 16,0 0-16,0 0 15,-50-50-15,50 50 110,0 0-95,0 0 1,51-51 0,-50 51-1,-1 0 1,-51-102-16,51 102 47,1-51 0,-1 51-32,0 0 16,0 0-31,0-101 16,1 101-16,-1-51 16,0 0 31,-51-50-32,52 101 1,50-51-16,-102 51 15,0-51-15,1 0 16,50 51 0,0 0 15,0 0 0,51-51-15,-101 1-16,50 50 15,-51-51-15,1 0 16,50 51 0,0 0-16,-50 0 15,50 0 1,0 0 125,0 0-141,-50 0 15,-52 0-15,102 0 16,1 0-16,-1 0 15,0 0 95,0 0-95,0 0 1,51 51 62,0 0-62,-50-1-1,50 1 1,0 51-16,0-51 31,0 50 1,0-50 280,-51-51-265,51 51 15,0 0-46,0-1-16,0 1 16,0 0-1,0 0-15,0 0 32,0-1-17,0 1 16,-51 51-31,0-51 94,51-1-31,51 1-48,-51 0 1,0 0-16,0 0 16,0-1 312,0 1-235,0 0-77,51 0 297,0-51-282,-51 51-31,50-1 203,1-50-31,0 0 468,0 0-561,0 0-48</inkml:trace>
</inkml:ink>
</file>

<file path=ppt/ink/ink2.xml><?xml version="1.0" encoding="utf-8"?>
<inkml:ink xmlns:inkml="http://www.w3.org/2003/InkML">
  <inkml:definitions>
    <inkml:context xml:id="ctx0">
      <inkml:inkSource xml:id="inkSrc0">
        <inkml:traceFormat>
          <inkml:channel name="X" type="integer" max="1440" units="cm"/>
          <inkml:channel name="Y" type="integer" max="900" units="cm"/>
          <inkml:channel name="T" type="integer" max="2.14748E9" units="dev"/>
        </inkml:traceFormat>
        <inkml:channelProperties>
          <inkml:channelProperty channel="X" name="resolution" value="35.29412" units="1/cm"/>
          <inkml:channelProperty channel="Y" name="resolution" value="35.29412" units="1/cm"/>
          <inkml:channelProperty channel="T" name="resolution" value="1" units="1/dev"/>
        </inkml:channelProperties>
      </inkml:inkSource>
      <inkml:timestamp xml:id="ts0" timeString="2019-05-31T10:54:07.905"/>
    </inkml:context>
    <inkml:brush xml:id="br0">
      <inkml:brushProperty name="width" value="0.06667" units="cm"/>
      <inkml:brushProperty name="height" value="0.06667" units="cm"/>
      <inkml:brushProperty name="fitToCurve" value="1"/>
    </inkml:brush>
  </inkml:definitions>
  <inkml:trace contextRef="#ctx0" brushRef="#br0">0 4831 0,'51'0'156,"0"0"-140,0 0 15,0-50 0,-1-1-15,1 0-1,0 51 17,-51-51-17,51 0 1,0 51-1,-51-50 32,50-1-15,-50 0-1,51 0-16,-51 0 32,51 1-47,0 50 32,-51-51-17,51 0 16,-1 0 16,52 0 0,0-50 0,-52 101-16,1-51 1,0 51-1,0-51-16,0 0 1,-1 1 0,1 50 15,-51-51-15,102 51-1,-51-51 1,-1 0 15,1 51-15,-51-51-1,51 51 1,-51-50 0,51 50-1,0-51 32,-1 51-16,1-51 1,-51 0-17,51 51 1,-51-51 15,51 51-15,0 0-1,-1 0 1,52-50 15,-102-1 0,51 51-31,0 0 16,50-51 0,-50 51-1,-51-51 1,51 0 0,0 1-1,50-52 16,-50 102-31,0-51 16,101 0-16,-50 1 16,-51-1-1,-1 51 1,1-51-16,0 51 16,0-51-1,-51 0 1,51 51-1,-1 0 1,-50-50 0,102-1 15,-51 0 0,0 0 0,-1 51 1,-50-101-32,51 101 15,0-51 17,0 51-17,-51-51 1,51 51-16,-51-51 15,50 51 1,-50-51 0,51 1-1,0-1 17,0 51-32,-51-102 15,51 102 1,-51-51-1,50 51-15,1-101 16,0 50 15,0 0 1,0 0 30,-1 1-46,1-1-1,-51 0 1,51 0 15,0 0-15,0 1-1,-51-1 32,50 0-31,1 0 0,0 0-16,0 1 46,0-1-30,-51 0 0,50 51-1,-50-51 17,51 51-17,-51-51 1,51 51-1,0-50 1,0-1 15,-1 51-15,-50-51-16,51 51 31,0 0-15,0-51-1,0 0 32,-1 51-31,1-50 0,0 50-1,0 0 16,0-51-15,-1 51 15,1-51-15,0 51 0,0-51-1,0 51 1,-1 0-1,1 0 1,0 0-16,0-51 16,50 1-1,-50 50 1,0 0 31,0-51-32,0 51-15,-1 0 16,1 0 0,0 0-16,51 0 31,-52 0-31,52 0 141,0-51-126,-1 51 1,-50 0 15,-51-51-15,51 51-16,0 0 78,-1 0-47,1 0-31,0 0 16,-51-51 124,51 51-93,0 0-47,-1 0 16,52 0-1,-51 0-15,0 0 16,-1 0-16,1 0 16</inkml:trace>
</inkml:ink>
</file>

<file path=ppt/ink/ink3.xml><?xml version="1.0" encoding="utf-8"?>
<inkml:ink xmlns:inkml="http://www.w3.org/2003/InkML">
  <inkml:definitions>
    <inkml:context xml:id="ctx0">
      <inkml:inkSource xml:id="inkSrc0">
        <inkml:traceFormat>
          <inkml:channel name="X" type="integer" max="1440" units="cm"/>
          <inkml:channel name="Y" type="integer" max="900" units="cm"/>
          <inkml:channel name="T" type="integer" max="2.14748E9" units="dev"/>
        </inkml:traceFormat>
        <inkml:channelProperties>
          <inkml:channelProperty channel="X" name="resolution" value="35.29412" units="1/cm"/>
          <inkml:channelProperty channel="Y" name="resolution" value="35.29412" units="1/cm"/>
          <inkml:channelProperty channel="T" name="resolution" value="1" units="1/dev"/>
        </inkml:channelProperties>
      </inkml:inkSource>
      <inkml:timestamp xml:id="ts0" timeString="2019-05-31T10:54:12.998"/>
    </inkml:context>
    <inkml:brush xml:id="br0">
      <inkml:brushProperty name="width" value="0.06667" units="cm"/>
      <inkml:brushProperty name="height" value="0.06667" units="cm"/>
      <inkml:brushProperty name="fitToCurve" value="1"/>
    </inkml:brush>
  </inkml:definitions>
  <inkml:trace contextRef="#ctx0" brushRef="#br0">0 5994 0,'51'0'0,"0"0"16,0 0-1,-1 0-15,1 0 16,0 0 0,0 0-16,50 0 15,-50-102 1,0 102-1,0 0-15,0 0 16,-1 0 0,52-50-16,-51 50 15,0 0 1,-1 0-16,1 0 16,0-102-16,0 102 15,0-51 1,-1 51-1,1 0 1,0 0 0,0-101-16,0 101 15,50 0 1,-50 0-16,0 0 16,0-51-16,50 51 15,1-51 1,-51 51-1,50 0 1,-50-51 0,0 51-16,0 0 15,-51-51-15,50 51 16,1 0-16,51 0 16,-51 0-16,-1 0 15,1 0-15,0 0 16,0 0-16,0 0 15,-51-50-15,50 50 16,1 0-16,0 0 16,0-51-16,50 0 15,-50 51 1,51 0 15,-51 0-31,50-51 16,-50 51-1,0 0 1,-51-51 0,51 51-16,-1-50 15,52 50 1,-51 0 0,50 0-1,-50-51-15,0 51 16,51 0-1,-52-51 1,1 51 0,0 0-1,-51-51-15,51 51 16,50 0-16,-101-51 16,51 51-16,0 0 15,0 0-15,101 0 16,-101-101-1,0 101 17,0 0-17,-1-51 1,1 51-16,0-51 16,51 0-1,-52 51 1,1 0-16,0-50 31,0-1-15,0 51 15,-1 0-31,-50-51 16,51 51-16,0 0 15,-51-51-15,51 0 16,0 51-1,-1-50 1,1 50 0,-51-51-16,51 51 15,0-51 1,-51 0 0,51 51 15,-51-51-16,50 51-15,1-101 16,-51 50 15,51 51-15,-51-51-16,51 0 16,0 1-1,-51-1 1,50 0-1,1 0 1,-51 0 15,51 1-15,-51-1 0,51-51-1,0 51 16,-1 1 1,1-1-17,-51 0 1,0 0 0,51 0-16,0 1 15,0-1 16,-51 0-31,50 0 32,-50 0-17,0 1-15,51 50 16,-51-51 0,0-51-16,0 51 46,0 1-46,51-1 16,-51 0 0,0 0-16,0 0 15,0 1 1,0-1-16,51 0 16,-51 0-1,0-50 1,0-1-1,0 51-15,0-50 16,0 50 0,0 0-16,0 0 15,0 0-15,0 1 16,0-1-16,0-51 16,51 102-1,-51-51 1,0 1-1,0-1 1,0 0 31,0 0-31,0 0-16,0 1 15,0-1 1,0-51 78,0 1-79,-51 50 1,51 0-1,-51 0-15,51 0 16,-51 1 0,0-1-1,51 0 1,-50 0 15,-1 0-15,0 1 31,0-1 31,0 0-63,-50 0-15,101 0 32,-51 51-32,-51-50 375,52 50-344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CA6C794-1B17-4F7F-AA1B-3CC249753A81}" type="datetimeFigureOut">
              <a:rPr lang="en-US" smtClean="0"/>
              <a:t>4/7/2025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4025A56-DFE7-428E-8B9F-FD215FCEF9EC}" type="slidenum">
              <a:rPr lang="en-US" smtClean="0"/>
              <a:t>‹#›</a:t>
            </a:fld>
            <a:endParaRPr lang="en-US"/>
          </a:p>
        </p:txBody>
      </p:sp>
    </p:spTree>
    <p:extLst>
      <p:ext uri="{BB962C8B-B14F-4D97-AF65-F5344CB8AC3E}">
        <p14:creationId xmlns:p14="http://schemas.microsoft.com/office/powerpoint/2010/main" val="339022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2A1D7F-F770-4579-B459-7EAED8C47B1C}" type="slidenum">
              <a:rPr lang="en-US" altLang="cs-CZ" smtClean="0"/>
              <a:pPr/>
              <a:t>2</a:t>
            </a:fld>
            <a:endParaRPr lang="en-US" altLang="cs-CZ" smtClean="0"/>
          </a:p>
        </p:txBody>
      </p:sp>
    </p:spTree>
    <p:extLst>
      <p:ext uri="{BB962C8B-B14F-4D97-AF65-F5344CB8AC3E}">
        <p14:creationId xmlns:p14="http://schemas.microsoft.com/office/powerpoint/2010/main" val="405297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F61F90-D68B-4495-9706-5FF1FB925BFE}" type="slidenum">
              <a:rPr lang="en-US" altLang="cs-CZ" smtClean="0"/>
              <a:pPr/>
              <a:t>3</a:t>
            </a:fld>
            <a:endParaRPr lang="en-US" altLang="cs-CZ" smtClean="0"/>
          </a:p>
        </p:txBody>
      </p:sp>
    </p:spTree>
    <p:extLst>
      <p:ext uri="{BB962C8B-B14F-4D97-AF65-F5344CB8AC3E}">
        <p14:creationId xmlns:p14="http://schemas.microsoft.com/office/powerpoint/2010/main" val="310388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070301-9389-4221-88C4-AF5EF054196D}" type="slidenum">
              <a:rPr lang="en-US" altLang="cs-CZ" smtClean="0"/>
              <a:pPr/>
              <a:t>5</a:t>
            </a:fld>
            <a:endParaRPr lang="en-US" altLang="cs-CZ" smtClean="0"/>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84959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A2E9E4-A974-454A-ABEB-45EDC5EEBAA8}" type="slidenum">
              <a:rPr lang="en-US" altLang="cs-CZ" smtClean="0"/>
              <a:pPr/>
              <a:t>6</a:t>
            </a:fld>
            <a:endParaRPr lang="en-US" altLang="cs-CZ" smtClean="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596" tIns="49298" rIns="98596" bIns="49298" numCol="1" anchor="t" anchorCtr="0" compatLnSpc="1">
            <a:prstTxWarp prst="textNoShape">
              <a:avLst/>
            </a:prstTxWarp>
          </a:bodyPr>
          <a:lstStyle/>
          <a:p>
            <a:endParaRPr lang="cs-CZ" altLang="cs-CZ" smtClean="0"/>
          </a:p>
        </p:txBody>
      </p:sp>
    </p:spTree>
    <p:extLst>
      <p:ext uri="{BB962C8B-B14F-4D97-AF65-F5344CB8AC3E}">
        <p14:creationId xmlns:p14="http://schemas.microsoft.com/office/powerpoint/2010/main" val="12980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B3C963-766F-4554-BD24-D8939B77BC89}" type="slidenum">
              <a:rPr lang="en-US" altLang="cs-CZ" smtClean="0"/>
              <a:pPr/>
              <a:t>7</a:t>
            </a:fld>
            <a:endParaRPr lang="en-US" altLang="cs-CZ" smtClean="0"/>
          </a:p>
        </p:txBody>
      </p:sp>
    </p:spTree>
    <p:extLst>
      <p:ext uri="{BB962C8B-B14F-4D97-AF65-F5344CB8AC3E}">
        <p14:creationId xmlns:p14="http://schemas.microsoft.com/office/powerpoint/2010/main" val="36980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800">
                <a:solidFill>
                  <a:schemeClr val="tx1"/>
                </a:solidFill>
                <a:latin typeface="Arial" panose="020B0604020202020204" pitchFamily="34" charset="0"/>
              </a:defRPr>
            </a:lvl1pPr>
            <a:lvl2pPr marL="742950" indent="-285750" defTabSz="990600">
              <a:defRPr sz="2800">
                <a:solidFill>
                  <a:schemeClr val="tx1"/>
                </a:solidFill>
                <a:latin typeface="Arial" panose="020B0604020202020204" pitchFamily="34" charset="0"/>
              </a:defRPr>
            </a:lvl2pPr>
            <a:lvl3pPr marL="1143000" indent="-228600" defTabSz="990600">
              <a:defRPr sz="2800">
                <a:solidFill>
                  <a:schemeClr val="tx1"/>
                </a:solidFill>
                <a:latin typeface="Arial" panose="020B0604020202020204" pitchFamily="34" charset="0"/>
              </a:defRPr>
            </a:lvl3pPr>
            <a:lvl4pPr marL="1600200" indent="-228600" defTabSz="990600">
              <a:defRPr sz="2800">
                <a:solidFill>
                  <a:schemeClr val="tx1"/>
                </a:solidFill>
                <a:latin typeface="Arial" panose="020B0604020202020204" pitchFamily="34" charset="0"/>
              </a:defRPr>
            </a:lvl4pPr>
            <a:lvl5pPr marL="2057400" indent="-228600" defTabSz="990600">
              <a:defRPr sz="28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2800">
                <a:solidFill>
                  <a:schemeClr val="tx1"/>
                </a:solidFill>
                <a:latin typeface="Arial" panose="020B0604020202020204" pitchFamily="34" charset="0"/>
              </a:defRPr>
            </a:lvl9pPr>
          </a:lstStyle>
          <a:p>
            <a:fld id="{F885350F-2F1A-4655-B816-C7D8896D03A1}" type="slidenum">
              <a:rPr lang="en-US" altLang="cs-CZ" sz="1300">
                <a:cs typeface="Arial" panose="020B0604020202020204" pitchFamily="34" charset="0"/>
              </a:rPr>
              <a:pPr/>
              <a:t>10</a:t>
            </a:fld>
            <a:endParaRPr lang="en-US" altLang="cs-CZ" sz="1300">
              <a:cs typeface="Arial" panose="020B0604020202020204" pitchFamily="34" charset="0"/>
            </a:endParaRPr>
          </a:p>
        </p:txBody>
      </p:sp>
    </p:spTree>
    <p:extLst>
      <p:ext uri="{BB962C8B-B14F-4D97-AF65-F5344CB8AC3E}">
        <p14:creationId xmlns:p14="http://schemas.microsoft.com/office/powerpoint/2010/main" val="350369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C659F7-19AD-4981-9DEE-74DA9912810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B7790-060B-4EC2-9BD7-4022C7BE7CB6}" type="slidenum">
              <a:rPr lang="en-US" smtClean="0"/>
              <a:t>‹#›</a:t>
            </a:fld>
            <a:endParaRPr lang="en-US"/>
          </a:p>
        </p:txBody>
      </p:sp>
    </p:spTree>
    <p:extLst>
      <p:ext uri="{BB962C8B-B14F-4D97-AF65-F5344CB8AC3E}">
        <p14:creationId xmlns:p14="http://schemas.microsoft.com/office/powerpoint/2010/main" val="327092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659F7-19AD-4981-9DEE-74DA9912810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B7790-060B-4EC2-9BD7-4022C7BE7CB6}" type="slidenum">
              <a:rPr lang="en-US" smtClean="0"/>
              <a:t>‹#›</a:t>
            </a:fld>
            <a:endParaRPr lang="en-US"/>
          </a:p>
        </p:txBody>
      </p:sp>
    </p:spTree>
    <p:extLst>
      <p:ext uri="{BB962C8B-B14F-4D97-AF65-F5344CB8AC3E}">
        <p14:creationId xmlns:p14="http://schemas.microsoft.com/office/powerpoint/2010/main" val="220090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659F7-19AD-4981-9DEE-74DA9912810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B7790-060B-4EC2-9BD7-4022C7BE7CB6}" type="slidenum">
              <a:rPr lang="en-US" smtClean="0"/>
              <a:t>‹#›</a:t>
            </a:fld>
            <a:endParaRPr lang="en-US"/>
          </a:p>
        </p:txBody>
      </p:sp>
    </p:spTree>
    <p:extLst>
      <p:ext uri="{BB962C8B-B14F-4D97-AF65-F5344CB8AC3E}">
        <p14:creationId xmlns:p14="http://schemas.microsoft.com/office/powerpoint/2010/main" val="405672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659F7-19AD-4981-9DEE-74DA9912810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B7790-060B-4EC2-9BD7-4022C7BE7CB6}" type="slidenum">
              <a:rPr lang="en-US" smtClean="0"/>
              <a:t>‹#›</a:t>
            </a:fld>
            <a:endParaRPr lang="en-US"/>
          </a:p>
        </p:txBody>
      </p:sp>
    </p:spTree>
    <p:extLst>
      <p:ext uri="{BB962C8B-B14F-4D97-AF65-F5344CB8AC3E}">
        <p14:creationId xmlns:p14="http://schemas.microsoft.com/office/powerpoint/2010/main" val="425350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659F7-19AD-4981-9DEE-74DA9912810C}"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B7790-060B-4EC2-9BD7-4022C7BE7CB6}" type="slidenum">
              <a:rPr lang="en-US" smtClean="0"/>
              <a:t>‹#›</a:t>
            </a:fld>
            <a:endParaRPr lang="en-US"/>
          </a:p>
        </p:txBody>
      </p:sp>
    </p:spTree>
    <p:extLst>
      <p:ext uri="{BB962C8B-B14F-4D97-AF65-F5344CB8AC3E}">
        <p14:creationId xmlns:p14="http://schemas.microsoft.com/office/powerpoint/2010/main" val="130187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659F7-19AD-4981-9DEE-74DA9912810C}"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B7790-060B-4EC2-9BD7-4022C7BE7CB6}" type="slidenum">
              <a:rPr lang="en-US" smtClean="0"/>
              <a:t>‹#›</a:t>
            </a:fld>
            <a:endParaRPr lang="en-US"/>
          </a:p>
        </p:txBody>
      </p:sp>
    </p:spTree>
    <p:extLst>
      <p:ext uri="{BB962C8B-B14F-4D97-AF65-F5344CB8AC3E}">
        <p14:creationId xmlns:p14="http://schemas.microsoft.com/office/powerpoint/2010/main" val="11066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C659F7-19AD-4981-9DEE-74DA9912810C}"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B7790-060B-4EC2-9BD7-4022C7BE7CB6}" type="slidenum">
              <a:rPr lang="en-US" smtClean="0"/>
              <a:t>‹#›</a:t>
            </a:fld>
            <a:endParaRPr lang="en-US"/>
          </a:p>
        </p:txBody>
      </p:sp>
    </p:spTree>
    <p:extLst>
      <p:ext uri="{BB962C8B-B14F-4D97-AF65-F5344CB8AC3E}">
        <p14:creationId xmlns:p14="http://schemas.microsoft.com/office/powerpoint/2010/main" val="256921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C659F7-19AD-4981-9DEE-74DA9912810C}"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B7790-060B-4EC2-9BD7-4022C7BE7CB6}" type="slidenum">
              <a:rPr lang="en-US" smtClean="0"/>
              <a:t>‹#›</a:t>
            </a:fld>
            <a:endParaRPr lang="en-US"/>
          </a:p>
        </p:txBody>
      </p:sp>
    </p:spTree>
    <p:extLst>
      <p:ext uri="{BB962C8B-B14F-4D97-AF65-F5344CB8AC3E}">
        <p14:creationId xmlns:p14="http://schemas.microsoft.com/office/powerpoint/2010/main" val="192027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659F7-19AD-4981-9DEE-74DA9912810C}"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B7790-060B-4EC2-9BD7-4022C7BE7CB6}" type="slidenum">
              <a:rPr lang="en-US" smtClean="0"/>
              <a:t>‹#›</a:t>
            </a:fld>
            <a:endParaRPr lang="en-US"/>
          </a:p>
        </p:txBody>
      </p:sp>
    </p:spTree>
    <p:extLst>
      <p:ext uri="{BB962C8B-B14F-4D97-AF65-F5344CB8AC3E}">
        <p14:creationId xmlns:p14="http://schemas.microsoft.com/office/powerpoint/2010/main" val="346363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659F7-19AD-4981-9DEE-74DA9912810C}"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B7790-060B-4EC2-9BD7-4022C7BE7CB6}" type="slidenum">
              <a:rPr lang="en-US" smtClean="0"/>
              <a:t>‹#›</a:t>
            </a:fld>
            <a:endParaRPr lang="en-US"/>
          </a:p>
        </p:txBody>
      </p:sp>
    </p:spTree>
    <p:extLst>
      <p:ext uri="{BB962C8B-B14F-4D97-AF65-F5344CB8AC3E}">
        <p14:creationId xmlns:p14="http://schemas.microsoft.com/office/powerpoint/2010/main" val="332093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659F7-19AD-4981-9DEE-74DA9912810C}"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B7790-060B-4EC2-9BD7-4022C7BE7CB6}" type="slidenum">
              <a:rPr lang="en-US" smtClean="0"/>
              <a:t>‹#›</a:t>
            </a:fld>
            <a:endParaRPr lang="en-US"/>
          </a:p>
        </p:txBody>
      </p:sp>
    </p:spTree>
    <p:extLst>
      <p:ext uri="{BB962C8B-B14F-4D97-AF65-F5344CB8AC3E}">
        <p14:creationId xmlns:p14="http://schemas.microsoft.com/office/powerpoint/2010/main" val="2087674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659F7-19AD-4981-9DEE-74DA9912810C}" type="datetimeFigureOut">
              <a:rPr lang="en-US" smtClean="0"/>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B7790-060B-4EC2-9BD7-4022C7BE7CB6}" type="slidenum">
              <a:rPr lang="en-US" smtClean="0"/>
              <a:t>‹#›</a:t>
            </a:fld>
            <a:endParaRPr lang="en-US"/>
          </a:p>
        </p:txBody>
      </p:sp>
    </p:spTree>
    <p:extLst>
      <p:ext uri="{BB962C8B-B14F-4D97-AF65-F5344CB8AC3E}">
        <p14:creationId xmlns:p14="http://schemas.microsoft.com/office/powerpoint/2010/main" val="1436391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9.wmf"/><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457450"/>
          </a:xfrm>
        </p:spPr>
        <p:txBody>
          <a:bodyPr>
            <a:normAutofit/>
          </a:bodyPr>
          <a:lstStyle/>
          <a:p>
            <a:r>
              <a:rPr lang="en-US" dirty="0">
                <a:solidFill>
                  <a:srgbClr val="00B0F0"/>
                </a:solidFill>
              </a:rPr>
              <a:t>S</a:t>
            </a:r>
            <a:r>
              <a:rPr lang="en-US" dirty="0" smtClean="0">
                <a:solidFill>
                  <a:srgbClr val="00B0F0"/>
                </a:solidFill>
              </a:rPr>
              <a:t>ound Encoding in the Inner Ear and Beyond/</a:t>
            </a:r>
            <a:br>
              <a:rPr lang="en-US" dirty="0" smtClean="0">
                <a:solidFill>
                  <a:srgbClr val="00B0F0"/>
                </a:solidFill>
              </a:rPr>
            </a:br>
            <a:r>
              <a:rPr lang="en-US" dirty="0">
                <a:solidFill>
                  <a:srgbClr val="0070C0"/>
                </a:solidFill>
              </a:rPr>
              <a:t>T</a:t>
            </a:r>
            <a:r>
              <a:rPr lang="en-US" dirty="0" smtClean="0">
                <a:solidFill>
                  <a:srgbClr val="0070C0"/>
                </a:solidFill>
              </a:rPr>
              <a:t>raveling wave and neural coding</a:t>
            </a:r>
            <a:endParaRPr lang="en-US" dirty="0">
              <a:solidFill>
                <a:srgbClr val="0070C0"/>
              </a:solidFill>
            </a:endParaRPr>
          </a:p>
        </p:txBody>
      </p:sp>
      <p:sp>
        <p:nvSpPr>
          <p:cNvPr id="3" name="Subtitle 2"/>
          <p:cNvSpPr>
            <a:spLocks noGrp="1"/>
          </p:cNvSpPr>
          <p:nvPr>
            <p:ph type="subTitle" idx="1"/>
          </p:nvPr>
        </p:nvSpPr>
        <p:spPr/>
        <p:txBody>
          <a:bodyPr>
            <a:normAutofit fontScale="92500"/>
          </a:bodyPr>
          <a:lstStyle/>
          <a:p>
            <a:r>
              <a:rPr lang="en-US" dirty="0" smtClean="0">
                <a:solidFill>
                  <a:schemeClr val="tx1"/>
                </a:solidFill>
              </a:rPr>
              <a:t>Petr Marsalek,</a:t>
            </a:r>
          </a:p>
          <a:p>
            <a:r>
              <a:rPr lang="en-US" dirty="0" smtClean="0"/>
              <a:t>Institute of Pathological Physiology</a:t>
            </a:r>
          </a:p>
          <a:p>
            <a:r>
              <a:rPr lang="en-US" dirty="0" smtClean="0"/>
              <a:t>First Medical Faculty, Charles University</a:t>
            </a:r>
            <a:endParaRPr lang="en-US" dirty="0"/>
          </a:p>
        </p:txBody>
      </p:sp>
    </p:spTree>
    <p:extLst>
      <p:ext uri="{BB962C8B-B14F-4D97-AF65-F5344CB8AC3E}">
        <p14:creationId xmlns:p14="http://schemas.microsoft.com/office/powerpoint/2010/main" val="455642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zápatí 2"/>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cs typeface="Arial" panose="020B0604020202020204" pitchFamily="34" charset="0"/>
              </a:rPr>
              <a:t>_</a:t>
            </a:r>
          </a:p>
        </p:txBody>
      </p:sp>
      <p:sp>
        <p:nvSpPr>
          <p:cNvPr id="22531"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A389DF-94EE-44C3-9F15-6EC25131E21F}" type="slidenum">
              <a:rPr lang="en-US" altLang="en-US" sz="1400">
                <a:cs typeface="Arial" panose="020B0604020202020204" pitchFamily="34" charset="0"/>
              </a:rPr>
              <a:pPr>
                <a:spcBef>
                  <a:spcPct val="0"/>
                </a:spcBef>
                <a:buFontTx/>
                <a:buNone/>
              </a:pPr>
              <a:t>10</a:t>
            </a:fld>
            <a:endParaRPr lang="en-US" altLang="en-US" sz="1400">
              <a:cs typeface="Arial" panose="020B0604020202020204" pitchFamily="34" charset="0"/>
            </a:endParaRPr>
          </a:p>
        </p:txBody>
      </p:sp>
      <p:sp>
        <p:nvSpPr>
          <p:cNvPr id="22532" name="TextBox 17"/>
          <p:cNvSpPr txBox="1">
            <a:spLocks noChangeArrowheads="1"/>
          </p:cNvSpPr>
          <p:nvPr/>
        </p:nvSpPr>
        <p:spPr bwMode="auto">
          <a:xfrm>
            <a:off x="990600" y="3581400"/>
            <a:ext cx="678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1800" b="1" dirty="0">
                <a:solidFill>
                  <a:srgbClr val="00B050"/>
                </a:solidFill>
                <a:cs typeface="Arial" panose="020B0604020202020204" pitchFamily="34" charset="0"/>
              </a:rPr>
              <a:t>In higher </a:t>
            </a:r>
            <a:r>
              <a:rPr lang="en-US" altLang="cs-CZ" sz="1800" dirty="0">
                <a:solidFill>
                  <a:srgbClr val="00B050"/>
                </a:solidFill>
                <a:cs typeface="Arial" panose="020B0604020202020204" pitchFamily="34" charset="0"/>
              </a:rPr>
              <a:t>sound pressures around 80 dB SPL, the compressive nonlinearity extends the dynamic range and the </a:t>
            </a:r>
            <a:r>
              <a:rPr lang="en-US" altLang="cs-CZ" sz="1800" b="1" dirty="0">
                <a:solidFill>
                  <a:srgbClr val="00B050"/>
                </a:solidFill>
                <a:cs typeface="Arial" panose="020B0604020202020204" pitchFamily="34" charset="0"/>
              </a:rPr>
              <a:t>response</a:t>
            </a:r>
            <a:r>
              <a:rPr lang="en-US" altLang="cs-CZ" sz="1800" dirty="0">
                <a:solidFill>
                  <a:srgbClr val="00B050"/>
                </a:solidFill>
                <a:cs typeface="Arial" panose="020B0604020202020204" pitchFamily="34" charset="0"/>
              </a:rPr>
              <a:t> (resonance) profile spans greater parts of cochlear distance than for sounds of lower sound pressure. </a:t>
            </a:r>
            <a:r>
              <a:rPr lang="en-US" altLang="cs-CZ" sz="1800" dirty="0" smtClean="0">
                <a:solidFill>
                  <a:srgbClr val="00B050"/>
                </a:solidFill>
                <a:cs typeface="Arial" panose="020B0604020202020204" pitchFamily="34" charset="0"/>
              </a:rPr>
              <a:t>X-</a:t>
            </a:r>
            <a:r>
              <a:rPr lang="en-US" altLang="cs-CZ" sz="1800" dirty="0" smtClean="0">
                <a:solidFill>
                  <a:srgbClr val="00B050"/>
                </a:solidFill>
                <a:cs typeface="Arial" panose="020B0604020202020204" pitchFamily="34" charset="0"/>
              </a:rPr>
              <a:t>axis </a:t>
            </a:r>
            <a:r>
              <a:rPr lang="en-US" altLang="cs-CZ" sz="1800" dirty="0">
                <a:solidFill>
                  <a:srgbClr val="00B050"/>
                </a:solidFill>
                <a:cs typeface="Arial" panose="020B0604020202020204" pitchFamily="34" charset="0"/>
              </a:rPr>
              <a:t>shows basilar membrane displacement in millimeters, green is the traveling wave and blue is the envelope of the </a:t>
            </a:r>
            <a:r>
              <a:rPr lang="cs-CZ" altLang="cs-CZ" sz="1800" dirty="0">
                <a:solidFill>
                  <a:srgbClr val="00B050"/>
                </a:solidFill>
                <a:cs typeface="Arial" panose="020B0604020202020204" pitchFamily="34" charset="0"/>
              </a:rPr>
              <a:t>basilar membrane </a:t>
            </a:r>
            <a:r>
              <a:rPr lang="en-US" altLang="cs-CZ" sz="1800" dirty="0">
                <a:solidFill>
                  <a:srgbClr val="00B050"/>
                </a:solidFill>
                <a:cs typeface="Arial" panose="020B0604020202020204" pitchFamily="34" charset="0"/>
              </a:rPr>
              <a:t>displacements. </a:t>
            </a:r>
            <a:endParaRPr lang="cs-CZ" altLang="cs-CZ" sz="1800" dirty="0">
              <a:solidFill>
                <a:srgbClr val="00B050"/>
              </a:solidFill>
              <a:cs typeface="Arial" panose="020B0604020202020204" pitchFamily="34" charset="0"/>
            </a:endParaRPr>
          </a:p>
        </p:txBody>
      </p:sp>
      <p:grpSp>
        <p:nvGrpSpPr>
          <p:cNvPr id="22533" name="Group 22"/>
          <p:cNvGrpSpPr>
            <a:grpSpLocks noChangeAspect="1"/>
          </p:cNvGrpSpPr>
          <p:nvPr/>
        </p:nvGrpSpPr>
        <p:grpSpPr bwMode="auto">
          <a:xfrm>
            <a:off x="-685800" y="-4572000"/>
            <a:ext cx="10287000" cy="7239000"/>
            <a:chOff x="11460" y="5852"/>
            <a:chExt cx="7768" cy="5466"/>
          </a:xfrm>
        </p:grpSpPr>
        <p:sp>
          <p:nvSpPr>
            <p:cNvPr id="22536" name="AutoShape 21"/>
            <p:cNvSpPr>
              <a:spLocks noChangeAspect="1" noChangeArrowheads="1" noTextEdit="1"/>
            </p:cNvSpPr>
            <p:nvPr/>
          </p:nvSpPr>
          <p:spPr bwMode="auto">
            <a:xfrm>
              <a:off x="11460" y="5852"/>
              <a:ext cx="7740" cy="544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grpSp>
          <p:nvGrpSpPr>
            <p:cNvPr id="22537" name="Group 223"/>
            <p:cNvGrpSpPr>
              <a:grpSpLocks/>
            </p:cNvGrpSpPr>
            <p:nvPr/>
          </p:nvGrpSpPr>
          <p:grpSpPr bwMode="auto">
            <a:xfrm>
              <a:off x="11460" y="5852"/>
              <a:ext cx="7768" cy="5466"/>
              <a:chOff x="11460" y="5852"/>
              <a:chExt cx="7768" cy="5466"/>
            </a:xfrm>
          </p:grpSpPr>
          <p:sp>
            <p:nvSpPr>
              <p:cNvPr id="22739" name="Rectangle 23"/>
              <p:cNvSpPr>
                <a:spLocks noChangeArrowheads="1"/>
              </p:cNvSpPr>
              <p:nvPr/>
            </p:nvSpPr>
            <p:spPr bwMode="auto">
              <a:xfrm>
                <a:off x="11460" y="5852"/>
                <a:ext cx="7768" cy="5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2800"/>
              </a:p>
            </p:txBody>
          </p:sp>
          <p:sp>
            <p:nvSpPr>
              <p:cNvPr id="22740" name="Rectangle 24"/>
              <p:cNvSpPr>
                <a:spLocks noChangeArrowheads="1"/>
              </p:cNvSpPr>
              <p:nvPr/>
            </p:nvSpPr>
            <p:spPr bwMode="auto">
              <a:xfrm>
                <a:off x="12469" y="6409"/>
                <a:ext cx="5998" cy="102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2800"/>
              </a:p>
            </p:txBody>
          </p:sp>
          <p:sp>
            <p:nvSpPr>
              <p:cNvPr id="22741" name="Rectangle 25"/>
              <p:cNvSpPr>
                <a:spLocks noChangeArrowheads="1"/>
              </p:cNvSpPr>
              <p:nvPr/>
            </p:nvSpPr>
            <p:spPr bwMode="auto">
              <a:xfrm>
                <a:off x="12469" y="6409"/>
                <a:ext cx="5998" cy="1023"/>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alpha val="0"/>
                      </a:srgbClr>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2800"/>
              </a:p>
            </p:txBody>
          </p:sp>
          <p:sp>
            <p:nvSpPr>
              <p:cNvPr id="22742" name="Freeform 26"/>
              <p:cNvSpPr>
                <a:spLocks/>
              </p:cNvSpPr>
              <p:nvPr/>
            </p:nvSpPr>
            <p:spPr bwMode="auto">
              <a:xfrm>
                <a:off x="12469"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43" name="Freeform 27"/>
              <p:cNvSpPr>
                <a:spLocks/>
              </p:cNvSpPr>
              <p:nvPr/>
            </p:nvSpPr>
            <p:spPr bwMode="auto">
              <a:xfrm>
                <a:off x="13326"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44" name="Freeform 28"/>
              <p:cNvSpPr>
                <a:spLocks/>
              </p:cNvSpPr>
              <p:nvPr/>
            </p:nvSpPr>
            <p:spPr bwMode="auto">
              <a:xfrm>
                <a:off x="14183"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45" name="Freeform 29"/>
              <p:cNvSpPr>
                <a:spLocks/>
              </p:cNvSpPr>
              <p:nvPr/>
            </p:nvSpPr>
            <p:spPr bwMode="auto">
              <a:xfrm>
                <a:off x="15040"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46" name="Freeform 30"/>
              <p:cNvSpPr>
                <a:spLocks/>
              </p:cNvSpPr>
              <p:nvPr/>
            </p:nvSpPr>
            <p:spPr bwMode="auto">
              <a:xfrm>
                <a:off x="1589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47" name="Freeform 31"/>
              <p:cNvSpPr>
                <a:spLocks/>
              </p:cNvSpPr>
              <p:nvPr/>
            </p:nvSpPr>
            <p:spPr bwMode="auto">
              <a:xfrm>
                <a:off x="16754"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48" name="Freeform 32"/>
              <p:cNvSpPr>
                <a:spLocks/>
              </p:cNvSpPr>
              <p:nvPr/>
            </p:nvSpPr>
            <p:spPr bwMode="auto">
              <a:xfrm>
                <a:off x="17611"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49" name="Freeform 33"/>
              <p:cNvSpPr>
                <a:spLocks/>
              </p:cNvSpPr>
              <p:nvPr/>
            </p:nvSpPr>
            <p:spPr bwMode="auto">
              <a:xfrm>
                <a:off x="1846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50" name="Freeform 34"/>
              <p:cNvSpPr>
                <a:spLocks/>
              </p:cNvSpPr>
              <p:nvPr/>
            </p:nvSpPr>
            <p:spPr bwMode="auto">
              <a:xfrm>
                <a:off x="12469" y="7432"/>
                <a:ext cx="5998" cy="1"/>
              </a:xfrm>
              <a:custGeom>
                <a:avLst/>
                <a:gdLst>
                  <a:gd name="T0" fmla="*/ 0 w 434"/>
                  <a:gd name="T1" fmla="*/ 0 h 1"/>
                  <a:gd name="T2" fmla="*/ 15832758 w 434"/>
                  <a:gd name="T3" fmla="*/ 0 h 1"/>
                  <a:gd name="T4" fmla="*/ 15832758 w 434"/>
                  <a:gd name="T5" fmla="*/ 0 h 1"/>
                  <a:gd name="T6" fmla="*/ 0 60000 65536"/>
                  <a:gd name="T7" fmla="*/ 0 60000 65536"/>
                  <a:gd name="T8" fmla="*/ 0 60000 65536"/>
                </a:gdLst>
                <a:ahLst/>
                <a:cxnLst>
                  <a:cxn ang="T6">
                    <a:pos x="T0" y="T1"/>
                  </a:cxn>
                  <a:cxn ang="T7">
                    <a:pos x="T2" y="T3"/>
                  </a:cxn>
                  <a:cxn ang="T8">
                    <a:pos x="T4" y="T5"/>
                  </a:cxn>
                </a:cxnLst>
                <a:rect l="0" t="0" r="r" b="b"/>
                <a:pathLst>
                  <a:path w="434" h="1">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51" name="Freeform 35"/>
              <p:cNvSpPr>
                <a:spLocks/>
              </p:cNvSpPr>
              <p:nvPr/>
            </p:nvSpPr>
            <p:spPr bwMode="auto">
              <a:xfrm>
                <a:off x="12469" y="6914"/>
                <a:ext cx="5998" cy="1"/>
              </a:xfrm>
              <a:custGeom>
                <a:avLst/>
                <a:gdLst>
                  <a:gd name="T0" fmla="*/ 0 w 434"/>
                  <a:gd name="T1" fmla="*/ 0 h 1"/>
                  <a:gd name="T2" fmla="*/ 15832758 w 434"/>
                  <a:gd name="T3" fmla="*/ 0 h 1"/>
                  <a:gd name="T4" fmla="*/ 15832758 w 434"/>
                  <a:gd name="T5" fmla="*/ 0 h 1"/>
                  <a:gd name="T6" fmla="*/ 0 60000 65536"/>
                  <a:gd name="T7" fmla="*/ 0 60000 65536"/>
                  <a:gd name="T8" fmla="*/ 0 60000 65536"/>
                </a:gdLst>
                <a:ahLst/>
                <a:cxnLst>
                  <a:cxn ang="T6">
                    <a:pos x="T0" y="T1"/>
                  </a:cxn>
                  <a:cxn ang="T7">
                    <a:pos x="T2" y="T3"/>
                  </a:cxn>
                  <a:cxn ang="T8">
                    <a:pos x="T4" y="T5"/>
                  </a:cxn>
                </a:cxnLst>
                <a:rect l="0" t="0" r="r" b="b"/>
                <a:pathLst>
                  <a:path w="434" h="1">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52" name="Freeform 36"/>
              <p:cNvSpPr>
                <a:spLocks/>
              </p:cNvSpPr>
              <p:nvPr/>
            </p:nvSpPr>
            <p:spPr bwMode="auto">
              <a:xfrm>
                <a:off x="12469" y="6409"/>
                <a:ext cx="5998" cy="1"/>
              </a:xfrm>
              <a:custGeom>
                <a:avLst/>
                <a:gdLst>
                  <a:gd name="T0" fmla="*/ 0 w 434"/>
                  <a:gd name="T1" fmla="*/ 0 h 1"/>
                  <a:gd name="T2" fmla="*/ 15832758 w 434"/>
                  <a:gd name="T3" fmla="*/ 0 h 1"/>
                  <a:gd name="T4" fmla="*/ 15832758 w 434"/>
                  <a:gd name="T5" fmla="*/ 0 h 1"/>
                  <a:gd name="T6" fmla="*/ 0 60000 65536"/>
                  <a:gd name="T7" fmla="*/ 0 60000 65536"/>
                  <a:gd name="T8" fmla="*/ 0 60000 65536"/>
                </a:gdLst>
                <a:ahLst/>
                <a:cxnLst>
                  <a:cxn ang="T6">
                    <a:pos x="T0" y="T1"/>
                  </a:cxn>
                  <a:cxn ang="T7">
                    <a:pos x="T2" y="T3"/>
                  </a:cxn>
                  <a:cxn ang="T8">
                    <a:pos x="T4" y="T5"/>
                  </a:cxn>
                </a:cxnLst>
                <a:rect l="0" t="0" r="r" b="b"/>
                <a:pathLst>
                  <a:path w="434" h="1">
                    <a:moveTo>
                      <a:pt x="0" y="0"/>
                    </a:moveTo>
                    <a:lnTo>
                      <a:pt x="434"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53" name="Line 37"/>
              <p:cNvSpPr>
                <a:spLocks noChangeShapeType="1"/>
              </p:cNvSpPr>
              <p:nvPr/>
            </p:nvSpPr>
            <p:spPr bwMode="auto">
              <a:xfrm>
                <a:off x="12469" y="6409"/>
                <a:ext cx="59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54" name="Freeform 38"/>
              <p:cNvSpPr>
                <a:spLocks/>
              </p:cNvSpPr>
              <p:nvPr/>
            </p:nvSpPr>
            <p:spPr bwMode="auto">
              <a:xfrm>
                <a:off x="12469" y="6409"/>
                <a:ext cx="5998" cy="1023"/>
              </a:xfrm>
              <a:custGeom>
                <a:avLst/>
                <a:gdLst>
                  <a:gd name="T0" fmla="*/ 0 w 434"/>
                  <a:gd name="T1" fmla="*/ 2221334 h 79"/>
                  <a:gd name="T2" fmla="*/ 15832758 w 434"/>
                  <a:gd name="T3" fmla="*/ 2221334 h 79"/>
                  <a:gd name="T4" fmla="*/ 15832758 w 434"/>
                  <a:gd name="T5" fmla="*/ 0 h 79"/>
                  <a:gd name="T6" fmla="*/ 0 60000 65536"/>
                  <a:gd name="T7" fmla="*/ 0 60000 65536"/>
                  <a:gd name="T8" fmla="*/ 0 60000 65536"/>
                </a:gdLst>
                <a:ahLst/>
                <a:cxnLst>
                  <a:cxn ang="T6">
                    <a:pos x="T0" y="T1"/>
                  </a:cxn>
                  <a:cxn ang="T7">
                    <a:pos x="T2" y="T3"/>
                  </a:cxn>
                  <a:cxn ang="T8">
                    <a:pos x="T4" y="T5"/>
                  </a:cxn>
                </a:cxnLst>
                <a:rect l="0" t="0" r="r" b="b"/>
                <a:pathLst>
                  <a:path w="434" h="79">
                    <a:moveTo>
                      <a:pt x="0" y="79"/>
                    </a:moveTo>
                    <a:lnTo>
                      <a:pt x="434" y="79"/>
                    </a:lnTo>
                    <a:lnTo>
                      <a:pt x="4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55" name="Line 39"/>
              <p:cNvSpPr>
                <a:spLocks noChangeShapeType="1"/>
              </p:cNvSpPr>
              <p:nvPr/>
            </p:nvSpPr>
            <p:spPr bwMode="auto">
              <a:xfrm flipV="1">
                <a:off x="12469" y="6409"/>
                <a:ext cx="1" cy="10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56" name="Line 40"/>
              <p:cNvSpPr>
                <a:spLocks noChangeShapeType="1"/>
              </p:cNvSpPr>
              <p:nvPr/>
            </p:nvSpPr>
            <p:spPr bwMode="auto">
              <a:xfrm>
                <a:off x="12469" y="7432"/>
                <a:ext cx="59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57" name="Line 41"/>
              <p:cNvSpPr>
                <a:spLocks noChangeShapeType="1"/>
              </p:cNvSpPr>
              <p:nvPr/>
            </p:nvSpPr>
            <p:spPr bwMode="auto">
              <a:xfrm flipV="1">
                <a:off x="12469" y="6409"/>
                <a:ext cx="1" cy="10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58" name="Line 42"/>
              <p:cNvSpPr>
                <a:spLocks noChangeShapeType="1"/>
              </p:cNvSpPr>
              <p:nvPr/>
            </p:nvSpPr>
            <p:spPr bwMode="auto">
              <a:xfrm flipV="1">
                <a:off x="12469" y="7367"/>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59" name="Line 43"/>
              <p:cNvSpPr>
                <a:spLocks noChangeShapeType="1"/>
              </p:cNvSpPr>
              <p:nvPr/>
            </p:nvSpPr>
            <p:spPr bwMode="auto">
              <a:xfrm>
                <a:off x="12469" y="6409"/>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60" name="Rectangle 44"/>
              <p:cNvSpPr>
                <a:spLocks noChangeArrowheads="1"/>
              </p:cNvSpPr>
              <p:nvPr/>
            </p:nvSpPr>
            <p:spPr bwMode="auto">
              <a:xfrm>
                <a:off x="12317" y="7471"/>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-35</a:t>
                </a:r>
                <a:endParaRPr lang="en-US" altLang="cs-CZ" sz="2800"/>
              </a:p>
            </p:txBody>
          </p:sp>
          <p:sp>
            <p:nvSpPr>
              <p:cNvPr id="22761" name="Freeform 45"/>
              <p:cNvSpPr>
                <a:spLocks/>
              </p:cNvSpPr>
              <p:nvPr/>
            </p:nvSpPr>
            <p:spPr bwMode="auto">
              <a:xfrm>
                <a:off x="12635"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62" name="Freeform 46"/>
              <p:cNvSpPr>
                <a:spLocks/>
              </p:cNvSpPr>
              <p:nvPr/>
            </p:nvSpPr>
            <p:spPr bwMode="auto">
              <a:xfrm>
                <a:off x="12801"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63" name="Freeform 47"/>
              <p:cNvSpPr>
                <a:spLocks/>
              </p:cNvSpPr>
              <p:nvPr/>
            </p:nvSpPr>
            <p:spPr bwMode="auto">
              <a:xfrm>
                <a:off x="12980"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64" name="Freeform 48"/>
              <p:cNvSpPr>
                <a:spLocks/>
              </p:cNvSpPr>
              <p:nvPr/>
            </p:nvSpPr>
            <p:spPr bwMode="auto">
              <a:xfrm>
                <a:off x="13146"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65" name="Freeform 49"/>
              <p:cNvSpPr>
                <a:spLocks/>
              </p:cNvSpPr>
              <p:nvPr/>
            </p:nvSpPr>
            <p:spPr bwMode="auto">
              <a:xfrm>
                <a:off x="13326"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66" name="Freeform 50"/>
              <p:cNvSpPr>
                <a:spLocks/>
              </p:cNvSpPr>
              <p:nvPr/>
            </p:nvSpPr>
            <p:spPr bwMode="auto">
              <a:xfrm>
                <a:off x="13326"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67" name="Freeform 51"/>
              <p:cNvSpPr>
                <a:spLocks/>
              </p:cNvSpPr>
              <p:nvPr/>
            </p:nvSpPr>
            <p:spPr bwMode="auto">
              <a:xfrm>
                <a:off x="13326"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68" name="Freeform 52"/>
              <p:cNvSpPr>
                <a:spLocks/>
              </p:cNvSpPr>
              <p:nvPr/>
            </p:nvSpPr>
            <p:spPr bwMode="auto">
              <a:xfrm>
                <a:off x="13326"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69" name="Freeform 53"/>
              <p:cNvSpPr>
                <a:spLocks/>
              </p:cNvSpPr>
              <p:nvPr/>
            </p:nvSpPr>
            <p:spPr bwMode="auto">
              <a:xfrm>
                <a:off x="13326"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70" name="Line 54"/>
              <p:cNvSpPr>
                <a:spLocks noChangeShapeType="1"/>
              </p:cNvSpPr>
              <p:nvPr/>
            </p:nvSpPr>
            <p:spPr bwMode="auto">
              <a:xfrm flipV="1">
                <a:off x="13326" y="7367"/>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71" name="Line 55"/>
              <p:cNvSpPr>
                <a:spLocks noChangeShapeType="1"/>
              </p:cNvSpPr>
              <p:nvPr/>
            </p:nvSpPr>
            <p:spPr bwMode="auto">
              <a:xfrm>
                <a:off x="13326" y="6409"/>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72" name="Rectangle 56"/>
              <p:cNvSpPr>
                <a:spLocks noChangeArrowheads="1"/>
              </p:cNvSpPr>
              <p:nvPr/>
            </p:nvSpPr>
            <p:spPr bwMode="auto">
              <a:xfrm>
                <a:off x="13174" y="7471"/>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-30</a:t>
                </a:r>
                <a:endParaRPr lang="en-US" altLang="cs-CZ" sz="2800"/>
              </a:p>
            </p:txBody>
          </p:sp>
          <p:sp>
            <p:nvSpPr>
              <p:cNvPr id="22773" name="Freeform 57"/>
              <p:cNvSpPr>
                <a:spLocks/>
              </p:cNvSpPr>
              <p:nvPr/>
            </p:nvSpPr>
            <p:spPr bwMode="auto">
              <a:xfrm>
                <a:off x="13492"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74" name="Freeform 58"/>
              <p:cNvSpPr>
                <a:spLocks/>
              </p:cNvSpPr>
              <p:nvPr/>
            </p:nvSpPr>
            <p:spPr bwMode="auto">
              <a:xfrm>
                <a:off x="13658"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75" name="Freeform 59"/>
              <p:cNvSpPr>
                <a:spLocks/>
              </p:cNvSpPr>
              <p:nvPr/>
            </p:nvSpPr>
            <p:spPr bwMode="auto">
              <a:xfrm>
                <a:off x="1383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76" name="Freeform 60"/>
              <p:cNvSpPr>
                <a:spLocks/>
              </p:cNvSpPr>
              <p:nvPr/>
            </p:nvSpPr>
            <p:spPr bwMode="auto">
              <a:xfrm>
                <a:off x="14003"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77" name="Freeform 61"/>
              <p:cNvSpPr>
                <a:spLocks/>
              </p:cNvSpPr>
              <p:nvPr/>
            </p:nvSpPr>
            <p:spPr bwMode="auto">
              <a:xfrm>
                <a:off x="14183"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78" name="Freeform 62"/>
              <p:cNvSpPr>
                <a:spLocks/>
              </p:cNvSpPr>
              <p:nvPr/>
            </p:nvSpPr>
            <p:spPr bwMode="auto">
              <a:xfrm>
                <a:off x="14183"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79" name="Freeform 63"/>
              <p:cNvSpPr>
                <a:spLocks/>
              </p:cNvSpPr>
              <p:nvPr/>
            </p:nvSpPr>
            <p:spPr bwMode="auto">
              <a:xfrm>
                <a:off x="14183"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80" name="Freeform 64"/>
              <p:cNvSpPr>
                <a:spLocks/>
              </p:cNvSpPr>
              <p:nvPr/>
            </p:nvSpPr>
            <p:spPr bwMode="auto">
              <a:xfrm>
                <a:off x="14183"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81" name="Freeform 65"/>
              <p:cNvSpPr>
                <a:spLocks/>
              </p:cNvSpPr>
              <p:nvPr/>
            </p:nvSpPr>
            <p:spPr bwMode="auto">
              <a:xfrm>
                <a:off x="14183"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82" name="Line 66"/>
              <p:cNvSpPr>
                <a:spLocks noChangeShapeType="1"/>
              </p:cNvSpPr>
              <p:nvPr/>
            </p:nvSpPr>
            <p:spPr bwMode="auto">
              <a:xfrm flipV="1">
                <a:off x="14183" y="7367"/>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83" name="Line 67"/>
              <p:cNvSpPr>
                <a:spLocks noChangeShapeType="1"/>
              </p:cNvSpPr>
              <p:nvPr/>
            </p:nvSpPr>
            <p:spPr bwMode="auto">
              <a:xfrm>
                <a:off x="14183" y="6409"/>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84" name="Rectangle 68"/>
              <p:cNvSpPr>
                <a:spLocks noChangeArrowheads="1"/>
              </p:cNvSpPr>
              <p:nvPr/>
            </p:nvSpPr>
            <p:spPr bwMode="auto">
              <a:xfrm>
                <a:off x="14031" y="7471"/>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-25</a:t>
                </a:r>
                <a:endParaRPr lang="en-US" altLang="cs-CZ" sz="2800"/>
              </a:p>
            </p:txBody>
          </p:sp>
          <p:sp>
            <p:nvSpPr>
              <p:cNvPr id="22785" name="Freeform 69"/>
              <p:cNvSpPr>
                <a:spLocks/>
              </p:cNvSpPr>
              <p:nvPr/>
            </p:nvSpPr>
            <p:spPr bwMode="auto">
              <a:xfrm>
                <a:off x="14349"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86" name="Freeform 70"/>
              <p:cNvSpPr>
                <a:spLocks/>
              </p:cNvSpPr>
              <p:nvPr/>
            </p:nvSpPr>
            <p:spPr bwMode="auto">
              <a:xfrm>
                <a:off x="14515"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87" name="Freeform 71"/>
              <p:cNvSpPr>
                <a:spLocks/>
              </p:cNvSpPr>
              <p:nvPr/>
            </p:nvSpPr>
            <p:spPr bwMode="auto">
              <a:xfrm>
                <a:off x="14694"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88" name="Freeform 72"/>
              <p:cNvSpPr>
                <a:spLocks/>
              </p:cNvSpPr>
              <p:nvPr/>
            </p:nvSpPr>
            <p:spPr bwMode="auto">
              <a:xfrm>
                <a:off x="14860"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89" name="Freeform 73"/>
              <p:cNvSpPr>
                <a:spLocks/>
              </p:cNvSpPr>
              <p:nvPr/>
            </p:nvSpPr>
            <p:spPr bwMode="auto">
              <a:xfrm>
                <a:off x="15040"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90" name="Freeform 74"/>
              <p:cNvSpPr>
                <a:spLocks/>
              </p:cNvSpPr>
              <p:nvPr/>
            </p:nvSpPr>
            <p:spPr bwMode="auto">
              <a:xfrm>
                <a:off x="15040"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91" name="Freeform 75"/>
              <p:cNvSpPr>
                <a:spLocks/>
              </p:cNvSpPr>
              <p:nvPr/>
            </p:nvSpPr>
            <p:spPr bwMode="auto">
              <a:xfrm>
                <a:off x="15040"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92" name="Freeform 76"/>
              <p:cNvSpPr>
                <a:spLocks/>
              </p:cNvSpPr>
              <p:nvPr/>
            </p:nvSpPr>
            <p:spPr bwMode="auto">
              <a:xfrm>
                <a:off x="15040"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93" name="Freeform 77"/>
              <p:cNvSpPr>
                <a:spLocks/>
              </p:cNvSpPr>
              <p:nvPr/>
            </p:nvSpPr>
            <p:spPr bwMode="auto">
              <a:xfrm>
                <a:off x="15040"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94" name="Line 78"/>
              <p:cNvSpPr>
                <a:spLocks noChangeShapeType="1"/>
              </p:cNvSpPr>
              <p:nvPr/>
            </p:nvSpPr>
            <p:spPr bwMode="auto">
              <a:xfrm flipV="1">
                <a:off x="15040" y="7367"/>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95" name="Line 79"/>
              <p:cNvSpPr>
                <a:spLocks noChangeShapeType="1"/>
              </p:cNvSpPr>
              <p:nvPr/>
            </p:nvSpPr>
            <p:spPr bwMode="auto">
              <a:xfrm>
                <a:off x="15040" y="6409"/>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96" name="Rectangle 80"/>
              <p:cNvSpPr>
                <a:spLocks noChangeArrowheads="1"/>
              </p:cNvSpPr>
              <p:nvPr/>
            </p:nvSpPr>
            <p:spPr bwMode="auto">
              <a:xfrm>
                <a:off x="14888" y="7471"/>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-20</a:t>
                </a:r>
                <a:endParaRPr lang="en-US" altLang="cs-CZ" sz="2800"/>
              </a:p>
            </p:txBody>
          </p:sp>
          <p:sp>
            <p:nvSpPr>
              <p:cNvPr id="22797" name="Freeform 81"/>
              <p:cNvSpPr>
                <a:spLocks/>
              </p:cNvSpPr>
              <p:nvPr/>
            </p:nvSpPr>
            <p:spPr bwMode="auto">
              <a:xfrm>
                <a:off x="15206"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98" name="Freeform 82"/>
              <p:cNvSpPr>
                <a:spLocks/>
              </p:cNvSpPr>
              <p:nvPr/>
            </p:nvSpPr>
            <p:spPr bwMode="auto">
              <a:xfrm>
                <a:off x="15371"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99" name="Freeform 83"/>
              <p:cNvSpPr>
                <a:spLocks/>
              </p:cNvSpPr>
              <p:nvPr/>
            </p:nvSpPr>
            <p:spPr bwMode="auto">
              <a:xfrm>
                <a:off x="15551"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00" name="Freeform 84"/>
              <p:cNvSpPr>
                <a:spLocks/>
              </p:cNvSpPr>
              <p:nvPr/>
            </p:nvSpPr>
            <p:spPr bwMode="auto">
              <a:xfrm>
                <a:off x="1571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01" name="Freeform 85"/>
              <p:cNvSpPr>
                <a:spLocks/>
              </p:cNvSpPr>
              <p:nvPr/>
            </p:nvSpPr>
            <p:spPr bwMode="auto">
              <a:xfrm>
                <a:off x="1589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02" name="Freeform 86"/>
              <p:cNvSpPr>
                <a:spLocks/>
              </p:cNvSpPr>
              <p:nvPr/>
            </p:nvSpPr>
            <p:spPr bwMode="auto">
              <a:xfrm>
                <a:off x="1589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03" name="Freeform 87"/>
              <p:cNvSpPr>
                <a:spLocks/>
              </p:cNvSpPr>
              <p:nvPr/>
            </p:nvSpPr>
            <p:spPr bwMode="auto">
              <a:xfrm>
                <a:off x="1589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04" name="Freeform 88"/>
              <p:cNvSpPr>
                <a:spLocks/>
              </p:cNvSpPr>
              <p:nvPr/>
            </p:nvSpPr>
            <p:spPr bwMode="auto">
              <a:xfrm>
                <a:off x="1589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05" name="Freeform 89"/>
              <p:cNvSpPr>
                <a:spLocks/>
              </p:cNvSpPr>
              <p:nvPr/>
            </p:nvSpPr>
            <p:spPr bwMode="auto">
              <a:xfrm>
                <a:off x="1589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06" name="Line 90"/>
              <p:cNvSpPr>
                <a:spLocks noChangeShapeType="1"/>
              </p:cNvSpPr>
              <p:nvPr/>
            </p:nvSpPr>
            <p:spPr bwMode="auto">
              <a:xfrm flipV="1">
                <a:off x="15897" y="7367"/>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07" name="Line 91"/>
              <p:cNvSpPr>
                <a:spLocks noChangeShapeType="1"/>
              </p:cNvSpPr>
              <p:nvPr/>
            </p:nvSpPr>
            <p:spPr bwMode="auto">
              <a:xfrm>
                <a:off x="15897" y="6409"/>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08" name="Rectangle 92"/>
              <p:cNvSpPr>
                <a:spLocks noChangeArrowheads="1"/>
              </p:cNvSpPr>
              <p:nvPr/>
            </p:nvSpPr>
            <p:spPr bwMode="auto">
              <a:xfrm>
                <a:off x="15745" y="7471"/>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-15</a:t>
                </a:r>
                <a:endParaRPr lang="en-US" altLang="cs-CZ" sz="2800"/>
              </a:p>
            </p:txBody>
          </p:sp>
          <p:sp>
            <p:nvSpPr>
              <p:cNvPr id="22809" name="Freeform 93"/>
              <p:cNvSpPr>
                <a:spLocks/>
              </p:cNvSpPr>
              <p:nvPr/>
            </p:nvSpPr>
            <p:spPr bwMode="auto">
              <a:xfrm>
                <a:off x="16063"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10" name="Freeform 94"/>
              <p:cNvSpPr>
                <a:spLocks/>
              </p:cNvSpPr>
              <p:nvPr/>
            </p:nvSpPr>
            <p:spPr bwMode="auto">
              <a:xfrm>
                <a:off x="16228"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11" name="Freeform 95"/>
              <p:cNvSpPr>
                <a:spLocks/>
              </p:cNvSpPr>
              <p:nvPr/>
            </p:nvSpPr>
            <p:spPr bwMode="auto">
              <a:xfrm>
                <a:off x="16408"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12" name="Freeform 96"/>
              <p:cNvSpPr>
                <a:spLocks/>
              </p:cNvSpPr>
              <p:nvPr/>
            </p:nvSpPr>
            <p:spPr bwMode="auto">
              <a:xfrm>
                <a:off x="16574"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13" name="Freeform 97"/>
              <p:cNvSpPr>
                <a:spLocks/>
              </p:cNvSpPr>
              <p:nvPr/>
            </p:nvSpPr>
            <p:spPr bwMode="auto">
              <a:xfrm>
                <a:off x="16754"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14" name="Freeform 98"/>
              <p:cNvSpPr>
                <a:spLocks/>
              </p:cNvSpPr>
              <p:nvPr/>
            </p:nvSpPr>
            <p:spPr bwMode="auto">
              <a:xfrm>
                <a:off x="16754"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15" name="Freeform 99"/>
              <p:cNvSpPr>
                <a:spLocks/>
              </p:cNvSpPr>
              <p:nvPr/>
            </p:nvSpPr>
            <p:spPr bwMode="auto">
              <a:xfrm>
                <a:off x="16754"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16" name="Freeform 100"/>
              <p:cNvSpPr>
                <a:spLocks/>
              </p:cNvSpPr>
              <p:nvPr/>
            </p:nvSpPr>
            <p:spPr bwMode="auto">
              <a:xfrm>
                <a:off x="16754"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17" name="Freeform 101"/>
              <p:cNvSpPr>
                <a:spLocks/>
              </p:cNvSpPr>
              <p:nvPr/>
            </p:nvSpPr>
            <p:spPr bwMode="auto">
              <a:xfrm>
                <a:off x="16754"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18" name="Line 102"/>
              <p:cNvSpPr>
                <a:spLocks noChangeShapeType="1"/>
              </p:cNvSpPr>
              <p:nvPr/>
            </p:nvSpPr>
            <p:spPr bwMode="auto">
              <a:xfrm flipV="1">
                <a:off x="16754" y="7367"/>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19" name="Line 103"/>
              <p:cNvSpPr>
                <a:spLocks noChangeShapeType="1"/>
              </p:cNvSpPr>
              <p:nvPr/>
            </p:nvSpPr>
            <p:spPr bwMode="auto">
              <a:xfrm>
                <a:off x="16754" y="6409"/>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20" name="Rectangle 104"/>
              <p:cNvSpPr>
                <a:spLocks noChangeArrowheads="1"/>
              </p:cNvSpPr>
              <p:nvPr/>
            </p:nvSpPr>
            <p:spPr bwMode="auto">
              <a:xfrm>
                <a:off x="16602" y="7471"/>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-10</a:t>
                </a:r>
                <a:endParaRPr lang="en-US" altLang="cs-CZ" sz="2800"/>
              </a:p>
            </p:txBody>
          </p:sp>
          <p:sp>
            <p:nvSpPr>
              <p:cNvPr id="22821" name="Freeform 105"/>
              <p:cNvSpPr>
                <a:spLocks/>
              </p:cNvSpPr>
              <p:nvPr/>
            </p:nvSpPr>
            <p:spPr bwMode="auto">
              <a:xfrm>
                <a:off x="16919"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22" name="Freeform 106"/>
              <p:cNvSpPr>
                <a:spLocks/>
              </p:cNvSpPr>
              <p:nvPr/>
            </p:nvSpPr>
            <p:spPr bwMode="auto">
              <a:xfrm>
                <a:off x="17085"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23" name="Freeform 107"/>
              <p:cNvSpPr>
                <a:spLocks/>
              </p:cNvSpPr>
              <p:nvPr/>
            </p:nvSpPr>
            <p:spPr bwMode="auto">
              <a:xfrm>
                <a:off x="17265"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24" name="Freeform 108"/>
              <p:cNvSpPr>
                <a:spLocks/>
              </p:cNvSpPr>
              <p:nvPr/>
            </p:nvSpPr>
            <p:spPr bwMode="auto">
              <a:xfrm>
                <a:off x="17431"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25" name="Freeform 109"/>
              <p:cNvSpPr>
                <a:spLocks/>
              </p:cNvSpPr>
              <p:nvPr/>
            </p:nvSpPr>
            <p:spPr bwMode="auto">
              <a:xfrm>
                <a:off x="17611"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26" name="Freeform 110"/>
              <p:cNvSpPr>
                <a:spLocks/>
              </p:cNvSpPr>
              <p:nvPr/>
            </p:nvSpPr>
            <p:spPr bwMode="auto">
              <a:xfrm>
                <a:off x="17611"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27" name="Freeform 111"/>
              <p:cNvSpPr>
                <a:spLocks/>
              </p:cNvSpPr>
              <p:nvPr/>
            </p:nvSpPr>
            <p:spPr bwMode="auto">
              <a:xfrm>
                <a:off x="17611"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28" name="Freeform 112"/>
              <p:cNvSpPr>
                <a:spLocks/>
              </p:cNvSpPr>
              <p:nvPr/>
            </p:nvSpPr>
            <p:spPr bwMode="auto">
              <a:xfrm>
                <a:off x="17611"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29" name="Freeform 113"/>
              <p:cNvSpPr>
                <a:spLocks/>
              </p:cNvSpPr>
              <p:nvPr/>
            </p:nvSpPr>
            <p:spPr bwMode="auto">
              <a:xfrm>
                <a:off x="17611"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30" name="Line 114"/>
              <p:cNvSpPr>
                <a:spLocks noChangeShapeType="1"/>
              </p:cNvSpPr>
              <p:nvPr/>
            </p:nvSpPr>
            <p:spPr bwMode="auto">
              <a:xfrm flipV="1">
                <a:off x="17611" y="7367"/>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31" name="Line 115"/>
              <p:cNvSpPr>
                <a:spLocks noChangeShapeType="1"/>
              </p:cNvSpPr>
              <p:nvPr/>
            </p:nvSpPr>
            <p:spPr bwMode="auto">
              <a:xfrm>
                <a:off x="17611" y="6409"/>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32" name="Rectangle 116"/>
              <p:cNvSpPr>
                <a:spLocks noChangeArrowheads="1"/>
              </p:cNvSpPr>
              <p:nvPr/>
            </p:nvSpPr>
            <p:spPr bwMode="auto">
              <a:xfrm>
                <a:off x="17514" y="7471"/>
                <a:ext cx="149"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-5</a:t>
                </a:r>
                <a:endParaRPr lang="en-US" altLang="cs-CZ" sz="2800"/>
              </a:p>
            </p:txBody>
          </p:sp>
          <p:sp>
            <p:nvSpPr>
              <p:cNvPr id="22833" name="Freeform 117"/>
              <p:cNvSpPr>
                <a:spLocks/>
              </p:cNvSpPr>
              <p:nvPr/>
            </p:nvSpPr>
            <p:spPr bwMode="auto">
              <a:xfrm>
                <a:off x="17776"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34" name="Freeform 118"/>
              <p:cNvSpPr>
                <a:spLocks/>
              </p:cNvSpPr>
              <p:nvPr/>
            </p:nvSpPr>
            <p:spPr bwMode="auto">
              <a:xfrm>
                <a:off x="17942"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35" name="Freeform 119"/>
              <p:cNvSpPr>
                <a:spLocks/>
              </p:cNvSpPr>
              <p:nvPr/>
            </p:nvSpPr>
            <p:spPr bwMode="auto">
              <a:xfrm>
                <a:off x="18122"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36" name="Freeform 120"/>
              <p:cNvSpPr>
                <a:spLocks/>
              </p:cNvSpPr>
              <p:nvPr/>
            </p:nvSpPr>
            <p:spPr bwMode="auto">
              <a:xfrm>
                <a:off x="18288"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37" name="Freeform 121"/>
              <p:cNvSpPr>
                <a:spLocks/>
              </p:cNvSpPr>
              <p:nvPr/>
            </p:nvSpPr>
            <p:spPr bwMode="auto">
              <a:xfrm>
                <a:off x="1846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38" name="Freeform 122"/>
              <p:cNvSpPr>
                <a:spLocks/>
              </p:cNvSpPr>
              <p:nvPr/>
            </p:nvSpPr>
            <p:spPr bwMode="auto">
              <a:xfrm>
                <a:off x="1846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39" name="Freeform 123"/>
              <p:cNvSpPr>
                <a:spLocks/>
              </p:cNvSpPr>
              <p:nvPr/>
            </p:nvSpPr>
            <p:spPr bwMode="auto">
              <a:xfrm>
                <a:off x="1846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40" name="Freeform 124"/>
              <p:cNvSpPr>
                <a:spLocks/>
              </p:cNvSpPr>
              <p:nvPr/>
            </p:nvSpPr>
            <p:spPr bwMode="auto">
              <a:xfrm>
                <a:off x="1846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41" name="Freeform 125"/>
              <p:cNvSpPr>
                <a:spLocks/>
              </p:cNvSpPr>
              <p:nvPr/>
            </p:nvSpPr>
            <p:spPr bwMode="auto">
              <a:xfrm>
                <a:off x="18467" y="6409"/>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42" name="Line 126"/>
              <p:cNvSpPr>
                <a:spLocks noChangeShapeType="1"/>
              </p:cNvSpPr>
              <p:nvPr/>
            </p:nvSpPr>
            <p:spPr bwMode="auto">
              <a:xfrm flipV="1">
                <a:off x="18467" y="7367"/>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43" name="Line 127"/>
              <p:cNvSpPr>
                <a:spLocks noChangeShapeType="1"/>
              </p:cNvSpPr>
              <p:nvPr/>
            </p:nvSpPr>
            <p:spPr bwMode="auto">
              <a:xfrm>
                <a:off x="18467" y="6409"/>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44" name="Rectangle 128"/>
              <p:cNvSpPr>
                <a:spLocks noChangeArrowheads="1"/>
              </p:cNvSpPr>
              <p:nvPr/>
            </p:nvSpPr>
            <p:spPr bwMode="auto">
              <a:xfrm>
                <a:off x="18426" y="7471"/>
                <a:ext cx="93"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0</a:t>
                </a:r>
                <a:endParaRPr lang="en-US" altLang="cs-CZ" sz="2800"/>
              </a:p>
            </p:txBody>
          </p:sp>
          <p:sp>
            <p:nvSpPr>
              <p:cNvPr id="22845" name="Line 129"/>
              <p:cNvSpPr>
                <a:spLocks noChangeShapeType="1"/>
              </p:cNvSpPr>
              <p:nvPr/>
            </p:nvSpPr>
            <p:spPr bwMode="auto">
              <a:xfrm>
                <a:off x="12469" y="7432"/>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46" name="Line 130"/>
              <p:cNvSpPr>
                <a:spLocks noChangeShapeType="1"/>
              </p:cNvSpPr>
              <p:nvPr/>
            </p:nvSpPr>
            <p:spPr bwMode="auto">
              <a:xfrm flipH="1">
                <a:off x="18398" y="7432"/>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47" name="Rectangle 131"/>
              <p:cNvSpPr>
                <a:spLocks noChangeArrowheads="1"/>
              </p:cNvSpPr>
              <p:nvPr/>
            </p:nvSpPr>
            <p:spPr bwMode="auto">
              <a:xfrm>
                <a:off x="12262" y="7329"/>
                <a:ext cx="149"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-2</a:t>
                </a:r>
                <a:endParaRPr lang="en-US" altLang="cs-CZ" sz="2800"/>
              </a:p>
            </p:txBody>
          </p:sp>
          <p:sp>
            <p:nvSpPr>
              <p:cNvPr id="22848" name="Line 132"/>
              <p:cNvSpPr>
                <a:spLocks noChangeShapeType="1"/>
              </p:cNvSpPr>
              <p:nvPr/>
            </p:nvSpPr>
            <p:spPr bwMode="auto">
              <a:xfrm>
                <a:off x="12469" y="6914"/>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49" name="Line 133"/>
              <p:cNvSpPr>
                <a:spLocks noChangeShapeType="1"/>
              </p:cNvSpPr>
              <p:nvPr/>
            </p:nvSpPr>
            <p:spPr bwMode="auto">
              <a:xfrm flipH="1">
                <a:off x="18398" y="691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50" name="Rectangle 134"/>
              <p:cNvSpPr>
                <a:spLocks noChangeArrowheads="1"/>
              </p:cNvSpPr>
              <p:nvPr/>
            </p:nvSpPr>
            <p:spPr bwMode="auto">
              <a:xfrm>
                <a:off x="12317" y="6810"/>
                <a:ext cx="93"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0</a:t>
                </a:r>
                <a:endParaRPr lang="en-US" altLang="cs-CZ" sz="2800"/>
              </a:p>
            </p:txBody>
          </p:sp>
          <p:sp>
            <p:nvSpPr>
              <p:cNvPr id="22851" name="Line 135"/>
              <p:cNvSpPr>
                <a:spLocks noChangeShapeType="1"/>
              </p:cNvSpPr>
              <p:nvPr/>
            </p:nvSpPr>
            <p:spPr bwMode="auto">
              <a:xfrm>
                <a:off x="12469" y="6409"/>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52" name="Line 136"/>
              <p:cNvSpPr>
                <a:spLocks noChangeShapeType="1"/>
              </p:cNvSpPr>
              <p:nvPr/>
            </p:nvSpPr>
            <p:spPr bwMode="auto">
              <a:xfrm flipH="1">
                <a:off x="18398" y="6409"/>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53" name="Rectangle 137"/>
              <p:cNvSpPr>
                <a:spLocks noChangeArrowheads="1"/>
              </p:cNvSpPr>
              <p:nvPr/>
            </p:nvSpPr>
            <p:spPr bwMode="auto">
              <a:xfrm>
                <a:off x="12317" y="6305"/>
                <a:ext cx="93"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2</a:t>
                </a:r>
                <a:endParaRPr lang="en-US" altLang="cs-CZ" sz="2800"/>
              </a:p>
            </p:txBody>
          </p:sp>
          <p:sp>
            <p:nvSpPr>
              <p:cNvPr id="22854" name="Rectangle 138"/>
              <p:cNvSpPr>
                <a:spLocks noChangeArrowheads="1"/>
              </p:cNvSpPr>
              <p:nvPr/>
            </p:nvSpPr>
            <p:spPr bwMode="auto">
              <a:xfrm>
                <a:off x="12469" y="6163"/>
                <a:ext cx="317"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x 10</a:t>
                </a:r>
                <a:endParaRPr lang="en-US" altLang="cs-CZ" sz="2800"/>
              </a:p>
            </p:txBody>
          </p:sp>
          <p:sp>
            <p:nvSpPr>
              <p:cNvPr id="22855" name="Rectangle 139"/>
              <p:cNvSpPr>
                <a:spLocks noChangeArrowheads="1"/>
              </p:cNvSpPr>
              <p:nvPr/>
            </p:nvSpPr>
            <p:spPr bwMode="auto">
              <a:xfrm>
                <a:off x="12815" y="6098"/>
                <a:ext cx="107" cy="144"/>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1500">
                    <a:solidFill>
                      <a:srgbClr val="000000"/>
                    </a:solidFill>
                    <a:latin typeface="Helvetica" panose="020B0604020202020204" pitchFamily="34" charset="0"/>
                  </a:rPr>
                  <a:t>-3</a:t>
                </a:r>
                <a:endParaRPr lang="en-US" altLang="cs-CZ" sz="2800"/>
              </a:p>
            </p:txBody>
          </p:sp>
          <p:sp>
            <p:nvSpPr>
              <p:cNvPr id="22856" name="Line 140"/>
              <p:cNvSpPr>
                <a:spLocks noChangeShapeType="1"/>
              </p:cNvSpPr>
              <p:nvPr/>
            </p:nvSpPr>
            <p:spPr bwMode="auto">
              <a:xfrm>
                <a:off x="12469" y="6409"/>
                <a:ext cx="59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57" name="Freeform 141"/>
              <p:cNvSpPr>
                <a:spLocks/>
              </p:cNvSpPr>
              <p:nvPr/>
            </p:nvSpPr>
            <p:spPr bwMode="auto">
              <a:xfrm>
                <a:off x="12469" y="6409"/>
                <a:ext cx="5998" cy="1023"/>
              </a:xfrm>
              <a:custGeom>
                <a:avLst/>
                <a:gdLst>
                  <a:gd name="T0" fmla="*/ 0 w 434"/>
                  <a:gd name="T1" fmla="*/ 2221334 h 79"/>
                  <a:gd name="T2" fmla="*/ 15832758 w 434"/>
                  <a:gd name="T3" fmla="*/ 2221334 h 79"/>
                  <a:gd name="T4" fmla="*/ 15832758 w 434"/>
                  <a:gd name="T5" fmla="*/ 0 h 79"/>
                  <a:gd name="T6" fmla="*/ 0 60000 65536"/>
                  <a:gd name="T7" fmla="*/ 0 60000 65536"/>
                  <a:gd name="T8" fmla="*/ 0 60000 65536"/>
                </a:gdLst>
                <a:ahLst/>
                <a:cxnLst>
                  <a:cxn ang="T6">
                    <a:pos x="T0" y="T1"/>
                  </a:cxn>
                  <a:cxn ang="T7">
                    <a:pos x="T2" y="T3"/>
                  </a:cxn>
                  <a:cxn ang="T8">
                    <a:pos x="T4" y="T5"/>
                  </a:cxn>
                </a:cxnLst>
                <a:rect l="0" t="0" r="r" b="b"/>
                <a:pathLst>
                  <a:path w="434" h="79">
                    <a:moveTo>
                      <a:pt x="0" y="79"/>
                    </a:moveTo>
                    <a:lnTo>
                      <a:pt x="434" y="79"/>
                    </a:lnTo>
                    <a:lnTo>
                      <a:pt x="43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58" name="Line 142"/>
              <p:cNvSpPr>
                <a:spLocks noChangeShapeType="1"/>
              </p:cNvSpPr>
              <p:nvPr/>
            </p:nvSpPr>
            <p:spPr bwMode="auto">
              <a:xfrm flipV="1">
                <a:off x="12469" y="6409"/>
                <a:ext cx="1" cy="10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59" name="Freeform 143"/>
              <p:cNvSpPr>
                <a:spLocks/>
              </p:cNvSpPr>
              <p:nvPr/>
            </p:nvSpPr>
            <p:spPr bwMode="auto">
              <a:xfrm>
                <a:off x="16712" y="6914"/>
                <a:ext cx="1755" cy="1"/>
              </a:xfrm>
              <a:custGeom>
                <a:avLst/>
                <a:gdLst>
                  <a:gd name="T0" fmla="*/ 1728 w 1755"/>
                  <a:gd name="T1" fmla="*/ 0 h 1"/>
                  <a:gd name="T2" fmla="*/ 1686 w 1755"/>
                  <a:gd name="T3" fmla="*/ 0 h 1"/>
                  <a:gd name="T4" fmla="*/ 1645 w 1755"/>
                  <a:gd name="T5" fmla="*/ 0 h 1"/>
                  <a:gd name="T6" fmla="*/ 1603 w 1755"/>
                  <a:gd name="T7" fmla="*/ 0 h 1"/>
                  <a:gd name="T8" fmla="*/ 1562 w 1755"/>
                  <a:gd name="T9" fmla="*/ 0 h 1"/>
                  <a:gd name="T10" fmla="*/ 1521 w 1755"/>
                  <a:gd name="T11" fmla="*/ 0 h 1"/>
                  <a:gd name="T12" fmla="*/ 1479 w 1755"/>
                  <a:gd name="T13" fmla="*/ 0 h 1"/>
                  <a:gd name="T14" fmla="*/ 1438 w 1755"/>
                  <a:gd name="T15" fmla="*/ 0 h 1"/>
                  <a:gd name="T16" fmla="*/ 1396 w 1755"/>
                  <a:gd name="T17" fmla="*/ 0 h 1"/>
                  <a:gd name="T18" fmla="*/ 1355 w 1755"/>
                  <a:gd name="T19" fmla="*/ 0 h 1"/>
                  <a:gd name="T20" fmla="*/ 1313 w 1755"/>
                  <a:gd name="T21" fmla="*/ 0 h 1"/>
                  <a:gd name="T22" fmla="*/ 1272 w 1755"/>
                  <a:gd name="T23" fmla="*/ 0 h 1"/>
                  <a:gd name="T24" fmla="*/ 1230 w 1755"/>
                  <a:gd name="T25" fmla="*/ 0 h 1"/>
                  <a:gd name="T26" fmla="*/ 1189 w 1755"/>
                  <a:gd name="T27" fmla="*/ 0 h 1"/>
                  <a:gd name="T28" fmla="*/ 1147 w 1755"/>
                  <a:gd name="T29" fmla="*/ 0 h 1"/>
                  <a:gd name="T30" fmla="*/ 1106 w 1755"/>
                  <a:gd name="T31" fmla="*/ 0 h 1"/>
                  <a:gd name="T32" fmla="*/ 1064 w 1755"/>
                  <a:gd name="T33" fmla="*/ 0 h 1"/>
                  <a:gd name="T34" fmla="*/ 1023 w 1755"/>
                  <a:gd name="T35" fmla="*/ 0 h 1"/>
                  <a:gd name="T36" fmla="*/ 981 w 1755"/>
                  <a:gd name="T37" fmla="*/ 0 h 1"/>
                  <a:gd name="T38" fmla="*/ 940 w 1755"/>
                  <a:gd name="T39" fmla="*/ 0 h 1"/>
                  <a:gd name="T40" fmla="*/ 899 w 1755"/>
                  <a:gd name="T41" fmla="*/ 0 h 1"/>
                  <a:gd name="T42" fmla="*/ 857 w 1755"/>
                  <a:gd name="T43" fmla="*/ 0 h 1"/>
                  <a:gd name="T44" fmla="*/ 816 w 1755"/>
                  <a:gd name="T45" fmla="*/ 0 h 1"/>
                  <a:gd name="T46" fmla="*/ 774 w 1755"/>
                  <a:gd name="T47" fmla="*/ 0 h 1"/>
                  <a:gd name="T48" fmla="*/ 733 w 1755"/>
                  <a:gd name="T49" fmla="*/ 0 h 1"/>
                  <a:gd name="T50" fmla="*/ 691 w 1755"/>
                  <a:gd name="T51" fmla="*/ 0 h 1"/>
                  <a:gd name="T52" fmla="*/ 650 w 1755"/>
                  <a:gd name="T53" fmla="*/ 0 h 1"/>
                  <a:gd name="T54" fmla="*/ 608 w 1755"/>
                  <a:gd name="T55" fmla="*/ 0 h 1"/>
                  <a:gd name="T56" fmla="*/ 567 w 1755"/>
                  <a:gd name="T57" fmla="*/ 0 h 1"/>
                  <a:gd name="T58" fmla="*/ 525 w 1755"/>
                  <a:gd name="T59" fmla="*/ 0 h 1"/>
                  <a:gd name="T60" fmla="*/ 484 w 1755"/>
                  <a:gd name="T61" fmla="*/ 0 h 1"/>
                  <a:gd name="T62" fmla="*/ 442 w 1755"/>
                  <a:gd name="T63" fmla="*/ 0 h 1"/>
                  <a:gd name="T64" fmla="*/ 401 w 1755"/>
                  <a:gd name="T65" fmla="*/ 0 h 1"/>
                  <a:gd name="T66" fmla="*/ 360 w 1755"/>
                  <a:gd name="T67" fmla="*/ 0 h 1"/>
                  <a:gd name="T68" fmla="*/ 318 w 1755"/>
                  <a:gd name="T69" fmla="*/ 0 h 1"/>
                  <a:gd name="T70" fmla="*/ 277 w 1755"/>
                  <a:gd name="T71" fmla="*/ 0 h 1"/>
                  <a:gd name="T72" fmla="*/ 235 w 1755"/>
                  <a:gd name="T73" fmla="*/ 0 h 1"/>
                  <a:gd name="T74" fmla="*/ 194 w 1755"/>
                  <a:gd name="T75" fmla="*/ 0 h 1"/>
                  <a:gd name="T76" fmla="*/ 152 w 1755"/>
                  <a:gd name="T77" fmla="*/ 0 h 1"/>
                  <a:gd name="T78" fmla="*/ 111 w 1755"/>
                  <a:gd name="T79" fmla="*/ 0 h 1"/>
                  <a:gd name="T80" fmla="*/ 69 w 1755"/>
                  <a:gd name="T81" fmla="*/ 0 h 1"/>
                  <a:gd name="T82" fmla="*/ 28 w 1755"/>
                  <a:gd name="T83" fmla="*/ 0 h 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
                    <a:moveTo>
                      <a:pt x="1755" y="0"/>
                    </a:moveTo>
                    <a:lnTo>
                      <a:pt x="1742" y="0"/>
                    </a:lnTo>
                    <a:lnTo>
                      <a:pt x="1728" y="0"/>
                    </a:lnTo>
                    <a:lnTo>
                      <a:pt x="1714" y="0"/>
                    </a:lnTo>
                    <a:lnTo>
                      <a:pt x="1700" y="0"/>
                    </a:lnTo>
                    <a:lnTo>
                      <a:pt x="1686" y="0"/>
                    </a:lnTo>
                    <a:lnTo>
                      <a:pt x="1673" y="0"/>
                    </a:lnTo>
                    <a:lnTo>
                      <a:pt x="1659" y="0"/>
                    </a:lnTo>
                    <a:lnTo>
                      <a:pt x="1645" y="0"/>
                    </a:lnTo>
                    <a:lnTo>
                      <a:pt x="1631" y="0"/>
                    </a:lnTo>
                    <a:lnTo>
                      <a:pt x="1617" y="0"/>
                    </a:lnTo>
                    <a:lnTo>
                      <a:pt x="1603" y="0"/>
                    </a:lnTo>
                    <a:lnTo>
                      <a:pt x="1590" y="0"/>
                    </a:lnTo>
                    <a:lnTo>
                      <a:pt x="1576" y="0"/>
                    </a:lnTo>
                    <a:lnTo>
                      <a:pt x="1562" y="0"/>
                    </a:lnTo>
                    <a:lnTo>
                      <a:pt x="1548" y="0"/>
                    </a:lnTo>
                    <a:lnTo>
                      <a:pt x="1534" y="0"/>
                    </a:lnTo>
                    <a:lnTo>
                      <a:pt x="1521" y="0"/>
                    </a:lnTo>
                    <a:lnTo>
                      <a:pt x="1507" y="0"/>
                    </a:lnTo>
                    <a:lnTo>
                      <a:pt x="1493" y="0"/>
                    </a:lnTo>
                    <a:lnTo>
                      <a:pt x="1479" y="0"/>
                    </a:lnTo>
                    <a:lnTo>
                      <a:pt x="1465" y="0"/>
                    </a:lnTo>
                    <a:lnTo>
                      <a:pt x="1451" y="0"/>
                    </a:lnTo>
                    <a:lnTo>
                      <a:pt x="1438" y="0"/>
                    </a:lnTo>
                    <a:lnTo>
                      <a:pt x="1424" y="0"/>
                    </a:lnTo>
                    <a:lnTo>
                      <a:pt x="1410" y="0"/>
                    </a:lnTo>
                    <a:lnTo>
                      <a:pt x="1396" y="0"/>
                    </a:lnTo>
                    <a:lnTo>
                      <a:pt x="1382" y="0"/>
                    </a:lnTo>
                    <a:lnTo>
                      <a:pt x="1368" y="0"/>
                    </a:lnTo>
                    <a:lnTo>
                      <a:pt x="1355" y="0"/>
                    </a:lnTo>
                    <a:lnTo>
                      <a:pt x="1341" y="0"/>
                    </a:lnTo>
                    <a:lnTo>
                      <a:pt x="1327" y="0"/>
                    </a:lnTo>
                    <a:lnTo>
                      <a:pt x="1313" y="0"/>
                    </a:lnTo>
                    <a:lnTo>
                      <a:pt x="1299" y="0"/>
                    </a:lnTo>
                    <a:lnTo>
                      <a:pt x="1286" y="0"/>
                    </a:lnTo>
                    <a:lnTo>
                      <a:pt x="1272" y="0"/>
                    </a:lnTo>
                    <a:lnTo>
                      <a:pt x="1258" y="0"/>
                    </a:lnTo>
                    <a:lnTo>
                      <a:pt x="1244" y="0"/>
                    </a:lnTo>
                    <a:lnTo>
                      <a:pt x="1230" y="0"/>
                    </a:lnTo>
                    <a:lnTo>
                      <a:pt x="1216" y="0"/>
                    </a:lnTo>
                    <a:lnTo>
                      <a:pt x="1203" y="0"/>
                    </a:lnTo>
                    <a:lnTo>
                      <a:pt x="1189" y="0"/>
                    </a:lnTo>
                    <a:lnTo>
                      <a:pt x="1175" y="0"/>
                    </a:lnTo>
                    <a:lnTo>
                      <a:pt x="1161" y="0"/>
                    </a:lnTo>
                    <a:lnTo>
                      <a:pt x="1147" y="0"/>
                    </a:lnTo>
                    <a:lnTo>
                      <a:pt x="1134" y="0"/>
                    </a:lnTo>
                    <a:lnTo>
                      <a:pt x="1120" y="0"/>
                    </a:lnTo>
                    <a:lnTo>
                      <a:pt x="1106" y="0"/>
                    </a:lnTo>
                    <a:lnTo>
                      <a:pt x="1092" y="0"/>
                    </a:lnTo>
                    <a:lnTo>
                      <a:pt x="1078" y="0"/>
                    </a:lnTo>
                    <a:lnTo>
                      <a:pt x="1064" y="0"/>
                    </a:lnTo>
                    <a:lnTo>
                      <a:pt x="1051" y="0"/>
                    </a:lnTo>
                    <a:lnTo>
                      <a:pt x="1037" y="0"/>
                    </a:lnTo>
                    <a:lnTo>
                      <a:pt x="1023" y="0"/>
                    </a:lnTo>
                    <a:lnTo>
                      <a:pt x="1009" y="0"/>
                    </a:lnTo>
                    <a:lnTo>
                      <a:pt x="995" y="0"/>
                    </a:lnTo>
                    <a:lnTo>
                      <a:pt x="981" y="0"/>
                    </a:lnTo>
                    <a:lnTo>
                      <a:pt x="968" y="0"/>
                    </a:lnTo>
                    <a:lnTo>
                      <a:pt x="954" y="0"/>
                    </a:lnTo>
                    <a:lnTo>
                      <a:pt x="940" y="0"/>
                    </a:lnTo>
                    <a:lnTo>
                      <a:pt x="926" y="0"/>
                    </a:lnTo>
                    <a:lnTo>
                      <a:pt x="912" y="0"/>
                    </a:lnTo>
                    <a:lnTo>
                      <a:pt x="899" y="0"/>
                    </a:lnTo>
                    <a:lnTo>
                      <a:pt x="885" y="0"/>
                    </a:lnTo>
                    <a:lnTo>
                      <a:pt x="871" y="0"/>
                    </a:lnTo>
                    <a:lnTo>
                      <a:pt x="857" y="0"/>
                    </a:lnTo>
                    <a:lnTo>
                      <a:pt x="843" y="0"/>
                    </a:lnTo>
                    <a:lnTo>
                      <a:pt x="829" y="0"/>
                    </a:lnTo>
                    <a:lnTo>
                      <a:pt x="816" y="0"/>
                    </a:lnTo>
                    <a:lnTo>
                      <a:pt x="802" y="0"/>
                    </a:lnTo>
                    <a:lnTo>
                      <a:pt x="788" y="0"/>
                    </a:lnTo>
                    <a:lnTo>
                      <a:pt x="774" y="0"/>
                    </a:lnTo>
                    <a:lnTo>
                      <a:pt x="760" y="0"/>
                    </a:lnTo>
                    <a:lnTo>
                      <a:pt x="747" y="0"/>
                    </a:lnTo>
                    <a:lnTo>
                      <a:pt x="733" y="0"/>
                    </a:lnTo>
                    <a:lnTo>
                      <a:pt x="719" y="0"/>
                    </a:lnTo>
                    <a:lnTo>
                      <a:pt x="705" y="0"/>
                    </a:lnTo>
                    <a:lnTo>
                      <a:pt x="691" y="0"/>
                    </a:lnTo>
                    <a:lnTo>
                      <a:pt x="677" y="0"/>
                    </a:lnTo>
                    <a:lnTo>
                      <a:pt x="664" y="0"/>
                    </a:lnTo>
                    <a:lnTo>
                      <a:pt x="650" y="0"/>
                    </a:lnTo>
                    <a:lnTo>
                      <a:pt x="636" y="0"/>
                    </a:lnTo>
                    <a:lnTo>
                      <a:pt x="622" y="0"/>
                    </a:lnTo>
                    <a:lnTo>
                      <a:pt x="608" y="0"/>
                    </a:lnTo>
                    <a:lnTo>
                      <a:pt x="594" y="0"/>
                    </a:lnTo>
                    <a:lnTo>
                      <a:pt x="581" y="0"/>
                    </a:lnTo>
                    <a:lnTo>
                      <a:pt x="567" y="0"/>
                    </a:lnTo>
                    <a:lnTo>
                      <a:pt x="553" y="0"/>
                    </a:lnTo>
                    <a:lnTo>
                      <a:pt x="539" y="0"/>
                    </a:lnTo>
                    <a:lnTo>
                      <a:pt x="525" y="0"/>
                    </a:lnTo>
                    <a:lnTo>
                      <a:pt x="512" y="0"/>
                    </a:lnTo>
                    <a:lnTo>
                      <a:pt x="498" y="0"/>
                    </a:lnTo>
                    <a:lnTo>
                      <a:pt x="484" y="0"/>
                    </a:lnTo>
                    <a:lnTo>
                      <a:pt x="470" y="0"/>
                    </a:lnTo>
                    <a:lnTo>
                      <a:pt x="456" y="0"/>
                    </a:lnTo>
                    <a:lnTo>
                      <a:pt x="442" y="0"/>
                    </a:lnTo>
                    <a:lnTo>
                      <a:pt x="429" y="0"/>
                    </a:lnTo>
                    <a:lnTo>
                      <a:pt x="415" y="0"/>
                    </a:lnTo>
                    <a:lnTo>
                      <a:pt x="401" y="0"/>
                    </a:lnTo>
                    <a:lnTo>
                      <a:pt x="387" y="0"/>
                    </a:lnTo>
                    <a:lnTo>
                      <a:pt x="373" y="0"/>
                    </a:lnTo>
                    <a:lnTo>
                      <a:pt x="360" y="0"/>
                    </a:lnTo>
                    <a:lnTo>
                      <a:pt x="346" y="0"/>
                    </a:lnTo>
                    <a:lnTo>
                      <a:pt x="332" y="0"/>
                    </a:lnTo>
                    <a:lnTo>
                      <a:pt x="318" y="0"/>
                    </a:lnTo>
                    <a:lnTo>
                      <a:pt x="304" y="0"/>
                    </a:lnTo>
                    <a:lnTo>
                      <a:pt x="290" y="0"/>
                    </a:lnTo>
                    <a:lnTo>
                      <a:pt x="277" y="0"/>
                    </a:lnTo>
                    <a:lnTo>
                      <a:pt x="263" y="0"/>
                    </a:lnTo>
                    <a:lnTo>
                      <a:pt x="249" y="0"/>
                    </a:lnTo>
                    <a:lnTo>
                      <a:pt x="235" y="0"/>
                    </a:lnTo>
                    <a:lnTo>
                      <a:pt x="221" y="0"/>
                    </a:lnTo>
                    <a:lnTo>
                      <a:pt x="207" y="0"/>
                    </a:lnTo>
                    <a:lnTo>
                      <a:pt x="194" y="0"/>
                    </a:lnTo>
                    <a:lnTo>
                      <a:pt x="180" y="0"/>
                    </a:lnTo>
                    <a:lnTo>
                      <a:pt x="166" y="0"/>
                    </a:lnTo>
                    <a:lnTo>
                      <a:pt x="152" y="0"/>
                    </a:lnTo>
                    <a:lnTo>
                      <a:pt x="138" y="0"/>
                    </a:lnTo>
                    <a:lnTo>
                      <a:pt x="125" y="0"/>
                    </a:lnTo>
                    <a:lnTo>
                      <a:pt x="111" y="0"/>
                    </a:lnTo>
                    <a:lnTo>
                      <a:pt x="97" y="0"/>
                    </a:lnTo>
                    <a:lnTo>
                      <a:pt x="83" y="0"/>
                    </a:lnTo>
                    <a:lnTo>
                      <a:pt x="69" y="0"/>
                    </a:lnTo>
                    <a:lnTo>
                      <a:pt x="55" y="0"/>
                    </a:lnTo>
                    <a:lnTo>
                      <a:pt x="42" y="0"/>
                    </a:lnTo>
                    <a:lnTo>
                      <a:pt x="28" y="0"/>
                    </a:lnTo>
                    <a:lnTo>
                      <a:pt x="14" y="0"/>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60" name="Freeform 144"/>
              <p:cNvSpPr>
                <a:spLocks/>
              </p:cNvSpPr>
              <p:nvPr/>
            </p:nvSpPr>
            <p:spPr bwMode="auto">
              <a:xfrm>
                <a:off x="14957" y="6914"/>
                <a:ext cx="1755" cy="1"/>
              </a:xfrm>
              <a:custGeom>
                <a:avLst/>
                <a:gdLst>
                  <a:gd name="T0" fmla="*/ 1728 w 1755"/>
                  <a:gd name="T1" fmla="*/ 0 h 1"/>
                  <a:gd name="T2" fmla="*/ 1686 w 1755"/>
                  <a:gd name="T3" fmla="*/ 0 h 1"/>
                  <a:gd name="T4" fmla="*/ 1645 w 1755"/>
                  <a:gd name="T5" fmla="*/ 0 h 1"/>
                  <a:gd name="T6" fmla="*/ 1603 w 1755"/>
                  <a:gd name="T7" fmla="*/ 0 h 1"/>
                  <a:gd name="T8" fmla="*/ 1562 w 1755"/>
                  <a:gd name="T9" fmla="*/ 0 h 1"/>
                  <a:gd name="T10" fmla="*/ 1520 w 1755"/>
                  <a:gd name="T11" fmla="*/ 0 h 1"/>
                  <a:gd name="T12" fmla="*/ 1479 w 1755"/>
                  <a:gd name="T13" fmla="*/ 0 h 1"/>
                  <a:gd name="T14" fmla="*/ 1437 w 1755"/>
                  <a:gd name="T15" fmla="*/ 0 h 1"/>
                  <a:gd name="T16" fmla="*/ 1396 w 1755"/>
                  <a:gd name="T17" fmla="*/ 0 h 1"/>
                  <a:gd name="T18" fmla="*/ 1354 w 1755"/>
                  <a:gd name="T19" fmla="*/ 0 h 1"/>
                  <a:gd name="T20" fmla="*/ 1313 w 1755"/>
                  <a:gd name="T21" fmla="*/ 0 h 1"/>
                  <a:gd name="T22" fmla="*/ 1271 w 1755"/>
                  <a:gd name="T23" fmla="*/ 0 h 1"/>
                  <a:gd name="T24" fmla="*/ 1230 w 1755"/>
                  <a:gd name="T25" fmla="*/ 0 h 1"/>
                  <a:gd name="T26" fmla="*/ 1188 w 1755"/>
                  <a:gd name="T27" fmla="*/ 0 h 1"/>
                  <a:gd name="T28" fmla="*/ 1147 w 1755"/>
                  <a:gd name="T29" fmla="*/ 0 h 1"/>
                  <a:gd name="T30" fmla="*/ 1106 w 1755"/>
                  <a:gd name="T31" fmla="*/ 0 h 1"/>
                  <a:gd name="T32" fmla="*/ 1064 w 1755"/>
                  <a:gd name="T33" fmla="*/ 0 h 1"/>
                  <a:gd name="T34" fmla="*/ 1023 w 1755"/>
                  <a:gd name="T35" fmla="*/ 0 h 1"/>
                  <a:gd name="T36" fmla="*/ 981 w 1755"/>
                  <a:gd name="T37" fmla="*/ 0 h 1"/>
                  <a:gd name="T38" fmla="*/ 940 w 1755"/>
                  <a:gd name="T39" fmla="*/ 0 h 1"/>
                  <a:gd name="T40" fmla="*/ 898 w 1755"/>
                  <a:gd name="T41" fmla="*/ 0 h 1"/>
                  <a:gd name="T42" fmla="*/ 857 w 1755"/>
                  <a:gd name="T43" fmla="*/ 0 h 1"/>
                  <a:gd name="T44" fmla="*/ 815 w 1755"/>
                  <a:gd name="T45" fmla="*/ 0 h 1"/>
                  <a:gd name="T46" fmla="*/ 774 w 1755"/>
                  <a:gd name="T47" fmla="*/ 0 h 1"/>
                  <a:gd name="T48" fmla="*/ 732 w 1755"/>
                  <a:gd name="T49" fmla="*/ 0 h 1"/>
                  <a:gd name="T50" fmla="*/ 691 w 1755"/>
                  <a:gd name="T51" fmla="*/ 0 h 1"/>
                  <a:gd name="T52" fmla="*/ 649 w 1755"/>
                  <a:gd name="T53" fmla="*/ 0 h 1"/>
                  <a:gd name="T54" fmla="*/ 608 w 1755"/>
                  <a:gd name="T55" fmla="*/ 0 h 1"/>
                  <a:gd name="T56" fmla="*/ 567 w 1755"/>
                  <a:gd name="T57" fmla="*/ 0 h 1"/>
                  <a:gd name="T58" fmla="*/ 525 w 1755"/>
                  <a:gd name="T59" fmla="*/ 0 h 1"/>
                  <a:gd name="T60" fmla="*/ 484 w 1755"/>
                  <a:gd name="T61" fmla="*/ 0 h 1"/>
                  <a:gd name="T62" fmla="*/ 442 w 1755"/>
                  <a:gd name="T63" fmla="*/ 0 h 1"/>
                  <a:gd name="T64" fmla="*/ 401 w 1755"/>
                  <a:gd name="T65" fmla="*/ 0 h 1"/>
                  <a:gd name="T66" fmla="*/ 359 w 1755"/>
                  <a:gd name="T67" fmla="*/ 0 h 1"/>
                  <a:gd name="T68" fmla="*/ 318 w 1755"/>
                  <a:gd name="T69" fmla="*/ 0 h 1"/>
                  <a:gd name="T70" fmla="*/ 276 w 1755"/>
                  <a:gd name="T71" fmla="*/ 0 h 1"/>
                  <a:gd name="T72" fmla="*/ 235 w 1755"/>
                  <a:gd name="T73" fmla="*/ 0 h 1"/>
                  <a:gd name="T74" fmla="*/ 193 w 1755"/>
                  <a:gd name="T75" fmla="*/ 0 h 1"/>
                  <a:gd name="T76" fmla="*/ 152 w 1755"/>
                  <a:gd name="T77" fmla="*/ 0 h 1"/>
                  <a:gd name="T78" fmla="*/ 110 w 1755"/>
                  <a:gd name="T79" fmla="*/ 0 h 1"/>
                  <a:gd name="T80" fmla="*/ 69 w 1755"/>
                  <a:gd name="T81" fmla="*/ 0 h 1"/>
                  <a:gd name="T82" fmla="*/ 27 w 1755"/>
                  <a:gd name="T83" fmla="*/ 0 h 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
                    <a:moveTo>
                      <a:pt x="1755" y="0"/>
                    </a:moveTo>
                    <a:lnTo>
                      <a:pt x="1741" y="0"/>
                    </a:lnTo>
                    <a:lnTo>
                      <a:pt x="1728" y="0"/>
                    </a:lnTo>
                    <a:lnTo>
                      <a:pt x="1714" y="0"/>
                    </a:lnTo>
                    <a:lnTo>
                      <a:pt x="1700" y="0"/>
                    </a:lnTo>
                    <a:lnTo>
                      <a:pt x="1686" y="0"/>
                    </a:lnTo>
                    <a:lnTo>
                      <a:pt x="1672" y="0"/>
                    </a:lnTo>
                    <a:lnTo>
                      <a:pt x="1658" y="0"/>
                    </a:lnTo>
                    <a:lnTo>
                      <a:pt x="1645" y="0"/>
                    </a:lnTo>
                    <a:lnTo>
                      <a:pt x="1631" y="0"/>
                    </a:lnTo>
                    <a:lnTo>
                      <a:pt x="1617" y="0"/>
                    </a:lnTo>
                    <a:lnTo>
                      <a:pt x="1603" y="0"/>
                    </a:lnTo>
                    <a:lnTo>
                      <a:pt x="1589" y="0"/>
                    </a:lnTo>
                    <a:lnTo>
                      <a:pt x="1575" y="0"/>
                    </a:lnTo>
                    <a:lnTo>
                      <a:pt x="1562" y="0"/>
                    </a:lnTo>
                    <a:lnTo>
                      <a:pt x="1548" y="0"/>
                    </a:lnTo>
                    <a:lnTo>
                      <a:pt x="1534" y="0"/>
                    </a:lnTo>
                    <a:lnTo>
                      <a:pt x="1520" y="0"/>
                    </a:lnTo>
                    <a:lnTo>
                      <a:pt x="1506" y="0"/>
                    </a:lnTo>
                    <a:lnTo>
                      <a:pt x="1493" y="0"/>
                    </a:lnTo>
                    <a:lnTo>
                      <a:pt x="1479" y="0"/>
                    </a:lnTo>
                    <a:lnTo>
                      <a:pt x="1465" y="0"/>
                    </a:lnTo>
                    <a:lnTo>
                      <a:pt x="1451" y="0"/>
                    </a:lnTo>
                    <a:lnTo>
                      <a:pt x="1437" y="0"/>
                    </a:lnTo>
                    <a:lnTo>
                      <a:pt x="1423" y="0"/>
                    </a:lnTo>
                    <a:lnTo>
                      <a:pt x="1410" y="0"/>
                    </a:lnTo>
                    <a:lnTo>
                      <a:pt x="1396" y="0"/>
                    </a:lnTo>
                    <a:lnTo>
                      <a:pt x="1382" y="0"/>
                    </a:lnTo>
                    <a:lnTo>
                      <a:pt x="1368" y="0"/>
                    </a:lnTo>
                    <a:lnTo>
                      <a:pt x="1354" y="0"/>
                    </a:lnTo>
                    <a:lnTo>
                      <a:pt x="1341" y="0"/>
                    </a:lnTo>
                    <a:lnTo>
                      <a:pt x="1327" y="0"/>
                    </a:lnTo>
                    <a:lnTo>
                      <a:pt x="1313" y="0"/>
                    </a:lnTo>
                    <a:lnTo>
                      <a:pt x="1299" y="0"/>
                    </a:lnTo>
                    <a:lnTo>
                      <a:pt x="1285" y="0"/>
                    </a:lnTo>
                    <a:lnTo>
                      <a:pt x="1271" y="0"/>
                    </a:lnTo>
                    <a:lnTo>
                      <a:pt x="1258" y="0"/>
                    </a:lnTo>
                    <a:lnTo>
                      <a:pt x="1244" y="0"/>
                    </a:lnTo>
                    <a:lnTo>
                      <a:pt x="1230" y="0"/>
                    </a:lnTo>
                    <a:lnTo>
                      <a:pt x="1216" y="0"/>
                    </a:lnTo>
                    <a:lnTo>
                      <a:pt x="1202" y="0"/>
                    </a:lnTo>
                    <a:lnTo>
                      <a:pt x="1188" y="0"/>
                    </a:lnTo>
                    <a:lnTo>
                      <a:pt x="1175" y="0"/>
                    </a:lnTo>
                    <a:lnTo>
                      <a:pt x="1161" y="0"/>
                    </a:lnTo>
                    <a:lnTo>
                      <a:pt x="1147" y="0"/>
                    </a:lnTo>
                    <a:lnTo>
                      <a:pt x="1133" y="0"/>
                    </a:lnTo>
                    <a:lnTo>
                      <a:pt x="1119" y="0"/>
                    </a:lnTo>
                    <a:lnTo>
                      <a:pt x="1106" y="0"/>
                    </a:lnTo>
                    <a:lnTo>
                      <a:pt x="1092" y="0"/>
                    </a:lnTo>
                    <a:lnTo>
                      <a:pt x="1078" y="0"/>
                    </a:lnTo>
                    <a:lnTo>
                      <a:pt x="1064" y="0"/>
                    </a:lnTo>
                    <a:lnTo>
                      <a:pt x="1050" y="0"/>
                    </a:lnTo>
                    <a:lnTo>
                      <a:pt x="1036" y="0"/>
                    </a:lnTo>
                    <a:lnTo>
                      <a:pt x="1023" y="0"/>
                    </a:lnTo>
                    <a:lnTo>
                      <a:pt x="1009" y="0"/>
                    </a:lnTo>
                    <a:lnTo>
                      <a:pt x="995" y="0"/>
                    </a:lnTo>
                    <a:lnTo>
                      <a:pt x="981" y="0"/>
                    </a:lnTo>
                    <a:lnTo>
                      <a:pt x="967" y="0"/>
                    </a:lnTo>
                    <a:lnTo>
                      <a:pt x="954" y="0"/>
                    </a:lnTo>
                    <a:lnTo>
                      <a:pt x="940" y="0"/>
                    </a:lnTo>
                    <a:lnTo>
                      <a:pt x="926" y="0"/>
                    </a:lnTo>
                    <a:lnTo>
                      <a:pt x="912" y="0"/>
                    </a:lnTo>
                    <a:lnTo>
                      <a:pt x="898" y="0"/>
                    </a:lnTo>
                    <a:lnTo>
                      <a:pt x="884" y="0"/>
                    </a:lnTo>
                    <a:lnTo>
                      <a:pt x="871" y="0"/>
                    </a:lnTo>
                    <a:lnTo>
                      <a:pt x="857" y="0"/>
                    </a:lnTo>
                    <a:lnTo>
                      <a:pt x="843" y="0"/>
                    </a:lnTo>
                    <a:lnTo>
                      <a:pt x="829" y="0"/>
                    </a:lnTo>
                    <a:lnTo>
                      <a:pt x="815" y="0"/>
                    </a:lnTo>
                    <a:lnTo>
                      <a:pt x="801" y="0"/>
                    </a:lnTo>
                    <a:lnTo>
                      <a:pt x="788" y="0"/>
                    </a:lnTo>
                    <a:lnTo>
                      <a:pt x="774" y="0"/>
                    </a:lnTo>
                    <a:lnTo>
                      <a:pt x="760" y="0"/>
                    </a:lnTo>
                    <a:lnTo>
                      <a:pt x="746" y="0"/>
                    </a:lnTo>
                    <a:lnTo>
                      <a:pt x="732" y="0"/>
                    </a:lnTo>
                    <a:lnTo>
                      <a:pt x="719" y="0"/>
                    </a:lnTo>
                    <a:lnTo>
                      <a:pt x="705" y="0"/>
                    </a:lnTo>
                    <a:lnTo>
                      <a:pt x="691" y="0"/>
                    </a:lnTo>
                    <a:lnTo>
                      <a:pt x="677" y="0"/>
                    </a:lnTo>
                    <a:lnTo>
                      <a:pt x="663" y="0"/>
                    </a:lnTo>
                    <a:lnTo>
                      <a:pt x="649" y="0"/>
                    </a:lnTo>
                    <a:lnTo>
                      <a:pt x="636" y="0"/>
                    </a:lnTo>
                    <a:lnTo>
                      <a:pt x="622" y="0"/>
                    </a:lnTo>
                    <a:lnTo>
                      <a:pt x="608" y="0"/>
                    </a:lnTo>
                    <a:lnTo>
                      <a:pt x="594" y="0"/>
                    </a:lnTo>
                    <a:lnTo>
                      <a:pt x="580" y="0"/>
                    </a:lnTo>
                    <a:lnTo>
                      <a:pt x="567" y="0"/>
                    </a:lnTo>
                    <a:lnTo>
                      <a:pt x="553" y="0"/>
                    </a:lnTo>
                    <a:lnTo>
                      <a:pt x="539" y="0"/>
                    </a:lnTo>
                    <a:lnTo>
                      <a:pt x="525" y="0"/>
                    </a:lnTo>
                    <a:lnTo>
                      <a:pt x="511" y="0"/>
                    </a:lnTo>
                    <a:lnTo>
                      <a:pt x="497" y="0"/>
                    </a:lnTo>
                    <a:lnTo>
                      <a:pt x="484" y="0"/>
                    </a:lnTo>
                    <a:lnTo>
                      <a:pt x="470" y="0"/>
                    </a:lnTo>
                    <a:lnTo>
                      <a:pt x="456" y="0"/>
                    </a:lnTo>
                    <a:lnTo>
                      <a:pt x="442" y="0"/>
                    </a:lnTo>
                    <a:lnTo>
                      <a:pt x="428" y="0"/>
                    </a:lnTo>
                    <a:lnTo>
                      <a:pt x="414" y="0"/>
                    </a:lnTo>
                    <a:lnTo>
                      <a:pt x="401" y="0"/>
                    </a:lnTo>
                    <a:lnTo>
                      <a:pt x="387" y="0"/>
                    </a:lnTo>
                    <a:lnTo>
                      <a:pt x="373" y="0"/>
                    </a:lnTo>
                    <a:lnTo>
                      <a:pt x="359" y="0"/>
                    </a:lnTo>
                    <a:lnTo>
                      <a:pt x="345" y="0"/>
                    </a:lnTo>
                    <a:lnTo>
                      <a:pt x="332" y="0"/>
                    </a:lnTo>
                    <a:lnTo>
                      <a:pt x="318" y="0"/>
                    </a:lnTo>
                    <a:lnTo>
                      <a:pt x="304" y="0"/>
                    </a:lnTo>
                    <a:lnTo>
                      <a:pt x="290" y="0"/>
                    </a:lnTo>
                    <a:lnTo>
                      <a:pt x="276" y="0"/>
                    </a:lnTo>
                    <a:lnTo>
                      <a:pt x="262" y="0"/>
                    </a:lnTo>
                    <a:lnTo>
                      <a:pt x="249" y="0"/>
                    </a:lnTo>
                    <a:lnTo>
                      <a:pt x="235" y="0"/>
                    </a:lnTo>
                    <a:lnTo>
                      <a:pt x="221" y="0"/>
                    </a:lnTo>
                    <a:lnTo>
                      <a:pt x="207" y="0"/>
                    </a:lnTo>
                    <a:lnTo>
                      <a:pt x="193" y="0"/>
                    </a:lnTo>
                    <a:lnTo>
                      <a:pt x="180" y="0"/>
                    </a:lnTo>
                    <a:lnTo>
                      <a:pt x="166" y="0"/>
                    </a:lnTo>
                    <a:lnTo>
                      <a:pt x="152" y="0"/>
                    </a:lnTo>
                    <a:lnTo>
                      <a:pt x="138" y="0"/>
                    </a:lnTo>
                    <a:lnTo>
                      <a:pt x="124" y="0"/>
                    </a:lnTo>
                    <a:lnTo>
                      <a:pt x="110" y="0"/>
                    </a:lnTo>
                    <a:lnTo>
                      <a:pt x="97" y="0"/>
                    </a:lnTo>
                    <a:lnTo>
                      <a:pt x="83" y="0"/>
                    </a:lnTo>
                    <a:lnTo>
                      <a:pt x="69" y="0"/>
                    </a:lnTo>
                    <a:lnTo>
                      <a:pt x="55" y="0"/>
                    </a:lnTo>
                    <a:lnTo>
                      <a:pt x="41" y="0"/>
                    </a:lnTo>
                    <a:lnTo>
                      <a:pt x="27" y="0"/>
                    </a:lnTo>
                    <a:lnTo>
                      <a:pt x="14" y="0"/>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61" name="Freeform 145"/>
              <p:cNvSpPr>
                <a:spLocks/>
              </p:cNvSpPr>
              <p:nvPr/>
            </p:nvSpPr>
            <p:spPr bwMode="auto">
              <a:xfrm>
                <a:off x="13215" y="6616"/>
                <a:ext cx="1742" cy="298"/>
              </a:xfrm>
              <a:custGeom>
                <a:avLst/>
                <a:gdLst>
                  <a:gd name="T0" fmla="*/ 1714 w 1742"/>
                  <a:gd name="T1" fmla="*/ 298 h 298"/>
                  <a:gd name="T2" fmla="*/ 1673 w 1742"/>
                  <a:gd name="T3" fmla="*/ 298 h 298"/>
                  <a:gd name="T4" fmla="*/ 1631 w 1742"/>
                  <a:gd name="T5" fmla="*/ 298 h 298"/>
                  <a:gd name="T6" fmla="*/ 1590 w 1742"/>
                  <a:gd name="T7" fmla="*/ 298 h 298"/>
                  <a:gd name="T8" fmla="*/ 1548 w 1742"/>
                  <a:gd name="T9" fmla="*/ 298 h 298"/>
                  <a:gd name="T10" fmla="*/ 1507 w 1742"/>
                  <a:gd name="T11" fmla="*/ 298 h 298"/>
                  <a:gd name="T12" fmla="*/ 1465 w 1742"/>
                  <a:gd name="T13" fmla="*/ 298 h 298"/>
                  <a:gd name="T14" fmla="*/ 1424 w 1742"/>
                  <a:gd name="T15" fmla="*/ 298 h 298"/>
                  <a:gd name="T16" fmla="*/ 1382 w 1742"/>
                  <a:gd name="T17" fmla="*/ 298 h 298"/>
                  <a:gd name="T18" fmla="*/ 1341 w 1742"/>
                  <a:gd name="T19" fmla="*/ 298 h 298"/>
                  <a:gd name="T20" fmla="*/ 1300 w 1742"/>
                  <a:gd name="T21" fmla="*/ 298 h 298"/>
                  <a:gd name="T22" fmla="*/ 1258 w 1742"/>
                  <a:gd name="T23" fmla="*/ 298 h 298"/>
                  <a:gd name="T24" fmla="*/ 1217 w 1742"/>
                  <a:gd name="T25" fmla="*/ 298 h 298"/>
                  <a:gd name="T26" fmla="*/ 1175 w 1742"/>
                  <a:gd name="T27" fmla="*/ 298 h 298"/>
                  <a:gd name="T28" fmla="*/ 1134 w 1742"/>
                  <a:gd name="T29" fmla="*/ 298 h 298"/>
                  <a:gd name="T30" fmla="*/ 1092 w 1742"/>
                  <a:gd name="T31" fmla="*/ 298 h 298"/>
                  <a:gd name="T32" fmla="*/ 1051 w 1742"/>
                  <a:gd name="T33" fmla="*/ 298 h 298"/>
                  <a:gd name="T34" fmla="*/ 1009 w 1742"/>
                  <a:gd name="T35" fmla="*/ 298 h 298"/>
                  <a:gd name="T36" fmla="*/ 968 w 1742"/>
                  <a:gd name="T37" fmla="*/ 298 h 298"/>
                  <a:gd name="T38" fmla="*/ 926 w 1742"/>
                  <a:gd name="T39" fmla="*/ 298 h 298"/>
                  <a:gd name="T40" fmla="*/ 885 w 1742"/>
                  <a:gd name="T41" fmla="*/ 298 h 298"/>
                  <a:gd name="T42" fmla="*/ 843 w 1742"/>
                  <a:gd name="T43" fmla="*/ 298 h 298"/>
                  <a:gd name="T44" fmla="*/ 802 w 1742"/>
                  <a:gd name="T45" fmla="*/ 298 h 298"/>
                  <a:gd name="T46" fmla="*/ 761 w 1742"/>
                  <a:gd name="T47" fmla="*/ 298 h 298"/>
                  <a:gd name="T48" fmla="*/ 719 w 1742"/>
                  <a:gd name="T49" fmla="*/ 298 h 298"/>
                  <a:gd name="T50" fmla="*/ 678 w 1742"/>
                  <a:gd name="T51" fmla="*/ 272 h 298"/>
                  <a:gd name="T52" fmla="*/ 636 w 1742"/>
                  <a:gd name="T53" fmla="*/ 233 h 298"/>
                  <a:gd name="T54" fmla="*/ 595 w 1742"/>
                  <a:gd name="T55" fmla="*/ 194 h 298"/>
                  <a:gd name="T56" fmla="*/ 567 w 1742"/>
                  <a:gd name="T57" fmla="*/ 169 h 298"/>
                  <a:gd name="T58" fmla="*/ 526 w 1742"/>
                  <a:gd name="T59" fmla="*/ 130 h 298"/>
                  <a:gd name="T60" fmla="*/ 484 w 1742"/>
                  <a:gd name="T61" fmla="*/ 91 h 298"/>
                  <a:gd name="T62" fmla="*/ 443 w 1742"/>
                  <a:gd name="T63" fmla="*/ 65 h 298"/>
                  <a:gd name="T64" fmla="*/ 401 w 1742"/>
                  <a:gd name="T65" fmla="*/ 52 h 298"/>
                  <a:gd name="T66" fmla="*/ 360 w 1742"/>
                  <a:gd name="T67" fmla="*/ 26 h 298"/>
                  <a:gd name="T68" fmla="*/ 318 w 1742"/>
                  <a:gd name="T69" fmla="*/ 26 h 298"/>
                  <a:gd name="T70" fmla="*/ 277 w 1742"/>
                  <a:gd name="T71" fmla="*/ 13 h 298"/>
                  <a:gd name="T72" fmla="*/ 235 w 1742"/>
                  <a:gd name="T73" fmla="*/ 13 h 298"/>
                  <a:gd name="T74" fmla="*/ 194 w 1742"/>
                  <a:gd name="T75" fmla="*/ 0 h 298"/>
                  <a:gd name="T76" fmla="*/ 152 w 1742"/>
                  <a:gd name="T77" fmla="*/ 0 h 298"/>
                  <a:gd name="T78" fmla="*/ 111 w 1742"/>
                  <a:gd name="T79" fmla="*/ 0 h 298"/>
                  <a:gd name="T80" fmla="*/ 69 w 1742"/>
                  <a:gd name="T81" fmla="*/ 13 h 298"/>
                  <a:gd name="T82" fmla="*/ 28 w 1742"/>
                  <a:gd name="T83" fmla="*/ 13 h 2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2" h="298">
                    <a:moveTo>
                      <a:pt x="1742" y="298"/>
                    </a:moveTo>
                    <a:lnTo>
                      <a:pt x="1728" y="298"/>
                    </a:lnTo>
                    <a:lnTo>
                      <a:pt x="1714" y="298"/>
                    </a:lnTo>
                    <a:lnTo>
                      <a:pt x="1700" y="298"/>
                    </a:lnTo>
                    <a:lnTo>
                      <a:pt x="1687" y="298"/>
                    </a:lnTo>
                    <a:lnTo>
                      <a:pt x="1673" y="298"/>
                    </a:lnTo>
                    <a:lnTo>
                      <a:pt x="1659" y="298"/>
                    </a:lnTo>
                    <a:lnTo>
                      <a:pt x="1645" y="298"/>
                    </a:lnTo>
                    <a:lnTo>
                      <a:pt x="1631" y="298"/>
                    </a:lnTo>
                    <a:lnTo>
                      <a:pt x="1617" y="298"/>
                    </a:lnTo>
                    <a:lnTo>
                      <a:pt x="1604" y="298"/>
                    </a:lnTo>
                    <a:lnTo>
                      <a:pt x="1590" y="298"/>
                    </a:lnTo>
                    <a:lnTo>
                      <a:pt x="1576" y="298"/>
                    </a:lnTo>
                    <a:lnTo>
                      <a:pt x="1562" y="298"/>
                    </a:lnTo>
                    <a:lnTo>
                      <a:pt x="1548" y="298"/>
                    </a:lnTo>
                    <a:lnTo>
                      <a:pt x="1535" y="298"/>
                    </a:lnTo>
                    <a:lnTo>
                      <a:pt x="1521" y="298"/>
                    </a:lnTo>
                    <a:lnTo>
                      <a:pt x="1507" y="298"/>
                    </a:lnTo>
                    <a:lnTo>
                      <a:pt x="1493" y="298"/>
                    </a:lnTo>
                    <a:lnTo>
                      <a:pt x="1479" y="298"/>
                    </a:lnTo>
                    <a:lnTo>
                      <a:pt x="1465" y="298"/>
                    </a:lnTo>
                    <a:lnTo>
                      <a:pt x="1452" y="298"/>
                    </a:lnTo>
                    <a:lnTo>
                      <a:pt x="1438" y="298"/>
                    </a:lnTo>
                    <a:lnTo>
                      <a:pt x="1424" y="298"/>
                    </a:lnTo>
                    <a:lnTo>
                      <a:pt x="1410" y="298"/>
                    </a:lnTo>
                    <a:lnTo>
                      <a:pt x="1396" y="298"/>
                    </a:lnTo>
                    <a:lnTo>
                      <a:pt x="1382" y="298"/>
                    </a:lnTo>
                    <a:lnTo>
                      <a:pt x="1369" y="298"/>
                    </a:lnTo>
                    <a:lnTo>
                      <a:pt x="1355" y="298"/>
                    </a:lnTo>
                    <a:lnTo>
                      <a:pt x="1341" y="298"/>
                    </a:lnTo>
                    <a:lnTo>
                      <a:pt x="1327" y="298"/>
                    </a:lnTo>
                    <a:lnTo>
                      <a:pt x="1313" y="298"/>
                    </a:lnTo>
                    <a:lnTo>
                      <a:pt x="1300" y="298"/>
                    </a:lnTo>
                    <a:lnTo>
                      <a:pt x="1286" y="298"/>
                    </a:lnTo>
                    <a:lnTo>
                      <a:pt x="1272" y="298"/>
                    </a:lnTo>
                    <a:lnTo>
                      <a:pt x="1258" y="298"/>
                    </a:lnTo>
                    <a:lnTo>
                      <a:pt x="1244" y="298"/>
                    </a:lnTo>
                    <a:lnTo>
                      <a:pt x="1230" y="298"/>
                    </a:lnTo>
                    <a:lnTo>
                      <a:pt x="1217" y="298"/>
                    </a:lnTo>
                    <a:lnTo>
                      <a:pt x="1203" y="298"/>
                    </a:lnTo>
                    <a:lnTo>
                      <a:pt x="1189" y="298"/>
                    </a:lnTo>
                    <a:lnTo>
                      <a:pt x="1175" y="298"/>
                    </a:lnTo>
                    <a:lnTo>
                      <a:pt x="1161" y="298"/>
                    </a:lnTo>
                    <a:lnTo>
                      <a:pt x="1148" y="298"/>
                    </a:lnTo>
                    <a:lnTo>
                      <a:pt x="1134" y="298"/>
                    </a:lnTo>
                    <a:lnTo>
                      <a:pt x="1120" y="298"/>
                    </a:lnTo>
                    <a:lnTo>
                      <a:pt x="1106" y="298"/>
                    </a:lnTo>
                    <a:lnTo>
                      <a:pt x="1092" y="298"/>
                    </a:lnTo>
                    <a:lnTo>
                      <a:pt x="1078" y="298"/>
                    </a:lnTo>
                    <a:lnTo>
                      <a:pt x="1065" y="298"/>
                    </a:lnTo>
                    <a:lnTo>
                      <a:pt x="1051" y="298"/>
                    </a:lnTo>
                    <a:lnTo>
                      <a:pt x="1037" y="298"/>
                    </a:lnTo>
                    <a:lnTo>
                      <a:pt x="1023" y="298"/>
                    </a:lnTo>
                    <a:lnTo>
                      <a:pt x="1009" y="298"/>
                    </a:lnTo>
                    <a:lnTo>
                      <a:pt x="995" y="298"/>
                    </a:lnTo>
                    <a:lnTo>
                      <a:pt x="982" y="298"/>
                    </a:lnTo>
                    <a:lnTo>
                      <a:pt x="968" y="298"/>
                    </a:lnTo>
                    <a:lnTo>
                      <a:pt x="954" y="298"/>
                    </a:lnTo>
                    <a:lnTo>
                      <a:pt x="940" y="298"/>
                    </a:lnTo>
                    <a:lnTo>
                      <a:pt x="926" y="298"/>
                    </a:lnTo>
                    <a:lnTo>
                      <a:pt x="913" y="298"/>
                    </a:lnTo>
                    <a:lnTo>
                      <a:pt x="899" y="298"/>
                    </a:lnTo>
                    <a:lnTo>
                      <a:pt x="885" y="298"/>
                    </a:lnTo>
                    <a:lnTo>
                      <a:pt x="871" y="298"/>
                    </a:lnTo>
                    <a:lnTo>
                      <a:pt x="857" y="298"/>
                    </a:lnTo>
                    <a:lnTo>
                      <a:pt x="843" y="298"/>
                    </a:lnTo>
                    <a:lnTo>
                      <a:pt x="830" y="298"/>
                    </a:lnTo>
                    <a:lnTo>
                      <a:pt x="816" y="298"/>
                    </a:lnTo>
                    <a:lnTo>
                      <a:pt x="802" y="298"/>
                    </a:lnTo>
                    <a:lnTo>
                      <a:pt x="788" y="298"/>
                    </a:lnTo>
                    <a:lnTo>
                      <a:pt x="774" y="298"/>
                    </a:lnTo>
                    <a:lnTo>
                      <a:pt x="761" y="298"/>
                    </a:lnTo>
                    <a:lnTo>
                      <a:pt x="747" y="298"/>
                    </a:lnTo>
                    <a:lnTo>
                      <a:pt x="733" y="298"/>
                    </a:lnTo>
                    <a:lnTo>
                      <a:pt x="719" y="298"/>
                    </a:lnTo>
                    <a:lnTo>
                      <a:pt x="705" y="285"/>
                    </a:lnTo>
                    <a:lnTo>
                      <a:pt x="691" y="285"/>
                    </a:lnTo>
                    <a:lnTo>
                      <a:pt x="678" y="272"/>
                    </a:lnTo>
                    <a:lnTo>
                      <a:pt x="664" y="259"/>
                    </a:lnTo>
                    <a:lnTo>
                      <a:pt x="650" y="246"/>
                    </a:lnTo>
                    <a:lnTo>
                      <a:pt x="636" y="233"/>
                    </a:lnTo>
                    <a:lnTo>
                      <a:pt x="622" y="220"/>
                    </a:lnTo>
                    <a:lnTo>
                      <a:pt x="608" y="207"/>
                    </a:lnTo>
                    <a:lnTo>
                      <a:pt x="595" y="194"/>
                    </a:lnTo>
                    <a:lnTo>
                      <a:pt x="567" y="169"/>
                    </a:lnTo>
                    <a:lnTo>
                      <a:pt x="581" y="169"/>
                    </a:lnTo>
                    <a:lnTo>
                      <a:pt x="567" y="169"/>
                    </a:lnTo>
                    <a:lnTo>
                      <a:pt x="553" y="156"/>
                    </a:lnTo>
                    <a:lnTo>
                      <a:pt x="539" y="143"/>
                    </a:lnTo>
                    <a:lnTo>
                      <a:pt x="526" y="130"/>
                    </a:lnTo>
                    <a:lnTo>
                      <a:pt x="512" y="117"/>
                    </a:lnTo>
                    <a:lnTo>
                      <a:pt x="498" y="104"/>
                    </a:lnTo>
                    <a:lnTo>
                      <a:pt x="484" y="91"/>
                    </a:lnTo>
                    <a:lnTo>
                      <a:pt x="470" y="78"/>
                    </a:lnTo>
                    <a:lnTo>
                      <a:pt x="456" y="78"/>
                    </a:lnTo>
                    <a:lnTo>
                      <a:pt x="443" y="65"/>
                    </a:lnTo>
                    <a:lnTo>
                      <a:pt x="429" y="65"/>
                    </a:lnTo>
                    <a:lnTo>
                      <a:pt x="415" y="52"/>
                    </a:lnTo>
                    <a:lnTo>
                      <a:pt x="401" y="52"/>
                    </a:lnTo>
                    <a:lnTo>
                      <a:pt x="387" y="39"/>
                    </a:lnTo>
                    <a:lnTo>
                      <a:pt x="374" y="39"/>
                    </a:lnTo>
                    <a:lnTo>
                      <a:pt x="360" y="26"/>
                    </a:lnTo>
                    <a:lnTo>
                      <a:pt x="346" y="26"/>
                    </a:lnTo>
                    <a:lnTo>
                      <a:pt x="332" y="26"/>
                    </a:lnTo>
                    <a:lnTo>
                      <a:pt x="318" y="26"/>
                    </a:lnTo>
                    <a:lnTo>
                      <a:pt x="304" y="13"/>
                    </a:lnTo>
                    <a:lnTo>
                      <a:pt x="291" y="13"/>
                    </a:lnTo>
                    <a:lnTo>
                      <a:pt x="277" y="13"/>
                    </a:lnTo>
                    <a:lnTo>
                      <a:pt x="263" y="13"/>
                    </a:lnTo>
                    <a:lnTo>
                      <a:pt x="249" y="13"/>
                    </a:lnTo>
                    <a:lnTo>
                      <a:pt x="235" y="13"/>
                    </a:lnTo>
                    <a:lnTo>
                      <a:pt x="221" y="13"/>
                    </a:lnTo>
                    <a:lnTo>
                      <a:pt x="208" y="0"/>
                    </a:lnTo>
                    <a:lnTo>
                      <a:pt x="194" y="0"/>
                    </a:lnTo>
                    <a:lnTo>
                      <a:pt x="180" y="0"/>
                    </a:lnTo>
                    <a:lnTo>
                      <a:pt x="166" y="0"/>
                    </a:lnTo>
                    <a:lnTo>
                      <a:pt x="152" y="0"/>
                    </a:lnTo>
                    <a:lnTo>
                      <a:pt x="139" y="0"/>
                    </a:lnTo>
                    <a:lnTo>
                      <a:pt x="125" y="0"/>
                    </a:lnTo>
                    <a:lnTo>
                      <a:pt x="111" y="0"/>
                    </a:lnTo>
                    <a:lnTo>
                      <a:pt x="97" y="0"/>
                    </a:lnTo>
                    <a:lnTo>
                      <a:pt x="83" y="13"/>
                    </a:lnTo>
                    <a:lnTo>
                      <a:pt x="69" y="13"/>
                    </a:lnTo>
                    <a:lnTo>
                      <a:pt x="56" y="13"/>
                    </a:lnTo>
                    <a:lnTo>
                      <a:pt x="42" y="13"/>
                    </a:lnTo>
                    <a:lnTo>
                      <a:pt x="28" y="13"/>
                    </a:lnTo>
                    <a:lnTo>
                      <a:pt x="14" y="13"/>
                    </a:lnTo>
                    <a:lnTo>
                      <a:pt x="0" y="13"/>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62" name="Freeform 146"/>
              <p:cNvSpPr>
                <a:spLocks/>
              </p:cNvSpPr>
              <p:nvPr/>
            </p:nvSpPr>
            <p:spPr bwMode="auto">
              <a:xfrm>
                <a:off x="12469" y="6629"/>
                <a:ext cx="746" cy="104"/>
              </a:xfrm>
              <a:custGeom>
                <a:avLst/>
                <a:gdLst>
                  <a:gd name="T0" fmla="*/ 746 w 746"/>
                  <a:gd name="T1" fmla="*/ 0 h 104"/>
                  <a:gd name="T2" fmla="*/ 733 w 746"/>
                  <a:gd name="T3" fmla="*/ 0 h 104"/>
                  <a:gd name="T4" fmla="*/ 719 w 746"/>
                  <a:gd name="T5" fmla="*/ 0 h 104"/>
                  <a:gd name="T6" fmla="*/ 705 w 746"/>
                  <a:gd name="T7" fmla="*/ 0 h 104"/>
                  <a:gd name="T8" fmla="*/ 691 w 746"/>
                  <a:gd name="T9" fmla="*/ 0 h 104"/>
                  <a:gd name="T10" fmla="*/ 677 w 746"/>
                  <a:gd name="T11" fmla="*/ 13 h 104"/>
                  <a:gd name="T12" fmla="*/ 663 w 746"/>
                  <a:gd name="T13" fmla="*/ 13 h 104"/>
                  <a:gd name="T14" fmla="*/ 650 w 746"/>
                  <a:gd name="T15" fmla="*/ 13 h 104"/>
                  <a:gd name="T16" fmla="*/ 636 w 746"/>
                  <a:gd name="T17" fmla="*/ 13 h 104"/>
                  <a:gd name="T18" fmla="*/ 622 w 746"/>
                  <a:gd name="T19" fmla="*/ 13 h 104"/>
                  <a:gd name="T20" fmla="*/ 608 w 746"/>
                  <a:gd name="T21" fmla="*/ 13 h 104"/>
                  <a:gd name="T22" fmla="*/ 594 w 746"/>
                  <a:gd name="T23" fmla="*/ 13 h 104"/>
                  <a:gd name="T24" fmla="*/ 580 w 746"/>
                  <a:gd name="T25" fmla="*/ 26 h 104"/>
                  <a:gd name="T26" fmla="*/ 567 w 746"/>
                  <a:gd name="T27" fmla="*/ 26 h 104"/>
                  <a:gd name="T28" fmla="*/ 553 w 746"/>
                  <a:gd name="T29" fmla="*/ 26 h 104"/>
                  <a:gd name="T30" fmla="*/ 539 w 746"/>
                  <a:gd name="T31" fmla="*/ 26 h 104"/>
                  <a:gd name="T32" fmla="*/ 525 w 746"/>
                  <a:gd name="T33" fmla="*/ 26 h 104"/>
                  <a:gd name="T34" fmla="*/ 511 w 746"/>
                  <a:gd name="T35" fmla="*/ 26 h 104"/>
                  <a:gd name="T36" fmla="*/ 498 w 746"/>
                  <a:gd name="T37" fmla="*/ 26 h 104"/>
                  <a:gd name="T38" fmla="*/ 484 w 746"/>
                  <a:gd name="T39" fmla="*/ 39 h 104"/>
                  <a:gd name="T40" fmla="*/ 470 w 746"/>
                  <a:gd name="T41" fmla="*/ 39 h 104"/>
                  <a:gd name="T42" fmla="*/ 456 w 746"/>
                  <a:gd name="T43" fmla="*/ 39 h 104"/>
                  <a:gd name="T44" fmla="*/ 442 w 746"/>
                  <a:gd name="T45" fmla="*/ 39 h 104"/>
                  <a:gd name="T46" fmla="*/ 428 w 746"/>
                  <a:gd name="T47" fmla="*/ 39 h 104"/>
                  <a:gd name="T48" fmla="*/ 415 w 746"/>
                  <a:gd name="T49" fmla="*/ 39 h 104"/>
                  <a:gd name="T50" fmla="*/ 401 w 746"/>
                  <a:gd name="T51" fmla="*/ 39 h 104"/>
                  <a:gd name="T52" fmla="*/ 387 w 746"/>
                  <a:gd name="T53" fmla="*/ 52 h 104"/>
                  <a:gd name="T54" fmla="*/ 373 w 746"/>
                  <a:gd name="T55" fmla="*/ 52 h 104"/>
                  <a:gd name="T56" fmla="*/ 359 w 746"/>
                  <a:gd name="T57" fmla="*/ 52 h 104"/>
                  <a:gd name="T58" fmla="*/ 346 w 746"/>
                  <a:gd name="T59" fmla="*/ 52 h 104"/>
                  <a:gd name="T60" fmla="*/ 332 w 746"/>
                  <a:gd name="T61" fmla="*/ 52 h 104"/>
                  <a:gd name="T62" fmla="*/ 318 w 746"/>
                  <a:gd name="T63" fmla="*/ 52 h 104"/>
                  <a:gd name="T64" fmla="*/ 304 w 746"/>
                  <a:gd name="T65" fmla="*/ 65 h 104"/>
                  <a:gd name="T66" fmla="*/ 290 w 746"/>
                  <a:gd name="T67" fmla="*/ 65 h 104"/>
                  <a:gd name="T68" fmla="*/ 276 w 746"/>
                  <a:gd name="T69" fmla="*/ 65 h 104"/>
                  <a:gd name="T70" fmla="*/ 263 w 746"/>
                  <a:gd name="T71" fmla="*/ 65 h 104"/>
                  <a:gd name="T72" fmla="*/ 249 w 746"/>
                  <a:gd name="T73" fmla="*/ 65 h 104"/>
                  <a:gd name="T74" fmla="*/ 235 w 746"/>
                  <a:gd name="T75" fmla="*/ 65 h 104"/>
                  <a:gd name="T76" fmla="*/ 221 w 746"/>
                  <a:gd name="T77" fmla="*/ 65 h 104"/>
                  <a:gd name="T78" fmla="*/ 207 w 746"/>
                  <a:gd name="T79" fmla="*/ 78 h 104"/>
                  <a:gd name="T80" fmla="*/ 193 w 746"/>
                  <a:gd name="T81" fmla="*/ 78 h 104"/>
                  <a:gd name="T82" fmla="*/ 180 w 746"/>
                  <a:gd name="T83" fmla="*/ 78 h 104"/>
                  <a:gd name="T84" fmla="*/ 166 w 746"/>
                  <a:gd name="T85" fmla="*/ 78 h 104"/>
                  <a:gd name="T86" fmla="*/ 152 w 746"/>
                  <a:gd name="T87" fmla="*/ 78 h 104"/>
                  <a:gd name="T88" fmla="*/ 138 w 746"/>
                  <a:gd name="T89" fmla="*/ 78 h 104"/>
                  <a:gd name="T90" fmla="*/ 124 w 746"/>
                  <a:gd name="T91" fmla="*/ 78 h 104"/>
                  <a:gd name="T92" fmla="*/ 111 w 746"/>
                  <a:gd name="T93" fmla="*/ 91 h 104"/>
                  <a:gd name="T94" fmla="*/ 97 w 746"/>
                  <a:gd name="T95" fmla="*/ 91 h 104"/>
                  <a:gd name="T96" fmla="*/ 83 w 746"/>
                  <a:gd name="T97" fmla="*/ 91 h 104"/>
                  <a:gd name="T98" fmla="*/ 69 w 746"/>
                  <a:gd name="T99" fmla="*/ 91 h 104"/>
                  <a:gd name="T100" fmla="*/ 55 w 746"/>
                  <a:gd name="T101" fmla="*/ 91 h 104"/>
                  <a:gd name="T102" fmla="*/ 41 w 746"/>
                  <a:gd name="T103" fmla="*/ 91 h 104"/>
                  <a:gd name="T104" fmla="*/ 28 w 746"/>
                  <a:gd name="T105" fmla="*/ 91 h 104"/>
                  <a:gd name="T106" fmla="*/ 14 w 746"/>
                  <a:gd name="T107" fmla="*/ 91 h 104"/>
                  <a:gd name="T108" fmla="*/ 0 w 746"/>
                  <a:gd name="T109" fmla="*/ 104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46" h="104">
                    <a:moveTo>
                      <a:pt x="746" y="0"/>
                    </a:moveTo>
                    <a:lnTo>
                      <a:pt x="733" y="0"/>
                    </a:lnTo>
                    <a:lnTo>
                      <a:pt x="719" y="0"/>
                    </a:lnTo>
                    <a:lnTo>
                      <a:pt x="705" y="0"/>
                    </a:lnTo>
                    <a:lnTo>
                      <a:pt x="691" y="0"/>
                    </a:lnTo>
                    <a:lnTo>
                      <a:pt x="677" y="13"/>
                    </a:lnTo>
                    <a:lnTo>
                      <a:pt x="663" y="13"/>
                    </a:lnTo>
                    <a:lnTo>
                      <a:pt x="650" y="13"/>
                    </a:lnTo>
                    <a:lnTo>
                      <a:pt x="636" y="13"/>
                    </a:lnTo>
                    <a:lnTo>
                      <a:pt x="622" y="13"/>
                    </a:lnTo>
                    <a:lnTo>
                      <a:pt x="608" y="13"/>
                    </a:lnTo>
                    <a:lnTo>
                      <a:pt x="594" y="13"/>
                    </a:lnTo>
                    <a:lnTo>
                      <a:pt x="580" y="26"/>
                    </a:lnTo>
                    <a:lnTo>
                      <a:pt x="567" y="26"/>
                    </a:lnTo>
                    <a:lnTo>
                      <a:pt x="553" y="26"/>
                    </a:lnTo>
                    <a:lnTo>
                      <a:pt x="539" y="26"/>
                    </a:lnTo>
                    <a:lnTo>
                      <a:pt x="525" y="26"/>
                    </a:lnTo>
                    <a:lnTo>
                      <a:pt x="511" y="26"/>
                    </a:lnTo>
                    <a:lnTo>
                      <a:pt x="498" y="26"/>
                    </a:lnTo>
                    <a:lnTo>
                      <a:pt x="484" y="39"/>
                    </a:lnTo>
                    <a:lnTo>
                      <a:pt x="470" y="39"/>
                    </a:lnTo>
                    <a:lnTo>
                      <a:pt x="456" y="39"/>
                    </a:lnTo>
                    <a:lnTo>
                      <a:pt x="442" y="39"/>
                    </a:lnTo>
                    <a:lnTo>
                      <a:pt x="428" y="39"/>
                    </a:lnTo>
                    <a:lnTo>
                      <a:pt x="415" y="39"/>
                    </a:lnTo>
                    <a:lnTo>
                      <a:pt x="401" y="39"/>
                    </a:lnTo>
                    <a:lnTo>
                      <a:pt x="387" y="52"/>
                    </a:lnTo>
                    <a:lnTo>
                      <a:pt x="373" y="52"/>
                    </a:lnTo>
                    <a:lnTo>
                      <a:pt x="359" y="52"/>
                    </a:lnTo>
                    <a:lnTo>
                      <a:pt x="346" y="52"/>
                    </a:lnTo>
                    <a:lnTo>
                      <a:pt x="332" y="52"/>
                    </a:lnTo>
                    <a:lnTo>
                      <a:pt x="318" y="52"/>
                    </a:lnTo>
                    <a:lnTo>
                      <a:pt x="304" y="65"/>
                    </a:lnTo>
                    <a:lnTo>
                      <a:pt x="290" y="65"/>
                    </a:lnTo>
                    <a:lnTo>
                      <a:pt x="276" y="65"/>
                    </a:lnTo>
                    <a:lnTo>
                      <a:pt x="263" y="65"/>
                    </a:lnTo>
                    <a:lnTo>
                      <a:pt x="249" y="65"/>
                    </a:lnTo>
                    <a:lnTo>
                      <a:pt x="235" y="65"/>
                    </a:lnTo>
                    <a:lnTo>
                      <a:pt x="221" y="65"/>
                    </a:lnTo>
                    <a:lnTo>
                      <a:pt x="207" y="78"/>
                    </a:lnTo>
                    <a:lnTo>
                      <a:pt x="193" y="78"/>
                    </a:lnTo>
                    <a:lnTo>
                      <a:pt x="180" y="78"/>
                    </a:lnTo>
                    <a:lnTo>
                      <a:pt x="166" y="78"/>
                    </a:lnTo>
                    <a:lnTo>
                      <a:pt x="152" y="78"/>
                    </a:lnTo>
                    <a:lnTo>
                      <a:pt x="138" y="78"/>
                    </a:lnTo>
                    <a:lnTo>
                      <a:pt x="124" y="78"/>
                    </a:lnTo>
                    <a:lnTo>
                      <a:pt x="111" y="91"/>
                    </a:lnTo>
                    <a:lnTo>
                      <a:pt x="97" y="91"/>
                    </a:lnTo>
                    <a:lnTo>
                      <a:pt x="83" y="91"/>
                    </a:lnTo>
                    <a:lnTo>
                      <a:pt x="69" y="91"/>
                    </a:lnTo>
                    <a:lnTo>
                      <a:pt x="55" y="91"/>
                    </a:lnTo>
                    <a:lnTo>
                      <a:pt x="41" y="91"/>
                    </a:lnTo>
                    <a:lnTo>
                      <a:pt x="28" y="91"/>
                    </a:lnTo>
                    <a:lnTo>
                      <a:pt x="14" y="91"/>
                    </a:lnTo>
                    <a:lnTo>
                      <a:pt x="0" y="10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63" name="Freeform 147"/>
              <p:cNvSpPr>
                <a:spLocks/>
              </p:cNvSpPr>
              <p:nvPr/>
            </p:nvSpPr>
            <p:spPr bwMode="auto">
              <a:xfrm>
                <a:off x="16712" y="6914"/>
                <a:ext cx="1755" cy="1"/>
              </a:xfrm>
              <a:custGeom>
                <a:avLst/>
                <a:gdLst>
                  <a:gd name="T0" fmla="*/ 1728 w 1755"/>
                  <a:gd name="T1" fmla="*/ 0 h 1"/>
                  <a:gd name="T2" fmla="*/ 1686 w 1755"/>
                  <a:gd name="T3" fmla="*/ 0 h 1"/>
                  <a:gd name="T4" fmla="*/ 1645 w 1755"/>
                  <a:gd name="T5" fmla="*/ 0 h 1"/>
                  <a:gd name="T6" fmla="*/ 1603 w 1755"/>
                  <a:gd name="T7" fmla="*/ 0 h 1"/>
                  <a:gd name="T8" fmla="*/ 1562 w 1755"/>
                  <a:gd name="T9" fmla="*/ 0 h 1"/>
                  <a:gd name="T10" fmla="*/ 1521 w 1755"/>
                  <a:gd name="T11" fmla="*/ 0 h 1"/>
                  <a:gd name="T12" fmla="*/ 1479 w 1755"/>
                  <a:gd name="T13" fmla="*/ 0 h 1"/>
                  <a:gd name="T14" fmla="*/ 1438 w 1755"/>
                  <a:gd name="T15" fmla="*/ 0 h 1"/>
                  <a:gd name="T16" fmla="*/ 1396 w 1755"/>
                  <a:gd name="T17" fmla="*/ 0 h 1"/>
                  <a:gd name="T18" fmla="*/ 1355 w 1755"/>
                  <a:gd name="T19" fmla="*/ 0 h 1"/>
                  <a:gd name="T20" fmla="*/ 1313 w 1755"/>
                  <a:gd name="T21" fmla="*/ 0 h 1"/>
                  <a:gd name="T22" fmla="*/ 1272 w 1755"/>
                  <a:gd name="T23" fmla="*/ 0 h 1"/>
                  <a:gd name="T24" fmla="*/ 1230 w 1755"/>
                  <a:gd name="T25" fmla="*/ 0 h 1"/>
                  <a:gd name="T26" fmla="*/ 1189 w 1755"/>
                  <a:gd name="T27" fmla="*/ 0 h 1"/>
                  <a:gd name="T28" fmla="*/ 1147 w 1755"/>
                  <a:gd name="T29" fmla="*/ 0 h 1"/>
                  <a:gd name="T30" fmla="*/ 1106 w 1755"/>
                  <a:gd name="T31" fmla="*/ 0 h 1"/>
                  <a:gd name="T32" fmla="*/ 1064 w 1755"/>
                  <a:gd name="T33" fmla="*/ 0 h 1"/>
                  <a:gd name="T34" fmla="*/ 1023 w 1755"/>
                  <a:gd name="T35" fmla="*/ 0 h 1"/>
                  <a:gd name="T36" fmla="*/ 981 w 1755"/>
                  <a:gd name="T37" fmla="*/ 0 h 1"/>
                  <a:gd name="T38" fmla="*/ 940 w 1755"/>
                  <a:gd name="T39" fmla="*/ 0 h 1"/>
                  <a:gd name="T40" fmla="*/ 899 w 1755"/>
                  <a:gd name="T41" fmla="*/ 0 h 1"/>
                  <a:gd name="T42" fmla="*/ 857 w 1755"/>
                  <a:gd name="T43" fmla="*/ 0 h 1"/>
                  <a:gd name="T44" fmla="*/ 816 w 1755"/>
                  <a:gd name="T45" fmla="*/ 0 h 1"/>
                  <a:gd name="T46" fmla="*/ 774 w 1755"/>
                  <a:gd name="T47" fmla="*/ 0 h 1"/>
                  <a:gd name="T48" fmla="*/ 733 w 1755"/>
                  <a:gd name="T49" fmla="*/ 0 h 1"/>
                  <a:gd name="T50" fmla="*/ 691 w 1755"/>
                  <a:gd name="T51" fmla="*/ 0 h 1"/>
                  <a:gd name="T52" fmla="*/ 650 w 1755"/>
                  <a:gd name="T53" fmla="*/ 0 h 1"/>
                  <a:gd name="T54" fmla="*/ 608 w 1755"/>
                  <a:gd name="T55" fmla="*/ 0 h 1"/>
                  <a:gd name="T56" fmla="*/ 567 w 1755"/>
                  <a:gd name="T57" fmla="*/ 0 h 1"/>
                  <a:gd name="T58" fmla="*/ 525 w 1755"/>
                  <a:gd name="T59" fmla="*/ 0 h 1"/>
                  <a:gd name="T60" fmla="*/ 484 w 1755"/>
                  <a:gd name="T61" fmla="*/ 0 h 1"/>
                  <a:gd name="T62" fmla="*/ 442 w 1755"/>
                  <a:gd name="T63" fmla="*/ 0 h 1"/>
                  <a:gd name="T64" fmla="*/ 401 w 1755"/>
                  <a:gd name="T65" fmla="*/ 0 h 1"/>
                  <a:gd name="T66" fmla="*/ 360 w 1755"/>
                  <a:gd name="T67" fmla="*/ 0 h 1"/>
                  <a:gd name="T68" fmla="*/ 318 w 1755"/>
                  <a:gd name="T69" fmla="*/ 0 h 1"/>
                  <a:gd name="T70" fmla="*/ 277 w 1755"/>
                  <a:gd name="T71" fmla="*/ 0 h 1"/>
                  <a:gd name="T72" fmla="*/ 235 w 1755"/>
                  <a:gd name="T73" fmla="*/ 0 h 1"/>
                  <a:gd name="T74" fmla="*/ 194 w 1755"/>
                  <a:gd name="T75" fmla="*/ 0 h 1"/>
                  <a:gd name="T76" fmla="*/ 152 w 1755"/>
                  <a:gd name="T77" fmla="*/ 0 h 1"/>
                  <a:gd name="T78" fmla="*/ 111 w 1755"/>
                  <a:gd name="T79" fmla="*/ 0 h 1"/>
                  <a:gd name="T80" fmla="*/ 69 w 1755"/>
                  <a:gd name="T81" fmla="*/ 0 h 1"/>
                  <a:gd name="T82" fmla="*/ 28 w 1755"/>
                  <a:gd name="T83" fmla="*/ 0 h 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
                    <a:moveTo>
                      <a:pt x="1755" y="0"/>
                    </a:moveTo>
                    <a:lnTo>
                      <a:pt x="1742" y="0"/>
                    </a:lnTo>
                    <a:lnTo>
                      <a:pt x="1728" y="0"/>
                    </a:lnTo>
                    <a:lnTo>
                      <a:pt x="1714" y="0"/>
                    </a:lnTo>
                    <a:lnTo>
                      <a:pt x="1700" y="0"/>
                    </a:lnTo>
                    <a:lnTo>
                      <a:pt x="1686" y="0"/>
                    </a:lnTo>
                    <a:lnTo>
                      <a:pt x="1673" y="0"/>
                    </a:lnTo>
                    <a:lnTo>
                      <a:pt x="1659" y="0"/>
                    </a:lnTo>
                    <a:lnTo>
                      <a:pt x="1645" y="0"/>
                    </a:lnTo>
                    <a:lnTo>
                      <a:pt x="1631" y="0"/>
                    </a:lnTo>
                    <a:lnTo>
                      <a:pt x="1617" y="0"/>
                    </a:lnTo>
                    <a:lnTo>
                      <a:pt x="1603" y="0"/>
                    </a:lnTo>
                    <a:lnTo>
                      <a:pt x="1590" y="0"/>
                    </a:lnTo>
                    <a:lnTo>
                      <a:pt x="1576" y="0"/>
                    </a:lnTo>
                    <a:lnTo>
                      <a:pt x="1562" y="0"/>
                    </a:lnTo>
                    <a:lnTo>
                      <a:pt x="1548" y="0"/>
                    </a:lnTo>
                    <a:lnTo>
                      <a:pt x="1534" y="0"/>
                    </a:lnTo>
                    <a:lnTo>
                      <a:pt x="1521" y="0"/>
                    </a:lnTo>
                    <a:lnTo>
                      <a:pt x="1507" y="0"/>
                    </a:lnTo>
                    <a:lnTo>
                      <a:pt x="1493" y="0"/>
                    </a:lnTo>
                    <a:lnTo>
                      <a:pt x="1479" y="0"/>
                    </a:lnTo>
                    <a:lnTo>
                      <a:pt x="1465" y="0"/>
                    </a:lnTo>
                    <a:lnTo>
                      <a:pt x="1451" y="0"/>
                    </a:lnTo>
                    <a:lnTo>
                      <a:pt x="1438" y="0"/>
                    </a:lnTo>
                    <a:lnTo>
                      <a:pt x="1424" y="0"/>
                    </a:lnTo>
                    <a:lnTo>
                      <a:pt x="1410" y="0"/>
                    </a:lnTo>
                    <a:lnTo>
                      <a:pt x="1396" y="0"/>
                    </a:lnTo>
                    <a:lnTo>
                      <a:pt x="1382" y="0"/>
                    </a:lnTo>
                    <a:lnTo>
                      <a:pt x="1368" y="0"/>
                    </a:lnTo>
                    <a:lnTo>
                      <a:pt x="1355" y="0"/>
                    </a:lnTo>
                    <a:lnTo>
                      <a:pt x="1341" y="0"/>
                    </a:lnTo>
                    <a:lnTo>
                      <a:pt x="1327" y="0"/>
                    </a:lnTo>
                    <a:lnTo>
                      <a:pt x="1313" y="0"/>
                    </a:lnTo>
                    <a:lnTo>
                      <a:pt x="1299" y="0"/>
                    </a:lnTo>
                    <a:lnTo>
                      <a:pt x="1286" y="0"/>
                    </a:lnTo>
                    <a:lnTo>
                      <a:pt x="1272" y="0"/>
                    </a:lnTo>
                    <a:lnTo>
                      <a:pt x="1258" y="0"/>
                    </a:lnTo>
                    <a:lnTo>
                      <a:pt x="1244" y="0"/>
                    </a:lnTo>
                    <a:lnTo>
                      <a:pt x="1230" y="0"/>
                    </a:lnTo>
                    <a:lnTo>
                      <a:pt x="1216" y="0"/>
                    </a:lnTo>
                    <a:lnTo>
                      <a:pt x="1203" y="0"/>
                    </a:lnTo>
                    <a:lnTo>
                      <a:pt x="1189" y="0"/>
                    </a:lnTo>
                    <a:lnTo>
                      <a:pt x="1175" y="0"/>
                    </a:lnTo>
                    <a:lnTo>
                      <a:pt x="1161" y="0"/>
                    </a:lnTo>
                    <a:lnTo>
                      <a:pt x="1147" y="0"/>
                    </a:lnTo>
                    <a:lnTo>
                      <a:pt x="1134" y="0"/>
                    </a:lnTo>
                    <a:lnTo>
                      <a:pt x="1120" y="0"/>
                    </a:lnTo>
                    <a:lnTo>
                      <a:pt x="1106" y="0"/>
                    </a:lnTo>
                    <a:lnTo>
                      <a:pt x="1092" y="0"/>
                    </a:lnTo>
                    <a:lnTo>
                      <a:pt x="1078" y="0"/>
                    </a:lnTo>
                    <a:lnTo>
                      <a:pt x="1064" y="0"/>
                    </a:lnTo>
                    <a:lnTo>
                      <a:pt x="1051" y="0"/>
                    </a:lnTo>
                    <a:lnTo>
                      <a:pt x="1037" y="0"/>
                    </a:lnTo>
                    <a:lnTo>
                      <a:pt x="1023" y="0"/>
                    </a:lnTo>
                    <a:lnTo>
                      <a:pt x="1009" y="0"/>
                    </a:lnTo>
                    <a:lnTo>
                      <a:pt x="995" y="0"/>
                    </a:lnTo>
                    <a:lnTo>
                      <a:pt x="981" y="0"/>
                    </a:lnTo>
                    <a:lnTo>
                      <a:pt x="968" y="0"/>
                    </a:lnTo>
                    <a:lnTo>
                      <a:pt x="954" y="0"/>
                    </a:lnTo>
                    <a:lnTo>
                      <a:pt x="940" y="0"/>
                    </a:lnTo>
                    <a:lnTo>
                      <a:pt x="926" y="0"/>
                    </a:lnTo>
                    <a:lnTo>
                      <a:pt x="912" y="0"/>
                    </a:lnTo>
                    <a:lnTo>
                      <a:pt x="899" y="0"/>
                    </a:lnTo>
                    <a:lnTo>
                      <a:pt x="885" y="0"/>
                    </a:lnTo>
                    <a:lnTo>
                      <a:pt x="871" y="0"/>
                    </a:lnTo>
                    <a:lnTo>
                      <a:pt x="857" y="0"/>
                    </a:lnTo>
                    <a:lnTo>
                      <a:pt x="843" y="0"/>
                    </a:lnTo>
                    <a:lnTo>
                      <a:pt x="829" y="0"/>
                    </a:lnTo>
                    <a:lnTo>
                      <a:pt x="816" y="0"/>
                    </a:lnTo>
                    <a:lnTo>
                      <a:pt x="802" y="0"/>
                    </a:lnTo>
                    <a:lnTo>
                      <a:pt x="788" y="0"/>
                    </a:lnTo>
                    <a:lnTo>
                      <a:pt x="774" y="0"/>
                    </a:lnTo>
                    <a:lnTo>
                      <a:pt x="760" y="0"/>
                    </a:lnTo>
                    <a:lnTo>
                      <a:pt x="747" y="0"/>
                    </a:lnTo>
                    <a:lnTo>
                      <a:pt x="733" y="0"/>
                    </a:lnTo>
                    <a:lnTo>
                      <a:pt x="719" y="0"/>
                    </a:lnTo>
                    <a:lnTo>
                      <a:pt x="705" y="0"/>
                    </a:lnTo>
                    <a:lnTo>
                      <a:pt x="691" y="0"/>
                    </a:lnTo>
                    <a:lnTo>
                      <a:pt x="677" y="0"/>
                    </a:lnTo>
                    <a:lnTo>
                      <a:pt x="664" y="0"/>
                    </a:lnTo>
                    <a:lnTo>
                      <a:pt x="650" y="0"/>
                    </a:lnTo>
                    <a:lnTo>
                      <a:pt x="636" y="0"/>
                    </a:lnTo>
                    <a:lnTo>
                      <a:pt x="622" y="0"/>
                    </a:lnTo>
                    <a:lnTo>
                      <a:pt x="608" y="0"/>
                    </a:lnTo>
                    <a:lnTo>
                      <a:pt x="594" y="0"/>
                    </a:lnTo>
                    <a:lnTo>
                      <a:pt x="581" y="0"/>
                    </a:lnTo>
                    <a:lnTo>
                      <a:pt x="567" y="0"/>
                    </a:lnTo>
                    <a:lnTo>
                      <a:pt x="553" y="0"/>
                    </a:lnTo>
                    <a:lnTo>
                      <a:pt x="539" y="0"/>
                    </a:lnTo>
                    <a:lnTo>
                      <a:pt x="525" y="0"/>
                    </a:lnTo>
                    <a:lnTo>
                      <a:pt x="512" y="0"/>
                    </a:lnTo>
                    <a:lnTo>
                      <a:pt x="498" y="0"/>
                    </a:lnTo>
                    <a:lnTo>
                      <a:pt x="484" y="0"/>
                    </a:lnTo>
                    <a:lnTo>
                      <a:pt x="470" y="0"/>
                    </a:lnTo>
                    <a:lnTo>
                      <a:pt x="456" y="0"/>
                    </a:lnTo>
                    <a:lnTo>
                      <a:pt x="442" y="0"/>
                    </a:lnTo>
                    <a:lnTo>
                      <a:pt x="429" y="0"/>
                    </a:lnTo>
                    <a:lnTo>
                      <a:pt x="415" y="0"/>
                    </a:lnTo>
                    <a:lnTo>
                      <a:pt x="401" y="0"/>
                    </a:lnTo>
                    <a:lnTo>
                      <a:pt x="387" y="0"/>
                    </a:lnTo>
                    <a:lnTo>
                      <a:pt x="373" y="0"/>
                    </a:lnTo>
                    <a:lnTo>
                      <a:pt x="360" y="0"/>
                    </a:lnTo>
                    <a:lnTo>
                      <a:pt x="346" y="0"/>
                    </a:lnTo>
                    <a:lnTo>
                      <a:pt x="332" y="0"/>
                    </a:lnTo>
                    <a:lnTo>
                      <a:pt x="318" y="0"/>
                    </a:lnTo>
                    <a:lnTo>
                      <a:pt x="304" y="0"/>
                    </a:lnTo>
                    <a:lnTo>
                      <a:pt x="290" y="0"/>
                    </a:lnTo>
                    <a:lnTo>
                      <a:pt x="277" y="0"/>
                    </a:lnTo>
                    <a:lnTo>
                      <a:pt x="263" y="0"/>
                    </a:lnTo>
                    <a:lnTo>
                      <a:pt x="249" y="0"/>
                    </a:lnTo>
                    <a:lnTo>
                      <a:pt x="235" y="0"/>
                    </a:lnTo>
                    <a:lnTo>
                      <a:pt x="221" y="0"/>
                    </a:lnTo>
                    <a:lnTo>
                      <a:pt x="207" y="0"/>
                    </a:lnTo>
                    <a:lnTo>
                      <a:pt x="194" y="0"/>
                    </a:lnTo>
                    <a:lnTo>
                      <a:pt x="180" y="0"/>
                    </a:lnTo>
                    <a:lnTo>
                      <a:pt x="166" y="0"/>
                    </a:lnTo>
                    <a:lnTo>
                      <a:pt x="152" y="0"/>
                    </a:lnTo>
                    <a:lnTo>
                      <a:pt x="138" y="0"/>
                    </a:lnTo>
                    <a:lnTo>
                      <a:pt x="125" y="0"/>
                    </a:lnTo>
                    <a:lnTo>
                      <a:pt x="111" y="0"/>
                    </a:lnTo>
                    <a:lnTo>
                      <a:pt x="97" y="0"/>
                    </a:lnTo>
                    <a:lnTo>
                      <a:pt x="83" y="0"/>
                    </a:lnTo>
                    <a:lnTo>
                      <a:pt x="69" y="0"/>
                    </a:lnTo>
                    <a:lnTo>
                      <a:pt x="55" y="0"/>
                    </a:lnTo>
                    <a:lnTo>
                      <a:pt x="42" y="0"/>
                    </a:lnTo>
                    <a:lnTo>
                      <a:pt x="28" y="0"/>
                    </a:lnTo>
                    <a:lnTo>
                      <a:pt x="14" y="0"/>
                    </a:lnTo>
                    <a:lnTo>
                      <a:pt x="0" y="0"/>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64" name="Freeform 148"/>
              <p:cNvSpPr>
                <a:spLocks/>
              </p:cNvSpPr>
              <p:nvPr/>
            </p:nvSpPr>
            <p:spPr bwMode="auto">
              <a:xfrm>
                <a:off x="14957" y="6914"/>
                <a:ext cx="1755" cy="1"/>
              </a:xfrm>
              <a:custGeom>
                <a:avLst/>
                <a:gdLst>
                  <a:gd name="T0" fmla="*/ 1728 w 1755"/>
                  <a:gd name="T1" fmla="*/ 0 h 1"/>
                  <a:gd name="T2" fmla="*/ 1686 w 1755"/>
                  <a:gd name="T3" fmla="*/ 0 h 1"/>
                  <a:gd name="T4" fmla="*/ 1645 w 1755"/>
                  <a:gd name="T5" fmla="*/ 0 h 1"/>
                  <a:gd name="T6" fmla="*/ 1603 w 1755"/>
                  <a:gd name="T7" fmla="*/ 0 h 1"/>
                  <a:gd name="T8" fmla="*/ 1562 w 1755"/>
                  <a:gd name="T9" fmla="*/ 0 h 1"/>
                  <a:gd name="T10" fmla="*/ 1520 w 1755"/>
                  <a:gd name="T11" fmla="*/ 0 h 1"/>
                  <a:gd name="T12" fmla="*/ 1479 w 1755"/>
                  <a:gd name="T13" fmla="*/ 0 h 1"/>
                  <a:gd name="T14" fmla="*/ 1437 w 1755"/>
                  <a:gd name="T15" fmla="*/ 0 h 1"/>
                  <a:gd name="T16" fmla="*/ 1396 w 1755"/>
                  <a:gd name="T17" fmla="*/ 0 h 1"/>
                  <a:gd name="T18" fmla="*/ 1354 w 1755"/>
                  <a:gd name="T19" fmla="*/ 0 h 1"/>
                  <a:gd name="T20" fmla="*/ 1313 w 1755"/>
                  <a:gd name="T21" fmla="*/ 0 h 1"/>
                  <a:gd name="T22" fmla="*/ 1271 w 1755"/>
                  <a:gd name="T23" fmla="*/ 0 h 1"/>
                  <a:gd name="T24" fmla="*/ 1230 w 1755"/>
                  <a:gd name="T25" fmla="*/ 0 h 1"/>
                  <a:gd name="T26" fmla="*/ 1188 w 1755"/>
                  <a:gd name="T27" fmla="*/ 0 h 1"/>
                  <a:gd name="T28" fmla="*/ 1147 w 1755"/>
                  <a:gd name="T29" fmla="*/ 0 h 1"/>
                  <a:gd name="T30" fmla="*/ 1106 w 1755"/>
                  <a:gd name="T31" fmla="*/ 0 h 1"/>
                  <a:gd name="T32" fmla="*/ 1064 w 1755"/>
                  <a:gd name="T33" fmla="*/ 0 h 1"/>
                  <a:gd name="T34" fmla="*/ 1023 w 1755"/>
                  <a:gd name="T35" fmla="*/ 0 h 1"/>
                  <a:gd name="T36" fmla="*/ 981 w 1755"/>
                  <a:gd name="T37" fmla="*/ 0 h 1"/>
                  <a:gd name="T38" fmla="*/ 940 w 1755"/>
                  <a:gd name="T39" fmla="*/ 0 h 1"/>
                  <a:gd name="T40" fmla="*/ 898 w 1755"/>
                  <a:gd name="T41" fmla="*/ 0 h 1"/>
                  <a:gd name="T42" fmla="*/ 857 w 1755"/>
                  <a:gd name="T43" fmla="*/ 0 h 1"/>
                  <a:gd name="T44" fmla="*/ 815 w 1755"/>
                  <a:gd name="T45" fmla="*/ 0 h 1"/>
                  <a:gd name="T46" fmla="*/ 774 w 1755"/>
                  <a:gd name="T47" fmla="*/ 0 h 1"/>
                  <a:gd name="T48" fmla="*/ 732 w 1755"/>
                  <a:gd name="T49" fmla="*/ 0 h 1"/>
                  <a:gd name="T50" fmla="*/ 691 w 1755"/>
                  <a:gd name="T51" fmla="*/ 0 h 1"/>
                  <a:gd name="T52" fmla="*/ 649 w 1755"/>
                  <a:gd name="T53" fmla="*/ 0 h 1"/>
                  <a:gd name="T54" fmla="*/ 608 w 1755"/>
                  <a:gd name="T55" fmla="*/ 0 h 1"/>
                  <a:gd name="T56" fmla="*/ 567 w 1755"/>
                  <a:gd name="T57" fmla="*/ 0 h 1"/>
                  <a:gd name="T58" fmla="*/ 525 w 1755"/>
                  <a:gd name="T59" fmla="*/ 0 h 1"/>
                  <a:gd name="T60" fmla="*/ 484 w 1755"/>
                  <a:gd name="T61" fmla="*/ 0 h 1"/>
                  <a:gd name="T62" fmla="*/ 442 w 1755"/>
                  <a:gd name="T63" fmla="*/ 0 h 1"/>
                  <a:gd name="T64" fmla="*/ 401 w 1755"/>
                  <a:gd name="T65" fmla="*/ 0 h 1"/>
                  <a:gd name="T66" fmla="*/ 359 w 1755"/>
                  <a:gd name="T67" fmla="*/ 0 h 1"/>
                  <a:gd name="T68" fmla="*/ 318 w 1755"/>
                  <a:gd name="T69" fmla="*/ 0 h 1"/>
                  <a:gd name="T70" fmla="*/ 276 w 1755"/>
                  <a:gd name="T71" fmla="*/ 0 h 1"/>
                  <a:gd name="T72" fmla="*/ 235 w 1755"/>
                  <a:gd name="T73" fmla="*/ 0 h 1"/>
                  <a:gd name="T74" fmla="*/ 193 w 1755"/>
                  <a:gd name="T75" fmla="*/ 0 h 1"/>
                  <a:gd name="T76" fmla="*/ 152 w 1755"/>
                  <a:gd name="T77" fmla="*/ 0 h 1"/>
                  <a:gd name="T78" fmla="*/ 110 w 1755"/>
                  <a:gd name="T79" fmla="*/ 0 h 1"/>
                  <a:gd name="T80" fmla="*/ 69 w 1755"/>
                  <a:gd name="T81" fmla="*/ 0 h 1"/>
                  <a:gd name="T82" fmla="*/ 27 w 1755"/>
                  <a:gd name="T83" fmla="*/ 0 h 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
                    <a:moveTo>
                      <a:pt x="1755" y="0"/>
                    </a:moveTo>
                    <a:lnTo>
                      <a:pt x="1741" y="0"/>
                    </a:lnTo>
                    <a:lnTo>
                      <a:pt x="1728" y="0"/>
                    </a:lnTo>
                    <a:lnTo>
                      <a:pt x="1714" y="0"/>
                    </a:lnTo>
                    <a:lnTo>
                      <a:pt x="1700" y="0"/>
                    </a:lnTo>
                    <a:lnTo>
                      <a:pt x="1686" y="0"/>
                    </a:lnTo>
                    <a:lnTo>
                      <a:pt x="1672" y="0"/>
                    </a:lnTo>
                    <a:lnTo>
                      <a:pt x="1658" y="0"/>
                    </a:lnTo>
                    <a:lnTo>
                      <a:pt x="1645" y="0"/>
                    </a:lnTo>
                    <a:lnTo>
                      <a:pt x="1631" y="0"/>
                    </a:lnTo>
                    <a:lnTo>
                      <a:pt x="1617" y="0"/>
                    </a:lnTo>
                    <a:lnTo>
                      <a:pt x="1603" y="0"/>
                    </a:lnTo>
                    <a:lnTo>
                      <a:pt x="1589" y="0"/>
                    </a:lnTo>
                    <a:lnTo>
                      <a:pt x="1575" y="0"/>
                    </a:lnTo>
                    <a:lnTo>
                      <a:pt x="1562" y="0"/>
                    </a:lnTo>
                    <a:lnTo>
                      <a:pt x="1548" y="0"/>
                    </a:lnTo>
                    <a:lnTo>
                      <a:pt x="1534" y="0"/>
                    </a:lnTo>
                    <a:lnTo>
                      <a:pt x="1520" y="0"/>
                    </a:lnTo>
                    <a:lnTo>
                      <a:pt x="1506" y="0"/>
                    </a:lnTo>
                    <a:lnTo>
                      <a:pt x="1493" y="0"/>
                    </a:lnTo>
                    <a:lnTo>
                      <a:pt x="1479" y="0"/>
                    </a:lnTo>
                    <a:lnTo>
                      <a:pt x="1465" y="0"/>
                    </a:lnTo>
                    <a:lnTo>
                      <a:pt x="1451" y="0"/>
                    </a:lnTo>
                    <a:lnTo>
                      <a:pt x="1437" y="0"/>
                    </a:lnTo>
                    <a:lnTo>
                      <a:pt x="1423" y="0"/>
                    </a:lnTo>
                    <a:lnTo>
                      <a:pt x="1410" y="0"/>
                    </a:lnTo>
                    <a:lnTo>
                      <a:pt x="1396" y="0"/>
                    </a:lnTo>
                    <a:lnTo>
                      <a:pt x="1382" y="0"/>
                    </a:lnTo>
                    <a:lnTo>
                      <a:pt x="1368" y="0"/>
                    </a:lnTo>
                    <a:lnTo>
                      <a:pt x="1354" y="0"/>
                    </a:lnTo>
                    <a:lnTo>
                      <a:pt x="1341" y="0"/>
                    </a:lnTo>
                    <a:lnTo>
                      <a:pt x="1327" y="0"/>
                    </a:lnTo>
                    <a:lnTo>
                      <a:pt x="1313" y="0"/>
                    </a:lnTo>
                    <a:lnTo>
                      <a:pt x="1299" y="0"/>
                    </a:lnTo>
                    <a:lnTo>
                      <a:pt x="1285" y="0"/>
                    </a:lnTo>
                    <a:lnTo>
                      <a:pt x="1271" y="0"/>
                    </a:lnTo>
                    <a:lnTo>
                      <a:pt x="1258" y="0"/>
                    </a:lnTo>
                    <a:lnTo>
                      <a:pt x="1244" y="0"/>
                    </a:lnTo>
                    <a:lnTo>
                      <a:pt x="1230" y="0"/>
                    </a:lnTo>
                    <a:lnTo>
                      <a:pt x="1216" y="0"/>
                    </a:lnTo>
                    <a:lnTo>
                      <a:pt x="1202" y="0"/>
                    </a:lnTo>
                    <a:lnTo>
                      <a:pt x="1188" y="0"/>
                    </a:lnTo>
                    <a:lnTo>
                      <a:pt x="1175" y="0"/>
                    </a:lnTo>
                    <a:lnTo>
                      <a:pt x="1161" y="0"/>
                    </a:lnTo>
                    <a:lnTo>
                      <a:pt x="1147" y="0"/>
                    </a:lnTo>
                    <a:lnTo>
                      <a:pt x="1133" y="0"/>
                    </a:lnTo>
                    <a:lnTo>
                      <a:pt x="1119" y="0"/>
                    </a:lnTo>
                    <a:lnTo>
                      <a:pt x="1106" y="0"/>
                    </a:lnTo>
                    <a:lnTo>
                      <a:pt x="1092" y="0"/>
                    </a:lnTo>
                    <a:lnTo>
                      <a:pt x="1078" y="0"/>
                    </a:lnTo>
                    <a:lnTo>
                      <a:pt x="1064" y="0"/>
                    </a:lnTo>
                    <a:lnTo>
                      <a:pt x="1050" y="0"/>
                    </a:lnTo>
                    <a:lnTo>
                      <a:pt x="1036" y="0"/>
                    </a:lnTo>
                    <a:lnTo>
                      <a:pt x="1023" y="0"/>
                    </a:lnTo>
                    <a:lnTo>
                      <a:pt x="1009" y="0"/>
                    </a:lnTo>
                    <a:lnTo>
                      <a:pt x="995" y="0"/>
                    </a:lnTo>
                    <a:lnTo>
                      <a:pt x="981" y="0"/>
                    </a:lnTo>
                    <a:lnTo>
                      <a:pt x="967" y="0"/>
                    </a:lnTo>
                    <a:lnTo>
                      <a:pt x="954" y="0"/>
                    </a:lnTo>
                    <a:lnTo>
                      <a:pt x="940" y="0"/>
                    </a:lnTo>
                    <a:lnTo>
                      <a:pt x="926" y="0"/>
                    </a:lnTo>
                    <a:lnTo>
                      <a:pt x="912" y="0"/>
                    </a:lnTo>
                    <a:lnTo>
                      <a:pt x="898" y="0"/>
                    </a:lnTo>
                    <a:lnTo>
                      <a:pt x="884" y="0"/>
                    </a:lnTo>
                    <a:lnTo>
                      <a:pt x="871" y="0"/>
                    </a:lnTo>
                    <a:lnTo>
                      <a:pt x="857" y="0"/>
                    </a:lnTo>
                    <a:lnTo>
                      <a:pt x="843" y="0"/>
                    </a:lnTo>
                    <a:lnTo>
                      <a:pt x="829" y="0"/>
                    </a:lnTo>
                    <a:lnTo>
                      <a:pt x="815" y="0"/>
                    </a:lnTo>
                    <a:lnTo>
                      <a:pt x="801" y="0"/>
                    </a:lnTo>
                    <a:lnTo>
                      <a:pt x="788" y="0"/>
                    </a:lnTo>
                    <a:lnTo>
                      <a:pt x="774" y="0"/>
                    </a:lnTo>
                    <a:lnTo>
                      <a:pt x="760" y="0"/>
                    </a:lnTo>
                    <a:lnTo>
                      <a:pt x="746" y="0"/>
                    </a:lnTo>
                    <a:lnTo>
                      <a:pt x="732" y="0"/>
                    </a:lnTo>
                    <a:lnTo>
                      <a:pt x="719" y="0"/>
                    </a:lnTo>
                    <a:lnTo>
                      <a:pt x="705" y="0"/>
                    </a:lnTo>
                    <a:lnTo>
                      <a:pt x="691" y="0"/>
                    </a:lnTo>
                    <a:lnTo>
                      <a:pt x="677" y="0"/>
                    </a:lnTo>
                    <a:lnTo>
                      <a:pt x="663" y="0"/>
                    </a:lnTo>
                    <a:lnTo>
                      <a:pt x="649" y="0"/>
                    </a:lnTo>
                    <a:lnTo>
                      <a:pt x="636" y="0"/>
                    </a:lnTo>
                    <a:lnTo>
                      <a:pt x="622" y="0"/>
                    </a:lnTo>
                    <a:lnTo>
                      <a:pt x="608" y="0"/>
                    </a:lnTo>
                    <a:lnTo>
                      <a:pt x="594" y="0"/>
                    </a:lnTo>
                    <a:lnTo>
                      <a:pt x="580" y="0"/>
                    </a:lnTo>
                    <a:lnTo>
                      <a:pt x="567" y="0"/>
                    </a:lnTo>
                    <a:lnTo>
                      <a:pt x="553" y="0"/>
                    </a:lnTo>
                    <a:lnTo>
                      <a:pt x="539" y="0"/>
                    </a:lnTo>
                    <a:lnTo>
                      <a:pt x="525" y="0"/>
                    </a:lnTo>
                    <a:lnTo>
                      <a:pt x="511" y="0"/>
                    </a:lnTo>
                    <a:lnTo>
                      <a:pt x="497" y="0"/>
                    </a:lnTo>
                    <a:lnTo>
                      <a:pt x="484" y="0"/>
                    </a:lnTo>
                    <a:lnTo>
                      <a:pt x="470" y="0"/>
                    </a:lnTo>
                    <a:lnTo>
                      <a:pt x="456" y="0"/>
                    </a:lnTo>
                    <a:lnTo>
                      <a:pt x="442" y="0"/>
                    </a:lnTo>
                    <a:lnTo>
                      <a:pt x="428" y="0"/>
                    </a:lnTo>
                    <a:lnTo>
                      <a:pt x="414" y="0"/>
                    </a:lnTo>
                    <a:lnTo>
                      <a:pt x="401" y="0"/>
                    </a:lnTo>
                    <a:lnTo>
                      <a:pt x="387" y="0"/>
                    </a:lnTo>
                    <a:lnTo>
                      <a:pt x="373" y="0"/>
                    </a:lnTo>
                    <a:lnTo>
                      <a:pt x="359" y="0"/>
                    </a:lnTo>
                    <a:lnTo>
                      <a:pt x="345" y="0"/>
                    </a:lnTo>
                    <a:lnTo>
                      <a:pt x="332" y="0"/>
                    </a:lnTo>
                    <a:lnTo>
                      <a:pt x="318" y="0"/>
                    </a:lnTo>
                    <a:lnTo>
                      <a:pt x="304" y="0"/>
                    </a:lnTo>
                    <a:lnTo>
                      <a:pt x="290" y="0"/>
                    </a:lnTo>
                    <a:lnTo>
                      <a:pt x="276" y="0"/>
                    </a:lnTo>
                    <a:lnTo>
                      <a:pt x="262" y="0"/>
                    </a:lnTo>
                    <a:lnTo>
                      <a:pt x="249" y="0"/>
                    </a:lnTo>
                    <a:lnTo>
                      <a:pt x="235" y="0"/>
                    </a:lnTo>
                    <a:lnTo>
                      <a:pt x="221" y="0"/>
                    </a:lnTo>
                    <a:lnTo>
                      <a:pt x="207" y="0"/>
                    </a:lnTo>
                    <a:lnTo>
                      <a:pt x="193" y="0"/>
                    </a:lnTo>
                    <a:lnTo>
                      <a:pt x="180" y="0"/>
                    </a:lnTo>
                    <a:lnTo>
                      <a:pt x="166" y="0"/>
                    </a:lnTo>
                    <a:lnTo>
                      <a:pt x="152" y="0"/>
                    </a:lnTo>
                    <a:lnTo>
                      <a:pt x="138" y="0"/>
                    </a:lnTo>
                    <a:lnTo>
                      <a:pt x="124" y="0"/>
                    </a:lnTo>
                    <a:lnTo>
                      <a:pt x="110" y="0"/>
                    </a:lnTo>
                    <a:lnTo>
                      <a:pt x="97" y="0"/>
                    </a:lnTo>
                    <a:lnTo>
                      <a:pt x="83" y="0"/>
                    </a:lnTo>
                    <a:lnTo>
                      <a:pt x="69" y="0"/>
                    </a:lnTo>
                    <a:lnTo>
                      <a:pt x="55" y="0"/>
                    </a:lnTo>
                    <a:lnTo>
                      <a:pt x="41" y="0"/>
                    </a:lnTo>
                    <a:lnTo>
                      <a:pt x="27" y="0"/>
                    </a:lnTo>
                    <a:lnTo>
                      <a:pt x="14" y="0"/>
                    </a:lnTo>
                    <a:lnTo>
                      <a:pt x="0" y="0"/>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65" name="Freeform 149"/>
              <p:cNvSpPr>
                <a:spLocks/>
              </p:cNvSpPr>
              <p:nvPr/>
            </p:nvSpPr>
            <p:spPr bwMode="auto">
              <a:xfrm>
                <a:off x="13506" y="6668"/>
                <a:ext cx="1451" cy="518"/>
              </a:xfrm>
              <a:custGeom>
                <a:avLst/>
                <a:gdLst>
                  <a:gd name="T0" fmla="*/ 1423 w 1451"/>
                  <a:gd name="T1" fmla="*/ 246 h 518"/>
                  <a:gd name="T2" fmla="*/ 1382 w 1451"/>
                  <a:gd name="T3" fmla="*/ 246 h 518"/>
                  <a:gd name="T4" fmla="*/ 1340 w 1451"/>
                  <a:gd name="T5" fmla="*/ 246 h 518"/>
                  <a:gd name="T6" fmla="*/ 1299 w 1451"/>
                  <a:gd name="T7" fmla="*/ 246 h 518"/>
                  <a:gd name="T8" fmla="*/ 1257 w 1451"/>
                  <a:gd name="T9" fmla="*/ 246 h 518"/>
                  <a:gd name="T10" fmla="*/ 1216 w 1451"/>
                  <a:gd name="T11" fmla="*/ 246 h 518"/>
                  <a:gd name="T12" fmla="*/ 1174 w 1451"/>
                  <a:gd name="T13" fmla="*/ 246 h 518"/>
                  <a:gd name="T14" fmla="*/ 1133 w 1451"/>
                  <a:gd name="T15" fmla="*/ 246 h 518"/>
                  <a:gd name="T16" fmla="*/ 1091 w 1451"/>
                  <a:gd name="T17" fmla="*/ 246 h 518"/>
                  <a:gd name="T18" fmla="*/ 1050 w 1451"/>
                  <a:gd name="T19" fmla="*/ 246 h 518"/>
                  <a:gd name="T20" fmla="*/ 1009 w 1451"/>
                  <a:gd name="T21" fmla="*/ 246 h 518"/>
                  <a:gd name="T22" fmla="*/ 967 w 1451"/>
                  <a:gd name="T23" fmla="*/ 246 h 518"/>
                  <a:gd name="T24" fmla="*/ 926 w 1451"/>
                  <a:gd name="T25" fmla="*/ 246 h 518"/>
                  <a:gd name="T26" fmla="*/ 884 w 1451"/>
                  <a:gd name="T27" fmla="*/ 246 h 518"/>
                  <a:gd name="T28" fmla="*/ 843 w 1451"/>
                  <a:gd name="T29" fmla="*/ 246 h 518"/>
                  <a:gd name="T30" fmla="*/ 801 w 1451"/>
                  <a:gd name="T31" fmla="*/ 246 h 518"/>
                  <a:gd name="T32" fmla="*/ 760 w 1451"/>
                  <a:gd name="T33" fmla="*/ 246 h 518"/>
                  <a:gd name="T34" fmla="*/ 718 w 1451"/>
                  <a:gd name="T35" fmla="*/ 246 h 518"/>
                  <a:gd name="T36" fmla="*/ 677 w 1451"/>
                  <a:gd name="T37" fmla="*/ 246 h 518"/>
                  <a:gd name="T38" fmla="*/ 635 w 1451"/>
                  <a:gd name="T39" fmla="*/ 246 h 518"/>
                  <a:gd name="T40" fmla="*/ 594 w 1451"/>
                  <a:gd name="T41" fmla="*/ 246 h 518"/>
                  <a:gd name="T42" fmla="*/ 552 w 1451"/>
                  <a:gd name="T43" fmla="*/ 246 h 518"/>
                  <a:gd name="T44" fmla="*/ 511 w 1451"/>
                  <a:gd name="T45" fmla="*/ 246 h 518"/>
                  <a:gd name="T46" fmla="*/ 470 w 1451"/>
                  <a:gd name="T47" fmla="*/ 246 h 518"/>
                  <a:gd name="T48" fmla="*/ 428 w 1451"/>
                  <a:gd name="T49" fmla="*/ 246 h 518"/>
                  <a:gd name="T50" fmla="*/ 387 w 1451"/>
                  <a:gd name="T51" fmla="*/ 220 h 518"/>
                  <a:gd name="T52" fmla="*/ 359 w 1451"/>
                  <a:gd name="T53" fmla="*/ 272 h 518"/>
                  <a:gd name="T54" fmla="*/ 331 w 1451"/>
                  <a:gd name="T55" fmla="*/ 259 h 518"/>
                  <a:gd name="T56" fmla="*/ 317 w 1451"/>
                  <a:gd name="T57" fmla="*/ 155 h 518"/>
                  <a:gd name="T58" fmla="*/ 290 w 1451"/>
                  <a:gd name="T59" fmla="*/ 324 h 518"/>
                  <a:gd name="T60" fmla="*/ 262 w 1451"/>
                  <a:gd name="T61" fmla="*/ 363 h 518"/>
                  <a:gd name="T62" fmla="*/ 235 w 1451"/>
                  <a:gd name="T63" fmla="*/ 194 h 518"/>
                  <a:gd name="T64" fmla="*/ 207 w 1451"/>
                  <a:gd name="T65" fmla="*/ 78 h 518"/>
                  <a:gd name="T66" fmla="*/ 193 w 1451"/>
                  <a:gd name="T67" fmla="*/ 311 h 518"/>
                  <a:gd name="T68" fmla="*/ 165 w 1451"/>
                  <a:gd name="T69" fmla="*/ 453 h 518"/>
                  <a:gd name="T70" fmla="*/ 152 w 1451"/>
                  <a:gd name="T71" fmla="*/ 363 h 518"/>
                  <a:gd name="T72" fmla="*/ 124 w 1451"/>
                  <a:gd name="T73" fmla="*/ 155 h 518"/>
                  <a:gd name="T74" fmla="*/ 110 w 1451"/>
                  <a:gd name="T75" fmla="*/ 13 h 518"/>
                  <a:gd name="T76" fmla="*/ 83 w 1451"/>
                  <a:gd name="T77" fmla="*/ 78 h 518"/>
                  <a:gd name="T78" fmla="*/ 69 w 1451"/>
                  <a:gd name="T79" fmla="*/ 272 h 518"/>
                  <a:gd name="T80" fmla="*/ 41 w 1451"/>
                  <a:gd name="T81" fmla="*/ 492 h 518"/>
                  <a:gd name="T82" fmla="*/ 13 w 1451"/>
                  <a:gd name="T83" fmla="*/ 466 h 5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1" h="518">
                    <a:moveTo>
                      <a:pt x="1451" y="246"/>
                    </a:moveTo>
                    <a:lnTo>
                      <a:pt x="1437" y="246"/>
                    </a:lnTo>
                    <a:lnTo>
                      <a:pt x="1423" y="246"/>
                    </a:lnTo>
                    <a:lnTo>
                      <a:pt x="1409" y="246"/>
                    </a:lnTo>
                    <a:lnTo>
                      <a:pt x="1396" y="246"/>
                    </a:lnTo>
                    <a:lnTo>
                      <a:pt x="1382" y="246"/>
                    </a:lnTo>
                    <a:lnTo>
                      <a:pt x="1368" y="246"/>
                    </a:lnTo>
                    <a:lnTo>
                      <a:pt x="1354" y="246"/>
                    </a:lnTo>
                    <a:lnTo>
                      <a:pt x="1340" y="246"/>
                    </a:lnTo>
                    <a:lnTo>
                      <a:pt x="1326" y="246"/>
                    </a:lnTo>
                    <a:lnTo>
                      <a:pt x="1313" y="246"/>
                    </a:lnTo>
                    <a:lnTo>
                      <a:pt x="1299" y="246"/>
                    </a:lnTo>
                    <a:lnTo>
                      <a:pt x="1285" y="246"/>
                    </a:lnTo>
                    <a:lnTo>
                      <a:pt x="1271" y="246"/>
                    </a:lnTo>
                    <a:lnTo>
                      <a:pt x="1257" y="246"/>
                    </a:lnTo>
                    <a:lnTo>
                      <a:pt x="1244" y="246"/>
                    </a:lnTo>
                    <a:lnTo>
                      <a:pt x="1230" y="246"/>
                    </a:lnTo>
                    <a:lnTo>
                      <a:pt x="1216" y="246"/>
                    </a:lnTo>
                    <a:lnTo>
                      <a:pt x="1202" y="246"/>
                    </a:lnTo>
                    <a:lnTo>
                      <a:pt x="1188" y="246"/>
                    </a:lnTo>
                    <a:lnTo>
                      <a:pt x="1174" y="246"/>
                    </a:lnTo>
                    <a:lnTo>
                      <a:pt x="1161" y="246"/>
                    </a:lnTo>
                    <a:lnTo>
                      <a:pt x="1147" y="246"/>
                    </a:lnTo>
                    <a:lnTo>
                      <a:pt x="1133" y="246"/>
                    </a:lnTo>
                    <a:lnTo>
                      <a:pt x="1119" y="246"/>
                    </a:lnTo>
                    <a:lnTo>
                      <a:pt x="1105" y="246"/>
                    </a:lnTo>
                    <a:lnTo>
                      <a:pt x="1091" y="246"/>
                    </a:lnTo>
                    <a:lnTo>
                      <a:pt x="1078" y="246"/>
                    </a:lnTo>
                    <a:lnTo>
                      <a:pt x="1064" y="246"/>
                    </a:lnTo>
                    <a:lnTo>
                      <a:pt x="1050" y="246"/>
                    </a:lnTo>
                    <a:lnTo>
                      <a:pt x="1036" y="246"/>
                    </a:lnTo>
                    <a:lnTo>
                      <a:pt x="1022" y="246"/>
                    </a:lnTo>
                    <a:lnTo>
                      <a:pt x="1009" y="246"/>
                    </a:lnTo>
                    <a:lnTo>
                      <a:pt x="995" y="246"/>
                    </a:lnTo>
                    <a:lnTo>
                      <a:pt x="981" y="246"/>
                    </a:lnTo>
                    <a:lnTo>
                      <a:pt x="967" y="246"/>
                    </a:lnTo>
                    <a:lnTo>
                      <a:pt x="953" y="246"/>
                    </a:lnTo>
                    <a:lnTo>
                      <a:pt x="939" y="246"/>
                    </a:lnTo>
                    <a:lnTo>
                      <a:pt x="926" y="246"/>
                    </a:lnTo>
                    <a:lnTo>
                      <a:pt x="912" y="246"/>
                    </a:lnTo>
                    <a:lnTo>
                      <a:pt x="898" y="246"/>
                    </a:lnTo>
                    <a:lnTo>
                      <a:pt x="884" y="246"/>
                    </a:lnTo>
                    <a:lnTo>
                      <a:pt x="870" y="246"/>
                    </a:lnTo>
                    <a:lnTo>
                      <a:pt x="857" y="246"/>
                    </a:lnTo>
                    <a:lnTo>
                      <a:pt x="843" y="246"/>
                    </a:lnTo>
                    <a:lnTo>
                      <a:pt x="829" y="246"/>
                    </a:lnTo>
                    <a:lnTo>
                      <a:pt x="815" y="246"/>
                    </a:lnTo>
                    <a:lnTo>
                      <a:pt x="801" y="246"/>
                    </a:lnTo>
                    <a:lnTo>
                      <a:pt x="787" y="246"/>
                    </a:lnTo>
                    <a:lnTo>
                      <a:pt x="774" y="246"/>
                    </a:lnTo>
                    <a:lnTo>
                      <a:pt x="760" y="246"/>
                    </a:lnTo>
                    <a:lnTo>
                      <a:pt x="746" y="246"/>
                    </a:lnTo>
                    <a:lnTo>
                      <a:pt x="732" y="246"/>
                    </a:lnTo>
                    <a:lnTo>
                      <a:pt x="718" y="246"/>
                    </a:lnTo>
                    <a:lnTo>
                      <a:pt x="704" y="246"/>
                    </a:lnTo>
                    <a:lnTo>
                      <a:pt x="691" y="246"/>
                    </a:lnTo>
                    <a:lnTo>
                      <a:pt x="677" y="246"/>
                    </a:lnTo>
                    <a:lnTo>
                      <a:pt x="663" y="246"/>
                    </a:lnTo>
                    <a:lnTo>
                      <a:pt x="649" y="246"/>
                    </a:lnTo>
                    <a:lnTo>
                      <a:pt x="635" y="246"/>
                    </a:lnTo>
                    <a:lnTo>
                      <a:pt x="622" y="246"/>
                    </a:lnTo>
                    <a:lnTo>
                      <a:pt x="608" y="246"/>
                    </a:lnTo>
                    <a:lnTo>
                      <a:pt x="594" y="246"/>
                    </a:lnTo>
                    <a:lnTo>
                      <a:pt x="580" y="246"/>
                    </a:lnTo>
                    <a:lnTo>
                      <a:pt x="566" y="246"/>
                    </a:lnTo>
                    <a:lnTo>
                      <a:pt x="552" y="246"/>
                    </a:lnTo>
                    <a:lnTo>
                      <a:pt x="539" y="246"/>
                    </a:lnTo>
                    <a:lnTo>
                      <a:pt x="525" y="246"/>
                    </a:lnTo>
                    <a:lnTo>
                      <a:pt x="511" y="246"/>
                    </a:lnTo>
                    <a:lnTo>
                      <a:pt x="497" y="246"/>
                    </a:lnTo>
                    <a:lnTo>
                      <a:pt x="483" y="246"/>
                    </a:lnTo>
                    <a:lnTo>
                      <a:pt x="470" y="246"/>
                    </a:lnTo>
                    <a:lnTo>
                      <a:pt x="456" y="246"/>
                    </a:lnTo>
                    <a:lnTo>
                      <a:pt x="442" y="246"/>
                    </a:lnTo>
                    <a:lnTo>
                      <a:pt x="428" y="246"/>
                    </a:lnTo>
                    <a:lnTo>
                      <a:pt x="400" y="246"/>
                    </a:lnTo>
                    <a:lnTo>
                      <a:pt x="400" y="233"/>
                    </a:lnTo>
                    <a:lnTo>
                      <a:pt x="387" y="220"/>
                    </a:lnTo>
                    <a:lnTo>
                      <a:pt x="373" y="233"/>
                    </a:lnTo>
                    <a:lnTo>
                      <a:pt x="373" y="259"/>
                    </a:lnTo>
                    <a:lnTo>
                      <a:pt x="359" y="272"/>
                    </a:lnTo>
                    <a:lnTo>
                      <a:pt x="359" y="298"/>
                    </a:lnTo>
                    <a:lnTo>
                      <a:pt x="345" y="285"/>
                    </a:lnTo>
                    <a:lnTo>
                      <a:pt x="331" y="259"/>
                    </a:lnTo>
                    <a:lnTo>
                      <a:pt x="331" y="194"/>
                    </a:lnTo>
                    <a:lnTo>
                      <a:pt x="304" y="155"/>
                    </a:lnTo>
                    <a:lnTo>
                      <a:pt x="317" y="155"/>
                    </a:lnTo>
                    <a:lnTo>
                      <a:pt x="304" y="181"/>
                    </a:lnTo>
                    <a:lnTo>
                      <a:pt x="290" y="220"/>
                    </a:lnTo>
                    <a:lnTo>
                      <a:pt x="290" y="324"/>
                    </a:lnTo>
                    <a:lnTo>
                      <a:pt x="262" y="376"/>
                    </a:lnTo>
                    <a:lnTo>
                      <a:pt x="276" y="376"/>
                    </a:lnTo>
                    <a:lnTo>
                      <a:pt x="262" y="363"/>
                    </a:lnTo>
                    <a:lnTo>
                      <a:pt x="248" y="311"/>
                    </a:lnTo>
                    <a:lnTo>
                      <a:pt x="248" y="259"/>
                    </a:lnTo>
                    <a:lnTo>
                      <a:pt x="235" y="194"/>
                    </a:lnTo>
                    <a:lnTo>
                      <a:pt x="235" y="104"/>
                    </a:lnTo>
                    <a:lnTo>
                      <a:pt x="221" y="65"/>
                    </a:lnTo>
                    <a:lnTo>
                      <a:pt x="207" y="78"/>
                    </a:lnTo>
                    <a:lnTo>
                      <a:pt x="207" y="130"/>
                    </a:lnTo>
                    <a:lnTo>
                      <a:pt x="193" y="181"/>
                    </a:lnTo>
                    <a:lnTo>
                      <a:pt x="193" y="311"/>
                    </a:lnTo>
                    <a:lnTo>
                      <a:pt x="179" y="376"/>
                    </a:lnTo>
                    <a:lnTo>
                      <a:pt x="179" y="427"/>
                    </a:lnTo>
                    <a:lnTo>
                      <a:pt x="165" y="453"/>
                    </a:lnTo>
                    <a:lnTo>
                      <a:pt x="165" y="466"/>
                    </a:lnTo>
                    <a:lnTo>
                      <a:pt x="152" y="453"/>
                    </a:lnTo>
                    <a:lnTo>
                      <a:pt x="152" y="363"/>
                    </a:lnTo>
                    <a:lnTo>
                      <a:pt x="138" y="298"/>
                    </a:lnTo>
                    <a:lnTo>
                      <a:pt x="138" y="233"/>
                    </a:lnTo>
                    <a:lnTo>
                      <a:pt x="124" y="155"/>
                    </a:lnTo>
                    <a:lnTo>
                      <a:pt x="124" y="91"/>
                    </a:lnTo>
                    <a:lnTo>
                      <a:pt x="110" y="39"/>
                    </a:lnTo>
                    <a:lnTo>
                      <a:pt x="110" y="13"/>
                    </a:lnTo>
                    <a:lnTo>
                      <a:pt x="96" y="0"/>
                    </a:lnTo>
                    <a:lnTo>
                      <a:pt x="96" y="26"/>
                    </a:lnTo>
                    <a:lnTo>
                      <a:pt x="83" y="78"/>
                    </a:lnTo>
                    <a:lnTo>
                      <a:pt x="83" y="130"/>
                    </a:lnTo>
                    <a:lnTo>
                      <a:pt x="69" y="194"/>
                    </a:lnTo>
                    <a:lnTo>
                      <a:pt x="69" y="272"/>
                    </a:lnTo>
                    <a:lnTo>
                      <a:pt x="55" y="337"/>
                    </a:lnTo>
                    <a:lnTo>
                      <a:pt x="55" y="453"/>
                    </a:lnTo>
                    <a:lnTo>
                      <a:pt x="41" y="492"/>
                    </a:lnTo>
                    <a:lnTo>
                      <a:pt x="41" y="518"/>
                    </a:lnTo>
                    <a:lnTo>
                      <a:pt x="27" y="505"/>
                    </a:lnTo>
                    <a:lnTo>
                      <a:pt x="13" y="466"/>
                    </a:lnTo>
                    <a:lnTo>
                      <a:pt x="13" y="363"/>
                    </a:lnTo>
                    <a:lnTo>
                      <a:pt x="0" y="298"/>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66" name="Freeform 150"/>
              <p:cNvSpPr>
                <a:spLocks/>
              </p:cNvSpPr>
              <p:nvPr/>
            </p:nvSpPr>
            <p:spPr bwMode="auto">
              <a:xfrm>
                <a:off x="12580" y="6629"/>
                <a:ext cx="926" cy="583"/>
              </a:xfrm>
              <a:custGeom>
                <a:avLst/>
                <a:gdLst>
                  <a:gd name="T0" fmla="*/ 912 w 926"/>
                  <a:gd name="T1" fmla="*/ 194 h 583"/>
                  <a:gd name="T2" fmla="*/ 898 w 926"/>
                  <a:gd name="T3" fmla="*/ 39 h 583"/>
                  <a:gd name="T4" fmla="*/ 870 w 926"/>
                  <a:gd name="T5" fmla="*/ 26 h 583"/>
                  <a:gd name="T6" fmla="*/ 856 w 926"/>
                  <a:gd name="T7" fmla="*/ 156 h 583"/>
                  <a:gd name="T8" fmla="*/ 829 w 926"/>
                  <a:gd name="T9" fmla="*/ 415 h 583"/>
                  <a:gd name="T10" fmla="*/ 815 w 926"/>
                  <a:gd name="T11" fmla="*/ 544 h 583"/>
                  <a:gd name="T12" fmla="*/ 801 w 926"/>
                  <a:gd name="T13" fmla="*/ 570 h 583"/>
                  <a:gd name="T14" fmla="*/ 774 w 926"/>
                  <a:gd name="T15" fmla="*/ 479 h 583"/>
                  <a:gd name="T16" fmla="*/ 760 w 926"/>
                  <a:gd name="T17" fmla="*/ 324 h 583"/>
                  <a:gd name="T18" fmla="*/ 732 w 926"/>
                  <a:gd name="T19" fmla="*/ 104 h 583"/>
                  <a:gd name="T20" fmla="*/ 718 w 926"/>
                  <a:gd name="T21" fmla="*/ 0 h 583"/>
                  <a:gd name="T22" fmla="*/ 691 w 926"/>
                  <a:gd name="T23" fmla="*/ 65 h 583"/>
                  <a:gd name="T24" fmla="*/ 663 w 926"/>
                  <a:gd name="T25" fmla="*/ 194 h 583"/>
                  <a:gd name="T26" fmla="*/ 649 w 926"/>
                  <a:gd name="T27" fmla="*/ 402 h 583"/>
                  <a:gd name="T28" fmla="*/ 622 w 926"/>
                  <a:gd name="T29" fmla="*/ 518 h 583"/>
                  <a:gd name="T30" fmla="*/ 594 w 926"/>
                  <a:gd name="T31" fmla="*/ 557 h 583"/>
                  <a:gd name="T32" fmla="*/ 580 w 926"/>
                  <a:gd name="T33" fmla="*/ 479 h 583"/>
                  <a:gd name="T34" fmla="*/ 552 w 926"/>
                  <a:gd name="T35" fmla="*/ 298 h 583"/>
                  <a:gd name="T36" fmla="*/ 539 w 926"/>
                  <a:gd name="T37" fmla="*/ 169 h 583"/>
                  <a:gd name="T38" fmla="*/ 511 w 926"/>
                  <a:gd name="T39" fmla="*/ 39 h 583"/>
                  <a:gd name="T40" fmla="*/ 483 w 926"/>
                  <a:gd name="T41" fmla="*/ 26 h 583"/>
                  <a:gd name="T42" fmla="*/ 469 w 926"/>
                  <a:gd name="T43" fmla="*/ 104 h 583"/>
                  <a:gd name="T44" fmla="*/ 442 w 926"/>
                  <a:gd name="T45" fmla="*/ 220 h 583"/>
                  <a:gd name="T46" fmla="*/ 428 w 926"/>
                  <a:gd name="T47" fmla="*/ 376 h 583"/>
                  <a:gd name="T48" fmla="*/ 400 w 926"/>
                  <a:gd name="T49" fmla="*/ 466 h 583"/>
                  <a:gd name="T50" fmla="*/ 387 w 926"/>
                  <a:gd name="T51" fmla="*/ 531 h 583"/>
                  <a:gd name="T52" fmla="*/ 345 w 926"/>
                  <a:gd name="T53" fmla="*/ 492 h 583"/>
                  <a:gd name="T54" fmla="*/ 331 w 926"/>
                  <a:gd name="T55" fmla="*/ 389 h 583"/>
                  <a:gd name="T56" fmla="*/ 304 w 926"/>
                  <a:gd name="T57" fmla="*/ 285 h 583"/>
                  <a:gd name="T58" fmla="*/ 290 w 926"/>
                  <a:gd name="T59" fmla="*/ 156 h 583"/>
                  <a:gd name="T60" fmla="*/ 262 w 926"/>
                  <a:gd name="T61" fmla="*/ 91 h 583"/>
                  <a:gd name="T62" fmla="*/ 248 w 926"/>
                  <a:gd name="T63" fmla="*/ 52 h 583"/>
                  <a:gd name="T64" fmla="*/ 221 w 926"/>
                  <a:gd name="T65" fmla="*/ 78 h 583"/>
                  <a:gd name="T66" fmla="*/ 193 w 926"/>
                  <a:gd name="T67" fmla="*/ 169 h 583"/>
                  <a:gd name="T68" fmla="*/ 179 w 926"/>
                  <a:gd name="T69" fmla="*/ 246 h 583"/>
                  <a:gd name="T70" fmla="*/ 152 w 926"/>
                  <a:gd name="T71" fmla="*/ 337 h 583"/>
                  <a:gd name="T72" fmla="*/ 138 w 926"/>
                  <a:gd name="T73" fmla="*/ 428 h 583"/>
                  <a:gd name="T74" fmla="*/ 96 w 926"/>
                  <a:gd name="T75" fmla="*/ 492 h 583"/>
                  <a:gd name="T76" fmla="*/ 82 w 926"/>
                  <a:gd name="T77" fmla="*/ 492 h 583"/>
                  <a:gd name="T78" fmla="*/ 55 w 926"/>
                  <a:gd name="T79" fmla="*/ 441 h 583"/>
                  <a:gd name="T80" fmla="*/ 41 w 926"/>
                  <a:gd name="T81" fmla="*/ 376 h 583"/>
                  <a:gd name="T82" fmla="*/ 13 w 926"/>
                  <a:gd name="T83" fmla="*/ 311 h 5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26" h="583">
                    <a:moveTo>
                      <a:pt x="926" y="337"/>
                    </a:moveTo>
                    <a:lnTo>
                      <a:pt x="926" y="259"/>
                    </a:lnTo>
                    <a:lnTo>
                      <a:pt x="912" y="194"/>
                    </a:lnTo>
                    <a:lnTo>
                      <a:pt x="912" y="130"/>
                    </a:lnTo>
                    <a:lnTo>
                      <a:pt x="898" y="78"/>
                    </a:lnTo>
                    <a:lnTo>
                      <a:pt x="898" y="39"/>
                    </a:lnTo>
                    <a:lnTo>
                      <a:pt x="884" y="13"/>
                    </a:lnTo>
                    <a:lnTo>
                      <a:pt x="884" y="0"/>
                    </a:lnTo>
                    <a:lnTo>
                      <a:pt x="870" y="26"/>
                    </a:lnTo>
                    <a:lnTo>
                      <a:pt x="870" y="52"/>
                    </a:lnTo>
                    <a:lnTo>
                      <a:pt x="856" y="104"/>
                    </a:lnTo>
                    <a:lnTo>
                      <a:pt x="856" y="156"/>
                    </a:lnTo>
                    <a:lnTo>
                      <a:pt x="843" y="220"/>
                    </a:lnTo>
                    <a:lnTo>
                      <a:pt x="843" y="350"/>
                    </a:lnTo>
                    <a:lnTo>
                      <a:pt x="829" y="415"/>
                    </a:lnTo>
                    <a:lnTo>
                      <a:pt x="829" y="466"/>
                    </a:lnTo>
                    <a:lnTo>
                      <a:pt x="815" y="518"/>
                    </a:lnTo>
                    <a:lnTo>
                      <a:pt x="815" y="544"/>
                    </a:lnTo>
                    <a:lnTo>
                      <a:pt x="801" y="570"/>
                    </a:lnTo>
                    <a:lnTo>
                      <a:pt x="801" y="583"/>
                    </a:lnTo>
                    <a:lnTo>
                      <a:pt x="801" y="570"/>
                    </a:lnTo>
                    <a:lnTo>
                      <a:pt x="787" y="557"/>
                    </a:lnTo>
                    <a:lnTo>
                      <a:pt x="787" y="531"/>
                    </a:lnTo>
                    <a:lnTo>
                      <a:pt x="774" y="479"/>
                    </a:lnTo>
                    <a:lnTo>
                      <a:pt x="774" y="441"/>
                    </a:lnTo>
                    <a:lnTo>
                      <a:pt x="760" y="376"/>
                    </a:lnTo>
                    <a:lnTo>
                      <a:pt x="760" y="324"/>
                    </a:lnTo>
                    <a:lnTo>
                      <a:pt x="746" y="259"/>
                    </a:lnTo>
                    <a:lnTo>
                      <a:pt x="746" y="156"/>
                    </a:lnTo>
                    <a:lnTo>
                      <a:pt x="732" y="104"/>
                    </a:lnTo>
                    <a:lnTo>
                      <a:pt x="732" y="65"/>
                    </a:lnTo>
                    <a:lnTo>
                      <a:pt x="718" y="26"/>
                    </a:lnTo>
                    <a:lnTo>
                      <a:pt x="718" y="0"/>
                    </a:lnTo>
                    <a:lnTo>
                      <a:pt x="704" y="13"/>
                    </a:lnTo>
                    <a:lnTo>
                      <a:pt x="691" y="26"/>
                    </a:lnTo>
                    <a:lnTo>
                      <a:pt x="691" y="65"/>
                    </a:lnTo>
                    <a:lnTo>
                      <a:pt x="677" y="104"/>
                    </a:lnTo>
                    <a:lnTo>
                      <a:pt x="677" y="143"/>
                    </a:lnTo>
                    <a:lnTo>
                      <a:pt x="663" y="194"/>
                    </a:lnTo>
                    <a:lnTo>
                      <a:pt x="663" y="298"/>
                    </a:lnTo>
                    <a:lnTo>
                      <a:pt x="649" y="350"/>
                    </a:lnTo>
                    <a:lnTo>
                      <a:pt x="649" y="402"/>
                    </a:lnTo>
                    <a:lnTo>
                      <a:pt x="635" y="453"/>
                    </a:lnTo>
                    <a:lnTo>
                      <a:pt x="635" y="492"/>
                    </a:lnTo>
                    <a:lnTo>
                      <a:pt x="622" y="518"/>
                    </a:lnTo>
                    <a:lnTo>
                      <a:pt x="622" y="557"/>
                    </a:lnTo>
                    <a:lnTo>
                      <a:pt x="608" y="570"/>
                    </a:lnTo>
                    <a:lnTo>
                      <a:pt x="594" y="557"/>
                    </a:lnTo>
                    <a:lnTo>
                      <a:pt x="594" y="531"/>
                    </a:lnTo>
                    <a:lnTo>
                      <a:pt x="580" y="505"/>
                    </a:lnTo>
                    <a:lnTo>
                      <a:pt x="580" y="479"/>
                    </a:lnTo>
                    <a:lnTo>
                      <a:pt x="566" y="441"/>
                    </a:lnTo>
                    <a:lnTo>
                      <a:pt x="566" y="350"/>
                    </a:lnTo>
                    <a:lnTo>
                      <a:pt x="552" y="298"/>
                    </a:lnTo>
                    <a:lnTo>
                      <a:pt x="552" y="259"/>
                    </a:lnTo>
                    <a:lnTo>
                      <a:pt x="539" y="207"/>
                    </a:lnTo>
                    <a:lnTo>
                      <a:pt x="539" y="169"/>
                    </a:lnTo>
                    <a:lnTo>
                      <a:pt x="525" y="130"/>
                    </a:lnTo>
                    <a:lnTo>
                      <a:pt x="525" y="65"/>
                    </a:lnTo>
                    <a:lnTo>
                      <a:pt x="511" y="39"/>
                    </a:lnTo>
                    <a:lnTo>
                      <a:pt x="511" y="26"/>
                    </a:lnTo>
                    <a:lnTo>
                      <a:pt x="497" y="13"/>
                    </a:lnTo>
                    <a:lnTo>
                      <a:pt x="483" y="26"/>
                    </a:lnTo>
                    <a:lnTo>
                      <a:pt x="483" y="52"/>
                    </a:lnTo>
                    <a:lnTo>
                      <a:pt x="469" y="78"/>
                    </a:lnTo>
                    <a:lnTo>
                      <a:pt x="469" y="104"/>
                    </a:lnTo>
                    <a:lnTo>
                      <a:pt x="456" y="143"/>
                    </a:lnTo>
                    <a:lnTo>
                      <a:pt x="456" y="181"/>
                    </a:lnTo>
                    <a:lnTo>
                      <a:pt x="442" y="220"/>
                    </a:lnTo>
                    <a:lnTo>
                      <a:pt x="442" y="259"/>
                    </a:lnTo>
                    <a:lnTo>
                      <a:pt x="428" y="298"/>
                    </a:lnTo>
                    <a:lnTo>
                      <a:pt x="428" y="376"/>
                    </a:lnTo>
                    <a:lnTo>
                      <a:pt x="414" y="415"/>
                    </a:lnTo>
                    <a:lnTo>
                      <a:pt x="414" y="441"/>
                    </a:lnTo>
                    <a:lnTo>
                      <a:pt x="400" y="466"/>
                    </a:lnTo>
                    <a:lnTo>
                      <a:pt x="400" y="492"/>
                    </a:lnTo>
                    <a:lnTo>
                      <a:pt x="387" y="518"/>
                    </a:lnTo>
                    <a:lnTo>
                      <a:pt x="387" y="531"/>
                    </a:lnTo>
                    <a:lnTo>
                      <a:pt x="359" y="531"/>
                    </a:lnTo>
                    <a:lnTo>
                      <a:pt x="359" y="518"/>
                    </a:lnTo>
                    <a:lnTo>
                      <a:pt x="345" y="492"/>
                    </a:lnTo>
                    <a:lnTo>
                      <a:pt x="345" y="453"/>
                    </a:lnTo>
                    <a:lnTo>
                      <a:pt x="331" y="415"/>
                    </a:lnTo>
                    <a:lnTo>
                      <a:pt x="331" y="389"/>
                    </a:lnTo>
                    <a:lnTo>
                      <a:pt x="317" y="350"/>
                    </a:lnTo>
                    <a:lnTo>
                      <a:pt x="317" y="324"/>
                    </a:lnTo>
                    <a:lnTo>
                      <a:pt x="304" y="285"/>
                    </a:lnTo>
                    <a:lnTo>
                      <a:pt x="304" y="246"/>
                    </a:lnTo>
                    <a:lnTo>
                      <a:pt x="290" y="220"/>
                    </a:lnTo>
                    <a:lnTo>
                      <a:pt x="290" y="156"/>
                    </a:lnTo>
                    <a:lnTo>
                      <a:pt x="276" y="130"/>
                    </a:lnTo>
                    <a:lnTo>
                      <a:pt x="276" y="104"/>
                    </a:lnTo>
                    <a:lnTo>
                      <a:pt x="262" y="91"/>
                    </a:lnTo>
                    <a:lnTo>
                      <a:pt x="262" y="78"/>
                    </a:lnTo>
                    <a:lnTo>
                      <a:pt x="235" y="52"/>
                    </a:lnTo>
                    <a:lnTo>
                      <a:pt x="248" y="52"/>
                    </a:lnTo>
                    <a:lnTo>
                      <a:pt x="235" y="52"/>
                    </a:lnTo>
                    <a:lnTo>
                      <a:pt x="221" y="65"/>
                    </a:lnTo>
                    <a:lnTo>
                      <a:pt x="221" y="78"/>
                    </a:lnTo>
                    <a:lnTo>
                      <a:pt x="207" y="91"/>
                    </a:lnTo>
                    <a:lnTo>
                      <a:pt x="207" y="143"/>
                    </a:lnTo>
                    <a:lnTo>
                      <a:pt x="193" y="169"/>
                    </a:lnTo>
                    <a:lnTo>
                      <a:pt x="193" y="194"/>
                    </a:lnTo>
                    <a:lnTo>
                      <a:pt x="179" y="220"/>
                    </a:lnTo>
                    <a:lnTo>
                      <a:pt x="179" y="246"/>
                    </a:lnTo>
                    <a:lnTo>
                      <a:pt x="165" y="272"/>
                    </a:lnTo>
                    <a:lnTo>
                      <a:pt x="165" y="298"/>
                    </a:lnTo>
                    <a:lnTo>
                      <a:pt x="152" y="337"/>
                    </a:lnTo>
                    <a:lnTo>
                      <a:pt x="152" y="389"/>
                    </a:lnTo>
                    <a:lnTo>
                      <a:pt x="138" y="402"/>
                    </a:lnTo>
                    <a:lnTo>
                      <a:pt x="138" y="428"/>
                    </a:lnTo>
                    <a:lnTo>
                      <a:pt x="124" y="453"/>
                    </a:lnTo>
                    <a:lnTo>
                      <a:pt x="124" y="466"/>
                    </a:lnTo>
                    <a:lnTo>
                      <a:pt x="96" y="492"/>
                    </a:lnTo>
                    <a:lnTo>
                      <a:pt x="110" y="492"/>
                    </a:lnTo>
                    <a:lnTo>
                      <a:pt x="96" y="492"/>
                    </a:lnTo>
                    <a:lnTo>
                      <a:pt x="82" y="492"/>
                    </a:lnTo>
                    <a:lnTo>
                      <a:pt x="69" y="479"/>
                    </a:lnTo>
                    <a:lnTo>
                      <a:pt x="69" y="453"/>
                    </a:lnTo>
                    <a:lnTo>
                      <a:pt x="55" y="441"/>
                    </a:lnTo>
                    <a:lnTo>
                      <a:pt x="55" y="428"/>
                    </a:lnTo>
                    <a:lnTo>
                      <a:pt x="41" y="402"/>
                    </a:lnTo>
                    <a:lnTo>
                      <a:pt x="41" y="376"/>
                    </a:lnTo>
                    <a:lnTo>
                      <a:pt x="27" y="363"/>
                    </a:lnTo>
                    <a:lnTo>
                      <a:pt x="27" y="337"/>
                    </a:lnTo>
                    <a:lnTo>
                      <a:pt x="13" y="311"/>
                    </a:lnTo>
                    <a:lnTo>
                      <a:pt x="13" y="259"/>
                    </a:lnTo>
                    <a:lnTo>
                      <a:pt x="0" y="246"/>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67" name="Freeform 151"/>
              <p:cNvSpPr>
                <a:spLocks/>
              </p:cNvSpPr>
              <p:nvPr/>
            </p:nvSpPr>
            <p:spPr bwMode="auto">
              <a:xfrm>
                <a:off x="12469" y="6720"/>
                <a:ext cx="111" cy="155"/>
              </a:xfrm>
              <a:custGeom>
                <a:avLst/>
                <a:gdLst>
                  <a:gd name="T0" fmla="*/ 111 w 111"/>
                  <a:gd name="T1" fmla="*/ 155 h 155"/>
                  <a:gd name="T2" fmla="*/ 111 w 111"/>
                  <a:gd name="T3" fmla="*/ 129 h 155"/>
                  <a:gd name="T4" fmla="*/ 97 w 111"/>
                  <a:gd name="T5" fmla="*/ 103 h 155"/>
                  <a:gd name="T6" fmla="*/ 97 w 111"/>
                  <a:gd name="T7" fmla="*/ 90 h 155"/>
                  <a:gd name="T8" fmla="*/ 83 w 111"/>
                  <a:gd name="T9" fmla="*/ 65 h 155"/>
                  <a:gd name="T10" fmla="*/ 83 w 111"/>
                  <a:gd name="T11" fmla="*/ 39 h 155"/>
                  <a:gd name="T12" fmla="*/ 55 w 111"/>
                  <a:gd name="T13" fmla="*/ 13 h 155"/>
                  <a:gd name="T14" fmla="*/ 55 w 111"/>
                  <a:gd name="T15" fmla="*/ 0 h 155"/>
                  <a:gd name="T16" fmla="*/ 41 w 111"/>
                  <a:gd name="T17" fmla="*/ 0 h 155"/>
                  <a:gd name="T18" fmla="*/ 28 w 111"/>
                  <a:gd name="T19" fmla="*/ 13 h 155"/>
                  <a:gd name="T20" fmla="*/ 14 w 111"/>
                  <a:gd name="T21" fmla="*/ 26 h 155"/>
                  <a:gd name="T22" fmla="*/ 14 w 111"/>
                  <a:gd name="T23" fmla="*/ 39 h 155"/>
                  <a:gd name="T24" fmla="*/ 0 w 111"/>
                  <a:gd name="T25" fmla="*/ 52 h 155"/>
                  <a:gd name="T26" fmla="*/ 0 w 111"/>
                  <a:gd name="T27" fmla="*/ 78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1" h="155">
                    <a:moveTo>
                      <a:pt x="111" y="155"/>
                    </a:moveTo>
                    <a:lnTo>
                      <a:pt x="111" y="129"/>
                    </a:lnTo>
                    <a:lnTo>
                      <a:pt x="97" y="103"/>
                    </a:lnTo>
                    <a:lnTo>
                      <a:pt x="97" y="90"/>
                    </a:lnTo>
                    <a:lnTo>
                      <a:pt x="83" y="65"/>
                    </a:lnTo>
                    <a:lnTo>
                      <a:pt x="83" y="39"/>
                    </a:lnTo>
                    <a:lnTo>
                      <a:pt x="55" y="13"/>
                    </a:lnTo>
                    <a:lnTo>
                      <a:pt x="55" y="0"/>
                    </a:lnTo>
                    <a:lnTo>
                      <a:pt x="41" y="0"/>
                    </a:lnTo>
                    <a:lnTo>
                      <a:pt x="28" y="13"/>
                    </a:lnTo>
                    <a:lnTo>
                      <a:pt x="14" y="26"/>
                    </a:lnTo>
                    <a:lnTo>
                      <a:pt x="14" y="39"/>
                    </a:lnTo>
                    <a:lnTo>
                      <a:pt x="0" y="52"/>
                    </a:lnTo>
                    <a:lnTo>
                      <a:pt x="0" y="78"/>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68" name="Freeform 152"/>
              <p:cNvSpPr>
                <a:spLocks/>
              </p:cNvSpPr>
              <p:nvPr/>
            </p:nvSpPr>
            <p:spPr bwMode="auto">
              <a:xfrm>
                <a:off x="16712" y="6914"/>
                <a:ext cx="1755" cy="1"/>
              </a:xfrm>
              <a:custGeom>
                <a:avLst/>
                <a:gdLst>
                  <a:gd name="T0" fmla="*/ 1728 w 1755"/>
                  <a:gd name="T1" fmla="*/ 0 h 1"/>
                  <a:gd name="T2" fmla="*/ 1686 w 1755"/>
                  <a:gd name="T3" fmla="*/ 0 h 1"/>
                  <a:gd name="T4" fmla="*/ 1645 w 1755"/>
                  <a:gd name="T5" fmla="*/ 0 h 1"/>
                  <a:gd name="T6" fmla="*/ 1603 w 1755"/>
                  <a:gd name="T7" fmla="*/ 0 h 1"/>
                  <a:gd name="T8" fmla="*/ 1562 w 1755"/>
                  <a:gd name="T9" fmla="*/ 0 h 1"/>
                  <a:gd name="T10" fmla="*/ 1521 w 1755"/>
                  <a:gd name="T11" fmla="*/ 0 h 1"/>
                  <a:gd name="T12" fmla="*/ 1479 w 1755"/>
                  <a:gd name="T13" fmla="*/ 0 h 1"/>
                  <a:gd name="T14" fmla="*/ 1438 w 1755"/>
                  <a:gd name="T15" fmla="*/ 0 h 1"/>
                  <a:gd name="T16" fmla="*/ 1396 w 1755"/>
                  <a:gd name="T17" fmla="*/ 0 h 1"/>
                  <a:gd name="T18" fmla="*/ 1355 w 1755"/>
                  <a:gd name="T19" fmla="*/ 0 h 1"/>
                  <a:gd name="T20" fmla="*/ 1313 w 1755"/>
                  <a:gd name="T21" fmla="*/ 0 h 1"/>
                  <a:gd name="T22" fmla="*/ 1272 w 1755"/>
                  <a:gd name="T23" fmla="*/ 0 h 1"/>
                  <a:gd name="T24" fmla="*/ 1230 w 1755"/>
                  <a:gd name="T25" fmla="*/ 0 h 1"/>
                  <a:gd name="T26" fmla="*/ 1189 w 1755"/>
                  <a:gd name="T27" fmla="*/ 0 h 1"/>
                  <a:gd name="T28" fmla="*/ 1147 w 1755"/>
                  <a:gd name="T29" fmla="*/ 0 h 1"/>
                  <a:gd name="T30" fmla="*/ 1106 w 1755"/>
                  <a:gd name="T31" fmla="*/ 0 h 1"/>
                  <a:gd name="T32" fmla="*/ 1064 w 1755"/>
                  <a:gd name="T33" fmla="*/ 0 h 1"/>
                  <a:gd name="T34" fmla="*/ 1023 w 1755"/>
                  <a:gd name="T35" fmla="*/ 0 h 1"/>
                  <a:gd name="T36" fmla="*/ 981 w 1755"/>
                  <a:gd name="T37" fmla="*/ 0 h 1"/>
                  <a:gd name="T38" fmla="*/ 940 w 1755"/>
                  <a:gd name="T39" fmla="*/ 0 h 1"/>
                  <a:gd name="T40" fmla="*/ 899 w 1755"/>
                  <a:gd name="T41" fmla="*/ 0 h 1"/>
                  <a:gd name="T42" fmla="*/ 857 w 1755"/>
                  <a:gd name="T43" fmla="*/ 0 h 1"/>
                  <a:gd name="T44" fmla="*/ 816 w 1755"/>
                  <a:gd name="T45" fmla="*/ 0 h 1"/>
                  <a:gd name="T46" fmla="*/ 774 w 1755"/>
                  <a:gd name="T47" fmla="*/ 0 h 1"/>
                  <a:gd name="T48" fmla="*/ 733 w 1755"/>
                  <a:gd name="T49" fmla="*/ 0 h 1"/>
                  <a:gd name="T50" fmla="*/ 691 w 1755"/>
                  <a:gd name="T51" fmla="*/ 0 h 1"/>
                  <a:gd name="T52" fmla="*/ 650 w 1755"/>
                  <a:gd name="T53" fmla="*/ 0 h 1"/>
                  <a:gd name="T54" fmla="*/ 608 w 1755"/>
                  <a:gd name="T55" fmla="*/ 0 h 1"/>
                  <a:gd name="T56" fmla="*/ 567 w 1755"/>
                  <a:gd name="T57" fmla="*/ 0 h 1"/>
                  <a:gd name="T58" fmla="*/ 525 w 1755"/>
                  <a:gd name="T59" fmla="*/ 0 h 1"/>
                  <a:gd name="T60" fmla="*/ 484 w 1755"/>
                  <a:gd name="T61" fmla="*/ 0 h 1"/>
                  <a:gd name="T62" fmla="*/ 442 w 1755"/>
                  <a:gd name="T63" fmla="*/ 0 h 1"/>
                  <a:gd name="T64" fmla="*/ 401 w 1755"/>
                  <a:gd name="T65" fmla="*/ 0 h 1"/>
                  <a:gd name="T66" fmla="*/ 360 w 1755"/>
                  <a:gd name="T67" fmla="*/ 0 h 1"/>
                  <a:gd name="T68" fmla="*/ 318 w 1755"/>
                  <a:gd name="T69" fmla="*/ 0 h 1"/>
                  <a:gd name="T70" fmla="*/ 277 w 1755"/>
                  <a:gd name="T71" fmla="*/ 0 h 1"/>
                  <a:gd name="T72" fmla="*/ 235 w 1755"/>
                  <a:gd name="T73" fmla="*/ 0 h 1"/>
                  <a:gd name="T74" fmla="*/ 194 w 1755"/>
                  <a:gd name="T75" fmla="*/ 0 h 1"/>
                  <a:gd name="T76" fmla="*/ 152 w 1755"/>
                  <a:gd name="T77" fmla="*/ 0 h 1"/>
                  <a:gd name="T78" fmla="*/ 111 w 1755"/>
                  <a:gd name="T79" fmla="*/ 0 h 1"/>
                  <a:gd name="T80" fmla="*/ 69 w 1755"/>
                  <a:gd name="T81" fmla="*/ 0 h 1"/>
                  <a:gd name="T82" fmla="*/ 28 w 1755"/>
                  <a:gd name="T83" fmla="*/ 0 h 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
                    <a:moveTo>
                      <a:pt x="1755" y="0"/>
                    </a:moveTo>
                    <a:lnTo>
                      <a:pt x="1742" y="0"/>
                    </a:lnTo>
                    <a:lnTo>
                      <a:pt x="1728" y="0"/>
                    </a:lnTo>
                    <a:lnTo>
                      <a:pt x="1714" y="0"/>
                    </a:lnTo>
                    <a:lnTo>
                      <a:pt x="1700" y="0"/>
                    </a:lnTo>
                    <a:lnTo>
                      <a:pt x="1686" y="0"/>
                    </a:lnTo>
                    <a:lnTo>
                      <a:pt x="1673" y="0"/>
                    </a:lnTo>
                    <a:lnTo>
                      <a:pt x="1659" y="0"/>
                    </a:lnTo>
                    <a:lnTo>
                      <a:pt x="1645" y="0"/>
                    </a:lnTo>
                    <a:lnTo>
                      <a:pt x="1631" y="0"/>
                    </a:lnTo>
                    <a:lnTo>
                      <a:pt x="1617" y="0"/>
                    </a:lnTo>
                    <a:lnTo>
                      <a:pt x="1603" y="0"/>
                    </a:lnTo>
                    <a:lnTo>
                      <a:pt x="1590" y="0"/>
                    </a:lnTo>
                    <a:lnTo>
                      <a:pt x="1576" y="0"/>
                    </a:lnTo>
                    <a:lnTo>
                      <a:pt x="1562" y="0"/>
                    </a:lnTo>
                    <a:lnTo>
                      <a:pt x="1548" y="0"/>
                    </a:lnTo>
                    <a:lnTo>
                      <a:pt x="1534" y="0"/>
                    </a:lnTo>
                    <a:lnTo>
                      <a:pt x="1521" y="0"/>
                    </a:lnTo>
                    <a:lnTo>
                      <a:pt x="1507" y="0"/>
                    </a:lnTo>
                    <a:lnTo>
                      <a:pt x="1493" y="0"/>
                    </a:lnTo>
                    <a:lnTo>
                      <a:pt x="1479" y="0"/>
                    </a:lnTo>
                    <a:lnTo>
                      <a:pt x="1465" y="0"/>
                    </a:lnTo>
                    <a:lnTo>
                      <a:pt x="1451" y="0"/>
                    </a:lnTo>
                    <a:lnTo>
                      <a:pt x="1438" y="0"/>
                    </a:lnTo>
                    <a:lnTo>
                      <a:pt x="1424" y="0"/>
                    </a:lnTo>
                    <a:lnTo>
                      <a:pt x="1410" y="0"/>
                    </a:lnTo>
                    <a:lnTo>
                      <a:pt x="1396" y="0"/>
                    </a:lnTo>
                    <a:lnTo>
                      <a:pt x="1382" y="0"/>
                    </a:lnTo>
                    <a:lnTo>
                      <a:pt x="1368" y="0"/>
                    </a:lnTo>
                    <a:lnTo>
                      <a:pt x="1355" y="0"/>
                    </a:lnTo>
                    <a:lnTo>
                      <a:pt x="1341" y="0"/>
                    </a:lnTo>
                    <a:lnTo>
                      <a:pt x="1327" y="0"/>
                    </a:lnTo>
                    <a:lnTo>
                      <a:pt x="1313" y="0"/>
                    </a:lnTo>
                    <a:lnTo>
                      <a:pt x="1299" y="0"/>
                    </a:lnTo>
                    <a:lnTo>
                      <a:pt x="1286" y="0"/>
                    </a:lnTo>
                    <a:lnTo>
                      <a:pt x="1272" y="0"/>
                    </a:lnTo>
                    <a:lnTo>
                      <a:pt x="1258" y="0"/>
                    </a:lnTo>
                    <a:lnTo>
                      <a:pt x="1244" y="0"/>
                    </a:lnTo>
                    <a:lnTo>
                      <a:pt x="1230" y="0"/>
                    </a:lnTo>
                    <a:lnTo>
                      <a:pt x="1216" y="0"/>
                    </a:lnTo>
                    <a:lnTo>
                      <a:pt x="1203" y="0"/>
                    </a:lnTo>
                    <a:lnTo>
                      <a:pt x="1189" y="0"/>
                    </a:lnTo>
                    <a:lnTo>
                      <a:pt x="1175" y="0"/>
                    </a:lnTo>
                    <a:lnTo>
                      <a:pt x="1161" y="0"/>
                    </a:lnTo>
                    <a:lnTo>
                      <a:pt x="1147" y="0"/>
                    </a:lnTo>
                    <a:lnTo>
                      <a:pt x="1134" y="0"/>
                    </a:lnTo>
                    <a:lnTo>
                      <a:pt x="1120" y="0"/>
                    </a:lnTo>
                    <a:lnTo>
                      <a:pt x="1106" y="0"/>
                    </a:lnTo>
                    <a:lnTo>
                      <a:pt x="1092" y="0"/>
                    </a:lnTo>
                    <a:lnTo>
                      <a:pt x="1078" y="0"/>
                    </a:lnTo>
                    <a:lnTo>
                      <a:pt x="1064" y="0"/>
                    </a:lnTo>
                    <a:lnTo>
                      <a:pt x="1051" y="0"/>
                    </a:lnTo>
                    <a:lnTo>
                      <a:pt x="1037" y="0"/>
                    </a:lnTo>
                    <a:lnTo>
                      <a:pt x="1023" y="0"/>
                    </a:lnTo>
                    <a:lnTo>
                      <a:pt x="1009" y="0"/>
                    </a:lnTo>
                    <a:lnTo>
                      <a:pt x="995" y="0"/>
                    </a:lnTo>
                    <a:lnTo>
                      <a:pt x="981" y="0"/>
                    </a:lnTo>
                    <a:lnTo>
                      <a:pt x="968" y="0"/>
                    </a:lnTo>
                    <a:lnTo>
                      <a:pt x="954" y="0"/>
                    </a:lnTo>
                    <a:lnTo>
                      <a:pt x="940" y="0"/>
                    </a:lnTo>
                    <a:lnTo>
                      <a:pt x="926" y="0"/>
                    </a:lnTo>
                    <a:lnTo>
                      <a:pt x="912" y="0"/>
                    </a:lnTo>
                    <a:lnTo>
                      <a:pt x="899" y="0"/>
                    </a:lnTo>
                    <a:lnTo>
                      <a:pt x="885" y="0"/>
                    </a:lnTo>
                    <a:lnTo>
                      <a:pt x="871" y="0"/>
                    </a:lnTo>
                    <a:lnTo>
                      <a:pt x="857" y="0"/>
                    </a:lnTo>
                    <a:lnTo>
                      <a:pt x="843" y="0"/>
                    </a:lnTo>
                    <a:lnTo>
                      <a:pt x="829" y="0"/>
                    </a:lnTo>
                    <a:lnTo>
                      <a:pt x="816" y="0"/>
                    </a:lnTo>
                    <a:lnTo>
                      <a:pt x="802" y="0"/>
                    </a:lnTo>
                    <a:lnTo>
                      <a:pt x="788" y="0"/>
                    </a:lnTo>
                    <a:lnTo>
                      <a:pt x="774" y="0"/>
                    </a:lnTo>
                    <a:lnTo>
                      <a:pt x="760" y="0"/>
                    </a:lnTo>
                    <a:lnTo>
                      <a:pt x="747" y="0"/>
                    </a:lnTo>
                    <a:lnTo>
                      <a:pt x="733" y="0"/>
                    </a:lnTo>
                    <a:lnTo>
                      <a:pt x="719" y="0"/>
                    </a:lnTo>
                    <a:lnTo>
                      <a:pt x="705" y="0"/>
                    </a:lnTo>
                    <a:lnTo>
                      <a:pt x="691" y="0"/>
                    </a:lnTo>
                    <a:lnTo>
                      <a:pt x="677" y="0"/>
                    </a:lnTo>
                    <a:lnTo>
                      <a:pt x="664" y="0"/>
                    </a:lnTo>
                    <a:lnTo>
                      <a:pt x="650" y="0"/>
                    </a:lnTo>
                    <a:lnTo>
                      <a:pt x="636" y="0"/>
                    </a:lnTo>
                    <a:lnTo>
                      <a:pt x="622" y="0"/>
                    </a:lnTo>
                    <a:lnTo>
                      <a:pt x="608" y="0"/>
                    </a:lnTo>
                    <a:lnTo>
                      <a:pt x="594" y="0"/>
                    </a:lnTo>
                    <a:lnTo>
                      <a:pt x="581" y="0"/>
                    </a:lnTo>
                    <a:lnTo>
                      <a:pt x="567" y="0"/>
                    </a:lnTo>
                    <a:lnTo>
                      <a:pt x="553" y="0"/>
                    </a:lnTo>
                    <a:lnTo>
                      <a:pt x="539" y="0"/>
                    </a:lnTo>
                    <a:lnTo>
                      <a:pt x="525" y="0"/>
                    </a:lnTo>
                    <a:lnTo>
                      <a:pt x="512" y="0"/>
                    </a:lnTo>
                    <a:lnTo>
                      <a:pt x="498" y="0"/>
                    </a:lnTo>
                    <a:lnTo>
                      <a:pt x="484" y="0"/>
                    </a:lnTo>
                    <a:lnTo>
                      <a:pt x="470" y="0"/>
                    </a:lnTo>
                    <a:lnTo>
                      <a:pt x="456" y="0"/>
                    </a:lnTo>
                    <a:lnTo>
                      <a:pt x="442" y="0"/>
                    </a:lnTo>
                    <a:lnTo>
                      <a:pt x="429" y="0"/>
                    </a:lnTo>
                    <a:lnTo>
                      <a:pt x="415" y="0"/>
                    </a:lnTo>
                    <a:lnTo>
                      <a:pt x="401" y="0"/>
                    </a:lnTo>
                    <a:lnTo>
                      <a:pt x="387" y="0"/>
                    </a:lnTo>
                    <a:lnTo>
                      <a:pt x="373" y="0"/>
                    </a:lnTo>
                    <a:lnTo>
                      <a:pt x="360" y="0"/>
                    </a:lnTo>
                    <a:lnTo>
                      <a:pt x="346" y="0"/>
                    </a:lnTo>
                    <a:lnTo>
                      <a:pt x="332" y="0"/>
                    </a:lnTo>
                    <a:lnTo>
                      <a:pt x="318" y="0"/>
                    </a:lnTo>
                    <a:lnTo>
                      <a:pt x="304" y="0"/>
                    </a:lnTo>
                    <a:lnTo>
                      <a:pt x="290" y="0"/>
                    </a:lnTo>
                    <a:lnTo>
                      <a:pt x="277" y="0"/>
                    </a:lnTo>
                    <a:lnTo>
                      <a:pt x="263" y="0"/>
                    </a:lnTo>
                    <a:lnTo>
                      <a:pt x="249" y="0"/>
                    </a:lnTo>
                    <a:lnTo>
                      <a:pt x="235" y="0"/>
                    </a:lnTo>
                    <a:lnTo>
                      <a:pt x="221" y="0"/>
                    </a:lnTo>
                    <a:lnTo>
                      <a:pt x="207" y="0"/>
                    </a:lnTo>
                    <a:lnTo>
                      <a:pt x="194" y="0"/>
                    </a:lnTo>
                    <a:lnTo>
                      <a:pt x="180" y="0"/>
                    </a:lnTo>
                    <a:lnTo>
                      <a:pt x="166" y="0"/>
                    </a:lnTo>
                    <a:lnTo>
                      <a:pt x="152" y="0"/>
                    </a:lnTo>
                    <a:lnTo>
                      <a:pt x="138" y="0"/>
                    </a:lnTo>
                    <a:lnTo>
                      <a:pt x="125" y="0"/>
                    </a:lnTo>
                    <a:lnTo>
                      <a:pt x="111" y="0"/>
                    </a:lnTo>
                    <a:lnTo>
                      <a:pt x="97" y="0"/>
                    </a:lnTo>
                    <a:lnTo>
                      <a:pt x="83" y="0"/>
                    </a:lnTo>
                    <a:lnTo>
                      <a:pt x="69" y="0"/>
                    </a:lnTo>
                    <a:lnTo>
                      <a:pt x="55" y="0"/>
                    </a:lnTo>
                    <a:lnTo>
                      <a:pt x="42" y="0"/>
                    </a:lnTo>
                    <a:lnTo>
                      <a:pt x="28" y="0"/>
                    </a:lnTo>
                    <a:lnTo>
                      <a:pt x="14" y="0"/>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69" name="Freeform 153"/>
              <p:cNvSpPr>
                <a:spLocks/>
              </p:cNvSpPr>
              <p:nvPr/>
            </p:nvSpPr>
            <p:spPr bwMode="auto">
              <a:xfrm>
                <a:off x="14957" y="6914"/>
                <a:ext cx="1755" cy="1"/>
              </a:xfrm>
              <a:custGeom>
                <a:avLst/>
                <a:gdLst>
                  <a:gd name="T0" fmla="*/ 1728 w 1755"/>
                  <a:gd name="T1" fmla="*/ 0 h 1"/>
                  <a:gd name="T2" fmla="*/ 1686 w 1755"/>
                  <a:gd name="T3" fmla="*/ 0 h 1"/>
                  <a:gd name="T4" fmla="*/ 1645 w 1755"/>
                  <a:gd name="T5" fmla="*/ 0 h 1"/>
                  <a:gd name="T6" fmla="*/ 1603 w 1755"/>
                  <a:gd name="T7" fmla="*/ 0 h 1"/>
                  <a:gd name="T8" fmla="*/ 1562 w 1755"/>
                  <a:gd name="T9" fmla="*/ 0 h 1"/>
                  <a:gd name="T10" fmla="*/ 1520 w 1755"/>
                  <a:gd name="T11" fmla="*/ 0 h 1"/>
                  <a:gd name="T12" fmla="*/ 1479 w 1755"/>
                  <a:gd name="T13" fmla="*/ 0 h 1"/>
                  <a:gd name="T14" fmla="*/ 1437 w 1755"/>
                  <a:gd name="T15" fmla="*/ 0 h 1"/>
                  <a:gd name="T16" fmla="*/ 1396 w 1755"/>
                  <a:gd name="T17" fmla="*/ 0 h 1"/>
                  <a:gd name="T18" fmla="*/ 1354 w 1755"/>
                  <a:gd name="T19" fmla="*/ 0 h 1"/>
                  <a:gd name="T20" fmla="*/ 1313 w 1755"/>
                  <a:gd name="T21" fmla="*/ 0 h 1"/>
                  <a:gd name="T22" fmla="*/ 1271 w 1755"/>
                  <a:gd name="T23" fmla="*/ 0 h 1"/>
                  <a:gd name="T24" fmla="*/ 1230 w 1755"/>
                  <a:gd name="T25" fmla="*/ 0 h 1"/>
                  <a:gd name="T26" fmla="*/ 1188 w 1755"/>
                  <a:gd name="T27" fmla="*/ 0 h 1"/>
                  <a:gd name="T28" fmla="*/ 1147 w 1755"/>
                  <a:gd name="T29" fmla="*/ 0 h 1"/>
                  <a:gd name="T30" fmla="*/ 1106 w 1755"/>
                  <a:gd name="T31" fmla="*/ 0 h 1"/>
                  <a:gd name="T32" fmla="*/ 1064 w 1755"/>
                  <a:gd name="T33" fmla="*/ 0 h 1"/>
                  <a:gd name="T34" fmla="*/ 1023 w 1755"/>
                  <a:gd name="T35" fmla="*/ 0 h 1"/>
                  <a:gd name="T36" fmla="*/ 981 w 1755"/>
                  <a:gd name="T37" fmla="*/ 0 h 1"/>
                  <a:gd name="T38" fmla="*/ 940 w 1755"/>
                  <a:gd name="T39" fmla="*/ 0 h 1"/>
                  <a:gd name="T40" fmla="*/ 898 w 1755"/>
                  <a:gd name="T41" fmla="*/ 0 h 1"/>
                  <a:gd name="T42" fmla="*/ 857 w 1755"/>
                  <a:gd name="T43" fmla="*/ 0 h 1"/>
                  <a:gd name="T44" fmla="*/ 815 w 1755"/>
                  <a:gd name="T45" fmla="*/ 0 h 1"/>
                  <a:gd name="T46" fmla="*/ 774 w 1755"/>
                  <a:gd name="T47" fmla="*/ 0 h 1"/>
                  <a:gd name="T48" fmla="*/ 732 w 1755"/>
                  <a:gd name="T49" fmla="*/ 0 h 1"/>
                  <a:gd name="T50" fmla="*/ 691 w 1755"/>
                  <a:gd name="T51" fmla="*/ 0 h 1"/>
                  <a:gd name="T52" fmla="*/ 649 w 1755"/>
                  <a:gd name="T53" fmla="*/ 0 h 1"/>
                  <a:gd name="T54" fmla="*/ 608 w 1755"/>
                  <a:gd name="T55" fmla="*/ 0 h 1"/>
                  <a:gd name="T56" fmla="*/ 567 w 1755"/>
                  <a:gd name="T57" fmla="*/ 0 h 1"/>
                  <a:gd name="T58" fmla="*/ 525 w 1755"/>
                  <a:gd name="T59" fmla="*/ 0 h 1"/>
                  <a:gd name="T60" fmla="*/ 484 w 1755"/>
                  <a:gd name="T61" fmla="*/ 0 h 1"/>
                  <a:gd name="T62" fmla="*/ 442 w 1755"/>
                  <a:gd name="T63" fmla="*/ 0 h 1"/>
                  <a:gd name="T64" fmla="*/ 401 w 1755"/>
                  <a:gd name="T65" fmla="*/ 0 h 1"/>
                  <a:gd name="T66" fmla="*/ 359 w 1755"/>
                  <a:gd name="T67" fmla="*/ 0 h 1"/>
                  <a:gd name="T68" fmla="*/ 318 w 1755"/>
                  <a:gd name="T69" fmla="*/ 0 h 1"/>
                  <a:gd name="T70" fmla="*/ 276 w 1755"/>
                  <a:gd name="T71" fmla="*/ 0 h 1"/>
                  <a:gd name="T72" fmla="*/ 235 w 1755"/>
                  <a:gd name="T73" fmla="*/ 0 h 1"/>
                  <a:gd name="T74" fmla="*/ 193 w 1755"/>
                  <a:gd name="T75" fmla="*/ 0 h 1"/>
                  <a:gd name="T76" fmla="*/ 152 w 1755"/>
                  <a:gd name="T77" fmla="*/ 0 h 1"/>
                  <a:gd name="T78" fmla="*/ 110 w 1755"/>
                  <a:gd name="T79" fmla="*/ 0 h 1"/>
                  <a:gd name="T80" fmla="*/ 69 w 1755"/>
                  <a:gd name="T81" fmla="*/ 0 h 1"/>
                  <a:gd name="T82" fmla="*/ 27 w 1755"/>
                  <a:gd name="T83" fmla="*/ 0 h 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
                    <a:moveTo>
                      <a:pt x="1755" y="0"/>
                    </a:moveTo>
                    <a:lnTo>
                      <a:pt x="1741" y="0"/>
                    </a:lnTo>
                    <a:lnTo>
                      <a:pt x="1728" y="0"/>
                    </a:lnTo>
                    <a:lnTo>
                      <a:pt x="1714" y="0"/>
                    </a:lnTo>
                    <a:lnTo>
                      <a:pt x="1700" y="0"/>
                    </a:lnTo>
                    <a:lnTo>
                      <a:pt x="1686" y="0"/>
                    </a:lnTo>
                    <a:lnTo>
                      <a:pt x="1672" y="0"/>
                    </a:lnTo>
                    <a:lnTo>
                      <a:pt x="1658" y="0"/>
                    </a:lnTo>
                    <a:lnTo>
                      <a:pt x="1645" y="0"/>
                    </a:lnTo>
                    <a:lnTo>
                      <a:pt x="1631" y="0"/>
                    </a:lnTo>
                    <a:lnTo>
                      <a:pt x="1617" y="0"/>
                    </a:lnTo>
                    <a:lnTo>
                      <a:pt x="1603" y="0"/>
                    </a:lnTo>
                    <a:lnTo>
                      <a:pt x="1589" y="0"/>
                    </a:lnTo>
                    <a:lnTo>
                      <a:pt x="1575" y="0"/>
                    </a:lnTo>
                    <a:lnTo>
                      <a:pt x="1562" y="0"/>
                    </a:lnTo>
                    <a:lnTo>
                      <a:pt x="1548" y="0"/>
                    </a:lnTo>
                    <a:lnTo>
                      <a:pt x="1534" y="0"/>
                    </a:lnTo>
                    <a:lnTo>
                      <a:pt x="1520" y="0"/>
                    </a:lnTo>
                    <a:lnTo>
                      <a:pt x="1506" y="0"/>
                    </a:lnTo>
                    <a:lnTo>
                      <a:pt x="1493" y="0"/>
                    </a:lnTo>
                    <a:lnTo>
                      <a:pt x="1479" y="0"/>
                    </a:lnTo>
                    <a:lnTo>
                      <a:pt x="1465" y="0"/>
                    </a:lnTo>
                    <a:lnTo>
                      <a:pt x="1451" y="0"/>
                    </a:lnTo>
                    <a:lnTo>
                      <a:pt x="1437" y="0"/>
                    </a:lnTo>
                    <a:lnTo>
                      <a:pt x="1423" y="0"/>
                    </a:lnTo>
                    <a:lnTo>
                      <a:pt x="1410" y="0"/>
                    </a:lnTo>
                    <a:lnTo>
                      <a:pt x="1396" y="0"/>
                    </a:lnTo>
                    <a:lnTo>
                      <a:pt x="1382" y="0"/>
                    </a:lnTo>
                    <a:lnTo>
                      <a:pt x="1368" y="0"/>
                    </a:lnTo>
                    <a:lnTo>
                      <a:pt x="1354" y="0"/>
                    </a:lnTo>
                    <a:lnTo>
                      <a:pt x="1341" y="0"/>
                    </a:lnTo>
                    <a:lnTo>
                      <a:pt x="1327" y="0"/>
                    </a:lnTo>
                    <a:lnTo>
                      <a:pt x="1313" y="0"/>
                    </a:lnTo>
                    <a:lnTo>
                      <a:pt x="1299" y="0"/>
                    </a:lnTo>
                    <a:lnTo>
                      <a:pt x="1285" y="0"/>
                    </a:lnTo>
                    <a:lnTo>
                      <a:pt x="1271" y="0"/>
                    </a:lnTo>
                    <a:lnTo>
                      <a:pt x="1258" y="0"/>
                    </a:lnTo>
                    <a:lnTo>
                      <a:pt x="1244" y="0"/>
                    </a:lnTo>
                    <a:lnTo>
                      <a:pt x="1230" y="0"/>
                    </a:lnTo>
                    <a:lnTo>
                      <a:pt x="1216" y="0"/>
                    </a:lnTo>
                    <a:lnTo>
                      <a:pt x="1202" y="0"/>
                    </a:lnTo>
                    <a:lnTo>
                      <a:pt x="1188" y="0"/>
                    </a:lnTo>
                    <a:lnTo>
                      <a:pt x="1175" y="0"/>
                    </a:lnTo>
                    <a:lnTo>
                      <a:pt x="1161" y="0"/>
                    </a:lnTo>
                    <a:lnTo>
                      <a:pt x="1147" y="0"/>
                    </a:lnTo>
                    <a:lnTo>
                      <a:pt x="1133" y="0"/>
                    </a:lnTo>
                    <a:lnTo>
                      <a:pt x="1119" y="0"/>
                    </a:lnTo>
                    <a:lnTo>
                      <a:pt x="1106" y="0"/>
                    </a:lnTo>
                    <a:lnTo>
                      <a:pt x="1092" y="0"/>
                    </a:lnTo>
                    <a:lnTo>
                      <a:pt x="1078" y="0"/>
                    </a:lnTo>
                    <a:lnTo>
                      <a:pt x="1064" y="0"/>
                    </a:lnTo>
                    <a:lnTo>
                      <a:pt x="1050" y="0"/>
                    </a:lnTo>
                    <a:lnTo>
                      <a:pt x="1036" y="0"/>
                    </a:lnTo>
                    <a:lnTo>
                      <a:pt x="1023" y="0"/>
                    </a:lnTo>
                    <a:lnTo>
                      <a:pt x="1009" y="0"/>
                    </a:lnTo>
                    <a:lnTo>
                      <a:pt x="995" y="0"/>
                    </a:lnTo>
                    <a:lnTo>
                      <a:pt x="981" y="0"/>
                    </a:lnTo>
                    <a:lnTo>
                      <a:pt x="967" y="0"/>
                    </a:lnTo>
                    <a:lnTo>
                      <a:pt x="954" y="0"/>
                    </a:lnTo>
                    <a:lnTo>
                      <a:pt x="940" y="0"/>
                    </a:lnTo>
                    <a:lnTo>
                      <a:pt x="926" y="0"/>
                    </a:lnTo>
                    <a:lnTo>
                      <a:pt x="912" y="0"/>
                    </a:lnTo>
                    <a:lnTo>
                      <a:pt x="898" y="0"/>
                    </a:lnTo>
                    <a:lnTo>
                      <a:pt x="884" y="0"/>
                    </a:lnTo>
                    <a:lnTo>
                      <a:pt x="871" y="0"/>
                    </a:lnTo>
                    <a:lnTo>
                      <a:pt x="857" y="0"/>
                    </a:lnTo>
                    <a:lnTo>
                      <a:pt x="843" y="0"/>
                    </a:lnTo>
                    <a:lnTo>
                      <a:pt x="829" y="0"/>
                    </a:lnTo>
                    <a:lnTo>
                      <a:pt x="815" y="0"/>
                    </a:lnTo>
                    <a:lnTo>
                      <a:pt x="801" y="0"/>
                    </a:lnTo>
                    <a:lnTo>
                      <a:pt x="788" y="0"/>
                    </a:lnTo>
                    <a:lnTo>
                      <a:pt x="774" y="0"/>
                    </a:lnTo>
                    <a:lnTo>
                      <a:pt x="760" y="0"/>
                    </a:lnTo>
                    <a:lnTo>
                      <a:pt x="746" y="0"/>
                    </a:lnTo>
                    <a:lnTo>
                      <a:pt x="732" y="0"/>
                    </a:lnTo>
                    <a:lnTo>
                      <a:pt x="719" y="0"/>
                    </a:lnTo>
                    <a:lnTo>
                      <a:pt x="705" y="0"/>
                    </a:lnTo>
                    <a:lnTo>
                      <a:pt x="691" y="0"/>
                    </a:lnTo>
                    <a:lnTo>
                      <a:pt x="677" y="0"/>
                    </a:lnTo>
                    <a:lnTo>
                      <a:pt x="663" y="0"/>
                    </a:lnTo>
                    <a:lnTo>
                      <a:pt x="649" y="0"/>
                    </a:lnTo>
                    <a:lnTo>
                      <a:pt x="636" y="0"/>
                    </a:lnTo>
                    <a:lnTo>
                      <a:pt x="622" y="0"/>
                    </a:lnTo>
                    <a:lnTo>
                      <a:pt x="608" y="0"/>
                    </a:lnTo>
                    <a:lnTo>
                      <a:pt x="594" y="0"/>
                    </a:lnTo>
                    <a:lnTo>
                      <a:pt x="580" y="0"/>
                    </a:lnTo>
                    <a:lnTo>
                      <a:pt x="567" y="0"/>
                    </a:lnTo>
                    <a:lnTo>
                      <a:pt x="553" y="0"/>
                    </a:lnTo>
                    <a:lnTo>
                      <a:pt x="539" y="0"/>
                    </a:lnTo>
                    <a:lnTo>
                      <a:pt x="525" y="0"/>
                    </a:lnTo>
                    <a:lnTo>
                      <a:pt x="511" y="0"/>
                    </a:lnTo>
                    <a:lnTo>
                      <a:pt x="497" y="0"/>
                    </a:lnTo>
                    <a:lnTo>
                      <a:pt x="484" y="0"/>
                    </a:lnTo>
                    <a:lnTo>
                      <a:pt x="470" y="0"/>
                    </a:lnTo>
                    <a:lnTo>
                      <a:pt x="456" y="0"/>
                    </a:lnTo>
                    <a:lnTo>
                      <a:pt x="442" y="0"/>
                    </a:lnTo>
                    <a:lnTo>
                      <a:pt x="428" y="0"/>
                    </a:lnTo>
                    <a:lnTo>
                      <a:pt x="414" y="0"/>
                    </a:lnTo>
                    <a:lnTo>
                      <a:pt x="401" y="0"/>
                    </a:lnTo>
                    <a:lnTo>
                      <a:pt x="387" y="0"/>
                    </a:lnTo>
                    <a:lnTo>
                      <a:pt x="373" y="0"/>
                    </a:lnTo>
                    <a:lnTo>
                      <a:pt x="359" y="0"/>
                    </a:lnTo>
                    <a:lnTo>
                      <a:pt x="345" y="0"/>
                    </a:lnTo>
                    <a:lnTo>
                      <a:pt x="332" y="0"/>
                    </a:lnTo>
                    <a:lnTo>
                      <a:pt x="318" y="0"/>
                    </a:lnTo>
                    <a:lnTo>
                      <a:pt x="304" y="0"/>
                    </a:lnTo>
                    <a:lnTo>
                      <a:pt x="290" y="0"/>
                    </a:lnTo>
                    <a:lnTo>
                      <a:pt x="276" y="0"/>
                    </a:lnTo>
                    <a:lnTo>
                      <a:pt x="262" y="0"/>
                    </a:lnTo>
                    <a:lnTo>
                      <a:pt x="249" y="0"/>
                    </a:lnTo>
                    <a:lnTo>
                      <a:pt x="235" y="0"/>
                    </a:lnTo>
                    <a:lnTo>
                      <a:pt x="221" y="0"/>
                    </a:lnTo>
                    <a:lnTo>
                      <a:pt x="207" y="0"/>
                    </a:lnTo>
                    <a:lnTo>
                      <a:pt x="193" y="0"/>
                    </a:lnTo>
                    <a:lnTo>
                      <a:pt x="180" y="0"/>
                    </a:lnTo>
                    <a:lnTo>
                      <a:pt x="166" y="0"/>
                    </a:lnTo>
                    <a:lnTo>
                      <a:pt x="152" y="0"/>
                    </a:lnTo>
                    <a:lnTo>
                      <a:pt x="138" y="0"/>
                    </a:lnTo>
                    <a:lnTo>
                      <a:pt x="124" y="0"/>
                    </a:lnTo>
                    <a:lnTo>
                      <a:pt x="110" y="0"/>
                    </a:lnTo>
                    <a:lnTo>
                      <a:pt x="97" y="0"/>
                    </a:lnTo>
                    <a:lnTo>
                      <a:pt x="83" y="0"/>
                    </a:lnTo>
                    <a:lnTo>
                      <a:pt x="69" y="0"/>
                    </a:lnTo>
                    <a:lnTo>
                      <a:pt x="55" y="0"/>
                    </a:lnTo>
                    <a:lnTo>
                      <a:pt x="41" y="0"/>
                    </a:lnTo>
                    <a:lnTo>
                      <a:pt x="27" y="0"/>
                    </a:lnTo>
                    <a:lnTo>
                      <a:pt x="14" y="0"/>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70" name="Freeform 154"/>
              <p:cNvSpPr>
                <a:spLocks/>
              </p:cNvSpPr>
              <p:nvPr/>
            </p:nvSpPr>
            <p:spPr bwMode="auto">
              <a:xfrm>
                <a:off x="13215" y="6914"/>
                <a:ext cx="1742" cy="298"/>
              </a:xfrm>
              <a:custGeom>
                <a:avLst/>
                <a:gdLst>
                  <a:gd name="T0" fmla="*/ 1714 w 1742"/>
                  <a:gd name="T1" fmla="*/ 0 h 298"/>
                  <a:gd name="T2" fmla="*/ 1673 w 1742"/>
                  <a:gd name="T3" fmla="*/ 0 h 298"/>
                  <a:gd name="T4" fmla="*/ 1631 w 1742"/>
                  <a:gd name="T5" fmla="*/ 0 h 298"/>
                  <a:gd name="T6" fmla="*/ 1590 w 1742"/>
                  <a:gd name="T7" fmla="*/ 0 h 298"/>
                  <a:gd name="T8" fmla="*/ 1548 w 1742"/>
                  <a:gd name="T9" fmla="*/ 0 h 298"/>
                  <a:gd name="T10" fmla="*/ 1507 w 1742"/>
                  <a:gd name="T11" fmla="*/ 0 h 298"/>
                  <a:gd name="T12" fmla="*/ 1465 w 1742"/>
                  <a:gd name="T13" fmla="*/ 0 h 298"/>
                  <a:gd name="T14" fmla="*/ 1424 w 1742"/>
                  <a:gd name="T15" fmla="*/ 0 h 298"/>
                  <a:gd name="T16" fmla="*/ 1382 w 1742"/>
                  <a:gd name="T17" fmla="*/ 0 h 298"/>
                  <a:gd name="T18" fmla="*/ 1341 w 1742"/>
                  <a:gd name="T19" fmla="*/ 0 h 298"/>
                  <a:gd name="T20" fmla="*/ 1300 w 1742"/>
                  <a:gd name="T21" fmla="*/ 0 h 298"/>
                  <a:gd name="T22" fmla="*/ 1258 w 1742"/>
                  <a:gd name="T23" fmla="*/ 0 h 298"/>
                  <a:gd name="T24" fmla="*/ 1217 w 1742"/>
                  <a:gd name="T25" fmla="*/ 0 h 298"/>
                  <a:gd name="T26" fmla="*/ 1175 w 1742"/>
                  <a:gd name="T27" fmla="*/ 0 h 298"/>
                  <a:gd name="T28" fmla="*/ 1134 w 1742"/>
                  <a:gd name="T29" fmla="*/ 0 h 298"/>
                  <a:gd name="T30" fmla="*/ 1092 w 1742"/>
                  <a:gd name="T31" fmla="*/ 0 h 298"/>
                  <a:gd name="T32" fmla="*/ 1051 w 1742"/>
                  <a:gd name="T33" fmla="*/ 0 h 298"/>
                  <a:gd name="T34" fmla="*/ 1009 w 1742"/>
                  <a:gd name="T35" fmla="*/ 0 h 298"/>
                  <a:gd name="T36" fmla="*/ 968 w 1742"/>
                  <a:gd name="T37" fmla="*/ 0 h 298"/>
                  <a:gd name="T38" fmla="*/ 926 w 1742"/>
                  <a:gd name="T39" fmla="*/ 0 h 298"/>
                  <a:gd name="T40" fmla="*/ 885 w 1742"/>
                  <a:gd name="T41" fmla="*/ 0 h 298"/>
                  <a:gd name="T42" fmla="*/ 843 w 1742"/>
                  <a:gd name="T43" fmla="*/ 0 h 298"/>
                  <a:gd name="T44" fmla="*/ 802 w 1742"/>
                  <a:gd name="T45" fmla="*/ 0 h 298"/>
                  <a:gd name="T46" fmla="*/ 761 w 1742"/>
                  <a:gd name="T47" fmla="*/ 0 h 298"/>
                  <a:gd name="T48" fmla="*/ 719 w 1742"/>
                  <a:gd name="T49" fmla="*/ 0 h 298"/>
                  <a:gd name="T50" fmla="*/ 678 w 1742"/>
                  <a:gd name="T51" fmla="*/ 26 h 298"/>
                  <a:gd name="T52" fmla="*/ 636 w 1742"/>
                  <a:gd name="T53" fmla="*/ 65 h 298"/>
                  <a:gd name="T54" fmla="*/ 595 w 1742"/>
                  <a:gd name="T55" fmla="*/ 104 h 298"/>
                  <a:gd name="T56" fmla="*/ 567 w 1742"/>
                  <a:gd name="T57" fmla="*/ 130 h 298"/>
                  <a:gd name="T58" fmla="*/ 526 w 1742"/>
                  <a:gd name="T59" fmla="*/ 168 h 298"/>
                  <a:gd name="T60" fmla="*/ 484 w 1742"/>
                  <a:gd name="T61" fmla="*/ 207 h 298"/>
                  <a:gd name="T62" fmla="*/ 443 w 1742"/>
                  <a:gd name="T63" fmla="*/ 233 h 298"/>
                  <a:gd name="T64" fmla="*/ 401 w 1742"/>
                  <a:gd name="T65" fmla="*/ 246 h 298"/>
                  <a:gd name="T66" fmla="*/ 360 w 1742"/>
                  <a:gd name="T67" fmla="*/ 272 h 298"/>
                  <a:gd name="T68" fmla="*/ 318 w 1742"/>
                  <a:gd name="T69" fmla="*/ 272 h 298"/>
                  <a:gd name="T70" fmla="*/ 277 w 1742"/>
                  <a:gd name="T71" fmla="*/ 285 h 298"/>
                  <a:gd name="T72" fmla="*/ 235 w 1742"/>
                  <a:gd name="T73" fmla="*/ 285 h 298"/>
                  <a:gd name="T74" fmla="*/ 194 w 1742"/>
                  <a:gd name="T75" fmla="*/ 298 h 298"/>
                  <a:gd name="T76" fmla="*/ 152 w 1742"/>
                  <a:gd name="T77" fmla="*/ 298 h 298"/>
                  <a:gd name="T78" fmla="*/ 111 w 1742"/>
                  <a:gd name="T79" fmla="*/ 298 h 298"/>
                  <a:gd name="T80" fmla="*/ 69 w 1742"/>
                  <a:gd name="T81" fmla="*/ 285 h 298"/>
                  <a:gd name="T82" fmla="*/ 28 w 1742"/>
                  <a:gd name="T83" fmla="*/ 285 h 2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2" h="298">
                    <a:moveTo>
                      <a:pt x="1742" y="0"/>
                    </a:moveTo>
                    <a:lnTo>
                      <a:pt x="1728" y="0"/>
                    </a:lnTo>
                    <a:lnTo>
                      <a:pt x="1714" y="0"/>
                    </a:lnTo>
                    <a:lnTo>
                      <a:pt x="1700" y="0"/>
                    </a:lnTo>
                    <a:lnTo>
                      <a:pt x="1687" y="0"/>
                    </a:lnTo>
                    <a:lnTo>
                      <a:pt x="1673" y="0"/>
                    </a:lnTo>
                    <a:lnTo>
                      <a:pt x="1659" y="0"/>
                    </a:lnTo>
                    <a:lnTo>
                      <a:pt x="1645" y="0"/>
                    </a:lnTo>
                    <a:lnTo>
                      <a:pt x="1631" y="0"/>
                    </a:lnTo>
                    <a:lnTo>
                      <a:pt x="1617" y="0"/>
                    </a:lnTo>
                    <a:lnTo>
                      <a:pt x="1604" y="0"/>
                    </a:lnTo>
                    <a:lnTo>
                      <a:pt x="1590" y="0"/>
                    </a:lnTo>
                    <a:lnTo>
                      <a:pt x="1576" y="0"/>
                    </a:lnTo>
                    <a:lnTo>
                      <a:pt x="1562" y="0"/>
                    </a:lnTo>
                    <a:lnTo>
                      <a:pt x="1548" y="0"/>
                    </a:lnTo>
                    <a:lnTo>
                      <a:pt x="1535" y="0"/>
                    </a:lnTo>
                    <a:lnTo>
                      <a:pt x="1521" y="0"/>
                    </a:lnTo>
                    <a:lnTo>
                      <a:pt x="1507" y="0"/>
                    </a:lnTo>
                    <a:lnTo>
                      <a:pt x="1493" y="0"/>
                    </a:lnTo>
                    <a:lnTo>
                      <a:pt x="1479" y="0"/>
                    </a:lnTo>
                    <a:lnTo>
                      <a:pt x="1465" y="0"/>
                    </a:lnTo>
                    <a:lnTo>
                      <a:pt x="1452" y="0"/>
                    </a:lnTo>
                    <a:lnTo>
                      <a:pt x="1438" y="0"/>
                    </a:lnTo>
                    <a:lnTo>
                      <a:pt x="1424" y="0"/>
                    </a:lnTo>
                    <a:lnTo>
                      <a:pt x="1410" y="0"/>
                    </a:lnTo>
                    <a:lnTo>
                      <a:pt x="1396" y="0"/>
                    </a:lnTo>
                    <a:lnTo>
                      <a:pt x="1382" y="0"/>
                    </a:lnTo>
                    <a:lnTo>
                      <a:pt x="1369" y="0"/>
                    </a:lnTo>
                    <a:lnTo>
                      <a:pt x="1355" y="0"/>
                    </a:lnTo>
                    <a:lnTo>
                      <a:pt x="1341" y="0"/>
                    </a:lnTo>
                    <a:lnTo>
                      <a:pt x="1327" y="0"/>
                    </a:lnTo>
                    <a:lnTo>
                      <a:pt x="1313" y="0"/>
                    </a:lnTo>
                    <a:lnTo>
                      <a:pt x="1300" y="0"/>
                    </a:lnTo>
                    <a:lnTo>
                      <a:pt x="1286" y="0"/>
                    </a:lnTo>
                    <a:lnTo>
                      <a:pt x="1272" y="0"/>
                    </a:lnTo>
                    <a:lnTo>
                      <a:pt x="1258" y="0"/>
                    </a:lnTo>
                    <a:lnTo>
                      <a:pt x="1244" y="0"/>
                    </a:lnTo>
                    <a:lnTo>
                      <a:pt x="1230" y="0"/>
                    </a:lnTo>
                    <a:lnTo>
                      <a:pt x="1217" y="0"/>
                    </a:lnTo>
                    <a:lnTo>
                      <a:pt x="1203" y="0"/>
                    </a:lnTo>
                    <a:lnTo>
                      <a:pt x="1189" y="0"/>
                    </a:lnTo>
                    <a:lnTo>
                      <a:pt x="1175" y="0"/>
                    </a:lnTo>
                    <a:lnTo>
                      <a:pt x="1161" y="0"/>
                    </a:lnTo>
                    <a:lnTo>
                      <a:pt x="1148" y="0"/>
                    </a:lnTo>
                    <a:lnTo>
                      <a:pt x="1134" y="0"/>
                    </a:lnTo>
                    <a:lnTo>
                      <a:pt x="1120" y="0"/>
                    </a:lnTo>
                    <a:lnTo>
                      <a:pt x="1106" y="0"/>
                    </a:lnTo>
                    <a:lnTo>
                      <a:pt x="1092" y="0"/>
                    </a:lnTo>
                    <a:lnTo>
                      <a:pt x="1078" y="0"/>
                    </a:lnTo>
                    <a:lnTo>
                      <a:pt x="1065" y="0"/>
                    </a:lnTo>
                    <a:lnTo>
                      <a:pt x="1051" y="0"/>
                    </a:lnTo>
                    <a:lnTo>
                      <a:pt x="1037" y="0"/>
                    </a:lnTo>
                    <a:lnTo>
                      <a:pt x="1023" y="0"/>
                    </a:lnTo>
                    <a:lnTo>
                      <a:pt x="1009" y="0"/>
                    </a:lnTo>
                    <a:lnTo>
                      <a:pt x="995" y="0"/>
                    </a:lnTo>
                    <a:lnTo>
                      <a:pt x="982" y="0"/>
                    </a:lnTo>
                    <a:lnTo>
                      <a:pt x="968" y="0"/>
                    </a:lnTo>
                    <a:lnTo>
                      <a:pt x="954" y="0"/>
                    </a:lnTo>
                    <a:lnTo>
                      <a:pt x="940" y="0"/>
                    </a:lnTo>
                    <a:lnTo>
                      <a:pt x="926" y="0"/>
                    </a:lnTo>
                    <a:lnTo>
                      <a:pt x="913" y="0"/>
                    </a:lnTo>
                    <a:lnTo>
                      <a:pt x="899" y="0"/>
                    </a:lnTo>
                    <a:lnTo>
                      <a:pt x="885" y="0"/>
                    </a:lnTo>
                    <a:lnTo>
                      <a:pt x="871" y="0"/>
                    </a:lnTo>
                    <a:lnTo>
                      <a:pt x="857" y="0"/>
                    </a:lnTo>
                    <a:lnTo>
                      <a:pt x="843" y="0"/>
                    </a:lnTo>
                    <a:lnTo>
                      <a:pt x="830" y="0"/>
                    </a:lnTo>
                    <a:lnTo>
                      <a:pt x="816" y="0"/>
                    </a:lnTo>
                    <a:lnTo>
                      <a:pt x="802" y="0"/>
                    </a:lnTo>
                    <a:lnTo>
                      <a:pt x="788" y="0"/>
                    </a:lnTo>
                    <a:lnTo>
                      <a:pt x="774" y="0"/>
                    </a:lnTo>
                    <a:lnTo>
                      <a:pt x="761" y="0"/>
                    </a:lnTo>
                    <a:lnTo>
                      <a:pt x="747" y="0"/>
                    </a:lnTo>
                    <a:lnTo>
                      <a:pt x="733" y="0"/>
                    </a:lnTo>
                    <a:lnTo>
                      <a:pt x="719" y="0"/>
                    </a:lnTo>
                    <a:lnTo>
                      <a:pt x="705" y="13"/>
                    </a:lnTo>
                    <a:lnTo>
                      <a:pt x="691" y="13"/>
                    </a:lnTo>
                    <a:lnTo>
                      <a:pt x="678" y="26"/>
                    </a:lnTo>
                    <a:lnTo>
                      <a:pt x="664" y="39"/>
                    </a:lnTo>
                    <a:lnTo>
                      <a:pt x="650" y="52"/>
                    </a:lnTo>
                    <a:lnTo>
                      <a:pt x="636" y="65"/>
                    </a:lnTo>
                    <a:lnTo>
                      <a:pt x="622" y="78"/>
                    </a:lnTo>
                    <a:lnTo>
                      <a:pt x="608" y="91"/>
                    </a:lnTo>
                    <a:lnTo>
                      <a:pt x="595" y="104"/>
                    </a:lnTo>
                    <a:lnTo>
                      <a:pt x="567" y="130"/>
                    </a:lnTo>
                    <a:lnTo>
                      <a:pt x="581" y="130"/>
                    </a:lnTo>
                    <a:lnTo>
                      <a:pt x="567" y="130"/>
                    </a:lnTo>
                    <a:lnTo>
                      <a:pt x="553" y="143"/>
                    </a:lnTo>
                    <a:lnTo>
                      <a:pt x="539" y="156"/>
                    </a:lnTo>
                    <a:lnTo>
                      <a:pt x="526" y="168"/>
                    </a:lnTo>
                    <a:lnTo>
                      <a:pt x="512" y="181"/>
                    </a:lnTo>
                    <a:lnTo>
                      <a:pt x="498" y="194"/>
                    </a:lnTo>
                    <a:lnTo>
                      <a:pt x="484" y="207"/>
                    </a:lnTo>
                    <a:lnTo>
                      <a:pt x="470" y="220"/>
                    </a:lnTo>
                    <a:lnTo>
                      <a:pt x="456" y="220"/>
                    </a:lnTo>
                    <a:lnTo>
                      <a:pt x="443" y="233"/>
                    </a:lnTo>
                    <a:lnTo>
                      <a:pt x="429" y="233"/>
                    </a:lnTo>
                    <a:lnTo>
                      <a:pt x="415" y="246"/>
                    </a:lnTo>
                    <a:lnTo>
                      <a:pt x="401" y="246"/>
                    </a:lnTo>
                    <a:lnTo>
                      <a:pt x="387" y="259"/>
                    </a:lnTo>
                    <a:lnTo>
                      <a:pt x="374" y="259"/>
                    </a:lnTo>
                    <a:lnTo>
                      <a:pt x="360" y="272"/>
                    </a:lnTo>
                    <a:lnTo>
                      <a:pt x="346" y="272"/>
                    </a:lnTo>
                    <a:lnTo>
                      <a:pt x="332" y="272"/>
                    </a:lnTo>
                    <a:lnTo>
                      <a:pt x="318" y="272"/>
                    </a:lnTo>
                    <a:lnTo>
                      <a:pt x="304" y="285"/>
                    </a:lnTo>
                    <a:lnTo>
                      <a:pt x="291" y="285"/>
                    </a:lnTo>
                    <a:lnTo>
                      <a:pt x="277" y="285"/>
                    </a:lnTo>
                    <a:lnTo>
                      <a:pt x="263" y="285"/>
                    </a:lnTo>
                    <a:lnTo>
                      <a:pt x="249" y="285"/>
                    </a:lnTo>
                    <a:lnTo>
                      <a:pt x="235" y="285"/>
                    </a:lnTo>
                    <a:lnTo>
                      <a:pt x="221" y="285"/>
                    </a:lnTo>
                    <a:lnTo>
                      <a:pt x="208" y="298"/>
                    </a:lnTo>
                    <a:lnTo>
                      <a:pt x="194" y="298"/>
                    </a:lnTo>
                    <a:lnTo>
                      <a:pt x="180" y="298"/>
                    </a:lnTo>
                    <a:lnTo>
                      <a:pt x="166" y="298"/>
                    </a:lnTo>
                    <a:lnTo>
                      <a:pt x="152" y="298"/>
                    </a:lnTo>
                    <a:lnTo>
                      <a:pt x="139" y="298"/>
                    </a:lnTo>
                    <a:lnTo>
                      <a:pt x="125" y="298"/>
                    </a:lnTo>
                    <a:lnTo>
                      <a:pt x="111" y="298"/>
                    </a:lnTo>
                    <a:lnTo>
                      <a:pt x="97" y="298"/>
                    </a:lnTo>
                    <a:lnTo>
                      <a:pt x="83" y="285"/>
                    </a:lnTo>
                    <a:lnTo>
                      <a:pt x="69" y="285"/>
                    </a:lnTo>
                    <a:lnTo>
                      <a:pt x="56" y="285"/>
                    </a:lnTo>
                    <a:lnTo>
                      <a:pt x="42" y="285"/>
                    </a:lnTo>
                    <a:lnTo>
                      <a:pt x="28" y="285"/>
                    </a:lnTo>
                    <a:lnTo>
                      <a:pt x="14" y="285"/>
                    </a:lnTo>
                    <a:lnTo>
                      <a:pt x="0" y="285"/>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71" name="Freeform 155"/>
              <p:cNvSpPr>
                <a:spLocks/>
              </p:cNvSpPr>
              <p:nvPr/>
            </p:nvSpPr>
            <p:spPr bwMode="auto">
              <a:xfrm>
                <a:off x="12469" y="7095"/>
                <a:ext cx="746" cy="104"/>
              </a:xfrm>
              <a:custGeom>
                <a:avLst/>
                <a:gdLst>
                  <a:gd name="T0" fmla="*/ 746 w 746"/>
                  <a:gd name="T1" fmla="*/ 104 h 104"/>
                  <a:gd name="T2" fmla="*/ 733 w 746"/>
                  <a:gd name="T3" fmla="*/ 104 h 104"/>
                  <a:gd name="T4" fmla="*/ 719 w 746"/>
                  <a:gd name="T5" fmla="*/ 104 h 104"/>
                  <a:gd name="T6" fmla="*/ 705 w 746"/>
                  <a:gd name="T7" fmla="*/ 104 h 104"/>
                  <a:gd name="T8" fmla="*/ 691 w 746"/>
                  <a:gd name="T9" fmla="*/ 104 h 104"/>
                  <a:gd name="T10" fmla="*/ 677 w 746"/>
                  <a:gd name="T11" fmla="*/ 91 h 104"/>
                  <a:gd name="T12" fmla="*/ 663 w 746"/>
                  <a:gd name="T13" fmla="*/ 91 h 104"/>
                  <a:gd name="T14" fmla="*/ 650 w 746"/>
                  <a:gd name="T15" fmla="*/ 91 h 104"/>
                  <a:gd name="T16" fmla="*/ 636 w 746"/>
                  <a:gd name="T17" fmla="*/ 91 h 104"/>
                  <a:gd name="T18" fmla="*/ 622 w 746"/>
                  <a:gd name="T19" fmla="*/ 91 h 104"/>
                  <a:gd name="T20" fmla="*/ 608 w 746"/>
                  <a:gd name="T21" fmla="*/ 91 h 104"/>
                  <a:gd name="T22" fmla="*/ 594 w 746"/>
                  <a:gd name="T23" fmla="*/ 91 h 104"/>
                  <a:gd name="T24" fmla="*/ 580 w 746"/>
                  <a:gd name="T25" fmla="*/ 78 h 104"/>
                  <a:gd name="T26" fmla="*/ 567 w 746"/>
                  <a:gd name="T27" fmla="*/ 78 h 104"/>
                  <a:gd name="T28" fmla="*/ 553 w 746"/>
                  <a:gd name="T29" fmla="*/ 78 h 104"/>
                  <a:gd name="T30" fmla="*/ 539 w 746"/>
                  <a:gd name="T31" fmla="*/ 78 h 104"/>
                  <a:gd name="T32" fmla="*/ 525 w 746"/>
                  <a:gd name="T33" fmla="*/ 78 h 104"/>
                  <a:gd name="T34" fmla="*/ 511 w 746"/>
                  <a:gd name="T35" fmla="*/ 78 h 104"/>
                  <a:gd name="T36" fmla="*/ 498 w 746"/>
                  <a:gd name="T37" fmla="*/ 78 h 104"/>
                  <a:gd name="T38" fmla="*/ 484 w 746"/>
                  <a:gd name="T39" fmla="*/ 65 h 104"/>
                  <a:gd name="T40" fmla="*/ 470 w 746"/>
                  <a:gd name="T41" fmla="*/ 65 h 104"/>
                  <a:gd name="T42" fmla="*/ 456 w 746"/>
                  <a:gd name="T43" fmla="*/ 65 h 104"/>
                  <a:gd name="T44" fmla="*/ 442 w 746"/>
                  <a:gd name="T45" fmla="*/ 65 h 104"/>
                  <a:gd name="T46" fmla="*/ 428 w 746"/>
                  <a:gd name="T47" fmla="*/ 65 h 104"/>
                  <a:gd name="T48" fmla="*/ 415 w 746"/>
                  <a:gd name="T49" fmla="*/ 65 h 104"/>
                  <a:gd name="T50" fmla="*/ 401 w 746"/>
                  <a:gd name="T51" fmla="*/ 65 h 104"/>
                  <a:gd name="T52" fmla="*/ 387 w 746"/>
                  <a:gd name="T53" fmla="*/ 52 h 104"/>
                  <a:gd name="T54" fmla="*/ 373 w 746"/>
                  <a:gd name="T55" fmla="*/ 52 h 104"/>
                  <a:gd name="T56" fmla="*/ 359 w 746"/>
                  <a:gd name="T57" fmla="*/ 52 h 104"/>
                  <a:gd name="T58" fmla="*/ 346 w 746"/>
                  <a:gd name="T59" fmla="*/ 52 h 104"/>
                  <a:gd name="T60" fmla="*/ 332 w 746"/>
                  <a:gd name="T61" fmla="*/ 52 h 104"/>
                  <a:gd name="T62" fmla="*/ 318 w 746"/>
                  <a:gd name="T63" fmla="*/ 52 h 104"/>
                  <a:gd name="T64" fmla="*/ 304 w 746"/>
                  <a:gd name="T65" fmla="*/ 39 h 104"/>
                  <a:gd name="T66" fmla="*/ 290 w 746"/>
                  <a:gd name="T67" fmla="*/ 39 h 104"/>
                  <a:gd name="T68" fmla="*/ 276 w 746"/>
                  <a:gd name="T69" fmla="*/ 39 h 104"/>
                  <a:gd name="T70" fmla="*/ 263 w 746"/>
                  <a:gd name="T71" fmla="*/ 39 h 104"/>
                  <a:gd name="T72" fmla="*/ 249 w 746"/>
                  <a:gd name="T73" fmla="*/ 39 h 104"/>
                  <a:gd name="T74" fmla="*/ 235 w 746"/>
                  <a:gd name="T75" fmla="*/ 39 h 104"/>
                  <a:gd name="T76" fmla="*/ 221 w 746"/>
                  <a:gd name="T77" fmla="*/ 39 h 104"/>
                  <a:gd name="T78" fmla="*/ 207 w 746"/>
                  <a:gd name="T79" fmla="*/ 26 h 104"/>
                  <a:gd name="T80" fmla="*/ 193 w 746"/>
                  <a:gd name="T81" fmla="*/ 26 h 104"/>
                  <a:gd name="T82" fmla="*/ 180 w 746"/>
                  <a:gd name="T83" fmla="*/ 26 h 104"/>
                  <a:gd name="T84" fmla="*/ 166 w 746"/>
                  <a:gd name="T85" fmla="*/ 26 h 104"/>
                  <a:gd name="T86" fmla="*/ 152 w 746"/>
                  <a:gd name="T87" fmla="*/ 26 h 104"/>
                  <a:gd name="T88" fmla="*/ 138 w 746"/>
                  <a:gd name="T89" fmla="*/ 26 h 104"/>
                  <a:gd name="T90" fmla="*/ 124 w 746"/>
                  <a:gd name="T91" fmla="*/ 26 h 104"/>
                  <a:gd name="T92" fmla="*/ 111 w 746"/>
                  <a:gd name="T93" fmla="*/ 13 h 104"/>
                  <a:gd name="T94" fmla="*/ 97 w 746"/>
                  <a:gd name="T95" fmla="*/ 13 h 104"/>
                  <a:gd name="T96" fmla="*/ 83 w 746"/>
                  <a:gd name="T97" fmla="*/ 13 h 104"/>
                  <a:gd name="T98" fmla="*/ 69 w 746"/>
                  <a:gd name="T99" fmla="*/ 13 h 104"/>
                  <a:gd name="T100" fmla="*/ 55 w 746"/>
                  <a:gd name="T101" fmla="*/ 13 h 104"/>
                  <a:gd name="T102" fmla="*/ 41 w 746"/>
                  <a:gd name="T103" fmla="*/ 13 h 104"/>
                  <a:gd name="T104" fmla="*/ 28 w 746"/>
                  <a:gd name="T105" fmla="*/ 13 h 104"/>
                  <a:gd name="T106" fmla="*/ 14 w 746"/>
                  <a:gd name="T107" fmla="*/ 13 h 104"/>
                  <a:gd name="T108" fmla="*/ 0 w 746"/>
                  <a:gd name="T109" fmla="*/ 0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46" h="104">
                    <a:moveTo>
                      <a:pt x="746" y="104"/>
                    </a:moveTo>
                    <a:lnTo>
                      <a:pt x="733" y="104"/>
                    </a:lnTo>
                    <a:lnTo>
                      <a:pt x="719" y="104"/>
                    </a:lnTo>
                    <a:lnTo>
                      <a:pt x="705" y="104"/>
                    </a:lnTo>
                    <a:lnTo>
                      <a:pt x="691" y="104"/>
                    </a:lnTo>
                    <a:lnTo>
                      <a:pt x="677" y="91"/>
                    </a:lnTo>
                    <a:lnTo>
                      <a:pt x="663" y="91"/>
                    </a:lnTo>
                    <a:lnTo>
                      <a:pt x="650" y="91"/>
                    </a:lnTo>
                    <a:lnTo>
                      <a:pt x="636" y="91"/>
                    </a:lnTo>
                    <a:lnTo>
                      <a:pt x="622" y="91"/>
                    </a:lnTo>
                    <a:lnTo>
                      <a:pt x="608" y="91"/>
                    </a:lnTo>
                    <a:lnTo>
                      <a:pt x="594" y="91"/>
                    </a:lnTo>
                    <a:lnTo>
                      <a:pt x="580" y="78"/>
                    </a:lnTo>
                    <a:lnTo>
                      <a:pt x="567" y="78"/>
                    </a:lnTo>
                    <a:lnTo>
                      <a:pt x="553" y="78"/>
                    </a:lnTo>
                    <a:lnTo>
                      <a:pt x="539" y="78"/>
                    </a:lnTo>
                    <a:lnTo>
                      <a:pt x="525" y="78"/>
                    </a:lnTo>
                    <a:lnTo>
                      <a:pt x="511" y="78"/>
                    </a:lnTo>
                    <a:lnTo>
                      <a:pt x="498" y="78"/>
                    </a:lnTo>
                    <a:lnTo>
                      <a:pt x="484" y="65"/>
                    </a:lnTo>
                    <a:lnTo>
                      <a:pt x="470" y="65"/>
                    </a:lnTo>
                    <a:lnTo>
                      <a:pt x="456" y="65"/>
                    </a:lnTo>
                    <a:lnTo>
                      <a:pt x="442" y="65"/>
                    </a:lnTo>
                    <a:lnTo>
                      <a:pt x="428" y="65"/>
                    </a:lnTo>
                    <a:lnTo>
                      <a:pt x="415" y="65"/>
                    </a:lnTo>
                    <a:lnTo>
                      <a:pt x="401" y="65"/>
                    </a:lnTo>
                    <a:lnTo>
                      <a:pt x="387" y="52"/>
                    </a:lnTo>
                    <a:lnTo>
                      <a:pt x="373" y="52"/>
                    </a:lnTo>
                    <a:lnTo>
                      <a:pt x="359" y="52"/>
                    </a:lnTo>
                    <a:lnTo>
                      <a:pt x="346" y="52"/>
                    </a:lnTo>
                    <a:lnTo>
                      <a:pt x="332" y="52"/>
                    </a:lnTo>
                    <a:lnTo>
                      <a:pt x="318" y="52"/>
                    </a:lnTo>
                    <a:lnTo>
                      <a:pt x="304" y="39"/>
                    </a:lnTo>
                    <a:lnTo>
                      <a:pt x="290" y="39"/>
                    </a:lnTo>
                    <a:lnTo>
                      <a:pt x="276" y="39"/>
                    </a:lnTo>
                    <a:lnTo>
                      <a:pt x="263" y="39"/>
                    </a:lnTo>
                    <a:lnTo>
                      <a:pt x="249" y="39"/>
                    </a:lnTo>
                    <a:lnTo>
                      <a:pt x="235" y="39"/>
                    </a:lnTo>
                    <a:lnTo>
                      <a:pt x="221" y="39"/>
                    </a:lnTo>
                    <a:lnTo>
                      <a:pt x="207" y="26"/>
                    </a:lnTo>
                    <a:lnTo>
                      <a:pt x="193" y="26"/>
                    </a:lnTo>
                    <a:lnTo>
                      <a:pt x="180" y="26"/>
                    </a:lnTo>
                    <a:lnTo>
                      <a:pt x="166" y="26"/>
                    </a:lnTo>
                    <a:lnTo>
                      <a:pt x="152" y="26"/>
                    </a:lnTo>
                    <a:lnTo>
                      <a:pt x="138" y="26"/>
                    </a:lnTo>
                    <a:lnTo>
                      <a:pt x="124" y="26"/>
                    </a:lnTo>
                    <a:lnTo>
                      <a:pt x="111" y="13"/>
                    </a:lnTo>
                    <a:lnTo>
                      <a:pt x="97" y="13"/>
                    </a:lnTo>
                    <a:lnTo>
                      <a:pt x="83" y="13"/>
                    </a:lnTo>
                    <a:lnTo>
                      <a:pt x="69" y="13"/>
                    </a:lnTo>
                    <a:lnTo>
                      <a:pt x="55" y="13"/>
                    </a:lnTo>
                    <a:lnTo>
                      <a:pt x="41" y="13"/>
                    </a:lnTo>
                    <a:lnTo>
                      <a:pt x="28" y="13"/>
                    </a:lnTo>
                    <a:lnTo>
                      <a:pt x="14" y="13"/>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72" name="Rectangle 156"/>
              <p:cNvSpPr>
                <a:spLocks noChangeArrowheads="1"/>
              </p:cNvSpPr>
              <p:nvPr/>
            </p:nvSpPr>
            <p:spPr bwMode="auto">
              <a:xfrm>
                <a:off x="16754" y="6513"/>
                <a:ext cx="841" cy="298"/>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3100">
                    <a:solidFill>
                      <a:srgbClr val="000000"/>
                    </a:solidFill>
                    <a:latin typeface="Helvetica" panose="020B0604020202020204" pitchFamily="34" charset="0"/>
                  </a:rPr>
                  <a:t>4.6 kHz</a:t>
                </a:r>
                <a:endParaRPr lang="en-US" altLang="cs-CZ" sz="2800"/>
              </a:p>
            </p:txBody>
          </p:sp>
          <p:sp>
            <p:nvSpPr>
              <p:cNvPr id="22873" name="Rectangle 157"/>
              <p:cNvSpPr>
                <a:spLocks noChangeArrowheads="1"/>
              </p:cNvSpPr>
              <p:nvPr/>
            </p:nvSpPr>
            <p:spPr bwMode="auto">
              <a:xfrm>
                <a:off x="13160" y="6033"/>
                <a:ext cx="4398" cy="298"/>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3100">
                    <a:solidFill>
                      <a:srgbClr val="000000"/>
                    </a:solidFill>
                    <a:latin typeface="Helvetica" panose="020B0604020202020204" pitchFamily="34" charset="0"/>
                  </a:rPr>
                  <a:t>Traveling wave with envelope, high SPL</a:t>
                </a:r>
                <a:endParaRPr lang="en-US" altLang="cs-CZ" sz="2800"/>
              </a:p>
            </p:txBody>
          </p:sp>
          <p:sp>
            <p:nvSpPr>
              <p:cNvPr id="22874" name="Rectangle 158"/>
              <p:cNvSpPr>
                <a:spLocks noChangeArrowheads="1"/>
              </p:cNvSpPr>
              <p:nvPr/>
            </p:nvSpPr>
            <p:spPr bwMode="auto">
              <a:xfrm>
                <a:off x="12455" y="8041"/>
                <a:ext cx="6012" cy="102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2800"/>
              </a:p>
            </p:txBody>
          </p:sp>
          <p:sp>
            <p:nvSpPr>
              <p:cNvPr id="22875" name="Rectangle 159"/>
              <p:cNvSpPr>
                <a:spLocks noChangeArrowheads="1"/>
              </p:cNvSpPr>
              <p:nvPr/>
            </p:nvSpPr>
            <p:spPr bwMode="auto">
              <a:xfrm>
                <a:off x="12455" y="8041"/>
                <a:ext cx="6012" cy="1023"/>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alpha val="0"/>
                      </a:srgbClr>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2800"/>
              </a:p>
            </p:txBody>
          </p:sp>
          <p:sp>
            <p:nvSpPr>
              <p:cNvPr id="22876" name="Freeform 160"/>
              <p:cNvSpPr>
                <a:spLocks/>
              </p:cNvSpPr>
              <p:nvPr/>
            </p:nvSpPr>
            <p:spPr bwMode="auto">
              <a:xfrm>
                <a:off x="12455"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77" name="Freeform 161"/>
              <p:cNvSpPr>
                <a:spLocks/>
              </p:cNvSpPr>
              <p:nvPr/>
            </p:nvSpPr>
            <p:spPr bwMode="auto">
              <a:xfrm>
                <a:off x="13312"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78" name="Freeform 162"/>
              <p:cNvSpPr>
                <a:spLocks/>
              </p:cNvSpPr>
              <p:nvPr/>
            </p:nvSpPr>
            <p:spPr bwMode="auto">
              <a:xfrm>
                <a:off x="14183"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79" name="Freeform 163"/>
              <p:cNvSpPr>
                <a:spLocks/>
              </p:cNvSpPr>
              <p:nvPr/>
            </p:nvSpPr>
            <p:spPr bwMode="auto">
              <a:xfrm>
                <a:off x="15040"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80" name="Freeform 164"/>
              <p:cNvSpPr>
                <a:spLocks/>
              </p:cNvSpPr>
              <p:nvPr/>
            </p:nvSpPr>
            <p:spPr bwMode="auto">
              <a:xfrm>
                <a:off x="1589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81" name="Freeform 165"/>
              <p:cNvSpPr>
                <a:spLocks/>
              </p:cNvSpPr>
              <p:nvPr/>
            </p:nvSpPr>
            <p:spPr bwMode="auto">
              <a:xfrm>
                <a:off x="16754"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82" name="Freeform 166"/>
              <p:cNvSpPr>
                <a:spLocks/>
              </p:cNvSpPr>
              <p:nvPr/>
            </p:nvSpPr>
            <p:spPr bwMode="auto">
              <a:xfrm>
                <a:off x="17611"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83" name="Freeform 167"/>
              <p:cNvSpPr>
                <a:spLocks/>
              </p:cNvSpPr>
              <p:nvPr/>
            </p:nvSpPr>
            <p:spPr bwMode="auto">
              <a:xfrm>
                <a:off x="1846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84" name="Freeform 168"/>
              <p:cNvSpPr>
                <a:spLocks/>
              </p:cNvSpPr>
              <p:nvPr/>
            </p:nvSpPr>
            <p:spPr bwMode="auto">
              <a:xfrm>
                <a:off x="12455" y="9064"/>
                <a:ext cx="6012" cy="1"/>
              </a:xfrm>
              <a:custGeom>
                <a:avLst/>
                <a:gdLst>
                  <a:gd name="T0" fmla="*/ 0 w 435"/>
                  <a:gd name="T1" fmla="*/ 0 h 1"/>
                  <a:gd name="T2" fmla="*/ 15871141 w 435"/>
                  <a:gd name="T3" fmla="*/ 0 h 1"/>
                  <a:gd name="T4" fmla="*/ 15871141 w 435"/>
                  <a:gd name="T5" fmla="*/ 0 h 1"/>
                  <a:gd name="T6" fmla="*/ 0 60000 65536"/>
                  <a:gd name="T7" fmla="*/ 0 60000 65536"/>
                  <a:gd name="T8" fmla="*/ 0 60000 65536"/>
                </a:gdLst>
                <a:ahLst/>
                <a:cxnLst>
                  <a:cxn ang="T6">
                    <a:pos x="T0" y="T1"/>
                  </a:cxn>
                  <a:cxn ang="T7">
                    <a:pos x="T2" y="T3"/>
                  </a:cxn>
                  <a:cxn ang="T8">
                    <a:pos x="T4" y="T5"/>
                  </a:cxn>
                </a:cxnLst>
                <a:rect l="0" t="0" r="r" b="b"/>
                <a:pathLst>
                  <a:path w="435" h="1">
                    <a:moveTo>
                      <a:pt x="0" y="0"/>
                    </a:moveTo>
                    <a:lnTo>
                      <a:pt x="43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85" name="Freeform 169"/>
              <p:cNvSpPr>
                <a:spLocks/>
              </p:cNvSpPr>
              <p:nvPr/>
            </p:nvSpPr>
            <p:spPr bwMode="auto">
              <a:xfrm>
                <a:off x="12455" y="8546"/>
                <a:ext cx="6012" cy="1"/>
              </a:xfrm>
              <a:custGeom>
                <a:avLst/>
                <a:gdLst>
                  <a:gd name="T0" fmla="*/ 0 w 435"/>
                  <a:gd name="T1" fmla="*/ 0 h 1"/>
                  <a:gd name="T2" fmla="*/ 15871141 w 435"/>
                  <a:gd name="T3" fmla="*/ 0 h 1"/>
                  <a:gd name="T4" fmla="*/ 15871141 w 435"/>
                  <a:gd name="T5" fmla="*/ 0 h 1"/>
                  <a:gd name="T6" fmla="*/ 0 60000 65536"/>
                  <a:gd name="T7" fmla="*/ 0 60000 65536"/>
                  <a:gd name="T8" fmla="*/ 0 60000 65536"/>
                </a:gdLst>
                <a:ahLst/>
                <a:cxnLst>
                  <a:cxn ang="T6">
                    <a:pos x="T0" y="T1"/>
                  </a:cxn>
                  <a:cxn ang="T7">
                    <a:pos x="T2" y="T3"/>
                  </a:cxn>
                  <a:cxn ang="T8">
                    <a:pos x="T4" y="T5"/>
                  </a:cxn>
                </a:cxnLst>
                <a:rect l="0" t="0" r="r" b="b"/>
                <a:pathLst>
                  <a:path w="435" h="1">
                    <a:moveTo>
                      <a:pt x="0" y="0"/>
                    </a:moveTo>
                    <a:lnTo>
                      <a:pt x="43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86" name="Freeform 170"/>
              <p:cNvSpPr>
                <a:spLocks/>
              </p:cNvSpPr>
              <p:nvPr/>
            </p:nvSpPr>
            <p:spPr bwMode="auto">
              <a:xfrm>
                <a:off x="12455" y="8041"/>
                <a:ext cx="6012" cy="1"/>
              </a:xfrm>
              <a:custGeom>
                <a:avLst/>
                <a:gdLst>
                  <a:gd name="T0" fmla="*/ 0 w 435"/>
                  <a:gd name="T1" fmla="*/ 0 h 1"/>
                  <a:gd name="T2" fmla="*/ 15871141 w 435"/>
                  <a:gd name="T3" fmla="*/ 0 h 1"/>
                  <a:gd name="T4" fmla="*/ 15871141 w 435"/>
                  <a:gd name="T5" fmla="*/ 0 h 1"/>
                  <a:gd name="T6" fmla="*/ 0 60000 65536"/>
                  <a:gd name="T7" fmla="*/ 0 60000 65536"/>
                  <a:gd name="T8" fmla="*/ 0 60000 65536"/>
                </a:gdLst>
                <a:ahLst/>
                <a:cxnLst>
                  <a:cxn ang="T6">
                    <a:pos x="T0" y="T1"/>
                  </a:cxn>
                  <a:cxn ang="T7">
                    <a:pos x="T2" y="T3"/>
                  </a:cxn>
                  <a:cxn ang="T8">
                    <a:pos x="T4" y="T5"/>
                  </a:cxn>
                </a:cxnLst>
                <a:rect l="0" t="0" r="r" b="b"/>
                <a:pathLst>
                  <a:path w="435" h="1">
                    <a:moveTo>
                      <a:pt x="0" y="0"/>
                    </a:moveTo>
                    <a:lnTo>
                      <a:pt x="43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87" name="Line 171"/>
              <p:cNvSpPr>
                <a:spLocks noChangeShapeType="1"/>
              </p:cNvSpPr>
              <p:nvPr/>
            </p:nvSpPr>
            <p:spPr bwMode="auto">
              <a:xfrm>
                <a:off x="12455" y="8041"/>
                <a:ext cx="60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88" name="Freeform 172"/>
              <p:cNvSpPr>
                <a:spLocks/>
              </p:cNvSpPr>
              <p:nvPr/>
            </p:nvSpPr>
            <p:spPr bwMode="auto">
              <a:xfrm>
                <a:off x="12455" y="8041"/>
                <a:ext cx="6012" cy="1023"/>
              </a:xfrm>
              <a:custGeom>
                <a:avLst/>
                <a:gdLst>
                  <a:gd name="T0" fmla="*/ 0 w 435"/>
                  <a:gd name="T1" fmla="*/ 2221334 h 79"/>
                  <a:gd name="T2" fmla="*/ 15871141 w 435"/>
                  <a:gd name="T3" fmla="*/ 2221334 h 79"/>
                  <a:gd name="T4" fmla="*/ 15871141 w 435"/>
                  <a:gd name="T5" fmla="*/ 0 h 79"/>
                  <a:gd name="T6" fmla="*/ 0 60000 65536"/>
                  <a:gd name="T7" fmla="*/ 0 60000 65536"/>
                  <a:gd name="T8" fmla="*/ 0 60000 65536"/>
                </a:gdLst>
                <a:ahLst/>
                <a:cxnLst>
                  <a:cxn ang="T6">
                    <a:pos x="T0" y="T1"/>
                  </a:cxn>
                  <a:cxn ang="T7">
                    <a:pos x="T2" y="T3"/>
                  </a:cxn>
                  <a:cxn ang="T8">
                    <a:pos x="T4" y="T5"/>
                  </a:cxn>
                </a:cxnLst>
                <a:rect l="0" t="0" r="r" b="b"/>
                <a:pathLst>
                  <a:path w="435" h="79">
                    <a:moveTo>
                      <a:pt x="0" y="79"/>
                    </a:moveTo>
                    <a:lnTo>
                      <a:pt x="435" y="79"/>
                    </a:lnTo>
                    <a:lnTo>
                      <a:pt x="43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89" name="Line 173"/>
              <p:cNvSpPr>
                <a:spLocks noChangeShapeType="1"/>
              </p:cNvSpPr>
              <p:nvPr/>
            </p:nvSpPr>
            <p:spPr bwMode="auto">
              <a:xfrm flipV="1">
                <a:off x="12455" y="8041"/>
                <a:ext cx="1" cy="10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90" name="Line 174"/>
              <p:cNvSpPr>
                <a:spLocks noChangeShapeType="1"/>
              </p:cNvSpPr>
              <p:nvPr/>
            </p:nvSpPr>
            <p:spPr bwMode="auto">
              <a:xfrm>
                <a:off x="12455" y="9064"/>
                <a:ext cx="60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91" name="Line 175"/>
              <p:cNvSpPr>
                <a:spLocks noChangeShapeType="1"/>
              </p:cNvSpPr>
              <p:nvPr/>
            </p:nvSpPr>
            <p:spPr bwMode="auto">
              <a:xfrm flipV="1">
                <a:off x="12455" y="8041"/>
                <a:ext cx="1" cy="10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92" name="Line 176"/>
              <p:cNvSpPr>
                <a:spLocks noChangeShapeType="1"/>
              </p:cNvSpPr>
              <p:nvPr/>
            </p:nvSpPr>
            <p:spPr bwMode="auto">
              <a:xfrm flipV="1">
                <a:off x="12455" y="8999"/>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93" name="Line 177"/>
              <p:cNvSpPr>
                <a:spLocks noChangeShapeType="1"/>
              </p:cNvSpPr>
              <p:nvPr/>
            </p:nvSpPr>
            <p:spPr bwMode="auto">
              <a:xfrm>
                <a:off x="12455" y="8041"/>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894" name="Rectangle 178"/>
              <p:cNvSpPr>
                <a:spLocks noChangeArrowheads="1"/>
              </p:cNvSpPr>
              <p:nvPr/>
            </p:nvSpPr>
            <p:spPr bwMode="auto">
              <a:xfrm>
                <a:off x="12303" y="9103"/>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-35</a:t>
                </a:r>
                <a:endParaRPr lang="en-US" altLang="cs-CZ" sz="2800"/>
              </a:p>
            </p:txBody>
          </p:sp>
          <p:sp>
            <p:nvSpPr>
              <p:cNvPr id="22895" name="Freeform 179"/>
              <p:cNvSpPr>
                <a:spLocks/>
              </p:cNvSpPr>
              <p:nvPr/>
            </p:nvSpPr>
            <p:spPr bwMode="auto">
              <a:xfrm>
                <a:off x="12635"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96" name="Freeform 180"/>
              <p:cNvSpPr>
                <a:spLocks/>
              </p:cNvSpPr>
              <p:nvPr/>
            </p:nvSpPr>
            <p:spPr bwMode="auto">
              <a:xfrm>
                <a:off x="12801"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97" name="Freeform 181"/>
              <p:cNvSpPr>
                <a:spLocks/>
              </p:cNvSpPr>
              <p:nvPr/>
            </p:nvSpPr>
            <p:spPr bwMode="auto">
              <a:xfrm>
                <a:off x="12980"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98" name="Freeform 182"/>
              <p:cNvSpPr>
                <a:spLocks/>
              </p:cNvSpPr>
              <p:nvPr/>
            </p:nvSpPr>
            <p:spPr bwMode="auto">
              <a:xfrm>
                <a:off x="13146"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899" name="Freeform 183"/>
              <p:cNvSpPr>
                <a:spLocks/>
              </p:cNvSpPr>
              <p:nvPr/>
            </p:nvSpPr>
            <p:spPr bwMode="auto">
              <a:xfrm>
                <a:off x="13312"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00" name="Freeform 184"/>
              <p:cNvSpPr>
                <a:spLocks/>
              </p:cNvSpPr>
              <p:nvPr/>
            </p:nvSpPr>
            <p:spPr bwMode="auto">
              <a:xfrm>
                <a:off x="13312"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01" name="Freeform 185"/>
              <p:cNvSpPr>
                <a:spLocks/>
              </p:cNvSpPr>
              <p:nvPr/>
            </p:nvSpPr>
            <p:spPr bwMode="auto">
              <a:xfrm>
                <a:off x="13312"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02" name="Freeform 186"/>
              <p:cNvSpPr>
                <a:spLocks/>
              </p:cNvSpPr>
              <p:nvPr/>
            </p:nvSpPr>
            <p:spPr bwMode="auto">
              <a:xfrm>
                <a:off x="13312"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03" name="Freeform 187"/>
              <p:cNvSpPr>
                <a:spLocks/>
              </p:cNvSpPr>
              <p:nvPr/>
            </p:nvSpPr>
            <p:spPr bwMode="auto">
              <a:xfrm>
                <a:off x="13312"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04" name="Line 188"/>
              <p:cNvSpPr>
                <a:spLocks noChangeShapeType="1"/>
              </p:cNvSpPr>
              <p:nvPr/>
            </p:nvSpPr>
            <p:spPr bwMode="auto">
              <a:xfrm flipV="1">
                <a:off x="13312" y="8999"/>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905" name="Line 189"/>
              <p:cNvSpPr>
                <a:spLocks noChangeShapeType="1"/>
              </p:cNvSpPr>
              <p:nvPr/>
            </p:nvSpPr>
            <p:spPr bwMode="auto">
              <a:xfrm>
                <a:off x="13312" y="8041"/>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906" name="Rectangle 190"/>
              <p:cNvSpPr>
                <a:spLocks noChangeArrowheads="1"/>
              </p:cNvSpPr>
              <p:nvPr/>
            </p:nvSpPr>
            <p:spPr bwMode="auto">
              <a:xfrm>
                <a:off x="13160" y="9103"/>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-30</a:t>
                </a:r>
                <a:endParaRPr lang="en-US" altLang="cs-CZ" sz="2800"/>
              </a:p>
            </p:txBody>
          </p:sp>
          <p:sp>
            <p:nvSpPr>
              <p:cNvPr id="22907" name="Freeform 191"/>
              <p:cNvSpPr>
                <a:spLocks/>
              </p:cNvSpPr>
              <p:nvPr/>
            </p:nvSpPr>
            <p:spPr bwMode="auto">
              <a:xfrm>
                <a:off x="13492"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08" name="Freeform 192"/>
              <p:cNvSpPr>
                <a:spLocks/>
              </p:cNvSpPr>
              <p:nvPr/>
            </p:nvSpPr>
            <p:spPr bwMode="auto">
              <a:xfrm>
                <a:off x="13658"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09" name="Freeform 193"/>
              <p:cNvSpPr>
                <a:spLocks/>
              </p:cNvSpPr>
              <p:nvPr/>
            </p:nvSpPr>
            <p:spPr bwMode="auto">
              <a:xfrm>
                <a:off x="1383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10" name="Freeform 194"/>
              <p:cNvSpPr>
                <a:spLocks/>
              </p:cNvSpPr>
              <p:nvPr/>
            </p:nvSpPr>
            <p:spPr bwMode="auto">
              <a:xfrm>
                <a:off x="14003"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11" name="Freeform 195"/>
              <p:cNvSpPr>
                <a:spLocks/>
              </p:cNvSpPr>
              <p:nvPr/>
            </p:nvSpPr>
            <p:spPr bwMode="auto">
              <a:xfrm>
                <a:off x="14183"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12" name="Freeform 196"/>
              <p:cNvSpPr>
                <a:spLocks/>
              </p:cNvSpPr>
              <p:nvPr/>
            </p:nvSpPr>
            <p:spPr bwMode="auto">
              <a:xfrm>
                <a:off x="14183"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13" name="Freeform 197"/>
              <p:cNvSpPr>
                <a:spLocks/>
              </p:cNvSpPr>
              <p:nvPr/>
            </p:nvSpPr>
            <p:spPr bwMode="auto">
              <a:xfrm>
                <a:off x="14183"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14" name="Freeform 198"/>
              <p:cNvSpPr>
                <a:spLocks/>
              </p:cNvSpPr>
              <p:nvPr/>
            </p:nvSpPr>
            <p:spPr bwMode="auto">
              <a:xfrm>
                <a:off x="14183"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15" name="Freeform 199"/>
              <p:cNvSpPr>
                <a:spLocks/>
              </p:cNvSpPr>
              <p:nvPr/>
            </p:nvSpPr>
            <p:spPr bwMode="auto">
              <a:xfrm>
                <a:off x="14183"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16" name="Line 200"/>
              <p:cNvSpPr>
                <a:spLocks noChangeShapeType="1"/>
              </p:cNvSpPr>
              <p:nvPr/>
            </p:nvSpPr>
            <p:spPr bwMode="auto">
              <a:xfrm flipV="1">
                <a:off x="14183" y="8999"/>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917" name="Line 201"/>
              <p:cNvSpPr>
                <a:spLocks noChangeShapeType="1"/>
              </p:cNvSpPr>
              <p:nvPr/>
            </p:nvSpPr>
            <p:spPr bwMode="auto">
              <a:xfrm>
                <a:off x="14183" y="8041"/>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918" name="Rectangle 202"/>
              <p:cNvSpPr>
                <a:spLocks noChangeArrowheads="1"/>
              </p:cNvSpPr>
              <p:nvPr/>
            </p:nvSpPr>
            <p:spPr bwMode="auto">
              <a:xfrm>
                <a:off x="14031" y="9103"/>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-25</a:t>
                </a:r>
                <a:endParaRPr lang="en-US" altLang="cs-CZ" sz="2800"/>
              </a:p>
            </p:txBody>
          </p:sp>
          <p:sp>
            <p:nvSpPr>
              <p:cNvPr id="22919" name="Freeform 203"/>
              <p:cNvSpPr>
                <a:spLocks/>
              </p:cNvSpPr>
              <p:nvPr/>
            </p:nvSpPr>
            <p:spPr bwMode="auto">
              <a:xfrm>
                <a:off x="14349"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20" name="Freeform 204"/>
              <p:cNvSpPr>
                <a:spLocks/>
              </p:cNvSpPr>
              <p:nvPr/>
            </p:nvSpPr>
            <p:spPr bwMode="auto">
              <a:xfrm>
                <a:off x="14515"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21" name="Freeform 205"/>
              <p:cNvSpPr>
                <a:spLocks/>
              </p:cNvSpPr>
              <p:nvPr/>
            </p:nvSpPr>
            <p:spPr bwMode="auto">
              <a:xfrm>
                <a:off x="14694"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22" name="Freeform 206"/>
              <p:cNvSpPr>
                <a:spLocks/>
              </p:cNvSpPr>
              <p:nvPr/>
            </p:nvSpPr>
            <p:spPr bwMode="auto">
              <a:xfrm>
                <a:off x="14860"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23" name="Freeform 207"/>
              <p:cNvSpPr>
                <a:spLocks/>
              </p:cNvSpPr>
              <p:nvPr/>
            </p:nvSpPr>
            <p:spPr bwMode="auto">
              <a:xfrm>
                <a:off x="15040"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24" name="Freeform 208"/>
              <p:cNvSpPr>
                <a:spLocks/>
              </p:cNvSpPr>
              <p:nvPr/>
            </p:nvSpPr>
            <p:spPr bwMode="auto">
              <a:xfrm>
                <a:off x="15040"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25" name="Freeform 209"/>
              <p:cNvSpPr>
                <a:spLocks/>
              </p:cNvSpPr>
              <p:nvPr/>
            </p:nvSpPr>
            <p:spPr bwMode="auto">
              <a:xfrm>
                <a:off x="15040"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26" name="Freeform 210"/>
              <p:cNvSpPr>
                <a:spLocks/>
              </p:cNvSpPr>
              <p:nvPr/>
            </p:nvSpPr>
            <p:spPr bwMode="auto">
              <a:xfrm>
                <a:off x="15040"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27" name="Freeform 211"/>
              <p:cNvSpPr>
                <a:spLocks/>
              </p:cNvSpPr>
              <p:nvPr/>
            </p:nvSpPr>
            <p:spPr bwMode="auto">
              <a:xfrm>
                <a:off x="15040"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28" name="Line 212"/>
              <p:cNvSpPr>
                <a:spLocks noChangeShapeType="1"/>
              </p:cNvSpPr>
              <p:nvPr/>
            </p:nvSpPr>
            <p:spPr bwMode="auto">
              <a:xfrm flipV="1">
                <a:off x="15040" y="8999"/>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929" name="Line 213"/>
              <p:cNvSpPr>
                <a:spLocks noChangeShapeType="1"/>
              </p:cNvSpPr>
              <p:nvPr/>
            </p:nvSpPr>
            <p:spPr bwMode="auto">
              <a:xfrm>
                <a:off x="15040" y="8041"/>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930" name="Rectangle 214"/>
              <p:cNvSpPr>
                <a:spLocks noChangeArrowheads="1"/>
              </p:cNvSpPr>
              <p:nvPr/>
            </p:nvSpPr>
            <p:spPr bwMode="auto">
              <a:xfrm>
                <a:off x="14888" y="9103"/>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-20</a:t>
                </a:r>
                <a:endParaRPr lang="en-US" altLang="cs-CZ" sz="2800"/>
              </a:p>
            </p:txBody>
          </p:sp>
          <p:sp>
            <p:nvSpPr>
              <p:cNvPr id="22931" name="Freeform 215"/>
              <p:cNvSpPr>
                <a:spLocks/>
              </p:cNvSpPr>
              <p:nvPr/>
            </p:nvSpPr>
            <p:spPr bwMode="auto">
              <a:xfrm>
                <a:off x="15206"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32" name="Freeform 216"/>
              <p:cNvSpPr>
                <a:spLocks/>
              </p:cNvSpPr>
              <p:nvPr/>
            </p:nvSpPr>
            <p:spPr bwMode="auto">
              <a:xfrm>
                <a:off x="15371"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33" name="Freeform 217"/>
              <p:cNvSpPr>
                <a:spLocks/>
              </p:cNvSpPr>
              <p:nvPr/>
            </p:nvSpPr>
            <p:spPr bwMode="auto">
              <a:xfrm>
                <a:off x="15551"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34" name="Freeform 218"/>
              <p:cNvSpPr>
                <a:spLocks/>
              </p:cNvSpPr>
              <p:nvPr/>
            </p:nvSpPr>
            <p:spPr bwMode="auto">
              <a:xfrm>
                <a:off x="1571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35" name="Freeform 219"/>
              <p:cNvSpPr>
                <a:spLocks/>
              </p:cNvSpPr>
              <p:nvPr/>
            </p:nvSpPr>
            <p:spPr bwMode="auto">
              <a:xfrm>
                <a:off x="1589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36" name="Freeform 220"/>
              <p:cNvSpPr>
                <a:spLocks/>
              </p:cNvSpPr>
              <p:nvPr/>
            </p:nvSpPr>
            <p:spPr bwMode="auto">
              <a:xfrm>
                <a:off x="1589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37" name="Freeform 221"/>
              <p:cNvSpPr>
                <a:spLocks/>
              </p:cNvSpPr>
              <p:nvPr/>
            </p:nvSpPr>
            <p:spPr bwMode="auto">
              <a:xfrm>
                <a:off x="1589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938" name="Freeform 222"/>
              <p:cNvSpPr>
                <a:spLocks/>
              </p:cNvSpPr>
              <p:nvPr/>
            </p:nvSpPr>
            <p:spPr bwMode="auto">
              <a:xfrm>
                <a:off x="1589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grpSp>
        <p:grpSp>
          <p:nvGrpSpPr>
            <p:cNvPr id="22538" name="Group 424"/>
            <p:cNvGrpSpPr>
              <a:grpSpLocks/>
            </p:cNvGrpSpPr>
            <p:nvPr/>
          </p:nvGrpSpPr>
          <p:grpSpPr bwMode="auto">
            <a:xfrm>
              <a:off x="12262" y="7730"/>
              <a:ext cx="6257" cy="3523"/>
              <a:chOff x="12262" y="7730"/>
              <a:chExt cx="6257" cy="3523"/>
            </a:xfrm>
          </p:grpSpPr>
          <p:sp>
            <p:nvSpPr>
              <p:cNvPr id="22539" name="Freeform 224"/>
              <p:cNvSpPr>
                <a:spLocks/>
              </p:cNvSpPr>
              <p:nvPr/>
            </p:nvSpPr>
            <p:spPr bwMode="auto">
              <a:xfrm>
                <a:off x="1589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40" name="Line 225"/>
              <p:cNvSpPr>
                <a:spLocks noChangeShapeType="1"/>
              </p:cNvSpPr>
              <p:nvPr/>
            </p:nvSpPr>
            <p:spPr bwMode="auto">
              <a:xfrm flipV="1">
                <a:off x="15897" y="8999"/>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41" name="Line 226"/>
              <p:cNvSpPr>
                <a:spLocks noChangeShapeType="1"/>
              </p:cNvSpPr>
              <p:nvPr/>
            </p:nvSpPr>
            <p:spPr bwMode="auto">
              <a:xfrm>
                <a:off x="15897" y="8041"/>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42" name="Rectangle 227"/>
              <p:cNvSpPr>
                <a:spLocks noChangeArrowheads="1"/>
              </p:cNvSpPr>
              <p:nvPr/>
            </p:nvSpPr>
            <p:spPr bwMode="auto">
              <a:xfrm>
                <a:off x="15745" y="9103"/>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-15</a:t>
                </a:r>
                <a:endParaRPr lang="en-US" altLang="cs-CZ" sz="2800"/>
              </a:p>
            </p:txBody>
          </p:sp>
          <p:sp>
            <p:nvSpPr>
              <p:cNvPr id="22543" name="Freeform 228"/>
              <p:cNvSpPr>
                <a:spLocks/>
              </p:cNvSpPr>
              <p:nvPr/>
            </p:nvSpPr>
            <p:spPr bwMode="auto">
              <a:xfrm>
                <a:off x="16063"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44" name="Freeform 229"/>
              <p:cNvSpPr>
                <a:spLocks/>
              </p:cNvSpPr>
              <p:nvPr/>
            </p:nvSpPr>
            <p:spPr bwMode="auto">
              <a:xfrm>
                <a:off x="16228"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45" name="Freeform 230"/>
              <p:cNvSpPr>
                <a:spLocks/>
              </p:cNvSpPr>
              <p:nvPr/>
            </p:nvSpPr>
            <p:spPr bwMode="auto">
              <a:xfrm>
                <a:off x="16408"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46" name="Freeform 231"/>
              <p:cNvSpPr>
                <a:spLocks/>
              </p:cNvSpPr>
              <p:nvPr/>
            </p:nvSpPr>
            <p:spPr bwMode="auto">
              <a:xfrm>
                <a:off x="16574"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47" name="Freeform 232"/>
              <p:cNvSpPr>
                <a:spLocks/>
              </p:cNvSpPr>
              <p:nvPr/>
            </p:nvSpPr>
            <p:spPr bwMode="auto">
              <a:xfrm>
                <a:off x="16754"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48" name="Freeform 233"/>
              <p:cNvSpPr>
                <a:spLocks/>
              </p:cNvSpPr>
              <p:nvPr/>
            </p:nvSpPr>
            <p:spPr bwMode="auto">
              <a:xfrm>
                <a:off x="16754"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49" name="Freeform 234"/>
              <p:cNvSpPr>
                <a:spLocks/>
              </p:cNvSpPr>
              <p:nvPr/>
            </p:nvSpPr>
            <p:spPr bwMode="auto">
              <a:xfrm>
                <a:off x="16754"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50" name="Freeform 235"/>
              <p:cNvSpPr>
                <a:spLocks/>
              </p:cNvSpPr>
              <p:nvPr/>
            </p:nvSpPr>
            <p:spPr bwMode="auto">
              <a:xfrm>
                <a:off x="16754"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51" name="Freeform 236"/>
              <p:cNvSpPr>
                <a:spLocks/>
              </p:cNvSpPr>
              <p:nvPr/>
            </p:nvSpPr>
            <p:spPr bwMode="auto">
              <a:xfrm>
                <a:off x="16754"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52" name="Line 237"/>
              <p:cNvSpPr>
                <a:spLocks noChangeShapeType="1"/>
              </p:cNvSpPr>
              <p:nvPr/>
            </p:nvSpPr>
            <p:spPr bwMode="auto">
              <a:xfrm flipV="1">
                <a:off x="16754" y="8999"/>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53" name="Line 238"/>
              <p:cNvSpPr>
                <a:spLocks noChangeShapeType="1"/>
              </p:cNvSpPr>
              <p:nvPr/>
            </p:nvSpPr>
            <p:spPr bwMode="auto">
              <a:xfrm>
                <a:off x="16754" y="8041"/>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54" name="Rectangle 239"/>
              <p:cNvSpPr>
                <a:spLocks noChangeArrowheads="1"/>
              </p:cNvSpPr>
              <p:nvPr/>
            </p:nvSpPr>
            <p:spPr bwMode="auto">
              <a:xfrm>
                <a:off x="16602" y="9103"/>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-10</a:t>
                </a:r>
                <a:endParaRPr lang="en-US" altLang="cs-CZ" sz="2800"/>
              </a:p>
            </p:txBody>
          </p:sp>
          <p:sp>
            <p:nvSpPr>
              <p:cNvPr id="22555" name="Freeform 240"/>
              <p:cNvSpPr>
                <a:spLocks/>
              </p:cNvSpPr>
              <p:nvPr/>
            </p:nvSpPr>
            <p:spPr bwMode="auto">
              <a:xfrm>
                <a:off x="16919"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56" name="Freeform 241"/>
              <p:cNvSpPr>
                <a:spLocks/>
              </p:cNvSpPr>
              <p:nvPr/>
            </p:nvSpPr>
            <p:spPr bwMode="auto">
              <a:xfrm>
                <a:off x="17085"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57" name="Freeform 242"/>
              <p:cNvSpPr>
                <a:spLocks/>
              </p:cNvSpPr>
              <p:nvPr/>
            </p:nvSpPr>
            <p:spPr bwMode="auto">
              <a:xfrm>
                <a:off x="17265"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58" name="Freeform 243"/>
              <p:cNvSpPr>
                <a:spLocks/>
              </p:cNvSpPr>
              <p:nvPr/>
            </p:nvSpPr>
            <p:spPr bwMode="auto">
              <a:xfrm>
                <a:off x="17431"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59" name="Freeform 244"/>
              <p:cNvSpPr>
                <a:spLocks/>
              </p:cNvSpPr>
              <p:nvPr/>
            </p:nvSpPr>
            <p:spPr bwMode="auto">
              <a:xfrm>
                <a:off x="17611"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60" name="Freeform 245"/>
              <p:cNvSpPr>
                <a:spLocks/>
              </p:cNvSpPr>
              <p:nvPr/>
            </p:nvSpPr>
            <p:spPr bwMode="auto">
              <a:xfrm>
                <a:off x="17611"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61" name="Freeform 246"/>
              <p:cNvSpPr>
                <a:spLocks/>
              </p:cNvSpPr>
              <p:nvPr/>
            </p:nvSpPr>
            <p:spPr bwMode="auto">
              <a:xfrm>
                <a:off x="17611"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62" name="Freeform 247"/>
              <p:cNvSpPr>
                <a:spLocks/>
              </p:cNvSpPr>
              <p:nvPr/>
            </p:nvSpPr>
            <p:spPr bwMode="auto">
              <a:xfrm>
                <a:off x="17611"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63" name="Freeform 248"/>
              <p:cNvSpPr>
                <a:spLocks/>
              </p:cNvSpPr>
              <p:nvPr/>
            </p:nvSpPr>
            <p:spPr bwMode="auto">
              <a:xfrm>
                <a:off x="17611"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64" name="Line 249"/>
              <p:cNvSpPr>
                <a:spLocks noChangeShapeType="1"/>
              </p:cNvSpPr>
              <p:nvPr/>
            </p:nvSpPr>
            <p:spPr bwMode="auto">
              <a:xfrm flipV="1">
                <a:off x="17611" y="8999"/>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65" name="Line 250"/>
              <p:cNvSpPr>
                <a:spLocks noChangeShapeType="1"/>
              </p:cNvSpPr>
              <p:nvPr/>
            </p:nvSpPr>
            <p:spPr bwMode="auto">
              <a:xfrm>
                <a:off x="17611" y="8041"/>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66" name="Rectangle 251"/>
              <p:cNvSpPr>
                <a:spLocks noChangeArrowheads="1"/>
              </p:cNvSpPr>
              <p:nvPr/>
            </p:nvSpPr>
            <p:spPr bwMode="auto">
              <a:xfrm>
                <a:off x="17514" y="9103"/>
                <a:ext cx="149"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-5</a:t>
                </a:r>
                <a:endParaRPr lang="en-US" altLang="cs-CZ" sz="2800"/>
              </a:p>
            </p:txBody>
          </p:sp>
          <p:sp>
            <p:nvSpPr>
              <p:cNvPr id="22567" name="Freeform 252"/>
              <p:cNvSpPr>
                <a:spLocks/>
              </p:cNvSpPr>
              <p:nvPr/>
            </p:nvSpPr>
            <p:spPr bwMode="auto">
              <a:xfrm>
                <a:off x="17776"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68" name="Freeform 253"/>
              <p:cNvSpPr>
                <a:spLocks/>
              </p:cNvSpPr>
              <p:nvPr/>
            </p:nvSpPr>
            <p:spPr bwMode="auto">
              <a:xfrm>
                <a:off x="17942"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69" name="Freeform 254"/>
              <p:cNvSpPr>
                <a:spLocks/>
              </p:cNvSpPr>
              <p:nvPr/>
            </p:nvSpPr>
            <p:spPr bwMode="auto">
              <a:xfrm>
                <a:off x="18122"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70" name="Freeform 255"/>
              <p:cNvSpPr>
                <a:spLocks/>
              </p:cNvSpPr>
              <p:nvPr/>
            </p:nvSpPr>
            <p:spPr bwMode="auto">
              <a:xfrm>
                <a:off x="18288"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71" name="Freeform 256"/>
              <p:cNvSpPr>
                <a:spLocks/>
              </p:cNvSpPr>
              <p:nvPr/>
            </p:nvSpPr>
            <p:spPr bwMode="auto">
              <a:xfrm>
                <a:off x="1846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72" name="Freeform 257"/>
              <p:cNvSpPr>
                <a:spLocks/>
              </p:cNvSpPr>
              <p:nvPr/>
            </p:nvSpPr>
            <p:spPr bwMode="auto">
              <a:xfrm>
                <a:off x="1846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73" name="Freeform 258"/>
              <p:cNvSpPr>
                <a:spLocks/>
              </p:cNvSpPr>
              <p:nvPr/>
            </p:nvSpPr>
            <p:spPr bwMode="auto">
              <a:xfrm>
                <a:off x="1846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74" name="Freeform 259"/>
              <p:cNvSpPr>
                <a:spLocks/>
              </p:cNvSpPr>
              <p:nvPr/>
            </p:nvSpPr>
            <p:spPr bwMode="auto">
              <a:xfrm>
                <a:off x="1846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75" name="Freeform 260"/>
              <p:cNvSpPr>
                <a:spLocks/>
              </p:cNvSpPr>
              <p:nvPr/>
            </p:nvSpPr>
            <p:spPr bwMode="auto">
              <a:xfrm>
                <a:off x="18467" y="8041"/>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76" name="Line 261"/>
              <p:cNvSpPr>
                <a:spLocks noChangeShapeType="1"/>
              </p:cNvSpPr>
              <p:nvPr/>
            </p:nvSpPr>
            <p:spPr bwMode="auto">
              <a:xfrm flipV="1">
                <a:off x="18467" y="8999"/>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77" name="Line 262"/>
              <p:cNvSpPr>
                <a:spLocks noChangeShapeType="1"/>
              </p:cNvSpPr>
              <p:nvPr/>
            </p:nvSpPr>
            <p:spPr bwMode="auto">
              <a:xfrm>
                <a:off x="18467" y="8041"/>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78" name="Rectangle 263"/>
              <p:cNvSpPr>
                <a:spLocks noChangeArrowheads="1"/>
              </p:cNvSpPr>
              <p:nvPr/>
            </p:nvSpPr>
            <p:spPr bwMode="auto">
              <a:xfrm>
                <a:off x="18426" y="9103"/>
                <a:ext cx="93"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0</a:t>
                </a:r>
                <a:endParaRPr lang="en-US" altLang="cs-CZ" sz="2800"/>
              </a:p>
            </p:txBody>
          </p:sp>
          <p:sp>
            <p:nvSpPr>
              <p:cNvPr id="22579" name="Line 264"/>
              <p:cNvSpPr>
                <a:spLocks noChangeShapeType="1"/>
              </p:cNvSpPr>
              <p:nvPr/>
            </p:nvSpPr>
            <p:spPr bwMode="auto">
              <a:xfrm>
                <a:off x="12455" y="906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80" name="Line 265"/>
              <p:cNvSpPr>
                <a:spLocks noChangeShapeType="1"/>
              </p:cNvSpPr>
              <p:nvPr/>
            </p:nvSpPr>
            <p:spPr bwMode="auto">
              <a:xfrm flipH="1">
                <a:off x="18398" y="906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81" name="Rectangle 266"/>
              <p:cNvSpPr>
                <a:spLocks noChangeArrowheads="1"/>
              </p:cNvSpPr>
              <p:nvPr/>
            </p:nvSpPr>
            <p:spPr bwMode="auto">
              <a:xfrm>
                <a:off x="12262" y="8961"/>
                <a:ext cx="149"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-2</a:t>
                </a:r>
                <a:endParaRPr lang="en-US" altLang="cs-CZ" sz="2800"/>
              </a:p>
            </p:txBody>
          </p:sp>
          <p:sp>
            <p:nvSpPr>
              <p:cNvPr id="22582" name="Line 267"/>
              <p:cNvSpPr>
                <a:spLocks noChangeShapeType="1"/>
              </p:cNvSpPr>
              <p:nvPr/>
            </p:nvSpPr>
            <p:spPr bwMode="auto">
              <a:xfrm>
                <a:off x="12455" y="8546"/>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83" name="Line 268"/>
              <p:cNvSpPr>
                <a:spLocks noChangeShapeType="1"/>
              </p:cNvSpPr>
              <p:nvPr/>
            </p:nvSpPr>
            <p:spPr bwMode="auto">
              <a:xfrm flipH="1">
                <a:off x="18398" y="8546"/>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84" name="Rectangle 269"/>
              <p:cNvSpPr>
                <a:spLocks noChangeArrowheads="1"/>
              </p:cNvSpPr>
              <p:nvPr/>
            </p:nvSpPr>
            <p:spPr bwMode="auto">
              <a:xfrm>
                <a:off x="12317" y="8442"/>
                <a:ext cx="93"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0</a:t>
                </a:r>
                <a:endParaRPr lang="en-US" altLang="cs-CZ" sz="2800"/>
              </a:p>
            </p:txBody>
          </p:sp>
          <p:sp>
            <p:nvSpPr>
              <p:cNvPr id="22585" name="Line 270"/>
              <p:cNvSpPr>
                <a:spLocks noChangeShapeType="1"/>
              </p:cNvSpPr>
              <p:nvPr/>
            </p:nvSpPr>
            <p:spPr bwMode="auto">
              <a:xfrm>
                <a:off x="12455" y="8041"/>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86" name="Line 271"/>
              <p:cNvSpPr>
                <a:spLocks noChangeShapeType="1"/>
              </p:cNvSpPr>
              <p:nvPr/>
            </p:nvSpPr>
            <p:spPr bwMode="auto">
              <a:xfrm flipH="1">
                <a:off x="18398" y="8041"/>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87" name="Rectangle 272"/>
              <p:cNvSpPr>
                <a:spLocks noChangeArrowheads="1"/>
              </p:cNvSpPr>
              <p:nvPr/>
            </p:nvSpPr>
            <p:spPr bwMode="auto">
              <a:xfrm>
                <a:off x="12317" y="7937"/>
                <a:ext cx="93"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2</a:t>
                </a:r>
                <a:endParaRPr lang="en-US" altLang="cs-CZ" sz="2800"/>
              </a:p>
            </p:txBody>
          </p:sp>
          <p:sp>
            <p:nvSpPr>
              <p:cNvPr id="22588" name="Rectangle 273"/>
              <p:cNvSpPr>
                <a:spLocks noChangeArrowheads="1"/>
              </p:cNvSpPr>
              <p:nvPr/>
            </p:nvSpPr>
            <p:spPr bwMode="auto">
              <a:xfrm>
                <a:off x="12455" y="7795"/>
                <a:ext cx="317"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x 10</a:t>
                </a:r>
                <a:endParaRPr lang="en-US" altLang="cs-CZ" sz="2800"/>
              </a:p>
            </p:txBody>
          </p:sp>
          <p:sp>
            <p:nvSpPr>
              <p:cNvPr id="22589" name="Rectangle 274"/>
              <p:cNvSpPr>
                <a:spLocks noChangeArrowheads="1"/>
              </p:cNvSpPr>
              <p:nvPr/>
            </p:nvSpPr>
            <p:spPr bwMode="auto">
              <a:xfrm>
                <a:off x="12801" y="7730"/>
                <a:ext cx="107" cy="144"/>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1500">
                    <a:solidFill>
                      <a:srgbClr val="000000"/>
                    </a:solidFill>
                    <a:latin typeface="Helvetica" panose="020B0604020202020204" pitchFamily="34" charset="0"/>
                  </a:rPr>
                  <a:t>-4</a:t>
                </a:r>
                <a:endParaRPr lang="en-US" altLang="cs-CZ" sz="2800"/>
              </a:p>
            </p:txBody>
          </p:sp>
          <p:sp>
            <p:nvSpPr>
              <p:cNvPr id="22590" name="Line 275"/>
              <p:cNvSpPr>
                <a:spLocks noChangeShapeType="1"/>
              </p:cNvSpPr>
              <p:nvPr/>
            </p:nvSpPr>
            <p:spPr bwMode="auto">
              <a:xfrm>
                <a:off x="12455" y="8041"/>
                <a:ext cx="60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91" name="Freeform 276"/>
              <p:cNvSpPr>
                <a:spLocks/>
              </p:cNvSpPr>
              <p:nvPr/>
            </p:nvSpPr>
            <p:spPr bwMode="auto">
              <a:xfrm>
                <a:off x="12455" y="8041"/>
                <a:ext cx="6012" cy="1023"/>
              </a:xfrm>
              <a:custGeom>
                <a:avLst/>
                <a:gdLst>
                  <a:gd name="T0" fmla="*/ 0 w 435"/>
                  <a:gd name="T1" fmla="*/ 2221334 h 79"/>
                  <a:gd name="T2" fmla="*/ 15871141 w 435"/>
                  <a:gd name="T3" fmla="*/ 2221334 h 79"/>
                  <a:gd name="T4" fmla="*/ 15871141 w 435"/>
                  <a:gd name="T5" fmla="*/ 0 h 79"/>
                  <a:gd name="T6" fmla="*/ 0 60000 65536"/>
                  <a:gd name="T7" fmla="*/ 0 60000 65536"/>
                  <a:gd name="T8" fmla="*/ 0 60000 65536"/>
                </a:gdLst>
                <a:ahLst/>
                <a:cxnLst>
                  <a:cxn ang="T6">
                    <a:pos x="T0" y="T1"/>
                  </a:cxn>
                  <a:cxn ang="T7">
                    <a:pos x="T2" y="T3"/>
                  </a:cxn>
                  <a:cxn ang="T8">
                    <a:pos x="T4" y="T5"/>
                  </a:cxn>
                </a:cxnLst>
                <a:rect l="0" t="0" r="r" b="b"/>
                <a:pathLst>
                  <a:path w="435" h="79">
                    <a:moveTo>
                      <a:pt x="0" y="79"/>
                    </a:moveTo>
                    <a:lnTo>
                      <a:pt x="435" y="79"/>
                    </a:lnTo>
                    <a:lnTo>
                      <a:pt x="43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92" name="Line 277"/>
              <p:cNvSpPr>
                <a:spLocks noChangeShapeType="1"/>
              </p:cNvSpPr>
              <p:nvPr/>
            </p:nvSpPr>
            <p:spPr bwMode="auto">
              <a:xfrm flipV="1">
                <a:off x="12455" y="8041"/>
                <a:ext cx="1" cy="10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93" name="Freeform 278"/>
              <p:cNvSpPr>
                <a:spLocks/>
              </p:cNvSpPr>
              <p:nvPr/>
            </p:nvSpPr>
            <p:spPr bwMode="auto">
              <a:xfrm>
                <a:off x="16712" y="8546"/>
                <a:ext cx="1755" cy="1"/>
              </a:xfrm>
              <a:custGeom>
                <a:avLst/>
                <a:gdLst>
                  <a:gd name="T0" fmla="*/ 1728 w 1755"/>
                  <a:gd name="T1" fmla="*/ 0 h 1"/>
                  <a:gd name="T2" fmla="*/ 1686 w 1755"/>
                  <a:gd name="T3" fmla="*/ 0 h 1"/>
                  <a:gd name="T4" fmla="*/ 1645 w 1755"/>
                  <a:gd name="T5" fmla="*/ 0 h 1"/>
                  <a:gd name="T6" fmla="*/ 1603 w 1755"/>
                  <a:gd name="T7" fmla="*/ 0 h 1"/>
                  <a:gd name="T8" fmla="*/ 1562 w 1755"/>
                  <a:gd name="T9" fmla="*/ 0 h 1"/>
                  <a:gd name="T10" fmla="*/ 1521 w 1755"/>
                  <a:gd name="T11" fmla="*/ 0 h 1"/>
                  <a:gd name="T12" fmla="*/ 1479 w 1755"/>
                  <a:gd name="T13" fmla="*/ 0 h 1"/>
                  <a:gd name="T14" fmla="*/ 1438 w 1755"/>
                  <a:gd name="T15" fmla="*/ 0 h 1"/>
                  <a:gd name="T16" fmla="*/ 1396 w 1755"/>
                  <a:gd name="T17" fmla="*/ 0 h 1"/>
                  <a:gd name="T18" fmla="*/ 1355 w 1755"/>
                  <a:gd name="T19" fmla="*/ 0 h 1"/>
                  <a:gd name="T20" fmla="*/ 1313 w 1755"/>
                  <a:gd name="T21" fmla="*/ 0 h 1"/>
                  <a:gd name="T22" fmla="*/ 1272 w 1755"/>
                  <a:gd name="T23" fmla="*/ 0 h 1"/>
                  <a:gd name="T24" fmla="*/ 1230 w 1755"/>
                  <a:gd name="T25" fmla="*/ 0 h 1"/>
                  <a:gd name="T26" fmla="*/ 1189 w 1755"/>
                  <a:gd name="T27" fmla="*/ 0 h 1"/>
                  <a:gd name="T28" fmla="*/ 1147 w 1755"/>
                  <a:gd name="T29" fmla="*/ 0 h 1"/>
                  <a:gd name="T30" fmla="*/ 1106 w 1755"/>
                  <a:gd name="T31" fmla="*/ 0 h 1"/>
                  <a:gd name="T32" fmla="*/ 1064 w 1755"/>
                  <a:gd name="T33" fmla="*/ 0 h 1"/>
                  <a:gd name="T34" fmla="*/ 1023 w 1755"/>
                  <a:gd name="T35" fmla="*/ 0 h 1"/>
                  <a:gd name="T36" fmla="*/ 981 w 1755"/>
                  <a:gd name="T37" fmla="*/ 0 h 1"/>
                  <a:gd name="T38" fmla="*/ 940 w 1755"/>
                  <a:gd name="T39" fmla="*/ 0 h 1"/>
                  <a:gd name="T40" fmla="*/ 899 w 1755"/>
                  <a:gd name="T41" fmla="*/ 0 h 1"/>
                  <a:gd name="T42" fmla="*/ 857 w 1755"/>
                  <a:gd name="T43" fmla="*/ 0 h 1"/>
                  <a:gd name="T44" fmla="*/ 816 w 1755"/>
                  <a:gd name="T45" fmla="*/ 0 h 1"/>
                  <a:gd name="T46" fmla="*/ 774 w 1755"/>
                  <a:gd name="T47" fmla="*/ 0 h 1"/>
                  <a:gd name="T48" fmla="*/ 733 w 1755"/>
                  <a:gd name="T49" fmla="*/ 0 h 1"/>
                  <a:gd name="T50" fmla="*/ 691 w 1755"/>
                  <a:gd name="T51" fmla="*/ 0 h 1"/>
                  <a:gd name="T52" fmla="*/ 650 w 1755"/>
                  <a:gd name="T53" fmla="*/ 0 h 1"/>
                  <a:gd name="T54" fmla="*/ 608 w 1755"/>
                  <a:gd name="T55" fmla="*/ 0 h 1"/>
                  <a:gd name="T56" fmla="*/ 567 w 1755"/>
                  <a:gd name="T57" fmla="*/ 0 h 1"/>
                  <a:gd name="T58" fmla="*/ 525 w 1755"/>
                  <a:gd name="T59" fmla="*/ 0 h 1"/>
                  <a:gd name="T60" fmla="*/ 484 w 1755"/>
                  <a:gd name="T61" fmla="*/ 0 h 1"/>
                  <a:gd name="T62" fmla="*/ 442 w 1755"/>
                  <a:gd name="T63" fmla="*/ 0 h 1"/>
                  <a:gd name="T64" fmla="*/ 401 w 1755"/>
                  <a:gd name="T65" fmla="*/ 0 h 1"/>
                  <a:gd name="T66" fmla="*/ 360 w 1755"/>
                  <a:gd name="T67" fmla="*/ 0 h 1"/>
                  <a:gd name="T68" fmla="*/ 318 w 1755"/>
                  <a:gd name="T69" fmla="*/ 0 h 1"/>
                  <a:gd name="T70" fmla="*/ 277 w 1755"/>
                  <a:gd name="T71" fmla="*/ 0 h 1"/>
                  <a:gd name="T72" fmla="*/ 235 w 1755"/>
                  <a:gd name="T73" fmla="*/ 0 h 1"/>
                  <a:gd name="T74" fmla="*/ 194 w 1755"/>
                  <a:gd name="T75" fmla="*/ 0 h 1"/>
                  <a:gd name="T76" fmla="*/ 152 w 1755"/>
                  <a:gd name="T77" fmla="*/ 0 h 1"/>
                  <a:gd name="T78" fmla="*/ 111 w 1755"/>
                  <a:gd name="T79" fmla="*/ 0 h 1"/>
                  <a:gd name="T80" fmla="*/ 69 w 1755"/>
                  <a:gd name="T81" fmla="*/ 0 h 1"/>
                  <a:gd name="T82" fmla="*/ 28 w 1755"/>
                  <a:gd name="T83" fmla="*/ 0 h 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
                    <a:moveTo>
                      <a:pt x="1755" y="0"/>
                    </a:moveTo>
                    <a:lnTo>
                      <a:pt x="1742" y="0"/>
                    </a:lnTo>
                    <a:lnTo>
                      <a:pt x="1728" y="0"/>
                    </a:lnTo>
                    <a:lnTo>
                      <a:pt x="1714" y="0"/>
                    </a:lnTo>
                    <a:lnTo>
                      <a:pt x="1700" y="0"/>
                    </a:lnTo>
                    <a:lnTo>
                      <a:pt x="1686" y="0"/>
                    </a:lnTo>
                    <a:lnTo>
                      <a:pt x="1673" y="0"/>
                    </a:lnTo>
                    <a:lnTo>
                      <a:pt x="1659" y="0"/>
                    </a:lnTo>
                    <a:lnTo>
                      <a:pt x="1645" y="0"/>
                    </a:lnTo>
                    <a:lnTo>
                      <a:pt x="1631" y="0"/>
                    </a:lnTo>
                    <a:lnTo>
                      <a:pt x="1617" y="0"/>
                    </a:lnTo>
                    <a:lnTo>
                      <a:pt x="1603" y="0"/>
                    </a:lnTo>
                    <a:lnTo>
                      <a:pt x="1590" y="0"/>
                    </a:lnTo>
                    <a:lnTo>
                      <a:pt x="1576" y="0"/>
                    </a:lnTo>
                    <a:lnTo>
                      <a:pt x="1562" y="0"/>
                    </a:lnTo>
                    <a:lnTo>
                      <a:pt x="1548" y="0"/>
                    </a:lnTo>
                    <a:lnTo>
                      <a:pt x="1534" y="0"/>
                    </a:lnTo>
                    <a:lnTo>
                      <a:pt x="1521" y="0"/>
                    </a:lnTo>
                    <a:lnTo>
                      <a:pt x="1507" y="0"/>
                    </a:lnTo>
                    <a:lnTo>
                      <a:pt x="1493" y="0"/>
                    </a:lnTo>
                    <a:lnTo>
                      <a:pt x="1479" y="0"/>
                    </a:lnTo>
                    <a:lnTo>
                      <a:pt x="1465" y="0"/>
                    </a:lnTo>
                    <a:lnTo>
                      <a:pt x="1451" y="0"/>
                    </a:lnTo>
                    <a:lnTo>
                      <a:pt x="1438" y="0"/>
                    </a:lnTo>
                    <a:lnTo>
                      <a:pt x="1424" y="0"/>
                    </a:lnTo>
                    <a:lnTo>
                      <a:pt x="1410" y="0"/>
                    </a:lnTo>
                    <a:lnTo>
                      <a:pt x="1396" y="0"/>
                    </a:lnTo>
                    <a:lnTo>
                      <a:pt x="1382" y="0"/>
                    </a:lnTo>
                    <a:lnTo>
                      <a:pt x="1368" y="0"/>
                    </a:lnTo>
                    <a:lnTo>
                      <a:pt x="1355" y="0"/>
                    </a:lnTo>
                    <a:lnTo>
                      <a:pt x="1341" y="0"/>
                    </a:lnTo>
                    <a:lnTo>
                      <a:pt x="1327" y="0"/>
                    </a:lnTo>
                    <a:lnTo>
                      <a:pt x="1313" y="0"/>
                    </a:lnTo>
                    <a:lnTo>
                      <a:pt x="1299" y="0"/>
                    </a:lnTo>
                    <a:lnTo>
                      <a:pt x="1286" y="0"/>
                    </a:lnTo>
                    <a:lnTo>
                      <a:pt x="1272" y="0"/>
                    </a:lnTo>
                    <a:lnTo>
                      <a:pt x="1258" y="0"/>
                    </a:lnTo>
                    <a:lnTo>
                      <a:pt x="1244" y="0"/>
                    </a:lnTo>
                    <a:lnTo>
                      <a:pt x="1230" y="0"/>
                    </a:lnTo>
                    <a:lnTo>
                      <a:pt x="1216" y="0"/>
                    </a:lnTo>
                    <a:lnTo>
                      <a:pt x="1203" y="0"/>
                    </a:lnTo>
                    <a:lnTo>
                      <a:pt x="1189" y="0"/>
                    </a:lnTo>
                    <a:lnTo>
                      <a:pt x="1175" y="0"/>
                    </a:lnTo>
                    <a:lnTo>
                      <a:pt x="1161" y="0"/>
                    </a:lnTo>
                    <a:lnTo>
                      <a:pt x="1147" y="0"/>
                    </a:lnTo>
                    <a:lnTo>
                      <a:pt x="1134" y="0"/>
                    </a:lnTo>
                    <a:lnTo>
                      <a:pt x="1120" y="0"/>
                    </a:lnTo>
                    <a:lnTo>
                      <a:pt x="1106" y="0"/>
                    </a:lnTo>
                    <a:lnTo>
                      <a:pt x="1092" y="0"/>
                    </a:lnTo>
                    <a:lnTo>
                      <a:pt x="1078" y="0"/>
                    </a:lnTo>
                    <a:lnTo>
                      <a:pt x="1064" y="0"/>
                    </a:lnTo>
                    <a:lnTo>
                      <a:pt x="1051" y="0"/>
                    </a:lnTo>
                    <a:lnTo>
                      <a:pt x="1037" y="0"/>
                    </a:lnTo>
                    <a:lnTo>
                      <a:pt x="1023" y="0"/>
                    </a:lnTo>
                    <a:lnTo>
                      <a:pt x="1009" y="0"/>
                    </a:lnTo>
                    <a:lnTo>
                      <a:pt x="995" y="0"/>
                    </a:lnTo>
                    <a:lnTo>
                      <a:pt x="981" y="0"/>
                    </a:lnTo>
                    <a:lnTo>
                      <a:pt x="968" y="0"/>
                    </a:lnTo>
                    <a:lnTo>
                      <a:pt x="954" y="0"/>
                    </a:lnTo>
                    <a:lnTo>
                      <a:pt x="940" y="0"/>
                    </a:lnTo>
                    <a:lnTo>
                      <a:pt x="926" y="0"/>
                    </a:lnTo>
                    <a:lnTo>
                      <a:pt x="912" y="0"/>
                    </a:lnTo>
                    <a:lnTo>
                      <a:pt x="899" y="0"/>
                    </a:lnTo>
                    <a:lnTo>
                      <a:pt x="885" y="0"/>
                    </a:lnTo>
                    <a:lnTo>
                      <a:pt x="871" y="0"/>
                    </a:lnTo>
                    <a:lnTo>
                      <a:pt x="857" y="0"/>
                    </a:lnTo>
                    <a:lnTo>
                      <a:pt x="843" y="0"/>
                    </a:lnTo>
                    <a:lnTo>
                      <a:pt x="829" y="0"/>
                    </a:lnTo>
                    <a:lnTo>
                      <a:pt x="816" y="0"/>
                    </a:lnTo>
                    <a:lnTo>
                      <a:pt x="802" y="0"/>
                    </a:lnTo>
                    <a:lnTo>
                      <a:pt x="788" y="0"/>
                    </a:lnTo>
                    <a:lnTo>
                      <a:pt x="774" y="0"/>
                    </a:lnTo>
                    <a:lnTo>
                      <a:pt x="760" y="0"/>
                    </a:lnTo>
                    <a:lnTo>
                      <a:pt x="747" y="0"/>
                    </a:lnTo>
                    <a:lnTo>
                      <a:pt x="733" y="0"/>
                    </a:lnTo>
                    <a:lnTo>
                      <a:pt x="719" y="0"/>
                    </a:lnTo>
                    <a:lnTo>
                      <a:pt x="705" y="0"/>
                    </a:lnTo>
                    <a:lnTo>
                      <a:pt x="691" y="0"/>
                    </a:lnTo>
                    <a:lnTo>
                      <a:pt x="677" y="0"/>
                    </a:lnTo>
                    <a:lnTo>
                      <a:pt x="664" y="0"/>
                    </a:lnTo>
                    <a:lnTo>
                      <a:pt x="650" y="0"/>
                    </a:lnTo>
                    <a:lnTo>
                      <a:pt x="636" y="0"/>
                    </a:lnTo>
                    <a:lnTo>
                      <a:pt x="622" y="0"/>
                    </a:lnTo>
                    <a:lnTo>
                      <a:pt x="608" y="0"/>
                    </a:lnTo>
                    <a:lnTo>
                      <a:pt x="594" y="0"/>
                    </a:lnTo>
                    <a:lnTo>
                      <a:pt x="581" y="0"/>
                    </a:lnTo>
                    <a:lnTo>
                      <a:pt x="567" y="0"/>
                    </a:lnTo>
                    <a:lnTo>
                      <a:pt x="553" y="0"/>
                    </a:lnTo>
                    <a:lnTo>
                      <a:pt x="539" y="0"/>
                    </a:lnTo>
                    <a:lnTo>
                      <a:pt x="525" y="0"/>
                    </a:lnTo>
                    <a:lnTo>
                      <a:pt x="512" y="0"/>
                    </a:lnTo>
                    <a:lnTo>
                      <a:pt x="498" y="0"/>
                    </a:lnTo>
                    <a:lnTo>
                      <a:pt x="484" y="0"/>
                    </a:lnTo>
                    <a:lnTo>
                      <a:pt x="470" y="0"/>
                    </a:lnTo>
                    <a:lnTo>
                      <a:pt x="456" y="0"/>
                    </a:lnTo>
                    <a:lnTo>
                      <a:pt x="442" y="0"/>
                    </a:lnTo>
                    <a:lnTo>
                      <a:pt x="429" y="0"/>
                    </a:lnTo>
                    <a:lnTo>
                      <a:pt x="415" y="0"/>
                    </a:lnTo>
                    <a:lnTo>
                      <a:pt x="401" y="0"/>
                    </a:lnTo>
                    <a:lnTo>
                      <a:pt x="387" y="0"/>
                    </a:lnTo>
                    <a:lnTo>
                      <a:pt x="373" y="0"/>
                    </a:lnTo>
                    <a:lnTo>
                      <a:pt x="360" y="0"/>
                    </a:lnTo>
                    <a:lnTo>
                      <a:pt x="346" y="0"/>
                    </a:lnTo>
                    <a:lnTo>
                      <a:pt x="332" y="0"/>
                    </a:lnTo>
                    <a:lnTo>
                      <a:pt x="318" y="0"/>
                    </a:lnTo>
                    <a:lnTo>
                      <a:pt x="304" y="0"/>
                    </a:lnTo>
                    <a:lnTo>
                      <a:pt x="290" y="0"/>
                    </a:lnTo>
                    <a:lnTo>
                      <a:pt x="277" y="0"/>
                    </a:lnTo>
                    <a:lnTo>
                      <a:pt x="263" y="0"/>
                    </a:lnTo>
                    <a:lnTo>
                      <a:pt x="249" y="0"/>
                    </a:lnTo>
                    <a:lnTo>
                      <a:pt x="235" y="0"/>
                    </a:lnTo>
                    <a:lnTo>
                      <a:pt x="221" y="0"/>
                    </a:lnTo>
                    <a:lnTo>
                      <a:pt x="207" y="0"/>
                    </a:lnTo>
                    <a:lnTo>
                      <a:pt x="194" y="0"/>
                    </a:lnTo>
                    <a:lnTo>
                      <a:pt x="180" y="0"/>
                    </a:lnTo>
                    <a:lnTo>
                      <a:pt x="166" y="0"/>
                    </a:lnTo>
                    <a:lnTo>
                      <a:pt x="152" y="0"/>
                    </a:lnTo>
                    <a:lnTo>
                      <a:pt x="138" y="0"/>
                    </a:lnTo>
                    <a:lnTo>
                      <a:pt x="125" y="0"/>
                    </a:lnTo>
                    <a:lnTo>
                      <a:pt x="111" y="0"/>
                    </a:lnTo>
                    <a:lnTo>
                      <a:pt x="97" y="0"/>
                    </a:lnTo>
                    <a:lnTo>
                      <a:pt x="83" y="0"/>
                    </a:lnTo>
                    <a:lnTo>
                      <a:pt x="69" y="0"/>
                    </a:lnTo>
                    <a:lnTo>
                      <a:pt x="55" y="0"/>
                    </a:lnTo>
                    <a:lnTo>
                      <a:pt x="42" y="0"/>
                    </a:lnTo>
                    <a:lnTo>
                      <a:pt x="28" y="0"/>
                    </a:lnTo>
                    <a:lnTo>
                      <a:pt x="14" y="0"/>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94" name="Freeform 279"/>
              <p:cNvSpPr>
                <a:spLocks/>
              </p:cNvSpPr>
              <p:nvPr/>
            </p:nvSpPr>
            <p:spPr bwMode="auto">
              <a:xfrm>
                <a:off x="14957" y="8417"/>
                <a:ext cx="1755" cy="129"/>
              </a:xfrm>
              <a:custGeom>
                <a:avLst/>
                <a:gdLst>
                  <a:gd name="T0" fmla="*/ 1728 w 1755"/>
                  <a:gd name="T1" fmla="*/ 129 h 129"/>
                  <a:gd name="T2" fmla="*/ 1686 w 1755"/>
                  <a:gd name="T3" fmla="*/ 129 h 129"/>
                  <a:gd name="T4" fmla="*/ 1645 w 1755"/>
                  <a:gd name="T5" fmla="*/ 129 h 129"/>
                  <a:gd name="T6" fmla="*/ 1603 w 1755"/>
                  <a:gd name="T7" fmla="*/ 129 h 129"/>
                  <a:gd name="T8" fmla="*/ 1562 w 1755"/>
                  <a:gd name="T9" fmla="*/ 129 h 129"/>
                  <a:gd name="T10" fmla="*/ 1520 w 1755"/>
                  <a:gd name="T11" fmla="*/ 129 h 129"/>
                  <a:gd name="T12" fmla="*/ 1479 w 1755"/>
                  <a:gd name="T13" fmla="*/ 129 h 129"/>
                  <a:gd name="T14" fmla="*/ 1437 w 1755"/>
                  <a:gd name="T15" fmla="*/ 129 h 129"/>
                  <a:gd name="T16" fmla="*/ 1396 w 1755"/>
                  <a:gd name="T17" fmla="*/ 129 h 129"/>
                  <a:gd name="T18" fmla="*/ 1354 w 1755"/>
                  <a:gd name="T19" fmla="*/ 129 h 129"/>
                  <a:gd name="T20" fmla="*/ 1313 w 1755"/>
                  <a:gd name="T21" fmla="*/ 129 h 129"/>
                  <a:gd name="T22" fmla="*/ 1271 w 1755"/>
                  <a:gd name="T23" fmla="*/ 129 h 129"/>
                  <a:gd name="T24" fmla="*/ 1230 w 1755"/>
                  <a:gd name="T25" fmla="*/ 129 h 129"/>
                  <a:gd name="T26" fmla="*/ 1188 w 1755"/>
                  <a:gd name="T27" fmla="*/ 129 h 129"/>
                  <a:gd name="T28" fmla="*/ 1147 w 1755"/>
                  <a:gd name="T29" fmla="*/ 129 h 129"/>
                  <a:gd name="T30" fmla="*/ 1106 w 1755"/>
                  <a:gd name="T31" fmla="*/ 129 h 129"/>
                  <a:gd name="T32" fmla="*/ 1064 w 1755"/>
                  <a:gd name="T33" fmla="*/ 129 h 129"/>
                  <a:gd name="T34" fmla="*/ 1023 w 1755"/>
                  <a:gd name="T35" fmla="*/ 129 h 129"/>
                  <a:gd name="T36" fmla="*/ 981 w 1755"/>
                  <a:gd name="T37" fmla="*/ 129 h 129"/>
                  <a:gd name="T38" fmla="*/ 940 w 1755"/>
                  <a:gd name="T39" fmla="*/ 129 h 129"/>
                  <a:gd name="T40" fmla="*/ 898 w 1755"/>
                  <a:gd name="T41" fmla="*/ 129 h 129"/>
                  <a:gd name="T42" fmla="*/ 857 w 1755"/>
                  <a:gd name="T43" fmla="*/ 129 h 129"/>
                  <a:gd name="T44" fmla="*/ 815 w 1755"/>
                  <a:gd name="T45" fmla="*/ 129 h 129"/>
                  <a:gd name="T46" fmla="*/ 774 w 1755"/>
                  <a:gd name="T47" fmla="*/ 129 h 129"/>
                  <a:gd name="T48" fmla="*/ 732 w 1755"/>
                  <a:gd name="T49" fmla="*/ 129 h 129"/>
                  <a:gd name="T50" fmla="*/ 691 w 1755"/>
                  <a:gd name="T51" fmla="*/ 129 h 129"/>
                  <a:gd name="T52" fmla="*/ 649 w 1755"/>
                  <a:gd name="T53" fmla="*/ 129 h 129"/>
                  <a:gd name="T54" fmla="*/ 608 w 1755"/>
                  <a:gd name="T55" fmla="*/ 129 h 129"/>
                  <a:gd name="T56" fmla="*/ 567 w 1755"/>
                  <a:gd name="T57" fmla="*/ 129 h 129"/>
                  <a:gd name="T58" fmla="*/ 525 w 1755"/>
                  <a:gd name="T59" fmla="*/ 129 h 129"/>
                  <a:gd name="T60" fmla="*/ 484 w 1755"/>
                  <a:gd name="T61" fmla="*/ 129 h 129"/>
                  <a:gd name="T62" fmla="*/ 442 w 1755"/>
                  <a:gd name="T63" fmla="*/ 129 h 129"/>
                  <a:gd name="T64" fmla="*/ 401 w 1755"/>
                  <a:gd name="T65" fmla="*/ 116 h 129"/>
                  <a:gd name="T66" fmla="*/ 359 w 1755"/>
                  <a:gd name="T67" fmla="*/ 116 h 129"/>
                  <a:gd name="T68" fmla="*/ 318 w 1755"/>
                  <a:gd name="T69" fmla="*/ 103 h 129"/>
                  <a:gd name="T70" fmla="*/ 276 w 1755"/>
                  <a:gd name="T71" fmla="*/ 90 h 129"/>
                  <a:gd name="T72" fmla="*/ 235 w 1755"/>
                  <a:gd name="T73" fmla="*/ 77 h 129"/>
                  <a:gd name="T74" fmla="*/ 193 w 1755"/>
                  <a:gd name="T75" fmla="*/ 64 h 129"/>
                  <a:gd name="T76" fmla="*/ 152 w 1755"/>
                  <a:gd name="T77" fmla="*/ 51 h 129"/>
                  <a:gd name="T78" fmla="*/ 110 w 1755"/>
                  <a:gd name="T79" fmla="*/ 38 h 129"/>
                  <a:gd name="T80" fmla="*/ 69 w 1755"/>
                  <a:gd name="T81" fmla="*/ 25 h 129"/>
                  <a:gd name="T82" fmla="*/ 27 w 1755"/>
                  <a:gd name="T83" fmla="*/ 13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29">
                    <a:moveTo>
                      <a:pt x="1755" y="129"/>
                    </a:moveTo>
                    <a:lnTo>
                      <a:pt x="1741" y="129"/>
                    </a:lnTo>
                    <a:lnTo>
                      <a:pt x="1728" y="129"/>
                    </a:lnTo>
                    <a:lnTo>
                      <a:pt x="1714" y="129"/>
                    </a:lnTo>
                    <a:lnTo>
                      <a:pt x="1700" y="129"/>
                    </a:lnTo>
                    <a:lnTo>
                      <a:pt x="1686" y="129"/>
                    </a:lnTo>
                    <a:lnTo>
                      <a:pt x="1672" y="129"/>
                    </a:lnTo>
                    <a:lnTo>
                      <a:pt x="1658" y="129"/>
                    </a:lnTo>
                    <a:lnTo>
                      <a:pt x="1645" y="129"/>
                    </a:lnTo>
                    <a:lnTo>
                      <a:pt x="1631" y="129"/>
                    </a:lnTo>
                    <a:lnTo>
                      <a:pt x="1617" y="129"/>
                    </a:lnTo>
                    <a:lnTo>
                      <a:pt x="1603" y="129"/>
                    </a:lnTo>
                    <a:lnTo>
                      <a:pt x="1589" y="129"/>
                    </a:lnTo>
                    <a:lnTo>
                      <a:pt x="1575" y="129"/>
                    </a:lnTo>
                    <a:lnTo>
                      <a:pt x="1562" y="129"/>
                    </a:lnTo>
                    <a:lnTo>
                      <a:pt x="1548" y="129"/>
                    </a:lnTo>
                    <a:lnTo>
                      <a:pt x="1534" y="129"/>
                    </a:lnTo>
                    <a:lnTo>
                      <a:pt x="1520" y="129"/>
                    </a:lnTo>
                    <a:lnTo>
                      <a:pt x="1506" y="129"/>
                    </a:lnTo>
                    <a:lnTo>
                      <a:pt x="1493" y="129"/>
                    </a:lnTo>
                    <a:lnTo>
                      <a:pt x="1479" y="129"/>
                    </a:lnTo>
                    <a:lnTo>
                      <a:pt x="1465" y="129"/>
                    </a:lnTo>
                    <a:lnTo>
                      <a:pt x="1451" y="129"/>
                    </a:lnTo>
                    <a:lnTo>
                      <a:pt x="1437" y="129"/>
                    </a:lnTo>
                    <a:lnTo>
                      <a:pt x="1423" y="129"/>
                    </a:lnTo>
                    <a:lnTo>
                      <a:pt x="1410" y="129"/>
                    </a:lnTo>
                    <a:lnTo>
                      <a:pt x="1396" y="129"/>
                    </a:lnTo>
                    <a:lnTo>
                      <a:pt x="1382" y="129"/>
                    </a:lnTo>
                    <a:lnTo>
                      <a:pt x="1368" y="129"/>
                    </a:lnTo>
                    <a:lnTo>
                      <a:pt x="1354" y="129"/>
                    </a:lnTo>
                    <a:lnTo>
                      <a:pt x="1341" y="129"/>
                    </a:lnTo>
                    <a:lnTo>
                      <a:pt x="1327" y="129"/>
                    </a:lnTo>
                    <a:lnTo>
                      <a:pt x="1313" y="129"/>
                    </a:lnTo>
                    <a:lnTo>
                      <a:pt x="1299" y="129"/>
                    </a:lnTo>
                    <a:lnTo>
                      <a:pt x="1285" y="129"/>
                    </a:lnTo>
                    <a:lnTo>
                      <a:pt x="1271" y="129"/>
                    </a:lnTo>
                    <a:lnTo>
                      <a:pt x="1258" y="129"/>
                    </a:lnTo>
                    <a:lnTo>
                      <a:pt x="1244" y="129"/>
                    </a:lnTo>
                    <a:lnTo>
                      <a:pt x="1230" y="129"/>
                    </a:lnTo>
                    <a:lnTo>
                      <a:pt x="1216" y="129"/>
                    </a:lnTo>
                    <a:lnTo>
                      <a:pt x="1202" y="129"/>
                    </a:lnTo>
                    <a:lnTo>
                      <a:pt x="1188" y="129"/>
                    </a:lnTo>
                    <a:lnTo>
                      <a:pt x="1175" y="129"/>
                    </a:lnTo>
                    <a:lnTo>
                      <a:pt x="1161" y="129"/>
                    </a:lnTo>
                    <a:lnTo>
                      <a:pt x="1147" y="129"/>
                    </a:lnTo>
                    <a:lnTo>
                      <a:pt x="1133" y="129"/>
                    </a:lnTo>
                    <a:lnTo>
                      <a:pt x="1119" y="129"/>
                    </a:lnTo>
                    <a:lnTo>
                      <a:pt x="1106" y="129"/>
                    </a:lnTo>
                    <a:lnTo>
                      <a:pt x="1092" y="129"/>
                    </a:lnTo>
                    <a:lnTo>
                      <a:pt x="1078" y="129"/>
                    </a:lnTo>
                    <a:lnTo>
                      <a:pt x="1064" y="129"/>
                    </a:lnTo>
                    <a:lnTo>
                      <a:pt x="1050" y="129"/>
                    </a:lnTo>
                    <a:lnTo>
                      <a:pt x="1036" y="129"/>
                    </a:lnTo>
                    <a:lnTo>
                      <a:pt x="1023" y="129"/>
                    </a:lnTo>
                    <a:lnTo>
                      <a:pt x="1009" y="129"/>
                    </a:lnTo>
                    <a:lnTo>
                      <a:pt x="995" y="129"/>
                    </a:lnTo>
                    <a:lnTo>
                      <a:pt x="981" y="129"/>
                    </a:lnTo>
                    <a:lnTo>
                      <a:pt x="967" y="129"/>
                    </a:lnTo>
                    <a:lnTo>
                      <a:pt x="954" y="129"/>
                    </a:lnTo>
                    <a:lnTo>
                      <a:pt x="940" y="129"/>
                    </a:lnTo>
                    <a:lnTo>
                      <a:pt x="926" y="129"/>
                    </a:lnTo>
                    <a:lnTo>
                      <a:pt x="912" y="129"/>
                    </a:lnTo>
                    <a:lnTo>
                      <a:pt x="898" y="129"/>
                    </a:lnTo>
                    <a:lnTo>
                      <a:pt x="884" y="129"/>
                    </a:lnTo>
                    <a:lnTo>
                      <a:pt x="871" y="129"/>
                    </a:lnTo>
                    <a:lnTo>
                      <a:pt x="857" y="129"/>
                    </a:lnTo>
                    <a:lnTo>
                      <a:pt x="843" y="129"/>
                    </a:lnTo>
                    <a:lnTo>
                      <a:pt x="829" y="129"/>
                    </a:lnTo>
                    <a:lnTo>
                      <a:pt x="815" y="129"/>
                    </a:lnTo>
                    <a:lnTo>
                      <a:pt x="801" y="129"/>
                    </a:lnTo>
                    <a:lnTo>
                      <a:pt x="788" y="129"/>
                    </a:lnTo>
                    <a:lnTo>
                      <a:pt x="774" y="129"/>
                    </a:lnTo>
                    <a:lnTo>
                      <a:pt x="760" y="129"/>
                    </a:lnTo>
                    <a:lnTo>
                      <a:pt x="746" y="129"/>
                    </a:lnTo>
                    <a:lnTo>
                      <a:pt x="732" y="129"/>
                    </a:lnTo>
                    <a:lnTo>
                      <a:pt x="719" y="129"/>
                    </a:lnTo>
                    <a:lnTo>
                      <a:pt x="705" y="129"/>
                    </a:lnTo>
                    <a:lnTo>
                      <a:pt x="691" y="129"/>
                    </a:lnTo>
                    <a:lnTo>
                      <a:pt x="677" y="129"/>
                    </a:lnTo>
                    <a:lnTo>
                      <a:pt x="663" y="129"/>
                    </a:lnTo>
                    <a:lnTo>
                      <a:pt x="649" y="129"/>
                    </a:lnTo>
                    <a:lnTo>
                      <a:pt x="636" y="129"/>
                    </a:lnTo>
                    <a:lnTo>
                      <a:pt x="622" y="129"/>
                    </a:lnTo>
                    <a:lnTo>
                      <a:pt x="608" y="129"/>
                    </a:lnTo>
                    <a:lnTo>
                      <a:pt x="594" y="129"/>
                    </a:lnTo>
                    <a:lnTo>
                      <a:pt x="580" y="129"/>
                    </a:lnTo>
                    <a:lnTo>
                      <a:pt x="567" y="129"/>
                    </a:lnTo>
                    <a:lnTo>
                      <a:pt x="553" y="129"/>
                    </a:lnTo>
                    <a:lnTo>
                      <a:pt x="539" y="129"/>
                    </a:lnTo>
                    <a:lnTo>
                      <a:pt x="525" y="129"/>
                    </a:lnTo>
                    <a:lnTo>
                      <a:pt x="511" y="129"/>
                    </a:lnTo>
                    <a:lnTo>
                      <a:pt x="497" y="129"/>
                    </a:lnTo>
                    <a:lnTo>
                      <a:pt x="484" y="129"/>
                    </a:lnTo>
                    <a:lnTo>
                      <a:pt x="470" y="129"/>
                    </a:lnTo>
                    <a:lnTo>
                      <a:pt x="456" y="129"/>
                    </a:lnTo>
                    <a:lnTo>
                      <a:pt x="442" y="129"/>
                    </a:lnTo>
                    <a:lnTo>
                      <a:pt x="428" y="129"/>
                    </a:lnTo>
                    <a:lnTo>
                      <a:pt x="414" y="116"/>
                    </a:lnTo>
                    <a:lnTo>
                      <a:pt x="401" y="116"/>
                    </a:lnTo>
                    <a:lnTo>
                      <a:pt x="387" y="116"/>
                    </a:lnTo>
                    <a:lnTo>
                      <a:pt x="373" y="116"/>
                    </a:lnTo>
                    <a:lnTo>
                      <a:pt x="359" y="116"/>
                    </a:lnTo>
                    <a:lnTo>
                      <a:pt x="345" y="116"/>
                    </a:lnTo>
                    <a:lnTo>
                      <a:pt x="332" y="103"/>
                    </a:lnTo>
                    <a:lnTo>
                      <a:pt x="318" y="103"/>
                    </a:lnTo>
                    <a:lnTo>
                      <a:pt x="304" y="103"/>
                    </a:lnTo>
                    <a:lnTo>
                      <a:pt x="290" y="90"/>
                    </a:lnTo>
                    <a:lnTo>
                      <a:pt x="276" y="90"/>
                    </a:lnTo>
                    <a:lnTo>
                      <a:pt x="262" y="90"/>
                    </a:lnTo>
                    <a:lnTo>
                      <a:pt x="249" y="77"/>
                    </a:lnTo>
                    <a:lnTo>
                      <a:pt x="235" y="77"/>
                    </a:lnTo>
                    <a:lnTo>
                      <a:pt x="221" y="77"/>
                    </a:lnTo>
                    <a:lnTo>
                      <a:pt x="207" y="64"/>
                    </a:lnTo>
                    <a:lnTo>
                      <a:pt x="193" y="64"/>
                    </a:lnTo>
                    <a:lnTo>
                      <a:pt x="180" y="64"/>
                    </a:lnTo>
                    <a:lnTo>
                      <a:pt x="166" y="51"/>
                    </a:lnTo>
                    <a:lnTo>
                      <a:pt x="152" y="51"/>
                    </a:lnTo>
                    <a:lnTo>
                      <a:pt x="138" y="51"/>
                    </a:lnTo>
                    <a:lnTo>
                      <a:pt x="124" y="38"/>
                    </a:lnTo>
                    <a:lnTo>
                      <a:pt x="110" y="38"/>
                    </a:lnTo>
                    <a:lnTo>
                      <a:pt x="97" y="38"/>
                    </a:lnTo>
                    <a:lnTo>
                      <a:pt x="83" y="25"/>
                    </a:lnTo>
                    <a:lnTo>
                      <a:pt x="69" y="25"/>
                    </a:lnTo>
                    <a:lnTo>
                      <a:pt x="55" y="13"/>
                    </a:lnTo>
                    <a:lnTo>
                      <a:pt x="41" y="13"/>
                    </a:lnTo>
                    <a:lnTo>
                      <a:pt x="27" y="13"/>
                    </a:lnTo>
                    <a:lnTo>
                      <a:pt x="14" y="13"/>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95" name="Freeform 280"/>
              <p:cNvSpPr>
                <a:spLocks/>
              </p:cNvSpPr>
              <p:nvPr/>
            </p:nvSpPr>
            <p:spPr bwMode="auto">
              <a:xfrm>
                <a:off x="13202" y="8365"/>
                <a:ext cx="1755" cy="90"/>
              </a:xfrm>
              <a:custGeom>
                <a:avLst/>
                <a:gdLst>
                  <a:gd name="T0" fmla="*/ 1727 w 1755"/>
                  <a:gd name="T1" fmla="*/ 52 h 90"/>
                  <a:gd name="T2" fmla="*/ 1686 w 1755"/>
                  <a:gd name="T3" fmla="*/ 39 h 90"/>
                  <a:gd name="T4" fmla="*/ 1644 w 1755"/>
                  <a:gd name="T5" fmla="*/ 26 h 90"/>
                  <a:gd name="T6" fmla="*/ 1603 w 1755"/>
                  <a:gd name="T7" fmla="*/ 26 h 90"/>
                  <a:gd name="T8" fmla="*/ 1561 w 1755"/>
                  <a:gd name="T9" fmla="*/ 26 h 90"/>
                  <a:gd name="T10" fmla="*/ 1520 w 1755"/>
                  <a:gd name="T11" fmla="*/ 13 h 90"/>
                  <a:gd name="T12" fmla="*/ 1478 w 1755"/>
                  <a:gd name="T13" fmla="*/ 13 h 90"/>
                  <a:gd name="T14" fmla="*/ 1437 w 1755"/>
                  <a:gd name="T15" fmla="*/ 13 h 90"/>
                  <a:gd name="T16" fmla="*/ 1395 w 1755"/>
                  <a:gd name="T17" fmla="*/ 13 h 90"/>
                  <a:gd name="T18" fmla="*/ 1354 w 1755"/>
                  <a:gd name="T19" fmla="*/ 0 h 90"/>
                  <a:gd name="T20" fmla="*/ 1313 w 1755"/>
                  <a:gd name="T21" fmla="*/ 0 h 90"/>
                  <a:gd name="T22" fmla="*/ 1271 w 1755"/>
                  <a:gd name="T23" fmla="*/ 0 h 90"/>
                  <a:gd name="T24" fmla="*/ 1230 w 1755"/>
                  <a:gd name="T25" fmla="*/ 0 h 90"/>
                  <a:gd name="T26" fmla="*/ 1188 w 1755"/>
                  <a:gd name="T27" fmla="*/ 13 h 90"/>
                  <a:gd name="T28" fmla="*/ 1147 w 1755"/>
                  <a:gd name="T29" fmla="*/ 13 h 90"/>
                  <a:gd name="T30" fmla="*/ 1105 w 1755"/>
                  <a:gd name="T31" fmla="*/ 13 h 90"/>
                  <a:gd name="T32" fmla="*/ 1064 w 1755"/>
                  <a:gd name="T33" fmla="*/ 13 h 90"/>
                  <a:gd name="T34" fmla="*/ 1022 w 1755"/>
                  <a:gd name="T35" fmla="*/ 13 h 90"/>
                  <a:gd name="T36" fmla="*/ 981 w 1755"/>
                  <a:gd name="T37" fmla="*/ 13 h 90"/>
                  <a:gd name="T38" fmla="*/ 939 w 1755"/>
                  <a:gd name="T39" fmla="*/ 26 h 90"/>
                  <a:gd name="T40" fmla="*/ 898 w 1755"/>
                  <a:gd name="T41" fmla="*/ 26 h 90"/>
                  <a:gd name="T42" fmla="*/ 856 w 1755"/>
                  <a:gd name="T43" fmla="*/ 26 h 90"/>
                  <a:gd name="T44" fmla="*/ 815 w 1755"/>
                  <a:gd name="T45" fmla="*/ 26 h 90"/>
                  <a:gd name="T46" fmla="*/ 774 w 1755"/>
                  <a:gd name="T47" fmla="*/ 26 h 90"/>
                  <a:gd name="T48" fmla="*/ 732 w 1755"/>
                  <a:gd name="T49" fmla="*/ 39 h 90"/>
                  <a:gd name="T50" fmla="*/ 691 w 1755"/>
                  <a:gd name="T51" fmla="*/ 39 h 90"/>
                  <a:gd name="T52" fmla="*/ 649 w 1755"/>
                  <a:gd name="T53" fmla="*/ 39 h 90"/>
                  <a:gd name="T54" fmla="*/ 608 w 1755"/>
                  <a:gd name="T55" fmla="*/ 39 h 90"/>
                  <a:gd name="T56" fmla="*/ 566 w 1755"/>
                  <a:gd name="T57" fmla="*/ 52 h 90"/>
                  <a:gd name="T58" fmla="*/ 525 w 1755"/>
                  <a:gd name="T59" fmla="*/ 52 h 90"/>
                  <a:gd name="T60" fmla="*/ 483 w 1755"/>
                  <a:gd name="T61" fmla="*/ 52 h 90"/>
                  <a:gd name="T62" fmla="*/ 442 w 1755"/>
                  <a:gd name="T63" fmla="*/ 52 h 90"/>
                  <a:gd name="T64" fmla="*/ 400 w 1755"/>
                  <a:gd name="T65" fmla="*/ 65 h 90"/>
                  <a:gd name="T66" fmla="*/ 359 w 1755"/>
                  <a:gd name="T67" fmla="*/ 65 h 90"/>
                  <a:gd name="T68" fmla="*/ 317 w 1755"/>
                  <a:gd name="T69" fmla="*/ 65 h 90"/>
                  <a:gd name="T70" fmla="*/ 276 w 1755"/>
                  <a:gd name="T71" fmla="*/ 65 h 90"/>
                  <a:gd name="T72" fmla="*/ 234 w 1755"/>
                  <a:gd name="T73" fmla="*/ 65 h 90"/>
                  <a:gd name="T74" fmla="*/ 193 w 1755"/>
                  <a:gd name="T75" fmla="*/ 77 h 90"/>
                  <a:gd name="T76" fmla="*/ 152 w 1755"/>
                  <a:gd name="T77" fmla="*/ 77 h 90"/>
                  <a:gd name="T78" fmla="*/ 110 w 1755"/>
                  <a:gd name="T79" fmla="*/ 77 h 90"/>
                  <a:gd name="T80" fmla="*/ 69 w 1755"/>
                  <a:gd name="T81" fmla="*/ 77 h 90"/>
                  <a:gd name="T82" fmla="*/ 27 w 1755"/>
                  <a:gd name="T83" fmla="*/ 7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90">
                    <a:moveTo>
                      <a:pt x="1755" y="52"/>
                    </a:moveTo>
                    <a:lnTo>
                      <a:pt x="1741" y="52"/>
                    </a:lnTo>
                    <a:lnTo>
                      <a:pt x="1727" y="52"/>
                    </a:lnTo>
                    <a:lnTo>
                      <a:pt x="1713" y="52"/>
                    </a:lnTo>
                    <a:lnTo>
                      <a:pt x="1700" y="39"/>
                    </a:lnTo>
                    <a:lnTo>
                      <a:pt x="1686" y="39"/>
                    </a:lnTo>
                    <a:lnTo>
                      <a:pt x="1672" y="39"/>
                    </a:lnTo>
                    <a:lnTo>
                      <a:pt x="1658" y="39"/>
                    </a:lnTo>
                    <a:lnTo>
                      <a:pt x="1644" y="26"/>
                    </a:lnTo>
                    <a:lnTo>
                      <a:pt x="1630" y="26"/>
                    </a:lnTo>
                    <a:lnTo>
                      <a:pt x="1617" y="26"/>
                    </a:lnTo>
                    <a:lnTo>
                      <a:pt x="1603" y="26"/>
                    </a:lnTo>
                    <a:lnTo>
                      <a:pt x="1589" y="26"/>
                    </a:lnTo>
                    <a:lnTo>
                      <a:pt x="1575" y="26"/>
                    </a:lnTo>
                    <a:lnTo>
                      <a:pt x="1561" y="26"/>
                    </a:lnTo>
                    <a:lnTo>
                      <a:pt x="1548" y="13"/>
                    </a:lnTo>
                    <a:lnTo>
                      <a:pt x="1534" y="13"/>
                    </a:lnTo>
                    <a:lnTo>
                      <a:pt x="1520" y="13"/>
                    </a:lnTo>
                    <a:lnTo>
                      <a:pt x="1506" y="13"/>
                    </a:lnTo>
                    <a:lnTo>
                      <a:pt x="1492" y="13"/>
                    </a:lnTo>
                    <a:lnTo>
                      <a:pt x="1478" y="13"/>
                    </a:lnTo>
                    <a:lnTo>
                      <a:pt x="1465" y="13"/>
                    </a:lnTo>
                    <a:lnTo>
                      <a:pt x="1451" y="13"/>
                    </a:lnTo>
                    <a:lnTo>
                      <a:pt x="1437" y="13"/>
                    </a:lnTo>
                    <a:lnTo>
                      <a:pt x="1423" y="13"/>
                    </a:lnTo>
                    <a:lnTo>
                      <a:pt x="1409" y="13"/>
                    </a:lnTo>
                    <a:lnTo>
                      <a:pt x="1395" y="13"/>
                    </a:lnTo>
                    <a:lnTo>
                      <a:pt x="1382" y="13"/>
                    </a:lnTo>
                    <a:lnTo>
                      <a:pt x="1368" y="0"/>
                    </a:lnTo>
                    <a:lnTo>
                      <a:pt x="1354" y="0"/>
                    </a:lnTo>
                    <a:lnTo>
                      <a:pt x="1340" y="0"/>
                    </a:lnTo>
                    <a:lnTo>
                      <a:pt x="1326" y="0"/>
                    </a:lnTo>
                    <a:lnTo>
                      <a:pt x="1313" y="0"/>
                    </a:lnTo>
                    <a:lnTo>
                      <a:pt x="1299" y="0"/>
                    </a:lnTo>
                    <a:lnTo>
                      <a:pt x="1285" y="0"/>
                    </a:lnTo>
                    <a:lnTo>
                      <a:pt x="1271" y="0"/>
                    </a:lnTo>
                    <a:lnTo>
                      <a:pt x="1257" y="0"/>
                    </a:lnTo>
                    <a:lnTo>
                      <a:pt x="1243" y="0"/>
                    </a:lnTo>
                    <a:lnTo>
                      <a:pt x="1230" y="0"/>
                    </a:lnTo>
                    <a:lnTo>
                      <a:pt x="1216" y="0"/>
                    </a:lnTo>
                    <a:lnTo>
                      <a:pt x="1202" y="13"/>
                    </a:lnTo>
                    <a:lnTo>
                      <a:pt x="1188" y="13"/>
                    </a:lnTo>
                    <a:lnTo>
                      <a:pt x="1174" y="13"/>
                    </a:lnTo>
                    <a:lnTo>
                      <a:pt x="1161" y="13"/>
                    </a:lnTo>
                    <a:lnTo>
                      <a:pt x="1147" y="13"/>
                    </a:lnTo>
                    <a:lnTo>
                      <a:pt x="1133" y="13"/>
                    </a:lnTo>
                    <a:lnTo>
                      <a:pt x="1119" y="13"/>
                    </a:lnTo>
                    <a:lnTo>
                      <a:pt x="1105" y="13"/>
                    </a:lnTo>
                    <a:lnTo>
                      <a:pt x="1091" y="13"/>
                    </a:lnTo>
                    <a:lnTo>
                      <a:pt x="1078" y="13"/>
                    </a:lnTo>
                    <a:lnTo>
                      <a:pt x="1064" y="13"/>
                    </a:lnTo>
                    <a:lnTo>
                      <a:pt x="1050" y="13"/>
                    </a:lnTo>
                    <a:lnTo>
                      <a:pt x="1036" y="13"/>
                    </a:lnTo>
                    <a:lnTo>
                      <a:pt x="1022" y="13"/>
                    </a:lnTo>
                    <a:lnTo>
                      <a:pt x="1008" y="13"/>
                    </a:lnTo>
                    <a:lnTo>
                      <a:pt x="995" y="13"/>
                    </a:lnTo>
                    <a:lnTo>
                      <a:pt x="981" y="13"/>
                    </a:lnTo>
                    <a:lnTo>
                      <a:pt x="967" y="13"/>
                    </a:lnTo>
                    <a:lnTo>
                      <a:pt x="953" y="13"/>
                    </a:lnTo>
                    <a:lnTo>
                      <a:pt x="939" y="26"/>
                    </a:lnTo>
                    <a:lnTo>
                      <a:pt x="926" y="26"/>
                    </a:lnTo>
                    <a:lnTo>
                      <a:pt x="912" y="26"/>
                    </a:lnTo>
                    <a:lnTo>
                      <a:pt x="898" y="26"/>
                    </a:lnTo>
                    <a:lnTo>
                      <a:pt x="884" y="26"/>
                    </a:lnTo>
                    <a:lnTo>
                      <a:pt x="870" y="26"/>
                    </a:lnTo>
                    <a:lnTo>
                      <a:pt x="856" y="26"/>
                    </a:lnTo>
                    <a:lnTo>
                      <a:pt x="843" y="26"/>
                    </a:lnTo>
                    <a:lnTo>
                      <a:pt x="829" y="26"/>
                    </a:lnTo>
                    <a:lnTo>
                      <a:pt x="815" y="26"/>
                    </a:lnTo>
                    <a:lnTo>
                      <a:pt x="801" y="26"/>
                    </a:lnTo>
                    <a:lnTo>
                      <a:pt x="787" y="26"/>
                    </a:lnTo>
                    <a:lnTo>
                      <a:pt x="774" y="26"/>
                    </a:lnTo>
                    <a:lnTo>
                      <a:pt x="760" y="26"/>
                    </a:lnTo>
                    <a:lnTo>
                      <a:pt x="746" y="39"/>
                    </a:lnTo>
                    <a:lnTo>
                      <a:pt x="732" y="39"/>
                    </a:lnTo>
                    <a:lnTo>
                      <a:pt x="718" y="39"/>
                    </a:lnTo>
                    <a:lnTo>
                      <a:pt x="704" y="39"/>
                    </a:lnTo>
                    <a:lnTo>
                      <a:pt x="691" y="39"/>
                    </a:lnTo>
                    <a:lnTo>
                      <a:pt x="677" y="39"/>
                    </a:lnTo>
                    <a:lnTo>
                      <a:pt x="663" y="39"/>
                    </a:lnTo>
                    <a:lnTo>
                      <a:pt x="649" y="39"/>
                    </a:lnTo>
                    <a:lnTo>
                      <a:pt x="635" y="39"/>
                    </a:lnTo>
                    <a:lnTo>
                      <a:pt x="621" y="39"/>
                    </a:lnTo>
                    <a:lnTo>
                      <a:pt x="608" y="39"/>
                    </a:lnTo>
                    <a:lnTo>
                      <a:pt x="594" y="39"/>
                    </a:lnTo>
                    <a:lnTo>
                      <a:pt x="580" y="39"/>
                    </a:lnTo>
                    <a:lnTo>
                      <a:pt x="566" y="52"/>
                    </a:lnTo>
                    <a:lnTo>
                      <a:pt x="552" y="52"/>
                    </a:lnTo>
                    <a:lnTo>
                      <a:pt x="539" y="52"/>
                    </a:lnTo>
                    <a:lnTo>
                      <a:pt x="525" y="52"/>
                    </a:lnTo>
                    <a:lnTo>
                      <a:pt x="511" y="52"/>
                    </a:lnTo>
                    <a:lnTo>
                      <a:pt x="497" y="52"/>
                    </a:lnTo>
                    <a:lnTo>
                      <a:pt x="483" y="52"/>
                    </a:lnTo>
                    <a:lnTo>
                      <a:pt x="469" y="52"/>
                    </a:lnTo>
                    <a:lnTo>
                      <a:pt x="456" y="52"/>
                    </a:lnTo>
                    <a:lnTo>
                      <a:pt x="442" y="52"/>
                    </a:lnTo>
                    <a:lnTo>
                      <a:pt x="428" y="52"/>
                    </a:lnTo>
                    <a:lnTo>
                      <a:pt x="414" y="52"/>
                    </a:lnTo>
                    <a:lnTo>
                      <a:pt x="400" y="65"/>
                    </a:lnTo>
                    <a:lnTo>
                      <a:pt x="387" y="65"/>
                    </a:lnTo>
                    <a:lnTo>
                      <a:pt x="373" y="65"/>
                    </a:lnTo>
                    <a:lnTo>
                      <a:pt x="359" y="65"/>
                    </a:lnTo>
                    <a:lnTo>
                      <a:pt x="345" y="65"/>
                    </a:lnTo>
                    <a:lnTo>
                      <a:pt x="331" y="65"/>
                    </a:lnTo>
                    <a:lnTo>
                      <a:pt x="317" y="65"/>
                    </a:lnTo>
                    <a:lnTo>
                      <a:pt x="304" y="65"/>
                    </a:lnTo>
                    <a:lnTo>
                      <a:pt x="290" y="65"/>
                    </a:lnTo>
                    <a:lnTo>
                      <a:pt x="276" y="65"/>
                    </a:lnTo>
                    <a:lnTo>
                      <a:pt x="262" y="65"/>
                    </a:lnTo>
                    <a:lnTo>
                      <a:pt x="248" y="65"/>
                    </a:lnTo>
                    <a:lnTo>
                      <a:pt x="234" y="65"/>
                    </a:lnTo>
                    <a:lnTo>
                      <a:pt x="221" y="65"/>
                    </a:lnTo>
                    <a:lnTo>
                      <a:pt x="207" y="77"/>
                    </a:lnTo>
                    <a:lnTo>
                      <a:pt x="193" y="77"/>
                    </a:lnTo>
                    <a:lnTo>
                      <a:pt x="179" y="77"/>
                    </a:lnTo>
                    <a:lnTo>
                      <a:pt x="165" y="77"/>
                    </a:lnTo>
                    <a:lnTo>
                      <a:pt x="152" y="77"/>
                    </a:lnTo>
                    <a:lnTo>
                      <a:pt x="138" y="77"/>
                    </a:lnTo>
                    <a:lnTo>
                      <a:pt x="124" y="77"/>
                    </a:lnTo>
                    <a:lnTo>
                      <a:pt x="110" y="77"/>
                    </a:lnTo>
                    <a:lnTo>
                      <a:pt x="96" y="77"/>
                    </a:lnTo>
                    <a:lnTo>
                      <a:pt x="82" y="77"/>
                    </a:lnTo>
                    <a:lnTo>
                      <a:pt x="69" y="77"/>
                    </a:lnTo>
                    <a:lnTo>
                      <a:pt x="55" y="77"/>
                    </a:lnTo>
                    <a:lnTo>
                      <a:pt x="41" y="77"/>
                    </a:lnTo>
                    <a:lnTo>
                      <a:pt x="27" y="77"/>
                    </a:lnTo>
                    <a:lnTo>
                      <a:pt x="13" y="77"/>
                    </a:lnTo>
                    <a:lnTo>
                      <a:pt x="0" y="9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96" name="Freeform 281"/>
              <p:cNvSpPr>
                <a:spLocks/>
              </p:cNvSpPr>
              <p:nvPr/>
            </p:nvSpPr>
            <p:spPr bwMode="auto">
              <a:xfrm>
                <a:off x="12469" y="8455"/>
                <a:ext cx="733" cy="26"/>
              </a:xfrm>
              <a:custGeom>
                <a:avLst/>
                <a:gdLst>
                  <a:gd name="T0" fmla="*/ 733 w 733"/>
                  <a:gd name="T1" fmla="*/ 0 h 26"/>
                  <a:gd name="T2" fmla="*/ 719 w 733"/>
                  <a:gd name="T3" fmla="*/ 0 h 26"/>
                  <a:gd name="T4" fmla="*/ 705 w 733"/>
                  <a:gd name="T5" fmla="*/ 0 h 26"/>
                  <a:gd name="T6" fmla="*/ 691 w 733"/>
                  <a:gd name="T7" fmla="*/ 0 h 26"/>
                  <a:gd name="T8" fmla="*/ 677 w 733"/>
                  <a:gd name="T9" fmla="*/ 0 h 26"/>
                  <a:gd name="T10" fmla="*/ 663 w 733"/>
                  <a:gd name="T11" fmla="*/ 0 h 26"/>
                  <a:gd name="T12" fmla="*/ 650 w 733"/>
                  <a:gd name="T13" fmla="*/ 0 h 26"/>
                  <a:gd name="T14" fmla="*/ 636 w 733"/>
                  <a:gd name="T15" fmla="*/ 0 h 26"/>
                  <a:gd name="T16" fmla="*/ 622 w 733"/>
                  <a:gd name="T17" fmla="*/ 0 h 26"/>
                  <a:gd name="T18" fmla="*/ 608 w 733"/>
                  <a:gd name="T19" fmla="*/ 0 h 26"/>
                  <a:gd name="T20" fmla="*/ 594 w 733"/>
                  <a:gd name="T21" fmla="*/ 0 h 26"/>
                  <a:gd name="T22" fmla="*/ 580 w 733"/>
                  <a:gd name="T23" fmla="*/ 0 h 26"/>
                  <a:gd name="T24" fmla="*/ 567 w 733"/>
                  <a:gd name="T25" fmla="*/ 0 h 26"/>
                  <a:gd name="T26" fmla="*/ 553 w 733"/>
                  <a:gd name="T27" fmla="*/ 0 h 26"/>
                  <a:gd name="T28" fmla="*/ 539 w 733"/>
                  <a:gd name="T29" fmla="*/ 0 h 26"/>
                  <a:gd name="T30" fmla="*/ 525 w 733"/>
                  <a:gd name="T31" fmla="*/ 0 h 26"/>
                  <a:gd name="T32" fmla="*/ 511 w 733"/>
                  <a:gd name="T33" fmla="*/ 0 h 26"/>
                  <a:gd name="T34" fmla="*/ 498 w 733"/>
                  <a:gd name="T35" fmla="*/ 13 h 26"/>
                  <a:gd name="T36" fmla="*/ 484 w 733"/>
                  <a:gd name="T37" fmla="*/ 13 h 26"/>
                  <a:gd name="T38" fmla="*/ 470 w 733"/>
                  <a:gd name="T39" fmla="*/ 13 h 26"/>
                  <a:gd name="T40" fmla="*/ 456 w 733"/>
                  <a:gd name="T41" fmla="*/ 13 h 26"/>
                  <a:gd name="T42" fmla="*/ 442 w 733"/>
                  <a:gd name="T43" fmla="*/ 13 h 26"/>
                  <a:gd name="T44" fmla="*/ 428 w 733"/>
                  <a:gd name="T45" fmla="*/ 13 h 26"/>
                  <a:gd name="T46" fmla="*/ 415 w 733"/>
                  <a:gd name="T47" fmla="*/ 13 h 26"/>
                  <a:gd name="T48" fmla="*/ 401 w 733"/>
                  <a:gd name="T49" fmla="*/ 13 h 26"/>
                  <a:gd name="T50" fmla="*/ 387 w 733"/>
                  <a:gd name="T51" fmla="*/ 13 h 26"/>
                  <a:gd name="T52" fmla="*/ 373 w 733"/>
                  <a:gd name="T53" fmla="*/ 13 h 26"/>
                  <a:gd name="T54" fmla="*/ 359 w 733"/>
                  <a:gd name="T55" fmla="*/ 13 h 26"/>
                  <a:gd name="T56" fmla="*/ 346 w 733"/>
                  <a:gd name="T57" fmla="*/ 13 h 26"/>
                  <a:gd name="T58" fmla="*/ 332 w 733"/>
                  <a:gd name="T59" fmla="*/ 13 h 26"/>
                  <a:gd name="T60" fmla="*/ 318 w 733"/>
                  <a:gd name="T61" fmla="*/ 13 h 26"/>
                  <a:gd name="T62" fmla="*/ 304 w 733"/>
                  <a:gd name="T63" fmla="*/ 13 h 26"/>
                  <a:gd name="T64" fmla="*/ 290 w 733"/>
                  <a:gd name="T65" fmla="*/ 13 h 26"/>
                  <a:gd name="T66" fmla="*/ 276 w 733"/>
                  <a:gd name="T67" fmla="*/ 13 h 26"/>
                  <a:gd name="T68" fmla="*/ 263 w 733"/>
                  <a:gd name="T69" fmla="*/ 13 h 26"/>
                  <a:gd name="T70" fmla="*/ 249 w 733"/>
                  <a:gd name="T71" fmla="*/ 26 h 26"/>
                  <a:gd name="T72" fmla="*/ 235 w 733"/>
                  <a:gd name="T73" fmla="*/ 26 h 26"/>
                  <a:gd name="T74" fmla="*/ 221 w 733"/>
                  <a:gd name="T75" fmla="*/ 26 h 26"/>
                  <a:gd name="T76" fmla="*/ 207 w 733"/>
                  <a:gd name="T77" fmla="*/ 26 h 26"/>
                  <a:gd name="T78" fmla="*/ 193 w 733"/>
                  <a:gd name="T79" fmla="*/ 26 h 26"/>
                  <a:gd name="T80" fmla="*/ 180 w 733"/>
                  <a:gd name="T81" fmla="*/ 26 h 26"/>
                  <a:gd name="T82" fmla="*/ 166 w 733"/>
                  <a:gd name="T83" fmla="*/ 26 h 26"/>
                  <a:gd name="T84" fmla="*/ 152 w 733"/>
                  <a:gd name="T85" fmla="*/ 26 h 26"/>
                  <a:gd name="T86" fmla="*/ 138 w 733"/>
                  <a:gd name="T87" fmla="*/ 26 h 26"/>
                  <a:gd name="T88" fmla="*/ 124 w 733"/>
                  <a:gd name="T89" fmla="*/ 26 h 26"/>
                  <a:gd name="T90" fmla="*/ 111 w 733"/>
                  <a:gd name="T91" fmla="*/ 26 h 26"/>
                  <a:gd name="T92" fmla="*/ 97 w 733"/>
                  <a:gd name="T93" fmla="*/ 26 h 26"/>
                  <a:gd name="T94" fmla="*/ 83 w 733"/>
                  <a:gd name="T95" fmla="*/ 26 h 26"/>
                  <a:gd name="T96" fmla="*/ 69 w 733"/>
                  <a:gd name="T97" fmla="*/ 26 h 26"/>
                  <a:gd name="T98" fmla="*/ 55 w 733"/>
                  <a:gd name="T99" fmla="*/ 26 h 26"/>
                  <a:gd name="T100" fmla="*/ 41 w 733"/>
                  <a:gd name="T101" fmla="*/ 26 h 26"/>
                  <a:gd name="T102" fmla="*/ 28 w 733"/>
                  <a:gd name="T103" fmla="*/ 26 h 26"/>
                  <a:gd name="T104" fmla="*/ 14 w 733"/>
                  <a:gd name="T105" fmla="*/ 26 h 26"/>
                  <a:gd name="T106" fmla="*/ 0 w 733"/>
                  <a:gd name="T107" fmla="*/ 26 h 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33" h="26">
                    <a:moveTo>
                      <a:pt x="733" y="0"/>
                    </a:moveTo>
                    <a:lnTo>
                      <a:pt x="719" y="0"/>
                    </a:lnTo>
                    <a:lnTo>
                      <a:pt x="705" y="0"/>
                    </a:lnTo>
                    <a:lnTo>
                      <a:pt x="691" y="0"/>
                    </a:lnTo>
                    <a:lnTo>
                      <a:pt x="677" y="0"/>
                    </a:lnTo>
                    <a:lnTo>
                      <a:pt x="663" y="0"/>
                    </a:lnTo>
                    <a:lnTo>
                      <a:pt x="650" y="0"/>
                    </a:lnTo>
                    <a:lnTo>
                      <a:pt x="636" y="0"/>
                    </a:lnTo>
                    <a:lnTo>
                      <a:pt x="622" y="0"/>
                    </a:lnTo>
                    <a:lnTo>
                      <a:pt x="608" y="0"/>
                    </a:lnTo>
                    <a:lnTo>
                      <a:pt x="594" y="0"/>
                    </a:lnTo>
                    <a:lnTo>
                      <a:pt x="580" y="0"/>
                    </a:lnTo>
                    <a:lnTo>
                      <a:pt x="567" y="0"/>
                    </a:lnTo>
                    <a:lnTo>
                      <a:pt x="553" y="0"/>
                    </a:lnTo>
                    <a:lnTo>
                      <a:pt x="539" y="0"/>
                    </a:lnTo>
                    <a:lnTo>
                      <a:pt x="525" y="0"/>
                    </a:lnTo>
                    <a:lnTo>
                      <a:pt x="511" y="0"/>
                    </a:lnTo>
                    <a:lnTo>
                      <a:pt x="498" y="13"/>
                    </a:lnTo>
                    <a:lnTo>
                      <a:pt x="484" y="13"/>
                    </a:lnTo>
                    <a:lnTo>
                      <a:pt x="470" y="13"/>
                    </a:lnTo>
                    <a:lnTo>
                      <a:pt x="456" y="13"/>
                    </a:lnTo>
                    <a:lnTo>
                      <a:pt x="442" y="13"/>
                    </a:lnTo>
                    <a:lnTo>
                      <a:pt x="428" y="13"/>
                    </a:lnTo>
                    <a:lnTo>
                      <a:pt x="415" y="13"/>
                    </a:lnTo>
                    <a:lnTo>
                      <a:pt x="401" y="13"/>
                    </a:lnTo>
                    <a:lnTo>
                      <a:pt x="387" y="13"/>
                    </a:lnTo>
                    <a:lnTo>
                      <a:pt x="373" y="13"/>
                    </a:lnTo>
                    <a:lnTo>
                      <a:pt x="359" y="13"/>
                    </a:lnTo>
                    <a:lnTo>
                      <a:pt x="346" y="13"/>
                    </a:lnTo>
                    <a:lnTo>
                      <a:pt x="332" y="13"/>
                    </a:lnTo>
                    <a:lnTo>
                      <a:pt x="318" y="13"/>
                    </a:lnTo>
                    <a:lnTo>
                      <a:pt x="304" y="13"/>
                    </a:lnTo>
                    <a:lnTo>
                      <a:pt x="290" y="13"/>
                    </a:lnTo>
                    <a:lnTo>
                      <a:pt x="276" y="13"/>
                    </a:lnTo>
                    <a:lnTo>
                      <a:pt x="263" y="13"/>
                    </a:lnTo>
                    <a:lnTo>
                      <a:pt x="249" y="26"/>
                    </a:lnTo>
                    <a:lnTo>
                      <a:pt x="235" y="26"/>
                    </a:lnTo>
                    <a:lnTo>
                      <a:pt x="221" y="26"/>
                    </a:lnTo>
                    <a:lnTo>
                      <a:pt x="207" y="26"/>
                    </a:lnTo>
                    <a:lnTo>
                      <a:pt x="193" y="26"/>
                    </a:lnTo>
                    <a:lnTo>
                      <a:pt x="180" y="26"/>
                    </a:lnTo>
                    <a:lnTo>
                      <a:pt x="166" y="26"/>
                    </a:lnTo>
                    <a:lnTo>
                      <a:pt x="152" y="26"/>
                    </a:lnTo>
                    <a:lnTo>
                      <a:pt x="138" y="26"/>
                    </a:lnTo>
                    <a:lnTo>
                      <a:pt x="124" y="26"/>
                    </a:lnTo>
                    <a:lnTo>
                      <a:pt x="111" y="26"/>
                    </a:lnTo>
                    <a:lnTo>
                      <a:pt x="97" y="26"/>
                    </a:lnTo>
                    <a:lnTo>
                      <a:pt x="83" y="26"/>
                    </a:lnTo>
                    <a:lnTo>
                      <a:pt x="69" y="26"/>
                    </a:lnTo>
                    <a:lnTo>
                      <a:pt x="55" y="26"/>
                    </a:lnTo>
                    <a:lnTo>
                      <a:pt x="41" y="26"/>
                    </a:lnTo>
                    <a:lnTo>
                      <a:pt x="28" y="26"/>
                    </a:lnTo>
                    <a:lnTo>
                      <a:pt x="14" y="26"/>
                    </a:lnTo>
                    <a:lnTo>
                      <a:pt x="0" y="2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97" name="Freeform 282"/>
              <p:cNvSpPr>
                <a:spLocks/>
              </p:cNvSpPr>
              <p:nvPr/>
            </p:nvSpPr>
            <p:spPr bwMode="auto">
              <a:xfrm>
                <a:off x="16712" y="8546"/>
                <a:ext cx="1755" cy="1"/>
              </a:xfrm>
              <a:custGeom>
                <a:avLst/>
                <a:gdLst>
                  <a:gd name="T0" fmla="*/ 1728 w 1755"/>
                  <a:gd name="T1" fmla="*/ 0 h 1"/>
                  <a:gd name="T2" fmla="*/ 1686 w 1755"/>
                  <a:gd name="T3" fmla="*/ 0 h 1"/>
                  <a:gd name="T4" fmla="*/ 1645 w 1755"/>
                  <a:gd name="T5" fmla="*/ 0 h 1"/>
                  <a:gd name="T6" fmla="*/ 1603 w 1755"/>
                  <a:gd name="T7" fmla="*/ 0 h 1"/>
                  <a:gd name="T8" fmla="*/ 1562 w 1755"/>
                  <a:gd name="T9" fmla="*/ 0 h 1"/>
                  <a:gd name="T10" fmla="*/ 1521 w 1755"/>
                  <a:gd name="T11" fmla="*/ 0 h 1"/>
                  <a:gd name="T12" fmla="*/ 1479 w 1755"/>
                  <a:gd name="T13" fmla="*/ 0 h 1"/>
                  <a:gd name="T14" fmla="*/ 1438 w 1755"/>
                  <a:gd name="T15" fmla="*/ 0 h 1"/>
                  <a:gd name="T16" fmla="*/ 1396 w 1755"/>
                  <a:gd name="T17" fmla="*/ 0 h 1"/>
                  <a:gd name="T18" fmla="*/ 1355 w 1755"/>
                  <a:gd name="T19" fmla="*/ 0 h 1"/>
                  <a:gd name="T20" fmla="*/ 1313 w 1755"/>
                  <a:gd name="T21" fmla="*/ 0 h 1"/>
                  <a:gd name="T22" fmla="*/ 1272 w 1755"/>
                  <a:gd name="T23" fmla="*/ 0 h 1"/>
                  <a:gd name="T24" fmla="*/ 1230 w 1755"/>
                  <a:gd name="T25" fmla="*/ 0 h 1"/>
                  <a:gd name="T26" fmla="*/ 1189 w 1755"/>
                  <a:gd name="T27" fmla="*/ 0 h 1"/>
                  <a:gd name="T28" fmla="*/ 1147 w 1755"/>
                  <a:gd name="T29" fmla="*/ 0 h 1"/>
                  <a:gd name="T30" fmla="*/ 1106 w 1755"/>
                  <a:gd name="T31" fmla="*/ 0 h 1"/>
                  <a:gd name="T32" fmla="*/ 1064 w 1755"/>
                  <a:gd name="T33" fmla="*/ 0 h 1"/>
                  <a:gd name="T34" fmla="*/ 1023 w 1755"/>
                  <a:gd name="T35" fmla="*/ 0 h 1"/>
                  <a:gd name="T36" fmla="*/ 981 w 1755"/>
                  <a:gd name="T37" fmla="*/ 0 h 1"/>
                  <a:gd name="T38" fmla="*/ 940 w 1755"/>
                  <a:gd name="T39" fmla="*/ 0 h 1"/>
                  <a:gd name="T40" fmla="*/ 899 w 1755"/>
                  <a:gd name="T41" fmla="*/ 0 h 1"/>
                  <a:gd name="T42" fmla="*/ 857 w 1755"/>
                  <a:gd name="T43" fmla="*/ 0 h 1"/>
                  <a:gd name="T44" fmla="*/ 816 w 1755"/>
                  <a:gd name="T45" fmla="*/ 0 h 1"/>
                  <a:gd name="T46" fmla="*/ 774 w 1755"/>
                  <a:gd name="T47" fmla="*/ 0 h 1"/>
                  <a:gd name="T48" fmla="*/ 733 w 1755"/>
                  <a:gd name="T49" fmla="*/ 0 h 1"/>
                  <a:gd name="T50" fmla="*/ 691 w 1755"/>
                  <a:gd name="T51" fmla="*/ 0 h 1"/>
                  <a:gd name="T52" fmla="*/ 650 w 1755"/>
                  <a:gd name="T53" fmla="*/ 0 h 1"/>
                  <a:gd name="T54" fmla="*/ 608 w 1755"/>
                  <a:gd name="T55" fmla="*/ 0 h 1"/>
                  <a:gd name="T56" fmla="*/ 567 w 1755"/>
                  <a:gd name="T57" fmla="*/ 0 h 1"/>
                  <a:gd name="T58" fmla="*/ 525 w 1755"/>
                  <a:gd name="T59" fmla="*/ 0 h 1"/>
                  <a:gd name="T60" fmla="*/ 484 w 1755"/>
                  <a:gd name="T61" fmla="*/ 0 h 1"/>
                  <a:gd name="T62" fmla="*/ 442 w 1755"/>
                  <a:gd name="T63" fmla="*/ 0 h 1"/>
                  <a:gd name="T64" fmla="*/ 401 w 1755"/>
                  <a:gd name="T65" fmla="*/ 0 h 1"/>
                  <a:gd name="T66" fmla="*/ 360 w 1755"/>
                  <a:gd name="T67" fmla="*/ 0 h 1"/>
                  <a:gd name="T68" fmla="*/ 318 w 1755"/>
                  <a:gd name="T69" fmla="*/ 0 h 1"/>
                  <a:gd name="T70" fmla="*/ 277 w 1755"/>
                  <a:gd name="T71" fmla="*/ 0 h 1"/>
                  <a:gd name="T72" fmla="*/ 235 w 1755"/>
                  <a:gd name="T73" fmla="*/ 0 h 1"/>
                  <a:gd name="T74" fmla="*/ 194 w 1755"/>
                  <a:gd name="T75" fmla="*/ 0 h 1"/>
                  <a:gd name="T76" fmla="*/ 152 w 1755"/>
                  <a:gd name="T77" fmla="*/ 0 h 1"/>
                  <a:gd name="T78" fmla="*/ 111 w 1755"/>
                  <a:gd name="T79" fmla="*/ 0 h 1"/>
                  <a:gd name="T80" fmla="*/ 69 w 1755"/>
                  <a:gd name="T81" fmla="*/ 0 h 1"/>
                  <a:gd name="T82" fmla="*/ 28 w 1755"/>
                  <a:gd name="T83" fmla="*/ 0 h 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
                    <a:moveTo>
                      <a:pt x="1755" y="0"/>
                    </a:moveTo>
                    <a:lnTo>
                      <a:pt x="1742" y="0"/>
                    </a:lnTo>
                    <a:lnTo>
                      <a:pt x="1728" y="0"/>
                    </a:lnTo>
                    <a:lnTo>
                      <a:pt x="1714" y="0"/>
                    </a:lnTo>
                    <a:lnTo>
                      <a:pt x="1700" y="0"/>
                    </a:lnTo>
                    <a:lnTo>
                      <a:pt x="1686" y="0"/>
                    </a:lnTo>
                    <a:lnTo>
                      <a:pt x="1673" y="0"/>
                    </a:lnTo>
                    <a:lnTo>
                      <a:pt x="1659" y="0"/>
                    </a:lnTo>
                    <a:lnTo>
                      <a:pt x="1645" y="0"/>
                    </a:lnTo>
                    <a:lnTo>
                      <a:pt x="1631" y="0"/>
                    </a:lnTo>
                    <a:lnTo>
                      <a:pt x="1617" y="0"/>
                    </a:lnTo>
                    <a:lnTo>
                      <a:pt x="1603" y="0"/>
                    </a:lnTo>
                    <a:lnTo>
                      <a:pt x="1590" y="0"/>
                    </a:lnTo>
                    <a:lnTo>
                      <a:pt x="1576" y="0"/>
                    </a:lnTo>
                    <a:lnTo>
                      <a:pt x="1562" y="0"/>
                    </a:lnTo>
                    <a:lnTo>
                      <a:pt x="1548" y="0"/>
                    </a:lnTo>
                    <a:lnTo>
                      <a:pt x="1534" y="0"/>
                    </a:lnTo>
                    <a:lnTo>
                      <a:pt x="1521" y="0"/>
                    </a:lnTo>
                    <a:lnTo>
                      <a:pt x="1507" y="0"/>
                    </a:lnTo>
                    <a:lnTo>
                      <a:pt x="1493" y="0"/>
                    </a:lnTo>
                    <a:lnTo>
                      <a:pt x="1479" y="0"/>
                    </a:lnTo>
                    <a:lnTo>
                      <a:pt x="1465" y="0"/>
                    </a:lnTo>
                    <a:lnTo>
                      <a:pt x="1451" y="0"/>
                    </a:lnTo>
                    <a:lnTo>
                      <a:pt x="1438" y="0"/>
                    </a:lnTo>
                    <a:lnTo>
                      <a:pt x="1424" y="0"/>
                    </a:lnTo>
                    <a:lnTo>
                      <a:pt x="1410" y="0"/>
                    </a:lnTo>
                    <a:lnTo>
                      <a:pt x="1396" y="0"/>
                    </a:lnTo>
                    <a:lnTo>
                      <a:pt x="1382" y="0"/>
                    </a:lnTo>
                    <a:lnTo>
                      <a:pt x="1368" y="0"/>
                    </a:lnTo>
                    <a:lnTo>
                      <a:pt x="1355" y="0"/>
                    </a:lnTo>
                    <a:lnTo>
                      <a:pt x="1341" y="0"/>
                    </a:lnTo>
                    <a:lnTo>
                      <a:pt x="1327" y="0"/>
                    </a:lnTo>
                    <a:lnTo>
                      <a:pt x="1313" y="0"/>
                    </a:lnTo>
                    <a:lnTo>
                      <a:pt x="1299" y="0"/>
                    </a:lnTo>
                    <a:lnTo>
                      <a:pt x="1286" y="0"/>
                    </a:lnTo>
                    <a:lnTo>
                      <a:pt x="1272" y="0"/>
                    </a:lnTo>
                    <a:lnTo>
                      <a:pt x="1258" y="0"/>
                    </a:lnTo>
                    <a:lnTo>
                      <a:pt x="1244" y="0"/>
                    </a:lnTo>
                    <a:lnTo>
                      <a:pt x="1230" y="0"/>
                    </a:lnTo>
                    <a:lnTo>
                      <a:pt x="1216" y="0"/>
                    </a:lnTo>
                    <a:lnTo>
                      <a:pt x="1203" y="0"/>
                    </a:lnTo>
                    <a:lnTo>
                      <a:pt x="1189" y="0"/>
                    </a:lnTo>
                    <a:lnTo>
                      <a:pt x="1175" y="0"/>
                    </a:lnTo>
                    <a:lnTo>
                      <a:pt x="1161" y="0"/>
                    </a:lnTo>
                    <a:lnTo>
                      <a:pt x="1147" y="0"/>
                    </a:lnTo>
                    <a:lnTo>
                      <a:pt x="1134" y="0"/>
                    </a:lnTo>
                    <a:lnTo>
                      <a:pt x="1120" y="0"/>
                    </a:lnTo>
                    <a:lnTo>
                      <a:pt x="1106" y="0"/>
                    </a:lnTo>
                    <a:lnTo>
                      <a:pt x="1092" y="0"/>
                    </a:lnTo>
                    <a:lnTo>
                      <a:pt x="1078" y="0"/>
                    </a:lnTo>
                    <a:lnTo>
                      <a:pt x="1064" y="0"/>
                    </a:lnTo>
                    <a:lnTo>
                      <a:pt x="1051" y="0"/>
                    </a:lnTo>
                    <a:lnTo>
                      <a:pt x="1037" y="0"/>
                    </a:lnTo>
                    <a:lnTo>
                      <a:pt x="1023" y="0"/>
                    </a:lnTo>
                    <a:lnTo>
                      <a:pt x="1009" y="0"/>
                    </a:lnTo>
                    <a:lnTo>
                      <a:pt x="995" y="0"/>
                    </a:lnTo>
                    <a:lnTo>
                      <a:pt x="981" y="0"/>
                    </a:lnTo>
                    <a:lnTo>
                      <a:pt x="968" y="0"/>
                    </a:lnTo>
                    <a:lnTo>
                      <a:pt x="954" y="0"/>
                    </a:lnTo>
                    <a:lnTo>
                      <a:pt x="940" y="0"/>
                    </a:lnTo>
                    <a:lnTo>
                      <a:pt x="926" y="0"/>
                    </a:lnTo>
                    <a:lnTo>
                      <a:pt x="912" y="0"/>
                    </a:lnTo>
                    <a:lnTo>
                      <a:pt x="899" y="0"/>
                    </a:lnTo>
                    <a:lnTo>
                      <a:pt x="885" y="0"/>
                    </a:lnTo>
                    <a:lnTo>
                      <a:pt x="871" y="0"/>
                    </a:lnTo>
                    <a:lnTo>
                      <a:pt x="857" y="0"/>
                    </a:lnTo>
                    <a:lnTo>
                      <a:pt x="843" y="0"/>
                    </a:lnTo>
                    <a:lnTo>
                      <a:pt x="829" y="0"/>
                    </a:lnTo>
                    <a:lnTo>
                      <a:pt x="816" y="0"/>
                    </a:lnTo>
                    <a:lnTo>
                      <a:pt x="802" y="0"/>
                    </a:lnTo>
                    <a:lnTo>
                      <a:pt x="788" y="0"/>
                    </a:lnTo>
                    <a:lnTo>
                      <a:pt x="774" y="0"/>
                    </a:lnTo>
                    <a:lnTo>
                      <a:pt x="760" y="0"/>
                    </a:lnTo>
                    <a:lnTo>
                      <a:pt x="747" y="0"/>
                    </a:lnTo>
                    <a:lnTo>
                      <a:pt x="733" y="0"/>
                    </a:lnTo>
                    <a:lnTo>
                      <a:pt x="719" y="0"/>
                    </a:lnTo>
                    <a:lnTo>
                      <a:pt x="705" y="0"/>
                    </a:lnTo>
                    <a:lnTo>
                      <a:pt x="691" y="0"/>
                    </a:lnTo>
                    <a:lnTo>
                      <a:pt x="677" y="0"/>
                    </a:lnTo>
                    <a:lnTo>
                      <a:pt x="664" y="0"/>
                    </a:lnTo>
                    <a:lnTo>
                      <a:pt x="650" y="0"/>
                    </a:lnTo>
                    <a:lnTo>
                      <a:pt x="636" y="0"/>
                    </a:lnTo>
                    <a:lnTo>
                      <a:pt x="622" y="0"/>
                    </a:lnTo>
                    <a:lnTo>
                      <a:pt x="608" y="0"/>
                    </a:lnTo>
                    <a:lnTo>
                      <a:pt x="594" y="0"/>
                    </a:lnTo>
                    <a:lnTo>
                      <a:pt x="581" y="0"/>
                    </a:lnTo>
                    <a:lnTo>
                      <a:pt x="567" y="0"/>
                    </a:lnTo>
                    <a:lnTo>
                      <a:pt x="553" y="0"/>
                    </a:lnTo>
                    <a:lnTo>
                      <a:pt x="539" y="0"/>
                    </a:lnTo>
                    <a:lnTo>
                      <a:pt x="525" y="0"/>
                    </a:lnTo>
                    <a:lnTo>
                      <a:pt x="512" y="0"/>
                    </a:lnTo>
                    <a:lnTo>
                      <a:pt x="498" y="0"/>
                    </a:lnTo>
                    <a:lnTo>
                      <a:pt x="484" y="0"/>
                    </a:lnTo>
                    <a:lnTo>
                      <a:pt x="470" y="0"/>
                    </a:lnTo>
                    <a:lnTo>
                      <a:pt x="456" y="0"/>
                    </a:lnTo>
                    <a:lnTo>
                      <a:pt x="442" y="0"/>
                    </a:lnTo>
                    <a:lnTo>
                      <a:pt x="429" y="0"/>
                    </a:lnTo>
                    <a:lnTo>
                      <a:pt x="415" y="0"/>
                    </a:lnTo>
                    <a:lnTo>
                      <a:pt x="401" y="0"/>
                    </a:lnTo>
                    <a:lnTo>
                      <a:pt x="387" y="0"/>
                    </a:lnTo>
                    <a:lnTo>
                      <a:pt x="373" y="0"/>
                    </a:lnTo>
                    <a:lnTo>
                      <a:pt x="360" y="0"/>
                    </a:lnTo>
                    <a:lnTo>
                      <a:pt x="346" y="0"/>
                    </a:lnTo>
                    <a:lnTo>
                      <a:pt x="332" y="0"/>
                    </a:lnTo>
                    <a:lnTo>
                      <a:pt x="318" y="0"/>
                    </a:lnTo>
                    <a:lnTo>
                      <a:pt x="304" y="0"/>
                    </a:lnTo>
                    <a:lnTo>
                      <a:pt x="290" y="0"/>
                    </a:lnTo>
                    <a:lnTo>
                      <a:pt x="277" y="0"/>
                    </a:lnTo>
                    <a:lnTo>
                      <a:pt x="263" y="0"/>
                    </a:lnTo>
                    <a:lnTo>
                      <a:pt x="249" y="0"/>
                    </a:lnTo>
                    <a:lnTo>
                      <a:pt x="235" y="0"/>
                    </a:lnTo>
                    <a:lnTo>
                      <a:pt x="221" y="0"/>
                    </a:lnTo>
                    <a:lnTo>
                      <a:pt x="207" y="0"/>
                    </a:lnTo>
                    <a:lnTo>
                      <a:pt x="194" y="0"/>
                    </a:lnTo>
                    <a:lnTo>
                      <a:pt x="180" y="0"/>
                    </a:lnTo>
                    <a:lnTo>
                      <a:pt x="166" y="0"/>
                    </a:lnTo>
                    <a:lnTo>
                      <a:pt x="152" y="0"/>
                    </a:lnTo>
                    <a:lnTo>
                      <a:pt x="138" y="0"/>
                    </a:lnTo>
                    <a:lnTo>
                      <a:pt x="125" y="0"/>
                    </a:lnTo>
                    <a:lnTo>
                      <a:pt x="111" y="0"/>
                    </a:lnTo>
                    <a:lnTo>
                      <a:pt x="97" y="0"/>
                    </a:lnTo>
                    <a:lnTo>
                      <a:pt x="83" y="0"/>
                    </a:lnTo>
                    <a:lnTo>
                      <a:pt x="69" y="0"/>
                    </a:lnTo>
                    <a:lnTo>
                      <a:pt x="55" y="0"/>
                    </a:lnTo>
                    <a:lnTo>
                      <a:pt x="42" y="0"/>
                    </a:lnTo>
                    <a:lnTo>
                      <a:pt x="28" y="0"/>
                    </a:lnTo>
                    <a:lnTo>
                      <a:pt x="14" y="0"/>
                    </a:lnTo>
                    <a:lnTo>
                      <a:pt x="0" y="0"/>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98" name="Freeform 283"/>
              <p:cNvSpPr>
                <a:spLocks/>
              </p:cNvSpPr>
              <p:nvPr/>
            </p:nvSpPr>
            <p:spPr bwMode="auto">
              <a:xfrm>
                <a:off x="14998" y="8430"/>
                <a:ext cx="1714" cy="181"/>
              </a:xfrm>
              <a:custGeom>
                <a:avLst/>
                <a:gdLst>
                  <a:gd name="T0" fmla="*/ 1687 w 1714"/>
                  <a:gd name="T1" fmla="*/ 116 h 181"/>
                  <a:gd name="T2" fmla="*/ 1645 w 1714"/>
                  <a:gd name="T3" fmla="*/ 116 h 181"/>
                  <a:gd name="T4" fmla="*/ 1604 w 1714"/>
                  <a:gd name="T5" fmla="*/ 116 h 181"/>
                  <a:gd name="T6" fmla="*/ 1562 w 1714"/>
                  <a:gd name="T7" fmla="*/ 116 h 181"/>
                  <a:gd name="T8" fmla="*/ 1521 w 1714"/>
                  <a:gd name="T9" fmla="*/ 116 h 181"/>
                  <a:gd name="T10" fmla="*/ 1479 w 1714"/>
                  <a:gd name="T11" fmla="*/ 116 h 181"/>
                  <a:gd name="T12" fmla="*/ 1438 w 1714"/>
                  <a:gd name="T13" fmla="*/ 116 h 181"/>
                  <a:gd name="T14" fmla="*/ 1396 w 1714"/>
                  <a:gd name="T15" fmla="*/ 116 h 181"/>
                  <a:gd name="T16" fmla="*/ 1355 w 1714"/>
                  <a:gd name="T17" fmla="*/ 116 h 181"/>
                  <a:gd name="T18" fmla="*/ 1313 w 1714"/>
                  <a:gd name="T19" fmla="*/ 116 h 181"/>
                  <a:gd name="T20" fmla="*/ 1272 w 1714"/>
                  <a:gd name="T21" fmla="*/ 116 h 181"/>
                  <a:gd name="T22" fmla="*/ 1230 w 1714"/>
                  <a:gd name="T23" fmla="*/ 116 h 181"/>
                  <a:gd name="T24" fmla="*/ 1189 w 1714"/>
                  <a:gd name="T25" fmla="*/ 116 h 181"/>
                  <a:gd name="T26" fmla="*/ 1147 w 1714"/>
                  <a:gd name="T27" fmla="*/ 116 h 181"/>
                  <a:gd name="T28" fmla="*/ 1106 w 1714"/>
                  <a:gd name="T29" fmla="*/ 116 h 181"/>
                  <a:gd name="T30" fmla="*/ 1065 w 1714"/>
                  <a:gd name="T31" fmla="*/ 116 h 181"/>
                  <a:gd name="T32" fmla="*/ 1023 w 1714"/>
                  <a:gd name="T33" fmla="*/ 116 h 181"/>
                  <a:gd name="T34" fmla="*/ 982 w 1714"/>
                  <a:gd name="T35" fmla="*/ 116 h 181"/>
                  <a:gd name="T36" fmla="*/ 940 w 1714"/>
                  <a:gd name="T37" fmla="*/ 116 h 181"/>
                  <a:gd name="T38" fmla="*/ 899 w 1714"/>
                  <a:gd name="T39" fmla="*/ 116 h 181"/>
                  <a:gd name="T40" fmla="*/ 857 w 1714"/>
                  <a:gd name="T41" fmla="*/ 116 h 181"/>
                  <a:gd name="T42" fmla="*/ 816 w 1714"/>
                  <a:gd name="T43" fmla="*/ 116 h 181"/>
                  <a:gd name="T44" fmla="*/ 774 w 1714"/>
                  <a:gd name="T45" fmla="*/ 116 h 181"/>
                  <a:gd name="T46" fmla="*/ 733 w 1714"/>
                  <a:gd name="T47" fmla="*/ 116 h 181"/>
                  <a:gd name="T48" fmla="*/ 691 w 1714"/>
                  <a:gd name="T49" fmla="*/ 116 h 181"/>
                  <a:gd name="T50" fmla="*/ 650 w 1714"/>
                  <a:gd name="T51" fmla="*/ 116 h 181"/>
                  <a:gd name="T52" fmla="*/ 608 w 1714"/>
                  <a:gd name="T53" fmla="*/ 116 h 181"/>
                  <a:gd name="T54" fmla="*/ 567 w 1714"/>
                  <a:gd name="T55" fmla="*/ 116 h 181"/>
                  <a:gd name="T56" fmla="*/ 526 w 1714"/>
                  <a:gd name="T57" fmla="*/ 116 h 181"/>
                  <a:gd name="T58" fmla="*/ 484 w 1714"/>
                  <a:gd name="T59" fmla="*/ 116 h 181"/>
                  <a:gd name="T60" fmla="*/ 443 w 1714"/>
                  <a:gd name="T61" fmla="*/ 116 h 181"/>
                  <a:gd name="T62" fmla="*/ 401 w 1714"/>
                  <a:gd name="T63" fmla="*/ 116 h 181"/>
                  <a:gd name="T64" fmla="*/ 360 w 1714"/>
                  <a:gd name="T65" fmla="*/ 129 h 181"/>
                  <a:gd name="T66" fmla="*/ 318 w 1714"/>
                  <a:gd name="T67" fmla="*/ 116 h 181"/>
                  <a:gd name="T68" fmla="*/ 277 w 1714"/>
                  <a:gd name="T69" fmla="*/ 90 h 181"/>
                  <a:gd name="T70" fmla="*/ 235 w 1714"/>
                  <a:gd name="T71" fmla="*/ 90 h 181"/>
                  <a:gd name="T72" fmla="*/ 180 w 1714"/>
                  <a:gd name="T73" fmla="*/ 142 h 181"/>
                  <a:gd name="T74" fmla="*/ 152 w 1714"/>
                  <a:gd name="T75" fmla="*/ 181 h 181"/>
                  <a:gd name="T76" fmla="*/ 111 w 1714"/>
                  <a:gd name="T77" fmla="*/ 155 h 181"/>
                  <a:gd name="T78" fmla="*/ 83 w 1714"/>
                  <a:gd name="T79" fmla="*/ 116 h 181"/>
                  <a:gd name="T80" fmla="*/ 56 w 1714"/>
                  <a:gd name="T81" fmla="*/ 64 h 181"/>
                  <a:gd name="T82" fmla="*/ 14 w 1714"/>
                  <a:gd name="T83" fmla="*/ 12 h 1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4" h="181">
                    <a:moveTo>
                      <a:pt x="1714" y="116"/>
                    </a:moveTo>
                    <a:lnTo>
                      <a:pt x="1700" y="116"/>
                    </a:lnTo>
                    <a:lnTo>
                      <a:pt x="1687" y="116"/>
                    </a:lnTo>
                    <a:lnTo>
                      <a:pt x="1673" y="116"/>
                    </a:lnTo>
                    <a:lnTo>
                      <a:pt x="1659" y="116"/>
                    </a:lnTo>
                    <a:lnTo>
                      <a:pt x="1645" y="116"/>
                    </a:lnTo>
                    <a:lnTo>
                      <a:pt x="1631" y="116"/>
                    </a:lnTo>
                    <a:lnTo>
                      <a:pt x="1617" y="116"/>
                    </a:lnTo>
                    <a:lnTo>
                      <a:pt x="1604" y="116"/>
                    </a:lnTo>
                    <a:lnTo>
                      <a:pt x="1590" y="116"/>
                    </a:lnTo>
                    <a:lnTo>
                      <a:pt x="1576" y="116"/>
                    </a:lnTo>
                    <a:lnTo>
                      <a:pt x="1562" y="116"/>
                    </a:lnTo>
                    <a:lnTo>
                      <a:pt x="1548" y="116"/>
                    </a:lnTo>
                    <a:lnTo>
                      <a:pt x="1534" y="116"/>
                    </a:lnTo>
                    <a:lnTo>
                      <a:pt x="1521" y="116"/>
                    </a:lnTo>
                    <a:lnTo>
                      <a:pt x="1507" y="116"/>
                    </a:lnTo>
                    <a:lnTo>
                      <a:pt x="1493" y="116"/>
                    </a:lnTo>
                    <a:lnTo>
                      <a:pt x="1479" y="116"/>
                    </a:lnTo>
                    <a:lnTo>
                      <a:pt x="1465" y="116"/>
                    </a:lnTo>
                    <a:lnTo>
                      <a:pt x="1452" y="116"/>
                    </a:lnTo>
                    <a:lnTo>
                      <a:pt x="1438" y="116"/>
                    </a:lnTo>
                    <a:lnTo>
                      <a:pt x="1424" y="116"/>
                    </a:lnTo>
                    <a:lnTo>
                      <a:pt x="1410" y="116"/>
                    </a:lnTo>
                    <a:lnTo>
                      <a:pt x="1396" y="116"/>
                    </a:lnTo>
                    <a:lnTo>
                      <a:pt x="1382" y="116"/>
                    </a:lnTo>
                    <a:lnTo>
                      <a:pt x="1369" y="116"/>
                    </a:lnTo>
                    <a:lnTo>
                      <a:pt x="1355" y="116"/>
                    </a:lnTo>
                    <a:lnTo>
                      <a:pt x="1341" y="116"/>
                    </a:lnTo>
                    <a:lnTo>
                      <a:pt x="1327" y="116"/>
                    </a:lnTo>
                    <a:lnTo>
                      <a:pt x="1313" y="116"/>
                    </a:lnTo>
                    <a:lnTo>
                      <a:pt x="1300" y="116"/>
                    </a:lnTo>
                    <a:lnTo>
                      <a:pt x="1286" y="116"/>
                    </a:lnTo>
                    <a:lnTo>
                      <a:pt x="1272" y="116"/>
                    </a:lnTo>
                    <a:lnTo>
                      <a:pt x="1258" y="116"/>
                    </a:lnTo>
                    <a:lnTo>
                      <a:pt x="1244" y="116"/>
                    </a:lnTo>
                    <a:lnTo>
                      <a:pt x="1230" y="116"/>
                    </a:lnTo>
                    <a:lnTo>
                      <a:pt x="1217" y="116"/>
                    </a:lnTo>
                    <a:lnTo>
                      <a:pt x="1203" y="116"/>
                    </a:lnTo>
                    <a:lnTo>
                      <a:pt x="1189" y="116"/>
                    </a:lnTo>
                    <a:lnTo>
                      <a:pt x="1175" y="116"/>
                    </a:lnTo>
                    <a:lnTo>
                      <a:pt x="1161" y="116"/>
                    </a:lnTo>
                    <a:lnTo>
                      <a:pt x="1147" y="116"/>
                    </a:lnTo>
                    <a:lnTo>
                      <a:pt x="1134" y="116"/>
                    </a:lnTo>
                    <a:lnTo>
                      <a:pt x="1120" y="116"/>
                    </a:lnTo>
                    <a:lnTo>
                      <a:pt x="1106" y="116"/>
                    </a:lnTo>
                    <a:lnTo>
                      <a:pt x="1092" y="116"/>
                    </a:lnTo>
                    <a:lnTo>
                      <a:pt x="1078" y="116"/>
                    </a:lnTo>
                    <a:lnTo>
                      <a:pt x="1065" y="116"/>
                    </a:lnTo>
                    <a:lnTo>
                      <a:pt x="1051" y="116"/>
                    </a:lnTo>
                    <a:lnTo>
                      <a:pt x="1037" y="116"/>
                    </a:lnTo>
                    <a:lnTo>
                      <a:pt x="1023" y="116"/>
                    </a:lnTo>
                    <a:lnTo>
                      <a:pt x="1009" y="116"/>
                    </a:lnTo>
                    <a:lnTo>
                      <a:pt x="995" y="116"/>
                    </a:lnTo>
                    <a:lnTo>
                      <a:pt x="982" y="116"/>
                    </a:lnTo>
                    <a:lnTo>
                      <a:pt x="968" y="116"/>
                    </a:lnTo>
                    <a:lnTo>
                      <a:pt x="954" y="116"/>
                    </a:lnTo>
                    <a:lnTo>
                      <a:pt x="940" y="116"/>
                    </a:lnTo>
                    <a:lnTo>
                      <a:pt x="926" y="116"/>
                    </a:lnTo>
                    <a:lnTo>
                      <a:pt x="913" y="116"/>
                    </a:lnTo>
                    <a:lnTo>
                      <a:pt x="899" y="116"/>
                    </a:lnTo>
                    <a:lnTo>
                      <a:pt x="885" y="116"/>
                    </a:lnTo>
                    <a:lnTo>
                      <a:pt x="871" y="116"/>
                    </a:lnTo>
                    <a:lnTo>
                      <a:pt x="857" y="116"/>
                    </a:lnTo>
                    <a:lnTo>
                      <a:pt x="843" y="116"/>
                    </a:lnTo>
                    <a:lnTo>
                      <a:pt x="830" y="116"/>
                    </a:lnTo>
                    <a:lnTo>
                      <a:pt x="816" y="116"/>
                    </a:lnTo>
                    <a:lnTo>
                      <a:pt x="802" y="116"/>
                    </a:lnTo>
                    <a:lnTo>
                      <a:pt x="788" y="116"/>
                    </a:lnTo>
                    <a:lnTo>
                      <a:pt x="774" y="116"/>
                    </a:lnTo>
                    <a:lnTo>
                      <a:pt x="760" y="116"/>
                    </a:lnTo>
                    <a:lnTo>
                      <a:pt x="747" y="116"/>
                    </a:lnTo>
                    <a:lnTo>
                      <a:pt x="733" y="116"/>
                    </a:lnTo>
                    <a:lnTo>
                      <a:pt x="719" y="116"/>
                    </a:lnTo>
                    <a:lnTo>
                      <a:pt x="705" y="116"/>
                    </a:lnTo>
                    <a:lnTo>
                      <a:pt x="691" y="116"/>
                    </a:lnTo>
                    <a:lnTo>
                      <a:pt x="678" y="116"/>
                    </a:lnTo>
                    <a:lnTo>
                      <a:pt x="664" y="116"/>
                    </a:lnTo>
                    <a:lnTo>
                      <a:pt x="650" y="116"/>
                    </a:lnTo>
                    <a:lnTo>
                      <a:pt x="636" y="116"/>
                    </a:lnTo>
                    <a:lnTo>
                      <a:pt x="622" y="116"/>
                    </a:lnTo>
                    <a:lnTo>
                      <a:pt x="608" y="116"/>
                    </a:lnTo>
                    <a:lnTo>
                      <a:pt x="595" y="116"/>
                    </a:lnTo>
                    <a:lnTo>
                      <a:pt x="581" y="116"/>
                    </a:lnTo>
                    <a:lnTo>
                      <a:pt x="567" y="116"/>
                    </a:lnTo>
                    <a:lnTo>
                      <a:pt x="553" y="116"/>
                    </a:lnTo>
                    <a:lnTo>
                      <a:pt x="539" y="116"/>
                    </a:lnTo>
                    <a:lnTo>
                      <a:pt x="526" y="116"/>
                    </a:lnTo>
                    <a:lnTo>
                      <a:pt x="512" y="116"/>
                    </a:lnTo>
                    <a:lnTo>
                      <a:pt x="498" y="116"/>
                    </a:lnTo>
                    <a:lnTo>
                      <a:pt x="484" y="116"/>
                    </a:lnTo>
                    <a:lnTo>
                      <a:pt x="470" y="116"/>
                    </a:lnTo>
                    <a:lnTo>
                      <a:pt x="456" y="116"/>
                    </a:lnTo>
                    <a:lnTo>
                      <a:pt x="443" y="116"/>
                    </a:lnTo>
                    <a:lnTo>
                      <a:pt x="429" y="116"/>
                    </a:lnTo>
                    <a:lnTo>
                      <a:pt x="415" y="116"/>
                    </a:lnTo>
                    <a:lnTo>
                      <a:pt x="401" y="116"/>
                    </a:lnTo>
                    <a:lnTo>
                      <a:pt x="387" y="116"/>
                    </a:lnTo>
                    <a:lnTo>
                      <a:pt x="373" y="129"/>
                    </a:lnTo>
                    <a:lnTo>
                      <a:pt x="360" y="129"/>
                    </a:lnTo>
                    <a:lnTo>
                      <a:pt x="346" y="116"/>
                    </a:lnTo>
                    <a:lnTo>
                      <a:pt x="332" y="116"/>
                    </a:lnTo>
                    <a:lnTo>
                      <a:pt x="318" y="116"/>
                    </a:lnTo>
                    <a:lnTo>
                      <a:pt x="304" y="103"/>
                    </a:lnTo>
                    <a:lnTo>
                      <a:pt x="291" y="103"/>
                    </a:lnTo>
                    <a:lnTo>
                      <a:pt x="277" y="90"/>
                    </a:lnTo>
                    <a:lnTo>
                      <a:pt x="263" y="90"/>
                    </a:lnTo>
                    <a:lnTo>
                      <a:pt x="249" y="90"/>
                    </a:lnTo>
                    <a:lnTo>
                      <a:pt x="235" y="90"/>
                    </a:lnTo>
                    <a:lnTo>
                      <a:pt x="221" y="103"/>
                    </a:lnTo>
                    <a:lnTo>
                      <a:pt x="208" y="116"/>
                    </a:lnTo>
                    <a:lnTo>
                      <a:pt x="180" y="142"/>
                    </a:lnTo>
                    <a:lnTo>
                      <a:pt x="180" y="155"/>
                    </a:lnTo>
                    <a:lnTo>
                      <a:pt x="166" y="168"/>
                    </a:lnTo>
                    <a:lnTo>
                      <a:pt x="152" y="181"/>
                    </a:lnTo>
                    <a:lnTo>
                      <a:pt x="139" y="181"/>
                    </a:lnTo>
                    <a:lnTo>
                      <a:pt x="125" y="168"/>
                    </a:lnTo>
                    <a:lnTo>
                      <a:pt x="111" y="155"/>
                    </a:lnTo>
                    <a:lnTo>
                      <a:pt x="97" y="142"/>
                    </a:lnTo>
                    <a:lnTo>
                      <a:pt x="83" y="129"/>
                    </a:lnTo>
                    <a:lnTo>
                      <a:pt x="83" y="116"/>
                    </a:lnTo>
                    <a:lnTo>
                      <a:pt x="69" y="103"/>
                    </a:lnTo>
                    <a:lnTo>
                      <a:pt x="69" y="77"/>
                    </a:lnTo>
                    <a:lnTo>
                      <a:pt x="56" y="64"/>
                    </a:lnTo>
                    <a:lnTo>
                      <a:pt x="56" y="51"/>
                    </a:lnTo>
                    <a:lnTo>
                      <a:pt x="42" y="38"/>
                    </a:lnTo>
                    <a:lnTo>
                      <a:pt x="14" y="12"/>
                    </a:lnTo>
                    <a:lnTo>
                      <a:pt x="14" y="0"/>
                    </a:lnTo>
                    <a:lnTo>
                      <a:pt x="0" y="12"/>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599" name="Freeform 284"/>
              <p:cNvSpPr>
                <a:spLocks/>
              </p:cNvSpPr>
              <p:nvPr/>
            </p:nvSpPr>
            <p:spPr bwMode="auto">
              <a:xfrm>
                <a:off x="13616" y="8378"/>
                <a:ext cx="1382" cy="349"/>
              </a:xfrm>
              <a:custGeom>
                <a:avLst/>
                <a:gdLst>
                  <a:gd name="T0" fmla="*/ 1355 w 1382"/>
                  <a:gd name="T1" fmla="*/ 90 h 349"/>
                  <a:gd name="T2" fmla="*/ 1327 w 1382"/>
                  <a:gd name="T3" fmla="*/ 129 h 349"/>
                  <a:gd name="T4" fmla="*/ 1313 w 1382"/>
                  <a:gd name="T5" fmla="*/ 194 h 349"/>
                  <a:gd name="T6" fmla="*/ 1286 w 1382"/>
                  <a:gd name="T7" fmla="*/ 246 h 349"/>
                  <a:gd name="T8" fmla="*/ 1272 w 1382"/>
                  <a:gd name="T9" fmla="*/ 285 h 349"/>
                  <a:gd name="T10" fmla="*/ 1244 w 1382"/>
                  <a:gd name="T11" fmla="*/ 311 h 349"/>
                  <a:gd name="T12" fmla="*/ 1189 w 1382"/>
                  <a:gd name="T13" fmla="*/ 285 h 349"/>
                  <a:gd name="T14" fmla="*/ 1175 w 1382"/>
                  <a:gd name="T15" fmla="*/ 233 h 349"/>
                  <a:gd name="T16" fmla="*/ 1147 w 1382"/>
                  <a:gd name="T17" fmla="*/ 181 h 349"/>
                  <a:gd name="T18" fmla="*/ 1134 w 1382"/>
                  <a:gd name="T19" fmla="*/ 116 h 349"/>
                  <a:gd name="T20" fmla="*/ 1106 w 1382"/>
                  <a:gd name="T21" fmla="*/ 77 h 349"/>
                  <a:gd name="T22" fmla="*/ 1092 w 1382"/>
                  <a:gd name="T23" fmla="*/ 26 h 349"/>
                  <a:gd name="T24" fmla="*/ 1051 w 1382"/>
                  <a:gd name="T25" fmla="*/ 0 h 349"/>
                  <a:gd name="T26" fmla="*/ 1009 w 1382"/>
                  <a:gd name="T27" fmla="*/ 26 h 349"/>
                  <a:gd name="T28" fmla="*/ 981 w 1382"/>
                  <a:gd name="T29" fmla="*/ 77 h 349"/>
                  <a:gd name="T30" fmla="*/ 968 w 1382"/>
                  <a:gd name="T31" fmla="*/ 116 h 349"/>
                  <a:gd name="T32" fmla="*/ 940 w 1382"/>
                  <a:gd name="T33" fmla="*/ 181 h 349"/>
                  <a:gd name="T34" fmla="*/ 926 w 1382"/>
                  <a:gd name="T35" fmla="*/ 220 h 349"/>
                  <a:gd name="T36" fmla="*/ 899 w 1382"/>
                  <a:gd name="T37" fmla="*/ 272 h 349"/>
                  <a:gd name="T38" fmla="*/ 857 w 1382"/>
                  <a:gd name="T39" fmla="*/ 324 h 349"/>
                  <a:gd name="T40" fmla="*/ 829 w 1382"/>
                  <a:gd name="T41" fmla="*/ 349 h 349"/>
                  <a:gd name="T42" fmla="*/ 788 w 1382"/>
                  <a:gd name="T43" fmla="*/ 311 h 349"/>
                  <a:gd name="T44" fmla="*/ 747 w 1382"/>
                  <a:gd name="T45" fmla="*/ 259 h 349"/>
                  <a:gd name="T46" fmla="*/ 733 w 1382"/>
                  <a:gd name="T47" fmla="*/ 220 h 349"/>
                  <a:gd name="T48" fmla="*/ 691 w 1382"/>
                  <a:gd name="T49" fmla="*/ 155 h 349"/>
                  <a:gd name="T50" fmla="*/ 677 w 1382"/>
                  <a:gd name="T51" fmla="*/ 103 h 349"/>
                  <a:gd name="T52" fmla="*/ 636 w 1382"/>
                  <a:gd name="T53" fmla="*/ 52 h 349"/>
                  <a:gd name="T54" fmla="*/ 608 w 1382"/>
                  <a:gd name="T55" fmla="*/ 13 h 349"/>
                  <a:gd name="T56" fmla="*/ 567 w 1382"/>
                  <a:gd name="T57" fmla="*/ 0 h 349"/>
                  <a:gd name="T58" fmla="*/ 525 w 1382"/>
                  <a:gd name="T59" fmla="*/ 26 h 349"/>
                  <a:gd name="T60" fmla="*/ 484 w 1382"/>
                  <a:gd name="T61" fmla="*/ 77 h 349"/>
                  <a:gd name="T62" fmla="*/ 442 w 1382"/>
                  <a:gd name="T63" fmla="*/ 142 h 349"/>
                  <a:gd name="T64" fmla="*/ 401 w 1382"/>
                  <a:gd name="T65" fmla="*/ 207 h 349"/>
                  <a:gd name="T66" fmla="*/ 346 w 1382"/>
                  <a:gd name="T67" fmla="*/ 259 h 349"/>
                  <a:gd name="T68" fmla="*/ 318 w 1382"/>
                  <a:gd name="T69" fmla="*/ 298 h 349"/>
                  <a:gd name="T70" fmla="*/ 277 w 1382"/>
                  <a:gd name="T71" fmla="*/ 311 h 349"/>
                  <a:gd name="T72" fmla="*/ 235 w 1382"/>
                  <a:gd name="T73" fmla="*/ 311 h 349"/>
                  <a:gd name="T74" fmla="*/ 194 w 1382"/>
                  <a:gd name="T75" fmla="*/ 285 h 349"/>
                  <a:gd name="T76" fmla="*/ 152 w 1382"/>
                  <a:gd name="T77" fmla="*/ 246 h 349"/>
                  <a:gd name="T78" fmla="*/ 111 w 1382"/>
                  <a:gd name="T79" fmla="*/ 207 h 349"/>
                  <a:gd name="T80" fmla="*/ 69 w 1382"/>
                  <a:gd name="T81" fmla="*/ 155 h 349"/>
                  <a:gd name="T82" fmla="*/ 28 w 1382"/>
                  <a:gd name="T83" fmla="*/ 116 h 3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82" h="349">
                    <a:moveTo>
                      <a:pt x="1382" y="64"/>
                    </a:moveTo>
                    <a:lnTo>
                      <a:pt x="1368" y="77"/>
                    </a:lnTo>
                    <a:lnTo>
                      <a:pt x="1355" y="90"/>
                    </a:lnTo>
                    <a:lnTo>
                      <a:pt x="1341" y="103"/>
                    </a:lnTo>
                    <a:lnTo>
                      <a:pt x="1341" y="116"/>
                    </a:lnTo>
                    <a:lnTo>
                      <a:pt x="1327" y="129"/>
                    </a:lnTo>
                    <a:lnTo>
                      <a:pt x="1327" y="142"/>
                    </a:lnTo>
                    <a:lnTo>
                      <a:pt x="1313" y="168"/>
                    </a:lnTo>
                    <a:lnTo>
                      <a:pt x="1313" y="194"/>
                    </a:lnTo>
                    <a:lnTo>
                      <a:pt x="1299" y="207"/>
                    </a:lnTo>
                    <a:lnTo>
                      <a:pt x="1299" y="220"/>
                    </a:lnTo>
                    <a:lnTo>
                      <a:pt x="1286" y="246"/>
                    </a:lnTo>
                    <a:lnTo>
                      <a:pt x="1286" y="259"/>
                    </a:lnTo>
                    <a:lnTo>
                      <a:pt x="1272" y="272"/>
                    </a:lnTo>
                    <a:lnTo>
                      <a:pt x="1272" y="285"/>
                    </a:lnTo>
                    <a:lnTo>
                      <a:pt x="1244" y="311"/>
                    </a:lnTo>
                    <a:lnTo>
                      <a:pt x="1258" y="311"/>
                    </a:lnTo>
                    <a:lnTo>
                      <a:pt x="1244" y="311"/>
                    </a:lnTo>
                    <a:lnTo>
                      <a:pt x="1230" y="311"/>
                    </a:lnTo>
                    <a:lnTo>
                      <a:pt x="1216" y="311"/>
                    </a:lnTo>
                    <a:lnTo>
                      <a:pt x="1189" y="285"/>
                    </a:lnTo>
                    <a:lnTo>
                      <a:pt x="1189" y="272"/>
                    </a:lnTo>
                    <a:lnTo>
                      <a:pt x="1175" y="259"/>
                    </a:lnTo>
                    <a:lnTo>
                      <a:pt x="1175" y="233"/>
                    </a:lnTo>
                    <a:lnTo>
                      <a:pt x="1161" y="207"/>
                    </a:lnTo>
                    <a:lnTo>
                      <a:pt x="1161" y="194"/>
                    </a:lnTo>
                    <a:lnTo>
                      <a:pt x="1147" y="181"/>
                    </a:lnTo>
                    <a:lnTo>
                      <a:pt x="1147" y="168"/>
                    </a:lnTo>
                    <a:lnTo>
                      <a:pt x="1134" y="142"/>
                    </a:lnTo>
                    <a:lnTo>
                      <a:pt x="1134" y="116"/>
                    </a:lnTo>
                    <a:lnTo>
                      <a:pt x="1120" y="103"/>
                    </a:lnTo>
                    <a:lnTo>
                      <a:pt x="1120" y="90"/>
                    </a:lnTo>
                    <a:lnTo>
                      <a:pt x="1106" y="77"/>
                    </a:lnTo>
                    <a:lnTo>
                      <a:pt x="1106" y="64"/>
                    </a:lnTo>
                    <a:lnTo>
                      <a:pt x="1092" y="52"/>
                    </a:lnTo>
                    <a:lnTo>
                      <a:pt x="1092" y="26"/>
                    </a:lnTo>
                    <a:lnTo>
                      <a:pt x="1078" y="13"/>
                    </a:lnTo>
                    <a:lnTo>
                      <a:pt x="1064" y="0"/>
                    </a:lnTo>
                    <a:lnTo>
                      <a:pt x="1051" y="0"/>
                    </a:lnTo>
                    <a:lnTo>
                      <a:pt x="1037" y="0"/>
                    </a:lnTo>
                    <a:lnTo>
                      <a:pt x="1023" y="13"/>
                    </a:lnTo>
                    <a:lnTo>
                      <a:pt x="1009" y="26"/>
                    </a:lnTo>
                    <a:lnTo>
                      <a:pt x="995" y="39"/>
                    </a:lnTo>
                    <a:lnTo>
                      <a:pt x="995" y="64"/>
                    </a:lnTo>
                    <a:lnTo>
                      <a:pt x="981" y="77"/>
                    </a:lnTo>
                    <a:lnTo>
                      <a:pt x="981" y="90"/>
                    </a:lnTo>
                    <a:lnTo>
                      <a:pt x="968" y="103"/>
                    </a:lnTo>
                    <a:lnTo>
                      <a:pt x="968" y="116"/>
                    </a:lnTo>
                    <a:lnTo>
                      <a:pt x="954" y="129"/>
                    </a:lnTo>
                    <a:lnTo>
                      <a:pt x="954" y="155"/>
                    </a:lnTo>
                    <a:lnTo>
                      <a:pt x="940" y="181"/>
                    </a:lnTo>
                    <a:lnTo>
                      <a:pt x="940" y="194"/>
                    </a:lnTo>
                    <a:lnTo>
                      <a:pt x="926" y="207"/>
                    </a:lnTo>
                    <a:lnTo>
                      <a:pt x="926" y="220"/>
                    </a:lnTo>
                    <a:lnTo>
                      <a:pt x="912" y="233"/>
                    </a:lnTo>
                    <a:lnTo>
                      <a:pt x="912" y="259"/>
                    </a:lnTo>
                    <a:lnTo>
                      <a:pt x="899" y="272"/>
                    </a:lnTo>
                    <a:lnTo>
                      <a:pt x="899" y="285"/>
                    </a:lnTo>
                    <a:lnTo>
                      <a:pt x="885" y="298"/>
                    </a:lnTo>
                    <a:lnTo>
                      <a:pt x="857" y="324"/>
                    </a:lnTo>
                    <a:lnTo>
                      <a:pt x="857" y="336"/>
                    </a:lnTo>
                    <a:lnTo>
                      <a:pt x="843" y="336"/>
                    </a:lnTo>
                    <a:lnTo>
                      <a:pt x="829" y="349"/>
                    </a:lnTo>
                    <a:lnTo>
                      <a:pt x="816" y="336"/>
                    </a:lnTo>
                    <a:lnTo>
                      <a:pt x="802" y="324"/>
                    </a:lnTo>
                    <a:lnTo>
                      <a:pt x="788" y="311"/>
                    </a:lnTo>
                    <a:lnTo>
                      <a:pt x="760" y="285"/>
                    </a:lnTo>
                    <a:lnTo>
                      <a:pt x="760" y="272"/>
                    </a:lnTo>
                    <a:lnTo>
                      <a:pt x="747" y="259"/>
                    </a:lnTo>
                    <a:lnTo>
                      <a:pt x="747" y="246"/>
                    </a:lnTo>
                    <a:lnTo>
                      <a:pt x="733" y="233"/>
                    </a:lnTo>
                    <a:lnTo>
                      <a:pt x="733" y="220"/>
                    </a:lnTo>
                    <a:lnTo>
                      <a:pt x="719" y="207"/>
                    </a:lnTo>
                    <a:lnTo>
                      <a:pt x="719" y="181"/>
                    </a:lnTo>
                    <a:lnTo>
                      <a:pt x="691" y="155"/>
                    </a:lnTo>
                    <a:lnTo>
                      <a:pt x="691" y="142"/>
                    </a:lnTo>
                    <a:lnTo>
                      <a:pt x="677" y="129"/>
                    </a:lnTo>
                    <a:lnTo>
                      <a:pt x="677" y="103"/>
                    </a:lnTo>
                    <a:lnTo>
                      <a:pt x="650" y="77"/>
                    </a:lnTo>
                    <a:lnTo>
                      <a:pt x="650" y="64"/>
                    </a:lnTo>
                    <a:lnTo>
                      <a:pt x="636" y="52"/>
                    </a:lnTo>
                    <a:lnTo>
                      <a:pt x="636" y="39"/>
                    </a:lnTo>
                    <a:lnTo>
                      <a:pt x="622" y="26"/>
                    </a:lnTo>
                    <a:lnTo>
                      <a:pt x="608" y="13"/>
                    </a:lnTo>
                    <a:lnTo>
                      <a:pt x="594" y="13"/>
                    </a:lnTo>
                    <a:lnTo>
                      <a:pt x="581" y="0"/>
                    </a:lnTo>
                    <a:lnTo>
                      <a:pt x="567" y="0"/>
                    </a:lnTo>
                    <a:lnTo>
                      <a:pt x="553" y="13"/>
                    </a:lnTo>
                    <a:lnTo>
                      <a:pt x="539" y="13"/>
                    </a:lnTo>
                    <a:lnTo>
                      <a:pt x="525" y="26"/>
                    </a:lnTo>
                    <a:lnTo>
                      <a:pt x="512" y="39"/>
                    </a:lnTo>
                    <a:lnTo>
                      <a:pt x="484" y="64"/>
                    </a:lnTo>
                    <a:lnTo>
                      <a:pt x="484" y="77"/>
                    </a:lnTo>
                    <a:lnTo>
                      <a:pt x="470" y="90"/>
                    </a:lnTo>
                    <a:lnTo>
                      <a:pt x="442" y="116"/>
                    </a:lnTo>
                    <a:lnTo>
                      <a:pt x="442" y="142"/>
                    </a:lnTo>
                    <a:lnTo>
                      <a:pt x="429" y="155"/>
                    </a:lnTo>
                    <a:lnTo>
                      <a:pt x="401" y="181"/>
                    </a:lnTo>
                    <a:lnTo>
                      <a:pt x="401" y="207"/>
                    </a:lnTo>
                    <a:lnTo>
                      <a:pt x="387" y="220"/>
                    </a:lnTo>
                    <a:lnTo>
                      <a:pt x="373" y="233"/>
                    </a:lnTo>
                    <a:lnTo>
                      <a:pt x="346" y="259"/>
                    </a:lnTo>
                    <a:lnTo>
                      <a:pt x="346" y="272"/>
                    </a:lnTo>
                    <a:lnTo>
                      <a:pt x="332" y="285"/>
                    </a:lnTo>
                    <a:lnTo>
                      <a:pt x="318" y="298"/>
                    </a:lnTo>
                    <a:lnTo>
                      <a:pt x="304" y="298"/>
                    </a:lnTo>
                    <a:lnTo>
                      <a:pt x="290" y="311"/>
                    </a:lnTo>
                    <a:lnTo>
                      <a:pt x="277" y="311"/>
                    </a:lnTo>
                    <a:lnTo>
                      <a:pt x="263" y="311"/>
                    </a:lnTo>
                    <a:lnTo>
                      <a:pt x="249" y="311"/>
                    </a:lnTo>
                    <a:lnTo>
                      <a:pt x="235" y="311"/>
                    </a:lnTo>
                    <a:lnTo>
                      <a:pt x="221" y="298"/>
                    </a:lnTo>
                    <a:lnTo>
                      <a:pt x="207" y="298"/>
                    </a:lnTo>
                    <a:lnTo>
                      <a:pt x="194" y="285"/>
                    </a:lnTo>
                    <a:lnTo>
                      <a:pt x="180" y="272"/>
                    </a:lnTo>
                    <a:lnTo>
                      <a:pt x="166" y="259"/>
                    </a:lnTo>
                    <a:lnTo>
                      <a:pt x="152" y="246"/>
                    </a:lnTo>
                    <a:lnTo>
                      <a:pt x="138" y="233"/>
                    </a:lnTo>
                    <a:lnTo>
                      <a:pt x="125" y="220"/>
                    </a:lnTo>
                    <a:lnTo>
                      <a:pt x="111" y="207"/>
                    </a:lnTo>
                    <a:lnTo>
                      <a:pt x="97" y="194"/>
                    </a:lnTo>
                    <a:lnTo>
                      <a:pt x="69" y="168"/>
                    </a:lnTo>
                    <a:lnTo>
                      <a:pt x="69" y="155"/>
                    </a:lnTo>
                    <a:lnTo>
                      <a:pt x="55" y="142"/>
                    </a:lnTo>
                    <a:lnTo>
                      <a:pt x="42" y="129"/>
                    </a:lnTo>
                    <a:lnTo>
                      <a:pt x="28" y="116"/>
                    </a:lnTo>
                    <a:lnTo>
                      <a:pt x="14" y="103"/>
                    </a:lnTo>
                    <a:lnTo>
                      <a:pt x="0" y="103"/>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00" name="Freeform 285"/>
              <p:cNvSpPr>
                <a:spLocks/>
              </p:cNvSpPr>
              <p:nvPr/>
            </p:nvSpPr>
            <p:spPr bwMode="auto">
              <a:xfrm>
                <a:off x="12469" y="8430"/>
                <a:ext cx="1147" cy="207"/>
              </a:xfrm>
              <a:custGeom>
                <a:avLst/>
                <a:gdLst>
                  <a:gd name="T0" fmla="*/ 1133 w 1147"/>
                  <a:gd name="T1" fmla="*/ 38 h 207"/>
                  <a:gd name="T2" fmla="*/ 1106 w 1147"/>
                  <a:gd name="T3" fmla="*/ 12 h 207"/>
                  <a:gd name="T4" fmla="*/ 1078 w 1147"/>
                  <a:gd name="T5" fmla="*/ 12 h 207"/>
                  <a:gd name="T6" fmla="*/ 1050 w 1147"/>
                  <a:gd name="T7" fmla="*/ 0 h 207"/>
                  <a:gd name="T8" fmla="*/ 1023 w 1147"/>
                  <a:gd name="T9" fmla="*/ 0 h 207"/>
                  <a:gd name="T10" fmla="*/ 995 w 1147"/>
                  <a:gd name="T11" fmla="*/ 0 h 207"/>
                  <a:gd name="T12" fmla="*/ 967 w 1147"/>
                  <a:gd name="T13" fmla="*/ 12 h 207"/>
                  <a:gd name="T14" fmla="*/ 940 w 1147"/>
                  <a:gd name="T15" fmla="*/ 25 h 207"/>
                  <a:gd name="T16" fmla="*/ 912 w 1147"/>
                  <a:gd name="T17" fmla="*/ 38 h 207"/>
                  <a:gd name="T18" fmla="*/ 885 w 1147"/>
                  <a:gd name="T19" fmla="*/ 51 h 207"/>
                  <a:gd name="T20" fmla="*/ 857 w 1147"/>
                  <a:gd name="T21" fmla="*/ 77 h 207"/>
                  <a:gd name="T22" fmla="*/ 829 w 1147"/>
                  <a:gd name="T23" fmla="*/ 90 h 207"/>
                  <a:gd name="T24" fmla="*/ 802 w 1147"/>
                  <a:gd name="T25" fmla="*/ 116 h 207"/>
                  <a:gd name="T26" fmla="*/ 774 w 1147"/>
                  <a:gd name="T27" fmla="*/ 129 h 207"/>
                  <a:gd name="T28" fmla="*/ 746 w 1147"/>
                  <a:gd name="T29" fmla="*/ 142 h 207"/>
                  <a:gd name="T30" fmla="*/ 719 w 1147"/>
                  <a:gd name="T31" fmla="*/ 168 h 207"/>
                  <a:gd name="T32" fmla="*/ 691 w 1147"/>
                  <a:gd name="T33" fmla="*/ 181 h 207"/>
                  <a:gd name="T34" fmla="*/ 663 w 1147"/>
                  <a:gd name="T35" fmla="*/ 181 h 207"/>
                  <a:gd name="T36" fmla="*/ 636 w 1147"/>
                  <a:gd name="T37" fmla="*/ 194 h 207"/>
                  <a:gd name="T38" fmla="*/ 608 w 1147"/>
                  <a:gd name="T39" fmla="*/ 194 h 207"/>
                  <a:gd name="T40" fmla="*/ 580 w 1147"/>
                  <a:gd name="T41" fmla="*/ 207 h 207"/>
                  <a:gd name="T42" fmla="*/ 553 w 1147"/>
                  <a:gd name="T43" fmla="*/ 207 h 207"/>
                  <a:gd name="T44" fmla="*/ 525 w 1147"/>
                  <a:gd name="T45" fmla="*/ 207 h 207"/>
                  <a:gd name="T46" fmla="*/ 498 w 1147"/>
                  <a:gd name="T47" fmla="*/ 194 h 207"/>
                  <a:gd name="T48" fmla="*/ 470 w 1147"/>
                  <a:gd name="T49" fmla="*/ 194 h 207"/>
                  <a:gd name="T50" fmla="*/ 442 w 1147"/>
                  <a:gd name="T51" fmla="*/ 181 h 207"/>
                  <a:gd name="T52" fmla="*/ 415 w 1147"/>
                  <a:gd name="T53" fmla="*/ 181 h 207"/>
                  <a:gd name="T54" fmla="*/ 387 w 1147"/>
                  <a:gd name="T55" fmla="*/ 168 h 207"/>
                  <a:gd name="T56" fmla="*/ 359 w 1147"/>
                  <a:gd name="T57" fmla="*/ 155 h 207"/>
                  <a:gd name="T58" fmla="*/ 332 w 1147"/>
                  <a:gd name="T59" fmla="*/ 142 h 207"/>
                  <a:gd name="T60" fmla="*/ 304 w 1147"/>
                  <a:gd name="T61" fmla="*/ 129 h 207"/>
                  <a:gd name="T62" fmla="*/ 276 w 1147"/>
                  <a:gd name="T63" fmla="*/ 129 h 207"/>
                  <a:gd name="T64" fmla="*/ 249 w 1147"/>
                  <a:gd name="T65" fmla="*/ 116 h 207"/>
                  <a:gd name="T66" fmla="*/ 221 w 1147"/>
                  <a:gd name="T67" fmla="*/ 103 h 207"/>
                  <a:gd name="T68" fmla="*/ 193 w 1147"/>
                  <a:gd name="T69" fmla="*/ 90 h 207"/>
                  <a:gd name="T70" fmla="*/ 166 w 1147"/>
                  <a:gd name="T71" fmla="*/ 90 h 207"/>
                  <a:gd name="T72" fmla="*/ 138 w 1147"/>
                  <a:gd name="T73" fmla="*/ 77 h 207"/>
                  <a:gd name="T74" fmla="*/ 111 w 1147"/>
                  <a:gd name="T75" fmla="*/ 77 h 207"/>
                  <a:gd name="T76" fmla="*/ 83 w 1147"/>
                  <a:gd name="T77" fmla="*/ 64 h 207"/>
                  <a:gd name="T78" fmla="*/ 55 w 1147"/>
                  <a:gd name="T79" fmla="*/ 64 h 207"/>
                  <a:gd name="T80" fmla="*/ 28 w 1147"/>
                  <a:gd name="T81" fmla="*/ 64 h 207"/>
                  <a:gd name="T82" fmla="*/ 0 w 1147"/>
                  <a:gd name="T83" fmla="*/ 64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47" h="207">
                    <a:moveTo>
                      <a:pt x="1147" y="51"/>
                    </a:moveTo>
                    <a:lnTo>
                      <a:pt x="1133" y="38"/>
                    </a:lnTo>
                    <a:lnTo>
                      <a:pt x="1120" y="25"/>
                    </a:lnTo>
                    <a:lnTo>
                      <a:pt x="1106" y="12"/>
                    </a:lnTo>
                    <a:lnTo>
                      <a:pt x="1092" y="12"/>
                    </a:lnTo>
                    <a:lnTo>
                      <a:pt x="1078" y="12"/>
                    </a:lnTo>
                    <a:lnTo>
                      <a:pt x="1064" y="0"/>
                    </a:lnTo>
                    <a:lnTo>
                      <a:pt x="1050" y="0"/>
                    </a:lnTo>
                    <a:lnTo>
                      <a:pt x="1037" y="0"/>
                    </a:lnTo>
                    <a:lnTo>
                      <a:pt x="1023" y="0"/>
                    </a:lnTo>
                    <a:lnTo>
                      <a:pt x="1009" y="0"/>
                    </a:lnTo>
                    <a:lnTo>
                      <a:pt x="995" y="0"/>
                    </a:lnTo>
                    <a:lnTo>
                      <a:pt x="981" y="12"/>
                    </a:lnTo>
                    <a:lnTo>
                      <a:pt x="967" y="12"/>
                    </a:lnTo>
                    <a:lnTo>
                      <a:pt x="954" y="25"/>
                    </a:lnTo>
                    <a:lnTo>
                      <a:pt x="940" y="25"/>
                    </a:lnTo>
                    <a:lnTo>
                      <a:pt x="926" y="38"/>
                    </a:lnTo>
                    <a:lnTo>
                      <a:pt x="912" y="38"/>
                    </a:lnTo>
                    <a:lnTo>
                      <a:pt x="898" y="51"/>
                    </a:lnTo>
                    <a:lnTo>
                      <a:pt x="885" y="51"/>
                    </a:lnTo>
                    <a:lnTo>
                      <a:pt x="871" y="64"/>
                    </a:lnTo>
                    <a:lnTo>
                      <a:pt x="857" y="77"/>
                    </a:lnTo>
                    <a:lnTo>
                      <a:pt x="843" y="90"/>
                    </a:lnTo>
                    <a:lnTo>
                      <a:pt x="829" y="90"/>
                    </a:lnTo>
                    <a:lnTo>
                      <a:pt x="815" y="103"/>
                    </a:lnTo>
                    <a:lnTo>
                      <a:pt x="802" y="116"/>
                    </a:lnTo>
                    <a:lnTo>
                      <a:pt x="788" y="116"/>
                    </a:lnTo>
                    <a:lnTo>
                      <a:pt x="774" y="129"/>
                    </a:lnTo>
                    <a:lnTo>
                      <a:pt x="760" y="142"/>
                    </a:lnTo>
                    <a:lnTo>
                      <a:pt x="746" y="142"/>
                    </a:lnTo>
                    <a:lnTo>
                      <a:pt x="733" y="155"/>
                    </a:lnTo>
                    <a:lnTo>
                      <a:pt x="719" y="168"/>
                    </a:lnTo>
                    <a:lnTo>
                      <a:pt x="705" y="168"/>
                    </a:lnTo>
                    <a:lnTo>
                      <a:pt x="691" y="181"/>
                    </a:lnTo>
                    <a:lnTo>
                      <a:pt x="677" y="181"/>
                    </a:lnTo>
                    <a:lnTo>
                      <a:pt x="663" y="181"/>
                    </a:lnTo>
                    <a:lnTo>
                      <a:pt x="650" y="194"/>
                    </a:lnTo>
                    <a:lnTo>
                      <a:pt x="636" y="194"/>
                    </a:lnTo>
                    <a:lnTo>
                      <a:pt x="622" y="194"/>
                    </a:lnTo>
                    <a:lnTo>
                      <a:pt x="608" y="194"/>
                    </a:lnTo>
                    <a:lnTo>
                      <a:pt x="594" y="207"/>
                    </a:lnTo>
                    <a:lnTo>
                      <a:pt x="580" y="207"/>
                    </a:lnTo>
                    <a:lnTo>
                      <a:pt x="567" y="207"/>
                    </a:lnTo>
                    <a:lnTo>
                      <a:pt x="553" y="207"/>
                    </a:lnTo>
                    <a:lnTo>
                      <a:pt x="539" y="207"/>
                    </a:lnTo>
                    <a:lnTo>
                      <a:pt x="525" y="207"/>
                    </a:lnTo>
                    <a:lnTo>
                      <a:pt x="511" y="194"/>
                    </a:lnTo>
                    <a:lnTo>
                      <a:pt x="498" y="194"/>
                    </a:lnTo>
                    <a:lnTo>
                      <a:pt x="484" y="194"/>
                    </a:lnTo>
                    <a:lnTo>
                      <a:pt x="470" y="194"/>
                    </a:lnTo>
                    <a:lnTo>
                      <a:pt x="456" y="181"/>
                    </a:lnTo>
                    <a:lnTo>
                      <a:pt x="442" y="181"/>
                    </a:lnTo>
                    <a:lnTo>
                      <a:pt x="428" y="181"/>
                    </a:lnTo>
                    <a:lnTo>
                      <a:pt x="415" y="181"/>
                    </a:lnTo>
                    <a:lnTo>
                      <a:pt x="401" y="168"/>
                    </a:lnTo>
                    <a:lnTo>
                      <a:pt x="387" y="168"/>
                    </a:lnTo>
                    <a:lnTo>
                      <a:pt x="373" y="155"/>
                    </a:lnTo>
                    <a:lnTo>
                      <a:pt x="359" y="155"/>
                    </a:lnTo>
                    <a:lnTo>
                      <a:pt x="346" y="155"/>
                    </a:lnTo>
                    <a:lnTo>
                      <a:pt x="332" y="142"/>
                    </a:lnTo>
                    <a:lnTo>
                      <a:pt x="318" y="142"/>
                    </a:lnTo>
                    <a:lnTo>
                      <a:pt x="304" y="129"/>
                    </a:lnTo>
                    <a:lnTo>
                      <a:pt x="290" y="129"/>
                    </a:lnTo>
                    <a:lnTo>
                      <a:pt x="276" y="129"/>
                    </a:lnTo>
                    <a:lnTo>
                      <a:pt x="263" y="116"/>
                    </a:lnTo>
                    <a:lnTo>
                      <a:pt x="249" y="116"/>
                    </a:lnTo>
                    <a:lnTo>
                      <a:pt x="235" y="103"/>
                    </a:lnTo>
                    <a:lnTo>
                      <a:pt x="221" y="103"/>
                    </a:lnTo>
                    <a:lnTo>
                      <a:pt x="207" y="103"/>
                    </a:lnTo>
                    <a:lnTo>
                      <a:pt x="193" y="90"/>
                    </a:lnTo>
                    <a:lnTo>
                      <a:pt x="180" y="90"/>
                    </a:lnTo>
                    <a:lnTo>
                      <a:pt x="166" y="90"/>
                    </a:lnTo>
                    <a:lnTo>
                      <a:pt x="152" y="77"/>
                    </a:lnTo>
                    <a:lnTo>
                      <a:pt x="138" y="77"/>
                    </a:lnTo>
                    <a:lnTo>
                      <a:pt x="124" y="77"/>
                    </a:lnTo>
                    <a:lnTo>
                      <a:pt x="111" y="77"/>
                    </a:lnTo>
                    <a:lnTo>
                      <a:pt x="97" y="64"/>
                    </a:lnTo>
                    <a:lnTo>
                      <a:pt x="83" y="64"/>
                    </a:lnTo>
                    <a:lnTo>
                      <a:pt x="69" y="64"/>
                    </a:lnTo>
                    <a:lnTo>
                      <a:pt x="55" y="64"/>
                    </a:lnTo>
                    <a:lnTo>
                      <a:pt x="41" y="64"/>
                    </a:lnTo>
                    <a:lnTo>
                      <a:pt x="28" y="64"/>
                    </a:lnTo>
                    <a:lnTo>
                      <a:pt x="14" y="64"/>
                    </a:lnTo>
                    <a:lnTo>
                      <a:pt x="0" y="64"/>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01" name="Freeform 286"/>
              <p:cNvSpPr>
                <a:spLocks/>
              </p:cNvSpPr>
              <p:nvPr/>
            </p:nvSpPr>
            <p:spPr bwMode="auto">
              <a:xfrm>
                <a:off x="16712" y="8546"/>
                <a:ext cx="1755" cy="1"/>
              </a:xfrm>
              <a:custGeom>
                <a:avLst/>
                <a:gdLst>
                  <a:gd name="T0" fmla="*/ 1728 w 1755"/>
                  <a:gd name="T1" fmla="*/ 0 h 1"/>
                  <a:gd name="T2" fmla="*/ 1686 w 1755"/>
                  <a:gd name="T3" fmla="*/ 0 h 1"/>
                  <a:gd name="T4" fmla="*/ 1645 w 1755"/>
                  <a:gd name="T5" fmla="*/ 0 h 1"/>
                  <a:gd name="T6" fmla="*/ 1603 w 1755"/>
                  <a:gd name="T7" fmla="*/ 0 h 1"/>
                  <a:gd name="T8" fmla="*/ 1562 w 1755"/>
                  <a:gd name="T9" fmla="*/ 0 h 1"/>
                  <a:gd name="T10" fmla="*/ 1521 w 1755"/>
                  <a:gd name="T11" fmla="*/ 0 h 1"/>
                  <a:gd name="T12" fmla="*/ 1479 w 1755"/>
                  <a:gd name="T13" fmla="*/ 0 h 1"/>
                  <a:gd name="T14" fmla="*/ 1438 w 1755"/>
                  <a:gd name="T15" fmla="*/ 0 h 1"/>
                  <a:gd name="T16" fmla="*/ 1396 w 1755"/>
                  <a:gd name="T17" fmla="*/ 0 h 1"/>
                  <a:gd name="T18" fmla="*/ 1355 w 1755"/>
                  <a:gd name="T19" fmla="*/ 0 h 1"/>
                  <a:gd name="T20" fmla="*/ 1313 w 1755"/>
                  <a:gd name="T21" fmla="*/ 0 h 1"/>
                  <a:gd name="T22" fmla="*/ 1272 w 1755"/>
                  <a:gd name="T23" fmla="*/ 0 h 1"/>
                  <a:gd name="T24" fmla="*/ 1230 w 1755"/>
                  <a:gd name="T25" fmla="*/ 0 h 1"/>
                  <a:gd name="T26" fmla="*/ 1189 w 1755"/>
                  <a:gd name="T27" fmla="*/ 0 h 1"/>
                  <a:gd name="T28" fmla="*/ 1147 w 1755"/>
                  <a:gd name="T29" fmla="*/ 0 h 1"/>
                  <a:gd name="T30" fmla="*/ 1106 w 1755"/>
                  <a:gd name="T31" fmla="*/ 0 h 1"/>
                  <a:gd name="T32" fmla="*/ 1064 w 1755"/>
                  <a:gd name="T33" fmla="*/ 0 h 1"/>
                  <a:gd name="T34" fmla="*/ 1023 w 1755"/>
                  <a:gd name="T35" fmla="*/ 0 h 1"/>
                  <a:gd name="T36" fmla="*/ 981 w 1755"/>
                  <a:gd name="T37" fmla="*/ 0 h 1"/>
                  <a:gd name="T38" fmla="*/ 940 w 1755"/>
                  <a:gd name="T39" fmla="*/ 0 h 1"/>
                  <a:gd name="T40" fmla="*/ 899 w 1755"/>
                  <a:gd name="T41" fmla="*/ 0 h 1"/>
                  <a:gd name="T42" fmla="*/ 857 w 1755"/>
                  <a:gd name="T43" fmla="*/ 0 h 1"/>
                  <a:gd name="T44" fmla="*/ 816 w 1755"/>
                  <a:gd name="T45" fmla="*/ 0 h 1"/>
                  <a:gd name="T46" fmla="*/ 774 w 1755"/>
                  <a:gd name="T47" fmla="*/ 0 h 1"/>
                  <a:gd name="T48" fmla="*/ 733 w 1755"/>
                  <a:gd name="T49" fmla="*/ 0 h 1"/>
                  <a:gd name="T50" fmla="*/ 691 w 1755"/>
                  <a:gd name="T51" fmla="*/ 0 h 1"/>
                  <a:gd name="T52" fmla="*/ 650 w 1755"/>
                  <a:gd name="T53" fmla="*/ 0 h 1"/>
                  <a:gd name="T54" fmla="*/ 608 w 1755"/>
                  <a:gd name="T55" fmla="*/ 0 h 1"/>
                  <a:gd name="T56" fmla="*/ 567 w 1755"/>
                  <a:gd name="T57" fmla="*/ 0 h 1"/>
                  <a:gd name="T58" fmla="*/ 525 w 1755"/>
                  <a:gd name="T59" fmla="*/ 0 h 1"/>
                  <a:gd name="T60" fmla="*/ 484 w 1755"/>
                  <a:gd name="T61" fmla="*/ 0 h 1"/>
                  <a:gd name="T62" fmla="*/ 442 w 1755"/>
                  <a:gd name="T63" fmla="*/ 0 h 1"/>
                  <a:gd name="T64" fmla="*/ 401 w 1755"/>
                  <a:gd name="T65" fmla="*/ 0 h 1"/>
                  <a:gd name="T66" fmla="*/ 360 w 1755"/>
                  <a:gd name="T67" fmla="*/ 0 h 1"/>
                  <a:gd name="T68" fmla="*/ 318 w 1755"/>
                  <a:gd name="T69" fmla="*/ 0 h 1"/>
                  <a:gd name="T70" fmla="*/ 277 w 1755"/>
                  <a:gd name="T71" fmla="*/ 0 h 1"/>
                  <a:gd name="T72" fmla="*/ 235 w 1755"/>
                  <a:gd name="T73" fmla="*/ 0 h 1"/>
                  <a:gd name="T74" fmla="*/ 194 w 1755"/>
                  <a:gd name="T75" fmla="*/ 0 h 1"/>
                  <a:gd name="T76" fmla="*/ 152 w 1755"/>
                  <a:gd name="T77" fmla="*/ 0 h 1"/>
                  <a:gd name="T78" fmla="*/ 111 w 1755"/>
                  <a:gd name="T79" fmla="*/ 0 h 1"/>
                  <a:gd name="T80" fmla="*/ 69 w 1755"/>
                  <a:gd name="T81" fmla="*/ 0 h 1"/>
                  <a:gd name="T82" fmla="*/ 28 w 1755"/>
                  <a:gd name="T83" fmla="*/ 0 h 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
                    <a:moveTo>
                      <a:pt x="1755" y="0"/>
                    </a:moveTo>
                    <a:lnTo>
                      <a:pt x="1742" y="0"/>
                    </a:lnTo>
                    <a:lnTo>
                      <a:pt x="1728" y="0"/>
                    </a:lnTo>
                    <a:lnTo>
                      <a:pt x="1714" y="0"/>
                    </a:lnTo>
                    <a:lnTo>
                      <a:pt x="1700" y="0"/>
                    </a:lnTo>
                    <a:lnTo>
                      <a:pt x="1686" y="0"/>
                    </a:lnTo>
                    <a:lnTo>
                      <a:pt x="1673" y="0"/>
                    </a:lnTo>
                    <a:lnTo>
                      <a:pt x="1659" y="0"/>
                    </a:lnTo>
                    <a:lnTo>
                      <a:pt x="1645" y="0"/>
                    </a:lnTo>
                    <a:lnTo>
                      <a:pt x="1631" y="0"/>
                    </a:lnTo>
                    <a:lnTo>
                      <a:pt x="1617" y="0"/>
                    </a:lnTo>
                    <a:lnTo>
                      <a:pt x="1603" y="0"/>
                    </a:lnTo>
                    <a:lnTo>
                      <a:pt x="1590" y="0"/>
                    </a:lnTo>
                    <a:lnTo>
                      <a:pt x="1576" y="0"/>
                    </a:lnTo>
                    <a:lnTo>
                      <a:pt x="1562" y="0"/>
                    </a:lnTo>
                    <a:lnTo>
                      <a:pt x="1548" y="0"/>
                    </a:lnTo>
                    <a:lnTo>
                      <a:pt x="1534" y="0"/>
                    </a:lnTo>
                    <a:lnTo>
                      <a:pt x="1521" y="0"/>
                    </a:lnTo>
                    <a:lnTo>
                      <a:pt x="1507" y="0"/>
                    </a:lnTo>
                    <a:lnTo>
                      <a:pt x="1493" y="0"/>
                    </a:lnTo>
                    <a:lnTo>
                      <a:pt x="1479" y="0"/>
                    </a:lnTo>
                    <a:lnTo>
                      <a:pt x="1465" y="0"/>
                    </a:lnTo>
                    <a:lnTo>
                      <a:pt x="1451" y="0"/>
                    </a:lnTo>
                    <a:lnTo>
                      <a:pt x="1438" y="0"/>
                    </a:lnTo>
                    <a:lnTo>
                      <a:pt x="1424" y="0"/>
                    </a:lnTo>
                    <a:lnTo>
                      <a:pt x="1410" y="0"/>
                    </a:lnTo>
                    <a:lnTo>
                      <a:pt x="1396" y="0"/>
                    </a:lnTo>
                    <a:lnTo>
                      <a:pt x="1382" y="0"/>
                    </a:lnTo>
                    <a:lnTo>
                      <a:pt x="1368" y="0"/>
                    </a:lnTo>
                    <a:lnTo>
                      <a:pt x="1355" y="0"/>
                    </a:lnTo>
                    <a:lnTo>
                      <a:pt x="1341" y="0"/>
                    </a:lnTo>
                    <a:lnTo>
                      <a:pt x="1327" y="0"/>
                    </a:lnTo>
                    <a:lnTo>
                      <a:pt x="1313" y="0"/>
                    </a:lnTo>
                    <a:lnTo>
                      <a:pt x="1299" y="0"/>
                    </a:lnTo>
                    <a:lnTo>
                      <a:pt x="1286" y="0"/>
                    </a:lnTo>
                    <a:lnTo>
                      <a:pt x="1272" y="0"/>
                    </a:lnTo>
                    <a:lnTo>
                      <a:pt x="1258" y="0"/>
                    </a:lnTo>
                    <a:lnTo>
                      <a:pt x="1244" y="0"/>
                    </a:lnTo>
                    <a:lnTo>
                      <a:pt x="1230" y="0"/>
                    </a:lnTo>
                    <a:lnTo>
                      <a:pt x="1216" y="0"/>
                    </a:lnTo>
                    <a:lnTo>
                      <a:pt x="1203" y="0"/>
                    </a:lnTo>
                    <a:lnTo>
                      <a:pt x="1189" y="0"/>
                    </a:lnTo>
                    <a:lnTo>
                      <a:pt x="1175" y="0"/>
                    </a:lnTo>
                    <a:lnTo>
                      <a:pt x="1161" y="0"/>
                    </a:lnTo>
                    <a:lnTo>
                      <a:pt x="1147" y="0"/>
                    </a:lnTo>
                    <a:lnTo>
                      <a:pt x="1134" y="0"/>
                    </a:lnTo>
                    <a:lnTo>
                      <a:pt x="1120" y="0"/>
                    </a:lnTo>
                    <a:lnTo>
                      <a:pt x="1106" y="0"/>
                    </a:lnTo>
                    <a:lnTo>
                      <a:pt x="1092" y="0"/>
                    </a:lnTo>
                    <a:lnTo>
                      <a:pt x="1078" y="0"/>
                    </a:lnTo>
                    <a:lnTo>
                      <a:pt x="1064" y="0"/>
                    </a:lnTo>
                    <a:lnTo>
                      <a:pt x="1051" y="0"/>
                    </a:lnTo>
                    <a:lnTo>
                      <a:pt x="1037" y="0"/>
                    </a:lnTo>
                    <a:lnTo>
                      <a:pt x="1023" y="0"/>
                    </a:lnTo>
                    <a:lnTo>
                      <a:pt x="1009" y="0"/>
                    </a:lnTo>
                    <a:lnTo>
                      <a:pt x="995" y="0"/>
                    </a:lnTo>
                    <a:lnTo>
                      <a:pt x="981" y="0"/>
                    </a:lnTo>
                    <a:lnTo>
                      <a:pt x="968" y="0"/>
                    </a:lnTo>
                    <a:lnTo>
                      <a:pt x="954" y="0"/>
                    </a:lnTo>
                    <a:lnTo>
                      <a:pt x="940" y="0"/>
                    </a:lnTo>
                    <a:lnTo>
                      <a:pt x="926" y="0"/>
                    </a:lnTo>
                    <a:lnTo>
                      <a:pt x="912" y="0"/>
                    </a:lnTo>
                    <a:lnTo>
                      <a:pt x="899" y="0"/>
                    </a:lnTo>
                    <a:lnTo>
                      <a:pt x="885" y="0"/>
                    </a:lnTo>
                    <a:lnTo>
                      <a:pt x="871" y="0"/>
                    </a:lnTo>
                    <a:lnTo>
                      <a:pt x="857" y="0"/>
                    </a:lnTo>
                    <a:lnTo>
                      <a:pt x="843" y="0"/>
                    </a:lnTo>
                    <a:lnTo>
                      <a:pt x="829" y="0"/>
                    </a:lnTo>
                    <a:lnTo>
                      <a:pt x="816" y="0"/>
                    </a:lnTo>
                    <a:lnTo>
                      <a:pt x="802" y="0"/>
                    </a:lnTo>
                    <a:lnTo>
                      <a:pt x="788" y="0"/>
                    </a:lnTo>
                    <a:lnTo>
                      <a:pt x="774" y="0"/>
                    </a:lnTo>
                    <a:lnTo>
                      <a:pt x="760" y="0"/>
                    </a:lnTo>
                    <a:lnTo>
                      <a:pt x="747" y="0"/>
                    </a:lnTo>
                    <a:lnTo>
                      <a:pt x="733" y="0"/>
                    </a:lnTo>
                    <a:lnTo>
                      <a:pt x="719" y="0"/>
                    </a:lnTo>
                    <a:lnTo>
                      <a:pt x="705" y="0"/>
                    </a:lnTo>
                    <a:lnTo>
                      <a:pt x="691" y="0"/>
                    </a:lnTo>
                    <a:lnTo>
                      <a:pt x="677" y="0"/>
                    </a:lnTo>
                    <a:lnTo>
                      <a:pt x="664" y="0"/>
                    </a:lnTo>
                    <a:lnTo>
                      <a:pt x="650" y="0"/>
                    </a:lnTo>
                    <a:lnTo>
                      <a:pt x="636" y="0"/>
                    </a:lnTo>
                    <a:lnTo>
                      <a:pt x="622" y="0"/>
                    </a:lnTo>
                    <a:lnTo>
                      <a:pt x="608" y="0"/>
                    </a:lnTo>
                    <a:lnTo>
                      <a:pt x="594" y="0"/>
                    </a:lnTo>
                    <a:lnTo>
                      <a:pt x="581" y="0"/>
                    </a:lnTo>
                    <a:lnTo>
                      <a:pt x="567" y="0"/>
                    </a:lnTo>
                    <a:lnTo>
                      <a:pt x="553" y="0"/>
                    </a:lnTo>
                    <a:lnTo>
                      <a:pt x="539" y="0"/>
                    </a:lnTo>
                    <a:lnTo>
                      <a:pt x="525" y="0"/>
                    </a:lnTo>
                    <a:lnTo>
                      <a:pt x="512" y="0"/>
                    </a:lnTo>
                    <a:lnTo>
                      <a:pt x="498" y="0"/>
                    </a:lnTo>
                    <a:lnTo>
                      <a:pt x="484" y="0"/>
                    </a:lnTo>
                    <a:lnTo>
                      <a:pt x="470" y="0"/>
                    </a:lnTo>
                    <a:lnTo>
                      <a:pt x="456" y="0"/>
                    </a:lnTo>
                    <a:lnTo>
                      <a:pt x="442" y="0"/>
                    </a:lnTo>
                    <a:lnTo>
                      <a:pt x="429" y="0"/>
                    </a:lnTo>
                    <a:lnTo>
                      <a:pt x="415" y="0"/>
                    </a:lnTo>
                    <a:lnTo>
                      <a:pt x="401" y="0"/>
                    </a:lnTo>
                    <a:lnTo>
                      <a:pt x="387" y="0"/>
                    </a:lnTo>
                    <a:lnTo>
                      <a:pt x="373" y="0"/>
                    </a:lnTo>
                    <a:lnTo>
                      <a:pt x="360" y="0"/>
                    </a:lnTo>
                    <a:lnTo>
                      <a:pt x="346" y="0"/>
                    </a:lnTo>
                    <a:lnTo>
                      <a:pt x="332" y="0"/>
                    </a:lnTo>
                    <a:lnTo>
                      <a:pt x="318" y="0"/>
                    </a:lnTo>
                    <a:lnTo>
                      <a:pt x="304" y="0"/>
                    </a:lnTo>
                    <a:lnTo>
                      <a:pt x="290" y="0"/>
                    </a:lnTo>
                    <a:lnTo>
                      <a:pt x="277" y="0"/>
                    </a:lnTo>
                    <a:lnTo>
                      <a:pt x="263" y="0"/>
                    </a:lnTo>
                    <a:lnTo>
                      <a:pt x="249" y="0"/>
                    </a:lnTo>
                    <a:lnTo>
                      <a:pt x="235" y="0"/>
                    </a:lnTo>
                    <a:lnTo>
                      <a:pt x="221" y="0"/>
                    </a:lnTo>
                    <a:lnTo>
                      <a:pt x="207" y="0"/>
                    </a:lnTo>
                    <a:lnTo>
                      <a:pt x="194" y="0"/>
                    </a:lnTo>
                    <a:lnTo>
                      <a:pt x="180" y="0"/>
                    </a:lnTo>
                    <a:lnTo>
                      <a:pt x="166" y="0"/>
                    </a:lnTo>
                    <a:lnTo>
                      <a:pt x="152" y="0"/>
                    </a:lnTo>
                    <a:lnTo>
                      <a:pt x="138" y="0"/>
                    </a:lnTo>
                    <a:lnTo>
                      <a:pt x="125" y="0"/>
                    </a:lnTo>
                    <a:lnTo>
                      <a:pt x="111" y="0"/>
                    </a:lnTo>
                    <a:lnTo>
                      <a:pt x="97" y="0"/>
                    </a:lnTo>
                    <a:lnTo>
                      <a:pt x="83" y="0"/>
                    </a:lnTo>
                    <a:lnTo>
                      <a:pt x="69" y="0"/>
                    </a:lnTo>
                    <a:lnTo>
                      <a:pt x="55" y="0"/>
                    </a:lnTo>
                    <a:lnTo>
                      <a:pt x="42" y="0"/>
                    </a:lnTo>
                    <a:lnTo>
                      <a:pt x="28" y="0"/>
                    </a:lnTo>
                    <a:lnTo>
                      <a:pt x="14" y="0"/>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02" name="Freeform 287"/>
              <p:cNvSpPr>
                <a:spLocks/>
              </p:cNvSpPr>
              <p:nvPr/>
            </p:nvSpPr>
            <p:spPr bwMode="auto">
              <a:xfrm>
                <a:off x="14957" y="8546"/>
                <a:ext cx="1755" cy="130"/>
              </a:xfrm>
              <a:custGeom>
                <a:avLst/>
                <a:gdLst>
                  <a:gd name="T0" fmla="*/ 1728 w 1755"/>
                  <a:gd name="T1" fmla="*/ 0 h 130"/>
                  <a:gd name="T2" fmla="*/ 1686 w 1755"/>
                  <a:gd name="T3" fmla="*/ 0 h 130"/>
                  <a:gd name="T4" fmla="*/ 1645 w 1755"/>
                  <a:gd name="T5" fmla="*/ 0 h 130"/>
                  <a:gd name="T6" fmla="*/ 1603 w 1755"/>
                  <a:gd name="T7" fmla="*/ 0 h 130"/>
                  <a:gd name="T8" fmla="*/ 1562 w 1755"/>
                  <a:gd name="T9" fmla="*/ 0 h 130"/>
                  <a:gd name="T10" fmla="*/ 1520 w 1755"/>
                  <a:gd name="T11" fmla="*/ 0 h 130"/>
                  <a:gd name="T12" fmla="*/ 1479 w 1755"/>
                  <a:gd name="T13" fmla="*/ 0 h 130"/>
                  <a:gd name="T14" fmla="*/ 1437 w 1755"/>
                  <a:gd name="T15" fmla="*/ 0 h 130"/>
                  <a:gd name="T16" fmla="*/ 1396 w 1755"/>
                  <a:gd name="T17" fmla="*/ 0 h 130"/>
                  <a:gd name="T18" fmla="*/ 1354 w 1755"/>
                  <a:gd name="T19" fmla="*/ 0 h 130"/>
                  <a:gd name="T20" fmla="*/ 1313 w 1755"/>
                  <a:gd name="T21" fmla="*/ 0 h 130"/>
                  <a:gd name="T22" fmla="*/ 1271 w 1755"/>
                  <a:gd name="T23" fmla="*/ 0 h 130"/>
                  <a:gd name="T24" fmla="*/ 1230 w 1755"/>
                  <a:gd name="T25" fmla="*/ 0 h 130"/>
                  <a:gd name="T26" fmla="*/ 1188 w 1755"/>
                  <a:gd name="T27" fmla="*/ 0 h 130"/>
                  <a:gd name="T28" fmla="*/ 1147 w 1755"/>
                  <a:gd name="T29" fmla="*/ 0 h 130"/>
                  <a:gd name="T30" fmla="*/ 1106 w 1755"/>
                  <a:gd name="T31" fmla="*/ 0 h 130"/>
                  <a:gd name="T32" fmla="*/ 1064 w 1755"/>
                  <a:gd name="T33" fmla="*/ 0 h 130"/>
                  <a:gd name="T34" fmla="*/ 1023 w 1755"/>
                  <a:gd name="T35" fmla="*/ 0 h 130"/>
                  <a:gd name="T36" fmla="*/ 981 w 1755"/>
                  <a:gd name="T37" fmla="*/ 0 h 130"/>
                  <a:gd name="T38" fmla="*/ 940 w 1755"/>
                  <a:gd name="T39" fmla="*/ 0 h 130"/>
                  <a:gd name="T40" fmla="*/ 898 w 1755"/>
                  <a:gd name="T41" fmla="*/ 0 h 130"/>
                  <a:gd name="T42" fmla="*/ 857 w 1755"/>
                  <a:gd name="T43" fmla="*/ 0 h 130"/>
                  <a:gd name="T44" fmla="*/ 815 w 1755"/>
                  <a:gd name="T45" fmla="*/ 0 h 130"/>
                  <a:gd name="T46" fmla="*/ 774 w 1755"/>
                  <a:gd name="T47" fmla="*/ 0 h 130"/>
                  <a:gd name="T48" fmla="*/ 732 w 1755"/>
                  <a:gd name="T49" fmla="*/ 0 h 130"/>
                  <a:gd name="T50" fmla="*/ 691 w 1755"/>
                  <a:gd name="T51" fmla="*/ 0 h 130"/>
                  <a:gd name="T52" fmla="*/ 649 w 1755"/>
                  <a:gd name="T53" fmla="*/ 0 h 130"/>
                  <a:gd name="T54" fmla="*/ 608 w 1755"/>
                  <a:gd name="T55" fmla="*/ 0 h 130"/>
                  <a:gd name="T56" fmla="*/ 567 w 1755"/>
                  <a:gd name="T57" fmla="*/ 0 h 130"/>
                  <a:gd name="T58" fmla="*/ 525 w 1755"/>
                  <a:gd name="T59" fmla="*/ 0 h 130"/>
                  <a:gd name="T60" fmla="*/ 484 w 1755"/>
                  <a:gd name="T61" fmla="*/ 0 h 130"/>
                  <a:gd name="T62" fmla="*/ 442 w 1755"/>
                  <a:gd name="T63" fmla="*/ 0 h 130"/>
                  <a:gd name="T64" fmla="*/ 401 w 1755"/>
                  <a:gd name="T65" fmla="*/ 13 h 130"/>
                  <a:gd name="T66" fmla="*/ 359 w 1755"/>
                  <a:gd name="T67" fmla="*/ 13 h 130"/>
                  <a:gd name="T68" fmla="*/ 318 w 1755"/>
                  <a:gd name="T69" fmla="*/ 26 h 130"/>
                  <a:gd name="T70" fmla="*/ 276 w 1755"/>
                  <a:gd name="T71" fmla="*/ 39 h 130"/>
                  <a:gd name="T72" fmla="*/ 235 w 1755"/>
                  <a:gd name="T73" fmla="*/ 52 h 130"/>
                  <a:gd name="T74" fmla="*/ 193 w 1755"/>
                  <a:gd name="T75" fmla="*/ 65 h 130"/>
                  <a:gd name="T76" fmla="*/ 152 w 1755"/>
                  <a:gd name="T77" fmla="*/ 78 h 130"/>
                  <a:gd name="T78" fmla="*/ 110 w 1755"/>
                  <a:gd name="T79" fmla="*/ 91 h 130"/>
                  <a:gd name="T80" fmla="*/ 69 w 1755"/>
                  <a:gd name="T81" fmla="*/ 104 h 130"/>
                  <a:gd name="T82" fmla="*/ 27 w 1755"/>
                  <a:gd name="T83" fmla="*/ 117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30">
                    <a:moveTo>
                      <a:pt x="1755" y="0"/>
                    </a:moveTo>
                    <a:lnTo>
                      <a:pt x="1741" y="0"/>
                    </a:lnTo>
                    <a:lnTo>
                      <a:pt x="1728" y="0"/>
                    </a:lnTo>
                    <a:lnTo>
                      <a:pt x="1714" y="0"/>
                    </a:lnTo>
                    <a:lnTo>
                      <a:pt x="1700" y="0"/>
                    </a:lnTo>
                    <a:lnTo>
                      <a:pt x="1686" y="0"/>
                    </a:lnTo>
                    <a:lnTo>
                      <a:pt x="1672" y="0"/>
                    </a:lnTo>
                    <a:lnTo>
                      <a:pt x="1658" y="0"/>
                    </a:lnTo>
                    <a:lnTo>
                      <a:pt x="1645" y="0"/>
                    </a:lnTo>
                    <a:lnTo>
                      <a:pt x="1631" y="0"/>
                    </a:lnTo>
                    <a:lnTo>
                      <a:pt x="1617" y="0"/>
                    </a:lnTo>
                    <a:lnTo>
                      <a:pt x="1603" y="0"/>
                    </a:lnTo>
                    <a:lnTo>
                      <a:pt x="1589" y="0"/>
                    </a:lnTo>
                    <a:lnTo>
                      <a:pt x="1575" y="0"/>
                    </a:lnTo>
                    <a:lnTo>
                      <a:pt x="1562" y="0"/>
                    </a:lnTo>
                    <a:lnTo>
                      <a:pt x="1548" y="0"/>
                    </a:lnTo>
                    <a:lnTo>
                      <a:pt x="1534" y="0"/>
                    </a:lnTo>
                    <a:lnTo>
                      <a:pt x="1520" y="0"/>
                    </a:lnTo>
                    <a:lnTo>
                      <a:pt x="1506" y="0"/>
                    </a:lnTo>
                    <a:lnTo>
                      <a:pt x="1493" y="0"/>
                    </a:lnTo>
                    <a:lnTo>
                      <a:pt x="1479" y="0"/>
                    </a:lnTo>
                    <a:lnTo>
                      <a:pt x="1465" y="0"/>
                    </a:lnTo>
                    <a:lnTo>
                      <a:pt x="1451" y="0"/>
                    </a:lnTo>
                    <a:lnTo>
                      <a:pt x="1437" y="0"/>
                    </a:lnTo>
                    <a:lnTo>
                      <a:pt x="1423" y="0"/>
                    </a:lnTo>
                    <a:lnTo>
                      <a:pt x="1410" y="0"/>
                    </a:lnTo>
                    <a:lnTo>
                      <a:pt x="1396" y="0"/>
                    </a:lnTo>
                    <a:lnTo>
                      <a:pt x="1382" y="0"/>
                    </a:lnTo>
                    <a:lnTo>
                      <a:pt x="1368" y="0"/>
                    </a:lnTo>
                    <a:lnTo>
                      <a:pt x="1354" y="0"/>
                    </a:lnTo>
                    <a:lnTo>
                      <a:pt x="1341" y="0"/>
                    </a:lnTo>
                    <a:lnTo>
                      <a:pt x="1327" y="0"/>
                    </a:lnTo>
                    <a:lnTo>
                      <a:pt x="1313" y="0"/>
                    </a:lnTo>
                    <a:lnTo>
                      <a:pt x="1299" y="0"/>
                    </a:lnTo>
                    <a:lnTo>
                      <a:pt x="1285" y="0"/>
                    </a:lnTo>
                    <a:lnTo>
                      <a:pt x="1271" y="0"/>
                    </a:lnTo>
                    <a:lnTo>
                      <a:pt x="1258" y="0"/>
                    </a:lnTo>
                    <a:lnTo>
                      <a:pt x="1244" y="0"/>
                    </a:lnTo>
                    <a:lnTo>
                      <a:pt x="1230" y="0"/>
                    </a:lnTo>
                    <a:lnTo>
                      <a:pt x="1216" y="0"/>
                    </a:lnTo>
                    <a:lnTo>
                      <a:pt x="1202" y="0"/>
                    </a:lnTo>
                    <a:lnTo>
                      <a:pt x="1188" y="0"/>
                    </a:lnTo>
                    <a:lnTo>
                      <a:pt x="1175" y="0"/>
                    </a:lnTo>
                    <a:lnTo>
                      <a:pt x="1161" y="0"/>
                    </a:lnTo>
                    <a:lnTo>
                      <a:pt x="1147" y="0"/>
                    </a:lnTo>
                    <a:lnTo>
                      <a:pt x="1133" y="0"/>
                    </a:lnTo>
                    <a:lnTo>
                      <a:pt x="1119" y="0"/>
                    </a:lnTo>
                    <a:lnTo>
                      <a:pt x="1106" y="0"/>
                    </a:lnTo>
                    <a:lnTo>
                      <a:pt x="1092" y="0"/>
                    </a:lnTo>
                    <a:lnTo>
                      <a:pt x="1078" y="0"/>
                    </a:lnTo>
                    <a:lnTo>
                      <a:pt x="1064" y="0"/>
                    </a:lnTo>
                    <a:lnTo>
                      <a:pt x="1050" y="0"/>
                    </a:lnTo>
                    <a:lnTo>
                      <a:pt x="1036" y="0"/>
                    </a:lnTo>
                    <a:lnTo>
                      <a:pt x="1023" y="0"/>
                    </a:lnTo>
                    <a:lnTo>
                      <a:pt x="1009" y="0"/>
                    </a:lnTo>
                    <a:lnTo>
                      <a:pt x="995" y="0"/>
                    </a:lnTo>
                    <a:lnTo>
                      <a:pt x="981" y="0"/>
                    </a:lnTo>
                    <a:lnTo>
                      <a:pt x="967" y="0"/>
                    </a:lnTo>
                    <a:lnTo>
                      <a:pt x="954" y="0"/>
                    </a:lnTo>
                    <a:lnTo>
                      <a:pt x="940" y="0"/>
                    </a:lnTo>
                    <a:lnTo>
                      <a:pt x="926" y="0"/>
                    </a:lnTo>
                    <a:lnTo>
                      <a:pt x="912" y="0"/>
                    </a:lnTo>
                    <a:lnTo>
                      <a:pt x="898" y="0"/>
                    </a:lnTo>
                    <a:lnTo>
                      <a:pt x="884" y="0"/>
                    </a:lnTo>
                    <a:lnTo>
                      <a:pt x="871" y="0"/>
                    </a:lnTo>
                    <a:lnTo>
                      <a:pt x="857" y="0"/>
                    </a:lnTo>
                    <a:lnTo>
                      <a:pt x="843" y="0"/>
                    </a:lnTo>
                    <a:lnTo>
                      <a:pt x="829" y="0"/>
                    </a:lnTo>
                    <a:lnTo>
                      <a:pt x="815" y="0"/>
                    </a:lnTo>
                    <a:lnTo>
                      <a:pt x="801" y="0"/>
                    </a:lnTo>
                    <a:lnTo>
                      <a:pt x="788" y="0"/>
                    </a:lnTo>
                    <a:lnTo>
                      <a:pt x="774" y="0"/>
                    </a:lnTo>
                    <a:lnTo>
                      <a:pt x="760" y="0"/>
                    </a:lnTo>
                    <a:lnTo>
                      <a:pt x="746" y="0"/>
                    </a:lnTo>
                    <a:lnTo>
                      <a:pt x="732" y="0"/>
                    </a:lnTo>
                    <a:lnTo>
                      <a:pt x="719" y="0"/>
                    </a:lnTo>
                    <a:lnTo>
                      <a:pt x="705" y="0"/>
                    </a:lnTo>
                    <a:lnTo>
                      <a:pt x="691" y="0"/>
                    </a:lnTo>
                    <a:lnTo>
                      <a:pt x="677" y="0"/>
                    </a:lnTo>
                    <a:lnTo>
                      <a:pt x="663" y="0"/>
                    </a:lnTo>
                    <a:lnTo>
                      <a:pt x="649" y="0"/>
                    </a:lnTo>
                    <a:lnTo>
                      <a:pt x="636" y="0"/>
                    </a:lnTo>
                    <a:lnTo>
                      <a:pt x="622" y="0"/>
                    </a:lnTo>
                    <a:lnTo>
                      <a:pt x="608" y="0"/>
                    </a:lnTo>
                    <a:lnTo>
                      <a:pt x="594" y="0"/>
                    </a:lnTo>
                    <a:lnTo>
                      <a:pt x="580" y="0"/>
                    </a:lnTo>
                    <a:lnTo>
                      <a:pt x="567" y="0"/>
                    </a:lnTo>
                    <a:lnTo>
                      <a:pt x="553" y="0"/>
                    </a:lnTo>
                    <a:lnTo>
                      <a:pt x="539" y="0"/>
                    </a:lnTo>
                    <a:lnTo>
                      <a:pt x="525" y="0"/>
                    </a:lnTo>
                    <a:lnTo>
                      <a:pt x="511" y="0"/>
                    </a:lnTo>
                    <a:lnTo>
                      <a:pt x="497" y="0"/>
                    </a:lnTo>
                    <a:lnTo>
                      <a:pt x="484" y="0"/>
                    </a:lnTo>
                    <a:lnTo>
                      <a:pt x="470" y="0"/>
                    </a:lnTo>
                    <a:lnTo>
                      <a:pt x="456" y="0"/>
                    </a:lnTo>
                    <a:lnTo>
                      <a:pt x="442" y="0"/>
                    </a:lnTo>
                    <a:lnTo>
                      <a:pt x="428" y="0"/>
                    </a:lnTo>
                    <a:lnTo>
                      <a:pt x="414" y="13"/>
                    </a:lnTo>
                    <a:lnTo>
                      <a:pt x="401" y="13"/>
                    </a:lnTo>
                    <a:lnTo>
                      <a:pt x="387" y="13"/>
                    </a:lnTo>
                    <a:lnTo>
                      <a:pt x="373" y="13"/>
                    </a:lnTo>
                    <a:lnTo>
                      <a:pt x="359" y="13"/>
                    </a:lnTo>
                    <a:lnTo>
                      <a:pt x="345" y="13"/>
                    </a:lnTo>
                    <a:lnTo>
                      <a:pt x="332" y="26"/>
                    </a:lnTo>
                    <a:lnTo>
                      <a:pt x="318" y="26"/>
                    </a:lnTo>
                    <a:lnTo>
                      <a:pt x="304" y="26"/>
                    </a:lnTo>
                    <a:lnTo>
                      <a:pt x="290" y="39"/>
                    </a:lnTo>
                    <a:lnTo>
                      <a:pt x="276" y="39"/>
                    </a:lnTo>
                    <a:lnTo>
                      <a:pt x="262" y="39"/>
                    </a:lnTo>
                    <a:lnTo>
                      <a:pt x="249" y="52"/>
                    </a:lnTo>
                    <a:lnTo>
                      <a:pt x="235" y="52"/>
                    </a:lnTo>
                    <a:lnTo>
                      <a:pt x="221" y="52"/>
                    </a:lnTo>
                    <a:lnTo>
                      <a:pt x="207" y="65"/>
                    </a:lnTo>
                    <a:lnTo>
                      <a:pt x="193" y="65"/>
                    </a:lnTo>
                    <a:lnTo>
                      <a:pt x="180" y="65"/>
                    </a:lnTo>
                    <a:lnTo>
                      <a:pt x="166" y="78"/>
                    </a:lnTo>
                    <a:lnTo>
                      <a:pt x="152" y="78"/>
                    </a:lnTo>
                    <a:lnTo>
                      <a:pt x="138" y="78"/>
                    </a:lnTo>
                    <a:lnTo>
                      <a:pt x="124" y="91"/>
                    </a:lnTo>
                    <a:lnTo>
                      <a:pt x="110" y="91"/>
                    </a:lnTo>
                    <a:lnTo>
                      <a:pt x="97" y="91"/>
                    </a:lnTo>
                    <a:lnTo>
                      <a:pt x="83" y="104"/>
                    </a:lnTo>
                    <a:lnTo>
                      <a:pt x="69" y="104"/>
                    </a:lnTo>
                    <a:lnTo>
                      <a:pt x="55" y="117"/>
                    </a:lnTo>
                    <a:lnTo>
                      <a:pt x="41" y="117"/>
                    </a:lnTo>
                    <a:lnTo>
                      <a:pt x="27" y="117"/>
                    </a:lnTo>
                    <a:lnTo>
                      <a:pt x="14" y="117"/>
                    </a:lnTo>
                    <a:lnTo>
                      <a:pt x="0" y="13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03" name="Freeform 288"/>
              <p:cNvSpPr>
                <a:spLocks/>
              </p:cNvSpPr>
              <p:nvPr/>
            </p:nvSpPr>
            <p:spPr bwMode="auto">
              <a:xfrm>
                <a:off x="13202" y="8637"/>
                <a:ext cx="1755" cy="90"/>
              </a:xfrm>
              <a:custGeom>
                <a:avLst/>
                <a:gdLst>
                  <a:gd name="T0" fmla="*/ 1727 w 1755"/>
                  <a:gd name="T1" fmla="*/ 39 h 90"/>
                  <a:gd name="T2" fmla="*/ 1686 w 1755"/>
                  <a:gd name="T3" fmla="*/ 52 h 90"/>
                  <a:gd name="T4" fmla="*/ 1644 w 1755"/>
                  <a:gd name="T5" fmla="*/ 65 h 90"/>
                  <a:gd name="T6" fmla="*/ 1603 w 1755"/>
                  <a:gd name="T7" fmla="*/ 65 h 90"/>
                  <a:gd name="T8" fmla="*/ 1561 w 1755"/>
                  <a:gd name="T9" fmla="*/ 65 h 90"/>
                  <a:gd name="T10" fmla="*/ 1520 w 1755"/>
                  <a:gd name="T11" fmla="*/ 77 h 90"/>
                  <a:gd name="T12" fmla="*/ 1478 w 1755"/>
                  <a:gd name="T13" fmla="*/ 77 h 90"/>
                  <a:gd name="T14" fmla="*/ 1437 w 1755"/>
                  <a:gd name="T15" fmla="*/ 77 h 90"/>
                  <a:gd name="T16" fmla="*/ 1395 w 1755"/>
                  <a:gd name="T17" fmla="*/ 77 h 90"/>
                  <a:gd name="T18" fmla="*/ 1354 w 1755"/>
                  <a:gd name="T19" fmla="*/ 90 h 90"/>
                  <a:gd name="T20" fmla="*/ 1313 w 1755"/>
                  <a:gd name="T21" fmla="*/ 90 h 90"/>
                  <a:gd name="T22" fmla="*/ 1271 w 1755"/>
                  <a:gd name="T23" fmla="*/ 90 h 90"/>
                  <a:gd name="T24" fmla="*/ 1230 w 1755"/>
                  <a:gd name="T25" fmla="*/ 90 h 90"/>
                  <a:gd name="T26" fmla="*/ 1188 w 1755"/>
                  <a:gd name="T27" fmla="*/ 77 h 90"/>
                  <a:gd name="T28" fmla="*/ 1147 w 1755"/>
                  <a:gd name="T29" fmla="*/ 77 h 90"/>
                  <a:gd name="T30" fmla="*/ 1105 w 1755"/>
                  <a:gd name="T31" fmla="*/ 77 h 90"/>
                  <a:gd name="T32" fmla="*/ 1064 w 1755"/>
                  <a:gd name="T33" fmla="*/ 77 h 90"/>
                  <a:gd name="T34" fmla="*/ 1022 w 1755"/>
                  <a:gd name="T35" fmla="*/ 77 h 90"/>
                  <a:gd name="T36" fmla="*/ 981 w 1755"/>
                  <a:gd name="T37" fmla="*/ 77 h 90"/>
                  <a:gd name="T38" fmla="*/ 939 w 1755"/>
                  <a:gd name="T39" fmla="*/ 65 h 90"/>
                  <a:gd name="T40" fmla="*/ 898 w 1755"/>
                  <a:gd name="T41" fmla="*/ 65 h 90"/>
                  <a:gd name="T42" fmla="*/ 856 w 1755"/>
                  <a:gd name="T43" fmla="*/ 65 h 90"/>
                  <a:gd name="T44" fmla="*/ 815 w 1755"/>
                  <a:gd name="T45" fmla="*/ 65 h 90"/>
                  <a:gd name="T46" fmla="*/ 774 w 1755"/>
                  <a:gd name="T47" fmla="*/ 65 h 90"/>
                  <a:gd name="T48" fmla="*/ 732 w 1755"/>
                  <a:gd name="T49" fmla="*/ 52 h 90"/>
                  <a:gd name="T50" fmla="*/ 691 w 1755"/>
                  <a:gd name="T51" fmla="*/ 52 h 90"/>
                  <a:gd name="T52" fmla="*/ 649 w 1755"/>
                  <a:gd name="T53" fmla="*/ 52 h 90"/>
                  <a:gd name="T54" fmla="*/ 608 w 1755"/>
                  <a:gd name="T55" fmla="*/ 52 h 90"/>
                  <a:gd name="T56" fmla="*/ 566 w 1755"/>
                  <a:gd name="T57" fmla="*/ 39 h 90"/>
                  <a:gd name="T58" fmla="*/ 525 w 1755"/>
                  <a:gd name="T59" fmla="*/ 39 h 90"/>
                  <a:gd name="T60" fmla="*/ 483 w 1755"/>
                  <a:gd name="T61" fmla="*/ 39 h 90"/>
                  <a:gd name="T62" fmla="*/ 442 w 1755"/>
                  <a:gd name="T63" fmla="*/ 39 h 90"/>
                  <a:gd name="T64" fmla="*/ 400 w 1755"/>
                  <a:gd name="T65" fmla="*/ 26 h 90"/>
                  <a:gd name="T66" fmla="*/ 359 w 1755"/>
                  <a:gd name="T67" fmla="*/ 26 h 90"/>
                  <a:gd name="T68" fmla="*/ 317 w 1755"/>
                  <a:gd name="T69" fmla="*/ 26 h 90"/>
                  <a:gd name="T70" fmla="*/ 276 w 1755"/>
                  <a:gd name="T71" fmla="*/ 26 h 90"/>
                  <a:gd name="T72" fmla="*/ 234 w 1755"/>
                  <a:gd name="T73" fmla="*/ 26 h 90"/>
                  <a:gd name="T74" fmla="*/ 193 w 1755"/>
                  <a:gd name="T75" fmla="*/ 13 h 90"/>
                  <a:gd name="T76" fmla="*/ 152 w 1755"/>
                  <a:gd name="T77" fmla="*/ 13 h 90"/>
                  <a:gd name="T78" fmla="*/ 110 w 1755"/>
                  <a:gd name="T79" fmla="*/ 13 h 90"/>
                  <a:gd name="T80" fmla="*/ 69 w 1755"/>
                  <a:gd name="T81" fmla="*/ 13 h 90"/>
                  <a:gd name="T82" fmla="*/ 27 w 1755"/>
                  <a:gd name="T83" fmla="*/ 13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90">
                    <a:moveTo>
                      <a:pt x="1755" y="39"/>
                    </a:moveTo>
                    <a:lnTo>
                      <a:pt x="1741" y="39"/>
                    </a:lnTo>
                    <a:lnTo>
                      <a:pt x="1727" y="39"/>
                    </a:lnTo>
                    <a:lnTo>
                      <a:pt x="1713" y="39"/>
                    </a:lnTo>
                    <a:lnTo>
                      <a:pt x="1700" y="52"/>
                    </a:lnTo>
                    <a:lnTo>
                      <a:pt x="1686" y="52"/>
                    </a:lnTo>
                    <a:lnTo>
                      <a:pt x="1672" y="52"/>
                    </a:lnTo>
                    <a:lnTo>
                      <a:pt x="1658" y="52"/>
                    </a:lnTo>
                    <a:lnTo>
                      <a:pt x="1644" y="65"/>
                    </a:lnTo>
                    <a:lnTo>
                      <a:pt x="1630" y="65"/>
                    </a:lnTo>
                    <a:lnTo>
                      <a:pt x="1617" y="65"/>
                    </a:lnTo>
                    <a:lnTo>
                      <a:pt x="1603" y="65"/>
                    </a:lnTo>
                    <a:lnTo>
                      <a:pt x="1589" y="65"/>
                    </a:lnTo>
                    <a:lnTo>
                      <a:pt x="1575" y="65"/>
                    </a:lnTo>
                    <a:lnTo>
                      <a:pt x="1561" y="65"/>
                    </a:lnTo>
                    <a:lnTo>
                      <a:pt x="1548" y="77"/>
                    </a:lnTo>
                    <a:lnTo>
                      <a:pt x="1534" y="77"/>
                    </a:lnTo>
                    <a:lnTo>
                      <a:pt x="1520" y="77"/>
                    </a:lnTo>
                    <a:lnTo>
                      <a:pt x="1506" y="77"/>
                    </a:lnTo>
                    <a:lnTo>
                      <a:pt x="1492" y="77"/>
                    </a:lnTo>
                    <a:lnTo>
                      <a:pt x="1478" y="77"/>
                    </a:lnTo>
                    <a:lnTo>
                      <a:pt x="1465" y="77"/>
                    </a:lnTo>
                    <a:lnTo>
                      <a:pt x="1451" y="77"/>
                    </a:lnTo>
                    <a:lnTo>
                      <a:pt x="1437" y="77"/>
                    </a:lnTo>
                    <a:lnTo>
                      <a:pt x="1423" y="77"/>
                    </a:lnTo>
                    <a:lnTo>
                      <a:pt x="1409" y="77"/>
                    </a:lnTo>
                    <a:lnTo>
                      <a:pt x="1395" y="77"/>
                    </a:lnTo>
                    <a:lnTo>
                      <a:pt x="1382" y="77"/>
                    </a:lnTo>
                    <a:lnTo>
                      <a:pt x="1368" y="90"/>
                    </a:lnTo>
                    <a:lnTo>
                      <a:pt x="1354" y="90"/>
                    </a:lnTo>
                    <a:lnTo>
                      <a:pt x="1340" y="90"/>
                    </a:lnTo>
                    <a:lnTo>
                      <a:pt x="1326" y="90"/>
                    </a:lnTo>
                    <a:lnTo>
                      <a:pt x="1313" y="90"/>
                    </a:lnTo>
                    <a:lnTo>
                      <a:pt x="1299" y="90"/>
                    </a:lnTo>
                    <a:lnTo>
                      <a:pt x="1285" y="90"/>
                    </a:lnTo>
                    <a:lnTo>
                      <a:pt x="1271" y="90"/>
                    </a:lnTo>
                    <a:lnTo>
                      <a:pt x="1257" y="90"/>
                    </a:lnTo>
                    <a:lnTo>
                      <a:pt x="1243" y="90"/>
                    </a:lnTo>
                    <a:lnTo>
                      <a:pt x="1230" y="90"/>
                    </a:lnTo>
                    <a:lnTo>
                      <a:pt x="1216" y="90"/>
                    </a:lnTo>
                    <a:lnTo>
                      <a:pt x="1202" y="77"/>
                    </a:lnTo>
                    <a:lnTo>
                      <a:pt x="1188" y="77"/>
                    </a:lnTo>
                    <a:lnTo>
                      <a:pt x="1174" y="77"/>
                    </a:lnTo>
                    <a:lnTo>
                      <a:pt x="1161" y="77"/>
                    </a:lnTo>
                    <a:lnTo>
                      <a:pt x="1147" y="77"/>
                    </a:lnTo>
                    <a:lnTo>
                      <a:pt x="1133" y="77"/>
                    </a:lnTo>
                    <a:lnTo>
                      <a:pt x="1119" y="77"/>
                    </a:lnTo>
                    <a:lnTo>
                      <a:pt x="1105" y="77"/>
                    </a:lnTo>
                    <a:lnTo>
                      <a:pt x="1091" y="77"/>
                    </a:lnTo>
                    <a:lnTo>
                      <a:pt x="1078" y="77"/>
                    </a:lnTo>
                    <a:lnTo>
                      <a:pt x="1064" y="77"/>
                    </a:lnTo>
                    <a:lnTo>
                      <a:pt x="1050" y="77"/>
                    </a:lnTo>
                    <a:lnTo>
                      <a:pt x="1036" y="77"/>
                    </a:lnTo>
                    <a:lnTo>
                      <a:pt x="1022" y="77"/>
                    </a:lnTo>
                    <a:lnTo>
                      <a:pt x="1008" y="77"/>
                    </a:lnTo>
                    <a:lnTo>
                      <a:pt x="995" y="77"/>
                    </a:lnTo>
                    <a:lnTo>
                      <a:pt x="981" y="77"/>
                    </a:lnTo>
                    <a:lnTo>
                      <a:pt x="967" y="77"/>
                    </a:lnTo>
                    <a:lnTo>
                      <a:pt x="953" y="77"/>
                    </a:lnTo>
                    <a:lnTo>
                      <a:pt x="939" y="65"/>
                    </a:lnTo>
                    <a:lnTo>
                      <a:pt x="926" y="65"/>
                    </a:lnTo>
                    <a:lnTo>
                      <a:pt x="912" y="65"/>
                    </a:lnTo>
                    <a:lnTo>
                      <a:pt x="898" y="65"/>
                    </a:lnTo>
                    <a:lnTo>
                      <a:pt x="884" y="65"/>
                    </a:lnTo>
                    <a:lnTo>
                      <a:pt x="870" y="65"/>
                    </a:lnTo>
                    <a:lnTo>
                      <a:pt x="856" y="65"/>
                    </a:lnTo>
                    <a:lnTo>
                      <a:pt x="843" y="65"/>
                    </a:lnTo>
                    <a:lnTo>
                      <a:pt x="829" y="65"/>
                    </a:lnTo>
                    <a:lnTo>
                      <a:pt x="815" y="65"/>
                    </a:lnTo>
                    <a:lnTo>
                      <a:pt x="801" y="65"/>
                    </a:lnTo>
                    <a:lnTo>
                      <a:pt x="787" y="65"/>
                    </a:lnTo>
                    <a:lnTo>
                      <a:pt x="774" y="65"/>
                    </a:lnTo>
                    <a:lnTo>
                      <a:pt x="760" y="65"/>
                    </a:lnTo>
                    <a:lnTo>
                      <a:pt x="746" y="52"/>
                    </a:lnTo>
                    <a:lnTo>
                      <a:pt x="732" y="52"/>
                    </a:lnTo>
                    <a:lnTo>
                      <a:pt x="718" y="52"/>
                    </a:lnTo>
                    <a:lnTo>
                      <a:pt x="704" y="52"/>
                    </a:lnTo>
                    <a:lnTo>
                      <a:pt x="691" y="52"/>
                    </a:lnTo>
                    <a:lnTo>
                      <a:pt x="677" y="52"/>
                    </a:lnTo>
                    <a:lnTo>
                      <a:pt x="663" y="52"/>
                    </a:lnTo>
                    <a:lnTo>
                      <a:pt x="649" y="52"/>
                    </a:lnTo>
                    <a:lnTo>
                      <a:pt x="635" y="52"/>
                    </a:lnTo>
                    <a:lnTo>
                      <a:pt x="621" y="52"/>
                    </a:lnTo>
                    <a:lnTo>
                      <a:pt x="608" y="52"/>
                    </a:lnTo>
                    <a:lnTo>
                      <a:pt x="594" y="52"/>
                    </a:lnTo>
                    <a:lnTo>
                      <a:pt x="580" y="52"/>
                    </a:lnTo>
                    <a:lnTo>
                      <a:pt x="566" y="39"/>
                    </a:lnTo>
                    <a:lnTo>
                      <a:pt x="552" y="39"/>
                    </a:lnTo>
                    <a:lnTo>
                      <a:pt x="539" y="39"/>
                    </a:lnTo>
                    <a:lnTo>
                      <a:pt x="525" y="39"/>
                    </a:lnTo>
                    <a:lnTo>
                      <a:pt x="511" y="39"/>
                    </a:lnTo>
                    <a:lnTo>
                      <a:pt x="497" y="39"/>
                    </a:lnTo>
                    <a:lnTo>
                      <a:pt x="483" y="39"/>
                    </a:lnTo>
                    <a:lnTo>
                      <a:pt x="469" y="39"/>
                    </a:lnTo>
                    <a:lnTo>
                      <a:pt x="456" y="39"/>
                    </a:lnTo>
                    <a:lnTo>
                      <a:pt x="442" y="39"/>
                    </a:lnTo>
                    <a:lnTo>
                      <a:pt x="428" y="39"/>
                    </a:lnTo>
                    <a:lnTo>
                      <a:pt x="414" y="39"/>
                    </a:lnTo>
                    <a:lnTo>
                      <a:pt x="400" y="26"/>
                    </a:lnTo>
                    <a:lnTo>
                      <a:pt x="387" y="26"/>
                    </a:lnTo>
                    <a:lnTo>
                      <a:pt x="373" y="26"/>
                    </a:lnTo>
                    <a:lnTo>
                      <a:pt x="359" y="26"/>
                    </a:lnTo>
                    <a:lnTo>
                      <a:pt x="345" y="26"/>
                    </a:lnTo>
                    <a:lnTo>
                      <a:pt x="331" y="26"/>
                    </a:lnTo>
                    <a:lnTo>
                      <a:pt x="317" y="26"/>
                    </a:lnTo>
                    <a:lnTo>
                      <a:pt x="304" y="26"/>
                    </a:lnTo>
                    <a:lnTo>
                      <a:pt x="290" y="26"/>
                    </a:lnTo>
                    <a:lnTo>
                      <a:pt x="276" y="26"/>
                    </a:lnTo>
                    <a:lnTo>
                      <a:pt x="262" y="26"/>
                    </a:lnTo>
                    <a:lnTo>
                      <a:pt x="248" y="26"/>
                    </a:lnTo>
                    <a:lnTo>
                      <a:pt x="234" y="26"/>
                    </a:lnTo>
                    <a:lnTo>
                      <a:pt x="221" y="26"/>
                    </a:lnTo>
                    <a:lnTo>
                      <a:pt x="207" y="13"/>
                    </a:lnTo>
                    <a:lnTo>
                      <a:pt x="193" y="13"/>
                    </a:lnTo>
                    <a:lnTo>
                      <a:pt x="179" y="13"/>
                    </a:lnTo>
                    <a:lnTo>
                      <a:pt x="165" y="13"/>
                    </a:lnTo>
                    <a:lnTo>
                      <a:pt x="152" y="13"/>
                    </a:lnTo>
                    <a:lnTo>
                      <a:pt x="138" y="13"/>
                    </a:lnTo>
                    <a:lnTo>
                      <a:pt x="124" y="13"/>
                    </a:lnTo>
                    <a:lnTo>
                      <a:pt x="110" y="13"/>
                    </a:lnTo>
                    <a:lnTo>
                      <a:pt x="96" y="13"/>
                    </a:lnTo>
                    <a:lnTo>
                      <a:pt x="82" y="13"/>
                    </a:lnTo>
                    <a:lnTo>
                      <a:pt x="69" y="13"/>
                    </a:lnTo>
                    <a:lnTo>
                      <a:pt x="55" y="13"/>
                    </a:lnTo>
                    <a:lnTo>
                      <a:pt x="41" y="13"/>
                    </a:lnTo>
                    <a:lnTo>
                      <a:pt x="27" y="13"/>
                    </a:lnTo>
                    <a:lnTo>
                      <a:pt x="13" y="13"/>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04" name="Freeform 289"/>
              <p:cNvSpPr>
                <a:spLocks/>
              </p:cNvSpPr>
              <p:nvPr/>
            </p:nvSpPr>
            <p:spPr bwMode="auto">
              <a:xfrm>
                <a:off x="12469" y="8611"/>
                <a:ext cx="733" cy="26"/>
              </a:xfrm>
              <a:custGeom>
                <a:avLst/>
                <a:gdLst>
                  <a:gd name="T0" fmla="*/ 733 w 733"/>
                  <a:gd name="T1" fmla="*/ 26 h 26"/>
                  <a:gd name="T2" fmla="*/ 719 w 733"/>
                  <a:gd name="T3" fmla="*/ 26 h 26"/>
                  <a:gd name="T4" fmla="*/ 705 w 733"/>
                  <a:gd name="T5" fmla="*/ 26 h 26"/>
                  <a:gd name="T6" fmla="*/ 691 w 733"/>
                  <a:gd name="T7" fmla="*/ 26 h 26"/>
                  <a:gd name="T8" fmla="*/ 677 w 733"/>
                  <a:gd name="T9" fmla="*/ 26 h 26"/>
                  <a:gd name="T10" fmla="*/ 663 w 733"/>
                  <a:gd name="T11" fmla="*/ 26 h 26"/>
                  <a:gd name="T12" fmla="*/ 650 w 733"/>
                  <a:gd name="T13" fmla="*/ 26 h 26"/>
                  <a:gd name="T14" fmla="*/ 636 w 733"/>
                  <a:gd name="T15" fmla="*/ 26 h 26"/>
                  <a:gd name="T16" fmla="*/ 622 w 733"/>
                  <a:gd name="T17" fmla="*/ 26 h 26"/>
                  <a:gd name="T18" fmla="*/ 608 w 733"/>
                  <a:gd name="T19" fmla="*/ 26 h 26"/>
                  <a:gd name="T20" fmla="*/ 594 w 733"/>
                  <a:gd name="T21" fmla="*/ 26 h 26"/>
                  <a:gd name="T22" fmla="*/ 580 w 733"/>
                  <a:gd name="T23" fmla="*/ 26 h 26"/>
                  <a:gd name="T24" fmla="*/ 567 w 733"/>
                  <a:gd name="T25" fmla="*/ 26 h 26"/>
                  <a:gd name="T26" fmla="*/ 553 w 733"/>
                  <a:gd name="T27" fmla="*/ 26 h 26"/>
                  <a:gd name="T28" fmla="*/ 539 w 733"/>
                  <a:gd name="T29" fmla="*/ 26 h 26"/>
                  <a:gd name="T30" fmla="*/ 525 w 733"/>
                  <a:gd name="T31" fmla="*/ 26 h 26"/>
                  <a:gd name="T32" fmla="*/ 511 w 733"/>
                  <a:gd name="T33" fmla="*/ 26 h 26"/>
                  <a:gd name="T34" fmla="*/ 498 w 733"/>
                  <a:gd name="T35" fmla="*/ 13 h 26"/>
                  <a:gd name="T36" fmla="*/ 484 w 733"/>
                  <a:gd name="T37" fmla="*/ 13 h 26"/>
                  <a:gd name="T38" fmla="*/ 470 w 733"/>
                  <a:gd name="T39" fmla="*/ 13 h 26"/>
                  <a:gd name="T40" fmla="*/ 456 w 733"/>
                  <a:gd name="T41" fmla="*/ 13 h 26"/>
                  <a:gd name="T42" fmla="*/ 442 w 733"/>
                  <a:gd name="T43" fmla="*/ 13 h 26"/>
                  <a:gd name="T44" fmla="*/ 428 w 733"/>
                  <a:gd name="T45" fmla="*/ 13 h 26"/>
                  <a:gd name="T46" fmla="*/ 415 w 733"/>
                  <a:gd name="T47" fmla="*/ 13 h 26"/>
                  <a:gd name="T48" fmla="*/ 401 w 733"/>
                  <a:gd name="T49" fmla="*/ 13 h 26"/>
                  <a:gd name="T50" fmla="*/ 387 w 733"/>
                  <a:gd name="T51" fmla="*/ 13 h 26"/>
                  <a:gd name="T52" fmla="*/ 373 w 733"/>
                  <a:gd name="T53" fmla="*/ 13 h 26"/>
                  <a:gd name="T54" fmla="*/ 359 w 733"/>
                  <a:gd name="T55" fmla="*/ 13 h 26"/>
                  <a:gd name="T56" fmla="*/ 346 w 733"/>
                  <a:gd name="T57" fmla="*/ 13 h 26"/>
                  <a:gd name="T58" fmla="*/ 332 w 733"/>
                  <a:gd name="T59" fmla="*/ 13 h 26"/>
                  <a:gd name="T60" fmla="*/ 318 w 733"/>
                  <a:gd name="T61" fmla="*/ 13 h 26"/>
                  <a:gd name="T62" fmla="*/ 304 w 733"/>
                  <a:gd name="T63" fmla="*/ 13 h 26"/>
                  <a:gd name="T64" fmla="*/ 290 w 733"/>
                  <a:gd name="T65" fmla="*/ 13 h 26"/>
                  <a:gd name="T66" fmla="*/ 276 w 733"/>
                  <a:gd name="T67" fmla="*/ 13 h 26"/>
                  <a:gd name="T68" fmla="*/ 263 w 733"/>
                  <a:gd name="T69" fmla="*/ 13 h 26"/>
                  <a:gd name="T70" fmla="*/ 249 w 733"/>
                  <a:gd name="T71" fmla="*/ 0 h 26"/>
                  <a:gd name="T72" fmla="*/ 235 w 733"/>
                  <a:gd name="T73" fmla="*/ 0 h 26"/>
                  <a:gd name="T74" fmla="*/ 221 w 733"/>
                  <a:gd name="T75" fmla="*/ 0 h 26"/>
                  <a:gd name="T76" fmla="*/ 207 w 733"/>
                  <a:gd name="T77" fmla="*/ 0 h 26"/>
                  <a:gd name="T78" fmla="*/ 193 w 733"/>
                  <a:gd name="T79" fmla="*/ 0 h 26"/>
                  <a:gd name="T80" fmla="*/ 180 w 733"/>
                  <a:gd name="T81" fmla="*/ 0 h 26"/>
                  <a:gd name="T82" fmla="*/ 166 w 733"/>
                  <a:gd name="T83" fmla="*/ 0 h 26"/>
                  <a:gd name="T84" fmla="*/ 152 w 733"/>
                  <a:gd name="T85" fmla="*/ 0 h 26"/>
                  <a:gd name="T86" fmla="*/ 138 w 733"/>
                  <a:gd name="T87" fmla="*/ 0 h 26"/>
                  <a:gd name="T88" fmla="*/ 124 w 733"/>
                  <a:gd name="T89" fmla="*/ 0 h 26"/>
                  <a:gd name="T90" fmla="*/ 111 w 733"/>
                  <a:gd name="T91" fmla="*/ 0 h 26"/>
                  <a:gd name="T92" fmla="*/ 97 w 733"/>
                  <a:gd name="T93" fmla="*/ 0 h 26"/>
                  <a:gd name="T94" fmla="*/ 83 w 733"/>
                  <a:gd name="T95" fmla="*/ 0 h 26"/>
                  <a:gd name="T96" fmla="*/ 69 w 733"/>
                  <a:gd name="T97" fmla="*/ 0 h 26"/>
                  <a:gd name="T98" fmla="*/ 55 w 733"/>
                  <a:gd name="T99" fmla="*/ 0 h 26"/>
                  <a:gd name="T100" fmla="*/ 41 w 733"/>
                  <a:gd name="T101" fmla="*/ 0 h 26"/>
                  <a:gd name="T102" fmla="*/ 28 w 733"/>
                  <a:gd name="T103" fmla="*/ 0 h 26"/>
                  <a:gd name="T104" fmla="*/ 14 w 733"/>
                  <a:gd name="T105" fmla="*/ 0 h 26"/>
                  <a:gd name="T106" fmla="*/ 0 w 733"/>
                  <a:gd name="T107" fmla="*/ 0 h 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33" h="26">
                    <a:moveTo>
                      <a:pt x="733" y="26"/>
                    </a:moveTo>
                    <a:lnTo>
                      <a:pt x="719" y="26"/>
                    </a:lnTo>
                    <a:lnTo>
                      <a:pt x="705" y="26"/>
                    </a:lnTo>
                    <a:lnTo>
                      <a:pt x="691" y="26"/>
                    </a:lnTo>
                    <a:lnTo>
                      <a:pt x="677" y="26"/>
                    </a:lnTo>
                    <a:lnTo>
                      <a:pt x="663" y="26"/>
                    </a:lnTo>
                    <a:lnTo>
                      <a:pt x="650" y="26"/>
                    </a:lnTo>
                    <a:lnTo>
                      <a:pt x="636" y="26"/>
                    </a:lnTo>
                    <a:lnTo>
                      <a:pt x="622" y="26"/>
                    </a:lnTo>
                    <a:lnTo>
                      <a:pt x="608" y="26"/>
                    </a:lnTo>
                    <a:lnTo>
                      <a:pt x="594" y="26"/>
                    </a:lnTo>
                    <a:lnTo>
                      <a:pt x="580" y="26"/>
                    </a:lnTo>
                    <a:lnTo>
                      <a:pt x="567" y="26"/>
                    </a:lnTo>
                    <a:lnTo>
                      <a:pt x="553" y="26"/>
                    </a:lnTo>
                    <a:lnTo>
                      <a:pt x="539" y="26"/>
                    </a:lnTo>
                    <a:lnTo>
                      <a:pt x="525" y="26"/>
                    </a:lnTo>
                    <a:lnTo>
                      <a:pt x="511" y="26"/>
                    </a:lnTo>
                    <a:lnTo>
                      <a:pt x="498" y="13"/>
                    </a:lnTo>
                    <a:lnTo>
                      <a:pt x="484" y="13"/>
                    </a:lnTo>
                    <a:lnTo>
                      <a:pt x="470" y="13"/>
                    </a:lnTo>
                    <a:lnTo>
                      <a:pt x="456" y="13"/>
                    </a:lnTo>
                    <a:lnTo>
                      <a:pt x="442" y="13"/>
                    </a:lnTo>
                    <a:lnTo>
                      <a:pt x="428" y="13"/>
                    </a:lnTo>
                    <a:lnTo>
                      <a:pt x="415" y="13"/>
                    </a:lnTo>
                    <a:lnTo>
                      <a:pt x="401" y="13"/>
                    </a:lnTo>
                    <a:lnTo>
                      <a:pt x="387" y="13"/>
                    </a:lnTo>
                    <a:lnTo>
                      <a:pt x="373" y="13"/>
                    </a:lnTo>
                    <a:lnTo>
                      <a:pt x="359" y="13"/>
                    </a:lnTo>
                    <a:lnTo>
                      <a:pt x="346" y="13"/>
                    </a:lnTo>
                    <a:lnTo>
                      <a:pt x="332" y="13"/>
                    </a:lnTo>
                    <a:lnTo>
                      <a:pt x="318" y="13"/>
                    </a:lnTo>
                    <a:lnTo>
                      <a:pt x="304" y="13"/>
                    </a:lnTo>
                    <a:lnTo>
                      <a:pt x="290" y="13"/>
                    </a:lnTo>
                    <a:lnTo>
                      <a:pt x="276" y="13"/>
                    </a:lnTo>
                    <a:lnTo>
                      <a:pt x="263" y="13"/>
                    </a:lnTo>
                    <a:lnTo>
                      <a:pt x="249" y="0"/>
                    </a:lnTo>
                    <a:lnTo>
                      <a:pt x="235" y="0"/>
                    </a:lnTo>
                    <a:lnTo>
                      <a:pt x="221" y="0"/>
                    </a:lnTo>
                    <a:lnTo>
                      <a:pt x="207" y="0"/>
                    </a:lnTo>
                    <a:lnTo>
                      <a:pt x="193" y="0"/>
                    </a:lnTo>
                    <a:lnTo>
                      <a:pt x="180" y="0"/>
                    </a:lnTo>
                    <a:lnTo>
                      <a:pt x="166" y="0"/>
                    </a:lnTo>
                    <a:lnTo>
                      <a:pt x="152" y="0"/>
                    </a:lnTo>
                    <a:lnTo>
                      <a:pt x="138" y="0"/>
                    </a:lnTo>
                    <a:lnTo>
                      <a:pt x="124" y="0"/>
                    </a:lnTo>
                    <a:lnTo>
                      <a:pt x="111" y="0"/>
                    </a:lnTo>
                    <a:lnTo>
                      <a:pt x="97" y="0"/>
                    </a:lnTo>
                    <a:lnTo>
                      <a:pt x="83" y="0"/>
                    </a:lnTo>
                    <a:lnTo>
                      <a:pt x="69" y="0"/>
                    </a:lnTo>
                    <a:lnTo>
                      <a:pt x="55" y="0"/>
                    </a:lnTo>
                    <a:lnTo>
                      <a:pt x="41" y="0"/>
                    </a:lnTo>
                    <a:lnTo>
                      <a:pt x="28" y="0"/>
                    </a:lnTo>
                    <a:lnTo>
                      <a:pt x="14" y="0"/>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05" name="Rectangle 290"/>
              <p:cNvSpPr>
                <a:spLocks noChangeArrowheads="1"/>
              </p:cNvSpPr>
              <p:nvPr/>
            </p:nvSpPr>
            <p:spPr bwMode="auto">
              <a:xfrm>
                <a:off x="16754" y="8145"/>
                <a:ext cx="841" cy="298"/>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3100">
                    <a:solidFill>
                      <a:srgbClr val="000000"/>
                    </a:solidFill>
                    <a:latin typeface="Helvetica" panose="020B0604020202020204" pitchFamily="34" charset="0"/>
                  </a:rPr>
                  <a:t>1.3 kHz</a:t>
                </a:r>
                <a:endParaRPr lang="en-US" altLang="cs-CZ" sz="2800"/>
              </a:p>
            </p:txBody>
          </p:sp>
          <p:sp>
            <p:nvSpPr>
              <p:cNvPr id="22606" name="Rectangle 291"/>
              <p:cNvSpPr>
                <a:spLocks noChangeArrowheads="1"/>
              </p:cNvSpPr>
              <p:nvPr/>
            </p:nvSpPr>
            <p:spPr bwMode="auto">
              <a:xfrm>
                <a:off x="12455" y="9673"/>
                <a:ext cx="6012" cy="102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2800"/>
              </a:p>
            </p:txBody>
          </p:sp>
          <p:sp>
            <p:nvSpPr>
              <p:cNvPr id="22607" name="Rectangle 292"/>
              <p:cNvSpPr>
                <a:spLocks noChangeArrowheads="1"/>
              </p:cNvSpPr>
              <p:nvPr/>
            </p:nvSpPr>
            <p:spPr bwMode="auto">
              <a:xfrm>
                <a:off x="12455" y="9673"/>
                <a:ext cx="6012" cy="1023"/>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alpha val="0"/>
                      </a:srgbClr>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2800"/>
              </a:p>
            </p:txBody>
          </p:sp>
          <p:sp>
            <p:nvSpPr>
              <p:cNvPr id="22608" name="Freeform 293"/>
              <p:cNvSpPr>
                <a:spLocks/>
              </p:cNvSpPr>
              <p:nvPr/>
            </p:nvSpPr>
            <p:spPr bwMode="auto">
              <a:xfrm>
                <a:off x="12455"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09" name="Freeform 294"/>
              <p:cNvSpPr>
                <a:spLocks/>
              </p:cNvSpPr>
              <p:nvPr/>
            </p:nvSpPr>
            <p:spPr bwMode="auto">
              <a:xfrm>
                <a:off x="13312"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10" name="Freeform 295"/>
              <p:cNvSpPr>
                <a:spLocks/>
              </p:cNvSpPr>
              <p:nvPr/>
            </p:nvSpPr>
            <p:spPr bwMode="auto">
              <a:xfrm>
                <a:off x="14183"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11" name="Freeform 296"/>
              <p:cNvSpPr>
                <a:spLocks/>
              </p:cNvSpPr>
              <p:nvPr/>
            </p:nvSpPr>
            <p:spPr bwMode="auto">
              <a:xfrm>
                <a:off x="15040"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12" name="Freeform 297"/>
              <p:cNvSpPr>
                <a:spLocks/>
              </p:cNvSpPr>
              <p:nvPr/>
            </p:nvSpPr>
            <p:spPr bwMode="auto">
              <a:xfrm>
                <a:off x="1589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13" name="Freeform 298"/>
              <p:cNvSpPr>
                <a:spLocks/>
              </p:cNvSpPr>
              <p:nvPr/>
            </p:nvSpPr>
            <p:spPr bwMode="auto">
              <a:xfrm>
                <a:off x="16754"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14" name="Freeform 299"/>
              <p:cNvSpPr>
                <a:spLocks/>
              </p:cNvSpPr>
              <p:nvPr/>
            </p:nvSpPr>
            <p:spPr bwMode="auto">
              <a:xfrm>
                <a:off x="17611"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15" name="Freeform 300"/>
              <p:cNvSpPr>
                <a:spLocks/>
              </p:cNvSpPr>
              <p:nvPr/>
            </p:nvSpPr>
            <p:spPr bwMode="auto">
              <a:xfrm>
                <a:off x="1846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16" name="Freeform 301"/>
              <p:cNvSpPr>
                <a:spLocks/>
              </p:cNvSpPr>
              <p:nvPr/>
            </p:nvSpPr>
            <p:spPr bwMode="auto">
              <a:xfrm>
                <a:off x="12455" y="10696"/>
                <a:ext cx="6012" cy="1"/>
              </a:xfrm>
              <a:custGeom>
                <a:avLst/>
                <a:gdLst>
                  <a:gd name="T0" fmla="*/ 0 w 435"/>
                  <a:gd name="T1" fmla="*/ 0 h 1"/>
                  <a:gd name="T2" fmla="*/ 15871141 w 435"/>
                  <a:gd name="T3" fmla="*/ 0 h 1"/>
                  <a:gd name="T4" fmla="*/ 15871141 w 435"/>
                  <a:gd name="T5" fmla="*/ 0 h 1"/>
                  <a:gd name="T6" fmla="*/ 0 60000 65536"/>
                  <a:gd name="T7" fmla="*/ 0 60000 65536"/>
                  <a:gd name="T8" fmla="*/ 0 60000 65536"/>
                </a:gdLst>
                <a:ahLst/>
                <a:cxnLst>
                  <a:cxn ang="T6">
                    <a:pos x="T0" y="T1"/>
                  </a:cxn>
                  <a:cxn ang="T7">
                    <a:pos x="T2" y="T3"/>
                  </a:cxn>
                  <a:cxn ang="T8">
                    <a:pos x="T4" y="T5"/>
                  </a:cxn>
                </a:cxnLst>
                <a:rect l="0" t="0" r="r" b="b"/>
                <a:pathLst>
                  <a:path w="435" h="1">
                    <a:moveTo>
                      <a:pt x="0" y="0"/>
                    </a:moveTo>
                    <a:lnTo>
                      <a:pt x="43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17" name="Freeform 302"/>
              <p:cNvSpPr>
                <a:spLocks/>
              </p:cNvSpPr>
              <p:nvPr/>
            </p:nvSpPr>
            <p:spPr bwMode="auto">
              <a:xfrm>
                <a:off x="12455" y="10178"/>
                <a:ext cx="6012" cy="1"/>
              </a:xfrm>
              <a:custGeom>
                <a:avLst/>
                <a:gdLst>
                  <a:gd name="T0" fmla="*/ 0 w 435"/>
                  <a:gd name="T1" fmla="*/ 0 h 1"/>
                  <a:gd name="T2" fmla="*/ 15871141 w 435"/>
                  <a:gd name="T3" fmla="*/ 0 h 1"/>
                  <a:gd name="T4" fmla="*/ 15871141 w 435"/>
                  <a:gd name="T5" fmla="*/ 0 h 1"/>
                  <a:gd name="T6" fmla="*/ 0 60000 65536"/>
                  <a:gd name="T7" fmla="*/ 0 60000 65536"/>
                  <a:gd name="T8" fmla="*/ 0 60000 65536"/>
                </a:gdLst>
                <a:ahLst/>
                <a:cxnLst>
                  <a:cxn ang="T6">
                    <a:pos x="T0" y="T1"/>
                  </a:cxn>
                  <a:cxn ang="T7">
                    <a:pos x="T2" y="T3"/>
                  </a:cxn>
                  <a:cxn ang="T8">
                    <a:pos x="T4" y="T5"/>
                  </a:cxn>
                </a:cxnLst>
                <a:rect l="0" t="0" r="r" b="b"/>
                <a:pathLst>
                  <a:path w="435" h="1">
                    <a:moveTo>
                      <a:pt x="0" y="0"/>
                    </a:moveTo>
                    <a:lnTo>
                      <a:pt x="43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18" name="Freeform 303"/>
              <p:cNvSpPr>
                <a:spLocks/>
              </p:cNvSpPr>
              <p:nvPr/>
            </p:nvSpPr>
            <p:spPr bwMode="auto">
              <a:xfrm>
                <a:off x="12455" y="9673"/>
                <a:ext cx="6012" cy="1"/>
              </a:xfrm>
              <a:custGeom>
                <a:avLst/>
                <a:gdLst>
                  <a:gd name="T0" fmla="*/ 0 w 435"/>
                  <a:gd name="T1" fmla="*/ 0 h 1"/>
                  <a:gd name="T2" fmla="*/ 15871141 w 435"/>
                  <a:gd name="T3" fmla="*/ 0 h 1"/>
                  <a:gd name="T4" fmla="*/ 15871141 w 435"/>
                  <a:gd name="T5" fmla="*/ 0 h 1"/>
                  <a:gd name="T6" fmla="*/ 0 60000 65536"/>
                  <a:gd name="T7" fmla="*/ 0 60000 65536"/>
                  <a:gd name="T8" fmla="*/ 0 60000 65536"/>
                </a:gdLst>
                <a:ahLst/>
                <a:cxnLst>
                  <a:cxn ang="T6">
                    <a:pos x="T0" y="T1"/>
                  </a:cxn>
                  <a:cxn ang="T7">
                    <a:pos x="T2" y="T3"/>
                  </a:cxn>
                  <a:cxn ang="T8">
                    <a:pos x="T4" y="T5"/>
                  </a:cxn>
                </a:cxnLst>
                <a:rect l="0" t="0" r="r" b="b"/>
                <a:pathLst>
                  <a:path w="435" h="1">
                    <a:moveTo>
                      <a:pt x="0" y="0"/>
                    </a:moveTo>
                    <a:lnTo>
                      <a:pt x="43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19" name="Line 304"/>
              <p:cNvSpPr>
                <a:spLocks noChangeShapeType="1"/>
              </p:cNvSpPr>
              <p:nvPr/>
            </p:nvSpPr>
            <p:spPr bwMode="auto">
              <a:xfrm>
                <a:off x="12455" y="9673"/>
                <a:ext cx="60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20" name="Freeform 305"/>
              <p:cNvSpPr>
                <a:spLocks/>
              </p:cNvSpPr>
              <p:nvPr/>
            </p:nvSpPr>
            <p:spPr bwMode="auto">
              <a:xfrm>
                <a:off x="12455" y="9673"/>
                <a:ext cx="6012" cy="1023"/>
              </a:xfrm>
              <a:custGeom>
                <a:avLst/>
                <a:gdLst>
                  <a:gd name="T0" fmla="*/ 0 w 435"/>
                  <a:gd name="T1" fmla="*/ 2221334 h 79"/>
                  <a:gd name="T2" fmla="*/ 15871141 w 435"/>
                  <a:gd name="T3" fmla="*/ 2221334 h 79"/>
                  <a:gd name="T4" fmla="*/ 15871141 w 435"/>
                  <a:gd name="T5" fmla="*/ 0 h 79"/>
                  <a:gd name="T6" fmla="*/ 0 60000 65536"/>
                  <a:gd name="T7" fmla="*/ 0 60000 65536"/>
                  <a:gd name="T8" fmla="*/ 0 60000 65536"/>
                </a:gdLst>
                <a:ahLst/>
                <a:cxnLst>
                  <a:cxn ang="T6">
                    <a:pos x="T0" y="T1"/>
                  </a:cxn>
                  <a:cxn ang="T7">
                    <a:pos x="T2" y="T3"/>
                  </a:cxn>
                  <a:cxn ang="T8">
                    <a:pos x="T4" y="T5"/>
                  </a:cxn>
                </a:cxnLst>
                <a:rect l="0" t="0" r="r" b="b"/>
                <a:pathLst>
                  <a:path w="435" h="79">
                    <a:moveTo>
                      <a:pt x="0" y="79"/>
                    </a:moveTo>
                    <a:lnTo>
                      <a:pt x="435" y="79"/>
                    </a:lnTo>
                    <a:lnTo>
                      <a:pt x="43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21" name="Line 306"/>
              <p:cNvSpPr>
                <a:spLocks noChangeShapeType="1"/>
              </p:cNvSpPr>
              <p:nvPr/>
            </p:nvSpPr>
            <p:spPr bwMode="auto">
              <a:xfrm flipV="1">
                <a:off x="12455" y="9673"/>
                <a:ext cx="1" cy="10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22" name="Line 307"/>
              <p:cNvSpPr>
                <a:spLocks noChangeShapeType="1"/>
              </p:cNvSpPr>
              <p:nvPr/>
            </p:nvSpPr>
            <p:spPr bwMode="auto">
              <a:xfrm>
                <a:off x="12455" y="10696"/>
                <a:ext cx="60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23" name="Line 308"/>
              <p:cNvSpPr>
                <a:spLocks noChangeShapeType="1"/>
              </p:cNvSpPr>
              <p:nvPr/>
            </p:nvSpPr>
            <p:spPr bwMode="auto">
              <a:xfrm flipV="1">
                <a:off x="12455" y="9673"/>
                <a:ext cx="1" cy="10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24" name="Line 309"/>
              <p:cNvSpPr>
                <a:spLocks noChangeShapeType="1"/>
              </p:cNvSpPr>
              <p:nvPr/>
            </p:nvSpPr>
            <p:spPr bwMode="auto">
              <a:xfrm flipV="1">
                <a:off x="12455" y="10631"/>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25" name="Line 310"/>
              <p:cNvSpPr>
                <a:spLocks noChangeShapeType="1"/>
              </p:cNvSpPr>
              <p:nvPr/>
            </p:nvSpPr>
            <p:spPr bwMode="auto">
              <a:xfrm>
                <a:off x="12455" y="9673"/>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26" name="Rectangle 311"/>
              <p:cNvSpPr>
                <a:spLocks noChangeArrowheads="1"/>
              </p:cNvSpPr>
              <p:nvPr/>
            </p:nvSpPr>
            <p:spPr bwMode="auto">
              <a:xfrm>
                <a:off x="12303" y="10735"/>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-35</a:t>
                </a:r>
                <a:endParaRPr lang="en-US" altLang="cs-CZ" sz="2800"/>
              </a:p>
            </p:txBody>
          </p:sp>
          <p:sp>
            <p:nvSpPr>
              <p:cNvPr id="22627" name="Freeform 312"/>
              <p:cNvSpPr>
                <a:spLocks/>
              </p:cNvSpPr>
              <p:nvPr/>
            </p:nvSpPr>
            <p:spPr bwMode="auto">
              <a:xfrm>
                <a:off x="12635"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28" name="Freeform 313"/>
              <p:cNvSpPr>
                <a:spLocks/>
              </p:cNvSpPr>
              <p:nvPr/>
            </p:nvSpPr>
            <p:spPr bwMode="auto">
              <a:xfrm>
                <a:off x="12801"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29" name="Freeform 314"/>
              <p:cNvSpPr>
                <a:spLocks/>
              </p:cNvSpPr>
              <p:nvPr/>
            </p:nvSpPr>
            <p:spPr bwMode="auto">
              <a:xfrm>
                <a:off x="12980"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30" name="Freeform 315"/>
              <p:cNvSpPr>
                <a:spLocks/>
              </p:cNvSpPr>
              <p:nvPr/>
            </p:nvSpPr>
            <p:spPr bwMode="auto">
              <a:xfrm>
                <a:off x="13146"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31" name="Freeform 316"/>
              <p:cNvSpPr>
                <a:spLocks/>
              </p:cNvSpPr>
              <p:nvPr/>
            </p:nvSpPr>
            <p:spPr bwMode="auto">
              <a:xfrm>
                <a:off x="13312"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32" name="Freeform 317"/>
              <p:cNvSpPr>
                <a:spLocks/>
              </p:cNvSpPr>
              <p:nvPr/>
            </p:nvSpPr>
            <p:spPr bwMode="auto">
              <a:xfrm>
                <a:off x="13312"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33" name="Freeform 318"/>
              <p:cNvSpPr>
                <a:spLocks/>
              </p:cNvSpPr>
              <p:nvPr/>
            </p:nvSpPr>
            <p:spPr bwMode="auto">
              <a:xfrm>
                <a:off x="13312"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34" name="Freeform 319"/>
              <p:cNvSpPr>
                <a:spLocks/>
              </p:cNvSpPr>
              <p:nvPr/>
            </p:nvSpPr>
            <p:spPr bwMode="auto">
              <a:xfrm>
                <a:off x="13312"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35" name="Freeform 320"/>
              <p:cNvSpPr>
                <a:spLocks/>
              </p:cNvSpPr>
              <p:nvPr/>
            </p:nvSpPr>
            <p:spPr bwMode="auto">
              <a:xfrm>
                <a:off x="13312"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36" name="Line 321"/>
              <p:cNvSpPr>
                <a:spLocks noChangeShapeType="1"/>
              </p:cNvSpPr>
              <p:nvPr/>
            </p:nvSpPr>
            <p:spPr bwMode="auto">
              <a:xfrm flipV="1">
                <a:off x="13312" y="10631"/>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37" name="Line 322"/>
              <p:cNvSpPr>
                <a:spLocks noChangeShapeType="1"/>
              </p:cNvSpPr>
              <p:nvPr/>
            </p:nvSpPr>
            <p:spPr bwMode="auto">
              <a:xfrm>
                <a:off x="13312" y="9673"/>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38" name="Rectangle 323"/>
              <p:cNvSpPr>
                <a:spLocks noChangeArrowheads="1"/>
              </p:cNvSpPr>
              <p:nvPr/>
            </p:nvSpPr>
            <p:spPr bwMode="auto">
              <a:xfrm>
                <a:off x="13160" y="10735"/>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-30</a:t>
                </a:r>
                <a:endParaRPr lang="en-US" altLang="cs-CZ" sz="2800"/>
              </a:p>
            </p:txBody>
          </p:sp>
          <p:sp>
            <p:nvSpPr>
              <p:cNvPr id="22639" name="Freeform 324"/>
              <p:cNvSpPr>
                <a:spLocks/>
              </p:cNvSpPr>
              <p:nvPr/>
            </p:nvSpPr>
            <p:spPr bwMode="auto">
              <a:xfrm>
                <a:off x="13492"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40" name="Freeform 325"/>
              <p:cNvSpPr>
                <a:spLocks/>
              </p:cNvSpPr>
              <p:nvPr/>
            </p:nvSpPr>
            <p:spPr bwMode="auto">
              <a:xfrm>
                <a:off x="13658"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41" name="Freeform 326"/>
              <p:cNvSpPr>
                <a:spLocks/>
              </p:cNvSpPr>
              <p:nvPr/>
            </p:nvSpPr>
            <p:spPr bwMode="auto">
              <a:xfrm>
                <a:off x="1383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42" name="Freeform 327"/>
              <p:cNvSpPr>
                <a:spLocks/>
              </p:cNvSpPr>
              <p:nvPr/>
            </p:nvSpPr>
            <p:spPr bwMode="auto">
              <a:xfrm>
                <a:off x="14003"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43" name="Freeform 328"/>
              <p:cNvSpPr>
                <a:spLocks/>
              </p:cNvSpPr>
              <p:nvPr/>
            </p:nvSpPr>
            <p:spPr bwMode="auto">
              <a:xfrm>
                <a:off x="14183"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44" name="Freeform 329"/>
              <p:cNvSpPr>
                <a:spLocks/>
              </p:cNvSpPr>
              <p:nvPr/>
            </p:nvSpPr>
            <p:spPr bwMode="auto">
              <a:xfrm>
                <a:off x="14183"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45" name="Freeform 330"/>
              <p:cNvSpPr>
                <a:spLocks/>
              </p:cNvSpPr>
              <p:nvPr/>
            </p:nvSpPr>
            <p:spPr bwMode="auto">
              <a:xfrm>
                <a:off x="14183"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46" name="Freeform 331"/>
              <p:cNvSpPr>
                <a:spLocks/>
              </p:cNvSpPr>
              <p:nvPr/>
            </p:nvSpPr>
            <p:spPr bwMode="auto">
              <a:xfrm>
                <a:off x="14183"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47" name="Freeform 332"/>
              <p:cNvSpPr>
                <a:spLocks/>
              </p:cNvSpPr>
              <p:nvPr/>
            </p:nvSpPr>
            <p:spPr bwMode="auto">
              <a:xfrm>
                <a:off x="14183"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48" name="Line 333"/>
              <p:cNvSpPr>
                <a:spLocks noChangeShapeType="1"/>
              </p:cNvSpPr>
              <p:nvPr/>
            </p:nvSpPr>
            <p:spPr bwMode="auto">
              <a:xfrm flipV="1">
                <a:off x="14183" y="10631"/>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49" name="Line 334"/>
              <p:cNvSpPr>
                <a:spLocks noChangeShapeType="1"/>
              </p:cNvSpPr>
              <p:nvPr/>
            </p:nvSpPr>
            <p:spPr bwMode="auto">
              <a:xfrm>
                <a:off x="14183" y="9673"/>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50" name="Rectangle 335"/>
              <p:cNvSpPr>
                <a:spLocks noChangeArrowheads="1"/>
              </p:cNvSpPr>
              <p:nvPr/>
            </p:nvSpPr>
            <p:spPr bwMode="auto">
              <a:xfrm>
                <a:off x="14031" y="10735"/>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-25</a:t>
                </a:r>
                <a:endParaRPr lang="en-US" altLang="cs-CZ" sz="2800"/>
              </a:p>
            </p:txBody>
          </p:sp>
          <p:sp>
            <p:nvSpPr>
              <p:cNvPr id="22651" name="Freeform 336"/>
              <p:cNvSpPr>
                <a:spLocks/>
              </p:cNvSpPr>
              <p:nvPr/>
            </p:nvSpPr>
            <p:spPr bwMode="auto">
              <a:xfrm>
                <a:off x="14349"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52" name="Freeform 337"/>
              <p:cNvSpPr>
                <a:spLocks/>
              </p:cNvSpPr>
              <p:nvPr/>
            </p:nvSpPr>
            <p:spPr bwMode="auto">
              <a:xfrm>
                <a:off x="14515"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53" name="Freeform 338"/>
              <p:cNvSpPr>
                <a:spLocks/>
              </p:cNvSpPr>
              <p:nvPr/>
            </p:nvSpPr>
            <p:spPr bwMode="auto">
              <a:xfrm>
                <a:off x="14694"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54" name="Freeform 339"/>
              <p:cNvSpPr>
                <a:spLocks/>
              </p:cNvSpPr>
              <p:nvPr/>
            </p:nvSpPr>
            <p:spPr bwMode="auto">
              <a:xfrm>
                <a:off x="14860"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55" name="Freeform 340"/>
              <p:cNvSpPr>
                <a:spLocks/>
              </p:cNvSpPr>
              <p:nvPr/>
            </p:nvSpPr>
            <p:spPr bwMode="auto">
              <a:xfrm>
                <a:off x="15040"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56" name="Freeform 341"/>
              <p:cNvSpPr>
                <a:spLocks/>
              </p:cNvSpPr>
              <p:nvPr/>
            </p:nvSpPr>
            <p:spPr bwMode="auto">
              <a:xfrm>
                <a:off x="15040"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57" name="Freeform 342"/>
              <p:cNvSpPr>
                <a:spLocks/>
              </p:cNvSpPr>
              <p:nvPr/>
            </p:nvSpPr>
            <p:spPr bwMode="auto">
              <a:xfrm>
                <a:off x="15040"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58" name="Freeform 343"/>
              <p:cNvSpPr>
                <a:spLocks/>
              </p:cNvSpPr>
              <p:nvPr/>
            </p:nvSpPr>
            <p:spPr bwMode="auto">
              <a:xfrm>
                <a:off x="15040"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59" name="Freeform 344"/>
              <p:cNvSpPr>
                <a:spLocks/>
              </p:cNvSpPr>
              <p:nvPr/>
            </p:nvSpPr>
            <p:spPr bwMode="auto">
              <a:xfrm>
                <a:off x="15040"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60" name="Line 345"/>
              <p:cNvSpPr>
                <a:spLocks noChangeShapeType="1"/>
              </p:cNvSpPr>
              <p:nvPr/>
            </p:nvSpPr>
            <p:spPr bwMode="auto">
              <a:xfrm flipV="1">
                <a:off x="15040" y="10631"/>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61" name="Line 346"/>
              <p:cNvSpPr>
                <a:spLocks noChangeShapeType="1"/>
              </p:cNvSpPr>
              <p:nvPr/>
            </p:nvSpPr>
            <p:spPr bwMode="auto">
              <a:xfrm>
                <a:off x="15040" y="9673"/>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62" name="Rectangle 347"/>
              <p:cNvSpPr>
                <a:spLocks noChangeArrowheads="1"/>
              </p:cNvSpPr>
              <p:nvPr/>
            </p:nvSpPr>
            <p:spPr bwMode="auto">
              <a:xfrm>
                <a:off x="14888" y="10735"/>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-20</a:t>
                </a:r>
                <a:endParaRPr lang="en-US" altLang="cs-CZ" sz="2800"/>
              </a:p>
            </p:txBody>
          </p:sp>
          <p:sp>
            <p:nvSpPr>
              <p:cNvPr id="22663" name="Freeform 348"/>
              <p:cNvSpPr>
                <a:spLocks/>
              </p:cNvSpPr>
              <p:nvPr/>
            </p:nvSpPr>
            <p:spPr bwMode="auto">
              <a:xfrm>
                <a:off x="15206"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64" name="Freeform 349"/>
              <p:cNvSpPr>
                <a:spLocks/>
              </p:cNvSpPr>
              <p:nvPr/>
            </p:nvSpPr>
            <p:spPr bwMode="auto">
              <a:xfrm>
                <a:off x="15371"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65" name="Freeform 350"/>
              <p:cNvSpPr>
                <a:spLocks/>
              </p:cNvSpPr>
              <p:nvPr/>
            </p:nvSpPr>
            <p:spPr bwMode="auto">
              <a:xfrm>
                <a:off x="15551"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66" name="Freeform 351"/>
              <p:cNvSpPr>
                <a:spLocks/>
              </p:cNvSpPr>
              <p:nvPr/>
            </p:nvSpPr>
            <p:spPr bwMode="auto">
              <a:xfrm>
                <a:off x="1571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67" name="Freeform 352"/>
              <p:cNvSpPr>
                <a:spLocks/>
              </p:cNvSpPr>
              <p:nvPr/>
            </p:nvSpPr>
            <p:spPr bwMode="auto">
              <a:xfrm>
                <a:off x="1589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68" name="Freeform 353"/>
              <p:cNvSpPr>
                <a:spLocks/>
              </p:cNvSpPr>
              <p:nvPr/>
            </p:nvSpPr>
            <p:spPr bwMode="auto">
              <a:xfrm>
                <a:off x="1589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69" name="Freeform 354"/>
              <p:cNvSpPr>
                <a:spLocks/>
              </p:cNvSpPr>
              <p:nvPr/>
            </p:nvSpPr>
            <p:spPr bwMode="auto">
              <a:xfrm>
                <a:off x="1589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70" name="Freeform 355"/>
              <p:cNvSpPr>
                <a:spLocks/>
              </p:cNvSpPr>
              <p:nvPr/>
            </p:nvSpPr>
            <p:spPr bwMode="auto">
              <a:xfrm>
                <a:off x="1589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71" name="Freeform 356"/>
              <p:cNvSpPr>
                <a:spLocks/>
              </p:cNvSpPr>
              <p:nvPr/>
            </p:nvSpPr>
            <p:spPr bwMode="auto">
              <a:xfrm>
                <a:off x="1589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72" name="Line 357"/>
              <p:cNvSpPr>
                <a:spLocks noChangeShapeType="1"/>
              </p:cNvSpPr>
              <p:nvPr/>
            </p:nvSpPr>
            <p:spPr bwMode="auto">
              <a:xfrm flipV="1">
                <a:off x="15897" y="10631"/>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73" name="Line 358"/>
              <p:cNvSpPr>
                <a:spLocks noChangeShapeType="1"/>
              </p:cNvSpPr>
              <p:nvPr/>
            </p:nvSpPr>
            <p:spPr bwMode="auto">
              <a:xfrm>
                <a:off x="15897" y="9673"/>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74" name="Rectangle 359"/>
              <p:cNvSpPr>
                <a:spLocks noChangeArrowheads="1"/>
              </p:cNvSpPr>
              <p:nvPr/>
            </p:nvSpPr>
            <p:spPr bwMode="auto">
              <a:xfrm>
                <a:off x="15745" y="10735"/>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-15</a:t>
                </a:r>
                <a:endParaRPr lang="en-US" altLang="cs-CZ" sz="2800"/>
              </a:p>
            </p:txBody>
          </p:sp>
          <p:sp>
            <p:nvSpPr>
              <p:cNvPr id="22675" name="Freeform 360"/>
              <p:cNvSpPr>
                <a:spLocks/>
              </p:cNvSpPr>
              <p:nvPr/>
            </p:nvSpPr>
            <p:spPr bwMode="auto">
              <a:xfrm>
                <a:off x="16063"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76" name="Freeform 361"/>
              <p:cNvSpPr>
                <a:spLocks/>
              </p:cNvSpPr>
              <p:nvPr/>
            </p:nvSpPr>
            <p:spPr bwMode="auto">
              <a:xfrm>
                <a:off x="16228"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77" name="Freeform 362"/>
              <p:cNvSpPr>
                <a:spLocks/>
              </p:cNvSpPr>
              <p:nvPr/>
            </p:nvSpPr>
            <p:spPr bwMode="auto">
              <a:xfrm>
                <a:off x="16408"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78" name="Freeform 363"/>
              <p:cNvSpPr>
                <a:spLocks/>
              </p:cNvSpPr>
              <p:nvPr/>
            </p:nvSpPr>
            <p:spPr bwMode="auto">
              <a:xfrm>
                <a:off x="16574"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79" name="Freeform 364"/>
              <p:cNvSpPr>
                <a:spLocks/>
              </p:cNvSpPr>
              <p:nvPr/>
            </p:nvSpPr>
            <p:spPr bwMode="auto">
              <a:xfrm>
                <a:off x="16754"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80" name="Freeform 365"/>
              <p:cNvSpPr>
                <a:spLocks/>
              </p:cNvSpPr>
              <p:nvPr/>
            </p:nvSpPr>
            <p:spPr bwMode="auto">
              <a:xfrm>
                <a:off x="16754"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81" name="Freeform 366"/>
              <p:cNvSpPr>
                <a:spLocks/>
              </p:cNvSpPr>
              <p:nvPr/>
            </p:nvSpPr>
            <p:spPr bwMode="auto">
              <a:xfrm>
                <a:off x="16754"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82" name="Freeform 367"/>
              <p:cNvSpPr>
                <a:spLocks/>
              </p:cNvSpPr>
              <p:nvPr/>
            </p:nvSpPr>
            <p:spPr bwMode="auto">
              <a:xfrm>
                <a:off x="16754"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83" name="Freeform 368"/>
              <p:cNvSpPr>
                <a:spLocks/>
              </p:cNvSpPr>
              <p:nvPr/>
            </p:nvSpPr>
            <p:spPr bwMode="auto">
              <a:xfrm>
                <a:off x="16754"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84" name="Line 369"/>
              <p:cNvSpPr>
                <a:spLocks noChangeShapeType="1"/>
              </p:cNvSpPr>
              <p:nvPr/>
            </p:nvSpPr>
            <p:spPr bwMode="auto">
              <a:xfrm flipV="1">
                <a:off x="16754" y="10631"/>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85" name="Line 370"/>
              <p:cNvSpPr>
                <a:spLocks noChangeShapeType="1"/>
              </p:cNvSpPr>
              <p:nvPr/>
            </p:nvSpPr>
            <p:spPr bwMode="auto">
              <a:xfrm>
                <a:off x="16754" y="9673"/>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86" name="Rectangle 371"/>
              <p:cNvSpPr>
                <a:spLocks noChangeArrowheads="1"/>
              </p:cNvSpPr>
              <p:nvPr/>
            </p:nvSpPr>
            <p:spPr bwMode="auto">
              <a:xfrm>
                <a:off x="16602" y="10735"/>
                <a:ext cx="242"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-10</a:t>
                </a:r>
                <a:endParaRPr lang="en-US" altLang="cs-CZ" sz="2800"/>
              </a:p>
            </p:txBody>
          </p:sp>
          <p:sp>
            <p:nvSpPr>
              <p:cNvPr id="22687" name="Freeform 372"/>
              <p:cNvSpPr>
                <a:spLocks/>
              </p:cNvSpPr>
              <p:nvPr/>
            </p:nvSpPr>
            <p:spPr bwMode="auto">
              <a:xfrm>
                <a:off x="16919"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88" name="Freeform 373"/>
              <p:cNvSpPr>
                <a:spLocks/>
              </p:cNvSpPr>
              <p:nvPr/>
            </p:nvSpPr>
            <p:spPr bwMode="auto">
              <a:xfrm>
                <a:off x="17085"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89" name="Freeform 374"/>
              <p:cNvSpPr>
                <a:spLocks/>
              </p:cNvSpPr>
              <p:nvPr/>
            </p:nvSpPr>
            <p:spPr bwMode="auto">
              <a:xfrm>
                <a:off x="17265"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90" name="Freeform 375"/>
              <p:cNvSpPr>
                <a:spLocks/>
              </p:cNvSpPr>
              <p:nvPr/>
            </p:nvSpPr>
            <p:spPr bwMode="auto">
              <a:xfrm>
                <a:off x="17431"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91" name="Freeform 376"/>
              <p:cNvSpPr>
                <a:spLocks/>
              </p:cNvSpPr>
              <p:nvPr/>
            </p:nvSpPr>
            <p:spPr bwMode="auto">
              <a:xfrm>
                <a:off x="17611"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92" name="Freeform 377"/>
              <p:cNvSpPr>
                <a:spLocks/>
              </p:cNvSpPr>
              <p:nvPr/>
            </p:nvSpPr>
            <p:spPr bwMode="auto">
              <a:xfrm>
                <a:off x="17611"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93" name="Freeform 378"/>
              <p:cNvSpPr>
                <a:spLocks/>
              </p:cNvSpPr>
              <p:nvPr/>
            </p:nvSpPr>
            <p:spPr bwMode="auto">
              <a:xfrm>
                <a:off x="17611"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94" name="Freeform 379"/>
              <p:cNvSpPr>
                <a:spLocks/>
              </p:cNvSpPr>
              <p:nvPr/>
            </p:nvSpPr>
            <p:spPr bwMode="auto">
              <a:xfrm>
                <a:off x="17611"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95" name="Freeform 380"/>
              <p:cNvSpPr>
                <a:spLocks/>
              </p:cNvSpPr>
              <p:nvPr/>
            </p:nvSpPr>
            <p:spPr bwMode="auto">
              <a:xfrm>
                <a:off x="17611"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696" name="Line 381"/>
              <p:cNvSpPr>
                <a:spLocks noChangeShapeType="1"/>
              </p:cNvSpPr>
              <p:nvPr/>
            </p:nvSpPr>
            <p:spPr bwMode="auto">
              <a:xfrm flipV="1">
                <a:off x="17611" y="10631"/>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97" name="Line 382"/>
              <p:cNvSpPr>
                <a:spLocks noChangeShapeType="1"/>
              </p:cNvSpPr>
              <p:nvPr/>
            </p:nvSpPr>
            <p:spPr bwMode="auto">
              <a:xfrm>
                <a:off x="17611" y="9673"/>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698" name="Rectangle 383"/>
              <p:cNvSpPr>
                <a:spLocks noChangeArrowheads="1"/>
              </p:cNvSpPr>
              <p:nvPr/>
            </p:nvSpPr>
            <p:spPr bwMode="auto">
              <a:xfrm>
                <a:off x="17514" y="10735"/>
                <a:ext cx="149"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-5</a:t>
                </a:r>
                <a:endParaRPr lang="en-US" altLang="cs-CZ" sz="2800"/>
              </a:p>
            </p:txBody>
          </p:sp>
          <p:sp>
            <p:nvSpPr>
              <p:cNvPr id="22699" name="Freeform 384"/>
              <p:cNvSpPr>
                <a:spLocks/>
              </p:cNvSpPr>
              <p:nvPr/>
            </p:nvSpPr>
            <p:spPr bwMode="auto">
              <a:xfrm>
                <a:off x="17776"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00" name="Freeform 385"/>
              <p:cNvSpPr>
                <a:spLocks/>
              </p:cNvSpPr>
              <p:nvPr/>
            </p:nvSpPr>
            <p:spPr bwMode="auto">
              <a:xfrm>
                <a:off x="17942"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01" name="Freeform 386"/>
              <p:cNvSpPr>
                <a:spLocks/>
              </p:cNvSpPr>
              <p:nvPr/>
            </p:nvSpPr>
            <p:spPr bwMode="auto">
              <a:xfrm>
                <a:off x="18122"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02" name="Freeform 387"/>
              <p:cNvSpPr>
                <a:spLocks/>
              </p:cNvSpPr>
              <p:nvPr/>
            </p:nvSpPr>
            <p:spPr bwMode="auto">
              <a:xfrm>
                <a:off x="18288"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03" name="Freeform 388"/>
              <p:cNvSpPr>
                <a:spLocks/>
              </p:cNvSpPr>
              <p:nvPr/>
            </p:nvSpPr>
            <p:spPr bwMode="auto">
              <a:xfrm>
                <a:off x="1846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04" name="Freeform 389"/>
              <p:cNvSpPr>
                <a:spLocks/>
              </p:cNvSpPr>
              <p:nvPr/>
            </p:nvSpPr>
            <p:spPr bwMode="auto">
              <a:xfrm>
                <a:off x="1846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05" name="Freeform 390"/>
              <p:cNvSpPr>
                <a:spLocks/>
              </p:cNvSpPr>
              <p:nvPr/>
            </p:nvSpPr>
            <p:spPr bwMode="auto">
              <a:xfrm>
                <a:off x="1846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06" name="Freeform 391"/>
              <p:cNvSpPr>
                <a:spLocks/>
              </p:cNvSpPr>
              <p:nvPr/>
            </p:nvSpPr>
            <p:spPr bwMode="auto">
              <a:xfrm>
                <a:off x="1846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07" name="Freeform 392"/>
              <p:cNvSpPr>
                <a:spLocks/>
              </p:cNvSpPr>
              <p:nvPr/>
            </p:nvSpPr>
            <p:spPr bwMode="auto">
              <a:xfrm>
                <a:off x="18467" y="9673"/>
                <a:ext cx="1" cy="1023"/>
              </a:xfrm>
              <a:custGeom>
                <a:avLst/>
                <a:gdLst>
                  <a:gd name="T0" fmla="*/ 0 w 1"/>
                  <a:gd name="T1" fmla="*/ 2221334 h 79"/>
                  <a:gd name="T2" fmla="*/ 0 w 1"/>
                  <a:gd name="T3" fmla="*/ 0 h 79"/>
                  <a:gd name="T4" fmla="*/ 0 w 1"/>
                  <a:gd name="T5" fmla="*/ 0 h 79"/>
                  <a:gd name="T6" fmla="*/ 0 60000 65536"/>
                  <a:gd name="T7" fmla="*/ 0 60000 65536"/>
                  <a:gd name="T8" fmla="*/ 0 60000 65536"/>
                </a:gdLst>
                <a:ahLst/>
                <a:cxnLst>
                  <a:cxn ang="T6">
                    <a:pos x="T0" y="T1"/>
                  </a:cxn>
                  <a:cxn ang="T7">
                    <a:pos x="T2" y="T3"/>
                  </a:cxn>
                  <a:cxn ang="T8">
                    <a:pos x="T4" y="T5"/>
                  </a:cxn>
                </a:cxnLst>
                <a:rect l="0" t="0" r="r" b="b"/>
                <a:pathLst>
                  <a:path w="1" h="79">
                    <a:moveTo>
                      <a:pt x="0" y="79"/>
                    </a:move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08" name="Line 393"/>
              <p:cNvSpPr>
                <a:spLocks noChangeShapeType="1"/>
              </p:cNvSpPr>
              <p:nvPr/>
            </p:nvSpPr>
            <p:spPr bwMode="auto">
              <a:xfrm flipV="1">
                <a:off x="18467" y="10631"/>
                <a:ext cx="1" cy="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09" name="Line 394"/>
              <p:cNvSpPr>
                <a:spLocks noChangeShapeType="1"/>
              </p:cNvSpPr>
              <p:nvPr/>
            </p:nvSpPr>
            <p:spPr bwMode="auto">
              <a:xfrm>
                <a:off x="18467" y="9673"/>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10" name="Rectangle 395"/>
              <p:cNvSpPr>
                <a:spLocks noChangeArrowheads="1"/>
              </p:cNvSpPr>
              <p:nvPr/>
            </p:nvSpPr>
            <p:spPr bwMode="auto">
              <a:xfrm>
                <a:off x="18426" y="10735"/>
                <a:ext cx="93"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0</a:t>
                </a:r>
                <a:endParaRPr lang="en-US" altLang="cs-CZ" sz="2800"/>
              </a:p>
            </p:txBody>
          </p:sp>
          <p:sp>
            <p:nvSpPr>
              <p:cNvPr id="22711" name="Line 396"/>
              <p:cNvSpPr>
                <a:spLocks noChangeShapeType="1"/>
              </p:cNvSpPr>
              <p:nvPr/>
            </p:nvSpPr>
            <p:spPr bwMode="auto">
              <a:xfrm>
                <a:off x="12455" y="10696"/>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12" name="Line 397"/>
              <p:cNvSpPr>
                <a:spLocks noChangeShapeType="1"/>
              </p:cNvSpPr>
              <p:nvPr/>
            </p:nvSpPr>
            <p:spPr bwMode="auto">
              <a:xfrm flipH="1">
                <a:off x="18398" y="10696"/>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13" name="Rectangle 398"/>
              <p:cNvSpPr>
                <a:spLocks noChangeArrowheads="1"/>
              </p:cNvSpPr>
              <p:nvPr/>
            </p:nvSpPr>
            <p:spPr bwMode="auto">
              <a:xfrm>
                <a:off x="12262" y="10593"/>
                <a:ext cx="149"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-2</a:t>
                </a:r>
                <a:endParaRPr lang="en-US" altLang="cs-CZ" sz="2800"/>
              </a:p>
            </p:txBody>
          </p:sp>
          <p:sp>
            <p:nvSpPr>
              <p:cNvPr id="22714" name="Line 399"/>
              <p:cNvSpPr>
                <a:spLocks noChangeShapeType="1"/>
              </p:cNvSpPr>
              <p:nvPr/>
            </p:nvSpPr>
            <p:spPr bwMode="auto">
              <a:xfrm>
                <a:off x="12455" y="10178"/>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15" name="Line 400"/>
              <p:cNvSpPr>
                <a:spLocks noChangeShapeType="1"/>
              </p:cNvSpPr>
              <p:nvPr/>
            </p:nvSpPr>
            <p:spPr bwMode="auto">
              <a:xfrm flipH="1">
                <a:off x="18398" y="10178"/>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16" name="Rectangle 401"/>
              <p:cNvSpPr>
                <a:spLocks noChangeArrowheads="1"/>
              </p:cNvSpPr>
              <p:nvPr/>
            </p:nvSpPr>
            <p:spPr bwMode="auto">
              <a:xfrm>
                <a:off x="12317" y="10074"/>
                <a:ext cx="93"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0</a:t>
                </a:r>
                <a:endParaRPr lang="en-US" altLang="cs-CZ" sz="2800"/>
              </a:p>
            </p:txBody>
          </p:sp>
          <p:sp>
            <p:nvSpPr>
              <p:cNvPr id="22717" name="Line 402"/>
              <p:cNvSpPr>
                <a:spLocks noChangeShapeType="1"/>
              </p:cNvSpPr>
              <p:nvPr/>
            </p:nvSpPr>
            <p:spPr bwMode="auto">
              <a:xfrm>
                <a:off x="12455" y="9673"/>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18" name="Line 403"/>
              <p:cNvSpPr>
                <a:spLocks noChangeShapeType="1"/>
              </p:cNvSpPr>
              <p:nvPr/>
            </p:nvSpPr>
            <p:spPr bwMode="auto">
              <a:xfrm flipH="1">
                <a:off x="18398" y="9673"/>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19" name="Rectangle 404"/>
              <p:cNvSpPr>
                <a:spLocks noChangeArrowheads="1"/>
              </p:cNvSpPr>
              <p:nvPr/>
            </p:nvSpPr>
            <p:spPr bwMode="auto">
              <a:xfrm>
                <a:off x="12317" y="9569"/>
                <a:ext cx="93"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2</a:t>
                </a:r>
                <a:endParaRPr lang="en-US" altLang="cs-CZ" sz="2800"/>
              </a:p>
            </p:txBody>
          </p:sp>
          <p:sp>
            <p:nvSpPr>
              <p:cNvPr id="22720" name="Rectangle 405"/>
              <p:cNvSpPr>
                <a:spLocks noChangeArrowheads="1"/>
              </p:cNvSpPr>
              <p:nvPr/>
            </p:nvSpPr>
            <p:spPr bwMode="auto">
              <a:xfrm>
                <a:off x="12455" y="9427"/>
                <a:ext cx="317" cy="20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2100">
                    <a:solidFill>
                      <a:srgbClr val="000000"/>
                    </a:solidFill>
                    <a:latin typeface="Helvetica" panose="020B0604020202020204" pitchFamily="34" charset="0"/>
                  </a:rPr>
                  <a:t>x 10</a:t>
                </a:r>
                <a:endParaRPr lang="en-US" altLang="cs-CZ" sz="2800"/>
              </a:p>
            </p:txBody>
          </p:sp>
          <p:sp>
            <p:nvSpPr>
              <p:cNvPr id="22721" name="Rectangle 406"/>
              <p:cNvSpPr>
                <a:spLocks noChangeArrowheads="1"/>
              </p:cNvSpPr>
              <p:nvPr/>
            </p:nvSpPr>
            <p:spPr bwMode="auto">
              <a:xfrm>
                <a:off x="12801" y="9362"/>
                <a:ext cx="107" cy="144"/>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1500">
                    <a:solidFill>
                      <a:srgbClr val="000000"/>
                    </a:solidFill>
                    <a:latin typeface="Helvetica" panose="020B0604020202020204" pitchFamily="34" charset="0"/>
                  </a:rPr>
                  <a:t>-4</a:t>
                </a:r>
                <a:endParaRPr lang="en-US" altLang="cs-CZ" sz="2800"/>
              </a:p>
            </p:txBody>
          </p:sp>
          <p:sp>
            <p:nvSpPr>
              <p:cNvPr id="22722" name="Line 407"/>
              <p:cNvSpPr>
                <a:spLocks noChangeShapeType="1"/>
              </p:cNvSpPr>
              <p:nvPr/>
            </p:nvSpPr>
            <p:spPr bwMode="auto">
              <a:xfrm>
                <a:off x="12455" y="9673"/>
                <a:ext cx="60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23" name="Freeform 408"/>
              <p:cNvSpPr>
                <a:spLocks/>
              </p:cNvSpPr>
              <p:nvPr/>
            </p:nvSpPr>
            <p:spPr bwMode="auto">
              <a:xfrm>
                <a:off x="12455" y="9673"/>
                <a:ext cx="6012" cy="1023"/>
              </a:xfrm>
              <a:custGeom>
                <a:avLst/>
                <a:gdLst>
                  <a:gd name="T0" fmla="*/ 0 w 435"/>
                  <a:gd name="T1" fmla="*/ 2221334 h 79"/>
                  <a:gd name="T2" fmla="*/ 15871141 w 435"/>
                  <a:gd name="T3" fmla="*/ 2221334 h 79"/>
                  <a:gd name="T4" fmla="*/ 15871141 w 435"/>
                  <a:gd name="T5" fmla="*/ 0 h 79"/>
                  <a:gd name="T6" fmla="*/ 0 60000 65536"/>
                  <a:gd name="T7" fmla="*/ 0 60000 65536"/>
                  <a:gd name="T8" fmla="*/ 0 60000 65536"/>
                </a:gdLst>
                <a:ahLst/>
                <a:cxnLst>
                  <a:cxn ang="T6">
                    <a:pos x="T0" y="T1"/>
                  </a:cxn>
                  <a:cxn ang="T7">
                    <a:pos x="T2" y="T3"/>
                  </a:cxn>
                  <a:cxn ang="T8">
                    <a:pos x="T4" y="T5"/>
                  </a:cxn>
                </a:cxnLst>
                <a:rect l="0" t="0" r="r" b="b"/>
                <a:pathLst>
                  <a:path w="435" h="79">
                    <a:moveTo>
                      <a:pt x="0" y="79"/>
                    </a:moveTo>
                    <a:lnTo>
                      <a:pt x="435" y="79"/>
                    </a:lnTo>
                    <a:lnTo>
                      <a:pt x="43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24" name="Line 409"/>
              <p:cNvSpPr>
                <a:spLocks noChangeShapeType="1"/>
              </p:cNvSpPr>
              <p:nvPr/>
            </p:nvSpPr>
            <p:spPr bwMode="auto">
              <a:xfrm flipV="1">
                <a:off x="12455" y="9673"/>
                <a:ext cx="1" cy="10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725" name="Freeform 410"/>
              <p:cNvSpPr>
                <a:spLocks/>
              </p:cNvSpPr>
              <p:nvPr/>
            </p:nvSpPr>
            <p:spPr bwMode="auto">
              <a:xfrm>
                <a:off x="16712" y="10139"/>
                <a:ext cx="1755" cy="39"/>
              </a:xfrm>
              <a:custGeom>
                <a:avLst/>
                <a:gdLst>
                  <a:gd name="T0" fmla="*/ 1728 w 1755"/>
                  <a:gd name="T1" fmla="*/ 39 h 39"/>
                  <a:gd name="T2" fmla="*/ 1686 w 1755"/>
                  <a:gd name="T3" fmla="*/ 39 h 39"/>
                  <a:gd name="T4" fmla="*/ 1645 w 1755"/>
                  <a:gd name="T5" fmla="*/ 39 h 39"/>
                  <a:gd name="T6" fmla="*/ 1603 w 1755"/>
                  <a:gd name="T7" fmla="*/ 39 h 39"/>
                  <a:gd name="T8" fmla="*/ 1562 w 1755"/>
                  <a:gd name="T9" fmla="*/ 39 h 39"/>
                  <a:gd name="T10" fmla="*/ 1521 w 1755"/>
                  <a:gd name="T11" fmla="*/ 39 h 39"/>
                  <a:gd name="T12" fmla="*/ 1479 w 1755"/>
                  <a:gd name="T13" fmla="*/ 39 h 39"/>
                  <a:gd name="T14" fmla="*/ 1438 w 1755"/>
                  <a:gd name="T15" fmla="*/ 39 h 39"/>
                  <a:gd name="T16" fmla="*/ 1396 w 1755"/>
                  <a:gd name="T17" fmla="*/ 39 h 39"/>
                  <a:gd name="T18" fmla="*/ 1355 w 1755"/>
                  <a:gd name="T19" fmla="*/ 39 h 39"/>
                  <a:gd name="T20" fmla="*/ 1313 w 1755"/>
                  <a:gd name="T21" fmla="*/ 39 h 39"/>
                  <a:gd name="T22" fmla="*/ 1272 w 1755"/>
                  <a:gd name="T23" fmla="*/ 39 h 39"/>
                  <a:gd name="T24" fmla="*/ 1230 w 1755"/>
                  <a:gd name="T25" fmla="*/ 39 h 39"/>
                  <a:gd name="T26" fmla="*/ 1189 w 1755"/>
                  <a:gd name="T27" fmla="*/ 39 h 39"/>
                  <a:gd name="T28" fmla="*/ 1147 w 1755"/>
                  <a:gd name="T29" fmla="*/ 39 h 39"/>
                  <a:gd name="T30" fmla="*/ 1106 w 1755"/>
                  <a:gd name="T31" fmla="*/ 39 h 39"/>
                  <a:gd name="T32" fmla="*/ 1064 w 1755"/>
                  <a:gd name="T33" fmla="*/ 39 h 39"/>
                  <a:gd name="T34" fmla="*/ 1023 w 1755"/>
                  <a:gd name="T35" fmla="*/ 39 h 39"/>
                  <a:gd name="T36" fmla="*/ 981 w 1755"/>
                  <a:gd name="T37" fmla="*/ 39 h 39"/>
                  <a:gd name="T38" fmla="*/ 940 w 1755"/>
                  <a:gd name="T39" fmla="*/ 39 h 39"/>
                  <a:gd name="T40" fmla="*/ 899 w 1755"/>
                  <a:gd name="T41" fmla="*/ 39 h 39"/>
                  <a:gd name="T42" fmla="*/ 857 w 1755"/>
                  <a:gd name="T43" fmla="*/ 39 h 39"/>
                  <a:gd name="T44" fmla="*/ 816 w 1755"/>
                  <a:gd name="T45" fmla="*/ 39 h 39"/>
                  <a:gd name="T46" fmla="*/ 774 w 1755"/>
                  <a:gd name="T47" fmla="*/ 39 h 39"/>
                  <a:gd name="T48" fmla="*/ 733 w 1755"/>
                  <a:gd name="T49" fmla="*/ 39 h 39"/>
                  <a:gd name="T50" fmla="*/ 691 w 1755"/>
                  <a:gd name="T51" fmla="*/ 39 h 39"/>
                  <a:gd name="T52" fmla="*/ 650 w 1755"/>
                  <a:gd name="T53" fmla="*/ 39 h 39"/>
                  <a:gd name="T54" fmla="*/ 608 w 1755"/>
                  <a:gd name="T55" fmla="*/ 39 h 39"/>
                  <a:gd name="T56" fmla="*/ 567 w 1755"/>
                  <a:gd name="T57" fmla="*/ 39 h 39"/>
                  <a:gd name="T58" fmla="*/ 525 w 1755"/>
                  <a:gd name="T59" fmla="*/ 39 h 39"/>
                  <a:gd name="T60" fmla="*/ 484 w 1755"/>
                  <a:gd name="T61" fmla="*/ 39 h 39"/>
                  <a:gd name="T62" fmla="*/ 442 w 1755"/>
                  <a:gd name="T63" fmla="*/ 39 h 39"/>
                  <a:gd name="T64" fmla="*/ 401 w 1755"/>
                  <a:gd name="T65" fmla="*/ 39 h 39"/>
                  <a:gd name="T66" fmla="*/ 360 w 1755"/>
                  <a:gd name="T67" fmla="*/ 39 h 39"/>
                  <a:gd name="T68" fmla="*/ 318 w 1755"/>
                  <a:gd name="T69" fmla="*/ 39 h 39"/>
                  <a:gd name="T70" fmla="*/ 277 w 1755"/>
                  <a:gd name="T71" fmla="*/ 26 h 39"/>
                  <a:gd name="T72" fmla="*/ 235 w 1755"/>
                  <a:gd name="T73" fmla="*/ 26 h 39"/>
                  <a:gd name="T74" fmla="*/ 194 w 1755"/>
                  <a:gd name="T75" fmla="*/ 26 h 39"/>
                  <a:gd name="T76" fmla="*/ 152 w 1755"/>
                  <a:gd name="T77" fmla="*/ 26 h 39"/>
                  <a:gd name="T78" fmla="*/ 111 w 1755"/>
                  <a:gd name="T79" fmla="*/ 26 h 39"/>
                  <a:gd name="T80" fmla="*/ 69 w 1755"/>
                  <a:gd name="T81" fmla="*/ 13 h 39"/>
                  <a:gd name="T82" fmla="*/ 28 w 1755"/>
                  <a:gd name="T83" fmla="*/ 13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39">
                    <a:moveTo>
                      <a:pt x="1755" y="39"/>
                    </a:moveTo>
                    <a:lnTo>
                      <a:pt x="1742" y="39"/>
                    </a:lnTo>
                    <a:lnTo>
                      <a:pt x="1728" y="39"/>
                    </a:lnTo>
                    <a:lnTo>
                      <a:pt x="1714" y="39"/>
                    </a:lnTo>
                    <a:lnTo>
                      <a:pt x="1700" y="39"/>
                    </a:lnTo>
                    <a:lnTo>
                      <a:pt x="1686" y="39"/>
                    </a:lnTo>
                    <a:lnTo>
                      <a:pt x="1673" y="39"/>
                    </a:lnTo>
                    <a:lnTo>
                      <a:pt x="1659" y="39"/>
                    </a:lnTo>
                    <a:lnTo>
                      <a:pt x="1645" y="39"/>
                    </a:lnTo>
                    <a:lnTo>
                      <a:pt x="1631" y="39"/>
                    </a:lnTo>
                    <a:lnTo>
                      <a:pt x="1617" y="39"/>
                    </a:lnTo>
                    <a:lnTo>
                      <a:pt x="1603" y="39"/>
                    </a:lnTo>
                    <a:lnTo>
                      <a:pt x="1590" y="39"/>
                    </a:lnTo>
                    <a:lnTo>
                      <a:pt x="1576" y="39"/>
                    </a:lnTo>
                    <a:lnTo>
                      <a:pt x="1562" y="39"/>
                    </a:lnTo>
                    <a:lnTo>
                      <a:pt x="1548" y="39"/>
                    </a:lnTo>
                    <a:lnTo>
                      <a:pt x="1534" y="39"/>
                    </a:lnTo>
                    <a:lnTo>
                      <a:pt x="1521" y="39"/>
                    </a:lnTo>
                    <a:lnTo>
                      <a:pt x="1507" y="39"/>
                    </a:lnTo>
                    <a:lnTo>
                      <a:pt x="1493" y="39"/>
                    </a:lnTo>
                    <a:lnTo>
                      <a:pt x="1479" y="39"/>
                    </a:lnTo>
                    <a:lnTo>
                      <a:pt x="1465" y="39"/>
                    </a:lnTo>
                    <a:lnTo>
                      <a:pt x="1451" y="39"/>
                    </a:lnTo>
                    <a:lnTo>
                      <a:pt x="1438" y="39"/>
                    </a:lnTo>
                    <a:lnTo>
                      <a:pt x="1424" y="39"/>
                    </a:lnTo>
                    <a:lnTo>
                      <a:pt x="1410" y="39"/>
                    </a:lnTo>
                    <a:lnTo>
                      <a:pt x="1396" y="39"/>
                    </a:lnTo>
                    <a:lnTo>
                      <a:pt x="1382" y="39"/>
                    </a:lnTo>
                    <a:lnTo>
                      <a:pt x="1368" y="39"/>
                    </a:lnTo>
                    <a:lnTo>
                      <a:pt x="1355" y="39"/>
                    </a:lnTo>
                    <a:lnTo>
                      <a:pt x="1341" y="39"/>
                    </a:lnTo>
                    <a:lnTo>
                      <a:pt x="1327" y="39"/>
                    </a:lnTo>
                    <a:lnTo>
                      <a:pt x="1313" y="39"/>
                    </a:lnTo>
                    <a:lnTo>
                      <a:pt x="1299" y="39"/>
                    </a:lnTo>
                    <a:lnTo>
                      <a:pt x="1286" y="39"/>
                    </a:lnTo>
                    <a:lnTo>
                      <a:pt x="1272" y="39"/>
                    </a:lnTo>
                    <a:lnTo>
                      <a:pt x="1258" y="39"/>
                    </a:lnTo>
                    <a:lnTo>
                      <a:pt x="1244" y="39"/>
                    </a:lnTo>
                    <a:lnTo>
                      <a:pt x="1230" y="39"/>
                    </a:lnTo>
                    <a:lnTo>
                      <a:pt x="1216" y="39"/>
                    </a:lnTo>
                    <a:lnTo>
                      <a:pt x="1203" y="39"/>
                    </a:lnTo>
                    <a:lnTo>
                      <a:pt x="1189" y="39"/>
                    </a:lnTo>
                    <a:lnTo>
                      <a:pt x="1175" y="39"/>
                    </a:lnTo>
                    <a:lnTo>
                      <a:pt x="1161" y="39"/>
                    </a:lnTo>
                    <a:lnTo>
                      <a:pt x="1147" y="39"/>
                    </a:lnTo>
                    <a:lnTo>
                      <a:pt x="1134" y="39"/>
                    </a:lnTo>
                    <a:lnTo>
                      <a:pt x="1120" y="39"/>
                    </a:lnTo>
                    <a:lnTo>
                      <a:pt x="1106" y="39"/>
                    </a:lnTo>
                    <a:lnTo>
                      <a:pt x="1092" y="39"/>
                    </a:lnTo>
                    <a:lnTo>
                      <a:pt x="1078" y="39"/>
                    </a:lnTo>
                    <a:lnTo>
                      <a:pt x="1064" y="39"/>
                    </a:lnTo>
                    <a:lnTo>
                      <a:pt x="1051" y="39"/>
                    </a:lnTo>
                    <a:lnTo>
                      <a:pt x="1037" y="39"/>
                    </a:lnTo>
                    <a:lnTo>
                      <a:pt x="1023" y="39"/>
                    </a:lnTo>
                    <a:lnTo>
                      <a:pt x="1009" y="39"/>
                    </a:lnTo>
                    <a:lnTo>
                      <a:pt x="995" y="39"/>
                    </a:lnTo>
                    <a:lnTo>
                      <a:pt x="981" y="39"/>
                    </a:lnTo>
                    <a:lnTo>
                      <a:pt x="968" y="39"/>
                    </a:lnTo>
                    <a:lnTo>
                      <a:pt x="954" y="39"/>
                    </a:lnTo>
                    <a:lnTo>
                      <a:pt x="940" y="39"/>
                    </a:lnTo>
                    <a:lnTo>
                      <a:pt x="926" y="39"/>
                    </a:lnTo>
                    <a:lnTo>
                      <a:pt x="912" y="39"/>
                    </a:lnTo>
                    <a:lnTo>
                      <a:pt x="899" y="39"/>
                    </a:lnTo>
                    <a:lnTo>
                      <a:pt x="885" y="39"/>
                    </a:lnTo>
                    <a:lnTo>
                      <a:pt x="871" y="39"/>
                    </a:lnTo>
                    <a:lnTo>
                      <a:pt x="857" y="39"/>
                    </a:lnTo>
                    <a:lnTo>
                      <a:pt x="843" y="39"/>
                    </a:lnTo>
                    <a:lnTo>
                      <a:pt x="829" y="39"/>
                    </a:lnTo>
                    <a:lnTo>
                      <a:pt x="816" y="39"/>
                    </a:lnTo>
                    <a:lnTo>
                      <a:pt x="802" y="39"/>
                    </a:lnTo>
                    <a:lnTo>
                      <a:pt x="788" y="39"/>
                    </a:lnTo>
                    <a:lnTo>
                      <a:pt x="774" y="39"/>
                    </a:lnTo>
                    <a:lnTo>
                      <a:pt x="760" y="39"/>
                    </a:lnTo>
                    <a:lnTo>
                      <a:pt x="747" y="39"/>
                    </a:lnTo>
                    <a:lnTo>
                      <a:pt x="733" y="39"/>
                    </a:lnTo>
                    <a:lnTo>
                      <a:pt x="719" y="39"/>
                    </a:lnTo>
                    <a:lnTo>
                      <a:pt x="705" y="39"/>
                    </a:lnTo>
                    <a:lnTo>
                      <a:pt x="691" y="39"/>
                    </a:lnTo>
                    <a:lnTo>
                      <a:pt x="677" y="39"/>
                    </a:lnTo>
                    <a:lnTo>
                      <a:pt x="664" y="39"/>
                    </a:lnTo>
                    <a:lnTo>
                      <a:pt x="650" y="39"/>
                    </a:lnTo>
                    <a:lnTo>
                      <a:pt x="636" y="39"/>
                    </a:lnTo>
                    <a:lnTo>
                      <a:pt x="622" y="39"/>
                    </a:lnTo>
                    <a:lnTo>
                      <a:pt x="608" y="39"/>
                    </a:lnTo>
                    <a:lnTo>
                      <a:pt x="594" y="39"/>
                    </a:lnTo>
                    <a:lnTo>
                      <a:pt x="581" y="39"/>
                    </a:lnTo>
                    <a:lnTo>
                      <a:pt x="567" y="39"/>
                    </a:lnTo>
                    <a:lnTo>
                      <a:pt x="553" y="39"/>
                    </a:lnTo>
                    <a:lnTo>
                      <a:pt x="539" y="39"/>
                    </a:lnTo>
                    <a:lnTo>
                      <a:pt x="525" y="39"/>
                    </a:lnTo>
                    <a:lnTo>
                      <a:pt x="512" y="39"/>
                    </a:lnTo>
                    <a:lnTo>
                      <a:pt x="498" y="39"/>
                    </a:lnTo>
                    <a:lnTo>
                      <a:pt x="484" y="39"/>
                    </a:lnTo>
                    <a:lnTo>
                      <a:pt x="470" y="39"/>
                    </a:lnTo>
                    <a:lnTo>
                      <a:pt x="456" y="39"/>
                    </a:lnTo>
                    <a:lnTo>
                      <a:pt x="442" y="39"/>
                    </a:lnTo>
                    <a:lnTo>
                      <a:pt x="429" y="39"/>
                    </a:lnTo>
                    <a:lnTo>
                      <a:pt x="415" y="39"/>
                    </a:lnTo>
                    <a:lnTo>
                      <a:pt x="401" y="39"/>
                    </a:lnTo>
                    <a:lnTo>
                      <a:pt x="387" y="39"/>
                    </a:lnTo>
                    <a:lnTo>
                      <a:pt x="373" y="39"/>
                    </a:lnTo>
                    <a:lnTo>
                      <a:pt x="360" y="39"/>
                    </a:lnTo>
                    <a:lnTo>
                      <a:pt x="346" y="39"/>
                    </a:lnTo>
                    <a:lnTo>
                      <a:pt x="332" y="39"/>
                    </a:lnTo>
                    <a:lnTo>
                      <a:pt x="318" y="39"/>
                    </a:lnTo>
                    <a:lnTo>
                      <a:pt x="304" y="39"/>
                    </a:lnTo>
                    <a:lnTo>
                      <a:pt x="290" y="39"/>
                    </a:lnTo>
                    <a:lnTo>
                      <a:pt x="277" y="26"/>
                    </a:lnTo>
                    <a:lnTo>
                      <a:pt x="263" y="26"/>
                    </a:lnTo>
                    <a:lnTo>
                      <a:pt x="249" y="26"/>
                    </a:lnTo>
                    <a:lnTo>
                      <a:pt x="235" y="26"/>
                    </a:lnTo>
                    <a:lnTo>
                      <a:pt x="221" y="26"/>
                    </a:lnTo>
                    <a:lnTo>
                      <a:pt x="207" y="26"/>
                    </a:lnTo>
                    <a:lnTo>
                      <a:pt x="194" y="26"/>
                    </a:lnTo>
                    <a:lnTo>
                      <a:pt x="180" y="26"/>
                    </a:lnTo>
                    <a:lnTo>
                      <a:pt x="166" y="26"/>
                    </a:lnTo>
                    <a:lnTo>
                      <a:pt x="152" y="26"/>
                    </a:lnTo>
                    <a:lnTo>
                      <a:pt x="138" y="26"/>
                    </a:lnTo>
                    <a:lnTo>
                      <a:pt x="125" y="26"/>
                    </a:lnTo>
                    <a:lnTo>
                      <a:pt x="111" y="26"/>
                    </a:lnTo>
                    <a:lnTo>
                      <a:pt x="97" y="13"/>
                    </a:lnTo>
                    <a:lnTo>
                      <a:pt x="83" y="13"/>
                    </a:lnTo>
                    <a:lnTo>
                      <a:pt x="69" y="13"/>
                    </a:lnTo>
                    <a:lnTo>
                      <a:pt x="55" y="13"/>
                    </a:lnTo>
                    <a:lnTo>
                      <a:pt x="42" y="13"/>
                    </a:lnTo>
                    <a:lnTo>
                      <a:pt x="28" y="13"/>
                    </a:lnTo>
                    <a:lnTo>
                      <a:pt x="14" y="0"/>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26" name="Freeform 411"/>
              <p:cNvSpPr>
                <a:spLocks/>
              </p:cNvSpPr>
              <p:nvPr/>
            </p:nvSpPr>
            <p:spPr bwMode="auto">
              <a:xfrm>
                <a:off x="14957" y="9893"/>
                <a:ext cx="1755" cy="246"/>
              </a:xfrm>
              <a:custGeom>
                <a:avLst/>
                <a:gdLst>
                  <a:gd name="T0" fmla="*/ 1728 w 1755"/>
                  <a:gd name="T1" fmla="*/ 246 h 246"/>
                  <a:gd name="T2" fmla="*/ 1686 w 1755"/>
                  <a:gd name="T3" fmla="*/ 233 h 246"/>
                  <a:gd name="T4" fmla="*/ 1645 w 1755"/>
                  <a:gd name="T5" fmla="*/ 220 h 246"/>
                  <a:gd name="T6" fmla="*/ 1603 w 1755"/>
                  <a:gd name="T7" fmla="*/ 220 h 246"/>
                  <a:gd name="T8" fmla="*/ 1562 w 1755"/>
                  <a:gd name="T9" fmla="*/ 207 h 246"/>
                  <a:gd name="T10" fmla="*/ 1520 w 1755"/>
                  <a:gd name="T11" fmla="*/ 194 h 246"/>
                  <a:gd name="T12" fmla="*/ 1479 w 1755"/>
                  <a:gd name="T13" fmla="*/ 181 h 246"/>
                  <a:gd name="T14" fmla="*/ 1437 w 1755"/>
                  <a:gd name="T15" fmla="*/ 156 h 246"/>
                  <a:gd name="T16" fmla="*/ 1396 w 1755"/>
                  <a:gd name="T17" fmla="*/ 143 h 246"/>
                  <a:gd name="T18" fmla="*/ 1354 w 1755"/>
                  <a:gd name="T19" fmla="*/ 130 h 246"/>
                  <a:gd name="T20" fmla="*/ 1313 w 1755"/>
                  <a:gd name="T21" fmla="*/ 117 h 246"/>
                  <a:gd name="T22" fmla="*/ 1271 w 1755"/>
                  <a:gd name="T23" fmla="*/ 104 h 246"/>
                  <a:gd name="T24" fmla="*/ 1230 w 1755"/>
                  <a:gd name="T25" fmla="*/ 91 h 246"/>
                  <a:gd name="T26" fmla="*/ 1188 w 1755"/>
                  <a:gd name="T27" fmla="*/ 78 h 246"/>
                  <a:gd name="T28" fmla="*/ 1147 w 1755"/>
                  <a:gd name="T29" fmla="*/ 65 h 246"/>
                  <a:gd name="T30" fmla="*/ 1106 w 1755"/>
                  <a:gd name="T31" fmla="*/ 52 h 246"/>
                  <a:gd name="T32" fmla="*/ 1064 w 1755"/>
                  <a:gd name="T33" fmla="*/ 52 h 246"/>
                  <a:gd name="T34" fmla="*/ 1023 w 1755"/>
                  <a:gd name="T35" fmla="*/ 39 h 246"/>
                  <a:gd name="T36" fmla="*/ 981 w 1755"/>
                  <a:gd name="T37" fmla="*/ 26 h 246"/>
                  <a:gd name="T38" fmla="*/ 940 w 1755"/>
                  <a:gd name="T39" fmla="*/ 26 h 246"/>
                  <a:gd name="T40" fmla="*/ 898 w 1755"/>
                  <a:gd name="T41" fmla="*/ 13 h 246"/>
                  <a:gd name="T42" fmla="*/ 857 w 1755"/>
                  <a:gd name="T43" fmla="*/ 13 h 246"/>
                  <a:gd name="T44" fmla="*/ 815 w 1755"/>
                  <a:gd name="T45" fmla="*/ 13 h 246"/>
                  <a:gd name="T46" fmla="*/ 774 w 1755"/>
                  <a:gd name="T47" fmla="*/ 0 h 246"/>
                  <a:gd name="T48" fmla="*/ 732 w 1755"/>
                  <a:gd name="T49" fmla="*/ 0 h 246"/>
                  <a:gd name="T50" fmla="*/ 691 w 1755"/>
                  <a:gd name="T51" fmla="*/ 0 h 246"/>
                  <a:gd name="T52" fmla="*/ 649 w 1755"/>
                  <a:gd name="T53" fmla="*/ 0 h 246"/>
                  <a:gd name="T54" fmla="*/ 608 w 1755"/>
                  <a:gd name="T55" fmla="*/ 0 h 246"/>
                  <a:gd name="T56" fmla="*/ 567 w 1755"/>
                  <a:gd name="T57" fmla="*/ 0 h 246"/>
                  <a:gd name="T58" fmla="*/ 525 w 1755"/>
                  <a:gd name="T59" fmla="*/ 0 h 246"/>
                  <a:gd name="T60" fmla="*/ 484 w 1755"/>
                  <a:gd name="T61" fmla="*/ 0 h 246"/>
                  <a:gd name="T62" fmla="*/ 442 w 1755"/>
                  <a:gd name="T63" fmla="*/ 0 h 246"/>
                  <a:gd name="T64" fmla="*/ 401 w 1755"/>
                  <a:gd name="T65" fmla="*/ 13 h 246"/>
                  <a:gd name="T66" fmla="*/ 359 w 1755"/>
                  <a:gd name="T67" fmla="*/ 13 h 246"/>
                  <a:gd name="T68" fmla="*/ 318 w 1755"/>
                  <a:gd name="T69" fmla="*/ 13 h 246"/>
                  <a:gd name="T70" fmla="*/ 276 w 1755"/>
                  <a:gd name="T71" fmla="*/ 13 h 246"/>
                  <a:gd name="T72" fmla="*/ 235 w 1755"/>
                  <a:gd name="T73" fmla="*/ 26 h 246"/>
                  <a:gd name="T74" fmla="*/ 193 w 1755"/>
                  <a:gd name="T75" fmla="*/ 26 h 246"/>
                  <a:gd name="T76" fmla="*/ 152 w 1755"/>
                  <a:gd name="T77" fmla="*/ 26 h 246"/>
                  <a:gd name="T78" fmla="*/ 110 w 1755"/>
                  <a:gd name="T79" fmla="*/ 26 h 246"/>
                  <a:gd name="T80" fmla="*/ 69 w 1755"/>
                  <a:gd name="T81" fmla="*/ 39 h 246"/>
                  <a:gd name="T82" fmla="*/ 27 w 1755"/>
                  <a:gd name="T83" fmla="*/ 39 h 2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246">
                    <a:moveTo>
                      <a:pt x="1755" y="246"/>
                    </a:moveTo>
                    <a:lnTo>
                      <a:pt x="1741" y="246"/>
                    </a:lnTo>
                    <a:lnTo>
                      <a:pt x="1728" y="246"/>
                    </a:lnTo>
                    <a:lnTo>
                      <a:pt x="1714" y="246"/>
                    </a:lnTo>
                    <a:lnTo>
                      <a:pt x="1700" y="233"/>
                    </a:lnTo>
                    <a:lnTo>
                      <a:pt x="1686" y="233"/>
                    </a:lnTo>
                    <a:lnTo>
                      <a:pt x="1672" y="233"/>
                    </a:lnTo>
                    <a:lnTo>
                      <a:pt x="1658" y="233"/>
                    </a:lnTo>
                    <a:lnTo>
                      <a:pt x="1645" y="220"/>
                    </a:lnTo>
                    <a:lnTo>
                      <a:pt x="1631" y="220"/>
                    </a:lnTo>
                    <a:lnTo>
                      <a:pt x="1617" y="220"/>
                    </a:lnTo>
                    <a:lnTo>
                      <a:pt x="1603" y="220"/>
                    </a:lnTo>
                    <a:lnTo>
                      <a:pt x="1589" y="207"/>
                    </a:lnTo>
                    <a:lnTo>
                      <a:pt x="1575" y="207"/>
                    </a:lnTo>
                    <a:lnTo>
                      <a:pt x="1562" y="207"/>
                    </a:lnTo>
                    <a:lnTo>
                      <a:pt x="1548" y="194"/>
                    </a:lnTo>
                    <a:lnTo>
                      <a:pt x="1534" y="194"/>
                    </a:lnTo>
                    <a:lnTo>
                      <a:pt x="1520" y="194"/>
                    </a:lnTo>
                    <a:lnTo>
                      <a:pt x="1506" y="181"/>
                    </a:lnTo>
                    <a:lnTo>
                      <a:pt x="1493" y="181"/>
                    </a:lnTo>
                    <a:lnTo>
                      <a:pt x="1479" y="181"/>
                    </a:lnTo>
                    <a:lnTo>
                      <a:pt x="1465" y="169"/>
                    </a:lnTo>
                    <a:lnTo>
                      <a:pt x="1451" y="169"/>
                    </a:lnTo>
                    <a:lnTo>
                      <a:pt x="1437" y="156"/>
                    </a:lnTo>
                    <a:lnTo>
                      <a:pt x="1423" y="156"/>
                    </a:lnTo>
                    <a:lnTo>
                      <a:pt x="1410" y="156"/>
                    </a:lnTo>
                    <a:lnTo>
                      <a:pt x="1396" y="143"/>
                    </a:lnTo>
                    <a:lnTo>
                      <a:pt x="1382" y="143"/>
                    </a:lnTo>
                    <a:lnTo>
                      <a:pt x="1368" y="143"/>
                    </a:lnTo>
                    <a:lnTo>
                      <a:pt x="1354" y="130"/>
                    </a:lnTo>
                    <a:lnTo>
                      <a:pt x="1341" y="130"/>
                    </a:lnTo>
                    <a:lnTo>
                      <a:pt x="1327" y="130"/>
                    </a:lnTo>
                    <a:lnTo>
                      <a:pt x="1313" y="117"/>
                    </a:lnTo>
                    <a:lnTo>
                      <a:pt x="1299" y="117"/>
                    </a:lnTo>
                    <a:lnTo>
                      <a:pt x="1285" y="104"/>
                    </a:lnTo>
                    <a:lnTo>
                      <a:pt x="1271" y="104"/>
                    </a:lnTo>
                    <a:lnTo>
                      <a:pt x="1258" y="104"/>
                    </a:lnTo>
                    <a:lnTo>
                      <a:pt x="1244" y="91"/>
                    </a:lnTo>
                    <a:lnTo>
                      <a:pt x="1230" y="91"/>
                    </a:lnTo>
                    <a:lnTo>
                      <a:pt x="1216" y="91"/>
                    </a:lnTo>
                    <a:lnTo>
                      <a:pt x="1202" y="78"/>
                    </a:lnTo>
                    <a:lnTo>
                      <a:pt x="1188" y="78"/>
                    </a:lnTo>
                    <a:lnTo>
                      <a:pt x="1175" y="78"/>
                    </a:lnTo>
                    <a:lnTo>
                      <a:pt x="1161" y="65"/>
                    </a:lnTo>
                    <a:lnTo>
                      <a:pt x="1147" y="65"/>
                    </a:lnTo>
                    <a:lnTo>
                      <a:pt x="1133" y="65"/>
                    </a:lnTo>
                    <a:lnTo>
                      <a:pt x="1119" y="65"/>
                    </a:lnTo>
                    <a:lnTo>
                      <a:pt x="1106" y="52"/>
                    </a:lnTo>
                    <a:lnTo>
                      <a:pt x="1092" y="52"/>
                    </a:lnTo>
                    <a:lnTo>
                      <a:pt x="1078" y="52"/>
                    </a:lnTo>
                    <a:lnTo>
                      <a:pt x="1064" y="52"/>
                    </a:lnTo>
                    <a:lnTo>
                      <a:pt x="1050" y="39"/>
                    </a:lnTo>
                    <a:lnTo>
                      <a:pt x="1036" y="39"/>
                    </a:lnTo>
                    <a:lnTo>
                      <a:pt x="1023" y="39"/>
                    </a:lnTo>
                    <a:lnTo>
                      <a:pt x="1009" y="39"/>
                    </a:lnTo>
                    <a:lnTo>
                      <a:pt x="995" y="39"/>
                    </a:lnTo>
                    <a:lnTo>
                      <a:pt x="981" y="26"/>
                    </a:lnTo>
                    <a:lnTo>
                      <a:pt x="967" y="26"/>
                    </a:lnTo>
                    <a:lnTo>
                      <a:pt x="954" y="26"/>
                    </a:lnTo>
                    <a:lnTo>
                      <a:pt x="940" y="26"/>
                    </a:lnTo>
                    <a:lnTo>
                      <a:pt x="926" y="26"/>
                    </a:lnTo>
                    <a:lnTo>
                      <a:pt x="912" y="13"/>
                    </a:lnTo>
                    <a:lnTo>
                      <a:pt x="898" y="13"/>
                    </a:lnTo>
                    <a:lnTo>
                      <a:pt x="884" y="13"/>
                    </a:lnTo>
                    <a:lnTo>
                      <a:pt x="871" y="13"/>
                    </a:lnTo>
                    <a:lnTo>
                      <a:pt x="857" y="13"/>
                    </a:lnTo>
                    <a:lnTo>
                      <a:pt x="843" y="13"/>
                    </a:lnTo>
                    <a:lnTo>
                      <a:pt x="829" y="13"/>
                    </a:lnTo>
                    <a:lnTo>
                      <a:pt x="815" y="13"/>
                    </a:lnTo>
                    <a:lnTo>
                      <a:pt x="801" y="13"/>
                    </a:lnTo>
                    <a:lnTo>
                      <a:pt x="788" y="0"/>
                    </a:lnTo>
                    <a:lnTo>
                      <a:pt x="774" y="0"/>
                    </a:lnTo>
                    <a:lnTo>
                      <a:pt x="760" y="0"/>
                    </a:lnTo>
                    <a:lnTo>
                      <a:pt x="746" y="0"/>
                    </a:lnTo>
                    <a:lnTo>
                      <a:pt x="732" y="0"/>
                    </a:lnTo>
                    <a:lnTo>
                      <a:pt x="719" y="0"/>
                    </a:lnTo>
                    <a:lnTo>
                      <a:pt x="705" y="0"/>
                    </a:lnTo>
                    <a:lnTo>
                      <a:pt x="691" y="0"/>
                    </a:lnTo>
                    <a:lnTo>
                      <a:pt x="677" y="0"/>
                    </a:lnTo>
                    <a:lnTo>
                      <a:pt x="663" y="0"/>
                    </a:lnTo>
                    <a:lnTo>
                      <a:pt x="649" y="0"/>
                    </a:lnTo>
                    <a:lnTo>
                      <a:pt x="636" y="0"/>
                    </a:lnTo>
                    <a:lnTo>
                      <a:pt x="622" y="0"/>
                    </a:lnTo>
                    <a:lnTo>
                      <a:pt x="608" y="0"/>
                    </a:lnTo>
                    <a:lnTo>
                      <a:pt x="594" y="0"/>
                    </a:lnTo>
                    <a:lnTo>
                      <a:pt x="580" y="0"/>
                    </a:lnTo>
                    <a:lnTo>
                      <a:pt x="567" y="0"/>
                    </a:lnTo>
                    <a:lnTo>
                      <a:pt x="553" y="0"/>
                    </a:lnTo>
                    <a:lnTo>
                      <a:pt x="539" y="0"/>
                    </a:lnTo>
                    <a:lnTo>
                      <a:pt x="525" y="0"/>
                    </a:lnTo>
                    <a:lnTo>
                      <a:pt x="511" y="0"/>
                    </a:lnTo>
                    <a:lnTo>
                      <a:pt x="497" y="0"/>
                    </a:lnTo>
                    <a:lnTo>
                      <a:pt x="484" y="0"/>
                    </a:lnTo>
                    <a:lnTo>
                      <a:pt x="470" y="0"/>
                    </a:lnTo>
                    <a:lnTo>
                      <a:pt x="456" y="0"/>
                    </a:lnTo>
                    <a:lnTo>
                      <a:pt x="442" y="0"/>
                    </a:lnTo>
                    <a:lnTo>
                      <a:pt x="428" y="0"/>
                    </a:lnTo>
                    <a:lnTo>
                      <a:pt x="414" y="0"/>
                    </a:lnTo>
                    <a:lnTo>
                      <a:pt x="401" y="13"/>
                    </a:lnTo>
                    <a:lnTo>
                      <a:pt x="387" y="13"/>
                    </a:lnTo>
                    <a:lnTo>
                      <a:pt x="373" y="13"/>
                    </a:lnTo>
                    <a:lnTo>
                      <a:pt x="359" y="13"/>
                    </a:lnTo>
                    <a:lnTo>
                      <a:pt x="345" y="13"/>
                    </a:lnTo>
                    <a:lnTo>
                      <a:pt x="332" y="13"/>
                    </a:lnTo>
                    <a:lnTo>
                      <a:pt x="318" y="13"/>
                    </a:lnTo>
                    <a:lnTo>
                      <a:pt x="304" y="13"/>
                    </a:lnTo>
                    <a:lnTo>
                      <a:pt x="290" y="13"/>
                    </a:lnTo>
                    <a:lnTo>
                      <a:pt x="276" y="13"/>
                    </a:lnTo>
                    <a:lnTo>
                      <a:pt x="262" y="13"/>
                    </a:lnTo>
                    <a:lnTo>
                      <a:pt x="249" y="13"/>
                    </a:lnTo>
                    <a:lnTo>
                      <a:pt x="235" y="26"/>
                    </a:lnTo>
                    <a:lnTo>
                      <a:pt x="221" y="26"/>
                    </a:lnTo>
                    <a:lnTo>
                      <a:pt x="207" y="26"/>
                    </a:lnTo>
                    <a:lnTo>
                      <a:pt x="193" y="26"/>
                    </a:lnTo>
                    <a:lnTo>
                      <a:pt x="180" y="26"/>
                    </a:lnTo>
                    <a:lnTo>
                      <a:pt x="166" y="26"/>
                    </a:lnTo>
                    <a:lnTo>
                      <a:pt x="152" y="26"/>
                    </a:lnTo>
                    <a:lnTo>
                      <a:pt x="138" y="26"/>
                    </a:lnTo>
                    <a:lnTo>
                      <a:pt x="124" y="26"/>
                    </a:lnTo>
                    <a:lnTo>
                      <a:pt x="110" y="26"/>
                    </a:lnTo>
                    <a:lnTo>
                      <a:pt x="97" y="39"/>
                    </a:lnTo>
                    <a:lnTo>
                      <a:pt x="83" y="39"/>
                    </a:lnTo>
                    <a:lnTo>
                      <a:pt x="69" y="39"/>
                    </a:lnTo>
                    <a:lnTo>
                      <a:pt x="55" y="39"/>
                    </a:lnTo>
                    <a:lnTo>
                      <a:pt x="41" y="39"/>
                    </a:lnTo>
                    <a:lnTo>
                      <a:pt x="27" y="39"/>
                    </a:lnTo>
                    <a:lnTo>
                      <a:pt x="14" y="39"/>
                    </a:lnTo>
                    <a:lnTo>
                      <a:pt x="0" y="3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27" name="Freeform 412"/>
              <p:cNvSpPr>
                <a:spLocks/>
              </p:cNvSpPr>
              <p:nvPr/>
            </p:nvSpPr>
            <p:spPr bwMode="auto">
              <a:xfrm>
                <a:off x="13202" y="9932"/>
                <a:ext cx="1755" cy="155"/>
              </a:xfrm>
              <a:custGeom>
                <a:avLst/>
                <a:gdLst>
                  <a:gd name="T0" fmla="*/ 1727 w 1755"/>
                  <a:gd name="T1" fmla="*/ 13 h 155"/>
                  <a:gd name="T2" fmla="*/ 1686 w 1755"/>
                  <a:gd name="T3" fmla="*/ 13 h 155"/>
                  <a:gd name="T4" fmla="*/ 1644 w 1755"/>
                  <a:gd name="T5" fmla="*/ 13 h 155"/>
                  <a:gd name="T6" fmla="*/ 1603 w 1755"/>
                  <a:gd name="T7" fmla="*/ 26 h 155"/>
                  <a:gd name="T8" fmla="*/ 1561 w 1755"/>
                  <a:gd name="T9" fmla="*/ 26 h 155"/>
                  <a:gd name="T10" fmla="*/ 1520 w 1755"/>
                  <a:gd name="T11" fmla="*/ 26 h 155"/>
                  <a:gd name="T12" fmla="*/ 1478 w 1755"/>
                  <a:gd name="T13" fmla="*/ 39 h 155"/>
                  <a:gd name="T14" fmla="*/ 1437 w 1755"/>
                  <a:gd name="T15" fmla="*/ 39 h 155"/>
                  <a:gd name="T16" fmla="*/ 1395 w 1755"/>
                  <a:gd name="T17" fmla="*/ 39 h 155"/>
                  <a:gd name="T18" fmla="*/ 1354 w 1755"/>
                  <a:gd name="T19" fmla="*/ 52 h 155"/>
                  <a:gd name="T20" fmla="*/ 1313 w 1755"/>
                  <a:gd name="T21" fmla="*/ 52 h 155"/>
                  <a:gd name="T22" fmla="*/ 1271 w 1755"/>
                  <a:gd name="T23" fmla="*/ 52 h 155"/>
                  <a:gd name="T24" fmla="*/ 1230 w 1755"/>
                  <a:gd name="T25" fmla="*/ 65 h 155"/>
                  <a:gd name="T26" fmla="*/ 1188 w 1755"/>
                  <a:gd name="T27" fmla="*/ 65 h 155"/>
                  <a:gd name="T28" fmla="*/ 1147 w 1755"/>
                  <a:gd name="T29" fmla="*/ 65 h 155"/>
                  <a:gd name="T30" fmla="*/ 1105 w 1755"/>
                  <a:gd name="T31" fmla="*/ 78 h 155"/>
                  <a:gd name="T32" fmla="*/ 1064 w 1755"/>
                  <a:gd name="T33" fmla="*/ 78 h 155"/>
                  <a:gd name="T34" fmla="*/ 1022 w 1755"/>
                  <a:gd name="T35" fmla="*/ 78 h 155"/>
                  <a:gd name="T36" fmla="*/ 981 w 1755"/>
                  <a:gd name="T37" fmla="*/ 91 h 155"/>
                  <a:gd name="T38" fmla="*/ 939 w 1755"/>
                  <a:gd name="T39" fmla="*/ 91 h 155"/>
                  <a:gd name="T40" fmla="*/ 898 w 1755"/>
                  <a:gd name="T41" fmla="*/ 91 h 155"/>
                  <a:gd name="T42" fmla="*/ 856 w 1755"/>
                  <a:gd name="T43" fmla="*/ 104 h 155"/>
                  <a:gd name="T44" fmla="*/ 815 w 1755"/>
                  <a:gd name="T45" fmla="*/ 104 h 155"/>
                  <a:gd name="T46" fmla="*/ 774 w 1755"/>
                  <a:gd name="T47" fmla="*/ 104 h 155"/>
                  <a:gd name="T48" fmla="*/ 732 w 1755"/>
                  <a:gd name="T49" fmla="*/ 104 h 155"/>
                  <a:gd name="T50" fmla="*/ 691 w 1755"/>
                  <a:gd name="T51" fmla="*/ 117 h 155"/>
                  <a:gd name="T52" fmla="*/ 649 w 1755"/>
                  <a:gd name="T53" fmla="*/ 117 h 155"/>
                  <a:gd name="T54" fmla="*/ 608 w 1755"/>
                  <a:gd name="T55" fmla="*/ 117 h 155"/>
                  <a:gd name="T56" fmla="*/ 566 w 1755"/>
                  <a:gd name="T57" fmla="*/ 117 h 155"/>
                  <a:gd name="T58" fmla="*/ 525 w 1755"/>
                  <a:gd name="T59" fmla="*/ 130 h 155"/>
                  <a:gd name="T60" fmla="*/ 483 w 1755"/>
                  <a:gd name="T61" fmla="*/ 130 h 155"/>
                  <a:gd name="T62" fmla="*/ 442 w 1755"/>
                  <a:gd name="T63" fmla="*/ 130 h 155"/>
                  <a:gd name="T64" fmla="*/ 400 w 1755"/>
                  <a:gd name="T65" fmla="*/ 130 h 155"/>
                  <a:gd name="T66" fmla="*/ 359 w 1755"/>
                  <a:gd name="T67" fmla="*/ 142 h 155"/>
                  <a:gd name="T68" fmla="*/ 317 w 1755"/>
                  <a:gd name="T69" fmla="*/ 142 h 155"/>
                  <a:gd name="T70" fmla="*/ 276 w 1755"/>
                  <a:gd name="T71" fmla="*/ 142 h 155"/>
                  <a:gd name="T72" fmla="*/ 234 w 1755"/>
                  <a:gd name="T73" fmla="*/ 142 h 155"/>
                  <a:gd name="T74" fmla="*/ 193 w 1755"/>
                  <a:gd name="T75" fmla="*/ 142 h 155"/>
                  <a:gd name="T76" fmla="*/ 152 w 1755"/>
                  <a:gd name="T77" fmla="*/ 155 h 155"/>
                  <a:gd name="T78" fmla="*/ 110 w 1755"/>
                  <a:gd name="T79" fmla="*/ 155 h 155"/>
                  <a:gd name="T80" fmla="*/ 69 w 1755"/>
                  <a:gd name="T81" fmla="*/ 155 h 155"/>
                  <a:gd name="T82" fmla="*/ 27 w 1755"/>
                  <a:gd name="T83" fmla="*/ 155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55">
                    <a:moveTo>
                      <a:pt x="1755" y="0"/>
                    </a:moveTo>
                    <a:lnTo>
                      <a:pt x="1741" y="0"/>
                    </a:lnTo>
                    <a:lnTo>
                      <a:pt x="1727" y="13"/>
                    </a:lnTo>
                    <a:lnTo>
                      <a:pt x="1713" y="13"/>
                    </a:lnTo>
                    <a:lnTo>
                      <a:pt x="1700" y="13"/>
                    </a:lnTo>
                    <a:lnTo>
                      <a:pt x="1686" y="13"/>
                    </a:lnTo>
                    <a:lnTo>
                      <a:pt x="1672" y="13"/>
                    </a:lnTo>
                    <a:lnTo>
                      <a:pt x="1658" y="13"/>
                    </a:lnTo>
                    <a:lnTo>
                      <a:pt x="1644" y="13"/>
                    </a:lnTo>
                    <a:lnTo>
                      <a:pt x="1630" y="13"/>
                    </a:lnTo>
                    <a:lnTo>
                      <a:pt x="1617" y="13"/>
                    </a:lnTo>
                    <a:lnTo>
                      <a:pt x="1603" y="26"/>
                    </a:lnTo>
                    <a:lnTo>
                      <a:pt x="1589" y="26"/>
                    </a:lnTo>
                    <a:lnTo>
                      <a:pt x="1575" y="26"/>
                    </a:lnTo>
                    <a:lnTo>
                      <a:pt x="1561" y="26"/>
                    </a:lnTo>
                    <a:lnTo>
                      <a:pt x="1548" y="26"/>
                    </a:lnTo>
                    <a:lnTo>
                      <a:pt x="1534" y="26"/>
                    </a:lnTo>
                    <a:lnTo>
                      <a:pt x="1520" y="26"/>
                    </a:lnTo>
                    <a:lnTo>
                      <a:pt x="1506" y="26"/>
                    </a:lnTo>
                    <a:lnTo>
                      <a:pt x="1492" y="39"/>
                    </a:lnTo>
                    <a:lnTo>
                      <a:pt x="1478" y="39"/>
                    </a:lnTo>
                    <a:lnTo>
                      <a:pt x="1465" y="39"/>
                    </a:lnTo>
                    <a:lnTo>
                      <a:pt x="1451" y="39"/>
                    </a:lnTo>
                    <a:lnTo>
                      <a:pt x="1437" y="39"/>
                    </a:lnTo>
                    <a:lnTo>
                      <a:pt x="1423" y="39"/>
                    </a:lnTo>
                    <a:lnTo>
                      <a:pt x="1409" y="39"/>
                    </a:lnTo>
                    <a:lnTo>
                      <a:pt x="1395" y="39"/>
                    </a:lnTo>
                    <a:lnTo>
                      <a:pt x="1382" y="39"/>
                    </a:lnTo>
                    <a:lnTo>
                      <a:pt x="1368" y="52"/>
                    </a:lnTo>
                    <a:lnTo>
                      <a:pt x="1354" y="52"/>
                    </a:lnTo>
                    <a:lnTo>
                      <a:pt x="1340" y="52"/>
                    </a:lnTo>
                    <a:lnTo>
                      <a:pt x="1326" y="52"/>
                    </a:lnTo>
                    <a:lnTo>
                      <a:pt x="1313" y="52"/>
                    </a:lnTo>
                    <a:lnTo>
                      <a:pt x="1299" y="52"/>
                    </a:lnTo>
                    <a:lnTo>
                      <a:pt x="1285" y="52"/>
                    </a:lnTo>
                    <a:lnTo>
                      <a:pt x="1271" y="52"/>
                    </a:lnTo>
                    <a:lnTo>
                      <a:pt x="1257" y="52"/>
                    </a:lnTo>
                    <a:lnTo>
                      <a:pt x="1243" y="65"/>
                    </a:lnTo>
                    <a:lnTo>
                      <a:pt x="1230" y="65"/>
                    </a:lnTo>
                    <a:lnTo>
                      <a:pt x="1216" y="65"/>
                    </a:lnTo>
                    <a:lnTo>
                      <a:pt x="1202" y="65"/>
                    </a:lnTo>
                    <a:lnTo>
                      <a:pt x="1188" y="65"/>
                    </a:lnTo>
                    <a:lnTo>
                      <a:pt x="1174" y="65"/>
                    </a:lnTo>
                    <a:lnTo>
                      <a:pt x="1161" y="65"/>
                    </a:lnTo>
                    <a:lnTo>
                      <a:pt x="1147" y="65"/>
                    </a:lnTo>
                    <a:lnTo>
                      <a:pt x="1133" y="65"/>
                    </a:lnTo>
                    <a:lnTo>
                      <a:pt x="1119" y="78"/>
                    </a:lnTo>
                    <a:lnTo>
                      <a:pt x="1105" y="78"/>
                    </a:lnTo>
                    <a:lnTo>
                      <a:pt x="1091" y="78"/>
                    </a:lnTo>
                    <a:lnTo>
                      <a:pt x="1078" y="78"/>
                    </a:lnTo>
                    <a:lnTo>
                      <a:pt x="1064" y="78"/>
                    </a:lnTo>
                    <a:lnTo>
                      <a:pt x="1050" y="78"/>
                    </a:lnTo>
                    <a:lnTo>
                      <a:pt x="1036" y="78"/>
                    </a:lnTo>
                    <a:lnTo>
                      <a:pt x="1022" y="78"/>
                    </a:lnTo>
                    <a:lnTo>
                      <a:pt x="1008" y="78"/>
                    </a:lnTo>
                    <a:lnTo>
                      <a:pt x="995" y="91"/>
                    </a:lnTo>
                    <a:lnTo>
                      <a:pt x="981" y="91"/>
                    </a:lnTo>
                    <a:lnTo>
                      <a:pt x="967" y="91"/>
                    </a:lnTo>
                    <a:lnTo>
                      <a:pt x="953" y="91"/>
                    </a:lnTo>
                    <a:lnTo>
                      <a:pt x="939" y="91"/>
                    </a:lnTo>
                    <a:lnTo>
                      <a:pt x="926" y="91"/>
                    </a:lnTo>
                    <a:lnTo>
                      <a:pt x="912" y="91"/>
                    </a:lnTo>
                    <a:lnTo>
                      <a:pt x="898" y="91"/>
                    </a:lnTo>
                    <a:lnTo>
                      <a:pt x="884" y="91"/>
                    </a:lnTo>
                    <a:lnTo>
                      <a:pt x="870" y="91"/>
                    </a:lnTo>
                    <a:lnTo>
                      <a:pt x="856" y="104"/>
                    </a:lnTo>
                    <a:lnTo>
                      <a:pt x="843" y="104"/>
                    </a:lnTo>
                    <a:lnTo>
                      <a:pt x="829" y="104"/>
                    </a:lnTo>
                    <a:lnTo>
                      <a:pt x="815" y="104"/>
                    </a:lnTo>
                    <a:lnTo>
                      <a:pt x="801" y="104"/>
                    </a:lnTo>
                    <a:lnTo>
                      <a:pt x="787" y="104"/>
                    </a:lnTo>
                    <a:lnTo>
                      <a:pt x="774" y="104"/>
                    </a:lnTo>
                    <a:lnTo>
                      <a:pt x="760" y="104"/>
                    </a:lnTo>
                    <a:lnTo>
                      <a:pt x="746" y="104"/>
                    </a:lnTo>
                    <a:lnTo>
                      <a:pt x="732" y="104"/>
                    </a:lnTo>
                    <a:lnTo>
                      <a:pt x="718" y="104"/>
                    </a:lnTo>
                    <a:lnTo>
                      <a:pt x="704" y="117"/>
                    </a:lnTo>
                    <a:lnTo>
                      <a:pt x="691" y="117"/>
                    </a:lnTo>
                    <a:lnTo>
                      <a:pt x="677" y="117"/>
                    </a:lnTo>
                    <a:lnTo>
                      <a:pt x="663" y="117"/>
                    </a:lnTo>
                    <a:lnTo>
                      <a:pt x="649" y="117"/>
                    </a:lnTo>
                    <a:lnTo>
                      <a:pt x="635" y="117"/>
                    </a:lnTo>
                    <a:lnTo>
                      <a:pt x="621" y="117"/>
                    </a:lnTo>
                    <a:lnTo>
                      <a:pt x="608" y="117"/>
                    </a:lnTo>
                    <a:lnTo>
                      <a:pt x="594" y="117"/>
                    </a:lnTo>
                    <a:lnTo>
                      <a:pt x="580" y="117"/>
                    </a:lnTo>
                    <a:lnTo>
                      <a:pt x="566" y="117"/>
                    </a:lnTo>
                    <a:lnTo>
                      <a:pt x="552" y="117"/>
                    </a:lnTo>
                    <a:lnTo>
                      <a:pt x="539" y="130"/>
                    </a:lnTo>
                    <a:lnTo>
                      <a:pt x="525" y="130"/>
                    </a:lnTo>
                    <a:lnTo>
                      <a:pt x="511" y="130"/>
                    </a:lnTo>
                    <a:lnTo>
                      <a:pt x="497" y="130"/>
                    </a:lnTo>
                    <a:lnTo>
                      <a:pt x="483" y="130"/>
                    </a:lnTo>
                    <a:lnTo>
                      <a:pt x="469" y="130"/>
                    </a:lnTo>
                    <a:lnTo>
                      <a:pt x="456" y="130"/>
                    </a:lnTo>
                    <a:lnTo>
                      <a:pt x="442" y="130"/>
                    </a:lnTo>
                    <a:lnTo>
                      <a:pt x="428" y="130"/>
                    </a:lnTo>
                    <a:lnTo>
                      <a:pt x="414" y="130"/>
                    </a:lnTo>
                    <a:lnTo>
                      <a:pt x="400" y="130"/>
                    </a:lnTo>
                    <a:lnTo>
                      <a:pt x="387" y="130"/>
                    </a:lnTo>
                    <a:lnTo>
                      <a:pt x="373" y="130"/>
                    </a:lnTo>
                    <a:lnTo>
                      <a:pt x="359" y="142"/>
                    </a:lnTo>
                    <a:lnTo>
                      <a:pt x="345" y="142"/>
                    </a:lnTo>
                    <a:lnTo>
                      <a:pt x="331" y="142"/>
                    </a:lnTo>
                    <a:lnTo>
                      <a:pt x="317" y="142"/>
                    </a:lnTo>
                    <a:lnTo>
                      <a:pt x="304" y="142"/>
                    </a:lnTo>
                    <a:lnTo>
                      <a:pt x="290" y="142"/>
                    </a:lnTo>
                    <a:lnTo>
                      <a:pt x="276" y="142"/>
                    </a:lnTo>
                    <a:lnTo>
                      <a:pt x="262" y="142"/>
                    </a:lnTo>
                    <a:lnTo>
                      <a:pt x="248" y="142"/>
                    </a:lnTo>
                    <a:lnTo>
                      <a:pt x="234" y="142"/>
                    </a:lnTo>
                    <a:lnTo>
                      <a:pt x="221" y="142"/>
                    </a:lnTo>
                    <a:lnTo>
                      <a:pt x="207" y="142"/>
                    </a:lnTo>
                    <a:lnTo>
                      <a:pt x="193" y="142"/>
                    </a:lnTo>
                    <a:lnTo>
                      <a:pt x="179" y="142"/>
                    </a:lnTo>
                    <a:lnTo>
                      <a:pt x="165" y="142"/>
                    </a:lnTo>
                    <a:lnTo>
                      <a:pt x="152" y="155"/>
                    </a:lnTo>
                    <a:lnTo>
                      <a:pt x="138" y="155"/>
                    </a:lnTo>
                    <a:lnTo>
                      <a:pt x="124" y="155"/>
                    </a:lnTo>
                    <a:lnTo>
                      <a:pt x="110" y="155"/>
                    </a:lnTo>
                    <a:lnTo>
                      <a:pt x="96" y="155"/>
                    </a:lnTo>
                    <a:lnTo>
                      <a:pt x="82" y="155"/>
                    </a:lnTo>
                    <a:lnTo>
                      <a:pt x="69" y="155"/>
                    </a:lnTo>
                    <a:lnTo>
                      <a:pt x="55" y="155"/>
                    </a:lnTo>
                    <a:lnTo>
                      <a:pt x="41" y="155"/>
                    </a:lnTo>
                    <a:lnTo>
                      <a:pt x="27" y="155"/>
                    </a:lnTo>
                    <a:lnTo>
                      <a:pt x="13" y="155"/>
                    </a:lnTo>
                    <a:lnTo>
                      <a:pt x="0" y="155"/>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28" name="Freeform 413"/>
              <p:cNvSpPr>
                <a:spLocks/>
              </p:cNvSpPr>
              <p:nvPr/>
            </p:nvSpPr>
            <p:spPr bwMode="auto">
              <a:xfrm>
                <a:off x="12469" y="10087"/>
                <a:ext cx="733" cy="39"/>
              </a:xfrm>
              <a:custGeom>
                <a:avLst/>
                <a:gdLst>
                  <a:gd name="T0" fmla="*/ 733 w 733"/>
                  <a:gd name="T1" fmla="*/ 0 h 39"/>
                  <a:gd name="T2" fmla="*/ 719 w 733"/>
                  <a:gd name="T3" fmla="*/ 0 h 39"/>
                  <a:gd name="T4" fmla="*/ 705 w 733"/>
                  <a:gd name="T5" fmla="*/ 0 h 39"/>
                  <a:gd name="T6" fmla="*/ 691 w 733"/>
                  <a:gd name="T7" fmla="*/ 0 h 39"/>
                  <a:gd name="T8" fmla="*/ 677 w 733"/>
                  <a:gd name="T9" fmla="*/ 0 h 39"/>
                  <a:gd name="T10" fmla="*/ 663 w 733"/>
                  <a:gd name="T11" fmla="*/ 13 h 39"/>
                  <a:gd name="T12" fmla="*/ 650 w 733"/>
                  <a:gd name="T13" fmla="*/ 13 h 39"/>
                  <a:gd name="T14" fmla="*/ 636 w 733"/>
                  <a:gd name="T15" fmla="*/ 13 h 39"/>
                  <a:gd name="T16" fmla="*/ 622 w 733"/>
                  <a:gd name="T17" fmla="*/ 13 h 39"/>
                  <a:gd name="T18" fmla="*/ 608 w 733"/>
                  <a:gd name="T19" fmla="*/ 13 h 39"/>
                  <a:gd name="T20" fmla="*/ 594 w 733"/>
                  <a:gd name="T21" fmla="*/ 13 h 39"/>
                  <a:gd name="T22" fmla="*/ 580 w 733"/>
                  <a:gd name="T23" fmla="*/ 13 h 39"/>
                  <a:gd name="T24" fmla="*/ 567 w 733"/>
                  <a:gd name="T25" fmla="*/ 13 h 39"/>
                  <a:gd name="T26" fmla="*/ 553 w 733"/>
                  <a:gd name="T27" fmla="*/ 13 h 39"/>
                  <a:gd name="T28" fmla="*/ 539 w 733"/>
                  <a:gd name="T29" fmla="*/ 13 h 39"/>
                  <a:gd name="T30" fmla="*/ 525 w 733"/>
                  <a:gd name="T31" fmla="*/ 13 h 39"/>
                  <a:gd name="T32" fmla="*/ 511 w 733"/>
                  <a:gd name="T33" fmla="*/ 13 h 39"/>
                  <a:gd name="T34" fmla="*/ 498 w 733"/>
                  <a:gd name="T35" fmla="*/ 13 h 39"/>
                  <a:gd name="T36" fmla="*/ 484 w 733"/>
                  <a:gd name="T37" fmla="*/ 13 h 39"/>
                  <a:gd name="T38" fmla="*/ 470 w 733"/>
                  <a:gd name="T39" fmla="*/ 13 h 39"/>
                  <a:gd name="T40" fmla="*/ 456 w 733"/>
                  <a:gd name="T41" fmla="*/ 13 h 39"/>
                  <a:gd name="T42" fmla="*/ 442 w 733"/>
                  <a:gd name="T43" fmla="*/ 13 h 39"/>
                  <a:gd name="T44" fmla="*/ 428 w 733"/>
                  <a:gd name="T45" fmla="*/ 13 h 39"/>
                  <a:gd name="T46" fmla="*/ 415 w 733"/>
                  <a:gd name="T47" fmla="*/ 13 h 39"/>
                  <a:gd name="T48" fmla="*/ 401 w 733"/>
                  <a:gd name="T49" fmla="*/ 26 h 39"/>
                  <a:gd name="T50" fmla="*/ 387 w 733"/>
                  <a:gd name="T51" fmla="*/ 26 h 39"/>
                  <a:gd name="T52" fmla="*/ 373 w 733"/>
                  <a:gd name="T53" fmla="*/ 26 h 39"/>
                  <a:gd name="T54" fmla="*/ 359 w 733"/>
                  <a:gd name="T55" fmla="*/ 26 h 39"/>
                  <a:gd name="T56" fmla="*/ 346 w 733"/>
                  <a:gd name="T57" fmla="*/ 26 h 39"/>
                  <a:gd name="T58" fmla="*/ 332 w 733"/>
                  <a:gd name="T59" fmla="*/ 26 h 39"/>
                  <a:gd name="T60" fmla="*/ 318 w 733"/>
                  <a:gd name="T61" fmla="*/ 26 h 39"/>
                  <a:gd name="T62" fmla="*/ 304 w 733"/>
                  <a:gd name="T63" fmla="*/ 26 h 39"/>
                  <a:gd name="T64" fmla="*/ 290 w 733"/>
                  <a:gd name="T65" fmla="*/ 26 h 39"/>
                  <a:gd name="T66" fmla="*/ 276 w 733"/>
                  <a:gd name="T67" fmla="*/ 26 h 39"/>
                  <a:gd name="T68" fmla="*/ 263 w 733"/>
                  <a:gd name="T69" fmla="*/ 26 h 39"/>
                  <a:gd name="T70" fmla="*/ 249 w 733"/>
                  <a:gd name="T71" fmla="*/ 26 h 39"/>
                  <a:gd name="T72" fmla="*/ 235 w 733"/>
                  <a:gd name="T73" fmla="*/ 26 h 39"/>
                  <a:gd name="T74" fmla="*/ 221 w 733"/>
                  <a:gd name="T75" fmla="*/ 26 h 39"/>
                  <a:gd name="T76" fmla="*/ 207 w 733"/>
                  <a:gd name="T77" fmla="*/ 26 h 39"/>
                  <a:gd name="T78" fmla="*/ 193 w 733"/>
                  <a:gd name="T79" fmla="*/ 26 h 39"/>
                  <a:gd name="T80" fmla="*/ 180 w 733"/>
                  <a:gd name="T81" fmla="*/ 26 h 39"/>
                  <a:gd name="T82" fmla="*/ 166 w 733"/>
                  <a:gd name="T83" fmla="*/ 26 h 39"/>
                  <a:gd name="T84" fmla="*/ 152 w 733"/>
                  <a:gd name="T85" fmla="*/ 26 h 39"/>
                  <a:gd name="T86" fmla="*/ 138 w 733"/>
                  <a:gd name="T87" fmla="*/ 26 h 39"/>
                  <a:gd name="T88" fmla="*/ 124 w 733"/>
                  <a:gd name="T89" fmla="*/ 26 h 39"/>
                  <a:gd name="T90" fmla="*/ 111 w 733"/>
                  <a:gd name="T91" fmla="*/ 26 h 39"/>
                  <a:gd name="T92" fmla="*/ 97 w 733"/>
                  <a:gd name="T93" fmla="*/ 26 h 39"/>
                  <a:gd name="T94" fmla="*/ 83 w 733"/>
                  <a:gd name="T95" fmla="*/ 39 h 39"/>
                  <a:gd name="T96" fmla="*/ 69 w 733"/>
                  <a:gd name="T97" fmla="*/ 39 h 39"/>
                  <a:gd name="T98" fmla="*/ 55 w 733"/>
                  <a:gd name="T99" fmla="*/ 39 h 39"/>
                  <a:gd name="T100" fmla="*/ 41 w 733"/>
                  <a:gd name="T101" fmla="*/ 39 h 39"/>
                  <a:gd name="T102" fmla="*/ 28 w 733"/>
                  <a:gd name="T103" fmla="*/ 39 h 39"/>
                  <a:gd name="T104" fmla="*/ 14 w 733"/>
                  <a:gd name="T105" fmla="*/ 39 h 39"/>
                  <a:gd name="T106" fmla="*/ 0 w 733"/>
                  <a:gd name="T107" fmla="*/ 39 h 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33" h="39">
                    <a:moveTo>
                      <a:pt x="733" y="0"/>
                    </a:moveTo>
                    <a:lnTo>
                      <a:pt x="719" y="0"/>
                    </a:lnTo>
                    <a:lnTo>
                      <a:pt x="705" y="0"/>
                    </a:lnTo>
                    <a:lnTo>
                      <a:pt x="691" y="0"/>
                    </a:lnTo>
                    <a:lnTo>
                      <a:pt x="677" y="0"/>
                    </a:lnTo>
                    <a:lnTo>
                      <a:pt x="663" y="13"/>
                    </a:lnTo>
                    <a:lnTo>
                      <a:pt x="650" y="13"/>
                    </a:lnTo>
                    <a:lnTo>
                      <a:pt x="636" y="13"/>
                    </a:lnTo>
                    <a:lnTo>
                      <a:pt x="622" y="13"/>
                    </a:lnTo>
                    <a:lnTo>
                      <a:pt x="608" y="13"/>
                    </a:lnTo>
                    <a:lnTo>
                      <a:pt x="594" y="13"/>
                    </a:lnTo>
                    <a:lnTo>
                      <a:pt x="580" y="13"/>
                    </a:lnTo>
                    <a:lnTo>
                      <a:pt x="567" y="13"/>
                    </a:lnTo>
                    <a:lnTo>
                      <a:pt x="553" y="13"/>
                    </a:lnTo>
                    <a:lnTo>
                      <a:pt x="539" y="13"/>
                    </a:lnTo>
                    <a:lnTo>
                      <a:pt x="525" y="13"/>
                    </a:lnTo>
                    <a:lnTo>
                      <a:pt x="511" y="13"/>
                    </a:lnTo>
                    <a:lnTo>
                      <a:pt x="498" y="13"/>
                    </a:lnTo>
                    <a:lnTo>
                      <a:pt x="484" y="13"/>
                    </a:lnTo>
                    <a:lnTo>
                      <a:pt x="470" y="13"/>
                    </a:lnTo>
                    <a:lnTo>
                      <a:pt x="456" y="13"/>
                    </a:lnTo>
                    <a:lnTo>
                      <a:pt x="442" y="13"/>
                    </a:lnTo>
                    <a:lnTo>
                      <a:pt x="428" y="13"/>
                    </a:lnTo>
                    <a:lnTo>
                      <a:pt x="415" y="13"/>
                    </a:lnTo>
                    <a:lnTo>
                      <a:pt x="401" y="26"/>
                    </a:lnTo>
                    <a:lnTo>
                      <a:pt x="387" y="26"/>
                    </a:lnTo>
                    <a:lnTo>
                      <a:pt x="373" y="26"/>
                    </a:lnTo>
                    <a:lnTo>
                      <a:pt x="359" y="26"/>
                    </a:lnTo>
                    <a:lnTo>
                      <a:pt x="346" y="26"/>
                    </a:lnTo>
                    <a:lnTo>
                      <a:pt x="332" y="26"/>
                    </a:lnTo>
                    <a:lnTo>
                      <a:pt x="318" y="26"/>
                    </a:lnTo>
                    <a:lnTo>
                      <a:pt x="304" y="26"/>
                    </a:lnTo>
                    <a:lnTo>
                      <a:pt x="290" y="26"/>
                    </a:lnTo>
                    <a:lnTo>
                      <a:pt x="276" y="26"/>
                    </a:lnTo>
                    <a:lnTo>
                      <a:pt x="263" y="26"/>
                    </a:lnTo>
                    <a:lnTo>
                      <a:pt x="249" y="26"/>
                    </a:lnTo>
                    <a:lnTo>
                      <a:pt x="235" y="26"/>
                    </a:lnTo>
                    <a:lnTo>
                      <a:pt x="221" y="26"/>
                    </a:lnTo>
                    <a:lnTo>
                      <a:pt x="207" y="26"/>
                    </a:lnTo>
                    <a:lnTo>
                      <a:pt x="193" y="26"/>
                    </a:lnTo>
                    <a:lnTo>
                      <a:pt x="180" y="26"/>
                    </a:lnTo>
                    <a:lnTo>
                      <a:pt x="166" y="26"/>
                    </a:lnTo>
                    <a:lnTo>
                      <a:pt x="152" y="26"/>
                    </a:lnTo>
                    <a:lnTo>
                      <a:pt x="138" y="26"/>
                    </a:lnTo>
                    <a:lnTo>
                      <a:pt x="124" y="26"/>
                    </a:lnTo>
                    <a:lnTo>
                      <a:pt x="111" y="26"/>
                    </a:lnTo>
                    <a:lnTo>
                      <a:pt x="97" y="26"/>
                    </a:lnTo>
                    <a:lnTo>
                      <a:pt x="83" y="39"/>
                    </a:lnTo>
                    <a:lnTo>
                      <a:pt x="69" y="39"/>
                    </a:lnTo>
                    <a:lnTo>
                      <a:pt x="55" y="39"/>
                    </a:lnTo>
                    <a:lnTo>
                      <a:pt x="41" y="39"/>
                    </a:lnTo>
                    <a:lnTo>
                      <a:pt x="28" y="39"/>
                    </a:lnTo>
                    <a:lnTo>
                      <a:pt x="14" y="39"/>
                    </a:lnTo>
                    <a:lnTo>
                      <a:pt x="0" y="3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29" name="Freeform 414"/>
              <p:cNvSpPr>
                <a:spLocks/>
              </p:cNvSpPr>
              <p:nvPr/>
            </p:nvSpPr>
            <p:spPr bwMode="auto">
              <a:xfrm>
                <a:off x="16712" y="10139"/>
                <a:ext cx="1755" cy="39"/>
              </a:xfrm>
              <a:custGeom>
                <a:avLst/>
                <a:gdLst>
                  <a:gd name="T0" fmla="*/ 1728 w 1755"/>
                  <a:gd name="T1" fmla="*/ 39 h 39"/>
                  <a:gd name="T2" fmla="*/ 1686 w 1755"/>
                  <a:gd name="T3" fmla="*/ 39 h 39"/>
                  <a:gd name="T4" fmla="*/ 1645 w 1755"/>
                  <a:gd name="T5" fmla="*/ 39 h 39"/>
                  <a:gd name="T6" fmla="*/ 1603 w 1755"/>
                  <a:gd name="T7" fmla="*/ 39 h 39"/>
                  <a:gd name="T8" fmla="*/ 1562 w 1755"/>
                  <a:gd name="T9" fmla="*/ 39 h 39"/>
                  <a:gd name="T10" fmla="*/ 1521 w 1755"/>
                  <a:gd name="T11" fmla="*/ 39 h 39"/>
                  <a:gd name="T12" fmla="*/ 1479 w 1755"/>
                  <a:gd name="T13" fmla="*/ 39 h 39"/>
                  <a:gd name="T14" fmla="*/ 1438 w 1755"/>
                  <a:gd name="T15" fmla="*/ 39 h 39"/>
                  <a:gd name="T16" fmla="*/ 1396 w 1755"/>
                  <a:gd name="T17" fmla="*/ 39 h 39"/>
                  <a:gd name="T18" fmla="*/ 1355 w 1755"/>
                  <a:gd name="T19" fmla="*/ 39 h 39"/>
                  <a:gd name="T20" fmla="*/ 1313 w 1755"/>
                  <a:gd name="T21" fmla="*/ 39 h 39"/>
                  <a:gd name="T22" fmla="*/ 1272 w 1755"/>
                  <a:gd name="T23" fmla="*/ 39 h 39"/>
                  <a:gd name="T24" fmla="*/ 1230 w 1755"/>
                  <a:gd name="T25" fmla="*/ 39 h 39"/>
                  <a:gd name="T26" fmla="*/ 1189 w 1755"/>
                  <a:gd name="T27" fmla="*/ 39 h 39"/>
                  <a:gd name="T28" fmla="*/ 1147 w 1755"/>
                  <a:gd name="T29" fmla="*/ 39 h 39"/>
                  <a:gd name="T30" fmla="*/ 1106 w 1755"/>
                  <a:gd name="T31" fmla="*/ 39 h 39"/>
                  <a:gd name="T32" fmla="*/ 1064 w 1755"/>
                  <a:gd name="T33" fmla="*/ 39 h 39"/>
                  <a:gd name="T34" fmla="*/ 1023 w 1755"/>
                  <a:gd name="T35" fmla="*/ 39 h 39"/>
                  <a:gd name="T36" fmla="*/ 981 w 1755"/>
                  <a:gd name="T37" fmla="*/ 39 h 39"/>
                  <a:gd name="T38" fmla="*/ 940 w 1755"/>
                  <a:gd name="T39" fmla="*/ 39 h 39"/>
                  <a:gd name="T40" fmla="*/ 899 w 1755"/>
                  <a:gd name="T41" fmla="*/ 39 h 39"/>
                  <a:gd name="T42" fmla="*/ 857 w 1755"/>
                  <a:gd name="T43" fmla="*/ 39 h 39"/>
                  <a:gd name="T44" fmla="*/ 816 w 1755"/>
                  <a:gd name="T45" fmla="*/ 39 h 39"/>
                  <a:gd name="T46" fmla="*/ 774 w 1755"/>
                  <a:gd name="T47" fmla="*/ 39 h 39"/>
                  <a:gd name="T48" fmla="*/ 733 w 1755"/>
                  <a:gd name="T49" fmla="*/ 39 h 39"/>
                  <a:gd name="T50" fmla="*/ 691 w 1755"/>
                  <a:gd name="T51" fmla="*/ 39 h 39"/>
                  <a:gd name="T52" fmla="*/ 650 w 1755"/>
                  <a:gd name="T53" fmla="*/ 39 h 39"/>
                  <a:gd name="T54" fmla="*/ 608 w 1755"/>
                  <a:gd name="T55" fmla="*/ 39 h 39"/>
                  <a:gd name="T56" fmla="*/ 567 w 1755"/>
                  <a:gd name="T57" fmla="*/ 39 h 39"/>
                  <a:gd name="T58" fmla="*/ 525 w 1755"/>
                  <a:gd name="T59" fmla="*/ 39 h 39"/>
                  <a:gd name="T60" fmla="*/ 484 w 1755"/>
                  <a:gd name="T61" fmla="*/ 39 h 39"/>
                  <a:gd name="T62" fmla="*/ 442 w 1755"/>
                  <a:gd name="T63" fmla="*/ 39 h 39"/>
                  <a:gd name="T64" fmla="*/ 401 w 1755"/>
                  <a:gd name="T65" fmla="*/ 39 h 39"/>
                  <a:gd name="T66" fmla="*/ 360 w 1755"/>
                  <a:gd name="T67" fmla="*/ 39 h 39"/>
                  <a:gd name="T68" fmla="*/ 318 w 1755"/>
                  <a:gd name="T69" fmla="*/ 39 h 39"/>
                  <a:gd name="T70" fmla="*/ 277 w 1755"/>
                  <a:gd name="T71" fmla="*/ 39 h 39"/>
                  <a:gd name="T72" fmla="*/ 235 w 1755"/>
                  <a:gd name="T73" fmla="*/ 39 h 39"/>
                  <a:gd name="T74" fmla="*/ 194 w 1755"/>
                  <a:gd name="T75" fmla="*/ 39 h 39"/>
                  <a:gd name="T76" fmla="*/ 152 w 1755"/>
                  <a:gd name="T77" fmla="*/ 39 h 39"/>
                  <a:gd name="T78" fmla="*/ 111 w 1755"/>
                  <a:gd name="T79" fmla="*/ 26 h 39"/>
                  <a:gd name="T80" fmla="*/ 69 w 1755"/>
                  <a:gd name="T81" fmla="*/ 26 h 39"/>
                  <a:gd name="T82" fmla="*/ 28 w 1755"/>
                  <a:gd name="T83" fmla="*/ 13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39">
                    <a:moveTo>
                      <a:pt x="1755" y="39"/>
                    </a:moveTo>
                    <a:lnTo>
                      <a:pt x="1742" y="39"/>
                    </a:lnTo>
                    <a:lnTo>
                      <a:pt x="1728" y="39"/>
                    </a:lnTo>
                    <a:lnTo>
                      <a:pt x="1714" y="39"/>
                    </a:lnTo>
                    <a:lnTo>
                      <a:pt x="1700" y="39"/>
                    </a:lnTo>
                    <a:lnTo>
                      <a:pt x="1686" y="39"/>
                    </a:lnTo>
                    <a:lnTo>
                      <a:pt x="1673" y="39"/>
                    </a:lnTo>
                    <a:lnTo>
                      <a:pt x="1659" y="39"/>
                    </a:lnTo>
                    <a:lnTo>
                      <a:pt x="1645" y="39"/>
                    </a:lnTo>
                    <a:lnTo>
                      <a:pt x="1631" y="39"/>
                    </a:lnTo>
                    <a:lnTo>
                      <a:pt x="1617" y="39"/>
                    </a:lnTo>
                    <a:lnTo>
                      <a:pt x="1603" y="39"/>
                    </a:lnTo>
                    <a:lnTo>
                      <a:pt x="1590" y="39"/>
                    </a:lnTo>
                    <a:lnTo>
                      <a:pt x="1576" y="39"/>
                    </a:lnTo>
                    <a:lnTo>
                      <a:pt x="1562" y="39"/>
                    </a:lnTo>
                    <a:lnTo>
                      <a:pt x="1548" y="39"/>
                    </a:lnTo>
                    <a:lnTo>
                      <a:pt x="1534" y="39"/>
                    </a:lnTo>
                    <a:lnTo>
                      <a:pt x="1521" y="39"/>
                    </a:lnTo>
                    <a:lnTo>
                      <a:pt x="1507" y="39"/>
                    </a:lnTo>
                    <a:lnTo>
                      <a:pt x="1493" y="39"/>
                    </a:lnTo>
                    <a:lnTo>
                      <a:pt x="1479" y="39"/>
                    </a:lnTo>
                    <a:lnTo>
                      <a:pt x="1465" y="39"/>
                    </a:lnTo>
                    <a:lnTo>
                      <a:pt x="1451" y="39"/>
                    </a:lnTo>
                    <a:lnTo>
                      <a:pt x="1438" y="39"/>
                    </a:lnTo>
                    <a:lnTo>
                      <a:pt x="1424" y="39"/>
                    </a:lnTo>
                    <a:lnTo>
                      <a:pt x="1410" y="39"/>
                    </a:lnTo>
                    <a:lnTo>
                      <a:pt x="1396" y="39"/>
                    </a:lnTo>
                    <a:lnTo>
                      <a:pt x="1382" y="39"/>
                    </a:lnTo>
                    <a:lnTo>
                      <a:pt x="1368" y="39"/>
                    </a:lnTo>
                    <a:lnTo>
                      <a:pt x="1355" y="39"/>
                    </a:lnTo>
                    <a:lnTo>
                      <a:pt x="1341" y="39"/>
                    </a:lnTo>
                    <a:lnTo>
                      <a:pt x="1327" y="39"/>
                    </a:lnTo>
                    <a:lnTo>
                      <a:pt x="1313" y="39"/>
                    </a:lnTo>
                    <a:lnTo>
                      <a:pt x="1299" y="39"/>
                    </a:lnTo>
                    <a:lnTo>
                      <a:pt x="1286" y="39"/>
                    </a:lnTo>
                    <a:lnTo>
                      <a:pt x="1272" y="39"/>
                    </a:lnTo>
                    <a:lnTo>
                      <a:pt x="1258" y="39"/>
                    </a:lnTo>
                    <a:lnTo>
                      <a:pt x="1244" y="39"/>
                    </a:lnTo>
                    <a:lnTo>
                      <a:pt x="1230" y="39"/>
                    </a:lnTo>
                    <a:lnTo>
                      <a:pt x="1216" y="39"/>
                    </a:lnTo>
                    <a:lnTo>
                      <a:pt x="1203" y="39"/>
                    </a:lnTo>
                    <a:lnTo>
                      <a:pt x="1189" y="39"/>
                    </a:lnTo>
                    <a:lnTo>
                      <a:pt x="1175" y="39"/>
                    </a:lnTo>
                    <a:lnTo>
                      <a:pt x="1161" y="39"/>
                    </a:lnTo>
                    <a:lnTo>
                      <a:pt x="1147" y="39"/>
                    </a:lnTo>
                    <a:lnTo>
                      <a:pt x="1134" y="39"/>
                    </a:lnTo>
                    <a:lnTo>
                      <a:pt x="1120" y="39"/>
                    </a:lnTo>
                    <a:lnTo>
                      <a:pt x="1106" y="39"/>
                    </a:lnTo>
                    <a:lnTo>
                      <a:pt x="1092" y="39"/>
                    </a:lnTo>
                    <a:lnTo>
                      <a:pt x="1078" y="39"/>
                    </a:lnTo>
                    <a:lnTo>
                      <a:pt x="1064" y="39"/>
                    </a:lnTo>
                    <a:lnTo>
                      <a:pt x="1051" y="39"/>
                    </a:lnTo>
                    <a:lnTo>
                      <a:pt x="1037" y="39"/>
                    </a:lnTo>
                    <a:lnTo>
                      <a:pt x="1023" y="39"/>
                    </a:lnTo>
                    <a:lnTo>
                      <a:pt x="1009" y="39"/>
                    </a:lnTo>
                    <a:lnTo>
                      <a:pt x="995" y="39"/>
                    </a:lnTo>
                    <a:lnTo>
                      <a:pt x="981" y="39"/>
                    </a:lnTo>
                    <a:lnTo>
                      <a:pt x="968" y="39"/>
                    </a:lnTo>
                    <a:lnTo>
                      <a:pt x="954" y="39"/>
                    </a:lnTo>
                    <a:lnTo>
                      <a:pt x="940" y="39"/>
                    </a:lnTo>
                    <a:lnTo>
                      <a:pt x="926" y="39"/>
                    </a:lnTo>
                    <a:lnTo>
                      <a:pt x="912" y="39"/>
                    </a:lnTo>
                    <a:lnTo>
                      <a:pt x="899" y="39"/>
                    </a:lnTo>
                    <a:lnTo>
                      <a:pt x="885" y="39"/>
                    </a:lnTo>
                    <a:lnTo>
                      <a:pt x="871" y="39"/>
                    </a:lnTo>
                    <a:lnTo>
                      <a:pt x="857" y="39"/>
                    </a:lnTo>
                    <a:lnTo>
                      <a:pt x="843" y="39"/>
                    </a:lnTo>
                    <a:lnTo>
                      <a:pt x="829" y="39"/>
                    </a:lnTo>
                    <a:lnTo>
                      <a:pt x="816" y="39"/>
                    </a:lnTo>
                    <a:lnTo>
                      <a:pt x="802" y="39"/>
                    </a:lnTo>
                    <a:lnTo>
                      <a:pt x="788" y="39"/>
                    </a:lnTo>
                    <a:lnTo>
                      <a:pt x="774" y="39"/>
                    </a:lnTo>
                    <a:lnTo>
                      <a:pt x="760" y="39"/>
                    </a:lnTo>
                    <a:lnTo>
                      <a:pt x="747" y="39"/>
                    </a:lnTo>
                    <a:lnTo>
                      <a:pt x="733" y="39"/>
                    </a:lnTo>
                    <a:lnTo>
                      <a:pt x="719" y="39"/>
                    </a:lnTo>
                    <a:lnTo>
                      <a:pt x="705" y="39"/>
                    </a:lnTo>
                    <a:lnTo>
                      <a:pt x="691" y="39"/>
                    </a:lnTo>
                    <a:lnTo>
                      <a:pt x="677" y="39"/>
                    </a:lnTo>
                    <a:lnTo>
                      <a:pt x="664" y="39"/>
                    </a:lnTo>
                    <a:lnTo>
                      <a:pt x="650" y="39"/>
                    </a:lnTo>
                    <a:lnTo>
                      <a:pt x="636" y="39"/>
                    </a:lnTo>
                    <a:lnTo>
                      <a:pt x="622" y="39"/>
                    </a:lnTo>
                    <a:lnTo>
                      <a:pt x="608" y="39"/>
                    </a:lnTo>
                    <a:lnTo>
                      <a:pt x="594" y="39"/>
                    </a:lnTo>
                    <a:lnTo>
                      <a:pt x="581" y="39"/>
                    </a:lnTo>
                    <a:lnTo>
                      <a:pt x="567" y="39"/>
                    </a:lnTo>
                    <a:lnTo>
                      <a:pt x="553" y="39"/>
                    </a:lnTo>
                    <a:lnTo>
                      <a:pt x="539" y="39"/>
                    </a:lnTo>
                    <a:lnTo>
                      <a:pt x="525" y="39"/>
                    </a:lnTo>
                    <a:lnTo>
                      <a:pt x="512" y="39"/>
                    </a:lnTo>
                    <a:lnTo>
                      <a:pt x="498" y="39"/>
                    </a:lnTo>
                    <a:lnTo>
                      <a:pt x="484" y="39"/>
                    </a:lnTo>
                    <a:lnTo>
                      <a:pt x="470" y="39"/>
                    </a:lnTo>
                    <a:lnTo>
                      <a:pt x="456" y="39"/>
                    </a:lnTo>
                    <a:lnTo>
                      <a:pt x="442" y="39"/>
                    </a:lnTo>
                    <a:lnTo>
                      <a:pt x="429" y="39"/>
                    </a:lnTo>
                    <a:lnTo>
                      <a:pt x="415" y="39"/>
                    </a:lnTo>
                    <a:lnTo>
                      <a:pt x="401" y="39"/>
                    </a:lnTo>
                    <a:lnTo>
                      <a:pt x="387" y="39"/>
                    </a:lnTo>
                    <a:lnTo>
                      <a:pt x="373" y="39"/>
                    </a:lnTo>
                    <a:lnTo>
                      <a:pt x="360" y="39"/>
                    </a:lnTo>
                    <a:lnTo>
                      <a:pt x="346" y="39"/>
                    </a:lnTo>
                    <a:lnTo>
                      <a:pt x="332" y="39"/>
                    </a:lnTo>
                    <a:lnTo>
                      <a:pt x="318" y="39"/>
                    </a:lnTo>
                    <a:lnTo>
                      <a:pt x="304" y="39"/>
                    </a:lnTo>
                    <a:lnTo>
                      <a:pt x="290" y="39"/>
                    </a:lnTo>
                    <a:lnTo>
                      <a:pt x="277" y="39"/>
                    </a:lnTo>
                    <a:lnTo>
                      <a:pt x="263" y="39"/>
                    </a:lnTo>
                    <a:lnTo>
                      <a:pt x="249" y="39"/>
                    </a:lnTo>
                    <a:lnTo>
                      <a:pt x="235" y="39"/>
                    </a:lnTo>
                    <a:lnTo>
                      <a:pt x="221" y="39"/>
                    </a:lnTo>
                    <a:lnTo>
                      <a:pt x="207" y="39"/>
                    </a:lnTo>
                    <a:lnTo>
                      <a:pt x="194" y="39"/>
                    </a:lnTo>
                    <a:lnTo>
                      <a:pt x="180" y="39"/>
                    </a:lnTo>
                    <a:lnTo>
                      <a:pt x="166" y="39"/>
                    </a:lnTo>
                    <a:lnTo>
                      <a:pt x="152" y="39"/>
                    </a:lnTo>
                    <a:lnTo>
                      <a:pt x="138" y="39"/>
                    </a:lnTo>
                    <a:lnTo>
                      <a:pt x="125" y="26"/>
                    </a:lnTo>
                    <a:lnTo>
                      <a:pt x="111" y="26"/>
                    </a:lnTo>
                    <a:lnTo>
                      <a:pt x="97" y="26"/>
                    </a:lnTo>
                    <a:lnTo>
                      <a:pt x="83" y="26"/>
                    </a:lnTo>
                    <a:lnTo>
                      <a:pt x="69" y="26"/>
                    </a:lnTo>
                    <a:lnTo>
                      <a:pt x="55" y="13"/>
                    </a:lnTo>
                    <a:lnTo>
                      <a:pt x="42" y="13"/>
                    </a:lnTo>
                    <a:lnTo>
                      <a:pt x="28" y="13"/>
                    </a:lnTo>
                    <a:lnTo>
                      <a:pt x="14" y="0"/>
                    </a:lnTo>
                    <a:lnTo>
                      <a:pt x="0" y="0"/>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30" name="Freeform 415"/>
              <p:cNvSpPr>
                <a:spLocks/>
              </p:cNvSpPr>
              <p:nvPr/>
            </p:nvSpPr>
            <p:spPr bwMode="auto">
              <a:xfrm>
                <a:off x="15054" y="9919"/>
                <a:ext cx="1658" cy="544"/>
              </a:xfrm>
              <a:custGeom>
                <a:avLst/>
                <a:gdLst>
                  <a:gd name="T0" fmla="*/ 1631 w 1658"/>
                  <a:gd name="T1" fmla="*/ 220 h 544"/>
                  <a:gd name="T2" fmla="*/ 1589 w 1658"/>
                  <a:gd name="T3" fmla="*/ 220 h 544"/>
                  <a:gd name="T4" fmla="*/ 1548 w 1658"/>
                  <a:gd name="T5" fmla="*/ 220 h 544"/>
                  <a:gd name="T6" fmla="*/ 1506 w 1658"/>
                  <a:gd name="T7" fmla="*/ 233 h 544"/>
                  <a:gd name="T8" fmla="*/ 1465 w 1658"/>
                  <a:gd name="T9" fmla="*/ 259 h 544"/>
                  <a:gd name="T10" fmla="*/ 1423 w 1658"/>
                  <a:gd name="T11" fmla="*/ 298 h 544"/>
                  <a:gd name="T12" fmla="*/ 1382 w 1658"/>
                  <a:gd name="T13" fmla="*/ 337 h 544"/>
                  <a:gd name="T14" fmla="*/ 1340 w 1658"/>
                  <a:gd name="T15" fmla="*/ 376 h 544"/>
                  <a:gd name="T16" fmla="*/ 1299 w 1658"/>
                  <a:gd name="T17" fmla="*/ 402 h 544"/>
                  <a:gd name="T18" fmla="*/ 1257 w 1658"/>
                  <a:gd name="T19" fmla="*/ 402 h 544"/>
                  <a:gd name="T20" fmla="*/ 1216 w 1658"/>
                  <a:gd name="T21" fmla="*/ 402 h 544"/>
                  <a:gd name="T22" fmla="*/ 1174 w 1658"/>
                  <a:gd name="T23" fmla="*/ 376 h 544"/>
                  <a:gd name="T24" fmla="*/ 1133 w 1658"/>
                  <a:gd name="T25" fmla="*/ 324 h 544"/>
                  <a:gd name="T26" fmla="*/ 1091 w 1658"/>
                  <a:gd name="T27" fmla="*/ 272 h 544"/>
                  <a:gd name="T28" fmla="*/ 1064 w 1658"/>
                  <a:gd name="T29" fmla="*/ 220 h 544"/>
                  <a:gd name="T30" fmla="*/ 1022 w 1658"/>
                  <a:gd name="T31" fmla="*/ 168 h 544"/>
                  <a:gd name="T32" fmla="*/ 1009 w 1658"/>
                  <a:gd name="T33" fmla="*/ 130 h 544"/>
                  <a:gd name="T34" fmla="*/ 981 w 1658"/>
                  <a:gd name="T35" fmla="*/ 91 h 544"/>
                  <a:gd name="T36" fmla="*/ 926 w 1658"/>
                  <a:gd name="T37" fmla="*/ 39 h 544"/>
                  <a:gd name="T38" fmla="*/ 898 w 1658"/>
                  <a:gd name="T39" fmla="*/ 13 h 544"/>
                  <a:gd name="T40" fmla="*/ 857 w 1658"/>
                  <a:gd name="T41" fmla="*/ 0 h 544"/>
                  <a:gd name="T42" fmla="*/ 815 w 1658"/>
                  <a:gd name="T43" fmla="*/ 13 h 544"/>
                  <a:gd name="T44" fmla="*/ 774 w 1658"/>
                  <a:gd name="T45" fmla="*/ 39 h 544"/>
                  <a:gd name="T46" fmla="*/ 732 w 1658"/>
                  <a:gd name="T47" fmla="*/ 78 h 544"/>
                  <a:gd name="T48" fmla="*/ 691 w 1658"/>
                  <a:gd name="T49" fmla="*/ 143 h 544"/>
                  <a:gd name="T50" fmla="*/ 663 w 1658"/>
                  <a:gd name="T51" fmla="*/ 194 h 544"/>
                  <a:gd name="T52" fmla="*/ 635 w 1658"/>
                  <a:gd name="T53" fmla="*/ 233 h 544"/>
                  <a:gd name="T54" fmla="*/ 608 w 1658"/>
                  <a:gd name="T55" fmla="*/ 285 h 544"/>
                  <a:gd name="T56" fmla="*/ 566 w 1658"/>
                  <a:gd name="T57" fmla="*/ 350 h 544"/>
                  <a:gd name="T58" fmla="*/ 525 w 1658"/>
                  <a:gd name="T59" fmla="*/ 415 h 544"/>
                  <a:gd name="T60" fmla="*/ 483 w 1658"/>
                  <a:gd name="T61" fmla="*/ 453 h 544"/>
                  <a:gd name="T62" fmla="*/ 442 w 1658"/>
                  <a:gd name="T63" fmla="*/ 492 h 544"/>
                  <a:gd name="T64" fmla="*/ 400 w 1658"/>
                  <a:gd name="T65" fmla="*/ 518 h 544"/>
                  <a:gd name="T66" fmla="*/ 359 w 1658"/>
                  <a:gd name="T67" fmla="*/ 531 h 544"/>
                  <a:gd name="T68" fmla="*/ 317 w 1658"/>
                  <a:gd name="T69" fmla="*/ 544 h 544"/>
                  <a:gd name="T70" fmla="*/ 276 w 1658"/>
                  <a:gd name="T71" fmla="*/ 531 h 544"/>
                  <a:gd name="T72" fmla="*/ 235 w 1658"/>
                  <a:gd name="T73" fmla="*/ 505 h 544"/>
                  <a:gd name="T74" fmla="*/ 193 w 1658"/>
                  <a:gd name="T75" fmla="*/ 479 h 544"/>
                  <a:gd name="T76" fmla="*/ 152 w 1658"/>
                  <a:gd name="T77" fmla="*/ 440 h 544"/>
                  <a:gd name="T78" fmla="*/ 96 w 1658"/>
                  <a:gd name="T79" fmla="*/ 389 h 544"/>
                  <a:gd name="T80" fmla="*/ 69 w 1658"/>
                  <a:gd name="T81" fmla="*/ 350 h 544"/>
                  <a:gd name="T82" fmla="*/ 27 w 1658"/>
                  <a:gd name="T83" fmla="*/ 311 h 5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58" h="544">
                    <a:moveTo>
                      <a:pt x="1658" y="220"/>
                    </a:moveTo>
                    <a:lnTo>
                      <a:pt x="1644" y="220"/>
                    </a:lnTo>
                    <a:lnTo>
                      <a:pt x="1631" y="220"/>
                    </a:lnTo>
                    <a:lnTo>
                      <a:pt x="1617" y="220"/>
                    </a:lnTo>
                    <a:lnTo>
                      <a:pt x="1603" y="220"/>
                    </a:lnTo>
                    <a:lnTo>
                      <a:pt x="1589" y="220"/>
                    </a:lnTo>
                    <a:lnTo>
                      <a:pt x="1575" y="220"/>
                    </a:lnTo>
                    <a:lnTo>
                      <a:pt x="1561" y="220"/>
                    </a:lnTo>
                    <a:lnTo>
                      <a:pt x="1548" y="220"/>
                    </a:lnTo>
                    <a:lnTo>
                      <a:pt x="1534" y="233"/>
                    </a:lnTo>
                    <a:lnTo>
                      <a:pt x="1520" y="233"/>
                    </a:lnTo>
                    <a:lnTo>
                      <a:pt x="1506" y="233"/>
                    </a:lnTo>
                    <a:lnTo>
                      <a:pt x="1492" y="246"/>
                    </a:lnTo>
                    <a:lnTo>
                      <a:pt x="1478" y="259"/>
                    </a:lnTo>
                    <a:lnTo>
                      <a:pt x="1465" y="259"/>
                    </a:lnTo>
                    <a:lnTo>
                      <a:pt x="1451" y="272"/>
                    </a:lnTo>
                    <a:lnTo>
                      <a:pt x="1437" y="285"/>
                    </a:lnTo>
                    <a:lnTo>
                      <a:pt x="1423" y="298"/>
                    </a:lnTo>
                    <a:lnTo>
                      <a:pt x="1409" y="311"/>
                    </a:lnTo>
                    <a:lnTo>
                      <a:pt x="1396" y="324"/>
                    </a:lnTo>
                    <a:lnTo>
                      <a:pt x="1382" y="337"/>
                    </a:lnTo>
                    <a:lnTo>
                      <a:pt x="1368" y="350"/>
                    </a:lnTo>
                    <a:lnTo>
                      <a:pt x="1354" y="363"/>
                    </a:lnTo>
                    <a:lnTo>
                      <a:pt x="1340" y="376"/>
                    </a:lnTo>
                    <a:lnTo>
                      <a:pt x="1326" y="376"/>
                    </a:lnTo>
                    <a:lnTo>
                      <a:pt x="1313" y="389"/>
                    </a:lnTo>
                    <a:lnTo>
                      <a:pt x="1299" y="402"/>
                    </a:lnTo>
                    <a:lnTo>
                      <a:pt x="1285" y="402"/>
                    </a:lnTo>
                    <a:lnTo>
                      <a:pt x="1271" y="402"/>
                    </a:lnTo>
                    <a:lnTo>
                      <a:pt x="1257" y="402"/>
                    </a:lnTo>
                    <a:lnTo>
                      <a:pt x="1244" y="402"/>
                    </a:lnTo>
                    <a:lnTo>
                      <a:pt x="1230" y="402"/>
                    </a:lnTo>
                    <a:lnTo>
                      <a:pt x="1216" y="402"/>
                    </a:lnTo>
                    <a:lnTo>
                      <a:pt x="1202" y="389"/>
                    </a:lnTo>
                    <a:lnTo>
                      <a:pt x="1188" y="389"/>
                    </a:lnTo>
                    <a:lnTo>
                      <a:pt x="1174" y="376"/>
                    </a:lnTo>
                    <a:lnTo>
                      <a:pt x="1147" y="350"/>
                    </a:lnTo>
                    <a:lnTo>
                      <a:pt x="1147" y="337"/>
                    </a:lnTo>
                    <a:lnTo>
                      <a:pt x="1133" y="324"/>
                    </a:lnTo>
                    <a:lnTo>
                      <a:pt x="1105" y="298"/>
                    </a:lnTo>
                    <a:lnTo>
                      <a:pt x="1105" y="285"/>
                    </a:lnTo>
                    <a:lnTo>
                      <a:pt x="1091" y="272"/>
                    </a:lnTo>
                    <a:lnTo>
                      <a:pt x="1078" y="259"/>
                    </a:lnTo>
                    <a:lnTo>
                      <a:pt x="1078" y="233"/>
                    </a:lnTo>
                    <a:lnTo>
                      <a:pt x="1064" y="220"/>
                    </a:lnTo>
                    <a:lnTo>
                      <a:pt x="1036" y="194"/>
                    </a:lnTo>
                    <a:lnTo>
                      <a:pt x="1036" y="181"/>
                    </a:lnTo>
                    <a:lnTo>
                      <a:pt x="1022" y="168"/>
                    </a:lnTo>
                    <a:lnTo>
                      <a:pt x="1022" y="155"/>
                    </a:lnTo>
                    <a:lnTo>
                      <a:pt x="1009" y="143"/>
                    </a:lnTo>
                    <a:lnTo>
                      <a:pt x="1009" y="130"/>
                    </a:lnTo>
                    <a:lnTo>
                      <a:pt x="995" y="117"/>
                    </a:lnTo>
                    <a:lnTo>
                      <a:pt x="981" y="104"/>
                    </a:lnTo>
                    <a:lnTo>
                      <a:pt x="981" y="91"/>
                    </a:lnTo>
                    <a:lnTo>
                      <a:pt x="967" y="78"/>
                    </a:lnTo>
                    <a:lnTo>
                      <a:pt x="953" y="65"/>
                    </a:lnTo>
                    <a:lnTo>
                      <a:pt x="926" y="39"/>
                    </a:lnTo>
                    <a:lnTo>
                      <a:pt x="926" y="26"/>
                    </a:lnTo>
                    <a:lnTo>
                      <a:pt x="912" y="26"/>
                    </a:lnTo>
                    <a:lnTo>
                      <a:pt x="898" y="13"/>
                    </a:lnTo>
                    <a:lnTo>
                      <a:pt x="884" y="0"/>
                    </a:lnTo>
                    <a:lnTo>
                      <a:pt x="870" y="0"/>
                    </a:lnTo>
                    <a:lnTo>
                      <a:pt x="857" y="0"/>
                    </a:lnTo>
                    <a:lnTo>
                      <a:pt x="843" y="0"/>
                    </a:lnTo>
                    <a:lnTo>
                      <a:pt x="829" y="0"/>
                    </a:lnTo>
                    <a:lnTo>
                      <a:pt x="815" y="13"/>
                    </a:lnTo>
                    <a:lnTo>
                      <a:pt x="801" y="13"/>
                    </a:lnTo>
                    <a:lnTo>
                      <a:pt x="787" y="26"/>
                    </a:lnTo>
                    <a:lnTo>
                      <a:pt x="774" y="39"/>
                    </a:lnTo>
                    <a:lnTo>
                      <a:pt x="760" y="52"/>
                    </a:lnTo>
                    <a:lnTo>
                      <a:pt x="746" y="65"/>
                    </a:lnTo>
                    <a:lnTo>
                      <a:pt x="732" y="78"/>
                    </a:lnTo>
                    <a:lnTo>
                      <a:pt x="704" y="104"/>
                    </a:lnTo>
                    <a:lnTo>
                      <a:pt x="704" y="130"/>
                    </a:lnTo>
                    <a:lnTo>
                      <a:pt x="691" y="143"/>
                    </a:lnTo>
                    <a:lnTo>
                      <a:pt x="677" y="155"/>
                    </a:lnTo>
                    <a:lnTo>
                      <a:pt x="663" y="168"/>
                    </a:lnTo>
                    <a:lnTo>
                      <a:pt x="663" y="194"/>
                    </a:lnTo>
                    <a:lnTo>
                      <a:pt x="649" y="207"/>
                    </a:lnTo>
                    <a:lnTo>
                      <a:pt x="635" y="220"/>
                    </a:lnTo>
                    <a:lnTo>
                      <a:pt x="635" y="233"/>
                    </a:lnTo>
                    <a:lnTo>
                      <a:pt x="622" y="246"/>
                    </a:lnTo>
                    <a:lnTo>
                      <a:pt x="608" y="259"/>
                    </a:lnTo>
                    <a:lnTo>
                      <a:pt x="608" y="285"/>
                    </a:lnTo>
                    <a:lnTo>
                      <a:pt x="594" y="298"/>
                    </a:lnTo>
                    <a:lnTo>
                      <a:pt x="566" y="324"/>
                    </a:lnTo>
                    <a:lnTo>
                      <a:pt x="566" y="350"/>
                    </a:lnTo>
                    <a:lnTo>
                      <a:pt x="552" y="363"/>
                    </a:lnTo>
                    <a:lnTo>
                      <a:pt x="525" y="389"/>
                    </a:lnTo>
                    <a:lnTo>
                      <a:pt x="525" y="415"/>
                    </a:lnTo>
                    <a:lnTo>
                      <a:pt x="511" y="427"/>
                    </a:lnTo>
                    <a:lnTo>
                      <a:pt x="497" y="440"/>
                    </a:lnTo>
                    <a:lnTo>
                      <a:pt x="483" y="453"/>
                    </a:lnTo>
                    <a:lnTo>
                      <a:pt x="470" y="466"/>
                    </a:lnTo>
                    <a:lnTo>
                      <a:pt x="456" y="479"/>
                    </a:lnTo>
                    <a:lnTo>
                      <a:pt x="442" y="492"/>
                    </a:lnTo>
                    <a:lnTo>
                      <a:pt x="428" y="505"/>
                    </a:lnTo>
                    <a:lnTo>
                      <a:pt x="414" y="518"/>
                    </a:lnTo>
                    <a:lnTo>
                      <a:pt x="400" y="518"/>
                    </a:lnTo>
                    <a:lnTo>
                      <a:pt x="387" y="531"/>
                    </a:lnTo>
                    <a:lnTo>
                      <a:pt x="373" y="531"/>
                    </a:lnTo>
                    <a:lnTo>
                      <a:pt x="359" y="531"/>
                    </a:lnTo>
                    <a:lnTo>
                      <a:pt x="345" y="544"/>
                    </a:lnTo>
                    <a:lnTo>
                      <a:pt x="331" y="544"/>
                    </a:lnTo>
                    <a:lnTo>
                      <a:pt x="317" y="544"/>
                    </a:lnTo>
                    <a:lnTo>
                      <a:pt x="304" y="531"/>
                    </a:lnTo>
                    <a:lnTo>
                      <a:pt x="290" y="531"/>
                    </a:lnTo>
                    <a:lnTo>
                      <a:pt x="276" y="531"/>
                    </a:lnTo>
                    <a:lnTo>
                      <a:pt x="262" y="518"/>
                    </a:lnTo>
                    <a:lnTo>
                      <a:pt x="248" y="518"/>
                    </a:lnTo>
                    <a:lnTo>
                      <a:pt x="235" y="505"/>
                    </a:lnTo>
                    <a:lnTo>
                      <a:pt x="221" y="492"/>
                    </a:lnTo>
                    <a:lnTo>
                      <a:pt x="207" y="479"/>
                    </a:lnTo>
                    <a:lnTo>
                      <a:pt x="193" y="479"/>
                    </a:lnTo>
                    <a:lnTo>
                      <a:pt x="179" y="466"/>
                    </a:lnTo>
                    <a:lnTo>
                      <a:pt x="165" y="453"/>
                    </a:lnTo>
                    <a:lnTo>
                      <a:pt x="152" y="440"/>
                    </a:lnTo>
                    <a:lnTo>
                      <a:pt x="138" y="427"/>
                    </a:lnTo>
                    <a:lnTo>
                      <a:pt x="124" y="415"/>
                    </a:lnTo>
                    <a:lnTo>
                      <a:pt x="96" y="389"/>
                    </a:lnTo>
                    <a:lnTo>
                      <a:pt x="96" y="376"/>
                    </a:lnTo>
                    <a:lnTo>
                      <a:pt x="83" y="363"/>
                    </a:lnTo>
                    <a:lnTo>
                      <a:pt x="69" y="350"/>
                    </a:lnTo>
                    <a:lnTo>
                      <a:pt x="55" y="337"/>
                    </a:lnTo>
                    <a:lnTo>
                      <a:pt x="41" y="324"/>
                    </a:lnTo>
                    <a:lnTo>
                      <a:pt x="27" y="311"/>
                    </a:lnTo>
                    <a:lnTo>
                      <a:pt x="0" y="285"/>
                    </a:lnTo>
                    <a:lnTo>
                      <a:pt x="0" y="272"/>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31" name="Freeform 416"/>
              <p:cNvSpPr>
                <a:spLocks/>
              </p:cNvSpPr>
              <p:nvPr/>
            </p:nvSpPr>
            <p:spPr bwMode="auto">
              <a:xfrm>
                <a:off x="13298" y="9971"/>
                <a:ext cx="1756" cy="311"/>
              </a:xfrm>
              <a:custGeom>
                <a:avLst/>
                <a:gdLst>
                  <a:gd name="T0" fmla="*/ 1714 w 1756"/>
                  <a:gd name="T1" fmla="*/ 194 h 311"/>
                  <a:gd name="T2" fmla="*/ 1686 w 1756"/>
                  <a:gd name="T3" fmla="*/ 155 h 311"/>
                  <a:gd name="T4" fmla="*/ 1645 w 1756"/>
                  <a:gd name="T5" fmla="*/ 116 h 311"/>
                  <a:gd name="T6" fmla="*/ 1604 w 1756"/>
                  <a:gd name="T7" fmla="*/ 91 h 311"/>
                  <a:gd name="T8" fmla="*/ 1562 w 1756"/>
                  <a:gd name="T9" fmla="*/ 65 h 311"/>
                  <a:gd name="T10" fmla="*/ 1521 w 1756"/>
                  <a:gd name="T11" fmla="*/ 39 h 311"/>
                  <a:gd name="T12" fmla="*/ 1479 w 1756"/>
                  <a:gd name="T13" fmla="*/ 26 h 311"/>
                  <a:gd name="T14" fmla="*/ 1438 w 1756"/>
                  <a:gd name="T15" fmla="*/ 13 h 311"/>
                  <a:gd name="T16" fmla="*/ 1396 w 1756"/>
                  <a:gd name="T17" fmla="*/ 0 h 311"/>
                  <a:gd name="T18" fmla="*/ 1355 w 1756"/>
                  <a:gd name="T19" fmla="*/ 0 h 311"/>
                  <a:gd name="T20" fmla="*/ 1313 w 1756"/>
                  <a:gd name="T21" fmla="*/ 0 h 311"/>
                  <a:gd name="T22" fmla="*/ 1272 w 1756"/>
                  <a:gd name="T23" fmla="*/ 13 h 311"/>
                  <a:gd name="T24" fmla="*/ 1230 w 1756"/>
                  <a:gd name="T25" fmla="*/ 26 h 311"/>
                  <a:gd name="T26" fmla="*/ 1189 w 1756"/>
                  <a:gd name="T27" fmla="*/ 26 h 311"/>
                  <a:gd name="T28" fmla="*/ 1147 w 1756"/>
                  <a:gd name="T29" fmla="*/ 52 h 311"/>
                  <a:gd name="T30" fmla="*/ 1106 w 1756"/>
                  <a:gd name="T31" fmla="*/ 65 h 311"/>
                  <a:gd name="T32" fmla="*/ 1065 w 1756"/>
                  <a:gd name="T33" fmla="*/ 78 h 311"/>
                  <a:gd name="T34" fmla="*/ 1023 w 1756"/>
                  <a:gd name="T35" fmla="*/ 103 h 311"/>
                  <a:gd name="T36" fmla="*/ 982 w 1756"/>
                  <a:gd name="T37" fmla="*/ 116 h 311"/>
                  <a:gd name="T38" fmla="*/ 940 w 1756"/>
                  <a:gd name="T39" fmla="*/ 142 h 311"/>
                  <a:gd name="T40" fmla="*/ 899 w 1756"/>
                  <a:gd name="T41" fmla="*/ 155 h 311"/>
                  <a:gd name="T42" fmla="*/ 857 w 1756"/>
                  <a:gd name="T43" fmla="*/ 181 h 311"/>
                  <a:gd name="T44" fmla="*/ 816 w 1756"/>
                  <a:gd name="T45" fmla="*/ 194 h 311"/>
                  <a:gd name="T46" fmla="*/ 774 w 1756"/>
                  <a:gd name="T47" fmla="*/ 207 h 311"/>
                  <a:gd name="T48" fmla="*/ 733 w 1756"/>
                  <a:gd name="T49" fmla="*/ 220 h 311"/>
                  <a:gd name="T50" fmla="*/ 691 w 1756"/>
                  <a:gd name="T51" fmla="*/ 246 h 311"/>
                  <a:gd name="T52" fmla="*/ 650 w 1756"/>
                  <a:gd name="T53" fmla="*/ 259 h 311"/>
                  <a:gd name="T54" fmla="*/ 608 w 1756"/>
                  <a:gd name="T55" fmla="*/ 259 h 311"/>
                  <a:gd name="T56" fmla="*/ 567 w 1756"/>
                  <a:gd name="T57" fmla="*/ 272 h 311"/>
                  <a:gd name="T58" fmla="*/ 525 w 1756"/>
                  <a:gd name="T59" fmla="*/ 285 h 311"/>
                  <a:gd name="T60" fmla="*/ 484 w 1756"/>
                  <a:gd name="T61" fmla="*/ 285 h 311"/>
                  <a:gd name="T62" fmla="*/ 443 w 1756"/>
                  <a:gd name="T63" fmla="*/ 298 h 311"/>
                  <a:gd name="T64" fmla="*/ 401 w 1756"/>
                  <a:gd name="T65" fmla="*/ 298 h 311"/>
                  <a:gd name="T66" fmla="*/ 360 w 1756"/>
                  <a:gd name="T67" fmla="*/ 311 h 311"/>
                  <a:gd name="T68" fmla="*/ 318 w 1756"/>
                  <a:gd name="T69" fmla="*/ 311 h 311"/>
                  <a:gd name="T70" fmla="*/ 277 w 1756"/>
                  <a:gd name="T71" fmla="*/ 311 h 311"/>
                  <a:gd name="T72" fmla="*/ 235 w 1756"/>
                  <a:gd name="T73" fmla="*/ 311 h 311"/>
                  <a:gd name="T74" fmla="*/ 194 w 1756"/>
                  <a:gd name="T75" fmla="*/ 311 h 311"/>
                  <a:gd name="T76" fmla="*/ 152 w 1756"/>
                  <a:gd name="T77" fmla="*/ 311 h 311"/>
                  <a:gd name="T78" fmla="*/ 111 w 1756"/>
                  <a:gd name="T79" fmla="*/ 311 h 311"/>
                  <a:gd name="T80" fmla="*/ 69 w 1756"/>
                  <a:gd name="T81" fmla="*/ 311 h 311"/>
                  <a:gd name="T82" fmla="*/ 28 w 1756"/>
                  <a:gd name="T83" fmla="*/ 298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6" h="311">
                    <a:moveTo>
                      <a:pt x="1756" y="220"/>
                    </a:moveTo>
                    <a:lnTo>
                      <a:pt x="1742" y="220"/>
                    </a:lnTo>
                    <a:lnTo>
                      <a:pt x="1714" y="194"/>
                    </a:lnTo>
                    <a:lnTo>
                      <a:pt x="1714" y="181"/>
                    </a:lnTo>
                    <a:lnTo>
                      <a:pt x="1700" y="168"/>
                    </a:lnTo>
                    <a:lnTo>
                      <a:pt x="1686" y="155"/>
                    </a:lnTo>
                    <a:lnTo>
                      <a:pt x="1673" y="142"/>
                    </a:lnTo>
                    <a:lnTo>
                      <a:pt x="1659" y="129"/>
                    </a:lnTo>
                    <a:lnTo>
                      <a:pt x="1645" y="116"/>
                    </a:lnTo>
                    <a:lnTo>
                      <a:pt x="1631" y="103"/>
                    </a:lnTo>
                    <a:lnTo>
                      <a:pt x="1617" y="103"/>
                    </a:lnTo>
                    <a:lnTo>
                      <a:pt x="1604" y="91"/>
                    </a:lnTo>
                    <a:lnTo>
                      <a:pt x="1590" y="78"/>
                    </a:lnTo>
                    <a:lnTo>
                      <a:pt x="1576" y="65"/>
                    </a:lnTo>
                    <a:lnTo>
                      <a:pt x="1562" y="65"/>
                    </a:lnTo>
                    <a:lnTo>
                      <a:pt x="1548" y="52"/>
                    </a:lnTo>
                    <a:lnTo>
                      <a:pt x="1534" y="39"/>
                    </a:lnTo>
                    <a:lnTo>
                      <a:pt x="1521" y="39"/>
                    </a:lnTo>
                    <a:lnTo>
                      <a:pt x="1507" y="26"/>
                    </a:lnTo>
                    <a:lnTo>
                      <a:pt x="1493" y="26"/>
                    </a:lnTo>
                    <a:lnTo>
                      <a:pt x="1479" y="26"/>
                    </a:lnTo>
                    <a:lnTo>
                      <a:pt x="1465" y="13"/>
                    </a:lnTo>
                    <a:lnTo>
                      <a:pt x="1452" y="13"/>
                    </a:lnTo>
                    <a:lnTo>
                      <a:pt x="1438" y="13"/>
                    </a:lnTo>
                    <a:lnTo>
                      <a:pt x="1424" y="0"/>
                    </a:lnTo>
                    <a:lnTo>
                      <a:pt x="1410" y="0"/>
                    </a:lnTo>
                    <a:lnTo>
                      <a:pt x="1396" y="0"/>
                    </a:lnTo>
                    <a:lnTo>
                      <a:pt x="1382" y="0"/>
                    </a:lnTo>
                    <a:lnTo>
                      <a:pt x="1369" y="0"/>
                    </a:lnTo>
                    <a:lnTo>
                      <a:pt x="1355" y="0"/>
                    </a:lnTo>
                    <a:lnTo>
                      <a:pt x="1341" y="0"/>
                    </a:lnTo>
                    <a:lnTo>
                      <a:pt x="1327" y="0"/>
                    </a:lnTo>
                    <a:lnTo>
                      <a:pt x="1313" y="0"/>
                    </a:lnTo>
                    <a:lnTo>
                      <a:pt x="1299" y="0"/>
                    </a:lnTo>
                    <a:lnTo>
                      <a:pt x="1286" y="13"/>
                    </a:lnTo>
                    <a:lnTo>
                      <a:pt x="1272" y="13"/>
                    </a:lnTo>
                    <a:lnTo>
                      <a:pt x="1258" y="13"/>
                    </a:lnTo>
                    <a:lnTo>
                      <a:pt x="1244" y="13"/>
                    </a:lnTo>
                    <a:lnTo>
                      <a:pt x="1230" y="26"/>
                    </a:lnTo>
                    <a:lnTo>
                      <a:pt x="1217" y="26"/>
                    </a:lnTo>
                    <a:lnTo>
                      <a:pt x="1203" y="26"/>
                    </a:lnTo>
                    <a:lnTo>
                      <a:pt x="1189" y="26"/>
                    </a:lnTo>
                    <a:lnTo>
                      <a:pt x="1175" y="39"/>
                    </a:lnTo>
                    <a:lnTo>
                      <a:pt x="1161" y="39"/>
                    </a:lnTo>
                    <a:lnTo>
                      <a:pt x="1147" y="52"/>
                    </a:lnTo>
                    <a:lnTo>
                      <a:pt x="1134" y="52"/>
                    </a:lnTo>
                    <a:lnTo>
                      <a:pt x="1120" y="65"/>
                    </a:lnTo>
                    <a:lnTo>
                      <a:pt x="1106" y="65"/>
                    </a:lnTo>
                    <a:lnTo>
                      <a:pt x="1092" y="65"/>
                    </a:lnTo>
                    <a:lnTo>
                      <a:pt x="1078" y="78"/>
                    </a:lnTo>
                    <a:lnTo>
                      <a:pt x="1065" y="78"/>
                    </a:lnTo>
                    <a:lnTo>
                      <a:pt x="1051" y="91"/>
                    </a:lnTo>
                    <a:lnTo>
                      <a:pt x="1037" y="91"/>
                    </a:lnTo>
                    <a:lnTo>
                      <a:pt x="1023" y="103"/>
                    </a:lnTo>
                    <a:lnTo>
                      <a:pt x="1009" y="103"/>
                    </a:lnTo>
                    <a:lnTo>
                      <a:pt x="995" y="116"/>
                    </a:lnTo>
                    <a:lnTo>
                      <a:pt x="982" y="116"/>
                    </a:lnTo>
                    <a:lnTo>
                      <a:pt x="968" y="129"/>
                    </a:lnTo>
                    <a:lnTo>
                      <a:pt x="954" y="129"/>
                    </a:lnTo>
                    <a:lnTo>
                      <a:pt x="940" y="142"/>
                    </a:lnTo>
                    <a:lnTo>
                      <a:pt x="926" y="142"/>
                    </a:lnTo>
                    <a:lnTo>
                      <a:pt x="912" y="155"/>
                    </a:lnTo>
                    <a:lnTo>
                      <a:pt x="899" y="155"/>
                    </a:lnTo>
                    <a:lnTo>
                      <a:pt x="885" y="168"/>
                    </a:lnTo>
                    <a:lnTo>
                      <a:pt x="871" y="168"/>
                    </a:lnTo>
                    <a:lnTo>
                      <a:pt x="857" y="181"/>
                    </a:lnTo>
                    <a:lnTo>
                      <a:pt x="843" y="181"/>
                    </a:lnTo>
                    <a:lnTo>
                      <a:pt x="830" y="181"/>
                    </a:lnTo>
                    <a:lnTo>
                      <a:pt x="816" y="194"/>
                    </a:lnTo>
                    <a:lnTo>
                      <a:pt x="802" y="194"/>
                    </a:lnTo>
                    <a:lnTo>
                      <a:pt x="788" y="207"/>
                    </a:lnTo>
                    <a:lnTo>
                      <a:pt x="774" y="207"/>
                    </a:lnTo>
                    <a:lnTo>
                      <a:pt x="760" y="220"/>
                    </a:lnTo>
                    <a:lnTo>
                      <a:pt x="747" y="220"/>
                    </a:lnTo>
                    <a:lnTo>
                      <a:pt x="733" y="220"/>
                    </a:lnTo>
                    <a:lnTo>
                      <a:pt x="719" y="233"/>
                    </a:lnTo>
                    <a:lnTo>
                      <a:pt x="705" y="233"/>
                    </a:lnTo>
                    <a:lnTo>
                      <a:pt x="691" y="246"/>
                    </a:lnTo>
                    <a:lnTo>
                      <a:pt x="678" y="246"/>
                    </a:lnTo>
                    <a:lnTo>
                      <a:pt x="664" y="246"/>
                    </a:lnTo>
                    <a:lnTo>
                      <a:pt x="650" y="259"/>
                    </a:lnTo>
                    <a:lnTo>
                      <a:pt x="636" y="259"/>
                    </a:lnTo>
                    <a:lnTo>
                      <a:pt x="622" y="259"/>
                    </a:lnTo>
                    <a:lnTo>
                      <a:pt x="608" y="259"/>
                    </a:lnTo>
                    <a:lnTo>
                      <a:pt x="595" y="272"/>
                    </a:lnTo>
                    <a:lnTo>
                      <a:pt x="581" y="272"/>
                    </a:lnTo>
                    <a:lnTo>
                      <a:pt x="567" y="272"/>
                    </a:lnTo>
                    <a:lnTo>
                      <a:pt x="553" y="272"/>
                    </a:lnTo>
                    <a:lnTo>
                      <a:pt x="539" y="285"/>
                    </a:lnTo>
                    <a:lnTo>
                      <a:pt x="525" y="285"/>
                    </a:lnTo>
                    <a:lnTo>
                      <a:pt x="512" y="285"/>
                    </a:lnTo>
                    <a:lnTo>
                      <a:pt x="498" y="285"/>
                    </a:lnTo>
                    <a:lnTo>
                      <a:pt x="484" y="285"/>
                    </a:lnTo>
                    <a:lnTo>
                      <a:pt x="470" y="298"/>
                    </a:lnTo>
                    <a:lnTo>
                      <a:pt x="456" y="298"/>
                    </a:lnTo>
                    <a:lnTo>
                      <a:pt x="443" y="298"/>
                    </a:lnTo>
                    <a:lnTo>
                      <a:pt x="429" y="298"/>
                    </a:lnTo>
                    <a:lnTo>
                      <a:pt x="415" y="298"/>
                    </a:lnTo>
                    <a:lnTo>
                      <a:pt x="401" y="298"/>
                    </a:lnTo>
                    <a:lnTo>
                      <a:pt x="387" y="298"/>
                    </a:lnTo>
                    <a:lnTo>
                      <a:pt x="373" y="298"/>
                    </a:lnTo>
                    <a:lnTo>
                      <a:pt x="360" y="311"/>
                    </a:lnTo>
                    <a:lnTo>
                      <a:pt x="346" y="311"/>
                    </a:lnTo>
                    <a:lnTo>
                      <a:pt x="332" y="311"/>
                    </a:lnTo>
                    <a:lnTo>
                      <a:pt x="318" y="311"/>
                    </a:lnTo>
                    <a:lnTo>
                      <a:pt x="304" y="311"/>
                    </a:lnTo>
                    <a:lnTo>
                      <a:pt x="291" y="311"/>
                    </a:lnTo>
                    <a:lnTo>
                      <a:pt x="277" y="311"/>
                    </a:lnTo>
                    <a:lnTo>
                      <a:pt x="263" y="311"/>
                    </a:lnTo>
                    <a:lnTo>
                      <a:pt x="249" y="311"/>
                    </a:lnTo>
                    <a:lnTo>
                      <a:pt x="235" y="311"/>
                    </a:lnTo>
                    <a:lnTo>
                      <a:pt x="221" y="311"/>
                    </a:lnTo>
                    <a:lnTo>
                      <a:pt x="208" y="311"/>
                    </a:lnTo>
                    <a:lnTo>
                      <a:pt x="194" y="311"/>
                    </a:lnTo>
                    <a:lnTo>
                      <a:pt x="180" y="311"/>
                    </a:lnTo>
                    <a:lnTo>
                      <a:pt x="166" y="311"/>
                    </a:lnTo>
                    <a:lnTo>
                      <a:pt x="152" y="311"/>
                    </a:lnTo>
                    <a:lnTo>
                      <a:pt x="138" y="311"/>
                    </a:lnTo>
                    <a:lnTo>
                      <a:pt x="125" y="311"/>
                    </a:lnTo>
                    <a:lnTo>
                      <a:pt x="111" y="311"/>
                    </a:lnTo>
                    <a:lnTo>
                      <a:pt x="97" y="311"/>
                    </a:lnTo>
                    <a:lnTo>
                      <a:pt x="83" y="311"/>
                    </a:lnTo>
                    <a:lnTo>
                      <a:pt x="69" y="311"/>
                    </a:lnTo>
                    <a:lnTo>
                      <a:pt x="56" y="298"/>
                    </a:lnTo>
                    <a:lnTo>
                      <a:pt x="42" y="298"/>
                    </a:lnTo>
                    <a:lnTo>
                      <a:pt x="28" y="298"/>
                    </a:lnTo>
                    <a:lnTo>
                      <a:pt x="14" y="298"/>
                    </a:lnTo>
                    <a:lnTo>
                      <a:pt x="0" y="298"/>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32" name="Freeform 417"/>
              <p:cNvSpPr>
                <a:spLocks/>
              </p:cNvSpPr>
              <p:nvPr/>
            </p:nvSpPr>
            <p:spPr bwMode="auto">
              <a:xfrm>
                <a:off x="12469" y="10191"/>
                <a:ext cx="829" cy="78"/>
              </a:xfrm>
              <a:custGeom>
                <a:avLst/>
                <a:gdLst>
                  <a:gd name="T0" fmla="*/ 829 w 829"/>
                  <a:gd name="T1" fmla="*/ 78 h 78"/>
                  <a:gd name="T2" fmla="*/ 815 w 829"/>
                  <a:gd name="T3" fmla="*/ 78 h 78"/>
                  <a:gd name="T4" fmla="*/ 802 w 829"/>
                  <a:gd name="T5" fmla="*/ 78 h 78"/>
                  <a:gd name="T6" fmla="*/ 788 w 829"/>
                  <a:gd name="T7" fmla="*/ 78 h 78"/>
                  <a:gd name="T8" fmla="*/ 774 w 829"/>
                  <a:gd name="T9" fmla="*/ 78 h 78"/>
                  <a:gd name="T10" fmla="*/ 760 w 829"/>
                  <a:gd name="T11" fmla="*/ 78 h 78"/>
                  <a:gd name="T12" fmla="*/ 746 w 829"/>
                  <a:gd name="T13" fmla="*/ 78 h 78"/>
                  <a:gd name="T14" fmla="*/ 733 w 829"/>
                  <a:gd name="T15" fmla="*/ 65 h 78"/>
                  <a:gd name="T16" fmla="*/ 719 w 829"/>
                  <a:gd name="T17" fmla="*/ 65 h 78"/>
                  <a:gd name="T18" fmla="*/ 705 w 829"/>
                  <a:gd name="T19" fmla="*/ 65 h 78"/>
                  <a:gd name="T20" fmla="*/ 691 w 829"/>
                  <a:gd name="T21" fmla="*/ 65 h 78"/>
                  <a:gd name="T22" fmla="*/ 677 w 829"/>
                  <a:gd name="T23" fmla="*/ 65 h 78"/>
                  <a:gd name="T24" fmla="*/ 663 w 829"/>
                  <a:gd name="T25" fmla="*/ 65 h 78"/>
                  <a:gd name="T26" fmla="*/ 650 w 829"/>
                  <a:gd name="T27" fmla="*/ 65 h 78"/>
                  <a:gd name="T28" fmla="*/ 636 w 829"/>
                  <a:gd name="T29" fmla="*/ 65 h 78"/>
                  <a:gd name="T30" fmla="*/ 622 w 829"/>
                  <a:gd name="T31" fmla="*/ 65 h 78"/>
                  <a:gd name="T32" fmla="*/ 608 w 829"/>
                  <a:gd name="T33" fmla="*/ 52 h 78"/>
                  <a:gd name="T34" fmla="*/ 594 w 829"/>
                  <a:gd name="T35" fmla="*/ 52 h 78"/>
                  <a:gd name="T36" fmla="*/ 580 w 829"/>
                  <a:gd name="T37" fmla="*/ 52 h 78"/>
                  <a:gd name="T38" fmla="*/ 567 w 829"/>
                  <a:gd name="T39" fmla="*/ 52 h 78"/>
                  <a:gd name="T40" fmla="*/ 553 w 829"/>
                  <a:gd name="T41" fmla="*/ 52 h 78"/>
                  <a:gd name="T42" fmla="*/ 539 w 829"/>
                  <a:gd name="T43" fmla="*/ 52 h 78"/>
                  <a:gd name="T44" fmla="*/ 525 w 829"/>
                  <a:gd name="T45" fmla="*/ 52 h 78"/>
                  <a:gd name="T46" fmla="*/ 511 w 829"/>
                  <a:gd name="T47" fmla="*/ 52 h 78"/>
                  <a:gd name="T48" fmla="*/ 498 w 829"/>
                  <a:gd name="T49" fmla="*/ 39 h 78"/>
                  <a:gd name="T50" fmla="*/ 484 w 829"/>
                  <a:gd name="T51" fmla="*/ 39 h 78"/>
                  <a:gd name="T52" fmla="*/ 470 w 829"/>
                  <a:gd name="T53" fmla="*/ 39 h 78"/>
                  <a:gd name="T54" fmla="*/ 456 w 829"/>
                  <a:gd name="T55" fmla="*/ 39 h 78"/>
                  <a:gd name="T56" fmla="*/ 442 w 829"/>
                  <a:gd name="T57" fmla="*/ 39 h 78"/>
                  <a:gd name="T58" fmla="*/ 428 w 829"/>
                  <a:gd name="T59" fmla="*/ 39 h 78"/>
                  <a:gd name="T60" fmla="*/ 415 w 829"/>
                  <a:gd name="T61" fmla="*/ 39 h 78"/>
                  <a:gd name="T62" fmla="*/ 401 w 829"/>
                  <a:gd name="T63" fmla="*/ 39 h 78"/>
                  <a:gd name="T64" fmla="*/ 387 w 829"/>
                  <a:gd name="T65" fmla="*/ 26 h 78"/>
                  <a:gd name="T66" fmla="*/ 373 w 829"/>
                  <a:gd name="T67" fmla="*/ 26 h 78"/>
                  <a:gd name="T68" fmla="*/ 359 w 829"/>
                  <a:gd name="T69" fmla="*/ 26 h 78"/>
                  <a:gd name="T70" fmla="*/ 346 w 829"/>
                  <a:gd name="T71" fmla="*/ 26 h 78"/>
                  <a:gd name="T72" fmla="*/ 332 w 829"/>
                  <a:gd name="T73" fmla="*/ 26 h 78"/>
                  <a:gd name="T74" fmla="*/ 318 w 829"/>
                  <a:gd name="T75" fmla="*/ 26 h 78"/>
                  <a:gd name="T76" fmla="*/ 304 w 829"/>
                  <a:gd name="T77" fmla="*/ 26 h 78"/>
                  <a:gd name="T78" fmla="*/ 290 w 829"/>
                  <a:gd name="T79" fmla="*/ 26 h 78"/>
                  <a:gd name="T80" fmla="*/ 276 w 829"/>
                  <a:gd name="T81" fmla="*/ 26 h 78"/>
                  <a:gd name="T82" fmla="*/ 263 w 829"/>
                  <a:gd name="T83" fmla="*/ 13 h 78"/>
                  <a:gd name="T84" fmla="*/ 249 w 829"/>
                  <a:gd name="T85" fmla="*/ 13 h 78"/>
                  <a:gd name="T86" fmla="*/ 235 w 829"/>
                  <a:gd name="T87" fmla="*/ 13 h 78"/>
                  <a:gd name="T88" fmla="*/ 221 w 829"/>
                  <a:gd name="T89" fmla="*/ 13 h 78"/>
                  <a:gd name="T90" fmla="*/ 207 w 829"/>
                  <a:gd name="T91" fmla="*/ 13 h 78"/>
                  <a:gd name="T92" fmla="*/ 193 w 829"/>
                  <a:gd name="T93" fmla="*/ 13 h 78"/>
                  <a:gd name="T94" fmla="*/ 180 w 829"/>
                  <a:gd name="T95" fmla="*/ 13 h 78"/>
                  <a:gd name="T96" fmla="*/ 166 w 829"/>
                  <a:gd name="T97" fmla="*/ 13 h 78"/>
                  <a:gd name="T98" fmla="*/ 152 w 829"/>
                  <a:gd name="T99" fmla="*/ 13 h 78"/>
                  <a:gd name="T100" fmla="*/ 138 w 829"/>
                  <a:gd name="T101" fmla="*/ 13 h 78"/>
                  <a:gd name="T102" fmla="*/ 124 w 829"/>
                  <a:gd name="T103" fmla="*/ 0 h 78"/>
                  <a:gd name="T104" fmla="*/ 111 w 829"/>
                  <a:gd name="T105" fmla="*/ 0 h 78"/>
                  <a:gd name="T106" fmla="*/ 97 w 829"/>
                  <a:gd name="T107" fmla="*/ 0 h 78"/>
                  <a:gd name="T108" fmla="*/ 83 w 829"/>
                  <a:gd name="T109" fmla="*/ 0 h 78"/>
                  <a:gd name="T110" fmla="*/ 69 w 829"/>
                  <a:gd name="T111" fmla="*/ 0 h 78"/>
                  <a:gd name="T112" fmla="*/ 55 w 829"/>
                  <a:gd name="T113" fmla="*/ 0 h 78"/>
                  <a:gd name="T114" fmla="*/ 41 w 829"/>
                  <a:gd name="T115" fmla="*/ 0 h 78"/>
                  <a:gd name="T116" fmla="*/ 28 w 829"/>
                  <a:gd name="T117" fmla="*/ 0 h 78"/>
                  <a:gd name="T118" fmla="*/ 14 w 829"/>
                  <a:gd name="T119" fmla="*/ 0 h 78"/>
                  <a:gd name="T120" fmla="*/ 0 w 829"/>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29" h="78">
                    <a:moveTo>
                      <a:pt x="829" y="78"/>
                    </a:moveTo>
                    <a:lnTo>
                      <a:pt x="815" y="78"/>
                    </a:lnTo>
                    <a:lnTo>
                      <a:pt x="802" y="78"/>
                    </a:lnTo>
                    <a:lnTo>
                      <a:pt x="788" y="78"/>
                    </a:lnTo>
                    <a:lnTo>
                      <a:pt x="774" y="78"/>
                    </a:lnTo>
                    <a:lnTo>
                      <a:pt x="760" y="78"/>
                    </a:lnTo>
                    <a:lnTo>
                      <a:pt x="746" y="78"/>
                    </a:lnTo>
                    <a:lnTo>
                      <a:pt x="733" y="65"/>
                    </a:lnTo>
                    <a:lnTo>
                      <a:pt x="719" y="65"/>
                    </a:lnTo>
                    <a:lnTo>
                      <a:pt x="705" y="65"/>
                    </a:lnTo>
                    <a:lnTo>
                      <a:pt x="691" y="65"/>
                    </a:lnTo>
                    <a:lnTo>
                      <a:pt x="677" y="65"/>
                    </a:lnTo>
                    <a:lnTo>
                      <a:pt x="663" y="65"/>
                    </a:lnTo>
                    <a:lnTo>
                      <a:pt x="650" y="65"/>
                    </a:lnTo>
                    <a:lnTo>
                      <a:pt x="636" y="65"/>
                    </a:lnTo>
                    <a:lnTo>
                      <a:pt x="622" y="65"/>
                    </a:lnTo>
                    <a:lnTo>
                      <a:pt x="608" y="52"/>
                    </a:lnTo>
                    <a:lnTo>
                      <a:pt x="594" y="52"/>
                    </a:lnTo>
                    <a:lnTo>
                      <a:pt x="580" y="52"/>
                    </a:lnTo>
                    <a:lnTo>
                      <a:pt x="567" y="52"/>
                    </a:lnTo>
                    <a:lnTo>
                      <a:pt x="553" y="52"/>
                    </a:lnTo>
                    <a:lnTo>
                      <a:pt x="539" y="52"/>
                    </a:lnTo>
                    <a:lnTo>
                      <a:pt x="525" y="52"/>
                    </a:lnTo>
                    <a:lnTo>
                      <a:pt x="511" y="52"/>
                    </a:lnTo>
                    <a:lnTo>
                      <a:pt x="498" y="39"/>
                    </a:lnTo>
                    <a:lnTo>
                      <a:pt x="484" y="39"/>
                    </a:lnTo>
                    <a:lnTo>
                      <a:pt x="470" y="39"/>
                    </a:lnTo>
                    <a:lnTo>
                      <a:pt x="456" y="39"/>
                    </a:lnTo>
                    <a:lnTo>
                      <a:pt x="442" y="39"/>
                    </a:lnTo>
                    <a:lnTo>
                      <a:pt x="428" y="39"/>
                    </a:lnTo>
                    <a:lnTo>
                      <a:pt x="415" y="39"/>
                    </a:lnTo>
                    <a:lnTo>
                      <a:pt x="401" y="39"/>
                    </a:lnTo>
                    <a:lnTo>
                      <a:pt x="387" y="26"/>
                    </a:lnTo>
                    <a:lnTo>
                      <a:pt x="373" y="26"/>
                    </a:lnTo>
                    <a:lnTo>
                      <a:pt x="359" y="26"/>
                    </a:lnTo>
                    <a:lnTo>
                      <a:pt x="346" y="26"/>
                    </a:lnTo>
                    <a:lnTo>
                      <a:pt x="332" y="26"/>
                    </a:lnTo>
                    <a:lnTo>
                      <a:pt x="318" y="26"/>
                    </a:lnTo>
                    <a:lnTo>
                      <a:pt x="304" y="26"/>
                    </a:lnTo>
                    <a:lnTo>
                      <a:pt x="290" y="26"/>
                    </a:lnTo>
                    <a:lnTo>
                      <a:pt x="276" y="26"/>
                    </a:lnTo>
                    <a:lnTo>
                      <a:pt x="263" y="13"/>
                    </a:lnTo>
                    <a:lnTo>
                      <a:pt x="249" y="13"/>
                    </a:lnTo>
                    <a:lnTo>
                      <a:pt x="235" y="13"/>
                    </a:lnTo>
                    <a:lnTo>
                      <a:pt x="221" y="13"/>
                    </a:lnTo>
                    <a:lnTo>
                      <a:pt x="207" y="13"/>
                    </a:lnTo>
                    <a:lnTo>
                      <a:pt x="193" y="13"/>
                    </a:lnTo>
                    <a:lnTo>
                      <a:pt x="180" y="13"/>
                    </a:lnTo>
                    <a:lnTo>
                      <a:pt x="166" y="13"/>
                    </a:lnTo>
                    <a:lnTo>
                      <a:pt x="152" y="13"/>
                    </a:lnTo>
                    <a:lnTo>
                      <a:pt x="138" y="13"/>
                    </a:lnTo>
                    <a:lnTo>
                      <a:pt x="124" y="0"/>
                    </a:lnTo>
                    <a:lnTo>
                      <a:pt x="111" y="0"/>
                    </a:lnTo>
                    <a:lnTo>
                      <a:pt x="97" y="0"/>
                    </a:lnTo>
                    <a:lnTo>
                      <a:pt x="83" y="0"/>
                    </a:lnTo>
                    <a:lnTo>
                      <a:pt x="69" y="0"/>
                    </a:lnTo>
                    <a:lnTo>
                      <a:pt x="55" y="0"/>
                    </a:lnTo>
                    <a:lnTo>
                      <a:pt x="41" y="0"/>
                    </a:lnTo>
                    <a:lnTo>
                      <a:pt x="28" y="0"/>
                    </a:lnTo>
                    <a:lnTo>
                      <a:pt x="14" y="0"/>
                    </a:lnTo>
                    <a:lnTo>
                      <a:pt x="0" y="0"/>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33" name="Freeform 418"/>
              <p:cNvSpPr>
                <a:spLocks/>
              </p:cNvSpPr>
              <p:nvPr/>
            </p:nvSpPr>
            <p:spPr bwMode="auto">
              <a:xfrm>
                <a:off x="16712" y="10178"/>
                <a:ext cx="1755" cy="39"/>
              </a:xfrm>
              <a:custGeom>
                <a:avLst/>
                <a:gdLst>
                  <a:gd name="T0" fmla="*/ 1728 w 1755"/>
                  <a:gd name="T1" fmla="*/ 0 h 39"/>
                  <a:gd name="T2" fmla="*/ 1686 w 1755"/>
                  <a:gd name="T3" fmla="*/ 0 h 39"/>
                  <a:gd name="T4" fmla="*/ 1645 w 1755"/>
                  <a:gd name="T5" fmla="*/ 0 h 39"/>
                  <a:gd name="T6" fmla="*/ 1603 w 1755"/>
                  <a:gd name="T7" fmla="*/ 0 h 39"/>
                  <a:gd name="T8" fmla="*/ 1562 w 1755"/>
                  <a:gd name="T9" fmla="*/ 0 h 39"/>
                  <a:gd name="T10" fmla="*/ 1521 w 1755"/>
                  <a:gd name="T11" fmla="*/ 0 h 39"/>
                  <a:gd name="T12" fmla="*/ 1479 w 1755"/>
                  <a:gd name="T13" fmla="*/ 0 h 39"/>
                  <a:gd name="T14" fmla="*/ 1438 w 1755"/>
                  <a:gd name="T15" fmla="*/ 0 h 39"/>
                  <a:gd name="T16" fmla="*/ 1396 w 1755"/>
                  <a:gd name="T17" fmla="*/ 0 h 39"/>
                  <a:gd name="T18" fmla="*/ 1355 w 1755"/>
                  <a:gd name="T19" fmla="*/ 0 h 39"/>
                  <a:gd name="T20" fmla="*/ 1313 w 1755"/>
                  <a:gd name="T21" fmla="*/ 0 h 39"/>
                  <a:gd name="T22" fmla="*/ 1272 w 1755"/>
                  <a:gd name="T23" fmla="*/ 0 h 39"/>
                  <a:gd name="T24" fmla="*/ 1230 w 1755"/>
                  <a:gd name="T25" fmla="*/ 0 h 39"/>
                  <a:gd name="T26" fmla="*/ 1189 w 1755"/>
                  <a:gd name="T27" fmla="*/ 0 h 39"/>
                  <a:gd name="T28" fmla="*/ 1147 w 1755"/>
                  <a:gd name="T29" fmla="*/ 0 h 39"/>
                  <a:gd name="T30" fmla="*/ 1106 w 1755"/>
                  <a:gd name="T31" fmla="*/ 0 h 39"/>
                  <a:gd name="T32" fmla="*/ 1064 w 1755"/>
                  <a:gd name="T33" fmla="*/ 0 h 39"/>
                  <a:gd name="T34" fmla="*/ 1023 w 1755"/>
                  <a:gd name="T35" fmla="*/ 0 h 39"/>
                  <a:gd name="T36" fmla="*/ 981 w 1755"/>
                  <a:gd name="T37" fmla="*/ 0 h 39"/>
                  <a:gd name="T38" fmla="*/ 940 w 1755"/>
                  <a:gd name="T39" fmla="*/ 0 h 39"/>
                  <a:gd name="T40" fmla="*/ 899 w 1755"/>
                  <a:gd name="T41" fmla="*/ 0 h 39"/>
                  <a:gd name="T42" fmla="*/ 857 w 1755"/>
                  <a:gd name="T43" fmla="*/ 0 h 39"/>
                  <a:gd name="T44" fmla="*/ 816 w 1755"/>
                  <a:gd name="T45" fmla="*/ 0 h 39"/>
                  <a:gd name="T46" fmla="*/ 774 w 1755"/>
                  <a:gd name="T47" fmla="*/ 0 h 39"/>
                  <a:gd name="T48" fmla="*/ 733 w 1755"/>
                  <a:gd name="T49" fmla="*/ 0 h 39"/>
                  <a:gd name="T50" fmla="*/ 691 w 1755"/>
                  <a:gd name="T51" fmla="*/ 0 h 39"/>
                  <a:gd name="T52" fmla="*/ 650 w 1755"/>
                  <a:gd name="T53" fmla="*/ 0 h 39"/>
                  <a:gd name="T54" fmla="*/ 608 w 1755"/>
                  <a:gd name="T55" fmla="*/ 0 h 39"/>
                  <a:gd name="T56" fmla="*/ 567 w 1755"/>
                  <a:gd name="T57" fmla="*/ 0 h 39"/>
                  <a:gd name="T58" fmla="*/ 525 w 1755"/>
                  <a:gd name="T59" fmla="*/ 0 h 39"/>
                  <a:gd name="T60" fmla="*/ 484 w 1755"/>
                  <a:gd name="T61" fmla="*/ 0 h 39"/>
                  <a:gd name="T62" fmla="*/ 442 w 1755"/>
                  <a:gd name="T63" fmla="*/ 0 h 39"/>
                  <a:gd name="T64" fmla="*/ 401 w 1755"/>
                  <a:gd name="T65" fmla="*/ 0 h 39"/>
                  <a:gd name="T66" fmla="*/ 360 w 1755"/>
                  <a:gd name="T67" fmla="*/ 0 h 39"/>
                  <a:gd name="T68" fmla="*/ 318 w 1755"/>
                  <a:gd name="T69" fmla="*/ 0 h 39"/>
                  <a:gd name="T70" fmla="*/ 277 w 1755"/>
                  <a:gd name="T71" fmla="*/ 13 h 39"/>
                  <a:gd name="T72" fmla="*/ 235 w 1755"/>
                  <a:gd name="T73" fmla="*/ 13 h 39"/>
                  <a:gd name="T74" fmla="*/ 194 w 1755"/>
                  <a:gd name="T75" fmla="*/ 13 h 39"/>
                  <a:gd name="T76" fmla="*/ 152 w 1755"/>
                  <a:gd name="T77" fmla="*/ 13 h 39"/>
                  <a:gd name="T78" fmla="*/ 111 w 1755"/>
                  <a:gd name="T79" fmla="*/ 13 h 39"/>
                  <a:gd name="T80" fmla="*/ 69 w 1755"/>
                  <a:gd name="T81" fmla="*/ 26 h 39"/>
                  <a:gd name="T82" fmla="*/ 28 w 1755"/>
                  <a:gd name="T83" fmla="*/ 26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39">
                    <a:moveTo>
                      <a:pt x="1755" y="0"/>
                    </a:moveTo>
                    <a:lnTo>
                      <a:pt x="1742" y="0"/>
                    </a:lnTo>
                    <a:lnTo>
                      <a:pt x="1728" y="0"/>
                    </a:lnTo>
                    <a:lnTo>
                      <a:pt x="1714" y="0"/>
                    </a:lnTo>
                    <a:lnTo>
                      <a:pt x="1700" y="0"/>
                    </a:lnTo>
                    <a:lnTo>
                      <a:pt x="1686" y="0"/>
                    </a:lnTo>
                    <a:lnTo>
                      <a:pt x="1673" y="0"/>
                    </a:lnTo>
                    <a:lnTo>
                      <a:pt x="1659" y="0"/>
                    </a:lnTo>
                    <a:lnTo>
                      <a:pt x="1645" y="0"/>
                    </a:lnTo>
                    <a:lnTo>
                      <a:pt x="1631" y="0"/>
                    </a:lnTo>
                    <a:lnTo>
                      <a:pt x="1617" y="0"/>
                    </a:lnTo>
                    <a:lnTo>
                      <a:pt x="1603" y="0"/>
                    </a:lnTo>
                    <a:lnTo>
                      <a:pt x="1590" y="0"/>
                    </a:lnTo>
                    <a:lnTo>
                      <a:pt x="1576" y="0"/>
                    </a:lnTo>
                    <a:lnTo>
                      <a:pt x="1562" y="0"/>
                    </a:lnTo>
                    <a:lnTo>
                      <a:pt x="1548" y="0"/>
                    </a:lnTo>
                    <a:lnTo>
                      <a:pt x="1534" y="0"/>
                    </a:lnTo>
                    <a:lnTo>
                      <a:pt x="1521" y="0"/>
                    </a:lnTo>
                    <a:lnTo>
                      <a:pt x="1507" y="0"/>
                    </a:lnTo>
                    <a:lnTo>
                      <a:pt x="1493" y="0"/>
                    </a:lnTo>
                    <a:lnTo>
                      <a:pt x="1479" y="0"/>
                    </a:lnTo>
                    <a:lnTo>
                      <a:pt x="1465" y="0"/>
                    </a:lnTo>
                    <a:lnTo>
                      <a:pt x="1451" y="0"/>
                    </a:lnTo>
                    <a:lnTo>
                      <a:pt x="1438" y="0"/>
                    </a:lnTo>
                    <a:lnTo>
                      <a:pt x="1424" y="0"/>
                    </a:lnTo>
                    <a:lnTo>
                      <a:pt x="1410" y="0"/>
                    </a:lnTo>
                    <a:lnTo>
                      <a:pt x="1396" y="0"/>
                    </a:lnTo>
                    <a:lnTo>
                      <a:pt x="1382" y="0"/>
                    </a:lnTo>
                    <a:lnTo>
                      <a:pt x="1368" y="0"/>
                    </a:lnTo>
                    <a:lnTo>
                      <a:pt x="1355" y="0"/>
                    </a:lnTo>
                    <a:lnTo>
                      <a:pt x="1341" y="0"/>
                    </a:lnTo>
                    <a:lnTo>
                      <a:pt x="1327" y="0"/>
                    </a:lnTo>
                    <a:lnTo>
                      <a:pt x="1313" y="0"/>
                    </a:lnTo>
                    <a:lnTo>
                      <a:pt x="1299" y="0"/>
                    </a:lnTo>
                    <a:lnTo>
                      <a:pt x="1286" y="0"/>
                    </a:lnTo>
                    <a:lnTo>
                      <a:pt x="1272" y="0"/>
                    </a:lnTo>
                    <a:lnTo>
                      <a:pt x="1258" y="0"/>
                    </a:lnTo>
                    <a:lnTo>
                      <a:pt x="1244" y="0"/>
                    </a:lnTo>
                    <a:lnTo>
                      <a:pt x="1230" y="0"/>
                    </a:lnTo>
                    <a:lnTo>
                      <a:pt x="1216" y="0"/>
                    </a:lnTo>
                    <a:lnTo>
                      <a:pt x="1203" y="0"/>
                    </a:lnTo>
                    <a:lnTo>
                      <a:pt x="1189" y="0"/>
                    </a:lnTo>
                    <a:lnTo>
                      <a:pt x="1175" y="0"/>
                    </a:lnTo>
                    <a:lnTo>
                      <a:pt x="1161" y="0"/>
                    </a:lnTo>
                    <a:lnTo>
                      <a:pt x="1147" y="0"/>
                    </a:lnTo>
                    <a:lnTo>
                      <a:pt x="1134" y="0"/>
                    </a:lnTo>
                    <a:lnTo>
                      <a:pt x="1120" y="0"/>
                    </a:lnTo>
                    <a:lnTo>
                      <a:pt x="1106" y="0"/>
                    </a:lnTo>
                    <a:lnTo>
                      <a:pt x="1092" y="0"/>
                    </a:lnTo>
                    <a:lnTo>
                      <a:pt x="1078" y="0"/>
                    </a:lnTo>
                    <a:lnTo>
                      <a:pt x="1064" y="0"/>
                    </a:lnTo>
                    <a:lnTo>
                      <a:pt x="1051" y="0"/>
                    </a:lnTo>
                    <a:lnTo>
                      <a:pt x="1037" y="0"/>
                    </a:lnTo>
                    <a:lnTo>
                      <a:pt x="1023" y="0"/>
                    </a:lnTo>
                    <a:lnTo>
                      <a:pt x="1009" y="0"/>
                    </a:lnTo>
                    <a:lnTo>
                      <a:pt x="995" y="0"/>
                    </a:lnTo>
                    <a:lnTo>
                      <a:pt x="981" y="0"/>
                    </a:lnTo>
                    <a:lnTo>
                      <a:pt x="968" y="0"/>
                    </a:lnTo>
                    <a:lnTo>
                      <a:pt x="954" y="0"/>
                    </a:lnTo>
                    <a:lnTo>
                      <a:pt x="940" y="0"/>
                    </a:lnTo>
                    <a:lnTo>
                      <a:pt x="926" y="0"/>
                    </a:lnTo>
                    <a:lnTo>
                      <a:pt x="912" y="0"/>
                    </a:lnTo>
                    <a:lnTo>
                      <a:pt x="899" y="0"/>
                    </a:lnTo>
                    <a:lnTo>
                      <a:pt x="885" y="0"/>
                    </a:lnTo>
                    <a:lnTo>
                      <a:pt x="871" y="0"/>
                    </a:lnTo>
                    <a:lnTo>
                      <a:pt x="857" y="0"/>
                    </a:lnTo>
                    <a:lnTo>
                      <a:pt x="843" y="0"/>
                    </a:lnTo>
                    <a:lnTo>
                      <a:pt x="829" y="0"/>
                    </a:lnTo>
                    <a:lnTo>
                      <a:pt x="816" y="0"/>
                    </a:lnTo>
                    <a:lnTo>
                      <a:pt x="802" y="0"/>
                    </a:lnTo>
                    <a:lnTo>
                      <a:pt x="788" y="0"/>
                    </a:lnTo>
                    <a:lnTo>
                      <a:pt x="774" y="0"/>
                    </a:lnTo>
                    <a:lnTo>
                      <a:pt x="760" y="0"/>
                    </a:lnTo>
                    <a:lnTo>
                      <a:pt x="747" y="0"/>
                    </a:lnTo>
                    <a:lnTo>
                      <a:pt x="733" y="0"/>
                    </a:lnTo>
                    <a:lnTo>
                      <a:pt x="719" y="0"/>
                    </a:lnTo>
                    <a:lnTo>
                      <a:pt x="705" y="0"/>
                    </a:lnTo>
                    <a:lnTo>
                      <a:pt x="691" y="0"/>
                    </a:lnTo>
                    <a:lnTo>
                      <a:pt x="677" y="0"/>
                    </a:lnTo>
                    <a:lnTo>
                      <a:pt x="664" y="0"/>
                    </a:lnTo>
                    <a:lnTo>
                      <a:pt x="650" y="0"/>
                    </a:lnTo>
                    <a:lnTo>
                      <a:pt x="636" y="0"/>
                    </a:lnTo>
                    <a:lnTo>
                      <a:pt x="622" y="0"/>
                    </a:lnTo>
                    <a:lnTo>
                      <a:pt x="608" y="0"/>
                    </a:lnTo>
                    <a:lnTo>
                      <a:pt x="594" y="0"/>
                    </a:lnTo>
                    <a:lnTo>
                      <a:pt x="581" y="0"/>
                    </a:lnTo>
                    <a:lnTo>
                      <a:pt x="567" y="0"/>
                    </a:lnTo>
                    <a:lnTo>
                      <a:pt x="553" y="0"/>
                    </a:lnTo>
                    <a:lnTo>
                      <a:pt x="539" y="0"/>
                    </a:lnTo>
                    <a:lnTo>
                      <a:pt x="525" y="0"/>
                    </a:lnTo>
                    <a:lnTo>
                      <a:pt x="512" y="0"/>
                    </a:lnTo>
                    <a:lnTo>
                      <a:pt x="498" y="0"/>
                    </a:lnTo>
                    <a:lnTo>
                      <a:pt x="484" y="0"/>
                    </a:lnTo>
                    <a:lnTo>
                      <a:pt x="470" y="0"/>
                    </a:lnTo>
                    <a:lnTo>
                      <a:pt x="456" y="0"/>
                    </a:lnTo>
                    <a:lnTo>
                      <a:pt x="442" y="0"/>
                    </a:lnTo>
                    <a:lnTo>
                      <a:pt x="429" y="0"/>
                    </a:lnTo>
                    <a:lnTo>
                      <a:pt x="415" y="0"/>
                    </a:lnTo>
                    <a:lnTo>
                      <a:pt x="401" y="0"/>
                    </a:lnTo>
                    <a:lnTo>
                      <a:pt x="387" y="0"/>
                    </a:lnTo>
                    <a:lnTo>
                      <a:pt x="373" y="0"/>
                    </a:lnTo>
                    <a:lnTo>
                      <a:pt x="360" y="0"/>
                    </a:lnTo>
                    <a:lnTo>
                      <a:pt x="346" y="0"/>
                    </a:lnTo>
                    <a:lnTo>
                      <a:pt x="332" y="0"/>
                    </a:lnTo>
                    <a:lnTo>
                      <a:pt x="318" y="0"/>
                    </a:lnTo>
                    <a:lnTo>
                      <a:pt x="304" y="0"/>
                    </a:lnTo>
                    <a:lnTo>
                      <a:pt x="290" y="0"/>
                    </a:lnTo>
                    <a:lnTo>
                      <a:pt x="277" y="13"/>
                    </a:lnTo>
                    <a:lnTo>
                      <a:pt x="263" y="13"/>
                    </a:lnTo>
                    <a:lnTo>
                      <a:pt x="249" y="13"/>
                    </a:lnTo>
                    <a:lnTo>
                      <a:pt x="235" y="13"/>
                    </a:lnTo>
                    <a:lnTo>
                      <a:pt x="221" y="13"/>
                    </a:lnTo>
                    <a:lnTo>
                      <a:pt x="207" y="13"/>
                    </a:lnTo>
                    <a:lnTo>
                      <a:pt x="194" y="13"/>
                    </a:lnTo>
                    <a:lnTo>
                      <a:pt x="180" y="13"/>
                    </a:lnTo>
                    <a:lnTo>
                      <a:pt x="166" y="13"/>
                    </a:lnTo>
                    <a:lnTo>
                      <a:pt x="152" y="13"/>
                    </a:lnTo>
                    <a:lnTo>
                      <a:pt x="138" y="13"/>
                    </a:lnTo>
                    <a:lnTo>
                      <a:pt x="125" y="13"/>
                    </a:lnTo>
                    <a:lnTo>
                      <a:pt x="111" y="13"/>
                    </a:lnTo>
                    <a:lnTo>
                      <a:pt x="97" y="26"/>
                    </a:lnTo>
                    <a:lnTo>
                      <a:pt x="83" y="26"/>
                    </a:lnTo>
                    <a:lnTo>
                      <a:pt x="69" y="26"/>
                    </a:lnTo>
                    <a:lnTo>
                      <a:pt x="55" y="26"/>
                    </a:lnTo>
                    <a:lnTo>
                      <a:pt x="42" y="26"/>
                    </a:lnTo>
                    <a:lnTo>
                      <a:pt x="28" y="26"/>
                    </a:lnTo>
                    <a:lnTo>
                      <a:pt x="14" y="39"/>
                    </a:lnTo>
                    <a:lnTo>
                      <a:pt x="0" y="3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34" name="Freeform 419"/>
              <p:cNvSpPr>
                <a:spLocks/>
              </p:cNvSpPr>
              <p:nvPr/>
            </p:nvSpPr>
            <p:spPr bwMode="auto">
              <a:xfrm>
                <a:off x="14957" y="10217"/>
                <a:ext cx="1755" cy="246"/>
              </a:xfrm>
              <a:custGeom>
                <a:avLst/>
                <a:gdLst>
                  <a:gd name="T0" fmla="*/ 1728 w 1755"/>
                  <a:gd name="T1" fmla="*/ 0 h 246"/>
                  <a:gd name="T2" fmla="*/ 1686 w 1755"/>
                  <a:gd name="T3" fmla="*/ 13 h 246"/>
                  <a:gd name="T4" fmla="*/ 1645 w 1755"/>
                  <a:gd name="T5" fmla="*/ 26 h 246"/>
                  <a:gd name="T6" fmla="*/ 1603 w 1755"/>
                  <a:gd name="T7" fmla="*/ 26 h 246"/>
                  <a:gd name="T8" fmla="*/ 1562 w 1755"/>
                  <a:gd name="T9" fmla="*/ 39 h 246"/>
                  <a:gd name="T10" fmla="*/ 1520 w 1755"/>
                  <a:gd name="T11" fmla="*/ 52 h 246"/>
                  <a:gd name="T12" fmla="*/ 1479 w 1755"/>
                  <a:gd name="T13" fmla="*/ 65 h 246"/>
                  <a:gd name="T14" fmla="*/ 1437 w 1755"/>
                  <a:gd name="T15" fmla="*/ 91 h 246"/>
                  <a:gd name="T16" fmla="*/ 1396 w 1755"/>
                  <a:gd name="T17" fmla="*/ 104 h 246"/>
                  <a:gd name="T18" fmla="*/ 1354 w 1755"/>
                  <a:gd name="T19" fmla="*/ 117 h 246"/>
                  <a:gd name="T20" fmla="*/ 1313 w 1755"/>
                  <a:gd name="T21" fmla="*/ 129 h 246"/>
                  <a:gd name="T22" fmla="*/ 1271 w 1755"/>
                  <a:gd name="T23" fmla="*/ 142 h 246"/>
                  <a:gd name="T24" fmla="*/ 1230 w 1755"/>
                  <a:gd name="T25" fmla="*/ 155 h 246"/>
                  <a:gd name="T26" fmla="*/ 1188 w 1755"/>
                  <a:gd name="T27" fmla="*/ 168 h 246"/>
                  <a:gd name="T28" fmla="*/ 1147 w 1755"/>
                  <a:gd name="T29" fmla="*/ 181 h 246"/>
                  <a:gd name="T30" fmla="*/ 1106 w 1755"/>
                  <a:gd name="T31" fmla="*/ 194 h 246"/>
                  <a:gd name="T32" fmla="*/ 1064 w 1755"/>
                  <a:gd name="T33" fmla="*/ 194 h 246"/>
                  <a:gd name="T34" fmla="*/ 1023 w 1755"/>
                  <a:gd name="T35" fmla="*/ 207 h 246"/>
                  <a:gd name="T36" fmla="*/ 981 w 1755"/>
                  <a:gd name="T37" fmla="*/ 220 h 246"/>
                  <a:gd name="T38" fmla="*/ 940 w 1755"/>
                  <a:gd name="T39" fmla="*/ 220 h 246"/>
                  <a:gd name="T40" fmla="*/ 898 w 1755"/>
                  <a:gd name="T41" fmla="*/ 233 h 246"/>
                  <a:gd name="T42" fmla="*/ 857 w 1755"/>
                  <a:gd name="T43" fmla="*/ 233 h 246"/>
                  <a:gd name="T44" fmla="*/ 815 w 1755"/>
                  <a:gd name="T45" fmla="*/ 233 h 246"/>
                  <a:gd name="T46" fmla="*/ 774 w 1755"/>
                  <a:gd name="T47" fmla="*/ 246 h 246"/>
                  <a:gd name="T48" fmla="*/ 732 w 1755"/>
                  <a:gd name="T49" fmla="*/ 246 h 246"/>
                  <a:gd name="T50" fmla="*/ 691 w 1755"/>
                  <a:gd name="T51" fmla="*/ 246 h 246"/>
                  <a:gd name="T52" fmla="*/ 649 w 1755"/>
                  <a:gd name="T53" fmla="*/ 246 h 246"/>
                  <a:gd name="T54" fmla="*/ 608 w 1755"/>
                  <a:gd name="T55" fmla="*/ 246 h 246"/>
                  <a:gd name="T56" fmla="*/ 567 w 1755"/>
                  <a:gd name="T57" fmla="*/ 246 h 246"/>
                  <a:gd name="T58" fmla="*/ 525 w 1755"/>
                  <a:gd name="T59" fmla="*/ 246 h 246"/>
                  <a:gd name="T60" fmla="*/ 484 w 1755"/>
                  <a:gd name="T61" fmla="*/ 246 h 246"/>
                  <a:gd name="T62" fmla="*/ 442 w 1755"/>
                  <a:gd name="T63" fmla="*/ 246 h 246"/>
                  <a:gd name="T64" fmla="*/ 401 w 1755"/>
                  <a:gd name="T65" fmla="*/ 233 h 246"/>
                  <a:gd name="T66" fmla="*/ 359 w 1755"/>
                  <a:gd name="T67" fmla="*/ 233 h 246"/>
                  <a:gd name="T68" fmla="*/ 318 w 1755"/>
                  <a:gd name="T69" fmla="*/ 233 h 246"/>
                  <a:gd name="T70" fmla="*/ 276 w 1755"/>
                  <a:gd name="T71" fmla="*/ 233 h 246"/>
                  <a:gd name="T72" fmla="*/ 235 w 1755"/>
                  <a:gd name="T73" fmla="*/ 220 h 246"/>
                  <a:gd name="T74" fmla="*/ 193 w 1755"/>
                  <a:gd name="T75" fmla="*/ 220 h 246"/>
                  <a:gd name="T76" fmla="*/ 152 w 1755"/>
                  <a:gd name="T77" fmla="*/ 220 h 246"/>
                  <a:gd name="T78" fmla="*/ 110 w 1755"/>
                  <a:gd name="T79" fmla="*/ 220 h 246"/>
                  <a:gd name="T80" fmla="*/ 69 w 1755"/>
                  <a:gd name="T81" fmla="*/ 207 h 246"/>
                  <a:gd name="T82" fmla="*/ 27 w 1755"/>
                  <a:gd name="T83" fmla="*/ 207 h 2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246">
                    <a:moveTo>
                      <a:pt x="1755" y="0"/>
                    </a:moveTo>
                    <a:lnTo>
                      <a:pt x="1741" y="0"/>
                    </a:lnTo>
                    <a:lnTo>
                      <a:pt x="1728" y="0"/>
                    </a:lnTo>
                    <a:lnTo>
                      <a:pt x="1714" y="0"/>
                    </a:lnTo>
                    <a:lnTo>
                      <a:pt x="1700" y="13"/>
                    </a:lnTo>
                    <a:lnTo>
                      <a:pt x="1686" y="13"/>
                    </a:lnTo>
                    <a:lnTo>
                      <a:pt x="1672" y="13"/>
                    </a:lnTo>
                    <a:lnTo>
                      <a:pt x="1658" y="13"/>
                    </a:lnTo>
                    <a:lnTo>
                      <a:pt x="1645" y="26"/>
                    </a:lnTo>
                    <a:lnTo>
                      <a:pt x="1631" y="26"/>
                    </a:lnTo>
                    <a:lnTo>
                      <a:pt x="1617" y="26"/>
                    </a:lnTo>
                    <a:lnTo>
                      <a:pt x="1603" y="26"/>
                    </a:lnTo>
                    <a:lnTo>
                      <a:pt x="1589" y="39"/>
                    </a:lnTo>
                    <a:lnTo>
                      <a:pt x="1575" y="39"/>
                    </a:lnTo>
                    <a:lnTo>
                      <a:pt x="1562" y="39"/>
                    </a:lnTo>
                    <a:lnTo>
                      <a:pt x="1548" y="52"/>
                    </a:lnTo>
                    <a:lnTo>
                      <a:pt x="1534" y="52"/>
                    </a:lnTo>
                    <a:lnTo>
                      <a:pt x="1520" y="52"/>
                    </a:lnTo>
                    <a:lnTo>
                      <a:pt x="1506" y="65"/>
                    </a:lnTo>
                    <a:lnTo>
                      <a:pt x="1493" y="65"/>
                    </a:lnTo>
                    <a:lnTo>
                      <a:pt x="1479" y="65"/>
                    </a:lnTo>
                    <a:lnTo>
                      <a:pt x="1465" y="78"/>
                    </a:lnTo>
                    <a:lnTo>
                      <a:pt x="1451" y="78"/>
                    </a:lnTo>
                    <a:lnTo>
                      <a:pt x="1437" y="91"/>
                    </a:lnTo>
                    <a:lnTo>
                      <a:pt x="1423" y="91"/>
                    </a:lnTo>
                    <a:lnTo>
                      <a:pt x="1410" y="91"/>
                    </a:lnTo>
                    <a:lnTo>
                      <a:pt x="1396" y="104"/>
                    </a:lnTo>
                    <a:lnTo>
                      <a:pt x="1382" y="104"/>
                    </a:lnTo>
                    <a:lnTo>
                      <a:pt x="1368" y="104"/>
                    </a:lnTo>
                    <a:lnTo>
                      <a:pt x="1354" y="117"/>
                    </a:lnTo>
                    <a:lnTo>
                      <a:pt x="1341" y="117"/>
                    </a:lnTo>
                    <a:lnTo>
                      <a:pt x="1327" y="117"/>
                    </a:lnTo>
                    <a:lnTo>
                      <a:pt x="1313" y="129"/>
                    </a:lnTo>
                    <a:lnTo>
                      <a:pt x="1299" y="129"/>
                    </a:lnTo>
                    <a:lnTo>
                      <a:pt x="1285" y="142"/>
                    </a:lnTo>
                    <a:lnTo>
                      <a:pt x="1271" y="142"/>
                    </a:lnTo>
                    <a:lnTo>
                      <a:pt x="1258" y="142"/>
                    </a:lnTo>
                    <a:lnTo>
                      <a:pt x="1244" y="155"/>
                    </a:lnTo>
                    <a:lnTo>
                      <a:pt x="1230" y="155"/>
                    </a:lnTo>
                    <a:lnTo>
                      <a:pt x="1216" y="155"/>
                    </a:lnTo>
                    <a:lnTo>
                      <a:pt x="1202" y="168"/>
                    </a:lnTo>
                    <a:lnTo>
                      <a:pt x="1188" y="168"/>
                    </a:lnTo>
                    <a:lnTo>
                      <a:pt x="1175" y="168"/>
                    </a:lnTo>
                    <a:lnTo>
                      <a:pt x="1161" y="181"/>
                    </a:lnTo>
                    <a:lnTo>
                      <a:pt x="1147" y="181"/>
                    </a:lnTo>
                    <a:lnTo>
                      <a:pt x="1133" y="181"/>
                    </a:lnTo>
                    <a:lnTo>
                      <a:pt x="1119" y="181"/>
                    </a:lnTo>
                    <a:lnTo>
                      <a:pt x="1106" y="194"/>
                    </a:lnTo>
                    <a:lnTo>
                      <a:pt x="1092" y="194"/>
                    </a:lnTo>
                    <a:lnTo>
                      <a:pt x="1078" y="194"/>
                    </a:lnTo>
                    <a:lnTo>
                      <a:pt x="1064" y="194"/>
                    </a:lnTo>
                    <a:lnTo>
                      <a:pt x="1050" y="207"/>
                    </a:lnTo>
                    <a:lnTo>
                      <a:pt x="1036" y="207"/>
                    </a:lnTo>
                    <a:lnTo>
                      <a:pt x="1023" y="207"/>
                    </a:lnTo>
                    <a:lnTo>
                      <a:pt x="1009" y="207"/>
                    </a:lnTo>
                    <a:lnTo>
                      <a:pt x="995" y="207"/>
                    </a:lnTo>
                    <a:lnTo>
                      <a:pt x="981" y="220"/>
                    </a:lnTo>
                    <a:lnTo>
                      <a:pt x="967" y="220"/>
                    </a:lnTo>
                    <a:lnTo>
                      <a:pt x="954" y="220"/>
                    </a:lnTo>
                    <a:lnTo>
                      <a:pt x="940" y="220"/>
                    </a:lnTo>
                    <a:lnTo>
                      <a:pt x="926" y="220"/>
                    </a:lnTo>
                    <a:lnTo>
                      <a:pt x="912" y="233"/>
                    </a:lnTo>
                    <a:lnTo>
                      <a:pt x="898" y="233"/>
                    </a:lnTo>
                    <a:lnTo>
                      <a:pt x="884" y="233"/>
                    </a:lnTo>
                    <a:lnTo>
                      <a:pt x="871" y="233"/>
                    </a:lnTo>
                    <a:lnTo>
                      <a:pt x="857" y="233"/>
                    </a:lnTo>
                    <a:lnTo>
                      <a:pt x="843" y="233"/>
                    </a:lnTo>
                    <a:lnTo>
                      <a:pt x="829" y="233"/>
                    </a:lnTo>
                    <a:lnTo>
                      <a:pt x="815" y="233"/>
                    </a:lnTo>
                    <a:lnTo>
                      <a:pt x="801" y="233"/>
                    </a:lnTo>
                    <a:lnTo>
                      <a:pt x="788" y="246"/>
                    </a:lnTo>
                    <a:lnTo>
                      <a:pt x="774" y="246"/>
                    </a:lnTo>
                    <a:lnTo>
                      <a:pt x="760" y="246"/>
                    </a:lnTo>
                    <a:lnTo>
                      <a:pt x="746" y="246"/>
                    </a:lnTo>
                    <a:lnTo>
                      <a:pt x="732" y="246"/>
                    </a:lnTo>
                    <a:lnTo>
                      <a:pt x="719" y="246"/>
                    </a:lnTo>
                    <a:lnTo>
                      <a:pt x="705" y="246"/>
                    </a:lnTo>
                    <a:lnTo>
                      <a:pt x="691" y="246"/>
                    </a:lnTo>
                    <a:lnTo>
                      <a:pt x="677" y="246"/>
                    </a:lnTo>
                    <a:lnTo>
                      <a:pt x="663" y="246"/>
                    </a:lnTo>
                    <a:lnTo>
                      <a:pt x="649" y="246"/>
                    </a:lnTo>
                    <a:lnTo>
                      <a:pt x="636" y="246"/>
                    </a:lnTo>
                    <a:lnTo>
                      <a:pt x="622" y="246"/>
                    </a:lnTo>
                    <a:lnTo>
                      <a:pt x="608" y="246"/>
                    </a:lnTo>
                    <a:lnTo>
                      <a:pt x="594" y="246"/>
                    </a:lnTo>
                    <a:lnTo>
                      <a:pt x="580" y="246"/>
                    </a:lnTo>
                    <a:lnTo>
                      <a:pt x="567" y="246"/>
                    </a:lnTo>
                    <a:lnTo>
                      <a:pt x="553" y="246"/>
                    </a:lnTo>
                    <a:lnTo>
                      <a:pt x="539" y="246"/>
                    </a:lnTo>
                    <a:lnTo>
                      <a:pt x="525" y="246"/>
                    </a:lnTo>
                    <a:lnTo>
                      <a:pt x="511" y="246"/>
                    </a:lnTo>
                    <a:lnTo>
                      <a:pt x="497" y="246"/>
                    </a:lnTo>
                    <a:lnTo>
                      <a:pt x="484" y="246"/>
                    </a:lnTo>
                    <a:lnTo>
                      <a:pt x="470" y="246"/>
                    </a:lnTo>
                    <a:lnTo>
                      <a:pt x="456" y="246"/>
                    </a:lnTo>
                    <a:lnTo>
                      <a:pt x="442" y="246"/>
                    </a:lnTo>
                    <a:lnTo>
                      <a:pt x="428" y="246"/>
                    </a:lnTo>
                    <a:lnTo>
                      <a:pt x="414" y="246"/>
                    </a:lnTo>
                    <a:lnTo>
                      <a:pt x="401" y="233"/>
                    </a:lnTo>
                    <a:lnTo>
                      <a:pt x="387" y="233"/>
                    </a:lnTo>
                    <a:lnTo>
                      <a:pt x="373" y="233"/>
                    </a:lnTo>
                    <a:lnTo>
                      <a:pt x="359" y="233"/>
                    </a:lnTo>
                    <a:lnTo>
                      <a:pt x="345" y="233"/>
                    </a:lnTo>
                    <a:lnTo>
                      <a:pt x="332" y="233"/>
                    </a:lnTo>
                    <a:lnTo>
                      <a:pt x="318" y="233"/>
                    </a:lnTo>
                    <a:lnTo>
                      <a:pt x="304" y="233"/>
                    </a:lnTo>
                    <a:lnTo>
                      <a:pt x="290" y="233"/>
                    </a:lnTo>
                    <a:lnTo>
                      <a:pt x="276" y="233"/>
                    </a:lnTo>
                    <a:lnTo>
                      <a:pt x="262" y="233"/>
                    </a:lnTo>
                    <a:lnTo>
                      <a:pt x="249" y="233"/>
                    </a:lnTo>
                    <a:lnTo>
                      <a:pt x="235" y="220"/>
                    </a:lnTo>
                    <a:lnTo>
                      <a:pt x="221" y="220"/>
                    </a:lnTo>
                    <a:lnTo>
                      <a:pt x="207" y="220"/>
                    </a:lnTo>
                    <a:lnTo>
                      <a:pt x="193" y="220"/>
                    </a:lnTo>
                    <a:lnTo>
                      <a:pt x="180" y="220"/>
                    </a:lnTo>
                    <a:lnTo>
                      <a:pt x="166" y="220"/>
                    </a:lnTo>
                    <a:lnTo>
                      <a:pt x="152" y="220"/>
                    </a:lnTo>
                    <a:lnTo>
                      <a:pt x="138" y="220"/>
                    </a:lnTo>
                    <a:lnTo>
                      <a:pt x="124" y="220"/>
                    </a:lnTo>
                    <a:lnTo>
                      <a:pt x="110" y="220"/>
                    </a:lnTo>
                    <a:lnTo>
                      <a:pt x="97" y="207"/>
                    </a:lnTo>
                    <a:lnTo>
                      <a:pt x="83" y="207"/>
                    </a:lnTo>
                    <a:lnTo>
                      <a:pt x="69" y="207"/>
                    </a:lnTo>
                    <a:lnTo>
                      <a:pt x="55" y="207"/>
                    </a:lnTo>
                    <a:lnTo>
                      <a:pt x="41" y="207"/>
                    </a:lnTo>
                    <a:lnTo>
                      <a:pt x="27" y="207"/>
                    </a:lnTo>
                    <a:lnTo>
                      <a:pt x="14" y="207"/>
                    </a:lnTo>
                    <a:lnTo>
                      <a:pt x="0" y="207"/>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35" name="Freeform 420"/>
              <p:cNvSpPr>
                <a:spLocks/>
              </p:cNvSpPr>
              <p:nvPr/>
            </p:nvSpPr>
            <p:spPr bwMode="auto">
              <a:xfrm>
                <a:off x="13202" y="10269"/>
                <a:ext cx="1755" cy="155"/>
              </a:xfrm>
              <a:custGeom>
                <a:avLst/>
                <a:gdLst>
                  <a:gd name="T0" fmla="*/ 1727 w 1755"/>
                  <a:gd name="T1" fmla="*/ 142 h 155"/>
                  <a:gd name="T2" fmla="*/ 1686 w 1755"/>
                  <a:gd name="T3" fmla="*/ 142 h 155"/>
                  <a:gd name="T4" fmla="*/ 1644 w 1755"/>
                  <a:gd name="T5" fmla="*/ 142 h 155"/>
                  <a:gd name="T6" fmla="*/ 1603 w 1755"/>
                  <a:gd name="T7" fmla="*/ 129 h 155"/>
                  <a:gd name="T8" fmla="*/ 1561 w 1755"/>
                  <a:gd name="T9" fmla="*/ 129 h 155"/>
                  <a:gd name="T10" fmla="*/ 1520 w 1755"/>
                  <a:gd name="T11" fmla="*/ 129 h 155"/>
                  <a:gd name="T12" fmla="*/ 1478 w 1755"/>
                  <a:gd name="T13" fmla="*/ 116 h 155"/>
                  <a:gd name="T14" fmla="*/ 1437 w 1755"/>
                  <a:gd name="T15" fmla="*/ 116 h 155"/>
                  <a:gd name="T16" fmla="*/ 1395 w 1755"/>
                  <a:gd name="T17" fmla="*/ 116 h 155"/>
                  <a:gd name="T18" fmla="*/ 1354 w 1755"/>
                  <a:gd name="T19" fmla="*/ 103 h 155"/>
                  <a:gd name="T20" fmla="*/ 1313 w 1755"/>
                  <a:gd name="T21" fmla="*/ 103 h 155"/>
                  <a:gd name="T22" fmla="*/ 1271 w 1755"/>
                  <a:gd name="T23" fmla="*/ 103 h 155"/>
                  <a:gd name="T24" fmla="*/ 1230 w 1755"/>
                  <a:gd name="T25" fmla="*/ 90 h 155"/>
                  <a:gd name="T26" fmla="*/ 1188 w 1755"/>
                  <a:gd name="T27" fmla="*/ 90 h 155"/>
                  <a:gd name="T28" fmla="*/ 1147 w 1755"/>
                  <a:gd name="T29" fmla="*/ 90 h 155"/>
                  <a:gd name="T30" fmla="*/ 1105 w 1755"/>
                  <a:gd name="T31" fmla="*/ 77 h 155"/>
                  <a:gd name="T32" fmla="*/ 1064 w 1755"/>
                  <a:gd name="T33" fmla="*/ 77 h 155"/>
                  <a:gd name="T34" fmla="*/ 1022 w 1755"/>
                  <a:gd name="T35" fmla="*/ 77 h 155"/>
                  <a:gd name="T36" fmla="*/ 981 w 1755"/>
                  <a:gd name="T37" fmla="*/ 65 h 155"/>
                  <a:gd name="T38" fmla="*/ 939 w 1755"/>
                  <a:gd name="T39" fmla="*/ 65 h 155"/>
                  <a:gd name="T40" fmla="*/ 898 w 1755"/>
                  <a:gd name="T41" fmla="*/ 65 h 155"/>
                  <a:gd name="T42" fmla="*/ 856 w 1755"/>
                  <a:gd name="T43" fmla="*/ 52 h 155"/>
                  <a:gd name="T44" fmla="*/ 815 w 1755"/>
                  <a:gd name="T45" fmla="*/ 52 h 155"/>
                  <a:gd name="T46" fmla="*/ 774 w 1755"/>
                  <a:gd name="T47" fmla="*/ 52 h 155"/>
                  <a:gd name="T48" fmla="*/ 732 w 1755"/>
                  <a:gd name="T49" fmla="*/ 52 h 155"/>
                  <a:gd name="T50" fmla="*/ 691 w 1755"/>
                  <a:gd name="T51" fmla="*/ 39 h 155"/>
                  <a:gd name="T52" fmla="*/ 649 w 1755"/>
                  <a:gd name="T53" fmla="*/ 39 h 155"/>
                  <a:gd name="T54" fmla="*/ 608 w 1755"/>
                  <a:gd name="T55" fmla="*/ 39 h 155"/>
                  <a:gd name="T56" fmla="*/ 566 w 1755"/>
                  <a:gd name="T57" fmla="*/ 39 h 155"/>
                  <a:gd name="T58" fmla="*/ 525 w 1755"/>
                  <a:gd name="T59" fmla="*/ 26 h 155"/>
                  <a:gd name="T60" fmla="*/ 483 w 1755"/>
                  <a:gd name="T61" fmla="*/ 26 h 155"/>
                  <a:gd name="T62" fmla="*/ 442 w 1755"/>
                  <a:gd name="T63" fmla="*/ 26 h 155"/>
                  <a:gd name="T64" fmla="*/ 400 w 1755"/>
                  <a:gd name="T65" fmla="*/ 26 h 155"/>
                  <a:gd name="T66" fmla="*/ 359 w 1755"/>
                  <a:gd name="T67" fmla="*/ 13 h 155"/>
                  <a:gd name="T68" fmla="*/ 317 w 1755"/>
                  <a:gd name="T69" fmla="*/ 13 h 155"/>
                  <a:gd name="T70" fmla="*/ 276 w 1755"/>
                  <a:gd name="T71" fmla="*/ 13 h 155"/>
                  <a:gd name="T72" fmla="*/ 234 w 1755"/>
                  <a:gd name="T73" fmla="*/ 13 h 155"/>
                  <a:gd name="T74" fmla="*/ 193 w 1755"/>
                  <a:gd name="T75" fmla="*/ 13 h 155"/>
                  <a:gd name="T76" fmla="*/ 152 w 1755"/>
                  <a:gd name="T77" fmla="*/ 0 h 155"/>
                  <a:gd name="T78" fmla="*/ 110 w 1755"/>
                  <a:gd name="T79" fmla="*/ 0 h 155"/>
                  <a:gd name="T80" fmla="*/ 69 w 1755"/>
                  <a:gd name="T81" fmla="*/ 0 h 155"/>
                  <a:gd name="T82" fmla="*/ 27 w 1755"/>
                  <a:gd name="T83" fmla="*/ 0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55" h="155">
                    <a:moveTo>
                      <a:pt x="1755" y="155"/>
                    </a:moveTo>
                    <a:lnTo>
                      <a:pt x="1741" y="155"/>
                    </a:lnTo>
                    <a:lnTo>
                      <a:pt x="1727" y="142"/>
                    </a:lnTo>
                    <a:lnTo>
                      <a:pt x="1713" y="142"/>
                    </a:lnTo>
                    <a:lnTo>
                      <a:pt x="1700" y="142"/>
                    </a:lnTo>
                    <a:lnTo>
                      <a:pt x="1686" y="142"/>
                    </a:lnTo>
                    <a:lnTo>
                      <a:pt x="1672" y="142"/>
                    </a:lnTo>
                    <a:lnTo>
                      <a:pt x="1658" y="142"/>
                    </a:lnTo>
                    <a:lnTo>
                      <a:pt x="1644" y="142"/>
                    </a:lnTo>
                    <a:lnTo>
                      <a:pt x="1630" y="142"/>
                    </a:lnTo>
                    <a:lnTo>
                      <a:pt x="1617" y="142"/>
                    </a:lnTo>
                    <a:lnTo>
                      <a:pt x="1603" y="129"/>
                    </a:lnTo>
                    <a:lnTo>
                      <a:pt x="1589" y="129"/>
                    </a:lnTo>
                    <a:lnTo>
                      <a:pt x="1575" y="129"/>
                    </a:lnTo>
                    <a:lnTo>
                      <a:pt x="1561" y="129"/>
                    </a:lnTo>
                    <a:lnTo>
                      <a:pt x="1548" y="129"/>
                    </a:lnTo>
                    <a:lnTo>
                      <a:pt x="1534" y="129"/>
                    </a:lnTo>
                    <a:lnTo>
                      <a:pt x="1520" y="129"/>
                    </a:lnTo>
                    <a:lnTo>
                      <a:pt x="1506" y="129"/>
                    </a:lnTo>
                    <a:lnTo>
                      <a:pt x="1492" y="116"/>
                    </a:lnTo>
                    <a:lnTo>
                      <a:pt x="1478" y="116"/>
                    </a:lnTo>
                    <a:lnTo>
                      <a:pt x="1465" y="116"/>
                    </a:lnTo>
                    <a:lnTo>
                      <a:pt x="1451" y="116"/>
                    </a:lnTo>
                    <a:lnTo>
                      <a:pt x="1437" y="116"/>
                    </a:lnTo>
                    <a:lnTo>
                      <a:pt x="1423" y="116"/>
                    </a:lnTo>
                    <a:lnTo>
                      <a:pt x="1409" y="116"/>
                    </a:lnTo>
                    <a:lnTo>
                      <a:pt x="1395" y="116"/>
                    </a:lnTo>
                    <a:lnTo>
                      <a:pt x="1382" y="116"/>
                    </a:lnTo>
                    <a:lnTo>
                      <a:pt x="1368" y="103"/>
                    </a:lnTo>
                    <a:lnTo>
                      <a:pt x="1354" y="103"/>
                    </a:lnTo>
                    <a:lnTo>
                      <a:pt x="1340" y="103"/>
                    </a:lnTo>
                    <a:lnTo>
                      <a:pt x="1326" y="103"/>
                    </a:lnTo>
                    <a:lnTo>
                      <a:pt x="1313" y="103"/>
                    </a:lnTo>
                    <a:lnTo>
                      <a:pt x="1299" y="103"/>
                    </a:lnTo>
                    <a:lnTo>
                      <a:pt x="1285" y="103"/>
                    </a:lnTo>
                    <a:lnTo>
                      <a:pt x="1271" y="103"/>
                    </a:lnTo>
                    <a:lnTo>
                      <a:pt x="1257" y="103"/>
                    </a:lnTo>
                    <a:lnTo>
                      <a:pt x="1243" y="90"/>
                    </a:lnTo>
                    <a:lnTo>
                      <a:pt x="1230" y="90"/>
                    </a:lnTo>
                    <a:lnTo>
                      <a:pt x="1216" y="90"/>
                    </a:lnTo>
                    <a:lnTo>
                      <a:pt x="1202" y="90"/>
                    </a:lnTo>
                    <a:lnTo>
                      <a:pt x="1188" y="90"/>
                    </a:lnTo>
                    <a:lnTo>
                      <a:pt x="1174" y="90"/>
                    </a:lnTo>
                    <a:lnTo>
                      <a:pt x="1161" y="90"/>
                    </a:lnTo>
                    <a:lnTo>
                      <a:pt x="1147" y="90"/>
                    </a:lnTo>
                    <a:lnTo>
                      <a:pt x="1133" y="90"/>
                    </a:lnTo>
                    <a:lnTo>
                      <a:pt x="1119" y="77"/>
                    </a:lnTo>
                    <a:lnTo>
                      <a:pt x="1105" y="77"/>
                    </a:lnTo>
                    <a:lnTo>
                      <a:pt x="1091" y="77"/>
                    </a:lnTo>
                    <a:lnTo>
                      <a:pt x="1078" y="77"/>
                    </a:lnTo>
                    <a:lnTo>
                      <a:pt x="1064" y="77"/>
                    </a:lnTo>
                    <a:lnTo>
                      <a:pt x="1050" y="77"/>
                    </a:lnTo>
                    <a:lnTo>
                      <a:pt x="1036" y="77"/>
                    </a:lnTo>
                    <a:lnTo>
                      <a:pt x="1022" y="77"/>
                    </a:lnTo>
                    <a:lnTo>
                      <a:pt x="1008" y="77"/>
                    </a:lnTo>
                    <a:lnTo>
                      <a:pt x="995" y="65"/>
                    </a:lnTo>
                    <a:lnTo>
                      <a:pt x="981" y="65"/>
                    </a:lnTo>
                    <a:lnTo>
                      <a:pt x="967" y="65"/>
                    </a:lnTo>
                    <a:lnTo>
                      <a:pt x="953" y="65"/>
                    </a:lnTo>
                    <a:lnTo>
                      <a:pt x="939" y="65"/>
                    </a:lnTo>
                    <a:lnTo>
                      <a:pt x="926" y="65"/>
                    </a:lnTo>
                    <a:lnTo>
                      <a:pt x="912" y="65"/>
                    </a:lnTo>
                    <a:lnTo>
                      <a:pt x="898" y="65"/>
                    </a:lnTo>
                    <a:lnTo>
                      <a:pt x="884" y="65"/>
                    </a:lnTo>
                    <a:lnTo>
                      <a:pt x="870" y="65"/>
                    </a:lnTo>
                    <a:lnTo>
                      <a:pt x="856" y="52"/>
                    </a:lnTo>
                    <a:lnTo>
                      <a:pt x="843" y="52"/>
                    </a:lnTo>
                    <a:lnTo>
                      <a:pt x="829" y="52"/>
                    </a:lnTo>
                    <a:lnTo>
                      <a:pt x="815" y="52"/>
                    </a:lnTo>
                    <a:lnTo>
                      <a:pt x="801" y="52"/>
                    </a:lnTo>
                    <a:lnTo>
                      <a:pt x="787" y="52"/>
                    </a:lnTo>
                    <a:lnTo>
                      <a:pt x="774" y="52"/>
                    </a:lnTo>
                    <a:lnTo>
                      <a:pt x="760" y="52"/>
                    </a:lnTo>
                    <a:lnTo>
                      <a:pt x="746" y="52"/>
                    </a:lnTo>
                    <a:lnTo>
                      <a:pt x="732" y="52"/>
                    </a:lnTo>
                    <a:lnTo>
                      <a:pt x="718" y="52"/>
                    </a:lnTo>
                    <a:lnTo>
                      <a:pt x="704" y="39"/>
                    </a:lnTo>
                    <a:lnTo>
                      <a:pt x="691" y="39"/>
                    </a:lnTo>
                    <a:lnTo>
                      <a:pt x="677" y="39"/>
                    </a:lnTo>
                    <a:lnTo>
                      <a:pt x="663" y="39"/>
                    </a:lnTo>
                    <a:lnTo>
                      <a:pt x="649" y="39"/>
                    </a:lnTo>
                    <a:lnTo>
                      <a:pt x="635" y="39"/>
                    </a:lnTo>
                    <a:lnTo>
                      <a:pt x="621" y="39"/>
                    </a:lnTo>
                    <a:lnTo>
                      <a:pt x="608" y="39"/>
                    </a:lnTo>
                    <a:lnTo>
                      <a:pt x="594" y="39"/>
                    </a:lnTo>
                    <a:lnTo>
                      <a:pt x="580" y="39"/>
                    </a:lnTo>
                    <a:lnTo>
                      <a:pt x="566" y="39"/>
                    </a:lnTo>
                    <a:lnTo>
                      <a:pt x="552" y="39"/>
                    </a:lnTo>
                    <a:lnTo>
                      <a:pt x="539" y="26"/>
                    </a:lnTo>
                    <a:lnTo>
                      <a:pt x="525" y="26"/>
                    </a:lnTo>
                    <a:lnTo>
                      <a:pt x="511" y="26"/>
                    </a:lnTo>
                    <a:lnTo>
                      <a:pt x="497" y="26"/>
                    </a:lnTo>
                    <a:lnTo>
                      <a:pt x="483" y="26"/>
                    </a:lnTo>
                    <a:lnTo>
                      <a:pt x="469" y="26"/>
                    </a:lnTo>
                    <a:lnTo>
                      <a:pt x="456" y="26"/>
                    </a:lnTo>
                    <a:lnTo>
                      <a:pt x="442" y="26"/>
                    </a:lnTo>
                    <a:lnTo>
                      <a:pt x="428" y="26"/>
                    </a:lnTo>
                    <a:lnTo>
                      <a:pt x="414" y="26"/>
                    </a:lnTo>
                    <a:lnTo>
                      <a:pt x="400" y="26"/>
                    </a:lnTo>
                    <a:lnTo>
                      <a:pt x="387" y="26"/>
                    </a:lnTo>
                    <a:lnTo>
                      <a:pt x="373" y="26"/>
                    </a:lnTo>
                    <a:lnTo>
                      <a:pt x="359" y="13"/>
                    </a:lnTo>
                    <a:lnTo>
                      <a:pt x="345" y="13"/>
                    </a:lnTo>
                    <a:lnTo>
                      <a:pt x="331" y="13"/>
                    </a:lnTo>
                    <a:lnTo>
                      <a:pt x="317" y="13"/>
                    </a:lnTo>
                    <a:lnTo>
                      <a:pt x="304" y="13"/>
                    </a:lnTo>
                    <a:lnTo>
                      <a:pt x="290" y="13"/>
                    </a:lnTo>
                    <a:lnTo>
                      <a:pt x="276" y="13"/>
                    </a:lnTo>
                    <a:lnTo>
                      <a:pt x="262" y="13"/>
                    </a:lnTo>
                    <a:lnTo>
                      <a:pt x="248" y="13"/>
                    </a:lnTo>
                    <a:lnTo>
                      <a:pt x="234" y="13"/>
                    </a:lnTo>
                    <a:lnTo>
                      <a:pt x="221" y="13"/>
                    </a:lnTo>
                    <a:lnTo>
                      <a:pt x="207" y="13"/>
                    </a:lnTo>
                    <a:lnTo>
                      <a:pt x="193" y="13"/>
                    </a:lnTo>
                    <a:lnTo>
                      <a:pt x="179" y="13"/>
                    </a:lnTo>
                    <a:lnTo>
                      <a:pt x="165" y="13"/>
                    </a:lnTo>
                    <a:lnTo>
                      <a:pt x="152" y="0"/>
                    </a:lnTo>
                    <a:lnTo>
                      <a:pt x="138" y="0"/>
                    </a:lnTo>
                    <a:lnTo>
                      <a:pt x="124" y="0"/>
                    </a:lnTo>
                    <a:lnTo>
                      <a:pt x="110" y="0"/>
                    </a:lnTo>
                    <a:lnTo>
                      <a:pt x="96" y="0"/>
                    </a:lnTo>
                    <a:lnTo>
                      <a:pt x="82" y="0"/>
                    </a:lnTo>
                    <a:lnTo>
                      <a:pt x="69" y="0"/>
                    </a:lnTo>
                    <a:lnTo>
                      <a:pt x="55" y="0"/>
                    </a:lnTo>
                    <a:lnTo>
                      <a:pt x="41" y="0"/>
                    </a:lnTo>
                    <a:lnTo>
                      <a:pt x="27" y="0"/>
                    </a:lnTo>
                    <a:lnTo>
                      <a:pt x="13" y="0"/>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36" name="Freeform 421"/>
              <p:cNvSpPr>
                <a:spLocks/>
              </p:cNvSpPr>
              <p:nvPr/>
            </p:nvSpPr>
            <p:spPr bwMode="auto">
              <a:xfrm>
                <a:off x="12469" y="10230"/>
                <a:ext cx="733" cy="39"/>
              </a:xfrm>
              <a:custGeom>
                <a:avLst/>
                <a:gdLst>
                  <a:gd name="T0" fmla="*/ 733 w 733"/>
                  <a:gd name="T1" fmla="*/ 39 h 39"/>
                  <a:gd name="T2" fmla="*/ 719 w 733"/>
                  <a:gd name="T3" fmla="*/ 39 h 39"/>
                  <a:gd name="T4" fmla="*/ 705 w 733"/>
                  <a:gd name="T5" fmla="*/ 39 h 39"/>
                  <a:gd name="T6" fmla="*/ 691 w 733"/>
                  <a:gd name="T7" fmla="*/ 39 h 39"/>
                  <a:gd name="T8" fmla="*/ 677 w 733"/>
                  <a:gd name="T9" fmla="*/ 39 h 39"/>
                  <a:gd name="T10" fmla="*/ 663 w 733"/>
                  <a:gd name="T11" fmla="*/ 26 h 39"/>
                  <a:gd name="T12" fmla="*/ 650 w 733"/>
                  <a:gd name="T13" fmla="*/ 26 h 39"/>
                  <a:gd name="T14" fmla="*/ 636 w 733"/>
                  <a:gd name="T15" fmla="*/ 26 h 39"/>
                  <a:gd name="T16" fmla="*/ 622 w 733"/>
                  <a:gd name="T17" fmla="*/ 26 h 39"/>
                  <a:gd name="T18" fmla="*/ 608 w 733"/>
                  <a:gd name="T19" fmla="*/ 26 h 39"/>
                  <a:gd name="T20" fmla="*/ 594 w 733"/>
                  <a:gd name="T21" fmla="*/ 26 h 39"/>
                  <a:gd name="T22" fmla="*/ 580 w 733"/>
                  <a:gd name="T23" fmla="*/ 26 h 39"/>
                  <a:gd name="T24" fmla="*/ 567 w 733"/>
                  <a:gd name="T25" fmla="*/ 26 h 39"/>
                  <a:gd name="T26" fmla="*/ 553 w 733"/>
                  <a:gd name="T27" fmla="*/ 26 h 39"/>
                  <a:gd name="T28" fmla="*/ 539 w 733"/>
                  <a:gd name="T29" fmla="*/ 26 h 39"/>
                  <a:gd name="T30" fmla="*/ 525 w 733"/>
                  <a:gd name="T31" fmla="*/ 26 h 39"/>
                  <a:gd name="T32" fmla="*/ 511 w 733"/>
                  <a:gd name="T33" fmla="*/ 26 h 39"/>
                  <a:gd name="T34" fmla="*/ 498 w 733"/>
                  <a:gd name="T35" fmla="*/ 26 h 39"/>
                  <a:gd name="T36" fmla="*/ 484 w 733"/>
                  <a:gd name="T37" fmla="*/ 26 h 39"/>
                  <a:gd name="T38" fmla="*/ 470 w 733"/>
                  <a:gd name="T39" fmla="*/ 26 h 39"/>
                  <a:gd name="T40" fmla="*/ 456 w 733"/>
                  <a:gd name="T41" fmla="*/ 26 h 39"/>
                  <a:gd name="T42" fmla="*/ 442 w 733"/>
                  <a:gd name="T43" fmla="*/ 26 h 39"/>
                  <a:gd name="T44" fmla="*/ 428 w 733"/>
                  <a:gd name="T45" fmla="*/ 26 h 39"/>
                  <a:gd name="T46" fmla="*/ 415 w 733"/>
                  <a:gd name="T47" fmla="*/ 26 h 39"/>
                  <a:gd name="T48" fmla="*/ 401 w 733"/>
                  <a:gd name="T49" fmla="*/ 13 h 39"/>
                  <a:gd name="T50" fmla="*/ 387 w 733"/>
                  <a:gd name="T51" fmla="*/ 13 h 39"/>
                  <a:gd name="T52" fmla="*/ 373 w 733"/>
                  <a:gd name="T53" fmla="*/ 13 h 39"/>
                  <a:gd name="T54" fmla="*/ 359 w 733"/>
                  <a:gd name="T55" fmla="*/ 13 h 39"/>
                  <a:gd name="T56" fmla="*/ 346 w 733"/>
                  <a:gd name="T57" fmla="*/ 13 h 39"/>
                  <a:gd name="T58" fmla="*/ 332 w 733"/>
                  <a:gd name="T59" fmla="*/ 13 h 39"/>
                  <a:gd name="T60" fmla="*/ 318 w 733"/>
                  <a:gd name="T61" fmla="*/ 13 h 39"/>
                  <a:gd name="T62" fmla="*/ 304 w 733"/>
                  <a:gd name="T63" fmla="*/ 13 h 39"/>
                  <a:gd name="T64" fmla="*/ 290 w 733"/>
                  <a:gd name="T65" fmla="*/ 13 h 39"/>
                  <a:gd name="T66" fmla="*/ 276 w 733"/>
                  <a:gd name="T67" fmla="*/ 13 h 39"/>
                  <a:gd name="T68" fmla="*/ 263 w 733"/>
                  <a:gd name="T69" fmla="*/ 13 h 39"/>
                  <a:gd name="T70" fmla="*/ 249 w 733"/>
                  <a:gd name="T71" fmla="*/ 13 h 39"/>
                  <a:gd name="T72" fmla="*/ 235 w 733"/>
                  <a:gd name="T73" fmla="*/ 13 h 39"/>
                  <a:gd name="T74" fmla="*/ 221 w 733"/>
                  <a:gd name="T75" fmla="*/ 13 h 39"/>
                  <a:gd name="T76" fmla="*/ 207 w 733"/>
                  <a:gd name="T77" fmla="*/ 13 h 39"/>
                  <a:gd name="T78" fmla="*/ 193 w 733"/>
                  <a:gd name="T79" fmla="*/ 13 h 39"/>
                  <a:gd name="T80" fmla="*/ 180 w 733"/>
                  <a:gd name="T81" fmla="*/ 13 h 39"/>
                  <a:gd name="T82" fmla="*/ 166 w 733"/>
                  <a:gd name="T83" fmla="*/ 13 h 39"/>
                  <a:gd name="T84" fmla="*/ 152 w 733"/>
                  <a:gd name="T85" fmla="*/ 13 h 39"/>
                  <a:gd name="T86" fmla="*/ 138 w 733"/>
                  <a:gd name="T87" fmla="*/ 13 h 39"/>
                  <a:gd name="T88" fmla="*/ 124 w 733"/>
                  <a:gd name="T89" fmla="*/ 13 h 39"/>
                  <a:gd name="T90" fmla="*/ 111 w 733"/>
                  <a:gd name="T91" fmla="*/ 13 h 39"/>
                  <a:gd name="T92" fmla="*/ 97 w 733"/>
                  <a:gd name="T93" fmla="*/ 13 h 39"/>
                  <a:gd name="T94" fmla="*/ 83 w 733"/>
                  <a:gd name="T95" fmla="*/ 0 h 39"/>
                  <a:gd name="T96" fmla="*/ 69 w 733"/>
                  <a:gd name="T97" fmla="*/ 0 h 39"/>
                  <a:gd name="T98" fmla="*/ 55 w 733"/>
                  <a:gd name="T99" fmla="*/ 0 h 39"/>
                  <a:gd name="T100" fmla="*/ 41 w 733"/>
                  <a:gd name="T101" fmla="*/ 0 h 39"/>
                  <a:gd name="T102" fmla="*/ 28 w 733"/>
                  <a:gd name="T103" fmla="*/ 0 h 39"/>
                  <a:gd name="T104" fmla="*/ 14 w 733"/>
                  <a:gd name="T105" fmla="*/ 0 h 39"/>
                  <a:gd name="T106" fmla="*/ 0 w 733"/>
                  <a:gd name="T107" fmla="*/ 0 h 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33" h="39">
                    <a:moveTo>
                      <a:pt x="733" y="39"/>
                    </a:moveTo>
                    <a:lnTo>
                      <a:pt x="719" y="39"/>
                    </a:lnTo>
                    <a:lnTo>
                      <a:pt x="705" y="39"/>
                    </a:lnTo>
                    <a:lnTo>
                      <a:pt x="691" y="39"/>
                    </a:lnTo>
                    <a:lnTo>
                      <a:pt x="677" y="39"/>
                    </a:lnTo>
                    <a:lnTo>
                      <a:pt x="663" y="26"/>
                    </a:lnTo>
                    <a:lnTo>
                      <a:pt x="650" y="26"/>
                    </a:lnTo>
                    <a:lnTo>
                      <a:pt x="636" y="26"/>
                    </a:lnTo>
                    <a:lnTo>
                      <a:pt x="622" y="26"/>
                    </a:lnTo>
                    <a:lnTo>
                      <a:pt x="608" y="26"/>
                    </a:lnTo>
                    <a:lnTo>
                      <a:pt x="594" y="26"/>
                    </a:lnTo>
                    <a:lnTo>
                      <a:pt x="580" y="26"/>
                    </a:lnTo>
                    <a:lnTo>
                      <a:pt x="567" y="26"/>
                    </a:lnTo>
                    <a:lnTo>
                      <a:pt x="553" y="26"/>
                    </a:lnTo>
                    <a:lnTo>
                      <a:pt x="539" y="26"/>
                    </a:lnTo>
                    <a:lnTo>
                      <a:pt x="525" y="26"/>
                    </a:lnTo>
                    <a:lnTo>
                      <a:pt x="511" y="26"/>
                    </a:lnTo>
                    <a:lnTo>
                      <a:pt x="498" y="26"/>
                    </a:lnTo>
                    <a:lnTo>
                      <a:pt x="484" y="26"/>
                    </a:lnTo>
                    <a:lnTo>
                      <a:pt x="470" y="26"/>
                    </a:lnTo>
                    <a:lnTo>
                      <a:pt x="456" y="26"/>
                    </a:lnTo>
                    <a:lnTo>
                      <a:pt x="442" y="26"/>
                    </a:lnTo>
                    <a:lnTo>
                      <a:pt x="428" y="26"/>
                    </a:lnTo>
                    <a:lnTo>
                      <a:pt x="415" y="26"/>
                    </a:lnTo>
                    <a:lnTo>
                      <a:pt x="401" y="13"/>
                    </a:lnTo>
                    <a:lnTo>
                      <a:pt x="387" y="13"/>
                    </a:lnTo>
                    <a:lnTo>
                      <a:pt x="373" y="13"/>
                    </a:lnTo>
                    <a:lnTo>
                      <a:pt x="359" y="13"/>
                    </a:lnTo>
                    <a:lnTo>
                      <a:pt x="346" y="13"/>
                    </a:lnTo>
                    <a:lnTo>
                      <a:pt x="332" y="13"/>
                    </a:lnTo>
                    <a:lnTo>
                      <a:pt x="318" y="13"/>
                    </a:lnTo>
                    <a:lnTo>
                      <a:pt x="304" y="13"/>
                    </a:lnTo>
                    <a:lnTo>
                      <a:pt x="290" y="13"/>
                    </a:lnTo>
                    <a:lnTo>
                      <a:pt x="276" y="13"/>
                    </a:lnTo>
                    <a:lnTo>
                      <a:pt x="263" y="13"/>
                    </a:lnTo>
                    <a:lnTo>
                      <a:pt x="249" y="13"/>
                    </a:lnTo>
                    <a:lnTo>
                      <a:pt x="235" y="13"/>
                    </a:lnTo>
                    <a:lnTo>
                      <a:pt x="221" y="13"/>
                    </a:lnTo>
                    <a:lnTo>
                      <a:pt x="207" y="13"/>
                    </a:lnTo>
                    <a:lnTo>
                      <a:pt x="193" y="13"/>
                    </a:lnTo>
                    <a:lnTo>
                      <a:pt x="180" y="13"/>
                    </a:lnTo>
                    <a:lnTo>
                      <a:pt x="166" y="13"/>
                    </a:lnTo>
                    <a:lnTo>
                      <a:pt x="152" y="13"/>
                    </a:lnTo>
                    <a:lnTo>
                      <a:pt x="138" y="13"/>
                    </a:lnTo>
                    <a:lnTo>
                      <a:pt x="124" y="13"/>
                    </a:lnTo>
                    <a:lnTo>
                      <a:pt x="111" y="13"/>
                    </a:lnTo>
                    <a:lnTo>
                      <a:pt x="97" y="13"/>
                    </a:lnTo>
                    <a:lnTo>
                      <a:pt x="83" y="0"/>
                    </a:lnTo>
                    <a:lnTo>
                      <a:pt x="69" y="0"/>
                    </a:lnTo>
                    <a:lnTo>
                      <a:pt x="55" y="0"/>
                    </a:lnTo>
                    <a:lnTo>
                      <a:pt x="41" y="0"/>
                    </a:lnTo>
                    <a:lnTo>
                      <a:pt x="28" y="0"/>
                    </a:lnTo>
                    <a:lnTo>
                      <a:pt x="14" y="0"/>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alpha val="0"/>
                      </a:srgbClr>
                    </a:solidFill>
                  </a14:hiddenFill>
                </a:ext>
              </a:extLst>
            </p:spPr>
            <p:txBody>
              <a:bodyPr/>
              <a:lstStyle/>
              <a:p>
                <a:endParaRPr lang="cs-CZ"/>
              </a:p>
            </p:txBody>
          </p:sp>
          <p:sp>
            <p:nvSpPr>
              <p:cNvPr id="22737" name="Rectangle 422"/>
              <p:cNvSpPr>
                <a:spLocks noChangeArrowheads="1"/>
              </p:cNvSpPr>
              <p:nvPr/>
            </p:nvSpPr>
            <p:spPr bwMode="auto">
              <a:xfrm>
                <a:off x="13796" y="10955"/>
                <a:ext cx="3145" cy="298"/>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3100">
                    <a:solidFill>
                      <a:srgbClr val="000000"/>
                    </a:solidFill>
                    <a:latin typeface="Helvetica" panose="020B0604020202020204" pitchFamily="34" charset="0"/>
                  </a:rPr>
                  <a:t>Distance to helicotrema, mm</a:t>
                </a:r>
                <a:endParaRPr lang="en-US" altLang="cs-CZ" sz="2800"/>
              </a:p>
            </p:txBody>
          </p:sp>
          <p:sp>
            <p:nvSpPr>
              <p:cNvPr id="22738" name="Rectangle 423"/>
              <p:cNvSpPr>
                <a:spLocks noChangeArrowheads="1"/>
              </p:cNvSpPr>
              <p:nvPr/>
            </p:nvSpPr>
            <p:spPr bwMode="auto">
              <a:xfrm>
                <a:off x="16754" y="9777"/>
                <a:ext cx="786" cy="298"/>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3100">
                    <a:solidFill>
                      <a:srgbClr val="000000"/>
                    </a:solidFill>
                    <a:latin typeface="Helvetica" panose="020B0604020202020204" pitchFamily="34" charset="0"/>
                  </a:rPr>
                  <a:t>370 Hz</a:t>
                </a:r>
                <a:endParaRPr lang="en-US" altLang="cs-CZ" sz="2800"/>
              </a:p>
            </p:txBody>
          </p:sp>
        </p:grpSp>
      </p:grpSp>
      <p:sp>
        <p:nvSpPr>
          <p:cNvPr id="22534" name="TextBox 409"/>
          <p:cNvSpPr txBox="1">
            <a:spLocks noChangeArrowheads="1"/>
          </p:cNvSpPr>
          <p:nvPr/>
        </p:nvSpPr>
        <p:spPr bwMode="auto">
          <a:xfrm>
            <a:off x="442913" y="2743200"/>
            <a:ext cx="8243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cs-CZ" sz="2400" b="1">
                <a:solidFill>
                  <a:srgbClr val="00B050"/>
                </a:solidFill>
              </a:rPr>
              <a:t>From Cochlear Base  - - - - - - - To Apex/ (= Helicotrema)</a:t>
            </a:r>
            <a:endParaRPr lang="cs-CZ" altLang="cs-CZ" sz="2400" b="1">
              <a:solidFill>
                <a:srgbClr val="00B050"/>
              </a:solidFill>
            </a:endParaRPr>
          </a:p>
        </p:txBody>
      </p:sp>
      <p:sp>
        <p:nvSpPr>
          <p:cNvPr id="22535" name="TextBox 409"/>
          <p:cNvSpPr txBox="1">
            <a:spLocks noChangeArrowheads="1"/>
          </p:cNvSpPr>
          <p:nvPr/>
        </p:nvSpPr>
        <p:spPr bwMode="auto">
          <a:xfrm>
            <a:off x="317500" y="5786438"/>
            <a:ext cx="399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cs-CZ" sz="2400" b="1">
                <a:solidFill>
                  <a:srgbClr val="00B050"/>
                </a:solidFill>
              </a:rPr>
              <a:t>Simplified cochlear model</a:t>
            </a:r>
            <a:endParaRPr lang="cs-CZ" altLang="cs-CZ" sz="2400" b="1">
              <a:solidFill>
                <a:srgbClr val="00B050"/>
              </a:solidFill>
            </a:endParaRPr>
          </a:p>
        </p:txBody>
      </p:sp>
    </p:spTree>
    <p:extLst>
      <p:ext uri="{BB962C8B-B14F-4D97-AF65-F5344CB8AC3E}">
        <p14:creationId xmlns:p14="http://schemas.microsoft.com/office/powerpoint/2010/main" val="198719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2"/>
          <p:cNvSpPr>
            <a:spLocks noGrp="1"/>
          </p:cNvSpPr>
          <p:nvPr>
            <p:ph type="ftr"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_</a:t>
            </a:r>
          </a:p>
        </p:txBody>
      </p:sp>
      <p:sp>
        <p:nvSpPr>
          <p:cNvPr id="3075" name="Zástupný symbol pro číslo snímku 3"/>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4F13D8-BD05-4622-A8F3-9F357F7AD463}" type="slidenum">
              <a:rPr lang="en-US" altLang="en-US"/>
              <a:pPr/>
              <a:t>11</a:t>
            </a:fld>
            <a:endParaRPr lang="en-US" altLang="en-US"/>
          </a:p>
        </p:txBody>
      </p:sp>
      <p:sp>
        <p:nvSpPr>
          <p:cNvPr id="3076" name="Rectangle 4"/>
          <p:cNvSpPr>
            <a:spLocks noGrp="1" noChangeArrowheads="1"/>
          </p:cNvSpPr>
          <p:nvPr>
            <p:ph type="title" idx="4294967295"/>
          </p:nvPr>
        </p:nvSpPr>
        <p:spPr>
          <a:xfrm>
            <a:off x="0" y="76200"/>
            <a:ext cx="7772400" cy="1143000"/>
          </a:xfrm>
        </p:spPr>
        <p:txBody>
          <a:bodyPr/>
          <a:lstStyle/>
          <a:p>
            <a:pPr eaLnBrk="1" hangingPunct="1"/>
            <a:r>
              <a:rPr lang="cs-CZ" altLang="en-US" sz="3600" smtClean="0"/>
              <a:t>Velocity = passive and active</a:t>
            </a:r>
            <a:endParaRPr lang="en-US" altLang="en-US" sz="3600" smtClean="0"/>
          </a:p>
        </p:txBody>
      </p:sp>
      <p:pic>
        <p:nvPicPr>
          <p:cNvPr id="307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153400"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168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zápatí 2"/>
          <p:cNvSpPr>
            <a:spLocks noGrp="1"/>
          </p:cNvSpPr>
          <p:nvPr>
            <p:ph type="ftr"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_</a:t>
            </a:r>
          </a:p>
        </p:txBody>
      </p:sp>
      <p:sp>
        <p:nvSpPr>
          <p:cNvPr id="5123" name="Zástupný symbol pro číslo snímku 3"/>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CA610A-D436-4A4D-98D7-BBC4A2FD2A88}" type="slidenum">
              <a:rPr lang="en-US" altLang="en-US"/>
              <a:pPr/>
              <a:t>12</a:t>
            </a:fld>
            <a:endParaRPr lang="en-US" altLang="en-US"/>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4800" cy="675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Rectangle 3"/>
          <p:cNvSpPr>
            <a:spLocks noGrp="1" noChangeArrowheads="1"/>
          </p:cNvSpPr>
          <p:nvPr>
            <p:ph type="title" idx="4294967295"/>
          </p:nvPr>
        </p:nvSpPr>
        <p:spPr>
          <a:xfrm>
            <a:off x="7543800" y="228600"/>
            <a:ext cx="1600200" cy="2971800"/>
          </a:xfrm>
        </p:spPr>
        <p:txBody>
          <a:bodyPr>
            <a:normAutofit/>
          </a:bodyPr>
          <a:lstStyle/>
          <a:p>
            <a:pPr algn="l" eaLnBrk="1" hangingPunct="1"/>
            <a:r>
              <a:rPr lang="cs-CZ" altLang="en-US" sz="2800" dirty="0" smtClean="0"/>
              <a:t>High </a:t>
            </a:r>
            <a:r>
              <a:rPr lang="cs-CZ" altLang="en-US" sz="2800" dirty="0" smtClean="0"/>
              <a:t>S</a:t>
            </a:r>
            <a:r>
              <a:rPr lang="en-GB" altLang="en-US" sz="2800" dirty="0" err="1" smtClean="0"/>
              <a:t>ound</a:t>
            </a:r>
            <a:r>
              <a:rPr lang="en-GB" altLang="en-US" sz="2800" dirty="0" smtClean="0"/>
              <a:t> </a:t>
            </a:r>
            <a:r>
              <a:rPr lang="cs-CZ" altLang="en-US" sz="2800" dirty="0" smtClean="0"/>
              <a:t>P</a:t>
            </a:r>
            <a:r>
              <a:rPr lang="en-GB" altLang="en-US" sz="2800" dirty="0" err="1" smtClean="0"/>
              <a:t>ressure</a:t>
            </a:r>
            <a:r>
              <a:rPr lang="en-GB" altLang="en-US" sz="2800" dirty="0" smtClean="0"/>
              <a:t> </a:t>
            </a:r>
            <a:r>
              <a:rPr lang="cs-CZ" altLang="en-US" sz="2800" dirty="0" smtClean="0"/>
              <a:t>L</a:t>
            </a:r>
            <a:r>
              <a:rPr lang="en-GB" altLang="en-US" sz="2800" dirty="0" err="1" smtClean="0"/>
              <a:t>evel</a:t>
            </a:r>
            <a:endParaRPr lang="en-US" altLang="en-US" sz="2800" dirty="0" smtClean="0"/>
          </a:p>
        </p:txBody>
      </p:sp>
    </p:spTree>
    <p:extLst>
      <p:ext uri="{BB962C8B-B14F-4D97-AF65-F5344CB8AC3E}">
        <p14:creationId xmlns:p14="http://schemas.microsoft.com/office/powerpoint/2010/main" val="1252730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185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Zástupný symbol pro zápatí 2"/>
          <p:cNvSpPr>
            <a:spLocks noGrp="1"/>
          </p:cNvSpPr>
          <p:nvPr>
            <p:ph type="ftr"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_</a:t>
            </a:r>
          </a:p>
        </p:txBody>
      </p:sp>
      <p:sp>
        <p:nvSpPr>
          <p:cNvPr id="4099" name="Zástupný symbol pro číslo snímku 3"/>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50E736-FF75-4D83-B910-3FB932F566E2}" type="slidenum">
              <a:rPr lang="en-US" altLang="en-US"/>
              <a:pPr/>
              <a:t>13</a:t>
            </a:fld>
            <a:endParaRPr lang="en-US" altLang="en-US"/>
          </a:p>
        </p:txBody>
      </p:sp>
      <p:sp>
        <p:nvSpPr>
          <p:cNvPr id="6" name="Rectangle 3"/>
          <p:cNvSpPr txBox="1">
            <a:spLocks noChangeArrowheads="1"/>
          </p:cNvSpPr>
          <p:nvPr/>
        </p:nvSpPr>
        <p:spPr>
          <a:xfrm>
            <a:off x="7543800" y="228600"/>
            <a:ext cx="1600200" cy="2971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dirty="0" smtClean="0"/>
              <a:t>Low</a:t>
            </a:r>
            <a:r>
              <a:rPr lang="cs-CZ" altLang="en-US" sz="2800" dirty="0" smtClean="0"/>
              <a:t> S</a:t>
            </a:r>
            <a:r>
              <a:rPr lang="en-GB" altLang="en-US" sz="2800" dirty="0" err="1" smtClean="0"/>
              <a:t>ound</a:t>
            </a:r>
            <a:r>
              <a:rPr lang="en-GB" altLang="en-US" sz="2800" dirty="0" smtClean="0"/>
              <a:t> </a:t>
            </a:r>
            <a:r>
              <a:rPr lang="cs-CZ" altLang="en-US" sz="2800" dirty="0" smtClean="0"/>
              <a:t>P</a:t>
            </a:r>
            <a:r>
              <a:rPr lang="en-GB" altLang="en-US" sz="2800" dirty="0" err="1" smtClean="0"/>
              <a:t>ressure</a:t>
            </a:r>
            <a:r>
              <a:rPr lang="en-GB" altLang="en-US" sz="2800" dirty="0" smtClean="0"/>
              <a:t> </a:t>
            </a:r>
            <a:r>
              <a:rPr lang="cs-CZ" altLang="en-US" sz="2800" dirty="0" smtClean="0"/>
              <a:t>L</a:t>
            </a:r>
            <a:r>
              <a:rPr lang="en-GB" altLang="en-US" sz="2800" dirty="0" err="1" smtClean="0"/>
              <a:t>evel</a:t>
            </a:r>
            <a:endParaRPr lang="en-US" altLang="en-US" sz="2800" dirty="0" smtClean="0"/>
          </a:p>
        </p:txBody>
      </p:sp>
    </p:spTree>
    <p:extLst>
      <p:ext uri="{BB962C8B-B14F-4D97-AF65-F5344CB8AC3E}">
        <p14:creationId xmlns:p14="http://schemas.microsoft.com/office/powerpoint/2010/main" val="2361716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9080500" cy="669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Zástupný symbol pro zápatí 2"/>
          <p:cNvSpPr>
            <a:spLocks noGrp="1"/>
          </p:cNvSpPr>
          <p:nvPr>
            <p:ph type="ftr"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_</a:t>
            </a:r>
          </a:p>
        </p:txBody>
      </p:sp>
      <p:sp>
        <p:nvSpPr>
          <p:cNvPr id="6147" name="Zástupný symbol pro číslo snímku 3"/>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E4026A-DB74-4796-98A7-55F2CB0C7625}" type="slidenum">
              <a:rPr lang="en-US" altLang="en-US"/>
              <a:pPr/>
              <a:t>14</a:t>
            </a:fld>
            <a:endParaRPr lang="en-US" altLang="en-US"/>
          </a:p>
        </p:txBody>
      </p:sp>
      <p:sp>
        <p:nvSpPr>
          <p:cNvPr id="6149" name="Rectangle 3"/>
          <p:cNvSpPr>
            <a:spLocks noGrp="1" noChangeArrowheads="1"/>
          </p:cNvSpPr>
          <p:nvPr>
            <p:ph type="title" idx="4294967295"/>
          </p:nvPr>
        </p:nvSpPr>
        <p:spPr>
          <a:xfrm>
            <a:off x="6477000" y="228600"/>
            <a:ext cx="2514600" cy="1371600"/>
          </a:xfrm>
        </p:spPr>
        <p:txBody>
          <a:bodyPr/>
          <a:lstStyle/>
          <a:p>
            <a:pPr eaLnBrk="1" hangingPunct="1"/>
            <a:r>
              <a:rPr lang="cs-CZ" altLang="en-US" sz="3600" smtClean="0"/>
              <a:t>Numerics Preview</a:t>
            </a:r>
            <a:endParaRPr lang="en-US" altLang="en-US" sz="3600" smtClean="0"/>
          </a:p>
        </p:txBody>
      </p:sp>
    </p:spTree>
    <p:extLst>
      <p:ext uri="{BB962C8B-B14F-4D97-AF65-F5344CB8AC3E}">
        <p14:creationId xmlns:p14="http://schemas.microsoft.com/office/powerpoint/2010/main" val="2620636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zápatí 2"/>
          <p:cNvSpPr>
            <a:spLocks noGrp="1"/>
          </p:cNvSpPr>
          <p:nvPr>
            <p:ph type="ftr"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_</a:t>
            </a:r>
          </a:p>
        </p:txBody>
      </p:sp>
      <p:sp>
        <p:nvSpPr>
          <p:cNvPr id="8195" name="Zástupný symbol pro číslo snímku 3"/>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7668-4DD9-4F12-906F-9D01395A1AD8}" type="slidenum">
              <a:rPr lang="en-US" altLang="en-US"/>
              <a:pPr/>
              <a:t>15</a:t>
            </a:fld>
            <a:endParaRPr lang="en-US" altLang="en-US"/>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8343900" cy="65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Rectangle 3"/>
          <p:cNvSpPr>
            <a:spLocks noGrp="1" noChangeArrowheads="1"/>
          </p:cNvSpPr>
          <p:nvPr>
            <p:ph type="title" idx="4294967295"/>
          </p:nvPr>
        </p:nvSpPr>
        <p:spPr>
          <a:xfrm>
            <a:off x="6096000" y="838200"/>
            <a:ext cx="2895600" cy="1371600"/>
          </a:xfrm>
        </p:spPr>
        <p:txBody>
          <a:bodyPr/>
          <a:lstStyle/>
          <a:p>
            <a:pPr algn="l" eaLnBrk="1" hangingPunct="1"/>
            <a:r>
              <a:rPr lang="cs-CZ" altLang="en-US" sz="3600" smtClean="0"/>
              <a:t>Active displacement</a:t>
            </a:r>
            <a:endParaRPr lang="en-US" altLang="en-US" sz="3600" smtClean="0"/>
          </a:p>
        </p:txBody>
      </p:sp>
    </p:spTree>
    <p:extLst>
      <p:ext uri="{BB962C8B-B14F-4D97-AF65-F5344CB8AC3E}">
        <p14:creationId xmlns:p14="http://schemas.microsoft.com/office/powerpoint/2010/main" val="583821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zápatí 2"/>
          <p:cNvSpPr>
            <a:spLocks noGrp="1"/>
          </p:cNvSpPr>
          <p:nvPr>
            <p:ph type="ftr"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_</a:t>
            </a:r>
          </a:p>
        </p:txBody>
      </p:sp>
      <p:sp>
        <p:nvSpPr>
          <p:cNvPr id="7171" name="Zástupný symbol pro číslo snímku 3"/>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C2D56-1027-4C7F-978C-16FED8B70E26}" type="slidenum">
              <a:rPr lang="en-US" altLang="en-US"/>
              <a:pPr/>
              <a:t>16</a:t>
            </a:fld>
            <a:endParaRPr lang="en-US" altLang="en-US"/>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7848600" cy="635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Rectangle 3"/>
          <p:cNvSpPr>
            <a:spLocks noGrp="1" noChangeArrowheads="1"/>
          </p:cNvSpPr>
          <p:nvPr>
            <p:ph type="title" idx="4294967295"/>
          </p:nvPr>
        </p:nvSpPr>
        <p:spPr>
          <a:xfrm>
            <a:off x="6172200" y="838200"/>
            <a:ext cx="2971800" cy="1371600"/>
          </a:xfrm>
        </p:spPr>
        <p:txBody>
          <a:bodyPr/>
          <a:lstStyle/>
          <a:p>
            <a:pPr algn="l" eaLnBrk="1" hangingPunct="1"/>
            <a:r>
              <a:rPr lang="cs-CZ" altLang="en-US" sz="3600" smtClean="0"/>
              <a:t>Passive displacement</a:t>
            </a:r>
            <a:endParaRPr lang="en-US" altLang="en-US" sz="3600" smtClean="0"/>
          </a:p>
        </p:txBody>
      </p:sp>
    </p:spTree>
    <p:extLst>
      <p:ext uri="{BB962C8B-B14F-4D97-AF65-F5344CB8AC3E}">
        <p14:creationId xmlns:p14="http://schemas.microsoft.com/office/powerpoint/2010/main" val="2832093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9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12"/>
            <a:ext cx="9144000" cy="64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Rectangle 2"/>
          <p:cNvSpPr>
            <a:spLocks noGrp="1" noChangeArrowheads="1"/>
          </p:cNvSpPr>
          <p:nvPr>
            <p:ph type="title"/>
          </p:nvPr>
        </p:nvSpPr>
        <p:spPr>
          <a:xfrm>
            <a:off x="457200" y="-30162"/>
            <a:ext cx="8229600" cy="563562"/>
          </a:xfrm>
        </p:spPr>
        <p:txBody>
          <a:bodyPr>
            <a:normAutofit fontScale="90000"/>
          </a:bodyPr>
          <a:lstStyle/>
          <a:p>
            <a:pPr algn="l"/>
            <a:r>
              <a:rPr lang="en-US" altLang="en-US" dirty="0" smtClean="0">
                <a:solidFill>
                  <a:srgbClr val="008000"/>
                </a:solidFill>
              </a:rPr>
              <a:t>Active displacement</a:t>
            </a:r>
            <a:endParaRPr lang="cs-CZ" altLang="en-US" dirty="0" smtClean="0">
              <a:solidFill>
                <a:srgbClr val="008000"/>
              </a:solidFill>
            </a:endParaRPr>
          </a:p>
        </p:txBody>
      </p:sp>
      <p:sp>
        <p:nvSpPr>
          <p:cNvPr id="20483"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FFE4E1A-CCB9-41DB-B9F5-C5FC799D7802}" type="slidenum">
              <a:rPr lang="en-US" altLang="en-US" sz="1400"/>
              <a:pPr>
                <a:spcBef>
                  <a:spcPct val="0"/>
                </a:spcBef>
                <a:buFontTx/>
                <a:buNone/>
              </a:pPr>
              <a:t>17</a:t>
            </a:fld>
            <a:endParaRPr lang="en-US" altLang="en-US" sz="1400"/>
          </a:p>
        </p:txBody>
      </p:sp>
      <p:sp>
        <p:nvSpPr>
          <p:cNvPr id="20485" name="TextBox 8"/>
          <p:cNvSpPr txBox="1">
            <a:spLocks noChangeArrowheads="1"/>
          </p:cNvSpPr>
          <p:nvPr/>
        </p:nvSpPr>
        <p:spPr bwMode="auto">
          <a:xfrm>
            <a:off x="534988" y="6334125"/>
            <a:ext cx="629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cs-CZ" sz="2800" b="1" dirty="0">
                <a:solidFill>
                  <a:srgbClr val="00B050"/>
                </a:solidFill>
              </a:rPr>
              <a:t>Hi </a:t>
            </a:r>
            <a:r>
              <a:rPr lang="en-GB" altLang="cs-CZ" sz="2800" b="1" dirty="0" err="1">
                <a:solidFill>
                  <a:srgbClr val="00B050"/>
                </a:solidFill>
              </a:rPr>
              <a:t>Freq</a:t>
            </a:r>
            <a:r>
              <a:rPr lang="en-GB" altLang="cs-CZ" sz="2800" b="1" dirty="0">
                <a:solidFill>
                  <a:srgbClr val="00B050"/>
                </a:solidFill>
              </a:rPr>
              <a:t> - - - - Mid </a:t>
            </a:r>
            <a:r>
              <a:rPr lang="en-GB" altLang="cs-CZ" sz="2800" b="1" dirty="0" err="1">
                <a:solidFill>
                  <a:srgbClr val="00B050"/>
                </a:solidFill>
              </a:rPr>
              <a:t>Freq</a:t>
            </a:r>
            <a:r>
              <a:rPr lang="en-GB" altLang="cs-CZ" sz="2800" b="1" dirty="0">
                <a:solidFill>
                  <a:srgbClr val="00B050"/>
                </a:solidFill>
              </a:rPr>
              <a:t> - - - - Lo </a:t>
            </a:r>
            <a:r>
              <a:rPr lang="en-GB" altLang="cs-CZ" sz="2800" b="1" dirty="0" err="1">
                <a:solidFill>
                  <a:srgbClr val="00B050"/>
                </a:solidFill>
              </a:rPr>
              <a:t>Freq</a:t>
            </a:r>
            <a:r>
              <a:rPr lang="en-GB" altLang="cs-CZ" sz="2800" b="1" dirty="0" smtClean="0">
                <a:solidFill>
                  <a:srgbClr val="00B050"/>
                </a:solidFill>
              </a:rPr>
              <a:t>,</a:t>
            </a:r>
            <a:endParaRPr lang="cs-CZ" altLang="cs-CZ" sz="2800" dirty="0">
              <a:solidFill>
                <a:srgbClr val="00B050"/>
              </a:solidFill>
            </a:endParaRPr>
          </a:p>
        </p:txBody>
      </p:sp>
    </p:spTree>
    <p:extLst>
      <p:ext uri="{BB962C8B-B14F-4D97-AF65-F5344CB8AC3E}">
        <p14:creationId xmlns:p14="http://schemas.microsoft.com/office/powerpoint/2010/main" val="728984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893151B-DFBA-4B18-BEB7-1BC3DBFB276F}" type="slidenum">
              <a:rPr lang="en-US" altLang="en-US" sz="1400"/>
              <a:pPr>
                <a:spcBef>
                  <a:spcPct val="0"/>
                </a:spcBef>
                <a:buFontTx/>
                <a:buNone/>
              </a:pPr>
              <a:t>18</a:t>
            </a:fld>
            <a:endParaRPr lang="en-US" altLang="en-US" sz="1400"/>
          </a:p>
        </p:txBody>
      </p:sp>
      <p:pic>
        <p:nvPicPr>
          <p:cNvPr id="21507" name="Picture 9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3048000"/>
            <a:ext cx="9151938" cy="643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Box 8"/>
          <p:cNvSpPr txBox="1">
            <a:spLocks noChangeArrowheads="1"/>
          </p:cNvSpPr>
          <p:nvPr/>
        </p:nvSpPr>
        <p:spPr bwMode="auto">
          <a:xfrm>
            <a:off x="534988" y="3140075"/>
            <a:ext cx="6192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cs-CZ" sz="2800" b="1">
                <a:solidFill>
                  <a:srgbClr val="00B050"/>
                </a:solidFill>
              </a:rPr>
              <a:t>Hi Freq - - - - Mid Freq - - - - Lo Freq</a:t>
            </a:r>
            <a:endParaRPr lang="cs-CZ" altLang="cs-CZ" sz="2800" b="1">
              <a:solidFill>
                <a:srgbClr val="00B050"/>
              </a:solidFill>
            </a:endParaRPr>
          </a:p>
        </p:txBody>
      </p:sp>
      <p:sp>
        <p:nvSpPr>
          <p:cNvPr id="5" name="Rectangle 2"/>
          <p:cNvSpPr>
            <a:spLocks noGrp="1" noChangeArrowheads="1"/>
          </p:cNvSpPr>
          <p:nvPr>
            <p:ph type="title"/>
          </p:nvPr>
        </p:nvSpPr>
        <p:spPr>
          <a:xfrm>
            <a:off x="457200" y="-30162"/>
            <a:ext cx="8229600" cy="563562"/>
          </a:xfrm>
        </p:spPr>
        <p:txBody>
          <a:bodyPr>
            <a:normAutofit fontScale="90000"/>
          </a:bodyPr>
          <a:lstStyle/>
          <a:p>
            <a:pPr algn="l"/>
            <a:r>
              <a:rPr lang="en-US" altLang="en-US" dirty="0" smtClean="0">
                <a:solidFill>
                  <a:srgbClr val="008000"/>
                </a:solidFill>
              </a:rPr>
              <a:t>Active displacement</a:t>
            </a:r>
            <a:endParaRPr lang="cs-CZ" altLang="en-US" dirty="0" smtClean="0">
              <a:solidFill>
                <a:srgbClr val="008000"/>
              </a:solidFill>
            </a:endParaRPr>
          </a:p>
        </p:txBody>
      </p:sp>
    </p:spTree>
    <p:extLst>
      <p:ext uri="{BB962C8B-B14F-4D97-AF65-F5344CB8AC3E}">
        <p14:creationId xmlns:p14="http://schemas.microsoft.com/office/powerpoint/2010/main" val="3075007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3048000"/>
            <a:ext cx="9151938" cy="643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3712392" y="548496"/>
              <a:ext cx="3093480" cy="2012040"/>
            </p14:xfrm>
          </p:contentPart>
        </mc:Choice>
        <mc:Fallback xmlns="">
          <p:pic>
            <p:nvPicPr>
              <p:cNvPr id="8" name="Ink 7"/>
              <p:cNvPicPr/>
              <p:nvPr/>
            </p:nvPicPr>
            <p:blipFill>
              <a:blip r:embed="rId4"/>
              <a:stretch>
                <a:fillRect/>
              </a:stretch>
            </p:blipFill>
            <p:spPr>
              <a:xfrm>
                <a:off x="3688272" y="524376"/>
                <a:ext cx="3141720" cy="2060280"/>
              </a:xfrm>
              <a:prstGeom prst="rect">
                <a:avLst/>
              </a:prstGeom>
            </p:spPr>
          </p:pic>
        </mc:Fallback>
      </mc:AlternateContent>
      <p:sp>
        <p:nvSpPr>
          <p:cNvPr id="22532"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E80CE5C-92D8-41F0-9AD0-641CF097F7AE}" type="slidenum">
              <a:rPr lang="en-US" altLang="en-US" sz="1400"/>
              <a:pPr>
                <a:spcBef>
                  <a:spcPct val="0"/>
                </a:spcBef>
                <a:buFontTx/>
                <a:buNone/>
              </a:pPr>
              <a:t>19</a:t>
            </a:fld>
            <a:endParaRPr lang="en-US" altLang="en-US" sz="1400"/>
          </a:p>
        </p:txBody>
      </p: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694032" y="546696"/>
              <a:ext cx="2761920" cy="1739520"/>
            </p14:xfrm>
          </p:contentPart>
        </mc:Choice>
        <mc:Fallback xmlns="">
          <p:pic>
            <p:nvPicPr>
              <p:cNvPr id="3" name="Ink 2"/>
              <p:cNvPicPr/>
              <p:nvPr/>
            </p:nvPicPr>
            <p:blipFill>
              <a:blip r:embed="rId6"/>
              <a:stretch>
                <a:fillRect/>
              </a:stretch>
            </p:blipFill>
            <p:spPr>
              <a:xfrm>
                <a:off x="3682152" y="534816"/>
                <a:ext cx="2785680" cy="1763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4352472" y="530496"/>
              <a:ext cx="2436120" cy="2158200"/>
            </p14:xfrm>
          </p:contentPart>
        </mc:Choice>
        <mc:Fallback xmlns="">
          <p:pic>
            <p:nvPicPr>
              <p:cNvPr id="6" name="Ink 5"/>
              <p:cNvPicPr/>
              <p:nvPr/>
            </p:nvPicPr>
            <p:blipFill>
              <a:blip r:embed="rId8"/>
              <a:stretch>
                <a:fillRect/>
              </a:stretch>
            </p:blipFill>
            <p:spPr>
              <a:xfrm>
                <a:off x="4340592" y="518616"/>
                <a:ext cx="2459880" cy="2181960"/>
              </a:xfrm>
              <a:prstGeom prst="rect">
                <a:avLst/>
              </a:prstGeom>
            </p:spPr>
          </p:pic>
        </mc:Fallback>
      </mc:AlternateContent>
      <p:sp>
        <p:nvSpPr>
          <p:cNvPr id="22535" name="TextBox 8"/>
          <p:cNvSpPr txBox="1">
            <a:spLocks noChangeArrowheads="1"/>
          </p:cNvSpPr>
          <p:nvPr/>
        </p:nvSpPr>
        <p:spPr bwMode="auto">
          <a:xfrm>
            <a:off x="534988" y="3140075"/>
            <a:ext cx="827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cs-CZ" sz="2800" b="1">
                <a:solidFill>
                  <a:srgbClr val="00B050"/>
                </a:solidFill>
              </a:rPr>
              <a:t>Hi Freq - - - - Mid Freq - - - - Lo Freq, </a:t>
            </a:r>
            <a:r>
              <a:rPr lang="en-GB" altLang="cs-CZ" sz="2800">
                <a:solidFill>
                  <a:srgbClr val="00B050"/>
                </a:solidFill>
              </a:rPr>
              <a:t>plus phase</a:t>
            </a:r>
            <a:endParaRPr lang="cs-CZ" altLang="cs-CZ" sz="2800">
              <a:solidFill>
                <a:srgbClr val="00B050"/>
              </a:solidFill>
            </a:endParaRPr>
          </a:p>
        </p:txBody>
      </p:sp>
      <p:sp>
        <p:nvSpPr>
          <p:cNvPr id="22536" name="TextBox 9"/>
          <p:cNvSpPr txBox="1">
            <a:spLocks noChangeArrowheads="1"/>
          </p:cNvSpPr>
          <p:nvPr/>
        </p:nvSpPr>
        <p:spPr bwMode="auto">
          <a:xfrm>
            <a:off x="5570538" y="655638"/>
            <a:ext cx="44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cs-CZ" sz="3600" b="1">
                <a:solidFill>
                  <a:srgbClr val="92D050"/>
                </a:solidFill>
              </a:rPr>
              <a:t>2</a:t>
            </a:r>
            <a:endParaRPr lang="cs-CZ" altLang="cs-CZ" sz="3600" b="1">
              <a:solidFill>
                <a:srgbClr val="92D050"/>
              </a:solidFill>
            </a:endParaRPr>
          </a:p>
        </p:txBody>
      </p:sp>
      <p:sp>
        <p:nvSpPr>
          <p:cNvPr id="22537" name="TextBox 11"/>
          <p:cNvSpPr txBox="1">
            <a:spLocks noChangeArrowheads="1"/>
          </p:cNvSpPr>
          <p:nvPr/>
        </p:nvSpPr>
        <p:spPr bwMode="auto">
          <a:xfrm>
            <a:off x="5154613" y="1381125"/>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cs-CZ" sz="3600" b="1">
                <a:solidFill>
                  <a:srgbClr val="92D050"/>
                </a:solidFill>
              </a:rPr>
              <a:t>3</a:t>
            </a:r>
            <a:endParaRPr lang="cs-CZ" altLang="cs-CZ" sz="3600" b="1">
              <a:solidFill>
                <a:srgbClr val="92D050"/>
              </a:solidFill>
            </a:endParaRPr>
          </a:p>
        </p:txBody>
      </p:sp>
      <p:sp>
        <p:nvSpPr>
          <p:cNvPr id="22538" name="TextBox 12"/>
          <p:cNvSpPr txBox="1">
            <a:spLocks noChangeArrowheads="1"/>
          </p:cNvSpPr>
          <p:nvPr/>
        </p:nvSpPr>
        <p:spPr bwMode="auto">
          <a:xfrm>
            <a:off x="3897313" y="1914525"/>
            <a:ext cx="509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cs-CZ" sz="3600" b="1">
                <a:solidFill>
                  <a:srgbClr val="92D050"/>
                </a:solidFill>
              </a:rPr>
              <a:t>4</a:t>
            </a:r>
            <a:endParaRPr lang="cs-CZ" altLang="cs-CZ" sz="3600" b="1">
              <a:solidFill>
                <a:srgbClr val="92D050"/>
              </a:solidFill>
            </a:endParaRPr>
          </a:p>
        </p:txBody>
      </p:sp>
      <p:sp>
        <p:nvSpPr>
          <p:cNvPr id="22539" name="TextBox 13"/>
          <p:cNvSpPr txBox="1">
            <a:spLocks noChangeArrowheads="1"/>
          </p:cNvSpPr>
          <p:nvPr/>
        </p:nvSpPr>
        <p:spPr bwMode="auto">
          <a:xfrm>
            <a:off x="6029325" y="0"/>
            <a:ext cx="45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cs-CZ" sz="3600" b="1">
                <a:solidFill>
                  <a:srgbClr val="92D050"/>
                </a:solidFill>
              </a:rPr>
              <a:t>1</a:t>
            </a:r>
            <a:endParaRPr lang="cs-CZ" altLang="cs-CZ" sz="3600" b="1">
              <a:solidFill>
                <a:srgbClr val="92D050"/>
              </a:solidFill>
            </a:endParaRPr>
          </a:p>
        </p:txBody>
      </p:sp>
      <p:sp>
        <p:nvSpPr>
          <p:cNvPr id="22540" name="TextBox 1"/>
          <p:cNvSpPr txBox="1">
            <a:spLocks noChangeArrowheads="1"/>
          </p:cNvSpPr>
          <p:nvPr/>
        </p:nvSpPr>
        <p:spPr bwMode="auto">
          <a:xfrm>
            <a:off x="6324600" y="347663"/>
            <a:ext cx="320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a:solidFill>
                  <a:srgbClr val="00B050"/>
                </a:solidFill>
              </a:rPr>
              <a:t>X</a:t>
            </a:r>
            <a:endParaRPr lang="cs-CZ" altLang="en-US" sz="1600">
              <a:solidFill>
                <a:srgbClr val="00B050"/>
              </a:solidFill>
            </a:endParaRPr>
          </a:p>
        </p:txBody>
      </p:sp>
      <p:sp>
        <p:nvSpPr>
          <p:cNvPr id="22541" name="TextBox 12"/>
          <p:cNvSpPr txBox="1">
            <a:spLocks noChangeArrowheads="1"/>
          </p:cNvSpPr>
          <p:nvPr/>
        </p:nvSpPr>
        <p:spPr bwMode="auto">
          <a:xfrm>
            <a:off x="5908675" y="1206500"/>
            <a:ext cx="32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a:solidFill>
                  <a:srgbClr val="00B050"/>
                </a:solidFill>
              </a:rPr>
              <a:t>X</a:t>
            </a:r>
            <a:endParaRPr lang="cs-CZ" altLang="en-US" sz="1600">
              <a:solidFill>
                <a:srgbClr val="00B050"/>
              </a:solidFill>
            </a:endParaRPr>
          </a:p>
        </p:txBody>
      </p:sp>
      <p:sp>
        <p:nvSpPr>
          <p:cNvPr id="22542" name="TextBox 13"/>
          <p:cNvSpPr txBox="1">
            <a:spLocks noChangeArrowheads="1"/>
          </p:cNvSpPr>
          <p:nvPr/>
        </p:nvSpPr>
        <p:spPr bwMode="auto">
          <a:xfrm>
            <a:off x="5599113" y="1481138"/>
            <a:ext cx="320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a:solidFill>
                  <a:srgbClr val="00B050"/>
                </a:solidFill>
              </a:rPr>
              <a:t>X</a:t>
            </a:r>
            <a:endParaRPr lang="cs-CZ" altLang="en-US" sz="1600">
              <a:solidFill>
                <a:srgbClr val="00B050"/>
              </a:solidFill>
            </a:endParaRPr>
          </a:p>
        </p:txBody>
      </p:sp>
      <p:sp>
        <p:nvSpPr>
          <p:cNvPr id="22543" name="TextBox 14"/>
          <p:cNvSpPr txBox="1">
            <a:spLocks noChangeArrowheads="1"/>
          </p:cNvSpPr>
          <p:nvPr/>
        </p:nvSpPr>
        <p:spPr bwMode="auto">
          <a:xfrm>
            <a:off x="4545013" y="2073275"/>
            <a:ext cx="32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a:solidFill>
                  <a:srgbClr val="00B050"/>
                </a:solidFill>
              </a:rPr>
              <a:t>X</a:t>
            </a:r>
            <a:endParaRPr lang="cs-CZ" altLang="en-US" sz="1600">
              <a:solidFill>
                <a:srgbClr val="00B050"/>
              </a:solidFill>
            </a:endParaRPr>
          </a:p>
        </p:txBody>
      </p:sp>
      <p:sp>
        <p:nvSpPr>
          <p:cNvPr id="22544" name="TextBox 15"/>
          <p:cNvSpPr txBox="1">
            <a:spLocks noChangeArrowheads="1"/>
          </p:cNvSpPr>
          <p:nvPr/>
        </p:nvSpPr>
        <p:spPr bwMode="auto">
          <a:xfrm>
            <a:off x="5137150" y="1774825"/>
            <a:ext cx="320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a:solidFill>
                  <a:srgbClr val="00B050"/>
                </a:solidFill>
              </a:rPr>
              <a:t>X</a:t>
            </a:r>
            <a:endParaRPr lang="cs-CZ" altLang="en-US" sz="1600">
              <a:solidFill>
                <a:srgbClr val="00B050"/>
              </a:solidFill>
            </a:endParaRPr>
          </a:p>
        </p:txBody>
      </p:sp>
      <p:sp>
        <p:nvSpPr>
          <p:cNvPr id="22545" name="TextBox 17"/>
          <p:cNvSpPr txBox="1">
            <a:spLocks noChangeArrowheads="1"/>
          </p:cNvSpPr>
          <p:nvPr/>
        </p:nvSpPr>
        <p:spPr bwMode="auto">
          <a:xfrm>
            <a:off x="3668713" y="2390775"/>
            <a:ext cx="320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a:solidFill>
                  <a:srgbClr val="00B050"/>
                </a:solidFill>
              </a:rPr>
              <a:t>X</a:t>
            </a:r>
            <a:endParaRPr lang="cs-CZ" altLang="en-US" sz="1600">
              <a:solidFill>
                <a:srgbClr val="00B050"/>
              </a:solidFill>
            </a:endParaRPr>
          </a:p>
        </p:txBody>
      </p:sp>
      <p:sp>
        <p:nvSpPr>
          <p:cNvPr id="22546" name="TextBox 19"/>
          <p:cNvSpPr txBox="1">
            <a:spLocks noChangeArrowheads="1"/>
          </p:cNvSpPr>
          <p:nvPr/>
        </p:nvSpPr>
        <p:spPr bwMode="auto">
          <a:xfrm>
            <a:off x="6080125" y="873125"/>
            <a:ext cx="320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a:solidFill>
                  <a:srgbClr val="00B050"/>
                </a:solidFill>
              </a:rPr>
              <a:t>X</a:t>
            </a:r>
            <a:endParaRPr lang="cs-CZ" altLang="en-US" sz="1600">
              <a:solidFill>
                <a:srgbClr val="00B050"/>
              </a:solidFill>
            </a:endParaRPr>
          </a:p>
        </p:txBody>
      </p:sp>
      <p:sp>
        <p:nvSpPr>
          <p:cNvPr id="22547" name="TextBox 20"/>
          <p:cNvSpPr txBox="1">
            <a:spLocks noChangeArrowheads="1"/>
          </p:cNvSpPr>
          <p:nvPr/>
        </p:nvSpPr>
        <p:spPr bwMode="auto">
          <a:xfrm>
            <a:off x="6003925" y="2282825"/>
            <a:ext cx="320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600">
                <a:solidFill>
                  <a:srgbClr val="00B050"/>
                </a:solidFill>
              </a:rPr>
              <a:t>X</a:t>
            </a:r>
            <a:endParaRPr lang="cs-CZ" altLang="en-US" sz="1600">
              <a:solidFill>
                <a:srgbClr val="00B050"/>
              </a:solidFill>
            </a:endParaRPr>
          </a:p>
        </p:txBody>
      </p:sp>
      <p:sp>
        <p:nvSpPr>
          <p:cNvPr id="20" name="Rectangle 2"/>
          <p:cNvSpPr>
            <a:spLocks noGrp="1" noChangeArrowheads="1"/>
          </p:cNvSpPr>
          <p:nvPr>
            <p:ph type="title"/>
          </p:nvPr>
        </p:nvSpPr>
        <p:spPr>
          <a:xfrm>
            <a:off x="457200" y="-30162"/>
            <a:ext cx="8229600" cy="563562"/>
          </a:xfrm>
        </p:spPr>
        <p:txBody>
          <a:bodyPr>
            <a:normAutofit fontScale="90000"/>
          </a:bodyPr>
          <a:lstStyle/>
          <a:p>
            <a:pPr algn="l"/>
            <a:r>
              <a:rPr lang="en-US" altLang="en-US" dirty="0" smtClean="0">
                <a:solidFill>
                  <a:srgbClr val="008000"/>
                </a:solidFill>
              </a:rPr>
              <a:t>Active displacement</a:t>
            </a:r>
            <a:endParaRPr lang="cs-CZ" altLang="en-US" dirty="0" smtClean="0">
              <a:solidFill>
                <a:srgbClr val="008000"/>
              </a:solidFill>
            </a:endParaRPr>
          </a:p>
        </p:txBody>
      </p:sp>
    </p:spTree>
    <p:extLst>
      <p:ext uri="{BB962C8B-B14F-4D97-AF65-F5344CB8AC3E}">
        <p14:creationId xmlns:p14="http://schemas.microsoft.com/office/powerpoint/2010/main" val="3612268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6879FED-E054-44F7-B3B7-FB3B2191CC1C}" type="slidenum">
              <a:rPr lang="en-US" altLang="cs-CZ" sz="1400" smtClean="0"/>
              <a:pPr>
                <a:spcBef>
                  <a:spcPct val="0"/>
                </a:spcBef>
                <a:buFontTx/>
                <a:buNone/>
              </a:pPr>
              <a:t>2</a:t>
            </a:fld>
            <a:endParaRPr lang="en-US" altLang="cs-CZ" sz="1400" smtClean="0"/>
          </a:p>
        </p:txBody>
      </p:sp>
      <p:pic>
        <p:nvPicPr>
          <p:cNvPr id="6147" name="Picture 2" descr="The image “http://upload.wikimedia.org/wikipedia/commons/7/7c/HumanEar.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1000125"/>
            <a:ext cx="63817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p:cNvSpPr>
            <a:spLocks noGrp="1" noChangeArrowheads="1"/>
          </p:cNvSpPr>
          <p:nvPr>
            <p:ph type="title"/>
          </p:nvPr>
        </p:nvSpPr>
        <p:spPr/>
        <p:txBody>
          <a:bodyPr/>
          <a:lstStyle/>
          <a:p>
            <a:r>
              <a:rPr lang="en-GB" altLang="cs-CZ" dirty="0" smtClean="0">
                <a:solidFill>
                  <a:srgbClr val="FF0000"/>
                </a:solidFill>
              </a:rPr>
              <a:t>Outer</a:t>
            </a:r>
            <a:r>
              <a:rPr lang="cs-CZ" altLang="cs-CZ" dirty="0" smtClean="0">
                <a:solidFill>
                  <a:srgbClr val="FF0000"/>
                </a:solidFill>
              </a:rPr>
              <a:t>, </a:t>
            </a:r>
            <a:r>
              <a:rPr lang="en-GB" altLang="cs-CZ" dirty="0" smtClean="0">
                <a:solidFill>
                  <a:srgbClr val="FF0000"/>
                </a:solidFill>
              </a:rPr>
              <a:t>Middle</a:t>
            </a:r>
            <a:r>
              <a:rPr lang="cs-CZ" altLang="cs-CZ" dirty="0" smtClean="0">
                <a:solidFill>
                  <a:srgbClr val="FF0000"/>
                </a:solidFill>
              </a:rPr>
              <a:t> a</a:t>
            </a:r>
            <a:r>
              <a:rPr lang="en-GB" altLang="cs-CZ" dirty="0" err="1" smtClean="0">
                <a:solidFill>
                  <a:srgbClr val="FF0000"/>
                </a:solidFill>
              </a:rPr>
              <a:t>nd</a:t>
            </a:r>
            <a:r>
              <a:rPr lang="cs-CZ" altLang="cs-CZ" dirty="0" smtClean="0">
                <a:solidFill>
                  <a:srgbClr val="FF0000"/>
                </a:solidFill>
              </a:rPr>
              <a:t> </a:t>
            </a:r>
            <a:r>
              <a:rPr lang="en-GB" altLang="cs-CZ" dirty="0" smtClean="0">
                <a:solidFill>
                  <a:srgbClr val="FF0000"/>
                </a:solidFill>
              </a:rPr>
              <a:t>Inner Ear</a:t>
            </a:r>
            <a:endParaRPr lang="en-US" altLang="cs-CZ" dirty="0" smtClean="0">
              <a:solidFill>
                <a:srgbClr val="FF0000"/>
              </a:solidFill>
            </a:endParaRPr>
          </a:p>
        </p:txBody>
      </p:sp>
      <p:sp>
        <p:nvSpPr>
          <p:cNvPr id="6149" name="Rectangle 4"/>
          <p:cNvSpPr>
            <a:spLocks noChangeArrowheads="1"/>
          </p:cNvSpPr>
          <p:nvPr/>
        </p:nvSpPr>
        <p:spPr bwMode="auto">
          <a:xfrm>
            <a:off x="0" y="54864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cs-CZ" sz="4400" dirty="0" smtClean="0">
                <a:latin typeface="+mj-lt"/>
              </a:rPr>
              <a:t>Acoustic </a:t>
            </a:r>
            <a:r>
              <a:rPr lang="cs-CZ" altLang="cs-CZ" sz="4400" dirty="0" smtClean="0">
                <a:latin typeface="+mj-lt"/>
              </a:rPr>
              <a:t>sign</a:t>
            </a:r>
            <a:r>
              <a:rPr lang="en-GB" altLang="cs-CZ" sz="4400" dirty="0" smtClean="0">
                <a:latin typeface="+mj-lt"/>
              </a:rPr>
              <a:t>a</a:t>
            </a:r>
            <a:r>
              <a:rPr lang="cs-CZ" altLang="cs-CZ" sz="4400" dirty="0" smtClean="0">
                <a:latin typeface="+mj-lt"/>
              </a:rPr>
              <a:t>l </a:t>
            </a:r>
            <a:r>
              <a:rPr lang="en-GB" altLang="cs-CZ" sz="4400" dirty="0" smtClean="0">
                <a:latin typeface="+mj-lt"/>
              </a:rPr>
              <a:t>is encoded into</a:t>
            </a:r>
          </a:p>
          <a:p>
            <a:pPr algn="ctr">
              <a:spcBef>
                <a:spcPct val="0"/>
              </a:spcBef>
              <a:buFontTx/>
              <a:buNone/>
            </a:pPr>
            <a:r>
              <a:rPr lang="en-GB" altLang="cs-CZ" sz="4400" dirty="0" smtClean="0">
                <a:latin typeface="+mj-lt"/>
              </a:rPr>
              <a:t>action potentials by inner ear</a:t>
            </a:r>
            <a:r>
              <a:rPr lang="cs-CZ" altLang="cs-CZ" sz="4400" dirty="0" smtClean="0">
                <a:latin typeface="+mj-lt"/>
              </a:rPr>
              <a:t>. </a:t>
            </a:r>
            <a:endParaRPr lang="en-US" altLang="cs-CZ" sz="4400" dirty="0">
              <a:latin typeface="+mj-lt"/>
            </a:endParaRPr>
          </a:p>
        </p:txBody>
      </p:sp>
    </p:spTree>
    <p:extLst>
      <p:ext uri="{BB962C8B-B14F-4D97-AF65-F5344CB8AC3E}">
        <p14:creationId xmlns:p14="http://schemas.microsoft.com/office/powerpoint/2010/main" val="2558734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5410200"/>
            <a:ext cx="8805863" cy="1073150"/>
          </a:xfrm>
        </p:spPr>
        <p:txBody>
          <a:bodyPr/>
          <a:lstStyle/>
          <a:p>
            <a:r>
              <a:rPr lang="en-US" altLang="cs-CZ" sz="2800" smtClean="0"/>
              <a:t>[</a:t>
            </a:r>
            <a:r>
              <a:rPr lang="cs-CZ" altLang="cs-CZ" sz="2800" smtClean="0"/>
              <a:t>Bekesy</a:t>
            </a:r>
            <a:r>
              <a:rPr lang="en-GB" altLang="cs-CZ" sz="2800" smtClean="0"/>
              <a:t> 19</a:t>
            </a:r>
            <a:r>
              <a:rPr lang="cs-CZ" altLang="cs-CZ" sz="2800" smtClean="0"/>
              <a:t>60</a:t>
            </a:r>
            <a:r>
              <a:rPr lang="en-GB" altLang="cs-CZ" sz="2800" smtClean="0"/>
              <a:t>, Ehret 1975, …]</a:t>
            </a:r>
            <a:br>
              <a:rPr lang="en-GB" altLang="cs-CZ" sz="2800" smtClean="0"/>
            </a:br>
            <a:r>
              <a:rPr lang="en-GB" altLang="cs-CZ" sz="2800" smtClean="0"/>
              <a:t>and other sources</a:t>
            </a:r>
            <a:endParaRPr lang="cs-CZ" altLang="en-US" sz="2800" smtClean="0">
              <a:solidFill>
                <a:srgbClr val="008000"/>
              </a:solidFill>
            </a:endParaRPr>
          </a:p>
        </p:txBody>
      </p:sp>
      <p:sp>
        <p:nvSpPr>
          <p:cNvPr id="27651"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F110F8-0185-47B8-993F-6F78D9EC496C}" type="slidenum">
              <a:rPr lang="en-US" altLang="en-US" sz="1400"/>
              <a:pPr>
                <a:spcBef>
                  <a:spcPct val="0"/>
                </a:spcBef>
                <a:buFontTx/>
                <a:buNone/>
              </a:pPr>
              <a:t>20</a:t>
            </a:fld>
            <a:endParaRPr lang="en-US" altLang="en-US" sz="1400"/>
          </a:p>
        </p:txBody>
      </p:sp>
      <p:graphicFrame>
        <p:nvGraphicFramePr>
          <p:cNvPr id="2" name="Table 1"/>
          <p:cNvGraphicFramePr>
            <a:graphicFrameLocks noGrp="1"/>
          </p:cNvGraphicFramePr>
          <p:nvPr/>
        </p:nvGraphicFramePr>
        <p:xfrm>
          <a:off x="838200" y="1447800"/>
          <a:ext cx="7848600" cy="3999073"/>
        </p:xfrm>
        <a:graphic>
          <a:graphicData uri="http://schemas.openxmlformats.org/drawingml/2006/table">
            <a:tbl>
              <a:tblPr>
                <a:tableStyleId>{5C22544A-7EE6-4342-B048-85BDC9FD1C3A}</a:tableStyleId>
              </a:tblPr>
              <a:tblGrid>
                <a:gridCol w="156972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1569720">
                  <a:extLst>
                    <a:ext uri="{9D8B030D-6E8A-4147-A177-3AD203B41FA5}">
                      <a16:colId xmlns:a16="http://schemas.microsoft.com/office/drawing/2014/main" val="20002"/>
                    </a:ext>
                  </a:extLst>
                </a:gridCol>
                <a:gridCol w="1569720">
                  <a:extLst>
                    <a:ext uri="{9D8B030D-6E8A-4147-A177-3AD203B41FA5}">
                      <a16:colId xmlns:a16="http://schemas.microsoft.com/office/drawing/2014/main" val="20003"/>
                    </a:ext>
                  </a:extLst>
                </a:gridCol>
                <a:gridCol w="1569720">
                  <a:extLst>
                    <a:ext uri="{9D8B030D-6E8A-4147-A177-3AD203B41FA5}">
                      <a16:colId xmlns:a16="http://schemas.microsoft.com/office/drawing/2014/main" val="20004"/>
                    </a:ext>
                  </a:extLst>
                </a:gridCol>
              </a:tblGrid>
              <a:tr h="1173891">
                <a:tc>
                  <a:txBody>
                    <a:bodyPr/>
                    <a:lstStyle/>
                    <a:p>
                      <a:pPr>
                        <a:lnSpc>
                          <a:spcPct val="107000"/>
                        </a:lnSpc>
                        <a:spcAft>
                          <a:spcPts val="0"/>
                        </a:spcAft>
                      </a:pPr>
                      <a:r>
                        <a:rPr lang="cs-CZ" sz="2400" dirty="0">
                          <a:effectLst/>
                        </a:rPr>
                        <a:t>Animal, its </a:t>
                      </a:r>
                      <a:r>
                        <a:rPr lang="en-GB" sz="2400" dirty="0" smtClean="0">
                          <a:effectLst/>
                        </a:rPr>
                        <a:t> _</a:t>
                      </a:r>
                      <a:r>
                        <a:rPr lang="cs-CZ" sz="2400" dirty="0" smtClean="0">
                          <a:effectLst/>
                        </a:rPr>
                        <a:t>head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width </a:t>
                      </a:r>
                      <a:r>
                        <a:rPr lang="cs-CZ" sz="2400" dirty="0" smtClean="0">
                          <a:effectLst/>
                        </a:rPr>
                        <a:t>W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ITD </a:t>
                      </a:r>
                      <a:r>
                        <a:rPr lang="en-GB" sz="2400" dirty="0" smtClean="0">
                          <a:effectLst/>
                        </a:rPr>
                        <a:t>maximum </a:t>
                      </a:r>
                      <a:r>
                        <a:rPr lang="cs-CZ" sz="2400" dirty="0" smtClean="0">
                          <a:effectLst/>
                        </a:rPr>
                        <a:t>latency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cochlear latency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and BM length L.</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843389">
                <a:tc>
                  <a:txBody>
                    <a:bodyPr/>
                    <a:lstStyle/>
                    <a:p>
                      <a:pPr>
                        <a:lnSpc>
                          <a:spcPct val="107000"/>
                        </a:lnSpc>
                        <a:spcAft>
                          <a:spcPts val="0"/>
                        </a:spcAft>
                      </a:pPr>
                      <a:r>
                        <a:rPr lang="en-GB" sz="2400" dirty="0" smtClean="0">
                          <a:effectLst/>
                        </a:rPr>
                        <a:t> </a:t>
                      </a:r>
                      <a:r>
                        <a:rPr lang="cs-CZ" sz="2400" dirty="0" smtClean="0">
                          <a:effectLst/>
                        </a:rPr>
                        <a:t>human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smtClean="0">
                          <a:effectLst/>
                        </a:rPr>
                        <a:t>16</a:t>
                      </a:r>
                      <a:r>
                        <a:rPr lang="en-GB" sz="2400" dirty="0" smtClean="0">
                          <a:effectLst/>
                        </a:rPr>
                        <a:t>0</a:t>
                      </a:r>
                      <a:r>
                        <a:rPr lang="cs-CZ" sz="2400" dirty="0">
                          <a:effectLst/>
                        </a:rPr>
                        <a:t> </a:t>
                      </a:r>
                      <a:r>
                        <a:rPr lang="cs-CZ" sz="2400" dirty="0" smtClean="0">
                          <a:effectLst/>
                        </a:rPr>
                        <a:t>m</a:t>
                      </a:r>
                      <a:r>
                        <a:rPr lang="en-GB" sz="2400" dirty="0" smtClean="0">
                          <a:effectLst/>
                        </a:rPr>
                        <a:t>m</a:t>
                      </a:r>
                      <a:r>
                        <a:rPr lang="cs-CZ" sz="2400" dirty="0" smtClean="0">
                          <a:effectLst/>
                        </a:rPr>
                        <a:t>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470 </a:t>
                      </a:r>
                      <a:r>
                        <a:rPr lang="en-GB" sz="2400" dirty="0" smtClean="0">
                          <a:effectLst/>
                        </a:rPr>
                        <a:t>u</a:t>
                      </a:r>
                      <a:r>
                        <a:rPr lang="cs-CZ" sz="2400" dirty="0" smtClean="0">
                          <a:effectLst/>
                        </a:rPr>
                        <a:t>s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640 </a:t>
                      </a:r>
                      <a:r>
                        <a:rPr lang="en-GB" sz="2400" dirty="0" smtClean="0">
                          <a:effectLst/>
                        </a:rPr>
                        <a:t>u</a:t>
                      </a:r>
                      <a:r>
                        <a:rPr lang="cs-CZ" sz="2400" dirty="0" smtClean="0">
                          <a:effectLst/>
                        </a:rPr>
                        <a:t>s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35 mm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648761">
                <a:tc>
                  <a:txBody>
                    <a:bodyPr/>
                    <a:lstStyle/>
                    <a:p>
                      <a:pPr>
                        <a:lnSpc>
                          <a:spcPct val="107000"/>
                        </a:lnSpc>
                        <a:spcAft>
                          <a:spcPts val="0"/>
                        </a:spcAft>
                      </a:pPr>
                      <a:r>
                        <a:rPr lang="en-GB" sz="2400" dirty="0" smtClean="0">
                          <a:effectLst/>
                        </a:rPr>
                        <a:t> </a:t>
                      </a:r>
                      <a:r>
                        <a:rPr lang="cs-CZ" sz="2400" dirty="0" smtClean="0">
                          <a:effectLst/>
                        </a:rPr>
                        <a:t>cat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smtClean="0">
                          <a:effectLst/>
                        </a:rPr>
                        <a:t>8</a:t>
                      </a:r>
                      <a:r>
                        <a:rPr lang="en-GB" sz="2400" dirty="0" smtClean="0">
                          <a:effectLst/>
                        </a:rPr>
                        <a:t>0</a:t>
                      </a:r>
                      <a:r>
                        <a:rPr lang="cs-CZ" sz="2400" dirty="0">
                          <a:effectLst/>
                        </a:rPr>
                        <a:t> </a:t>
                      </a:r>
                      <a:r>
                        <a:rPr lang="cs-CZ" sz="2400" dirty="0" smtClean="0">
                          <a:effectLst/>
                        </a:rPr>
                        <a:t>m</a:t>
                      </a:r>
                      <a:r>
                        <a:rPr lang="en-GB" sz="2400" dirty="0" smtClean="0">
                          <a:effectLst/>
                        </a:rPr>
                        <a:t>m</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235 </a:t>
                      </a:r>
                      <a:r>
                        <a:rPr lang="en-GB" sz="2400" dirty="0" smtClean="0">
                          <a:effectLst/>
                        </a:rPr>
                        <a:t>u</a:t>
                      </a:r>
                      <a:r>
                        <a:rPr lang="cs-CZ" sz="2400" dirty="0" smtClean="0">
                          <a:effectLst/>
                        </a:rPr>
                        <a:t>s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400 </a:t>
                      </a:r>
                      <a:r>
                        <a:rPr lang="en-GB" sz="2400" dirty="0" smtClean="0">
                          <a:effectLst/>
                        </a:rPr>
                        <a:t>u</a:t>
                      </a:r>
                      <a:r>
                        <a:rPr lang="cs-CZ" sz="2400" dirty="0" smtClean="0">
                          <a:effectLst/>
                        </a:rPr>
                        <a:t>s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22 </a:t>
                      </a:r>
                      <a:r>
                        <a:rPr lang="cs-CZ" sz="2400" dirty="0" smtClean="0">
                          <a:effectLst/>
                        </a:rPr>
                        <a:t>mm</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1332871">
                <a:tc>
                  <a:txBody>
                    <a:bodyPr/>
                    <a:lstStyle/>
                    <a:p>
                      <a:pPr>
                        <a:lnSpc>
                          <a:spcPct val="107000"/>
                        </a:lnSpc>
                        <a:spcAft>
                          <a:spcPts val="0"/>
                        </a:spcAft>
                      </a:pPr>
                      <a:r>
                        <a:rPr lang="en-GB" sz="2400" dirty="0" smtClean="0">
                          <a:effectLst/>
                        </a:rPr>
                        <a:t> </a:t>
                      </a:r>
                      <a:r>
                        <a:rPr lang="cs-CZ" sz="2400" dirty="0" smtClean="0">
                          <a:effectLst/>
                        </a:rPr>
                        <a:t>mouse/</a:t>
                      </a:r>
                      <a:endParaRPr lang="en-GB" sz="2400" dirty="0" smtClean="0">
                        <a:effectLst/>
                      </a:endParaRPr>
                    </a:p>
                    <a:p>
                      <a:pPr>
                        <a:lnSpc>
                          <a:spcPct val="107000"/>
                        </a:lnSpc>
                        <a:spcAft>
                          <a:spcPts val="0"/>
                        </a:spcAft>
                      </a:pPr>
                      <a:r>
                        <a:rPr lang="cs-CZ" sz="2400" dirty="0" smtClean="0">
                          <a:effectLst/>
                        </a:rPr>
                        <a:t>or</a:t>
                      </a:r>
                      <a:r>
                        <a:rPr lang="en-GB" sz="2400" dirty="0" smtClean="0">
                          <a:effectLst/>
                        </a:rPr>
                        <a:t> </a:t>
                      </a:r>
                      <a:r>
                        <a:rPr lang="cs-CZ" sz="2400" dirty="0" smtClean="0">
                          <a:effectLst/>
                        </a:rPr>
                        <a:t>gerbil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smtClean="0">
                          <a:effectLst/>
                        </a:rPr>
                        <a:t>3</a:t>
                      </a:r>
                      <a:r>
                        <a:rPr lang="en-GB" sz="2400" dirty="0" smtClean="0">
                          <a:effectLst/>
                        </a:rPr>
                        <a:t>0</a:t>
                      </a:r>
                      <a:r>
                        <a:rPr lang="cs-CZ" sz="2400" dirty="0">
                          <a:effectLst/>
                        </a:rPr>
                        <a:t> </a:t>
                      </a:r>
                      <a:r>
                        <a:rPr lang="cs-CZ" sz="2400" dirty="0" smtClean="0">
                          <a:effectLst/>
                        </a:rPr>
                        <a:t>m</a:t>
                      </a:r>
                      <a:r>
                        <a:rPr lang="en-GB" sz="2400" dirty="0" smtClean="0">
                          <a:effectLst/>
                        </a:rPr>
                        <a:t>m</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90 </a:t>
                      </a:r>
                      <a:r>
                        <a:rPr lang="en-GB" sz="2400" dirty="0" smtClean="0">
                          <a:effectLst/>
                        </a:rPr>
                        <a:t>u</a:t>
                      </a:r>
                      <a:r>
                        <a:rPr lang="cs-CZ" sz="2400" dirty="0" smtClean="0">
                          <a:effectLst/>
                        </a:rPr>
                        <a:t>s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128 </a:t>
                      </a:r>
                      <a:r>
                        <a:rPr lang="en-GB" sz="2400" dirty="0" smtClean="0">
                          <a:effectLst/>
                        </a:rPr>
                        <a:t>u</a:t>
                      </a:r>
                      <a:r>
                        <a:rPr lang="cs-CZ" sz="2400" dirty="0" smtClean="0">
                          <a:effectLst/>
                        </a:rPr>
                        <a:t>s </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07000"/>
                        </a:lnSpc>
                        <a:spcAft>
                          <a:spcPts val="0"/>
                        </a:spcAft>
                      </a:pPr>
                      <a:r>
                        <a:rPr lang="cs-CZ" sz="2400" dirty="0">
                          <a:effectLst/>
                        </a:rPr>
                        <a:t>7 </a:t>
                      </a:r>
                      <a:r>
                        <a:rPr lang="cs-CZ" sz="2400" dirty="0" smtClean="0">
                          <a:effectLst/>
                        </a:rPr>
                        <a:t>mm</a:t>
                      </a:r>
                      <a:endParaRPr lang="cs-CZ" sz="2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bl>
          </a:graphicData>
        </a:graphic>
      </p:graphicFrame>
      <p:sp>
        <p:nvSpPr>
          <p:cNvPr id="27684" name="Rectangle 2"/>
          <p:cNvSpPr txBox="1">
            <a:spLocks noChangeArrowheads="1"/>
          </p:cNvSpPr>
          <p:nvPr/>
        </p:nvSpPr>
        <p:spPr bwMode="auto">
          <a:xfrm>
            <a:off x="609600" y="3810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rgbClr val="008000"/>
                </a:solidFill>
              </a:rPr>
              <a:t>Head size, cochlear size, cochlear latency, maximum latency of ITD  </a:t>
            </a:r>
            <a:endParaRPr lang="cs-CZ" altLang="en-US">
              <a:solidFill>
                <a:srgbClr val="008000"/>
              </a:solidFill>
            </a:endParaRPr>
          </a:p>
        </p:txBody>
      </p:sp>
    </p:spTree>
    <p:extLst>
      <p:ext uri="{BB962C8B-B14F-4D97-AF65-F5344CB8AC3E}">
        <p14:creationId xmlns:p14="http://schemas.microsoft.com/office/powerpoint/2010/main" val="4267521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zápatí 2"/>
          <p:cNvSpPr>
            <a:spLocks noGrp="1"/>
          </p:cNvSpPr>
          <p:nvPr>
            <p:ph type="ftr"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_</a:t>
            </a:r>
          </a:p>
        </p:txBody>
      </p:sp>
      <p:sp>
        <p:nvSpPr>
          <p:cNvPr id="9219" name="Zástupný symbol pro číslo snímku 3"/>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7CADD8-1FB5-4F0C-A93C-D2837F531879}" type="slidenum">
              <a:rPr lang="en-US" altLang="en-US"/>
              <a:pPr/>
              <a:t>21</a:t>
            </a:fld>
            <a:endParaRPr lang="en-US" altLang="en-US"/>
          </a:p>
        </p:txBody>
      </p:sp>
      <p:sp>
        <p:nvSpPr>
          <p:cNvPr id="9220" name="Rectangle 2"/>
          <p:cNvSpPr>
            <a:spLocks noGrp="1" noChangeArrowheads="1"/>
          </p:cNvSpPr>
          <p:nvPr>
            <p:ph type="title" idx="4294967295"/>
          </p:nvPr>
        </p:nvSpPr>
        <p:spPr>
          <a:xfrm>
            <a:off x="0" y="609600"/>
            <a:ext cx="9144000" cy="1143000"/>
          </a:xfrm>
        </p:spPr>
        <p:txBody>
          <a:bodyPr>
            <a:normAutofit/>
          </a:bodyPr>
          <a:lstStyle/>
          <a:p>
            <a:pPr eaLnBrk="1" hangingPunct="1"/>
            <a:r>
              <a:rPr lang="en-GB" altLang="en-US" sz="4000" b="1" dirty="0" smtClean="0">
                <a:solidFill>
                  <a:srgbClr val="009900"/>
                </a:solidFill>
              </a:rPr>
              <a:t>Measurements in different mammals</a:t>
            </a:r>
            <a:endParaRPr lang="en-US" altLang="en-US" sz="4000" b="1" dirty="0" smtClean="0">
              <a:solidFill>
                <a:srgbClr val="009900"/>
              </a:solidFill>
            </a:endParaRP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891540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733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8229600" cy="990600"/>
          </a:xfrm>
        </p:spPr>
        <p:txBody>
          <a:bodyPr/>
          <a:lstStyle/>
          <a:p>
            <a:r>
              <a:rPr lang="en-US" altLang="en-US" sz="3200" smtClean="0">
                <a:solidFill>
                  <a:srgbClr val="008000"/>
                </a:solidFill>
              </a:rPr>
              <a:t>Cochlear phase in response to sine input</a:t>
            </a:r>
            <a:endParaRPr lang="cs-CZ" altLang="en-US" sz="3200" smtClean="0">
              <a:solidFill>
                <a:srgbClr val="008000"/>
              </a:solidFill>
            </a:endParaRPr>
          </a:p>
        </p:txBody>
      </p:sp>
      <p:sp>
        <p:nvSpPr>
          <p:cNvPr id="28675"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6946F4-4731-4E15-8A15-681C5D0B5732}" type="slidenum">
              <a:rPr lang="en-US" altLang="en-US" sz="1400"/>
              <a:pPr>
                <a:spcBef>
                  <a:spcPct val="0"/>
                </a:spcBef>
                <a:buFontTx/>
                <a:buNone/>
              </a:pPr>
              <a:t>22</a:t>
            </a:fld>
            <a:endParaRPr lang="en-US" altLang="en-US" sz="1400"/>
          </a:p>
        </p:txBody>
      </p:sp>
      <p:pic>
        <p:nvPicPr>
          <p:cNvPr id="286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4660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2"/>
          <p:cNvSpPr txBox="1">
            <a:spLocks noChangeArrowheads="1"/>
          </p:cNvSpPr>
          <p:nvPr/>
        </p:nvSpPr>
        <p:spPr bwMode="auto">
          <a:xfrm>
            <a:off x="7938" y="5902325"/>
            <a:ext cx="8805862"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solidFill>
                  <a:schemeClr val="tx2"/>
                </a:solidFill>
              </a:rPr>
              <a:t>Simplified cochlear model by Duke, Julicher, Vilfan, and others</a:t>
            </a:r>
            <a:endParaRPr lang="cs-CZ" altLang="en-US" sz="2000">
              <a:solidFill>
                <a:srgbClr val="008000"/>
              </a:solidFill>
            </a:endParaRPr>
          </a:p>
        </p:txBody>
      </p:sp>
    </p:spTree>
    <p:extLst>
      <p:ext uri="{BB962C8B-B14F-4D97-AF65-F5344CB8AC3E}">
        <p14:creationId xmlns:p14="http://schemas.microsoft.com/office/powerpoint/2010/main" val="2559215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563563"/>
          </a:xfrm>
        </p:spPr>
        <p:txBody>
          <a:bodyPr>
            <a:normAutofit fontScale="90000"/>
          </a:bodyPr>
          <a:lstStyle/>
          <a:p>
            <a:r>
              <a:rPr lang="en-US" altLang="en-US" smtClean="0">
                <a:solidFill>
                  <a:srgbClr val="008000"/>
                </a:solidFill>
              </a:rPr>
              <a:t>Discussion</a:t>
            </a:r>
            <a:endParaRPr lang="cs-CZ" altLang="en-US" smtClean="0">
              <a:solidFill>
                <a:srgbClr val="008000"/>
              </a:solidFill>
            </a:endParaRPr>
          </a:p>
        </p:txBody>
      </p:sp>
      <p:sp>
        <p:nvSpPr>
          <p:cNvPr id="29699"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DC0E0C-4E1B-4CA2-8975-2CCA6673ACAA}" type="slidenum">
              <a:rPr lang="en-US" altLang="en-US" sz="1400"/>
              <a:pPr>
                <a:spcBef>
                  <a:spcPct val="0"/>
                </a:spcBef>
                <a:buFontTx/>
                <a:buNone/>
              </a:pPr>
              <a:t>23</a:t>
            </a:fld>
            <a:endParaRPr lang="en-US" altLang="en-US" sz="1400"/>
          </a:p>
        </p:txBody>
      </p:sp>
      <p:sp>
        <p:nvSpPr>
          <p:cNvPr id="29700" name="Rectangle 1027"/>
          <p:cNvSpPr txBox="1">
            <a:spLocks noChangeArrowheads="1"/>
          </p:cNvSpPr>
          <p:nvPr/>
        </p:nvSpPr>
        <p:spPr bwMode="auto">
          <a:xfrm>
            <a:off x="1066800" y="990600"/>
            <a:ext cx="7239000" cy="5181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cs-CZ" sz="2400" dirty="0"/>
              <a:t>What models to use to get </a:t>
            </a:r>
            <a:r>
              <a:rPr lang="en-US" altLang="cs-CZ" sz="2400" u="sng" dirty="0"/>
              <a:t>understanding</a:t>
            </a:r>
            <a:r>
              <a:rPr lang="en-US" altLang="cs-CZ" sz="2400" dirty="0"/>
              <a:t> from </a:t>
            </a:r>
            <a:r>
              <a:rPr lang="en-US" altLang="cs-CZ" sz="2400" u="sng" dirty="0"/>
              <a:t>description</a:t>
            </a:r>
            <a:r>
              <a:rPr lang="en-US" altLang="cs-CZ" sz="2400" dirty="0"/>
              <a:t>?</a:t>
            </a:r>
          </a:p>
          <a:p>
            <a:pPr>
              <a:lnSpc>
                <a:spcPct val="90000"/>
              </a:lnSpc>
              <a:buFontTx/>
              <a:buNone/>
            </a:pPr>
            <a:endParaRPr lang="en-US" altLang="cs-CZ" sz="2400" dirty="0"/>
          </a:p>
          <a:p>
            <a:pPr>
              <a:lnSpc>
                <a:spcPct val="90000"/>
              </a:lnSpc>
              <a:buFontTx/>
              <a:buNone/>
            </a:pPr>
            <a:r>
              <a:rPr lang="en-US" altLang="cs-CZ" sz="2400" dirty="0"/>
              <a:t>1 Detailed models with many parameters and latest cutting edge programs and technology?</a:t>
            </a:r>
          </a:p>
          <a:p>
            <a:pPr>
              <a:lnSpc>
                <a:spcPct val="90000"/>
              </a:lnSpc>
              <a:buFontTx/>
              <a:buNone/>
            </a:pPr>
            <a:endParaRPr lang="en-US" altLang="cs-CZ" sz="2400" dirty="0"/>
          </a:p>
          <a:p>
            <a:pPr>
              <a:lnSpc>
                <a:spcPct val="90000"/>
              </a:lnSpc>
              <a:buFontTx/>
              <a:buNone/>
            </a:pPr>
            <a:r>
              <a:rPr lang="en-US" altLang="cs-CZ" sz="2400" dirty="0"/>
              <a:t>or</a:t>
            </a:r>
          </a:p>
          <a:p>
            <a:pPr>
              <a:lnSpc>
                <a:spcPct val="90000"/>
              </a:lnSpc>
              <a:buFontTx/>
              <a:buNone/>
            </a:pPr>
            <a:endParaRPr lang="en-US" altLang="cs-CZ" sz="2400" dirty="0"/>
          </a:p>
          <a:p>
            <a:pPr>
              <a:lnSpc>
                <a:spcPct val="90000"/>
              </a:lnSpc>
              <a:buFontTx/>
              <a:buNone/>
            </a:pPr>
            <a:r>
              <a:rPr lang="en-US" altLang="cs-CZ" sz="2400" dirty="0"/>
              <a:t>2 Simplified, conceptual models with few parameters?</a:t>
            </a:r>
          </a:p>
          <a:p>
            <a:pPr>
              <a:lnSpc>
                <a:spcPct val="90000"/>
              </a:lnSpc>
              <a:buFontTx/>
              <a:buNone/>
            </a:pPr>
            <a:endParaRPr lang="en-US" altLang="cs-CZ" sz="2400" dirty="0"/>
          </a:p>
          <a:p>
            <a:pPr>
              <a:lnSpc>
                <a:spcPct val="90000"/>
              </a:lnSpc>
              <a:buFontTx/>
              <a:buNone/>
            </a:pPr>
            <a:r>
              <a:rPr lang="en-US" altLang="cs-CZ" sz="2400" dirty="0" smtClean="0"/>
              <a:t>Ideally, </a:t>
            </a:r>
            <a:r>
              <a:rPr lang="en-US" altLang="cs-CZ" sz="2400" dirty="0"/>
              <a:t>model insight should be afterwards validated by experiment, psychophysical, or other</a:t>
            </a:r>
            <a:endParaRPr lang="cs-CZ" altLang="cs-CZ" sz="2400" dirty="0"/>
          </a:p>
        </p:txBody>
      </p:sp>
    </p:spTree>
    <p:extLst>
      <p:ext uri="{BB962C8B-B14F-4D97-AF65-F5344CB8AC3E}">
        <p14:creationId xmlns:p14="http://schemas.microsoft.com/office/powerpoint/2010/main" val="1313633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F0"/>
                </a:solidFill>
              </a:rPr>
              <a:t>Hearing Loss Objective Investigation </a:t>
            </a:r>
            <a:endParaRPr lang="en-GB" dirty="0">
              <a:solidFill>
                <a:srgbClr val="00B0F0"/>
              </a:solidFill>
            </a:endParaRPr>
          </a:p>
        </p:txBody>
      </p:sp>
    </p:spTree>
    <p:extLst>
      <p:ext uri="{BB962C8B-B14F-4D97-AF65-F5344CB8AC3E}">
        <p14:creationId xmlns:p14="http://schemas.microsoft.com/office/powerpoint/2010/main" val="3985636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bject 2"/>
          <p:cNvSpPr>
            <a:spLocks noGrp="1"/>
          </p:cNvSpPr>
          <p:nvPr>
            <p:ph type="title"/>
          </p:nvPr>
        </p:nvSpPr>
        <p:spPr>
          <a:xfrm>
            <a:off x="457200" y="532270"/>
            <a:ext cx="8229600" cy="627736"/>
          </a:xfrm>
        </p:spPr>
        <p:txBody>
          <a:bodyPr lIns="0" tIns="12065" rIns="0" bIns="0">
            <a:spAutoFit/>
          </a:bodyPr>
          <a:lstStyle/>
          <a:p>
            <a:pPr marL="2703513" indent="-1917700">
              <a:spcBef>
                <a:spcPts val="100"/>
              </a:spcBef>
            </a:pPr>
            <a:r>
              <a:rPr lang="en-US" altLang="en-US" sz="4000" dirty="0">
                <a:solidFill>
                  <a:srgbClr val="98CC00"/>
                </a:solidFill>
                <a:latin typeface="Calibri" panose="020F0502020204030204" pitchFamily="34" charset="0"/>
                <a:ea typeface="DejaVu Sans"/>
                <a:cs typeface="Calibri" panose="020F0502020204030204" pitchFamily="34" charset="0"/>
              </a:rPr>
              <a:t>A</a:t>
            </a:r>
            <a:r>
              <a:rPr lang="en-US" altLang="en-US" sz="4000" dirty="0" smtClean="0">
                <a:solidFill>
                  <a:srgbClr val="98CC00"/>
                </a:solidFill>
                <a:latin typeface="Calibri" panose="020F0502020204030204" pitchFamily="34" charset="0"/>
                <a:ea typeface="DejaVu Sans"/>
                <a:cs typeface="Calibri" panose="020F0502020204030204" pitchFamily="34" charset="0"/>
              </a:rPr>
              <a:t>udiometric investigation results</a:t>
            </a:r>
            <a:endParaRPr lang="en-US" altLang="en-US" sz="4000" dirty="0" smtClean="0">
              <a:latin typeface="Calibri" panose="020F0502020204030204" pitchFamily="34" charset="0"/>
              <a:ea typeface="DejaVu Sans"/>
              <a:cs typeface="Calibri" panose="020F0502020204030204" pitchFamily="34" charset="0"/>
            </a:endParaRPr>
          </a:p>
        </p:txBody>
      </p:sp>
      <p:sp>
        <p:nvSpPr>
          <p:cNvPr id="25603" name="object 3"/>
          <p:cNvSpPr>
            <a:spLocks noChangeArrowheads="1"/>
          </p:cNvSpPr>
          <p:nvPr/>
        </p:nvSpPr>
        <p:spPr bwMode="auto">
          <a:xfrm>
            <a:off x="85725" y="1600200"/>
            <a:ext cx="2657475" cy="24034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25604" name="object 4"/>
          <p:cNvSpPr>
            <a:spLocks noChangeArrowheads="1"/>
          </p:cNvSpPr>
          <p:nvPr/>
        </p:nvSpPr>
        <p:spPr bwMode="auto">
          <a:xfrm>
            <a:off x="79375" y="4221163"/>
            <a:ext cx="2740025" cy="25495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25605" name="object 5"/>
          <p:cNvSpPr>
            <a:spLocks noChangeArrowheads="1"/>
          </p:cNvSpPr>
          <p:nvPr/>
        </p:nvSpPr>
        <p:spPr bwMode="auto">
          <a:xfrm>
            <a:off x="2895600" y="4221163"/>
            <a:ext cx="2665413" cy="249237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25606" name="object 6"/>
          <p:cNvSpPr>
            <a:spLocks noChangeArrowheads="1"/>
          </p:cNvSpPr>
          <p:nvPr/>
        </p:nvSpPr>
        <p:spPr bwMode="auto">
          <a:xfrm>
            <a:off x="5638800" y="4221163"/>
            <a:ext cx="2663825" cy="2478087"/>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25607"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73F51B49-4D77-43D0-B1E3-51C52A5ABA2C}" type="slidenum">
              <a:rPr lang="en-GB" altLang="en-US" sz="1400"/>
              <a:pPr>
                <a:spcBef>
                  <a:spcPct val="0"/>
                </a:spcBef>
                <a:buFontTx/>
                <a:buNone/>
              </a:pPr>
              <a:t>25</a:t>
            </a:fld>
            <a:endParaRPr lang="en-GB" altLang="en-US" sz="1400"/>
          </a:p>
        </p:txBody>
      </p:sp>
      <p:sp>
        <p:nvSpPr>
          <p:cNvPr id="25608" name="Rectangle 7"/>
          <p:cNvSpPr>
            <a:spLocks noChangeArrowheads="1"/>
          </p:cNvSpPr>
          <p:nvPr/>
        </p:nvSpPr>
        <p:spPr bwMode="auto">
          <a:xfrm>
            <a:off x="3276600" y="1522413"/>
            <a:ext cx="5410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pt-BR" altLang="en-US" sz="2400" dirty="0" smtClean="0">
                <a:solidFill>
                  <a:srgbClr val="00B050"/>
                </a:solidFill>
              </a:rPr>
              <a:t>Marks </a:t>
            </a:r>
            <a:r>
              <a:rPr lang="pt-BR" altLang="en-US" sz="2400" dirty="0"/>
              <a:t/>
            </a:r>
            <a:br>
              <a:rPr lang="pt-BR" altLang="en-US" sz="2400" dirty="0"/>
            </a:br>
            <a:r>
              <a:rPr lang="cs-CZ" altLang="en-US" sz="2400" dirty="0" smtClean="0">
                <a:solidFill>
                  <a:srgbClr val="FF0000"/>
                </a:solidFill>
              </a:rPr>
              <a:t>Right </a:t>
            </a:r>
            <a:r>
              <a:rPr lang="cs-CZ" altLang="en-US" sz="2400" dirty="0" smtClean="0">
                <a:solidFill>
                  <a:srgbClr val="FF0000"/>
                </a:solidFill>
              </a:rPr>
              <a:t>ear, </a:t>
            </a:r>
            <a:r>
              <a:rPr lang="cs-CZ" altLang="en-US" sz="2400" dirty="0" smtClean="0">
                <a:solidFill>
                  <a:srgbClr val="FF0000"/>
                </a:solidFill>
              </a:rPr>
              <a:t>Red</a:t>
            </a:r>
            <a:r>
              <a:rPr lang="en-GB" altLang="en-US" sz="2400" dirty="0" smtClean="0">
                <a:solidFill>
                  <a:srgbClr val="FF0000"/>
                </a:solidFill>
              </a:rPr>
              <a:t>,</a:t>
            </a:r>
            <a:r>
              <a:rPr lang="cs-CZ" altLang="en-US" sz="2400" dirty="0" smtClean="0">
                <a:solidFill>
                  <a:srgbClr val="FF0000"/>
                </a:solidFill>
              </a:rPr>
              <a:t> </a:t>
            </a:r>
            <a:r>
              <a:rPr lang="pt-BR" altLang="en-US" sz="2400" dirty="0" smtClean="0">
                <a:solidFill>
                  <a:srgbClr val="FF0000"/>
                </a:solidFill>
              </a:rPr>
              <a:t>o</a:t>
            </a:r>
            <a:r>
              <a:rPr lang="pt-BR" altLang="en-US" sz="2400" dirty="0">
                <a:solidFill>
                  <a:srgbClr val="FF0000"/>
                </a:solidFill>
              </a:rPr>
              <a:t>, </a:t>
            </a:r>
            <a:r>
              <a:rPr lang="en-GB" altLang="en-US" sz="2400" dirty="0" smtClean="0">
                <a:solidFill>
                  <a:srgbClr val="FF0000"/>
                </a:solidFill>
              </a:rPr>
              <a:t>&gt;</a:t>
            </a:r>
            <a:r>
              <a:rPr lang="pt-BR" altLang="en-US" sz="2400" dirty="0" smtClean="0">
                <a:solidFill>
                  <a:srgbClr val="FF0000"/>
                </a:solidFill>
              </a:rPr>
              <a:t>, ], </a:t>
            </a:r>
            <a:r>
              <a:rPr lang="pt-BR" altLang="en-US" sz="2400" dirty="0">
                <a:solidFill>
                  <a:srgbClr val="FF0000"/>
                </a:solidFill>
              </a:rPr>
              <a:t/>
            </a:r>
            <a:br>
              <a:rPr lang="pt-BR" altLang="en-US" sz="2400" dirty="0">
                <a:solidFill>
                  <a:srgbClr val="FF0000"/>
                </a:solidFill>
              </a:rPr>
            </a:br>
            <a:r>
              <a:rPr lang="cs-CZ" altLang="en-US" sz="2400" dirty="0" smtClean="0">
                <a:solidFill>
                  <a:srgbClr val="0070C0"/>
                </a:solidFill>
              </a:rPr>
              <a:t>Left </a:t>
            </a:r>
            <a:r>
              <a:rPr lang="cs-CZ" altLang="en-US" sz="2400" dirty="0" smtClean="0">
                <a:solidFill>
                  <a:srgbClr val="0070C0"/>
                </a:solidFill>
              </a:rPr>
              <a:t>Ear, </a:t>
            </a:r>
            <a:r>
              <a:rPr lang="cs-CZ" altLang="en-US" sz="2400" dirty="0" smtClean="0">
                <a:solidFill>
                  <a:srgbClr val="0070C0"/>
                </a:solidFill>
              </a:rPr>
              <a:t>Blue</a:t>
            </a:r>
            <a:r>
              <a:rPr lang="en-GB" altLang="en-US" sz="2400" dirty="0" smtClean="0">
                <a:solidFill>
                  <a:srgbClr val="0070C0"/>
                </a:solidFill>
              </a:rPr>
              <a:t>,</a:t>
            </a:r>
            <a:r>
              <a:rPr lang="cs-CZ" altLang="en-US" sz="2400" dirty="0" smtClean="0">
                <a:solidFill>
                  <a:srgbClr val="0070C0"/>
                </a:solidFill>
              </a:rPr>
              <a:t> </a:t>
            </a:r>
            <a:r>
              <a:rPr lang="pt-BR" altLang="en-US" sz="2400" dirty="0" smtClean="0">
                <a:solidFill>
                  <a:srgbClr val="0070C0"/>
                </a:solidFill>
              </a:rPr>
              <a:t>x</a:t>
            </a:r>
            <a:r>
              <a:rPr lang="pt-BR" altLang="en-US" sz="2400" dirty="0">
                <a:solidFill>
                  <a:srgbClr val="0070C0"/>
                </a:solidFill>
              </a:rPr>
              <a:t>, </a:t>
            </a:r>
            <a:r>
              <a:rPr lang="pt-BR" altLang="en-US" sz="2400" dirty="0" smtClean="0">
                <a:solidFill>
                  <a:srgbClr val="0070C0"/>
                </a:solidFill>
              </a:rPr>
              <a:t>&lt;, [, </a:t>
            </a:r>
            <a:r>
              <a:rPr lang="pt-BR" altLang="en-US" sz="2400" dirty="0">
                <a:solidFill>
                  <a:srgbClr val="0070C0"/>
                </a:solidFill>
              </a:rPr>
              <a:t/>
            </a:r>
            <a:br>
              <a:rPr lang="pt-BR" altLang="en-US" sz="2400" dirty="0">
                <a:solidFill>
                  <a:srgbClr val="0070C0"/>
                </a:solidFill>
              </a:rPr>
            </a:br>
            <a:r>
              <a:rPr lang="pt-BR" altLang="en-US" sz="2400" dirty="0" smtClean="0"/>
              <a:t>Air Conduction</a:t>
            </a:r>
            <a:r>
              <a:rPr lang="pt-BR" altLang="en-US" sz="2400" dirty="0" smtClean="0"/>
              <a:t> </a:t>
            </a:r>
            <a:r>
              <a:rPr lang="pt-BR" altLang="en-US" sz="2400" dirty="0"/>
              <a:t>o——o x——x </a:t>
            </a:r>
            <a:br>
              <a:rPr lang="pt-BR" altLang="en-US" sz="2400" dirty="0"/>
            </a:br>
            <a:r>
              <a:rPr lang="pt-BR" altLang="en-US" sz="2400" dirty="0" smtClean="0"/>
              <a:t>Bone Conduction</a:t>
            </a:r>
            <a:r>
              <a:rPr lang="pt-BR" altLang="en-US" sz="2400" dirty="0" smtClean="0"/>
              <a:t> </a:t>
            </a:r>
            <a:r>
              <a:rPr lang="pt-BR" altLang="en-US" sz="2400" dirty="0"/>
              <a:t>&lt;---&lt; [---[ &gt;---&gt; </a:t>
            </a:r>
            <a:r>
              <a:rPr lang="pt-BR" altLang="en-US" sz="2400" dirty="0" smtClean="0"/>
              <a:t>]---]</a:t>
            </a:r>
            <a:endParaRPr lang="cs-CZ" altLang="en-US" sz="2400" dirty="0" smtClean="0"/>
          </a:p>
          <a:p>
            <a:pPr>
              <a:spcBef>
                <a:spcPct val="0"/>
              </a:spcBef>
              <a:buFontTx/>
              <a:buNone/>
            </a:pPr>
            <a:r>
              <a:rPr lang="cs-CZ" altLang="en-US" sz="2400" dirty="0" smtClean="0"/>
              <a:t>/ Air vs. Bone conduction/</a:t>
            </a:r>
            <a:endParaRPr lang="en-GB" altLang="en-US" sz="2400" dirty="0"/>
          </a:p>
        </p:txBody>
      </p:sp>
    </p:spTree>
    <p:extLst>
      <p:ext uri="{BB962C8B-B14F-4D97-AF65-F5344CB8AC3E}">
        <p14:creationId xmlns:p14="http://schemas.microsoft.com/office/powerpoint/2010/main" val="604541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ject 2"/>
          <p:cNvSpPr>
            <a:spLocks noGrp="1"/>
          </p:cNvSpPr>
          <p:nvPr>
            <p:ph type="title"/>
          </p:nvPr>
        </p:nvSpPr>
        <p:spPr>
          <a:xfrm>
            <a:off x="1268413" y="34925"/>
            <a:ext cx="6605587" cy="574675"/>
          </a:xfrm>
        </p:spPr>
        <p:txBody>
          <a:bodyPr lIns="0" tIns="12700" rIns="0" bIns="0">
            <a:spAutoFit/>
          </a:bodyPr>
          <a:lstStyle/>
          <a:p>
            <a:pPr marL="12700">
              <a:spcBef>
                <a:spcPts val="100"/>
              </a:spcBef>
            </a:pPr>
            <a:r>
              <a:rPr lang="en-US" altLang="en-US" sz="3600" dirty="0" err="1" smtClean="0">
                <a:solidFill>
                  <a:srgbClr val="98CC00"/>
                </a:solidFill>
                <a:latin typeface="DejaVu Sans"/>
                <a:ea typeface="DejaVu Sans"/>
                <a:cs typeface="DejaVu Sans"/>
              </a:rPr>
              <a:t>Percepční</a:t>
            </a:r>
            <a:r>
              <a:rPr lang="en-US" altLang="en-US" sz="3600" dirty="0" smtClean="0">
                <a:solidFill>
                  <a:srgbClr val="98CC00"/>
                </a:solidFill>
                <a:latin typeface="DejaVu Sans"/>
                <a:ea typeface="DejaVu Sans"/>
                <a:cs typeface="DejaVu Sans"/>
              </a:rPr>
              <a:t> </a:t>
            </a:r>
            <a:r>
              <a:rPr lang="en-US" altLang="en-US" sz="3600" dirty="0" err="1" smtClean="0">
                <a:solidFill>
                  <a:srgbClr val="98CC00"/>
                </a:solidFill>
                <a:latin typeface="DejaVu Sans"/>
                <a:ea typeface="DejaVu Sans"/>
                <a:cs typeface="DejaVu Sans"/>
              </a:rPr>
              <a:t>nedoslýchavost</a:t>
            </a:r>
            <a:r>
              <a:rPr lang="en-US" altLang="en-US" sz="3600" dirty="0" smtClean="0">
                <a:solidFill>
                  <a:srgbClr val="98CC00"/>
                </a:solidFill>
                <a:latin typeface="DejaVu Sans"/>
                <a:ea typeface="DejaVu Sans"/>
                <a:cs typeface="DejaVu Sans"/>
              </a:rPr>
              <a:t> </a:t>
            </a:r>
            <a:r>
              <a:rPr lang="en-US" altLang="en-US" sz="3600" dirty="0" smtClean="0">
                <a:solidFill>
                  <a:srgbClr val="98CC00"/>
                </a:solidFill>
              </a:rPr>
              <a:t>- </a:t>
            </a:r>
            <a:r>
              <a:rPr lang="en-US" altLang="en-US" sz="3600" dirty="0" err="1" smtClean="0">
                <a:solidFill>
                  <a:srgbClr val="98CC00"/>
                </a:solidFill>
              </a:rPr>
              <a:t>hluk</a:t>
            </a:r>
            <a:endParaRPr lang="en-US" altLang="en-US" sz="3600" dirty="0" smtClean="0">
              <a:latin typeface="DejaVu Sans"/>
              <a:ea typeface="DejaVu Sans"/>
              <a:cs typeface="DejaVu Sans"/>
            </a:endParaRPr>
          </a:p>
        </p:txBody>
      </p:sp>
      <p:sp>
        <p:nvSpPr>
          <p:cNvPr id="27651" name="object 3"/>
          <p:cNvSpPr>
            <a:spLocks noChangeArrowheads="1"/>
          </p:cNvSpPr>
          <p:nvPr/>
        </p:nvSpPr>
        <p:spPr bwMode="auto">
          <a:xfrm>
            <a:off x="381000" y="1371600"/>
            <a:ext cx="7924800" cy="50069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2765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4D74C93F-A60E-40DC-AB23-A883FABD1E8B}" type="slidenum">
              <a:rPr lang="en-GB" altLang="en-US" sz="1400"/>
              <a:pPr>
                <a:spcBef>
                  <a:spcPct val="0"/>
                </a:spcBef>
                <a:buFontTx/>
                <a:buNone/>
              </a:pPr>
              <a:t>26</a:t>
            </a:fld>
            <a:endParaRPr lang="en-GB" altLang="en-US" sz="1400"/>
          </a:p>
        </p:txBody>
      </p:sp>
      <p:sp>
        <p:nvSpPr>
          <p:cNvPr id="27653" name="TextBox 4"/>
          <p:cNvSpPr txBox="1">
            <a:spLocks noChangeArrowheads="1"/>
          </p:cNvSpPr>
          <p:nvPr/>
        </p:nvSpPr>
        <p:spPr bwMode="auto">
          <a:xfrm>
            <a:off x="533400" y="1143000"/>
            <a:ext cx="7988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cs-CZ" altLang="en-US" sz="1800" dirty="0"/>
              <a:t>Pravá </a:t>
            </a:r>
            <a:r>
              <a:rPr lang="cs-CZ" altLang="en-US" sz="1800" dirty="0" smtClean="0"/>
              <a:t>strana (=o) </a:t>
            </a:r>
            <a:r>
              <a:rPr lang="cs-CZ" altLang="en-US" sz="1800" dirty="0"/>
              <a:t>významná </a:t>
            </a:r>
            <a:r>
              <a:rPr lang="en-GB" altLang="en-US" sz="1800" dirty="0"/>
              <a:t>‘</a:t>
            </a:r>
            <a:r>
              <a:rPr lang="en-GB" altLang="en-US" sz="1800" dirty="0" err="1"/>
              <a:t>profesion</a:t>
            </a:r>
            <a:r>
              <a:rPr lang="cs-CZ" altLang="en-US" sz="1800" dirty="0"/>
              <a:t>ální</a:t>
            </a:r>
            <a:r>
              <a:rPr lang="en-GB" altLang="en-US" sz="1800" dirty="0"/>
              <a:t>’</a:t>
            </a:r>
            <a:r>
              <a:rPr lang="cs-CZ" altLang="en-US" sz="1800" dirty="0"/>
              <a:t> porucha sluchu (poznámka P.M.)</a:t>
            </a:r>
            <a:endParaRPr lang="en-GB" altLang="en-US" sz="1800" dirty="0"/>
          </a:p>
        </p:txBody>
      </p:sp>
      <p:sp>
        <p:nvSpPr>
          <p:cNvPr id="6" name="object 2"/>
          <p:cNvSpPr txBox="1">
            <a:spLocks/>
          </p:cNvSpPr>
          <p:nvPr/>
        </p:nvSpPr>
        <p:spPr bwMode="auto">
          <a:xfrm>
            <a:off x="1420813" y="644525"/>
            <a:ext cx="6605587"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70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12700">
              <a:spcBef>
                <a:spcPts val="100"/>
              </a:spcBef>
            </a:pPr>
            <a:r>
              <a:rPr lang="cs-CZ" altLang="en-US" sz="3600" dirty="0" smtClean="0">
                <a:solidFill>
                  <a:srgbClr val="98CC00"/>
                </a:solidFill>
                <a:latin typeface="DejaVu Sans"/>
                <a:ea typeface="DejaVu Sans"/>
                <a:cs typeface="DejaVu Sans"/>
              </a:rPr>
              <a:t>Sensorineural hearing loss</a:t>
            </a:r>
            <a:endParaRPr lang="en-US" altLang="en-US" sz="3600" dirty="0" smtClean="0">
              <a:latin typeface="DejaVu Sans"/>
              <a:ea typeface="DejaVu Sans"/>
              <a:cs typeface="DejaVu Sans"/>
            </a:endParaRPr>
          </a:p>
        </p:txBody>
      </p:sp>
    </p:spTree>
    <p:extLst>
      <p:ext uri="{BB962C8B-B14F-4D97-AF65-F5344CB8AC3E}">
        <p14:creationId xmlns:p14="http://schemas.microsoft.com/office/powerpoint/2010/main" val="419295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bject 2"/>
          <p:cNvSpPr>
            <a:spLocks noGrp="1"/>
          </p:cNvSpPr>
          <p:nvPr>
            <p:ph type="title"/>
          </p:nvPr>
        </p:nvSpPr>
        <p:spPr>
          <a:xfrm>
            <a:off x="1095375" y="228600"/>
            <a:ext cx="6953250" cy="514350"/>
          </a:xfrm>
        </p:spPr>
        <p:txBody>
          <a:bodyPr lIns="0" tIns="13335" rIns="0" bIns="0">
            <a:spAutoFit/>
          </a:bodyPr>
          <a:lstStyle/>
          <a:p>
            <a:pPr marL="12700">
              <a:spcBef>
                <a:spcPts val="100"/>
              </a:spcBef>
            </a:pPr>
            <a:r>
              <a:rPr lang="en-US" altLang="en-US" sz="3200" smtClean="0">
                <a:solidFill>
                  <a:srgbClr val="98CC00"/>
                </a:solidFill>
                <a:latin typeface="DejaVu Sans"/>
                <a:ea typeface="DejaVu Sans"/>
                <a:cs typeface="DejaVu Sans"/>
              </a:rPr>
              <a:t>Zhoršování sluchu v závislosti na věku</a:t>
            </a:r>
            <a:endParaRPr lang="en-US" altLang="en-US" sz="3200" smtClean="0">
              <a:latin typeface="DejaVu Sans"/>
              <a:ea typeface="DejaVu Sans"/>
              <a:cs typeface="DejaVu Sans"/>
            </a:endParaRPr>
          </a:p>
        </p:txBody>
      </p:sp>
      <p:sp>
        <p:nvSpPr>
          <p:cNvPr id="40963" name="object 3"/>
          <p:cNvSpPr>
            <a:spLocks noChangeArrowheads="1"/>
          </p:cNvSpPr>
          <p:nvPr/>
        </p:nvSpPr>
        <p:spPr bwMode="auto">
          <a:xfrm>
            <a:off x="228600" y="1092200"/>
            <a:ext cx="8264525" cy="53848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4096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07A0E5B-B49A-4DD6-99B7-8E5A01079CF3}" type="slidenum">
              <a:rPr lang="en-GB" altLang="en-US" sz="1400"/>
              <a:pPr>
                <a:spcBef>
                  <a:spcPct val="0"/>
                </a:spcBef>
                <a:buFontTx/>
                <a:buNone/>
              </a:pPr>
              <a:t>27</a:t>
            </a:fld>
            <a:endParaRPr lang="en-GB" altLang="en-US" sz="1400"/>
          </a:p>
        </p:txBody>
      </p:sp>
    </p:spTree>
    <p:extLst>
      <p:ext uri="{BB962C8B-B14F-4D97-AF65-F5344CB8AC3E}">
        <p14:creationId xmlns:p14="http://schemas.microsoft.com/office/powerpoint/2010/main" val="3479842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76183"/>
            <a:ext cx="8382000" cy="566822"/>
          </a:xfrm>
        </p:spPr>
        <p:txBody>
          <a:bodyPr wrap="square" lIns="0" tIns="12700" rIns="0" bIns="0" rtlCol="0">
            <a:spAutoFit/>
          </a:bodyPr>
          <a:lstStyle/>
          <a:p>
            <a:pPr marL="12700">
              <a:spcBef>
                <a:spcPts val="100"/>
              </a:spcBef>
              <a:defRPr/>
            </a:pPr>
            <a:r>
              <a:rPr sz="3600" dirty="0" err="1">
                <a:solidFill>
                  <a:srgbClr val="98CC00"/>
                </a:solidFill>
                <a:latin typeface="DejaVu Sans"/>
                <a:cs typeface="DejaVu Sans"/>
              </a:rPr>
              <a:t>Slovní</a:t>
            </a:r>
            <a:r>
              <a:rPr sz="3600" dirty="0">
                <a:solidFill>
                  <a:srgbClr val="98CC00"/>
                </a:solidFill>
                <a:latin typeface="DejaVu Sans"/>
                <a:cs typeface="DejaVu Sans"/>
              </a:rPr>
              <a:t> </a:t>
            </a:r>
            <a:r>
              <a:rPr sz="3600" dirty="0" err="1" smtClean="0">
                <a:solidFill>
                  <a:srgbClr val="98CC00"/>
                </a:solidFill>
                <a:latin typeface="DejaVu Sans"/>
                <a:cs typeface="DejaVu Sans"/>
              </a:rPr>
              <a:t>audiometrie</a:t>
            </a:r>
            <a:r>
              <a:rPr lang="cs-CZ" sz="3600" dirty="0" smtClean="0">
                <a:solidFill>
                  <a:srgbClr val="98CC00"/>
                </a:solidFill>
                <a:latin typeface="DejaVu Sans"/>
                <a:cs typeface="DejaVu Sans"/>
              </a:rPr>
              <a:t>/ Speech reception test</a:t>
            </a:r>
            <a:endParaRPr sz="3600" dirty="0">
              <a:latin typeface="DejaVu Sans"/>
              <a:cs typeface="DejaVu Sans"/>
            </a:endParaRPr>
          </a:p>
        </p:txBody>
      </p:sp>
      <p:sp>
        <p:nvSpPr>
          <p:cNvPr id="28675" name="object 3"/>
          <p:cNvSpPr>
            <a:spLocks noChangeArrowheads="1"/>
          </p:cNvSpPr>
          <p:nvPr/>
        </p:nvSpPr>
        <p:spPr bwMode="auto">
          <a:xfrm>
            <a:off x="71438" y="1484313"/>
            <a:ext cx="4500562" cy="3206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28676" name="object 4"/>
          <p:cNvSpPr>
            <a:spLocks noChangeArrowheads="1"/>
          </p:cNvSpPr>
          <p:nvPr/>
        </p:nvSpPr>
        <p:spPr bwMode="auto">
          <a:xfrm>
            <a:off x="4679950" y="1447800"/>
            <a:ext cx="4464050" cy="39163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28677"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EF32F49C-AC41-46DD-80FF-30CB489EDD2D}" type="slidenum">
              <a:rPr lang="en-GB" altLang="en-US" sz="1400"/>
              <a:pPr>
                <a:spcBef>
                  <a:spcPct val="0"/>
                </a:spcBef>
                <a:buFontTx/>
                <a:buNone/>
              </a:pPr>
              <a:t>28</a:t>
            </a:fld>
            <a:endParaRPr lang="en-GB" altLang="en-US" sz="1400"/>
          </a:p>
        </p:txBody>
      </p:sp>
    </p:spTree>
    <p:extLst>
      <p:ext uri="{BB962C8B-B14F-4D97-AF65-F5344CB8AC3E}">
        <p14:creationId xmlns:p14="http://schemas.microsoft.com/office/powerpoint/2010/main" val="783863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2038" y="482600"/>
            <a:ext cx="7016750" cy="696913"/>
          </a:xfrm>
        </p:spPr>
        <p:txBody>
          <a:bodyPr lIns="0" tIns="13335" rIns="0" bIns="0" rtlCol="0">
            <a:spAutoFit/>
          </a:bodyPr>
          <a:lstStyle/>
          <a:p>
            <a:pPr marL="12700">
              <a:spcBef>
                <a:spcPts val="105"/>
              </a:spcBef>
              <a:defRPr/>
            </a:pPr>
            <a:r>
              <a:rPr dirty="0" smtClean="0">
                <a:solidFill>
                  <a:srgbClr val="98CC00"/>
                </a:solidFill>
                <a:cs typeface="DejaVu Sans"/>
              </a:rPr>
              <a:t>Oto</a:t>
            </a:r>
            <a:r>
              <a:rPr lang="cs-CZ" dirty="0" smtClean="0">
                <a:solidFill>
                  <a:srgbClr val="98CC00"/>
                </a:solidFill>
                <a:cs typeface="DejaVu Sans"/>
              </a:rPr>
              <a:t>-</a:t>
            </a:r>
            <a:r>
              <a:rPr dirty="0" err="1" smtClean="0">
                <a:solidFill>
                  <a:srgbClr val="98CC00"/>
                </a:solidFill>
                <a:cs typeface="DejaVu Sans"/>
              </a:rPr>
              <a:t>akustické</a:t>
            </a:r>
            <a:r>
              <a:rPr dirty="0" smtClean="0">
                <a:solidFill>
                  <a:srgbClr val="98CC00"/>
                </a:solidFill>
                <a:cs typeface="DejaVu Sans"/>
              </a:rPr>
              <a:t> </a:t>
            </a:r>
            <a:r>
              <a:rPr dirty="0">
                <a:solidFill>
                  <a:srgbClr val="98CC00"/>
                </a:solidFill>
                <a:cs typeface="DejaVu Sans"/>
              </a:rPr>
              <a:t>emise (OAE)</a:t>
            </a:r>
            <a:endParaRPr dirty="0">
              <a:cs typeface="DejaVu Sans"/>
            </a:endParaRPr>
          </a:p>
        </p:txBody>
      </p:sp>
      <p:sp>
        <p:nvSpPr>
          <p:cNvPr id="3" name="object 3"/>
          <p:cNvSpPr txBox="1"/>
          <p:nvPr/>
        </p:nvSpPr>
        <p:spPr>
          <a:xfrm>
            <a:off x="536575" y="1571625"/>
            <a:ext cx="3883025" cy="1892826"/>
          </a:xfrm>
          <a:prstGeom prst="rect">
            <a:avLst/>
          </a:prstGeom>
        </p:spPr>
        <p:txBody>
          <a:bodyPr wrap="square" lIns="0" tIns="12700" rIns="0" bIns="0">
            <a:spAutoFit/>
          </a:bodyPr>
          <a:lstStyle/>
          <a:p>
            <a:pPr marL="355600" indent="-343535">
              <a:spcBef>
                <a:spcPts val="100"/>
              </a:spcBef>
              <a:buFont typeface="DejaVu Sans"/>
              <a:buChar char="•"/>
              <a:tabLst>
                <a:tab pos="355600" algn="l"/>
                <a:tab pos="356235" algn="l"/>
              </a:tabLst>
              <a:defRPr/>
            </a:pPr>
            <a:r>
              <a:rPr dirty="0" err="1">
                <a:latin typeface="DejaVu Serif"/>
                <a:cs typeface="DejaVu Serif"/>
              </a:rPr>
              <a:t>objev</a:t>
            </a:r>
            <a:r>
              <a:rPr dirty="0">
                <a:latin typeface="DejaVu Serif"/>
                <a:cs typeface="DejaVu Serif"/>
              </a:rPr>
              <a:t> </a:t>
            </a:r>
            <a:r>
              <a:rPr dirty="0" smtClean="0">
                <a:latin typeface="DejaVu Serif"/>
                <a:cs typeface="DejaVu Serif"/>
              </a:rPr>
              <a:t>1978</a:t>
            </a:r>
            <a:r>
              <a:rPr lang="cs-CZ" dirty="0" smtClean="0">
                <a:latin typeface="DejaVu Serif"/>
                <a:cs typeface="DejaVu Serif"/>
              </a:rPr>
              <a:t>-1980</a:t>
            </a:r>
            <a:r>
              <a:rPr dirty="0" smtClean="0">
                <a:latin typeface="DejaVu Serif"/>
                <a:cs typeface="DejaVu Serif"/>
              </a:rPr>
              <a:t>, </a:t>
            </a:r>
            <a:r>
              <a:rPr dirty="0">
                <a:latin typeface="DejaVu Serif"/>
                <a:cs typeface="DejaVu Serif"/>
              </a:rPr>
              <a:t>prof. </a:t>
            </a:r>
            <a:r>
              <a:rPr lang="cs-CZ" dirty="0" smtClean="0">
                <a:latin typeface="DejaVu Serif"/>
                <a:cs typeface="DejaVu Serif"/>
              </a:rPr>
              <a:t>David T. </a:t>
            </a:r>
            <a:r>
              <a:rPr dirty="0" smtClean="0">
                <a:latin typeface="DejaVu Serif"/>
                <a:cs typeface="DejaVu Serif"/>
              </a:rPr>
              <a:t>Kemp</a:t>
            </a:r>
            <a:endParaRPr dirty="0">
              <a:latin typeface="DejaVu Serif"/>
              <a:cs typeface="DejaVu Serif"/>
            </a:endParaRPr>
          </a:p>
          <a:p>
            <a:pPr marL="355600" indent="-343535">
              <a:spcBef>
                <a:spcPts val="5"/>
              </a:spcBef>
              <a:buFontTx/>
              <a:buChar char="•"/>
              <a:tabLst>
                <a:tab pos="355600" algn="l"/>
                <a:tab pos="356235" algn="l"/>
              </a:tabLst>
              <a:defRPr/>
            </a:pPr>
            <a:r>
              <a:rPr dirty="0">
                <a:latin typeface="DejaVu Sans"/>
                <a:cs typeface="DejaVu Sans"/>
              </a:rPr>
              <a:t>rychlá neinvazivní metoda</a:t>
            </a:r>
          </a:p>
          <a:p>
            <a:pPr>
              <a:spcBef>
                <a:spcPts val="5"/>
              </a:spcBef>
              <a:buClr>
                <a:srgbClr val="FFFF00"/>
              </a:buClr>
              <a:buFont typeface="DejaVu Sans"/>
              <a:buChar char="•"/>
              <a:defRPr/>
            </a:pPr>
            <a:endParaRPr sz="1850" dirty="0">
              <a:latin typeface="DejaVu Sans"/>
              <a:cs typeface="DejaVu Sans"/>
            </a:endParaRPr>
          </a:p>
          <a:p>
            <a:pPr marL="355600" indent="-343535">
              <a:buFont typeface="DejaVu Sans"/>
              <a:buChar char="•"/>
              <a:tabLst>
                <a:tab pos="355600" algn="l"/>
                <a:tab pos="356235" algn="l"/>
              </a:tabLst>
              <a:defRPr/>
            </a:pPr>
            <a:r>
              <a:rPr b="1" dirty="0" err="1">
                <a:latin typeface="DejaVu Sans"/>
                <a:cs typeface="DejaVu Sans"/>
              </a:rPr>
              <a:t>tranzientní</a:t>
            </a:r>
            <a:r>
              <a:rPr b="1" dirty="0">
                <a:latin typeface="DejaVu Sans"/>
                <a:cs typeface="DejaVu Sans"/>
              </a:rPr>
              <a:t> </a:t>
            </a:r>
            <a:r>
              <a:rPr dirty="0" smtClean="0">
                <a:latin typeface="DejaVu Serif"/>
                <a:cs typeface="DejaVu Serif"/>
              </a:rPr>
              <a:t>(</a:t>
            </a:r>
            <a:r>
              <a:rPr lang="cs-CZ" dirty="0" smtClean="0">
                <a:latin typeface="DejaVu Serif"/>
                <a:cs typeface="DejaVu Serif"/>
              </a:rPr>
              <a:t>Transient Evoked/ </a:t>
            </a:r>
            <a:r>
              <a:rPr dirty="0" smtClean="0">
                <a:latin typeface="DejaVu Serif"/>
                <a:cs typeface="DejaVu Serif"/>
              </a:rPr>
              <a:t>TEOAE</a:t>
            </a:r>
            <a:r>
              <a:rPr dirty="0">
                <a:latin typeface="DejaVu Serif"/>
                <a:cs typeface="DejaVu Serif"/>
              </a:rPr>
              <a:t>)</a:t>
            </a:r>
          </a:p>
          <a:p>
            <a:pPr marL="355600" indent="-343535">
              <a:buFont typeface="DejaVu Sans"/>
              <a:buChar char="•"/>
              <a:tabLst>
                <a:tab pos="355600" algn="l"/>
                <a:tab pos="356235" algn="l"/>
              </a:tabLst>
              <a:defRPr/>
            </a:pPr>
            <a:r>
              <a:rPr b="1" dirty="0">
                <a:latin typeface="DejaVu Sans"/>
                <a:cs typeface="DejaVu Sans"/>
              </a:rPr>
              <a:t>distorzní produkt </a:t>
            </a:r>
            <a:r>
              <a:rPr dirty="0">
                <a:latin typeface="DejaVu Serif"/>
                <a:cs typeface="DejaVu Serif"/>
              </a:rPr>
              <a:t>(DPOAE)</a:t>
            </a:r>
          </a:p>
          <a:p>
            <a:pPr marL="355600" indent="-343535">
              <a:lnSpc>
                <a:spcPts val="1945"/>
              </a:lnSpc>
              <a:buFont typeface="DejaVu Sans"/>
              <a:buChar char="•"/>
              <a:tabLst>
                <a:tab pos="355600" algn="l"/>
                <a:tab pos="356235" algn="l"/>
              </a:tabLst>
              <a:defRPr/>
            </a:pPr>
            <a:r>
              <a:rPr b="1" dirty="0">
                <a:latin typeface="DejaVu Sans"/>
                <a:cs typeface="DejaVu Sans"/>
              </a:rPr>
              <a:t>spontánní </a:t>
            </a:r>
            <a:r>
              <a:rPr dirty="0">
                <a:latin typeface="DejaVu Sans"/>
                <a:cs typeface="DejaVu Sans"/>
              </a:rPr>
              <a:t>otoakustické emise</a:t>
            </a:r>
          </a:p>
          <a:p>
            <a:pPr marL="355600">
              <a:lnSpc>
                <a:spcPts val="1945"/>
              </a:lnSpc>
              <a:defRPr/>
            </a:pPr>
            <a:r>
              <a:rPr dirty="0">
                <a:latin typeface="DejaVu Serif"/>
                <a:cs typeface="DejaVu Serif"/>
              </a:rPr>
              <a:t>(SOAE)</a:t>
            </a:r>
          </a:p>
        </p:txBody>
      </p:sp>
      <p:sp>
        <p:nvSpPr>
          <p:cNvPr id="45060" name="object 4"/>
          <p:cNvSpPr>
            <a:spLocks noChangeArrowheads="1"/>
          </p:cNvSpPr>
          <p:nvPr/>
        </p:nvSpPr>
        <p:spPr bwMode="auto">
          <a:xfrm>
            <a:off x="4643438" y="1412875"/>
            <a:ext cx="3743325" cy="27559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45061" name="object 5"/>
          <p:cNvSpPr>
            <a:spLocks noChangeArrowheads="1"/>
          </p:cNvSpPr>
          <p:nvPr/>
        </p:nvSpPr>
        <p:spPr bwMode="auto">
          <a:xfrm>
            <a:off x="4067175" y="4443413"/>
            <a:ext cx="3679825" cy="2006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45062" name="object 6"/>
          <p:cNvSpPr>
            <a:spLocks noChangeArrowheads="1"/>
          </p:cNvSpPr>
          <p:nvPr/>
        </p:nvSpPr>
        <p:spPr bwMode="auto">
          <a:xfrm>
            <a:off x="611188" y="4292600"/>
            <a:ext cx="2376487" cy="215423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45063"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542E9088-B035-4C06-AB89-CC6932410A3F}" type="slidenum">
              <a:rPr lang="en-GB" altLang="en-US" sz="1400"/>
              <a:pPr>
                <a:spcBef>
                  <a:spcPct val="0"/>
                </a:spcBef>
                <a:buFontTx/>
                <a:buNone/>
              </a:pPr>
              <a:t>29</a:t>
            </a:fld>
            <a:endParaRPr lang="en-GB" altLang="en-US" sz="1400"/>
          </a:p>
        </p:txBody>
      </p:sp>
    </p:spTree>
    <p:extLst>
      <p:ext uri="{BB962C8B-B14F-4D97-AF65-F5344CB8AC3E}">
        <p14:creationId xmlns:p14="http://schemas.microsoft.com/office/powerpoint/2010/main" val="191838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0DFAF80-D7D1-44C5-ADA2-C3B6D6A316FA}" type="slidenum">
              <a:rPr lang="en-US" altLang="cs-CZ" sz="1400" smtClean="0"/>
              <a:pPr>
                <a:spcBef>
                  <a:spcPct val="0"/>
                </a:spcBef>
                <a:buFontTx/>
                <a:buNone/>
              </a:pPr>
              <a:t>3</a:t>
            </a:fld>
            <a:endParaRPr lang="en-US" altLang="cs-CZ" sz="1400" smtClean="0"/>
          </a:p>
        </p:txBody>
      </p:sp>
      <p:pic>
        <p:nvPicPr>
          <p:cNvPr id="8196" name="Picture 2" descr="The image “http://upload.wikimedia.org/wikipedia/commons/7/7c/HumanEar.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586288"/>
            <a:ext cx="3754437"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The image “http://upload.wikimedia.org/wikipedia/commons/7/7c/HumanEar.jpg” cannot be displayed, because it contains err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837" y="4581525"/>
            <a:ext cx="3754438"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3276600"/>
            <a:ext cx="21431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Rectangle 3"/>
          <p:cNvSpPr>
            <a:spLocks noGrp="1" noChangeArrowheads="1"/>
          </p:cNvSpPr>
          <p:nvPr>
            <p:ph type="title"/>
          </p:nvPr>
        </p:nvSpPr>
        <p:spPr>
          <a:xfrm>
            <a:off x="228600" y="152400"/>
            <a:ext cx="2401888" cy="3048000"/>
          </a:xfrm>
        </p:spPr>
        <p:txBody>
          <a:bodyPr>
            <a:normAutofit/>
          </a:bodyPr>
          <a:lstStyle/>
          <a:p>
            <a:pPr algn="l"/>
            <a:r>
              <a:rPr lang="en-GB" altLang="cs-CZ" dirty="0" smtClean="0">
                <a:solidFill>
                  <a:srgbClr val="FF0000"/>
                </a:solidFill>
              </a:rPr>
              <a:t>Overview of the Auditory Pathway</a:t>
            </a:r>
            <a:endParaRPr lang="en-US" altLang="cs-CZ" dirty="0" smtClean="0">
              <a:solidFill>
                <a:srgbClr val="FF0000"/>
              </a:solidFill>
            </a:endParaRPr>
          </a:p>
        </p:txBody>
      </p:sp>
      <p:grpSp>
        <p:nvGrpSpPr>
          <p:cNvPr id="8195" name="Group 4"/>
          <p:cNvGrpSpPr>
            <a:grpSpLocks/>
          </p:cNvGrpSpPr>
          <p:nvPr/>
        </p:nvGrpSpPr>
        <p:grpSpPr bwMode="auto">
          <a:xfrm>
            <a:off x="2630488" y="392113"/>
            <a:ext cx="5448300" cy="3113087"/>
            <a:chOff x="2630597" y="836771"/>
            <a:chExt cx="5448300" cy="3112294"/>
          </a:xfrm>
        </p:grpSpPr>
        <p:pic>
          <p:nvPicPr>
            <p:cNvPr id="8202"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0597" y="836771"/>
              <a:ext cx="5448300" cy="311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Rectangle 10"/>
            <p:cNvSpPr>
              <a:spLocks noChangeArrowheads="1"/>
            </p:cNvSpPr>
            <p:nvPr/>
          </p:nvSpPr>
          <p:spPr bwMode="auto">
            <a:xfrm>
              <a:off x="6406763" y="1814135"/>
              <a:ext cx="1137037" cy="293209"/>
            </a:xfrm>
            <a:prstGeom prst="rect">
              <a:avLst/>
            </a:prstGeom>
            <a:solidFill>
              <a:schemeClr val="accent1">
                <a:alpha val="0"/>
              </a:scheme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cs-CZ" altLang="cs-CZ" sz="4400">
                <a:latin typeface="Times New Roman" panose="02020603050405020304" pitchFamily="18" charset="0"/>
              </a:endParaRPr>
            </a:p>
          </p:txBody>
        </p:sp>
        <p:sp>
          <p:nvSpPr>
            <p:cNvPr id="8204" name="Rectangle 11"/>
            <p:cNvSpPr>
              <a:spLocks noChangeArrowheads="1"/>
            </p:cNvSpPr>
            <p:nvPr/>
          </p:nvSpPr>
          <p:spPr bwMode="auto">
            <a:xfrm>
              <a:off x="2900900" y="2253949"/>
              <a:ext cx="852777" cy="244341"/>
            </a:xfrm>
            <a:prstGeom prst="rect">
              <a:avLst/>
            </a:prstGeom>
            <a:solidFill>
              <a:schemeClr val="accent1">
                <a:alpha val="0"/>
              </a:schemeClr>
            </a:solidFill>
            <a:ln w="127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cs-CZ" altLang="cs-CZ" sz="4400">
                <a:latin typeface="Times New Roman" panose="02020603050405020304" pitchFamily="18" charset="0"/>
              </a:endParaRPr>
            </a:p>
          </p:txBody>
        </p:sp>
      </p:grpSp>
    </p:spTree>
    <p:extLst>
      <p:ext uri="{BB962C8B-B14F-4D97-AF65-F5344CB8AC3E}">
        <p14:creationId xmlns:p14="http://schemas.microsoft.com/office/powerpoint/2010/main" val="1488241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4650"/>
            <a:ext cx="8118475"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937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7225" y="577850"/>
            <a:ext cx="7840663" cy="514350"/>
          </a:xfrm>
        </p:spPr>
        <p:txBody>
          <a:bodyPr lIns="0" tIns="13335" rIns="0" bIns="0" rtlCol="0">
            <a:spAutoFit/>
          </a:bodyPr>
          <a:lstStyle/>
          <a:p>
            <a:pPr marL="12700">
              <a:spcBef>
                <a:spcPts val="105"/>
              </a:spcBef>
              <a:defRPr/>
            </a:pPr>
            <a:r>
              <a:rPr sz="3200" dirty="0">
                <a:solidFill>
                  <a:srgbClr val="98CC00"/>
                </a:solidFill>
                <a:latin typeface="+mn-lt"/>
                <a:cs typeface="DejaVu Sans"/>
              </a:rPr>
              <a:t>Tranzientní otoakustické emise (TEOAE)</a:t>
            </a:r>
            <a:endParaRPr sz="3200" dirty="0">
              <a:latin typeface="+mn-lt"/>
              <a:cs typeface="DejaVu Sans"/>
            </a:endParaRPr>
          </a:p>
        </p:txBody>
      </p:sp>
      <p:sp>
        <p:nvSpPr>
          <p:cNvPr id="47107" name="object 3"/>
          <p:cNvSpPr txBox="1">
            <a:spLocks noChangeArrowheads="1"/>
          </p:cNvSpPr>
          <p:nvPr/>
        </p:nvSpPr>
        <p:spPr bwMode="auto">
          <a:xfrm>
            <a:off x="536575" y="1573213"/>
            <a:ext cx="38735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7310" rIns="0" bIns="0">
            <a:spAutoFit/>
          </a:bodyPr>
          <a:lstStyle>
            <a:lvl1pPr marL="355600" indent="-342900">
              <a:spcBef>
                <a:spcPct val="20000"/>
              </a:spcBef>
              <a:buChar char="•"/>
              <a:tabLst>
                <a:tab pos="355600" algn="l"/>
              </a:tabLst>
              <a:defRPr sz="3200">
                <a:solidFill>
                  <a:schemeClr val="tx1"/>
                </a:solidFill>
                <a:latin typeface="Arial" pitchFamily="34" charset="0"/>
              </a:defRPr>
            </a:lvl1pPr>
            <a:lvl2pPr marL="742950" indent="-285750">
              <a:spcBef>
                <a:spcPct val="20000"/>
              </a:spcBef>
              <a:buChar char="–"/>
              <a:tabLst>
                <a:tab pos="355600" algn="l"/>
              </a:tabLst>
              <a:defRPr sz="2800">
                <a:solidFill>
                  <a:schemeClr val="tx1"/>
                </a:solidFill>
                <a:latin typeface="Arial" pitchFamily="34" charset="0"/>
              </a:defRPr>
            </a:lvl2pPr>
            <a:lvl3pPr marL="1143000" indent="-228600">
              <a:spcBef>
                <a:spcPct val="20000"/>
              </a:spcBef>
              <a:buChar char="•"/>
              <a:tabLst>
                <a:tab pos="355600" algn="l"/>
              </a:tabLst>
              <a:defRPr sz="2400">
                <a:solidFill>
                  <a:schemeClr val="tx1"/>
                </a:solidFill>
                <a:latin typeface="Arial" pitchFamily="34" charset="0"/>
              </a:defRPr>
            </a:lvl3pPr>
            <a:lvl4pPr marL="1600200" indent="-228600">
              <a:spcBef>
                <a:spcPct val="20000"/>
              </a:spcBef>
              <a:buChar char="–"/>
              <a:tabLst>
                <a:tab pos="355600" algn="l"/>
              </a:tabLst>
              <a:defRPr sz="2000">
                <a:solidFill>
                  <a:schemeClr val="tx1"/>
                </a:solidFill>
                <a:latin typeface="Arial" pitchFamily="34" charset="0"/>
              </a:defRPr>
            </a:lvl4pPr>
            <a:lvl5pPr marL="2057400" indent="-228600">
              <a:spcBef>
                <a:spcPct val="20000"/>
              </a:spcBef>
              <a:buChar char="»"/>
              <a:tabLst>
                <a:tab pos="35560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35560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35560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35560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355600" algn="l"/>
              </a:tabLst>
              <a:defRPr sz="2000">
                <a:solidFill>
                  <a:schemeClr val="tx1"/>
                </a:solidFill>
                <a:latin typeface="Arial" pitchFamily="34" charset="0"/>
              </a:defRPr>
            </a:lvl9pPr>
          </a:lstStyle>
          <a:p>
            <a:pPr>
              <a:spcBef>
                <a:spcPts val="525"/>
              </a:spcBef>
            </a:pPr>
            <a:r>
              <a:rPr lang="en-US" altLang="en-US" sz="1800">
                <a:latin typeface="DejaVu Sans"/>
                <a:ea typeface="DejaVu Sans"/>
                <a:cs typeface="DejaVu Sans"/>
              </a:rPr>
              <a:t>buzení kliky (impulz)</a:t>
            </a:r>
          </a:p>
          <a:p>
            <a:pPr>
              <a:spcBef>
                <a:spcPts val="425"/>
              </a:spcBef>
            </a:pPr>
            <a:r>
              <a:rPr lang="en-US" altLang="en-US" sz="1800">
                <a:latin typeface="DejaVu Sans"/>
                <a:ea typeface="DejaVu Sans"/>
                <a:cs typeface="DejaVu Sans"/>
              </a:rPr>
              <a:t>odpověď 500</a:t>
            </a:r>
            <a:r>
              <a:rPr lang="en-US" altLang="en-US" sz="1800">
                <a:latin typeface="DejaVu Serif"/>
                <a:ea typeface="DejaVu Serif"/>
                <a:cs typeface="DejaVu Serif"/>
              </a:rPr>
              <a:t>-</a:t>
            </a:r>
            <a:r>
              <a:rPr lang="en-US" altLang="en-US" sz="1800">
                <a:latin typeface="DejaVu Sans"/>
                <a:ea typeface="DejaVu Sans"/>
                <a:cs typeface="DejaVu Sans"/>
              </a:rPr>
              <a:t>6000 Hz, frekvenčně  specifické</a:t>
            </a:r>
          </a:p>
          <a:p>
            <a:pPr>
              <a:spcBef>
                <a:spcPts val="438"/>
              </a:spcBef>
            </a:pPr>
            <a:r>
              <a:rPr lang="en-US" altLang="en-US" sz="1800">
                <a:latin typeface="DejaVu Sans"/>
                <a:ea typeface="DejaVu Sans"/>
                <a:cs typeface="DejaVu Sans"/>
              </a:rPr>
              <a:t>odpověď přijde pokud zachovány  zpětnovazební mechanismy</a:t>
            </a:r>
          </a:p>
          <a:p>
            <a:pPr>
              <a:spcBef>
                <a:spcPts val="438"/>
              </a:spcBef>
            </a:pPr>
            <a:r>
              <a:rPr lang="en-US" altLang="en-US" sz="1800">
                <a:latin typeface="DejaVu Sans"/>
                <a:ea typeface="DejaVu Sans"/>
                <a:cs typeface="DejaVu Sans"/>
              </a:rPr>
              <a:t>periferního systému, cca do 30 dB</a:t>
            </a:r>
          </a:p>
          <a:p>
            <a:pPr>
              <a:spcBef>
                <a:spcPct val="0"/>
              </a:spcBef>
              <a:buFontTx/>
              <a:buNone/>
            </a:pPr>
            <a:r>
              <a:rPr lang="en-US" altLang="en-US" sz="1800">
                <a:latin typeface="DejaVu Serif"/>
                <a:ea typeface="DejaVu Serif"/>
                <a:cs typeface="DejaVu Serif"/>
              </a:rPr>
              <a:t>HL</a:t>
            </a:r>
          </a:p>
          <a:p>
            <a:pPr>
              <a:spcBef>
                <a:spcPts val="425"/>
              </a:spcBef>
            </a:pPr>
            <a:r>
              <a:rPr lang="en-US" altLang="en-US" sz="1800">
                <a:latin typeface="DejaVu Sans"/>
                <a:ea typeface="DejaVu Sans"/>
                <a:cs typeface="DejaVu Sans"/>
              </a:rPr>
              <a:t>screeningové vyšetření</a:t>
            </a:r>
          </a:p>
        </p:txBody>
      </p:sp>
      <p:sp>
        <p:nvSpPr>
          <p:cNvPr id="47108" name="object 4"/>
          <p:cNvSpPr>
            <a:spLocks noChangeArrowheads="1"/>
          </p:cNvSpPr>
          <p:nvPr/>
        </p:nvSpPr>
        <p:spPr bwMode="auto">
          <a:xfrm>
            <a:off x="5076825" y="1700213"/>
            <a:ext cx="3771900" cy="45259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47109" name="object 5"/>
          <p:cNvSpPr>
            <a:spLocks noChangeArrowheads="1"/>
          </p:cNvSpPr>
          <p:nvPr/>
        </p:nvSpPr>
        <p:spPr bwMode="auto">
          <a:xfrm>
            <a:off x="755650" y="4997450"/>
            <a:ext cx="3600450" cy="6397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471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E25C6D5D-6FC0-4F5F-9003-8B9141B0DE7A}" type="slidenum">
              <a:rPr lang="en-GB" altLang="en-US" sz="1400"/>
              <a:pPr>
                <a:spcBef>
                  <a:spcPct val="0"/>
                </a:spcBef>
                <a:buFontTx/>
                <a:buNone/>
              </a:pPr>
              <a:t>31</a:t>
            </a:fld>
            <a:endParaRPr lang="en-GB" altLang="en-US" sz="1400"/>
          </a:p>
        </p:txBody>
      </p:sp>
    </p:spTree>
    <p:extLst>
      <p:ext uri="{BB962C8B-B14F-4D97-AF65-F5344CB8AC3E}">
        <p14:creationId xmlns:p14="http://schemas.microsoft.com/office/powerpoint/2010/main" val="1930599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9888" y="368300"/>
            <a:ext cx="5891212" cy="392113"/>
          </a:xfrm>
        </p:spPr>
        <p:txBody>
          <a:bodyPr lIns="0" tIns="12700" rIns="0" bIns="0" rtlCol="0">
            <a:spAutoFit/>
          </a:bodyPr>
          <a:lstStyle/>
          <a:p>
            <a:pPr marL="12700">
              <a:spcBef>
                <a:spcPts val="100"/>
              </a:spcBef>
              <a:defRPr/>
            </a:pPr>
            <a:r>
              <a:rPr sz="2400" b="1" dirty="0">
                <a:solidFill>
                  <a:srgbClr val="98CC00"/>
                </a:solidFill>
                <a:latin typeface="DejaVu Sans"/>
                <a:cs typeface="DejaVu Sans"/>
              </a:rPr>
              <a:t>Tranzientní otoakustické emise (TEOAE)</a:t>
            </a:r>
            <a:endParaRPr sz="2400" dirty="0">
              <a:latin typeface="DejaVu Sans"/>
              <a:cs typeface="DejaVu Sans"/>
            </a:endParaRPr>
          </a:p>
        </p:txBody>
      </p:sp>
      <p:sp>
        <p:nvSpPr>
          <p:cNvPr id="48131" name="object 3"/>
          <p:cNvSpPr>
            <a:spLocks noChangeArrowheads="1"/>
          </p:cNvSpPr>
          <p:nvPr/>
        </p:nvSpPr>
        <p:spPr bwMode="auto">
          <a:xfrm>
            <a:off x="107950" y="981075"/>
            <a:ext cx="4362450" cy="53276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48132" name="object 4"/>
          <p:cNvSpPr>
            <a:spLocks noChangeArrowheads="1"/>
          </p:cNvSpPr>
          <p:nvPr/>
        </p:nvSpPr>
        <p:spPr bwMode="auto">
          <a:xfrm>
            <a:off x="4643438" y="981075"/>
            <a:ext cx="4341812" cy="53276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48133"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4653E0A5-86A8-49AF-9811-AE1104A7E29F}" type="slidenum">
              <a:rPr lang="en-GB" altLang="en-US" sz="1400"/>
              <a:pPr>
                <a:spcBef>
                  <a:spcPct val="0"/>
                </a:spcBef>
                <a:buFontTx/>
                <a:buNone/>
              </a:pPr>
              <a:t>32</a:t>
            </a:fld>
            <a:endParaRPr lang="en-GB" altLang="en-US" sz="1400"/>
          </a:p>
        </p:txBody>
      </p:sp>
    </p:spTree>
    <p:extLst>
      <p:ext uri="{BB962C8B-B14F-4D97-AF65-F5344CB8AC3E}">
        <p14:creationId xmlns:p14="http://schemas.microsoft.com/office/powerpoint/2010/main" val="1580181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5813" y="303213"/>
            <a:ext cx="7453312" cy="512762"/>
          </a:xfrm>
        </p:spPr>
        <p:txBody>
          <a:bodyPr lIns="0" tIns="12700" rIns="0" bIns="0" rtlCol="0">
            <a:spAutoFit/>
          </a:bodyPr>
          <a:lstStyle/>
          <a:p>
            <a:pPr marL="12700">
              <a:spcBef>
                <a:spcPts val="100"/>
              </a:spcBef>
              <a:defRPr/>
            </a:pPr>
            <a:r>
              <a:rPr sz="3200" b="1" dirty="0">
                <a:solidFill>
                  <a:srgbClr val="98CC00"/>
                </a:solidFill>
                <a:latin typeface="DejaVu Sans"/>
                <a:cs typeface="DejaVu Sans"/>
              </a:rPr>
              <a:t>Distorzní otoakustické emise (DPOAE)</a:t>
            </a:r>
            <a:endParaRPr sz="3200" dirty="0">
              <a:latin typeface="DejaVu Sans"/>
              <a:cs typeface="DejaVu Sans"/>
            </a:endParaRPr>
          </a:p>
        </p:txBody>
      </p:sp>
      <p:sp>
        <p:nvSpPr>
          <p:cNvPr id="49155" name="object 3"/>
          <p:cNvSpPr txBox="1">
            <a:spLocks noChangeArrowheads="1"/>
          </p:cNvSpPr>
          <p:nvPr/>
        </p:nvSpPr>
        <p:spPr bwMode="auto">
          <a:xfrm>
            <a:off x="330200" y="1047750"/>
            <a:ext cx="76041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355600" indent="-342900">
              <a:spcBef>
                <a:spcPct val="20000"/>
              </a:spcBef>
              <a:buChar char="•"/>
              <a:tabLst>
                <a:tab pos="354013" algn="l"/>
                <a:tab pos="355600" algn="l"/>
              </a:tabLst>
              <a:defRPr sz="3200">
                <a:solidFill>
                  <a:schemeClr val="tx1"/>
                </a:solidFill>
                <a:latin typeface="Arial" pitchFamily="34" charset="0"/>
              </a:defRPr>
            </a:lvl1pPr>
            <a:lvl2pPr marL="742950" indent="-285750">
              <a:spcBef>
                <a:spcPct val="20000"/>
              </a:spcBef>
              <a:buChar char="–"/>
              <a:tabLst>
                <a:tab pos="354013" algn="l"/>
                <a:tab pos="355600" algn="l"/>
              </a:tabLst>
              <a:defRPr sz="2800">
                <a:solidFill>
                  <a:schemeClr val="tx1"/>
                </a:solidFill>
                <a:latin typeface="Arial" pitchFamily="34" charset="0"/>
              </a:defRPr>
            </a:lvl2pPr>
            <a:lvl3pPr marL="1143000" indent="-228600">
              <a:spcBef>
                <a:spcPct val="20000"/>
              </a:spcBef>
              <a:buChar char="•"/>
              <a:tabLst>
                <a:tab pos="354013" algn="l"/>
                <a:tab pos="355600" algn="l"/>
              </a:tabLst>
              <a:defRPr sz="2400">
                <a:solidFill>
                  <a:schemeClr val="tx1"/>
                </a:solidFill>
                <a:latin typeface="Arial" pitchFamily="34" charset="0"/>
              </a:defRPr>
            </a:lvl3pPr>
            <a:lvl4pPr marL="1600200" indent="-228600">
              <a:spcBef>
                <a:spcPct val="20000"/>
              </a:spcBef>
              <a:buChar char="–"/>
              <a:tabLst>
                <a:tab pos="354013" algn="l"/>
                <a:tab pos="355600" algn="l"/>
              </a:tabLst>
              <a:defRPr sz="2000">
                <a:solidFill>
                  <a:schemeClr val="tx1"/>
                </a:solidFill>
                <a:latin typeface="Arial" pitchFamily="34" charset="0"/>
              </a:defRPr>
            </a:lvl4pPr>
            <a:lvl5pPr marL="2057400" indent="-228600">
              <a:spcBef>
                <a:spcPct val="20000"/>
              </a:spcBef>
              <a:buChar char="»"/>
              <a:tabLst>
                <a:tab pos="354013" algn="l"/>
                <a:tab pos="35560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9pPr>
          </a:lstStyle>
          <a:p>
            <a:pPr>
              <a:lnSpc>
                <a:spcPts val="2275"/>
              </a:lnSpc>
              <a:spcBef>
                <a:spcPts val="100"/>
              </a:spcBef>
            </a:pPr>
            <a:r>
              <a:rPr lang="en-US" altLang="en-US" sz="2000">
                <a:latin typeface="DejaVu Sans"/>
                <a:ea typeface="DejaVu Sans"/>
                <a:cs typeface="DejaVu Sans"/>
              </a:rPr>
              <a:t>důsledkem intermodulačního zkreslení, vznikajícím při stimulaci</a:t>
            </a:r>
          </a:p>
          <a:p>
            <a:pPr>
              <a:lnSpc>
                <a:spcPts val="2275"/>
              </a:lnSpc>
              <a:spcBef>
                <a:spcPct val="0"/>
              </a:spcBef>
              <a:buFontTx/>
              <a:buNone/>
            </a:pPr>
            <a:r>
              <a:rPr lang="en-US" altLang="en-US" sz="2000">
                <a:latin typeface="DejaVu Sans"/>
                <a:ea typeface="DejaVu Sans"/>
                <a:cs typeface="DejaVu Sans"/>
              </a:rPr>
              <a:t>dvěma tóny současně</a:t>
            </a:r>
          </a:p>
          <a:p>
            <a:pPr>
              <a:spcBef>
                <a:spcPts val="238"/>
              </a:spcBef>
            </a:pPr>
            <a:r>
              <a:rPr lang="en-US" altLang="en-US" sz="2000">
                <a:latin typeface="DejaVu Sans"/>
                <a:ea typeface="DejaVu Sans"/>
                <a:cs typeface="DejaVu Sans"/>
              </a:rPr>
              <a:t>nejčastěji je měřen 2*f1 – </a:t>
            </a:r>
            <a:r>
              <a:rPr lang="en-US" altLang="en-US" sz="2000">
                <a:latin typeface="DejaVu Serif"/>
                <a:ea typeface="DejaVu Serif"/>
                <a:cs typeface="DejaVu Serif"/>
              </a:rPr>
              <a:t>f2</a:t>
            </a:r>
          </a:p>
          <a:p>
            <a:pPr>
              <a:spcBef>
                <a:spcPts val="238"/>
              </a:spcBef>
            </a:pPr>
            <a:r>
              <a:rPr lang="en-US" altLang="en-US" sz="2000">
                <a:latin typeface="DejaVu Sans"/>
                <a:ea typeface="DejaVu Sans"/>
                <a:cs typeface="DejaVu Sans"/>
              </a:rPr>
              <a:t>distorzní produkt změřitelný u všech osob s normálním</a:t>
            </a:r>
          </a:p>
          <a:p>
            <a:pPr>
              <a:spcBef>
                <a:spcPts val="238"/>
              </a:spcBef>
              <a:buFontTx/>
              <a:buNone/>
            </a:pPr>
            <a:r>
              <a:rPr lang="en-US" altLang="en-US" sz="2000">
                <a:latin typeface="DejaVu Serif"/>
                <a:ea typeface="DejaVu Serif"/>
                <a:cs typeface="DejaVu Serif"/>
              </a:rPr>
              <a:t>sluchem, 50-</a:t>
            </a:r>
            <a:r>
              <a:rPr lang="en-US" altLang="en-US" sz="2000">
                <a:latin typeface="DejaVu Sans"/>
                <a:ea typeface="DejaVu Sans"/>
                <a:cs typeface="DejaVu Sans"/>
              </a:rPr>
              <a:t>60 dB pod hladinou tónu, který ho vyvolává</a:t>
            </a:r>
          </a:p>
          <a:p>
            <a:pPr>
              <a:spcBef>
                <a:spcPts val="238"/>
              </a:spcBef>
            </a:pPr>
            <a:r>
              <a:rPr lang="en-US" altLang="en-US" sz="2000">
                <a:latin typeface="DejaVu Sans"/>
                <a:ea typeface="DejaVu Sans"/>
                <a:cs typeface="DejaVu Sans"/>
              </a:rPr>
              <a:t>poskytují detailní informace o činnosti zevních vláskových buněk</a:t>
            </a:r>
          </a:p>
        </p:txBody>
      </p:sp>
      <p:sp>
        <p:nvSpPr>
          <p:cNvPr id="49156" name="object 4"/>
          <p:cNvSpPr>
            <a:spLocks noChangeArrowheads="1"/>
          </p:cNvSpPr>
          <p:nvPr/>
        </p:nvSpPr>
        <p:spPr bwMode="auto">
          <a:xfrm>
            <a:off x="468313" y="3789363"/>
            <a:ext cx="3384550" cy="23066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49157" name="object 5"/>
          <p:cNvSpPr>
            <a:spLocks noChangeArrowheads="1"/>
          </p:cNvSpPr>
          <p:nvPr/>
        </p:nvSpPr>
        <p:spPr bwMode="auto">
          <a:xfrm>
            <a:off x="4356100" y="3213100"/>
            <a:ext cx="4176713" cy="3460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491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FC8388E4-746E-46D0-B856-B6635ECBAB60}" type="slidenum">
              <a:rPr lang="en-GB" altLang="en-US" sz="1400"/>
              <a:pPr>
                <a:spcBef>
                  <a:spcPct val="0"/>
                </a:spcBef>
                <a:buFontTx/>
                <a:buNone/>
              </a:pPr>
              <a:t>33</a:t>
            </a:fld>
            <a:endParaRPr lang="en-GB" altLang="en-US" sz="1400"/>
          </a:p>
        </p:txBody>
      </p:sp>
    </p:spTree>
    <p:extLst>
      <p:ext uri="{BB962C8B-B14F-4D97-AF65-F5344CB8AC3E}">
        <p14:creationId xmlns:p14="http://schemas.microsoft.com/office/powerpoint/2010/main" val="1998516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650" y="303213"/>
            <a:ext cx="7402513" cy="512762"/>
          </a:xfrm>
        </p:spPr>
        <p:txBody>
          <a:bodyPr lIns="0" tIns="12700" rIns="0" bIns="0" rtlCol="0">
            <a:spAutoFit/>
          </a:bodyPr>
          <a:lstStyle/>
          <a:p>
            <a:pPr marL="12700">
              <a:spcBef>
                <a:spcPts val="100"/>
              </a:spcBef>
              <a:defRPr/>
            </a:pPr>
            <a:r>
              <a:rPr sz="3200" b="1" dirty="0">
                <a:solidFill>
                  <a:srgbClr val="98CC00"/>
                </a:solidFill>
                <a:latin typeface="DejaVu Sans"/>
                <a:cs typeface="DejaVu Sans"/>
              </a:rPr>
              <a:t>Spontánní otoakustické emise (SOAE)</a:t>
            </a:r>
            <a:endParaRPr sz="3200" dirty="0">
              <a:latin typeface="DejaVu Sans"/>
              <a:cs typeface="DejaVu Sans"/>
            </a:endParaRPr>
          </a:p>
        </p:txBody>
      </p:sp>
      <p:sp>
        <p:nvSpPr>
          <p:cNvPr id="50179" name="object 3"/>
          <p:cNvSpPr txBox="1">
            <a:spLocks noChangeArrowheads="1"/>
          </p:cNvSpPr>
          <p:nvPr/>
        </p:nvSpPr>
        <p:spPr bwMode="auto">
          <a:xfrm>
            <a:off x="547688" y="1162050"/>
            <a:ext cx="7681912"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4295" rIns="0" bIns="0">
            <a:spAutoFit/>
          </a:bodyPr>
          <a:lstStyle>
            <a:lvl1pPr marL="355600" indent="-342900">
              <a:spcBef>
                <a:spcPct val="20000"/>
              </a:spcBef>
              <a:buChar char="•"/>
              <a:tabLst>
                <a:tab pos="354013" algn="l"/>
                <a:tab pos="355600" algn="l"/>
              </a:tabLst>
              <a:defRPr sz="3200">
                <a:solidFill>
                  <a:schemeClr val="tx1"/>
                </a:solidFill>
                <a:latin typeface="Arial" pitchFamily="34" charset="0"/>
              </a:defRPr>
            </a:lvl1pPr>
            <a:lvl2pPr marL="742950" indent="-285750">
              <a:spcBef>
                <a:spcPct val="20000"/>
              </a:spcBef>
              <a:buChar char="–"/>
              <a:tabLst>
                <a:tab pos="354013" algn="l"/>
                <a:tab pos="355600" algn="l"/>
              </a:tabLst>
              <a:defRPr sz="2800">
                <a:solidFill>
                  <a:schemeClr val="tx1"/>
                </a:solidFill>
                <a:latin typeface="Arial" pitchFamily="34" charset="0"/>
              </a:defRPr>
            </a:lvl2pPr>
            <a:lvl3pPr marL="1143000" indent="-228600">
              <a:spcBef>
                <a:spcPct val="20000"/>
              </a:spcBef>
              <a:buChar char="•"/>
              <a:tabLst>
                <a:tab pos="354013" algn="l"/>
                <a:tab pos="355600" algn="l"/>
              </a:tabLst>
              <a:defRPr sz="2400">
                <a:solidFill>
                  <a:schemeClr val="tx1"/>
                </a:solidFill>
                <a:latin typeface="Arial" pitchFamily="34" charset="0"/>
              </a:defRPr>
            </a:lvl3pPr>
            <a:lvl4pPr marL="1600200" indent="-228600">
              <a:spcBef>
                <a:spcPct val="20000"/>
              </a:spcBef>
              <a:buChar char="–"/>
              <a:tabLst>
                <a:tab pos="354013" algn="l"/>
                <a:tab pos="355600" algn="l"/>
              </a:tabLst>
              <a:defRPr sz="2000">
                <a:solidFill>
                  <a:schemeClr val="tx1"/>
                </a:solidFill>
                <a:latin typeface="Arial" pitchFamily="34" charset="0"/>
              </a:defRPr>
            </a:lvl4pPr>
            <a:lvl5pPr marL="2057400" indent="-228600">
              <a:spcBef>
                <a:spcPct val="20000"/>
              </a:spcBef>
              <a:buChar char="»"/>
              <a:tabLst>
                <a:tab pos="354013" algn="l"/>
                <a:tab pos="35560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9pPr>
          </a:lstStyle>
          <a:p>
            <a:pPr>
              <a:spcBef>
                <a:spcPts val="588"/>
              </a:spcBef>
            </a:pPr>
            <a:r>
              <a:rPr lang="en-US" altLang="en-US" sz="2000">
                <a:latin typeface="DejaVu Sans"/>
                <a:ea typeface="DejaVu Sans"/>
                <a:cs typeface="DejaVu Sans"/>
              </a:rPr>
              <a:t>tonální charakter, vznikají bez jakéhokoliv vnějšího podnětu</a:t>
            </a:r>
          </a:p>
          <a:p>
            <a:pPr>
              <a:spcBef>
                <a:spcPts val="475"/>
              </a:spcBef>
            </a:pPr>
            <a:r>
              <a:rPr lang="en-US" altLang="en-US" sz="2000">
                <a:latin typeface="DejaVu Sans"/>
                <a:ea typeface="DejaVu Sans"/>
                <a:cs typeface="DejaVu Sans"/>
              </a:rPr>
              <a:t>nejsou slyšitelné pro jedince, jehož ucho je produkuje</a:t>
            </a:r>
          </a:p>
          <a:p>
            <a:pPr>
              <a:spcBef>
                <a:spcPts val="475"/>
              </a:spcBef>
            </a:pPr>
            <a:r>
              <a:rPr lang="en-US" altLang="en-US" sz="2000">
                <a:latin typeface="DejaVu Sans"/>
                <a:ea typeface="DejaVu Sans"/>
                <a:cs typeface="DejaVu Sans"/>
              </a:rPr>
              <a:t>souvisí s normální funkcí kochley, vedlejší produkt kochleárního  zesilovače, který zodpovídá za frekvenční selektivitu</a:t>
            </a:r>
          </a:p>
          <a:p>
            <a:pPr>
              <a:spcBef>
                <a:spcPts val="475"/>
              </a:spcBef>
            </a:pPr>
            <a:r>
              <a:rPr lang="en-US" altLang="en-US" sz="2000">
                <a:latin typeface="DejaVu Sans"/>
                <a:ea typeface="DejaVu Sans"/>
                <a:cs typeface="DejaVu Sans"/>
              </a:rPr>
              <a:t>výskyt u 70% osob s normálním sluchem, 2x častější u žen než u</a:t>
            </a:r>
          </a:p>
          <a:p>
            <a:pPr>
              <a:spcBef>
                <a:spcPct val="0"/>
              </a:spcBef>
              <a:buFontTx/>
              <a:buNone/>
            </a:pPr>
            <a:r>
              <a:rPr lang="en-US" altLang="en-US" sz="2000">
                <a:latin typeface="DejaVu Sans"/>
                <a:ea typeface="DejaVu Sans"/>
                <a:cs typeface="DejaVu Sans"/>
              </a:rPr>
              <a:t>mužů, častěji na pravém než levém uchu</a:t>
            </a:r>
          </a:p>
          <a:p>
            <a:pPr>
              <a:spcBef>
                <a:spcPts val="475"/>
              </a:spcBef>
              <a:buFont typeface="DejaVu Sans"/>
              <a:buChar char="•"/>
            </a:pPr>
            <a:r>
              <a:rPr lang="en-US" altLang="en-US" sz="2000">
                <a:latin typeface="DejaVu Serif"/>
                <a:ea typeface="DejaVu Serif"/>
                <a:cs typeface="DejaVu Serif"/>
              </a:rPr>
              <a:t>mezi 1-2 kHz</a:t>
            </a:r>
          </a:p>
        </p:txBody>
      </p:sp>
      <p:sp>
        <p:nvSpPr>
          <p:cNvPr id="50180" name="object 4"/>
          <p:cNvSpPr>
            <a:spLocks noChangeArrowheads="1"/>
          </p:cNvSpPr>
          <p:nvPr/>
        </p:nvSpPr>
        <p:spPr bwMode="auto">
          <a:xfrm>
            <a:off x="152400" y="3649663"/>
            <a:ext cx="6038850" cy="31321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50181" name="object 5"/>
          <p:cNvSpPr txBox="1">
            <a:spLocks noChangeArrowheads="1"/>
          </p:cNvSpPr>
          <p:nvPr/>
        </p:nvSpPr>
        <p:spPr bwMode="auto">
          <a:xfrm>
            <a:off x="6380163" y="4537075"/>
            <a:ext cx="19685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100"/>
              </a:spcBef>
              <a:buFontTx/>
              <a:buNone/>
            </a:pPr>
            <a:r>
              <a:rPr lang="en-US" altLang="en-US" sz="1800">
                <a:latin typeface="DejaVu Sans"/>
                <a:ea typeface="DejaVu Sans"/>
                <a:cs typeface="DejaVu Sans"/>
              </a:rPr>
              <a:t>SOAE u dospělého  jedince zachycené  opakovaně na  </a:t>
            </a:r>
            <a:r>
              <a:rPr lang="en-US" altLang="en-US" sz="1800">
                <a:latin typeface="DejaVu Serif"/>
                <a:ea typeface="DejaVu Serif"/>
                <a:cs typeface="DejaVu Serif"/>
              </a:rPr>
              <a:t>frekvenci 1636 Hz</a:t>
            </a:r>
          </a:p>
        </p:txBody>
      </p:sp>
      <p:sp>
        <p:nvSpPr>
          <p:cNvPr id="5018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3E07393F-E3B8-45DC-9899-73DC6EA3EAD0}" type="slidenum">
              <a:rPr lang="en-GB" altLang="en-US" sz="1400"/>
              <a:pPr>
                <a:spcBef>
                  <a:spcPct val="0"/>
                </a:spcBef>
                <a:buFontTx/>
                <a:buNone/>
              </a:pPr>
              <a:t>34</a:t>
            </a:fld>
            <a:endParaRPr lang="en-GB" altLang="en-US" sz="1400"/>
          </a:p>
        </p:txBody>
      </p:sp>
    </p:spTree>
    <p:extLst>
      <p:ext uri="{BB962C8B-B14F-4D97-AF65-F5344CB8AC3E}">
        <p14:creationId xmlns:p14="http://schemas.microsoft.com/office/powerpoint/2010/main" val="3884506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19662"/>
            <a:ext cx="8229600" cy="656077"/>
          </a:xfrm>
        </p:spPr>
        <p:txBody>
          <a:bodyPr lIns="0" tIns="101092" rIns="0" bIns="0" rtlCol="0">
            <a:spAutoFit/>
          </a:bodyPr>
          <a:lstStyle/>
          <a:p>
            <a:pPr>
              <a:spcBef>
                <a:spcPts val="100"/>
              </a:spcBef>
              <a:defRPr/>
            </a:pPr>
            <a:r>
              <a:rPr sz="3600" b="1" dirty="0">
                <a:solidFill>
                  <a:srgbClr val="98CC00"/>
                </a:solidFill>
                <a:latin typeface="DejaVu Sans"/>
                <a:cs typeface="DejaVu Sans"/>
              </a:rPr>
              <a:t>Spontánní </a:t>
            </a:r>
            <a:r>
              <a:rPr sz="3600" b="1" dirty="0" err="1">
                <a:solidFill>
                  <a:srgbClr val="98CC00"/>
                </a:solidFill>
                <a:latin typeface="DejaVu Sans"/>
                <a:cs typeface="DejaVu Sans"/>
              </a:rPr>
              <a:t>otoakustické</a:t>
            </a:r>
            <a:r>
              <a:rPr sz="3600" b="1" dirty="0">
                <a:solidFill>
                  <a:srgbClr val="98CC00"/>
                </a:solidFill>
                <a:latin typeface="DejaVu Sans"/>
                <a:cs typeface="DejaVu Sans"/>
              </a:rPr>
              <a:t> </a:t>
            </a:r>
            <a:r>
              <a:rPr sz="3600" b="1" dirty="0" err="1" smtClean="0">
                <a:solidFill>
                  <a:srgbClr val="98CC00"/>
                </a:solidFill>
                <a:latin typeface="DejaVu Sans"/>
                <a:cs typeface="DejaVu Sans"/>
              </a:rPr>
              <a:t>emise</a:t>
            </a:r>
            <a:r>
              <a:rPr lang="cs-CZ" sz="3600" b="1" dirty="0" smtClean="0">
                <a:solidFill>
                  <a:srgbClr val="98CC00"/>
                </a:solidFill>
                <a:latin typeface="DejaVu Sans"/>
                <a:cs typeface="DejaVu Sans"/>
              </a:rPr>
              <a:t> </a:t>
            </a:r>
            <a:r>
              <a:rPr sz="3600" b="1" dirty="0" smtClean="0">
                <a:solidFill>
                  <a:srgbClr val="98CC00"/>
                </a:solidFill>
                <a:latin typeface="DejaVu Sans"/>
                <a:cs typeface="DejaVu Sans"/>
              </a:rPr>
              <a:t>(SOAE</a:t>
            </a:r>
            <a:r>
              <a:rPr sz="3600" b="1" dirty="0">
                <a:solidFill>
                  <a:srgbClr val="98CC00"/>
                </a:solidFill>
                <a:latin typeface="DejaVu Sans"/>
                <a:cs typeface="DejaVu Sans"/>
              </a:rPr>
              <a:t>)</a:t>
            </a:r>
            <a:endParaRPr sz="3600" dirty="0">
              <a:latin typeface="DejaVu Sans"/>
              <a:cs typeface="DejaVu Sans"/>
            </a:endParaRPr>
          </a:p>
        </p:txBody>
      </p:sp>
      <p:sp>
        <p:nvSpPr>
          <p:cNvPr id="51203" name="object 3"/>
          <p:cNvSpPr>
            <a:spLocks noChangeAspect="1"/>
          </p:cNvSpPr>
          <p:nvPr/>
        </p:nvSpPr>
        <p:spPr bwMode="auto">
          <a:xfrm>
            <a:off x="157163" y="1200150"/>
            <a:ext cx="7462837" cy="55816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5120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D20E178B-B0E1-4ED4-B62E-61D56C88599A}" type="slidenum">
              <a:rPr lang="en-GB" altLang="en-US" sz="1400"/>
              <a:pPr>
                <a:spcBef>
                  <a:spcPct val="0"/>
                </a:spcBef>
                <a:buFontTx/>
                <a:buNone/>
              </a:pPr>
              <a:t>35</a:t>
            </a:fld>
            <a:endParaRPr lang="en-GB" altLang="en-US" sz="1400"/>
          </a:p>
        </p:txBody>
      </p:sp>
    </p:spTree>
    <p:extLst>
      <p:ext uri="{BB962C8B-B14F-4D97-AF65-F5344CB8AC3E}">
        <p14:creationId xmlns:p14="http://schemas.microsoft.com/office/powerpoint/2010/main" val="2937000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00"/>
            <a:ext cx="60960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47775"/>
            <a:ext cx="4762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2" descr="Výsledek obrázku pro auditory evoked potential"/>
          <p:cNvPicPr>
            <a:picLocks noChangeAspect="1" noChangeArrowheads="1"/>
          </p:cNvPicPr>
          <p:nvPr/>
        </p:nvPicPr>
        <p:blipFill>
          <a:blip r:embed="rId4">
            <a:extLst>
              <a:ext uri="{28A0092B-C50C-407E-A947-70E740481C1C}">
                <a14:useLocalDpi xmlns:a14="http://schemas.microsoft.com/office/drawing/2010/main" val="0"/>
              </a:ext>
            </a:extLst>
          </a:blip>
          <a:srcRect l="9662" t="41225" r="5315" b="2094"/>
          <a:stretch>
            <a:fillRect/>
          </a:stretch>
        </p:blipFill>
        <p:spPr bwMode="auto">
          <a:xfrm>
            <a:off x="152400" y="4572000"/>
            <a:ext cx="472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1032"/>
          <p:cNvSpPr txBox="1">
            <a:spLocks noChangeArrowheads="1"/>
          </p:cNvSpPr>
          <p:nvPr/>
        </p:nvSpPr>
        <p:spPr bwMode="auto">
          <a:xfrm>
            <a:off x="4724400" y="4495800"/>
            <a:ext cx="454323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t>Repetition rate in</a:t>
            </a:r>
          </a:p>
          <a:p>
            <a:pPr>
              <a:spcBef>
                <a:spcPct val="0"/>
              </a:spcBef>
              <a:buFontTx/>
              <a:buNone/>
            </a:pPr>
            <a:r>
              <a:rPr lang="en-US" altLang="en-US" sz="2800" dirty="0"/>
              <a:t>brainstem ER audiometry</a:t>
            </a:r>
          </a:p>
          <a:p>
            <a:pPr>
              <a:spcBef>
                <a:spcPct val="0"/>
              </a:spcBef>
              <a:buFontTx/>
              <a:buNone/>
            </a:pPr>
            <a:r>
              <a:rPr lang="en-US" altLang="en-US" sz="2800" dirty="0"/>
              <a:t>Can be </a:t>
            </a:r>
            <a:r>
              <a:rPr lang="en-US" altLang="en-US" sz="2800" dirty="0" smtClean="0"/>
              <a:t>as high as low </a:t>
            </a:r>
            <a:r>
              <a:rPr lang="en-US" altLang="en-US" sz="2800" dirty="0"/>
              <a:t>freq</a:t>
            </a:r>
            <a:r>
              <a:rPr lang="en-US" altLang="en-US" sz="2800" dirty="0" smtClean="0"/>
              <a:t>.</a:t>
            </a:r>
          </a:p>
          <a:p>
            <a:pPr>
              <a:spcBef>
                <a:spcPct val="0"/>
              </a:spcBef>
              <a:buFontTx/>
              <a:buNone/>
            </a:pPr>
            <a:r>
              <a:rPr lang="en-US" altLang="en-US" sz="2800" dirty="0" smtClean="0"/>
              <a:t> sound (40 </a:t>
            </a:r>
            <a:r>
              <a:rPr lang="en-US" altLang="en-US" sz="2800" dirty="0"/>
              <a:t>Hz).</a:t>
            </a:r>
            <a:endParaRPr lang="cs-CZ" altLang="en-US" sz="2800" u="sng" dirty="0"/>
          </a:p>
        </p:txBody>
      </p:sp>
      <p:sp>
        <p:nvSpPr>
          <p:cNvPr id="30728"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1E5B76-BAEB-4185-BFCD-2C1AAA631E96}" type="slidenum">
              <a:rPr lang="en-US" altLang="en-US" sz="1400" smtClean="0"/>
              <a:pPr>
                <a:spcBef>
                  <a:spcPct val="0"/>
                </a:spcBef>
                <a:buFontTx/>
                <a:buNone/>
              </a:pPr>
              <a:t>36</a:t>
            </a:fld>
            <a:endParaRPr lang="en-US" altLang="en-US" sz="1400" smtClean="0"/>
          </a:p>
        </p:txBody>
      </p:sp>
      <p:sp>
        <p:nvSpPr>
          <p:cNvPr id="30729" name="Rectangle 5"/>
          <p:cNvSpPr>
            <a:spLocks noChangeArrowheads="1"/>
          </p:cNvSpPr>
          <p:nvPr/>
        </p:nvSpPr>
        <p:spPr bwMode="auto">
          <a:xfrm>
            <a:off x="0" y="6227763"/>
            <a:ext cx="8458200"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000">
                <a:solidFill>
                  <a:srgbClr val="008000"/>
                </a:solidFill>
              </a:rPr>
              <a:t>[R. Hari et al, Exp Brain Res, 1980]</a:t>
            </a:r>
          </a:p>
        </p:txBody>
      </p:sp>
      <p:sp>
        <p:nvSpPr>
          <p:cNvPr id="9" name="Title 1"/>
          <p:cNvSpPr txBox="1">
            <a:spLocks/>
          </p:cNvSpPr>
          <p:nvPr/>
        </p:nvSpPr>
        <p:spPr>
          <a:xfrm>
            <a:off x="0" y="0"/>
            <a:ext cx="64008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800" b="1" dirty="0" smtClean="0">
                <a:solidFill>
                  <a:srgbClr val="008000"/>
                </a:solidFill>
              </a:rPr>
              <a:t>Objective Signal From Lower Auditory </a:t>
            </a:r>
            <a:r>
              <a:rPr lang="en-US" altLang="en-US" sz="2800" b="1" dirty="0" err="1" smtClean="0">
                <a:solidFill>
                  <a:srgbClr val="008000"/>
                </a:solidFill>
              </a:rPr>
              <a:t>Etages</a:t>
            </a:r>
            <a:r>
              <a:rPr lang="en-US" altLang="en-US" sz="2800" b="1" dirty="0" smtClean="0">
                <a:solidFill>
                  <a:srgbClr val="008000"/>
                </a:solidFill>
              </a:rPr>
              <a:t> is Recorded as: (Auditory) </a:t>
            </a:r>
            <a:r>
              <a:rPr lang="en-US" altLang="en-US" sz="2800" b="1" dirty="0" err="1" smtClean="0">
                <a:solidFill>
                  <a:srgbClr val="008000"/>
                </a:solidFill>
              </a:rPr>
              <a:t>Evo</a:t>
            </a:r>
            <a:r>
              <a:rPr lang="cs-CZ" altLang="en-US" sz="2800" b="1" dirty="0" smtClean="0">
                <a:solidFill>
                  <a:srgbClr val="008000"/>
                </a:solidFill>
              </a:rPr>
              <a:t>ked</a:t>
            </a:r>
            <a:r>
              <a:rPr lang="en-US" altLang="en-US" sz="2800" b="1" dirty="0" smtClean="0">
                <a:solidFill>
                  <a:srgbClr val="008000"/>
                </a:solidFill>
              </a:rPr>
              <a:t> Potentials</a:t>
            </a:r>
            <a:endParaRPr lang="cs-CZ" altLang="en-US" sz="2800" b="1" dirty="0" smtClean="0">
              <a:solidFill>
                <a:srgbClr val="008000"/>
              </a:solidFill>
            </a:endParaRPr>
          </a:p>
        </p:txBody>
      </p:sp>
    </p:spTree>
    <p:extLst>
      <p:ext uri="{BB962C8B-B14F-4D97-AF65-F5344CB8AC3E}">
        <p14:creationId xmlns:p14="http://schemas.microsoft.com/office/powerpoint/2010/main" val="1075713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3425" y="122238"/>
            <a:ext cx="7697788" cy="635000"/>
          </a:xfrm>
        </p:spPr>
        <p:txBody>
          <a:bodyPr lIns="0" tIns="12065" rIns="0" bIns="0" rtlCol="0">
            <a:spAutoFit/>
          </a:bodyPr>
          <a:lstStyle/>
          <a:p>
            <a:pPr marL="12700">
              <a:spcBef>
                <a:spcPts val="95"/>
              </a:spcBef>
              <a:defRPr/>
            </a:pPr>
            <a:r>
              <a:rPr sz="4000" b="1" dirty="0">
                <a:solidFill>
                  <a:srgbClr val="98CC00"/>
                </a:solidFill>
                <a:latin typeface="DejaVu Sans"/>
                <a:cs typeface="DejaVu Sans"/>
              </a:rPr>
              <a:t>Sluchové </a:t>
            </a:r>
            <a:r>
              <a:rPr sz="4000" b="1" dirty="0" err="1">
                <a:solidFill>
                  <a:srgbClr val="98CC00"/>
                </a:solidFill>
                <a:latin typeface="DejaVu Sans"/>
                <a:cs typeface="DejaVu Sans"/>
              </a:rPr>
              <a:t>evokované</a:t>
            </a:r>
            <a:r>
              <a:rPr sz="4000" b="1" dirty="0">
                <a:solidFill>
                  <a:srgbClr val="98CC00"/>
                </a:solidFill>
                <a:latin typeface="DejaVu Sans"/>
                <a:cs typeface="DejaVu Sans"/>
              </a:rPr>
              <a:t> </a:t>
            </a:r>
            <a:r>
              <a:rPr sz="4000" b="1" dirty="0" err="1" smtClean="0">
                <a:solidFill>
                  <a:srgbClr val="98CC00"/>
                </a:solidFill>
                <a:latin typeface="DejaVu Sans"/>
                <a:cs typeface="DejaVu Sans"/>
              </a:rPr>
              <a:t>potenciály</a:t>
            </a:r>
            <a:r>
              <a:rPr lang="en-GB" sz="4000" b="1" dirty="0" smtClean="0">
                <a:solidFill>
                  <a:srgbClr val="98CC00"/>
                </a:solidFill>
                <a:latin typeface="DejaVu Sans"/>
                <a:cs typeface="DejaVu Sans"/>
              </a:rPr>
              <a:t> (EP)</a:t>
            </a:r>
            <a:endParaRPr sz="4000" dirty="0">
              <a:latin typeface="DejaVu Sans"/>
              <a:cs typeface="DejaVu Sans"/>
            </a:endParaRPr>
          </a:p>
        </p:txBody>
      </p:sp>
      <p:sp>
        <p:nvSpPr>
          <p:cNvPr id="52227" name="object 3"/>
          <p:cNvSpPr txBox="1">
            <a:spLocks noChangeArrowheads="1"/>
          </p:cNvSpPr>
          <p:nvPr/>
        </p:nvSpPr>
        <p:spPr bwMode="auto">
          <a:xfrm>
            <a:off x="79375" y="958850"/>
            <a:ext cx="466725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1594" rIns="0" bIns="0">
            <a:spAutoFit/>
          </a:bodyPr>
          <a:lstStyle>
            <a:lvl1pPr marL="355600" indent="-342900">
              <a:spcBef>
                <a:spcPct val="20000"/>
              </a:spcBef>
              <a:buChar char="•"/>
              <a:tabLst>
                <a:tab pos="354013" algn="l"/>
                <a:tab pos="355600" algn="l"/>
              </a:tabLst>
              <a:defRPr sz="3200">
                <a:solidFill>
                  <a:schemeClr val="tx1"/>
                </a:solidFill>
                <a:latin typeface="Arial" pitchFamily="34" charset="0"/>
              </a:defRPr>
            </a:lvl1pPr>
            <a:lvl2pPr marL="742950" indent="-285750">
              <a:spcBef>
                <a:spcPct val="20000"/>
              </a:spcBef>
              <a:buChar char="–"/>
              <a:tabLst>
                <a:tab pos="354013" algn="l"/>
                <a:tab pos="355600" algn="l"/>
              </a:tabLst>
              <a:defRPr sz="2800">
                <a:solidFill>
                  <a:schemeClr val="tx1"/>
                </a:solidFill>
                <a:latin typeface="Arial" pitchFamily="34" charset="0"/>
              </a:defRPr>
            </a:lvl2pPr>
            <a:lvl3pPr marL="1143000" indent="-228600">
              <a:spcBef>
                <a:spcPct val="20000"/>
              </a:spcBef>
              <a:buChar char="•"/>
              <a:tabLst>
                <a:tab pos="354013" algn="l"/>
                <a:tab pos="355600" algn="l"/>
              </a:tabLst>
              <a:defRPr sz="2400">
                <a:solidFill>
                  <a:schemeClr val="tx1"/>
                </a:solidFill>
                <a:latin typeface="Arial" pitchFamily="34" charset="0"/>
              </a:defRPr>
            </a:lvl3pPr>
            <a:lvl4pPr marL="1600200" indent="-228600">
              <a:spcBef>
                <a:spcPct val="20000"/>
              </a:spcBef>
              <a:buChar char="–"/>
              <a:tabLst>
                <a:tab pos="354013" algn="l"/>
                <a:tab pos="355600" algn="l"/>
              </a:tabLst>
              <a:defRPr sz="2000">
                <a:solidFill>
                  <a:schemeClr val="tx1"/>
                </a:solidFill>
                <a:latin typeface="Arial" pitchFamily="34" charset="0"/>
              </a:defRPr>
            </a:lvl4pPr>
            <a:lvl5pPr marL="2057400" indent="-228600">
              <a:spcBef>
                <a:spcPct val="20000"/>
              </a:spcBef>
              <a:buChar char="»"/>
              <a:tabLst>
                <a:tab pos="354013" algn="l"/>
                <a:tab pos="35560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9pPr>
          </a:lstStyle>
          <a:p>
            <a:pPr>
              <a:spcBef>
                <a:spcPts val="488"/>
              </a:spcBef>
            </a:pPr>
            <a:r>
              <a:rPr lang="en-US" altLang="en-US" sz="1600">
                <a:latin typeface="DejaVu Sans"/>
                <a:ea typeface="DejaVu Sans"/>
                <a:cs typeface="DejaVu Sans"/>
              </a:rPr>
              <a:t>objektivní reprodukovatelná míra</a:t>
            </a:r>
          </a:p>
          <a:p>
            <a:pPr>
              <a:spcBef>
                <a:spcPts val="375"/>
              </a:spcBef>
            </a:pPr>
            <a:r>
              <a:rPr lang="en-US" altLang="en-US" sz="1600">
                <a:latin typeface="DejaVu Sans"/>
                <a:ea typeface="DejaVu Sans"/>
                <a:cs typeface="DejaVu Sans"/>
              </a:rPr>
              <a:t>analýza v časové oblasti – semiobjektivní  vyhodnocení (!)</a:t>
            </a:r>
          </a:p>
          <a:p>
            <a:pPr>
              <a:spcBef>
                <a:spcPct val="0"/>
              </a:spcBef>
            </a:pPr>
            <a:endParaRPr lang="en-US" altLang="en-US" sz="2200">
              <a:latin typeface="DejaVu Sans"/>
              <a:ea typeface="DejaVu Sans"/>
              <a:cs typeface="DejaVu Sans"/>
            </a:endParaRPr>
          </a:p>
          <a:p>
            <a:pPr>
              <a:spcBef>
                <a:spcPct val="0"/>
              </a:spcBef>
            </a:pPr>
            <a:r>
              <a:rPr lang="en-US" altLang="en-US" sz="1300">
                <a:latin typeface="DejaVu Sans"/>
                <a:ea typeface="DejaVu Sans"/>
                <a:cs typeface="DejaVu Sans"/>
              </a:rPr>
              <a:t>potenciály 0,1 </a:t>
            </a:r>
            <a:r>
              <a:rPr lang="en-US" altLang="en-US" sz="1300">
                <a:latin typeface="DejaVu Serif"/>
                <a:ea typeface="DejaVu Serif"/>
                <a:cs typeface="DejaVu Serif"/>
              </a:rPr>
              <a:t>- </a:t>
            </a:r>
            <a:r>
              <a:rPr lang="en-US" altLang="en-US" sz="1300">
                <a:latin typeface="DejaVu Sans"/>
                <a:ea typeface="DejaVu Sans"/>
                <a:cs typeface="DejaVu Sans"/>
              </a:rPr>
              <a:t>5 mikrovoltů,</a:t>
            </a:r>
          </a:p>
          <a:p>
            <a:pPr>
              <a:spcBef>
                <a:spcPts val="313"/>
              </a:spcBef>
            </a:pPr>
            <a:r>
              <a:rPr lang="en-US" altLang="en-US" sz="1300">
                <a:latin typeface="DejaVu Sans"/>
                <a:ea typeface="DejaVu Sans"/>
                <a:cs typeface="DejaVu Sans"/>
              </a:rPr>
              <a:t>artefakty, mozková aktivita</a:t>
            </a:r>
          </a:p>
          <a:p>
            <a:pPr>
              <a:spcBef>
                <a:spcPts val="313"/>
              </a:spcBef>
              <a:buFontTx/>
              <a:buNone/>
            </a:pPr>
            <a:r>
              <a:rPr lang="en-US" altLang="en-US" sz="1300">
                <a:latin typeface="DejaVu Sans"/>
                <a:ea typeface="DejaVu Sans"/>
                <a:cs typeface="DejaVu Sans"/>
              </a:rPr>
              <a:t>= nutnost sumace a průměrování např. 1000, 2000 odezev  (odpověď vždy ve stejný okamžik po stimulu, jiné aktivity  nejsou synchronizovány) nebo do doby, kdy se křivka zdá  být dostatečně jasnou</a:t>
            </a:r>
          </a:p>
          <a:p>
            <a:pPr>
              <a:spcBef>
                <a:spcPts val="313"/>
              </a:spcBef>
            </a:pPr>
            <a:r>
              <a:rPr lang="en-US" altLang="en-US" sz="1300">
                <a:latin typeface="DejaVu Sans"/>
                <a:ea typeface="DejaVu Sans"/>
                <a:cs typeface="DejaVu Sans"/>
              </a:rPr>
              <a:t>předzesilovač v blízkosti elektrod,</a:t>
            </a:r>
          </a:p>
          <a:p>
            <a:pPr>
              <a:spcBef>
                <a:spcPct val="0"/>
              </a:spcBef>
              <a:buFontTx/>
              <a:buNone/>
            </a:pPr>
            <a:r>
              <a:rPr lang="en-US" altLang="en-US" sz="1300">
                <a:latin typeface="DejaVu Sans"/>
                <a:ea typeface="DejaVu Sans"/>
                <a:cs typeface="DejaVu Sans"/>
              </a:rPr>
              <a:t>zesílení 1 000 000x, kontrola nalepení elektrod</a:t>
            </a:r>
          </a:p>
          <a:p>
            <a:pPr>
              <a:spcBef>
                <a:spcPts val="313"/>
              </a:spcBef>
            </a:pPr>
            <a:r>
              <a:rPr lang="en-US" altLang="en-US" sz="1300">
                <a:latin typeface="DejaVu Sans"/>
                <a:ea typeface="DejaVu Sans"/>
                <a:cs typeface="DejaVu Sans"/>
              </a:rPr>
              <a:t>filtr (síťové napájení 50 Hz, dolní propust – omezení  kmitočtu), A/D převod, (14 bitů) a horizontální (okénko  např. 20 ms, vzorkovací frekvence 20 000 Hz</a:t>
            </a:r>
          </a:p>
          <a:p>
            <a:pPr>
              <a:spcBef>
                <a:spcPts val="313"/>
              </a:spcBef>
              <a:buFontTx/>
              <a:buNone/>
            </a:pPr>
            <a:r>
              <a:rPr lang="en-US" altLang="en-US" sz="1300">
                <a:latin typeface="DejaVu Serif"/>
                <a:ea typeface="DejaVu Serif"/>
                <a:cs typeface="DejaVu Serif"/>
              </a:rPr>
              <a:t>= 20x10-</a:t>
            </a:r>
            <a:r>
              <a:rPr lang="en-US" altLang="en-US" sz="1300">
                <a:latin typeface="DejaVu Sans"/>
                <a:ea typeface="DejaVu Sans"/>
                <a:cs typeface="DejaVu Sans"/>
              </a:rPr>
              <a:t>3 x 20 000 = 400 vzorků na stopu)</a:t>
            </a:r>
          </a:p>
          <a:p>
            <a:pPr>
              <a:spcBef>
                <a:spcPts val="313"/>
              </a:spcBef>
            </a:pPr>
            <a:r>
              <a:rPr lang="en-US" altLang="en-US" sz="1300">
                <a:latin typeface="DejaVu Sans"/>
                <a:ea typeface="DejaVu Sans"/>
                <a:cs typeface="DejaVu Sans"/>
              </a:rPr>
              <a:t>automatické odmítání artefaktů – napěťová úroveň,</a:t>
            </a:r>
          </a:p>
          <a:p>
            <a:pPr>
              <a:spcBef>
                <a:spcPct val="0"/>
              </a:spcBef>
              <a:buFontTx/>
              <a:buNone/>
            </a:pPr>
            <a:r>
              <a:rPr lang="en-US" altLang="en-US" sz="1300">
                <a:latin typeface="DejaVu Serif"/>
                <a:ea typeface="DejaVu Serif"/>
                <a:cs typeface="DejaVu Serif"/>
              </a:rPr>
              <a:t>korelace</a:t>
            </a:r>
          </a:p>
          <a:p>
            <a:pPr>
              <a:spcBef>
                <a:spcPts val="313"/>
              </a:spcBef>
            </a:pPr>
            <a:r>
              <a:rPr lang="en-US" altLang="en-US" sz="1300">
                <a:latin typeface="DejaVu Sans"/>
                <a:ea typeface="DejaVu Sans"/>
                <a:cs typeface="DejaVu Sans"/>
              </a:rPr>
              <a:t>automatické nastavení parametrů</a:t>
            </a:r>
          </a:p>
          <a:p>
            <a:pPr>
              <a:spcBef>
                <a:spcPts val="313"/>
              </a:spcBef>
              <a:buFontTx/>
              <a:buNone/>
            </a:pPr>
            <a:r>
              <a:rPr lang="en-US" altLang="en-US" sz="1300">
                <a:latin typeface="DejaVu Sans"/>
                <a:ea typeface="DejaVu Sans"/>
                <a:cs typeface="DejaVu Sans"/>
              </a:rPr>
              <a:t>(např. automatické nastavení zesílení, předdefinované</a:t>
            </a:r>
          </a:p>
          <a:p>
            <a:pPr>
              <a:spcBef>
                <a:spcPct val="0"/>
              </a:spcBef>
              <a:buFontTx/>
              <a:buNone/>
            </a:pPr>
            <a:r>
              <a:rPr lang="en-US" altLang="en-US" sz="1300">
                <a:latin typeface="DejaVu Serif"/>
                <a:ea typeface="DejaVu Serif"/>
                <a:cs typeface="DejaVu Serif"/>
              </a:rPr>
              <a:t>testy)</a:t>
            </a:r>
          </a:p>
          <a:p>
            <a:pPr>
              <a:spcBef>
                <a:spcPts val="313"/>
              </a:spcBef>
            </a:pPr>
            <a:r>
              <a:rPr lang="en-US" altLang="en-US" sz="1300">
                <a:latin typeface="DejaVu Sans"/>
                <a:ea typeface="DejaVu Sans"/>
                <a:cs typeface="DejaVu Sans"/>
              </a:rPr>
              <a:t>měření časových vzdáleností (latencí) pomocí  kurzorů,</a:t>
            </a:r>
          </a:p>
          <a:p>
            <a:pPr>
              <a:spcBef>
                <a:spcPct val="0"/>
              </a:spcBef>
              <a:buFontTx/>
              <a:buNone/>
            </a:pPr>
            <a:r>
              <a:rPr lang="en-US" altLang="en-US" sz="1300">
                <a:latin typeface="DejaVu Serif"/>
                <a:ea typeface="DejaVu Serif"/>
                <a:cs typeface="DejaVu Serif"/>
              </a:rPr>
              <a:t>amplitud</a:t>
            </a:r>
          </a:p>
        </p:txBody>
      </p:sp>
      <p:sp>
        <p:nvSpPr>
          <p:cNvPr id="52228" name="object 4"/>
          <p:cNvSpPr>
            <a:spLocks noChangeArrowheads="1"/>
          </p:cNvSpPr>
          <p:nvPr/>
        </p:nvSpPr>
        <p:spPr bwMode="auto">
          <a:xfrm>
            <a:off x="5045075" y="1341438"/>
            <a:ext cx="4098925" cy="482441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5222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34A31C4-82B5-495E-80D6-DB41F55610B5}" type="slidenum">
              <a:rPr lang="en-GB" altLang="en-US" sz="1400"/>
              <a:pPr>
                <a:spcBef>
                  <a:spcPct val="0"/>
                </a:spcBef>
                <a:buFontTx/>
                <a:buNone/>
              </a:pPr>
              <a:t>37</a:t>
            </a:fld>
            <a:endParaRPr lang="en-GB" altLang="en-US" sz="1400"/>
          </a:p>
        </p:txBody>
      </p:sp>
    </p:spTree>
    <p:extLst>
      <p:ext uri="{BB962C8B-B14F-4D97-AF65-F5344CB8AC3E}">
        <p14:creationId xmlns:p14="http://schemas.microsoft.com/office/powerpoint/2010/main" val="2222667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bject 2"/>
          <p:cNvSpPr>
            <a:spLocks noGrp="1"/>
          </p:cNvSpPr>
          <p:nvPr>
            <p:ph type="title"/>
          </p:nvPr>
        </p:nvSpPr>
        <p:spPr>
          <a:xfrm>
            <a:off x="4752975" y="507181"/>
            <a:ext cx="4225925" cy="1120820"/>
          </a:xfrm>
        </p:spPr>
        <p:txBody>
          <a:bodyPr wrap="square" lIns="0" tIns="12700" rIns="0" bIns="0">
            <a:spAutoFit/>
          </a:bodyPr>
          <a:lstStyle/>
          <a:p>
            <a:pPr marL="12700">
              <a:spcBef>
                <a:spcPts val="100"/>
              </a:spcBef>
            </a:pPr>
            <a:r>
              <a:rPr lang="en-US" altLang="en-US" sz="3600" dirty="0" err="1" smtClean="0">
                <a:solidFill>
                  <a:srgbClr val="98CC00"/>
                </a:solidFill>
                <a:latin typeface="DejaVu Sans"/>
                <a:ea typeface="DejaVu Sans"/>
                <a:cs typeface="DejaVu Sans"/>
              </a:rPr>
              <a:t>Druhy</a:t>
            </a:r>
            <a:r>
              <a:rPr lang="en-US" altLang="en-US" sz="3600" dirty="0" smtClean="0">
                <a:solidFill>
                  <a:srgbClr val="98CC00"/>
                </a:solidFill>
                <a:latin typeface="DejaVu Sans"/>
                <a:ea typeface="DejaVu Sans"/>
                <a:cs typeface="DejaVu Sans"/>
              </a:rPr>
              <a:t> </a:t>
            </a:r>
            <a:r>
              <a:rPr lang="cs-CZ" altLang="en-US" sz="3600" dirty="0" smtClean="0">
                <a:solidFill>
                  <a:srgbClr val="98CC00"/>
                </a:solidFill>
                <a:latin typeface="DejaVu Sans"/>
                <a:ea typeface="DejaVu Sans"/>
                <a:cs typeface="DejaVu Sans"/>
              </a:rPr>
              <a:t>stimul</a:t>
            </a:r>
            <a:r>
              <a:rPr lang="en-US" altLang="en-US" sz="3600" dirty="0" smtClean="0">
                <a:solidFill>
                  <a:srgbClr val="98CC00"/>
                </a:solidFill>
                <a:latin typeface="DejaVu Sans"/>
                <a:ea typeface="DejaVu Sans"/>
                <a:cs typeface="DejaVu Sans"/>
              </a:rPr>
              <a:t>ů</a:t>
            </a:r>
            <a:r>
              <a:rPr lang="en-GB" altLang="en-US" sz="3600" dirty="0" smtClean="0">
                <a:solidFill>
                  <a:srgbClr val="98CC00"/>
                </a:solidFill>
                <a:latin typeface="DejaVu Sans"/>
                <a:ea typeface="DejaVu Sans"/>
                <a:cs typeface="DejaVu Sans"/>
              </a:rPr>
              <a:t> u E.P.</a:t>
            </a:r>
            <a:r>
              <a:rPr lang="cs-CZ" altLang="en-US" sz="3600" dirty="0" smtClean="0">
                <a:solidFill>
                  <a:srgbClr val="98CC00"/>
                </a:solidFill>
                <a:latin typeface="DejaVu Sans"/>
                <a:ea typeface="DejaVu Sans"/>
                <a:cs typeface="DejaVu Sans"/>
              </a:rPr>
              <a:t/>
            </a:r>
            <a:br>
              <a:rPr lang="cs-CZ" altLang="en-US" sz="3600" dirty="0" smtClean="0">
                <a:solidFill>
                  <a:srgbClr val="98CC00"/>
                </a:solidFill>
                <a:latin typeface="DejaVu Sans"/>
                <a:ea typeface="DejaVu Sans"/>
                <a:cs typeface="DejaVu Sans"/>
              </a:rPr>
            </a:br>
            <a:endParaRPr lang="en-US" altLang="en-US" sz="3600" dirty="0" smtClean="0">
              <a:latin typeface="DejaVu Sans"/>
              <a:ea typeface="DejaVu Sans"/>
              <a:cs typeface="DejaVu Sans"/>
            </a:endParaRPr>
          </a:p>
        </p:txBody>
      </p:sp>
      <p:sp>
        <p:nvSpPr>
          <p:cNvPr id="53251" name="object 3"/>
          <p:cNvSpPr>
            <a:spLocks noChangeArrowheads="1"/>
          </p:cNvSpPr>
          <p:nvPr/>
        </p:nvSpPr>
        <p:spPr bwMode="auto">
          <a:xfrm>
            <a:off x="0" y="76200"/>
            <a:ext cx="4752975" cy="45497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grpSp>
        <p:nvGrpSpPr>
          <p:cNvPr id="53252" name="object 4"/>
          <p:cNvGrpSpPr>
            <a:grpSpLocks noChangeAspect="1"/>
          </p:cNvGrpSpPr>
          <p:nvPr/>
        </p:nvGrpSpPr>
        <p:grpSpPr bwMode="auto">
          <a:xfrm>
            <a:off x="3733800" y="3211513"/>
            <a:ext cx="5245100" cy="3417887"/>
            <a:chOff x="4931664" y="1915667"/>
            <a:chExt cx="4212590" cy="2745105"/>
          </a:xfrm>
        </p:grpSpPr>
        <p:sp>
          <p:nvSpPr>
            <p:cNvPr id="53254" name="object 5"/>
            <p:cNvSpPr>
              <a:spLocks noChangeArrowheads="1"/>
            </p:cNvSpPr>
            <p:nvPr/>
          </p:nvSpPr>
          <p:spPr bwMode="auto">
            <a:xfrm>
              <a:off x="4931664" y="1915667"/>
              <a:ext cx="4212335" cy="274472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53255" name="object 6"/>
            <p:cNvSpPr>
              <a:spLocks/>
            </p:cNvSpPr>
            <p:nvPr/>
          </p:nvSpPr>
          <p:spPr bwMode="auto">
            <a:xfrm>
              <a:off x="7957566" y="2061209"/>
              <a:ext cx="935990" cy="0"/>
            </a:xfrm>
            <a:custGeom>
              <a:avLst/>
              <a:gdLst>
                <a:gd name="T0" fmla="*/ 0 w 935990"/>
                <a:gd name="T1" fmla="*/ 935736 w 935990"/>
                <a:gd name="T2" fmla="*/ 0 60000 65536"/>
                <a:gd name="T3" fmla="*/ 0 60000 65536"/>
              </a:gdLst>
              <a:ahLst/>
              <a:cxnLst>
                <a:cxn ang="T2">
                  <a:pos x="T0" y="0"/>
                </a:cxn>
                <a:cxn ang="T3">
                  <a:pos x="T1" y="0"/>
                </a:cxn>
              </a:cxnLst>
              <a:rect l="0" t="0" r="r" b="b"/>
              <a:pathLst>
                <a:path w="935990">
                  <a:moveTo>
                    <a:pt x="0" y="0"/>
                  </a:moveTo>
                  <a:lnTo>
                    <a:pt x="935736" y="0"/>
                  </a:lnTo>
                </a:path>
              </a:pathLst>
            </a:custGeom>
            <a:noFill/>
            <a:ln w="1016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3253"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9E4895D-92C9-41E9-ACD6-34D9BD9994FF}" type="slidenum">
              <a:rPr lang="en-GB" altLang="en-US" sz="1400"/>
              <a:pPr>
                <a:spcBef>
                  <a:spcPct val="0"/>
                </a:spcBef>
                <a:buFontTx/>
                <a:buNone/>
              </a:pPr>
              <a:t>38</a:t>
            </a:fld>
            <a:endParaRPr lang="en-GB" altLang="en-US" sz="1400"/>
          </a:p>
        </p:txBody>
      </p:sp>
    </p:spTree>
    <p:extLst>
      <p:ext uri="{BB962C8B-B14F-4D97-AF65-F5344CB8AC3E}">
        <p14:creationId xmlns:p14="http://schemas.microsoft.com/office/powerpoint/2010/main" val="1512905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4763"/>
            <a:ext cx="9220200" cy="1366837"/>
          </a:xfrm>
        </p:spPr>
        <p:txBody>
          <a:bodyPr lIns="0" tIns="12065" rIns="0" bIns="0" rtlCol="0">
            <a:spAutoFit/>
          </a:bodyPr>
          <a:lstStyle/>
          <a:p>
            <a:pPr>
              <a:spcBef>
                <a:spcPts val="95"/>
              </a:spcBef>
              <a:defRPr/>
            </a:pPr>
            <a:r>
              <a:rPr spc="-160" dirty="0">
                <a:solidFill>
                  <a:srgbClr val="98CC00"/>
                </a:solidFill>
              </a:rPr>
              <a:t>BERA </a:t>
            </a:r>
            <a:r>
              <a:rPr spc="155" dirty="0">
                <a:solidFill>
                  <a:srgbClr val="98CC00"/>
                </a:solidFill>
                <a:cs typeface="DejaVu Sans"/>
              </a:rPr>
              <a:t>– </a:t>
            </a:r>
            <a:r>
              <a:rPr spc="-235" dirty="0">
                <a:solidFill>
                  <a:srgbClr val="98CC00"/>
                </a:solidFill>
              </a:rPr>
              <a:t>brainstem </a:t>
            </a:r>
            <a:r>
              <a:rPr spc="-245" dirty="0">
                <a:solidFill>
                  <a:srgbClr val="98CC00"/>
                </a:solidFill>
              </a:rPr>
              <a:t>auditory </a:t>
            </a:r>
            <a:r>
              <a:rPr spc="-175" dirty="0">
                <a:solidFill>
                  <a:srgbClr val="98CC00"/>
                </a:solidFill>
              </a:rPr>
              <a:t>evoked</a:t>
            </a:r>
            <a:r>
              <a:rPr spc="-575" dirty="0">
                <a:solidFill>
                  <a:srgbClr val="98CC00"/>
                </a:solidFill>
              </a:rPr>
              <a:t> </a:t>
            </a:r>
            <a:r>
              <a:rPr spc="-270" dirty="0" smtClean="0">
                <a:solidFill>
                  <a:srgbClr val="98CC00"/>
                </a:solidFill>
              </a:rPr>
              <a:t>potentials</a:t>
            </a:r>
            <a:r>
              <a:rPr lang="en-GB" spc="-270" dirty="0" smtClean="0">
                <a:solidFill>
                  <a:srgbClr val="98CC00"/>
                </a:solidFill>
              </a:rPr>
              <a:t> </a:t>
            </a:r>
            <a:r>
              <a:rPr spc="-215" dirty="0" smtClean="0">
                <a:solidFill>
                  <a:srgbClr val="98CC00"/>
                </a:solidFill>
                <a:cs typeface="DejaVu Sans"/>
              </a:rPr>
              <a:t>(</a:t>
            </a:r>
            <a:r>
              <a:rPr spc="-215" dirty="0" err="1" smtClean="0">
                <a:solidFill>
                  <a:srgbClr val="98CC00"/>
                </a:solidFill>
                <a:cs typeface="DejaVu Sans"/>
              </a:rPr>
              <a:t>kmenové</a:t>
            </a:r>
            <a:r>
              <a:rPr lang="en-GB" spc="-215" dirty="0" smtClean="0">
                <a:solidFill>
                  <a:srgbClr val="98CC00"/>
                </a:solidFill>
                <a:cs typeface="DejaVu Sans"/>
              </a:rPr>
              <a:t>; ABR =EN abbr.</a:t>
            </a:r>
            <a:r>
              <a:rPr spc="-215" dirty="0" smtClean="0">
                <a:solidFill>
                  <a:srgbClr val="98CC00"/>
                </a:solidFill>
                <a:cs typeface="DejaVu Sans"/>
              </a:rPr>
              <a:t>)</a:t>
            </a:r>
            <a:endParaRPr spc="-215" dirty="0">
              <a:solidFill>
                <a:srgbClr val="98CC00"/>
              </a:solidFill>
              <a:cs typeface="DejaVu Sans"/>
            </a:endParaRPr>
          </a:p>
        </p:txBody>
      </p:sp>
      <p:sp>
        <p:nvSpPr>
          <p:cNvPr id="54275" name="object 3"/>
          <p:cNvSpPr txBox="1">
            <a:spLocks noChangeArrowheads="1"/>
          </p:cNvSpPr>
          <p:nvPr/>
        </p:nvSpPr>
        <p:spPr bwMode="auto">
          <a:xfrm>
            <a:off x="79375" y="1579563"/>
            <a:ext cx="4324350"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55600" indent="-342900">
              <a:spcBef>
                <a:spcPct val="20000"/>
              </a:spcBef>
              <a:buChar char="•"/>
              <a:tabLst>
                <a:tab pos="354013" algn="l"/>
                <a:tab pos="355600" algn="l"/>
              </a:tabLst>
              <a:defRPr sz="3200">
                <a:solidFill>
                  <a:schemeClr val="tx1"/>
                </a:solidFill>
                <a:latin typeface="Arial" pitchFamily="34" charset="0"/>
              </a:defRPr>
            </a:lvl1pPr>
            <a:lvl2pPr marL="742950" indent="-285750">
              <a:spcBef>
                <a:spcPct val="20000"/>
              </a:spcBef>
              <a:buChar char="–"/>
              <a:tabLst>
                <a:tab pos="354013" algn="l"/>
                <a:tab pos="355600" algn="l"/>
              </a:tabLst>
              <a:defRPr sz="2800">
                <a:solidFill>
                  <a:schemeClr val="tx1"/>
                </a:solidFill>
                <a:latin typeface="Arial" pitchFamily="34" charset="0"/>
              </a:defRPr>
            </a:lvl2pPr>
            <a:lvl3pPr marL="1143000" indent="-228600">
              <a:spcBef>
                <a:spcPct val="20000"/>
              </a:spcBef>
              <a:buChar char="•"/>
              <a:tabLst>
                <a:tab pos="354013" algn="l"/>
                <a:tab pos="355600" algn="l"/>
              </a:tabLst>
              <a:defRPr sz="2400">
                <a:solidFill>
                  <a:schemeClr val="tx1"/>
                </a:solidFill>
                <a:latin typeface="Arial" pitchFamily="34" charset="0"/>
              </a:defRPr>
            </a:lvl3pPr>
            <a:lvl4pPr marL="1600200" indent="-228600">
              <a:spcBef>
                <a:spcPct val="20000"/>
              </a:spcBef>
              <a:buChar char="–"/>
              <a:tabLst>
                <a:tab pos="354013" algn="l"/>
                <a:tab pos="355600" algn="l"/>
              </a:tabLst>
              <a:defRPr sz="2000">
                <a:solidFill>
                  <a:schemeClr val="tx1"/>
                </a:solidFill>
                <a:latin typeface="Arial" pitchFamily="34" charset="0"/>
              </a:defRPr>
            </a:lvl4pPr>
            <a:lvl5pPr marL="2057400" indent="-228600">
              <a:spcBef>
                <a:spcPct val="20000"/>
              </a:spcBef>
              <a:buChar char="»"/>
              <a:tabLst>
                <a:tab pos="354013" algn="l"/>
                <a:tab pos="35560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354013" algn="l"/>
                <a:tab pos="355600" algn="l"/>
              </a:tabLst>
              <a:defRPr sz="2000">
                <a:solidFill>
                  <a:schemeClr val="tx1"/>
                </a:solidFill>
                <a:latin typeface="Arial" pitchFamily="34" charset="0"/>
              </a:defRPr>
            </a:lvl9pPr>
          </a:lstStyle>
          <a:p>
            <a:pPr>
              <a:spcBef>
                <a:spcPts val="100"/>
              </a:spcBef>
            </a:pPr>
            <a:r>
              <a:rPr lang="en-US" altLang="en-US" sz="1600">
                <a:latin typeface="DejaVu Sans"/>
                <a:ea typeface="DejaVu Sans"/>
                <a:cs typeface="DejaVu Sans"/>
              </a:rPr>
              <a:t>okénko </a:t>
            </a:r>
            <a:r>
              <a:rPr lang="en-US" altLang="en-US" sz="1600">
                <a:latin typeface="DejaVu Serif"/>
                <a:ea typeface="DejaVu Serif"/>
                <a:cs typeface="DejaVu Serif"/>
              </a:rPr>
              <a:t>- </a:t>
            </a:r>
            <a:r>
              <a:rPr lang="en-US" altLang="en-US" sz="1600">
                <a:latin typeface="DejaVu Sans"/>
                <a:ea typeface="DejaVu Sans"/>
                <a:cs typeface="DejaVu Sans"/>
              </a:rPr>
              <a:t>20 ms ( 3 ms prestimulační pauza)</a:t>
            </a:r>
          </a:p>
          <a:p>
            <a:pPr>
              <a:spcBef>
                <a:spcPct val="0"/>
              </a:spcBef>
              <a:buFontTx/>
              <a:buNone/>
            </a:pPr>
            <a:r>
              <a:rPr lang="en-US" altLang="en-US" sz="1600">
                <a:latin typeface="DejaVu Sans"/>
                <a:ea typeface="DejaVu Sans"/>
                <a:cs typeface="DejaVu Sans"/>
              </a:rPr>
              <a:t>2000 podnětů, 20 přeběhů/vteřinu</a:t>
            </a:r>
          </a:p>
          <a:p>
            <a:pPr>
              <a:spcBef>
                <a:spcPct val="0"/>
              </a:spcBef>
            </a:pPr>
            <a:r>
              <a:rPr lang="en-US" altLang="en-US" sz="1600">
                <a:latin typeface="DejaVu Sans"/>
                <a:ea typeface="DejaVu Sans"/>
                <a:cs typeface="DejaVu Sans"/>
              </a:rPr>
              <a:t>pro stanovení sluchového prahu frekvence:  filtrovaný klik 1 kHz, 2 kHz, 4 kHz</a:t>
            </a:r>
          </a:p>
          <a:p>
            <a:pPr>
              <a:spcBef>
                <a:spcPct val="0"/>
              </a:spcBef>
              <a:buFontTx/>
              <a:buNone/>
            </a:pPr>
            <a:r>
              <a:rPr lang="en-US" altLang="en-US" sz="1600">
                <a:latin typeface="DejaVu Serif"/>
                <a:ea typeface="DejaVu Serif"/>
                <a:cs typeface="DejaVu Serif"/>
              </a:rPr>
              <a:t>(+) temeno, (-) proc.mastoideus, zem - </a:t>
            </a:r>
            <a:r>
              <a:rPr lang="en-US" altLang="en-US" sz="1600">
                <a:latin typeface="DejaVu Sans"/>
                <a:ea typeface="DejaVu Sans"/>
                <a:cs typeface="DejaVu Sans"/>
              </a:rPr>
              <a:t>čelo</a:t>
            </a:r>
          </a:p>
          <a:p>
            <a:pPr>
              <a:spcBef>
                <a:spcPct val="0"/>
              </a:spcBef>
              <a:buFontTx/>
              <a:buNone/>
            </a:pPr>
            <a:r>
              <a:rPr lang="en-US" altLang="en-US" sz="1600">
                <a:latin typeface="DejaVu Serif"/>
                <a:ea typeface="DejaVu Serif"/>
                <a:cs typeface="DejaVu Serif"/>
              </a:rPr>
              <a:t>- </a:t>
            </a:r>
            <a:r>
              <a:rPr lang="en-US" altLang="en-US" sz="1600">
                <a:latin typeface="DejaVu Sans"/>
                <a:ea typeface="DejaVu Sans"/>
                <a:cs typeface="DejaVu Sans"/>
              </a:rPr>
              <a:t>malé děti ve spánku, dospělí v klidu</a:t>
            </a:r>
          </a:p>
          <a:p>
            <a:pPr>
              <a:spcBef>
                <a:spcPts val="50"/>
              </a:spcBef>
              <a:buFontTx/>
              <a:buNone/>
            </a:pPr>
            <a:endParaRPr lang="en-US" altLang="en-US" sz="1600">
              <a:latin typeface="DejaVu Sans"/>
              <a:ea typeface="DejaVu Sans"/>
              <a:cs typeface="DejaVu Sans"/>
            </a:endParaRPr>
          </a:p>
          <a:p>
            <a:pPr>
              <a:spcBef>
                <a:spcPct val="0"/>
              </a:spcBef>
            </a:pPr>
            <a:r>
              <a:rPr lang="en-US" altLang="en-US" sz="1400">
                <a:latin typeface="DejaVu Sans"/>
                <a:ea typeface="DejaVu Sans"/>
                <a:cs typeface="DejaVu Sans"/>
              </a:rPr>
              <a:t>vyhodnocování latencí:</a:t>
            </a:r>
          </a:p>
          <a:p>
            <a:pPr>
              <a:spcBef>
                <a:spcPct val="0"/>
              </a:spcBef>
              <a:buFontTx/>
              <a:buNone/>
            </a:pPr>
            <a:r>
              <a:rPr lang="en-US" altLang="en-US" sz="1400">
                <a:latin typeface="DejaVu Serif"/>
                <a:ea typeface="DejaVu Serif"/>
                <a:cs typeface="DejaVu Serif"/>
              </a:rPr>
              <a:t>N1 - latence1,5-</a:t>
            </a:r>
            <a:r>
              <a:rPr lang="en-US" altLang="en-US" sz="1400">
                <a:latin typeface="DejaVu Sans"/>
                <a:ea typeface="DejaVu Sans"/>
                <a:cs typeface="DejaVu Sans"/>
              </a:rPr>
              <a:t>1,9 odpovídá sluchovému nervu</a:t>
            </a:r>
          </a:p>
          <a:p>
            <a:pPr>
              <a:spcBef>
                <a:spcPct val="0"/>
              </a:spcBef>
              <a:buFontTx/>
              <a:buNone/>
            </a:pPr>
            <a:r>
              <a:rPr lang="en-US" altLang="en-US" sz="1400">
                <a:latin typeface="DejaVu Serif"/>
                <a:ea typeface="DejaVu Serif"/>
                <a:cs typeface="DejaVu Serif"/>
              </a:rPr>
              <a:t>N2 -	2,8-</a:t>
            </a:r>
            <a:r>
              <a:rPr lang="en-US" altLang="en-US" sz="1400">
                <a:latin typeface="DejaVu Sans"/>
                <a:ea typeface="DejaVu Sans"/>
                <a:cs typeface="DejaVu Sans"/>
              </a:rPr>
              <a:t>3,0 sluchové jádro</a:t>
            </a:r>
          </a:p>
          <a:p>
            <a:pPr>
              <a:spcBef>
                <a:spcPct val="0"/>
              </a:spcBef>
              <a:buFontTx/>
              <a:buNone/>
            </a:pPr>
            <a:r>
              <a:rPr lang="en-US" altLang="en-US" sz="1400">
                <a:latin typeface="DejaVu Serif"/>
                <a:ea typeface="DejaVu Serif"/>
                <a:cs typeface="DejaVu Serif"/>
              </a:rPr>
              <a:t>N3 </a:t>
            </a:r>
            <a:r>
              <a:rPr lang="en-US" altLang="en-US" sz="1400">
                <a:latin typeface="DejaVu Sans"/>
                <a:ea typeface="DejaVu Sans"/>
                <a:cs typeface="DejaVu Sans"/>
              </a:rPr>
              <a:t>–</a:t>
            </a:r>
          </a:p>
          <a:p>
            <a:pPr>
              <a:spcBef>
                <a:spcPct val="0"/>
              </a:spcBef>
              <a:buFontTx/>
              <a:buNone/>
            </a:pPr>
            <a:r>
              <a:rPr lang="en-US" altLang="en-US" sz="1400">
                <a:latin typeface="DejaVu Serif"/>
                <a:ea typeface="DejaVu Serif"/>
                <a:cs typeface="DejaVu Serif"/>
              </a:rPr>
              <a:t>N4  -3,5-4,1 ncl.olivarius sup.</a:t>
            </a:r>
          </a:p>
          <a:p>
            <a:pPr>
              <a:spcBef>
                <a:spcPct val="0"/>
              </a:spcBef>
              <a:buFontTx/>
              <a:buNone/>
            </a:pPr>
            <a:r>
              <a:rPr lang="en-US" altLang="en-US" sz="1400">
                <a:latin typeface="DejaVu Serif"/>
                <a:ea typeface="DejaVu Serif"/>
                <a:cs typeface="DejaVu Serif"/>
              </a:rPr>
              <a:t>N5  -5,1-5,9 colliculus inferior</a:t>
            </a:r>
          </a:p>
          <a:p>
            <a:pPr>
              <a:spcBef>
                <a:spcPct val="0"/>
              </a:spcBef>
              <a:buFontTx/>
              <a:buNone/>
            </a:pPr>
            <a:r>
              <a:rPr lang="en-US" altLang="en-US" sz="1400">
                <a:latin typeface="DejaVu Sans"/>
                <a:ea typeface="DejaVu Sans"/>
                <a:cs typeface="DejaVu Sans"/>
              </a:rPr>
              <a:t>(různí autoři různě, rozdíl ne větší než 0,4 ms)</a:t>
            </a:r>
          </a:p>
        </p:txBody>
      </p:sp>
      <p:sp>
        <p:nvSpPr>
          <p:cNvPr id="54276" name="object 4"/>
          <p:cNvSpPr>
            <a:spLocks noChangeArrowheads="1"/>
          </p:cNvSpPr>
          <p:nvPr/>
        </p:nvSpPr>
        <p:spPr bwMode="auto">
          <a:xfrm>
            <a:off x="539750" y="4941888"/>
            <a:ext cx="2671763" cy="17605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54277" name="object 5"/>
          <p:cNvSpPr>
            <a:spLocks noChangeArrowheads="1"/>
          </p:cNvSpPr>
          <p:nvPr/>
        </p:nvSpPr>
        <p:spPr bwMode="auto">
          <a:xfrm>
            <a:off x="4643438" y="1412875"/>
            <a:ext cx="4149725" cy="53006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p>
        </p:txBody>
      </p:sp>
      <p:sp>
        <p:nvSpPr>
          <p:cNvPr id="5427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39931874-EE1D-4947-BE8E-846B2FE3EAFA}" type="slidenum">
              <a:rPr lang="en-GB" altLang="en-US" sz="1400"/>
              <a:pPr>
                <a:spcBef>
                  <a:spcPct val="0"/>
                </a:spcBef>
                <a:buFontTx/>
                <a:buNone/>
              </a:pPr>
              <a:t>39</a:t>
            </a:fld>
            <a:endParaRPr lang="en-GB" altLang="en-US" sz="1400"/>
          </a:p>
        </p:txBody>
      </p:sp>
    </p:spTree>
    <p:extLst>
      <p:ext uri="{BB962C8B-B14F-4D97-AF65-F5344CB8AC3E}">
        <p14:creationId xmlns:p14="http://schemas.microsoft.com/office/powerpoint/2010/main" val="74147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FD8C0007-0C30-46C4-87FC-3EE5F0B42BC0}" type="slidenum">
              <a:rPr lang="en-US" altLang="cs-CZ"/>
              <a:pPr>
                <a:defRPr/>
              </a:pPr>
              <a:t>4</a:t>
            </a:fld>
            <a:endParaRPr lang="en-US" altLang="cs-CZ"/>
          </a:p>
        </p:txBody>
      </p:sp>
      <p:grpSp>
        <p:nvGrpSpPr>
          <p:cNvPr id="10245" name="Group 7"/>
          <p:cNvGrpSpPr>
            <a:grpSpLocks/>
          </p:cNvGrpSpPr>
          <p:nvPr/>
        </p:nvGrpSpPr>
        <p:grpSpPr bwMode="auto">
          <a:xfrm>
            <a:off x="0" y="1487488"/>
            <a:ext cx="8991600" cy="4456112"/>
            <a:chOff x="0" y="937"/>
            <a:chExt cx="5664" cy="2807"/>
          </a:xfrm>
        </p:grpSpPr>
        <p:pic>
          <p:nvPicPr>
            <p:cNvPr id="102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7"/>
              <a:ext cx="5568" cy="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Rectangle 6"/>
            <p:cNvSpPr>
              <a:spLocks noChangeArrowheads="1"/>
            </p:cNvSpPr>
            <p:nvPr/>
          </p:nvSpPr>
          <p:spPr bwMode="auto">
            <a:xfrm>
              <a:off x="3984" y="2880"/>
              <a:ext cx="1680" cy="86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4400"/>
            </a:p>
          </p:txBody>
        </p:sp>
      </p:grpSp>
      <p:sp>
        <p:nvSpPr>
          <p:cNvPr id="8" name="Rectangle 3"/>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cs-CZ" smtClean="0">
                <a:solidFill>
                  <a:srgbClr val="FF0000"/>
                </a:solidFill>
              </a:rPr>
              <a:t>Outer</a:t>
            </a:r>
            <a:r>
              <a:rPr lang="cs-CZ" altLang="cs-CZ" smtClean="0">
                <a:solidFill>
                  <a:srgbClr val="FF0000"/>
                </a:solidFill>
              </a:rPr>
              <a:t>, </a:t>
            </a:r>
            <a:r>
              <a:rPr lang="en-GB" altLang="cs-CZ" smtClean="0">
                <a:solidFill>
                  <a:srgbClr val="FF0000"/>
                </a:solidFill>
              </a:rPr>
              <a:t>Middle</a:t>
            </a:r>
            <a:r>
              <a:rPr lang="cs-CZ" altLang="cs-CZ" smtClean="0">
                <a:solidFill>
                  <a:srgbClr val="FF0000"/>
                </a:solidFill>
              </a:rPr>
              <a:t> a</a:t>
            </a:r>
            <a:r>
              <a:rPr lang="en-GB" altLang="cs-CZ" smtClean="0">
                <a:solidFill>
                  <a:srgbClr val="FF0000"/>
                </a:solidFill>
              </a:rPr>
              <a:t>nd</a:t>
            </a:r>
            <a:r>
              <a:rPr lang="cs-CZ" altLang="cs-CZ" smtClean="0">
                <a:solidFill>
                  <a:srgbClr val="FF0000"/>
                </a:solidFill>
              </a:rPr>
              <a:t> </a:t>
            </a:r>
            <a:r>
              <a:rPr lang="en-GB" altLang="cs-CZ" smtClean="0">
                <a:solidFill>
                  <a:srgbClr val="FF0000"/>
                </a:solidFill>
              </a:rPr>
              <a:t>Inner Ear</a:t>
            </a:r>
            <a:endParaRPr lang="en-US" altLang="cs-CZ" dirty="0" smtClean="0">
              <a:solidFill>
                <a:srgbClr val="FF0000"/>
              </a:solidFill>
            </a:endParaRPr>
          </a:p>
        </p:txBody>
      </p:sp>
    </p:spTree>
    <p:extLst>
      <p:ext uri="{BB962C8B-B14F-4D97-AF65-F5344CB8AC3E}">
        <p14:creationId xmlns:p14="http://schemas.microsoft.com/office/powerpoint/2010/main" val="2500550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607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BA0204B-2A01-499A-BFEF-7070C7E25743}" type="slidenum">
              <a:rPr lang="en-US" altLang="cs-CZ" sz="1400" smtClean="0"/>
              <a:pPr>
                <a:spcBef>
                  <a:spcPct val="0"/>
                </a:spcBef>
                <a:buFontTx/>
                <a:buNone/>
              </a:pPr>
              <a:t>5</a:t>
            </a:fld>
            <a:endParaRPr lang="en-US" altLang="cs-CZ" sz="1400" smtClean="0"/>
          </a:p>
        </p:txBody>
      </p:sp>
      <p:sp>
        <p:nvSpPr>
          <p:cNvPr id="10243" name="Rectangle 4"/>
          <p:cNvSpPr>
            <a:spLocks noChangeArrowheads="1"/>
          </p:cNvSpPr>
          <p:nvPr/>
        </p:nvSpPr>
        <p:spPr bwMode="auto">
          <a:xfrm>
            <a:off x="152400" y="3200400"/>
            <a:ext cx="4572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cs-CZ" sz="2400" dirty="0" err="1" smtClean="0">
                <a:solidFill>
                  <a:srgbClr val="FF3300"/>
                </a:solidFill>
              </a:rPr>
              <a:t>E</a:t>
            </a:r>
            <a:r>
              <a:rPr lang="en-US" altLang="cs-CZ" sz="2400" dirty="0" err="1" smtClean="0"/>
              <a:t>leva</a:t>
            </a:r>
            <a:r>
              <a:rPr lang="en-GB" altLang="cs-CZ" sz="2400" dirty="0" err="1" smtClean="0"/>
              <a:t>tion</a:t>
            </a:r>
            <a:r>
              <a:rPr lang="en-GB" altLang="cs-CZ" sz="2400" dirty="0" smtClean="0"/>
              <a:t> is perceived by </a:t>
            </a:r>
            <a:r>
              <a:rPr lang="cs-CZ" altLang="cs-CZ" sz="2400" dirty="0" smtClean="0"/>
              <a:t>Head </a:t>
            </a:r>
            <a:r>
              <a:rPr lang="cs-CZ" altLang="cs-CZ" sz="2400" dirty="0"/>
              <a:t>(shape) Related (spectral) Transfer Function, </a:t>
            </a:r>
            <a:r>
              <a:rPr lang="cs-CZ" altLang="cs-CZ" sz="2400" dirty="0" smtClean="0"/>
              <a:t>HRTF</a:t>
            </a:r>
            <a:r>
              <a:rPr lang="en-GB" altLang="cs-CZ" sz="2400" dirty="0" smtClean="0"/>
              <a:t>.</a:t>
            </a:r>
          </a:p>
          <a:p>
            <a:r>
              <a:rPr lang="en-US" altLang="cs-CZ" sz="2400" dirty="0" smtClean="0">
                <a:solidFill>
                  <a:srgbClr val="FF3300"/>
                </a:solidFill>
              </a:rPr>
              <a:t>A</a:t>
            </a:r>
            <a:r>
              <a:rPr lang="en-US" altLang="cs-CZ" sz="2400" dirty="0" smtClean="0"/>
              <a:t>zimuth: </a:t>
            </a:r>
            <a:r>
              <a:rPr lang="en-GB" altLang="cs-CZ" sz="2400" dirty="0" smtClean="0"/>
              <a:t>perceived by</a:t>
            </a:r>
            <a:r>
              <a:rPr lang="cs-CZ" altLang="cs-CZ" sz="2400" dirty="0" smtClean="0"/>
              <a:t> </a:t>
            </a:r>
            <a:r>
              <a:rPr lang="en-GB" altLang="cs-CZ" sz="2400" dirty="0" smtClean="0"/>
              <a:t>differences of sound phase/(time delay) and </a:t>
            </a:r>
            <a:r>
              <a:rPr lang="cs-CZ" altLang="cs-CZ" sz="2400" dirty="0" smtClean="0"/>
              <a:t>inten</a:t>
            </a:r>
            <a:r>
              <a:rPr lang="en-GB" altLang="cs-CZ" sz="2400" dirty="0" err="1" smtClean="0"/>
              <a:t>sity</a:t>
            </a:r>
            <a:r>
              <a:rPr lang="en-US" altLang="cs-CZ" sz="2400" dirty="0" smtClean="0"/>
              <a:t>.</a:t>
            </a:r>
            <a:endParaRPr lang="cs-CZ" altLang="cs-CZ" sz="2400" dirty="0"/>
          </a:p>
        </p:txBody>
      </p:sp>
      <p:sp>
        <p:nvSpPr>
          <p:cNvPr id="10244" name="Rectangle 5"/>
          <p:cNvSpPr>
            <a:spLocks noChangeArrowheads="1"/>
          </p:cNvSpPr>
          <p:nvPr/>
        </p:nvSpPr>
        <p:spPr bwMode="auto">
          <a:xfrm>
            <a:off x="4800600" y="3200400"/>
            <a:ext cx="3810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cs-CZ" sz="2400" dirty="0">
                <a:solidFill>
                  <a:srgbClr val="FF3300"/>
                </a:solidFill>
              </a:rPr>
              <a:t>R</a:t>
            </a:r>
            <a:r>
              <a:rPr lang="cs-CZ" altLang="cs-CZ" sz="2400" dirty="0" smtClean="0"/>
              <a:t>adius</a:t>
            </a:r>
            <a:r>
              <a:rPr lang="en-GB" altLang="cs-CZ" sz="2400" dirty="0"/>
              <a:t> </a:t>
            </a:r>
            <a:r>
              <a:rPr lang="en-GB" altLang="cs-CZ" sz="2400" dirty="0" smtClean="0"/>
              <a:t>is perceived by sound spectrum</a:t>
            </a:r>
            <a:r>
              <a:rPr lang="en-US" altLang="cs-CZ" sz="2400" dirty="0" smtClean="0"/>
              <a:t>. </a:t>
            </a:r>
            <a:r>
              <a:rPr lang="en-GB" altLang="cs-CZ" sz="2400" dirty="0" smtClean="0"/>
              <a:t>Higher frequencies are dumped with distance more than lower frequencies</a:t>
            </a:r>
            <a:r>
              <a:rPr lang="cs-CZ" altLang="cs-CZ" sz="2400" dirty="0" smtClean="0"/>
              <a:t>.</a:t>
            </a:r>
            <a:endParaRPr lang="cs-CZ" altLang="cs-CZ" sz="2400" dirty="0"/>
          </a:p>
        </p:txBody>
      </p:sp>
      <p:sp>
        <p:nvSpPr>
          <p:cNvPr id="10245" name="Rectangle 8"/>
          <p:cNvSpPr>
            <a:spLocks noGrp="1" noChangeArrowheads="1"/>
          </p:cNvSpPr>
          <p:nvPr>
            <p:ph type="title" idx="4294967295"/>
          </p:nvPr>
        </p:nvSpPr>
        <p:spPr>
          <a:xfrm>
            <a:off x="152400" y="304800"/>
            <a:ext cx="9220200" cy="2590800"/>
          </a:xfrm>
        </p:spPr>
        <p:txBody>
          <a:bodyPr>
            <a:normAutofit fontScale="90000"/>
          </a:bodyPr>
          <a:lstStyle/>
          <a:p>
            <a:pPr algn="l"/>
            <a:r>
              <a:rPr lang="en-GB" altLang="cs-CZ" dirty="0" smtClean="0">
                <a:solidFill>
                  <a:srgbClr val="FF0000"/>
                </a:solidFill>
              </a:rPr>
              <a:t>Natural/ egocentric</a:t>
            </a:r>
            <a:r>
              <a:rPr lang="en-US" altLang="cs-CZ" dirty="0" smtClean="0">
                <a:solidFill>
                  <a:srgbClr val="FF0000"/>
                </a:solidFill>
              </a:rPr>
              <a:t> 3D</a:t>
            </a:r>
            <a:r>
              <a:rPr lang="cs-CZ" altLang="cs-CZ" dirty="0" smtClean="0">
                <a:solidFill>
                  <a:srgbClr val="FF0000"/>
                </a:solidFill>
              </a:rPr>
              <a:t> </a:t>
            </a:r>
            <a:r>
              <a:rPr lang="en-GB" altLang="cs-CZ" dirty="0" smtClean="0">
                <a:solidFill>
                  <a:srgbClr val="FF0000"/>
                </a:solidFill>
              </a:rPr>
              <a:t>coordinates</a:t>
            </a:r>
            <a:br>
              <a:rPr lang="en-GB" altLang="cs-CZ" dirty="0" smtClean="0">
                <a:solidFill>
                  <a:srgbClr val="FF0000"/>
                </a:solidFill>
              </a:rPr>
            </a:br>
            <a:r>
              <a:rPr lang="en-GB" altLang="cs-CZ" dirty="0" smtClean="0">
                <a:solidFill>
                  <a:srgbClr val="FF0000"/>
                </a:solidFill>
              </a:rPr>
              <a:t>of sound source localisation</a:t>
            </a:r>
            <a:r>
              <a:rPr lang="cs-CZ" altLang="cs-CZ" dirty="0" smtClean="0">
                <a:solidFill>
                  <a:srgbClr val="FF0000"/>
                </a:solidFill>
              </a:rPr>
              <a:t/>
            </a:r>
            <a:br>
              <a:rPr lang="cs-CZ" altLang="cs-CZ" dirty="0" smtClean="0">
                <a:solidFill>
                  <a:srgbClr val="FF0000"/>
                </a:solidFill>
              </a:rPr>
            </a:br>
            <a:r>
              <a:rPr lang="cs-CZ" altLang="cs-CZ" sz="4000" dirty="0" smtClean="0">
                <a:solidFill>
                  <a:srgbClr val="FF3300"/>
                </a:solidFill>
              </a:rPr>
              <a:t>E</a:t>
            </a:r>
            <a:r>
              <a:rPr lang="en-US" altLang="cs-CZ" sz="4000" dirty="0" err="1" smtClean="0"/>
              <a:t>levation</a:t>
            </a:r>
            <a:r>
              <a:rPr lang="en-US" altLang="cs-CZ" sz="4000" dirty="0" smtClean="0"/>
              <a:t>/ vertical position;</a:t>
            </a:r>
            <a:br>
              <a:rPr lang="en-US" altLang="cs-CZ" sz="4000" dirty="0" smtClean="0"/>
            </a:br>
            <a:r>
              <a:rPr lang="cs-CZ" altLang="cs-CZ" sz="4000" dirty="0" smtClean="0">
                <a:solidFill>
                  <a:srgbClr val="FF0000"/>
                </a:solidFill>
              </a:rPr>
              <a:t>R</a:t>
            </a:r>
            <a:r>
              <a:rPr lang="cs-CZ" altLang="cs-CZ" sz="4000" dirty="0" smtClean="0">
                <a:solidFill>
                  <a:schemeClr val="tx1"/>
                </a:solidFill>
              </a:rPr>
              <a:t>adius</a:t>
            </a:r>
            <a:r>
              <a:rPr lang="en-US" altLang="cs-CZ" sz="4000" dirty="0" smtClean="0"/>
              <a:t>/ sound source distance</a:t>
            </a:r>
            <a:r>
              <a:rPr lang="en-GB" altLang="cs-CZ" sz="4000" dirty="0" smtClean="0"/>
              <a:t>;</a:t>
            </a:r>
            <a:r>
              <a:rPr lang="cs-CZ" altLang="cs-CZ" sz="4000" dirty="0" smtClean="0"/>
              <a:t/>
            </a:r>
            <a:br>
              <a:rPr lang="cs-CZ" altLang="cs-CZ" sz="4000" dirty="0" smtClean="0"/>
            </a:br>
            <a:r>
              <a:rPr lang="cs-CZ" altLang="cs-CZ" sz="4000" dirty="0" smtClean="0">
                <a:solidFill>
                  <a:srgbClr val="FF3300"/>
                </a:solidFill>
              </a:rPr>
              <a:t>A</a:t>
            </a:r>
            <a:r>
              <a:rPr lang="en-US" altLang="cs-CZ" sz="4000" dirty="0" err="1" smtClean="0"/>
              <a:t>zimuth</a:t>
            </a:r>
            <a:r>
              <a:rPr lang="en-US" altLang="cs-CZ" sz="4000" dirty="0" smtClean="0"/>
              <a:t>, direction of sound in horizontal plane;</a:t>
            </a:r>
          </a:p>
        </p:txBody>
      </p:sp>
    </p:spTree>
    <p:extLst>
      <p:ext uri="{BB962C8B-B14F-4D97-AF65-F5344CB8AC3E}">
        <p14:creationId xmlns:p14="http://schemas.microsoft.com/office/powerpoint/2010/main" val="588539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E96A4FB-2EAA-418E-A7E1-BA01FFAEFC67}" type="slidenum">
              <a:rPr lang="en-US" altLang="cs-CZ" sz="1400" smtClean="0"/>
              <a:pPr>
                <a:spcBef>
                  <a:spcPct val="0"/>
                </a:spcBef>
                <a:buFontTx/>
                <a:buNone/>
              </a:pPr>
              <a:t>6</a:t>
            </a:fld>
            <a:endParaRPr lang="en-US" altLang="cs-CZ" sz="1400" smtClean="0"/>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65388"/>
            <a:ext cx="365442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312988"/>
            <a:ext cx="36576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
          <p:cNvSpPr txBox="1">
            <a:spLocks noChangeArrowheads="1"/>
          </p:cNvSpPr>
          <p:nvPr/>
        </p:nvSpPr>
        <p:spPr bwMode="auto">
          <a:xfrm>
            <a:off x="2057400" y="4983163"/>
            <a:ext cx="6019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cs-CZ" sz="2400" dirty="0" smtClean="0"/>
              <a:t>Outside of head the hyperbola branches can be approximated by half lines. In the sound azimuth perception it is called</a:t>
            </a:r>
          </a:p>
          <a:p>
            <a:pPr>
              <a:spcBef>
                <a:spcPct val="0"/>
              </a:spcBef>
              <a:buFontTx/>
              <a:buNone/>
            </a:pPr>
            <a:r>
              <a:rPr lang="en-US" altLang="cs-CZ" sz="2400" dirty="0" smtClean="0"/>
              <a:t>cone </a:t>
            </a:r>
            <a:r>
              <a:rPr lang="en-US" altLang="cs-CZ" sz="2400" dirty="0"/>
              <a:t>of </a:t>
            </a:r>
            <a:r>
              <a:rPr lang="en-US" altLang="cs-CZ" sz="2400" dirty="0" smtClean="0"/>
              <a:t>confusion.</a:t>
            </a:r>
            <a:endParaRPr lang="en-US" altLang="cs-CZ" sz="2400" dirty="0"/>
          </a:p>
        </p:txBody>
      </p:sp>
      <p:sp>
        <p:nvSpPr>
          <p:cNvPr id="14343" name="Rectangle 2"/>
          <p:cNvSpPr>
            <a:spLocks noChangeArrowheads="1"/>
          </p:cNvSpPr>
          <p:nvPr/>
        </p:nvSpPr>
        <p:spPr bwMode="auto">
          <a:xfrm>
            <a:off x="0" y="3810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cs-CZ" altLang="cs-CZ" sz="3600" dirty="0" smtClean="0">
                <a:solidFill>
                  <a:srgbClr val="FF3300"/>
                </a:solidFill>
              </a:rPr>
              <a:t>A</a:t>
            </a:r>
            <a:r>
              <a:rPr lang="cs-CZ" altLang="cs-CZ" sz="3600" dirty="0" smtClean="0">
                <a:solidFill>
                  <a:srgbClr val="009900"/>
                </a:solidFill>
              </a:rPr>
              <a:t>zimut</a:t>
            </a:r>
            <a:r>
              <a:rPr lang="en-GB" altLang="cs-CZ" sz="3600" dirty="0">
                <a:solidFill>
                  <a:srgbClr val="009900"/>
                </a:solidFill>
              </a:rPr>
              <a:t>h</a:t>
            </a:r>
            <a:r>
              <a:rPr lang="cs-CZ" altLang="cs-CZ" sz="3600" dirty="0" smtClean="0">
                <a:solidFill>
                  <a:srgbClr val="009900"/>
                </a:solidFill>
              </a:rPr>
              <a:t> </a:t>
            </a:r>
            <a:endParaRPr lang="en-US" altLang="cs-CZ" sz="3600" dirty="0">
              <a:solidFill>
                <a:srgbClr val="009900"/>
              </a:solidFill>
            </a:endParaRPr>
          </a:p>
        </p:txBody>
      </p:sp>
    </p:spTree>
    <p:extLst>
      <p:ext uri="{BB962C8B-B14F-4D97-AF65-F5344CB8AC3E}">
        <p14:creationId xmlns:p14="http://schemas.microsoft.com/office/powerpoint/2010/main" val="2571875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62AE127-5023-4676-BEE7-E112EB8FA4AC}" type="slidenum">
              <a:rPr lang="en-US" altLang="en-US" sz="1400" smtClean="0"/>
              <a:pPr>
                <a:spcBef>
                  <a:spcPct val="0"/>
                </a:spcBef>
                <a:buFontTx/>
                <a:buNone/>
              </a:pPr>
              <a:t>7</a:t>
            </a:fld>
            <a:endParaRPr lang="en-US" altLang="en-US" sz="1400" smtClean="0"/>
          </a:p>
        </p:txBody>
      </p:sp>
      <p:sp>
        <p:nvSpPr>
          <p:cNvPr id="18435" name="Rectangle 2"/>
          <p:cNvSpPr>
            <a:spLocks noGrp="1" noChangeArrowheads="1"/>
          </p:cNvSpPr>
          <p:nvPr>
            <p:ph type="title"/>
          </p:nvPr>
        </p:nvSpPr>
        <p:spPr>
          <a:xfrm>
            <a:off x="0" y="0"/>
            <a:ext cx="9067800" cy="1828800"/>
          </a:xfrm>
        </p:spPr>
        <p:txBody>
          <a:bodyPr>
            <a:normAutofit fontScale="90000"/>
          </a:bodyPr>
          <a:lstStyle/>
          <a:p>
            <a:pPr algn="l"/>
            <a:r>
              <a:rPr lang="cs-CZ" altLang="en-US" sz="2800" u="sng" dirty="0" smtClean="0">
                <a:solidFill>
                  <a:srgbClr val="FF0000"/>
                </a:solidFill>
              </a:rPr>
              <a:t>B</a:t>
            </a:r>
            <a:r>
              <a:rPr lang="en-US" altLang="en-US" sz="2800" u="sng" dirty="0" err="1" smtClean="0">
                <a:solidFill>
                  <a:srgbClr val="FF0000"/>
                </a:solidFill>
              </a:rPr>
              <a:t>inaur</a:t>
            </a:r>
            <a:r>
              <a:rPr lang="en-GB" altLang="en-US" sz="2800" u="sng" dirty="0">
                <a:solidFill>
                  <a:srgbClr val="FF0000"/>
                </a:solidFill>
              </a:rPr>
              <a:t>a</a:t>
            </a:r>
            <a:r>
              <a:rPr lang="en-US" altLang="en-US" sz="2800" u="sng" dirty="0" smtClean="0">
                <a:solidFill>
                  <a:srgbClr val="FF0000"/>
                </a:solidFill>
              </a:rPr>
              <a:t>l </a:t>
            </a:r>
            <a:r>
              <a:rPr lang="en-GB" altLang="en-US" sz="2800" u="sng" dirty="0" smtClean="0">
                <a:solidFill>
                  <a:srgbClr val="FF0000"/>
                </a:solidFill>
              </a:rPr>
              <a:t>hearing</a:t>
            </a:r>
            <a:r>
              <a:rPr lang="en-US" altLang="en-US" sz="2800" u="sng" dirty="0" smtClean="0">
                <a:solidFill>
                  <a:srgbClr val="FF0000"/>
                </a:solidFill>
              </a:rPr>
              <a:t> (stereo</a:t>
            </a:r>
            <a:r>
              <a:rPr lang="en-GB" altLang="en-US" sz="2800" u="sng" dirty="0" err="1" smtClean="0">
                <a:solidFill>
                  <a:srgbClr val="FF0000"/>
                </a:solidFill>
              </a:rPr>
              <a:t>ph</a:t>
            </a:r>
            <a:r>
              <a:rPr lang="cs-CZ" altLang="en-US" sz="2800" u="sng" dirty="0" smtClean="0">
                <a:solidFill>
                  <a:srgbClr val="FF0000"/>
                </a:solidFill>
              </a:rPr>
              <a:t>oni</a:t>
            </a:r>
            <a:r>
              <a:rPr lang="en-GB" altLang="en-US" sz="2800" u="sng" dirty="0" smtClean="0">
                <a:solidFill>
                  <a:srgbClr val="FF0000"/>
                </a:solidFill>
              </a:rPr>
              <a:t>c, also called</a:t>
            </a:r>
            <a:r>
              <a:rPr lang="cs-CZ" altLang="en-US" sz="2800" u="sng" dirty="0" smtClean="0">
                <a:solidFill>
                  <a:srgbClr val="FF0000"/>
                </a:solidFill>
              </a:rPr>
              <a:t> dichotic stim</a:t>
            </a:r>
            <a:r>
              <a:rPr lang="en-GB" altLang="en-US" sz="2800" u="sng" dirty="0" err="1" smtClean="0">
                <a:solidFill>
                  <a:srgbClr val="FF0000"/>
                </a:solidFill>
              </a:rPr>
              <a:t>ulation</a:t>
            </a:r>
            <a:r>
              <a:rPr lang="en-US" altLang="en-US" sz="2800" u="sng" dirty="0" smtClean="0">
                <a:solidFill>
                  <a:srgbClr val="FF0000"/>
                </a:solidFill>
              </a:rPr>
              <a:t>)</a:t>
            </a:r>
            <a:r>
              <a:rPr lang="cs-CZ" altLang="en-US" sz="2800" u="sng" dirty="0" smtClean="0">
                <a:solidFill>
                  <a:srgbClr val="FF0000"/>
                </a:solidFill>
              </a:rPr>
              <a:t/>
            </a:r>
            <a:br>
              <a:rPr lang="cs-CZ" altLang="en-US" sz="2800" u="sng" dirty="0" smtClean="0">
                <a:solidFill>
                  <a:srgbClr val="FF0000"/>
                </a:solidFill>
              </a:rPr>
            </a:br>
            <a:r>
              <a:rPr lang="en-GB" altLang="en-US" sz="2800" dirty="0" smtClean="0">
                <a:solidFill>
                  <a:srgbClr val="FF0000"/>
                </a:solidFill>
              </a:rPr>
              <a:t>Direction of sound source in</a:t>
            </a:r>
            <a:r>
              <a:rPr lang="cs-CZ" altLang="en-US" sz="2800" dirty="0" smtClean="0">
                <a:solidFill>
                  <a:srgbClr val="FF0000"/>
                </a:solidFill>
              </a:rPr>
              <a:t> horizont</a:t>
            </a:r>
            <a:r>
              <a:rPr lang="en-GB" altLang="en-US" sz="2800" dirty="0" smtClean="0">
                <a:solidFill>
                  <a:srgbClr val="FF0000"/>
                </a:solidFill>
              </a:rPr>
              <a:t>a</a:t>
            </a:r>
            <a:r>
              <a:rPr lang="cs-CZ" altLang="en-US" sz="2800" dirty="0" smtClean="0">
                <a:solidFill>
                  <a:srgbClr val="FF0000"/>
                </a:solidFill>
              </a:rPr>
              <a:t>l </a:t>
            </a:r>
            <a:r>
              <a:rPr lang="en-GB" altLang="en-US" sz="2800" dirty="0" smtClean="0">
                <a:solidFill>
                  <a:srgbClr val="FF0000"/>
                </a:solidFill>
              </a:rPr>
              <a:t>plane</a:t>
            </a:r>
            <a:r>
              <a:rPr lang="en-US" altLang="en-US" sz="2800" dirty="0" smtClean="0">
                <a:solidFill>
                  <a:srgbClr val="FF0000"/>
                </a:solidFill>
              </a:rPr>
              <a:t> (azimuth),</a:t>
            </a:r>
            <a:br>
              <a:rPr lang="en-US" altLang="en-US" sz="2800" dirty="0" smtClean="0">
                <a:solidFill>
                  <a:srgbClr val="FF0000"/>
                </a:solidFill>
              </a:rPr>
            </a:br>
            <a:r>
              <a:rPr lang="en-GB" altLang="en-US" sz="2800" dirty="0" smtClean="0">
                <a:solidFill>
                  <a:srgbClr val="FF0000"/>
                </a:solidFill>
              </a:rPr>
              <a:t>is given by time cue</a:t>
            </a:r>
            <a:r>
              <a:rPr lang="en-US" altLang="en-US" sz="2800" dirty="0" smtClean="0">
                <a:solidFill>
                  <a:srgbClr val="FF0000"/>
                </a:solidFill>
              </a:rPr>
              <a:t> </a:t>
            </a:r>
            <a:r>
              <a:rPr lang="cs-CZ" altLang="en-US" sz="2800" dirty="0" smtClean="0">
                <a:solidFill>
                  <a:srgbClr val="FF0000"/>
                </a:solidFill>
              </a:rPr>
              <a:t>(</a:t>
            </a:r>
            <a:r>
              <a:rPr lang="en-US" altLang="en-US" sz="2800" dirty="0" smtClean="0">
                <a:solidFill>
                  <a:srgbClr val="FF0000"/>
                </a:solidFill>
              </a:rPr>
              <a:t>ITD</a:t>
            </a:r>
            <a:r>
              <a:rPr lang="cs-CZ" altLang="en-US" sz="2800" dirty="0" smtClean="0">
                <a:solidFill>
                  <a:srgbClr val="FF0000"/>
                </a:solidFill>
              </a:rPr>
              <a:t>, </a:t>
            </a:r>
            <a:r>
              <a:rPr lang="en-US" altLang="en-US" sz="2800" dirty="0" smtClean="0">
                <a:solidFill>
                  <a:srgbClr val="FF0000"/>
                </a:solidFill>
              </a:rPr>
              <a:t>interaural time difference)</a:t>
            </a:r>
            <a:br>
              <a:rPr lang="en-US" altLang="en-US" sz="2800" dirty="0" smtClean="0">
                <a:solidFill>
                  <a:srgbClr val="FF0000"/>
                </a:solidFill>
              </a:rPr>
            </a:br>
            <a:r>
              <a:rPr lang="cs-CZ" altLang="en-US" sz="2800" dirty="0" smtClean="0">
                <a:solidFill>
                  <a:srgbClr val="FF0000"/>
                </a:solidFill>
              </a:rPr>
              <a:t>a</a:t>
            </a:r>
            <a:r>
              <a:rPr lang="en-GB" altLang="en-US" sz="2800" dirty="0" err="1" smtClean="0">
                <a:solidFill>
                  <a:srgbClr val="FF0000"/>
                </a:solidFill>
              </a:rPr>
              <a:t>nd</a:t>
            </a:r>
            <a:r>
              <a:rPr lang="en-GB" altLang="en-US" sz="2800" dirty="0" smtClean="0">
                <a:solidFill>
                  <a:srgbClr val="FF0000"/>
                </a:solidFill>
              </a:rPr>
              <a:t> intensity cue</a:t>
            </a:r>
            <a:r>
              <a:rPr lang="cs-CZ" altLang="en-US" sz="2800" dirty="0" smtClean="0">
                <a:solidFill>
                  <a:srgbClr val="FF0000"/>
                </a:solidFill>
              </a:rPr>
              <a:t> </a:t>
            </a:r>
            <a:r>
              <a:rPr lang="en-US" altLang="en-US" sz="2800" dirty="0" smtClean="0">
                <a:solidFill>
                  <a:srgbClr val="FF0000"/>
                </a:solidFill>
              </a:rPr>
              <a:t>(</a:t>
            </a:r>
            <a:r>
              <a:rPr lang="cs-CZ" altLang="en-US" sz="2800" dirty="0" smtClean="0">
                <a:solidFill>
                  <a:srgbClr val="FF0000"/>
                </a:solidFill>
              </a:rPr>
              <a:t>ILD, </a:t>
            </a:r>
            <a:r>
              <a:rPr lang="en-US" altLang="en-US" sz="2800" dirty="0" smtClean="0">
                <a:solidFill>
                  <a:srgbClr val="FF0000"/>
                </a:solidFill>
              </a:rPr>
              <a:t>interaural level difference).</a:t>
            </a:r>
            <a:endParaRPr lang="cs-CZ" altLang="en-US" sz="2800" dirty="0" smtClean="0">
              <a:solidFill>
                <a:srgbClr val="FF0000"/>
              </a:solidFill>
            </a:endParaRP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Text Box 7"/>
          <p:cNvSpPr txBox="1">
            <a:spLocks noChangeArrowheads="1"/>
          </p:cNvSpPr>
          <p:nvPr/>
        </p:nvSpPr>
        <p:spPr bwMode="auto">
          <a:xfrm>
            <a:off x="1075512" y="6324600"/>
            <a:ext cx="7016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000" dirty="0">
                <a:solidFill>
                  <a:schemeClr val="bg2">
                    <a:lumMod val="50000"/>
                  </a:schemeClr>
                </a:solidFill>
              </a:rPr>
              <a:t>[</a:t>
            </a:r>
            <a:r>
              <a:rPr lang="en-US" altLang="en-US" sz="2000" dirty="0" err="1">
                <a:solidFill>
                  <a:schemeClr val="bg2">
                    <a:lumMod val="50000"/>
                  </a:schemeClr>
                </a:solidFill>
              </a:rPr>
              <a:t>Silbernagl</a:t>
            </a:r>
            <a:r>
              <a:rPr lang="en-US" altLang="en-US" sz="2000" dirty="0">
                <a:solidFill>
                  <a:schemeClr val="bg2">
                    <a:lumMod val="50000"/>
                  </a:schemeClr>
                </a:solidFill>
              </a:rPr>
              <a:t> a </a:t>
            </a:r>
            <a:r>
              <a:rPr lang="en-US" altLang="en-US" sz="2000" dirty="0" err="1">
                <a:solidFill>
                  <a:schemeClr val="bg2">
                    <a:lumMod val="50000"/>
                  </a:schemeClr>
                </a:solidFill>
              </a:rPr>
              <a:t>Despopoulos</a:t>
            </a:r>
            <a:r>
              <a:rPr lang="en-US" altLang="en-US" sz="2000" dirty="0">
                <a:solidFill>
                  <a:schemeClr val="bg2">
                    <a:lumMod val="50000"/>
                  </a:schemeClr>
                </a:solidFill>
              </a:rPr>
              <a:t>, 1991</a:t>
            </a:r>
            <a:r>
              <a:rPr lang="cs-CZ" altLang="en-US" sz="2000" dirty="0">
                <a:solidFill>
                  <a:schemeClr val="bg2">
                    <a:lumMod val="50000"/>
                  </a:schemeClr>
                </a:solidFill>
              </a:rPr>
              <a:t>, </a:t>
            </a:r>
            <a:r>
              <a:rPr lang="en-GB" altLang="en-US" sz="2000" i="1" dirty="0" err="1" smtClean="0">
                <a:solidFill>
                  <a:schemeClr val="bg2">
                    <a:lumMod val="50000"/>
                  </a:schemeClr>
                </a:solidFill>
              </a:rPr>
              <a:t>Color</a:t>
            </a:r>
            <a:r>
              <a:rPr lang="en-GB" altLang="en-US" sz="2000" i="1" dirty="0" smtClean="0">
                <a:solidFill>
                  <a:schemeClr val="bg2">
                    <a:lumMod val="50000"/>
                  </a:schemeClr>
                </a:solidFill>
              </a:rPr>
              <a:t> Atlas of Physiology</a:t>
            </a:r>
            <a:r>
              <a:rPr lang="en-US" altLang="en-US" sz="2000" dirty="0" smtClean="0">
                <a:solidFill>
                  <a:schemeClr val="bg2">
                    <a:lumMod val="50000"/>
                  </a:schemeClr>
                </a:solidFill>
              </a:rPr>
              <a:t>]</a:t>
            </a:r>
            <a:r>
              <a:rPr lang="en-US" altLang="en-US" sz="2000" dirty="0" smtClean="0">
                <a:solidFill>
                  <a:schemeClr val="bg2"/>
                </a:solidFill>
              </a:rPr>
              <a:t>.</a:t>
            </a:r>
            <a:endParaRPr lang="en-US" altLang="en-US" sz="2000" dirty="0">
              <a:solidFill>
                <a:schemeClr val="bg2"/>
              </a:solidFill>
            </a:endParaRPr>
          </a:p>
        </p:txBody>
      </p:sp>
      <p:sp>
        <p:nvSpPr>
          <p:cNvPr id="18438" name="Text Box 7"/>
          <p:cNvSpPr txBox="1">
            <a:spLocks noChangeArrowheads="1"/>
          </p:cNvSpPr>
          <p:nvPr/>
        </p:nvSpPr>
        <p:spPr bwMode="auto">
          <a:xfrm>
            <a:off x="2438400" y="3276600"/>
            <a:ext cx="757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a:solidFill>
                  <a:schemeClr val="bg1"/>
                </a:solidFill>
              </a:rPr>
              <a:t>ITD</a:t>
            </a:r>
          </a:p>
        </p:txBody>
      </p:sp>
      <p:sp>
        <p:nvSpPr>
          <p:cNvPr id="18439" name="Text Box 7"/>
          <p:cNvSpPr txBox="1">
            <a:spLocks noChangeArrowheads="1"/>
          </p:cNvSpPr>
          <p:nvPr/>
        </p:nvSpPr>
        <p:spPr bwMode="auto">
          <a:xfrm>
            <a:off x="8001000" y="3276600"/>
            <a:ext cx="738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a:solidFill>
                  <a:schemeClr val="bg1"/>
                </a:solidFill>
              </a:rPr>
              <a:t>ILD</a:t>
            </a:r>
          </a:p>
        </p:txBody>
      </p:sp>
      <p:sp>
        <p:nvSpPr>
          <p:cNvPr id="18440" name="Text Box 7"/>
          <p:cNvSpPr txBox="1">
            <a:spLocks noChangeArrowheads="1"/>
          </p:cNvSpPr>
          <p:nvPr/>
        </p:nvSpPr>
        <p:spPr bwMode="auto">
          <a:xfrm>
            <a:off x="381000" y="5257800"/>
            <a:ext cx="17954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a:solidFill>
                  <a:schemeClr val="bg1"/>
                </a:solidFill>
              </a:rPr>
              <a:t>spike timing</a:t>
            </a:r>
          </a:p>
          <a:p>
            <a:pPr algn="just" eaLnBrk="1" hangingPunct="1">
              <a:spcBef>
                <a:spcPct val="0"/>
              </a:spcBef>
              <a:buFontTx/>
              <a:buNone/>
            </a:pPr>
            <a:r>
              <a:rPr lang="en-US" altLang="en-US" sz="2400">
                <a:solidFill>
                  <a:schemeClr val="bg1"/>
                </a:solidFill>
              </a:rPr>
              <a:t>coding</a:t>
            </a:r>
          </a:p>
        </p:txBody>
      </p:sp>
      <p:sp>
        <p:nvSpPr>
          <p:cNvPr id="18441" name="Text Box 7"/>
          <p:cNvSpPr txBox="1">
            <a:spLocks noChangeArrowheads="1"/>
          </p:cNvSpPr>
          <p:nvPr/>
        </p:nvSpPr>
        <p:spPr bwMode="auto">
          <a:xfrm>
            <a:off x="243828" y="5021759"/>
            <a:ext cx="253947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GB" altLang="en-US" sz="2200" dirty="0" smtClean="0">
                <a:solidFill>
                  <a:srgbClr val="FF0000"/>
                </a:solidFill>
              </a:rPr>
              <a:t>Time lag is</a:t>
            </a:r>
          </a:p>
          <a:p>
            <a:pPr algn="just" eaLnBrk="1" hangingPunct="1">
              <a:spcBef>
                <a:spcPct val="0"/>
              </a:spcBef>
              <a:buFontTx/>
              <a:buNone/>
            </a:pPr>
            <a:r>
              <a:rPr lang="en-GB" altLang="en-US" sz="2200" dirty="0" smtClean="0">
                <a:solidFill>
                  <a:srgbClr val="FF0000"/>
                </a:solidFill>
              </a:rPr>
              <a:t>encoded by delays</a:t>
            </a:r>
          </a:p>
          <a:p>
            <a:pPr algn="just" eaLnBrk="1" hangingPunct="1">
              <a:spcBef>
                <a:spcPct val="0"/>
              </a:spcBef>
              <a:buFontTx/>
              <a:buNone/>
            </a:pPr>
            <a:r>
              <a:rPr lang="en-GB" altLang="en-US" sz="2200" dirty="0">
                <a:solidFill>
                  <a:srgbClr val="FF0000"/>
                </a:solidFill>
              </a:rPr>
              <a:t>o</a:t>
            </a:r>
            <a:r>
              <a:rPr lang="en-GB" altLang="en-US" sz="2200" dirty="0" smtClean="0">
                <a:solidFill>
                  <a:srgbClr val="FF0000"/>
                </a:solidFill>
              </a:rPr>
              <a:t>f action potentials</a:t>
            </a:r>
            <a:endParaRPr lang="en-US" altLang="en-US" sz="2200" dirty="0">
              <a:solidFill>
                <a:srgbClr val="FF0000"/>
              </a:solidFill>
            </a:endParaRPr>
          </a:p>
        </p:txBody>
      </p:sp>
    </p:spTree>
    <p:extLst>
      <p:ext uri="{BB962C8B-B14F-4D97-AF65-F5344CB8AC3E}">
        <p14:creationId xmlns:p14="http://schemas.microsoft.com/office/powerpoint/2010/main" val="3643779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cs-CZ" smtClean="0"/>
              <a:t>/48/</a:t>
            </a:r>
            <a:endParaRPr lang="en-US" altLang="cs-CZ"/>
          </a:p>
        </p:txBody>
      </p:sp>
      <p:sp>
        <p:nvSpPr>
          <p:cNvPr id="6" name="Slide Number Placeholder 5"/>
          <p:cNvSpPr>
            <a:spLocks noGrp="1"/>
          </p:cNvSpPr>
          <p:nvPr>
            <p:ph type="sldNum" sz="quarter" idx="12"/>
          </p:nvPr>
        </p:nvSpPr>
        <p:spPr/>
        <p:txBody>
          <a:bodyPr/>
          <a:lstStyle/>
          <a:p>
            <a:pPr>
              <a:defRPr/>
            </a:pPr>
            <a:fld id="{00A83C32-9488-4C06-AA35-E0361DFB45DE}" type="slidenum">
              <a:rPr lang="en-US" altLang="cs-CZ"/>
              <a:pPr>
                <a:defRPr/>
              </a:pPr>
              <a:t>8</a:t>
            </a:fld>
            <a:endParaRPr lang="en-US" altLang="cs-CZ"/>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4800600"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Rectangle 4"/>
          <p:cNvSpPr>
            <a:spLocks noGrp="1" noChangeArrowheads="1"/>
          </p:cNvSpPr>
          <p:nvPr>
            <p:ph type="title"/>
          </p:nvPr>
        </p:nvSpPr>
        <p:spPr>
          <a:xfrm>
            <a:off x="4343400" y="4114800"/>
            <a:ext cx="4648200" cy="1143000"/>
          </a:xfrm>
        </p:spPr>
        <p:txBody>
          <a:bodyPr>
            <a:normAutofit fontScale="90000"/>
          </a:bodyPr>
          <a:lstStyle/>
          <a:p>
            <a:pPr eaLnBrk="1" hangingPunct="1"/>
            <a:r>
              <a:rPr lang="cs-CZ" altLang="cs-CZ" sz="4000" dirty="0" smtClean="0">
                <a:solidFill>
                  <a:srgbClr val="FF3300"/>
                </a:solidFill>
              </a:rPr>
              <a:t>Encoding of sound loudness and frequency</a:t>
            </a:r>
            <a:endParaRPr lang="en-US" altLang="cs-CZ" sz="4000" dirty="0" smtClean="0">
              <a:solidFill>
                <a:srgbClr val="FF3300"/>
              </a:solidFill>
            </a:endParaRPr>
          </a:p>
        </p:txBody>
      </p:sp>
      <p:pic>
        <p:nvPicPr>
          <p:cNvPr id="133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7478713" cy="29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140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42106658-8FE5-4BE0-B0BE-ACD86D048FE9}" type="slidenum">
              <a:rPr lang="en-US" altLang="cs-CZ"/>
              <a:pPr>
                <a:defRPr/>
              </a:pPr>
              <a:t>9</a:t>
            </a:fld>
            <a:endParaRPr lang="en-US" altLang="cs-CZ"/>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413385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Rectangle 2"/>
          <p:cNvSpPr>
            <a:spLocks noGrp="1" noChangeArrowheads="1"/>
          </p:cNvSpPr>
          <p:nvPr>
            <p:ph type="title"/>
          </p:nvPr>
        </p:nvSpPr>
        <p:spPr>
          <a:xfrm>
            <a:off x="381000" y="5334000"/>
            <a:ext cx="7772400" cy="1143000"/>
          </a:xfrm>
          <a:noFill/>
        </p:spPr>
        <p:txBody>
          <a:bodyPr/>
          <a:lstStyle/>
          <a:p>
            <a:pPr eaLnBrk="1" hangingPunct="1"/>
            <a:r>
              <a:rPr lang="cs-CZ" altLang="cs-CZ" sz="3200" smtClean="0">
                <a:solidFill>
                  <a:srgbClr val="FF3300"/>
                </a:solidFill>
              </a:rPr>
              <a:t>Basil</a:t>
            </a:r>
            <a:r>
              <a:rPr lang="en-US" altLang="cs-CZ" sz="3200" smtClean="0">
                <a:solidFill>
                  <a:srgbClr val="FF3300"/>
                </a:solidFill>
              </a:rPr>
              <a:t>a</a:t>
            </a:r>
            <a:r>
              <a:rPr lang="cs-CZ" altLang="cs-CZ" sz="3200" smtClean="0">
                <a:solidFill>
                  <a:srgbClr val="FF3300"/>
                </a:solidFill>
              </a:rPr>
              <a:t>r membr</a:t>
            </a:r>
            <a:r>
              <a:rPr lang="en-US" altLang="cs-CZ" sz="3200" smtClean="0">
                <a:solidFill>
                  <a:srgbClr val="FF3300"/>
                </a:solidFill>
              </a:rPr>
              <a:t>ane</a:t>
            </a:r>
            <a:r>
              <a:rPr lang="cs-CZ" altLang="cs-CZ" sz="3200" smtClean="0">
                <a:solidFill>
                  <a:srgbClr val="FF3300"/>
                </a:solidFill>
              </a:rPr>
              <a:t> – </a:t>
            </a:r>
            <a:r>
              <a:rPr lang="en-US" altLang="cs-CZ" sz="3200" smtClean="0">
                <a:solidFill>
                  <a:srgbClr val="FF3300"/>
                </a:solidFill>
              </a:rPr>
              <a:t>from above</a:t>
            </a:r>
            <a:r>
              <a:rPr lang="cs-CZ" altLang="cs-CZ" sz="3200" smtClean="0">
                <a:solidFill>
                  <a:srgbClr val="FF3300"/>
                </a:solidFill>
              </a:rPr>
              <a:t> a</a:t>
            </a:r>
            <a:r>
              <a:rPr lang="en-US" altLang="cs-CZ" sz="3200" smtClean="0">
                <a:solidFill>
                  <a:srgbClr val="FF3300"/>
                </a:solidFill>
              </a:rPr>
              <a:t>nd unfolded into trapezoid plane</a:t>
            </a:r>
          </a:p>
        </p:txBody>
      </p:sp>
      <p:pic>
        <p:nvPicPr>
          <p:cNvPr id="122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42672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Rectangle 7"/>
          <p:cNvSpPr>
            <a:spLocks noChangeArrowheads="1"/>
          </p:cNvSpPr>
          <p:nvPr/>
        </p:nvSpPr>
        <p:spPr bwMode="auto">
          <a:xfrm>
            <a:off x="4572000" y="2895600"/>
            <a:ext cx="4114800" cy="1981200"/>
          </a:xfrm>
          <a:prstGeom prst="rect">
            <a:avLst/>
          </a:prstGeom>
          <a:solidFill>
            <a:schemeClr val="accent1">
              <a:alpha val="0"/>
            </a:schemeClr>
          </a:solidFill>
          <a:ln w="127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4400"/>
          </a:p>
        </p:txBody>
      </p:sp>
      <p:sp>
        <p:nvSpPr>
          <p:cNvPr id="12296" name="Text Box 8"/>
          <p:cNvSpPr txBox="1">
            <a:spLocks noChangeArrowheads="1"/>
          </p:cNvSpPr>
          <p:nvPr/>
        </p:nvSpPr>
        <p:spPr bwMode="auto">
          <a:xfrm>
            <a:off x="5867400" y="4572000"/>
            <a:ext cx="958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000">
                <a:solidFill>
                  <a:srgbClr val="FF3300"/>
                </a:solidFill>
                <a:latin typeface="Arial" panose="020B0604020202020204" pitchFamily="34" charset="0"/>
              </a:rPr>
              <a:t>Length</a:t>
            </a:r>
            <a:endParaRPr lang="cs-CZ" altLang="cs-CZ" sz="2000">
              <a:solidFill>
                <a:srgbClr val="FF3300"/>
              </a:solidFill>
              <a:latin typeface="Arial" panose="020B0604020202020204" pitchFamily="34" charset="0"/>
            </a:endParaRPr>
          </a:p>
          <a:p>
            <a:pPr algn="ctr" eaLnBrk="1" hangingPunct="1">
              <a:spcBef>
                <a:spcPct val="0"/>
              </a:spcBef>
              <a:buFontTx/>
              <a:buNone/>
            </a:pPr>
            <a:r>
              <a:rPr lang="cs-CZ" altLang="cs-CZ" sz="2000">
                <a:solidFill>
                  <a:srgbClr val="FF3300"/>
                </a:solidFill>
                <a:latin typeface="Arial" panose="020B0604020202020204" pitchFamily="34" charset="0"/>
              </a:rPr>
              <a:t>33 mm</a:t>
            </a:r>
            <a:endParaRPr lang="en-US" altLang="cs-CZ" sz="2000">
              <a:solidFill>
                <a:srgbClr val="FF3300"/>
              </a:solidFill>
              <a:latin typeface="Arial" panose="020B0604020202020204" pitchFamily="34" charset="0"/>
            </a:endParaRPr>
          </a:p>
        </p:txBody>
      </p:sp>
      <p:sp>
        <p:nvSpPr>
          <p:cNvPr id="12297" name="Text Box 9"/>
          <p:cNvSpPr txBox="1">
            <a:spLocks noChangeArrowheads="1"/>
          </p:cNvSpPr>
          <p:nvPr/>
        </p:nvSpPr>
        <p:spPr bwMode="auto">
          <a:xfrm>
            <a:off x="4054475" y="3962400"/>
            <a:ext cx="21574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000">
                <a:solidFill>
                  <a:srgbClr val="FF3300"/>
                </a:solidFill>
                <a:latin typeface="Arial" panose="020B0604020202020204" pitchFamily="34" charset="0"/>
              </a:rPr>
              <a:t>Width at the base</a:t>
            </a:r>
            <a:endParaRPr lang="cs-CZ" altLang="cs-CZ" sz="2000">
              <a:solidFill>
                <a:srgbClr val="FF3300"/>
              </a:solidFill>
              <a:latin typeface="Arial" panose="020B0604020202020204" pitchFamily="34" charset="0"/>
            </a:endParaRPr>
          </a:p>
          <a:p>
            <a:pPr algn="ctr" eaLnBrk="1" hangingPunct="1">
              <a:spcBef>
                <a:spcPct val="0"/>
              </a:spcBef>
              <a:buFontTx/>
              <a:buNone/>
            </a:pPr>
            <a:r>
              <a:rPr lang="cs-CZ" altLang="cs-CZ" sz="2000">
                <a:solidFill>
                  <a:srgbClr val="FF3300"/>
                </a:solidFill>
                <a:latin typeface="Arial" panose="020B0604020202020204" pitchFamily="34" charset="0"/>
              </a:rPr>
              <a:t>100 </a:t>
            </a:r>
            <a:r>
              <a:rPr lang="cs-CZ" altLang="cs-CZ" sz="2000">
                <a:solidFill>
                  <a:srgbClr val="FF3300"/>
                </a:solidFill>
                <a:latin typeface="Symbol" panose="05050102010706020507" pitchFamily="18" charset="2"/>
              </a:rPr>
              <a:t>m</a:t>
            </a:r>
            <a:r>
              <a:rPr lang="cs-CZ" altLang="cs-CZ" sz="2000">
                <a:solidFill>
                  <a:srgbClr val="FF3300"/>
                </a:solidFill>
                <a:latin typeface="Arial" panose="020B0604020202020204" pitchFamily="34" charset="0"/>
              </a:rPr>
              <a:t>m</a:t>
            </a:r>
            <a:endParaRPr lang="en-US" altLang="cs-CZ" sz="2000">
              <a:solidFill>
                <a:srgbClr val="FF3300"/>
              </a:solidFill>
              <a:latin typeface="Arial" panose="020B0604020202020204" pitchFamily="34" charset="0"/>
            </a:endParaRPr>
          </a:p>
        </p:txBody>
      </p:sp>
      <p:sp>
        <p:nvSpPr>
          <p:cNvPr id="12298" name="Text Box 10"/>
          <p:cNvSpPr txBox="1">
            <a:spLocks noChangeArrowheads="1"/>
          </p:cNvSpPr>
          <p:nvPr/>
        </p:nvSpPr>
        <p:spPr bwMode="auto">
          <a:xfrm>
            <a:off x="6986588" y="4191000"/>
            <a:ext cx="21574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000">
                <a:solidFill>
                  <a:srgbClr val="FF3300"/>
                </a:solidFill>
                <a:latin typeface="Arial" panose="020B0604020202020204" pitchFamily="34" charset="0"/>
              </a:rPr>
              <a:t>Width at the apex</a:t>
            </a:r>
            <a:endParaRPr lang="cs-CZ" altLang="cs-CZ" sz="2000">
              <a:solidFill>
                <a:srgbClr val="FF3300"/>
              </a:solidFill>
              <a:latin typeface="Arial" panose="020B0604020202020204" pitchFamily="34" charset="0"/>
            </a:endParaRPr>
          </a:p>
          <a:p>
            <a:pPr algn="ctr" eaLnBrk="1" hangingPunct="1">
              <a:spcBef>
                <a:spcPct val="0"/>
              </a:spcBef>
              <a:buFontTx/>
              <a:buNone/>
            </a:pPr>
            <a:r>
              <a:rPr lang="cs-CZ" altLang="cs-CZ" sz="2000">
                <a:solidFill>
                  <a:srgbClr val="FF3300"/>
                </a:solidFill>
                <a:latin typeface="Arial" panose="020B0604020202020204" pitchFamily="34" charset="0"/>
              </a:rPr>
              <a:t>500 </a:t>
            </a:r>
            <a:r>
              <a:rPr lang="cs-CZ" altLang="cs-CZ" sz="2000">
                <a:solidFill>
                  <a:srgbClr val="FF3300"/>
                </a:solidFill>
                <a:latin typeface="Symbol" panose="05050102010706020507" pitchFamily="18" charset="2"/>
              </a:rPr>
              <a:t>m</a:t>
            </a:r>
            <a:r>
              <a:rPr lang="cs-CZ" altLang="cs-CZ" sz="2000">
                <a:solidFill>
                  <a:srgbClr val="FF3300"/>
                </a:solidFill>
                <a:latin typeface="Arial" panose="020B0604020202020204" pitchFamily="34" charset="0"/>
              </a:rPr>
              <a:t>m</a:t>
            </a:r>
            <a:endParaRPr lang="en-US" altLang="cs-CZ" sz="2000">
              <a:solidFill>
                <a:srgbClr val="FF3300"/>
              </a:solidFill>
              <a:latin typeface="Arial" panose="020B0604020202020204" pitchFamily="34" charset="0"/>
            </a:endParaRPr>
          </a:p>
        </p:txBody>
      </p:sp>
    </p:spTree>
    <p:extLst>
      <p:ext uri="{BB962C8B-B14F-4D97-AF65-F5344CB8AC3E}">
        <p14:creationId xmlns:p14="http://schemas.microsoft.com/office/powerpoint/2010/main" val="1913730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1194</Words>
  <Application>Microsoft Office PowerPoint</Application>
  <PresentationFormat>On-screen Show (4:3)</PresentationFormat>
  <Paragraphs>271</Paragraphs>
  <Slides>40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DejaVu Sans</vt:lpstr>
      <vt:lpstr>DejaVu Serif</vt:lpstr>
      <vt:lpstr>Helvetica</vt:lpstr>
      <vt:lpstr>Symbol</vt:lpstr>
      <vt:lpstr>Times</vt:lpstr>
      <vt:lpstr>Times New Roman</vt:lpstr>
      <vt:lpstr>Office Theme</vt:lpstr>
      <vt:lpstr>Sound Encoding in the Inner Ear and Beyond/ Traveling wave and neural coding</vt:lpstr>
      <vt:lpstr>Outer, Middle and Inner Ear</vt:lpstr>
      <vt:lpstr>Overview of the Auditory Pathway</vt:lpstr>
      <vt:lpstr>PowerPoint Presentation</vt:lpstr>
      <vt:lpstr>Natural/ egocentric 3D coordinates of sound source localisation Elevation/ vertical position; Radius/ sound source distance; Azimuth, direction of sound in horizontal plane;</vt:lpstr>
      <vt:lpstr>PowerPoint Presentation</vt:lpstr>
      <vt:lpstr>Binaural hearing (stereophonic, also called dichotic stimulation) Direction of sound source in horizontal plane (azimuth), is given by time cue (ITD, interaural time difference) and intensity cue (ILD, interaural level difference).</vt:lpstr>
      <vt:lpstr>Encoding of sound loudness and frequency</vt:lpstr>
      <vt:lpstr>Basilar membrane – from above and unfolded into trapezoid plane</vt:lpstr>
      <vt:lpstr>PowerPoint Presentation</vt:lpstr>
      <vt:lpstr>Velocity = passive and active</vt:lpstr>
      <vt:lpstr>High Sound Pressure Level</vt:lpstr>
      <vt:lpstr>PowerPoint Presentation</vt:lpstr>
      <vt:lpstr>Numerics Preview</vt:lpstr>
      <vt:lpstr>Active displacement</vt:lpstr>
      <vt:lpstr>Passive displacement</vt:lpstr>
      <vt:lpstr>Active displacement</vt:lpstr>
      <vt:lpstr>Active displacement</vt:lpstr>
      <vt:lpstr>Active displacement</vt:lpstr>
      <vt:lpstr>[Bekesy 1960, Ehret 1975, …] and other sources</vt:lpstr>
      <vt:lpstr>Measurements in different mammals</vt:lpstr>
      <vt:lpstr>Cochlear phase in response to sine input</vt:lpstr>
      <vt:lpstr>Discussion</vt:lpstr>
      <vt:lpstr>Hearing Loss Objective Investigation </vt:lpstr>
      <vt:lpstr>Audiometric investigation results</vt:lpstr>
      <vt:lpstr>Percepční nedoslýchavost - hluk</vt:lpstr>
      <vt:lpstr>Zhoršování sluchu v závislosti na věku</vt:lpstr>
      <vt:lpstr>Slovní audiometrie/ Speech reception test</vt:lpstr>
      <vt:lpstr>Oto-akustické emise (OAE)</vt:lpstr>
      <vt:lpstr>PowerPoint Presentation</vt:lpstr>
      <vt:lpstr>Tranzientní otoakustické emise (TEOAE)</vt:lpstr>
      <vt:lpstr>Tranzientní otoakustické emise (TEOAE)</vt:lpstr>
      <vt:lpstr>Distorzní otoakustické emise (DPOAE)</vt:lpstr>
      <vt:lpstr>Spontánní otoakustické emise (SOAE)</vt:lpstr>
      <vt:lpstr>Spontánní otoakustické emise (SOAE)</vt:lpstr>
      <vt:lpstr>PowerPoint Presentation</vt:lpstr>
      <vt:lpstr>Sluchové evokované potenciály (EP)</vt:lpstr>
      <vt:lpstr>Druhy stimulů u E.P. </vt:lpstr>
      <vt:lpstr>BERA – brainstem auditory evoked potentials (kmenové; ABR =EN abbr.)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Traveling wave and neural coding</dc:title>
  <dc:creator>Windows User</dc:creator>
  <cp:lastModifiedBy>Marsalek, Petr</cp:lastModifiedBy>
  <cp:revision>24</cp:revision>
  <cp:lastPrinted>2025-04-07T20:09:36Z</cp:lastPrinted>
  <dcterms:created xsi:type="dcterms:W3CDTF">2025-04-06T15:34:02Z</dcterms:created>
  <dcterms:modified xsi:type="dcterms:W3CDTF">2025-04-07T20:14:13Z</dcterms:modified>
</cp:coreProperties>
</file>