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75" r:id="rId2"/>
    <p:sldId id="35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360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32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61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261" r:id="rId85"/>
    <p:sldId id="264" r:id="rId86"/>
    <p:sldId id="265" r:id="rId87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07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smtClean="0"/>
            </a:lvl1pPr>
          </a:lstStyle>
          <a:p>
            <a:pPr>
              <a:defRPr/>
            </a:pPr>
            <a:fld id="{B309C32C-9998-4DA4-9FC8-D7435C536BA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9315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/>
            </a:lvl1pPr>
          </a:lstStyle>
          <a:p>
            <a:pPr>
              <a:defRPr/>
            </a:pPr>
            <a:fld id="{5FBB8E45-C231-4C94-8953-21305A209B6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1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E229-DE2D-43C6-99C9-D9679B9C50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036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7328-DD4C-45C8-ADFD-A43BF63CADC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017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08F0-4F28-4EBA-BA3A-B83AA1E7C3A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039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0478" y="2081606"/>
            <a:ext cx="4543043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8FAAD7-4573-462B-887E-53A8C41F1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9202-7C5B-4547-A147-B914D52C0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176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ACD-E42D-47D2-9DE6-0A20F12A9B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787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C0A5-A2EC-40E8-8FB9-5C359C8585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481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7587-7B45-4707-B732-BEF6DEAB322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52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17BBB-0489-4FF4-8CA9-AC725E91BC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11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67CC-27FE-464B-A43D-26387A3897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0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01C7-1F26-42AC-850E-6EE5372575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1985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7B2E-B6FE-431A-9AE9-5EFFA60D2B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739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6AF13E-6C8B-4259-B0D9-E2AA6CF7FA7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304800" y="423863"/>
            <a:ext cx="86106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cs-CZ" sz="4000" b="1" dirty="0">
                <a:solidFill>
                  <a:srgbClr val="FF0000"/>
                </a:solidFill>
              </a:rPr>
              <a:t>FAV – Practical Review of Audiological Methods</a:t>
            </a:r>
          </a:p>
          <a:p>
            <a:pPr algn="ctr" eaLnBrk="1" hangingPunct="1">
              <a:buFontTx/>
              <a:buNone/>
            </a:pPr>
            <a:r>
              <a:rPr lang="en-GB" altLang="cs-CZ" sz="2800" b="1" dirty="0" smtClean="0">
                <a:solidFill>
                  <a:srgbClr val="0070C0"/>
                </a:solidFill>
              </a:rPr>
              <a:t>(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http</a:t>
            </a:r>
            <a:r>
              <a:rPr lang="cs-CZ" altLang="cs-CZ" sz="2800" b="1" dirty="0">
                <a:solidFill>
                  <a:srgbClr val="0070C0"/>
                </a:solidFill>
              </a:rPr>
              <a:t>://</a:t>
            </a:r>
            <a:r>
              <a:rPr lang="en-GB" altLang="cs-CZ" sz="2800" b="1" dirty="0">
                <a:solidFill>
                  <a:srgbClr val="0070C0"/>
                </a:solidFill>
              </a:rPr>
              <a:t>onyx</a:t>
            </a:r>
            <a:r>
              <a:rPr lang="cs-CZ" altLang="cs-CZ" sz="2800" b="1" dirty="0">
                <a:solidFill>
                  <a:srgbClr val="0070C0"/>
                </a:solidFill>
              </a:rPr>
              <a:t>.lf1.cuni.cz/mlab/ftp/PPT-CVUT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/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cs-CZ" altLang="cs-CZ" sz="2800" b="1" dirty="0" smtClean="0">
                <a:solidFill>
                  <a:srgbClr val="0070C0"/>
                </a:solidFill>
              </a:rPr>
              <a:t>http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s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://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dec52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.lf1.cuni.cz/~pmar/ftp/PPT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-REST/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PPT-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FEL/...</a:t>
            </a:r>
            <a:endParaRPr lang="cs-CZ" altLang="cs-CZ" sz="2800" b="1" dirty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cs-CZ" sz="2800" b="1" dirty="0" err="1">
                <a:solidFill>
                  <a:srgbClr val="FF0000"/>
                </a:solidFill>
              </a:rPr>
              <a:t>Pra</a:t>
            </a:r>
            <a:r>
              <a:rPr lang="cs-CZ" altLang="cs-CZ" sz="2800" b="1" dirty="0">
                <a:solidFill>
                  <a:srgbClr val="FF0000"/>
                </a:solidFill>
              </a:rPr>
              <a:t>k</a:t>
            </a:r>
            <a:r>
              <a:rPr lang="en-GB" altLang="cs-CZ" sz="2800" b="1" dirty="0">
                <a:solidFill>
                  <a:srgbClr val="FF0000"/>
                </a:solidFill>
              </a:rPr>
              <a:t>tic</a:t>
            </a:r>
            <a:r>
              <a:rPr lang="cs-CZ" altLang="cs-CZ" sz="2800" b="1" dirty="0">
                <a:solidFill>
                  <a:srgbClr val="FF0000"/>
                </a:solidFill>
              </a:rPr>
              <a:t>ký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přehled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a</a:t>
            </a:r>
            <a:r>
              <a:rPr lang="en-GB" altLang="cs-CZ" sz="2800" b="1" dirty="0" err="1">
                <a:solidFill>
                  <a:srgbClr val="FF0000"/>
                </a:solidFill>
              </a:rPr>
              <a:t>udiologic</a:t>
            </a:r>
            <a:r>
              <a:rPr lang="cs-CZ" altLang="cs-CZ" sz="2800" b="1" dirty="0">
                <a:solidFill>
                  <a:srgbClr val="FF0000"/>
                </a:solidFill>
              </a:rPr>
              <a:t>kých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m</a:t>
            </a:r>
            <a:r>
              <a:rPr lang="en-GB" altLang="cs-CZ" sz="2800" b="1" dirty="0" err="1" smtClean="0">
                <a:solidFill>
                  <a:srgbClr val="FF0000"/>
                </a:solidFill>
              </a:rPr>
              <a:t>etod</a:t>
            </a:r>
            <a:endParaRPr lang="en-GB" altLang="cs-CZ" sz="28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altLang="cs-CZ" sz="2800" b="1" dirty="0">
              <a:solidFill>
                <a:srgbClr val="0070C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4711005"/>
            <a:ext cx="693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/>
              <a:t>Petr Mar</a:t>
            </a:r>
            <a:r>
              <a:rPr lang="cs-CZ" altLang="cs-CZ" sz="2800" b="1" dirty="0"/>
              <a:t>šá</a:t>
            </a:r>
            <a:r>
              <a:rPr lang="en-US" altLang="cs-CZ" sz="2800" b="1" dirty="0" err="1"/>
              <a:t>lek</a:t>
            </a:r>
            <a:r>
              <a:rPr lang="en-US" altLang="cs-CZ" sz="2800" b="1" dirty="0"/>
              <a:t> (editor/ keeper),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 smtClean="0"/>
              <a:t>Restored and Translated to EN</a:t>
            </a:r>
            <a:endParaRPr lang="en-US" altLang="cs-CZ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/>
              <a:t>f</a:t>
            </a:r>
            <a:r>
              <a:rPr lang="en-US" altLang="cs-CZ" sz="2800" b="1" dirty="0" smtClean="0"/>
              <a:t>rom the late </a:t>
            </a:r>
            <a:r>
              <a:rPr lang="en-US" altLang="cs-CZ" sz="2800" b="1" dirty="0"/>
              <a:t>Jan </a:t>
            </a:r>
            <a:r>
              <a:rPr lang="en-US" altLang="cs-CZ" sz="2800" b="1" dirty="0" err="1"/>
              <a:t>Vok</a:t>
            </a:r>
            <a:r>
              <a:rPr lang="cs-CZ" altLang="cs-CZ" sz="2800" b="1" dirty="0"/>
              <a:t>řá</a:t>
            </a:r>
            <a:r>
              <a:rPr lang="en-US" altLang="cs-CZ" sz="2800" b="1" dirty="0"/>
              <a:t>l presentation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26B7-5ABD-4DA1-A251-C3CA5216FA31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746939" y="838200"/>
            <a:ext cx="54056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</a:rPr>
              <a:t>Part</a:t>
            </a:r>
            <a:r>
              <a:rPr lang="cs-CZ" altLang="en-US" sz="4000" dirty="0" smtClean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FF0000"/>
                </a:solidFill>
              </a:rPr>
              <a:t>2</a:t>
            </a:r>
            <a:r>
              <a:rPr lang="cs-CZ" altLang="en-US" sz="4000" dirty="0" smtClean="0">
                <a:solidFill>
                  <a:srgbClr val="FF0000"/>
                </a:solidFill>
              </a:rPr>
              <a:t> – </a:t>
            </a:r>
            <a:r>
              <a:rPr lang="en-GB" altLang="en-US" sz="4000" dirty="0" smtClean="0">
                <a:solidFill>
                  <a:srgbClr val="FF0000"/>
                </a:solidFill>
              </a:rPr>
              <a:t>Measurement,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</a:rPr>
              <a:t>Diagnostic instruments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AD5A0-FDF6-4CD5-82F3-CE8941DF9C90}" type="slidenum">
              <a:rPr lang="en-GB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898989"/>
              </a:solidFill>
            </a:endParaRPr>
          </a:p>
        </p:txBody>
      </p:sp>
      <p:sp>
        <p:nvSpPr>
          <p:cNvPr id="4100" name="object 3"/>
          <p:cNvSpPr txBox="1">
            <a:spLocks noChangeArrowheads="1"/>
          </p:cNvSpPr>
          <p:nvPr/>
        </p:nvSpPr>
        <p:spPr bwMode="auto">
          <a:xfrm>
            <a:off x="1439862" y="4419600"/>
            <a:ext cx="6019800" cy="18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 dirty="0">
                <a:latin typeface="+mn-lt"/>
                <a:ea typeface="DejaVu Sans"/>
                <a:cs typeface="DejaVu Sans"/>
              </a:rPr>
              <a:t>Petr Maršálek/ 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Jan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Vokřál</a:t>
            </a:r>
            <a:endParaRPr lang="en-US" altLang="en-US" sz="2400" dirty="0" smtClean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Department of Pathological physiology,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Foniatrická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klinika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1. LF UK a 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VFN/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Phoniatrics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 clinic MF1, GFH/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Cuni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 bwMode="auto">
          <a:xfrm>
            <a:off x="288925" y="2332037"/>
            <a:ext cx="83216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65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>
                <a:solidFill>
                  <a:schemeClr val="tx1"/>
                </a:solidFill>
                <a:latin typeface="DejaVu Sans"/>
                <a:ea typeface="+mj-ea"/>
                <a:cs typeface="DejaVu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2700" indent="1327150">
              <a:spcBef>
                <a:spcPts val="100"/>
              </a:spcBef>
            </a:pPr>
            <a:r>
              <a:rPr lang="en" altLang="en-US" sz="4000" smtClean="0">
                <a:solidFill>
                  <a:srgbClr val="98CC00"/>
                </a:solidFill>
                <a:ea typeface="DejaVu Sans"/>
              </a:rPr>
              <a:t> </a:t>
            </a:r>
            <a:r>
              <a:rPr lang="cs-CZ" altLang="en-US" sz="4000" smtClean="0">
                <a:solidFill>
                  <a:srgbClr val="98CC00"/>
                </a:solidFill>
                <a:ea typeface="DejaVu Sans"/>
              </a:rPr>
              <a:t/>
            </a:r>
            <a:br>
              <a:rPr lang="cs-CZ" altLang="en-US" sz="4000" smtClean="0">
                <a:solidFill>
                  <a:srgbClr val="98CC00"/>
                </a:solidFill>
                <a:ea typeface="DejaVu Sans"/>
              </a:rPr>
            </a:br>
            <a:r>
              <a:rPr lang="en" altLang="en-US" sz="4000" smtClean="0">
                <a:solidFill>
                  <a:srgbClr val="98CC00"/>
                </a:solidFill>
                <a:ea typeface="DejaVu Sans"/>
              </a:rPr>
              <a:t>Practical audiology ,  audiological investigative methods</a:t>
            </a:r>
            <a:endParaRPr lang="en-US" altLang="en-US" sz="4000" dirty="0" smtClean="0"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062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762000" y="519570"/>
            <a:ext cx="7315200" cy="627736"/>
          </a:xfr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Úvod, přehled přístrojů a vyšetření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688" y="2057400"/>
            <a:ext cx="7745412" cy="3579813"/>
          </a:xfrm>
          <a:prstGeom prst="rect">
            <a:avLst/>
          </a:prstGeom>
        </p:spPr>
        <p:txBody>
          <a:bodyPr lIns="0" tIns="110490" rIns="0" bIns="0">
            <a:spAutoFit/>
          </a:bodyPr>
          <a:lstStyle/>
          <a:p>
            <a:pPr marL="355600" indent="-342900">
              <a:spcBef>
                <a:spcPts val="8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70" dirty="0">
                <a:latin typeface="DejaVu Sans"/>
                <a:cs typeface="DejaVu Sans"/>
              </a:rPr>
              <a:t>Fyziologická</a:t>
            </a:r>
            <a:r>
              <a:rPr sz="3200" spc="-155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akustika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5" dirty="0">
                <a:latin typeface="DejaVu Sans"/>
                <a:cs typeface="DejaVu Sans"/>
              </a:rPr>
              <a:t>Akustické</a:t>
            </a:r>
            <a:r>
              <a:rPr sz="3200" spc="-1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normy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70" dirty="0">
                <a:latin typeface="DejaVu Serif"/>
                <a:cs typeface="DejaVu Serif"/>
              </a:rPr>
              <a:t>Audiometr,</a:t>
            </a:r>
            <a:r>
              <a:rPr sz="3200" spc="55" dirty="0">
                <a:latin typeface="DejaVu Serif"/>
                <a:cs typeface="DejaVu Serif"/>
              </a:rPr>
              <a:t> </a:t>
            </a:r>
            <a:r>
              <a:rPr sz="3200" spc="-290" dirty="0">
                <a:latin typeface="DejaVu Serif"/>
                <a:cs typeface="DejaVu Serif"/>
              </a:rPr>
              <a:t>tympanometr</a:t>
            </a:r>
            <a:endParaRPr sz="3200" dirty="0">
              <a:latin typeface="DejaVu Serif"/>
              <a:cs typeface="DejaVu Serif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29" dirty="0">
                <a:latin typeface="DejaVu Sans"/>
                <a:cs typeface="DejaVu Sans"/>
              </a:rPr>
              <a:t>Audiometrické </a:t>
            </a:r>
            <a:r>
              <a:rPr sz="3200" spc="-235" dirty="0">
                <a:latin typeface="DejaVu Sans"/>
                <a:cs typeface="DejaVu Sans"/>
              </a:rPr>
              <a:t>testy, </a:t>
            </a:r>
            <a:r>
              <a:rPr sz="3200" spc="-160" dirty="0">
                <a:latin typeface="DejaVu Sans"/>
                <a:cs typeface="DejaVu Sans"/>
              </a:rPr>
              <a:t>slovní</a:t>
            </a:r>
            <a:r>
              <a:rPr sz="3200" spc="-35" dirty="0">
                <a:latin typeface="DejaVu Sans"/>
                <a:cs typeface="DejaVu Sans"/>
              </a:rPr>
              <a:t> </a:t>
            </a:r>
            <a:r>
              <a:rPr sz="3200" spc="-245" dirty="0">
                <a:latin typeface="DejaVu Sans"/>
                <a:cs typeface="DejaVu Sans"/>
              </a:rPr>
              <a:t>audiometrie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04" dirty="0">
                <a:latin typeface="DejaVu Sans"/>
                <a:cs typeface="DejaVu Sans"/>
              </a:rPr>
              <a:t>Otoakustické</a:t>
            </a:r>
            <a:r>
              <a:rPr sz="3200" spc="-180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emise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0" dirty="0">
                <a:latin typeface="DejaVu Sans"/>
                <a:cs typeface="DejaVu Sans"/>
              </a:rPr>
              <a:t>Evokované </a:t>
            </a:r>
            <a:r>
              <a:rPr sz="3200" spc="-260" dirty="0">
                <a:latin typeface="DejaVu Sans"/>
                <a:cs typeface="DejaVu Sans"/>
              </a:rPr>
              <a:t>kmenové </a:t>
            </a:r>
            <a:r>
              <a:rPr sz="3200" spc="-180" dirty="0">
                <a:latin typeface="DejaVu Sans"/>
                <a:cs typeface="DejaVu Sans"/>
              </a:rPr>
              <a:t>a </a:t>
            </a:r>
            <a:r>
              <a:rPr sz="3200" spc="-225" dirty="0">
                <a:latin typeface="DejaVu Sans"/>
                <a:cs typeface="DejaVu Sans"/>
              </a:rPr>
              <a:t>korové</a:t>
            </a:r>
            <a:r>
              <a:rPr sz="3200" spc="-10" dirty="0">
                <a:latin typeface="DejaVu Sans"/>
                <a:cs typeface="DejaVu Sans"/>
              </a:rPr>
              <a:t> </a:t>
            </a:r>
            <a:r>
              <a:rPr sz="3200" spc="-229" dirty="0">
                <a:latin typeface="DejaVu Sans"/>
                <a:cs typeface="DejaVu Sans"/>
              </a:rPr>
              <a:t>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0D84D-FFEF-4951-9F0A-F87DEBAD105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300" y="180975"/>
            <a:ext cx="307181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Lidský sluch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79374" y="1090613"/>
            <a:ext cx="4111625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Obrovská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dynamika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120 dB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Ale: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citlivost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(Fletcher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Muns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novy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hlasitosti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maskování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časové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intenzitní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nelineární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(!)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Kódování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MP3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– design, digitální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Záznam,zpracování a reprodukce zvuku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5837238" y="381000"/>
            <a:ext cx="3154362" cy="285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323850" y="4011613"/>
            <a:ext cx="4552950" cy="2347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5003800" y="3387725"/>
            <a:ext cx="3987800" cy="2971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7C533-4180-416A-991D-BEE0EB4AE33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>
          <a:xfrm>
            <a:off x="381000" y="543402"/>
            <a:ext cx="8443913" cy="1181734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Alternativní popisy stejné (subjektivní) hlastitosti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Fletcher-  </a:t>
            </a:r>
            <a:r>
              <a:rPr lang="en-GB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Munsonovy</a:t>
            </a: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k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řivky versus ISO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AB9A28-3486-4CA2-9185-A2E28933779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7289"/>
            <a:ext cx="5257800" cy="464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47289"/>
            <a:ext cx="5564188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063" y="152400"/>
            <a:ext cx="6364287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Hladina akustického tlaku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447675" y="838200"/>
            <a:ext cx="5081588" cy="41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444500" indent="-342900">
              <a:spcBef>
                <a:spcPct val="20000"/>
              </a:spcBef>
              <a:buChar char="•"/>
              <a:tabLst>
                <a:tab pos="4445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45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45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75"/>
              </a:spcBef>
              <a:buFont typeface="DejaVu Sans"/>
              <a:buChar char="•"/>
            </a:pPr>
            <a:r>
              <a:rPr lang="en-US" altLang="en-US" sz="2000" b="1" dirty="0" err="1" smtClean="0">
                <a:latin typeface="DejaVu Sans"/>
                <a:ea typeface="DejaVu Sans"/>
                <a:cs typeface="DejaVu Sans"/>
              </a:rPr>
              <a:t>Weberův</a:t>
            </a: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Fechner</a:t>
            </a: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ův</a:t>
            </a: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zákon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subjektivním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způsobuje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platí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přírůstek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úměrný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relativní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změně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I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dH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= K .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/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latin typeface="DejaVu Serif"/>
                <a:ea typeface="DejaVu Serif"/>
                <a:cs typeface="DejaVu Serif"/>
              </a:rPr>
              <a:t>integrace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: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H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 K . ln( I / I</a:t>
            </a:r>
            <a:r>
              <a:rPr lang="en-US" altLang="en-US" sz="2000" baseline="-21000" dirty="0">
                <a:latin typeface="DejaVu Serif"/>
                <a:ea typeface="DejaVu Serif"/>
                <a:cs typeface="DejaVu Serif"/>
              </a:rPr>
              <a:t>0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)</a:t>
            </a:r>
            <a:endParaRPr lang="cs-CZ" altLang="en-US" sz="2000" dirty="0" smtClean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konstanta proporcionality~K1Ln, nebo K2Log</a:t>
            </a: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5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tlaku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rozsah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lidského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-5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2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Pa =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0.000 01 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100 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=&gt;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0 dB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140 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dB</a:t>
            </a: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5529263" y="838200"/>
            <a:ext cx="3397250" cy="5245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DF75A-4858-42C7-8DC1-D5039DFBE1E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47675" y="4988054"/>
            <a:ext cx="458330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 smtClean="0">
                <a:solidFill>
                  <a:srgbClr val="92D050"/>
                </a:solidFill>
              </a:rPr>
              <a:t>Sound pressure level (SPL)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dirty="0" smtClean="0"/>
              <a:t>Lp </a:t>
            </a:r>
            <a:r>
              <a:rPr lang="cs-CZ" altLang="en-US" dirty="0"/>
              <a:t>= 20*log(p</a:t>
            </a:r>
            <a:r>
              <a:rPr lang="en-GB" altLang="en-US" dirty="0"/>
              <a:t>/</a:t>
            </a:r>
            <a:r>
              <a:rPr lang="cs-CZ" altLang="en-US" dirty="0"/>
              <a:t> p0) </a:t>
            </a:r>
            <a:r>
              <a:rPr lang="en-GB" altLang="en-US" dirty="0"/>
              <a:t>[</a:t>
            </a:r>
            <a:r>
              <a:rPr lang="cs-CZ" altLang="en-US" dirty="0"/>
              <a:t>dB</a:t>
            </a:r>
            <a:r>
              <a:rPr lang="en-GB" altLang="en-US" dirty="0" smtClean="0"/>
              <a:t>]</a:t>
            </a:r>
            <a:r>
              <a:rPr lang="cs-CZ" altLang="en-US" dirty="0" smtClean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/>
              <a:t>p0 </a:t>
            </a:r>
            <a:r>
              <a:rPr lang="en-GB" altLang="en-US" dirty="0"/>
              <a:t>= 20*10 </a:t>
            </a:r>
            <a:r>
              <a:rPr lang="en-GB" altLang="en-US" baseline="30000" dirty="0"/>
              <a:t>-6  </a:t>
            </a:r>
            <a:r>
              <a:rPr lang="en-GB" altLang="en-US" dirty="0"/>
              <a:t>[Pa]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17475"/>
            <a:ext cx="2171700" cy="6969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98CC00"/>
                </a:solidFill>
              </a:rPr>
              <a:t>Decibely</a:t>
            </a:r>
            <a:endParaRPr dirty="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195263" y="320080"/>
            <a:ext cx="3800475" cy="63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8419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479425" indent="-123825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2700" indent="0">
              <a:lnSpc>
                <a:spcPts val="1538"/>
              </a:lnSpc>
              <a:spcBef>
                <a:spcPts val="463"/>
              </a:spcBef>
              <a:buNone/>
            </a:pP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Decibely jsou relativní jednotka, mohou být i „absolutní“</a:t>
            </a: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endParaRPr lang="cs-CZ" altLang="en-US" sz="2000" b="1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SPL (sound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presure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level)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měření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katalogové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údaje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sluchadel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HL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(hearing level)</a:t>
            </a:r>
          </a:p>
          <a:p>
            <a:pPr>
              <a:lnSpc>
                <a:spcPct val="80000"/>
              </a:lnSpc>
              <a:spcBef>
                <a:spcPts val="388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vztažená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normálnímu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sluchovému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prahu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vyjadřování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ztrát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v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audiologii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dB(A) </a:t>
            </a:r>
            <a:r>
              <a:rPr lang="cs-CZ" altLang="en-US" sz="2000" dirty="0" smtClean="0">
                <a:latin typeface="DejaVu Serif"/>
                <a:ea typeface="DejaVu Sans"/>
                <a:cs typeface="DejaVu Sans"/>
              </a:rPr>
              <a:t>=(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A-weighted) 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hygienické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prochází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40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fónů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lvl="1">
              <a:spcBef>
                <a:spcPts val="13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hodnocení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hlučnosti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5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p.e.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(peak equivalent) 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impulsní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průběh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SRT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(speech reception threshold)</a:t>
            </a:r>
          </a:p>
          <a:p>
            <a:pPr lvl="1">
              <a:spcBef>
                <a:spcPct val="0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audiometrie</a:t>
            </a:r>
            <a:endParaRPr lang="cs-CZ" altLang="en-US" sz="2000" dirty="0" smtClean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3995738" y="3284538"/>
            <a:ext cx="2444750" cy="2036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3995738" y="1412875"/>
            <a:ext cx="1789112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6948488" y="1412875"/>
            <a:ext cx="1727200" cy="1800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object 7"/>
          <p:cNvSpPr>
            <a:spLocks/>
          </p:cNvSpPr>
          <p:nvPr/>
        </p:nvSpPr>
        <p:spPr bwMode="auto">
          <a:xfrm>
            <a:off x="6013450" y="2274888"/>
            <a:ext cx="576263" cy="152400"/>
          </a:xfrm>
          <a:custGeom>
            <a:avLst/>
            <a:gdLst>
              <a:gd name="T0" fmla="*/ 423208 w 576579"/>
              <a:gd name="T1" fmla="*/ 0 h 152400"/>
              <a:gd name="T2" fmla="*/ 423208 w 576579"/>
              <a:gd name="T3" fmla="*/ 152400 h 152400"/>
              <a:gd name="T4" fmla="*/ 524696 w 576579"/>
              <a:gd name="T5" fmla="*/ 101600 h 152400"/>
              <a:gd name="T6" fmla="*/ 448577 w 576579"/>
              <a:gd name="T7" fmla="*/ 101600 h 152400"/>
              <a:gd name="T8" fmla="*/ 448577 w 576579"/>
              <a:gd name="T9" fmla="*/ 50800 h 152400"/>
              <a:gd name="T10" fmla="*/ 524696 w 576579"/>
              <a:gd name="T11" fmla="*/ 50800 h 152400"/>
              <a:gd name="T12" fmla="*/ 423208 w 576579"/>
              <a:gd name="T13" fmla="*/ 0 h 152400"/>
              <a:gd name="T14" fmla="*/ 423208 w 576579"/>
              <a:gd name="T15" fmla="*/ 50800 h 152400"/>
              <a:gd name="T16" fmla="*/ 0 w 576579"/>
              <a:gd name="T17" fmla="*/ 50800 h 152400"/>
              <a:gd name="T18" fmla="*/ 0 w 576579"/>
              <a:gd name="T19" fmla="*/ 101600 h 152400"/>
              <a:gd name="T20" fmla="*/ 423208 w 576579"/>
              <a:gd name="T21" fmla="*/ 101600 h 152400"/>
              <a:gd name="T22" fmla="*/ 423208 w 576579"/>
              <a:gd name="T23" fmla="*/ 50800 h 152400"/>
              <a:gd name="T24" fmla="*/ 524696 w 576579"/>
              <a:gd name="T25" fmla="*/ 50800 h 152400"/>
              <a:gd name="T26" fmla="*/ 448577 w 576579"/>
              <a:gd name="T27" fmla="*/ 50800 h 152400"/>
              <a:gd name="T28" fmla="*/ 448577 w 576579"/>
              <a:gd name="T29" fmla="*/ 101600 h 152400"/>
              <a:gd name="T30" fmla="*/ 524696 w 576579"/>
              <a:gd name="T31" fmla="*/ 101600 h 152400"/>
              <a:gd name="T32" fmla="*/ 575440 w 576579"/>
              <a:gd name="T33" fmla="*/ 76200 h 152400"/>
              <a:gd name="T34" fmla="*/ 524696 w 576579"/>
              <a:gd name="T35" fmla="*/ 50800 h 152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6579" h="152400">
                <a:moveTo>
                  <a:pt x="423672" y="0"/>
                </a:moveTo>
                <a:lnTo>
                  <a:pt x="423672" y="152400"/>
                </a:lnTo>
                <a:lnTo>
                  <a:pt x="525272" y="101600"/>
                </a:lnTo>
                <a:lnTo>
                  <a:pt x="449069" y="101600"/>
                </a:lnTo>
                <a:lnTo>
                  <a:pt x="449069" y="50800"/>
                </a:lnTo>
                <a:lnTo>
                  <a:pt x="525272" y="50800"/>
                </a:lnTo>
                <a:lnTo>
                  <a:pt x="423672" y="0"/>
                </a:lnTo>
                <a:close/>
              </a:path>
              <a:path w="576579" h="152400">
                <a:moveTo>
                  <a:pt x="423672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23672" y="101600"/>
                </a:lnTo>
                <a:lnTo>
                  <a:pt x="423672" y="50800"/>
                </a:lnTo>
                <a:close/>
              </a:path>
              <a:path w="576579" h="152400">
                <a:moveTo>
                  <a:pt x="525272" y="50800"/>
                </a:moveTo>
                <a:lnTo>
                  <a:pt x="449069" y="50800"/>
                </a:lnTo>
                <a:lnTo>
                  <a:pt x="449069" y="101600"/>
                </a:lnTo>
                <a:lnTo>
                  <a:pt x="525272" y="101600"/>
                </a:lnTo>
                <a:lnTo>
                  <a:pt x="576072" y="76200"/>
                </a:lnTo>
                <a:lnTo>
                  <a:pt x="525272" y="5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6948488" y="3500438"/>
            <a:ext cx="1584325" cy="1530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5410200" y="5410200"/>
            <a:ext cx="2879725" cy="1447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D9903-D490-4F1C-B9BA-F9CBE4A497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4" y="-72710"/>
            <a:ext cx="6343651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98CC00"/>
                </a:solidFill>
              </a:rPr>
              <a:t>Normy v </a:t>
            </a:r>
            <a:r>
              <a:rPr dirty="0" err="1" smtClean="0">
                <a:solidFill>
                  <a:srgbClr val="98CC00"/>
                </a:solidFill>
              </a:rPr>
              <a:t>audiologii</a:t>
            </a:r>
            <a:r>
              <a:rPr lang="cs-CZ" dirty="0" smtClean="0">
                <a:solidFill>
                  <a:srgbClr val="98CC00"/>
                </a:solidFill>
              </a:rPr>
              <a:t> (1/2)</a:t>
            </a:r>
            <a:endParaRPr dirty="0"/>
          </a:p>
        </p:txBody>
      </p:sp>
      <p:sp>
        <p:nvSpPr>
          <p:cNvPr id="17411" name="object 3"/>
          <p:cNvSpPr txBox="1">
            <a:spLocks noChangeArrowheads="1"/>
          </p:cNvSpPr>
          <p:nvPr/>
        </p:nvSpPr>
        <p:spPr bwMode="auto">
          <a:xfrm>
            <a:off x="258763" y="609600"/>
            <a:ext cx="8355012" cy="25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0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definice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značky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jednotky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činitele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náhlavní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vložná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vibratory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cs-CZ" altLang="en-US" sz="2400" dirty="0">
                <a:latin typeface="DejaVu Sans"/>
                <a:ea typeface="DejaVu Sans"/>
                <a:cs typeface="DejaVu Sans"/>
              </a:rPr>
              <a:t>p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oužité přístroje (měřidla) musí být kalibrována</a:t>
            </a: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25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Požadavky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kmitočtově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modulovaný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2268538" y="3149600"/>
            <a:ext cx="4248150" cy="355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F36BB-B300-4BED-B64B-66AB1EF4B16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/>
          </p:cNvSpPr>
          <p:nvPr>
            <p:ph type="title"/>
          </p:nvPr>
        </p:nvSpPr>
        <p:spPr>
          <a:xfrm>
            <a:off x="2487613" y="-76200"/>
            <a:ext cx="4191000" cy="696913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Typy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audiometrů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152400" y="536153"/>
            <a:ext cx="8763000" cy="36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622300" indent="-609600">
              <a:spcBef>
                <a:spcPct val="20000"/>
              </a:spcBef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475"/>
              </a:spcBef>
              <a:buFont typeface="DejaVu Serif"/>
              <a:buAutoNum type="alphaLcParenR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Screeningový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umožnuje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několika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většinou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čtyř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Diagnostický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některý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speciálních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Klinický</a:t>
            </a:r>
            <a:r>
              <a:rPr lang="cs-CZ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všech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audiometrických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Sp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eciální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např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Békésyho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automatická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změna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frekvence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Vysokofrekvenční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20 kHz.</a:t>
            </a: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2339975" y="4114800"/>
            <a:ext cx="37560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4352A-9305-42E0-86C9-3FC4218724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-11112"/>
            <a:ext cx="4564062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Klinický audiometr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3810000" y="3679825"/>
            <a:ext cx="5202237" cy="2543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66675" y="1244600"/>
            <a:ext cx="4048125" cy="53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bílým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SISI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(Short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Incremental Sensitivity Index)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DLF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  Frequency)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DLI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Intensity)</a:t>
            </a: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sluchátek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volného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pole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endParaRPr lang="cs-CZ" altLang="en-US" sz="2400" dirty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Difference Limen is also known as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JND = Just Noticeable Difference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9461" name="object 5"/>
          <p:cNvSpPr>
            <a:spLocks noChangeArrowheads="1"/>
          </p:cNvSpPr>
          <p:nvPr/>
        </p:nvSpPr>
        <p:spPr bwMode="auto">
          <a:xfrm>
            <a:off x="3886200" y="457200"/>
            <a:ext cx="5334000" cy="326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7A26D-7755-4E72-9755-04ABDD656B7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4"/>
          <p:cNvSpPr>
            <a:spLocks noChangeArrowheads="1"/>
          </p:cNvSpPr>
          <p:nvPr/>
        </p:nvSpPr>
        <p:spPr bwMode="auto">
          <a:xfrm>
            <a:off x="4759325" y="1295400"/>
            <a:ext cx="4537075" cy="377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0678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 err="1">
                <a:solidFill>
                  <a:srgbClr val="98CC00"/>
                </a:solidFill>
                <a:latin typeface="DejaVu Sans"/>
                <a:cs typeface="DejaVu Sans"/>
              </a:rPr>
              <a:t>Klinický</a:t>
            </a: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r>
              <a:rPr lang="cs-CZ" dirty="0" smtClean="0">
                <a:solidFill>
                  <a:srgbClr val="98CC00"/>
                </a:solidFill>
                <a:latin typeface="DejaVu Sans"/>
                <a:cs typeface="DejaVu Sans"/>
              </a:rPr>
              <a:t> (manual for nurses </a:t>
            </a:r>
            <a:r>
              <a:rPr lang="cs-CZ" dirty="0" smtClean="0">
                <a:solidFill>
                  <a:srgbClr val="98CC00"/>
                </a:solidFill>
                <a:latin typeface="DejaVu Sans"/>
                <a:cs typeface="DejaVu Sans"/>
                <a:sym typeface="Wingdings" panose="05000000000000000000" pitchFamily="2" charset="2"/>
              </a:rPr>
              <a:t>)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0" y="1295400"/>
            <a:ext cx="48006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3C431-181B-4E6D-AE8E-C18D1ADF0B7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7675" y="5344180"/>
            <a:ext cx="7523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 smtClean="0">
                <a:solidFill>
                  <a:srgbClr val="92D050"/>
                </a:solidFill>
              </a:rPr>
              <a:t>This is a historical piece- about from 1980-ties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381000"/>
            <a:ext cx="8534400" cy="58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dirty="0" smtClean="0">
                <a:solidFill>
                  <a:srgbClr val="CC0000"/>
                </a:solidFill>
              </a:rPr>
              <a:t>Outline (no. 12) – Audiological methods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2400" b="1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Introduction and Review of Medical Specialties Related to the Hearing Loss (slides circa 1 – 10)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Investigation Methods and Medical Devices (slides 11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55)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marL="355600" indent="-342900">
              <a:spcBef>
                <a:spcPts val="8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iologic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coustics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ustic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norm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Audiometr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ympanometr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Audiometric test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audiometr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Oto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tic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emis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sions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Auditory brainstem and cortical response (ABR, CERA)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Descriptions of Used Signals (slides 56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85+)</a:t>
            </a:r>
            <a:endParaRPr lang="en-US" altLang="cs-CZ" sz="2400" dirty="0">
              <a:solidFill>
                <a:srgbClr val="CC0000"/>
              </a:solidFill>
            </a:endParaRP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86715-7121-47D0-9275-DAC4BA3B095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cs-CZ" sz="1400"/>
          </a:p>
        </p:txBody>
      </p:sp>
    </p:spTree>
    <p:extLst>
      <p:ext uri="{BB962C8B-B14F-4D97-AF65-F5344CB8AC3E}">
        <p14:creationId xmlns:p14="http://schemas.microsoft.com/office/powerpoint/2010/main" val="18772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>
          <a:xfrm>
            <a:off x="1477963" y="142453"/>
            <a:ext cx="6188075" cy="1367682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</a:rPr>
              <a:t>Normy</a:t>
            </a:r>
            <a:r>
              <a:rPr lang="en-US" altLang="en-US" dirty="0" smtClean="0">
                <a:solidFill>
                  <a:srgbClr val="98CC00"/>
                </a:solidFill>
              </a:rPr>
              <a:t> v </a:t>
            </a:r>
            <a:r>
              <a:rPr lang="en-US" altLang="en-US" dirty="0" err="1" smtClean="0">
                <a:solidFill>
                  <a:srgbClr val="98CC00"/>
                </a:solidFill>
              </a:rPr>
              <a:t>audiologii</a:t>
            </a:r>
            <a:r>
              <a:rPr lang="cs-CZ" altLang="en-US" dirty="0" smtClean="0">
                <a:solidFill>
                  <a:srgbClr val="98CC00"/>
                </a:solidFill>
              </a:rPr>
              <a:t> (2/2)</a:t>
            </a:r>
            <a:r>
              <a:rPr lang="en-US" altLang="en-US" dirty="0" smtClean="0">
                <a:solidFill>
                  <a:srgbClr val="98CC00"/>
                </a:solidFill>
              </a:rPr>
              <a:t> 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pokrač</a:t>
            </a:r>
            <a:r>
              <a:rPr lang="cs-CZ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ování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1507" name="object 3"/>
          <p:cNvSpPr txBox="1">
            <a:spLocks noChangeArrowheads="1"/>
          </p:cNvSpPr>
          <p:nvPr/>
        </p:nvSpPr>
        <p:spPr bwMode="auto">
          <a:xfrm>
            <a:off x="536575" y="1558925"/>
            <a:ext cx="7127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937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kalibraci a údržbu přístrojů.</a:t>
            </a:r>
          </a:p>
          <a:p>
            <a:pPr>
              <a:spcBef>
                <a:spcPts val="5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vyšetřovací místnosti pro měření sluchu</a:t>
            </a:r>
          </a:p>
          <a:p>
            <a:pPr>
              <a:spcBef>
                <a:spcPts val="525"/>
              </a:spcBef>
              <a:buFontTx/>
              <a:buNone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na 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(</a:t>
            </a:r>
            <a:r>
              <a:rPr lang="en-US" altLang="en-US" sz="2800">
                <a:latin typeface="DejaVu Serif"/>
                <a:ea typeface="DejaVu Serif"/>
                <a:cs typeface="DejaVu Serif"/>
              </a:rPr>
              <a:t>kvazi-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)</a:t>
            </a:r>
            <a:r>
              <a:rPr lang="en-US" altLang="en-US" sz="2800">
                <a:latin typeface="DejaVu Sans"/>
                <a:ea typeface="DejaVu Sans"/>
                <a:cs typeface="DejaVu Sans"/>
              </a:rPr>
              <a:t>volné zvukové pole.</a:t>
            </a: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6011863" y="2565400"/>
            <a:ext cx="2794000" cy="3767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155575" y="3878263"/>
            <a:ext cx="5635625" cy="2446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F551-E314-4380-AC34-DC5BA02DB3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Grp="1"/>
          </p:cNvSpPr>
          <p:nvPr>
            <p:ph type="title"/>
          </p:nvPr>
        </p:nvSpPr>
        <p:spPr>
          <a:xfrm>
            <a:off x="2009775" y="0"/>
            <a:ext cx="5124450" cy="514350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ČSN ISO 8253-1: Akustika.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1" name="object 3"/>
          <p:cNvSpPr txBox="1">
            <a:spLocks noChangeArrowheads="1"/>
          </p:cNvSpPr>
          <p:nvPr/>
        </p:nvSpPr>
        <p:spPr bwMode="auto">
          <a:xfrm>
            <a:off x="536575" y="587375"/>
            <a:ext cx="8016875" cy="621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674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Audiometrické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vyšetřovací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metody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20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Část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vedenými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vzduchem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kostí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určeny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průměrnou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odpovídající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skupiny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18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25 let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zdravotním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stavu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jakýchkoliv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příznaků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ušního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mazu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nebyla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nikdy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minulosti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vystavena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nadměrnému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hluku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Práh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Nejnižší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tlaku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síly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vibrací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stanovených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podmínek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udávají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50%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správných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odpovědí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opakovaných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pokusec</a:t>
            </a:r>
            <a:r>
              <a:rPr lang="cs-CZ" altLang="en-US" sz="2400" b="1" dirty="0" smtClean="0">
                <a:latin typeface="DejaVu Sans"/>
                <a:ea typeface="DejaVu Sans"/>
                <a:cs typeface="DejaVu Sans"/>
              </a:rPr>
              <a:t>h</a:t>
            </a:r>
            <a:endParaRPr lang="cs-CZ" altLang="en-US" sz="2400" b="1" dirty="0" smtClean="0">
              <a:solidFill>
                <a:srgbClr val="00B050"/>
              </a:solidFill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None/>
            </a:pPr>
            <a:r>
              <a:rPr lang="cs-CZ" altLang="en-US" sz="2000" b="1" dirty="0" smtClean="0">
                <a:solidFill>
                  <a:srgbClr val="00B050"/>
                </a:solidFill>
                <a:latin typeface="DejaVu Sans"/>
                <a:ea typeface="DejaVu Sans"/>
                <a:cs typeface="DejaVu Sans"/>
              </a:rPr>
              <a:t>Psychophysical concepts: Discrimination versus Detection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0524E-FD84-402F-8232-8EDFE4D761B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>
          <a:xfrm>
            <a:off x="641350" y="482600"/>
            <a:ext cx="78660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Základní audiologická vyšetření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3213"/>
            <a:ext cx="2219325" cy="1698625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355600" indent="-343535">
              <a:spcBef>
                <a:spcPts val="5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4" dirty="0">
                <a:latin typeface="DejaVu Sans"/>
                <a:cs typeface="DejaVu Sans"/>
              </a:rPr>
              <a:t>vzdušné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0" dirty="0">
                <a:latin typeface="DejaVu Sans"/>
                <a:cs typeface="DejaVu Sans"/>
              </a:rPr>
              <a:t>kostní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4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95" dirty="0">
                <a:latin typeface="DejaVu Sans"/>
                <a:cs typeface="DejaVu Sans"/>
              </a:rPr>
              <a:t>slovní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audiometrie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60" dirty="0">
                <a:latin typeface="DejaVu Serif"/>
                <a:cs typeface="DejaVu Serif"/>
              </a:rPr>
              <a:t>tympanometrie</a:t>
            </a:r>
            <a:endParaRPr sz="2400" dirty="0">
              <a:latin typeface="DejaVu Serif"/>
              <a:cs typeface="DejaVu Serif"/>
            </a:endParaRP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2987675" y="1484313"/>
            <a:ext cx="1998663" cy="2016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5651500" y="1484313"/>
            <a:ext cx="3146425" cy="2185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1042988" y="3933825"/>
            <a:ext cx="2665412" cy="2136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object 7"/>
          <p:cNvSpPr>
            <a:spLocks noChangeArrowheads="1"/>
          </p:cNvSpPr>
          <p:nvPr/>
        </p:nvSpPr>
        <p:spPr bwMode="auto">
          <a:xfrm>
            <a:off x="5076825" y="3933825"/>
            <a:ext cx="3679825" cy="2187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7E157-18B3-4B24-BE45-B8FEBACA70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/>
          </p:cNvSpPr>
          <p:nvPr>
            <p:ph type="title"/>
          </p:nvPr>
        </p:nvSpPr>
        <p:spPr>
          <a:xfrm>
            <a:off x="2600325" y="482600"/>
            <a:ext cx="39417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Vyšetření u dětí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468313" y="2236788"/>
            <a:ext cx="4679950" cy="3119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5940425" y="2133600"/>
            <a:ext cx="2781300" cy="4170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D60C3-83BC-4C1D-B8B6-26138F85420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/>
        <p:txBody>
          <a:bodyPr lIns="0" tIns="12065" rIns="0" bIns="0">
            <a:spAutoFit/>
          </a:bodyPr>
          <a:lstStyle/>
          <a:p>
            <a:pPr marL="2703513" indent="-1917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 audiometrického  vyšetření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85725" y="1600200"/>
            <a:ext cx="2657475" cy="2403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79375" y="4221163"/>
            <a:ext cx="2740025" cy="2549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object 5"/>
          <p:cNvSpPr>
            <a:spLocks noChangeArrowheads="1"/>
          </p:cNvSpPr>
          <p:nvPr/>
        </p:nvSpPr>
        <p:spPr bwMode="auto">
          <a:xfrm>
            <a:off x="2895600" y="4221163"/>
            <a:ext cx="2665413" cy="2492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5638800" y="4221163"/>
            <a:ext cx="2663825" cy="2478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51B49-4D77-43D0-B1E3-51C52A5ABA2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657600" y="1522413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B050"/>
                </a:solidFill>
              </a:rPr>
              <a:t>Značky </a:t>
            </a:r>
            <a:r>
              <a:rPr lang="pt-BR" altLang="en-US" sz="2400" dirty="0"/>
              <a:t/>
            </a:r>
            <a:br>
              <a:rPr lang="pt-BR" altLang="en-US" sz="2400" dirty="0"/>
            </a:br>
            <a:r>
              <a:rPr lang="pt-BR" altLang="en-US" sz="2400" dirty="0">
                <a:solidFill>
                  <a:srgbClr val="FF0000"/>
                </a:solidFill>
              </a:rPr>
              <a:t>Pravé ucho </a:t>
            </a:r>
            <a:r>
              <a:rPr lang="cs-CZ" altLang="en-US" sz="2400" dirty="0" smtClean="0">
                <a:solidFill>
                  <a:srgbClr val="FF0000"/>
                </a:solidFill>
              </a:rPr>
              <a:t>(Right ear, Red) </a:t>
            </a:r>
            <a:r>
              <a:rPr lang="pt-BR" altLang="en-US" sz="2400" dirty="0" smtClean="0">
                <a:solidFill>
                  <a:srgbClr val="FF0000"/>
                </a:solidFill>
              </a:rPr>
              <a:t>o</a:t>
            </a:r>
            <a:r>
              <a:rPr lang="pt-BR" altLang="en-US" sz="2400" dirty="0">
                <a:solidFill>
                  <a:srgbClr val="FF0000"/>
                </a:solidFill>
              </a:rPr>
              <a:t>, </a:t>
            </a:r>
            <a:r>
              <a:rPr lang="en-GB" altLang="en-US" sz="2400" dirty="0" smtClean="0">
                <a:solidFill>
                  <a:srgbClr val="FF0000"/>
                </a:solidFill>
              </a:rPr>
              <a:t>&gt;</a:t>
            </a:r>
            <a:r>
              <a:rPr lang="pt-BR" altLang="en-US" sz="2400" dirty="0" smtClean="0">
                <a:solidFill>
                  <a:srgbClr val="FF0000"/>
                </a:solidFill>
              </a:rPr>
              <a:t>, ], </a:t>
            </a:r>
            <a:r>
              <a:rPr lang="pt-BR" altLang="en-US" sz="2400" dirty="0">
                <a:solidFill>
                  <a:srgbClr val="FF0000"/>
                </a:solidFill>
              </a:rPr>
              <a:t/>
            </a:r>
            <a:br>
              <a:rPr lang="pt-BR" altLang="en-US" sz="2400" dirty="0">
                <a:solidFill>
                  <a:srgbClr val="FF0000"/>
                </a:solidFill>
              </a:rPr>
            </a:br>
            <a:r>
              <a:rPr lang="pt-BR" altLang="en-US" sz="2400" dirty="0">
                <a:solidFill>
                  <a:srgbClr val="0070C0"/>
                </a:solidFill>
              </a:rPr>
              <a:t>Levé ucho </a:t>
            </a:r>
            <a:r>
              <a:rPr lang="cs-CZ" altLang="en-US" sz="2400" dirty="0" smtClean="0">
                <a:solidFill>
                  <a:srgbClr val="0070C0"/>
                </a:solidFill>
              </a:rPr>
              <a:t>(Left Ear, Blue) </a:t>
            </a:r>
            <a:r>
              <a:rPr lang="pt-BR" altLang="en-US" sz="2400" dirty="0" smtClean="0">
                <a:solidFill>
                  <a:srgbClr val="0070C0"/>
                </a:solidFill>
              </a:rPr>
              <a:t>x</a:t>
            </a:r>
            <a:r>
              <a:rPr lang="pt-BR" altLang="en-US" sz="2400" dirty="0">
                <a:solidFill>
                  <a:srgbClr val="0070C0"/>
                </a:solidFill>
              </a:rPr>
              <a:t>, </a:t>
            </a:r>
            <a:r>
              <a:rPr lang="pt-BR" altLang="en-US" sz="2400" dirty="0" smtClean="0">
                <a:solidFill>
                  <a:srgbClr val="0070C0"/>
                </a:solidFill>
              </a:rPr>
              <a:t>&lt;, [, </a:t>
            </a:r>
            <a:r>
              <a:rPr lang="pt-BR" altLang="en-US" sz="2400" dirty="0">
                <a:solidFill>
                  <a:srgbClr val="0070C0"/>
                </a:solidFill>
              </a:rPr>
              <a:t/>
            </a:r>
            <a:br>
              <a:rPr lang="pt-BR" altLang="en-US" sz="2400" dirty="0">
                <a:solidFill>
                  <a:srgbClr val="0070C0"/>
                </a:solidFill>
              </a:rPr>
            </a:br>
            <a:r>
              <a:rPr lang="pt-BR" altLang="en-US" sz="2400" dirty="0"/>
              <a:t>Vzdušné vedení o——o x——x </a:t>
            </a:r>
            <a:br>
              <a:rPr lang="pt-BR" altLang="en-US" sz="2400" dirty="0"/>
            </a:br>
            <a:r>
              <a:rPr lang="pt-BR" altLang="en-US" sz="2400" dirty="0"/>
              <a:t>Kostní vedení &lt;---&lt; [---[ &gt;---&gt; </a:t>
            </a:r>
            <a:r>
              <a:rPr lang="pt-BR" altLang="en-US" sz="2400" dirty="0" smtClean="0"/>
              <a:t>]---]</a:t>
            </a:r>
            <a:endParaRPr lang="cs-CZ" altLang="en-US" sz="24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/ Air vs. Bone conduction/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063" y="352425"/>
            <a:ext cx="5859462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>
                <a:latin typeface="DejaVu Sans"/>
                <a:cs typeface="DejaVu Sans"/>
              </a:rPr>
              <a:t>Nadprahové testy 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dirty="0">
                <a:solidFill>
                  <a:srgbClr val="98CC00"/>
                </a:solidFill>
              </a:rPr>
              <a:t>SISI test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26627" name="object 3"/>
          <p:cNvSpPr txBox="1">
            <a:spLocks noChangeArrowheads="1"/>
          </p:cNvSpPr>
          <p:nvPr/>
        </p:nvSpPr>
        <p:spPr bwMode="auto">
          <a:xfrm>
            <a:off x="536575" y="915988"/>
            <a:ext cx="78755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en-US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(Short Incremental </a:t>
            </a:r>
            <a:r>
              <a:rPr lang="en-GB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Sensitivit</a:t>
            </a:r>
            <a:r>
              <a:rPr lang="cs-CZ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y </a:t>
            </a:r>
            <a:r>
              <a:rPr lang="en-US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Index</a:t>
            </a:r>
            <a:r>
              <a:rPr lang="cs-CZ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Test</a:t>
            </a:r>
            <a:r>
              <a:rPr lang="en-US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)</a:t>
            </a:r>
            <a:endParaRPr lang="en-US" altLang="en-US" sz="2800" dirty="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588"/>
              </a:lnSpc>
              <a:spcBef>
                <a:spcPts val="2275"/>
              </a:spcBef>
            </a:pPr>
            <a:r>
              <a:rPr lang="en-US" altLang="en-US" sz="2400" dirty="0">
                <a:latin typeface="DejaVu Sans"/>
                <a:ea typeface="DejaVu Sans"/>
                <a:cs typeface="DejaVu Sans"/>
              </a:rPr>
              <a:t>20 dB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HL,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úkolem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poznat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rovnoměrně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znějícím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o 1 dB</a:t>
            </a:r>
          </a:p>
          <a:p>
            <a:pPr>
              <a:spcBef>
                <a:spcPts val="25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li 70%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ts val="288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-li pod 20% 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suprakochleární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2124075" y="4076700"/>
            <a:ext cx="5132388" cy="2343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F5B36-F5F7-4EC7-B696-FB647D0CB7A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>
          <a:xfrm>
            <a:off x="1268413" y="34925"/>
            <a:ext cx="6605587" cy="574675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</a:rPr>
              <a:t>- </a:t>
            </a:r>
            <a:r>
              <a:rPr lang="en-US" altLang="en-US" sz="3600" dirty="0" err="1" smtClean="0">
                <a:solidFill>
                  <a:srgbClr val="98CC00"/>
                </a:solidFill>
              </a:rPr>
              <a:t>hluk</a:t>
            </a: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381000" y="1371600"/>
            <a:ext cx="7924800" cy="500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4C93F-A60E-40DC-AB23-A883FABD1E8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798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/>
              <a:t>Pravá </a:t>
            </a:r>
            <a:r>
              <a:rPr lang="cs-CZ" altLang="en-US" sz="1800" dirty="0" smtClean="0"/>
              <a:t>strana (=o) </a:t>
            </a:r>
            <a:r>
              <a:rPr lang="cs-CZ" altLang="en-US" sz="1800" dirty="0"/>
              <a:t>významná </a:t>
            </a:r>
            <a:r>
              <a:rPr lang="en-GB" altLang="en-US" sz="1800" dirty="0"/>
              <a:t>‘</a:t>
            </a:r>
            <a:r>
              <a:rPr lang="en-GB" altLang="en-US" sz="1800" dirty="0" err="1"/>
              <a:t>profesion</a:t>
            </a:r>
            <a:r>
              <a:rPr lang="cs-CZ" altLang="en-US" sz="1800" dirty="0"/>
              <a:t>ální</a:t>
            </a:r>
            <a:r>
              <a:rPr lang="en-GB" altLang="en-US" sz="1800" dirty="0"/>
              <a:t>’</a:t>
            </a:r>
            <a:r>
              <a:rPr lang="cs-CZ" altLang="en-US" sz="1800" dirty="0"/>
              <a:t> porucha sluchu (poznámka P.M.)</a:t>
            </a:r>
            <a:endParaRPr lang="en-GB" altLang="en-US" sz="1800" dirty="0"/>
          </a:p>
        </p:txBody>
      </p:sp>
      <p:sp>
        <p:nvSpPr>
          <p:cNvPr id="6" name="object 2"/>
          <p:cNvSpPr txBox="1">
            <a:spLocks/>
          </p:cNvSpPr>
          <p:nvPr/>
        </p:nvSpPr>
        <p:spPr bwMode="auto">
          <a:xfrm>
            <a:off x="1420813" y="644525"/>
            <a:ext cx="66055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Sensorineural hearing loss</a:t>
            </a: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76183"/>
            <a:ext cx="8382000" cy="56682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>/ Speech reception test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71438" y="1484313"/>
            <a:ext cx="4500562" cy="3206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79950" y="1447800"/>
            <a:ext cx="4464050" cy="3916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32F49C-AC41-46DD-80FF-30CB489EDD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0009"/>
            <a:ext cx="4419600" cy="56682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>/ SRT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50" y="1447800"/>
            <a:ext cx="3841750" cy="2752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Vyvážené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dekády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: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75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závislé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zda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volném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poli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sluchátek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575"/>
              </a:spcBef>
              <a:defRPr/>
            </a:pP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9700" name="object 4"/>
          <p:cNvSpPr>
            <a:spLocks noChangeAspect="1" noChangeArrowheads="1"/>
          </p:cNvSpPr>
          <p:nvPr/>
        </p:nvSpPr>
        <p:spPr bwMode="auto">
          <a:xfrm>
            <a:off x="4427538" y="273050"/>
            <a:ext cx="4640262" cy="4154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1547813" y="4503738"/>
            <a:ext cx="4681537" cy="2354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7A439-B948-453E-AB3B-3F9995860E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>
          <a:xfrm>
            <a:off x="228600" y="-21754"/>
            <a:ext cx="8078788" cy="1120820"/>
          </a:xfrm>
        </p:spPr>
        <p:txBody>
          <a:bodyPr lIns="0" tIns="12700" rIns="0" bIns="0">
            <a:spAutoFit/>
          </a:bodyPr>
          <a:lstStyle/>
          <a:p>
            <a:pPr marL="841375" indent="-442913">
              <a:spcBef>
                <a:spcPts val="100"/>
              </a:spcBef>
            </a:pP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Sonogram 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hrad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nápoj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důl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cs-CZ" altLang="en-US" sz="2400" b="1" dirty="0" smtClean="0">
                <a:solidFill>
                  <a:srgbClr val="92D050"/>
                </a:solidFill>
                <a:latin typeface="DejaVu Sans"/>
                <a:ea typeface="DejaVu Sans"/>
                <a:cs typeface="DejaVu Sans"/>
              </a:rPr>
              <a:t>English Phonetic Equivalents 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ha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r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</a:t>
            </a:r>
            <a:r>
              <a:rPr lang="en-US" altLang="en-US" sz="2400" b="1" dirty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n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ausea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cs-CZ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76200" y="1295400"/>
            <a:ext cx="8153400" cy="525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92CDA-C6F1-478F-B48F-94405BD0B27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806745" y="838200"/>
            <a:ext cx="4692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</a:rPr>
              <a:t>Part</a:t>
            </a:r>
            <a:r>
              <a:rPr lang="cs-CZ" altLang="en-US" sz="4000" dirty="0" smtClean="0">
                <a:solidFill>
                  <a:srgbClr val="FF0000"/>
                </a:solidFill>
              </a:rPr>
              <a:t> </a:t>
            </a:r>
            <a:r>
              <a:rPr lang="cs-CZ" altLang="en-US" sz="4000" dirty="0">
                <a:solidFill>
                  <a:srgbClr val="FF0000"/>
                </a:solidFill>
              </a:rPr>
              <a:t>1 - </a:t>
            </a:r>
            <a:r>
              <a:rPr lang="en-GB" altLang="en-US" sz="4000" dirty="0" smtClean="0">
                <a:solidFill>
                  <a:srgbClr val="FF0000"/>
                </a:solidFill>
              </a:rPr>
              <a:t>Introduction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AD5A0-FDF6-4CD5-82F3-CE8941DF9C90}" type="slidenum">
              <a:rPr lang="en-GB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rgbClr val="898989"/>
              </a:solidFill>
            </a:endParaRPr>
          </a:p>
        </p:txBody>
      </p:sp>
      <p:sp>
        <p:nvSpPr>
          <p:cNvPr id="4100" name="object 3"/>
          <p:cNvSpPr txBox="1">
            <a:spLocks noChangeArrowheads="1"/>
          </p:cNvSpPr>
          <p:nvPr/>
        </p:nvSpPr>
        <p:spPr bwMode="auto">
          <a:xfrm>
            <a:off x="1143000" y="4419600"/>
            <a:ext cx="6019800" cy="18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 dirty="0">
                <a:latin typeface="+mn-lt"/>
                <a:ea typeface="DejaVu Sans"/>
                <a:cs typeface="DejaVu Sans"/>
              </a:rPr>
              <a:t>Petr Maršálek/ 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Jan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Vokřál</a:t>
            </a:r>
            <a:endParaRPr lang="en-US" altLang="en-US" sz="2400" dirty="0" smtClean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Department of Pathological physiology,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Foniatrická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klinika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1. LF UK a 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VFN/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Phoniatrics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 clinic MF1, GFH/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Cuni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>
          <a:xfrm>
            <a:off x="0" y="166784"/>
            <a:ext cx="8839200" cy="1204816"/>
          </a:xfrm>
        </p:spPr>
        <p:txBody>
          <a:bodyPr wrap="square" lIns="0" tIns="95884" rIns="0" bIns="0">
            <a:spAutoFit/>
          </a:bodyPr>
          <a:lstStyle/>
          <a:p>
            <a:pPr marL="1597025" indent="-1103313">
              <a:spcBef>
                <a:spcPts val="100"/>
              </a:spcBef>
            </a:pP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</a:t>
            </a:r>
            <a:r>
              <a:rPr lang="cs-CZ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gram 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štěstí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jíst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cizí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cs-CZ" altLang="en-US" sz="2400" b="1" dirty="0">
                <a:solidFill>
                  <a:srgbClr val="92D050"/>
                </a:solidFill>
                <a:latin typeface="DejaVu Sans"/>
                <a:ea typeface="DejaVu Sans"/>
                <a:cs typeface="DejaVu Sans"/>
              </a:rPr>
              <a:t>English Phonetic Equivalents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stitching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yeast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stranger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304800" y="1665287"/>
            <a:ext cx="7777163" cy="5040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6A6CF-E3BE-4BCF-AF58-A0C5E5963B2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0780"/>
            <a:ext cx="3813175" cy="1120820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/>
            </a:r>
            <a:b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</a:b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>děti/ children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52400" y="1694860"/>
            <a:ext cx="3429000" cy="21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modifikace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děti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ukazování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obrázků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algn="just"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(bez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analogové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digitální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toto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ji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ž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historick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pozn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mka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, P.M.)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152400" y="4514850"/>
            <a:ext cx="4392613" cy="2266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3810000" y="69850"/>
            <a:ext cx="5226050" cy="450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752B9-15C0-4A61-8F78-F21141ED241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1819275" y="515938"/>
            <a:ext cx="5503863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Dichotický poslech </a:t>
            </a:r>
            <a:r>
              <a:rPr lang="en-US" altLang="en-US" sz="4000" smtClean="0">
                <a:solidFill>
                  <a:srgbClr val="98CC00"/>
                </a:solidFill>
              </a:rPr>
              <a:t>- </a:t>
            </a: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děti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1908175" y="3284538"/>
            <a:ext cx="5257800" cy="3214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6" name="object 4"/>
          <p:cNvSpPr txBox="1">
            <a:spLocks noChangeArrowheads="1"/>
          </p:cNvSpPr>
          <p:nvPr/>
        </p:nvSpPr>
        <p:spPr bwMode="auto">
          <a:xfrm>
            <a:off x="438150" y="1582738"/>
            <a:ext cx="85169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Speciální dichotické binaurální testy v českém jazyce modifikované pro  mladší děti.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Různé stimuly (slova), které jsou prezentovány do každého ucha současně.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955D0-5577-4152-AE42-1C8C0585C69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1042988" y="241300"/>
            <a:ext cx="7083425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4819" name="object 3"/>
          <p:cNvSpPr txBox="1">
            <a:spLocks noChangeArrowheads="1"/>
          </p:cNvSpPr>
          <p:nvPr/>
        </p:nvSpPr>
        <p:spPr bwMode="auto">
          <a:xfrm>
            <a:off x="474663" y="1077913"/>
            <a:ext cx="810736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Testování rozumění řeči provedeno prezentováním testovacího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materiálu ve formě vět za přítomnosti rušivého šumového signálu.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Pro vyšetřování větné srozumitelnosti však nejsou k dispozici  mezinárodní standardy a normativní data musí být stanovena na  vytvořeném materiálu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Výsledky ovlivňuje řada faktorů: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1) Použitý větný materiál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věty s velkou pravděpodobností výskytu  určitých slov oproti větám s nízkou pravděpodobností výskytu), počet  slov ve větě.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2) Typ a vlastnosti použitého konkurenčního signálu: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např.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řečový  šum,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který je definován technickou normou;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hovorový šum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(v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anglickém jazyce používán termín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„babble noise“)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vzniká ze směsi  promluv několika osob;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cocktail party šum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náhodně pořízený  zvukový šum (hluk) při společenské události. Některé zahraniční  testy používají ustálené technické šumy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bílý šum, růžový šum.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B08E9-B147-4FD8-B909-574671E6B38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Grp="1"/>
          </p:cNvSpPr>
          <p:nvPr>
            <p:ph type="title"/>
          </p:nvPr>
        </p:nvSpPr>
        <p:spPr>
          <a:xfrm>
            <a:off x="914400" y="149086"/>
            <a:ext cx="7085013" cy="1243289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cs-CZ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(pokračování)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536575" y="1625600"/>
            <a:ext cx="80089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3) Hlas a řeč profesionálního řečníka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(konverzační výška hlasu,  frekvenční spektrum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muž v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er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us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 žena), preciznost výslovnosti, rychlost  mluvního projevu.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4) Vztah mezi parametry hlasu řečníka a parametry použitého  rušivého konkurenčního signálu,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podobnost či odlišnost  frekvenčního i časového průběhu signálů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5) Způsob vyhodnocení testu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způsob přiřazení bodů za správně  nebo částečně zopakovanou část věty (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1 klíčové slovo,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které má  vysokou pravděpodobnost určení z</a:t>
            </a:r>
            <a:r>
              <a:rPr lang="en-GB" altLang="en-US" sz="2000">
                <a:latin typeface="DejaVu Sans"/>
                <a:ea typeface="DejaVu Sans"/>
                <a:cs typeface="DejaVu Sans"/>
              </a:rPr>
              <a:t>_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kontextu věty; větší počet  hodnocených slov ve větě; percentuální vyjádření počtu  zopakovaných slov, apod.)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6) Poslech v </a:t>
            </a:r>
            <a:r>
              <a:rPr lang="cs-CZ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tzv. volném poli v audiometrické kabině nebo poslech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 sluchátek.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963AC-2AE6-47BD-A7B8-D0BC185FBA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38988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srozumitelnost v šumu</a:t>
            </a:r>
            <a:r>
              <a:rPr lang="cs-CZ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(spektra)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1030288" y="1273175"/>
            <a:ext cx="2890837" cy="2189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1022350" y="4268788"/>
            <a:ext cx="2908300" cy="21891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object 5"/>
          <p:cNvSpPr txBox="1">
            <a:spLocks noChangeArrowheads="1"/>
          </p:cNvSpPr>
          <p:nvPr/>
        </p:nvSpPr>
        <p:spPr bwMode="auto">
          <a:xfrm>
            <a:off x="906463" y="3678238"/>
            <a:ext cx="2284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 dirty="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a) </a:t>
            </a:r>
            <a:r>
              <a:rPr lang="en-US" altLang="en-US" sz="1800" dirty="0" err="1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profesionální</a:t>
            </a:r>
            <a:r>
              <a:rPr lang="en-US" altLang="en-US" sz="1800" dirty="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řečník</a:t>
            </a:r>
            <a:endParaRPr lang="en-US" altLang="en-US" sz="18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3175" y="3678238"/>
            <a:ext cx="3211513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FFCC00"/>
                </a:solidFill>
                <a:latin typeface="DejaVu Sans"/>
                <a:cs typeface="DejaVu Sans"/>
              </a:rPr>
              <a:t>c) hovorový šum (babble noise)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36871" name="object 7"/>
          <p:cNvSpPr txBox="1">
            <a:spLocks noChangeArrowheads="1"/>
          </p:cNvSpPr>
          <p:nvPr/>
        </p:nvSpPr>
        <p:spPr bwMode="auto">
          <a:xfrm>
            <a:off x="763588" y="6557963"/>
            <a:ext cx="14589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b) řečový šum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175" y="6400800"/>
            <a:ext cx="2965450" cy="2898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FFCC00"/>
                </a:solidFill>
                <a:latin typeface="DejaVu Sans"/>
                <a:cs typeface="DejaVu Sans"/>
              </a:rPr>
              <a:t>d) cocktail party </a:t>
            </a:r>
            <a:r>
              <a:rPr lang="cs-CZ" dirty="0" smtClean="0">
                <a:solidFill>
                  <a:srgbClr val="FFCC00"/>
                </a:solidFill>
                <a:latin typeface="DejaVu Sans"/>
                <a:cs typeface="DejaVu Sans"/>
              </a:rPr>
              <a:t>noise/ </a:t>
            </a:r>
            <a:r>
              <a:rPr dirty="0" err="1" smtClean="0">
                <a:solidFill>
                  <a:srgbClr val="FFCC00"/>
                </a:solidFill>
                <a:latin typeface="DejaVu Sans"/>
                <a:cs typeface="DejaVu Sans"/>
              </a:rPr>
              <a:t>šum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36873" name="object 9"/>
          <p:cNvSpPr>
            <a:spLocks noChangeArrowheads="1"/>
          </p:cNvSpPr>
          <p:nvPr/>
        </p:nvSpPr>
        <p:spPr bwMode="auto">
          <a:xfrm>
            <a:off x="5199063" y="4329113"/>
            <a:ext cx="2705100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5219700" y="1273175"/>
            <a:ext cx="2828925" cy="21891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1B521-FCA4-4CD8-875A-11F9E1917E5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>
          <a:xfrm>
            <a:off x="692150" y="228600"/>
            <a:ext cx="7764463" cy="1368425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altLang="en-US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	</a:t>
            </a:r>
            <a:r>
              <a:rPr lang="en-GB" altLang="en-US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GB" altLang="en-US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 smtClean="0">
                <a:solidFill>
                  <a:srgbClr val="98CC00"/>
                </a:solidFill>
              </a:rPr>
              <a:t>Spektrogram</a:t>
            </a:r>
            <a:r>
              <a:rPr lang="en-GB" altLang="en-US" dirty="0" smtClean="0">
                <a:solidFill>
                  <a:srgbClr val="98CC00"/>
                </a:solidFill>
              </a:rPr>
              <a:t>y</a:t>
            </a:r>
            <a:endParaRPr lang="en-US" altLang="en-US" dirty="0" smtClean="0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693738" y="1981200"/>
            <a:ext cx="3798887" cy="198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692150" y="4108450"/>
            <a:ext cx="3802063" cy="1987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4643438" y="1981200"/>
            <a:ext cx="381317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4643438" y="4108450"/>
            <a:ext cx="3813175" cy="1987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A56EE-2686-4184-8EBF-202F22A9446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258763" y="371475"/>
            <a:ext cx="8734425" cy="1000125"/>
          </a:xfrm>
        </p:spPr>
        <p:txBody>
          <a:bodyPr lIns="0" tIns="12700" rIns="0" bIns="0">
            <a:spAutoFit/>
          </a:bodyPr>
          <a:lstStyle/>
          <a:p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Výsledky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smtClean="0">
                <a:solidFill>
                  <a:srgbClr val="98CC00"/>
                </a:solidFill>
              </a:rPr>
              <a:t>-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větná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srozumitelnost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na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pozadí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šumu</a:t>
            </a:r>
            <a:r>
              <a:rPr lang="en-US" altLang="en-US" sz="3200" dirty="0" smtClean="0">
                <a:ea typeface="DejaVu Sans"/>
                <a:cs typeface="DejaVu Sans"/>
              </a:rPr>
              <a:t/>
            </a:r>
            <a:br>
              <a:rPr lang="en-US" altLang="en-US" sz="3200" dirty="0" smtClean="0">
                <a:ea typeface="DejaVu Sans"/>
                <a:cs typeface="DejaVu Sans"/>
              </a:rPr>
            </a:br>
            <a:r>
              <a:rPr lang="en-US" altLang="en-US" sz="3200" dirty="0" err="1" smtClean="0">
                <a:solidFill>
                  <a:srgbClr val="98CC00"/>
                </a:solidFill>
              </a:rPr>
              <a:t>skupiny</a:t>
            </a:r>
            <a:r>
              <a:rPr lang="en-US" altLang="en-US" sz="3200" dirty="0" smtClean="0">
                <a:solidFill>
                  <a:srgbClr val="98CC00"/>
                </a:solidFill>
              </a:rPr>
              <a:t> s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normálním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sluchem</a:t>
            </a:r>
            <a:endParaRPr lang="en-US" altLang="en-US" sz="3200" dirty="0" smtClean="0">
              <a:ea typeface="DejaVu Sans"/>
              <a:cs typeface="DejaVu Sans"/>
            </a:endParaRPr>
          </a:p>
        </p:txBody>
      </p:sp>
      <p:sp>
        <p:nvSpPr>
          <p:cNvPr id="38915" name="object 3"/>
          <p:cNvSpPr txBox="1">
            <a:spLocks noChangeArrowheads="1"/>
          </p:cNvSpPr>
          <p:nvPr/>
        </p:nvSpPr>
        <p:spPr bwMode="auto">
          <a:xfrm>
            <a:off x="258763" y="5400675"/>
            <a:ext cx="8575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4013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Z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výsledků je patrné, že s vyšším věkem i u normálně slyšících probandů  se schopnost diferencovat řeč oproti pozadí zesíleného šumu o 5 dB  snižuje.</a:t>
            </a:r>
          </a:p>
        </p:txBody>
      </p:sp>
      <p:grpSp>
        <p:nvGrpSpPr>
          <p:cNvPr id="38916" name="object 4"/>
          <p:cNvGrpSpPr>
            <a:grpSpLocks/>
          </p:cNvGrpSpPr>
          <p:nvPr/>
        </p:nvGrpSpPr>
        <p:grpSpPr bwMode="auto">
          <a:xfrm>
            <a:off x="2095500" y="1733550"/>
            <a:ext cx="5013325" cy="2995613"/>
            <a:chOff x="2096189" y="1732955"/>
            <a:chExt cx="5012055" cy="2995930"/>
          </a:xfrm>
        </p:grpSpPr>
        <p:sp>
          <p:nvSpPr>
            <p:cNvPr id="38929" name="object 5"/>
            <p:cNvSpPr>
              <a:spLocks/>
            </p:cNvSpPr>
            <p:nvPr/>
          </p:nvSpPr>
          <p:spPr bwMode="auto">
            <a:xfrm>
              <a:off x="2100643" y="1737398"/>
              <a:ext cx="5003165" cy="2987040"/>
            </a:xfrm>
            <a:custGeom>
              <a:avLst/>
              <a:gdLst>
                <a:gd name="T0" fmla="*/ 5002999 w 5003165"/>
                <a:gd name="T1" fmla="*/ 0 h 2987040"/>
                <a:gd name="T2" fmla="*/ 0 w 5003165"/>
                <a:gd name="T3" fmla="*/ 0 h 2987040"/>
                <a:gd name="T4" fmla="*/ 0 w 5003165"/>
                <a:gd name="T5" fmla="*/ 2986570 h 2987040"/>
                <a:gd name="T6" fmla="*/ 5002999 w 5003165"/>
                <a:gd name="T7" fmla="*/ 2986570 h 2987040"/>
                <a:gd name="T8" fmla="*/ 5002999 w 5003165"/>
                <a:gd name="T9" fmla="*/ 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5002999" y="0"/>
                  </a:moveTo>
                  <a:lnTo>
                    <a:pt x="0" y="0"/>
                  </a:lnTo>
                  <a:lnTo>
                    <a:pt x="0" y="2986570"/>
                  </a:lnTo>
                  <a:lnTo>
                    <a:pt x="5002999" y="2986570"/>
                  </a:lnTo>
                  <a:lnTo>
                    <a:pt x="5002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object 6"/>
            <p:cNvSpPr>
              <a:spLocks/>
            </p:cNvSpPr>
            <p:nvPr/>
          </p:nvSpPr>
          <p:spPr bwMode="auto">
            <a:xfrm>
              <a:off x="2100634" y="1737400"/>
              <a:ext cx="5003165" cy="2987040"/>
            </a:xfrm>
            <a:custGeom>
              <a:avLst/>
              <a:gdLst>
                <a:gd name="T0" fmla="*/ 0 w 5003165"/>
                <a:gd name="T1" fmla="*/ 2986570 h 2987040"/>
                <a:gd name="T2" fmla="*/ 5002987 w 5003165"/>
                <a:gd name="T3" fmla="*/ 2986570 h 2987040"/>
                <a:gd name="T4" fmla="*/ 5002987 w 5003165"/>
                <a:gd name="T5" fmla="*/ 0 h 2987040"/>
                <a:gd name="T6" fmla="*/ 0 w 5003165"/>
                <a:gd name="T7" fmla="*/ 0 h 2987040"/>
                <a:gd name="T8" fmla="*/ 0 w 5003165"/>
                <a:gd name="T9" fmla="*/ 298657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0" y="2986570"/>
                  </a:moveTo>
                  <a:lnTo>
                    <a:pt x="5002987" y="2986570"/>
                  </a:lnTo>
                  <a:lnTo>
                    <a:pt x="5002987" y="0"/>
                  </a:lnTo>
                  <a:lnTo>
                    <a:pt x="0" y="0"/>
                  </a:lnTo>
                  <a:lnTo>
                    <a:pt x="0" y="2986570"/>
                  </a:lnTo>
                  <a:close/>
                </a:path>
              </a:pathLst>
            </a:custGeom>
            <a:noFill/>
            <a:ln w="80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object 7"/>
            <p:cNvSpPr>
              <a:spLocks/>
            </p:cNvSpPr>
            <p:nvPr/>
          </p:nvSpPr>
          <p:spPr bwMode="auto">
            <a:xfrm>
              <a:off x="2525941" y="1892045"/>
              <a:ext cx="3855720" cy="2530475"/>
            </a:xfrm>
            <a:custGeom>
              <a:avLst/>
              <a:gdLst>
                <a:gd name="T0" fmla="*/ 3855694 w 3855720"/>
                <a:gd name="T1" fmla="*/ 0 h 2530475"/>
                <a:gd name="T2" fmla="*/ 0 w 3855720"/>
                <a:gd name="T3" fmla="*/ 0 h 2530475"/>
                <a:gd name="T4" fmla="*/ 0 w 3855720"/>
                <a:gd name="T5" fmla="*/ 2530309 h 2530475"/>
                <a:gd name="T6" fmla="*/ 3855694 w 3855720"/>
                <a:gd name="T7" fmla="*/ 2530309 h 2530475"/>
                <a:gd name="T8" fmla="*/ 3855694 w 3855720"/>
                <a:gd name="T9" fmla="*/ 0 h 2530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5720" h="2530475">
                  <a:moveTo>
                    <a:pt x="3855694" y="0"/>
                  </a:moveTo>
                  <a:lnTo>
                    <a:pt x="0" y="0"/>
                  </a:lnTo>
                  <a:lnTo>
                    <a:pt x="0" y="2530309"/>
                  </a:lnTo>
                  <a:lnTo>
                    <a:pt x="3855694" y="2530309"/>
                  </a:lnTo>
                  <a:lnTo>
                    <a:pt x="385569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2" name="object 8"/>
            <p:cNvSpPr>
              <a:spLocks/>
            </p:cNvSpPr>
            <p:nvPr/>
          </p:nvSpPr>
          <p:spPr bwMode="auto">
            <a:xfrm>
              <a:off x="2530882" y="2616569"/>
              <a:ext cx="3846195" cy="1449705"/>
            </a:xfrm>
            <a:custGeom>
              <a:avLst/>
              <a:gdLst>
                <a:gd name="T0" fmla="*/ 0 w 3846195"/>
                <a:gd name="T1" fmla="*/ 1449142 h 1449704"/>
                <a:gd name="T2" fmla="*/ 415111 w 3846195"/>
                <a:gd name="T3" fmla="*/ 1449142 h 1449704"/>
                <a:gd name="T4" fmla="*/ 1512814 w 3846195"/>
                <a:gd name="T5" fmla="*/ 1449142 h 1449704"/>
                <a:gd name="T6" fmla="*/ 2343288 w 3846195"/>
                <a:gd name="T7" fmla="*/ 1449142 h 1449704"/>
                <a:gd name="T8" fmla="*/ 3440664 w 3846195"/>
                <a:gd name="T9" fmla="*/ 1449142 h 1449704"/>
                <a:gd name="T10" fmla="*/ 3845807 w 3846195"/>
                <a:gd name="T11" fmla="*/ 1449142 h 1449704"/>
                <a:gd name="T12" fmla="*/ 0 w 3846195"/>
                <a:gd name="T13" fmla="*/ 1088541 h 1449704"/>
                <a:gd name="T14" fmla="*/ 415111 w 3846195"/>
                <a:gd name="T15" fmla="*/ 1088541 h 1449704"/>
                <a:gd name="T16" fmla="*/ 1512814 w 3846195"/>
                <a:gd name="T17" fmla="*/ 1088541 h 1449704"/>
                <a:gd name="T18" fmla="*/ 2343288 w 3846195"/>
                <a:gd name="T19" fmla="*/ 1088541 h 1449704"/>
                <a:gd name="T20" fmla="*/ 3440664 w 3846195"/>
                <a:gd name="T21" fmla="*/ 1088541 h 1449704"/>
                <a:gd name="T22" fmla="*/ 3845807 w 3846195"/>
                <a:gd name="T23" fmla="*/ 1088541 h 1449704"/>
                <a:gd name="T24" fmla="*/ 0 w 3846195"/>
                <a:gd name="T25" fmla="*/ 728277 h 1449704"/>
                <a:gd name="T26" fmla="*/ 415111 w 3846195"/>
                <a:gd name="T27" fmla="*/ 728277 h 1449704"/>
                <a:gd name="T28" fmla="*/ 1512814 w 3846195"/>
                <a:gd name="T29" fmla="*/ 728277 h 1449704"/>
                <a:gd name="T30" fmla="*/ 2343288 w 3846195"/>
                <a:gd name="T31" fmla="*/ 728277 h 1449704"/>
                <a:gd name="T32" fmla="*/ 2896875 w 3846195"/>
                <a:gd name="T33" fmla="*/ 728277 h 1449704"/>
                <a:gd name="T34" fmla="*/ 3845807 w 3846195"/>
                <a:gd name="T35" fmla="*/ 728277 h 1449704"/>
                <a:gd name="T36" fmla="*/ 0 w 3846195"/>
                <a:gd name="T37" fmla="*/ 360373 h 1449704"/>
                <a:gd name="T38" fmla="*/ 415111 w 3846195"/>
                <a:gd name="T39" fmla="*/ 360373 h 1449704"/>
                <a:gd name="T40" fmla="*/ 1512814 w 3846195"/>
                <a:gd name="T41" fmla="*/ 360373 h 1449704"/>
                <a:gd name="T42" fmla="*/ 2343288 w 3846195"/>
                <a:gd name="T43" fmla="*/ 360373 h 1449704"/>
                <a:gd name="T44" fmla="*/ 2896875 w 3846195"/>
                <a:gd name="T45" fmla="*/ 360373 h 1449704"/>
                <a:gd name="T46" fmla="*/ 3845807 w 3846195"/>
                <a:gd name="T47" fmla="*/ 360373 h 1449704"/>
                <a:gd name="T48" fmla="*/ 0 w 3846195"/>
                <a:gd name="T49" fmla="*/ 0 h 1449704"/>
                <a:gd name="T50" fmla="*/ 415111 w 3846195"/>
                <a:gd name="T51" fmla="*/ 0 h 1449704"/>
                <a:gd name="T52" fmla="*/ 1512814 w 3846195"/>
                <a:gd name="T53" fmla="*/ 0 h 1449704"/>
                <a:gd name="T54" fmla="*/ 2343288 w 3846195"/>
                <a:gd name="T55" fmla="*/ 0 h 1449704"/>
                <a:gd name="T56" fmla="*/ 2896875 w 3846195"/>
                <a:gd name="T57" fmla="*/ 0 h 1449704"/>
                <a:gd name="T58" fmla="*/ 3845807 w 3846195"/>
                <a:gd name="T59" fmla="*/ 0 h 14497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6195" h="1449704">
                  <a:moveTo>
                    <a:pt x="0" y="1449140"/>
                  </a:moveTo>
                  <a:lnTo>
                    <a:pt x="415111" y="1449140"/>
                  </a:lnTo>
                </a:path>
                <a:path w="3846195" h="1449704">
                  <a:moveTo>
                    <a:pt x="1512814" y="1449140"/>
                  </a:moveTo>
                  <a:lnTo>
                    <a:pt x="2343288" y="1449140"/>
                  </a:lnTo>
                </a:path>
                <a:path w="3846195" h="1449704">
                  <a:moveTo>
                    <a:pt x="3440664" y="1449140"/>
                  </a:moveTo>
                  <a:lnTo>
                    <a:pt x="3845807" y="1449140"/>
                  </a:lnTo>
                </a:path>
                <a:path w="3846195" h="1449704">
                  <a:moveTo>
                    <a:pt x="0" y="1088539"/>
                  </a:moveTo>
                  <a:lnTo>
                    <a:pt x="415111" y="1088539"/>
                  </a:lnTo>
                </a:path>
                <a:path w="3846195" h="1449704">
                  <a:moveTo>
                    <a:pt x="1512814" y="1088539"/>
                  </a:moveTo>
                  <a:lnTo>
                    <a:pt x="2343288" y="1088539"/>
                  </a:lnTo>
                </a:path>
                <a:path w="3846195" h="1449704">
                  <a:moveTo>
                    <a:pt x="3440664" y="1088539"/>
                  </a:moveTo>
                  <a:lnTo>
                    <a:pt x="3845807" y="1088539"/>
                  </a:lnTo>
                </a:path>
                <a:path w="3846195" h="1449704">
                  <a:moveTo>
                    <a:pt x="0" y="728275"/>
                  </a:moveTo>
                  <a:lnTo>
                    <a:pt x="415111" y="728275"/>
                  </a:lnTo>
                </a:path>
                <a:path w="3846195" h="1449704">
                  <a:moveTo>
                    <a:pt x="1512814" y="728275"/>
                  </a:moveTo>
                  <a:lnTo>
                    <a:pt x="2343288" y="728275"/>
                  </a:lnTo>
                </a:path>
                <a:path w="3846195" h="1449704">
                  <a:moveTo>
                    <a:pt x="2896875" y="728275"/>
                  </a:moveTo>
                  <a:lnTo>
                    <a:pt x="3845807" y="728275"/>
                  </a:lnTo>
                </a:path>
                <a:path w="3846195" h="1449704">
                  <a:moveTo>
                    <a:pt x="0" y="360373"/>
                  </a:moveTo>
                  <a:lnTo>
                    <a:pt x="415111" y="360373"/>
                  </a:lnTo>
                </a:path>
                <a:path w="3846195" h="1449704">
                  <a:moveTo>
                    <a:pt x="1512814" y="360373"/>
                  </a:moveTo>
                  <a:lnTo>
                    <a:pt x="2343288" y="360373"/>
                  </a:lnTo>
                </a:path>
                <a:path w="3846195" h="1449704">
                  <a:moveTo>
                    <a:pt x="2896875" y="360373"/>
                  </a:moveTo>
                  <a:lnTo>
                    <a:pt x="3845807" y="360373"/>
                  </a:lnTo>
                </a:path>
                <a:path w="3846195" h="1449704">
                  <a:moveTo>
                    <a:pt x="0" y="0"/>
                  </a:moveTo>
                  <a:lnTo>
                    <a:pt x="415111" y="0"/>
                  </a:lnTo>
                </a:path>
                <a:path w="3846195" h="1449704">
                  <a:moveTo>
                    <a:pt x="1512814" y="0"/>
                  </a:moveTo>
                  <a:lnTo>
                    <a:pt x="2343288" y="0"/>
                  </a:lnTo>
                </a:path>
                <a:path w="3846195" h="1449704">
                  <a:moveTo>
                    <a:pt x="2896875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3" name="object 9"/>
            <p:cNvSpPr>
              <a:spLocks/>
            </p:cNvSpPr>
            <p:nvPr/>
          </p:nvSpPr>
          <p:spPr bwMode="auto">
            <a:xfrm>
              <a:off x="2530882" y="2254217"/>
              <a:ext cx="3846195" cy="3810"/>
            </a:xfrm>
            <a:custGeom>
              <a:avLst/>
              <a:gdLst>
                <a:gd name="T0" fmla="*/ 0 w 3846195"/>
                <a:gd name="T1" fmla="*/ 3669 h 3810"/>
                <a:gd name="T2" fmla="*/ 2343288 w 3846195"/>
                <a:gd name="T3" fmla="*/ 3669 h 3810"/>
                <a:gd name="T4" fmla="*/ 2896875 w 3846195"/>
                <a:gd name="T5" fmla="*/ 3669 h 3810"/>
                <a:gd name="T6" fmla="*/ 3845807 w 3846195"/>
                <a:gd name="T7" fmla="*/ 3669 h 3810"/>
                <a:gd name="T8" fmla="*/ 0 w 3846195"/>
                <a:gd name="T9" fmla="*/ 0 h 3810"/>
                <a:gd name="T10" fmla="*/ 3845807 w 3846195"/>
                <a:gd name="T11" fmla="*/ 0 h 38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6195" h="3810">
                  <a:moveTo>
                    <a:pt x="0" y="3669"/>
                  </a:moveTo>
                  <a:lnTo>
                    <a:pt x="2343288" y="3669"/>
                  </a:lnTo>
                </a:path>
                <a:path w="3846195" h="3810">
                  <a:moveTo>
                    <a:pt x="2896875" y="3669"/>
                  </a:moveTo>
                  <a:lnTo>
                    <a:pt x="3845807" y="3669"/>
                  </a:lnTo>
                </a:path>
                <a:path w="3846195" h="3810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35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4" name="object 10"/>
            <p:cNvSpPr>
              <a:spLocks/>
            </p:cNvSpPr>
            <p:nvPr/>
          </p:nvSpPr>
          <p:spPr bwMode="auto">
            <a:xfrm>
              <a:off x="2530882" y="1895737"/>
              <a:ext cx="3846195" cy="0"/>
            </a:xfrm>
            <a:custGeom>
              <a:avLst/>
              <a:gdLst>
                <a:gd name="T0" fmla="*/ 0 w 3846195"/>
                <a:gd name="T1" fmla="*/ 3845807 w 38461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46195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5" name="object 11"/>
            <p:cNvSpPr>
              <a:spLocks/>
            </p:cNvSpPr>
            <p:nvPr/>
          </p:nvSpPr>
          <p:spPr bwMode="auto">
            <a:xfrm>
              <a:off x="2525941" y="1892071"/>
              <a:ext cx="3865879" cy="2538095"/>
            </a:xfrm>
            <a:custGeom>
              <a:avLst/>
              <a:gdLst>
                <a:gd name="T0" fmla="*/ 9867 w 3865879"/>
                <a:gd name="T1" fmla="*/ 11010 h 2538095"/>
                <a:gd name="T2" fmla="*/ 0 w 3865879"/>
                <a:gd name="T3" fmla="*/ 11010 h 2538095"/>
                <a:gd name="T4" fmla="*/ 0 w 3865879"/>
                <a:gd name="T5" fmla="*/ 2533967 h 2538095"/>
                <a:gd name="T6" fmla="*/ 9867 w 3865879"/>
                <a:gd name="T7" fmla="*/ 2533967 h 2538095"/>
                <a:gd name="T8" fmla="*/ 9867 w 3865879"/>
                <a:gd name="T9" fmla="*/ 11010 h 2538095"/>
                <a:gd name="T10" fmla="*/ 3850741 w 3865879"/>
                <a:gd name="T11" fmla="*/ 0 h 2538095"/>
                <a:gd name="T12" fmla="*/ 4940 w 3865879"/>
                <a:gd name="T13" fmla="*/ 0 h 2538095"/>
                <a:gd name="T14" fmla="*/ 4940 w 3865879"/>
                <a:gd name="T15" fmla="*/ 7340 h 2538095"/>
                <a:gd name="T16" fmla="*/ 3850741 w 3865879"/>
                <a:gd name="T17" fmla="*/ 7340 h 2538095"/>
                <a:gd name="T18" fmla="*/ 3850741 w 3865879"/>
                <a:gd name="T19" fmla="*/ 0 h 2538095"/>
                <a:gd name="T20" fmla="*/ 3860622 w 3865879"/>
                <a:gd name="T21" fmla="*/ 2530297 h 2538095"/>
                <a:gd name="T22" fmla="*/ 14795 w 3865879"/>
                <a:gd name="T23" fmla="*/ 2530297 h 2538095"/>
                <a:gd name="T24" fmla="*/ 14795 w 3865879"/>
                <a:gd name="T25" fmla="*/ 2537637 h 2538095"/>
                <a:gd name="T26" fmla="*/ 3860622 w 3865879"/>
                <a:gd name="T27" fmla="*/ 2537637 h 2538095"/>
                <a:gd name="T28" fmla="*/ 3860622 w 3865879"/>
                <a:gd name="T29" fmla="*/ 2530297 h 2538095"/>
                <a:gd name="T30" fmla="*/ 3865549 w 3865879"/>
                <a:gd name="T31" fmla="*/ 3670 h 2538095"/>
                <a:gd name="T32" fmla="*/ 3855682 w 3865879"/>
                <a:gd name="T33" fmla="*/ 3670 h 2538095"/>
                <a:gd name="T34" fmla="*/ 3855682 w 3865879"/>
                <a:gd name="T35" fmla="*/ 2526627 h 2538095"/>
                <a:gd name="T36" fmla="*/ 3865549 w 3865879"/>
                <a:gd name="T37" fmla="*/ 2526627 h 2538095"/>
                <a:gd name="T38" fmla="*/ 3865549 w 3865879"/>
                <a:gd name="T39" fmla="*/ 3670 h 25380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65879" h="2538095">
                  <a:moveTo>
                    <a:pt x="9867" y="11010"/>
                  </a:moveTo>
                  <a:lnTo>
                    <a:pt x="0" y="11010"/>
                  </a:lnTo>
                  <a:lnTo>
                    <a:pt x="0" y="2533967"/>
                  </a:lnTo>
                  <a:lnTo>
                    <a:pt x="9867" y="2533967"/>
                  </a:lnTo>
                  <a:lnTo>
                    <a:pt x="9867" y="11010"/>
                  </a:lnTo>
                  <a:close/>
                </a:path>
                <a:path w="3865879" h="2538095">
                  <a:moveTo>
                    <a:pt x="3850741" y="0"/>
                  </a:moveTo>
                  <a:lnTo>
                    <a:pt x="4940" y="0"/>
                  </a:lnTo>
                  <a:lnTo>
                    <a:pt x="4940" y="7340"/>
                  </a:lnTo>
                  <a:lnTo>
                    <a:pt x="3850741" y="7340"/>
                  </a:lnTo>
                  <a:lnTo>
                    <a:pt x="3850741" y="0"/>
                  </a:lnTo>
                  <a:close/>
                </a:path>
                <a:path w="3865879" h="2538095">
                  <a:moveTo>
                    <a:pt x="3860622" y="2530297"/>
                  </a:moveTo>
                  <a:lnTo>
                    <a:pt x="14795" y="2530297"/>
                  </a:lnTo>
                  <a:lnTo>
                    <a:pt x="14795" y="2537637"/>
                  </a:lnTo>
                  <a:lnTo>
                    <a:pt x="3860622" y="2537637"/>
                  </a:lnTo>
                  <a:lnTo>
                    <a:pt x="3860622" y="2530297"/>
                  </a:lnTo>
                  <a:close/>
                </a:path>
                <a:path w="3865879" h="2538095">
                  <a:moveTo>
                    <a:pt x="3865549" y="3670"/>
                  </a:moveTo>
                  <a:lnTo>
                    <a:pt x="3855682" y="3670"/>
                  </a:lnTo>
                  <a:lnTo>
                    <a:pt x="3855682" y="2526627"/>
                  </a:lnTo>
                  <a:lnTo>
                    <a:pt x="3865549" y="2526627"/>
                  </a:lnTo>
                  <a:lnTo>
                    <a:pt x="3865549" y="367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6" name="object 12"/>
            <p:cNvSpPr>
              <a:spLocks/>
            </p:cNvSpPr>
            <p:nvPr/>
          </p:nvSpPr>
          <p:spPr bwMode="auto">
            <a:xfrm>
              <a:off x="2945993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7" name="object 13"/>
            <p:cNvSpPr>
              <a:spLocks/>
            </p:cNvSpPr>
            <p:nvPr/>
          </p:nvSpPr>
          <p:spPr bwMode="auto">
            <a:xfrm>
              <a:off x="2945980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8" name="object 14"/>
            <p:cNvSpPr>
              <a:spLocks/>
            </p:cNvSpPr>
            <p:nvPr/>
          </p:nvSpPr>
          <p:spPr bwMode="auto">
            <a:xfrm>
              <a:off x="4874171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9" name="object 15"/>
            <p:cNvSpPr>
              <a:spLocks/>
            </p:cNvSpPr>
            <p:nvPr/>
          </p:nvSpPr>
          <p:spPr bwMode="auto">
            <a:xfrm>
              <a:off x="4874157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0" name="object 16"/>
            <p:cNvSpPr>
              <a:spLocks/>
            </p:cNvSpPr>
            <p:nvPr/>
          </p:nvSpPr>
          <p:spPr bwMode="auto">
            <a:xfrm>
              <a:off x="3499650" y="2601975"/>
              <a:ext cx="544195" cy="1820545"/>
            </a:xfrm>
            <a:custGeom>
              <a:avLst/>
              <a:gdLst>
                <a:gd name="T0" fmla="*/ 544046 w 544195"/>
                <a:gd name="T1" fmla="*/ 0 h 1820545"/>
                <a:gd name="T2" fmla="*/ 0 w 544195"/>
                <a:gd name="T3" fmla="*/ 0 h 1820545"/>
                <a:gd name="T4" fmla="*/ 0 w 544195"/>
                <a:gd name="T5" fmla="*/ 1820380 h 1820545"/>
                <a:gd name="T6" fmla="*/ 544046 w 544195"/>
                <a:gd name="T7" fmla="*/ 1820380 h 1820545"/>
                <a:gd name="T8" fmla="*/ 544046 w 544195"/>
                <a:gd name="T9" fmla="*/ 0 h 1820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1820545">
                  <a:moveTo>
                    <a:pt x="544046" y="0"/>
                  </a:moveTo>
                  <a:lnTo>
                    <a:pt x="0" y="0"/>
                  </a:lnTo>
                  <a:lnTo>
                    <a:pt x="0" y="1820380"/>
                  </a:lnTo>
                  <a:lnTo>
                    <a:pt x="544046" y="1820380"/>
                  </a:lnTo>
                  <a:lnTo>
                    <a:pt x="544046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1" name="object 17"/>
            <p:cNvSpPr>
              <a:spLocks/>
            </p:cNvSpPr>
            <p:nvPr/>
          </p:nvSpPr>
          <p:spPr bwMode="auto">
            <a:xfrm>
              <a:off x="3499639" y="2601977"/>
              <a:ext cx="544195" cy="1820545"/>
            </a:xfrm>
            <a:custGeom>
              <a:avLst/>
              <a:gdLst>
                <a:gd name="T0" fmla="*/ 544044 w 544195"/>
                <a:gd name="T1" fmla="*/ 1820378 h 1820545"/>
                <a:gd name="T2" fmla="*/ 544044 w 544195"/>
                <a:gd name="T3" fmla="*/ 0 h 1820545"/>
                <a:gd name="T4" fmla="*/ 0 w 544195"/>
                <a:gd name="T5" fmla="*/ 0 h 1820545"/>
                <a:gd name="T6" fmla="*/ 0 w 544195"/>
                <a:gd name="T7" fmla="*/ 1820378 h 1820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1820545">
                  <a:moveTo>
                    <a:pt x="544044" y="1820378"/>
                  </a:moveTo>
                  <a:lnTo>
                    <a:pt x="544044" y="0"/>
                  </a:lnTo>
                  <a:lnTo>
                    <a:pt x="0" y="0"/>
                  </a:lnTo>
                  <a:lnTo>
                    <a:pt x="0" y="1820378"/>
                  </a:lnTo>
                </a:path>
              </a:pathLst>
            </a:custGeom>
            <a:noFill/>
            <a:ln w="96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object 18"/>
            <p:cNvSpPr>
              <a:spLocks/>
            </p:cNvSpPr>
            <p:nvPr/>
          </p:nvSpPr>
          <p:spPr bwMode="auto">
            <a:xfrm>
              <a:off x="5427827" y="3484500"/>
              <a:ext cx="544195" cy="937894"/>
            </a:xfrm>
            <a:custGeom>
              <a:avLst/>
              <a:gdLst>
                <a:gd name="T0" fmla="*/ 543718 w 544195"/>
                <a:gd name="T1" fmla="*/ 0 h 937895"/>
                <a:gd name="T2" fmla="*/ 0 w 544195"/>
                <a:gd name="T3" fmla="*/ 0 h 937895"/>
                <a:gd name="T4" fmla="*/ 0 w 544195"/>
                <a:gd name="T5" fmla="*/ 937853 h 937895"/>
                <a:gd name="T6" fmla="*/ 543718 w 544195"/>
                <a:gd name="T7" fmla="*/ 937853 h 937895"/>
                <a:gd name="T8" fmla="*/ 543718 w 544195"/>
                <a:gd name="T9" fmla="*/ 0 h 937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937895">
                  <a:moveTo>
                    <a:pt x="543718" y="0"/>
                  </a:moveTo>
                  <a:lnTo>
                    <a:pt x="0" y="0"/>
                  </a:lnTo>
                  <a:lnTo>
                    <a:pt x="0" y="937855"/>
                  </a:lnTo>
                  <a:lnTo>
                    <a:pt x="543718" y="937855"/>
                  </a:lnTo>
                  <a:lnTo>
                    <a:pt x="543718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3" name="object 19"/>
            <p:cNvSpPr>
              <a:spLocks/>
            </p:cNvSpPr>
            <p:nvPr/>
          </p:nvSpPr>
          <p:spPr bwMode="auto">
            <a:xfrm>
              <a:off x="5427816" y="3484504"/>
              <a:ext cx="544195" cy="937894"/>
            </a:xfrm>
            <a:custGeom>
              <a:avLst/>
              <a:gdLst>
                <a:gd name="T0" fmla="*/ 543709 w 544195"/>
                <a:gd name="T1" fmla="*/ 937849 h 937895"/>
                <a:gd name="T2" fmla="*/ 543709 w 544195"/>
                <a:gd name="T3" fmla="*/ 0 h 937895"/>
                <a:gd name="T4" fmla="*/ 0 w 544195"/>
                <a:gd name="T5" fmla="*/ 0 h 937895"/>
                <a:gd name="T6" fmla="*/ 0 w 544195"/>
                <a:gd name="T7" fmla="*/ 937849 h 9378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937895">
                  <a:moveTo>
                    <a:pt x="543709" y="937851"/>
                  </a:moveTo>
                  <a:lnTo>
                    <a:pt x="543709" y="0"/>
                  </a:lnTo>
                  <a:lnTo>
                    <a:pt x="0" y="0"/>
                  </a:lnTo>
                  <a:lnTo>
                    <a:pt x="0" y="937851"/>
                  </a:lnTo>
                </a:path>
              </a:pathLst>
            </a:custGeom>
            <a:noFill/>
            <a:ln w="92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object 20"/>
            <p:cNvSpPr>
              <a:spLocks/>
            </p:cNvSpPr>
            <p:nvPr/>
          </p:nvSpPr>
          <p:spPr bwMode="auto">
            <a:xfrm>
              <a:off x="2491405" y="1895737"/>
              <a:ext cx="3895725" cy="2560320"/>
            </a:xfrm>
            <a:custGeom>
              <a:avLst/>
              <a:gdLst>
                <a:gd name="T0" fmla="*/ 39476 w 3895725"/>
                <a:gd name="T1" fmla="*/ 0 h 2560320"/>
                <a:gd name="T2" fmla="*/ 39476 w 3895725"/>
                <a:gd name="T3" fmla="*/ 2522957 h 2560320"/>
                <a:gd name="T4" fmla="*/ 0 w 3895725"/>
                <a:gd name="T5" fmla="*/ 2530291 h 2560320"/>
                <a:gd name="T6" fmla="*/ 29599 w 3895725"/>
                <a:gd name="T7" fmla="*/ 2530291 h 2560320"/>
                <a:gd name="T8" fmla="*/ 0 w 3895725"/>
                <a:gd name="T9" fmla="*/ 2169973 h 2560320"/>
                <a:gd name="T10" fmla="*/ 29599 w 3895725"/>
                <a:gd name="T11" fmla="*/ 2169973 h 2560320"/>
                <a:gd name="T12" fmla="*/ 0 w 3895725"/>
                <a:gd name="T13" fmla="*/ 1809372 h 2560320"/>
                <a:gd name="T14" fmla="*/ 29599 w 3895725"/>
                <a:gd name="T15" fmla="*/ 1809372 h 2560320"/>
                <a:gd name="T16" fmla="*/ 0 w 3895725"/>
                <a:gd name="T17" fmla="*/ 1449107 h 2560320"/>
                <a:gd name="T18" fmla="*/ 29599 w 3895725"/>
                <a:gd name="T19" fmla="*/ 1449107 h 2560320"/>
                <a:gd name="T20" fmla="*/ 0 w 3895725"/>
                <a:gd name="T21" fmla="*/ 1081205 h 2560320"/>
                <a:gd name="T22" fmla="*/ 29599 w 3895725"/>
                <a:gd name="T23" fmla="*/ 1081205 h 2560320"/>
                <a:gd name="T24" fmla="*/ 0 w 3895725"/>
                <a:gd name="T25" fmla="*/ 720832 h 2560320"/>
                <a:gd name="T26" fmla="*/ 29599 w 3895725"/>
                <a:gd name="T27" fmla="*/ 720832 h 2560320"/>
                <a:gd name="T28" fmla="*/ 0 w 3895725"/>
                <a:gd name="T29" fmla="*/ 360275 h 2560320"/>
                <a:gd name="T30" fmla="*/ 29599 w 3895725"/>
                <a:gd name="T31" fmla="*/ 360275 h 2560320"/>
                <a:gd name="T32" fmla="*/ 0 w 3895725"/>
                <a:gd name="T33" fmla="*/ 0 h 2560320"/>
                <a:gd name="T34" fmla="*/ 29599 w 3895725"/>
                <a:gd name="T35" fmla="*/ 0 h 2560320"/>
                <a:gd name="T36" fmla="*/ 39476 w 3895725"/>
                <a:gd name="T37" fmla="*/ 2530291 h 2560320"/>
                <a:gd name="T38" fmla="*/ 3885283 w 3895725"/>
                <a:gd name="T39" fmla="*/ 2530291 h 2560320"/>
                <a:gd name="T40" fmla="*/ 39476 w 3895725"/>
                <a:gd name="T41" fmla="*/ 2559887 h 2560320"/>
                <a:gd name="T42" fmla="*/ 39476 w 3895725"/>
                <a:gd name="T43" fmla="*/ 2537875 h 2560320"/>
                <a:gd name="T44" fmla="*/ 1967376 w 3895725"/>
                <a:gd name="T45" fmla="*/ 2559887 h 2560320"/>
                <a:gd name="T46" fmla="*/ 1967376 w 3895725"/>
                <a:gd name="T47" fmla="*/ 2537875 h 2560320"/>
                <a:gd name="T48" fmla="*/ 3895159 w 3895725"/>
                <a:gd name="T49" fmla="*/ 2559887 h 2560320"/>
                <a:gd name="T50" fmla="*/ 3895159 w 3895725"/>
                <a:gd name="T51" fmla="*/ 2537875 h 2560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95725" h="2560320">
                  <a:moveTo>
                    <a:pt x="39476" y="0"/>
                  </a:moveTo>
                  <a:lnTo>
                    <a:pt x="39476" y="2522957"/>
                  </a:lnTo>
                </a:path>
                <a:path w="3895725" h="2560320">
                  <a:moveTo>
                    <a:pt x="0" y="2530291"/>
                  </a:moveTo>
                  <a:lnTo>
                    <a:pt x="29599" y="2530291"/>
                  </a:lnTo>
                </a:path>
                <a:path w="3895725" h="2560320">
                  <a:moveTo>
                    <a:pt x="0" y="2169973"/>
                  </a:moveTo>
                  <a:lnTo>
                    <a:pt x="29599" y="2169973"/>
                  </a:lnTo>
                </a:path>
                <a:path w="3895725" h="2560320">
                  <a:moveTo>
                    <a:pt x="0" y="1809372"/>
                  </a:moveTo>
                  <a:lnTo>
                    <a:pt x="29599" y="1809372"/>
                  </a:lnTo>
                </a:path>
                <a:path w="3895725" h="2560320">
                  <a:moveTo>
                    <a:pt x="0" y="1449107"/>
                  </a:moveTo>
                  <a:lnTo>
                    <a:pt x="29599" y="1449107"/>
                  </a:lnTo>
                </a:path>
                <a:path w="3895725" h="2560320">
                  <a:moveTo>
                    <a:pt x="0" y="1081205"/>
                  </a:moveTo>
                  <a:lnTo>
                    <a:pt x="29599" y="1081205"/>
                  </a:lnTo>
                </a:path>
                <a:path w="3895725" h="2560320">
                  <a:moveTo>
                    <a:pt x="0" y="720832"/>
                  </a:moveTo>
                  <a:lnTo>
                    <a:pt x="29599" y="720832"/>
                  </a:lnTo>
                </a:path>
                <a:path w="3895725" h="2560320">
                  <a:moveTo>
                    <a:pt x="0" y="360275"/>
                  </a:moveTo>
                  <a:lnTo>
                    <a:pt x="29599" y="360275"/>
                  </a:lnTo>
                </a:path>
                <a:path w="3895725" h="2560320">
                  <a:moveTo>
                    <a:pt x="0" y="0"/>
                  </a:moveTo>
                  <a:lnTo>
                    <a:pt x="29599" y="0"/>
                  </a:lnTo>
                </a:path>
                <a:path w="3895725" h="2560320">
                  <a:moveTo>
                    <a:pt x="39476" y="2530291"/>
                  </a:moveTo>
                  <a:lnTo>
                    <a:pt x="3885283" y="2530291"/>
                  </a:lnTo>
                </a:path>
                <a:path w="3895725" h="2560320">
                  <a:moveTo>
                    <a:pt x="39476" y="2559887"/>
                  </a:moveTo>
                  <a:lnTo>
                    <a:pt x="39476" y="2537875"/>
                  </a:lnTo>
                </a:path>
                <a:path w="3895725" h="2560320">
                  <a:moveTo>
                    <a:pt x="1967376" y="2559887"/>
                  </a:moveTo>
                  <a:lnTo>
                    <a:pt x="1967376" y="2537875"/>
                  </a:lnTo>
                </a:path>
                <a:path w="3895725" h="2560320">
                  <a:moveTo>
                    <a:pt x="3895159" y="2559887"/>
                  </a:moveTo>
                  <a:lnTo>
                    <a:pt x="3895159" y="2537875"/>
                  </a:lnTo>
                </a:path>
              </a:pathLst>
            </a:custGeom>
            <a:noFill/>
            <a:ln w="86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9175" y="3270250"/>
            <a:ext cx="150813" cy="12207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5" dirty="0">
                <a:latin typeface="DejaVu Serif"/>
                <a:cs typeface="DejaVu Serif"/>
              </a:rPr>
              <a:t>94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92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15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90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88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18" name="object 22"/>
          <p:cNvSpPr txBox="1">
            <a:spLocks noChangeArrowheads="1"/>
          </p:cNvSpPr>
          <p:nvPr/>
        </p:nvSpPr>
        <p:spPr bwMode="auto">
          <a:xfrm>
            <a:off x="2219325" y="1820863"/>
            <a:ext cx="2206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3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90850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18-25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8075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30-55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grpSp>
        <p:nvGrpSpPr>
          <p:cNvPr id="38921" name="object 25"/>
          <p:cNvGrpSpPr>
            <a:grpSpLocks/>
          </p:cNvGrpSpPr>
          <p:nvPr/>
        </p:nvGrpSpPr>
        <p:grpSpPr bwMode="auto">
          <a:xfrm>
            <a:off x="6535738" y="3057525"/>
            <a:ext cx="77787" cy="214313"/>
            <a:chOff x="6535393" y="3057082"/>
            <a:chExt cx="78740" cy="215265"/>
          </a:xfrm>
        </p:grpSpPr>
        <p:sp>
          <p:nvSpPr>
            <p:cNvPr id="38925" name="object 26"/>
            <p:cNvSpPr>
              <a:spLocks/>
            </p:cNvSpPr>
            <p:nvPr/>
          </p:nvSpPr>
          <p:spPr bwMode="auto">
            <a:xfrm>
              <a:off x="6539864" y="3061537"/>
              <a:ext cx="69850" cy="52069"/>
            </a:xfrm>
            <a:custGeom>
              <a:avLst/>
              <a:gdLst>
                <a:gd name="T0" fmla="*/ 69403 w 69850"/>
                <a:gd name="T1" fmla="*/ 0 h 52069"/>
                <a:gd name="T2" fmla="*/ 0 w 69850"/>
                <a:gd name="T3" fmla="*/ 0 h 52069"/>
                <a:gd name="T4" fmla="*/ 0 w 69850"/>
                <a:gd name="T5" fmla="*/ 51613 h 52069"/>
                <a:gd name="T6" fmla="*/ 69403 w 69850"/>
                <a:gd name="T7" fmla="*/ 51613 h 52069"/>
                <a:gd name="T8" fmla="*/ 69403 w 69850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69403" y="0"/>
                  </a:moveTo>
                  <a:lnTo>
                    <a:pt x="0" y="0"/>
                  </a:lnTo>
                  <a:lnTo>
                    <a:pt x="0" y="51613"/>
                  </a:lnTo>
                  <a:lnTo>
                    <a:pt x="69403" y="51613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object 27"/>
            <p:cNvSpPr>
              <a:spLocks/>
            </p:cNvSpPr>
            <p:nvPr/>
          </p:nvSpPr>
          <p:spPr bwMode="auto">
            <a:xfrm>
              <a:off x="6539838" y="3061527"/>
              <a:ext cx="69850" cy="52069"/>
            </a:xfrm>
            <a:custGeom>
              <a:avLst/>
              <a:gdLst>
                <a:gd name="T0" fmla="*/ 0 w 69850"/>
                <a:gd name="T1" fmla="*/ 51619 h 52069"/>
                <a:gd name="T2" fmla="*/ 69411 w 69850"/>
                <a:gd name="T3" fmla="*/ 51619 h 52069"/>
                <a:gd name="T4" fmla="*/ 69411 w 69850"/>
                <a:gd name="T5" fmla="*/ 0 h 52069"/>
                <a:gd name="T6" fmla="*/ 0 w 69850"/>
                <a:gd name="T7" fmla="*/ 0 h 52069"/>
                <a:gd name="T8" fmla="*/ 0 w 69850"/>
                <a:gd name="T9" fmla="*/ 51619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0" y="51619"/>
                  </a:moveTo>
                  <a:lnTo>
                    <a:pt x="69411" y="51619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619"/>
                  </a:lnTo>
                  <a:close/>
                </a:path>
              </a:pathLst>
            </a:custGeom>
            <a:noFill/>
            <a:ln w="82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object 28"/>
            <p:cNvSpPr>
              <a:spLocks/>
            </p:cNvSpPr>
            <p:nvPr/>
          </p:nvSpPr>
          <p:spPr bwMode="auto">
            <a:xfrm>
              <a:off x="6539864" y="3216174"/>
              <a:ext cx="69850" cy="51435"/>
            </a:xfrm>
            <a:custGeom>
              <a:avLst/>
              <a:gdLst>
                <a:gd name="T0" fmla="*/ 69403 w 69850"/>
                <a:gd name="T1" fmla="*/ 0 h 51435"/>
                <a:gd name="T2" fmla="*/ 0 w 69850"/>
                <a:gd name="T3" fmla="*/ 0 h 51435"/>
                <a:gd name="T4" fmla="*/ 0 w 69850"/>
                <a:gd name="T5" fmla="*/ 51370 h 51435"/>
                <a:gd name="T6" fmla="*/ 69403 w 69850"/>
                <a:gd name="T7" fmla="*/ 51370 h 51435"/>
                <a:gd name="T8" fmla="*/ 69403 w 69850"/>
                <a:gd name="T9" fmla="*/ 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69403" y="0"/>
                  </a:moveTo>
                  <a:lnTo>
                    <a:pt x="0" y="0"/>
                  </a:lnTo>
                  <a:lnTo>
                    <a:pt x="0" y="51370"/>
                  </a:lnTo>
                  <a:lnTo>
                    <a:pt x="69403" y="51370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object 29"/>
            <p:cNvSpPr>
              <a:spLocks/>
            </p:cNvSpPr>
            <p:nvPr/>
          </p:nvSpPr>
          <p:spPr bwMode="auto">
            <a:xfrm>
              <a:off x="6539838" y="3216169"/>
              <a:ext cx="69850" cy="51435"/>
            </a:xfrm>
            <a:custGeom>
              <a:avLst/>
              <a:gdLst>
                <a:gd name="T0" fmla="*/ 0 w 69850"/>
                <a:gd name="T1" fmla="*/ 51370 h 51435"/>
                <a:gd name="T2" fmla="*/ 69411 w 69850"/>
                <a:gd name="T3" fmla="*/ 51370 h 51435"/>
                <a:gd name="T4" fmla="*/ 69411 w 69850"/>
                <a:gd name="T5" fmla="*/ 0 h 51435"/>
                <a:gd name="T6" fmla="*/ 0 w 69850"/>
                <a:gd name="T7" fmla="*/ 0 h 51435"/>
                <a:gd name="T8" fmla="*/ 0 w 69850"/>
                <a:gd name="T9" fmla="*/ 5137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0" y="51370"/>
                  </a:moveTo>
                  <a:lnTo>
                    <a:pt x="69411" y="51370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370"/>
                  </a:lnTo>
                  <a:close/>
                </a:path>
              </a:pathLst>
            </a:custGeom>
            <a:noFill/>
            <a:ln w="82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91288" y="3003550"/>
            <a:ext cx="573087" cy="307975"/>
          </a:xfrm>
          <a:prstGeom prst="rect">
            <a:avLst/>
          </a:prstGeom>
          <a:ln w="8209">
            <a:solidFill>
              <a:srgbClr val="000000"/>
            </a:solidFill>
          </a:ln>
        </p:spPr>
        <p:txBody>
          <a:bodyPr lIns="0" tIns="22225" rIns="0" bIns="0">
            <a:spAutoFit/>
          </a:bodyPr>
          <a:lstStyle/>
          <a:p>
            <a:pPr marL="276225">
              <a:spcBef>
                <a:spcPts val="175"/>
              </a:spcBef>
              <a:defRPr/>
            </a:pPr>
            <a:r>
              <a:rPr sz="750" spc="85" dirty="0">
                <a:latin typeface="DejaVu Serif"/>
                <a:cs typeface="DejaVu Serif"/>
              </a:rPr>
              <a:t>0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 marL="197485">
              <a:spcBef>
                <a:spcPts val="315"/>
              </a:spcBef>
              <a:defRPr/>
            </a:pPr>
            <a:r>
              <a:rPr sz="750" spc="35" dirty="0">
                <a:latin typeface="DejaVu Serif"/>
                <a:cs typeface="DejaVu Serif"/>
              </a:rPr>
              <a:t>+5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23" name="object 31"/>
          <p:cNvSpPr>
            <a:spLocks/>
          </p:cNvSpPr>
          <p:nvPr/>
        </p:nvSpPr>
        <p:spPr bwMode="auto">
          <a:xfrm>
            <a:off x="2100263" y="1736725"/>
            <a:ext cx="5003800" cy="2987675"/>
          </a:xfrm>
          <a:custGeom>
            <a:avLst/>
            <a:gdLst>
              <a:gd name="T0" fmla="*/ 0 w 5003165"/>
              <a:gd name="T1" fmla="*/ 2987840 h 2987040"/>
              <a:gd name="T2" fmla="*/ 5004257 w 5003165"/>
              <a:gd name="T3" fmla="*/ 2987840 h 2987040"/>
              <a:gd name="T4" fmla="*/ 5004257 w 5003165"/>
              <a:gd name="T5" fmla="*/ 0 h 2987040"/>
              <a:gd name="T6" fmla="*/ 0 w 5003165"/>
              <a:gd name="T7" fmla="*/ 0 h 2987040"/>
              <a:gd name="T8" fmla="*/ 0 w 5003165"/>
              <a:gd name="T9" fmla="*/ 2987840 h 2987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03165" h="2987040">
                <a:moveTo>
                  <a:pt x="0" y="2986570"/>
                </a:moveTo>
                <a:lnTo>
                  <a:pt x="5002987" y="2986570"/>
                </a:lnTo>
                <a:lnTo>
                  <a:pt x="5002987" y="0"/>
                </a:lnTo>
                <a:lnTo>
                  <a:pt x="0" y="0"/>
                </a:lnTo>
                <a:lnTo>
                  <a:pt x="0" y="2986570"/>
                </a:lnTo>
                <a:close/>
              </a:path>
            </a:pathLst>
          </a:custGeom>
          <a:noFill/>
          <a:ln w="800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4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C1A13-117D-4C2F-89FE-C25006E592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>
          <a:xfrm>
            <a:off x="-76200" y="108152"/>
            <a:ext cx="9182100" cy="1187248"/>
          </a:xfrm>
        </p:spPr>
        <p:txBody>
          <a:bodyPr lIns="0" tIns="12700" rIns="0" bIns="0">
            <a:spAutoFit/>
          </a:bodyPr>
          <a:lstStyle/>
          <a:p>
            <a:pPr marL="1612900" indent="-1601788">
              <a:lnSpc>
                <a:spcPct val="106000"/>
              </a:lnSpc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pozadí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babble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noise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pacienti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(62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39939" name="object 3"/>
          <p:cNvSpPr txBox="1">
            <a:spLocks noChangeArrowheads="1"/>
          </p:cNvSpPr>
          <p:nvPr/>
        </p:nvSpPr>
        <p:spPr bwMode="auto">
          <a:xfrm>
            <a:off x="258763" y="4870450"/>
            <a:ext cx="8763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S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tíží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nedoslýchavosti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narůstá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příjemné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prezentovány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průměrná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MCL: 61 dB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- 68  dB - 72 dB,</a:t>
            </a:r>
          </a:p>
          <a:p>
            <a:pPr>
              <a:spcBef>
                <a:spcPts val="488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oproti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94%,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82%,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64%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babble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+ 5 dB: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48%,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30%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6%</a:t>
            </a:r>
          </a:p>
        </p:txBody>
      </p:sp>
      <p:grpSp>
        <p:nvGrpSpPr>
          <p:cNvPr id="39940" name="object 4"/>
          <p:cNvGrpSpPr>
            <a:grpSpLocks/>
          </p:cNvGrpSpPr>
          <p:nvPr/>
        </p:nvGrpSpPr>
        <p:grpSpPr bwMode="auto">
          <a:xfrm>
            <a:off x="2305050" y="1219200"/>
            <a:ext cx="4818063" cy="3017838"/>
            <a:chOff x="2304861" y="1229423"/>
            <a:chExt cx="4817745" cy="3016885"/>
          </a:xfrm>
        </p:grpSpPr>
        <p:sp>
          <p:nvSpPr>
            <p:cNvPr id="39961" name="object 5"/>
            <p:cNvSpPr>
              <a:spLocks/>
            </p:cNvSpPr>
            <p:nvPr/>
          </p:nvSpPr>
          <p:spPr bwMode="auto">
            <a:xfrm>
              <a:off x="2308656" y="1233233"/>
              <a:ext cx="4810125" cy="3009265"/>
            </a:xfrm>
            <a:custGeom>
              <a:avLst/>
              <a:gdLst>
                <a:gd name="T0" fmla="*/ 4809896 w 4810125"/>
                <a:gd name="T1" fmla="*/ 0 h 3009265"/>
                <a:gd name="T2" fmla="*/ 0 w 4810125"/>
                <a:gd name="T3" fmla="*/ 0 h 3009265"/>
                <a:gd name="T4" fmla="*/ 0 w 4810125"/>
                <a:gd name="T5" fmla="*/ 3008871 h 3009265"/>
                <a:gd name="T6" fmla="*/ 4809896 w 4810125"/>
                <a:gd name="T7" fmla="*/ 3008871 h 3009265"/>
                <a:gd name="T8" fmla="*/ 4809896 w 4810125"/>
                <a:gd name="T9" fmla="*/ 0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4809896" y="0"/>
                  </a:moveTo>
                  <a:lnTo>
                    <a:pt x="0" y="0"/>
                  </a:lnTo>
                  <a:lnTo>
                    <a:pt x="0" y="3008871"/>
                  </a:lnTo>
                  <a:lnTo>
                    <a:pt x="4809896" y="3008871"/>
                  </a:lnTo>
                  <a:lnTo>
                    <a:pt x="48098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object 6"/>
            <p:cNvSpPr>
              <a:spLocks/>
            </p:cNvSpPr>
            <p:nvPr/>
          </p:nvSpPr>
          <p:spPr bwMode="auto">
            <a:xfrm>
              <a:off x="2308671" y="1233233"/>
              <a:ext cx="4810125" cy="3009265"/>
            </a:xfrm>
            <a:custGeom>
              <a:avLst/>
              <a:gdLst>
                <a:gd name="T0" fmla="*/ 0 w 4810125"/>
                <a:gd name="T1" fmla="*/ 3008876 h 3009265"/>
                <a:gd name="T2" fmla="*/ 4809898 w 4810125"/>
                <a:gd name="T3" fmla="*/ 3008876 h 3009265"/>
                <a:gd name="T4" fmla="*/ 4809898 w 4810125"/>
                <a:gd name="T5" fmla="*/ 0 h 3009265"/>
                <a:gd name="T6" fmla="*/ 0 w 4810125"/>
                <a:gd name="T7" fmla="*/ 0 h 3009265"/>
                <a:gd name="T8" fmla="*/ 0 w 4810125"/>
                <a:gd name="T9" fmla="*/ 3008876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0" y="3008876"/>
                  </a:moveTo>
                  <a:lnTo>
                    <a:pt x="4809898" y="3008876"/>
                  </a:lnTo>
                  <a:lnTo>
                    <a:pt x="4809898" y="0"/>
                  </a:lnTo>
                  <a:lnTo>
                    <a:pt x="0" y="0"/>
                  </a:lnTo>
                  <a:lnTo>
                    <a:pt x="0" y="3008876"/>
                  </a:lnTo>
                  <a:close/>
                </a:path>
              </a:pathLst>
            </a:custGeom>
            <a:noFill/>
            <a:ln w="75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object 7"/>
            <p:cNvSpPr>
              <a:spLocks/>
            </p:cNvSpPr>
            <p:nvPr/>
          </p:nvSpPr>
          <p:spPr bwMode="auto">
            <a:xfrm>
              <a:off x="2648242" y="1389036"/>
              <a:ext cx="3862704" cy="2549525"/>
            </a:xfrm>
            <a:custGeom>
              <a:avLst/>
              <a:gdLst>
                <a:gd name="T0" fmla="*/ 3862108 w 3862704"/>
                <a:gd name="T1" fmla="*/ 0 h 2549525"/>
                <a:gd name="T2" fmla="*/ 0 w 3862704"/>
                <a:gd name="T3" fmla="*/ 0 h 2549525"/>
                <a:gd name="T4" fmla="*/ 0 w 3862704"/>
                <a:gd name="T5" fmla="*/ 2549207 h 2549525"/>
                <a:gd name="T6" fmla="*/ 3862108 w 3862704"/>
                <a:gd name="T7" fmla="*/ 2549207 h 2549525"/>
                <a:gd name="T8" fmla="*/ 3862108 w 3862704"/>
                <a:gd name="T9" fmla="*/ 0 h 2549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2704" h="2549525">
                  <a:moveTo>
                    <a:pt x="3862108" y="0"/>
                  </a:moveTo>
                  <a:lnTo>
                    <a:pt x="0" y="0"/>
                  </a:lnTo>
                  <a:lnTo>
                    <a:pt x="0" y="2549207"/>
                  </a:lnTo>
                  <a:lnTo>
                    <a:pt x="3862108" y="2549207"/>
                  </a:lnTo>
                  <a:lnTo>
                    <a:pt x="386210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object 8"/>
            <p:cNvSpPr>
              <a:spLocks/>
            </p:cNvSpPr>
            <p:nvPr/>
          </p:nvSpPr>
          <p:spPr bwMode="auto">
            <a:xfrm>
              <a:off x="2652188" y="2244948"/>
              <a:ext cx="3854450" cy="1275080"/>
            </a:xfrm>
            <a:custGeom>
              <a:avLst/>
              <a:gdLst>
                <a:gd name="T0" fmla="*/ 0 w 3854450"/>
                <a:gd name="T1" fmla="*/ 1274588 h 1275079"/>
                <a:gd name="T2" fmla="*/ 205540 w 3854450"/>
                <a:gd name="T3" fmla="*/ 1274588 h 1275079"/>
                <a:gd name="T4" fmla="*/ 758281 w 3854450"/>
                <a:gd name="T5" fmla="*/ 1274588 h 1275079"/>
                <a:gd name="T6" fmla="*/ 1168835 w 3854450"/>
                <a:gd name="T7" fmla="*/ 1274588 h 1275079"/>
                <a:gd name="T8" fmla="*/ 1729729 w 3854450"/>
                <a:gd name="T9" fmla="*/ 1274588 h 1275079"/>
                <a:gd name="T10" fmla="*/ 2140271 w 3854450"/>
                <a:gd name="T11" fmla="*/ 1274588 h 1275079"/>
                <a:gd name="T12" fmla="*/ 2693278 w 3854450"/>
                <a:gd name="T13" fmla="*/ 1274588 h 1275079"/>
                <a:gd name="T14" fmla="*/ 3103832 w 3854450"/>
                <a:gd name="T15" fmla="*/ 1274588 h 1275079"/>
                <a:gd name="T16" fmla="*/ 3380336 w 3854450"/>
                <a:gd name="T17" fmla="*/ 1274588 h 1275079"/>
                <a:gd name="T18" fmla="*/ 3854187 w 3854450"/>
                <a:gd name="T19" fmla="*/ 1274588 h 1275079"/>
                <a:gd name="T20" fmla="*/ 0 w 3854450"/>
                <a:gd name="T21" fmla="*/ 844813 h 1275079"/>
                <a:gd name="T22" fmla="*/ 205540 w 3854450"/>
                <a:gd name="T23" fmla="*/ 844813 h 1275079"/>
                <a:gd name="T24" fmla="*/ 758281 w 3854450"/>
                <a:gd name="T25" fmla="*/ 844813 h 1275079"/>
                <a:gd name="T26" fmla="*/ 1168835 w 3854450"/>
                <a:gd name="T27" fmla="*/ 844813 h 1275079"/>
                <a:gd name="T28" fmla="*/ 1729729 w 3854450"/>
                <a:gd name="T29" fmla="*/ 844813 h 1275079"/>
                <a:gd name="T30" fmla="*/ 2140271 w 3854450"/>
                <a:gd name="T31" fmla="*/ 844813 h 1275079"/>
                <a:gd name="T32" fmla="*/ 2416774 w 3854450"/>
                <a:gd name="T33" fmla="*/ 844813 h 1275079"/>
                <a:gd name="T34" fmla="*/ 3103832 w 3854450"/>
                <a:gd name="T35" fmla="*/ 844813 h 1275079"/>
                <a:gd name="T36" fmla="*/ 3380336 w 3854450"/>
                <a:gd name="T37" fmla="*/ 844813 h 1275079"/>
                <a:gd name="T38" fmla="*/ 3854187 w 3854450"/>
                <a:gd name="T39" fmla="*/ 844813 h 1275079"/>
                <a:gd name="T40" fmla="*/ 0 w 3854450"/>
                <a:gd name="T41" fmla="*/ 422412 h 1275079"/>
                <a:gd name="T42" fmla="*/ 205540 w 3854450"/>
                <a:gd name="T43" fmla="*/ 422412 h 1275079"/>
                <a:gd name="T44" fmla="*/ 758281 w 3854450"/>
                <a:gd name="T45" fmla="*/ 422412 h 1275079"/>
                <a:gd name="T46" fmla="*/ 1168835 w 3854450"/>
                <a:gd name="T47" fmla="*/ 422412 h 1275079"/>
                <a:gd name="T48" fmla="*/ 1453226 w 3854450"/>
                <a:gd name="T49" fmla="*/ 422412 h 1275079"/>
                <a:gd name="T50" fmla="*/ 2140271 w 3854450"/>
                <a:gd name="T51" fmla="*/ 422412 h 1275079"/>
                <a:gd name="T52" fmla="*/ 2416774 w 3854450"/>
                <a:gd name="T53" fmla="*/ 422412 h 1275079"/>
                <a:gd name="T54" fmla="*/ 3103832 w 3854450"/>
                <a:gd name="T55" fmla="*/ 422412 h 1275079"/>
                <a:gd name="T56" fmla="*/ 3380336 w 3854450"/>
                <a:gd name="T57" fmla="*/ 422412 h 1275079"/>
                <a:gd name="T58" fmla="*/ 3854187 w 3854450"/>
                <a:gd name="T59" fmla="*/ 422412 h 1275079"/>
                <a:gd name="T60" fmla="*/ 0 w 3854450"/>
                <a:gd name="T61" fmla="*/ 0 h 1275079"/>
                <a:gd name="T62" fmla="*/ 205540 w 3854450"/>
                <a:gd name="T63" fmla="*/ 0 h 1275079"/>
                <a:gd name="T64" fmla="*/ 758281 w 3854450"/>
                <a:gd name="T65" fmla="*/ 0 h 1275079"/>
                <a:gd name="T66" fmla="*/ 1168835 w 3854450"/>
                <a:gd name="T67" fmla="*/ 0 h 1275079"/>
                <a:gd name="T68" fmla="*/ 1453226 w 3854450"/>
                <a:gd name="T69" fmla="*/ 0 h 1275079"/>
                <a:gd name="T70" fmla="*/ 2140271 w 3854450"/>
                <a:gd name="T71" fmla="*/ 0 h 1275079"/>
                <a:gd name="T72" fmla="*/ 2416774 w 3854450"/>
                <a:gd name="T73" fmla="*/ 0 h 1275079"/>
                <a:gd name="T74" fmla="*/ 3854187 w 3854450"/>
                <a:gd name="T75" fmla="*/ 0 h 12750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54450" h="1275079">
                  <a:moveTo>
                    <a:pt x="0" y="1274586"/>
                  </a:moveTo>
                  <a:lnTo>
                    <a:pt x="205540" y="1274586"/>
                  </a:lnTo>
                </a:path>
                <a:path w="3854450" h="1275079">
                  <a:moveTo>
                    <a:pt x="758281" y="1274586"/>
                  </a:moveTo>
                  <a:lnTo>
                    <a:pt x="1168835" y="1274586"/>
                  </a:lnTo>
                </a:path>
                <a:path w="3854450" h="1275079">
                  <a:moveTo>
                    <a:pt x="1729729" y="1274586"/>
                  </a:moveTo>
                  <a:lnTo>
                    <a:pt x="2140271" y="1274586"/>
                  </a:lnTo>
                </a:path>
                <a:path w="3854450" h="1275079">
                  <a:moveTo>
                    <a:pt x="2693278" y="1274586"/>
                  </a:moveTo>
                  <a:lnTo>
                    <a:pt x="3103832" y="1274586"/>
                  </a:lnTo>
                </a:path>
                <a:path w="3854450" h="1275079">
                  <a:moveTo>
                    <a:pt x="3380336" y="1274586"/>
                  </a:moveTo>
                  <a:lnTo>
                    <a:pt x="3854187" y="1274586"/>
                  </a:lnTo>
                </a:path>
                <a:path w="3854450" h="1275079">
                  <a:moveTo>
                    <a:pt x="0" y="844811"/>
                  </a:moveTo>
                  <a:lnTo>
                    <a:pt x="205540" y="844811"/>
                  </a:lnTo>
                </a:path>
                <a:path w="3854450" h="1275079">
                  <a:moveTo>
                    <a:pt x="758281" y="844811"/>
                  </a:moveTo>
                  <a:lnTo>
                    <a:pt x="1168835" y="844811"/>
                  </a:lnTo>
                </a:path>
                <a:path w="3854450" h="1275079">
                  <a:moveTo>
                    <a:pt x="1729729" y="844811"/>
                  </a:moveTo>
                  <a:lnTo>
                    <a:pt x="2140271" y="844811"/>
                  </a:lnTo>
                </a:path>
                <a:path w="3854450" h="1275079">
                  <a:moveTo>
                    <a:pt x="2416774" y="844811"/>
                  </a:moveTo>
                  <a:lnTo>
                    <a:pt x="3103832" y="844811"/>
                  </a:lnTo>
                </a:path>
                <a:path w="3854450" h="1275079">
                  <a:moveTo>
                    <a:pt x="3380336" y="844811"/>
                  </a:moveTo>
                  <a:lnTo>
                    <a:pt x="3854187" y="844811"/>
                  </a:lnTo>
                </a:path>
                <a:path w="3854450" h="1275079">
                  <a:moveTo>
                    <a:pt x="0" y="422412"/>
                  </a:moveTo>
                  <a:lnTo>
                    <a:pt x="205540" y="422412"/>
                  </a:lnTo>
                </a:path>
                <a:path w="3854450" h="1275079">
                  <a:moveTo>
                    <a:pt x="758281" y="422412"/>
                  </a:moveTo>
                  <a:lnTo>
                    <a:pt x="1168835" y="422412"/>
                  </a:lnTo>
                </a:path>
                <a:path w="3854450" h="1275079">
                  <a:moveTo>
                    <a:pt x="1453226" y="422412"/>
                  </a:moveTo>
                  <a:lnTo>
                    <a:pt x="2140271" y="422412"/>
                  </a:lnTo>
                </a:path>
                <a:path w="3854450" h="1275079">
                  <a:moveTo>
                    <a:pt x="2416774" y="422412"/>
                  </a:moveTo>
                  <a:lnTo>
                    <a:pt x="3103832" y="422412"/>
                  </a:lnTo>
                </a:path>
                <a:path w="3854450" h="1275079">
                  <a:moveTo>
                    <a:pt x="3380336" y="422412"/>
                  </a:moveTo>
                  <a:lnTo>
                    <a:pt x="3854187" y="422412"/>
                  </a:lnTo>
                </a:path>
                <a:path w="3854450" h="1275079">
                  <a:moveTo>
                    <a:pt x="0" y="0"/>
                  </a:moveTo>
                  <a:lnTo>
                    <a:pt x="205540" y="0"/>
                  </a:lnTo>
                </a:path>
                <a:path w="3854450" h="1275079">
                  <a:moveTo>
                    <a:pt x="758281" y="0"/>
                  </a:moveTo>
                  <a:lnTo>
                    <a:pt x="1168835" y="0"/>
                  </a:lnTo>
                </a:path>
                <a:path w="3854450" h="1275079">
                  <a:moveTo>
                    <a:pt x="1453226" y="0"/>
                  </a:moveTo>
                  <a:lnTo>
                    <a:pt x="2140271" y="0"/>
                  </a:lnTo>
                </a:path>
                <a:path w="3854450" h="1275079">
                  <a:moveTo>
                    <a:pt x="2416774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object 9"/>
            <p:cNvSpPr>
              <a:spLocks/>
            </p:cNvSpPr>
            <p:nvPr/>
          </p:nvSpPr>
          <p:spPr bwMode="auto">
            <a:xfrm>
              <a:off x="2652188" y="1813299"/>
              <a:ext cx="3854450" cy="3810"/>
            </a:xfrm>
            <a:custGeom>
              <a:avLst/>
              <a:gdLst>
                <a:gd name="T0" fmla="*/ 0 w 3854450"/>
                <a:gd name="T1" fmla="*/ 3696 h 3810"/>
                <a:gd name="T2" fmla="*/ 3854187 w 3854450"/>
                <a:gd name="T3" fmla="*/ 3696 h 3810"/>
                <a:gd name="T4" fmla="*/ 0 w 3854450"/>
                <a:gd name="T5" fmla="*/ 0 h 3810"/>
                <a:gd name="T6" fmla="*/ 3854187 w 3854450"/>
                <a:gd name="T7" fmla="*/ 0 h 3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54450" h="3810">
                  <a:moveTo>
                    <a:pt x="0" y="3696"/>
                  </a:moveTo>
                  <a:lnTo>
                    <a:pt x="3854187" y="3696"/>
                  </a:lnTo>
                </a:path>
                <a:path w="3854450" h="381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37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object 10"/>
            <p:cNvSpPr>
              <a:spLocks/>
            </p:cNvSpPr>
            <p:nvPr/>
          </p:nvSpPr>
          <p:spPr bwMode="auto">
            <a:xfrm>
              <a:off x="2652188" y="1392749"/>
              <a:ext cx="3854450" cy="0"/>
            </a:xfrm>
            <a:custGeom>
              <a:avLst/>
              <a:gdLst>
                <a:gd name="T0" fmla="*/ 0 w 3854450"/>
                <a:gd name="T1" fmla="*/ 3854187 w 3854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5445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object 11"/>
            <p:cNvSpPr>
              <a:spLocks/>
            </p:cNvSpPr>
            <p:nvPr/>
          </p:nvSpPr>
          <p:spPr bwMode="auto">
            <a:xfrm>
              <a:off x="2648242" y="1389062"/>
              <a:ext cx="3870325" cy="2557145"/>
            </a:xfrm>
            <a:custGeom>
              <a:avLst/>
              <a:gdLst>
                <a:gd name="T0" fmla="*/ 7886 w 3870325"/>
                <a:gd name="T1" fmla="*/ 11087 h 2557145"/>
                <a:gd name="T2" fmla="*/ 0 w 3870325"/>
                <a:gd name="T3" fmla="*/ 11087 h 2557145"/>
                <a:gd name="T4" fmla="*/ 0 w 3870325"/>
                <a:gd name="T5" fmla="*/ 2552890 h 2557145"/>
                <a:gd name="T6" fmla="*/ 7886 w 3870325"/>
                <a:gd name="T7" fmla="*/ 2552890 h 2557145"/>
                <a:gd name="T8" fmla="*/ 7886 w 3870325"/>
                <a:gd name="T9" fmla="*/ 11087 h 2557145"/>
                <a:gd name="T10" fmla="*/ 3858133 w 3870325"/>
                <a:gd name="T11" fmla="*/ 0 h 2557145"/>
                <a:gd name="T12" fmla="*/ 3937 w 3870325"/>
                <a:gd name="T13" fmla="*/ 0 h 2557145"/>
                <a:gd name="T14" fmla="*/ 3937 w 3870325"/>
                <a:gd name="T15" fmla="*/ 7391 h 2557145"/>
                <a:gd name="T16" fmla="*/ 3858133 w 3870325"/>
                <a:gd name="T17" fmla="*/ 7391 h 2557145"/>
                <a:gd name="T18" fmla="*/ 3858133 w 3870325"/>
                <a:gd name="T19" fmla="*/ 0 h 2557145"/>
                <a:gd name="T20" fmla="*/ 3866007 w 3870325"/>
                <a:gd name="T21" fmla="*/ 2549194 h 2557145"/>
                <a:gd name="T22" fmla="*/ 11836 w 3870325"/>
                <a:gd name="T23" fmla="*/ 2549194 h 2557145"/>
                <a:gd name="T24" fmla="*/ 11836 w 3870325"/>
                <a:gd name="T25" fmla="*/ 2556586 h 2557145"/>
                <a:gd name="T26" fmla="*/ 3866007 w 3870325"/>
                <a:gd name="T27" fmla="*/ 2556586 h 2557145"/>
                <a:gd name="T28" fmla="*/ 3866007 w 3870325"/>
                <a:gd name="T29" fmla="*/ 2549194 h 2557145"/>
                <a:gd name="T30" fmla="*/ 3869944 w 3870325"/>
                <a:gd name="T31" fmla="*/ 3695 h 2557145"/>
                <a:gd name="T32" fmla="*/ 3862057 w 3870325"/>
                <a:gd name="T33" fmla="*/ 3695 h 2557145"/>
                <a:gd name="T34" fmla="*/ 3862057 w 3870325"/>
                <a:gd name="T35" fmla="*/ 2545486 h 2557145"/>
                <a:gd name="T36" fmla="*/ 3869944 w 3870325"/>
                <a:gd name="T37" fmla="*/ 2545486 h 2557145"/>
                <a:gd name="T38" fmla="*/ 3869944 w 3870325"/>
                <a:gd name="T39" fmla="*/ 3695 h 2557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70325" h="2557145">
                  <a:moveTo>
                    <a:pt x="7886" y="11087"/>
                  </a:moveTo>
                  <a:lnTo>
                    <a:pt x="0" y="11087"/>
                  </a:lnTo>
                  <a:lnTo>
                    <a:pt x="0" y="2552890"/>
                  </a:lnTo>
                  <a:lnTo>
                    <a:pt x="7886" y="2552890"/>
                  </a:lnTo>
                  <a:lnTo>
                    <a:pt x="7886" y="11087"/>
                  </a:lnTo>
                  <a:close/>
                </a:path>
                <a:path w="3870325" h="2557145">
                  <a:moveTo>
                    <a:pt x="3858133" y="0"/>
                  </a:moveTo>
                  <a:lnTo>
                    <a:pt x="3937" y="0"/>
                  </a:lnTo>
                  <a:lnTo>
                    <a:pt x="3937" y="7391"/>
                  </a:lnTo>
                  <a:lnTo>
                    <a:pt x="3858133" y="7391"/>
                  </a:lnTo>
                  <a:lnTo>
                    <a:pt x="3858133" y="0"/>
                  </a:lnTo>
                  <a:close/>
                </a:path>
                <a:path w="3870325" h="2557145">
                  <a:moveTo>
                    <a:pt x="3866007" y="2549194"/>
                  </a:moveTo>
                  <a:lnTo>
                    <a:pt x="11836" y="2549194"/>
                  </a:lnTo>
                  <a:lnTo>
                    <a:pt x="11836" y="2556586"/>
                  </a:lnTo>
                  <a:lnTo>
                    <a:pt x="3866007" y="2556586"/>
                  </a:lnTo>
                  <a:lnTo>
                    <a:pt x="3866007" y="2549194"/>
                  </a:lnTo>
                  <a:close/>
                </a:path>
                <a:path w="3870325" h="2557145">
                  <a:moveTo>
                    <a:pt x="3869944" y="3695"/>
                  </a:moveTo>
                  <a:lnTo>
                    <a:pt x="3862057" y="3695"/>
                  </a:lnTo>
                  <a:lnTo>
                    <a:pt x="3862057" y="2545486"/>
                  </a:lnTo>
                  <a:lnTo>
                    <a:pt x="3869944" y="2545486"/>
                  </a:lnTo>
                  <a:lnTo>
                    <a:pt x="3869944" y="369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object 12"/>
            <p:cNvSpPr>
              <a:spLocks/>
            </p:cNvSpPr>
            <p:nvPr/>
          </p:nvSpPr>
          <p:spPr bwMode="auto">
            <a:xfrm>
              <a:off x="2857728" y="1815134"/>
              <a:ext cx="276860" cy="2123440"/>
            </a:xfrm>
            <a:custGeom>
              <a:avLst/>
              <a:gdLst>
                <a:gd name="T0" fmla="*/ 276245 w 276860"/>
                <a:gd name="T1" fmla="*/ 0 h 2123440"/>
                <a:gd name="T2" fmla="*/ 0 w 276860"/>
                <a:gd name="T3" fmla="*/ 0 h 2123440"/>
                <a:gd name="T4" fmla="*/ 0 w 276860"/>
                <a:gd name="T5" fmla="*/ 2123110 h 2123440"/>
                <a:gd name="T6" fmla="*/ 276245 w 276860"/>
                <a:gd name="T7" fmla="*/ 2123110 h 2123440"/>
                <a:gd name="T8" fmla="*/ 276245 w 276860"/>
                <a:gd name="T9" fmla="*/ 0 h 2123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123440">
                  <a:moveTo>
                    <a:pt x="276245" y="0"/>
                  </a:moveTo>
                  <a:lnTo>
                    <a:pt x="0" y="0"/>
                  </a:lnTo>
                  <a:lnTo>
                    <a:pt x="0" y="2123110"/>
                  </a:lnTo>
                  <a:lnTo>
                    <a:pt x="276245" y="2123110"/>
                  </a:lnTo>
                  <a:lnTo>
                    <a:pt x="27624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9" name="object 13"/>
            <p:cNvSpPr>
              <a:spLocks/>
            </p:cNvSpPr>
            <p:nvPr/>
          </p:nvSpPr>
          <p:spPr bwMode="auto">
            <a:xfrm>
              <a:off x="2857734" y="1815136"/>
              <a:ext cx="276860" cy="2123440"/>
            </a:xfrm>
            <a:custGeom>
              <a:avLst/>
              <a:gdLst>
                <a:gd name="T0" fmla="*/ 276242 w 276860"/>
                <a:gd name="T1" fmla="*/ 2123107 h 2123440"/>
                <a:gd name="T2" fmla="*/ 276242 w 276860"/>
                <a:gd name="T3" fmla="*/ 0 h 2123440"/>
                <a:gd name="T4" fmla="*/ 0 w 276860"/>
                <a:gd name="T5" fmla="*/ 0 h 2123440"/>
                <a:gd name="T6" fmla="*/ 0 w 276860"/>
                <a:gd name="T7" fmla="*/ 2123107 h 2123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123440">
                  <a:moveTo>
                    <a:pt x="276242" y="2123107"/>
                  </a:moveTo>
                  <a:lnTo>
                    <a:pt x="276242" y="0"/>
                  </a:lnTo>
                  <a:lnTo>
                    <a:pt x="0" y="0"/>
                  </a:lnTo>
                  <a:lnTo>
                    <a:pt x="0" y="2123107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0" name="object 14"/>
            <p:cNvSpPr>
              <a:spLocks/>
            </p:cNvSpPr>
            <p:nvPr/>
          </p:nvSpPr>
          <p:spPr bwMode="auto">
            <a:xfrm>
              <a:off x="3821023" y="1948510"/>
              <a:ext cx="284480" cy="1990089"/>
            </a:xfrm>
            <a:custGeom>
              <a:avLst/>
              <a:gdLst>
                <a:gd name="T0" fmla="*/ 284393 w 284479"/>
                <a:gd name="T1" fmla="*/ 0 h 1990089"/>
                <a:gd name="T2" fmla="*/ 0 w 284479"/>
                <a:gd name="T3" fmla="*/ 0 h 1990089"/>
                <a:gd name="T4" fmla="*/ 0 w 284479"/>
                <a:gd name="T5" fmla="*/ 1989734 h 1990089"/>
                <a:gd name="T6" fmla="*/ 284393 w 284479"/>
                <a:gd name="T7" fmla="*/ 1989734 h 1990089"/>
                <a:gd name="T8" fmla="*/ 284393 w 284479"/>
                <a:gd name="T9" fmla="*/ 0 h 1990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479" h="1990089">
                  <a:moveTo>
                    <a:pt x="284391" y="0"/>
                  </a:moveTo>
                  <a:lnTo>
                    <a:pt x="0" y="0"/>
                  </a:lnTo>
                  <a:lnTo>
                    <a:pt x="0" y="1989734"/>
                  </a:lnTo>
                  <a:lnTo>
                    <a:pt x="284391" y="1989734"/>
                  </a:lnTo>
                  <a:lnTo>
                    <a:pt x="284391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1" name="object 15"/>
            <p:cNvSpPr>
              <a:spLocks/>
            </p:cNvSpPr>
            <p:nvPr/>
          </p:nvSpPr>
          <p:spPr bwMode="auto">
            <a:xfrm>
              <a:off x="3821022" y="1948508"/>
              <a:ext cx="284480" cy="1990089"/>
            </a:xfrm>
            <a:custGeom>
              <a:avLst/>
              <a:gdLst>
                <a:gd name="T0" fmla="*/ 284397 w 284479"/>
                <a:gd name="T1" fmla="*/ 1989735 h 1990089"/>
                <a:gd name="T2" fmla="*/ 284397 w 284479"/>
                <a:gd name="T3" fmla="*/ 0 h 1990089"/>
                <a:gd name="T4" fmla="*/ 0 w 284479"/>
                <a:gd name="T5" fmla="*/ 0 h 1990089"/>
                <a:gd name="T6" fmla="*/ 0 w 284479"/>
                <a:gd name="T7" fmla="*/ 1989735 h 19900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479" h="1990089">
                  <a:moveTo>
                    <a:pt x="284395" y="1989735"/>
                  </a:moveTo>
                  <a:lnTo>
                    <a:pt x="284395" y="0"/>
                  </a:lnTo>
                  <a:lnTo>
                    <a:pt x="0" y="0"/>
                  </a:lnTo>
                  <a:lnTo>
                    <a:pt x="0" y="1989735"/>
                  </a:lnTo>
                </a:path>
              </a:pathLst>
            </a:custGeom>
            <a:noFill/>
            <a:ln w="7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object 16"/>
            <p:cNvSpPr>
              <a:spLocks/>
            </p:cNvSpPr>
            <p:nvPr/>
          </p:nvSpPr>
          <p:spPr bwMode="auto">
            <a:xfrm>
              <a:off x="4792459" y="2200567"/>
              <a:ext cx="276860" cy="1737995"/>
            </a:xfrm>
            <a:custGeom>
              <a:avLst/>
              <a:gdLst>
                <a:gd name="T0" fmla="*/ 276503 w 276860"/>
                <a:gd name="T1" fmla="*/ 0 h 1737995"/>
                <a:gd name="T2" fmla="*/ 0 w 276860"/>
                <a:gd name="T3" fmla="*/ 0 h 1737995"/>
                <a:gd name="T4" fmla="*/ 0 w 276860"/>
                <a:gd name="T5" fmla="*/ 1737677 h 1737995"/>
                <a:gd name="T6" fmla="*/ 276503 w 276860"/>
                <a:gd name="T7" fmla="*/ 1737677 h 1737995"/>
                <a:gd name="T8" fmla="*/ 276503 w 276860"/>
                <a:gd name="T9" fmla="*/ 0 h 1737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737995">
                  <a:moveTo>
                    <a:pt x="276503" y="0"/>
                  </a:moveTo>
                  <a:lnTo>
                    <a:pt x="0" y="0"/>
                  </a:lnTo>
                  <a:lnTo>
                    <a:pt x="0" y="1737677"/>
                  </a:lnTo>
                  <a:lnTo>
                    <a:pt x="276503" y="173767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3" name="object 17"/>
            <p:cNvSpPr>
              <a:spLocks/>
            </p:cNvSpPr>
            <p:nvPr/>
          </p:nvSpPr>
          <p:spPr bwMode="auto">
            <a:xfrm>
              <a:off x="4792464" y="2200576"/>
              <a:ext cx="276860" cy="1737995"/>
            </a:xfrm>
            <a:custGeom>
              <a:avLst/>
              <a:gdLst>
                <a:gd name="T0" fmla="*/ 276504 w 276860"/>
                <a:gd name="T1" fmla="*/ 1737667 h 1737995"/>
                <a:gd name="T2" fmla="*/ 276504 w 276860"/>
                <a:gd name="T3" fmla="*/ 0 h 1737995"/>
                <a:gd name="T4" fmla="*/ 0 w 276860"/>
                <a:gd name="T5" fmla="*/ 0 h 1737995"/>
                <a:gd name="T6" fmla="*/ 0 w 276860"/>
                <a:gd name="T7" fmla="*/ 1737667 h 1737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737995">
                  <a:moveTo>
                    <a:pt x="276504" y="1737667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737667"/>
                  </a:lnTo>
                </a:path>
              </a:pathLst>
            </a:custGeom>
            <a:noFill/>
            <a:ln w="78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object 18"/>
            <p:cNvSpPr>
              <a:spLocks/>
            </p:cNvSpPr>
            <p:nvPr/>
          </p:nvSpPr>
          <p:spPr bwMode="auto">
            <a:xfrm>
              <a:off x="5756021" y="2585719"/>
              <a:ext cx="276860" cy="1352550"/>
            </a:xfrm>
            <a:custGeom>
              <a:avLst/>
              <a:gdLst>
                <a:gd name="T0" fmla="*/ 276503 w 276860"/>
                <a:gd name="T1" fmla="*/ 0 h 1352550"/>
                <a:gd name="T2" fmla="*/ 0 w 276860"/>
                <a:gd name="T3" fmla="*/ 0 h 1352550"/>
                <a:gd name="T4" fmla="*/ 0 w 276860"/>
                <a:gd name="T5" fmla="*/ 1352524 h 1352550"/>
                <a:gd name="T6" fmla="*/ 276503 w 276860"/>
                <a:gd name="T7" fmla="*/ 1352524 h 1352550"/>
                <a:gd name="T8" fmla="*/ 276503 w 276860"/>
                <a:gd name="T9" fmla="*/ 0 h 1352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352550">
                  <a:moveTo>
                    <a:pt x="276503" y="0"/>
                  </a:moveTo>
                  <a:lnTo>
                    <a:pt x="0" y="0"/>
                  </a:lnTo>
                  <a:lnTo>
                    <a:pt x="0" y="1352524"/>
                  </a:lnTo>
                  <a:lnTo>
                    <a:pt x="276503" y="1352524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object 19"/>
            <p:cNvSpPr>
              <a:spLocks/>
            </p:cNvSpPr>
            <p:nvPr/>
          </p:nvSpPr>
          <p:spPr bwMode="auto">
            <a:xfrm>
              <a:off x="5756027" y="2585709"/>
              <a:ext cx="276860" cy="1352550"/>
            </a:xfrm>
            <a:custGeom>
              <a:avLst/>
              <a:gdLst>
                <a:gd name="T0" fmla="*/ 276504 w 276860"/>
                <a:gd name="T1" fmla="*/ 1352534 h 1352550"/>
                <a:gd name="T2" fmla="*/ 276504 w 276860"/>
                <a:gd name="T3" fmla="*/ 0 h 1352550"/>
                <a:gd name="T4" fmla="*/ 0 w 276860"/>
                <a:gd name="T5" fmla="*/ 0 h 1352550"/>
                <a:gd name="T6" fmla="*/ 0 w 276860"/>
                <a:gd name="T7" fmla="*/ 1352534 h 13525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352550">
                  <a:moveTo>
                    <a:pt x="276504" y="1352534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352534"/>
                  </a:lnTo>
                </a:path>
              </a:pathLst>
            </a:custGeom>
            <a:noFill/>
            <a:ln w="78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object 20"/>
            <p:cNvSpPr>
              <a:spLocks/>
            </p:cNvSpPr>
            <p:nvPr/>
          </p:nvSpPr>
          <p:spPr bwMode="auto">
            <a:xfrm>
              <a:off x="3133966" y="1859495"/>
              <a:ext cx="276860" cy="2078989"/>
            </a:xfrm>
            <a:custGeom>
              <a:avLst/>
              <a:gdLst>
                <a:gd name="T0" fmla="*/ 276503 w 276860"/>
                <a:gd name="T1" fmla="*/ 0 h 2078989"/>
                <a:gd name="T2" fmla="*/ 0 w 276860"/>
                <a:gd name="T3" fmla="*/ 0 h 2078989"/>
                <a:gd name="T4" fmla="*/ 0 w 276860"/>
                <a:gd name="T5" fmla="*/ 2078748 h 2078989"/>
                <a:gd name="T6" fmla="*/ 276503 w 276860"/>
                <a:gd name="T7" fmla="*/ 2078748 h 2078989"/>
                <a:gd name="T8" fmla="*/ 276503 w 276860"/>
                <a:gd name="T9" fmla="*/ 0 h 2078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078989">
                  <a:moveTo>
                    <a:pt x="276503" y="0"/>
                  </a:moveTo>
                  <a:lnTo>
                    <a:pt x="0" y="0"/>
                  </a:lnTo>
                  <a:lnTo>
                    <a:pt x="0" y="2078748"/>
                  </a:lnTo>
                  <a:lnTo>
                    <a:pt x="276503" y="207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object 21"/>
            <p:cNvSpPr>
              <a:spLocks/>
            </p:cNvSpPr>
            <p:nvPr/>
          </p:nvSpPr>
          <p:spPr bwMode="auto">
            <a:xfrm>
              <a:off x="3133976" y="1859495"/>
              <a:ext cx="276860" cy="2078989"/>
            </a:xfrm>
            <a:custGeom>
              <a:avLst/>
              <a:gdLst>
                <a:gd name="T0" fmla="*/ 276504 w 276860"/>
                <a:gd name="T1" fmla="*/ 2078748 h 2078989"/>
                <a:gd name="T2" fmla="*/ 276504 w 276860"/>
                <a:gd name="T3" fmla="*/ 0 h 2078989"/>
                <a:gd name="T4" fmla="*/ 0 w 276860"/>
                <a:gd name="T5" fmla="*/ 0 h 2078989"/>
                <a:gd name="T6" fmla="*/ 0 w 276860"/>
                <a:gd name="T7" fmla="*/ 2078748 h 20789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078989">
                  <a:moveTo>
                    <a:pt x="276504" y="2078748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2078748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object 22"/>
            <p:cNvSpPr>
              <a:spLocks/>
            </p:cNvSpPr>
            <p:nvPr/>
          </p:nvSpPr>
          <p:spPr bwMode="auto">
            <a:xfrm>
              <a:off x="4105414" y="2919496"/>
              <a:ext cx="276860" cy="1019175"/>
            </a:xfrm>
            <a:custGeom>
              <a:avLst/>
              <a:gdLst>
                <a:gd name="T0" fmla="*/ 276503 w 276860"/>
                <a:gd name="T1" fmla="*/ 0 h 1019175"/>
                <a:gd name="T2" fmla="*/ 0 w 276860"/>
                <a:gd name="T3" fmla="*/ 0 h 1019175"/>
                <a:gd name="T4" fmla="*/ 0 w 276860"/>
                <a:gd name="T5" fmla="*/ 1018748 h 1019175"/>
                <a:gd name="T6" fmla="*/ 276503 w 276860"/>
                <a:gd name="T7" fmla="*/ 1018748 h 1019175"/>
                <a:gd name="T8" fmla="*/ 276503 w 276860"/>
                <a:gd name="T9" fmla="*/ 0 h 1019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019175">
                  <a:moveTo>
                    <a:pt x="276503" y="0"/>
                  </a:moveTo>
                  <a:lnTo>
                    <a:pt x="0" y="0"/>
                  </a:lnTo>
                  <a:lnTo>
                    <a:pt x="0" y="1018748"/>
                  </a:lnTo>
                  <a:lnTo>
                    <a:pt x="276503" y="101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object 23"/>
            <p:cNvSpPr>
              <a:spLocks/>
            </p:cNvSpPr>
            <p:nvPr/>
          </p:nvSpPr>
          <p:spPr bwMode="auto">
            <a:xfrm>
              <a:off x="4105418" y="2919502"/>
              <a:ext cx="276860" cy="1019175"/>
            </a:xfrm>
            <a:custGeom>
              <a:avLst/>
              <a:gdLst>
                <a:gd name="T0" fmla="*/ 276504 w 276860"/>
                <a:gd name="T1" fmla="*/ 1018742 h 1019175"/>
                <a:gd name="T2" fmla="*/ 276504 w 276860"/>
                <a:gd name="T3" fmla="*/ 0 h 1019175"/>
                <a:gd name="T4" fmla="*/ 0 w 276860"/>
                <a:gd name="T5" fmla="*/ 0 h 1019175"/>
                <a:gd name="T6" fmla="*/ 0 w 276860"/>
                <a:gd name="T7" fmla="*/ 1018742 h 1019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019175">
                  <a:moveTo>
                    <a:pt x="276504" y="1018742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018742"/>
                  </a:lnTo>
                </a:path>
              </a:pathLst>
            </a:custGeom>
            <a:noFill/>
            <a:ln w="78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object 24"/>
            <p:cNvSpPr>
              <a:spLocks/>
            </p:cNvSpPr>
            <p:nvPr/>
          </p:nvSpPr>
          <p:spPr bwMode="auto">
            <a:xfrm>
              <a:off x="5068963" y="3304637"/>
              <a:ext cx="276860" cy="633730"/>
            </a:xfrm>
            <a:custGeom>
              <a:avLst/>
              <a:gdLst>
                <a:gd name="T0" fmla="*/ 276503 w 276860"/>
                <a:gd name="T1" fmla="*/ 0 h 633729"/>
                <a:gd name="T2" fmla="*/ 0 w 276860"/>
                <a:gd name="T3" fmla="*/ 0 h 633729"/>
                <a:gd name="T4" fmla="*/ 0 w 276860"/>
                <a:gd name="T5" fmla="*/ 633609 h 633729"/>
                <a:gd name="T6" fmla="*/ 276503 w 276860"/>
                <a:gd name="T7" fmla="*/ 633609 h 633729"/>
                <a:gd name="T8" fmla="*/ 276503 w 276860"/>
                <a:gd name="T9" fmla="*/ 0 h 633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633729">
                  <a:moveTo>
                    <a:pt x="276503" y="0"/>
                  </a:moveTo>
                  <a:lnTo>
                    <a:pt x="0" y="0"/>
                  </a:lnTo>
                  <a:lnTo>
                    <a:pt x="0" y="633607"/>
                  </a:lnTo>
                  <a:lnTo>
                    <a:pt x="276503" y="63360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object 25"/>
            <p:cNvSpPr>
              <a:spLocks/>
            </p:cNvSpPr>
            <p:nvPr/>
          </p:nvSpPr>
          <p:spPr bwMode="auto">
            <a:xfrm>
              <a:off x="5068968" y="3304634"/>
              <a:ext cx="276860" cy="633730"/>
            </a:xfrm>
            <a:custGeom>
              <a:avLst/>
              <a:gdLst>
                <a:gd name="T0" fmla="*/ 276504 w 276860"/>
                <a:gd name="T1" fmla="*/ 633611 h 633729"/>
                <a:gd name="T2" fmla="*/ 276504 w 276860"/>
                <a:gd name="T3" fmla="*/ 0 h 633729"/>
                <a:gd name="T4" fmla="*/ 0 w 276860"/>
                <a:gd name="T5" fmla="*/ 0 h 633729"/>
                <a:gd name="T6" fmla="*/ 0 w 276860"/>
                <a:gd name="T7" fmla="*/ 633611 h 633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633729">
                  <a:moveTo>
                    <a:pt x="276504" y="633609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633609"/>
                  </a:lnTo>
                </a:path>
              </a:pathLst>
            </a:custGeom>
            <a:noFill/>
            <a:ln w="78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object 26"/>
            <p:cNvSpPr>
              <a:spLocks/>
            </p:cNvSpPr>
            <p:nvPr/>
          </p:nvSpPr>
          <p:spPr bwMode="auto">
            <a:xfrm>
              <a:off x="6032525" y="3816006"/>
              <a:ext cx="276860" cy="122555"/>
            </a:xfrm>
            <a:custGeom>
              <a:avLst/>
              <a:gdLst>
                <a:gd name="T0" fmla="*/ 276503 w 276860"/>
                <a:gd name="T1" fmla="*/ 0 h 122554"/>
                <a:gd name="T2" fmla="*/ 0 w 276860"/>
                <a:gd name="T3" fmla="*/ 0 h 122554"/>
                <a:gd name="T4" fmla="*/ 0 w 276860"/>
                <a:gd name="T5" fmla="*/ 122239 h 122554"/>
                <a:gd name="T6" fmla="*/ 276503 w 276860"/>
                <a:gd name="T7" fmla="*/ 122239 h 122554"/>
                <a:gd name="T8" fmla="*/ 276503 w 276860"/>
                <a:gd name="T9" fmla="*/ 0 h 122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22554">
                  <a:moveTo>
                    <a:pt x="276503" y="0"/>
                  </a:moveTo>
                  <a:lnTo>
                    <a:pt x="0" y="0"/>
                  </a:lnTo>
                  <a:lnTo>
                    <a:pt x="0" y="122237"/>
                  </a:lnTo>
                  <a:lnTo>
                    <a:pt x="276503" y="12223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object 27"/>
            <p:cNvSpPr>
              <a:spLocks/>
            </p:cNvSpPr>
            <p:nvPr/>
          </p:nvSpPr>
          <p:spPr bwMode="auto">
            <a:xfrm>
              <a:off x="6032531" y="3816010"/>
              <a:ext cx="276860" cy="122555"/>
            </a:xfrm>
            <a:custGeom>
              <a:avLst/>
              <a:gdLst>
                <a:gd name="T0" fmla="*/ 276504 w 276860"/>
                <a:gd name="T1" fmla="*/ 122235 h 122554"/>
                <a:gd name="T2" fmla="*/ 276504 w 276860"/>
                <a:gd name="T3" fmla="*/ 0 h 122554"/>
                <a:gd name="T4" fmla="*/ 0 w 276860"/>
                <a:gd name="T5" fmla="*/ 0 h 122554"/>
                <a:gd name="T6" fmla="*/ 0 w 276860"/>
                <a:gd name="T7" fmla="*/ 122235 h 1225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22554">
                  <a:moveTo>
                    <a:pt x="276504" y="122233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22233"/>
                  </a:lnTo>
                </a:path>
              </a:pathLst>
            </a:custGeom>
            <a:noFill/>
            <a:ln w="74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object 28"/>
            <p:cNvSpPr>
              <a:spLocks/>
            </p:cNvSpPr>
            <p:nvPr/>
          </p:nvSpPr>
          <p:spPr bwMode="auto">
            <a:xfrm>
              <a:off x="2620661" y="1392749"/>
              <a:ext cx="3893820" cy="2579370"/>
            </a:xfrm>
            <a:custGeom>
              <a:avLst/>
              <a:gdLst>
                <a:gd name="T0" fmla="*/ 31526 w 3893820"/>
                <a:gd name="T1" fmla="*/ 0 h 2579370"/>
                <a:gd name="T2" fmla="*/ 31526 w 3893820"/>
                <a:gd name="T3" fmla="*/ 2541798 h 2579370"/>
                <a:gd name="T4" fmla="*/ 0 w 3893820"/>
                <a:gd name="T5" fmla="*/ 2549197 h 2579370"/>
                <a:gd name="T6" fmla="*/ 23648 w 3893820"/>
                <a:gd name="T7" fmla="*/ 2549197 h 2579370"/>
                <a:gd name="T8" fmla="*/ 0 w 3893820"/>
                <a:gd name="T9" fmla="*/ 2126785 h 2579370"/>
                <a:gd name="T10" fmla="*/ 23648 w 3893820"/>
                <a:gd name="T11" fmla="*/ 2126785 h 2579370"/>
                <a:gd name="T12" fmla="*/ 0 w 3893820"/>
                <a:gd name="T13" fmla="*/ 1697010 h 2579370"/>
                <a:gd name="T14" fmla="*/ 23648 w 3893820"/>
                <a:gd name="T15" fmla="*/ 1697010 h 2579370"/>
                <a:gd name="T16" fmla="*/ 0 w 3893820"/>
                <a:gd name="T17" fmla="*/ 1274611 h 2579370"/>
                <a:gd name="T18" fmla="*/ 23648 w 3893820"/>
                <a:gd name="T19" fmla="*/ 1274611 h 2579370"/>
                <a:gd name="T20" fmla="*/ 0 w 3893820"/>
                <a:gd name="T21" fmla="*/ 852198 h 2579370"/>
                <a:gd name="T22" fmla="*/ 23648 w 3893820"/>
                <a:gd name="T23" fmla="*/ 852198 h 2579370"/>
                <a:gd name="T24" fmla="*/ 0 w 3893820"/>
                <a:gd name="T25" fmla="*/ 422412 h 2579370"/>
                <a:gd name="T26" fmla="*/ 23648 w 3893820"/>
                <a:gd name="T27" fmla="*/ 422412 h 2579370"/>
                <a:gd name="T28" fmla="*/ 0 w 3893820"/>
                <a:gd name="T29" fmla="*/ 0 h 2579370"/>
                <a:gd name="T30" fmla="*/ 23648 w 3893820"/>
                <a:gd name="T31" fmla="*/ 0 h 2579370"/>
                <a:gd name="T32" fmla="*/ 31526 w 3893820"/>
                <a:gd name="T33" fmla="*/ 2549197 h 2579370"/>
                <a:gd name="T34" fmla="*/ 3885714 w 3893820"/>
                <a:gd name="T35" fmla="*/ 2549197 h 2579370"/>
                <a:gd name="T36" fmla="*/ 31526 w 3893820"/>
                <a:gd name="T37" fmla="*/ 2579015 h 2579370"/>
                <a:gd name="T38" fmla="*/ 31526 w 3893820"/>
                <a:gd name="T39" fmla="*/ 2556830 h 2579370"/>
                <a:gd name="T40" fmla="*/ 995142 w 3893820"/>
                <a:gd name="T41" fmla="*/ 2579015 h 2579370"/>
                <a:gd name="T42" fmla="*/ 995142 w 3893820"/>
                <a:gd name="T43" fmla="*/ 2556830 h 2579370"/>
                <a:gd name="T44" fmla="*/ 1966584 w 3893820"/>
                <a:gd name="T45" fmla="*/ 2579015 h 2579370"/>
                <a:gd name="T46" fmla="*/ 1966584 w 3893820"/>
                <a:gd name="T47" fmla="*/ 2556830 h 2579370"/>
                <a:gd name="T48" fmla="*/ 2930147 w 3893820"/>
                <a:gd name="T49" fmla="*/ 2579015 h 2579370"/>
                <a:gd name="T50" fmla="*/ 2930147 w 3893820"/>
                <a:gd name="T51" fmla="*/ 2556830 h 2579370"/>
                <a:gd name="T52" fmla="*/ 3893592 w 3893820"/>
                <a:gd name="T53" fmla="*/ 2579015 h 2579370"/>
                <a:gd name="T54" fmla="*/ 3893592 w 3893820"/>
                <a:gd name="T55" fmla="*/ 2556830 h 25793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893820" h="2579370">
                  <a:moveTo>
                    <a:pt x="31526" y="0"/>
                  </a:moveTo>
                  <a:lnTo>
                    <a:pt x="31526" y="2541798"/>
                  </a:lnTo>
                </a:path>
                <a:path w="3893820" h="2579370">
                  <a:moveTo>
                    <a:pt x="0" y="2549197"/>
                  </a:moveTo>
                  <a:lnTo>
                    <a:pt x="23648" y="2549197"/>
                  </a:lnTo>
                </a:path>
                <a:path w="3893820" h="2579370">
                  <a:moveTo>
                    <a:pt x="0" y="2126785"/>
                  </a:moveTo>
                  <a:lnTo>
                    <a:pt x="23648" y="2126785"/>
                  </a:lnTo>
                </a:path>
                <a:path w="3893820" h="2579370">
                  <a:moveTo>
                    <a:pt x="0" y="1697010"/>
                  </a:moveTo>
                  <a:lnTo>
                    <a:pt x="23648" y="1697010"/>
                  </a:lnTo>
                </a:path>
                <a:path w="3893820" h="2579370">
                  <a:moveTo>
                    <a:pt x="0" y="1274611"/>
                  </a:moveTo>
                  <a:lnTo>
                    <a:pt x="23648" y="1274611"/>
                  </a:lnTo>
                </a:path>
                <a:path w="3893820" h="2579370">
                  <a:moveTo>
                    <a:pt x="0" y="852198"/>
                  </a:moveTo>
                  <a:lnTo>
                    <a:pt x="23648" y="852198"/>
                  </a:lnTo>
                </a:path>
                <a:path w="3893820" h="2579370">
                  <a:moveTo>
                    <a:pt x="0" y="422412"/>
                  </a:moveTo>
                  <a:lnTo>
                    <a:pt x="23648" y="422412"/>
                  </a:lnTo>
                </a:path>
                <a:path w="3893820" h="2579370">
                  <a:moveTo>
                    <a:pt x="0" y="0"/>
                  </a:moveTo>
                  <a:lnTo>
                    <a:pt x="23648" y="0"/>
                  </a:lnTo>
                </a:path>
                <a:path w="3893820" h="2579370">
                  <a:moveTo>
                    <a:pt x="31526" y="2549197"/>
                  </a:moveTo>
                  <a:lnTo>
                    <a:pt x="3885714" y="2549197"/>
                  </a:lnTo>
                </a:path>
                <a:path w="3893820" h="2579370">
                  <a:moveTo>
                    <a:pt x="31526" y="2579015"/>
                  </a:moveTo>
                  <a:lnTo>
                    <a:pt x="31526" y="2556830"/>
                  </a:lnTo>
                </a:path>
                <a:path w="3893820" h="2579370">
                  <a:moveTo>
                    <a:pt x="995142" y="2579015"/>
                  </a:moveTo>
                  <a:lnTo>
                    <a:pt x="995142" y="2556830"/>
                  </a:lnTo>
                </a:path>
                <a:path w="3893820" h="2579370">
                  <a:moveTo>
                    <a:pt x="1966584" y="2579015"/>
                  </a:moveTo>
                  <a:lnTo>
                    <a:pt x="1966584" y="2556830"/>
                  </a:lnTo>
                </a:path>
                <a:path w="3893820" h="2579370">
                  <a:moveTo>
                    <a:pt x="2930147" y="2579015"/>
                  </a:moveTo>
                  <a:lnTo>
                    <a:pt x="2930147" y="2556830"/>
                  </a:lnTo>
                </a:path>
                <a:path w="3893820" h="2579370">
                  <a:moveTo>
                    <a:pt x="3893592" y="2579015"/>
                  </a:moveTo>
                  <a:lnTo>
                    <a:pt x="3893592" y="2556830"/>
                  </a:lnTo>
                </a:path>
              </a:pathLst>
            </a:custGeom>
            <a:noFill/>
            <a:ln w="76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14600" y="3867150"/>
            <a:ext cx="698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9038" y="3443288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9038" y="3014663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40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9038" y="2592388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60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9038" y="2168525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80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3475" y="1739900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100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03475" y="1317625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90825" y="4006850"/>
            <a:ext cx="6921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ans"/>
                <a:cs typeface="DejaVu Sans"/>
              </a:rPr>
              <a:t>Normální</a:t>
            </a:r>
            <a:r>
              <a:rPr sz="750" spc="-80" dirty="0">
                <a:latin typeface="DejaVu Sans"/>
                <a:cs typeface="DejaVu Sans"/>
              </a:rPr>
              <a:t> </a:t>
            </a:r>
            <a:r>
              <a:rPr sz="750" spc="-10" dirty="0">
                <a:latin typeface="DejaVu Sans"/>
                <a:cs typeface="DejaVu Sans"/>
              </a:rPr>
              <a:t>sluch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9225" y="4006850"/>
            <a:ext cx="290513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20" dirty="0">
                <a:latin typeface="DejaVu Sans"/>
                <a:cs typeface="DejaVu Sans"/>
              </a:rPr>
              <a:t>Lehká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9950" name="object 38"/>
          <p:cNvSpPr txBox="1">
            <a:spLocks noChangeArrowheads="1"/>
          </p:cNvSpPr>
          <p:nvPr/>
        </p:nvSpPr>
        <p:spPr bwMode="auto">
          <a:xfrm>
            <a:off x="4749800" y="4006850"/>
            <a:ext cx="6524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Středně těžká</a:t>
            </a:r>
          </a:p>
        </p:txBody>
      </p:sp>
      <p:sp>
        <p:nvSpPr>
          <p:cNvPr id="39951" name="object 39"/>
          <p:cNvSpPr txBox="1">
            <a:spLocks noChangeArrowheads="1"/>
          </p:cNvSpPr>
          <p:nvPr/>
        </p:nvSpPr>
        <p:spPr bwMode="auto">
          <a:xfrm>
            <a:off x="5894388" y="4006850"/>
            <a:ext cx="29051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Těžká</a:t>
            </a:r>
          </a:p>
        </p:txBody>
      </p:sp>
      <p:grpSp>
        <p:nvGrpSpPr>
          <p:cNvPr id="39952" name="object 40"/>
          <p:cNvGrpSpPr>
            <a:grpSpLocks/>
          </p:cNvGrpSpPr>
          <p:nvPr/>
        </p:nvGrpSpPr>
        <p:grpSpPr bwMode="auto">
          <a:xfrm>
            <a:off x="6592888" y="2505075"/>
            <a:ext cx="498475" cy="319088"/>
            <a:chOff x="6593292" y="2504293"/>
            <a:chExt cx="497840" cy="319405"/>
          </a:xfrm>
        </p:grpSpPr>
        <p:sp>
          <p:nvSpPr>
            <p:cNvPr id="39956" name="object 41"/>
            <p:cNvSpPr>
              <a:spLocks/>
            </p:cNvSpPr>
            <p:nvPr/>
          </p:nvSpPr>
          <p:spPr bwMode="auto">
            <a:xfrm>
              <a:off x="6597102" y="2508103"/>
              <a:ext cx="490220" cy="311785"/>
            </a:xfrm>
            <a:custGeom>
              <a:avLst/>
              <a:gdLst>
                <a:gd name="T0" fmla="*/ 0 w 490220"/>
                <a:gd name="T1" fmla="*/ 311262 h 311785"/>
                <a:gd name="T2" fmla="*/ 489666 w 490220"/>
                <a:gd name="T3" fmla="*/ 311262 h 311785"/>
                <a:gd name="T4" fmla="*/ 489666 w 490220"/>
                <a:gd name="T5" fmla="*/ 0 h 311785"/>
                <a:gd name="T6" fmla="*/ 0 w 490220"/>
                <a:gd name="T7" fmla="*/ 0 h 311785"/>
                <a:gd name="T8" fmla="*/ 0 w 490220"/>
                <a:gd name="T9" fmla="*/ 311262 h 311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220" h="311785">
                  <a:moveTo>
                    <a:pt x="0" y="311262"/>
                  </a:moveTo>
                  <a:lnTo>
                    <a:pt x="489666" y="311262"/>
                  </a:lnTo>
                  <a:lnTo>
                    <a:pt x="489666" y="0"/>
                  </a:lnTo>
                  <a:lnTo>
                    <a:pt x="0" y="0"/>
                  </a:lnTo>
                  <a:lnTo>
                    <a:pt x="0" y="311262"/>
                  </a:lnTo>
                  <a:close/>
                </a:path>
              </a:pathLst>
            </a:custGeom>
            <a:noFill/>
            <a:ln w="75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7" name="object 42"/>
            <p:cNvSpPr>
              <a:spLocks/>
            </p:cNvSpPr>
            <p:nvPr/>
          </p:nvSpPr>
          <p:spPr bwMode="auto">
            <a:xfrm>
              <a:off x="6636829" y="256724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2000 h 52069"/>
                <a:gd name="T6" fmla="*/ 55193 w 55245"/>
                <a:gd name="T7" fmla="*/ 52000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2000"/>
                  </a:lnTo>
                  <a:lnTo>
                    <a:pt x="55195" y="52000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object 43"/>
            <p:cNvSpPr>
              <a:spLocks/>
            </p:cNvSpPr>
            <p:nvPr/>
          </p:nvSpPr>
          <p:spPr bwMode="auto">
            <a:xfrm>
              <a:off x="6636848" y="2567248"/>
              <a:ext cx="55244" cy="52069"/>
            </a:xfrm>
            <a:custGeom>
              <a:avLst/>
              <a:gdLst>
                <a:gd name="T0" fmla="*/ 0 w 55245"/>
                <a:gd name="T1" fmla="*/ 52004 h 52069"/>
                <a:gd name="T2" fmla="*/ 55186 w 55245"/>
                <a:gd name="T3" fmla="*/ 52004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2004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2004"/>
                  </a:moveTo>
                  <a:lnTo>
                    <a:pt x="55188" y="52004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2004"/>
                  </a:lnTo>
                  <a:close/>
                </a:path>
              </a:pathLst>
            </a:custGeom>
            <a:noFill/>
            <a:ln w="76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9" name="object 44"/>
            <p:cNvSpPr>
              <a:spLocks/>
            </p:cNvSpPr>
            <p:nvPr/>
          </p:nvSpPr>
          <p:spPr bwMode="auto">
            <a:xfrm>
              <a:off x="6636829" y="272305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1752 h 52069"/>
                <a:gd name="T6" fmla="*/ 55193 w 55245"/>
                <a:gd name="T7" fmla="*/ 51752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1752"/>
                  </a:lnTo>
                  <a:lnTo>
                    <a:pt x="55195" y="51752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object 45"/>
            <p:cNvSpPr>
              <a:spLocks/>
            </p:cNvSpPr>
            <p:nvPr/>
          </p:nvSpPr>
          <p:spPr bwMode="auto">
            <a:xfrm>
              <a:off x="6636848" y="2723051"/>
              <a:ext cx="55244" cy="52069"/>
            </a:xfrm>
            <a:custGeom>
              <a:avLst/>
              <a:gdLst>
                <a:gd name="T0" fmla="*/ 0 w 55245"/>
                <a:gd name="T1" fmla="*/ 51758 h 52069"/>
                <a:gd name="T2" fmla="*/ 55186 w 55245"/>
                <a:gd name="T3" fmla="*/ 51758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1758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1758"/>
                  </a:moveTo>
                  <a:lnTo>
                    <a:pt x="55188" y="51758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1758"/>
                  </a:lnTo>
                  <a:close/>
                </a:path>
              </a:pathLst>
            </a:custGeom>
            <a:noFill/>
            <a:ln w="76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54813" y="2478088"/>
            <a:ext cx="319087" cy="336550"/>
          </a:xfrm>
          <a:prstGeom prst="rect">
            <a:avLst/>
          </a:prstGeom>
        </p:spPr>
        <p:txBody>
          <a:bodyPr lIns="0" tIns="53340" rIns="0" bIns="0">
            <a:spAutoFit/>
          </a:bodyPr>
          <a:lstStyle/>
          <a:p>
            <a:pPr marL="93980">
              <a:spcBef>
                <a:spcPts val="420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r>
              <a:rPr sz="750" spc="-5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>
              <a:spcBef>
                <a:spcPts val="325"/>
              </a:spcBef>
              <a:defRPr/>
            </a:pPr>
            <a:r>
              <a:rPr sz="750" spc="-160" dirty="0">
                <a:latin typeface="DejaVu Serif"/>
                <a:cs typeface="DejaVu Serif"/>
              </a:rPr>
              <a:t>+    </a:t>
            </a:r>
            <a:r>
              <a:rPr sz="750" spc="-30" dirty="0">
                <a:latin typeface="DejaVu Serif"/>
                <a:cs typeface="DejaVu Serif"/>
              </a:rPr>
              <a:t>5</a:t>
            </a:r>
            <a:r>
              <a:rPr sz="750" spc="-4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9954" name="object 47"/>
          <p:cNvSpPr>
            <a:spLocks/>
          </p:cNvSpPr>
          <p:nvPr/>
        </p:nvSpPr>
        <p:spPr bwMode="auto">
          <a:xfrm>
            <a:off x="2308830" y="1223963"/>
            <a:ext cx="4810125" cy="3008312"/>
          </a:xfrm>
          <a:custGeom>
            <a:avLst/>
            <a:gdLst>
              <a:gd name="T0" fmla="*/ 0 w 4810125"/>
              <a:gd name="T1" fmla="*/ 3006970 h 3009265"/>
              <a:gd name="T2" fmla="*/ 4809898 w 4810125"/>
              <a:gd name="T3" fmla="*/ 3006970 h 3009265"/>
              <a:gd name="T4" fmla="*/ 4809898 w 4810125"/>
              <a:gd name="T5" fmla="*/ 0 h 3009265"/>
              <a:gd name="T6" fmla="*/ 0 w 4810125"/>
              <a:gd name="T7" fmla="*/ 0 h 3009265"/>
              <a:gd name="T8" fmla="*/ 0 w 4810125"/>
              <a:gd name="T9" fmla="*/ 3006970 h 3009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10125" h="3009265">
                <a:moveTo>
                  <a:pt x="0" y="3008876"/>
                </a:moveTo>
                <a:lnTo>
                  <a:pt x="4809898" y="3008876"/>
                </a:lnTo>
                <a:lnTo>
                  <a:pt x="4809898" y="0"/>
                </a:lnTo>
                <a:lnTo>
                  <a:pt x="0" y="0"/>
                </a:lnTo>
                <a:lnTo>
                  <a:pt x="0" y="3008876"/>
                </a:lnTo>
                <a:close/>
              </a:path>
            </a:pathLst>
          </a:custGeom>
          <a:noFill/>
          <a:ln w="75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Slide Number Placeholder 4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E9559-23CD-4604-8FF3-B4349F49021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title"/>
          </p:nvPr>
        </p:nvSpPr>
        <p:spPr>
          <a:xfrm>
            <a:off x="1095375" y="228600"/>
            <a:ext cx="6953250" cy="514350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Zhoršování sluchu v závislosti na věku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228600" y="1092200"/>
            <a:ext cx="8264525" cy="538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7A0E5B-B49A-4DD6-99B7-8E5A01079CF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3352800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 err="1" smtClean="0"/>
              <a:t>Audiolog</a:t>
            </a:r>
            <a:r>
              <a:rPr lang="en-GB" dirty="0" smtClean="0"/>
              <a:t>y</a:t>
            </a:r>
            <a:endParaRPr dirty="0"/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533400" y="1371600"/>
            <a:ext cx="7772400" cy="48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97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588"/>
              </a:lnSpc>
              <a:spcBef>
                <a:spcPts val="425"/>
              </a:spcBef>
            </a:pP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Audiology is: a biomedical field describing hearing, normal (and pathological) hearing physiology, hearing disorders, diagnostics, and rehabilitation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Audiology is: interdisciplinary, its specialists are o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to-rhino-laryngologists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, </a:t>
            </a:r>
            <a:r>
              <a:rPr lang="en-GB" altLang="en-US" sz="2800" dirty="0" err="1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phoniatricians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, physiologists, acousticians,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electrical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engineers,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biomedical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engineers, psychologists,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linguists and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others.</a:t>
            </a:r>
            <a:endParaRPr lang="en-US" altLang="en-US" sz="2800" dirty="0">
              <a:latin typeface="+mn-lt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613"/>
              </a:spcBef>
            </a:pP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Audiology in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the Czech Republic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includes these medical disciplines (1) phoniatric specialty  and (2) oto- rhino- laryngology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(ORL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) which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is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currently a surgical specialty</a:t>
            </a:r>
            <a:endParaRPr lang="en-US" altLang="en-US" sz="2800" dirty="0">
              <a:latin typeface="+mn-lt"/>
              <a:ea typeface="DejaVu Sans"/>
              <a:cs typeface="DejaVu San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05C54D-16FC-441A-B501-629D72356746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object 4"/>
          <p:cNvGrpSpPr>
            <a:grpSpLocks/>
          </p:cNvGrpSpPr>
          <p:nvPr/>
        </p:nvGrpSpPr>
        <p:grpSpPr bwMode="auto">
          <a:xfrm>
            <a:off x="5595938" y="1260475"/>
            <a:ext cx="3167062" cy="5597525"/>
            <a:chOff x="5509260" y="1196339"/>
            <a:chExt cx="3167380" cy="5598160"/>
          </a:xfrm>
        </p:grpSpPr>
        <p:sp>
          <p:nvSpPr>
            <p:cNvPr id="41991" name="object 5"/>
            <p:cNvSpPr>
              <a:spLocks noChangeArrowheads="1"/>
            </p:cNvSpPr>
            <p:nvPr/>
          </p:nvSpPr>
          <p:spPr bwMode="auto">
            <a:xfrm>
              <a:off x="5509260" y="1196339"/>
              <a:ext cx="3166871" cy="282701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92" name="object 6"/>
            <p:cNvSpPr>
              <a:spLocks noChangeArrowheads="1"/>
            </p:cNvSpPr>
            <p:nvPr/>
          </p:nvSpPr>
          <p:spPr bwMode="auto">
            <a:xfrm>
              <a:off x="5509260" y="3860291"/>
              <a:ext cx="3166871" cy="29336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9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314A7-9CD8-4DCA-8A5C-DDBF799BB8E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1988" name="object 3"/>
          <p:cNvSpPr>
            <a:spLocks noChangeArrowheads="1"/>
          </p:cNvSpPr>
          <p:nvPr/>
        </p:nvSpPr>
        <p:spPr bwMode="auto">
          <a:xfrm>
            <a:off x="373063" y="304800"/>
            <a:ext cx="5113337" cy="2593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object 7"/>
          <p:cNvSpPr>
            <a:spLocks noChangeArrowheads="1"/>
          </p:cNvSpPr>
          <p:nvPr/>
        </p:nvSpPr>
        <p:spPr bwMode="auto">
          <a:xfrm>
            <a:off x="42863" y="2667000"/>
            <a:ext cx="2928937" cy="4083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bject 2"/>
          <p:cNvSpPr>
            <a:spLocks noGrp="1"/>
          </p:cNvSpPr>
          <p:nvPr>
            <p:ph type="title"/>
          </p:nvPr>
        </p:nvSpPr>
        <p:spPr>
          <a:xfrm>
            <a:off x="4953000" y="0"/>
            <a:ext cx="4114800" cy="1304844"/>
          </a:xfrm>
        </p:spPr>
        <p:txBody>
          <a:bodyPr lIns="0" tIns="12065" rIns="0" bIns="0">
            <a:spAutoFit/>
          </a:bodyPr>
          <a:lstStyle/>
          <a:p>
            <a:pPr marL="417513">
              <a:spcBef>
                <a:spcPts val="100"/>
              </a:spcBef>
            </a:pPr>
            <a:r>
              <a:rPr lang="en-US" altLang="en-US" sz="2800" dirty="0" err="1" smtClean="0">
                <a:solidFill>
                  <a:srgbClr val="98CC00"/>
                </a:solidFill>
              </a:rPr>
              <a:t>Tympanometrie</a:t>
            </a:r>
            <a:r>
              <a:rPr lang="en-GB" altLang="en-US" sz="2800" dirty="0" smtClean="0">
                <a:solidFill>
                  <a:srgbClr val="98CC00"/>
                </a:solidFill>
              </a:rPr>
              <a:t>,</a:t>
            </a:r>
            <a:br>
              <a:rPr lang="en-GB" altLang="en-US" sz="2800" dirty="0" smtClean="0">
                <a:solidFill>
                  <a:srgbClr val="98CC00"/>
                </a:solidFill>
              </a:rPr>
            </a:b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měření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akustické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admitance</a:t>
            </a:r>
            <a:endParaRPr lang="en-US" altLang="en-US" sz="2800" dirty="0" smtClean="0">
              <a:solidFill>
                <a:srgbClr val="98CC00"/>
              </a:solidFill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15620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>
                <a:solidFill>
                  <a:srgbClr val="98CC00"/>
                </a:solidFill>
              </a:rPr>
              <a:t>Tympanogramy 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dirty="0">
                <a:solidFill>
                  <a:srgbClr val="98CC00"/>
                </a:solidFill>
              </a:rPr>
              <a:t>A, B, C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152400" y="1154113"/>
            <a:ext cx="2663825" cy="2308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4400550" y="1143000"/>
            <a:ext cx="2665413" cy="2308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152400" y="3592513"/>
            <a:ext cx="2592388" cy="2244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object 6"/>
          <p:cNvSpPr>
            <a:spLocks noChangeArrowheads="1"/>
          </p:cNvSpPr>
          <p:nvPr/>
        </p:nvSpPr>
        <p:spPr bwMode="auto">
          <a:xfrm>
            <a:off x="3206750" y="3592513"/>
            <a:ext cx="5834063" cy="26876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073A3-BB14-4784-B2FE-8E344395A4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88" y="273050"/>
            <a:ext cx="5892800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 smtClean="0">
                <a:solidFill>
                  <a:srgbClr val="98CC00"/>
                </a:solidFill>
                <a:cs typeface="DejaVu Sans"/>
              </a:rPr>
              <a:t>Stapedi</a:t>
            </a:r>
            <a:r>
              <a:rPr lang="cs-CZ" sz="3600" dirty="0" smtClean="0">
                <a:solidFill>
                  <a:srgbClr val="98CC00"/>
                </a:solidFill>
                <a:cs typeface="DejaVu Sans"/>
              </a:rPr>
              <a:t>al</a:t>
            </a:r>
            <a:r>
              <a:rPr sz="3600" dirty="0" smtClean="0">
                <a:solidFill>
                  <a:srgbClr val="98CC00"/>
                </a:solidFill>
                <a:cs typeface="DejaVu Sans"/>
              </a:rPr>
              <a:t> </a:t>
            </a:r>
            <a:r>
              <a:rPr sz="3600" dirty="0">
                <a:solidFill>
                  <a:srgbClr val="98CC00"/>
                </a:solidFill>
                <a:cs typeface="DejaVu Sans"/>
              </a:rPr>
              <a:t>reflex, decay test</a:t>
            </a:r>
            <a:endParaRPr sz="3600" dirty="0">
              <a:cs typeface="DejaVu Sans"/>
            </a:endParaRP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827088" y="981075"/>
            <a:ext cx="3251200" cy="360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4608513" y="981075"/>
            <a:ext cx="3459162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1042988" y="4826000"/>
            <a:ext cx="699452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0531E-9658-4F69-BF52-C072672D709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38" y="482600"/>
            <a:ext cx="70167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 smtClean="0">
                <a:solidFill>
                  <a:srgbClr val="98CC00"/>
                </a:solidFill>
                <a:cs typeface="DejaVu Sans"/>
              </a:rPr>
              <a:t>Oto</a:t>
            </a:r>
            <a:r>
              <a:rPr lang="cs-CZ" dirty="0" smtClean="0">
                <a:solidFill>
                  <a:srgbClr val="98CC00"/>
                </a:solidFill>
                <a:cs typeface="DejaVu Sans"/>
              </a:rPr>
              <a:t>-</a:t>
            </a:r>
            <a:r>
              <a:rPr dirty="0" err="1" smtClean="0">
                <a:solidFill>
                  <a:srgbClr val="98CC00"/>
                </a:solidFill>
                <a:cs typeface="DejaVu Sans"/>
              </a:rPr>
              <a:t>akustické</a:t>
            </a:r>
            <a:r>
              <a:rPr dirty="0" smtClean="0">
                <a:solidFill>
                  <a:srgbClr val="98CC00"/>
                </a:solidFill>
                <a:cs typeface="DejaVu Sans"/>
              </a:rPr>
              <a:t> </a:t>
            </a:r>
            <a:r>
              <a:rPr dirty="0">
                <a:solidFill>
                  <a:srgbClr val="98CC00"/>
                </a:solidFill>
                <a:cs typeface="DejaVu Sans"/>
              </a:rPr>
              <a:t>emise (OAE)</a:t>
            </a:r>
            <a:endParaRPr dirty="0"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1625"/>
            <a:ext cx="3883025" cy="189282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355600" indent="-343535">
              <a:spcBef>
                <a:spcPts val="10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dirty="0" err="1">
                <a:latin typeface="DejaVu Serif"/>
                <a:cs typeface="DejaVu Serif"/>
              </a:rPr>
              <a:t>objev</a:t>
            </a:r>
            <a:r>
              <a:rPr dirty="0">
                <a:latin typeface="DejaVu Serif"/>
                <a:cs typeface="DejaVu Serif"/>
              </a:rPr>
              <a:t> </a:t>
            </a:r>
            <a:r>
              <a:rPr dirty="0" smtClean="0">
                <a:latin typeface="DejaVu Serif"/>
                <a:cs typeface="DejaVu Serif"/>
              </a:rPr>
              <a:t>1978</a:t>
            </a:r>
            <a:r>
              <a:rPr lang="cs-CZ" dirty="0" smtClean="0">
                <a:latin typeface="DejaVu Serif"/>
                <a:cs typeface="DejaVu Serif"/>
              </a:rPr>
              <a:t>-1980</a:t>
            </a:r>
            <a:r>
              <a:rPr dirty="0" smtClean="0">
                <a:latin typeface="DejaVu Serif"/>
                <a:cs typeface="DejaVu Serif"/>
              </a:rPr>
              <a:t>, </a:t>
            </a:r>
            <a:r>
              <a:rPr dirty="0">
                <a:latin typeface="DejaVu Serif"/>
                <a:cs typeface="DejaVu Serif"/>
              </a:rPr>
              <a:t>prof. </a:t>
            </a:r>
            <a:r>
              <a:rPr lang="cs-CZ" dirty="0" smtClean="0">
                <a:latin typeface="DejaVu Serif"/>
                <a:cs typeface="DejaVu Serif"/>
              </a:rPr>
              <a:t>David T. </a:t>
            </a:r>
            <a:r>
              <a:rPr dirty="0" smtClean="0">
                <a:latin typeface="DejaVu Serif"/>
                <a:cs typeface="DejaVu Serif"/>
              </a:rPr>
              <a:t>Kemp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dirty="0">
                <a:latin typeface="DejaVu Sans"/>
                <a:cs typeface="DejaVu Sans"/>
              </a:rPr>
              <a:t>rychlá neinvazivní metoda</a:t>
            </a:r>
          </a:p>
          <a:p>
            <a:pPr>
              <a:spcBef>
                <a:spcPts val="5"/>
              </a:spcBef>
              <a:buClr>
                <a:srgbClr val="FFFF00"/>
              </a:buClr>
              <a:buFont typeface="DejaVu Sans"/>
              <a:buChar char="•"/>
              <a:defRPr/>
            </a:pPr>
            <a:endParaRPr sz="1850" dirty="0">
              <a:latin typeface="DejaVu Sans"/>
              <a:cs typeface="DejaVu Sans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dirty="0" err="1">
                <a:latin typeface="DejaVu Sans"/>
                <a:cs typeface="DejaVu Sans"/>
              </a:rPr>
              <a:t>tranzientní</a:t>
            </a:r>
            <a:r>
              <a:rPr b="1" dirty="0">
                <a:latin typeface="DejaVu Sans"/>
                <a:cs typeface="DejaVu Sans"/>
              </a:rPr>
              <a:t> </a:t>
            </a:r>
            <a:r>
              <a:rPr dirty="0" smtClean="0">
                <a:latin typeface="DejaVu Serif"/>
                <a:cs typeface="DejaVu Serif"/>
              </a:rPr>
              <a:t>(</a:t>
            </a:r>
            <a:r>
              <a:rPr lang="cs-CZ" dirty="0" smtClean="0">
                <a:latin typeface="DejaVu Serif"/>
                <a:cs typeface="DejaVu Serif"/>
              </a:rPr>
              <a:t>Transient Evoked/ </a:t>
            </a:r>
            <a:r>
              <a:rPr dirty="0" smtClean="0">
                <a:latin typeface="DejaVu Serif"/>
                <a:cs typeface="DejaVu Serif"/>
              </a:rPr>
              <a:t>TEOAE</a:t>
            </a:r>
            <a:r>
              <a:rPr dirty="0">
                <a:latin typeface="DejaVu Serif"/>
                <a:cs typeface="DejaVu Serif"/>
              </a:rPr>
              <a:t>)</a:t>
            </a: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dirty="0">
                <a:latin typeface="DejaVu Sans"/>
                <a:cs typeface="DejaVu Sans"/>
              </a:rPr>
              <a:t>distorzní produkt </a:t>
            </a:r>
            <a:r>
              <a:rPr dirty="0">
                <a:latin typeface="DejaVu Serif"/>
                <a:cs typeface="DejaVu Serif"/>
              </a:rPr>
              <a:t>(DPOAE)</a:t>
            </a:r>
          </a:p>
          <a:p>
            <a:pPr marL="355600" indent="-343535">
              <a:lnSpc>
                <a:spcPts val="1945"/>
              </a:lnSpc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dirty="0">
                <a:latin typeface="DejaVu Sans"/>
                <a:cs typeface="DejaVu Sans"/>
              </a:rPr>
              <a:t>spontánní </a:t>
            </a:r>
            <a:r>
              <a:rPr dirty="0">
                <a:latin typeface="DejaVu Sans"/>
                <a:cs typeface="DejaVu Sans"/>
              </a:rPr>
              <a:t>otoakustické emise</a:t>
            </a:r>
          </a:p>
          <a:p>
            <a:pPr marL="355600">
              <a:lnSpc>
                <a:spcPts val="1945"/>
              </a:lnSpc>
              <a:defRPr/>
            </a:pPr>
            <a:r>
              <a:rPr dirty="0">
                <a:latin typeface="DejaVu Serif"/>
                <a:cs typeface="DejaVu Serif"/>
              </a:rPr>
              <a:t>(SOAE)</a:t>
            </a:r>
          </a:p>
        </p:txBody>
      </p:sp>
      <p:sp>
        <p:nvSpPr>
          <p:cNvPr id="45060" name="object 4"/>
          <p:cNvSpPr>
            <a:spLocks noChangeArrowheads="1"/>
          </p:cNvSpPr>
          <p:nvPr/>
        </p:nvSpPr>
        <p:spPr bwMode="auto">
          <a:xfrm>
            <a:off x="4643438" y="1412875"/>
            <a:ext cx="3743325" cy="275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4067175" y="4443413"/>
            <a:ext cx="3679825" cy="200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611188" y="4292600"/>
            <a:ext cx="2376487" cy="2154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E9088-B035-4C06-AB89-CC6932410A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74650"/>
            <a:ext cx="81184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25" y="577850"/>
            <a:ext cx="7840663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dirty="0">
                <a:solidFill>
                  <a:srgbClr val="98CC00"/>
                </a:solidFill>
                <a:latin typeface="+mn-lt"/>
                <a:cs typeface="DejaVu Sans"/>
              </a:rPr>
              <a:t>Tranzientní otoakustické emise (TEOAE)</a:t>
            </a:r>
            <a:endParaRPr sz="3200" dirty="0">
              <a:latin typeface="+mn-lt"/>
              <a:cs typeface="DejaVu Sans"/>
            </a:endParaRPr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536575" y="1573213"/>
            <a:ext cx="38735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31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buzení kliky (impulz)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500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6000 Hz, frekvenčně  specifické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přijde pokud zachovány  zpětnovazební mechanismy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periferního systému, cca do 30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erif"/>
                <a:ea typeface="DejaVu Serif"/>
                <a:cs typeface="DejaVu Serif"/>
              </a:rPr>
              <a:t>HL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screeningové vyšetření</a:t>
            </a:r>
          </a:p>
        </p:txBody>
      </p:sp>
      <p:sp>
        <p:nvSpPr>
          <p:cNvPr id="47108" name="object 4"/>
          <p:cNvSpPr>
            <a:spLocks noChangeArrowheads="1"/>
          </p:cNvSpPr>
          <p:nvPr/>
        </p:nvSpPr>
        <p:spPr bwMode="auto">
          <a:xfrm>
            <a:off x="5076825" y="1700213"/>
            <a:ext cx="377190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object 5"/>
          <p:cNvSpPr>
            <a:spLocks noChangeArrowheads="1"/>
          </p:cNvSpPr>
          <p:nvPr/>
        </p:nvSpPr>
        <p:spPr bwMode="auto">
          <a:xfrm>
            <a:off x="755650" y="4997450"/>
            <a:ext cx="3600450" cy="639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C6D5D-6FC0-4F5F-9003-8B9141B0DE7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888" y="368300"/>
            <a:ext cx="5891212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b="1" dirty="0">
                <a:solidFill>
                  <a:srgbClr val="98CC00"/>
                </a:solidFill>
                <a:latin typeface="DejaVu Sans"/>
                <a:cs typeface="DejaVu Sans"/>
              </a:rPr>
              <a:t>Tranzientní otoakustické emise (TEOAE)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48131" name="object 3"/>
          <p:cNvSpPr>
            <a:spLocks noChangeArrowheads="1"/>
          </p:cNvSpPr>
          <p:nvPr/>
        </p:nvSpPr>
        <p:spPr bwMode="auto">
          <a:xfrm>
            <a:off x="107950" y="981075"/>
            <a:ext cx="4362450" cy="5327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4643438" y="981075"/>
            <a:ext cx="4341812" cy="5327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3E0A5-86A8-49AF-9811-AE1104A7E29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13" y="303213"/>
            <a:ext cx="7453312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Distorzní otoakustické emise (DPOAE)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330200" y="1047750"/>
            <a:ext cx="76041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275"/>
              </a:lnSpc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důsledkem intermodulačního zkreslení, vznikajícím při stimulaci</a:t>
            </a:r>
          </a:p>
          <a:p>
            <a:pPr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dvěma tóny současně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nejčastěji je měřen 2*f1 –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f2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distorzní produkt změřitelný u všech osob s normálním</a:t>
            </a:r>
          </a:p>
          <a:p>
            <a:pPr>
              <a:spcBef>
                <a:spcPts val="238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sluchem, 50-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60 dB pod hladinou tónu, který ho vyvolává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poskytují detailní informace o činnosti zevních vláskových buněk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468313" y="3789363"/>
            <a:ext cx="3384550" cy="2306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4356100" y="3213100"/>
            <a:ext cx="4176713" cy="3460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8388E4-746E-46D0-B856-B6635ECBAB6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650" y="303213"/>
            <a:ext cx="7402513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Spontánní otoakustické emise (SOAE)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50179" name="object 3"/>
          <p:cNvSpPr txBox="1">
            <a:spLocks noChangeArrowheads="1"/>
          </p:cNvSpPr>
          <p:nvPr/>
        </p:nvSpPr>
        <p:spPr bwMode="auto">
          <a:xfrm>
            <a:off x="547688" y="1162050"/>
            <a:ext cx="76819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429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8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tonální charakter, vznikají bez jakéhokoliv vnějšího podnětu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nejsou slyšitelné pro jedince, jehož ucho je produkuje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souvisí s normální funkcí kochley, vedlejší produkt kochleárního  zesilovače, který zodpovídá za frekvenční selektivitu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výskyt u 70% osob s normálním sluchem, 2x častější u žen než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mužů, častěji na pravém než levém uchu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mezi 1-2 kHz</a:t>
            </a: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152400" y="3649663"/>
            <a:ext cx="6038850" cy="31321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6380163" y="4537075"/>
            <a:ext cx="19685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SOAE u dospělého  jedince zachycené  opakovaně na  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frekvenci 1636 Hz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7393F-E3B8-45DC-9899-73DC6EA3EAD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19662"/>
            <a:ext cx="8229600" cy="656077"/>
          </a:xfrm>
        </p:spPr>
        <p:txBody>
          <a:bodyPr lIns="0" tIns="101092" rIns="0" bIns="0" rtlCol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3600" b="1" dirty="0">
                <a:solidFill>
                  <a:srgbClr val="98CC00"/>
                </a:solidFill>
                <a:latin typeface="DejaVu Sans"/>
                <a:cs typeface="DejaVu Sans"/>
              </a:rPr>
              <a:t>Spontánní </a:t>
            </a:r>
            <a:r>
              <a:rPr sz="3600" b="1" dirty="0" err="1">
                <a:solidFill>
                  <a:srgbClr val="98CC00"/>
                </a:solidFill>
                <a:latin typeface="DejaVu Sans"/>
                <a:cs typeface="DejaVu Sans"/>
              </a:rPr>
              <a:t>otoakustické</a:t>
            </a:r>
            <a:r>
              <a:rPr sz="3600" b="1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b="1" dirty="0" err="1" smtClean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lang="cs-CZ" sz="3600" b="1" dirty="0" smtClean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b="1" dirty="0" smtClean="0">
                <a:solidFill>
                  <a:srgbClr val="98CC00"/>
                </a:solidFill>
                <a:latin typeface="DejaVu Sans"/>
                <a:cs typeface="DejaVu Sans"/>
              </a:rPr>
              <a:t>(SOAE</a:t>
            </a:r>
            <a:r>
              <a:rPr sz="3600" b="1" dirty="0">
                <a:solidFill>
                  <a:srgbClr val="98CC00"/>
                </a:solidFill>
                <a:latin typeface="DejaVu Sans"/>
                <a:cs typeface="DejaVu Sans"/>
              </a:rPr>
              <a:t>)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51203" name="object 3"/>
          <p:cNvSpPr>
            <a:spLocks noChangeAspect="1"/>
          </p:cNvSpPr>
          <p:nvPr/>
        </p:nvSpPr>
        <p:spPr bwMode="auto">
          <a:xfrm>
            <a:off x="157163" y="1200150"/>
            <a:ext cx="7462837" cy="5581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E178B-B0E1-4ED4-B62E-61D56C8859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687" y="899817"/>
            <a:ext cx="7072313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dirty="0" smtClean="0"/>
              <a:t>Audiology - </a:t>
            </a:r>
            <a:r>
              <a:rPr lang="en-GB" dirty="0" err="1" smtClean="0"/>
              <a:t>subspecialities</a:t>
            </a: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6B46C-C8C9-4EF9-8FC9-321988B59BF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 dirty="0"/>
          </a:p>
        </p:txBody>
      </p:sp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152400" y="1773742"/>
            <a:ext cx="8991600" cy="45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8895" rIns="0" bIns="0">
            <a:spAutoFit/>
          </a:bodyPr>
          <a:lstStyle>
            <a:lvl1pPr marL="366713" indent="-355600">
              <a:spcBef>
                <a:spcPct val="20000"/>
              </a:spcBef>
              <a:buChar char="•"/>
              <a:tabLst>
                <a:tab pos="368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68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68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88"/>
              </a:spcBef>
              <a:buFontTx/>
              <a:buAutoNum type="arabicParenR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clinical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(audiological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diagnostics )</a:t>
            </a:r>
          </a:p>
          <a:p>
            <a:pPr>
              <a:lnSpc>
                <a:spcPts val="2738"/>
              </a:lnSpc>
              <a:spcBef>
                <a:spcPts val="288"/>
              </a:spcBef>
              <a:buFontTx/>
              <a:buAutoNum type="arabicParenR"/>
            </a:pP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ped-audiology ( = pediatric audiology, diagnostics of auditory disorders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in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children, their prevention and rehabilitation) 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88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rehabilitation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(rehabilitative and prosthetic care of adult patients)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613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experimental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(physiology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and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pathological physiology  of hearing organs)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588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industrial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(prevention of  hearing loss in professions exposed to noise, occupational noise hygiene)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technical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(audio-techniques, investigation and technical devices,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silent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chambers,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hearing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aids, noise protection)</a:t>
            </a: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-GB" altLang="en-US" sz="2400" dirty="0">
                <a:latin typeface="DejaVu Sans"/>
                <a:ea typeface="DejaVu Sans"/>
                <a:cs typeface="DejaVu Sans"/>
              </a:rPr>
              <a:t>p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hysiological and medical acoustics (room and sound system acoustics and others)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4000" b="1" dirty="0" err="1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4000" b="1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4000" b="1" dirty="0" err="1" smtClean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r>
              <a:rPr lang="en-GB" sz="4000" b="1" dirty="0" smtClean="0">
                <a:solidFill>
                  <a:srgbClr val="98CC00"/>
                </a:solidFill>
                <a:latin typeface="DejaVu Sans"/>
                <a:cs typeface="DejaVu Sans"/>
              </a:rPr>
              <a:t> (EP)</a:t>
            </a:r>
            <a:endParaRPr sz="4000" dirty="0">
              <a:latin typeface="DejaVu Sans"/>
              <a:cs typeface="DejaVu Sans"/>
            </a:endParaRPr>
          </a:p>
        </p:txBody>
      </p:sp>
      <p:sp>
        <p:nvSpPr>
          <p:cNvPr id="52227" name="object 3"/>
          <p:cNvSpPr txBox="1">
            <a:spLocks noChangeArrowheads="1"/>
          </p:cNvSpPr>
          <p:nvPr/>
        </p:nvSpPr>
        <p:spPr bwMode="auto">
          <a:xfrm>
            <a:off x="79375" y="958850"/>
            <a:ext cx="4667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reprodukovatelná míra</a:t>
            </a:r>
          </a:p>
          <a:p>
            <a:pPr>
              <a:spcBef>
                <a:spcPts val="375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analýza v časové oblasti – semiobjektivní  vyhodnocení (!)</a:t>
            </a:r>
          </a:p>
          <a:p>
            <a:pPr>
              <a:spcBef>
                <a:spcPct val="0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 sz="13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artefakty, mozková aktivita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= nutnost sumace a průměrování např. 1000, 2000 odezev  (odpověď vždy ve stejný okamžik po stimulu, jiné aktivity  nejsou synchronizovány) nebo do doby, kdy se křivka zdá  být dostatečně jasnou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předzesilovač v blízkosti elektrod,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zesílení 1 000 000x, kontrola nalepení elektrod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filtr (síťové napájení 50 Hz, dolní propust – omezení  kmitočtu), A/D převod, (14 bitů) a horizontální (okénko  např. 20 ms, vzorkovací frekvence 20 000 Hz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= 20x10-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3 x 20 000 = 400 vzorků na stopu)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odmítání artefaktů – napěťová úroveň,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korelace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nastavení parametrů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(např. automatické nastavení zesílení, předdefinované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testy)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měření časových vzdáleností (latencí) pomocí  kurzorů,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amplitud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5045075" y="1341438"/>
            <a:ext cx="40989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A31C4-82B5-495E-80D6-DB41F55610B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Grp="1"/>
          </p:cNvSpPr>
          <p:nvPr>
            <p:ph type="title"/>
          </p:nvPr>
        </p:nvSpPr>
        <p:spPr>
          <a:xfrm>
            <a:off x="4752975" y="507181"/>
            <a:ext cx="4225925" cy="1120820"/>
          </a:xfr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Druhy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ů</a:t>
            </a:r>
            <a:r>
              <a:rPr lang="en-GB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u E.P.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0" y="76200"/>
            <a:ext cx="4752975" cy="4549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3252" name="object 4"/>
          <p:cNvGrpSpPr>
            <a:grpSpLocks noChangeAspect="1"/>
          </p:cNvGrpSpPr>
          <p:nvPr/>
        </p:nvGrpSpPr>
        <p:grpSpPr bwMode="auto">
          <a:xfrm>
            <a:off x="3733800" y="3211513"/>
            <a:ext cx="5245100" cy="3417887"/>
            <a:chOff x="4931664" y="1915667"/>
            <a:chExt cx="4212590" cy="2745105"/>
          </a:xfrm>
        </p:grpSpPr>
        <p:sp>
          <p:nvSpPr>
            <p:cNvPr id="53254" name="object 5"/>
            <p:cNvSpPr>
              <a:spLocks noChangeArrowheads="1"/>
            </p:cNvSpPr>
            <p:nvPr/>
          </p:nvSpPr>
          <p:spPr bwMode="auto">
            <a:xfrm>
              <a:off x="4931664" y="1915667"/>
              <a:ext cx="4212335" cy="274472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3255" name="object 6"/>
            <p:cNvSpPr>
              <a:spLocks/>
            </p:cNvSpPr>
            <p:nvPr/>
          </p:nvSpPr>
          <p:spPr bwMode="auto">
            <a:xfrm>
              <a:off x="7957566" y="2061209"/>
              <a:ext cx="935990" cy="0"/>
            </a:xfrm>
            <a:custGeom>
              <a:avLst/>
              <a:gdLst>
                <a:gd name="T0" fmla="*/ 0 w 935990"/>
                <a:gd name="T1" fmla="*/ 935736 w 93599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35990">
                  <a:moveTo>
                    <a:pt x="0" y="0"/>
                  </a:moveTo>
                  <a:lnTo>
                    <a:pt x="935736" y="0"/>
                  </a:lnTo>
                </a:path>
              </a:pathLst>
            </a:cu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4895D-92C9-41E9-ACD6-34D9BD9994F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4763"/>
            <a:ext cx="9220200" cy="1366837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pc="-160" dirty="0">
                <a:solidFill>
                  <a:srgbClr val="98CC00"/>
                </a:solidFill>
              </a:rPr>
              <a:t>BERA </a:t>
            </a:r>
            <a:r>
              <a:rPr spc="155" dirty="0">
                <a:solidFill>
                  <a:srgbClr val="98CC00"/>
                </a:solidFill>
                <a:cs typeface="DejaVu Sans"/>
              </a:rPr>
              <a:t>– </a:t>
            </a:r>
            <a:r>
              <a:rPr spc="-235" dirty="0">
                <a:solidFill>
                  <a:srgbClr val="98CC00"/>
                </a:solidFill>
              </a:rPr>
              <a:t>brainstem </a:t>
            </a:r>
            <a:r>
              <a:rPr spc="-245" dirty="0">
                <a:solidFill>
                  <a:srgbClr val="98CC00"/>
                </a:solidFill>
              </a:rPr>
              <a:t>auditory </a:t>
            </a:r>
            <a:r>
              <a:rPr spc="-175" dirty="0">
                <a:solidFill>
                  <a:srgbClr val="98CC00"/>
                </a:solidFill>
              </a:rPr>
              <a:t>evoked</a:t>
            </a:r>
            <a:r>
              <a:rPr spc="-575" dirty="0">
                <a:solidFill>
                  <a:srgbClr val="98CC00"/>
                </a:solidFill>
              </a:rPr>
              <a:t> </a:t>
            </a:r>
            <a:r>
              <a:rPr spc="-270" dirty="0" smtClean="0">
                <a:solidFill>
                  <a:srgbClr val="98CC00"/>
                </a:solidFill>
              </a:rPr>
              <a:t>potentials</a:t>
            </a:r>
            <a:r>
              <a:rPr lang="en-GB" spc="-270" dirty="0" smtClean="0">
                <a:solidFill>
                  <a:srgbClr val="98CC00"/>
                </a:solidFill>
              </a:rPr>
              <a:t> 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(</a:t>
            </a:r>
            <a:r>
              <a:rPr spc="-215" dirty="0" err="1" smtClean="0">
                <a:solidFill>
                  <a:srgbClr val="98CC00"/>
                </a:solidFill>
                <a:cs typeface="DejaVu Sans"/>
              </a:rPr>
              <a:t>kmenové</a:t>
            </a:r>
            <a:r>
              <a:rPr lang="en-GB" spc="-215" dirty="0" smtClean="0">
                <a:solidFill>
                  <a:srgbClr val="98CC00"/>
                </a:solidFill>
                <a:cs typeface="DejaVu Sans"/>
              </a:rPr>
              <a:t>; ABR =EN abbr.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)</a:t>
            </a:r>
            <a:endParaRPr spc="-215" dirty="0">
              <a:solidFill>
                <a:srgbClr val="98CC00"/>
              </a:solidFill>
              <a:cs typeface="DejaVu Sans"/>
            </a:endParaRPr>
          </a:p>
        </p:txBody>
      </p:sp>
      <p:sp>
        <p:nvSpPr>
          <p:cNvPr id="54275" name="object 3"/>
          <p:cNvSpPr txBox="1">
            <a:spLocks noChangeArrowheads="1"/>
          </p:cNvSpPr>
          <p:nvPr/>
        </p:nvSpPr>
        <p:spPr bwMode="auto">
          <a:xfrm>
            <a:off x="79375" y="1579563"/>
            <a:ext cx="43243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okénko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20 ms ( 3 ms prestimulační pauza)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2000 podnětů, 20 přeběhů/vteřinu</a:t>
            </a: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pro stanovení sluchového prahu frekvence:  filtrovaný klik 1 kHz, 2 kHz, 4 kHz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(+) temeno, (-) proc.mastoideus, zem 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čelo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malé děti ve spánku, dospělí v klidu</a:t>
            </a:r>
          </a:p>
          <a:p>
            <a:pPr>
              <a:spcBef>
                <a:spcPts val="50"/>
              </a:spcBef>
              <a:buFontTx/>
              <a:buNone/>
            </a:pP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vyhodnocování latencí: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N1 - latence1,5-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1,9 odpovídá sluchovému nervu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N2 -	2,8-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3,0 sluchové jádro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N3 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N4  -3,5-4,1 ncl.olivarius sup.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N5  -5,1-5,9 colliculus inferior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(různí autoři různě, rozdíl ne větší než 0,4 ms)</a:t>
            </a:r>
          </a:p>
        </p:txBody>
      </p:sp>
      <p:sp>
        <p:nvSpPr>
          <p:cNvPr id="54276" name="object 4"/>
          <p:cNvSpPr>
            <a:spLocks noChangeArrowheads="1"/>
          </p:cNvSpPr>
          <p:nvPr/>
        </p:nvSpPr>
        <p:spPr bwMode="auto">
          <a:xfrm>
            <a:off x="539750" y="4941888"/>
            <a:ext cx="2671763" cy="1760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4643438" y="1412875"/>
            <a:ext cx="4149725" cy="5300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31874-EE1D-4947-BE8E-846B2FE3EAF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750" y="368300"/>
            <a:ext cx="7685088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dirty="0">
                <a:solidFill>
                  <a:srgbClr val="98CC00"/>
                </a:solidFill>
              </a:rPr>
              <a:t>BERA </a:t>
            </a:r>
            <a:r>
              <a:rPr sz="2400" dirty="0">
                <a:solidFill>
                  <a:srgbClr val="98CC00"/>
                </a:solidFill>
                <a:latin typeface="DejaVu Sans"/>
                <a:cs typeface="DejaVu Sans"/>
              </a:rPr>
              <a:t>– brainstem auditory evoked potentials (kmenové)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4427538" y="2133600"/>
            <a:ext cx="4572000" cy="317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300" name="object 4"/>
          <p:cNvGrpSpPr>
            <a:grpSpLocks/>
          </p:cNvGrpSpPr>
          <p:nvPr/>
        </p:nvGrpSpPr>
        <p:grpSpPr bwMode="auto">
          <a:xfrm>
            <a:off x="0" y="908050"/>
            <a:ext cx="4376738" cy="5591175"/>
            <a:chOff x="0" y="908305"/>
            <a:chExt cx="4377055" cy="5590540"/>
          </a:xfrm>
        </p:grpSpPr>
        <p:sp>
          <p:nvSpPr>
            <p:cNvPr id="55302" name="object 5"/>
            <p:cNvSpPr>
              <a:spLocks noChangeArrowheads="1"/>
            </p:cNvSpPr>
            <p:nvPr/>
          </p:nvSpPr>
          <p:spPr bwMode="auto">
            <a:xfrm>
              <a:off x="0" y="908305"/>
              <a:ext cx="4376928" cy="559003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object 6"/>
            <p:cNvSpPr>
              <a:spLocks/>
            </p:cNvSpPr>
            <p:nvPr/>
          </p:nvSpPr>
          <p:spPr bwMode="auto">
            <a:xfrm>
              <a:off x="611122" y="1700783"/>
              <a:ext cx="3456940" cy="0"/>
            </a:xfrm>
            <a:custGeom>
              <a:avLst/>
              <a:gdLst>
                <a:gd name="T0" fmla="*/ 0 w 3456940"/>
                <a:gd name="T1" fmla="*/ 647700 w 3456940"/>
                <a:gd name="T2" fmla="*/ 2808733 w 3456940"/>
                <a:gd name="T3" fmla="*/ 3456433 w 3456940"/>
                <a:gd name="T4" fmla="*/ 1440181 w 3456940"/>
                <a:gd name="T5" fmla="*/ 1872997 w 3456940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3456940">
                  <a:moveTo>
                    <a:pt x="0" y="0"/>
                  </a:moveTo>
                  <a:lnTo>
                    <a:pt x="647700" y="0"/>
                  </a:lnTo>
                </a:path>
                <a:path w="3456940">
                  <a:moveTo>
                    <a:pt x="2808733" y="0"/>
                  </a:moveTo>
                  <a:lnTo>
                    <a:pt x="3456433" y="0"/>
                  </a:lnTo>
                </a:path>
                <a:path w="3456940">
                  <a:moveTo>
                    <a:pt x="1440181" y="0"/>
                  </a:moveTo>
                  <a:lnTo>
                    <a:pt x="1872997" y="0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D92DC-B800-4AE2-A0DE-D52F5C8A8A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20617"/>
          </a:xfrm>
        </p:spPr>
        <p:txBody>
          <a:bodyPr lIns="0" tIns="12065" rIns="0" bIns="0">
            <a:spAutoFit/>
          </a:bodyPr>
          <a:lstStyle/>
          <a:p>
            <a:pPr marL="4763">
              <a:spcBef>
                <a:spcPts val="100"/>
              </a:spcBef>
            </a:pPr>
            <a:r>
              <a:rPr lang="en-US" altLang="en-US" dirty="0" smtClean="0"/>
              <a:t>LAEP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long latency auditory evoked potentials</a:t>
            </a:r>
            <a:r>
              <a:rPr lang="cs-CZ" altLang="en-US" dirty="0" smtClean="0"/>
              <a:t>,</a:t>
            </a:r>
            <a:r>
              <a:rPr lang="en-US" altLang="en-US" dirty="0" smtClean="0"/>
              <a:t>  CERA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cortical evoked auditory responses  </a:t>
            </a:r>
            <a:r>
              <a:rPr lang="en-US" altLang="en-US" dirty="0" smtClean="0"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ea typeface="DejaVu Sans"/>
                <a:cs typeface="DejaVu Sans"/>
              </a:rPr>
              <a:t>korové</a:t>
            </a:r>
            <a:r>
              <a:rPr lang="en-US" altLang="en-US" dirty="0" smtClean="0">
                <a:ea typeface="DejaVu Sans"/>
                <a:cs typeface="DejaVu Sans"/>
              </a:rPr>
              <a:t>)</a:t>
            </a:r>
          </a:p>
        </p:txBody>
      </p:sp>
      <p:sp>
        <p:nvSpPr>
          <p:cNvPr id="56323" name="object 3"/>
          <p:cNvSpPr>
            <a:spLocks noChangeArrowheads="1"/>
          </p:cNvSpPr>
          <p:nvPr/>
        </p:nvSpPr>
        <p:spPr bwMode="auto">
          <a:xfrm>
            <a:off x="4067175" y="3070225"/>
            <a:ext cx="4976813" cy="340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4" name="object 4"/>
          <p:cNvSpPr txBox="1">
            <a:spLocks noChangeArrowheads="1"/>
          </p:cNvSpPr>
          <p:nvPr/>
        </p:nvSpPr>
        <p:spPr bwMode="auto">
          <a:xfrm>
            <a:off x="536575" y="2871788"/>
            <a:ext cx="337502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94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vyšetření nemocných s afázií</a:t>
            </a:r>
          </a:p>
          <a:p>
            <a:pPr>
              <a:lnSpc>
                <a:spcPct val="110000"/>
              </a:lnSpc>
              <a:spcBef>
                <a:spcPts val="2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vývojové poruchy řeči u dětí  k zodpovězení, jak je  zpracováván zvukový signál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5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Čisté tóny 400 ms, doba  náběhu 10 ms, doba doběhu  30 ms, doba přeběhu 1000  ms, průměrování cca 50  opakování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Při speciálních vyšetřeních  používán slovní podnět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„máma“, nebo širokopásmový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šum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9DEDF-457C-4E99-82F9-03A511F3FD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Sluchové ustálené evokované 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79375" y="1031875"/>
            <a:ext cx="40338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SSEP - Steady State Evoked Potentials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ASSR - Auditory Steady-State Evoked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Responses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AMFR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Amplitude Modulation Following  Response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kontinuální buzení amplitudově  modulovaným tónem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spcBef>
                <a:spcPts val="388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95 Hz)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automatické zpracování</a:t>
            </a:r>
          </a:p>
        </p:txBody>
      </p:sp>
      <p:sp>
        <p:nvSpPr>
          <p:cNvPr id="57348" name="object 4"/>
          <p:cNvSpPr>
            <a:spLocks noChangeArrowheads="1"/>
          </p:cNvSpPr>
          <p:nvPr/>
        </p:nvSpPr>
        <p:spPr bwMode="auto">
          <a:xfrm>
            <a:off x="4932363" y="908050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object 5"/>
          <p:cNvSpPr>
            <a:spLocks noChangeArrowheads="1"/>
          </p:cNvSpPr>
          <p:nvPr/>
        </p:nvSpPr>
        <p:spPr bwMode="auto">
          <a:xfrm>
            <a:off x="4932363" y="263683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object 6"/>
          <p:cNvSpPr>
            <a:spLocks noChangeArrowheads="1"/>
          </p:cNvSpPr>
          <p:nvPr/>
        </p:nvSpPr>
        <p:spPr bwMode="auto">
          <a:xfrm>
            <a:off x="4932363" y="4149725"/>
            <a:ext cx="3511550" cy="14684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1" name="object 7"/>
          <p:cNvSpPr>
            <a:spLocks noChangeArrowheads="1"/>
          </p:cNvSpPr>
          <p:nvPr/>
        </p:nvSpPr>
        <p:spPr bwMode="auto">
          <a:xfrm>
            <a:off x="395288" y="4581525"/>
            <a:ext cx="3381375" cy="2128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58F84-6E07-47D5-96F0-AD49D21535F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Sluchové ustálené evokované 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619125" y="960438"/>
            <a:ext cx="65357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statistické zpracování odpovědi ve frekvenční rovině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vysoká korelace s prahem určeným tónovou audiometrií  u středně těžkých a těžkých nedoslýchavostí (95%)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10 dB (sluchadla a kochleární implantace)</a:t>
            </a:r>
          </a:p>
          <a:p>
            <a:pPr>
              <a:spcBef>
                <a:spcPts val="3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vyšetření ve spánku, aby nedocházelo k ovlivňování EEG signálem</a:t>
            </a:r>
          </a:p>
        </p:txBody>
      </p:sp>
      <p:sp>
        <p:nvSpPr>
          <p:cNvPr id="58372" name="object 4"/>
          <p:cNvSpPr>
            <a:spLocks noChangeArrowheads="1"/>
          </p:cNvSpPr>
          <p:nvPr/>
        </p:nvSpPr>
        <p:spPr bwMode="auto">
          <a:xfrm>
            <a:off x="755650" y="3500438"/>
            <a:ext cx="3455988" cy="2892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object 5"/>
          <p:cNvSpPr>
            <a:spLocks noChangeArrowheads="1"/>
          </p:cNvSpPr>
          <p:nvPr/>
        </p:nvSpPr>
        <p:spPr bwMode="auto">
          <a:xfrm>
            <a:off x="4787900" y="3506788"/>
            <a:ext cx="3455988" cy="2878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548A0-D2A3-4506-AF1F-8C94E38630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 lIns="0" tIns="12065" rIns="0" bIns="0">
            <a:spAutoFit/>
          </a:bodyPr>
          <a:lstStyle/>
          <a:p>
            <a:pPr marL="6350" algn="ctr">
              <a:spcBef>
                <a:spcPts val="100"/>
              </a:spcBef>
            </a:pPr>
            <a:r>
              <a:rPr lang="en" altLang="en-US" smtClean="0"/>
              <a:t>Acoustic signals for the examination of auditory evoked potentials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5687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" altLang="en-US" sz="4000" dirty="0">
                <a:solidFill>
                  <a:srgbClr val="FF0000"/>
                </a:solidFill>
              </a:rPr>
              <a:t>Part 3 - Signals used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02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75" y="482600"/>
            <a:ext cx="69278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Přehled </a:t>
            </a:r>
            <a:r>
              <a:rPr spc="-300" dirty="0"/>
              <a:t>akustických</a:t>
            </a:r>
            <a:r>
              <a:rPr spc="-240" dirty="0"/>
              <a:t> </a:t>
            </a:r>
            <a:r>
              <a:rPr spc="-265" dirty="0"/>
              <a:t>signálů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575" y="1538288"/>
            <a:ext cx="7648575" cy="4500562"/>
          </a:xfrm>
          <a:prstGeom prst="rect">
            <a:avLst/>
          </a:prstGeom>
        </p:spPr>
        <p:txBody>
          <a:bodyPr lIns="0" tIns="55244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38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Click (klik)</a:t>
            </a:r>
          </a:p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Krátký tonální podnět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(filtrovaný klik, burst, 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Notched noise s krátkým tonálním podnětem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Tónový podnět u korových vyšetření</a:t>
            </a:r>
          </a:p>
          <a:p>
            <a:pPr>
              <a:spcBef>
                <a:spcPts val="113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(dlouhý tonální podnět, tone burst)</a:t>
            </a:r>
          </a:p>
          <a:p>
            <a:pPr>
              <a:lnSpc>
                <a:spcPts val="3025"/>
              </a:lnSpc>
              <a:spcBef>
                <a:spcPts val="875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Kontinuální buzení amplitudově modulovaným  tónem </a:t>
            </a:r>
            <a:r>
              <a:rPr lang="en-US" altLang="en-US" sz="24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(SSEP, AFMR, ASSR)</a:t>
            </a:r>
          </a:p>
          <a:p>
            <a:pPr>
              <a:spcBef>
                <a:spcPts val="300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Chirp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11633A-2F4E-451D-B557-F93744DEFDFD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225" y="273050"/>
            <a:ext cx="3024188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/>
              <a:t>Druhy podnětů</a:t>
            </a:r>
          </a:p>
        </p:txBody>
      </p:sp>
      <p:sp>
        <p:nvSpPr>
          <p:cNvPr id="61443" name="object 3"/>
          <p:cNvSpPr>
            <a:spLocks noChangeArrowheads="1"/>
          </p:cNvSpPr>
          <p:nvPr/>
        </p:nvSpPr>
        <p:spPr bwMode="auto">
          <a:xfrm>
            <a:off x="107950" y="1268413"/>
            <a:ext cx="4752975" cy="454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4" name="object 4"/>
          <p:cNvSpPr>
            <a:spLocks noChangeArrowheads="1"/>
          </p:cNvSpPr>
          <p:nvPr/>
        </p:nvSpPr>
        <p:spPr bwMode="auto">
          <a:xfrm>
            <a:off x="5045075" y="1268413"/>
            <a:ext cx="4098925" cy="4824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547688" y="6408738"/>
            <a:ext cx="631983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Novák, A.: Příručka základů klinické audiologie,1998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F54AC4-E9B3-48B0-A015-FC07F5CE133D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1" y="453867"/>
            <a:ext cx="7962899" cy="689291"/>
          </a:xfrm>
        </p:spPr>
        <p:txBody>
          <a:bodyPr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dirty="0"/>
              <a:t>Vztah mezi sluchem a řečí</a:t>
            </a:r>
          </a:p>
        </p:txBody>
      </p:sp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571501" y="1524000"/>
            <a:ext cx="7353299" cy="50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08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66713" indent="-236538">
              <a:spcBef>
                <a:spcPct val="20000"/>
              </a:spcBef>
              <a:buChar char="–"/>
              <a:tabLst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50"/>
              </a:lnSpc>
              <a:spcBef>
                <a:spcPts val="350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nezbytnou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kontrolního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zpětnovazebního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systému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Vývoj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záleží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tíži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léčebné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rehabilitaci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jak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opoždění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vývoje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vlivem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cs-CZ" altLang="en-US" sz="1900" dirty="0" smtClean="0">
                <a:latin typeface="DejaVu Sans"/>
                <a:ea typeface="DejaVu Sans"/>
                <a:cs typeface="DejaVu Sans"/>
              </a:rPr>
              <a:t>a léčby </a:t>
            </a:r>
            <a:r>
              <a:rPr lang="en-US" altLang="en-US" sz="1900" dirty="0" err="1" smtClean="0">
                <a:latin typeface="DejaVu Sans"/>
                <a:ea typeface="DejaVu Sans"/>
                <a:cs typeface="DejaVu Sans"/>
              </a:rPr>
              <a:t>průběžně</a:t>
            </a:r>
            <a:r>
              <a:rPr lang="en-US" altLang="en-US" sz="19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kompenzuje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ctr">
              <a:spcBef>
                <a:spcPts val="1875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Celoplošný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screening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vad</a:t>
            </a:r>
            <a:r>
              <a:rPr lang="cs-CZ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Cílem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novorozeneckého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screeningu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odhalit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trvalé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zajistit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, aby do 6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měsíců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mohla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být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diagnostikována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zajištěna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o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rozvoj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dítěte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tzn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vybrána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vhodná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v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případě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aby do  1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stanovena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vhodnost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implantace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(CI).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18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vyšetření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sluchu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pomocí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GB" altLang="en-US" sz="1800" dirty="0" err="1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otoakustick</a:t>
            </a:r>
            <a:r>
              <a:rPr lang="cs-CZ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ých emisí (</a:t>
            </a:r>
            <a:r>
              <a:rPr lang="en-US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OAE</a:t>
            </a:r>
            <a:r>
              <a:rPr lang="cs-CZ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) </a:t>
            </a:r>
          </a:p>
          <a:p>
            <a:pPr marL="130175" lvl="1" indent="0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	</a:t>
            </a:r>
            <a:r>
              <a:rPr lang="en-US" altLang="en-US" sz="1800" dirty="0" err="1" smtClean="0">
                <a:latin typeface="URW Gothic L"/>
                <a:ea typeface="URW Gothic L"/>
                <a:cs typeface="URW Gothic L"/>
              </a:rPr>
              <a:t>proběhne</a:t>
            </a:r>
            <a:r>
              <a:rPr lang="en-US" altLang="en-US" sz="1800" dirty="0" smtClean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v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porodnici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2. – 3. den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narození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	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Pokud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nejsou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otoakustické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emise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vybaveny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(zjištěny)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následuje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specializovaných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centrech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vyloučení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potvrzení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207597-CD72-4684-B498-A720A36D45F8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dirty="0">
                <a:latin typeface="DejaVu Sans"/>
                <a:cs typeface="DejaVu Sans"/>
              </a:rPr>
              <a:t>Sluchové evokované potenciály</a:t>
            </a:r>
            <a:endParaRPr sz="40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1017588"/>
            <a:ext cx="5041900" cy="5449887"/>
          </a:xfrm>
          <a:prstGeom prst="rect">
            <a:avLst/>
          </a:prstGeom>
        </p:spPr>
        <p:txBody>
          <a:bodyPr lIns="0" tIns="4254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objektivizující 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  <a:spcBef>
                <a:spcPts val="2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analýza v časové oblasti – semiobjektivní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lnSpc>
                <a:spcPts val="2050"/>
              </a:lnSpc>
              <a:spcBef>
                <a:spcPts val="225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zesílení 1 000 000x, kontrola nalepení</a:t>
            </a:r>
          </a:p>
          <a:p>
            <a:pPr>
              <a:lnSpc>
                <a:spcPts val="2050"/>
              </a:lnSpc>
            </a:pPr>
            <a:r>
              <a:rPr lang="en-US" altLang="en-US">
                <a:latin typeface="DejaVu Sans"/>
                <a:ea typeface="DejaVu Sans"/>
                <a:cs typeface="DejaVu Sans"/>
              </a:rPr>
              <a:t>elektrod (elektrické rušení, svalové artefakty)</a:t>
            </a:r>
          </a:p>
          <a:p>
            <a:pPr>
              <a:spcBef>
                <a:spcPts val="25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artefakty, mozková aktivita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425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= nutnost sumace a průměrování např. 1000,  </a:t>
            </a: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2000 odezev </a:t>
            </a:r>
            <a:r>
              <a:rPr lang="en-US" altLang="en-US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(odpověď vždy ve stejný  okamžik po stimulu, jiné aktivity nejsou  synchronizovány)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nebo do doby, kdy se křivka  zdá být dostatečně jasnou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automatické odmítání artefaktů – napěťová  úroveň, korelace</a:t>
            </a:r>
          </a:p>
          <a:p>
            <a:pPr>
              <a:lnSpc>
                <a:spcPts val="1938"/>
              </a:lnSpc>
              <a:spcBef>
                <a:spcPts val="438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měření časových vzdáleností (latencí) pomocí  kurzorů, amplitud</a:t>
            </a:r>
          </a:p>
        </p:txBody>
      </p:sp>
      <p:sp>
        <p:nvSpPr>
          <p:cNvPr id="62468" name="object 4"/>
          <p:cNvSpPr>
            <a:spLocks noChangeArrowheads="1"/>
          </p:cNvSpPr>
          <p:nvPr/>
        </p:nvSpPr>
        <p:spPr bwMode="auto">
          <a:xfrm>
            <a:off x="5349875" y="1412875"/>
            <a:ext cx="3794125" cy="4465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CADC22-6A0B-491A-A1DF-33CFF8F90B27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113" y="-343"/>
            <a:ext cx="5565775" cy="1121461"/>
          </a:xfrm>
        </p:spPr>
        <p:txBody>
          <a:bodyPr lIns="0" tIns="13335" rIns="0" bIns="0" rtlCol="0">
            <a:spAutoFit/>
          </a:bodyPr>
          <a:lstStyle/>
          <a:p>
            <a:pPr marL="6350">
              <a:spcBef>
                <a:spcPts val="105"/>
              </a:spcBef>
              <a:defRPr/>
            </a:pPr>
            <a:r>
              <a:rPr dirty="0">
                <a:latin typeface="DejaVu Serif"/>
                <a:cs typeface="DejaVu Serif"/>
              </a:rPr>
              <a:t>Polarita stimulu BERA</a:t>
            </a:r>
            <a:br>
              <a:rPr dirty="0">
                <a:latin typeface="DejaVu Serif"/>
                <a:cs typeface="DejaVu Serif"/>
              </a:rPr>
            </a:br>
            <a:r>
              <a:rPr sz="2800" dirty="0"/>
              <a:t>rarefakční, kondenzační, alternující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65275"/>
            <a:ext cx="7202488" cy="4526880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</a:t>
            </a: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et al.: Audiology </a:t>
            </a:r>
            <a:r>
              <a:rPr lang="cs-CZ" altLang="en-US" sz="2000" dirty="0" smtClean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D</a:t>
            </a:r>
            <a:r>
              <a:rPr lang="en-US" altLang="en-US" sz="2000" dirty="0" err="1" smtClean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iagnosis</a:t>
            </a: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, 2007</a:t>
            </a: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v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současnosti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shoda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preferovat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výzkumníci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doporučují</a:t>
            </a:r>
            <a:r>
              <a:rPr lang="en-US" altLang="en-US" sz="2000" dirty="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nebo</a:t>
            </a:r>
            <a:r>
              <a:rPr lang="en-US" altLang="en-US" sz="2000" dirty="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polaritu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38"/>
              </a:spcBef>
              <a:buFontTx/>
              <a:buChar char="–"/>
            </a:pPr>
            <a:endParaRPr lang="en-US" altLang="en-US" sz="2800" dirty="0">
              <a:latin typeface="DejaVu Sans"/>
              <a:ea typeface="DejaVu Sans"/>
              <a:cs typeface="DejaVu Sans"/>
            </a:endParaRPr>
          </a:p>
          <a:p>
            <a:pPr lvl="1">
              <a:buFontTx/>
              <a:buChar char="–"/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poskytuje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kratší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latence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amplitudy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snížení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stimulačního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artefaktu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může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interferovat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s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vlnou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I.</a:t>
            </a:r>
            <a:r>
              <a:rPr lang="en-US" altLang="en-US" sz="2000" dirty="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mikrofonika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a</a:t>
            </a:r>
            <a:r>
              <a:rPr lang="en-US" altLang="en-US" sz="2000" dirty="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artefakt</a:t>
            </a:r>
            <a:r>
              <a:rPr lang="en-US" altLang="en-US" sz="20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fázi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alternujícím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vyruší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však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muže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narušit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čitelnost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vln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50"/>
              </a:spcBef>
            </a:pPr>
            <a:endParaRPr lang="en-US" altLang="en-US" sz="2800" dirty="0">
              <a:latin typeface="DejaVu Sans"/>
              <a:ea typeface="DejaVu Sans"/>
              <a:cs typeface="DejaVu Sans"/>
            </a:endParaRPr>
          </a:p>
          <a:p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Vliv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polarity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především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click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podnětu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méně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krátkých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tonálních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kde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však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polarita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vede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rozšíření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vrcholů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zhoršení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čitelnosti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vln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nízkých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107950" y="115888"/>
            <a:ext cx="1584325" cy="1336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180DF3-6FA7-4C7D-8E0E-BE48EBB3C8D5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97501"/>
            <a:ext cx="2438400" cy="2721899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95" dirty="0" err="1"/>
              <a:t>Stimulační</a:t>
            </a:r>
            <a:r>
              <a:rPr spc="-180" dirty="0"/>
              <a:t> </a:t>
            </a:r>
            <a:r>
              <a:rPr spc="-220" dirty="0" err="1" smtClean="0"/>
              <a:t>rychlost</a:t>
            </a:r>
            <a:r>
              <a:rPr lang="cs-CZ" spc="-220" dirty="0" smtClean="0"/>
              <a:t/>
            </a:r>
            <a:br>
              <a:rPr lang="cs-CZ" spc="-220" dirty="0" smtClean="0"/>
            </a:br>
            <a:r>
              <a:rPr lang="cs-CZ" spc="-220" dirty="0" smtClean="0"/>
              <a:t>BERA/ ABR</a:t>
            </a:r>
            <a:endParaRPr spc="-22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77198"/>
            <a:ext cx="8532812" cy="6299802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2178050" indent="365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sekundu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(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kmenové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evokované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potenciály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100"/>
              </a:spcBef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Stapells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(1990)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39,1 /s (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doporučuje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27,1 /s),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(2004) - 17,1 /s, Hurley (2007)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27,7 /s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potlačení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interference 60 Hz v </a:t>
            </a:r>
            <a:r>
              <a:rPr lang="en-US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USA!</a:t>
            </a:r>
            <a:r>
              <a:rPr lang="cs-CZ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,</a:t>
            </a:r>
          </a:p>
          <a:p>
            <a:r>
              <a:rPr lang="cs-CZ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 Evropě je to 50 Hz</a:t>
            </a:r>
            <a:r>
              <a:rPr lang="en-US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MADSEN, ERA2250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(1987,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latin typeface="DejaVu Serif"/>
                <a:ea typeface="DejaVu Serif"/>
                <a:cs typeface="DejaVu Serif"/>
              </a:rPr>
              <a:t>Hortman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Octavus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BERA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24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(1996,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Pilot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Blankenfelde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Evoselect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(2005,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  <a:buFontTx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rychlost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et al.: Audiology diagnosis, 2007)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pPr lvl="1">
              <a:lnSpc>
                <a:spcPts val="1938"/>
              </a:lnSpc>
              <a:spcBef>
                <a:spcPts val="463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nižší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neuronová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zotavovací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fáze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synchronní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odezva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neuronů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), ale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tím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zlepšení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odstupu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signálu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od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průměrování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odezev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1500, 2000)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kompromis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čitelností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křivek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klinické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praxi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238"/>
              </a:spcBef>
              <a:buFont typeface="DejaVu Sans"/>
              <a:buChar char="•"/>
            </a:pP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17 - 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20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sekundu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pomalejším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nástupem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5 ms)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selektivitu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menší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amplitudu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50"/>
              </a:spcBef>
            </a:pP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vyšších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intenzitách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ztrácí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selektivita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bez 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ohledu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době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nárůstu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83E758-3A54-43D1-A1DB-662E2D3F659D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82600"/>
            <a:ext cx="792956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Rezonance </a:t>
            </a:r>
            <a:r>
              <a:rPr spc="-240" dirty="0"/>
              <a:t>vnějšího</a:t>
            </a:r>
            <a:r>
              <a:rPr spc="-165" dirty="0"/>
              <a:t> </a:t>
            </a:r>
            <a:r>
              <a:rPr spc="-310" dirty="0"/>
              <a:t>zvukovodu</a:t>
            </a:r>
            <a:endParaRPr/>
          </a:p>
        </p:txBody>
      </p:sp>
      <p:sp>
        <p:nvSpPr>
          <p:cNvPr id="65539" name="object 3"/>
          <p:cNvSpPr>
            <a:spLocks noChangeArrowheads="1"/>
          </p:cNvSpPr>
          <p:nvPr/>
        </p:nvSpPr>
        <p:spPr bwMode="auto">
          <a:xfrm>
            <a:off x="179388" y="1557338"/>
            <a:ext cx="34131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40" name="object 4"/>
          <p:cNvSpPr>
            <a:spLocks noChangeArrowheads="1"/>
          </p:cNvSpPr>
          <p:nvPr/>
        </p:nvSpPr>
        <p:spPr bwMode="auto">
          <a:xfrm>
            <a:off x="3779838" y="1628775"/>
            <a:ext cx="5040312" cy="1847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5541" name="object 5"/>
          <p:cNvGrpSpPr>
            <a:grpSpLocks/>
          </p:cNvGrpSpPr>
          <p:nvPr/>
        </p:nvGrpSpPr>
        <p:grpSpPr bwMode="auto">
          <a:xfrm>
            <a:off x="4932363" y="3573463"/>
            <a:ext cx="2035175" cy="2916237"/>
            <a:chOff x="4931664" y="3573782"/>
            <a:chExt cx="2036445" cy="2915920"/>
          </a:xfrm>
        </p:grpSpPr>
        <p:sp>
          <p:nvSpPr>
            <p:cNvPr id="65548" name="object 6"/>
            <p:cNvSpPr>
              <a:spLocks/>
            </p:cNvSpPr>
            <p:nvPr/>
          </p:nvSpPr>
          <p:spPr bwMode="auto">
            <a:xfrm>
              <a:off x="4931664" y="3573782"/>
              <a:ext cx="2036445" cy="2915920"/>
            </a:xfrm>
            <a:custGeom>
              <a:avLst/>
              <a:gdLst>
                <a:gd name="T0" fmla="*/ 2036064 w 2036445"/>
                <a:gd name="T1" fmla="*/ 0 h 2915920"/>
                <a:gd name="T2" fmla="*/ 0 w 2036445"/>
                <a:gd name="T3" fmla="*/ 0 h 2915920"/>
                <a:gd name="T4" fmla="*/ 0 w 2036445"/>
                <a:gd name="T5" fmla="*/ 2915412 h 2915920"/>
                <a:gd name="T6" fmla="*/ 2036064 w 2036445"/>
                <a:gd name="T7" fmla="*/ 2915412 h 2915920"/>
                <a:gd name="T8" fmla="*/ 2036064 w 2036445"/>
                <a:gd name="T9" fmla="*/ 0 h 291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6445" h="2915920">
                  <a:moveTo>
                    <a:pt x="2036064" y="0"/>
                  </a:moveTo>
                  <a:lnTo>
                    <a:pt x="0" y="0"/>
                  </a:lnTo>
                  <a:lnTo>
                    <a:pt x="0" y="2915412"/>
                  </a:lnTo>
                  <a:lnTo>
                    <a:pt x="2036064" y="2915412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9" name="object 7"/>
            <p:cNvSpPr>
              <a:spLocks/>
            </p:cNvSpPr>
            <p:nvPr/>
          </p:nvSpPr>
          <p:spPr bwMode="auto">
            <a:xfrm>
              <a:off x="5587657" y="5786000"/>
              <a:ext cx="1257300" cy="6985"/>
            </a:xfrm>
            <a:custGeom>
              <a:avLst/>
              <a:gdLst>
                <a:gd name="T0" fmla="*/ 1257071 w 1257300"/>
                <a:gd name="T1" fmla="*/ 0 h 6985"/>
                <a:gd name="T2" fmla="*/ 13627 w 1257300"/>
                <a:gd name="T3" fmla="*/ 0 h 6985"/>
                <a:gd name="T4" fmla="*/ 0 w 1257300"/>
                <a:gd name="T5" fmla="*/ 6812 h 6985"/>
                <a:gd name="T6" fmla="*/ 1243457 w 1257300"/>
                <a:gd name="T7" fmla="*/ 6812 h 6985"/>
                <a:gd name="T8" fmla="*/ 1257071 w 1257300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300" h="6985">
                  <a:moveTo>
                    <a:pt x="1257071" y="0"/>
                  </a:moveTo>
                  <a:lnTo>
                    <a:pt x="13627" y="0"/>
                  </a:lnTo>
                  <a:lnTo>
                    <a:pt x="0" y="6812"/>
                  </a:lnTo>
                  <a:lnTo>
                    <a:pt x="1243457" y="6812"/>
                  </a:lnTo>
                  <a:lnTo>
                    <a:pt x="125707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object 8"/>
            <p:cNvSpPr>
              <a:spLocks/>
            </p:cNvSpPr>
            <p:nvPr/>
          </p:nvSpPr>
          <p:spPr bwMode="auto">
            <a:xfrm>
              <a:off x="5591069" y="4225886"/>
              <a:ext cx="1250315" cy="1570355"/>
            </a:xfrm>
            <a:custGeom>
              <a:avLst/>
              <a:gdLst>
                <a:gd name="T0" fmla="*/ 0 w 1250315"/>
                <a:gd name="T1" fmla="*/ 1570330 h 1570354"/>
                <a:gd name="T2" fmla="*/ 6806 w 1250315"/>
                <a:gd name="T3" fmla="*/ 1563514 h 1570354"/>
                <a:gd name="T4" fmla="*/ 13625 w 1250315"/>
                <a:gd name="T5" fmla="*/ 1563514 h 1570354"/>
                <a:gd name="T6" fmla="*/ 1250297 w 1250315"/>
                <a:gd name="T7" fmla="*/ 1563514 h 1570354"/>
                <a:gd name="T8" fmla="*/ 0 w 1250315"/>
                <a:gd name="T9" fmla="*/ 1263166 h 1570354"/>
                <a:gd name="T10" fmla="*/ 6806 w 1250315"/>
                <a:gd name="T11" fmla="*/ 1256358 h 1570354"/>
                <a:gd name="T12" fmla="*/ 13625 w 1250315"/>
                <a:gd name="T13" fmla="*/ 1249549 h 1570354"/>
                <a:gd name="T14" fmla="*/ 1250297 w 1250315"/>
                <a:gd name="T15" fmla="*/ 1249549 h 1570354"/>
                <a:gd name="T16" fmla="*/ 0 w 1250315"/>
                <a:gd name="T17" fmla="*/ 948921 h 1570354"/>
                <a:gd name="T18" fmla="*/ 6806 w 1250315"/>
                <a:gd name="T19" fmla="*/ 942112 h 1570354"/>
                <a:gd name="T20" fmla="*/ 13625 w 1250315"/>
                <a:gd name="T21" fmla="*/ 935304 h 1570354"/>
                <a:gd name="T22" fmla="*/ 1250297 w 1250315"/>
                <a:gd name="T23" fmla="*/ 935304 h 1570354"/>
                <a:gd name="T24" fmla="*/ 0 w 1250315"/>
                <a:gd name="T25" fmla="*/ 634853 h 1570354"/>
                <a:gd name="T26" fmla="*/ 6806 w 1250315"/>
                <a:gd name="T27" fmla="*/ 628045 h 1570354"/>
                <a:gd name="T28" fmla="*/ 13625 w 1250315"/>
                <a:gd name="T29" fmla="*/ 621224 h 1570354"/>
                <a:gd name="T30" fmla="*/ 1250297 w 1250315"/>
                <a:gd name="T31" fmla="*/ 621224 h 1570354"/>
                <a:gd name="T32" fmla="*/ 0 w 1250315"/>
                <a:gd name="T33" fmla="*/ 320888 h 1570354"/>
                <a:gd name="T34" fmla="*/ 6806 w 1250315"/>
                <a:gd name="T35" fmla="*/ 314067 h 1570354"/>
                <a:gd name="T36" fmla="*/ 13625 w 1250315"/>
                <a:gd name="T37" fmla="*/ 307259 h 1570354"/>
                <a:gd name="T38" fmla="*/ 1250297 w 1250315"/>
                <a:gd name="T39" fmla="*/ 307259 h 1570354"/>
                <a:gd name="T40" fmla="*/ 0 w 1250315"/>
                <a:gd name="T41" fmla="*/ 6820 h 1570354"/>
                <a:gd name="T42" fmla="*/ 6806 w 1250315"/>
                <a:gd name="T43" fmla="*/ 0 h 1570354"/>
                <a:gd name="T44" fmla="*/ 13625 w 1250315"/>
                <a:gd name="T45" fmla="*/ 0 h 1570354"/>
                <a:gd name="T46" fmla="*/ 1250297 w 1250315"/>
                <a:gd name="T47" fmla="*/ 0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0315" h="1570354">
                  <a:moveTo>
                    <a:pt x="0" y="1570330"/>
                  </a:moveTo>
                  <a:lnTo>
                    <a:pt x="6806" y="1563514"/>
                  </a:lnTo>
                </a:path>
                <a:path w="1250315" h="1570354">
                  <a:moveTo>
                    <a:pt x="13625" y="1563514"/>
                  </a:moveTo>
                  <a:lnTo>
                    <a:pt x="1250297" y="1563514"/>
                  </a:lnTo>
                </a:path>
                <a:path w="1250315" h="1570354">
                  <a:moveTo>
                    <a:pt x="0" y="1263166"/>
                  </a:moveTo>
                  <a:lnTo>
                    <a:pt x="6806" y="1256358"/>
                  </a:lnTo>
                </a:path>
                <a:path w="1250315" h="1570354">
                  <a:moveTo>
                    <a:pt x="13625" y="1249549"/>
                  </a:moveTo>
                  <a:lnTo>
                    <a:pt x="1250297" y="1249549"/>
                  </a:lnTo>
                </a:path>
                <a:path w="1250315" h="1570354">
                  <a:moveTo>
                    <a:pt x="0" y="948921"/>
                  </a:moveTo>
                  <a:lnTo>
                    <a:pt x="6806" y="942112"/>
                  </a:lnTo>
                </a:path>
                <a:path w="1250315" h="1570354">
                  <a:moveTo>
                    <a:pt x="13625" y="935304"/>
                  </a:moveTo>
                  <a:lnTo>
                    <a:pt x="1250297" y="935304"/>
                  </a:lnTo>
                </a:path>
                <a:path w="1250315" h="1570354">
                  <a:moveTo>
                    <a:pt x="0" y="634853"/>
                  </a:moveTo>
                  <a:lnTo>
                    <a:pt x="6806" y="628045"/>
                  </a:lnTo>
                </a:path>
                <a:path w="1250315" h="1570354">
                  <a:moveTo>
                    <a:pt x="13625" y="621224"/>
                  </a:moveTo>
                  <a:lnTo>
                    <a:pt x="1250297" y="621224"/>
                  </a:lnTo>
                </a:path>
                <a:path w="1250315" h="1570354">
                  <a:moveTo>
                    <a:pt x="0" y="320888"/>
                  </a:moveTo>
                  <a:lnTo>
                    <a:pt x="6806" y="314067"/>
                  </a:lnTo>
                </a:path>
                <a:path w="1250315" h="1570354">
                  <a:moveTo>
                    <a:pt x="13625" y="307259"/>
                  </a:moveTo>
                  <a:lnTo>
                    <a:pt x="1250297" y="307259"/>
                  </a:lnTo>
                </a:path>
                <a:path w="1250315" h="1570354">
                  <a:moveTo>
                    <a:pt x="0" y="6820"/>
                  </a:moveTo>
                  <a:lnTo>
                    <a:pt x="6806" y="0"/>
                  </a:lnTo>
                </a:path>
                <a:path w="1250315" h="1570354">
                  <a:moveTo>
                    <a:pt x="13625" y="0"/>
                  </a:moveTo>
                  <a:lnTo>
                    <a:pt x="1250297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1" name="object 9"/>
            <p:cNvSpPr>
              <a:spLocks/>
            </p:cNvSpPr>
            <p:nvPr/>
          </p:nvSpPr>
          <p:spPr bwMode="auto">
            <a:xfrm>
              <a:off x="5591069" y="4225886"/>
              <a:ext cx="1257300" cy="1570355"/>
            </a:xfrm>
            <a:custGeom>
              <a:avLst/>
              <a:gdLst>
                <a:gd name="T0" fmla="*/ 1257103 w 1257300"/>
                <a:gd name="T1" fmla="*/ 1563514 h 1570354"/>
                <a:gd name="T2" fmla="*/ 1243491 w 1257300"/>
                <a:gd name="T3" fmla="*/ 1570330 h 1570354"/>
                <a:gd name="T4" fmla="*/ 0 w 1257300"/>
                <a:gd name="T5" fmla="*/ 1570330 h 1570354"/>
                <a:gd name="T6" fmla="*/ 13625 w 1257300"/>
                <a:gd name="T7" fmla="*/ 1563514 h 1570354"/>
                <a:gd name="T8" fmla="*/ 1257103 w 1257300"/>
                <a:gd name="T9" fmla="*/ 1563514 h 1570354"/>
                <a:gd name="T10" fmla="*/ 0 w 1257300"/>
                <a:gd name="T11" fmla="*/ 1570330 h 1570354"/>
                <a:gd name="T12" fmla="*/ 0 w 1257300"/>
                <a:gd name="T13" fmla="*/ 6820 h 1570354"/>
                <a:gd name="T14" fmla="*/ 13625 w 1257300"/>
                <a:gd name="T15" fmla="*/ 0 h 1570354"/>
                <a:gd name="T16" fmla="*/ 13625 w 1257300"/>
                <a:gd name="T17" fmla="*/ 1563514 h 1570354"/>
                <a:gd name="T18" fmla="*/ 0 w 1257300"/>
                <a:gd name="T19" fmla="*/ 1570330 h 1570354"/>
                <a:gd name="T20" fmla="*/ 13625 w 1257300"/>
                <a:gd name="T21" fmla="*/ 1563514 h 1570354"/>
                <a:gd name="T22" fmla="*/ 1257065 w 1257300"/>
                <a:gd name="T23" fmla="*/ 1563514 h 1570354"/>
                <a:gd name="T24" fmla="*/ 1257065 w 1257300"/>
                <a:gd name="T25" fmla="*/ 0 h 1570354"/>
                <a:gd name="T26" fmla="*/ 13625 w 1257300"/>
                <a:gd name="T27" fmla="*/ 0 h 1570354"/>
                <a:gd name="T28" fmla="*/ 13625 w 1257300"/>
                <a:gd name="T29" fmla="*/ 1563514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7300" h="1570354">
                  <a:moveTo>
                    <a:pt x="1257103" y="1563514"/>
                  </a:moveTo>
                  <a:lnTo>
                    <a:pt x="1243491" y="1570330"/>
                  </a:lnTo>
                  <a:lnTo>
                    <a:pt x="0" y="1570330"/>
                  </a:lnTo>
                  <a:lnTo>
                    <a:pt x="13625" y="1563514"/>
                  </a:lnTo>
                  <a:lnTo>
                    <a:pt x="1257103" y="1563514"/>
                  </a:lnTo>
                  <a:close/>
                </a:path>
                <a:path w="1257300" h="1570354">
                  <a:moveTo>
                    <a:pt x="0" y="1570330"/>
                  </a:moveTo>
                  <a:lnTo>
                    <a:pt x="0" y="6820"/>
                  </a:lnTo>
                  <a:lnTo>
                    <a:pt x="13625" y="0"/>
                  </a:lnTo>
                  <a:lnTo>
                    <a:pt x="13625" y="1563514"/>
                  </a:lnTo>
                  <a:lnTo>
                    <a:pt x="0" y="1570330"/>
                  </a:lnTo>
                  <a:close/>
                </a:path>
                <a:path w="1257300" h="1570354">
                  <a:moveTo>
                    <a:pt x="13625" y="1563514"/>
                  </a:moveTo>
                  <a:lnTo>
                    <a:pt x="1257065" y="1563514"/>
                  </a:lnTo>
                  <a:lnTo>
                    <a:pt x="1257065" y="0"/>
                  </a:lnTo>
                  <a:lnTo>
                    <a:pt x="13625" y="0"/>
                  </a:lnTo>
                  <a:lnTo>
                    <a:pt x="13625" y="1563514"/>
                  </a:lnTo>
                  <a:close/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object 10"/>
            <p:cNvSpPr>
              <a:spLocks/>
            </p:cNvSpPr>
            <p:nvPr/>
          </p:nvSpPr>
          <p:spPr bwMode="auto">
            <a:xfrm>
              <a:off x="5673013" y="4908702"/>
              <a:ext cx="13970" cy="887730"/>
            </a:xfrm>
            <a:custGeom>
              <a:avLst/>
              <a:gdLst>
                <a:gd name="T0" fmla="*/ 13614 w 13970"/>
                <a:gd name="T1" fmla="*/ 0 h 887729"/>
                <a:gd name="T2" fmla="*/ 0 w 13970"/>
                <a:gd name="T3" fmla="*/ 13627 h 887729"/>
                <a:gd name="T4" fmla="*/ 0 w 13970"/>
                <a:gd name="T5" fmla="*/ 887517 h 887729"/>
                <a:gd name="T6" fmla="*/ 13614 w 13970"/>
                <a:gd name="T7" fmla="*/ 880701 h 887729"/>
                <a:gd name="T8" fmla="*/ 13614 w 13970"/>
                <a:gd name="T9" fmla="*/ 0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13614" y="0"/>
                  </a:moveTo>
                  <a:lnTo>
                    <a:pt x="0" y="13627"/>
                  </a:lnTo>
                  <a:lnTo>
                    <a:pt x="0" y="887517"/>
                  </a:lnTo>
                  <a:lnTo>
                    <a:pt x="13614" y="880701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3" name="object 11"/>
            <p:cNvSpPr>
              <a:spLocks/>
            </p:cNvSpPr>
            <p:nvPr/>
          </p:nvSpPr>
          <p:spPr bwMode="auto">
            <a:xfrm>
              <a:off x="5673010" y="4908702"/>
              <a:ext cx="13970" cy="887730"/>
            </a:xfrm>
            <a:custGeom>
              <a:avLst/>
              <a:gdLst>
                <a:gd name="T0" fmla="*/ 0 w 13970"/>
                <a:gd name="T1" fmla="*/ 887513 h 887729"/>
                <a:gd name="T2" fmla="*/ 0 w 13970"/>
                <a:gd name="T3" fmla="*/ 13616 h 887729"/>
                <a:gd name="T4" fmla="*/ 13625 w 13970"/>
                <a:gd name="T5" fmla="*/ 0 h 887729"/>
                <a:gd name="T6" fmla="*/ 13625 w 13970"/>
                <a:gd name="T7" fmla="*/ 880698 h 887729"/>
                <a:gd name="T8" fmla="*/ 0 w 13970"/>
                <a:gd name="T9" fmla="*/ 887513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0" y="887513"/>
                  </a:moveTo>
                  <a:lnTo>
                    <a:pt x="0" y="13616"/>
                  </a:lnTo>
                  <a:lnTo>
                    <a:pt x="13625" y="0"/>
                  </a:lnTo>
                  <a:lnTo>
                    <a:pt x="13625" y="880698"/>
                  </a:lnTo>
                  <a:lnTo>
                    <a:pt x="0" y="88751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object 12"/>
            <p:cNvSpPr>
              <a:spLocks/>
            </p:cNvSpPr>
            <p:nvPr/>
          </p:nvSpPr>
          <p:spPr bwMode="auto">
            <a:xfrm>
              <a:off x="5625122" y="4922281"/>
              <a:ext cx="48260" cy="874394"/>
            </a:xfrm>
            <a:custGeom>
              <a:avLst/>
              <a:gdLst>
                <a:gd name="T0" fmla="*/ 47892 w 48260"/>
                <a:gd name="T1" fmla="*/ 0 h 874395"/>
                <a:gd name="T2" fmla="*/ 0 w 48260"/>
                <a:gd name="T3" fmla="*/ 0 h 874395"/>
                <a:gd name="T4" fmla="*/ 0 w 48260"/>
                <a:gd name="T5" fmla="*/ 873939 h 874395"/>
                <a:gd name="T6" fmla="*/ 47892 w 48260"/>
                <a:gd name="T7" fmla="*/ 873939 h 874395"/>
                <a:gd name="T8" fmla="*/ 47892 w 48260"/>
                <a:gd name="T9" fmla="*/ 0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47892" y="0"/>
                  </a:moveTo>
                  <a:lnTo>
                    <a:pt x="0" y="0"/>
                  </a:lnTo>
                  <a:lnTo>
                    <a:pt x="0" y="873939"/>
                  </a:lnTo>
                  <a:lnTo>
                    <a:pt x="47892" y="873939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5" name="object 13"/>
            <p:cNvSpPr>
              <a:spLocks/>
            </p:cNvSpPr>
            <p:nvPr/>
          </p:nvSpPr>
          <p:spPr bwMode="auto">
            <a:xfrm>
              <a:off x="5625113" y="4922280"/>
              <a:ext cx="48260" cy="874394"/>
            </a:xfrm>
            <a:custGeom>
              <a:avLst/>
              <a:gdLst>
                <a:gd name="T0" fmla="*/ 0 w 48260"/>
                <a:gd name="T1" fmla="*/ 873935 h 874395"/>
                <a:gd name="T2" fmla="*/ 47897 w 48260"/>
                <a:gd name="T3" fmla="*/ 873935 h 874395"/>
                <a:gd name="T4" fmla="*/ 47897 w 48260"/>
                <a:gd name="T5" fmla="*/ 0 h 874395"/>
                <a:gd name="T6" fmla="*/ 0 w 48260"/>
                <a:gd name="T7" fmla="*/ 0 h 874395"/>
                <a:gd name="T8" fmla="*/ 0 w 48260"/>
                <a:gd name="T9" fmla="*/ 873935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0" y="873935"/>
                  </a:moveTo>
                  <a:lnTo>
                    <a:pt x="47897" y="873935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87393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object 14"/>
            <p:cNvSpPr>
              <a:spLocks/>
            </p:cNvSpPr>
            <p:nvPr/>
          </p:nvSpPr>
          <p:spPr bwMode="auto">
            <a:xfrm>
              <a:off x="5625122" y="4908702"/>
              <a:ext cx="61594" cy="13970"/>
            </a:xfrm>
            <a:custGeom>
              <a:avLst/>
              <a:gdLst>
                <a:gd name="T0" fmla="*/ 61506 w 61595"/>
                <a:gd name="T1" fmla="*/ 0 h 13970"/>
                <a:gd name="T2" fmla="*/ 13614 w 61595"/>
                <a:gd name="T3" fmla="*/ 0 h 13970"/>
                <a:gd name="T4" fmla="*/ 0 w 61595"/>
                <a:gd name="T5" fmla="*/ 13627 h 13970"/>
                <a:gd name="T6" fmla="*/ 47891 w 61595"/>
                <a:gd name="T7" fmla="*/ 13627 h 13970"/>
                <a:gd name="T8" fmla="*/ 6150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06" y="0"/>
                  </a:moveTo>
                  <a:lnTo>
                    <a:pt x="13614" y="0"/>
                  </a:lnTo>
                  <a:lnTo>
                    <a:pt x="0" y="13627"/>
                  </a:lnTo>
                  <a:lnTo>
                    <a:pt x="47891" y="13627"/>
                  </a:lnTo>
                  <a:lnTo>
                    <a:pt x="61506" y="0"/>
                  </a:lnTo>
                  <a:close/>
                </a:path>
              </a:pathLst>
            </a:custGeom>
            <a:solidFill>
              <a:srgbClr val="BE0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7" name="object 15"/>
            <p:cNvSpPr>
              <a:spLocks/>
            </p:cNvSpPr>
            <p:nvPr/>
          </p:nvSpPr>
          <p:spPr bwMode="auto">
            <a:xfrm>
              <a:off x="5625113" y="4908702"/>
              <a:ext cx="61594" cy="13970"/>
            </a:xfrm>
            <a:custGeom>
              <a:avLst/>
              <a:gdLst>
                <a:gd name="T0" fmla="*/ 47897 w 61595"/>
                <a:gd name="T1" fmla="*/ 13616 h 13970"/>
                <a:gd name="T2" fmla="*/ 61522 w 61595"/>
                <a:gd name="T3" fmla="*/ 0 h 13970"/>
                <a:gd name="T4" fmla="*/ 13625 w 61595"/>
                <a:gd name="T5" fmla="*/ 0 h 13970"/>
                <a:gd name="T6" fmla="*/ 0 w 61595"/>
                <a:gd name="T7" fmla="*/ 13616 h 13970"/>
                <a:gd name="T8" fmla="*/ 47897 w 61595"/>
                <a:gd name="T9" fmla="*/ 13616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97" y="13616"/>
                  </a:moveTo>
                  <a:lnTo>
                    <a:pt x="61522" y="0"/>
                  </a:lnTo>
                  <a:lnTo>
                    <a:pt x="13625" y="0"/>
                  </a:lnTo>
                  <a:lnTo>
                    <a:pt x="0" y="13616"/>
                  </a:lnTo>
                  <a:lnTo>
                    <a:pt x="47897" y="13616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object 16"/>
            <p:cNvSpPr>
              <a:spLocks/>
            </p:cNvSpPr>
            <p:nvPr/>
          </p:nvSpPr>
          <p:spPr bwMode="auto">
            <a:xfrm>
              <a:off x="5877941" y="4751578"/>
              <a:ext cx="13970" cy="1045210"/>
            </a:xfrm>
            <a:custGeom>
              <a:avLst/>
              <a:gdLst>
                <a:gd name="T0" fmla="*/ 13614 w 13970"/>
                <a:gd name="T1" fmla="*/ 0 h 1045210"/>
                <a:gd name="T2" fmla="*/ 0 w 13970"/>
                <a:gd name="T3" fmla="*/ 13627 h 1045210"/>
                <a:gd name="T4" fmla="*/ 0 w 13970"/>
                <a:gd name="T5" fmla="*/ 1044642 h 1045210"/>
                <a:gd name="T6" fmla="*/ 13614 w 13970"/>
                <a:gd name="T7" fmla="*/ 1037826 h 1045210"/>
                <a:gd name="T8" fmla="*/ 13614 w 13970"/>
                <a:gd name="T9" fmla="*/ 0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13614" y="0"/>
                  </a:moveTo>
                  <a:lnTo>
                    <a:pt x="0" y="13627"/>
                  </a:lnTo>
                  <a:lnTo>
                    <a:pt x="0" y="1044642"/>
                  </a:lnTo>
                  <a:lnTo>
                    <a:pt x="13614" y="1037826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9" name="object 17"/>
            <p:cNvSpPr>
              <a:spLocks/>
            </p:cNvSpPr>
            <p:nvPr/>
          </p:nvSpPr>
          <p:spPr bwMode="auto">
            <a:xfrm>
              <a:off x="5877933" y="4751567"/>
              <a:ext cx="13970" cy="1045210"/>
            </a:xfrm>
            <a:custGeom>
              <a:avLst/>
              <a:gdLst>
                <a:gd name="T0" fmla="*/ 0 w 13970"/>
                <a:gd name="T1" fmla="*/ 1044649 h 1045210"/>
                <a:gd name="T2" fmla="*/ 0 w 13970"/>
                <a:gd name="T3" fmla="*/ 13629 h 1045210"/>
                <a:gd name="T4" fmla="*/ 13625 w 13970"/>
                <a:gd name="T5" fmla="*/ 0 h 1045210"/>
                <a:gd name="T6" fmla="*/ 13625 w 13970"/>
                <a:gd name="T7" fmla="*/ 1037833 h 1045210"/>
                <a:gd name="T8" fmla="*/ 0 w 13970"/>
                <a:gd name="T9" fmla="*/ 1044649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0" y="1044649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037833"/>
                  </a:lnTo>
                  <a:lnTo>
                    <a:pt x="0" y="104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object 18"/>
            <p:cNvSpPr>
              <a:spLocks/>
            </p:cNvSpPr>
            <p:nvPr/>
          </p:nvSpPr>
          <p:spPr bwMode="auto">
            <a:xfrm>
              <a:off x="5830087" y="4765203"/>
              <a:ext cx="48260" cy="1031240"/>
            </a:xfrm>
            <a:custGeom>
              <a:avLst/>
              <a:gdLst>
                <a:gd name="T0" fmla="*/ 47892 w 48260"/>
                <a:gd name="T1" fmla="*/ 0 h 1031239"/>
                <a:gd name="T2" fmla="*/ 0 w 48260"/>
                <a:gd name="T3" fmla="*/ 0 h 1031239"/>
                <a:gd name="T4" fmla="*/ 0 w 48260"/>
                <a:gd name="T5" fmla="*/ 1031016 h 1031239"/>
                <a:gd name="T6" fmla="*/ 47892 w 48260"/>
                <a:gd name="T7" fmla="*/ 1031016 h 1031239"/>
                <a:gd name="T8" fmla="*/ 47892 w 48260"/>
                <a:gd name="T9" fmla="*/ 0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47892" y="0"/>
                  </a:moveTo>
                  <a:lnTo>
                    <a:pt x="0" y="0"/>
                  </a:lnTo>
                  <a:lnTo>
                    <a:pt x="0" y="1031016"/>
                  </a:lnTo>
                  <a:lnTo>
                    <a:pt x="47892" y="103101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1" name="object 19"/>
            <p:cNvSpPr>
              <a:spLocks/>
            </p:cNvSpPr>
            <p:nvPr/>
          </p:nvSpPr>
          <p:spPr bwMode="auto">
            <a:xfrm>
              <a:off x="5830086" y="4765196"/>
              <a:ext cx="48260" cy="1031240"/>
            </a:xfrm>
            <a:custGeom>
              <a:avLst/>
              <a:gdLst>
                <a:gd name="T0" fmla="*/ 0 w 48260"/>
                <a:gd name="T1" fmla="*/ 1031019 h 1031239"/>
                <a:gd name="T2" fmla="*/ 47897 w 48260"/>
                <a:gd name="T3" fmla="*/ 1031019 h 1031239"/>
                <a:gd name="T4" fmla="*/ 47897 w 48260"/>
                <a:gd name="T5" fmla="*/ 0 h 1031239"/>
                <a:gd name="T6" fmla="*/ 0 w 48260"/>
                <a:gd name="T7" fmla="*/ 0 h 1031239"/>
                <a:gd name="T8" fmla="*/ 0 w 48260"/>
                <a:gd name="T9" fmla="*/ 1031019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0" y="1031019"/>
                  </a:moveTo>
                  <a:lnTo>
                    <a:pt x="47897" y="1031019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0310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2" name="object 20"/>
            <p:cNvSpPr>
              <a:spLocks/>
            </p:cNvSpPr>
            <p:nvPr/>
          </p:nvSpPr>
          <p:spPr bwMode="auto">
            <a:xfrm>
              <a:off x="5830087" y="4751578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434 w 61595"/>
                <a:gd name="T3" fmla="*/ 0 h 13970"/>
                <a:gd name="T4" fmla="*/ 0 w 61595"/>
                <a:gd name="T5" fmla="*/ 13627 h 13970"/>
                <a:gd name="T6" fmla="*/ 47853 w 61595"/>
                <a:gd name="T7" fmla="*/ 13627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434" y="0"/>
                  </a:lnTo>
                  <a:lnTo>
                    <a:pt x="0" y="13627"/>
                  </a:lnTo>
                  <a:lnTo>
                    <a:pt x="47853" y="13627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3" name="object 21"/>
            <p:cNvSpPr>
              <a:spLocks/>
            </p:cNvSpPr>
            <p:nvPr/>
          </p:nvSpPr>
          <p:spPr bwMode="auto">
            <a:xfrm>
              <a:off x="5830086" y="4751567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71 w 61595"/>
                <a:gd name="T3" fmla="*/ 0 h 13970"/>
                <a:gd name="T4" fmla="*/ 20431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71" y="0"/>
                  </a:lnTo>
                  <a:lnTo>
                    <a:pt x="20431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4" name="object 22"/>
            <p:cNvSpPr>
              <a:spLocks/>
            </p:cNvSpPr>
            <p:nvPr/>
          </p:nvSpPr>
          <p:spPr bwMode="auto">
            <a:xfrm>
              <a:off x="6082957" y="4690008"/>
              <a:ext cx="20955" cy="1106805"/>
            </a:xfrm>
            <a:custGeom>
              <a:avLst/>
              <a:gdLst>
                <a:gd name="T0" fmla="*/ 20421 w 20954"/>
                <a:gd name="T1" fmla="*/ 0 h 1106804"/>
                <a:gd name="T2" fmla="*/ 0 w 20954"/>
                <a:gd name="T3" fmla="*/ 13893 h 1106804"/>
                <a:gd name="T4" fmla="*/ 0 w 20954"/>
                <a:gd name="T5" fmla="*/ 1106211 h 1106804"/>
                <a:gd name="T6" fmla="*/ 20421 w 20954"/>
                <a:gd name="T7" fmla="*/ 1099395 h 1106804"/>
                <a:gd name="T8" fmla="*/ 20421 w 20954"/>
                <a:gd name="T9" fmla="*/ 0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20421" y="0"/>
                  </a:moveTo>
                  <a:lnTo>
                    <a:pt x="0" y="13893"/>
                  </a:lnTo>
                  <a:lnTo>
                    <a:pt x="0" y="1106211"/>
                  </a:lnTo>
                  <a:lnTo>
                    <a:pt x="20421" y="1099395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5" name="object 23"/>
            <p:cNvSpPr>
              <a:spLocks/>
            </p:cNvSpPr>
            <p:nvPr/>
          </p:nvSpPr>
          <p:spPr bwMode="auto">
            <a:xfrm>
              <a:off x="6082957" y="4690000"/>
              <a:ext cx="20955" cy="1106805"/>
            </a:xfrm>
            <a:custGeom>
              <a:avLst/>
              <a:gdLst>
                <a:gd name="T0" fmla="*/ 0 w 20954"/>
                <a:gd name="T1" fmla="*/ 1106215 h 1106804"/>
                <a:gd name="T2" fmla="*/ 0 w 20954"/>
                <a:gd name="T3" fmla="*/ 13895 h 1106804"/>
                <a:gd name="T4" fmla="*/ 20431 w 20954"/>
                <a:gd name="T5" fmla="*/ 0 h 1106804"/>
                <a:gd name="T6" fmla="*/ 20431 w 20954"/>
                <a:gd name="T7" fmla="*/ 1099399 h 1106804"/>
                <a:gd name="T8" fmla="*/ 0 w 20954"/>
                <a:gd name="T9" fmla="*/ 1106215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0" y="1106215"/>
                  </a:moveTo>
                  <a:lnTo>
                    <a:pt x="0" y="13895"/>
                  </a:lnTo>
                  <a:lnTo>
                    <a:pt x="20431" y="0"/>
                  </a:lnTo>
                  <a:lnTo>
                    <a:pt x="20431" y="1099399"/>
                  </a:lnTo>
                  <a:lnTo>
                    <a:pt x="0" y="110621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6" name="object 24"/>
            <p:cNvSpPr>
              <a:spLocks/>
            </p:cNvSpPr>
            <p:nvPr/>
          </p:nvSpPr>
          <p:spPr bwMode="auto">
            <a:xfrm>
              <a:off x="6041821" y="4703901"/>
              <a:ext cx="41275" cy="1092835"/>
            </a:xfrm>
            <a:custGeom>
              <a:avLst/>
              <a:gdLst>
                <a:gd name="T0" fmla="*/ 41086 w 41275"/>
                <a:gd name="T1" fmla="*/ 0 h 1092835"/>
                <a:gd name="T2" fmla="*/ 0 w 41275"/>
                <a:gd name="T3" fmla="*/ 0 h 1092835"/>
                <a:gd name="T4" fmla="*/ 0 w 41275"/>
                <a:gd name="T5" fmla="*/ 1092319 h 1092835"/>
                <a:gd name="T6" fmla="*/ 41086 w 41275"/>
                <a:gd name="T7" fmla="*/ 1092319 h 1092835"/>
                <a:gd name="T8" fmla="*/ 41086 w 41275"/>
                <a:gd name="T9" fmla="*/ 0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41086" y="0"/>
                  </a:moveTo>
                  <a:lnTo>
                    <a:pt x="0" y="0"/>
                  </a:lnTo>
                  <a:lnTo>
                    <a:pt x="0" y="1092319"/>
                  </a:lnTo>
                  <a:lnTo>
                    <a:pt x="41086" y="1092319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7" name="object 25"/>
            <p:cNvSpPr>
              <a:spLocks/>
            </p:cNvSpPr>
            <p:nvPr/>
          </p:nvSpPr>
          <p:spPr bwMode="auto">
            <a:xfrm>
              <a:off x="6041828" y="4703896"/>
              <a:ext cx="41275" cy="1092835"/>
            </a:xfrm>
            <a:custGeom>
              <a:avLst/>
              <a:gdLst>
                <a:gd name="T0" fmla="*/ 0 w 41275"/>
                <a:gd name="T1" fmla="*/ 1092319 h 1092835"/>
                <a:gd name="T2" fmla="*/ 41078 w 41275"/>
                <a:gd name="T3" fmla="*/ 1092319 h 1092835"/>
                <a:gd name="T4" fmla="*/ 41078 w 41275"/>
                <a:gd name="T5" fmla="*/ 0 h 1092835"/>
                <a:gd name="T6" fmla="*/ 0 w 41275"/>
                <a:gd name="T7" fmla="*/ 0 h 1092835"/>
                <a:gd name="T8" fmla="*/ 0 w 41275"/>
                <a:gd name="T9" fmla="*/ 1092319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0" y="1092319"/>
                  </a:moveTo>
                  <a:lnTo>
                    <a:pt x="41078" y="1092319"/>
                  </a:lnTo>
                  <a:lnTo>
                    <a:pt x="41078" y="0"/>
                  </a:lnTo>
                  <a:lnTo>
                    <a:pt x="0" y="0"/>
                  </a:lnTo>
                  <a:lnTo>
                    <a:pt x="0" y="10923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8" name="object 26"/>
            <p:cNvSpPr>
              <a:spLocks/>
            </p:cNvSpPr>
            <p:nvPr/>
          </p:nvSpPr>
          <p:spPr bwMode="auto">
            <a:xfrm>
              <a:off x="6041821" y="4690008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893 h 13970"/>
                <a:gd name="T6" fmla="*/ 41135 w 61595"/>
                <a:gd name="T7" fmla="*/ 13893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893"/>
                  </a:lnTo>
                  <a:lnTo>
                    <a:pt x="41135" y="13893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9" name="object 27"/>
            <p:cNvSpPr>
              <a:spLocks/>
            </p:cNvSpPr>
            <p:nvPr/>
          </p:nvSpPr>
          <p:spPr bwMode="auto">
            <a:xfrm>
              <a:off x="6041828" y="4690000"/>
              <a:ext cx="61594" cy="13970"/>
            </a:xfrm>
            <a:custGeom>
              <a:avLst/>
              <a:gdLst>
                <a:gd name="T0" fmla="*/ 41129 w 61595"/>
                <a:gd name="T1" fmla="*/ 13895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895 h 13970"/>
                <a:gd name="T8" fmla="*/ 41129 w 61595"/>
                <a:gd name="T9" fmla="*/ 13895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1129" y="13895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895"/>
                  </a:lnTo>
                  <a:lnTo>
                    <a:pt x="41129" y="13895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0" name="object 28"/>
            <p:cNvSpPr>
              <a:spLocks/>
            </p:cNvSpPr>
            <p:nvPr/>
          </p:nvSpPr>
          <p:spPr bwMode="auto">
            <a:xfrm>
              <a:off x="6294780" y="4533150"/>
              <a:ext cx="13970" cy="1263650"/>
            </a:xfrm>
            <a:custGeom>
              <a:avLst/>
              <a:gdLst>
                <a:gd name="T0" fmla="*/ 13614 w 13970"/>
                <a:gd name="T1" fmla="*/ 0 h 1263650"/>
                <a:gd name="T2" fmla="*/ 0 w 13970"/>
                <a:gd name="T3" fmla="*/ 13627 h 1263650"/>
                <a:gd name="T4" fmla="*/ 0 w 13970"/>
                <a:gd name="T5" fmla="*/ 1263069 h 1263650"/>
                <a:gd name="T6" fmla="*/ 13614 w 13970"/>
                <a:gd name="T7" fmla="*/ 1256253 h 1263650"/>
                <a:gd name="T8" fmla="*/ 13614 w 13970"/>
                <a:gd name="T9" fmla="*/ 0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13614" y="0"/>
                  </a:moveTo>
                  <a:lnTo>
                    <a:pt x="0" y="13627"/>
                  </a:lnTo>
                  <a:lnTo>
                    <a:pt x="0" y="1263069"/>
                  </a:lnTo>
                  <a:lnTo>
                    <a:pt x="13614" y="125625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1" name="object 29"/>
            <p:cNvSpPr>
              <a:spLocks/>
            </p:cNvSpPr>
            <p:nvPr/>
          </p:nvSpPr>
          <p:spPr bwMode="auto">
            <a:xfrm>
              <a:off x="6294775" y="4533145"/>
              <a:ext cx="13970" cy="1263650"/>
            </a:xfrm>
            <a:custGeom>
              <a:avLst/>
              <a:gdLst>
                <a:gd name="T0" fmla="*/ 0 w 13970"/>
                <a:gd name="T1" fmla="*/ 1263071 h 1263650"/>
                <a:gd name="T2" fmla="*/ 0 w 13970"/>
                <a:gd name="T3" fmla="*/ 13629 h 1263650"/>
                <a:gd name="T4" fmla="*/ 13625 w 13970"/>
                <a:gd name="T5" fmla="*/ 0 h 1263650"/>
                <a:gd name="T6" fmla="*/ 13625 w 13970"/>
                <a:gd name="T7" fmla="*/ 1256255 h 1263650"/>
                <a:gd name="T8" fmla="*/ 0 w 13970"/>
                <a:gd name="T9" fmla="*/ 1263071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0" y="1263071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256255"/>
                  </a:lnTo>
                  <a:lnTo>
                    <a:pt x="0" y="1263071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2" name="object 30"/>
            <p:cNvSpPr>
              <a:spLocks/>
            </p:cNvSpPr>
            <p:nvPr/>
          </p:nvSpPr>
          <p:spPr bwMode="auto">
            <a:xfrm>
              <a:off x="6246837" y="4546683"/>
              <a:ext cx="48260" cy="1249680"/>
            </a:xfrm>
            <a:custGeom>
              <a:avLst/>
              <a:gdLst>
                <a:gd name="T0" fmla="*/ 47892 w 48260"/>
                <a:gd name="T1" fmla="*/ 0 h 1249679"/>
                <a:gd name="T2" fmla="*/ 0 w 48260"/>
                <a:gd name="T3" fmla="*/ 0 h 1249679"/>
                <a:gd name="T4" fmla="*/ 0 w 48260"/>
                <a:gd name="T5" fmla="*/ 1249536 h 1249679"/>
                <a:gd name="T6" fmla="*/ 47892 w 48260"/>
                <a:gd name="T7" fmla="*/ 1249536 h 1249679"/>
                <a:gd name="T8" fmla="*/ 47892 w 48260"/>
                <a:gd name="T9" fmla="*/ 0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47892" y="0"/>
                  </a:moveTo>
                  <a:lnTo>
                    <a:pt x="0" y="0"/>
                  </a:lnTo>
                  <a:lnTo>
                    <a:pt x="0" y="1249536"/>
                  </a:lnTo>
                  <a:lnTo>
                    <a:pt x="47892" y="124953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3" name="object 31"/>
            <p:cNvSpPr>
              <a:spLocks/>
            </p:cNvSpPr>
            <p:nvPr/>
          </p:nvSpPr>
          <p:spPr bwMode="auto">
            <a:xfrm>
              <a:off x="6246840" y="4546672"/>
              <a:ext cx="48260" cy="1249680"/>
            </a:xfrm>
            <a:custGeom>
              <a:avLst/>
              <a:gdLst>
                <a:gd name="T0" fmla="*/ 0 w 48260"/>
                <a:gd name="T1" fmla="*/ 1249543 h 1249679"/>
                <a:gd name="T2" fmla="*/ 47897 w 48260"/>
                <a:gd name="T3" fmla="*/ 1249543 h 1249679"/>
                <a:gd name="T4" fmla="*/ 47897 w 48260"/>
                <a:gd name="T5" fmla="*/ 0 h 1249679"/>
                <a:gd name="T6" fmla="*/ 0 w 48260"/>
                <a:gd name="T7" fmla="*/ 0 h 1249679"/>
                <a:gd name="T8" fmla="*/ 0 w 48260"/>
                <a:gd name="T9" fmla="*/ 1249543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0" y="1249543"/>
                  </a:moveTo>
                  <a:lnTo>
                    <a:pt x="47897" y="1249543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24954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4" name="object 32"/>
            <p:cNvSpPr>
              <a:spLocks/>
            </p:cNvSpPr>
            <p:nvPr/>
          </p:nvSpPr>
          <p:spPr bwMode="auto">
            <a:xfrm>
              <a:off x="6246837" y="4533150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627 h 13970"/>
                <a:gd name="T6" fmla="*/ 47942 w 61595"/>
                <a:gd name="T7" fmla="*/ 13627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627"/>
                  </a:lnTo>
                  <a:lnTo>
                    <a:pt x="47942" y="13627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5" name="object 33"/>
            <p:cNvSpPr>
              <a:spLocks/>
            </p:cNvSpPr>
            <p:nvPr/>
          </p:nvSpPr>
          <p:spPr bwMode="auto">
            <a:xfrm>
              <a:off x="6246840" y="4533145"/>
              <a:ext cx="61594" cy="13970"/>
            </a:xfrm>
            <a:custGeom>
              <a:avLst/>
              <a:gdLst>
                <a:gd name="T0" fmla="*/ 47935 w 61595"/>
                <a:gd name="T1" fmla="*/ 13629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629 h 13970"/>
                <a:gd name="T8" fmla="*/ 47935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935" y="13629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629"/>
                  </a:lnTo>
                  <a:lnTo>
                    <a:pt x="47935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6" name="object 34"/>
            <p:cNvSpPr>
              <a:spLocks/>
            </p:cNvSpPr>
            <p:nvPr/>
          </p:nvSpPr>
          <p:spPr bwMode="auto">
            <a:xfrm>
              <a:off x="6499707" y="4471581"/>
              <a:ext cx="13970" cy="1325245"/>
            </a:xfrm>
            <a:custGeom>
              <a:avLst/>
              <a:gdLst>
                <a:gd name="T0" fmla="*/ 13614 w 13970"/>
                <a:gd name="T1" fmla="*/ 0 h 1325245"/>
                <a:gd name="T2" fmla="*/ 0 w 13970"/>
                <a:gd name="T3" fmla="*/ 13614 h 1325245"/>
                <a:gd name="T4" fmla="*/ 0 w 13970"/>
                <a:gd name="T5" fmla="*/ 1324639 h 1325245"/>
                <a:gd name="T6" fmla="*/ 13614 w 13970"/>
                <a:gd name="T7" fmla="*/ 1317823 h 1325245"/>
                <a:gd name="T8" fmla="*/ 13614 w 13970"/>
                <a:gd name="T9" fmla="*/ 0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13614" y="0"/>
                  </a:moveTo>
                  <a:lnTo>
                    <a:pt x="0" y="13614"/>
                  </a:lnTo>
                  <a:lnTo>
                    <a:pt x="0" y="1324639"/>
                  </a:lnTo>
                  <a:lnTo>
                    <a:pt x="13614" y="131782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7" name="object 35"/>
            <p:cNvSpPr>
              <a:spLocks/>
            </p:cNvSpPr>
            <p:nvPr/>
          </p:nvSpPr>
          <p:spPr bwMode="auto">
            <a:xfrm>
              <a:off x="6499710" y="4471566"/>
              <a:ext cx="13970" cy="1325245"/>
            </a:xfrm>
            <a:custGeom>
              <a:avLst/>
              <a:gdLst>
                <a:gd name="T0" fmla="*/ 0 w 13970"/>
                <a:gd name="T1" fmla="*/ 1324649 h 1325245"/>
                <a:gd name="T2" fmla="*/ 0 w 13970"/>
                <a:gd name="T3" fmla="*/ 13629 h 1325245"/>
                <a:gd name="T4" fmla="*/ 13612 w 13970"/>
                <a:gd name="T5" fmla="*/ 0 h 1325245"/>
                <a:gd name="T6" fmla="*/ 13612 w 13970"/>
                <a:gd name="T7" fmla="*/ 1317834 h 1325245"/>
                <a:gd name="T8" fmla="*/ 0 w 13970"/>
                <a:gd name="T9" fmla="*/ 1324649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0" y="1324649"/>
                  </a:moveTo>
                  <a:lnTo>
                    <a:pt x="0" y="13629"/>
                  </a:lnTo>
                  <a:lnTo>
                    <a:pt x="13612" y="0"/>
                  </a:lnTo>
                  <a:lnTo>
                    <a:pt x="13612" y="1317834"/>
                  </a:lnTo>
                  <a:lnTo>
                    <a:pt x="0" y="132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8" name="object 36"/>
            <p:cNvSpPr>
              <a:spLocks/>
            </p:cNvSpPr>
            <p:nvPr/>
          </p:nvSpPr>
          <p:spPr bwMode="auto">
            <a:xfrm>
              <a:off x="6451854" y="4485199"/>
              <a:ext cx="48260" cy="1311275"/>
            </a:xfrm>
            <a:custGeom>
              <a:avLst/>
              <a:gdLst>
                <a:gd name="T0" fmla="*/ 47892 w 48260"/>
                <a:gd name="T1" fmla="*/ 0 h 1311275"/>
                <a:gd name="T2" fmla="*/ 0 w 48260"/>
                <a:gd name="T3" fmla="*/ 0 h 1311275"/>
                <a:gd name="T4" fmla="*/ 0 w 48260"/>
                <a:gd name="T5" fmla="*/ 1311021 h 1311275"/>
                <a:gd name="T6" fmla="*/ 47892 w 48260"/>
                <a:gd name="T7" fmla="*/ 1311021 h 1311275"/>
                <a:gd name="T8" fmla="*/ 47892 w 48260"/>
                <a:gd name="T9" fmla="*/ 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47892" y="0"/>
                  </a:moveTo>
                  <a:lnTo>
                    <a:pt x="0" y="0"/>
                  </a:lnTo>
                  <a:lnTo>
                    <a:pt x="0" y="1311021"/>
                  </a:lnTo>
                  <a:lnTo>
                    <a:pt x="47892" y="1311021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9" name="object 37"/>
            <p:cNvSpPr>
              <a:spLocks/>
            </p:cNvSpPr>
            <p:nvPr/>
          </p:nvSpPr>
          <p:spPr bwMode="auto">
            <a:xfrm>
              <a:off x="6451864" y="4485195"/>
              <a:ext cx="48260" cy="1311275"/>
            </a:xfrm>
            <a:custGeom>
              <a:avLst/>
              <a:gdLst>
                <a:gd name="T0" fmla="*/ 0 w 48260"/>
                <a:gd name="T1" fmla="*/ 1311020 h 1311275"/>
                <a:gd name="T2" fmla="*/ 47884 w 48260"/>
                <a:gd name="T3" fmla="*/ 1311020 h 1311275"/>
                <a:gd name="T4" fmla="*/ 47884 w 48260"/>
                <a:gd name="T5" fmla="*/ 0 h 1311275"/>
                <a:gd name="T6" fmla="*/ 0 w 48260"/>
                <a:gd name="T7" fmla="*/ 0 h 1311275"/>
                <a:gd name="T8" fmla="*/ 0 w 48260"/>
                <a:gd name="T9" fmla="*/ 131102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0" y="1311020"/>
                  </a:moveTo>
                  <a:lnTo>
                    <a:pt x="47884" y="1311020"/>
                  </a:lnTo>
                  <a:lnTo>
                    <a:pt x="47884" y="0"/>
                  </a:lnTo>
                  <a:lnTo>
                    <a:pt x="0" y="0"/>
                  </a:lnTo>
                  <a:lnTo>
                    <a:pt x="0" y="1311020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0" name="object 38"/>
            <p:cNvSpPr>
              <a:spLocks/>
            </p:cNvSpPr>
            <p:nvPr/>
          </p:nvSpPr>
          <p:spPr bwMode="auto">
            <a:xfrm>
              <a:off x="6451854" y="4471581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612 w 61595"/>
                <a:gd name="T3" fmla="*/ 0 h 13970"/>
                <a:gd name="T4" fmla="*/ 0 w 61595"/>
                <a:gd name="T5" fmla="*/ 13614 h 13970"/>
                <a:gd name="T6" fmla="*/ 47853 w 61595"/>
                <a:gd name="T7" fmla="*/ 13614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612" y="0"/>
                  </a:lnTo>
                  <a:lnTo>
                    <a:pt x="0" y="13614"/>
                  </a:lnTo>
                  <a:lnTo>
                    <a:pt x="47853" y="13614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00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1" name="object 39"/>
            <p:cNvSpPr>
              <a:spLocks/>
            </p:cNvSpPr>
            <p:nvPr/>
          </p:nvSpPr>
          <p:spPr bwMode="auto">
            <a:xfrm>
              <a:off x="6451864" y="4471566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59 w 61595"/>
                <a:gd name="T3" fmla="*/ 0 h 13970"/>
                <a:gd name="T4" fmla="*/ 20609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59" y="0"/>
                  </a:lnTo>
                  <a:lnTo>
                    <a:pt x="20609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2" name="object 40"/>
            <p:cNvSpPr>
              <a:spLocks/>
            </p:cNvSpPr>
            <p:nvPr/>
          </p:nvSpPr>
          <p:spPr bwMode="auto">
            <a:xfrm>
              <a:off x="6704723" y="4287202"/>
              <a:ext cx="20955" cy="1509395"/>
            </a:xfrm>
            <a:custGeom>
              <a:avLst/>
              <a:gdLst>
                <a:gd name="T0" fmla="*/ 20421 w 20954"/>
                <a:gd name="T1" fmla="*/ 0 h 1509395"/>
                <a:gd name="T2" fmla="*/ 0 w 20954"/>
                <a:gd name="T3" fmla="*/ 6819 h 1509395"/>
                <a:gd name="T4" fmla="*/ 0 w 20954"/>
                <a:gd name="T5" fmla="*/ 1509017 h 1509395"/>
                <a:gd name="T6" fmla="*/ 20421 w 20954"/>
                <a:gd name="T7" fmla="*/ 1502201 h 1509395"/>
                <a:gd name="T8" fmla="*/ 20421 w 20954"/>
                <a:gd name="T9" fmla="*/ 0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20421" y="0"/>
                  </a:moveTo>
                  <a:lnTo>
                    <a:pt x="0" y="6819"/>
                  </a:lnTo>
                  <a:lnTo>
                    <a:pt x="0" y="1509017"/>
                  </a:lnTo>
                  <a:lnTo>
                    <a:pt x="20421" y="1502201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3" name="object 41"/>
            <p:cNvSpPr>
              <a:spLocks/>
            </p:cNvSpPr>
            <p:nvPr/>
          </p:nvSpPr>
          <p:spPr bwMode="auto">
            <a:xfrm>
              <a:off x="6704722" y="4287198"/>
              <a:ext cx="20955" cy="1509395"/>
            </a:xfrm>
            <a:custGeom>
              <a:avLst/>
              <a:gdLst>
                <a:gd name="T0" fmla="*/ 0 w 20954"/>
                <a:gd name="T1" fmla="*/ 1509018 h 1509395"/>
                <a:gd name="T2" fmla="*/ 0 w 20954"/>
                <a:gd name="T3" fmla="*/ 6808 h 1509395"/>
                <a:gd name="T4" fmla="*/ 20431 w 20954"/>
                <a:gd name="T5" fmla="*/ 0 h 1509395"/>
                <a:gd name="T6" fmla="*/ 20431 w 20954"/>
                <a:gd name="T7" fmla="*/ 1502202 h 1509395"/>
                <a:gd name="T8" fmla="*/ 0 w 20954"/>
                <a:gd name="T9" fmla="*/ 1509018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0" y="1509018"/>
                  </a:moveTo>
                  <a:lnTo>
                    <a:pt x="0" y="6808"/>
                  </a:lnTo>
                  <a:lnTo>
                    <a:pt x="20431" y="0"/>
                  </a:lnTo>
                  <a:lnTo>
                    <a:pt x="20431" y="1502202"/>
                  </a:lnTo>
                  <a:lnTo>
                    <a:pt x="0" y="1509018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4" name="object 42"/>
            <p:cNvSpPr>
              <a:spLocks/>
            </p:cNvSpPr>
            <p:nvPr/>
          </p:nvSpPr>
          <p:spPr bwMode="auto">
            <a:xfrm>
              <a:off x="6663588" y="4294013"/>
              <a:ext cx="41275" cy="1502410"/>
            </a:xfrm>
            <a:custGeom>
              <a:avLst/>
              <a:gdLst>
                <a:gd name="T0" fmla="*/ 41086 w 41275"/>
                <a:gd name="T1" fmla="*/ 0 h 1502410"/>
                <a:gd name="T2" fmla="*/ 0 w 41275"/>
                <a:gd name="T3" fmla="*/ 0 h 1502410"/>
                <a:gd name="T4" fmla="*/ 0 w 41275"/>
                <a:gd name="T5" fmla="*/ 1502206 h 1502410"/>
                <a:gd name="T6" fmla="*/ 41086 w 41275"/>
                <a:gd name="T7" fmla="*/ 1502206 h 1502410"/>
                <a:gd name="T8" fmla="*/ 41086 w 41275"/>
                <a:gd name="T9" fmla="*/ 0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41086" y="0"/>
                  </a:moveTo>
                  <a:lnTo>
                    <a:pt x="0" y="0"/>
                  </a:lnTo>
                  <a:lnTo>
                    <a:pt x="0" y="1502206"/>
                  </a:lnTo>
                  <a:lnTo>
                    <a:pt x="41086" y="1502206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5" name="object 43"/>
            <p:cNvSpPr>
              <a:spLocks/>
            </p:cNvSpPr>
            <p:nvPr/>
          </p:nvSpPr>
          <p:spPr bwMode="auto">
            <a:xfrm>
              <a:off x="6663593" y="4294006"/>
              <a:ext cx="41275" cy="1502410"/>
            </a:xfrm>
            <a:custGeom>
              <a:avLst/>
              <a:gdLst>
                <a:gd name="T0" fmla="*/ 0 w 41275"/>
                <a:gd name="T1" fmla="*/ 1502209 h 1502410"/>
                <a:gd name="T2" fmla="*/ 41091 w 41275"/>
                <a:gd name="T3" fmla="*/ 1502209 h 1502410"/>
                <a:gd name="T4" fmla="*/ 41091 w 41275"/>
                <a:gd name="T5" fmla="*/ 0 h 1502410"/>
                <a:gd name="T6" fmla="*/ 0 w 41275"/>
                <a:gd name="T7" fmla="*/ 0 h 1502410"/>
                <a:gd name="T8" fmla="*/ 0 w 41275"/>
                <a:gd name="T9" fmla="*/ 1502209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0" y="1502209"/>
                  </a:moveTo>
                  <a:lnTo>
                    <a:pt x="41091" y="15022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150220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6" name="object 44"/>
            <p:cNvSpPr>
              <a:spLocks/>
            </p:cNvSpPr>
            <p:nvPr/>
          </p:nvSpPr>
          <p:spPr bwMode="auto">
            <a:xfrm>
              <a:off x="6663588" y="4287202"/>
              <a:ext cx="61594" cy="6985"/>
            </a:xfrm>
            <a:custGeom>
              <a:avLst/>
              <a:gdLst>
                <a:gd name="T0" fmla="*/ 61556 w 61595"/>
                <a:gd name="T1" fmla="*/ 0 h 6985"/>
                <a:gd name="T2" fmla="*/ 13893 w 61595"/>
                <a:gd name="T3" fmla="*/ 0 h 6985"/>
                <a:gd name="T4" fmla="*/ 0 w 61595"/>
                <a:gd name="T5" fmla="*/ 6819 h 6985"/>
                <a:gd name="T6" fmla="*/ 41135 w 61595"/>
                <a:gd name="T7" fmla="*/ 6819 h 6985"/>
                <a:gd name="T8" fmla="*/ 61556 w 61595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61556" y="0"/>
                  </a:moveTo>
                  <a:lnTo>
                    <a:pt x="13893" y="0"/>
                  </a:lnTo>
                  <a:lnTo>
                    <a:pt x="0" y="6819"/>
                  </a:lnTo>
                  <a:lnTo>
                    <a:pt x="41135" y="6819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7" name="object 45"/>
            <p:cNvSpPr>
              <a:spLocks/>
            </p:cNvSpPr>
            <p:nvPr/>
          </p:nvSpPr>
          <p:spPr bwMode="auto">
            <a:xfrm>
              <a:off x="6663593" y="4287198"/>
              <a:ext cx="61594" cy="6985"/>
            </a:xfrm>
            <a:custGeom>
              <a:avLst/>
              <a:gdLst>
                <a:gd name="T0" fmla="*/ 41129 w 61595"/>
                <a:gd name="T1" fmla="*/ 6808 h 6985"/>
                <a:gd name="T2" fmla="*/ 61560 w 61595"/>
                <a:gd name="T3" fmla="*/ 0 h 6985"/>
                <a:gd name="T4" fmla="*/ 13891 w 61595"/>
                <a:gd name="T5" fmla="*/ 0 h 6985"/>
                <a:gd name="T6" fmla="*/ 0 w 61595"/>
                <a:gd name="T7" fmla="*/ 6808 h 6985"/>
                <a:gd name="T8" fmla="*/ 41129 w 61595"/>
                <a:gd name="T9" fmla="*/ 6808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41129" y="6808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6808"/>
                  </a:lnTo>
                  <a:lnTo>
                    <a:pt x="41129" y="6808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8" name="object 46"/>
            <p:cNvSpPr>
              <a:spLocks/>
            </p:cNvSpPr>
            <p:nvPr/>
          </p:nvSpPr>
          <p:spPr bwMode="auto">
            <a:xfrm>
              <a:off x="5577216" y="4232706"/>
              <a:ext cx="13970" cy="1564005"/>
            </a:xfrm>
            <a:custGeom>
              <a:avLst/>
              <a:gdLst>
                <a:gd name="T0" fmla="*/ 13853 w 13970"/>
                <a:gd name="T1" fmla="*/ 1563509 h 1564004"/>
                <a:gd name="T2" fmla="*/ 13853 w 13970"/>
                <a:gd name="T3" fmla="*/ 6808 h 1564004"/>
                <a:gd name="T4" fmla="*/ 13853 w 13970"/>
                <a:gd name="T5" fmla="*/ 1563509 h 1564004"/>
                <a:gd name="T6" fmla="*/ 0 w 13970"/>
                <a:gd name="T7" fmla="*/ 1563509 h 1564004"/>
                <a:gd name="T8" fmla="*/ 13853 w 13970"/>
                <a:gd name="T9" fmla="*/ 1256345 h 1564004"/>
                <a:gd name="T10" fmla="*/ 0 w 13970"/>
                <a:gd name="T11" fmla="*/ 1256345 h 1564004"/>
                <a:gd name="T12" fmla="*/ 13853 w 13970"/>
                <a:gd name="T13" fmla="*/ 942100 h 1564004"/>
                <a:gd name="T14" fmla="*/ 0 w 13970"/>
                <a:gd name="T15" fmla="*/ 942100 h 1564004"/>
                <a:gd name="T16" fmla="*/ 13853 w 13970"/>
                <a:gd name="T17" fmla="*/ 628032 h 1564004"/>
                <a:gd name="T18" fmla="*/ 0 w 13970"/>
                <a:gd name="T19" fmla="*/ 628032 h 1564004"/>
                <a:gd name="T20" fmla="*/ 13853 w 13970"/>
                <a:gd name="T21" fmla="*/ 314067 h 1564004"/>
                <a:gd name="T22" fmla="*/ 0 w 13970"/>
                <a:gd name="T23" fmla="*/ 314067 h 1564004"/>
                <a:gd name="T24" fmla="*/ 13853 w 13970"/>
                <a:gd name="T25" fmla="*/ 0 h 1564004"/>
                <a:gd name="T26" fmla="*/ 0 w 13970"/>
                <a:gd name="T27" fmla="*/ 0 h 1564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70" h="1564004">
                  <a:moveTo>
                    <a:pt x="13853" y="1563509"/>
                  </a:moveTo>
                  <a:lnTo>
                    <a:pt x="13853" y="6808"/>
                  </a:lnTo>
                </a:path>
                <a:path w="13970" h="1564004">
                  <a:moveTo>
                    <a:pt x="13853" y="1563509"/>
                  </a:moveTo>
                  <a:lnTo>
                    <a:pt x="0" y="1563509"/>
                  </a:lnTo>
                </a:path>
                <a:path w="13970" h="1564004">
                  <a:moveTo>
                    <a:pt x="13853" y="1256345"/>
                  </a:moveTo>
                  <a:lnTo>
                    <a:pt x="0" y="1256345"/>
                  </a:lnTo>
                </a:path>
                <a:path w="13970" h="1564004">
                  <a:moveTo>
                    <a:pt x="13853" y="942100"/>
                  </a:moveTo>
                  <a:lnTo>
                    <a:pt x="0" y="942100"/>
                  </a:lnTo>
                </a:path>
                <a:path w="13970" h="1564004">
                  <a:moveTo>
                    <a:pt x="13853" y="628032"/>
                  </a:moveTo>
                  <a:lnTo>
                    <a:pt x="0" y="628032"/>
                  </a:lnTo>
                </a:path>
                <a:path w="13970" h="1564004">
                  <a:moveTo>
                    <a:pt x="13853" y="314067"/>
                  </a:moveTo>
                  <a:lnTo>
                    <a:pt x="0" y="314067"/>
                  </a:lnTo>
                </a:path>
                <a:path w="13970" h="1564004">
                  <a:moveTo>
                    <a:pt x="13853" y="0"/>
                  </a:moveTo>
                  <a:lnTo>
                    <a:pt x="0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362575" y="4114800"/>
            <a:ext cx="192088" cy="17843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20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10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91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5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86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0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03676" y="4865305"/>
            <a:ext cx="185420" cy="285115"/>
          </a:xfrm>
          <a:prstGeom prst="rect">
            <a:avLst/>
          </a:prstGeom>
        </p:spPr>
        <p:txBody>
          <a:bodyPr vert="vert270" lIns="0" tIns="2540" rIns="0" bIns="0">
            <a:spAutoFit/>
          </a:bodyPr>
          <a:lstStyle/>
          <a:p>
            <a:pPr marL="12700">
              <a:spcBef>
                <a:spcPts val="20"/>
              </a:spcBef>
              <a:defRPr/>
            </a:pPr>
            <a:r>
              <a:rPr sz="1100" b="1" spc="15" dirty="0">
                <a:latin typeface="DejaVu Sans"/>
                <a:cs typeface="DejaVu Sans"/>
              </a:rPr>
              <a:t>mm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5544" name="object 49"/>
          <p:cNvSpPr>
            <a:spLocks/>
          </p:cNvSpPr>
          <p:nvPr/>
        </p:nvSpPr>
        <p:spPr bwMode="auto">
          <a:xfrm>
            <a:off x="5591175" y="5795963"/>
            <a:ext cx="1244600" cy="14287"/>
          </a:xfrm>
          <a:custGeom>
            <a:avLst/>
            <a:gdLst>
              <a:gd name="T0" fmla="*/ 0 w 1243965"/>
              <a:gd name="T1" fmla="*/ 0 h 13970"/>
              <a:gd name="T2" fmla="*/ 1236685 w 1243965"/>
              <a:gd name="T3" fmla="*/ 0 h 13970"/>
              <a:gd name="T4" fmla="*/ 0 w 1243965"/>
              <a:gd name="T5" fmla="*/ 0 h 13970"/>
              <a:gd name="T6" fmla="*/ 0 w 1243965"/>
              <a:gd name="T7" fmla="*/ 13622 h 13970"/>
              <a:gd name="T8" fmla="*/ 204973 w 1243965"/>
              <a:gd name="T9" fmla="*/ 0 h 13970"/>
              <a:gd name="T10" fmla="*/ 204973 w 1243965"/>
              <a:gd name="T11" fmla="*/ 13622 h 13970"/>
              <a:gd name="T12" fmla="*/ 416702 w 1243965"/>
              <a:gd name="T13" fmla="*/ 0 h 13970"/>
              <a:gd name="T14" fmla="*/ 416702 w 1243965"/>
              <a:gd name="T15" fmla="*/ 13622 h 13970"/>
              <a:gd name="T16" fmla="*/ 621726 w 1243965"/>
              <a:gd name="T17" fmla="*/ 0 h 13970"/>
              <a:gd name="T18" fmla="*/ 621726 w 1243965"/>
              <a:gd name="T19" fmla="*/ 13622 h 13970"/>
              <a:gd name="T20" fmla="*/ 826738 w 1243965"/>
              <a:gd name="T21" fmla="*/ 0 h 13970"/>
              <a:gd name="T22" fmla="*/ 826738 w 1243965"/>
              <a:gd name="T23" fmla="*/ 13622 h 13970"/>
              <a:gd name="T24" fmla="*/ 1031660 w 1243965"/>
              <a:gd name="T25" fmla="*/ 0 h 13970"/>
              <a:gd name="T26" fmla="*/ 1031660 w 1243965"/>
              <a:gd name="T27" fmla="*/ 13622 h 13970"/>
              <a:gd name="T28" fmla="*/ 1243491 w 1243965"/>
              <a:gd name="T29" fmla="*/ 0 h 13970"/>
              <a:gd name="T30" fmla="*/ 1243491 w 1243965"/>
              <a:gd name="T31" fmla="*/ 13622 h 1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3965" h="13970">
                <a:moveTo>
                  <a:pt x="0" y="0"/>
                </a:moveTo>
                <a:lnTo>
                  <a:pt x="1236685" y="0"/>
                </a:lnTo>
              </a:path>
              <a:path w="1243965" h="13970">
                <a:moveTo>
                  <a:pt x="0" y="0"/>
                </a:moveTo>
                <a:lnTo>
                  <a:pt x="0" y="13622"/>
                </a:lnTo>
              </a:path>
              <a:path w="1243965" h="13970">
                <a:moveTo>
                  <a:pt x="204973" y="0"/>
                </a:moveTo>
                <a:lnTo>
                  <a:pt x="204973" y="13622"/>
                </a:lnTo>
              </a:path>
              <a:path w="1243965" h="13970">
                <a:moveTo>
                  <a:pt x="416702" y="0"/>
                </a:moveTo>
                <a:lnTo>
                  <a:pt x="416702" y="13622"/>
                </a:lnTo>
              </a:path>
              <a:path w="1243965" h="13970">
                <a:moveTo>
                  <a:pt x="621726" y="0"/>
                </a:moveTo>
                <a:lnTo>
                  <a:pt x="621726" y="13622"/>
                </a:lnTo>
              </a:path>
              <a:path w="1243965" h="13970">
                <a:moveTo>
                  <a:pt x="826738" y="0"/>
                </a:moveTo>
                <a:lnTo>
                  <a:pt x="826738" y="13622"/>
                </a:lnTo>
              </a:path>
              <a:path w="1243965" h="13970">
                <a:moveTo>
                  <a:pt x="1031660" y="0"/>
                </a:moveTo>
                <a:lnTo>
                  <a:pt x="1031660" y="13622"/>
                </a:lnTo>
              </a:path>
              <a:path w="1243965" h="13970">
                <a:moveTo>
                  <a:pt x="1243491" y="0"/>
                </a:moveTo>
                <a:lnTo>
                  <a:pt x="1243491" y="13622"/>
                </a:lnTo>
              </a:path>
            </a:pathLst>
          </a:custGeom>
          <a:noFill/>
          <a:ln w="68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/>
          <p:cNvSpPr txBox="1"/>
          <p:nvPr/>
        </p:nvSpPr>
        <p:spPr>
          <a:xfrm>
            <a:off x="5649913" y="5751513"/>
            <a:ext cx="1173162" cy="558800"/>
          </a:xfrm>
          <a:prstGeom prst="rect">
            <a:avLst/>
          </a:prstGeom>
        </p:spPr>
        <p:txBody>
          <a:bodyPr lIns="0" tIns="92710" rIns="0" bIns="0">
            <a:spAutoFit/>
          </a:bodyPr>
          <a:lstStyle>
            <a:lvl1pPr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725"/>
              </a:spcBef>
            </a:pPr>
            <a:r>
              <a:rPr lang="en-US" altLang="en-US" sz="1100" b="1">
                <a:latin typeface="DejaVu Sans"/>
                <a:ea typeface="DejaVu Sans"/>
                <a:cs typeface="DejaVu Sans"/>
              </a:rPr>
              <a:t>1     3</a:t>
            </a:r>
            <a:r>
              <a:rPr lang="en-US" altLang="en-US" sz="1100">
                <a:latin typeface="DejaVu Serif"/>
                <a:ea typeface="DejaVu Serif"/>
                <a:cs typeface="DejaVu Serif"/>
              </a:rPr>
              <a:t>	</a:t>
            </a:r>
            <a:r>
              <a:rPr lang="en-US" altLang="en-US" sz="1100" b="1">
                <a:latin typeface="DejaVu Sans"/>
                <a:ea typeface="DejaVu Sans"/>
                <a:cs typeface="DejaVu Sans"/>
              </a:rPr>
              <a:t>6 12 24 36</a:t>
            </a:r>
            <a:endParaRPr lang="en-US" altLang="en-US" sz="11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</a:pPr>
            <a:r>
              <a:rPr lang="en-US" altLang="en-US" sz="1300" b="1">
                <a:latin typeface="DejaVu Sans"/>
                <a:ea typeface="DejaVu Sans"/>
                <a:cs typeface="DejaVu Sans"/>
              </a:rPr>
              <a:t>months</a:t>
            </a:r>
            <a:endParaRPr lang="en-US" altLang="en-US" sz="1300">
              <a:latin typeface="DejaVu Sans"/>
              <a:ea typeface="DejaVu Sans"/>
              <a:cs typeface="DejaVu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3038" y="3663950"/>
            <a:ext cx="2671762" cy="380873"/>
          </a:xfrm>
          <a:prstGeom prst="rect">
            <a:avLst/>
          </a:prstGeom>
        </p:spPr>
        <p:txBody>
          <a:bodyPr wrap="square"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2400" b="1" dirty="0">
                <a:latin typeface="DejaVu Sans"/>
                <a:cs typeface="DejaVu Sans"/>
              </a:rPr>
              <a:t>Length of ear canal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65547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C54E87-B43C-47C2-BC24-A4043F6C833A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750"/>
            <a:ext cx="9144000" cy="1060450"/>
          </a:xfrm>
        </p:spPr>
        <p:txBody>
          <a:bodyPr lIns="0" tIns="13335" rIns="0" bIns="0" rtlCol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pc="-160" dirty="0"/>
              <a:t>Testovací </a:t>
            </a:r>
            <a:r>
              <a:rPr spc="-229" dirty="0"/>
              <a:t>výsledky </a:t>
            </a:r>
            <a:r>
              <a:rPr spc="-165" dirty="0"/>
              <a:t>Evoselect,</a:t>
            </a:r>
            <a:r>
              <a:rPr spc="-135" dirty="0"/>
              <a:t> </a:t>
            </a:r>
            <a:r>
              <a:rPr spc="-265" dirty="0"/>
              <a:t>2005</a:t>
            </a:r>
            <a:br>
              <a:rPr spc="-265" dirty="0"/>
            </a:br>
            <a:r>
              <a:rPr sz="2400" spc="-114" dirty="0"/>
              <a:t>(Pilot </a:t>
            </a:r>
            <a:r>
              <a:rPr sz="2400" spc="-160" dirty="0"/>
              <a:t>Blankenfelde</a:t>
            </a:r>
            <a:r>
              <a:rPr sz="2400" spc="-45" dirty="0"/>
              <a:t> </a:t>
            </a:r>
            <a:r>
              <a:rPr sz="2400" spc="-155" dirty="0"/>
              <a:t>(Německo))</a:t>
            </a:r>
            <a:endParaRPr sz="2400" dirty="0"/>
          </a:p>
        </p:txBody>
      </p:sp>
      <p:sp>
        <p:nvSpPr>
          <p:cNvPr id="66563" name="object 3"/>
          <p:cNvSpPr>
            <a:spLocks noChangeArrowheads="1"/>
          </p:cNvSpPr>
          <p:nvPr/>
        </p:nvSpPr>
        <p:spPr bwMode="auto">
          <a:xfrm>
            <a:off x="5219700" y="2852738"/>
            <a:ext cx="2879725" cy="2076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4" name="object 4"/>
          <p:cNvSpPr>
            <a:spLocks noChangeArrowheads="1"/>
          </p:cNvSpPr>
          <p:nvPr/>
        </p:nvSpPr>
        <p:spPr bwMode="auto">
          <a:xfrm>
            <a:off x="323850" y="1125538"/>
            <a:ext cx="4552950" cy="562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DB2BA0-7A8D-48E3-AD95-BC654785593C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125" y="158750"/>
            <a:ext cx="2341563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dirty="0">
                <a:latin typeface="DejaVu Serif"/>
                <a:cs typeface="DejaVu Serif"/>
              </a:rPr>
              <a:t>Click (klik)</a:t>
            </a:r>
          </a:p>
        </p:txBody>
      </p:sp>
      <p:grpSp>
        <p:nvGrpSpPr>
          <p:cNvPr id="67587" name="object 3"/>
          <p:cNvGrpSpPr>
            <a:grpSpLocks/>
          </p:cNvGrpSpPr>
          <p:nvPr/>
        </p:nvGrpSpPr>
        <p:grpSpPr bwMode="auto">
          <a:xfrm>
            <a:off x="5219700" y="2852738"/>
            <a:ext cx="3602038" cy="3263900"/>
            <a:chOff x="5219700" y="2852930"/>
            <a:chExt cx="3601720" cy="3263265"/>
          </a:xfrm>
        </p:grpSpPr>
        <p:sp>
          <p:nvSpPr>
            <p:cNvPr id="67594" name="object 4"/>
            <p:cNvSpPr>
              <a:spLocks noChangeArrowheads="1"/>
            </p:cNvSpPr>
            <p:nvPr/>
          </p:nvSpPr>
          <p:spPr bwMode="auto">
            <a:xfrm>
              <a:off x="5219700" y="2852930"/>
              <a:ext cx="3601211" cy="32628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5" name="object 5"/>
            <p:cNvSpPr>
              <a:spLocks/>
            </p:cNvSpPr>
            <p:nvPr/>
          </p:nvSpPr>
          <p:spPr bwMode="auto">
            <a:xfrm>
              <a:off x="6660641" y="5014722"/>
              <a:ext cx="1873250" cy="0"/>
            </a:xfrm>
            <a:custGeom>
              <a:avLst/>
              <a:gdLst>
                <a:gd name="T0" fmla="*/ 0 w 1873250"/>
                <a:gd name="T1" fmla="*/ 1872996 w 1873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873250">
                  <a:moveTo>
                    <a:pt x="0" y="0"/>
                  </a:moveTo>
                  <a:lnTo>
                    <a:pt x="1872996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6" name="object 6"/>
            <p:cNvSpPr>
              <a:spLocks/>
            </p:cNvSpPr>
            <p:nvPr/>
          </p:nvSpPr>
          <p:spPr bwMode="auto">
            <a:xfrm>
              <a:off x="7020305" y="5014722"/>
              <a:ext cx="1298575" cy="360045"/>
            </a:xfrm>
            <a:custGeom>
              <a:avLst/>
              <a:gdLst>
                <a:gd name="T0" fmla="*/ 144780 w 1298575"/>
                <a:gd name="T1" fmla="*/ 0 h 360045"/>
                <a:gd name="T2" fmla="*/ 0 w 1298575"/>
                <a:gd name="T3" fmla="*/ 143256 h 360045"/>
                <a:gd name="T4" fmla="*/ 434340 w 1298575"/>
                <a:gd name="T5" fmla="*/ 0 h 360045"/>
                <a:gd name="T6" fmla="*/ 216408 w 1298575"/>
                <a:gd name="T7" fmla="*/ 214884 h 360045"/>
                <a:gd name="T8" fmla="*/ 722376 w 1298575"/>
                <a:gd name="T9" fmla="*/ 0 h 360045"/>
                <a:gd name="T10" fmla="*/ 432816 w 1298575"/>
                <a:gd name="T11" fmla="*/ 286512 h 360045"/>
                <a:gd name="T12" fmla="*/ 1010412 w 1298575"/>
                <a:gd name="T13" fmla="*/ 0 h 360045"/>
                <a:gd name="T14" fmla="*/ 720852 w 1298575"/>
                <a:gd name="T15" fmla="*/ 286512 h 360045"/>
                <a:gd name="T16" fmla="*/ 1298448 w 1298575"/>
                <a:gd name="T17" fmla="*/ 0 h 360045"/>
                <a:gd name="T18" fmla="*/ 937260 w 1298575"/>
                <a:gd name="T19" fmla="*/ 359664 h 360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8575" h="360045">
                  <a:moveTo>
                    <a:pt x="144780" y="0"/>
                  </a:moveTo>
                  <a:lnTo>
                    <a:pt x="0" y="143256"/>
                  </a:lnTo>
                </a:path>
                <a:path w="1298575" h="360045">
                  <a:moveTo>
                    <a:pt x="434340" y="0"/>
                  </a:moveTo>
                  <a:lnTo>
                    <a:pt x="216408" y="214884"/>
                  </a:lnTo>
                </a:path>
                <a:path w="1298575" h="360045">
                  <a:moveTo>
                    <a:pt x="722376" y="0"/>
                  </a:moveTo>
                  <a:lnTo>
                    <a:pt x="432816" y="286512"/>
                  </a:lnTo>
                </a:path>
                <a:path w="1298575" h="360045">
                  <a:moveTo>
                    <a:pt x="1010412" y="0"/>
                  </a:moveTo>
                  <a:lnTo>
                    <a:pt x="720852" y="286512"/>
                  </a:lnTo>
                </a:path>
                <a:path w="1298575" h="360045">
                  <a:moveTo>
                    <a:pt x="1298448" y="0"/>
                  </a:moveTo>
                  <a:lnTo>
                    <a:pt x="937260" y="35966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7" name="object 7"/>
            <p:cNvSpPr>
              <a:spLocks/>
            </p:cNvSpPr>
            <p:nvPr/>
          </p:nvSpPr>
          <p:spPr bwMode="auto">
            <a:xfrm>
              <a:off x="6300977" y="4653533"/>
              <a:ext cx="2304415" cy="0"/>
            </a:xfrm>
            <a:custGeom>
              <a:avLst/>
              <a:gdLst>
                <a:gd name="T0" fmla="*/ 0 w 2304415"/>
                <a:gd name="T1" fmla="*/ 2304288 w 23044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304415">
                  <a:moveTo>
                    <a:pt x="0" y="0"/>
                  </a:moveTo>
                  <a:lnTo>
                    <a:pt x="2304288" y="0"/>
                  </a:lnTo>
                </a:path>
              </a:pathLst>
            </a:custGeom>
            <a:noFill/>
            <a:ln w="38100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8" name="object 8"/>
            <p:cNvSpPr>
              <a:spLocks/>
            </p:cNvSpPr>
            <p:nvPr/>
          </p:nvSpPr>
          <p:spPr bwMode="auto">
            <a:xfrm>
              <a:off x="5796534" y="3934205"/>
              <a:ext cx="2737485" cy="0"/>
            </a:xfrm>
            <a:custGeom>
              <a:avLst/>
              <a:gdLst>
                <a:gd name="T0" fmla="*/ 0 w 2737484"/>
                <a:gd name="T1" fmla="*/ 2737104 w 27374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737484">
                  <a:moveTo>
                    <a:pt x="0" y="0"/>
                  </a:moveTo>
                  <a:lnTo>
                    <a:pt x="2737104" y="0"/>
                  </a:lnTo>
                </a:path>
              </a:pathLst>
            </a:custGeom>
            <a:noFill/>
            <a:ln w="38100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9" name="object 9"/>
            <p:cNvSpPr>
              <a:spLocks/>
            </p:cNvSpPr>
            <p:nvPr/>
          </p:nvSpPr>
          <p:spPr bwMode="auto">
            <a:xfrm>
              <a:off x="6517386" y="4653533"/>
              <a:ext cx="2089785" cy="361315"/>
            </a:xfrm>
            <a:custGeom>
              <a:avLst/>
              <a:gdLst>
                <a:gd name="T0" fmla="*/ 504444 w 2089784"/>
                <a:gd name="T1" fmla="*/ 0 h 361314"/>
                <a:gd name="T2" fmla="*/ 143256 w 2089784"/>
                <a:gd name="T3" fmla="*/ 361188 h 361314"/>
                <a:gd name="T4" fmla="*/ 865632 w 2089784"/>
                <a:gd name="T5" fmla="*/ 0 h 361314"/>
                <a:gd name="T6" fmla="*/ 502920 w 2089784"/>
                <a:gd name="T7" fmla="*/ 361188 h 361314"/>
                <a:gd name="T8" fmla="*/ 1225296 w 2089784"/>
                <a:gd name="T9" fmla="*/ 0 h 361314"/>
                <a:gd name="T10" fmla="*/ 864108 w 2089784"/>
                <a:gd name="T11" fmla="*/ 361188 h 361314"/>
                <a:gd name="T12" fmla="*/ 1586484 w 2089784"/>
                <a:gd name="T13" fmla="*/ 0 h 361314"/>
                <a:gd name="T14" fmla="*/ 1223772 w 2089784"/>
                <a:gd name="T15" fmla="*/ 361188 h 361314"/>
                <a:gd name="T16" fmla="*/ 1872996 w 2089784"/>
                <a:gd name="T17" fmla="*/ 0 h 361314"/>
                <a:gd name="T18" fmla="*/ 1511808 w 2089784"/>
                <a:gd name="T19" fmla="*/ 361188 h 361314"/>
                <a:gd name="T20" fmla="*/ 217932 w 2089784"/>
                <a:gd name="T21" fmla="*/ 0 h 361314"/>
                <a:gd name="T22" fmla="*/ 0 w 2089784"/>
                <a:gd name="T23" fmla="*/ 216408 h 361314"/>
                <a:gd name="T24" fmla="*/ 2089404 w 2089784"/>
                <a:gd name="T25" fmla="*/ 0 h 361314"/>
                <a:gd name="T26" fmla="*/ 1726692 w 2089784"/>
                <a:gd name="T27" fmla="*/ 361188 h 36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9784" h="361314">
                  <a:moveTo>
                    <a:pt x="504444" y="0"/>
                  </a:moveTo>
                  <a:lnTo>
                    <a:pt x="143256" y="361188"/>
                  </a:lnTo>
                </a:path>
                <a:path w="2089784" h="361314">
                  <a:moveTo>
                    <a:pt x="865632" y="0"/>
                  </a:moveTo>
                  <a:lnTo>
                    <a:pt x="502920" y="361188"/>
                  </a:lnTo>
                </a:path>
                <a:path w="2089784" h="361314">
                  <a:moveTo>
                    <a:pt x="1225296" y="0"/>
                  </a:moveTo>
                  <a:lnTo>
                    <a:pt x="864108" y="361188"/>
                  </a:lnTo>
                </a:path>
                <a:path w="2089784" h="361314">
                  <a:moveTo>
                    <a:pt x="1586484" y="0"/>
                  </a:moveTo>
                  <a:lnTo>
                    <a:pt x="1223772" y="361188"/>
                  </a:lnTo>
                </a:path>
                <a:path w="2089784" h="361314">
                  <a:moveTo>
                    <a:pt x="1872996" y="0"/>
                  </a:moveTo>
                  <a:lnTo>
                    <a:pt x="1511808" y="361188"/>
                  </a:lnTo>
                </a:path>
                <a:path w="2089784" h="361314">
                  <a:moveTo>
                    <a:pt x="217932" y="0"/>
                  </a:moveTo>
                  <a:lnTo>
                    <a:pt x="0" y="216408"/>
                  </a:lnTo>
                </a:path>
                <a:path w="2089784" h="361314">
                  <a:moveTo>
                    <a:pt x="2089404" y="0"/>
                  </a:moveTo>
                  <a:lnTo>
                    <a:pt x="1726692" y="361188"/>
                  </a:lnTo>
                </a:path>
              </a:pathLst>
            </a:custGeom>
            <a:noFill/>
            <a:ln w="2857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0" name="object 10"/>
            <p:cNvSpPr>
              <a:spLocks/>
            </p:cNvSpPr>
            <p:nvPr/>
          </p:nvSpPr>
          <p:spPr bwMode="auto">
            <a:xfrm>
              <a:off x="5796534" y="3934205"/>
              <a:ext cx="2809240" cy="719455"/>
            </a:xfrm>
            <a:custGeom>
              <a:avLst/>
              <a:gdLst>
                <a:gd name="T0" fmla="*/ 0 w 2809240"/>
                <a:gd name="T1" fmla="*/ 0 h 719454"/>
                <a:gd name="T2" fmla="*/ 1223772 w 2809240"/>
                <a:gd name="T3" fmla="*/ 719328 h 719454"/>
                <a:gd name="T4" fmla="*/ 504444 w 2809240"/>
                <a:gd name="T5" fmla="*/ 0 h 719454"/>
                <a:gd name="T6" fmla="*/ 1729740 w 2809240"/>
                <a:gd name="T7" fmla="*/ 719328 h 719454"/>
                <a:gd name="T8" fmla="*/ 1008888 w 2809240"/>
                <a:gd name="T9" fmla="*/ 0 h 719454"/>
                <a:gd name="T10" fmla="*/ 2232660 w 2809240"/>
                <a:gd name="T11" fmla="*/ 719328 h 719454"/>
                <a:gd name="T12" fmla="*/ 1513332 w 2809240"/>
                <a:gd name="T13" fmla="*/ 0 h 719454"/>
                <a:gd name="T14" fmla="*/ 2737104 w 2809240"/>
                <a:gd name="T15" fmla="*/ 719328 h 719454"/>
                <a:gd name="T16" fmla="*/ 1944624 w 2809240"/>
                <a:gd name="T17" fmla="*/ 0 h 719454"/>
                <a:gd name="T18" fmla="*/ 2808732 w 2809240"/>
                <a:gd name="T19" fmla="*/ 502920 h 719454"/>
                <a:gd name="T20" fmla="*/ 289560 w 2809240"/>
                <a:gd name="T21" fmla="*/ 432816 h 719454"/>
                <a:gd name="T22" fmla="*/ 720852 w 2809240"/>
                <a:gd name="T23" fmla="*/ 719328 h 719454"/>
                <a:gd name="T24" fmla="*/ 2377440 w 2809240"/>
                <a:gd name="T25" fmla="*/ 0 h 719454"/>
                <a:gd name="T26" fmla="*/ 2808732 w 2809240"/>
                <a:gd name="T27" fmla="*/ 288036 h 719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9240" h="719454">
                  <a:moveTo>
                    <a:pt x="0" y="0"/>
                  </a:moveTo>
                  <a:lnTo>
                    <a:pt x="1223772" y="719328"/>
                  </a:lnTo>
                </a:path>
                <a:path w="2809240" h="719454">
                  <a:moveTo>
                    <a:pt x="504444" y="0"/>
                  </a:moveTo>
                  <a:lnTo>
                    <a:pt x="1729740" y="719328"/>
                  </a:lnTo>
                </a:path>
                <a:path w="2809240" h="719454">
                  <a:moveTo>
                    <a:pt x="1008888" y="0"/>
                  </a:moveTo>
                  <a:lnTo>
                    <a:pt x="2232660" y="719328"/>
                  </a:lnTo>
                </a:path>
                <a:path w="2809240" h="719454">
                  <a:moveTo>
                    <a:pt x="1513332" y="0"/>
                  </a:moveTo>
                  <a:lnTo>
                    <a:pt x="2737104" y="719328"/>
                  </a:lnTo>
                </a:path>
                <a:path w="2809240" h="719454">
                  <a:moveTo>
                    <a:pt x="1944624" y="0"/>
                  </a:moveTo>
                  <a:lnTo>
                    <a:pt x="2808732" y="502920"/>
                  </a:lnTo>
                </a:path>
                <a:path w="2809240" h="719454">
                  <a:moveTo>
                    <a:pt x="289560" y="432816"/>
                  </a:moveTo>
                  <a:lnTo>
                    <a:pt x="720852" y="719328"/>
                  </a:lnTo>
                </a:path>
                <a:path w="2809240" h="719454">
                  <a:moveTo>
                    <a:pt x="2377440" y="0"/>
                  </a:moveTo>
                  <a:lnTo>
                    <a:pt x="2808732" y="288036"/>
                  </a:lnTo>
                </a:path>
              </a:pathLst>
            </a:custGeom>
            <a:noFill/>
            <a:ln w="28575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688" y="1222375"/>
            <a:ext cx="8024812" cy="2020888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4013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v širokém pásmu frekvencí, není frekvenčně specifický, je  aktivována široká oblast bazilární membrány, jasně čitelné vlny,  odchylka od tónového audiogramu 5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- 20 dB</a:t>
            </a:r>
          </a:p>
          <a:p>
            <a:pPr>
              <a:spcBef>
                <a:spcPts val="13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Přednost: rychlost – měření jen za  pomocí 1 stimulu na různých  intenzitách</a:t>
            </a:r>
          </a:p>
        </p:txBody>
      </p:sp>
      <p:sp>
        <p:nvSpPr>
          <p:cNvPr id="67589" name="object 12"/>
          <p:cNvSpPr>
            <a:spLocks noChangeArrowheads="1"/>
          </p:cNvSpPr>
          <p:nvPr/>
        </p:nvSpPr>
        <p:spPr bwMode="auto">
          <a:xfrm>
            <a:off x="468313" y="3500438"/>
            <a:ext cx="4176712" cy="2270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619125" y="5768975"/>
            <a:ext cx="3276600" cy="738188"/>
          </a:xfrm>
          <a:prstGeom prst="rect">
            <a:avLst/>
          </a:prstGeom>
        </p:spPr>
        <p:txBody>
          <a:bodyPr lIns="0" tIns="94615" rIns="0" bIns="0">
            <a:spAutoFit/>
          </a:bodyPr>
          <a:lstStyle/>
          <a:p>
            <a:pPr marL="12700">
              <a:spcBef>
                <a:spcPts val="745"/>
              </a:spcBef>
              <a:defRPr/>
            </a:pPr>
            <a:r>
              <a:rPr spc="-190" dirty="0">
                <a:latin typeface="DejaVu Serif"/>
                <a:cs typeface="DejaVu Serif"/>
              </a:rPr>
              <a:t>Maximum </a:t>
            </a:r>
            <a:r>
              <a:rPr spc="-140" dirty="0">
                <a:latin typeface="DejaVu Serif"/>
                <a:cs typeface="DejaVu Serif"/>
              </a:rPr>
              <a:t>energie </a:t>
            </a:r>
            <a:r>
              <a:rPr spc="-125" dirty="0">
                <a:latin typeface="DejaVu Serif"/>
                <a:cs typeface="DejaVu Serif"/>
              </a:rPr>
              <a:t>2,6</a:t>
            </a:r>
            <a:r>
              <a:rPr spc="-34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  <a:p>
            <a:pPr marL="12700">
              <a:spcBef>
                <a:spcPts val="645"/>
              </a:spcBef>
              <a:defRPr/>
            </a:pPr>
            <a:r>
              <a:rPr spc="-125" dirty="0">
                <a:latin typeface="DejaVu Sans"/>
                <a:cs typeface="DejaVu Sans"/>
              </a:rPr>
              <a:t>na </a:t>
            </a:r>
            <a:r>
              <a:rPr spc="-145" dirty="0">
                <a:latin typeface="DejaVu Sans"/>
                <a:cs typeface="DejaVu Sans"/>
              </a:rPr>
              <a:t>1 </a:t>
            </a:r>
            <a:r>
              <a:rPr spc="-85" dirty="0">
                <a:latin typeface="DejaVu Sans"/>
                <a:cs typeface="DejaVu Sans"/>
              </a:rPr>
              <a:t>kHz </a:t>
            </a:r>
            <a:r>
              <a:rPr spc="-105" dirty="0">
                <a:latin typeface="DejaVu Sans"/>
                <a:cs typeface="DejaVu Sans"/>
              </a:rPr>
              <a:t>a </a:t>
            </a:r>
            <a:r>
              <a:rPr spc="-145" dirty="0">
                <a:latin typeface="DejaVu Sans"/>
                <a:cs typeface="DejaVu Sans"/>
              </a:rPr>
              <a:t>4 </a:t>
            </a:r>
            <a:r>
              <a:rPr spc="-80" dirty="0">
                <a:latin typeface="DejaVu Sans"/>
                <a:cs typeface="DejaVu Sans"/>
              </a:rPr>
              <a:t>kHz </a:t>
            </a:r>
            <a:r>
              <a:rPr spc="-100" dirty="0">
                <a:latin typeface="DejaVu Sans"/>
                <a:cs typeface="DejaVu Sans"/>
              </a:rPr>
              <a:t>o </a:t>
            </a:r>
            <a:r>
              <a:rPr spc="-150" dirty="0">
                <a:latin typeface="DejaVu Sans"/>
                <a:cs typeface="DejaVu Sans"/>
              </a:rPr>
              <a:t>10 </a:t>
            </a:r>
            <a:r>
              <a:rPr spc="-95" dirty="0">
                <a:latin typeface="DejaVu Sans"/>
                <a:cs typeface="DejaVu Sans"/>
              </a:rPr>
              <a:t>dB</a:t>
            </a:r>
            <a:r>
              <a:rPr spc="200" dirty="0">
                <a:latin typeface="DejaVu Sans"/>
                <a:cs typeface="DejaVu Sans"/>
              </a:rPr>
              <a:t> </a:t>
            </a:r>
            <a:r>
              <a:rPr spc="-75" dirty="0">
                <a:latin typeface="DejaVu Sans"/>
                <a:cs typeface="DejaVu Sans"/>
              </a:rPr>
              <a:t>slabší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67591" name="object 14"/>
          <p:cNvSpPr>
            <a:spLocks/>
          </p:cNvSpPr>
          <p:nvPr/>
        </p:nvSpPr>
        <p:spPr bwMode="auto">
          <a:xfrm>
            <a:off x="1981200" y="4367213"/>
            <a:ext cx="2520950" cy="1150937"/>
          </a:xfrm>
          <a:custGeom>
            <a:avLst/>
            <a:gdLst>
              <a:gd name="T0" fmla="*/ 1368552 w 2520950"/>
              <a:gd name="T1" fmla="*/ 0 h 1150620"/>
              <a:gd name="T2" fmla="*/ 1368552 w 2520950"/>
              <a:gd name="T3" fmla="*/ 1078992 h 1150620"/>
              <a:gd name="T4" fmla="*/ 0 w 2520950"/>
              <a:gd name="T5" fmla="*/ 70104 h 1150620"/>
              <a:gd name="T6" fmla="*/ 0 w 2520950"/>
              <a:gd name="T7" fmla="*/ 1150620 h 1150620"/>
              <a:gd name="T8" fmla="*/ 2520696 w 2520950"/>
              <a:gd name="T9" fmla="*/ 70104 h 1150620"/>
              <a:gd name="T10" fmla="*/ 2520696 w 2520950"/>
              <a:gd name="T11" fmla="*/ 1150620 h 1150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950" h="1150620">
                <a:moveTo>
                  <a:pt x="1368552" y="0"/>
                </a:moveTo>
                <a:lnTo>
                  <a:pt x="1368552" y="1078992"/>
                </a:lnTo>
              </a:path>
              <a:path w="2520950" h="1150620">
                <a:moveTo>
                  <a:pt x="0" y="70104"/>
                </a:moveTo>
                <a:lnTo>
                  <a:pt x="0" y="1150620"/>
                </a:lnTo>
              </a:path>
              <a:path w="2520950" h="1150620">
                <a:moveTo>
                  <a:pt x="2520696" y="70104"/>
                </a:moveTo>
                <a:lnTo>
                  <a:pt x="2520696" y="115062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object 15"/>
          <p:cNvSpPr>
            <a:spLocks noChangeArrowheads="1"/>
          </p:cNvSpPr>
          <p:nvPr/>
        </p:nvSpPr>
        <p:spPr bwMode="auto">
          <a:xfrm>
            <a:off x="898525" y="2474913"/>
            <a:ext cx="609600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59495-8DF0-4DD6-AB82-024DFFA4A47C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150813"/>
            <a:ext cx="4344988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9" dirty="0"/>
              <a:t>tonální</a:t>
            </a:r>
            <a:r>
              <a:rPr sz="3600" spc="-9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703263"/>
            <a:ext cx="6240463" cy="15589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8256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13"/>
              </a:spcBef>
            </a:pPr>
            <a:r>
              <a:rPr lang="en-US" altLang="en-US" sz="24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500 Hz, 1 kHz, 2 kHz, 4 kHz</a:t>
            </a:r>
            <a:endParaRPr lang="en-US" altLang="en-US" sz="24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02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přijatelná přesnost odhadu  prahů audiogramu</a:t>
            </a:r>
          </a:p>
        </p:txBody>
      </p:sp>
      <p:sp>
        <p:nvSpPr>
          <p:cNvPr id="68612" name="object 4"/>
          <p:cNvSpPr>
            <a:spLocks noChangeArrowheads="1"/>
          </p:cNvSpPr>
          <p:nvPr/>
        </p:nvSpPr>
        <p:spPr bwMode="auto">
          <a:xfrm>
            <a:off x="684213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object 5"/>
          <p:cNvSpPr>
            <a:spLocks noChangeArrowheads="1"/>
          </p:cNvSpPr>
          <p:nvPr/>
        </p:nvSpPr>
        <p:spPr bwMode="auto">
          <a:xfrm>
            <a:off x="1403350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object 6"/>
          <p:cNvSpPr>
            <a:spLocks noChangeArrowheads="1"/>
          </p:cNvSpPr>
          <p:nvPr/>
        </p:nvSpPr>
        <p:spPr bwMode="auto">
          <a:xfrm>
            <a:off x="2124075" y="2565400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object 7"/>
          <p:cNvSpPr>
            <a:spLocks noChangeArrowheads="1"/>
          </p:cNvSpPr>
          <p:nvPr/>
        </p:nvSpPr>
        <p:spPr bwMode="auto">
          <a:xfrm>
            <a:off x="2843213" y="2565400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16" name="object 8"/>
          <p:cNvGrpSpPr>
            <a:grpSpLocks/>
          </p:cNvGrpSpPr>
          <p:nvPr/>
        </p:nvGrpSpPr>
        <p:grpSpPr bwMode="auto">
          <a:xfrm>
            <a:off x="4346575" y="2133600"/>
            <a:ext cx="4483100" cy="4067175"/>
            <a:chOff x="4346003" y="2482213"/>
            <a:chExt cx="4484370" cy="4067175"/>
          </a:xfrm>
        </p:grpSpPr>
        <p:sp>
          <p:nvSpPr>
            <p:cNvPr id="68620" name="object 9"/>
            <p:cNvSpPr>
              <a:spLocks noChangeArrowheads="1"/>
            </p:cNvSpPr>
            <p:nvPr/>
          </p:nvSpPr>
          <p:spPr bwMode="auto">
            <a:xfrm>
              <a:off x="4355592" y="2491739"/>
              <a:ext cx="4465319" cy="404774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1" name="object 10"/>
            <p:cNvSpPr>
              <a:spLocks/>
            </p:cNvSpPr>
            <p:nvPr/>
          </p:nvSpPr>
          <p:spPr bwMode="auto">
            <a:xfrm>
              <a:off x="4350766" y="2486976"/>
              <a:ext cx="4474845" cy="4057650"/>
            </a:xfrm>
            <a:custGeom>
              <a:avLst/>
              <a:gdLst>
                <a:gd name="T0" fmla="*/ 0 w 4474845"/>
                <a:gd name="T1" fmla="*/ 4057269 h 4057650"/>
                <a:gd name="T2" fmla="*/ 4474845 w 4474845"/>
                <a:gd name="T3" fmla="*/ 4057269 h 4057650"/>
                <a:gd name="T4" fmla="*/ 4474845 w 4474845"/>
                <a:gd name="T5" fmla="*/ 0 h 4057650"/>
                <a:gd name="T6" fmla="*/ 0 w 4474845"/>
                <a:gd name="T7" fmla="*/ 0 h 4057650"/>
                <a:gd name="T8" fmla="*/ 0 w 4474845"/>
                <a:gd name="T9" fmla="*/ 4057269 h 4057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4845" h="4057650">
                  <a:moveTo>
                    <a:pt x="0" y="4057269"/>
                  </a:moveTo>
                  <a:lnTo>
                    <a:pt x="4474845" y="4057269"/>
                  </a:lnTo>
                  <a:lnTo>
                    <a:pt x="4474845" y="0"/>
                  </a:lnTo>
                  <a:lnTo>
                    <a:pt x="0" y="0"/>
                  </a:lnTo>
                  <a:lnTo>
                    <a:pt x="0" y="4057269"/>
                  </a:lnTo>
                  <a:close/>
                </a:path>
              </a:pathLst>
            </a:custGeom>
            <a:noFill/>
            <a:ln w="952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2" name="object 11"/>
            <p:cNvSpPr>
              <a:spLocks noChangeArrowheads="1"/>
            </p:cNvSpPr>
            <p:nvPr/>
          </p:nvSpPr>
          <p:spPr bwMode="auto">
            <a:xfrm>
              <a:off x="7807261" y="5585271"/>
              <a:ext cx="225933" cy="22440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3" name="object 12"/>
            <p:cNvSpPr>
              <a:spLocks noChangeArrowheads="1"/>
            </p:cNvSpPr>
            <p:nvPr/>
          </p:nvSpPr>
          <p:spPr bwMode="auto">
            <a:xfrm>
              <a:off x="7447597" y="5440489"/>
              <a:ext cx="224409" cy="22593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4" name="object 13"/>
            <p:cNvSpPr>
              <a:spLocks noChangeArrowheads="1"/>
            </p:cNvSpPr>
            <p:nvPr/>
          </p:nvSpPr>
          <p:spPr bwMode="auto">
            <a:xfrm>
              <a:off x="7087933" y="5368861"/>
              <a:ext cx="225933" cy="22593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5" name="object 14"/>
            <p:cNvSpPr>
              <a:spLocks noChangeArrowheads="1"/>
            </p:cNvSpPr>
            <p:nvPr/>
          </p:nvSpPr>
          <p:spPr bwMode="auto">
            <a:xfrm>
              <a:off x="6728269" y="5295709"/>
              <a:ext cx="224409" cy="22593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6" name="object 15"/>
            <p:cNvSpPr>
              <a:spLocks/>
            </p:cNvSpPr>
            <p:nvPr/>
          </p:nvSpPr>
          <p:spPr bwMode="auto">
            <a:xfrm>
              <a:off x="6718935" y="3717035"/>
              <a:ext cx="171450" cy="1438910"/>
            </a:xfrm>
            <a:custGeom>
              <a:avLst/>
              <a:gdLst>
                <a:gd name="T0" fmla="*/ 114300 w 171450"/>
                <a:gd name="T1" fmla="*/ 142875 h 1438910"/>
                <a:gd name="T2" fmla="*/ 57150 w 171450"/>
                <a:gd name="T3" fmla="*/ 142875 h 1438910"/>
                <a:gd name="T4" fmla="*/ 57150 w 171450"/>
                <a:gd name="T5" fmla="*/ 1438656 h 1438910"/>
                <a:gd name="T6" fmla="*/ 114300 w 171450"/>
                <a:gd name="T7" fmla="*/ 1438656 h 1438910"/>
                <a:gd name="T8" fmla="*/ 114300 w 171450"/>
                <a:gd name="T9" fmla="*/ 142875 h 1438910"/>
                <a:gd name="T10" fmla="*/ 85725 w 171450"/>
                <a:gd name="T11" fmla="*/ 0 h 1438910"/>
                <a:gd name="T12" fmla="*/ 0 w 171450"/>
                <a:gd name="T13" fmla="*/ 171450 h 1438910"/>
                <a:gd name="T14" fmla="*/ 57150 w 171450"/>
                <a:gd name="T15" fmla="*/ 171450 h 1438910"/>
                <a:gd name="T16" fmla="*/ 57150 w 171450"/>
                <a:gd name="T17" fmla="*/ 142875 h 1438910"/>
                <a:gd name="T18" fmla="*/ 157162 w 171450"/>
                <a:gd name="T19" fmla="*/ 142875 h 1438910"/>
                <a:gd name="T20" fmla="*/ 85725 w 171450"/>
                <a:gd name="T21" fmla="*/ 0 h 1438910"/>
                <a:gd name="T22" fmla="*/ 157162 w 171450"/>
                <a:gd name="T23" fmla="*/ 142875 h 1438910"/>
                <a:gd name="T24" fmla="*/ 114300 w 171450"/>
                <a:gd name="T25" fmla="*/ 142875 h 1438910"/>
                <a:gd name="T26" fmla="*/ 114300 w 171450"/>
                <a:gd name="T27" fmla="*/ 171450 h 1438910"/>
                <a:gd name="T28" fmla="*/ 171450 w 171450"/>
                <a:gd name="T29" fmla="*/ 171450 h 1438910"/>
                <a:gd name="T30" fmla="*/ 157162 w 171450"/>
                <a:gd name="T31" fmla="*/ 142875 h 1438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38910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38656"/>
                  </a:lnTo>
                  <a:lnTo>
                    <a:pt x="114300" y="1438656"/>
                  </a:lnTo>
                  <a:lnTo>
                    <a:pt x="114300" y="142875"/>
                  </a:lnTo>
                  <a:close/>
                </a:path>
                <a:path w="171450" h="1438910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38910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7" name="object 16"/>
            <p:cNvSpPr>
              <a:spLocks/>
            </p:cNvSpPr>
            <p:nvPr/>
          </p:nvSpPr>
          <p:spPr bwMode="auto">
            <a:xfrm>
              <a:off x="7078599" y="3860291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8" name="object 17"/>
            <p:cNvSpPr>
              <a:spLocks/>
            </p:cNvSpPr>
            <p:nvPr/>
          </p:nvSpPr>
          <p:spPr bwMode="auto">
            <a:xfrm>
              <a:off x="7509891" y="3933443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9" name="object 18"/>
            <p:cNvSpPr>
              <a:spLocks/>
            </p:cNvSpPr>
            <p:nvPr/>
          </p:nvSpPr>
          <p:spPr bwMode="auto">
            <a:xfrm>
              <a:off x="7871079" y="4076699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0" name="object 19"/>
            <p:cNvSpPr>
              <a:spLocks/>
            </p:cNvSpPr>
            <p:nvPr/>
          </p:nvSpPr>
          <p:spPr bwMode="auto">
            <a:xfrm>
              <a:off x="6464046" y="4149851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1" name="object 20"/>
            <p:cNvSpPr>
              <a:spLocks/>
            </p:cNvSpPr>
            <p:nvPr/>
          </p:nvSpPr>
          <p:spPr bwMode="auto">
            <a:xfrm>
              <a:off x="6824980" y="4221479"/>
              <a:ext cx="295910" cy="1157605"/>
            </a:xfrm>
            <a:custGeom>
              <a:avLst/>
              <a:gdLst>
                <a:gd name="T0" fmla="*/ 112290 w 295909"/>
                <a:gd name="T1" fmla="*/ 163291 h 1157604"/>
                <a:gd name="T2" fmla="*/ 56170 w 295909"/>
                <a:gd name="T3" fmla="*/ 173779 h 1157604"/>
                <a:gd name="T4" fmla="*/ 239649 w 295909"/>
                <a:gd name="T5" fmla="*/ 1157351 h 1157604"/>
                <a:gd name="T6" fmla="*/ 295783 w 295909"/>
                <a:gd name="T7" fmla="*/ 1146937 h 1157604"/>
                <a:gd name="T8" fmla="*/ 112290 w 295909"/>
                <a:gd name="T9" fmla="*/ 163291 h 1157604"/>
                <a:gd name="T10" fmla="*/ 52832 w 295909"/>
                <a:gd name="T11" fmla="*/ 0 h 1157604"/>
                <a:gd name="T12" fmla="*/ 0 w 295909"/>
                <a:gd name="T13" fmla="*/ 184277 h 1157604"/>
                <a:gd name="T14" fmla="*/ 56170 w 295909"/>
                <a:gd name="T15" fmla="*/ 173779 h 1157604"/>
                <a:gd name="T16" fmla="*/ 50927 w 295909"/>
                <a:gd name="T17" fmla="*/ 145669 h 1157604"/>
                <a:gd name="T18" fmla="*/ 107061 w 295909"/>
                <a:gd name="T19" fmla="*/ 135255 h 1157604"/>
                <a:gd name="T20" fmla="*/ 155257 w 295909"/>
                <a:gd name="T21" fmla="*/ 135255 h 1157604"/>
                <a:gd name="T22" fmla="*/ 52832 w 295909"/>
                <a:gd name="T23" fmla="*/ 0 h 1157604"/>
                <a:gd name="T24" fmla="*/ 107061 w 295909"/>
                <a:gd name="T25" fmla="*/ 135255 h 1157604"/>
                <a:gd name="T26" fmla="*/ 50927 w 295909"/>
                <a:gd name="T27" fmla="*/ 145669 h 1157604"/>
                <a:gd name="T28" fmla="*/ 56170 w 295909"/>
                <a:gd name="T29" fmla="*/ 173779 h 1157604"/>
                <a:gd name="T30" fmla="*/ 112290 w 295909"/>
                <a:gd name="T31" fmla="*/ 163291 h 1157604"/>
                <a:gd name="T32" fmla="*/ 107061 w 295909"/>
                <a:gd name="T33" fmla="*/ 135255 h 1157604"/>
                <a:gd name="T34" fmla="*/ 155257 w 295909"/>
                <a:gd name="T35" fmla="*/ 135255 h 1157604"/>
                <a:gd name="T36" fmla="*/ 107061 w 295909"/>
                <a:gd name="T37" fmla="*/ 135255 h 1157604"/>
                <a:gd name="T38" fmla="*/ 112290 w 295909"/>
                <a:gd name="T39" fmla="*/ 163291 h 1157604"/>
                <a:gd name="T40" fmla="*/ 168529 w 295909"/>
                <a:gd name="T41" fmla="*/ 152781 h 1157604"/>
                <a:gd name="T42" fmla="*/ 155257 w 295909"/>
                <a:gd name="T43" fmla="*/ 135255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909" h="1157604">
                  <a:moveTo>
                    <a:pt x="112290" y="163291"/>
                  </a:moveTo>
                  <a:lnTo>
                    <a:pt x="56170" y="173779"/>
                  </a:lnTo>
                  <a:lnTo>
                    <a:pt x="239649" y="1157351"/>
                  </a:lnTo>
                  <a:lnTo>
                    <a:pt x="295783" y="1146937"/>
                  </a:lnTo>
                  <a:lnTo>
                    <a:pt x="112290" y="163291"/>
                  </a:lnTo>
                  <a:close/>
                </a:path>
                <a:path w="295909" h="1157604">
                  <a:moveTo>
                    <a:pt x="52832" y="0"/>
                  </a:moveTo>
                  <a:lnTo>
                    <a:pt x="0" y="184277"/>
                  </a:lnTo>
                  <a:lnTo>
                    <a:pt x="56170" y="173779"/>
                  </a:lnTo>
                  <a:lnTo>
                    <a:pt x="50927" y="145669"/>
                  </a:lnTo>
                  <a:lnTo>
                    <a:pt x="107061" y="135255"/>
                  </a:lnTo>
                  <a:lnTo>
                    <a:pt x="155257" y="135255"/>
                  </a:lnTo>
                  <a:lnTo>
                    <a:pt x="52832" y="0"/>
                  </a:lnTo>
                  <a:close/>
                </a:path>
                <a:path w="295909" h="1157604">
                  <a:moveTo>
                    <a:pt x="107061" y="135255"/>
                  </a:moveTo>
                  <a:lnTo>
                    <a:pt x="50927" y="145669"/>
                  </a:lnTo>
                  <a:lnTo>
                    <a:pt x="56170" y="173779"/>
                  </a:lnTo>
                  <a:lnTo>
                    <a:pt x="112290" y="163291"/>
                  </a:lnTo>
                  <a:lnTo>
                    <a:pt x="107061" y="135255"/>
                  </a:lnTo>
                  <a:close/>
                </a:path>
                <a:path w="295909" h="1157604">
                  <a:moveTo>
                    <a:pt x="155257" y="135255"/>
                  </a:moveTo>
                  <a:lnTo>
                    <a:pt x="107061" y="135255"/>
                  </a:lnTo>
                  <a:lnTo>
                    <a:pt x="112290" y="163291"/>
                  </a:lnTo>
                  <a:lnTo>
                    <a:pt x="168529" y="152781"/>
                  </a:lnTo>
                  <a:lnTo>
                    <a:pt x="155257" y="13525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2" name="object 21"/>
            <p:cNvSpPr>
              <a:spLocks/>
            </p:cNvSpPr>
            <p:nvPr/>
          </p:nvSpPr>
          <p:spPr bwMode="auto">
            <a:xfrm>
              <a:off x="7256526" y="4293107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3" name="object 22"/>
            <p:cNvSpPr>
              <a:spLocks/>
            </p:cNvSpPr>
            <p:nvPr/>
          </p:nvSpPr>
          <p:spPr bwMode="auto">
            <a:xfrm>
              <a:off x="7614666" y="4366259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4" name="object 23"/>
            <p:cNvSpPr>
              <a:spLocks/>
            </p:cNvSpPr>
            <p:nvPr/>
          </p:nvSpPr>
          <p:spPr bwMode="auto">
            <a:xfrm>
              <a:off x="6849491" y="4149851"/>
              <a:ext cx="235585" cy="1155700"/>
            </a:xfrm>
            <a:custGeom>
              <a:avLst/>
              <a:gdLst>
                <a:gd name="T0" fmla="*/ 122087 w 235584"/>
                <a:gd name="T1" fmla="*/ 166581 h 1155700"/>
                <a:gd name="T2" fmla="*/ 0 w 235584"/>
                <a:gd name="T3" fmla="*/ 1148588 h 1155700"/>
                <a:gd name="T4" fmla="*/ 56642 w 235584"/>
                <a:gd name="T5" fmla="*/ 1155700 h 1155700"/>
                <a:gd name="T6" fmla="*/ 178720 w 235584"/>
                <a:gd name="T7" fmla="*/ 173644 h 1155700"/>
                <a:gd name="T8" fmla="*/ 122087 w 235584"/>
                <a:gd name="T9" fmla="*/ 166581 h 1155700"/>
                <a:gd name="T10" fmla="*/ 220464 w 235584"/>
                <a:gd name="T11" fmla="*/ 138303 h 1155700"/>
                <a:gd name="T12" fmla="*/ 125603 w 235584"/>
                <a:gd name="T13" fmla="*/ 138303 h 1155700"/>
                <a:gd name="T14" fmla="*/ 182245 w 235584"/>
                <a:gd name="T15" fmla="*/ 145288 h 1155700"/>
                <a:gd name="T16" fmla="*/ 178720 w 235584"/>
                <a:gd name="T17" fmla="*/ 173644 h 1155700"/>
                <a:gd name="T18" fmla="*/ 235458 w 235584"/>
                <a:gd name="T19" fmla="*/ 180721 h 1155700"/>
                <a:gd name="T20" fmla="*/ 220464 w 235584"/>
                <a:gd name="T21" fmla="*/ 138303 h 1155700"/>
                <a:gd name="T22" fmla="*/ 125603 w 235584"/>
                <a:gd name="T23" fmla="*/ 138303 h 1155700"/>
                <a:gd name="T24" fmla="*/ 122087 w 235584"/>
                <a:gd name="T25" fmla="*/ 166581 h 1155700"/>
                <a:gd name="T26" fmla="*/ 178720 w 235584"/>
                <a:gd name="T27" fmla="*/ 173644 h 1155700"/>
                <a:gd name="T28" fmla="*/ 182245 w 235584"/>
                <a:gd name="T29" fmla="*/ 145288 h 1155700"/>
                <a:gd name="T30" fmla="*/ 125603 w 235584"/>
                <a:gd name="T31" fmla="*/ 138303 h 1155700"/>
                <a:gd name="T32" fmla="*/ 171577 w 235584"/>
                <a:gd name="T33" fmla="*/ 0 h 1155700"/>
                <a:gd name="T34" fmla="*/ 65405 w 235584"/>
                <a:gd name="T35" fmla="*/ 159512 h 1155700"/>
                <a:gd name="T36" fmla="*/ 122087 w 235584"/>
                <a:gd name="T37" fmla="*/ 166581 h 1155700"/>
                <a:gd name="T38" fmla="*/ 125603 w 235584"/>
                <a:gd name="T39" fmla="*/ 138303 h 1155700"/>
                <a:gd name="T40" fmla="*/ 220464 w 235584"/>
                <a:gd name="T41" fmla="*/ 138303 h 1155700"/>
                <a:gd name="T42" fmla="*/ 171577 w 23558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584" h="1155700">
                  <a:moveTo>
                    <a:pt x="122087" y="166581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78720" y="173644"/>
                  </a:lnTo>
                  <a:lnTo>
                    <a:pt x="122087" y="166581"/>
                  </a:lnTo>
                  <a:close/>
                </a:path>
                <a:path w="235584" h="1155700">
                  <a:moveTo>
                    <a:pt x="220464" y="138303"/>
                  </a:moveTo>
                  <a:lnTo>
                    <a:pt x="125603" y="138303"/>
                  </a:lnTo>
                  <a:lnTo>
                    <a:pt x="182245" y="145288"/>
                  </a:lnTo>
                  <a:lnTo>
                    <a:pt x="178720" y="173644"/>
                  </a:lnTo>
                  <a:lnTo>
                    <a:pt x="235458" y="180721"/>
                  </a:lnTo>
                  <a:lnTo>
                    <a:pt x="220464" y="138303"/>
                  </a:lnTo>
                  <a:close/>
                </a:path>
                <a:path w="235584" h="1155700">
                  <a:moveTo>
                    <a:pt x="125603" y="138303"/>
                  </a:moveTo>
                  <a:lnTo>
                    <a:pt x="122087" y="166581"/>
                  </a:lnTo>
                  <a:lnTo>
                    <a:pt x="178720" y="173644"/>
                  </a:lnTo>
                  <a:lnTo>
                    <a:pt x="182245" y="145288"/>
                  </a:lnTo>
                  <a:lnTo>
                    <a:pt x="125603" y="138303"/>
                  </a:lnTo>
                  <a:close/>
                </a:path>
                <a:path w="235584" h="1155700">
                  <a:moveTo>
                    <a:pt x="171577" y="0"/>
                  </a:moveTo>
                  <a:lnTo>
                    <a:pt x="65405" y="159512"/>
                  </a:lnTo>
                  <a:lnTo>
                    <a:pt x="122087" y="166581"/>
                  </a:lnTo>
                  <a:lnTo>
                    <a:pt x="125603" y="138303"/>
                  </a:lnTo>
                  <a:lnTo>
                    <a:pt x="220464" y="138303"/>
                  </a:lnTo>
                  <a:lnTo>
                    <a:pt x="1715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5" name="object 24"/>
            <p:cNvSpPr>
              <a:spLocks/>
            </p:cNvSpPr>
            <p:nvPr/>
          </p:nvSpPr>
          <p:spPr bwMode="auto">
            <a:xfrm>
              <a:off x="7207631" y="422147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6" name="object 25"/>
            <p:cNvSpPr>
              <a:spLocks/>
            </p:cNvSpPr>
            <p:nvPr/>
          </p:nvSpPr>
          <p:spPr bwMode="auto">
            <a:xfrm>
              <a:off x="7638923" y="4293107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7" name="object 26"/>
            <p:cNvSpPr>
              <a:spLocks/>
            </p:cNvSpPr>
            <p:nvPr/>
          </p:nvSpPr>
          <p:spPr bwMode="auto">
            <a:xfrm>
              <a:off x="8000111" y="436625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375" y="3535363"/>
            <a:ext cx="3844925" cy="2689225"/>
          </a:xfrm>
          <a:prstGeom prst="rect">
            <a:avLst/>
          </a:prstGeom>
        </p:spPr>
        <p:txBody>
          <a:bodyPr lIns="0" tIns="9525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Existuje velký počet variant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6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vytvoření krátkého 	tonálního podnětu: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Filtrovaný klik</a:t>
            </a: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Matematické vygenerování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(Gauss burst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, řada metod = odchylky</a:t>
            </a: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ve vlastnostech)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* 2-1-2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nárůst, plato, pokles</a:t>
            </a:r>
          </a:p>
        </p:txBody>
      </p:sp>
      <p:sp>
        <p:nvSpPr>
          <p:cNvPr id="68618" name="object 28"/>
          <p:cNvSpPr>
            <a:spLocks noChangeArrowheads="1"/>
          </p:cNvSpPr>
          <p:nvPr/>
        </p:nvSpPr>
        <p:spPr bwMode="auto">
          <a:xfrm>
            <a:off x="250825" y="188913"/>
            <a:ext cx="917575" cy="1125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83D22A-3B2F-4625-BB7C-304B1631A071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065" rIns="0" bIns="0" rtlCol="0">
            <a:spAutoFit/>
          </a:bodyPr>
          <a:lstStyle/>
          <a:p>
            <a:pPr marL="22860">
              <a:spcBef>
                <a:spcPts val="95"/>
              </a:spcBef>
              <a:defRPr/>
            </a:pPr>
            <a:r>
              <a:rPr sz="4000" spc="-275" dirty="0"/>
              <a:t>Krátký </a:t>
            </a:r>
            <a:r>
              <a:rPr sz="4000" spc="-254" dirty="0"/>
              <a:t>tonální</a:t>
            </a:r>
            <a:r>
              <a:rPr sz="4000" spc="-50" dirty="0"/>
              <a:t> </a:t>
            </a:r>
            <a:r>
              <a:rPr sz="4000" spc="-320" dirty="0"/>
              <a:t>podnět</a:t>
            </a:r>
            <a:r>
              <a:rPr sz="4000"/>
              <a:t/>
            </a:r>
            <a:br>
              <a:rPr sz="4000"/>
            </a:br>
            <a:r>
              <a:rPr sz="2400" spc="-180" dirty="0"/>
              <a:t>(filtrovaný </a:t>
            </a:r>
            <a:r>
              <a:rPr sz="2400" spc="-170" dirty="0"/>
              <a:t>klik </a:t>
            </a:r>
            <a:r>
              <a:rPr sz="2400" spc="-195" dirty="0"/>
              <a:t>1 </a:t>
            </a:r>
            <a:r>
              <a:rPr sz="2400" spc="-105" dirty="0"/>
              <a:t>kHz, </a:t>
            </a:r>
            <a:r>
              <a:rPr sz="2400" spc="-90" dirty="0"/>
              <a:t>Gauss </a:t>
            </a:r>
            <a:r>
              <a:rPr sz="2400" spc="-185" dirty="0"/>
              <a:t>burst </a:t>
            </a:r>
            <a:r>
              <a:rPr sz="2400" spc="-195" dirty="0"/>
              <a:t>4</a:t>
            </a:r>
            <a:r>
              <a:rPr sz="2400" spc="200" dirty="0"/>
              <a:t> </a:t>
            </a:r>
            <a:r>
              <a:rPr sz="2400" spc="-114" dirty="0"/>
              <a:t>kHz)</a:t>
            </a:r>
            <a:endParaRPr sz="2400"/>
          </a:p>
        </p:txBody>
      </p:sp>
      <p:sp>
        <p:nvSpPr>
          <p:cNvPr id="69635" name="object 3"/>
          <p:cNvSpPr>
            <a:spLocks noChangeArrowheads="1"/>
          </p:cNvSpPr>
          <p:nvPr/>
        </p:nvSpPr>
        <p:spPr bwMode="auto">
          <a:xfrm>
            <a:off x="2268538" y="4149725"/>
            <a:ext cx="4608512" cy="2503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6" name="object 4"/>
          <p:cNvSpPr>
            <a:spLocks noChangeArrowheads="1"/>
          </p:cNvSpPr>
          <p:nvPr/>
        </p:nvSpPr>
        <p:spPr bwMode="auto">
          <a:xfrm>
            <a:off x="2268538" y="1484313"/>
            <a:ext cx="4608512" cy="250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C30E00-AE57-4B30-9306-F05BB8CA8DD0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713" y="333375"/>
            <a:ext cx="434975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5" dirty="0"/>
              <a:t>tonální</a:t>
            </a:r>
            <a:r>
              <a:rPr sz="3600" spc="-7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885825"/>
            <a:ext cx="8016875" cy="30226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539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4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Hall, J.W. (1992): Handbook of Auditory Evoked Responses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rychlý čas náběhu může způsobit stimulaci jiných částí kochley,  evokovaný potenciál odpovídá jiné frekvenční oblasti, snížení  frekvenčního rozlišení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vysokých intenzitách stimulace (80 dB SPL a výše) dochází u  nízkofrekvenčních stimulů k šíření stimulace	do vyšších  frekvenčních oblastí</a:t>
            </a:r>
          </a:p>
        </p:txBody>
      </p:sp>
      <p:sp>
        <p:nvSpPr>
          <p:cNvPr id="70660" name="object 4"/>
          <p:cNvSpPr>
            <a:spLocks noChangeArrowheads="1"/>
          </p:cNvSpPr>
          <p:nvPr/>
        </p:nvSpPr>
        <p:spPr bwMode="auto">
          <a:xfrm>
            <a:off x="2051050" y="4292600"/>
            <a:ext cx="4249738" cy="2025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488DA0-0E99-4A50-AD2F-FE05DBAE5C3C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8593138" cy="1366838"/>
          </a:xfrm>
        </p:spPr>
        <p:txBody>
          <a:bodyPr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563" y="3611563"/>
            <a:ext cx="7627937" cy="2551112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8000" indent="-153988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Notched noise ABR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maskování širokopásmovým šumem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 vyšetřované oblasti není šum přítomen, omezení evokované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odpovědi na frekvenční pásmo, kde není šum přítomný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krátkým tonálním podnětem</a:t>
            </a:r>
          </a:p>
          <a:p>
            <a:pPr lvl="1">
              <a:spcBef>
                <a:spcPts val="38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Teorie: zvýšení přesnosti frekvenčního rozlišení</a:t>
            </a:r>
          </a:p>
        </p:txBody>
      </p:sp>
      <p:sp>
        <p:nvSpPr>
          <p:cNvPr id="71684" name="object 4"/>
          <p:cNvSpPr>
            <a:spLocks noChangeArrowheads="1"/>
          </p:cNvSpPr>
          <p:nvPr/>
        </p:nvSpPr>
        <p:spPr bwMode="auto">
          <a:xfrm>
            <a:off x="228600" y="1268413"/>
            <a:ext cx="3394075" cy="2201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object 5"/>
          <p:cNvSpPr>
            <a:spLocks noChangeArrowheads="1"/>
          </p:cNvSpPr>
          <p:nvPr/>
        </p:nvSpPr>
        <p:spPr bwMode="auto">
          <a:xfrm>
            <a:off x="4787900" y="1700213"/>
            <a:ext cx="584200" cy="58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object 6"/>
          <p:cNvSpPr>
            <a:spLocks noChangeArrowheads="1"/>
          </p:cNvSpPr>
          <p:nvPr/>
        </p:nvSpPr>
        <p:spPr bwMode="auto">
          <a:xfrm>
            <a:off x="5580063" y="1700213"/>
            <a:ext cx="649287" cy="649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7" name="object 7"/>
          <p:cNvSpPr>
            <a:spLocks noChangeArrowheads="1"/>
          </p:cNvSpPr>
          <p:nvPr/>
        </p:nvSpPr>
        <p:spPr bwMode="auto">
          <a:xfrm>
            <a:off x="65166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8" name="object 8"/>
          <p:cNvSpPr>
            <a:spLocks noChangeArrowheads="1"/>
          </p:cNvSpPr>
          <p:nvPr/>
        </p:nvSpPr>
        <p:spPr bwMode="auto">
          <a:xfrm>
            <a:off x="73802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9" name="object 9"/>
          <p:cNvSpPr>
            <a:spLocks noChangeArrowheads="1"/>
          </p:cNvSpPr>
          <p:nvPr/>
        </p:nvSpPr>
        <p:spPr bwMode="auto">
          <a:xfrm>
            <a:off x="4284663" y="2565400"/>
            <a:ext cx="4537075" cy="1168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9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00E882-D788-419A-BC6C-6E4ABB8BB20E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9595"/>
            <a:ext cx="67818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Sluchové vady a poruchy</a:t>
            </a:r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304800" y="1882775"/>
            <a:ext cx="8369300" cy="43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468313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 u="sng" dirty="0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znamená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příznak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oslabení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Porucha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může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jednat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přechodný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stav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předpokládá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zlepšení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léčbě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zejména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převodních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vad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např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dětí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během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akutního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středoušního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zánětu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hypertrofické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adenoidní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vegetaci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= nosní mandle, 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v</a:t>
            </a:r>
            <a:r>
              <a:rPr lang="en-GB" altLang="en-US" sz="2000" dirty="0" smtClean="0">
                <a:latin typeface="DejaVu Sans"/>
                <a:ea typeface="DejaVu Sans"/>
                <a:cs typeface="DejaVu Sans"/>
              </a:rPr>
              <a:t>_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oblasti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nosohltanu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tubárním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kataru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Eustachova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trubice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latinsky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tuba).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jedná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stav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trvalý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 u="sng" dirty="0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Trvalá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porucha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definovaná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jako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oboustranné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kdy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průměr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zv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ýšení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500, 1000, 2000 a  4000 Hz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roven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40 dB HL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(hearing level)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1-2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promile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dětí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rodí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závažnou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vadou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potřebuje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korekci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kochleárními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implantáty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(CI)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tyto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děti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vyžadují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intenzivní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speciální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péči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edukaci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U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rizikových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nedonošených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dětí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je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výskyt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vad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do 2-4 %.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BF4FC8-483E-4853-B2E8-0C278A47F7FD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763" y="93663"/>
            <a:ext cx="5575300" cy="1123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905" algn="ctr">
              <a:spcBef>
                <a:spcPts val="100"/>
              </a:spcBef>
              <a:defRPr/>
            </a:pPr>
            <a:r>
              <a:rPr sz="2400" b="1" u="heavy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Spektrum 2 kHz - Tonburst +</a:t>
            </a:r>
            <a:endParaRPr sz="2400" dirty="0">
              <a:latin typeface="DejaVu Sans"/>
              <a:cs typeface="DejaVu Sans"/>
            </a:endParaRPr>
          </a:p>
          <a:p>
            <a:pPr marL="3810" algn="ctr">
              <a:spcBef>
                <a:spcPts val="5"/>
              </a:spcBef>
              <a:defRPr/>
            </a:pPr>
            <a:r>
              <a:rPr sz="2400" b="1" u="heavy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Notch – Masking</a:t>
            </a:r>
            <a:endParaRPr sz="2400" dirty="0">
              <a:latin typeface="DejaVu Sans"/>
              <a:cs typeface="DejaVu Sans"/>
            </a:endParaRPr>
          </a:p>
          <a:p>
            <a:pPr algn="ctr">
              <a:defRPr/>
            </a:pPr>
            <a:r>
              <a:rPr sz="2400" b="1" dirty="0">
                <a:latin typeface="DejaVu Sans"/>
                <a:cs typeface="DejaVu Sans"/>
              </a:rPr>
              <a:t>(firemní materiál fy Pilot Blankenfelde)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72707" name="object 3"/>
          <p:cNvSpPr>
            <a:spLocks noChangeArrowheads="1"/>
          </p:cNvSpPr>
          <p:nvPr/>
        </p:nvSpPr>
        <p:spPr bwMode="auto">
          <a:xfrm>
            <a:off x="1258888" y="1773238"/>
            <a:ext cx="638175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A61FC3-D0B2-40C6-931B-9D146E49BAA5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25" y="-76200"/>
            <a:ext cx="8054975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801688"/>
            <a:ext cx="7908925" cy="1793875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Nevýhody: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tvar vln je ovlivněn přítomností maskovacího signálu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Vlna V má širší vrchol a menší amplitudu a může být špatně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identifikována/neidentifikovatelná</a:t>
            </a: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nízkofrekvenční šum se šíří i do oblasti vyšetřované</a:t>
            </a:r>
          </a:p>
        </p:txBody>
      </p:sp>
      <p:sp>
        <p:nvSpPr>
          <p:cNvPr id="73732" name="object 4"/>
          <p:cNvSpPr>
            <a:spLocks noChangeArrowheads="1"/>
          </p:cNvSpPr>
          <p:nvPr/>
        </p:nvSpPr>
        <p:spPr bwMode="auto">
          <a:xfrm>
            <a:off x="395288" y="3022600"/>
            <a:ext cx="3816350" cy="325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object 5"/>
          <p:cNvSpPr>
            <a:spLocks noChangeArrowheads="1"/>
          </p:cNvSpPr>
          <p:nvPr/>
        </p:nvSpPr>
        <p:spPr bwMode="auto">
          <a:xfrm>
            <a:off x="4716463" y="3022600"/>
            <a:ext cx="3817937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1122363" y="6488113"/>
            <a:ext cx="6727825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Příklad výsledků z prezentace výrobce fy Pilot Blankenfelde</a:t>
            </a:r>
          </a:p>
        </p:txBody>
      </p:sp>
      <p:sp>
        <p:nvSpPr>
          <p:cNvPr id="737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8C8CF4-9FDA-4778-A2A9-2F26A3E5DB5A}" type="slidenum">
              <a:rPr lang="en-US" altLang="en-US"/>
              <a:pPr/>
              <a:t>71</a:t>
            </a:fld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063" y="-123825"/>
            <a:ext cx="8059737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75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-20" dirty="0"/>
              <a:t> </a:t>
            </a:r>
            <a:r>
              <a:rPr spc="-270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663" y="1597025"/>
            <a:ext cx="8059737" cy="3998913"/>
          </a:xfrm>
          <a:prstGeom prst="rect">
            <a:avLst/>
          </a:prstGeom>
        </p:spPr>
        <p:txBody>
          <a:bodyPr lIns="0" tIns="4762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163"/>
              </a:lnSpc>
              <a:spcBef>
                <a:spcPts val="3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 R.M.: A Comparison of Tone Burst Auditory Brainstem  Response (ABR) Latencies Elicited With and Without Notched Noise  Masking, An Audiology Doctoral Project, 2004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38"/>
              </a:spcBef>
              <a:buFontTx/>
              <a:buChar char="•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163"/>
              </a:lnSpc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Zkoumání rozdílů v latencích ve vlně „V“ mezi NNABR a standardní  buzením krátkým tonálním podnětem.</a:t>
            </a:r>
          </a:p>
          <a:p>
            <a:pPr>
              <a:lnSpc>
                <a:spcPts val="2275"/>
              </a:lnSpc>
              <a:spcBef>
                <a:spcPts val="213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25 probandů s normálním sluchem, 15 pacientů s percepční</a:t>
            </a:r>
          </a:p>
          <a:p>
            <a:pPr>
              <a:lnSpc>
                <a:spcPts val="2275"/>
              </a:lnSpc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nedoslýchavostí</a:t>
            </a:r>
          </a:p>
          <a:p>
            <a:pPr>
              <a:spcBef>
                <a:spcPts val="38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Závěr: Výsledky této studie neprokázaly, že užití NNABR zlepšují  určení frekvenční specifity. Tento závěr je v rozporu s předchozími  výsledky </a:t>
            </a:r>
            <a:r>
              <a:rPr lang="en-US" altLang="en-US" sz="2000">
                <a:solidFill>
                  <a:srgbClr val="FF3200"/>
                </a:solidFill>
                <a:latin typeface="DejaVu Serif"/>
                <a:ea typeface="DejaVu Serif"/>
                <a:cs typeface="DejaVu Serif"/>
              </a:rPr>
              <a:t>(Stapells et al., 1990),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které uváděly zlepšení frekvenční  specifity při užití krátkých tonálních podnětů u NN oproti standardní  ABR bez maskování.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B6350-B139-47F9-9DF9-2DD9F3BB498F}" type="slidenum">
              <a:rPr lang="en-US" altLang="en-US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3335" rIns="0" bIns="0">
            <a:spAutoFit/>
          </a:bodyPr>
          <a:lstStyle/>
          <a:p>
            <a:pPr marL="2551113" indent="-2516188">
              <a:spcBef>
                <a:spcPts val="100"/>
              </a:spcBef>
            </a:pPr>
            <a:r>
              <a:rPr lang="en-US" altLang="en-US" smtClean="0"/>
              <a:t>Tónový podnět u korových sluchových  potenciálů</a:t>
            </a:r>
          </a:p>
        </p:txBody>
      </p:sp>
      <p:sp>
        <p:nvSpPr>
          <p:cNvPr id="75779" name="object 3"/>
          <p:cNvSpPr>
            <a:spLocks noChangeArrowheads="1"/>
          </p:cNvSpPr>
          <p:nvPr/>
        </p:nvSpPr>
        <p:spPr bwMode="auto">
          <a:xfrm>
            <a:off x="684213" y="30702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0" name="object 4"/>
          <p:cNvSpPr>
            <a:spLocks noChangeArrowheads="1"/>
          </p:cNvSpPr>
          <p:nvPr/>
        </p:nvSpPr>
        <p:spPr bwMode="auto">
          <a:xfrm>
            <a:off x="684213" y="3716338"/>
            <a:ext cx="576262" cy="576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object 5"/>
          <p:cNvSpPr>
            <a:spLocks noChangeArrowheads="1"/>
          </p:cNvSpPr>
          <p:nvPr/>
        </p:nvSpPr>
        <p:spPr bwMode="auto">
          <a:xfrm>
            <a:off x="684213" y="43656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object 6"/>
          <p:cNvSpPr>
            <a:spLocks noChangeArrowheads="1"/>
          </p:cNvSpPr>
          <p:nvPr/>
        </p:nvSpPr>
        <p:spPr bwMode="auto">
          <a:xfrm>
            <a:off x="684213" y="5013325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object 7"/>
          <p:cNvSpPr>
            <a:spLocks noChangeArrowheads="1"/>
          </p:cNvSpPr>
          <p:nvPr/>
        </p:nvSpPr>
        <p:spPr bwMode="auto">
          <a:xfrm>
            <a:off x="755650" y="5661025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4" name="object 8"/>
          <p:cNvSpPr>
            <a:spLocks noChangeArrowheads="1"/>
          </p:cNvSpPr>
          <p:nvPr/>
        </p:nvSpPr>
        <p:spPr bwMode="auto">
          <a:xfrm>
            <a:off x="2843213" y="3068638"/>
            <a:ext cx="5616575" cy="3062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547688" y="1366838"/>
            <a:ext cx="8207375" cy="5389562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41313" indent="-341313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čisté tóny 320 ms, doba náběhu 10 ms, doba doběhu 10 ms, délka 1</a:t>
            </a:r>
          </a:p>
          <a:p>
            <a:pPr algn="ctr"/>
            <a:r>
              <a:rPr lang="en-US" altLang="en-US" sz="2000">
                <a:latin typeface="DejaVu Sans"/>
                <a:ea typeface="DejaVu Sans"/>
                <a:cs typeface="DejaVu Sans"/>
              </a:rPr>
              <a:t>cyklu 2,5 s, analýza 1000 ms, průměrování cca 30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50 opakování</a:t>
            </a:r>
          </a:p>
          <a:p>
            <a:pPr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speciálních vyšetřeních používán slovní podnět „máma“, nebo  širokopásmový šum</a:t>
            </a:r>
          </a:p>
          <a:p>
            <a:endParaRPr lang="en-US" altLang="en-US" sz="3000">
              <a:latin typeface="DejaVu Sans"/>
              <a:ea typeface="DejaVu Sans"/>
              <a:cs typeface="DejaVu Sans"/>
            </a:endParaRP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500 Hz</a:t>
            </a:r>
          </a:p>
          <a:p>
            <a:pPr>
              <a:spcBef>
                <a:spcPts val="50"/>
              </a:spcBef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erif"/>
              <a:buAutoNum type="arabicPlain"/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38"/>
              </a:spcBef>
            </a:pPr>
            <a:endParaRPr lang="en-US" altLang="en-US" sz="2200">
              <a:latin typeface="DejaVu Serif"/>
              <a:ea typeface="DejaVu Serif"/>
              <a:cs typeface="DejaVu Serif"/>
            </a:endParaRP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1 kHz = 72 dB, vyšší harmonické 2.+3.= 47 dB, 4. = 38 dB</a:t>
            </a:r>
          </a:p>
        </p:txBody>
      </p:sp>
      <p:sp>
        <p:nvSpPr>
          <p:cNvPr id="7578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738F81-468F-425F-9267-355638765B2D}" type="slidenum">
              <a:rPr lang="en-US" altLang="en-US"/>
              <a:pPr/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2618"/>
            <a:ext cx="8686800" cy="1367041"/>
          </a:xfrm>
        </p:spPr>
        <p:txBody>
          <a:bodyPr wrap="square" lIns="0" tIns="12700" rIns="0" bIns="0">
            <a:spAutoFit/>
          </a:bodyPr>
          <a:lstStyle/>
          <a:p>
            <a:pPr marL="1593850" indent="-947738">
              <a:spcBef>
                <a:spcPts val="100"/>
              </a:spcBef>
            </a:pPr>
            <a:r>
              <a:rPr lang="en-US" altLang="en-US" dirty="0" err="1" smtClean="0"/>
              <a:t>Kontinuální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buzení</a:t>
            </a:r>
            <a:r>
              <a:rPr lang="cs-CZ" altLang="en-US" dirty="0" smtClean="0"/>
              <a:t> </a:t>
            </a:r>
            <a:r>
              <a:rPr lang="en-US" altLang="en-US" dirty="0" err="1" smtClean="0"/>
              <a:t>amplitudově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modulovaným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tónem</a:t>
            </a:r>
            <a:endParaRPr lang="en-US" altLang="en-US" dirty="0" smtClean="0"/>
          </a:p>
        </p:txBody>
      </p:sp>
      <p:sp>
        <p:nvSpPr>
          <p:cNvPr id="3" name="object 3"/>
          <p:cNvSpPr txBox="1"/>
          <p:nvPr/>
        </p:nvSpPr>
        <p:spPr>
          <a:xfrm>
            <a:off x="536575" y="1550988"/>
            <a:ext cx="6296025" cy="1455737"/>
          </a:xfrm>
          <a:prstGeom prst="rect">
            <a:avLst/>
          </a:prstGeom>
        </p:spPr>
        <p:txBody>
          <a:bodyPr lIns="0" tIns="87630" rIns="0" bIns="0">
            <a:spAutoFit/>
          </a:bodyPr>
          <a:lstStyle/>
          <a:p>
            <a:pPr marL="355600" indent="-343535">
              <a:spcBef>
                <a:spcPts val="69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b="1" spc="-20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ustálené </a:t>
            </a:r>
            <a:r>
              <a:rPr sz="2400" b="1" spc="-250" dirty="0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2400" b="1" spc="-10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225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2400" dirty="0">
              <a:latin typeface="DejaVu Sans"/>
              <a:cs typeface="DejaVu Sans"/>
            </a:endParaRPr>
          </a:p>
          <a:p>
            <a:pPr marL="756285" lvl="1" indent="-287020">
              <a:spcBef>
                <a:spcPts val="445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SSEP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14" dirty="0">
                <a:latin typeface="DejaVu Serif"/>
                <a:cs typeface="DejaVu Serif"/>
              </a:rPr>
              <a:t>Steady </a:t>
            </a:r>
            <a:r>
              <a:rPr spc="-125" dirty="0">
                <a:latin typeface="DejaVu Serif"/>
                <a:cs typeface="DejaVu Serif"/>
              </a:rPr>
              <a:t>State Evoked</a:t>
            </a:r>
            <a:r>
              <a:rPr spc="-370" dirty="0">
                <a:latin typeface="DejaVu Serif"/>
                <a:cs typeface="DejaVu Serif"/>
              </a:rPr>
              <a:t> </a:t>
            </a:r>
            <a:r>
              <a:rPr spc="-125" dirty="0">
                <a:latin typeface="DejaVu Serif"/>
                <a:cs typeface="DejaVu Serif"/>
              </a:rPr>
              <a:t>Potentials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0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ASSR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5" dirty="0">
                <a:latin typeface="DejaVu Serif"/>
                <a:cs typeface="DejaVu Serif"/>
              </a:rPr>
              <a:t>Auditory </a:t>
            </a:r>
            <a:r>
              <a:rPr spc="-114" dirty="0">
                <a:latin typeface="DejaVu Serif"/>
                <a:cs typeface="DejaVu Serif"/>
              </a:rPr>
              <a:t>Steady-State </a:t>
            </a:r>
            <a:r>
              <a:rPr spc="-125" dirty="0">
                <a:latin typeface="DejaVu Serif"/>
                <a:cs typeface="DejaVu Serif"/>
              </a:rPr>
              <a:t>Evoked</a:t>
            </a:r>
            <a:r>
              <a:rPr spc="-240" dirty="0">
                <a:latin typeface="DejaVu Serif"/>
                <a:cs typeface="DejaVu Serif"/>
              </a:rPr>
              <a:t> </a:t>
            </a:r>
            <a:r>
              <a:rPr spc="-80" dirty="0">
                <a:latin typeface="DejaVu Serif"/>
                <a:cs typeface="DejaVu Serif"/>
              </a:rPr>
              <a:t>Responses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4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165" dirty="0">
                <a:latin typeface="DejaVu Serif"/>
                <a:cs typeface="DejaVu Serif"/>
              </a:rPr>
              <a:t>AMFR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0" dirty="0">
                <a:latin typeface="DejaVu Serif"/>
                <a:cs typeface="DejaVu Serif"/>
              </a:rPr>
              <a:t>Amplitude </a:t>
            </a:r>
            <a:r>
              <a:rPr spc="-170" dirty="0">
                <a:latin typeface="DejaVu Serif"/>
                <a:cs typeface="DejaVu Serif"/>
              </a:rPr>
              <a:t>Modulation </a:t>
            </a:r>
            <a:r>
              <a:rPr spc="-165" dirty="0">
                <a:latin typeface="DejaVu Serif"/>
                <a:cs typeface="DejaVu Serif"/>
              </a:rPr>
              <a:t>Following</a:t>
            </a:r>
            <a:r>
              <a:rPr spc="15" dirty="0">
                <a:latin typeface="DejaVu Serif"/>
                <a:cs typeface="DejaVu Serif"/>
              </a:rPr>
              <a:t> </a:t>
            </a:r>
            <a:r>
              <a:rPr spc="-85" dirty="0">
                <a:latin typeface="DejaVu Serif"/>
                <a:cs typeface="DejaVu Serif"/>
              </a:rPr>
              <a:t>Response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250825" y="3284538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object 5"/>
          <p:cNvSpPr>
            <a:spLocks noChangeArrowheads="1"/>
          </p:cNvSpPr>
          <p:nvPr/>
        </p:nvSpPr>
        <p:spPr bwMode="auto">
          <a:xfrm>
            <a:off x="395288" y="515778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317875" y="4033838"/>
            <a:ext cx="5359400" cy="847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>
                <a:latin typeface="DejaVu Sans"/>
                <a:ea typeface="DejaVu Sans"/>
                <a:cs typeface="DejaVu Sans"/>
              </a:rPr>
              <a:t>kontinuální buzení amplitudově modulovaným tónem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95 Hz)</a:t>
            </a:r>
          </a:p>
        </p:txBody>
      </p:sp>
      <p:sp>
        <p:nvSpPr>
          <p:cNvPr id="76807" name="object 7"/>
          <p:cNvSpPr>
            <a:spLocks noChangeArrowheads="1"/>
          </p:cNvSpPr>
          <p:nvPr/>
        </p:nvSpPr>
        <p:spPr bwMode="auto">
          <a:xfrm>
            <a:off x="3492500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4284663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object 9"/>
          <p:cNvSpPr>
            <a:spLocks noChangeArrowheads="1"/>
          </p:cNvSpPr>
          <p:nvPr/>
        </p:nvSpPr>
        <p:spPr bwMode="auto">
          <a:xfrm>
            <a:off x="50038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0" name="object 10"/>
          <p:cNvSpPr>
            <a:spLocks noChangeArrowheads="1"/>
          </p:cNvSpPr>
          <p:nvPr/>
        </p:nvSpPr>
        <p:spPr bwMode="auto">
          <a:xfrm>
            <a:off x="58674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1" name="object 11"/>
          <p:cNvSpPr>
            <a:spLocks noChangeArrowheads="1"/>
          </p:cNvSpPr>
          <p:nvPr/>
        </p:nvSpPr>
        <p:spPr bwMode="auto">
          <a:xfrm>
            <a:off x="3276600" y="5229225"/>
            <a:ext cx="5256213" cy="9286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5514975" y="6265863"/>
            <a:ext cx="6096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45" dirty="0">
                <a:latin typeface="DejaVu Serif"/>
                <a:cs typeface="DejaVu Serif"/>
              </a:rPr>
              <a:t>1</a:t>
            </a:r>
            <a:r>
              <a:rPr spc="-40" dirty="0">
                <a:latin typeface="DejaVu Serif"/>
                <a:cs typeface="DejaVu Serif"/>
              </a:rPr>
              <a:t> </a:t>
            </a:r>
            <a:r>
              <a:rPr spc="-195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A3DAC3-80A4-4E09-8516-4FF551F73AFE}" type="slidenum">
              <a:rPr lang="en-US" altLang="en-US"/>
              <a:pPr/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3"/>
          <p:cNvSpPr>
            <a:spLocks noChangeArrowheads="1"/>
          </p:cNvSpPr>
          <p:nvPr/>
        </p:nvSpPr>
        <p:spPr bwMode="auto">
          <a:xfrm>
            <a:off x="76200" y="1071563"/>
            <a:ext cx="3381375" cy="21288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214628"/>
            <a:ext cx="9067800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dirty="0">
                <a:latin typeface="DejaVu Sans"/>
                <a:cs typeface="DejaVu Sans"/>
              </a:rPr>
              <a:t>Sluchové ustálené evokované potenciály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375" y="3384550"/>
            <a:ext cx="4264025" cy="273685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Jednoduché statistické zpracování  odpovědi ve frekvenční rovině</a:t>
            </a:r>
          </a:p>
          <a:p>
            <a:pPr>
              <a:spcBef>
                <a:spcPts val="38"/>
              </a:spcBef>
              <a:buClr>
                <a:srgbClr val="FF9800"/>
              </a:buClr>
              <a:buFont typeface="DejaVu Sans"/>
              <a:buChar char="•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Neprovádí se průměrování odezev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– ale pouze statistická analýza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Uživatel nemůže kontrolovat ani  vyhodnocovat výsledky</a:t>
            </a:r>
          </a:p>
        </p:txBody>
      </p:sp>
      <p:sp>
        <p:nvSpPr>
          <p:cNvPr id="77829" name="object 5"/>
          <p:cNvSpPr>
            <a:spLocks noChangeArrowheads="1"/>
          </p:cNvSpPr>
          <p:nvPr/>
        </p:nvSpPr>
        <p:spPr bwMode="auto">
          <a:xfrm>
            <a:off x="4716463" y="1341438"/>
            <a:ext cx="3511550" cy="146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object 6"/>
          <p:cNvSpPr>
            <a:spLocks noChangeArrowheads="1"/>
          </p:cNvSpPr>
          <p:nvPr/>
        </p:nvSpPr>
        <p:spPr bwMode="auto">
          <a:xfrm>
            <a:off x="107950" y="3429000"/>
            <a:ext cx="4321175" cy="3224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A62AF3-9624-4971-88F2-C069AD6E9F3E}" type="slidenum">
              <a:rPr lang="en-US" altLang="en-US"/>
              <a:pPr/>
              <a:t>75</a:t>
            </a:fld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14628"/>
            <a:ext cx="8915399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dirty="0">
                <a:latin typeface="DejaVu Sans"/>
                <a:cs typeface="DejaVu Sans"/>
              </a:rPr>
              <a:t>Sluchové ustálené evokované potenciály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125" y="1412875"/>
            <a:ext cx="7642225" cy="2244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vysoká korelace s prahem určeným	tónovou audiometrií  </a:t>
            </a:r>
          </a:p>
          <a:p>
            <a:pPr>
              <a:spcBef>
                <a:spcPts val="10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      u středně těžkých a těžkých nedoslýchavostí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(95%)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10 dB (sluchadla a kochleární implantace</a:t>
            </a:r>
            <a:r>
              <a:rPr lang="en-US" altLang="en-US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13"/>
              </a:spcBef>
            </a:pP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Vyšetření dětí ve spánku, aby nedocházelo k ovlivňování EEG signálem</a:t>
            </a:r>
          </a:p>
        </p:txBody>
      </p:sp>
      <p:sp>
        <p:nvSpPr>
          <p:cNvPr id="78852" name="object 4"/>
          <p:cNvSpPr>
            <a:spLocks noChangeArrowheads="1"/>
          </p:cNvSpPr>
          <p:nvPr/>
        </p:nvSpPr>
        <p:spPr bwMode="auto">
          <a:xfrm>
            <a:off x="900113" y="3860800"/>
            <a:ext cx="30956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object 5"/>
          <p:cNvSpPr>
            <a:spLocks noChangeArrowheads="1"/>
          </p:cNvSpPr>
          <p:nvPr/>
        </p:nvSpPr>
        <p:spPr bwMode="auto">
          <a:xfrm>
            <a:off x="4716463" y="3860800"/>
            <a:ext cx="3095625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0BEEE1-F1C2-4A4B-B8FF-4B8139A7F761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52400"/>
            <a:ext cx="8809038" cy="820738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2800" dirty="0"/>
              <a:t>Vztah mezi ustálenými potenciály a tónovou audiometrií</a:t>
            </a:r>
            <a:br>
              <a:rPr sz="2800" dirty="0"/>
            </a:br>
            <a:r>
              <a:rPr sz="2400" dirty="0">
                <a:latin typeface="DejaVu Serif"/>
                <a:cs typeface="DejaVu Serif"/>
              </a:rPr>
              <a:t>(podklady fy Pilot Blankenfelde)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778" y="2370906"/>
            <a:ext cx="243656" cy="22225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920"/>
              </a:lnSpc>
              <a:defRPr/>
            </a:pPr>
            <a:r>
              <a:rPr sz="1600" b="1" spc="-204" dirty="0">
                <a:latin typeface="DejaVu Sans"/>
                <a:cs typeface="DejaVu Sans"/>
              </a:rPr>
              <a:t>ASSR-Threshold</a:t>
            </a:r>
            <a:r>
              <a:rPr sz="1600" b="1" spc="50" dirty="0">
                <a:latin typeface="DejaVu Sans"/>
                <a:cs typeface="DejaVu Sans"/>
              </a:rPr>
              <a:t> </a:t>
            </a:r>
            <a:r>
              <a:rPr sz="1600" b="1" spc="-180" dirty="0">
                <a:latin typeface="DejaVu Sans"/>
                <a:cs typeface="DejaVu Sans"/>
              </a:rPr>
              <a:t>[dBHL]</a:t>
            </a:r>
            <a:endParaRPr sz="1600" dirty="0">
              <a:latin typeface="DejaVu Sans"/>
              <a:cs typeface="DejaVu Sans"/>
            </a:endParaRPr>
          </a:p>
        </p:txBody>
      </p:sp>
      <p:grpSp>
        <p:nvGrpSpPr>
          <p:cNvPr id="79876" name="object 4"/>
          <p:cNvGrpSpPr>
            <a:grpSpLocks/>
          </p:cNvGrpSpPr>
          <p:nvPr/>
        </p:nvGrpSpPr>
        <p:grpSpPr bwMode="auto">
          <a:xfrm>
            <a:off x="1724025" y="1593850"/>
            <a:ext cx="3605213" cy="3670300"/>
            <a:chOff x="1724342" y="1593887"/>
            <a:chExt cx="3604260" cy="3670300"/>
          </a:xfrm>
        </p:grpSpPr>
        <p:sp>
          <p:nvSpPr>
            <p:cNvPr id="79905" name="object 5"/>
            <p:cNvSpPr>
              <a:spLocks/>
            </p:cNvSpPr>
            <p:nvPr/>
          </p:nvSpPr>
          <p:spPr bwMode="auto">
            <a:xfrm>
              <a:off x="1724342" y="1593887"/>
              <a:ext cx="3604260" cy="3670300"/>
            </a:xfrm>
            <a:custGeom>
              <a:avLst/>
              <a:gdLst>
                <a:gd name="T0" fmla="*/ 3604031 w 3604260"/>
                <a:gd name="T1" fmla="*/ 0 h 3670300"/>
                <a:gd name="T2" fmla="*/ 0 w 3604260"/>
                <a:gd name="T3" fmla="*/ 0 h 3670300"/>
                <a:gd name="T4" fmla="*/ 0 w 3604260"/>
                <a:gd name="T5" fmla="*/ 3669931 h 3670300"/>
                <a:gd name="T6" fmla="*/ 3604031 w 3604260"/>
                <a:gd name="T7" fmla="*/ 3669931 h 3670300"/>
                <a:gd name="T8" fmla="*/ 3604031 w 3604260"/>
                <a:gd name="T9" fmla="*/ 0 h 3670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4260" h="3670300">
                  <a:moveTo>
                    <a:pt x="3604031" y="0"/>
                  </a:moveTo>
                  <a:lnTo>
                    <a:pt x="0" y="0"/>
                  </a:lnTo>
                  <a:lnTo>
                    <a:pt x="0" y="3669931"/>
                  </a:lnTo>
                  <a:lnTo>
                    <a:pt x="3604031" y="3669931"/>
                  </a:lnTo>
                  <a:lnTo>
                    <a:pt x="360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6" name="object 6"/>
            <p:cNvSpPr>
              <a:spLocks noChangeArrowheads="1"/>
            </p:cNvSpPr>
            <p:nvPr/>
          </p:nvSpPr>
          <p:spPr bwMode="auto">
            <a:xfrm>
              <a:off x="2163495" y="1921561"/>
              <a:ext cx="231902" cy="233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7" name="object 7"/>
            <p:cNvSpPr>
              <a:spLocks/>
            </p:cNvSpPr>
            <p:nvPr/>
          </p:nvSpPr>
          <p:spPr bwMode="auto">
            <a:xfrm>
              <a:off x="2163495" y="1921561"/>
              <a:ext cx="290195" cy="291465"/>
            </a:xfrm>
            <a:custGeom>
              <a:avLst/>
              <a:gdLst>
                <a:gd name="T0" fmla="*/ 289793 w 290194"/>
                <a:gd name="T1" fmla="*/ 0 h 291464"/>
                <a:gd name="T2" fmla="*/ 231902 w 290194"/>
                <a:gd name="T3" fmla="*/ 0 h 291464"/>
                <a:gd name="T4" fmla="*/ 0 w 290194"/>
                <a:gd name="T5" fmla="*/ 233146 h 291464"/>
                <a:gd name="T6" fmla="*/ 0 w 290194"/>
                <a:gd name="T7" fmla="*/ 291324 h 291464"/>
                <a:gd name="T8" fmla="*/ 289793 w 290194"/>
                <a:gd name="T9" fmla="*/ 0 h 29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194" h="291464">
                  <a:moveTo>
                    <a:pt x="289793" y="0"/>
                  </a:moveTo>
                  <a:lnTo>
                    <a:pt x="231902" y="0"/>
                  </a:lnTo>
                  <a:lnTo>
                    <a:pt x="0" y="233146"/>
                  </a:lnTo>
                  <a:lnTo>
                    <a:pt x="0" y="291324"/>
                  </a:lnTo>
                  <a:lnTo>
                    <a:pt x="28979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8" name="object 8"/>
            <p:cNvSpPr>
              <a:spLocks/>
            </p:cNvSpPr>
            <p:nvPr/>
          </p:nvSpPr>
          <p:spPr bwMode="auto">
            <a:xfrm>
              <a:off x="2163495" y="1921573"/>
              <a:ext cx="405765" cy="408305"/>
            </a:xfrm>
            <a:custGeom>
              <a:avLst/>
              <a:gdLst>
                <a:gd name="T0" fmla="*/ 405587 w 405764"/>
                <a:gd name="T1" fmla="*/ 0 h 408305"/>
                <a:gd name="T2" fmla="*/ 347789 w 405764"/>
                <a:gd name="T3" fmla="*/ 0 h 408305"/>
                <a:gd name="T4" fmla="*/ 289788 w 405764"/>
                <a:gd name="T5" fmla="*/ 0 h 408305"/>
                <a:gd name="T6" fmla="*/ 0 w 405764"/>
                <a:gd name="T7" fmla="*/ 291312 h 408305"/>
                <a:gd name="T8" fmla="*/ 0 w 405764"/>
                <a:gd name="T9" fmla="*/ 349643 h 408305"/>
                <a:gd name="T10" fmla="*/ 0 w 405764"/>
                <a:gd name="T11" fmla="*/ 407720 h 408305"/>
                <a:gd name="T12" fmla="*/ 405587 w 405764"/>
                <a:gd name="T13" fmla="*/ 0 h 408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764" h="408305">
                  <a:moveTo>
                    <a:pt x="405587" y="0"/>
                  </a:moveTo>
                  <a:lnTo>
                    <a:pt x="347789" y="0"/>
                  </a:lnTo>
                  <a:lnTo>
                    <a:pt x="289788" y="0"/>
                  </a:lnTo>
                  <a:lnTo>
                    <a:pt x="0" y="291312"/>
                  </a:lnTo>
                  <a:lnTo>
                    <a:pt x="0" y="349643"/>
                  </a:lnTo>
                  <a:lnTo>
                    <a:pt x="0" y="407720"/>
                  </a:lnTo>
                  <a:lnTo>
                    <a:pt x="40558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9" name="object 9"/>
            <p:cNvSpPr>
              <a:spLocks/>
            </p:cNvSpPr>
            <p:nvPr/>
          </p:nvSpPr>
          <p:spPr bwMode="auto">
            <a:xfrm>
              <a:off x="2163495" y="1921573"/>
              <a:ext cx="528955" cy="532130"/>
            </a:xfrm>
            <a:custGeom>
              <a:avLst/>
              <a:gdLst>
                <a:gd name="T0" fmla="*/ 528739 w 528955"/>
                <a:gd name="T1" fmla="*/ 0 h 532130"/>
                <a:gd name="T2" fmla="*/ 463664 w 528955"/>
                <a:gd name="T3" fmla="*/ 0 h 532130"/>
                <a:gd name="T4" fmla="*/ 405587 w 528955"/>
                <a:gd name="T5" fmla="*/ 0 h 532130"/>
                <a:gd name="T6" fmla="*/ 0 w 528955"/>
                <a:gd name="T7" fmla="*/ 407720 h 532130"/>
                <a:gd name="T8" fmla="*/ 0 w 528955"/>
                <a:gd name="T9" fmla="*/ 466140 h 532130"/>
                <a:gd name="T10" fmla="*/ 0 w 528955"/>
                <a:gd name="T11" fmla="*/ 531533 h 532130"/>
                <a:gd name="T12" fmla="*/ 528739 w 528955"/>
                <a:gd name="T13" fmla="*/ 0 h 53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955" h="532130">
                  <a:moveTo>
                    <a:pt x="528739" y="0"/>
                  </a:moveTo>
                  <a:lnTo>
                    <a:pt x="463664" y="0"/>
                  </a:lnTo>
                  <a:lnTo>
                    <a:pt x="405587" y="0"/>
                  </a:lnTo>
                  <a:lnTo>
                    <a:pt x="0" y="407720"/>
                  </a:lnTo>
                  <a:lnTo>
                    <a:pt x="0" y="466140"/>
                  </a:lnTo>
                  <a:lnTo>
                    <a:pt x="0" y="531533"/>
                  </a:lnTo>
                  <a:lnTo>
                    <a:pt x="52873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0" name="object 10"/>
            <p:cNvSpPr>
              <a:spLocks/>
            </p:cNvSpPr>
            <p:nvPr/>
          </p:nvSpPr>
          <p:spPr bwMode="auto">
            <a:xfrm>
              <a:off x="2163495" y="1921561"/>
              <a:ext cx="587375" cy="589915"/>
            </a:xfrm>
            <a:custGeom>
              <a:avLst/>
              <a:gdLst>
                <a:gd name="T0" fmla="*/ 586775 w 587375"/>
                <a:gd name="T1" fmla="*/ 0 h 589914"/>
                <a:gd name="T2" fmla="*/ 528751 w 587375"/>
                <a:gd name="T3" fmla="*/ 0 h 589914"/>
                <a:gd name="T4" fmla="*/ 0 w 587375"/>
                <a:gd name="T5" fmla="*/ 531545 h 589914"/>
                <a:gd name="T6" fmla="*/ 0 w 587375"/>
                <a:gd name="T7" fmla="*/ 589876 h 589914"/>
                <a:gd name="T8" fmla="*/ 586775 w 587375"/>
                <a:gd name="T9" fmla="*/ 0 h 589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375" h="589914">
                  <a:moveTo>
                    <a:pt x="586775" y="0"/>
                  </a:moveTo>
                  <a:lnTo>
                    <a:pt x="528751" y="0"/>
                  </a:lnTo>
                  <a:lnTo>
                    <a:pt x="0" y="531545"/>
                  </a:lnTo>
                  <a:lnTo>
                    <a:pt x="0" y="589876"/>
                  </a:lnTo>
                  <a:lnTo>
                    <a:pt x="58677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1" name="object 11"/>
            <p:cNvSpPr>
              <a:spLocks/>
            </p:cNvSpPr>
            <p:nvPr/>
          </p:nvSpPr>
          <p:spPr bwMode="auto">
            <a:xfrm>
              <a:off x="2163495" y="1921573"/>
              <a:ext cx="702945" cy="706755"/>
            </a:xfrm>
            <a:custGeom>
              <a:avLst/>
              <a:gdLst>
                <a:gd name="T0" fmla="*/ 702652 w 702944"/>
                <a:gd name="T1" fmla="*/ 0 h 706755"/>
                <a:gd name="T2" fmla="*/ 644740 w 702944"/>
                <a:gd name="T3" fmla="*/ 0 h 706755"/>
                <a:gd name="T4" fmla="*/ 586765 w 702944"/>
                <a:gd name="T5" fmla="*/ 0 h 706755"/>
                <a:gd name="T6" fmla="*/ 0 w 702944"/>
                <a:gd name="T7" fmla="*/ 589864 h 706755"/>
                <a:gd name="T8" fmla="*/ 0 w 702944"/>
                <a:gd name="T9" fmla="*/ 648195 h 706755"/>
                <a:gd name="T10" fmla="*/ 0 w 702944"/>
                <a:gd name="T11" fmla="*/ 706361 h 706755"/>
                <a:gd name="T12" fmla="*/ 702652 w 702944"/>
                <a:gd name="T13" fmla="*/ 0 h 70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944" h="706755">
                  <a:moveTo>
                    <a:pt x="702652" y="0"/>
                  </a:moveTo>
                  <a:lnTo>
                    <a:pt x="644740" y="0"/>
                  </a:lnTo>
                  <a:lnTo>
                    <a:pt x="586765" y="0"/>
                  </a:lnTo>
                  <a:lnTo>
                    <a:pt x="0" y="589864"/>
                  </a:lnTo>
                  <a:lnTo>
                    <a:pt x="0" y="648195"/>
                  </a:lnTo>
                  <a:lnTo>
                    <a:pt x="0" y="706361"/>
                  </a:lnTo>
                  <a:lnTo>
                    <a:pt x="70265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2" name="object 12"/>
            <p:cNvSpPr>
              <a:spLocks/>
            </p:cNvSpPr>
            <p:nvPr/>
          </p:nvSpPr>
          <p:spPr bwMode="auto">
            <a:xfrm>
              <a:off x="2163495" y="1921561"/>
              <a:ext cx="760730" cy="765175"/>
            </a:xfrm>
            <a:custGeom>
              <a:avLst/>
              <a:gdLst>
                <a:gd name="T0" fmla="*/ 760625 w 760730"/>
                <a:gd name="T1" fmla="*/ 0 h 765175"/>
                <a:gd name="T2" fmla="*/ 702660 w 760730"/>
                <a:gd name="T3" fmla="*/ 0 h 765175"/>
                <a:gd name="T4" fmla="*/ 0 w 760730"/>
                <a:gd name="T5" fmla="*/ 706373 h 765175"/>
                <a:gd name="T6" fmla="*/ 0 w 760730"/>
                <a:gd name="T7" fmla="*/ 764704 h 765175"/>
                <a:gd name="T8" fmla="*/ 760625 w 760730"/>
                <a:gd name="T9" fmla="*/ 0 h 76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730" h="765175">
                  <a:moveTo>
                    <a:pt x="760625" y="0"/>
                  </a:moveTo>
                  <a:lnTo>
                    <a:pt x="702660" y="0"/>
                  </a:lnTo>
                  <a:lnTo>
                    <a:pt x="0" y="706373"/>
                  </a:lnTo>
                  <a:lnTo>
                    <a:pt x="0" y="764704"/>
                  </a:lnTo>
                  <a:lnTo>
                    <a:pt x="76062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3" name="object 13"/>
            <p:cNvSpPr>
              <a:spLocks/>
            </p:cNvSpPr>
            <p:nvPr/>
          </p:nvSpPr>
          <p:spPr bwMode="auto">
            <a:xfrm>
              <a:off x="2163495" y="1921561"/>
              <a:ext cx="819150" cy="822960"/>
            </a:xfrm>
            <a:custGeom>
              <a:avLst/>
              <a:gdLst>
                <a:gd name="T0" fmla="*/ 818524 w 819150"/>
                <a:gd name="T1" fmla="*/ 0 h 822960"/>
                <a:gd name="T2" fmla="*/ 760625 w 819150"/>
                <a:gd name="T3" fmla="*/ 0 h 822960"/>
                <a:gd name="T4" fmla="*/ 0 w 819150"/>
                <a:gd name="T5" fmla="*/ 764704 h 822960"/>
                <a:gd name="T6" fmla="*/ 0 w 819150"/>
                <a:gd name="T7" fmla="*/ 822870 h 822960"/>
                <a:gd name="T8" fmla="*/ 818524 w 819150"/>
                <a:gd name="T9" fmla="*/ 0 h 82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150" h="822960">
                  <a:moveTo>
                    <a:pt x="818524" y="0"/>
                  </a:moveTo>
                  <a:lnTo>
                    <a:pt x="760625" y="0"/>
                  </a:lnTo>
                  <a:lnTo>
                    <a:pt x="0" y="764704"/>
                  </a:lnTo>
                  <a:lnTo>
                    <a:pt x="0" y="822870"/>
                  </a:lnTo>
                  <a:lnTo>
                    <a:pt x="81852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4" name="object 14"/>
            <p:cNvSpPr>
              <a:spLocks/>
            </p:cNvSpPr>
            <p:nvPr/>
          </p:nvSpPr>
          <p:spPr bwMode="auto">
            <a:xfrm>
              <a:off x="2163495" y="1921561"/>
              <a:ext cx="876935" cy="881380"/>
            </a:xfrm>
            <a:custGeom>
              <a:avLst/>
              <a:gdLst>
                <a:gd name="T0" fmla="*/ 876501 w 876935"/>
                <a:gd name="T1" fmla="*/ 0 h 881380"/>
                <a:gd name="T2" fmla="*/ 818524 w 876935"/>
                <a:gd name="T3" fmla="*/ 0 h 881380"/>
                <a:gd name="T4" fmla="*/ 0 w 876935"/>
                <a:gd name="T5" fmla="*/ 822870 h 881380"/>
                <a:gd name="T6" fmla="*/ 0 w 876935"/>
                <a:gd name="T7" fmla="*/ 881201 h 881380"/>
                <a:gd name="T8" fmla="*/ 876501 w 876935"/>
                <a:gd name="T9" fmla="*/ 0 h 88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935" h="881380">
                  <a:moveTo>
                    <a:pt x="876501" y="0"/>
                  </a:moveTo>
                  <a:lnTo>
                    <a:pt x="818524" y="0"/>
                  </a:lnTo>
                  <a:lnTo>
                    <a:pt x="0" y="822870"/>
                  </a:lnTo>
                  <a:lnTo>
                    <a:pt x="0" y="881201"/>
                  </a:lnTo>
                  <a:lnTo>
                    <a:pt x="87650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5" name="object 15"/>
            <p:cNvSpPr>
              <a:spLocks/>
            </p:cNvSpPr>
            <p:nvPr/>
          </p:nvSpPr>
          <p:spPr bwMode="auto">
            <a:xfrm>
              <a:off x="2163495" y="1921561"/>
              <a:ext cx="934719" cy="939800"/>
            </a:xfrm>
            <a:custGeom>
              <a:avLst/>
              <a:gdLst>
                <a:gd name="T0" fmla="*/ 934353 w 934719"/>
                <a:gd name="T1" fmla="*/ 0 h 939800"/>
                <a:gd name="T2" fmla="*/ 876501 w 934719"/>
                <a:gd name="T3" fmla="*/ 0 h 939800"/>
                <a:gd name="T4" fmla="*/ 0 w 934719"/>
                <a:gd name="T5" fmla="*/ 881201 h 939800"/>
                <a:gd name="T6" fmla="*/ 0 w 934719"/>
                <a:gd name="T7" fmla="*/ 939291 h 939800"/>
                <a:gd name="T8" fmla="*/ 934353 w 934719"/>
                <a:gd name="T9" fmla="*/ 0 h 939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719" h="939800">
                  <a:moveTo>
                    <a:pt x="934353" y="0"/>
                  </a:moveTo>
                  <a:lnTo>
                    <a:pt x="876501" y="0"/>
                  </a:lnTo>
                  <a:lnTo>
                    <a:pt x="0" y="881201"/>
                  </a:lnTo>
                  <a:lnTo>
                    <a:pt x="0" y="939291"/>
                  </a:lnTo>
                  <a:lnTo>
                    <a:pt x="93435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6" name="object 16"/>
            <p:cNvSpPr>
              <a:spLocks/>
            </p:cNvSpPr>
            <p:nvPr/>
          </p:nvSpPr>
          <p:spPr bwMode="auto">
            <a:xfrm>
              <a:off x="2163495" y="1921561"/>
              <a:ext cx="992505" cy="998219"/>
            </a:xfrm>
            <a:custGeom>
              <a:avLst/>
              <a:gdLst>
                <a:gd name="T0" fmla="*/ 992378 w 992505"/>
                <a:gd name="T1" fmla="*/ 0 h 998219"/>
                <a:gd name="T2" fmla="*/ 934353 w 992505"/>
                <a:gd name="T3" fmla="*/ 0 h 998219"/>
                <a:gd name="T4" fmla="*/ 0 w 992505"/>
                <a:gd name="T5" fmla="*/ 939291 h 998219"/>
                <a:gd name="T6" fmla="*/ 0 w 992505"/>
                <a:gd name="T7" fmla="*/ 997622 h 998219"/>
                <a:gd name="T8" fmla="*/ 992378 w 992505"/>
                <a:gd name="T9" fmla="*/ 0 h 99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505" h="998219">
                  <a:moveTo>
                    <a:pt x="992378" y="0"/>
                  </a:moveTo>
                  <a:lnTo>
                    <a:pt x="934353" y="0"/>
                  </a:lnTo>
                  <a:lnTo>
                    <a:pt x="0" y="939291"/>
                  </a:lnTo>
                  <a:lnTo>
                    <a:pt x="0" y="997622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7" name="object 17"/>
            <p:cNvSpPr>
              <a:spLocks/>
            </p:cNvSpPr>
            <p:nvPr/>
          </p:nvSpPr>
          <p:spPr bwMode="auto">
            <a:xfrm>
              <a:off x="2163495" y="1921561"/>
              <a:ext cx="1050290" cy="1056005"/>
            </a:xfrm>
            <a:custGeom>
              <a:avLst/>
              <a:gdLst>
                <a:gd name="T0" fmla="*/ 1050238 w 1050289"/>
                <a:gd name="T1" fmla="*/ 0 h 1056005"/>
                <a:gd name="T2" fmla="*/ 992378 w 1050289"/>
                <a:gd name="T3" fmla="*/ 0 h 1056005"/>
                <a:gd name="T4" fmla="*/ 0 w 1050289"/>
                <a:gd name="T5" fmla="*/ 997622 h 1056005"/>
                <a:gd name="T6" fmla="*/ 0 w 1050289"/>
                <a:gd name="T7" fmla="*/ 1055788 h 1056005"/>
                <a:gd name="T8" fmla="*/ 1050238 w 1050289"/>
                <a:gd name="T9" fmla="*/ 0 h 1056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289" h="1056005">
                  <a:moveTo>
                    <a:pt x="1050238" y="0"/>
                  </a:moveTo>
                  <a:lnTo>
                    <a:pt x="992378" y="0"/>
                  </a:lnTo>
                  <a:lnTo>
                    <a:pt x="0" y="997622"/>
                  </a:lnTo>
                  <a:lnTo>
                    <a:pt x="0" y="1055788"/>
                  </a:lnTo>
                  <a:lnTo>
                    <a:pt x="1050238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8" name="object 18"/>
            <p:cNvSpPr>
              <a:spLocks/>
            </p:cNvSpPr>
            <p:nvPr/>
          </p:nvSpPr>
          <p:spPr bwMode="auto">
            <a:xfrm>
              <a:off x="2163495" y="1921561"/>
              <a:ext cx="1108710" cy="1114425"/>
            </a:xfrm>
            <a:custGeom>
              <a:avLst/>
              <a:gdLst>
                <a:gd name="T0" fmla="*/ 1108267 w 1108710"/>
                <a:gd name="T1" fmla="*/ 0 h 1114425"/>
                <a:gd name="T2" fmla="*/ 1050238 w 1108710"/>
                <a:gd name="T3" fmla="*/ 0 h 1114425"/>
                <a:gd name="T4" fmla="*/ 0 w 1108710"/>
                <a:gd name="T5" fmla="*/ 1055788 h 1114425"/>
                <a:gd name="T6" fmla="*/ 0 w 1108710"/>
                <a:gd name="T7" fmla="*/ 1114119 h 1114425"/>
                <a:gd name="T8" fmla="*/ 1108267 w 1108710"/>
                <a:gd name="T9" fmla="*/ 0 h 11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710" h="1114425">
                  <a:moveTo>
                    <a:pt x="1108267" y="0"/>
                  </a:moveTo>
                  <a:lnTo>
                    <a:pt x="1050238" y="0"/>
                  </a:lnTo>
                  <a:lnTo>
                    <a:pt x="0" y="1055788"/>
                  </a:lnTo>
                  <a:lnTo>
                    <a:pt x="0" y="1114119"/>
                  </a:lnTo>
                  <a:lnTo>
                    <a:pt x="11082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9" name="object 19"/>
            <p:cNvSpPr>
              <a:spLocks/>
            </p:cNvSpPr>
            <p:nvPr/>
          </p:nvSpPr>
          <p:spPr bwMode="auto">
            <a:xfrm>
              <a:off x="2163495" y="1921561"/>
              <a:ext cx="1166495" cy="1172845"/>
            </a:xfrm>
            <a:custGeom>
              <a:avLst/>
              <a:gdLst>
                <a:gd name="T0" fmla="*/ 1166230 w 1166495"/>
                <a:gd name="T1" fmla="*/ 0 h 1172845"/>
                <a:gd name="T2" fmla="*/ 1108267 w 1166495"/>
                <a:gd name="T3" fmla="*/ 0 h 1172845"/>
                <a:gd name="T4" fmla="*/ 0 w 1166495"/>
                <a:gd name="T5" fmla="*/ 1114119 h 1172845"/>
                <a:gd name="T6" fmla="*/ 0 w 1166495"/>
                <a:gd name="T7" fmla="*/ 1172450 h 1172845"/>
                <a:gd name="T8" fmla="*/ 1166230 w 1166495"/>
                <a:gd name="T9" fmla="*/ 0 h 117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495" h="1172845">
                  <a:moveTo>
                    <a:pt x="1166230" y="0"/>
                  </a:moveTo>
                  <a:lnTo>
                    <a:pt x="1108267" y="0"/>
                  </a:lnTo>
                  <a:lnTo>
                    <a:pt x="0" y="1114119"/>
                  </a:lnTo>
                  <a:lnTo>
                    <a:pt x="0" y="1172450"/>
                  </a:lnTo>
                  <a:lnTo>
                    <a:pt x="116623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0" name="object 20"/>
            <p:cNvSpPr>
              <a:spLocks/>
            </p:cNvSpPr>
            <p:nvPr/>
          </p:nvSpPr>
          <p:spPr bwMode="auto">
            <a:xfrm>
              <a:off x="2163495" y="1921573"/>
              <a:ext cx="1282700" cy="1289050"/>
            </a:xfrm>
            <a:custGeom>
              <a:avLst/>
              <a:gdLst>
                <a:gd name="T0" fmla="*/ 1282115 w 1282700"/>
                <a:gd name="T1" fmla="*/ 0 h 1289050"/>
                <a:gd name="T2" fmla="*/ 1224153 w 1282700"/>
                <a:gd name="T3" fmla="*/ 0 h 1289050"/>
                <a:gd name="T4" fmla="*/ 1166228 w 1282700"/>
                <a:gd name="T5" fmla="*/ 0 h 1289050"/>
                <a:gd name="T6" fmla="*/ 0 w 1282700"/>
                <a:gd name="T7" fmla="*/ 1172438 h 1289050"/>
                <a:gd name="T8" fmla="*/ 0 w 1282700"/>
                <a:gd name="T9" fmla="*/ 1230617 h 1289050"/>
                <a:gd name="T10" fmla="*/ 0 w 1282700"/>
                <a:gd name="T11" fmla="*/ 1288948 h 1289050"/>
                <a:gd name="T12" fmla="*/ 1282115 w 1282700"/>
                <a:gd name="T13" fmla="*/ 0 h 128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2700" h="1289050">
                  <a:moveTo>
                    <a:pt x="1282115" y="0"/>
                  </a:moveTo>
                  <a:lnTo>
                    <a:pt x="1224153" y="0"/>
                  </a:lnTo>
                  <a:lnTo>
                    <a:pt x="1166228" y="0"/>
                  </a:lnTo>
                  <a:lnTo>
                    <a:pt x="0" y="1172438"/>
                  </a:lnTo>
                  <a:lnTo>
                    <a:pt x="0" y="1230617"/>
                  </a:lnTo>
                  <a:lnTo>
                    <a:pt x="0" y="1288948"/>
                  </a:lnTo>
                  <a:lnTo>
                    <a:pt x="1282115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1" name="object 21"/>
            <p:cNvSpPr>
              <a:spLocks/>
            </p:cNvSpPr>
            <p:nvPr/>
          </p:nvSpPr>
          <p:spPr bwMode="auto">
            <a:xfrm>
              <a:off x="2163495" y="1921561"/>
              <a:ext cx="1340485" cy="1347470"/>
            </a:xfrm>
            <a:custGeom>
              <a:avLst/>
              <a:gdLst>
                <a:gd name="T0" fmla="*/ 1340044 w 1340485"/>
                <a:gd name="T1" fmla="*/ 0 h 1347470"/>
                <a:gd name="T2" fmla="*/ 1282116 w 1340485"/>
                <a:gd name="T3" fmla="*/ 0 h 1347470"/>
                <a:gd name="T4" fmla="*/ 0 w 1340485"/>
                <a:gd name="T5" fmla="*/ 1288960 h 1347470"/>
                <a:gd name="T6" fmla="*/ 0 w 1340485"/>
                <a:gd name="T7" fmla="*/ 1347126 h 1347470"/>
                <a:gd name="T8" fmla="*/ 1340044 w 1340485"/>
                <a:gd name="T9" fmla="*/ 0 h 1347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485" h="1347470">
                  <a:moveTo>
                    <a:pt x="1340044" y="0"/>
                  </a:moveTo>
                  <a:lnTo>
                    <a:pt x="1282116" y="0"/>
                  </a:lnTo>
                  <a:lnTo>
                    <a:pt x="0" y="1288960"/>
                  </a:lnTo>
                  <a:lnTo>
                    <a:pt x="0" y="1347126"/>
                  </a:lnTo>
                  <a:lnTo>
                    <a:pt x="1340044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2" name="object 22"/>
            <p:cNvSpPr>
              <a:spLocks/>
            </p:cNvSpPr>
            <p:nvPr/>
          </p:nvSpPr>
          <p:spPr bwMode="auto">
            <a:xfrm>
              <a:off x="2163495" y="1921561"/>
              <a:ext cx="1398270" cy="1405890"/>
            </a:xfrm>
            <a:custGeom>
              <a:avLst/>
              <a:gdLst>
                <a:gd name="T0" fmla="*/ 1397960 w 1398270"/>
                <a:gd name="T1" fmla="*/ 0 h 1405889"/>
                <a:gd name="T2" fmla="*/ 1340044 w 1398270"/>
                <a:gd name="T3" fmla="*/ 0 h 1405889"/>
                <a:gd name="T4" fmla="*/ 0 w 1398270"/>
                <a:gd name="T5" fmla="*/ 1347126 h 1405889"/>
                <a:gd name="T6" fmla="*/ 0 w 1398270"/>
                <a:gd name="T7" fmla="*/ 1405457 h 1405889"/>
                <a:gd name="T8" fmla="*/ 1397960 w 1398270"/>
                <a:gd name="T9" fmla="*/ 0 h 1405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270" h="1405889">
                  <a:moveTo>
                    <a:pt x="1397960" y="0"/>
                  </a:moveTo>
                  <a:lnTo>
                    <a:pt x="1340044" y="0"/>
                  </a:lnTo>
                  <a:lnTo>
                    <a:pt x="0" y="1347126"/>
                  </a:lnTo>
                  <a:lnTo>
                    <a:pt x="0" y="1405457"/>
                  </a:lnTo>
                  <a:lnTo>
                    <a:pt x="139796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3" name="object 23"/>
            <p:cNvSpPr>
              <a:spLocks/>
            </p:cNvSpPr>
            <p:nvPr/>
          </p:nvSpPr>
          <p:spPr bwMode="auto">
            <a:xfrm>
              <a:off x="2163495" y="1921561"/>
              <a:ext cx="1456055" cy="1463675"/>
            </a:xfrm>
            <a:custGeom>
              <a:avLst/>
              <a:gdLst>
                <a:gd name="T0" fmla="*/ 1455893 w 1456054"/>
                <a:gd name="T1" fmla="*/ 0 h 1463675"/>
                <a:gd name="T2" fmla="*/ 1397960 w 1456054"/>
                <a:gd name="T3" fmla="*/ 0 h 1463675"/>
                <a:gd name="T4" fmla="*/ 0 w 1456054"/>
                <a:gd name="T5" fmla="*/ 1405457 h 1463675"/>
                <a:gd name="T6" fmla="*/ 0 w 1456054"/>
                <a:gd name="T7" fmla="*/ 1463623 h 1463675"/>
                <a:gd name="T8" fmla="*/ 1455893 w 1456054"/>
                <a:gd name="T9" fmla="*/ 0 h 146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6054" h="1463675">
                  <a:moveTo>
                    <a:pt x="1455893" y="0"/>
                  </a:moveTo>
                  <a:lnTo>
                    <a:pt x="1397960" y="0"/>
                  </a:lnTo>
                  <a:lnTo>
                    <a:pt x="0" y="1405457"/>
                  </a:lnTo>
                  <a:lnTo>
                    <a:pt x="0" y="1463623"/>
                  </a:lnTo>
                  <a:lnTo>
                    <a:pt x="145589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4" name="object 24"/>
            <p:cNvSpPr>
              <a:spLocks/>
            </p:cNvSpPr>
            <p:nvPr/>
          </p:nvSpPr>
          <p:spPr bwMode="auto">
            <a:xfrm>
              <a:off x="2163495" y="1921561"/>
              <a:ext cx="1513840" cy="1522095"/>
            </a:xfrm>
            <a:custGeom>
              <a:avLst/>
              <a:gdLst>
                <a:gd name="T0" fmla="*/ 1513836 w 1513839"/>
                <a:gd name="T1" fmla="*/ 0 h 1522095"/>
                <a:gd name="T2" fmla="*/ 1455893 w 1513839"/>
                <a:gd name="T3" fmla="*/ 0 h 1522095"/>
                <a:gd name="T4" fmla="*/ 0 w 1513839"/>
                <a:gd name="T5" fmla="*/ 1463623 h 1522095"/>
                <a:gd name="T6" fmla="*/ 0 w 1513839"/>
                <a:gd name="T7" fmla="*/ 1521954 h 1522095"/>
                <a:gd name="T8" fmla="*/ 1513836 w 1513839"/>
                <a:gd name="T9" fmla="*/ 0 h 152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839" h="1522095">
                  <a:moveTo>
                    <a:pt x="1513836" y="0"/>
                  </a:moveTo>
                  <a:lnTo>
                    <a:pt x="1455893" y="0"/>
                  </a:lnTo>
                  <a:lnTo>
                    <a:pt x="0" y="1463623"/>
                  </a:lnTo>
                  <a:lnTo>
                    <a:pt x="0" y="1521954"/>
                  </a:lnTo>
                  <a:lnTo>
                    <a:pt x="1513836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5" name="object 25"/>
            <p:cNvSpPr>
              <a:spLocks/>
            </p:cNvSpPr>
            <p:nvPr/>
          </p:nvSpPr>
          <p:spPr bwMode="auto">
            <a:xfrm>
              <a:off x="2163495" y="1921561"/>
              <a:ext cx="1579245" cy="1587500"/>
            </a:xfrm>
            <a:custGeom>
              <a:avLst/>
              <a:gdLst>
                <a:gd name="T0" fmla="*/ 1579002 w 1579245"/>
                <a:gd name="T1" fmla="*/ 0 h 1587500"/>
                <a:gd name="T2" fmla="*/ 1513836 w 1579245"/>
                <a:gd name="T3" fmla="*/ 0 h 1587500"/>
                <a:gd name="T4" fmla="*/ 0 w 1579245"/>
                <a:gd name="T5" fmla="*/ 1521954 h 1587500"/>
                <a:gd name="T6" fmla="*/ 0 w 1579245"/>
                <a:gd name="T7" fmla="*/ 1587347 h 1587500"/>
                <a:gd name="T8" fmla="*/ 1579002 w 1579245"/>
                <a:gd name="T9" fmla="*/ 0 h 158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245" h="1587500">
                  <a:moveTo>
                    <a:pt x="1579002" y="0"/>
                  </a:moveTo>
                  <a:lnTo>
                    <a:pt x="1513836" y="0"/>
                  </a:lnTo>
                  <a:lnTo>
                    <a:pt x="0" y="1521954"/>
                  </a:lnTo>
                  <a:lnTo>
                    <a:pt x="0" y="1587347"/>
                  </a:lnTo>
                  <a:lnTo>
                    <a:pt x="157900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6" name="object 26"/>
            <p:cNvSpPr>
              <a:spLocks/>
            </p:cNvSpPr>
            <p:nvPr/>
          </p:nvSpPr>
          <p:spPr bwMode="auto">
            <a:xfrm>
              <a:off x="2163495" y="1921561"/>
              <a:ext cx="1637030" cy="1645920"/>
            </a:xfrm>
            <a:custGeom>
              <a:avLst/>
              <a:gdLst>
                <a:gd name="T0" fmla="*/ 1637026 w 1637029"/>
                <a:gd name="T1" fmla="*/ 0 h 1645920"/>
                <a:gd name="T2" fmla="*/ 1579002 w 1637029"/>
                <a:gd name="T3" fmla="*/ 0 h 1645920"/>
                <a:gd name="T4" fmla="*/ 0 w 1637029"/>
                <a:gd name="T5" fmla="*/ 1587347 h 1645920"/>
                <a:gd name="T6" fmla="*/ 0 w 1637029"/>
                <a:gd name="T7" fmla="*/ 1645678 h 1645920"/>
                <a:gd name="T8" fmla="*/ 1637026 w 1637029"/>
                <a:gd name="T9" fmla="*/ 0 h 164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7029" h="1645920">
                  <a:moveTo>
                    <a:pt x="1637026" y="0"/>
                  </a:moveTo>
                  <a:lnTo>
                    <a:pt x="1579002" y="0"/>
                  </a:lnTo>
                  <a:lnTo>
                    <a:pt x="0" y="1587347"/>
                  </a:lnTo>
                  <a:lnTo>
                    <a:pt x="0" y="1645678"/>
                  </a:lnTo>
                  <a:lnTo>
                    <a:pt x="163702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7" name="object 27"/>
            <p:cNvSpPr>
              <a:spLocks/>
            </p:cNvSpPr>
            <p:nvPr/>
          </p:nvSpPr>
          <p:spPr bwMode="auto">
            <a:xfrm>
              <a:off x="2163495" y="1921561"/>
              <a:ext cx="1695450" cy="1704339"/>
            </a:xfrm>
            <a:custGeom>
              <a:avLst/>
              <a:gdLst>
                <a:gd name="T0" fmla="*/ 1694961 w 1695450"/>
                <a:gd name="T1" fmla="*/ 0 h 1704339"/>
                <a:gd name="T2" fmla="*/ 1637026 w 1695450"/>
                <a:gd name="T3" fmla="*/ 0 h 1704339"/>
                <a:gd name="T4" fmla="*/ 0 w 1695450"/>
                <a:gd name="T5" fmla="*/ 1645678 h 1704339"/>
                <a:gd name="T6" fmla="*/ 0 w 1695450"/>
                <a:gd name="T7" fmla="*/ 1704009 h 1704339"/>
                <a:gd name="T8" fmla="*/ 1694961 w 1695450"/>
                <a:gd name="T9" fmla="*/ 0 h 1704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5450" h="1704339">
                  <a:moveTo>
                    <a:pt x="1694961" y="0"/>
                  </a:moveTo>
                  <a:lnTo>
                    <a:pt x="1637026" y="0"/>
                  </a:lnTo>
                  <a:lnTo>
                    <a:pt x="0" y="1645678"/>
                  </a:lnTo>
                  <a:lnTo>
                    <a:pt x="0" y="1704009"/>
                  </a:lnTo>
                  <a:lnTo>
                    <a:pt x="1694961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8" name="object 28"/>
            <p:cNvSpPr>
              <a:spLocks/>
            </p:cNvSpPr>
            <p:nvPr/>
          </p:nvSpPr>
          <p:spPr bwMode="auto">
            <a:xfrm>
              <a:off x="2163495" y="1921561"/>
              <a:ext cx="1753235" cy="1762760"/>
            </a:xfrm>
            <a:custGeom>
              <a:avLst/>
              <a:gdLst>
                <a:gd name="T0" fmla="*/ 1752911 w 1753235"/>
                <a:gd name="T1" fmla="*/ 0 h 1762760"/>
                <a:gd name="T2" fmla="*/ 1694961 w 1753235"/>
                <a:gd name="T3" fmla="*/ 0 h 1762760"/>
                <a:gd name="T4" fmla="*/ 0 w 1753235"/>
                <a:gd name="T5" fmla="*/ 1704009 h 1762760"/>
                <a:gd name="T6" fmla="*/ 0 w 1753235"/>
                <a:gd name="T7" fmla="*/ 1762175 h 1762760"/>
                <a:gd name="T8" fmla="*/ 1752911 w 1753235"/>
                <a:gd name="T9" fmla="*/ 0 h 176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235" h="1762760">
                  <a:moveTo>
                    <a:pt x="1752911" y="0"/>
                  </a:moveTo>
                  <a:lnTo>
                    <a:pt x="1694961" y="0"/>
                  </a:lnTo>
                  <a:lnTo>
                    <a:pt x="0" y="1704009"/>
                  </a:lnTo>
                  <a:lnTo>
                    <a:pt x="0" y="1762175"/>
                  </a:lnTo>
                  <a:lnTo>
                    <a:pt x="175291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9" name="object 29"/>
            <p:cNvSpPr>
              <a:spLocks/>
            </p:cNvSpPr>
            <p:nvPr/>
          </p:nvSpPr>
          <p:spPr bwMode="auto">
            <a:xfrm>
              <a:off x="2163495" y="1921561"/>
              <a:ext cx="1811020" cy="1820545"/>
            </a:xfrm>
            <a:custGeom>
              <a:avLst/>
              <a:gdLst>
                <a:gd name="T0" fmla="*/ 1810800 w 1811020"/>
                <a:gd name="T1" fmla="*/ 0 h 1820545"/>
                <a:gd name="T2" fmla="*/ 1752911 w 1811020"/>
                <a:gd name="T3" fmla="*/ 0 h 1820545"/>
                <a:gd name="T4" fmla="*/ 0 w 1811020"/>
                <a:gd name="T5" fmla="*/ 1762175 h 1820545"/>
                <a:gd name="T6" fmla="*/ 0 w 1811020"/>
                <a:gd name="T7" fmla="*/ 1820519 h 1820545"/>
                <a:gd name="T8" fmla="*/ 1810800 w 1811020"/>
                <a:gd name="T9" fmla="*/ 0 h 1820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020" h="1820545">
                  <a:moveTo>
                    <a:pt x="1810800" y="0"/>
                  </a:moveTo>
                  <a:lnTo>
                    <a:pt x="1752911" y="0"/>
                  </a:lnTo>
                  <a:lnTo>
                    <a:pt x="0" y="1762175"/>
                  </a:lnTo>
                  <a:lnTo>
                    <a:pt x="0" y="1820519"/>
                  </a:lnTo>
                  <a:lnTo>
                    <a:pt x="181080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0" name="object 30"/>
            <p:cNvSpPr>
              <a:spLocks/>
            </p:cNvSpPr>
            <p:nvPr/>
          </p:nvSpPr>
          <p:spPr bwMode="auto">
            <a:xfrm>
              <a:off x="2163495" y="1921561"/>
              <a:ext cx="1868805" cy="1878964"/>
            </a:xfrm>
            <a:custGeom>
              <a:avLst/>
              <a:gdLst>
                <a:gd name="T0" fmla="*/ 1868755 w 1868804"/>
                <a:gd name="T1" fmla="*/ 0 h 1878964"/>
                <a:gd name="T2" fmla="*/ 1810800 w 1868804"/>
                <a:gd name="T3" fmla="*/ 0 h 1878964"/>
                <a:gd name="T4" fmla="*/ 0 w 1868804"/>
                <a:gd name="T5" fmla="*/ 1820519 h 1878964"/>
                <a:gd name="T6" fmla="*/ 0 w 1868804"/>
                <a:gd name="T7" fmla="*/ 1878685 h 1878964"/>
                <a:gd name="T8" fmla="*/ 1868755 w 1868804"/>
                <a:gd name="T9" fmla="*/ 0 h 1878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804" h="1878964">
                  <a:moveTo>
                    <a:pt x="1868755" y="0"/>
                  </a:moveTo>
                  <a:lnTo>
                    <a:pt x="1810800" y="0"/>
                  </a:lnTo>
                  <a:lnTo>
                    <a:pt x="0" y="1820519"/>
                  </a:lnTo>
                  <a:lnTo>
                    <a:pt x="0" y="1878685"/>
                  </a:lnTo>
                  <a:lnTo>
                    <a:pt x="186875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1" name="object 31"/>
            <p:cNvSpPr>
              <a:spLocks/>
            </p:cNvSpPr>
            <p:nvPr/>
          </p:nvSpPr>
          <p:spPr bwMode="auto">
            <a:xfrm>
              <a:off x="2163495" y="1921561"/>
              <a:ext cx="1927225" cy="1937385"/>
            </a:xfrm>
            <a:custGeom>
              <a:avLst/>
              <a:gdLst>
                <a:gd name="T0" fmla="*/ 1926675 w 1927225"/>
                <a:gd name="T1" fmla="*/ 0 h 1937385"/>
                <a:gd name="T2" fmla="*/ 1868755 w 1927225"/>
                <a:gd name="T3" fmla="*/ 0 h 1937385"/>
                <a:gd name="T4" fmla="*/ 0 w 1927225"/>
                <a:gd name="T5" fmla="*/ 1878685 h 1937385"/>
                <a:gd name="T6" fmla="*/ 0 w 1927225"/>
                <a:gd name="T7" fmla="*/ 1937016 h 1937385"/>
                <a:gd name="T8" fmla="*/ 1926675 w 1927225"/>
                <a:gd name="T9" fmla="*/ 0 h 1937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7225" h="1937385">
                  <a:moveTo>
                    <a:pt x="1926675" y="0"/>
                  </a:moveTo>
                  <a:lnTo>
                    <a:pt x="1868755" y="0"/>
                  </a:lnTo>
                  <a:lnTo>
                    <a:pt x="0" y="1878685"/>
                  </a:lnTo>
                  <a:lnTo>
                    <a:pt x="0" y="1937016"/>
                  </a:lnTo>
                  <a:lnTo>
                    <a:pt x="1926675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2" name="object 32"/>
            <p:cNvSpPr>
              <a:spLocks/>
            </p:cNvSpPr>
            <p:nvPr/>
          </p:nvSpPr>
          <p:spPr bwMode="auto">
            <a:xfrm>
              <a:off x="2163495" y="1921561"/>
              <a:ext cx="1985010" cy="1995170"/>
            </a:xfrm>
            <a:custGeom>
              <a:avLst/>
              <a:gdLst>
                <a:gd name="T0" fmla="*/ 1984613 w 1985010"/>
                <a:gd name="T1" fmla="*/ 0 h 1995170"/>
                <a:gd name="T2" fmla="*/ 1926675 w 1985010"/>
                <a:gd name="T3" fmla="*/ 0 h 1995170"/>
                <a:gd name="T4" fmla="*/ 0 w 1985010"/>
                <a:gd name="T5" fmla="*/ 1937016 h 1995170"/>
                <a:gd name="T6" fmla="*/ 0 w 1985010"/>
                <a:gd name="T7" fmla="*/ 1995093 h 1995170"/>
                <a:gd name="T8" fmla="*/ 1984613 w 1985010"/>
                <a:gd name="T9" fmla="*/ 0 h 199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5010" h="1995170">
                  <a:moveTo>
                    <a:pt x="1984613" y="0"/>
                  </a:moveTo>
                  <a:lnTo>
                    <a:pt x="1926675" y="0"/>
                  </a:lnTo>
                  <a:lnTo>
                    <a:pt x="0" y="1937016"/>
                  </a:lnTo>
                  <a:lnTo>
                    <a:pt x="0" y="1995093"/>
                  </a:lnTo>
                  <a:lnTo>
                    <a:pt x="19846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3" name="object 33"/>
            <p:cNvSpPr>
              <a:spLocks/>
            </p:cNvSpPr>
            <p:nvPr/>
          </p:nvSpPr>
          <p:spPr bwMode="auto">
            <a:xfrm>
              <a:off x="2163495" y="1921561"/>
              <a:ext cx="2042795" cy="2053589"/>
            </a:xfrm>
            <a:custGeom>
              <a:avLst/>
              <a:gdLst>
                <a:gd name="T0" fmla="*/ 2042667 w 2042795"/>
                <a:gd name="T1" fmla="*/ 0 h 2053589"/>
                <a:gd name="T2" fmla="*/ 1984613 w 2042795"/>
                <a:gd name="T3" fmla="*/ 0 h 2053589"/>
                <a:gd name="T4" fmla="*/ 0 w 2042795"/>
                <a:gd name="T5" fmla="*/ 1995093 h 2053589"/>
                <a:gd name="T6" fmla="*/ 0 w 2042795"/>
                <a:gd name="T7" fmla="*/ 2053513 h 2053589"/>
                <a:gd name="T8" fmla="*/ 2042667 w 2042795"/>
                <a:gd name="T9" fmla="*/ 0 h 205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2795" h="2053589">
                  <a:moveTo>
                    <a:pt x="2042667" y="0"/>
                  </a:moveTo>
                  <a:lnTo>
                    <a:pt x="1984613" y="0"/>
                  </a:lnTo>
                  <a:lnTo>
                    <a:pt x="0" y="1995093"/>
                  </a:lnTo>
                  <a:lnTo>
                    <a:pt x="0" y="2053513"/>
                  </a:lnTo>
                  <a:lnTo>
                    <a:pt x="2042667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4" name="object 34"/>
            <p:cNvSpPr>
              <a:spLocks/>
            </p:cNvSpPr>
            <p:nvPr/>
          </p:nvSpPr>
          <p:spPr bwMode="auto">
            <a:xfrm>
              <a:off x="2163495" y="1921561"/>
              <a:ext cx="2100580" cy="2112010"/>
            </a:xfrm>
            <a:custGeom>
              <a:avLst/>
              <a:gdLst>
                <a:gd name="T0" fmla="*/ 2100498 w 2100579"/>
                <a:gd name="T1" fmla="*/ 0 h 2112010"/>
                <a:gd name="T2" fmla="*/ 2042667 w 2100579"/>
                <a:gd name="T3" fmla="*/ 0 h 2112010"/>
                <a:gd name="T4" fmla="*/ 0 w 2100579"/>
                <a:gd name="T5" fmla="*/ 2053513 h 2112010"/>
                <a:gd name="T6" fmla="*/ 0 w 2100579"/>
                <a:gd name="T7" fmla="*/ 2111590 h 2112010"/>
                <a:gd name="T8" fmla="*/ 2100498 w 2100579"/>
                <a:gd name="T9" fmla="*/ 0 h 211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579" h="2112010">
                  <a:moveTo>
                    <a:pt x="2100498" y="0"/>
                  </a:moveTo>
                  <a:lnTo>
                    <a:pt x="2042667" y="0"/>
                  </a:lnTo>
                  <a:lnTo>
                    <a:pt x="0" y="2053513"/>
                  </a:lnTo>
                  <a:lnTo>
                    <a:pt x="0" y="2111590"/>
                  </a:lnTo>
                  <a:lnTo>
                    <a:pt x="210049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5" name="object 35"/>
            <p:cNvSpPr>
              <a:spLocks/>
            </p:cNvSpPr>
            <p:nvPr/>
          </p:nvSpPr>
          <p:spPr bwMode="auto">
            <a:xfrm>
              <a:off x="2163495" y="1921561"/>
              <a:ext cx="2159000" cy="2170430"/>
            </a:xfrm>
            <a:custGeom>
              <a:avLst/>
              <a:gdLst>
                <a:gd name="T0" fmla="*/ 2158526 w 2159000"/>
                <a:gd name="T1" fmla="*/ 0 h 2170429"/>
                <a:gd name="T2" fmla="*/ 2100498 w 2159000"/>
                <a:gd name="T3" fmla="*/ 0 h 2170429"/>
                <a:gd name="T4" fmla="*/ 0 w 2159000"/>
                <a:gd name="T5" fmla="*/ 2111590 h 2170429"/>
                <a:gd name="T6" fmla="*/ 0 w 2159000"/>
                <a:gd name="T7" fmla="*/ 2169934 h 2170429"/>
                <a:gd name="T8" fmla="*/ 2158526 w 2159000"/>
                <a:gd name="T9" fmla="*/ 0 h 2170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000" h="2170429">
                  <a:moveTo>
                    <a:pt x="2158526" y="0"/>
                  </a:moveTo>
                  <a:lnTo>
                    <a:pt x="2100498" y="0"/>
                  </a:lnTo>
                  <a:lnTo>
                    <a:pt x="0" y="2111590"/>
                  </a:lnTo>
                  <a:lnTo>
                    <a:pt x="0" y="2169934"/>
                  </a:lnTo>
                  <a:lnTo>
                    <a:pt x="2158526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6" name="object 36"/>
            <p:cNvSpPr>
              <a:spLocks/>
            </p:cNvSpPr>
            <p:nvPr/>
          </p:nvSpPr>
          <p:spPr bwMode="auto">
            <a:xfrm>
              <a:off x="2163495" y="1921561"/>
              <a:ext cx="2216785" cy="2228850"/>
            </a:xfrm>
            <a:custGeom>
              <a:avLst/>
              <a:gdLst>
                <a:gd name="T0" fmla="*/ 2216433 w 2216785"/>
                <a:gd name="T1" fmla="*/ 0 h 2228850"/>
                <a:gd name="T2" fmla="*/ 2158526 w 2216785"/>
                <a:gd name="T3" fmla="*/ 0 h 2228850"/>
                <a:gd name="T4" fmla="*/ 0 w 2216785"/>
                <a:gd name="T5" fmla="*/ 2169934 h 2228850"/>
                <a:gd name="T6" fmla="*/ 0 w 2216785"/>
                <a:gd name="T7" fmla="*/ 2228265 h 2228850"/>
                <a:gd name="T8" fmla="*/ 2216433 w 2216785"/>
                <a:gd name="T9" fmla="*/ 0 h 2228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6785" h="2228850">
                  <a:moveTo>
                    <a:pt x="2216433" y="0"/>
                  </a:moveTo>
                  <a:lnTo>
                    <a:pt x="2158526" y="0"/>
                  </a:lnTo>
                  <a:lnTo>
                    <a:pt x="0" y="2169934"/>
                  </a:lnTo>
                  <a:lnTo>
                    <a:pt x="0" y="2228265"/>
                  </a:lnTo>
                  <a:lnTo>
                    <a:pt x="221643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7" name="object 37"/>
            <p:cNvSpPr>
              <a:spLocks/>
            </p:cNvSpPr>
            <p:nvPr/>
          </p:nvSpPr>
          <p:spPr bwMode="auto">
            <a:xfrm>
              <a:off x="2163495" y="1921561"/>
              <a:ext cx="2274570" cy="2286635"/>
            </a:xfrm>
            <a:custGeom>
              <a:avLst/>
              <a:gdLst>
                <a:gd name="T0" fmla="*/ 2274411 w 2274570"/>
                <a:gd name="T1" fmla="*/ 0 h 2286635"/>
                <a:gd name="T2" fmla="*/ 2216433 w 2274570"/>
                <a:gd name="T3" fmla="*/ 0 h 2286635"/>
                <a:gd name="T4" fmla="*/ 0 w 2274570"/>
                <a:gd name="T5" fmla="*/ 2228265 h 2286635"/>
                <a:gd name="T6" fmla="*/ 0 w 2274570"/>
                <a:gd name="T7" fmla="*/ 2286431 h 2286635"/>
                <a:gd name="T8" fmla="*/ 2274411 w 2274570"/>
                <a:gd name="T9" fmla="*/ 0 h 2286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4570" h="2286635">
                  <a:moveTo>
                    <a:pt x="2274411" y="0"/>
                  </a:moveTo>
                  <a:lnTo>
                    <a:pt x="2216433" y="0"/>
                  </a:lnTo>
                  <a:lnTo>
                    <a:pt x="0" y="2228265"/>
                  </a:lnTo>
                  <a:lnTo>
                    <a:pt x="0" y="2286431"/>
                  </a:lnTo>
                  <a:lnTo>
                    <a:pt x="2274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8" name="object 38"/>
            <p:cNvSpPr>
              <a:spLocks/>
            </p:cNvSpPr>
            <p:nvPr/>
          </p:nvSpPr>
          <p:spPr bwMode="auto">
            <a:xfrm>
              <a:off x="2163495" y="1921573"/>
              <a:ext cx="2390775" cy="2403475"/>
            </a:xfrm>
            <a:custGeom>
              <a:avLst/>
              <a:gdLst>
                <a:gd name="T0" fmla="*/ 2390292 w 2390775"/>
                <a:gd name="T1" fmla="*/ 0 h 2403475"/>
                <a:gd name="T2" fmla="*/ 2332304 w 2390775"/>
                <a:gd name="T3" fmla="*/ 0 h 2403475"/>
                <a:gd name="T4" fmla="*/ 2274405 w 2390775"/>
                <a:gd name="T5" fmla="*/ 0 h 2403475"/>
                <a:gd name="T6" fmla="*/ 0 w 2390775"/>
                <a:gd name="T7" fmla="*/ 2286419 h 2403475"/>
                <a:gd name="T8" fmla="*/ 0 w 2390775"/>
                <a:gd name="T9" fmla="*/ 2344750 h 2403475"/>
                <a:gd name="T10" fmla="*/ 0 w 2390775"/>
                <a:gd name="T11" fmla="*/ 2402916 h 2403475"/>
                <a:gd name="T12" fmla="*/ 2390292 w 2390775"/>
                <a:gd name="T13" fmla="*/ 0 h 240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0775" h="2403475">
                  <a:moveTo>
                    <a:pt x="2390292" y="0"/>
                  </a:moveTo>
                  <a:lnTo>
                    <a:pt x="2332304" y="0"/>
                  </a:lnTo>
                  <a:lnTo>
                    <a:pt x="2274405" y="0"/>
                  </a:lnTo>
                  <a:lnTo>
                    <a:pt x="0" y="2286419"/>
                  </a:lnTo>
                  <a:lnTo>
                    <a:pt x="0" y="2344750"/>
                  </a:lnTo>
                  <a:lnTo>
                    <a:pt x="0" y="2402916"/>
                  </a:lnTo>
                  <a:lnTo>
                    <a:pt x="239029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9" name="object 39"/>
            <p:cNvSpPr>
              <a:spLocks/>
            </p:cNvSpPr>
            <p:nvPr/>
          </p:nvSpPr>
          <p:spPr bwMode="auto">
            <a:xfrm>
              <a:off x="2163495" y="1921561"/>
              <a:ext cx="2448560" cy="2461260"/>
            </a:xfrm>
            <a:custGeom>
              <a:avLst/>
              <a:gdLst>
                <a:gd name="T0" fmla="*/ 2448130 w 2448560"/>
                <a:gd name="T1" fmla="*/ 0 h 2461260"/>
                <a:gd name="T2" fmla="*/ 2390296 w 2448560"/>
                <a:gd name="T3" fmla="*/ 0 h 2461260"/>
                <a:gd name="T4" fmla="*/ 0 w 2448560"/>
                <a:gd name="T5" fmla="*/ 2402928 h 2461260"/>
                <a:gd name="T6" fmla="*/ 0 w 2448560"/>
                <a:gd name="T7" fmla="*/ 2461259 h 2461260"/>
                <a:gd name="T8" fmla="*/ 2448130 w 2448560"/>
                <a:gd name="T9" fmla="*/ 0 h 246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8560" h="2461260">
                  <a:moveTo>
                    <a:pt x="2448130" y="0"/>
                  </a:moveTo>
                  <a:lnTo>
                    <a:pt x="2390296" y="0"/>
                  </a:lnTo>
                  <a:lnTo>
                    <a:pt x="0" y="2402928"/>
                  </a:lnTo>
                  <a:lnTo>
                    <a:pt x="0" y="2461259"/>
                  </a:lnTo>
                  <a:lnTo>
                    <a:pt x="244813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0" name="object 40"/>
            <p:cNvSpPr>
              <a:spLocks/>
            </p:cNvSpPr>
            <p:nvPr/>
          </p:nvSpPr>
          <p:spPr bwMode="auto">
            <a:xfrm>
              <a:off x="2163495" y="1921561"/>
              <a:ext cx="2506345" cy="2519680"/>
            </a:xfrm>
            <a:custGeom>
              <a:avLst/>
              <a:gdLst>
                <a:gd name="T0" fmla="*/ 2506190 w 2506345"/>
                <a:gd name="T1" fmla="*/ 0 h 2519679"/>
                <a:gd name="T2" fmla="*/ 2448130 w 2506345"/>
                <a:gd name="T3" fmla="*/ 0 h 2519679"/>
                <a:gd name="T4" fmla="*/ 0 w 2506345"/>
                <a:gd name="T5" fmla="*/ 2461259 h 2519679"/>
                <a:gd name="T6" fmla="*/ 0 w 2506345"/>
                <a:gd name="T7" fmla="*/ 2519425 h 2519679"/>
                <a:gd name="T8" fmla="*/ 2506190 w 2506345"/>
                <a:gd name="T9" fmla="*/ 0 h 25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345" h="2519679">
                  <a:moveTo>
                    <a:pt x="2506190" y="0"/>
                  </a:moveTo>
                  <a:lnTo>
                    <a:pt x="2448130" y="0"/>
                  </a:lnTo>
                  <a:lnTo>
                    <a:pt x="0" y="2461259"/>
                  </a:lnTo>
                  <a:lnTo>
                    <a:pt x="0" y="2519425"/>
                  </a:lnTo>
                  <a:lnTo>
                    <a:pt x="250619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1" name="object 41"/>
            <p:cNvSpPr>
              <a:spLocks/>
            </p:cNvSpPr>
            <p:nvPr/>
          </p:nvSpPr>
          <p:spPr bwMode="auto">
            <a:xfrm>
              <a:off x="2163495" y="1921573"/>
              <a:ext cx="2629535" cy="2643505"/>
            </a:xfrm>
            <a:custGeom>
              <a:avLst/>
              <a:gdLst>
                <a:gd name="T0" fmla="*/ 2629243 w 2629535"/>
                <a:gd name="T1" fmla="*/ 0 h 2643504"/>
                <a:gd name="T2" fmla="*/ 2564003 w 2629535"/>
                <a:gd name="T3" fmla="*/ 0 h 2643504"/>
                <a:gd name="T4" fmla="*/ 2506180 w 2629535"/>
                <a:gd name="T5" fmla="*/ 0 h 2643504"/>
                <a:gd name="T6" fmla="*/ 0 w 2629535"/>
                <a:gd name="T7" fmla="*/ 2519413 h 2643504"/>
                <a:gd name="T8" fmla="*/ 0 w 2629535"/>
                <a:gd name="T9" fmla="*/ 2577731 h 2643504"/>
                <a:gd name="T10" fmla="*/ 0 w 2629535"/>
                <a:gd name="T11" fmla="*/ 2643149 h 2643504"/>
                <a:gd name="T12" fmla="*/ 2629243 w 2629535"/>
                <a:gd name="T13" fmla="*/ 0 h 264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9535" h="2643504">
                  <a:moveTo>
                    <a:pt x="2629243" y="0"/>
                  </a:moveTo>
                  <a:lnTo>
                    <a:pt x="2564003" y="0"/>
                  </a:lnTo>
                  <a:lnTo>
                    <a:pt x="2506180" y="0"/>
                  </a:lnTo>
                  <a:lnTo>
                    <a:pt x="0" y="2519413"/>
                  </a:lnTo>
                  <a:lnTo>
                    <a:pt x="0" y="2577731"/>
                  </a:lnTo>
                  <a:lnTo>
                    <a:pt x="0" y="2643149"/>
                  </a:lnTo>
                  <a:lnTo>
                    <a:pt x="262924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2" name="object 42"/>
            <p:cNvSpPr>
              <a:spLocks/>
            </p:cNvSpPr>
            <p:nvPr/>
          </p:nvSpPr>
          <p:spPr bwMode="auto">
            <a:xfrm>
              <a:off x="2163495" y="1921573"/>
              <a:ext cx="2745740" cy="2760345"/>
            </a:xfrm>
            <a:custGeom>
              <a:avLst/>
              <a:gdLst>
                <a:gd name="T0" fmla="*/ 2745168 w 2745740"/>
                <a:gd name="T1" fmla="*/ 0 h 2760345"/>
                <a:gd name="T2" fmla="*/ 2687269 w 2745740"/>
                <a:gd name="T3" fmla="*/ 0 h 2760345"/>
                <a:gd name="T4" fmla="*/ 2629243 w 2745740"/>
                <a:gd name="T5" fmla="*/ 0 h 2760345"/>
                <a:gd name="T6" fmla="*/ 0 w 2745740"/>
                <a:gd name="T7" fmla="*/ 2643149 h 2760345"/>
                <a:gd name="T8" fmla="*/ 0 w 2745740"/>
                <a:gd name="T9" fmla="*/ 2701493 h 2760345"/>
                <a:gd name="T10" fmla="*/ 0 w 2745740"/>
                <a:gd name="T11" fmla="*/ 2759824 h 2760345"/>
                <a:gd name="T12" fmla="*/ 2745168 w 2745740"/>
                <a:gd name="T13" fmla="*/ 0 h 276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740" h="2760345">
                  <a:moveTo>
                    <a:pt x="2745168" y="0"/>
                  </a:moveTo>
                  <a:lnTo>
                    <a:pt x="2687269" y="0"/>
                  </a:lnTo>
                  <a:lnTo>
                    <a:pt x="2629243" y="0"/>
                  </a:lnTo>
                  <a:lnTo>
                    <a:pt x="0" y="2643149"/>
                  </a:lnTo>
                  <a:lnTo>
                    <a:pt x="0" y="2701493"/>
                  </a:lnTo>
                  <a:lnTo>
                    <a:pt x="0" y="2759824"/>
                  </a:lnTo>
                  <a:lnTo>
                    <a:pt x="274516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3" name="object 43"/>
            <p:cNvSpPr>
              <a:spLocks/>
            </p:cNvSpPr>
            <p:nvPr/>
          </p:nvSpPr>
          <p:spPr bwMode="auto">
            <a:xfrm>
              <a:off x="2163495" y="1921573"/>
              <a:ext cx="2861310" cy="2876550"/>
            </a:xfrm>
            <a:custGeom>
              <a:avLst/>
              <a:gdLst>
                <a:gd name="T0" fmla="*/ 2860967 w 2861310"/>
                <a:gd name="T1" fmla="*/ 0 h 2876550"/>
                <a:gd name="T2" fmla="*/ 2803169 w 2861310"/>
                <a:gd name="T3" fmla="*/ 0 h 2876550"/>
                <a:gd name="T4" fmla="*/ 2745168 w 2861310"/>
                <a:gd name="T5" fmla="*/ 0 h 2876550"/>
                <a:gd name="T6" fmla="*/ 0 w 2861310"/>
                <a:gd name="T7" fmla="*/ 2759824 h 2876550"/>
                <a:gd name="T8" fmla="*/ 0 w 2861310"/>
                <a:gd name="T9" fmla="*/ 2817977 h 2876550"/>
                <a:gd name="T10" fmla="*/ 0 w 2861310"/>
                <a:gd name="T11" fmla="*/ 2876308 h 2876550"/>
                <a:gd name="T12" fmla="*/ 2860967 w 2861310"/>
                <a:gd name="T13" fmla="*/ 0 h 2876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1310" h="2876550">
                  <a:moveTo>
                    <a:pt x="2860967" y="0"/>
                  </a:moveTo>
                  <a:lnTo>
                    <a:pt x="2803169" y="0"/>
                  </a:lnTo>
                  <a:lnTo>
                    <a:pt x="2745168" y="0"/>
                  </a:lnTo>
                  <a:lnTo>
                    <a:pt x="0" y="2759824"/>
                  </a:lnTo>
                  <a:lnTo>
                    <a:pt x="0" y="2817977"/>
                  </a:lnTo>
                  <a:lnTo>
                    <a:pt x="0" y="2876308"/>
                  </a:lnTo>
                  <a:lnTo>
                    <a:pt x="286096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4" name="object 44"/>
            <p:cNvSpPr>
              <a:spLocks/>
            </p:cNvSpPr>
            <p:nvPr/>
          </p:nvSpPr>
          <p:spPr bwMode="auto">
            <a:xfrm>
              <a:off x="2163495" y="1921573"/>
              <a:ext cx="3035300" cy="3051175"/>
            </a:xfrm>
            <a:custGeom>
              <a:avLst/>
              <a:gdLst>
                <a:gd name="T0" fmla="*/ 3034868 w 3035300"/>
                <a:gd name="T1" fmla="*/ 0 h 3051175"/>
                <a:gd name="T2" fmla="*/ 2976842 w 3035300"/>
                <a:gd name="T3" fmla="*/ 0 h 3051175"/>
                <a:gd name="T4" fmla="*/ 2919057 w 3035300"/>
                <a:gd name="T5" fmla="*/ 0 h 3051175"/>
                <a:gd name="T6" fmla="*/ 2860967 w 3035300"/>
                <a:gd name="T7" fmla="*/ 0 h 3051175"/>
                <a:gd name="T8" fmla="*/ 0 w 3035300"/>
                <a:gd name="T9" fmla="*/ 2876308 h 3051175"/>
                <a:gd name="T10" fmla="*/ 0 w 3035300"/>
                <a:gd name="T11" fmla="*/ 2934449 h 3051175"/>
                <a:gd name="T12" fmla="*/ 0 w 3035300"/>
                <a:gd name="T13" fmla="*/ 2992793 h 3051175"/>
                <a:gd name="T14" fmla="*/ 0 w 3035300"/>
                <a:gd name="T15" fmla="*/ 3050933 h 3051175"/>
                <a:gd name="T16" fmla="*/ 3034868 w 3035300"/>
                <a:gd name="T17" fmla="*/ 0 h 305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5300" h="3051175">
                  <a:moveTo>
                    <a:pt x="3034868" y="0"/>
                  </a:moveTo>
                  <a:lnTo>
                    <a:pt x="2976842" y="0"/>
                  </a:lnTo>
                  <a:lnTo>
                    <a:pt x="2919057" y="0"/>
                  </a:lnTo>
                  <a:lnTo>
                    <a:pt x="2860967" y="0"/>
                  </a:lnTo>
                  <a:lnTo>
                    <a:pt x="0" y="2876308"/>
                  </a:lnTo>
                  <a:lnTo>
                    <a:pt x="0" y="2934449"/>
                  </a:lnTo>
                  <a:lnTo>
                    <a:pt x="0" y="2992793"/>
                  </a:lnTo>
                  <a:lnTo>
                    <a:pt x="0" y="3050933"/>
                  </a:lnTo>
                  <a:lnTo>
                    <a:pt x="303486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5" name="object 45"/>
            <p:cNvSpPr>
              <a:spLocks/>
            </p:cNvSpPr>
            <p:nvPr/>
          </p:nvSpPr>
          <p:spPr bwMode="auto">
            <a:xfrm>
              <a:off x="2163495" y="1921573"/>
              <a:ext cx="3093085" cy="3116580"/>
            </a:xfrm>
            <a:custGeom>
              <a:avLst/>
              <a:gdLst>
                <a:gd name="T0" fmla="*/ 3092716 w 3093085"/>
                <a:gd name="T1" fmla="*/ 0 h 3116579"/>
                <a:gd name="T2" fmla="*/ 3034868 w 3093085"/>
                <a:gd name="T3" fmla="*/ 0 h 3116579"/>
                <a:gd name="T4" fmla="*/ 0 w 3093085"/>
                <a:gd name="T5" fmla="*/ 3050933 h 3116579"/>
                <a:gd name="T6" fmla="*/ 0 w 3093085"/>
                <a:gd name="T7" fmla="*/ 3109277 h 3116579"/>
                <a:gd name="T8" fmla="*/ 3092716 w 3093085"/>
                <a:gd name="T9" fmla="*/ 0 h 3116579"/>
                <a:gd name="T10" fmla="*/ 3092742 w 3093085"/>
                <a:gd name="T11" fmla="*/ 0 h 3116579"/>
                <a:gd name="T12" fmla="*/ 0 w 3093085"/>
                <a:gd name="T13" fmla="*/ 3109277 h 3116579"/>
                <a:gd name="T14" fmla="*/ 0 w 3093085"/>
                <a:gd name="T15" fmla="*/ 3116554 h 3116579"/>
                <a:gd name="T16" fmla="*/ 50596 w 3093085"/>
                <a:gd name="T17" fmla="*/ 3116554 h 3116579"/>
                <a:gd name="T18" fmla="*/ 3092742 w 3093085"/>
                <a:gd name="T19" fmla="*/ 58305 h 3116579"/>
                <a:gd name="T20" fmla="*/ 3092742 w 3093085"/>
                <a:gd name="T21" fmla="*/ 0 h 3116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3085" h="3116579">
                  <a:moveTo>
                    <a:pt x="3092716" y="0"/>
                  </a:moveTo>
                  <a:lnTo>
                    <a:pt x="3034868" y="0"/>
                  </a:lnTo>
                  <a:lnTo>
                    <a:pt x="0" y="3050933"/>
                  </a:lnTo>
                  <a:lnTo>
                    <a:pt x="0" y="3109277"/>
                  </a:lnTo>
                  <a:lnTo>
                    <a:pt x="3092716" y="0"/>
                  </a:lnTo>
                  <a:close/>
                </a:path>
                <a:path w="3093085" h="3116579">
                  <a:moveTo>
                    <a:pt x="3092742" y="0"/>
                  </a:moveTo>
                  <a:lnTo>
                    <a:pt x="0" y="3109277"/>
                  </a:lnTo>
                  <a:lnTo>
                    <a:pt x="0" y="3116554"/>
                  </a:lnTo>
                  <a:lnTo>
                    <a:pt x="50596" y="3116554"/>
                  </a:lnTo>
                  <a:lnTo>
                    <a:pt x="3092742" y="58305"/>
                  </a:lnTo>
                  <a:lnTo>
                    <a:pt x="309274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6" name="object 46"/>
            <p:cNvSpPr>
              <a:spLocks/>
            </p:cNvSpPr>
            <p:nvPr/>
          </p:nvSpPr>
          <p:spPr bwMode="auto">
            <a:xfrm>
              <a:off x="2214092" y="1979878"/>
              <a:ext cx="3042285" cy="3058795"/>
            </a:xfrm>
            <a:custGeom>
              <a:avLst/>
              <a:gdLst>
                <a:gd name="T0" fmla="*/ 3042145 w 3042285"/>
                <a:gd name="T1" fmla="*/ 0 h 3058795"/>
                <a:gd name="T2" fmla="*/ 0 w 3042285"/>
                <a:gd name="T3" fmla="*/ 3058249 h 3058795"/>
                <a:gd name="T4" fmla="*/ 58039 w 3042285"/>
                <a:gd name="T5" fmla="*/ 3058249 h 3058795"/>
                <a:gd name="T6" fmla="*/ 116065 w 3042285"/>
                <a:gd name="T7" fmla="*/ 3058249 h 3058795"/>
                <a:gd name="T8" fmla="*/ 173913 w 3042285"/>
                <a:gd name="T9" fmla="*/ 3058249 h 3058795"/>
                <a:gd name="T10" fmla="*/ 3042145 w 3042285"/>
                <a:gd name="T11" fmla="*/ 174828 h 3058795"/>
                <a:gd name="T12" fmla="*/ 3042145 w 3042285"/>
                <a:gd name="T13" fmla="*/ 116509 h 3058795"/>
                <a:gd name="T14" fmla="*/ 3042145 w 3042285"/>
                <a:gd name="T15" fmla="*/ 58331 h 3058795"/>
                <a:gd name="T16" fmla="*/ 3042145 w 3042285"/>
                <a:gd name="T17" fmla="*/ 0 h 3058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2285" h="3058795">
                  <a:moveTo>
                    <a:pt x="3042145" y="0"/>
                  </a:moveTo>
                  <a:lnTo>
                    <a:pt x="0" y="3058249"/>
                  </a:lnTo>
                  <a:lnTo>
                    <a:pt x="58039" y="3058249"/>
                  </a:lnTo>
                  <a:lnTo>
                    <a:pt x="116065" y="3058249"/>
                  </a:lnTo>
                  <a:lnTo>
                    <a:pt x="173913" y="3058249"/>
                  </a:lnTo>
                  <a:lnTo>
                    <a:pt x="3042145" y="174828"/>
                  </a:lnTo>
                  <a:lnTo>
                    <a:pt x="3042145" y="116509"/>
                  </a:lnTo>
                  <a:lnTo>
                    <a:pt x="3042145" y="58331"/>
                  </a:lnTo>
                  <a:lnTo>
                    <a:pt x="30421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7" name="object 47"/>
            <p:cNvSpPr>
              <a:spLocks/>
            </p:cNvSpPr>
            <p:nvPr/>
          </p:nvSpPr>
          <p:spPr bwMode="auto">
            <a:xfrm>
              <a:off x="2388006" y="2154707"/>
              <a:ext cx="2868295" cy="2883535"/>
            </a:xfrm>
            <a:custGeom>
              <a:avLst/>
              <a:gdLst>
                <a:gd name="T0" fmla="*/ 2868231 w 2868295"/>
                <a:gd name="T1" fmla="*/ 0 h 2883535"/>
                <a:gd name="T2" fmla="*/ 0 w 2868295"/>
                <a:gd name="T3" fmla="*/ 2883420 h 2883535"/>
                <a:gd name="T4" fmla="*/ 58026 w 2868295"/>
                <a:gd name="T5" fmla="*/ 2883420 h 2883535"/>
                <a:gd name="T6" fmla="*/ 115874 w 2868295"/>
                <a:gd name="T7" fmla="*/ 2883420 h 2883535"/>
                <a:gd name="T8" fmla="*/ 2868231 w 2868295"/>
                <a:gd name="T9" fmla="*/ 116509 h 2883535"/>
                <a:gd name="T10" fmla="*/ 2868231 w 2868295"/>
                <a:gd name="T11" fmla="*/ 58178 h 2883535"/>
                <a:gd name="T12" fmla="*/ 2868231 w 2868295"/>
                <a:gd name="T13" fmla="*/ 0 h 288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8295" h="2883535">
                  <a:moveTo>
                    <a:pt x="2868231" y="0"/>
                  </a:moveTo>
                  <a:lnTo>
                    <a:pt x="0" y="2883420"/>
                  </a:lnTo>
                  <a:lnTo>
                    <a:pt x="58026" y="2883420"/>
                  </a:lnTo>
                  <a:lnTo>
                    <a:pt x="115874" y="2883420"/>
                  </a:lnTo>
                  <a:lnTo>
                    <a:pt x="2868231" y="116509"/>
                  </a:lnTo>
                  <a:lnTo>
                    <a:pt x="2868231" y="58178"/>
                  </a:lnTo>
                  <a:lnTo>
                    <a:pt x="286823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8" name="object 48"/>
            <p:cNvSpPr>
              <a:spLocks/>
            </p:cNvSpPr>
            <p:nvPr/>
          </p:nvSpPr>
          <p:spPr bwMode="auto">
            <a:xfrm>
              <a:off x="2503881" y="2271216"/>
              <a:ext cx="2752725" cy="2767330"/>
            </a:xfrm>
            <a:custGeom>
              <a:avLst/>
              <a:gdLst>
                <a:gd name="T0" fmla="*/ 2752356 w 2752725"/>
                <a:gd name="T1" fmla="*/ 0 h 2767329"/>
                <a:gd name="T2" fmla="*/ 0 w 2752725"/>
                <a:gd name="T3" fmla="*/ 2766911 h 2767329"/>
                <a:gd name="T4" fmla="*/ 57988 w 2752725"/>
                <a:gd name="T5" fmla="*/ 2766911 h 2767329"/>
                <a:gd name="T6" fmla="*/ 115874 w 2752725"/>
                <a:gd name="T7" fmla="*/ 2766911 h 2767329"/>
                <a:gd name="T8" fmla="*/ 2752356 w 2752725"/>
                <a:gd name="T9" fmla="*/ 116497 h 2767329"/>
                <a:gd name="T10" fmla="*/ 2752356 w 2752725"/>
                <a:gd name="T11" fmla="*/ 58077 h 2767329"/>
                <a:gd name="T12" fmla="*/ 2752356 w 2752725"/>
                <a:gd name="T13" fmla="*/ 0 h 2767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2725" h="2767329">
                  <a:moveTo>
                    <a:pt x="2752356" y="0"/>
                  </a:moveTo>
                  <a:lnTo>
                    <a:pt x="0" y="2766911"/>
                  </a:lnTo>
                  <a:lnTo>
                    <a:pt x="57988" y="2766911"/>
                  </a:lnTo>
                  <a:lnTo>
                    <a:pt x="115874" y="2766911"/>
                  </a:lnTo>
                  <a:lnTo>
                    <a:pt x="2752356" y="116497"/>
                  </a:lnTo>
                  <a:lnTo>
                    <a:pt x="2752356" y="58077"/>
                  </a:lnTo>
                  <a:lnTo>
                    <a:pt x="27523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9" name="object 49"/>
            <p:cNvSpPr>
              <a:spLocks/>
            </p:cNvSpPr>
            <p:nvPr/>
          </p:nvSpPr>
          <p:spPr bwMode="auto">
            <a:xfrm>
              <a:off x="2619756" y="2387714"/>
              <a:ext cx="2636520" cy="2650490"/>
            </a:xfrm>
            <a:custGeom>
              <a:avLst/>
              <a:gdLst>
                <a:gd name="T0" fmla="*/ 2636482 w 2636520"/>
                <a:gd name="T1" fmla="*/ 0 h 2650490"/>
                <a:gd name="T2" fmla="*/ 0 w 2636520"/>
                <a:gd name="T3" fmla="*/ 2650413 h 2650490"/>
                <a:gd name="T4" fmla="*/ 65227 w 2636520"/>
                <a:gd name="T5" fmla="*/ 2650413 h 2650490"/>
                <a:gd name="T6" fmla="*/ 123088 w 2636520"/>
                <a:gd name="T7" fmla="*/ 2650413 h 2650490"/>
                <a:gd name="T8" fmla="*/ 2636482 w 2636520"/>
                <a:gd name="T9" fmla="*/ 123723 h 2650490"/>
                <a:gd name="T10" fmla="*/ 2636482 w 2636520"/>
                <a:gd name="T11" fmla="*/ 65392 h 2650490"/>
                <a:gd name="T12" fmla="*/ 2636482 w 2636520"/>
                <a:gd name="T13" fmla="*/ 0 h 2650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6520" h="2650490">
                  <a:moveTo>
                    <a:pt x="2636482" y="0"/>
                  </a:moveTo>
                  <a:lnTo>
                    <a:pt x="0" y="2650413"/>
                  </a:lnTo>
                  <a:lnTo>
                    <a:pt x="65227" y="2650413"/>
                  </a:lnTo>
                  <a:lnTo>
                    <a:pt x="123088" y="2650413"/>
                  </a:lnTo>
                  <a:lnTo>
                    <a:pt x="2636482" y="123723"/>
                  </a:lnTo>
                  <a:lnTo>
                    <a:pt x="2636482" y="65392"/>
                  </a:lnTo>
                  <a:lnTo>
                    <a:pt x="263648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0" name="object 50"/>
            <p:cNvSpPr>
              <a:spLocks/>
            </p:cNvSpPr>
            <p:nvPr/>
          </p:nvSpPr>
          <p:spPr bwMode="auto">
            <a:xfrm>
              <a:off x="2742846" y="2511437"/>
              <a:ext cx="2513965" cy="2527300"/>
            </a:xfrm>
            <a:custGeom>
              <a:avLst/>
              <a:gdLst>
                <a:gd name="T0" fmla="*/ 2513391 w 2513965"/>
                <a:gd name="T1" fmla="*/ 0 h 2527300"/>
                <a:gd name="T2" fmla="*/ 0 w 2513965"/>
                <a:gd name="T3" fmla="*/ 2526677 h 2527300"/>
                <a:gd name="T4" fmla="*/ 58036 w 2513965"/>
                <a:gd name="T5" fmla="*/ 2526677 h 2527300"/>
                <a:gd name="T6" fmla="*/ 2513391 w 2513965"/>
                <a:gd name="T7" fmla="*/ 58331 h 2527300"/>
                <a:gd name="T8" fmla="*/ 2513391 w 2513965"/>
                <a:gd name="T9" fmla="*/ 0 h 2527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3965" h="2527300">
                  <a:moveTo>
                    <a:pt x="2513391" y="0"/>
                  </a:moveTo>
                  <a:lnTo>
                    <a:pt x="0" y="2526677"/>
                  </a:lnTo>
                  <a:lnTo>
                    <a:pt x="58036" y="2526677"/>
                  </a:lnTo>
                  <a:lnTo>
                    <a:pt x="2513391" y="58331"/>
                  </a:lnTo>
                  <a:lnTo>
                    <a:pt x="251339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1" name="object 51"/>
            <p:cNvSpPr>
              <a:spLocks/>
            </p:cNvSpPr>
            <p:nvPr/>
          </p:nvSpPr>
          <p:spPr bwMode="auto">
            <a:xfrm>
              <a:off x="2800882" y="2569768"/>
              <a:ext cx="2455545" cy="2468880"/>
            </a:xfrm>
            <a:custGeom>
              <a:avLst/>
              <a:gdLst>
                <a:gd name="T0" fmla="*/ 2455355 w 2455545"/>
                <a:gd name="T1" fmla="*/ 0 h 2468879"/>
                <a:gd name="T2" fmla="*/ 0 w 2455545"/>
                <a:gd name="T3" fmla="*/ 2468346 h 2468879"/>
                <a:gd name="T4" fmla="*/ 57994 w 2455545"/>
                <a:gd name="T5" fmla="*/ 2468346 h 2468879"/>
                <a:gd name="T6" fmla="*/ 2455355 w 2455545"/>
                <a:gd name="T7" fmla="*/ 58166 h 2468879"/>
                <a:gd name="T8" fmla="*/ 2455355 w 2455545"/>
                <a:gd name="T9" fmla="*/ 0 h 2468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5545" h="2468879">
                  <a:moveTo>
                    <a:pt x="2455355" y="0"/>
                  </a:moveTo>
                  <a:lnTo>
                    <a:pt x="0" y="2468346"/>
                  </a:lnTo>
                  <a:lnTo>
                    <a:pt x="57994" y="2468346"/>
                  </a:lnTo>
                  <a:lnTo>
                    <a:pt x="2455355" y="58166"/>
                  </a:lnTo>
                  <a:lnTo>
                    <a:pt x="245535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2" name="object 52"/>
            <p:cNvSpPr>
              <a:spLocks/>
            </p:cNvSpPr>
            <p:nvPr/>
          </p:nvSpPr>
          <p:spPr bwMode="auto">
            <a:xfrm>
              <a:off x="2858871" y="2627934"/>
              <a:ext cx="2397760" cy="2410460"/>
            </a:xfrm>
            <a:custGeom>
              <a:avLst/>
              <a:gdLst>
                <a:gd name="T0" fmla="*/ 2397366 w 2397760"/>
                <a:gd name="T1" fmla="*/ 0 h 2410460"/>
                <a:gd name="T2" fmla="*/ 0 w 2397760"/>
                <a:gd name="T3" fmla="*/ 2410193 h 2410460"/>
                <a:gd name="T4" fmla="*/ 57886 w 2397760"/>
                <a:gd name="T5" fmla="*/ 2410193 h 2410460"/>
                <a:gd name="T6" fmla="*/ 115874 w 2397760"/>
                <a:gd name="T7" fmla="*/ 2410193 h 2410460"/>
                <a:gd name="T8" fmla="*/ 2397366 w 2397760"/>
                <a:gd name="T9" fmla="*/ 116497 h 2410460"/>
                <a:gd name="T10" fmla="*/ 2397366 w 2397760"/>
                <a:gd name="T11" fmla="*/ 58331 h 2410460"/>
                <a:gd name="T12" fmla="*/ 2397366 w 2397760"/>
                <a:gd name="T13" fmla="*/ 0 h 241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7760" h="2410460">
                  <a:moveTo>
                    <a:pt x="2397366" y="0"/>
                  </a:moveTo>
                  <a:lnTo>
                    <a:pt x="0" y="2410193"/>
                  </a:lnTo>
                  <a:lnTo>
                    <a:pt x="57886" y="2410193"/>
                  </a:lnTo>
                  <a:lnTo>
                    <a:pt x="115874" y="2410193"/>
                  </a:lnTo>
                  <a:lnTo>
                    <a:pt x="2397366" y="116497"/>
                  </a:lnTo>
                  <a:lnTo>
                    <a:pt x="2397366" y="58331"/>
                  </a:lnTo>
                  <a:lnTo>
                    <a:pt x="239736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3" name="object 53"/>
            <p:cNvSpPr>
              <a:spLocks/>
            </p:cNvSpPr>
            <p:nvPr/>
          </p:nvSpPr>
          <p:spPr bwMode="auto">
            <a:xfrm>
              <a:off x="2974747" y="2744431"/>
              <a:ext cx="2281555" cy="2294255"/>
            </a:xfrm>
            <a:custGeom>
              <a:avLst/>
              <a:gdLst>
                <a:gd name="T0" fmla="*/ 2281490 w 2281554"/>
                <a:gd name="T1" fmla="*/ 0 h 2294254"/>
                <a:gd name="T2" fmla="*/ 0 w 2281554"/>
                <a:gd name="T3" fmla="*/ 2293683 h 2294254"/>
                <a:gd name="T4" fmla="*/ 57878 w 2281554"/>
                <a:gd name="T5" fmla="*/ 2293683 h 2294254"/>
                <a:gd name="T6" fmla="*/ 2281490 w 2281554"/>
                <a:gd name="T7" fmla="*/ 58331 h 2294254"/>
                <a:gd name="T8" fmla="*/ 2281490 w 2281554"/>
                <a:gd name="T9" fmla="*/ 0 h 2294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1554" h="2294254">
                  <a:moveTo>
                    <a:pt x="2281490" y="0"/>
                  </a:moveTo>
                  <a:lnTo>
                    <a:pt x="0" y="2293683"/>
                  </a:lnTo>
                  <a:lnTo>
                    <a:pt x="57878" y="2293683"/>
                  </a:lnTo>
                  <a:lnTo>
                    <a:pt x="2281490" y="58331"/>
                  </a:lnTo>
                  <a:lnTo>
                    <a:pt x="228149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4" name="object 54"/>
            <p:cNvSpPr>
              <a:spLocks/>
            </p:cNvSpPr>
            <p:nvPr/>
          </p:nvSpPr>
          <p:spPr bwMode="auto">
            <a:xfrm>
              <a:off x="3032626" y="2802762"/>
              <a:ext cx="2223770" cy="2235835"/>
            </a:xfrm>
            <a:custGeom>
              <a:avLst/>
              <a:gdLst>
                <a:gd name="T0" fmla="*/ 2223611 w 2223770"/>
                <a:gd name="T1" fmla="*/ 0 h 2235835"/>
                <a:gd name="T2" fmla="*/ 0 w 2223770"/>
                <a:gd name="T3" fmla="*/ 2235352 h 2235835"/>
                <a:gd name="T4" fmla="*/ 57966 w 2223770"/>
                <a:gd name="T5" fmla="*/ 2235352 h 2235835"/>
                <a:gd name="T6" fmla="*/ 2223611 w 2223770"/>
                <a:gd name="T7" fmla="*/ 58089 h 2235835"/>
                <a:gd name="T8" fmla="*/ 2223611 w 2223770"/>
                <a:gd name="T9" fmla="*/ 0 h 2235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3770" h="2235835">
                  <a:moveTo>
                    <a:pt x="2223611" y="0"/>
                  </a:moveTo>
                  <a:lnTo>
                    <a:pt x="0" y="2235352"/>
                  </a:lnTo>
                  <a:lnTo>
                    <a:pt x="57966" y="2235352"/>
                  </a:lnTo>
                  <a:lnTo>
                    <a:pt x="2223611" y="58089"/>
                  </a:lnTo>
                  <a:lnTo>
                    <a:pt x="22236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5" name="object 55"/>
            <p:cNvSpPr>
              <a:spLocks/>
            </p:cNvSpPr>
            <p:nvPr/>
          </p:nvSpPr>
          <p:spPr bwMode="auto">
            <a:xfrm>
              <a:off x="3090593" y="2860852"/>
              <a:ext cx="2165985" cy="2177415"/>
            </a:xfrm>
            <a:custGeom>
              <a:avLst/>
              <a:gdLst>
                <a:gd name="T0" fmla="*/ 2165645 w 2165985"/>
                <a:gd name="T1" fmla="*/ 0 h 2177415"/>
                <a:gd name="T2" fmla="*/ 0 w 2165985"/>
                <a:gd name="T3" fmla="*/ 2177262 h 2177415"/>
                <a:gd name="T4" fmla="*/ 57888 w 2165985"/>
                <a:gd name="T5" fmla="*/ 2177262 h 2177415"/>
                <a:gd name="T6" fmla="*/ 2165645 w 2165985"/>
                <a:gd name="T7" fmla="*/ 58331 h 2177415"/>
                <a:gd name="T8" fmla="*/ 2165645 w 2165985"/>
                <a:gd name="T9" fmla="*/ 0 h 2177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985" h="2177415">
                  <a:moveTo>
                    <a:pt x="2165645" y="0"/>
                  </a:moveTo>
                  <a:lnTo>
                    <a:pt x="0" y="2177262"/>
                  </a:lnTo>
                  <a:lnTo>
                    <a:pt x="57888" y="2177262"/>
                  </a:lnTo>
                  <a:lnTo>
                    <a:pt x="2165645" y="58331"/>
                  </a:lnTo>
                  <a:lnTo>
                    <a:pt x="216564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6" name="object 56"/>
            <p:cNvSpPr>
              <a:spLocks/>
            </p:cNvSpPr>
            <p:nvPr/>
          </p:nvSpPr>
          <p:spPr bwMode="auto">
            <a:xfrm>
              <a:off x="3148481" y="2919183"/>
              <a:ext cx="2108200" cy="2118995"/>
            </a:xfrm>
            <a:custGeom>
              <a:avLst/>
              <a:gdLst>
                <a:gd name="T0" fmla="*/ 2107756 w 2108200"/>
                <a:gd name="T1" fmla="*/ 0 h 2118995"/>
                <a:gd name="T2" fmla="*/ 0 w 2108200"/>
                <a:gd name="T3" fmla="*/ 2118931 h 2118995"/>
                <a:gd name="T4" fmla="*/ 57973 w 2108200"/>
                <a:gd name="T5" fmla="*/ 2118931 h 2118995"/>
                <a:gd name="T6" fmla="*/ 2107756 w 2108200"/>
                <a:gd name="T7" fmla="*/ 58166 h 2118995"/>
                <a:gd name="T8" fmla="*/ 2107756 w 2108200"/>
                <a:gd name="T9" fmla="*/ 0 h 2118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8200" h="2118995">
                  <a:moveTo>
                    <a:pt x="2107756" y="0"/>
                  </a:moveTo>
                  <a:lnTo>
                    <a:pt x="0" y="2118931"/>
                  </a:lnTo>
                  <a:lnTo>
                    <a:pt x="57973" y="2118931"/>
                  </a:lnTo>
                  <a:lnTo>
                    <a:pt x="2107756" y="58166"/>
                  </a:lnTo>
                  <a:lnTo>
                    <a:pt x="210775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7" name="object 57"/>
            <p:cNvSpPr>
              <a:spLocks/>
            </p:cNvSpPr>
            <p:nvPr/>
          </p:nvSpPr>
          <p:spPr bwMode="auto">
            <a:xfrm>
              <a:off x="3206455" y="2977349"/>
              <a:ext cx="2049780" cy="2061210"/>
            </a:xfrm>
            <a:custGeom>
              <a:avLst/>
              <a:gdLst>
                <a:gd name="T0" fmla="*/ 2049782 w 2049779"/>
                <a:gd name="T1" fmla="*/ 0 h 2061210"/>
                <a:gd name="T2" fmla="*/ 0 w 2049779"/>
                <a:gd name="T3" fmla="*/ 2060765 h 2061210"/>
                <a:gd name="T4" fmla="*/ 57877 w 2049779"/>
                <a:gd name="T5" fmla="*/ 2060765 h 2061210"/>
                <a:gd name="T6" fmla="*/ 2049782 w 2049779"/>
                <a:gd name="T7" fmla="*/ 58331 h 2061210"/>
                <a:gd name="T8" fmla="*/ 2049782 w 2049779"/>
                <a:gd name="T9" fmla="*/ 0 h 206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779" h="2061210">
                  <a:moveTo>
                    <a:pt x="2049782" y="0"/>
                  </a:moveTo>
                  <a:lnTo>
                    <a:pt x="0" y="2060765"/>
                  </a:lnTo>
                  <a:lnTo>
                    <a:pt x="57877" y="2060765"/>
                  </a:lnTo>
                  <a:lnTo>
                    <a:pt x="2049782" y="58331"/>
                  </a:lnTo>
                  <a:lnTo>
                    <a:pt x="204978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8" name="object 58"/>
            <p:cNvSpPr>
              <a:spLocks/>
            </p:cNvSpPr>
            <p:nvPr/>
          </p:nvSpPr>
          <p:spPr bwMode="auto">
            <a:xfrm>
              <a:off x="3264332" y="3035680"/>
              <a:ext cx="1991995" cy="2002789"/>
            </a:xfrm>
            <a:custGeom>
              <a:avLst/>
              <a:gdLst>
                <a:gd name="T0" fmla="*/ 1991905 w 1991995"/>
                <a:gd name="T1" fmla="*/ 0 h 2002789"/>
                <a:gd name="T2" fmla="*/ 0 w 1991995"/>
                <a:gd name="T3" fmla="*/ 2002434 h 2002789"/>
                <a:gd name="T4" fmla="*/ 58076 w 1991995"/>
                <a:gd name="T5" fmla="*/ 2002434 h 2002789"/>
                <a:gd name="T6" fmla="*/ 1991905 w 1991995"/>
                <a:gd name="T7" fmla="*/ 58331 h 2002789"/>
                <a:gd name="T8" fmla="*/ 1991905 w 1991995"/>
                <a:gd name="T9" fmla="*/ 0 h 200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995" h="2002789">
                  <a:moveTo>
                    <a:pt x="1991905" y="0"/>
                  </a:moveTo>
                  <a:lnTo>
                    <a:pt x="0" y="2002434"/>
                  </a:lnTo>
                  <a:lnTo>
                    <a:pt x="58076" y="2002434"/>
                  </a:lnTo>
                  <a:lnTo>
                    <a:pt x="1991905" y="58331"/>
                  </a:lnTo>
                  <a:lnTo>
                    <a:pt x="199190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9" name="object 59"/>
            <p:cNvSpPr>
              <a:spLocks/>
            </p:cNvSpPr>
            <p:nvPr/>
          </p:nvSpPr>
          <p:spPr bwMode="auto">
            <a:xfrm>
              <a:off x="3322408" y="3094011"/>
              <a:ext cx="1934210" cy="1944370"/>
            </a:xfrm>
            <a:custGeom>
              <a:avLst/>
              <a:gdLst>
                <a:gd name="T0" fmla="*/ 1933829 w 1934210"/>
                <a:gd name="T1" fmla="*/ 0 h 1944370"/>
                <a:gd name="T2" fmla="*/ 0 w 1934210"/>
                <a:gd name="T3" fmla="*/ 1944103 h 1944370"/>
                <a:gd name="T4" fmla="*/ 57963 w 1934210"/>
                <a:gd name="T5" fmla="*/ 1944103 h 1944370"/>
                <a:gd name="T6" fmla="*/ 1933829 w 1934210"/>
                <a:gd name="T7" fmla="*/ 58178 h 1944370"/>
                <a:gd name="T8" fmla="*/ 1933829 w 1934210"/>
                <a:gd name="T9" fmla="*/ 0 h 194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210" h="1944370">
                  <a:moveTo>
                    <a:pt x="1933829" y="0"/>
                  </a:moveTo>
                  <a:lnTo>
                    <a:pt x="0" y="1944103"/>
                  </a:lnTo>
                  <a:lnTo>
                    <a:pt x="57963" y="1944103"/>
                  </a:lnTo>
                  <a:lnTo>
                    <a:pt x="1933829" y="58178"/>
                  </a:lnTo>
                  <a:lnTo>
                    <a:pt x="1933829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0" name="object 60"/>
            <p:cNvSpPr>
              <a:spLocks/>
            </p:cNvSpPr>
            <p:nvPr/>
          </p:nvSpPr>
          <p:spPr bwMode="auto">
            <a:xfrm>
              <a:off x="3380371" y="3152190"/>
              <a:ext cx="1876425" cy="1885950"/>
            </a:xfrm>
            <a:custGeom>
              <a:avLst/>
              <a:gdLst>
                <a:gd name="T0" fmla="*/ 1875866 w 1876425"/>
                <a:gd name="T1" fmla="*/ 0 h 1885950"/>
                <a:gd name="T2" fmla="*/ 0 w 1876425"/>
                <a:gd name="T3" fmla="*/ 1885924 h 1885950"/>
                <a:gd name="T4" fmla="*/ 57877 w 1876425"/>
                <a:gd name="T5" fmla="*/ 1885924 h 1885950"/>
                <a:gd name="T6" fmla="*/ 1875866 w 1876425"/>
                <a:gd name="T7" fmla="*/ 58331 h 1885950"/>
                <a:gd name="T8" fmla="*/ 1875866 w 1876425"/>
                <a:gd name="T9" fmla="*/ 0 h 1885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6425" h="1885950">
                  <a:moveTo>
                    <a:pt x="1875866" y="0"/>
                  </a:moveTo>
                  <a:lnTo>
                    <a:pt x="0" y="1885924"/>
                  </a:lnTo>
                  <a:lnTo>
                    <a:pt x="57877" y="1885924"/>
                  </a:lnTo>
                  <a:lnTo>
                    <a:pt x="1875866" y="58331"/>
                  </a:lnTo>
                  <a:lnTo>
                    <a:pt x="1875866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1" name="object 61"/>
            <p:cNvSpPr>
              <a:spLocks/>
            </p:cNvSpPr>
            <p:nvPr/>
          </p:nvSpPr>
          <p:spPr bwMode="auto">
            <a:xfrm>
              <a:off x="3438249" y="3210521"/>
              <a:ext cx="1818005" cy="1828164"/>
            </a:xfrm>
            <a:custGeom>
              <a:avLst/>
              <a:gdLst>
                <a:gd name="T0" fmla="*/ 1817988 w 1818004"/>
                <a:gd name="T1" fmla="*/ 0 h 1828164"/>
                <a:gd name="T2" fmla="*/ 0 w 1818004"/>
                <a:gd name="T3" fmla="*/ 1827593 h 1828164"/>
                <a:gd name="T4" fmla="*/ 57953 w 1818004"/>
                <a:gd name="T5" fmla="*/ 1827593 h 1828164"/>
                <a:gd name="T6" fmla="*/ 1817988 w 1818004"/>
                <a:gd name="T7" fmla="*/ 58166 h 1828164"/>
                <a:gd name="T8" fmla="*/ 1817988 w 1818004"/>
                <a:gd name="T9" fmla="*/ 0 h 1828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004" h="1828164">
                  <a:moveTo>
                    <a:pt x="1817988" y="0"/>
                  </a:moveTo>
                  <a:lnTo>
                    <a:pt x="0" y="1827593"/>
                  </a:lnTo>
                  <a:lnTo>
                    <a:pt x="57953" y="1827593"/>
                  </a:lnTo>
                  <a:lnTo>
                    <a:pt x="1817988" y="58166"/>
                  </a:lnTo>
                  <a:lnTo>
                    <a:pt x="181798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2" name="object 62"/>
            <p:cNvSpPr>
              <a:spLocks/>
            </p:cNvSpPr>
            <p:nvPr/>
          </p:nvSpPr>
          <p:spPr bwMode="auto">
            <a:xfrm>
              <a:off x="3496203" y="3268687"/>
              <a:ext cx="1760220" cy="1769745"/>
            </a:xfrm>
            <a:custGeom>
              <a:avLst/>
              <a:gdLst>
                <a:gd name="T0" fmla="*/ 1760034 w 1760220"/>
                <a:gd name="T1" fmla="*/ 0 h 1769745"/>
                <a:gd name="T2" fmla="*/ 0 w 1760220"/>
                <a:gd name="T3" fmla="*/ 1769427 h 1769745"/>
                <a:gd name="T4" fmla="*/ 57934 w 1760220"/>
                <a:gd name="T5" fmla="*/ 1769427 h 1769745"/>
                <a:gd name="T6" fmla="*/ 1760034 w 1760220"/>
                <a:gd name="T7" fmla="*/ 58331 h 1769745"/>
                <a:gd name="T8" fmla="*/ 1760034 w 1760220"/>
                <a:gd name="T9" fmla="*/ 0 h 1769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0220" h="1769745">
                  <a:moveTo>
                    <a:pt x="1760034" y="0"/>
                  </a:moveTo>
                  <a:lnTo>
                    <a:pt x="0" y="1769427"/>
                  </a:lnTo>
                  <a:lnTo>
                    <a:pt x="57934" y="1769427"/>
                  </a:lnTo>
                  <a:lnTo>
                    <a:pt x="1760034" y="58331"/>
                  </a:lnTo>
                  <a:lnTo>
                    <a:pt x="17600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3" name="object 63"/>
            <p:cNvSpPr>
              <a:spLocks/>
            </p:cNvSpPr>
            <p:nvPr/>
          </p:nvSpPr>
          <p:spPr bwMode="auto">
            <a:xfrm>
              <a:off x="3554137" y="3327018"/>
              <a:ext cx="1702435" cy="1711325"/>
            </a:xfrm>
            <a:custGeom>
              <a:avLst/>
              <a:gdLst>
                <a:gd name="T0" fmla="*/ 1702100 w 1702435"/>
                <a:gd name="T1" fmla="*/ 0 h 1711325"/>
                <a:gd name="T2" fmla="*/ 0 w 1702435"/>
                <a:gd name="T3" fmla="*/ 1711096 h 1711325"/>
                <a:gd name="T4" fmla="*/ 57946 w 1702435"/>
                <a:gd name="T5" fmla="*/ 1711096 h 1711325"/>
                <a:gd name="T6" fmla="*/ 1702100 w 1702435"/>
                <a:gd name="T7" fmla="*/ 58166 h 1711325"/>
                <a:gd name="T8" fmla="*/ 1702100 w 1702435"/>
                <a:gd name="T9" fmla="*/ 0 h 171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435" h="1711325">
                  <a:moveTo>
                    <a:pt x="1702100" y="0"/>
                  </a:moveTo>
                  <a:lnTo>
                    <a:pt x="0" y="1711096"/>
                  </a:lnTo>
                  <a:lnTo>
                    <a:pt x="57946" y="1711096"/>
                  </a:lnTo>
                  <a:lnTo>
                    <a:pt x="1702100" y="58166"/>
                  </a:lnTo>
                  <a:lnTo>
                    <a:pt x="170210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4" name="object 64"/>
            <p:cNvSpPr>
              <a:spLocks/>
            </p:cNvSpPr>
            <p:nvPr/>
          </p:nvSpPr>
          <p:spPr bwMode="auto">
            <a:xfrm>
              <a:off x="3612084" y="3385184"/>
              <a:ext cx="1644650" cy="1653539"/>
            </a:xfrm>
            <a:custGeom>
              <a:avLst/>
              <a:gdLst>
                <a:gd name="T0" fmla="*/ 1644153 w 1644650"/>
                <a:gd name="T1" fmla="*/ 0 h 1653539"/>
                <a:gd name="T2" fmla="*/ 0 w 1644650"/>
                <a:gd name="T3" fmla="*/ 1652930 h 1653539"/>
                <a:gd name="T4" fmla="*/ 57937 w 1644650"/>
                <a:gd name="T5" fmla="*/ 1652930 h 1653539"/>
                <a:gd name="T6" fmla="*/ 1644153 w 1644650"/>
                <a:gd name="T7" fmla="*/ 58331 h 1653539"/>
                <a:gd name="T8" fmla="*/ 1644153 w 1644650"/>
                <a:gd name="T9" fmla="*/ 0 h 1653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4650" h="1653539">
                  <a:moveTo>
                    <a:pt x="1644153" y="0"/>
                  </a:moveTo>
                  <a:lnTo>
                    <a:pt x="0" y="1652930"/>
                  </a:lnTo>
                  <a:lnTo>
                    <a:pt x="57937" y="1652930"/>
                  </a:lnTo>
                  <a:lnTo>
                    <a:pt x="1644153" y="58331"/>
                  </a:lnTo>
                  <a:lnTo>
                    <a:pt x="164415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5" name="object 65"/>
            <p:cNvSpPr>
              <a:spLocks/>
            </p:cNvSpPr>
            <p:nvPr/>
          </p:nvSpPr>
          <p:spPr bwMode="auto">
            <a:xfrm>
              <a:off x="3670022" y="3443515"/>
              <a:ext cx="1586230" cy="1595120"/>
            </a:xfrm>
            <a:custGeom>
              <a:avLst/>
              <a:gdLst>
                <a:gd name="T0" fmla="*/ 1586215 w 1586229"/>
                <a:gd name="T1" fmla="*/ 0 h 1595120"/>
                <a:gd name="T2" fmla="*/ 0 w 1586229"/>
                <a:gd name="T3" fmla="*/ 1594599 h 1595120"/>
                <a:gd name="T4" fmla="*/ 65166 w 1586229"/>
                <a:gd name="T5" fmla="*/ 1594599 h 1595120"/>
                <a:gd name="T6" fmla="*/ 1586215 w 1586229"/>
                <a:gd name="T7" fmla="*/ 65392 h 1595120"/>
                <a:gd name="T8" fmla="*/ 1586215 w 1586229"/>
                <a:gd name="T9" fmla="*/ 0 h 1595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6229" h="1595120">
                  <a:moveTo>
                    <a:pt x="1586215" y="0"/>
                  </a:moveTo>
                  <a:lnTo>
                    <a:pt x="0" y="1594599"/>
                  </a:lnTo>
                  <a:lnTo>
                    <a:pt x="65166" y="1594599"/>
                  </a:lnTo>
                  <a:lnTo>
                    <a:pt x="1586215" y="65392"/>
                  </a:lnTo>
                  <a:lnTo>
                    <a:pt x="158621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6" name="object 66"/>
            <p:cNvSpPr>
              <a:spLocks/>
            </p:cNvSpPr>
            <p:nvPr/>
          </p:nvSpPr>
          <p:spPr bwMode="auto">
            <a:xfrm>
              <a:off x="3735188" y="3508908"/>
              <a:ext cx="1521460" cy="1529715"/>
            </a:xfrm>
            <a:custGeom>
              <a:avLst/>
              <a:gdLst>
                <a:gd name="T0" fmla="*/ 1521049 w 1521460"/>
                <a:gd name="T1" fmla="*/ 0 h 1529714"/>
                <a:gd name="T2" fmla="*/ 0 w 1521460"/>
                <a:gd name="T3" fmla="*/ 1529207 h 1529714"/>
                <a:gd name="T4" fmla="*/ 57905 w 1521460"/>
                <a:gd name="T5" fmla="*/ 1529207 h 1529714"/>
                <a:gd name="T6" fmla="*/ 1521049 w 1521460"/>
                <a:gd name="T7" fmla="*/ 58331 h 1529714"/>
                <a:gd name="T8" fmla="*/ 1521049 w 1521460"/>
                <a:gd name="T9" fmla="*/ 0 h 1529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1460" h="1529714">
                  <a:moveTo>
                    <a:pt x="1521049" y="0"/>
                  </a:moveTo>
                  <a:lnTo>
                    <a:pt x="0" y="1529207"/>
                  </a:lnTo>
                  <a:lnTo>
                    <a:pt x="57905" y="1529207"/>
                  </a:lnTo>
                  <a:lnTo>
                    <a:pt x="1521049" y="58331"/>
                  </a:lnTo>
                  <a:lnTo>
                    <a:pt x="1521049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7" name="object 67"/>
            <p:cNvSpPr>
              <a:spLocks/>
            </p:cNvSpPr>
            <p:nvPr/>
          </p:nvSpPr>
          <p:spPr bwMode="auto">
            <a:xfrm>
              <a:off x="3793094" y="3567239"/>
              <a:ext cx="1463675" cy="1471295"/>
            </a:xfrm>
            <a:custGeom>
              <a:avLst/>
              <a:gdLst>
                <a:gd name="T0" fmla="*/ 1463144 w 1463675"/>
                <a:gd name="T1" fmla="*/ 0 h 1471295"/>
                <a:gd name="T2" fmla="*/ 0 w 1463675"/>
                <a:gd name="T3" fmla="*/ 1470876 h 1471295"/>
                <a:gd name="T4" fmla="*/ 58024 w 1463675"/>
                <a:gd name="T5" fmla="*/ 1470876 h 1471295"/>
                <a:gd name="T6" fmla="*/ 1463144 w 1463675"/>
                <a:gd name="T7" fmla="*/ 58331 h 1471295"/>
                <a:gd name="T8" fmla="*/ 1463144 w 1463675"/>
                <a:gd name="T9" fmla="*/ 0 h 147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675" h="1471295">
                  <a:moveTo>
                    <a:pt x="1463144" y="0"/>
                  </a:moveTo>
                  <a:lnTo>
                    <a:pt x="0" y="1470876"/>
                  </a:lnTo>
                  <a:lnTo>
                    <a:pt x="58024" y="1470876"/>
                  </a:lnTo>
                  <a:lnTo>
                    <a:pt x="1463144" y="58331"/>
                  </a:lnTo>
                  <a:lnTo>
                    <a:pt x="146314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8" name="object 68"/>
            <p:cNvSpPr>
              <a:spLocks/>
            </p:cNvSpPr>
            <p:nvPr/>
          </p:nvSpPr>
          <p:spPr bwMode="auto">
            <a:xfrm>
              <a:off x="3851118" y="3625570"/>
              <a:ext cx="1405255" cy="1412875"/>
            </a:xfrm>
            <a:custGeom>
              <a:avLst/>
              <a:gdLst>
                <a:gd name="T0" fmla="*/ 1405119 w 1405254"/>
                <a:gd name="T1" fmla="*/ 0 h 1412875"/>
                <a:gd name="T2" fmla="*/ 0 w 1405254"/>
                <a:gd name="T3" fmla="*/ 1412544 h 1412875"/>
                <a:gd name="T4" fmla="*/ 57933 w 1405254"/>
                <a:gd name="T5" fmla="*/ 1412544 h 1412875"/>
                <a:gd name="T6" fmla="*/ 1405119 w 1405254"/>
                <a:gd name="T7" fmla="*/ 58166 h 1412875"/>
                <a:gd name="T8" fmla="*/ 1405119 w 1405254"/>
                <a:gd name="T9" fmla="*/ 0 h 141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254" h="1412875">
                  <a:moveTo>
                    <a:pt x="1405119" y="0"/>
                  </a:moveTo>
                  <a:lnTo>
                    <a:pt x="0" y="1412544"/>
                  </a:lnTo>
                  <a:lnTo>
                    <a:pt x="57933" y="1412544"/>
                  </a:lnTo>
                  <a:lnTo>
                    <a:pt x="1405119" y="58166"/>
                  </a:lnTo>
                  <a:lnTo>
                    <a:pt x="1405119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9" name="object 69"/>
            <p:cNvSpPr>
              <a:spLocks/>
            </p:cNvSpPr>
            <p:nvPr/>
          </p:nvSpPr>
          <p:spPr bwMode="auto">
            <a:xfrm>
              <a:off x="3909052" y="3683736"/>
              <a:ext cx="1347470" cy="1354455"/>
            </a:xfrm>
            <a:custGeom>
              <a:avLst/>
              <a:gdLst>
                <a:gd name="T0" fmla="*/ 1347185 w 1347470"/>
                <a:gd name="T1" fmla="*/ 0 h 1354454"/>
                <a:gd name="T2" fmla="*/ 0 w 1347470"/>
                <a:gd name="T3" fmla="*/ 1354378 h 1354454"/>
                <a:gd name="T4" fmla="*/ 57960 w 1347470"/>
                <a:gd name="T5" fmla="*/ 1354378 h 1354454"/>
                <a:gd name="T6" fmla="*/ 1347185 w 1347470"/>
                <a:gd name="T7" fmla="*/ 58343 h 1354454"/>
                <a:gd name="T8" fmla="*/ 1347185 w 1347470"/>
                <a:gd name="T9" fmla="*/ 0 h 1354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470" h="1354454">
                  <a:moveTo>
                    <a:pt x="1347185" y="0"/>
                  </a:moveTo>
                  <a:lnTo>
                    <a:pt x="0" y="1354378"/>
                  </a:lnTo>
                  <a:lnTo>
                    <a:pt x="57960" y="1354378"/>
                  </a:lnTo>
                  <a:lnTo>
                    <a:pt x="1347185" y="58343"/>
                  </a:lnTo>
                  <a:lnTo>
                    <a:pt x="134718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0" name="object 70"/>
            <p:cNvSpPr>
              <a:spLocks/>
            </p:cNvSpPr>
            <p:nvPr/>
          </p:nvSpPr>
          <p:spPr bwMode="auto">
            <a:xfrm>
              <a:off x="3967010" y="3742080"/>
              <a:ext cx="1289685" cy="1296670"/>
            </a:xfrm>
            <a:custGeom>
              <a:avLst/>
              <a:gdLst>
                <a:gd name="T0" fmla="*/ 1289227 w 1289685"/>
                <a:gd name="T1" fmla="*/ 0 h 1296670"/>
                <a:gd name="T2" fmla="*/ 0 w 1289685"/>
                <a:gd name="T3" fmla="*/ 1296047 h 1296670"/>
                <a:gd name="T4" fmla="*/ 57924 w 1289685"/>
                <a:gd name="T5" fmla="*/ 1296047 h 1296670"/>
                <a:gd name="T6" fmla="*/ 115887 w 1289685"/>
                <a:gd name="T7" fmla="*/ 1296047 h 1296670"/>
                <a:gd name="T8" fmla="*/ 1289227 w 1289685"/>
                <a:gd name="T9" fmla="*/ 116497 h 1296670"/>
                <a:gd name="T10" fmla="*/ 1289227 w 1289685"/>
                <a:gd name="T11" fmla="*/ 58166 h 1296670"/>
                <a:gd name="T12" fmla="*/ 1289227 w 1289685"/>
                <a:gd name="T13" fmla="*/ 0 h 1296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9685" h="1296670">
                  <a:moveTo>
                    <a:pt x="1289227" y="0"/>
                  </a:moveTo>
                  <a:lnTo>
                    <a:pt x="0" y="1296047"/>
                  </a:lnTo>
                  <a:lnTo>
                    <a:pt x="57924" y="1296047"/>
                  </a:lnTo>
                  <a:lnTo>
                    <a:pt x="115887" y="1296047"/>
                  </a:lnTo>
                  <a:lnTo>
                    <a:pt x="1289227" y="116497"/>
                  </a:lnTo>
                  <a:lnTo>
                    <a:pt x="1289227" y="58166"/>
                  </a:lnTo>
                  <a:lnTo>
                    <a:pt x="128922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1" name="object 71"/>
            <p:cNvSpPr>
              <a:spLocks/>
            </p:cNvSpPr>
            <p:nvPr/>
          </p:nvSpPr>
          <p:spPr bwMode="auto">
            <a:xfrm>
              <a:off x="4082900" y="3858577"/>
              <a:ext cx="1173480" cy="1179830"/>
            </a:xfrm>
            <a:custGeom>
              <a:avLst/>
              <a:gdLst>
                <a:gd name="T0" fmla="*/ 1173338 w 1173479"/>
                <a:gd name="T1" fmla="*/ 0 h 1179829"/>
                <a:gd name="T2" fmla="*/ 0 w 1173479"/>
                <a:gd name="T3" fmla="*/ 1179538 h 1179829"/>
                <a:gd name="T4" fmla="*/ 57862 w 1173479"/>
                <a:gd name="T5" fmla="*/ 1179538 h 1179829"/>
                <a:gd name="T6" fmla="*/ 1173338 w 1173479"/>
                <a:gd name="T7" fmla="*/ 58077 h 1179829"/>
                <a:gd name="T8" fmla="*/ 1173338 w 1173479"/>
                <a:gd name="T9" fmla="*/ 0 h 1179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479" h="1179829">
                  <a:moveTo>
                    <a:pt x="1173338" y="0"/>
                  </a:moveTo>
                  <a:lnTo>
                    <a:pt x="0" y="1179538"/>
                  </a:lnTo>
                  <a:lnTo>
                    <a:pt x="57862" y="1179538"/>
                  </a:lnTo>
                  <a:lnTo>
                    <a:pt x="1173338" y="58077"/>
                  </a:lnTo>
                  <a:lnTo>
                    <a:pt x="1173338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2" name="object 72"/>
            <p:cNvSpPr>
              <a:spLocks/>
            </p:cNvSpPr>
            <p:nvPr/>
          </p:nvSpPr>
          <p:spPr bwMode="auto">
            <a:xfrm>
              <a:off x="4140762" y="3916654"/>
              <a:ext cx="1115695" cy="1122045"/>
            </a:xfrm>
            <a:custGeom>
              <a:avLst/>
              <a:gdLst>
                <a:gd name="T0" fmla="*/ 1115475 w 1115695"/>
                <a:gd name="T1" fmla="*/ 0 h 1122045"/>
                <a:gd name="T2" fmla="*/ 0 w 1115695"/>
                <a:gd name="T3" fmla="*/ 1121460 h 1122045"/>
                <a:gd name="T4" fmla="*/ 58022 w 1115695"/>
                <a:gd name="T5" fmla="*/ 1121460 h 1122045"/>
                <a:gd name="T6" fmla="*/ 1115475 w 1115695"/>
                <a:gd name="T7" fmla="*/ 58420 h 1122045"/>
                <a:gd name="T8" fmla="*/ 1115475 w 1115695"/>
                <a:gd name="T9" fmla="*/ 0 h 112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695" h="1122045">
                  <a:moveTo>
                    <a:pt x="1115475" y="0"/>
                  </a:moveTo>
                  <a:lnTo>
                    <a:pt x="0" y="1121460"/>
                  </a:lnTo>
                  <a:lnTo>
                    <a:pt x="58022" y="1121460"/>
                  </a:lnTo>
                  <a:lnTo>
                    <a:pt x="1115475" y="58420"/>
                  </a:lnTo>
                  <a:lnTo>
                    <a:pt x="111547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3" name="object 73"/>
            <p:cNvSpPr>
              <a:spLocks/>
            </p:cNvSpPr>
            <p:nvPr/>
          </p:nvSpPr>
          <p:spPr bwMode="auto">
            <a:xfrm>
              <a:off x="4198784" y="3975074"/>
              <a:ext cx="1057910" cy="1063625"/>
            </a:xfrm>
            <a:custGeom>
              <a:avLst/>
              <a:gdLst>
                <a:gd name="T0" fmla="*/ 1057453 w 1057910"/>
                <a:gd name="T1" fmla="*/ 0 h 1063625"/>
                <a:gd name="T2" fmla="*/ 0 w 1057910"/>
                <a:gd name="T3" fmla="*/ 1063040 h 1063625"/>
                <a:gd name="T4" fmla="*/ 57853 w 1057910"/>
                <a:gd name="T5" fmla="*/ 1063040 h 1063625"/>
                <a:gd name="T6" fmla="*/ 1057453 w 1057910"/>
                <a:gd name="T7" fmla="*/ 58077 h 1063625"/>
                <a:gd name="T8" fmla="*/ 1057453 w 1057910"/>
                <a:gd name="T9" fmla="*/ 0 h 106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910" h="1063625">
                  <a:moveTo>
                    <a:pt x="1057453" y="0"/>
                  </a:moveTo>
                  <a:lnTo>
                    <a:pt x="0" y="1063040"/>
                  </a:lnTo>
                  <a:lnTo>
                    <a:pt x="57853" y="1063040"/>
                  </a:lnTo>
                  <a:lnTo>
                    <a:pt x="1057453" y="58077"/>
                  </a:lnTo>
                  <a:lnTo>
                    <a:pt x="1057453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4" name="object 74"/>
            <p:cNvSpPr>
              <a:spLocks/>
            </p:cNvSpPr>
            <p:nvPr/>
          </p:nvSpPr>
          <p:spPr bwMode="auto">
            <a:xfrm>
              <a:off x="4256638" y="4033151"/>
              <a:ext cx="1000125" cy="1005205"/>
            </a:xfrm>
            <a:custGeom>
              <a:avLst/>
              <a:gdLst>
                <a:gd name="T0" fmla="*/ 999599 w 1000125"/>
                <a:gd name="T1" fmla="*/ 0 h 1005204"/>
                <a:gd name="T2" fmla="*/ 0 w 1000125"/>
                <a:gd name="T3" fmla="*/ 1004963 h 1005204"/>
                <a:gd name="T4" fmla="*/ 57954 w 1000125"/>
                <a:gd name="T5" fmla="*/ 1004963 h 1005204"/>
                <a:gd name="T6" fmla="*/ 999599 w 1000125"/>
                <a:gd name="T7" fmla="*/ 58343 h 1005204"/>
                <a:gd name="T8" fmla="*/ 999599 w 1000125"/>
                <a:gd name="T9" fmla="*/ 0 h 1005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125" h="1005204">
                  <a:moveTo>
                    <a:pt x="999599" y="0"/>
                  </a:moveTo>
                  <a:lnTo>
                    <a:pt x="0" y="1004963"/>
                  </a:lnTo>
                  <a:lnTo>
                    <a:pt x="57954" y="1004963"/>
                  </a:lnTo>
                  <a:lnTo>
                    <a:pt x="999599" y="58343"/>
                  </a:lnTo>
                  <a:lnTo>
                    <a:pt x="99959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5" name="object 75"/>
            <p:cNvSpPr>
              <a:spLocks/>
            </p:cNvSpPr>
            <p:nvPr/>
          </p:nvSpPr>
          <p:spPr bwMode="auto">
            <a:xfrm>
              <a:off x="4314593" y="4091495"/>
              <a:ext cx="941705" cy="946785"/>
            </a:xfrm>
            <a:custGeom>
              <a:avLst/>
              <a:gdLst>
                <a:gd name="T0" fmla="*/ 941645 w 941704"/>
                <a:gd name="T1" fmla="*/ 0 h 946785"/>
                <a:gd name="T2" fmla="*/ 0 w 941704"/>
                <a:gd name="T3" fmla="*/ 946620 h 946785"/>
                <a:gd name="T4" fmla="*/ 58048 w 941704"/>
                <a:gd name="T5" fmla="*/ 946620 h 946785"/>
                <a:gd name="T6" fmla="*/ 941645 w 941704"/>
                <a:gd name="T7" fmla="*/ 58331 h 946785"/>
                <a:gd name="T8" fmla="*/ 941645 w 941704"/>
                <a:gd name="T9" fmla="*/ 0 h 946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704" h="946785">
                  <a:moveTo>
                    <a:pt x="941645" y="0"/>
                  </a:moveTo>
                  <a:lnTo>
                    <a:pt x="0" y="946620"/>
                  </a:lnTo>
                  <a:lnTo>
                    <a:pt x="58048" y="946620"/>
                  </a:lnTo>
                  <a:lnTo>
                    <a:pt x="941645" y="58331"/>
                  </a:lnTo>
                  <a:lnTo>
                    <a:pt x="94164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6" name="object 76"/>
            <p:cNvSpPr>
              <a:spLocks/>
            </p:cNvSpPr>
            <p:nvPr/>
          </p:nvSpPr>
          <p:spPr bwMode="auto">
            <a:xfrm>
              <a:off x="4372641" y="4149826"/>
              <a:ext cx="883919" cy="888365"/>
            </a:xfrm>
            <a:custGeom>
              <a:avLst/>
              <a:gdLst>
                <a:gd name="T0" fmla="*/ 883596 w 883920"/>
                <a:gd name="T1" fmla="*/ 0 h 888364"/>
                <a:gd name="T2" fmla="*/ 0 w 883920"/>
                <a:gd name="T3" fmla="*/ 888288 h 888364"/>
                <a:gd name="T4" fmla="*/ 57902 w 883920"/>
                <a:gd name="T5" fmla="*/ 888288 h 888364"/>
                <a:gd name="T6" fmla="*/ 883596 w 883920"/>
                <a:gd name="T7" fmla="*/ 58166 h 888364"/>
                <a:gd name="T8" fmla="*/ 883596 w 883920"/>
                <a:gd name="T9" fmla="*/ 0 h 888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920" h="888364">
                  <a:moveTo>
                    <a:pt x="883596" y="0"/>
                  </a:moveTo>
                  <a:lnTo>
                    <a:pt x="0" y="888288"/>
                  </a:lnTo>
                  <a:lnTo>
                    <a:pt x="57902" y="888288"/>
                  </a:lnTo>
                  <a:lnTo>
                    <a:pt x="883596" y="58166"/>
                  </a:lnTo>
                  <a:lnTo>
                    <a:pt x="883596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7" name="object 77"/>
            <p:cNvSpPr>
              <a:spLocks/>
            </p:cNvSpPr>
            <p:nvPr/>
          </p:nvSpPr>
          <p:spPr bwMode="auto">
            <a:xfrm>
              <a:off x="4430544" y="4207992"/>
              <a:ext cx="826135" cy="830580"/>
            </a:xfrm>
            <a:custGeom>
              <a:avLst/>
              <a:gdLst>
                <a:gd name="T0" fmla="*/ 825694 w 826135"/>
                <a:gd name="T1" fmla="*/ 0 h 830579"/>
                <a:gd name="T2" fmla="*/ 0 w 826135"/>
                <a:gd name="T3" fmla="*/ 830122 h 830579"/>
                <a:gd name="T4" fmla="*/ 57959 w 826135"/>
                <a:gd name="T5" fmla="*/ 830122 h 830579"/>
                <a:gd name="T6" fmla="*/ 825694 w 826135"/>
                <a:gd name="T7" fmla="*/ 58331 h 830579"/>
                <a:gd name="T8" fmla="*/ 825694 w 826135"/>
                <a:gd name="T9" fmla="*/ 0 h 830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135" h="830579">
                  <a:moveTo>
                    <a:pt x="825694" y="0"/>
                  </a:moveTo>
                  <a:lnTo>
                    <a:pt x="0" y="830122"/>
                  </a:lnTo>
                  <a:lnTo>
                    <a:pt x="57959" y="830122"/>
                  </a:lnTo>
                  <a:lnTo>
                    <a:pt x="825694" y="58331"/>
                  </a:lnTo>
                  <a:lnTo>
                    <a:pt x="82569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8" name="object 78"/>
            <p:cNvSpPr>
              <a:spLocks/>
            </p:cNvSpPr>
            <p:nvPr/>
          </p:nvSpPr>
          <p:spPr bwMode="auto">
            <a:xfrm>
              <a:off x="4488503" y="4266323"/>
              <a:ext cx="768350" cy="772160"/>
            </a:xfrm>
            <a:custGeom>
              <a:avLst/>
              <a:gdLst>
                <a:gd name="T0" fmla="*/ 767734 w 768350"/>
                <a:gd name="T1" fmla="*/ 0 h 772160"/>
                <a:gd name="T2" fmla="*/ 0 w 768350"/>
                <a:gd name="T3" fmla="*/ 771791 h 772160"/>
                <a:gd name="T4" fmla="*/ 57917 w 768350"/>
                <a:gd name="T5" fmla="*/ 771791 h 772160"/>
                <a:gd name="T6" fmla="*/ 767734 w 768350"/>
                <a:gd name="T7" fmla="*/ 58166 h 772160"/>
                <a:gd name="T8" fmla="*/ 767734 w 768350"/>
                <a:gd name="T9" fmla="*/ 0 h 77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350" h="772160">
                  <a:moveTo>
                    <a:pt x="767734" y="0"/>
                  </a:moveTo>
                  <a:lnTo>
                    <a:pt x="0" y="771791"/>
                  </a:lnTo>
                  <a:lnTo>
                    <a:pt x="57917" y="771791"/>
                  </a:lnTo>
                  <a:lnTo>
                    <a:pt x="767734" y="58166"/>
                  </a:lnTo>
                  <a:lnTo>
                    <a:pt x="76773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9" name="object 79"/>
            <p:cNvSpPr>
              <a:spLocks/>
            </p:cNvSpPr>
            <p:nvPr/>
          </p:nvSpPr>
          <p:spPr bwMode="auto">
            <a:xfrm>
              <a:off x="4546409" y="4324489"/>
              <a:ext cx="709930" cy="713740"/>
            </a:xfrm>
            <a:custGeom>
              <a:avLst/>
              <a:gdLst>
                <a:gd name="T0" fmla="*/ 709828 w 709929"/>
                <a:gd name="T1" fmla="*/ 0 h 713739"/>
                <a:gd name="T2" fmla="*/ 0 w 709929"/>
                <a:gd name="T3" fmla="*/ 713638 h 713739"/>
                <a:gd name="T4" fmla="*/ 57975 w 709929"/>
                <a:gd name="T5" fmla="*/ 713638 h 713739"/>
                <a:gd name="T6" fmla="*/ 115862 w 709929"/>
                <a:gd name="T7" fmla="*/ 713638 h 713739"/>
                <a:gd name="T8" fmla="*/ 709828 w 709929"/>
                <a:gd name="T9" fmla="*/ 116497 h 713739"/>
                <a:gd name="T10" fmla="*/ 709828 w 709929"/>
                <a:gd name="T11" fmla="*/ 58331 h 713739"/>
                <a:gd name="T12" fmla="*/ 709828 w 709929"/>
                <a:gd name="T13" fmla="*/ 0 h 71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929" h="713739">
                  <a:moveTo>
                    <a:pt x="709828" y="0"/>
                  </a:moveTo>
                  <a:lnTo>
                    <a:pt x="0" y="713638"/>
                  </a:lnTo>
                  <a:lnTo>
                    <a:pt x="57975" y="713638"/>
                  </a:lnTo>
                  <a:lnTo>
                    <a:pt x="115862" y="713638"/>
                  </a:lnTo>
                  <a:lnTo>
                    <a:pt x="709828" y="116497"/>
                  </a:lnTo>
                  <a:lnTo>
                    <a:pt x="709828" y="58331"/>
                  </a:lnTo>
                  <a:lnTo>
                    <a:pt x="7098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0" name="object 80"/>
            <p:cNvSpPr>
              <a:spLocks/>
            </p:cNvSpPr>
            <p:nvPr/>
          </p:nvSpPr>
          <p:spPr bwMode="auto">
            <a:xfrm>
              <a:off x="4662281" y="4440986"/>
              <a:ext cx="594360" cy="597535"/>
            </a:xfrm>
            <a:custGeom>
              <a:avLst/>
              <a:gdLst>
                <a:gd name="T0" fmla="*/ 593957 w 594360"/>
                <a:gd name="T1" fmla="*/ 0 h 597535"/>
                <a:gd name="T2" fmla="*/ 0 w 594360"/>
                <a:gd name="T3" fmla="*/ 597128 h 597535"/>
                <a:gd name="T4" fmla="*/ 57982 w 594360"/>
                <a:gd name="T5" fmla="*/ 597128 h 597535"/>
                <a:gd name="T6" fmla="*/ 593957 w 594360"/>
                <a:gd name="T7" fmla="*/ 58318 h 597535"/>
                <a:gd name="T8" fmla="*/ 593957 w 594360"/>
                <a:gd name="T9" fmla="*/ 0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360" h="597535">
                  <a:moveTo>
                    <a:pt x="593957" y="0"/>
                  </a:moveTo>
                  <a:lnTo>
                    <a:pt x="0" y="597128"/>
                  </a:lnTo>
                  <a:lnTo>
                    <a:pt x="57982" y="597128"/>
                  </a:lnTo>
                  <a:lnTo>
                    <a:pt x="593957" y="58318"/>
                  </a:lnTo>
                  <a:lnTo>
                    <a:pt x="59395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1" name="object 81"/>
            <p:cNvSpPr>
              <a:spLocks/>
            </p:cNvSpPr>
            <p:nvPr/>
          </p:nvSpPr>
          <p:spPr bwMode="auto">
            <a:xfrm>
              <a:off x="4720260" y="4499305"/>
              <a:ext cx="536575" cy="539115"/>
            </a:xfrm>
            <a:custGeom>
              <a:avLst/>
              <a:gdLst>
                <a:gd name="T0" fmla="*/ 535978 w 536575"/>
                <a:gd name="T1" fmla="*/ 0 h 539114"/>
                <a:gd name="T2" fmla="*/ 0 w 536575"/>
                <a:gd name="T3" fmla="*/ 538822 h 539114"/>
                <a:gd name="T4" fmla="*/ 65100 w 536575"/>
                <a:gd name="T5" fmla="*/ 538822 h 539114"/>
                <a:gd name="T6" fmla="*/ 123101 w 536575"/>
                <a:gd name="T7" fmla="*/ 538822 h 539114"/>
                <a:gd name="T8" fmla="*/ 535978 w 536575"/>
                <a:gd name="T9" fmla="*/ 123761 h 539114"/>
                <a:gd name="T10" fmla="*/ 535978 w 536575"/>
                <a:gd name="T11" fmla="*/ 65417 h 539114"/>
                <a:gd name="T12" fmla="*/ 535978 w 536575"/>
                <a:gd name="T13" fmla="*/ 0 h 539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6575" h="539114">
                  <a:moveTo>
                    <a:pt x="535978" y="0"/>
                  </a:moveTo>
                  <a:lnTo>
                    <a:pt x="0" y="538822"/>
                  </a:lnTo>
                  <a:lnTo>
                    <a:pt x="65100" y="538822"/>
                  </a:lnTo>
                  <a:lnTo>
                    <a:pt x="123101" y="538822"/>
                  </a:lnTo>
                  <a:lnTo>
                    <a:pt x="535978" y="123761"/>
                  </a:lnTo>
                  <a:lnTo>
                    <a:pt x="535978" y="65417"/>
                  </a:lnTo>
                  <a:lnTo>
                    <a:pt x="53597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2" name="object 82"/>
            <p:cNvSpPr>
              <a:spLocks/>
            </p:cNvSpPr>
            <p:nvPr/>
          </p:nvSpPr>
          <p:spPr bwMode="auto">
            <a:xfrm>
              <a:off x="4843361" y="4623066"/>
              <a:ext cx="413384" cy="415290"/>
            </a:xfrm>
            <a:custGeom>
              <a:avLst/>
              <a:gdLst>
                <a:gd name="T0" fmla="*/ 412877 w 413385"/>
                <a:gd name="T1" fmla="*/ 0 h 415289"/>
                <a:gd name="T2" fmla="*/ 0 w 413385"/>
                <a:gd name="T3" fmla="*/ 415061 h 415289"/>
                <a:gd name="T4" fmla="*/ 58026 w 413385"/>
                <a:gd name="T5" fmla="*/ 415061 h 415289"/>
                <a:gd name="T6" fmla="*/ 115900 w 413385"/>
                <a:gd name="T7" fmla="*/ 415061 h 415289"/>
                <a:gd name="T8" fmla="*/ 412877 w 413385"/>
                <a:gd name="T9" fmla="*/ 116484 h 415289"/>
                <a:gd name="T10" fmla="*/ 412877 w 413385"/>
                <a:gd name="T11" fmla="*/ 58331 h 415289"/>
                <a:gd name="T12" fmla="*/ 412877 w 413385"/>
                <a:gd name="T13" fmla="*/ 0 h 415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385" h="415289">
                  <a:moveTo>
                    <a:pt x="412877" y="0"/>
                  </a:moveTo>
                  <a:lnTo>
                    <a:pt x="0" y="415061"/>
                  </a:lnTo>
                  <a:lnTo>
                    <a:pt x="58026" y="415061"/>
                  </a:lnTo>
                  <a:lnTo>
                    <a:pt x="115900" y="415061"/>
                  </a:lnTo>
                  <a:lnTo>
                    <a:pt x="412877" y="116484"/>
                  </a:lnTo>
                  <a:lnTo>
                    <a:pt x="412877" y="58331"/>
                  </a:lnTo>
                  <a:lnTo>
                    <a:pt x="41287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3" name="object 83"/>
            <p:cNvSpPr>
              <a:spLocks/>
            </p:cNvSpPr>
            <p:nvPr/>
          </p:nvSpPr>
          <p:spPr bwMode="auto">
            <a:xfrm>
              <a:off x="4959266" y="4739551"/>
              <a:ext cx="297180" cy="299085"/>
            </a:xfrm>
            <a:custGeom>
              <a:avLst/>
              <a:gdLst>
                <a:gd name="T0" fmla="*/ 296971 w 297179"/>
                <a:gd name="T1" fmla="*/ 0 h 299085"/>
                <a:gd name="T2" fmla="*/ 0 w 297179"/>
                <a:gd name="T3" fmla="*/ 298564 h 299085"/>
                <a:gd name="T4" fmla="*/ 58001 w 297179"/>
                <a:gd name="T5" fmla="*/ 298564 h 299085"/>
                <a:gd name="T6" fmla="*/ 296971 w 297179"/>
                <a:gd name="T7" fmla="*/ 58331 h 299085"/>
                <a:gd name="T8" fmla="*/ 296971 w 297179"/>
                <a:gd name="T9" fmla="*/ 0 h 299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179" h="299085">
                  <a:moveTo>
                    <a:pt x="296971" y="0"/>
                  </a:moveTo>
                  <a:lnTo>
                    <a:pt x="0" y="298564"/>
                  </a:lnTo>
                  <a:lnTo>
                    <a:pt x="58001" y="298564"/>
                  </a:lnTo>
                  <a:lnTo>
                    <a:pt x="296971" y="58331"/>
                  </a:lnTo>
                  <a:lnTo>
                    <a:pt x="29697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4" name="object 84"/>
            <p:cNvSpPr>
              <a:spLocks noChangeArrowheads="1"/>
            </p:cNvSpPr>
            <p:nvPr/>
          </p:nvSpPr>
          <p:spPr bwMode="auto">
            <a:xfrm>
              <a:off x="5017267" y="4797882"/>
              <a:ext cx="238970" cy="24023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object 85"/>
            <p:cNvSpPr>
              <a:spLocks/>
            </p:cNvSpPr>
            <p:nvPr/>
          </p:nvSpPr>
          <p:spPr bwMode="auto">
            <a:xfrm>
              <a:off x="2166760" y="1925173"/>
              <a:ext cx="3086735" cy="2796540"/>
            </a:xfrm>
            <a:custGeom>
              <a:avLst/>
              <a:gdLst>
                <a:gd name="T0" fmla="*/ 0 w 3086735"/>
                <a:gd name="T1" fmla="*/ 2796215 h 2796540"/>
                <a:gd name="T2" fmla="*/ 3086232 w 3086735"/>
                <a:gd name="T3" fmla="*/ 2796215 h 2796540"/>
                <a:gd name="T4" fmla="*/ 0 w 3086735"/>
                <a:gd name="T5" fmla="*/ 2490402 h 2796540"/>
                <a:gd name="T6" fmla="*/ 3086232 w 3086735"/>
                <a:gd name="T7" fmla="*/ 2490402 h 2796540"/>
                <a:gd name="T8" fmla="*/ 0 w 3086735"/>
                <a:gd name="T9" fmla="*/ 2177237 h 2796540"/>
                <a:gd name="T10" fmla="*/ 3086232 w 3086735"/>
                <a:gd name="T11" fmla="*/ 2177237 h 2796540"/>
                <a:gd name="T12" fmla="*/ 0 w 3086735"/>
                <a:gd name="T13" fmla="*/ 1864165 h 2796540"/>
                <a:gd name="T14" fmla="*/ 3086232 w 3086735"/>
                <a:gd name="T15" fmla="*/ 1864165 h 2796540"/>
                <a:gd name="T16" fmla="*/ 0 w 3086735"/>
                <a:gd name="T17" fmla="*/ 1558312 h 2796540"/>
                <a:gd name="T18" fmla="*/ 3086232 w 3086735"/>
                <a:gd name="T19" fmla="*/ 1558312 h 2796540"/>
                <a:gd name="T20" fmla="*/ 0 w 3086735"/>
                <a:gd name="T21" fmla="*/ 1245161 h 2796540"/>
                <a:gd name="T22" fmla="*/ 3086232 w 3086735"/>
                <a:gd name="T23" fmla="*/ 1245161 h 2796540"/>
                <a:gd name="T24" fmla="*/ 0 w 3086735"/>
                <a:gd name="T25" fmla="*/ 932089 h 2796540"/>
                <a:gd name="T26" fmla="*/ 3086232 w 3086735"/>
                <a:gd name="T27" fmla="*/ 932089 h 2796540"/>
                <a:gd name="T28" fmla="*/ 0 w 3086735"/>
                <a:gd name="T29" fmla="*/ 619017 h 2796540"/>
                <a:gd name="T30" fmla="*/ 3086232 w 3086735"/>
                <a:gd name="T31" fmla="*/ 619017 h 2796540"/>
                <a:gd name="T32" fmla="*/ 0 w 3086735"/>
                <a:gd name="T33" fmla="*/ 313165 h 2796540"/>
                <a:gd name="T34" fmla="*/ 3086232 w 3086735"/>
                <a:gd name="T35" fmla="*/ 313165 h 2796540"/>
                <a:gd name="T36" fmla="*/ 0 w 3086735"/>
                <a:gd name="T37" fmla="*/ 0 h 2796540"/>
                <a:gd name="T38" fmla="*/ 3086232 w 3086735"/>
                <a:gd name="T39" fmla="*/ 0 h 2796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6735" h="2796540">
                  <a:moveTo>
                    <a:pt x="0" y="2796215"/>
                  </a:moveTo>
                  <a:lnTo>
                    <a:pt x="3086232" y="2796215"/>
                  </a:lnTo>
                </a:path>
                <a:path w="3086735" h="2796540">
                  <a:moveTo>
                    <a:pt x="0" y="2490402"/>
                  </a:moveTo>
                  <a:lnTo>
                    <a:pt x="3086232" y="2490402"/>
                  </a:lnTo>
                </a:path>
                <a:path w="3086735" h="2796540">
                  <a:moveTo>
                    <a:pt x="0" y="2177237"/>
                  </a:moveTo>
                  <a:lnTo>
                    <a:pt x="3086232" y="2177237"/>
                  </a:lnTo>
                </a:path>
                <a:path w="3086735" h="2796540">
                  <a:moveTo>
                    <a:pt x="0" y="1864165"/>
                  </a:moveTo>
                  <a:lnTo>
                    <a:pt x="3086232" y="1864165"/>
                  </a:lnTo>
                </a:path>
                <a:path w="3086735" h="2796540">
                  <a:moveTo>
                    <a:pt x="0" y="1558312"/>
                  </a:moveTo>
                  <a:lnTo>
                    <a:pt x="3086232" y="1558312"/>
                  </a:lnTo>
                </a:path>
                <a:path w="3086735" h="2796540">
                  <a:moveTo>
                    <a:pt x="0" y="1245161"/>
                  </a:moveTo>
                  <a:lnTo>
                    <a:pt x="3086232" y="1245161"/>
                  </a:lnTo>
                </a:path>
                <a:path w="3086735" h="2796540">
                  <a:moveTo>
                    <a:pt x="0" y="932089"/>
                  </a:moveTo>
                  <a:lnTo>
                    <a:pt x="3086232" y="932089"/>
                  </a:lnTo>
                </a:path>
                <a:path w="3086735" h="2796540">
                  <a:moveTo>
                    <a:pt x="0" y="619017"/>
                  </a:moveTo>
                  <a:lnTo>
                    <a:pt x="3086232" y="619017"/>
                  </a:lnTo>
                </a:path>
                <a:path w="3086735" h="2796540">
                  <a:moveTo>
                    <a:pt x="0" y="313165"/>
                  </a:moveTo>
                  <a:lnTo>
                    <a:pt x="3086232" y="313165"/>
                  </a:lnTo>
                </a:path>
                <a:path w="3086735" h="2796540">
                  <a:moveTo>
                    <a:pt x="0" y="0"/>
                  </a:moveTo>
                  <a:lnTo>
                    <a:pt x="3086232" y="0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6" name="object 86"/>
            <p:cNvSpPr>
              <a:spLocks/>
            </p:cNvSpPr>
            <p:nvPr/>
          </p:nvSpPr>
          <p:spPr bwMode="auto">
            <a:xfrm>
              <a:off x="2474711" y="1925173"/>
              <a:ext cx="2785110" cy="3102610"/>
            </a:xfrm>
            <a:custGeom>
              <a:avLst/>
              <a:gdLst>
                <a:gd name="T0" fmla="*/ 0 w 2785110"/>
                <a:gd name="T1" fmla="*/ 0 h 3102610"/>
                <a:gd name="T2" fmla="*/ 0 w 2785110"/>
                <a:gd name="T3" fmla="*/ 3102054 h 3102610"/>
                <a:gd name="T4" fmla="*/ 307974 w 2785110"/>
                <a:gd name="T5" fmla="*/ 0 h 3102610"/>
                <a:gd name="T6" fmla="*/ 307974 w 2785110"/>
                <a:gd name="T7" fmla="*/ 3102054 h 3102610"/>
                <a:gd name="T8" fmla="*/ 622458 w 2785110"/>
                <a:gd name="T9" fmla="*/ 0 h 3102610"/>
                <a:gd name="T10" fmla="*/ 622458 w 2785110"/>
                <a:gd name="T11" fmla="*/ 3102054 h 3102610"/>
                <a:gd name="T12" fmla="*/ 930445 w 2785110"/>
                <a:gd name="T13" fmla="*/ 0 h 3102610"/>
                <a:gd name="T14" fmla="*/ 930445 w 2785110"/>
                <a:gd name="T15" fmla="*/ 3102054 h 3102610"/>
                <a:gd name="T16" fmla="*/ 1238432 w 2785110"/>
                <a:gd name="T17" fmla="*/ 0 h 3102610"/>
                <a:gd name="T18" fmla="*/ 1238432 w 2785110"/>
                <a:gd name="T19" fmla="*/ 3102054 h 3102610"/>
                <a:gd name="T20" fmla="*/ 1546419 w 2785110"/>
                <a:gd name="T21" fmla="*/ 0 h 3102610"/>
                <a:gd name="T22" fmla="*/ 1546419 w 2785110"/>
                <a:gd name="T23" fmla="*/ 3102054 h 3102610"/>
                <a:gd name="T24" fmla="*/ 1854393 w 2785110"/>
                <a:gd name="T25" fmla="*/ 0 h 3102610"/>
                <a:gd name="T26" fmla="*/ 1854393 w 2785110"/>
                <a:gd name="T27" fmla="*/ 3102054 h 3102610"/>
                <a:gd name="T28" fmla="*/ 2168877 w 2785110"/>
                <a:gd name="T29" fmla="*/ 0 h 3102610"/>
                <a:gd name="T30" fmla="*/ 2168877 w 2785110"/>
                <a:gd name="T31" fmla="*/ 3102054 h 3102610"/>
                <a:gd name="T32" fmla="*/ 2476864 w 2785110"/>
                <a:gd name="T33" fmla="*/ 0 h 3102610"/>
                <a:gd name="T34" fmla="*/ 2476864 w 2785110"/>
                <a:gd name="T35" fmla="*/ 3102054 h 3102610"/>
                <a:gd name="T36" fmla="*/ 2784779 w 2785110"/>
                <a:gd name="T37" fmla="*/ 0 h 3102610"/>
                <a:gd name="T38" fmla="*/ 2784779 w 2785110"/>
                <a:gd name="T39" fmla="*/ 3102054 h 310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5110" h="3102610">
                  <a:moveTo>
                    <a:pt x="0" y="0"/>
                  </a:moveTo>
                  <a:lnTo>
                    <a:pt x="0" y="3102054"/>
                  </a:lnTo>
                </a:path>
                <a:path w="2785110" h="3102610">
                  <a:moveTo>
                    <a:pt x="307974" y="0"/>
                  </a:moveTo>
                  <a:lnTo>
                    <a:pt x="307974" y="3102054"/>
                  </a:lnTo>
                </a:path>
                <a:path w="2785110" h="3102610">
                  <a:moveTo>
                    <a:pt x="622458" y="0"/>
                  </a:moveTo>
                  <a:lnTo>
                    <a:pt x="622458" y="3102054"/>
                  </a:lnTo>
                </a:path>
                <a:path w="2785110" h="3102610">
                  <a:moveTo>
                    <a:pt x="930445" y="0"/>
                  </a:moveTo>
                  <a:lnTo>
                    <a:pt x="930445" y="3102054"/>
                  </a:lnTo>
                </a:path>
                <a:path w="2785110" h="3102610">
                  <a:moveTo>
                    <a:pt x="1238432" y="0"/>
                  </a:moveTo>
                  <a:lnTo>
                    <a:pt x="1238432" y="3102054"/>
                  </a:lnTo>
                </a:path>
                <a:path w="2785110" h="3102610">
                  <a:moveTo>
                    <a:pt x="1546419" y="0"/>
                  </a:moveTo>
                  <a:lnTo>
                    <a:pt x="1546419" y="3102054"/>
                  </a:lnTo>
                </a:path>
                <a:path w="2785110" h="3102610">
                  <a:moveTo>
                    <a:pt x="1854393" y="0"/>
                  </a:moveTo>
                  <a:lnTo>
                    <a:pt x="1854393" y="3102054"/>
                  </a:lnTo>
                </a:path>
                <a:path w="2785110" h="3102610">
                  <a:moveTo>
                    <a:pt x="2168877" y="0"/>
                  </a:moveTo>
                  <a:lnTo>
                    <a:pt x="2168877" y="3102054"/>
                  </a:lnTo>
                </a:path>
                <a:path w="2785110" h="3102610">
                  <a:moveTo>
                    <a:pt x="2476864" y="0"/>
                  </a:moveTo>
                  <a:lnTo>
                    <a:pt x="2476864" y="3102054"/>
                  </a:lnTo>
                </a:path>
                <a:path w="2785110" h="3102610">
                  <a:moveTo>
                    <a:pt x="2784779" y="0"/>
                  </a:moveTo>
                  <a:lnTo>
                    <a:pt x="2784779" y="3102054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7" name="object 87"/>
            <p:cNvSpPr>
              <a:spLocks/>
            </p:cNvSpPr>
            <p:nvPr/>
          </p:nvSpPr>
          <p:spPr bwMode="auto">
            <a:xfrm>
              <a:off x="2166760" y="1925173"/>
              <a:ext cx="3093085" cy="3109595"/>
            </a:xfrm>
            <a:custGeom>
              <a:avLst/>
              <a:gdLst>
                <a:gd name="T0" fmla="*/ 0 w 3093085"/>
                <a:gd name="T1" fmla="*/ 0 h 3109595"/>
                <a:gd name="T2" fmla="*/ 3086232 w 3093085"/>
                <a:gd name="T3" fmla="*/ 0 h 3109595"/>
                <a:gd name="T4" fmla="*/ 3092729 w 3093085"/>
                <a:gd name="T5" fmla="*/ 0 h 3109595"/>
                <a:gd name="T6" fmla="*/ 3092729 w 3093085"/>
                <a:gd name="T7" fmla="*/ 3102054 h 3109595"/>
                <a:gd name="T8" fmla="*/ 3092729 w 3093085"/>
                <a:gd name="T9" fmla="*/ 3109313 h 3109595"/>
                <a:gd name="T10" fmla="*/ 6545 w 3093085"/>
                <a:gd name="T11" fmla="*/ 3109313 h 3109595"/>
                <a:gd name="T12" fmla="*/ 0 w 3093085"/>
                <a:gd name="T13" fmla="*/ 3109313 h 3109595"/>
                <a:gd name="T14" fmla="*/ 0 w 3093085"/>
                <a:gd name="T15" fmla="*/ 7472 h 3109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3085" h="3109595">
                  <a:moveTo>
                    <a:pt x="0" y="0"/>
                  </a:moveTo>
                  <a:lnTo>
                    <a:pt x="3086232" y="0"/>
                  </a:lnTo>
                </a:path>
                <a:path w="3093085" h="3109595">
                  <a:moveTo>
                    <a:pt x="3092729" y="0"/>
                  </a:moveTo>
                  <a:lnTo>
                    <a:pt x="3092729" y="3102054"/>
                  </a:lnTo>
                </a:path>
                <a:path w="3093085" h="3109595">
                  <a:moveTo>
                    <a:pt x="3092729" y="3109313"/>
                  </a:moveTo>
                  <a:lnTo>
                    <a:pt x="6545" y="3109313"/>
                  </a:lnTo>
                </a:path>
                <a:path w="3093085" h="3109595">
                  <a:moveTo>
                    <a:pt x="0" y="3109313"/>
                  </a:moveTo>
                  <a:lnTo>
                    <a:pt x="0" y="7472"/>
                  </a:lnTo>
                </a:path>
              </a:pathLst>
            </a:custGeom>
            <a:noFill/>
            <a:ln w="6904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8" name="object 88"/>
            <p:cNvSpPr>
              <a:spLocks/>
            </p:cNvSpPr>
            <p:nvPr/>
          </p:nvSpPr>
          <p:spPr bwMode="auto">
            <a:xfrm>
              <a:off x="2133877" y="1925173"/>
              <a:ext cx="3126105" cy="3138805"/>
            </a:xfrm>
            <a:custGeom>
              <a:avLst/>
              <a:gdLst>
                <a:gd name="T0" fmla="*/ 32882 w 3126104"/>
                <a:gd name="T1" fmla="*/ 0 h 3138804"/>
                <a:gd name="T2" fmla="*/ 32882 w 3126104"/>
                <a:gd name="T3" fmla="*/ 3102054 h 3138804"/>
                <a:gd name="T4" fmla="*/ 0 w 3126104"/>
                <a:gd name="T5" fmla="*/ 3109313 h 3138804"/>
                <a:gd name="T6" fmla="*/ 26349 w 3126104"/>
                <a:gd name="T7" fmla="*/ 3109313 h 3138804"/>
                <a:gd name="T8" fmla="*/ 0 w 3126104"/>
                <a:gd name="T9" fmla="*/ 2796215 h 3138804"/>
                <a:gd name="T10" fmla="*/ 26349 w 3126104"/>
                <a:gd name="T11" fmla="*/ 2796215 h 3138804"/>
                <a:gd name="T12" fmla="*/ 0 w 3126104"/>
                <a:gd name="T13" fmla="*/ 2490402 h 3138804"/>
                <a:gd name="T14" fmla="*/ 26349 w 3126104"/>
                <a:gd name="T15" fmla="*/ 2490402 h 3138804"/>
                <a:gd name="T16" fmla="*/ 0 w 3126104"/>
                <a:gd name="T17" fmla="*/ 2177237 h 3138804"/>
                <a:gd name="T18" fmla="*/ 26349 w 3126104"/>
                <a:gd name="T19" fmla="*/ 2177237 h 3138804"/>
                <a:gd name="T20" fmla="*/ 0 w 3126104"/>
                <a:gd name="T21" fmla="*/ 1864165 h 3138804"/>
                <a:gd name="T22" fmla="*/ 26349 w 3126104"/>
                <a:gd name="T23" fmla="*/ 1864165 h 3138804"/>
                <a:gd name="T24" fmla="*/ 0 w 3126104"/>
                <a:gd name="T25" fmla="*/ 1558312 h 3138804"/>
                <a:gd name="T26" fmla="*/ 26349 w 3126104"/>
                <a:gd name="T27" fmla="*/ 1558312 h 3138804"/>
                <a:gd name="T28" fmla="*/ 0 w 3126104"/>
                <a:gd name="T29" fmla="*/ 1245161 h 3138804"/>
                <a:gd name="T30" fmla="*/ 26349 w 3126104"/>
                <a:gd name="T31" fmla="*/ 1245161 h 3138804"/>
                <a:gd name="T32" fmla="*/ 0 w 3126104"/>
                <a:gd name="T33" fmla="*/ 932089 h 3138804"/>
                <a:gd name="T34" fmla="*/ 26349 w 3126104"/>
                <a:gd name="T35" fmla="*/ 932089 h 3138804"/>
                <a:gd name="T36" fmla="*/ 0 w 3126104"/>
                <a:gd name="T37" fmla="*/ 619017 h 3138804"/>
                <a:gd name="T38" fmla="*/ 26349 w 3126104"/>
                <a:gd name="T39" fmla="*/ 619017 h 3138804"/>
                <a:gd name="T40" fmla="*/ 0 w 3126104"/>
                <a:gd name="T41" fmla="*/ 313165 h 3138804"/>
                <a:gd name="T42" fmla="*/ 26349 w 3126104"/>
                <a:gd name="T43" fmla="*/ 313165 h 3138804"/>
                <a:gd name="T44" fmla="*/ 0 w 3126104"/>
                <a:gd name="T45" fmla="*/ 0 h 3138804"/>
                <a:gd name="T46" fmla="*/ 26349 w 3126104"/>
                <a:gd name="T47" fmla="*/ 0 h 3138804"/>
                <a:gd name="T48" fmla="*/ 32882 w 3126104"/>
                <a:gd name="T49" fmla="*/ 3109313 h 3138804"/>
                <a:gd name="T50" fmla="*/ 3119115 w 3126104"/>
                <a:gd name="T51" fmla="*/ 3109313 h 3138804"/>
                <a:gd name="T52" fmla="*/ 32882 w 3126104"/>
                <a:gd name="T53" fmla="*/ 3138389 h 3138804"/>
                <a:gd name="T54" fmla="*/ 32882 w 3126104"/>
                <a:gd name="T55" fmla="*/ 3116585 h 3138804"/>
                <a:gd name="T56" fmla="*/ 340833 w 3126104"/>
                <a:gd name="T57" fmla="*/ 3138389 h 3138804"/>
                <a:gd name="T58" fmla="*/ 340833 w 3126104"/>
                <a:gd name="T59" fmla="*/ 3116585 h 3138804"/>
                <a:gd name="T60" fmla="*/ 648808 w 3126104"/>
                <a:gd name="T61" fmla="*/ 3138389 h 3138804"/>
                <a:gd name="T62" fmla="*/ 648808 w 3126104"/>
                <a:gd name="T63" fmla="*/ 3116585 h 3138804"/>
                <a:gd name="T64" fmla="*/ 963291 w 3126104"/>
                <a:gd name="T65" fmla="*/ 3138389 h 3138804"/>
                <a:gd name="T66" fmla="*/ 963291 w 3126104"/>
                <a:gd name="T67" fmla="*/ 3116585 h 3138804"/>
                <a:gd name="T68" fmla="*/ 1271278 w 3126104"/>
                <a:gd name="T69" fmla="*/ 3138389 h 3138804"/>
                <a:gd name="T70" fmla="*/ 1271278 w 3126104"/>
                <a:gd name="T71" fmla="*/ 3116585 h 3138804"/>
                <a:gd name="T72" fmla="*/ 1579265 w 3126104"/>
                <a:gd name="T73" fmla="*/ 3138389 h 3138804"/>
                <a:gd name="T74" fmla="*/ 1579265 w 3126104"/>
                <a:gd name="T75" fmla="*/ 3116585 h 3138804"/>
                <a:gd name="T76" fmla="*/ 1887252 w 3126104"/>
                <a:gd name="T77" fmla="*/ 3138389 h 3138804"/>
                <a:gd name="T78" fmla="*/ 1887252 w 3126104"/>
                <a:gd name="T79" fmla="*/ 3116585 h 3138804"/>
                <a:gd name="T80" fmla="*/ 2195227 w 3126104"/>
                <a:gd name="T81" fmla="*/ 3138389 h 3138804"/>
                <a:gd name="T82" fmla="*/ 2195227 w 3126104"/>
                <a:gd name="T83" fmla="*/ 3116585 h 3138804"/>
                <a:gd name="T84" fmla="*/ 2509711 w 3126104"/>
                <a:gd name="T85" fmla="*/ 3138389 h 3138804"/>
                <a:gd name="T86" fmla="*/ 2509711 w 3126104"/>
                <a:gd name="T87" fmla="*/ 3116585 h 3138804"/>
                <a:gd name="T88" fmla="*/ 2817697 w 3126104"/>
                <a:gd name="T89" fmla="*/ 3138389 h 3138804"/>
                <a:gd name="T90" fmla="*/ 2817697 w 3126104"/>
                <a:gd name="T91" fmla="*/ 3116585 h 3138804"/>
                <a:gd name="T92" fmla="*/ 3125612 w 3126104"/>
                <a:gd name="T93" fmla="*/ 3138389 h 3138804"/>
                <a:gd name="T94" fmla="*/ 3125612 w 3126104"/>
                <a:gd name="T95" fmla="*/ 3116585 h 3138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6104" h="3138804">
                  <a:moveTo>
                    <a:pt x="32882" y="0"/>
                  </a:moveTo>
                  <a:lnTo>
                    <a:pt x="32882" y="3102054"/>
                  </a:lnTo>
                </a:path>
                <a:path w="3126104" h="3138804">
                  <a:moveTo>
                    <a:pt x="0" y="3109313"/>
                  </a:moveTo>
                  <a:lnTo>
                    <a:pt x="26349" y="3109313"/>
                  </a:lnTo>
                </a:path>
                <a:path w="3126104" h="3138804">
                  <a:moveTo>
                    <a:pt x="0" y="2796215"/>
                  </a:moveTo>
                  <a:lnTo>
                    <a:pt x="26349" y="2796215"/>
                  </a:lnTo>
                </a:path>
                <a:path w="3126104" h="3138804">
                  <a:moveTo>
                    <a:pt x="0" y="2490402"/>
                  </a:moveTo>
                  <a:lnTo>
                    <a:pt x="26349" y="2490402"/>
                  </a:lnTo>
                </a:path>
                <a:path w="3126104" h="3138804">
                  <a:moveTo>
                    <a:pt x="0" y="2177237"/>
                  </a:moveTo>
                  <a:lnTo>
                    <a:pt x="26349" y="2177237"/>
                  </a:lnTo>
                </a:path>
                <a:path w="3126104" h="3138804">
                  <a:moveTo>
                    <a:pt x="0" y="1864165"/>
                  </a:moveTo>
                  <a:lnTo>
                    <a:pt x="26349" y="1864165"/>
                  </a:lnTo>
                </a:path>
                <a:path w="3126104" h="3138804">
                  <a:moveTo>
                    <a:pt x="0" y="1558312"/>
                  </a:moveTo>
                  <a:lnTo>
                    <a:pt x="26349" y="1558312"/>
                  </a:lnTo>
                </a:path>
                <a:path w="3126104" h="3138804">
                  <a:moveTo>
                    <a:pt x="0" y="1245161"/>
                  </a:moveTo>
                  <a:lnTo>
                    <a:pt x="26349" y="1245161"/>
                  </a:lnTo>
                </a:path>
                <a:path w="3126104" h="3138804">
                  <a:moveTo>
                    <a:pt x="0" y="932089"/>
                  </a:moveTo>
                  <a:lnTo>
                    <a:pt x="26349" y="932089"/>
                  </a:lnTo>
                </a:path>
                <a:path w="3126104" h="3138804">
                  <a:moveTo>
                    <a:pt x="0" y="619017"/>
                  </a:moveTo>
                  <a:lnTo>
                    <a:pt x="26349" y="619017"/>
                  </a:lnTo>
                </a:path>
                <a:path w="3126104" h="3138804">
                  <a:moveTo>
                    <a:pt x="0" y="313165"/>
                  </a:moveTo>
                  <a:lnTo>
                    <a:pt x="26349" y="313165"/>
                  </a:lnTo>
                </a:path>
                <a:path w="3126104" h="3138804">
                  <a:moveTo>
                    <a:pt x="0" y="0"/>
                  </a:moveTo>
                  <a:lnTo>
                    <a:pt x="26349" y="0"/>
                  </a:lnTo>
                </a:path>
                <a:path w="3126104" h="3138804">
                  <a:moveTo>
                    <a:pt x="32882" y="3109313"/>
                  </a:moveTo>
                  <a:lnTo>
                    <a:pt x="3119115" y="3109313"/>
                  </a:lnTo>
                </a:path>
                <a:path w="3126104" h="3138804">
                  <a:moveTo>
                    <a:pt x="32882" y="3138389"/>
                  </a:moveTo>
                  <a:lnTo>
                    <a:pt x="32882" y="3116585"/>
                  </a:lnTo>
                </a:path>
                <a:path w="3126104" h="3138804">
                  <a:moveTo>
                    <a:pt x="340833" y="3138389"/>
                  </a:moveTo>
                  <a:lnTo>
                    <a:pt x="340833" y="3116585"/>
                  </a:lnTo>
                </a:path>
                <a:path w="3126104" h="3138804">
                  <a:moveTo>
                    <a:pt x="648808" y="3138389"/>
                  </a:moveTo>
                  <a:lnTo>
                    <a:pt x="648808" y="3116585"/>
                  </a:lnTo>
                </a:path>
                <a:path w="3126104" h="3138804">
                  <a:moveTo>
                    <a:pt x="963291" y="3138389"/>
                  </a:moveTo>
                  <a:lnTo>
                    <a:pt x="963291" y="3116585"/>
                  </a:lnTo>
                </a:path>
                <a:path w="3126104" h="3138804">
                  <a:moveTo>
                    <a:pt x="1271278" y="3138389"/>
                  </a:moveTo>
                  <a:lnTo>
                    <a:pt x="1271278" y="3116585"/>
                  </a:lnTo>
                </a:path>
                <a:path w="3126104" h="3138804">
                  <a:moveTo>
                    <a:pt x="1579265" y="3138389"/>
                  </a:moveTo>
                  <a:lnTo>
                    <a:pt x="1579265" y="3116585"/>
                  </a:lnTo>
                </a:path>
                <a:path w="3126104" h="3138804">
                  <a:moveTo>
                    <a:pt x="1887252" y="3138389"/>
                  </a:moveTo>
                  <a:lnTo>
                    <a:pt x="1887252" y="3116585"/>
                  </a:lnTo>
                </a:path>
                <a:path w="3126104" h="3138804">
                  <a:moveTo>
                    <a:pt x="2195227" y="3138389"/>
                  </a:moveTo>
                  <a:lnTo>
                    <a:pt x="2195227" y="3116585"/>
                  </a:lnTo>
                </a:path>
                <a:path w="3126104" h="3138804">
                  <a:moveTo>
                    <a:pt x="2509711" y="3138389"/>
                  </a:moveTo>
                  <a:lnTo>
                    <a:pt x="2509711" y="3116585"/>
                  </a:lnTo>
                </a:path>
                <a:path w="3126104" h="3138804">
                  <a:moveTo>
                    <a:pt x="2817697" y="3138389"/>
                  </a:moveTo>
                  <a:lnTo>
                    <a:pt x="2817697" y="3116585"/>
                  </a:lnTo>
                </a:path>
                <a:path w="3126104" h="3138804">
                  <a:moveTo>
                    <a:pt x="3125612" y="3138389"/>
                  </a:moveTo>
                  <a:lnTo>
                    <a:pt x="3125612" y="3116585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9" name="object 89"/>
            <p:cNvSpPr>
              <a:spLocks/>
            </p:cNvSpPr>
            <p:nvPr/>
          </p:nvSpPr>
          <p:spPr bwMode="auto">
            <a:xfrm>
              <a:off x="2455138" y="4080573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31 h 43814"/>
                <a:gd name="T4" fmla="*/ 19570 w 39369"/>
                <a:gd name="T5" fmla="*/ 43649 h 43814"/>
                <a:gd name="T6" fmla="*/ 39204 w 39369"/>
                <a:gd name="T7" fmla="*/ 21831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204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0" name="object 90"/>
            <p:cNvSpPr>
              <a:spLocks/>
            </p:cNvSpPr>
            <p:nvPr/>
          </p:nvSpPr>
          <p:spPr bwMode="auto">
            <a:xfrm>
              <a:off x="2455135" y="4080594"/>
              <a:ext cx="39370" cy="43815"/>
            </a:xfrm>
            <a:custGeom>
              <a:avLst/>
              <a:gdLst>
                <a:gd name="T0" fmla="*/ 19575 w 39369"/>
                <a:gd name="T1" fmla="*/ 0 h 43814"/>
                <a:gd name="T2" fmla="*/ 39211 w 39369"/>
                <a:gd name="T3" fmla="*/ 21817 h 43814"/>
                <a:gd name="T4" fmla="*/ 19575 w 39369"/>
                <a:gd name="T5" fmla="*/ 43647 h 43814"/>
                <a:gd name="T6" fmla="*/ 0 w 39369"/>
                <a:gd name="T7" fmla="*/ 21817 h 43814"/>
                <a:gd name="T8" fmla="*/ 19575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5" y="0"/>
                  </a:moveTo>
                  <a:lnTo>
                    <a:pt x="39211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1" name="object 91"/>
            <p:cNvSpPr>
              <a:spLocks/>
            </p:cNvSpPr>
            <p:nvPr/>
          </p:nvSpPr>
          <p:spPr bwMode="auto">
            <a:xfrm>
              <a:off x="2612275" y="5012689"/>
              <a:ext cx="39370" cy="43815"/>
            </a:xfrm>
            <a:custGeom>
              <a:avLst/>
              <a:gdLst>
                <a:gd name="T0" fmla="*/ 19634 w 39369"/>
                <a:gd name="T1" fmla="*/ 0 h 43814"/>
                <a:gd name="T2" fmla="*/ 0 w 39369"/>
                <a:gd name="T3" fmla="*/ 21793 h 43814"/>
                <a:gd name="T4" fmla="*/ 19634 w 39369"/>
                <a:gd name="T5" fmla="*/ 43599 h 43814"/>
                <a:gd name="T6" fmla="*/ 39281 w 39369"/>
                <a:gd name="T7" fmla="*/ 21793 h 43814"/>
                <a:gd name="T8" fmla="*/ 19634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599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2" name="object 92"/>
            <p:cNvSpPr>
              <a:spLocks/>
            </p:cNvSpPr>
            <p:nvPr/>
          </p:nvSpPr>
          <p:spPr bwMode="auto">
            <a:xfrm>
              <a:off x="2612269" y="5012697"/>
              <a:ext cx="39370" cy="43815"/>
            </a:xfrm>
            <a:custGeom>
              <a:avLst/>
              <a:gdLst>
                <a:gd name="T0" fmla="*/ 19647 w 39369"/>
                <a:gd name="T1" fmla="*/ 0 h 43814"/>
                <a:gd name="T2" fmla="*/ 39283 w 39369"/>
                <a:gd name="T3" fmla="*/ 21790 h 43814"/>
                <a:gd name="T4" fmla="*/ 19647 w 39369"/>
                <a:gd name="T5" fmla="*/ 43593 h 43814"/>
                <a:gd name="T6" fmla="*/ 0 w 39369"/>
                <a:gd name="T7" fmla="*/ 21790 h 43814"/>
                <a:gd name="T8" fmla="*/ 19647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47" y="0"/>
                  </a:moveTo>
                  <a:lnTo>
                    <a:pt x="39283" y="21790"/>
                  </a:lnTo>
                  <a:lnTo>
                    <a:pt x="19647" y="43593"/>
                  </a:lnTo>
                  <a:lnTo>
                    <a:pt x="0" y="2179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3" name="object 93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4" name="object 94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5" name="object 95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6" name="object 96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7" name="object 9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8" name="object 9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9" name="object 99"/>
            <p:cNvSpPr>
              <a:spLocks/>
            </p:cNvSpPr>
            <p:nvPr/>
          </p:nvSpPr>
          <p:spPr bwMode="auto">
            <a:xfrm>
              <a:off x="3850703" y="4233430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802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802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0" name="object 100"/>
            <p:cNvSpPr>
              <a:spLocks/>
            </p:cNvSpPr>
            <p:nvPr/>
          </p:nvSpPr>
          <p:spPr bwMode="auto">
            <a:xfrm>
              <a:off x="3850701" y="4233433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80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80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1" name="object 101"/>
            <p:cNvSpPr>
              <a:spLocks/>
            </p:cNvSpPr>
            <p:nvPr/>
          </p:nvSpPr>
          <p:spPr bwMode="auto">
            <a:xfrm>
              <a:off x="3693503" y="4546549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93 h 43814"/>
                <a:gd name="T4" fmla="*/ 19634 w 39370"/>
                <a:gd name="T5" fmla="*/ 43815 h 43814"/>
                <a:gd name="T6" fmla="*/ 39281 w 39370"/>
                <a:gd name="T7" fmla="*/ 21793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815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2" name="object 102"/>
            <p:cNvSpPr>
              <a:spLocks/>
            </p:cNvSpPr>
            <p:nvPr/>
          </p:nvSpPr>
          <p:spPr bwMode="auto">
            <a:xfrm>
              <a:off x="3693507" y="454655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803 h 43814"/>
                <a:gd name="T4" fmla="*/ 19635 w 39370"/>
                <a:gd name="T5" fmla="*/ 43807 h 43814"/>
                <a:gd name="T6" fmla="*/ 0 w 39370"/>
                <a:gd name="T7" fmla="*/ 21803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803"/>
                  </a:lnTo>
                  <a:lnTo>
                    <a:pt x="19635" y="43807"/>
                  </a:lnTo>
                  <a:lnTo>
                    <a:pt x="0" y="21803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3" name="object 103"/>
            <p:cNvSpPr>
              <a:spLocks/>
            </p:cNvSpPr>
            <p:nvPr/>
          </p:nvSpPr>
          <p:spPr bwMode="auto">
            <a:xfrm>
              <a:off x="3850703" y="4393742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561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561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4" name="object 104"/>
            <p:cNvSpPr>
              <a:spLocks/>
            </p:cNvSpPr>
            <p:nvPr/>
          </p:nvSpPr>
          <p:spPr bwMode="auto">
            <a:xfrm>
              <a:off x="3850701" y="439374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56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56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5" name="object 105"/>
            <p:cNvSpPr>
              <a:spLocks/>
            </p:cNvSpPr>
            <p:nvPr/>
          </p:nvSpPr>
          <p:spPr bwMode="auto">
            <a:xfrm>
              <a:off x="4001478" y="4699571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05 h 43814"/>
                <a:gd name="T4" fmla="*/ 19646 w 39370"/>
                <a:gd name="T5" fmla="*/ 43599 h 43814"/>
                <a:gd name="T6" fmla="*/ 39217 w 39370"/>
                <a:gd name="T7" fmla="*/ 21805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05"/>
                  </a:lnTo>
                  <a:lnTo>
                    <a:pt x="19646" y="43599"/>
                  </a:lnTo>
                  <a:lnTo>
                    <a:pt x="39217" y="21805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6" name="object 106"/>
            <p:cNvSpPr>
              <a:spLocks/>
            </p:cNvSpPr>
            <p:nvPr/>
          </p:nvSpPr>
          <p:spPr bwMode="auto">
            <a:xfrm>
              <a:off x="4001482" y="4699585"/>
              <a:ext cx="39370" cy="43815"/>
            </a:xfrm>
            <a:custGeom>
              <a:avLst/>
              <a:gdLst>
                <a:gd name="T0" fmla="*/ 19647 w 39370"/>
                <a:gd name="T1" fmla="*/ 0 h 43814"/>
                <a:gd name="T2" fmla="*/ 39211 w 39370"/>
                <a:gd name="T3" fmla="*/ 21803 h 43814"/>
                <a:gd name="T4" fmla="*/ 19647 w 39370"/>
                <a:gd name="T5" fmla="*/ 43593 h 43814"/>
                <a:gd name="T6" fmla="*/ 0 w 39370"/>
                <a:gd name="T7" fmla="*/ 21803 h 43814"/>
                <a:gd name="T8" fmla="*/ 19647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7" y="0"/>
                  </a:moveTo>
                  <a:lnTo>
                    <a:pt x="39211" y="21803"/>
                  </a:lnTo>
                  <a:lnTo>
                    <a:pt x="19647" y="43593"/>
                  </a:lnTo>
                  <a:lnTo>
                    <a:pt x="0" y="21803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7" name="object 107"/>
            <p:cNvSpPr>
              <a:spLocks/>
            </p:cNvSpPr>
            <p:nvPr/>
          </p:nvSpPr>
          <p:spPr bwMode="auto">
            <a:xfrm>
              <a:off x="3850703" y="4699571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05 h 43814"/>
                <a:gd name="T4" fmla="*/ 19570 w 40004"/>
                <a:gd name="T5" fmla="*/ 43599 h 43814"/>
                <a:gd name="T6" fmla="*/ 39433 w 40004"/>
                <a:gd name="T7" fmla="*/ 21805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433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8" name="object 108"/>
            <p:cNvSpPr>
              <a:spLocks/>
            </p:cNvSpPr>
            <p:nvPr/>
          </p:nvSpPr>
          <p:spPr bwMode="auto">
            <a:xfrm>
              <a:off x="3850701" y="469958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03 h 43814"/>
                <a:gd name="T4" fmla="*/ 19575 w 40004"/>
                <a:gd name="T5" fmla="*/ 43593 h 43814"/>
                <a:gd name="T6" fmla="*/ 0 w 40004"/>
                <a:gd name="T7" fmla="*/ 21803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03"/>
                  </a:lnTo>
                  <a:lnTo>
                    <a:pt x="19575" y="43593"/>
                  </a:lnTo>
                  <a:lnTo>
                    <a:pt x="0" y="21803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9" name="object 109"/>
            <p:cNvSpPr>
              <a:spLocks/>
            </p:cNvSpPr>
            <p:nvPr/>
          </p:nvSpPr>
          <p:spPr bwMode="auto">
            <a:xfrm>
              <a:off x="3850703" y="2988424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31 h 43814"/>
                <a:gd name="T4" fmla="*/ 19570 w 40004"/>
                <a:gd name="T5" fmla="*/ 43649 h 43814"/>
                <a:gd name="T6" fmla="*/ 39433 w 40004"/>
                <a:gd name="T7" fmla="*/ 21831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433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0" name="object 110"/>
            <p:cNvSpPr>
              <a:spLocks/>
            </p:cNvSpPr>
            <p:nvPr/>
          </p:nvSpPr>
          <p:spPr bwMode="auto">
            <a:xfrm>
              <a:off x="3850701" y="2988446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1" name="object 111"/>
            <p:cNvSpPr>
              <a:spLocks/>
            </p:cNvSpPr>
            <p:nvPr/>
          </p:nvSpPr>
          <p:spPr bwMode="auto">
            <a:xfrm>
              <a:off x="4158615" y="3767505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18 h 43814"/>
                <a:gd name="T4" fmla="*/ 19862 w 40004"/>
                <a:gd name="T5" fmla="*/ 43649 h 43814"/>
                <a:gd name="T6" fmla="*/ 39433 w 40004"/>
                <a:gd name="T7" fmla="*/ 21818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18"/>
                  </a:lnTo>
                  <a:lnTo>
                    <a:pt x="19862" y="43649"/>
                  </a:lnTo>
                  <a:lnTo>
                    <a:pt x="39433" y="21818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2" name="object 112"/>
            <p:cNvSpPr>
              <a:spLocks/>
            </p:cNvSpPr>
            <p:nvPr/>
          </p:nvSpPr>
          <p:spPr bwMode="auto">
            <a:xfrm>
              <a:off x="4158616" y="376752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17 h 43814"/>
                <a:gd name="T4" fmla="*/ 19864 w 40004"/>
                <a:gd name="T5" fmla="*/ 43647 h 43814"/>
                <a:gd name="T6" fmla="*/ 0 w 40004"/>
                <a:gd name="T7" fmla="*/ 21817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17"/>
                  </a:lnTo>
                  <a:lnTo>
                    <a:pt x="19864" y="43647"/>
                  </a:lnTo>
                  <a:lnTo>
                    <a:pt x="0" y="21817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3" name="object 113"/>
            <p:cNvSpPr>
              <a:spLocks/>
            </p:cNvSpPr>
            <p:nvPr/>
          </p:nvSpPr>
          <p:spPr bwMode="auto">
            <a:xfrm>
              <a:off x="4466602" y="2522346"/>
              <a:ext cx="40005" cy="43815"/>
            </a:xfrm>
            <a:custGeom>
              <a:avLst/>
              <a:gdLst>
                <a:gd name="T0" fmla="*/ 19786 w 40004"/>
                <a:gd name="T1" fmla="*/ 0 h 43814"/>
                <a:gd name="T2" fmla="*/ 0 w 40004"/>
                <a:gd name="T3" fmla="*/ 21818 h 43814"/>
                <a:gd name="T4" fmla="*/ 19786 w 40004"/>
                <a:gd name="T5" fmla="*/ 43802 h 43814"/>
                <a:gd name="T6" fmla="*/ 39420 w 40004"/>
                <a:gd name="T7" fmla="*/ 21818 h 43814"/>
                <a:gd name="T8" fmla="*/ 1978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86" y="0"/>
                  </a:moveTo>
                  <a:lnTo>
                    <a:pt x="0" y="21818"/>
                  </a:lnTo>
                  <a:lnTo>
                    <a:pt x="19786" y="43802"/>
                  </a:lnTo>
                  <a:lnTo>
                    <a:pt x="39420" y="21818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4" name="object 114"/>
            <p:cNvSpPr>
              <a:spLocks/>
            </p:cNvSpPr>
            <p:nvPr/>
          </p:nvSpPr>
          <p:spPr bwMode="auto">
            <a:xfrm>
              <a:off x="4466602" y="2522361"/>
              <a:ext cx="40005" cy="43815"/>
            </a:xfrm>
            <a:custGeom>
              <a:avLst/>
              <a:gdLst>
                <a:gd name="T0" fmla="*/ 19792 w 40004"/>
                <a:gd name="T1" fmla="*/ 0 h 43814"/>
                <a:gd name="T2" fmla="*/ 39427 w 40004"/>
                <a:gd name="T3" fmla="*/ 21830 h 43814"/>
                <a:gd name="T4" fmla="*/ 19792 w 40004"/>
                <a:gd name="T5" fmla="*/ 43807 h 43814"/>
                <a:gd name="T6" fmla="*/ 0 w 40004"/>
                <a:gd name="T7" fmla="*/ 21830 h 43814"/>
                <a:gd name="T8" fmla="*/ 1979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92" y="0"/>
                  </a:moveTo>
                  <a:lnTo>
                    <a:pt x="39427" y="21830"/>
                  </a:lnTo>
                  <a:lnTo>
                    <a:pt x="19792" y="43807"/>
                  </a:lnTo>
                  <a:lnTo>
                    <a:pt x="0" y="21830"/>
                  </a:lnTo>
                  <a:lnTo>
                    <a:pt x="19792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5" name="object 11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6" name="object 11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7" name="object 117"/>
            <p:cNvSpPr>
              <a:spLocks/>
            </p:cNvSpPr>
            <p:nvPr/>
          </p:nvSpPr>
          <p:spPr bwMode="auto">
            <a:xfrm>
              <a:off x="4309465" y="2522346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18 h 43814"/>
                <a:gd name="T4" fmla="*/ 19646 w 39370"/>
                <a:gd name="T5" fmla="*/ 43802 h 43814"/>
                <a:gd name="T6" fmla="*/ 39217 w 39370"/>
                <a:gd name="T7" fmla="*/ 21818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802"/>
                  </a:lnTo>
                  <a:lnTo>
                    <a:pt x="39217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8" name="object 118"/>
            <p:cNvSpPr>
              <a:spLocks/>
            </p:cNvSpPr>
            <p:nvPr/>
          </p:nvSpPr>
          <p:spPr bwMode="auto">
            <a:xfrm>
              <a:off x="4309469" y="2522361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11 w 39370"/>
                <a:gd name="T3" fmla="*/ 21830 h 43814"/>
                <a:gd name="T4" fmla="*/ 19635 w 39370"/>
                <a:gd name="T5" fmla="*/ 43807 h 43814"/>
                <a:gd name="T6" fmla="*/ 0 w 39370"/>
                <a:gd name="T7" fmla="*/ 21830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11" y="21830"/>
                  </a:lnTo>
                  <a:lnTo>
                    <a:pt x="19635" y="43807"/>
                  </a:lnTo>
                  <a:lnTo>
                    <a:pt x="0" y="21830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9" name="object 119"/>
            <p:cNvSpPr>
              <a:spLocks/>
            </p:cNvSpPr>
            <p:nvPr/>
          </p:nvSpPr>
          <p:spPr bwMode="auto">
            <a:xfrm>
              <a:off x="3536150" y="4393742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561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561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0" name="object 120"/>
            <p:cNvSpPr>
              <a:spLocks/>
            </p:cNvSpPr>
            <p:nvPr/>
          </p:nvSpPr>
          <p:spPr bwMode="auto">
            <a:xfrm>
              <a:off x="3536145" y="4393745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30 h 43814"/>
                <a:gd name="T4" fmla="*/ 19647 w 40004"/>
                <a:gd name="T5" fmla="*/ 43567 h 43814"/>
                <a:gd name="T6" fmla="*/ 0 w 40004"/>
                <a:gd name="T7" fmla="*/ 21830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30"/>
                  </a:lnTo>
                  <a:lnTo>
                    <a:pt x="19647" y="43567"/>
                  </a:lnTo>
                  <a:lnTo>
                    <a:pt x="0" y="2183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1" name="object 121"/>
            <p:cNvSpPr>
              <a:spLocks/>
            </p:cNvSpPr>
            <p:nvPr/>
          </p:nvSpPr>
          <p:spPr bwMode="auto">
            <a:xfrm>
              <a:off x="4158615" y="2835414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31 h 43814"/>
                <a:gd name="T4" fmla="*/ 19862 w 40004"/>
                <a:gd name="T5" fmla="*/ 43649 h 43814"/>
                <a:gd name="T6" fmla="*/ 39433 w 40004"/>
                <a:gd name="T7" fmla="*/ 21831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31"/>
                  </a:lnTo>
                  <a:lnTo>
                    <a:pt x="19862" y="43649"/>
                  </a:lnTo>
                  <a:lnTo>
                    <a:pt x="39433" y="21831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2" name="object 122"/>
            <p:cNvSpPr>
              <a:spLocks/>
            </p:cNvSpPr>
            <p:nvPr/>
          </p:nvSpPr>
          <p:spPr bwMode="auto">
            <a:xfrm>
              <a:off x="4158616" y="283543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30 h 43814"/>
                <a:gd name="T4" fmla="*/ 19864 w 40004"/>
                <a:gd name="T5" fmla="*/ 43647 h 43814"/>
                <a:gd name="T6" fmla="*/ 0 w 40004"/>
                <a:gd name="T7" fmla="*/ 21830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30"/>
                  </a:lnTo>
                  <a:lnTo>
                    <a:pt x="19864" y="43647"/>
                  </a:lnTo>
                  <a:lnTo>
                    <a:pt x="0" y="21830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3" name="object 123"/>
            <p:cNvSpPr>
              <a:spLocks/>
            </p:cNvSpPr>
            <p:nvPr/>
          </p:nvSpPr>
          <p:spPr bwMode="auto">
            <a:xfrm>
              <a:off x="3228238" y="3767505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649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649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4" name="object 124"/>
            <p:cNvSpPr>
              <a:spLocks/>
            </p:cNvSpPr>
            <p:nvPr/>
          </p:nvSpPr>
          <p:spPr bwMode="auto">
            <a:xfrm>
              <a:off x="3228230" y="3767522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39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39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5" name="object 12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6" name="object 12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7" name="object 12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8" name="object 12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9" name="object 129"/>
            <p:cNvSpPr>
              <a:spLocks/>
            </p:cNvSpPr>
            <p:nvPr/>
          </p:nvSpPr>
          <p:spPr bwMode="auto">
            <a:xfrm>
              <a:off x="3536150" y="3301339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2072 h 43814"/>
                <a:gd name="T4" fmla="*/ 19646 w 40004"/>
                <a:gd name="T5" fmla="*/ 43815 h 43814"/>
                <a:gd name="T6" fmla="*/ 39433 w 40004"/>
                <a:gd name="T7" fmla="*/ 22072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2072"/>
                  </a:lnTo>
                  <a:lnTo>
                    <a:pt x="19646" y="43815"/>
                  </a:lnTo>
                  <a:lnTo>
                    <a:pt x="39433" y="22072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0" name="object 130"/>
            <p:cNvSpPr>
              <a:spLocks/>
            </p:cNvSpPr>
            <p:nvPr/>
          </p:nvSpPr>
          <p:spPr bwMode="auto">
            <a:xfrm>
              <a:off x="3536145" y="3301357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2071 h 43814"/>
                <a:gd name="T4" fmla="*/ 19647 w 40004"/>
                <a:gd name="T5" fmla="*/ 43807 h 43814"/>
                <a:gd name="T6" fmla="*/ 0 w 40004"/>
                <a:gd name="T7" fmla="*/ 22071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2071"/>
                  </a:lnTo>
                  <a:lnTo>
                    <a:pt x="19647" y="43807"/>
                  </a:lnTo>
                  <a:lnTo>
                    <a:pt x="0" y="22071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1" name="object 131"/>
            <p:cNvSpPr>
              <a:spLocks/>
            </p:cNvSpPr>
            <p:nvPr/>
          </p:nvSpPr>
          <p:spPr bwMode="auto">
            <a:xfrm>
              <a:off x="3536150" y="3148583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729 h 43814"/>
                <a:gd name="T4" fmla="*/ 19646 w 40004"/>
                <a:gd name="T5" fmla="*/ 43561 h 43814"/>
                <a:gd name="T6" fmla="*/ 39433 w 40004"/>
                <a:gd name="T7" fmla="*/ 21729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729"/>
                  </a:lnTo>
                  <a:lnTo>
                    <a:pt x="19646" y="43561"/>
                  </a:lnTo>
                  <a:lnTo>
                    <a:pt x="39433" y="21729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2" name="object 132"/>
            <p:cNvSpPr>
              <a:spLocks/>
            </p:cNvSpPr>
            <p:nvPr/>
          </p:nvSpPr>
          <p:spPr bwMode="auto">
            <a:xfrm>
              <a:off x="3536145" y="3148598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736 h 43814"/>
                <a:gd name="T4" fmla="*/ 19647 w 40004"/>
                <a:gd name="T5" fmla="*/ 43553 h 43814"/>
                <a:gd name="T6" fmla="*/ 0 w 40004"/>
                <a:gd name="T7" fmla="*/ 21736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736"/>
                  </a:lnTo>
                  <a:lnTo>
                    <a:pt x="19647" y="43553"/>
                  </a:lnTo>
                  <a:lnTo>
                    <a:pt x="0" y="21736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3" name="object 133"/>
            <p:cNvSpPr>
              <a:spLocks/>
            </p:cNvSpPr>
            <p:nvPr/>
          </p:nvSpPr>
          <p:spPr bwMode="auto">
            <a:xfrm>
              <a:off x="3077603" y="4699571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05 h 43814"/>
                <a:gd name="T4" fmla="*/ 19570 w 39369"/>
                <a:gd name="T5" fmla="*/ 43599 h 43814"/>
                <a:gd name="T6" fmla="*/ 39204 w 39369"/>
                <a:gd name="T7" fmla="*/ 21805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204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4" name="object 134"/>
            <p:cNvSpPr>
              <a:spLocks/>
            </p:cNvSpPr>
            <p:nvPr/>
          </p:nvSpPr>
          <p:spPr bwMode="auto">
            <a:xfrm>
              <a:off x="3077606" y="4699585"/>
              <a:ext cx="39370" cy="43815"/>
            </a:xfrm>
            <a:custGeom>
              <a:avLst/>
              <a:gdLst>
                <a:gd name="T0" fmla="*/ 19563 w 39369"/>
                <a:gd name="T1" fmla="*/ 0 h 43814"/>
                <a:gd name="T2" fmla="*/ 39211 w 39369"/>
                <a:gd name="T3" fmla="*/ 21803 h 43814"/>
                <a:gd name="T4" fmla="*/ 19563 w 39369"/>
                <a:gd name="T5" fmla="*/ 43593 h 43814"/>
                <a:gd name="T6" fmla="*/ 0 w 39369"/>
                <a:gd name="T7" fmla="*/ 21803 h 43814"/>
                <a:gd name="T8" fmla="*/ 19563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63" y="0"/>
                  </a:moveTo>
                  <a:lnTo>
                    <a:pt x="39211" y="21803"/>
                  </a:lnTo>
                  <a:lnTo>
                    <a:pt x="19563" y="43593"/>
                  </a:lnTo>
                  <a:lnTo>
                    <a:pt x="0" y="21803"/>
                  </a:lnTo>
                  <a:lnTo>
                    <a:pt x="19563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5" name="object 135"/>
            <p:cNvSpPr>
              <a:spLocks/>
            </p:cNvSpPr>
            <p:nvPr/>
          </p:nvSpPr>
          <p:spPr bwMode="auto">
            <a:xfrm>
              <a:off x="2438603" y="4062450"/>
              <a:ext cx="59055" cy="65405"/>
            </a:xfrm>
            <a:custGeom>
              <a:avLst/>
              <a:gdLst>
                <a:gd name="T0" fmla="*/ 26289 w 59055"/>
                <a:gd name="T1" fmla="*/ 0 h 65404"/>
                <a:gd name="T2" fmla="*/ 16662 w 59055"/>
                <a:gd name="T3" fmla="*/ 2495 h 65404"/>
                <a:gd name="T4" fmla="*/ 8239 w 59055"/>
                <a:gd name="T5" fmla="*/ 9074 h 65404"/>
                <a:gd name="T6" fmla="*/ 2268 w 59055"/>
                <a:gd name="T7" fmla="*/ 18377 h 65404"/>
                <a:gd name="T8" fmla="*/ 0 w 59055"/>
                <a:gd name="T9" fmla="*/ 29044 h 65404"/>
                <a:gd name="T10" fmla="*/ 2268 w 59055"/>
                <a:gd name="T11" fmla="*/ 43928 h 65404"/>
                <a:gd name="T12" fmla="*/ 8239 w 59055"/>
                <a:gd name="T13" fmla="*/ 55400 h 65404"/>
                <a:gd name="T14" fmla="*/ 16662 w 59055"/>
                <a:gd name="T15" fmla="*/ 62781 h 65404"/>
                <a:gd name="T16" fmla="*/ 26289 w 59055"/>
                <a:gd name="T17" fmla="*/ 65392 h 65404"/>
                <a:gd name="T18" fmla="*/ 39681 w 59055"/>
                <a:gd name="T19" fmla="*/ 62781 h 65404"/>
                <a:gd name="T20" fmla="*/ 50003 w 59055"/>
                <a:gd name="T21" fmla="*/ 55400 h 65404"/>
                <a:gd name="T22" fmla="*/ 56642 w 59055"/>
                <a:gd name="T23" fmla="*/ 43928 h 65404"/>
                <a:gd name="T24" fmla="*/ 58991 w 59055"/>
                <a:gd name="T25" fmla="*/ 29044 h 65404"/>
                <a:gd name="T26" fmla="*/ 56642 w 59055"/>
                <a:gd name="T27" fmla="*/ 18377 h 65404"/>
                <a:gd name="T28" fmla="*/ 50003 w 59055"/>
                <a:gd name="T29" fmla="*/ 9074 h 65404"/>
                <a:gd name="T30" fmla="*/ 39681 w 59055"/>
                <a:gd name="T31" fmla="*/ 2495 h 65404"/>
                <a:gd name="T32" fmla="*/ 26289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89" y="0"/>
                  </a:moveTo>
                  <a:lnTo>
                    <a:pt x="16662" y="2495"/>
                  </a:lnTo>
                  <a:lnTo>
                    <a:pt x="8239" y="9074"/>
                  </a:lnTo>
                  <a:lnTo>
                    <a:pt x="2268" y="18377"/>
                  </a:lnTo>
                  <a:lnTo>
                    <a:pt x="0" y="29044"/>
                  </a:lnTo>
                  <a:lnTo>
                    <a:pt x="2268" y="43928"/>
                  </a:lnTo>
                  <a:lnTo>
                    <a:pt x="8239" y="55400"/>
                  </a:lnTo>
                  <a:lnTo>
                    <a:pt x="16662" y="62781"/>
                  </a:lnTo>
                  <a:lnTo>
                    <a:pt x="26289" y="65392"/>
                  </a:lnTo>
                  <a:lnTo>
                    <a:pt x="39681" y="62781"/>
                  </a:lnTo>
                  <a:lnTo>
                    <a:pt x="50003" y="55400"/>
                  </a:lnTo>
                  <a:lnTo>
                    <a:pt x="56642" y="43928"/>
                  </a:lnTo>
                  <a:lnTo>
                    <a:pt x="58991" y="29044"/>
                  </a:lnTo>
                  <a:lnTo>
                    <a:pt x="56642" y="18377"/>
                  </a:lnTo>
                  <a:lnTo>
                    <a:pt x="50003" y="9074"/>
                  </a:lnTo>
                  <a:lnTo>
                    <a:pt x="39681" y="2495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6" name="object 136"/>
            <p:cNvSpPr>
              <a:spLocks/>
            </p:cNvSpPr>
            <p:nvPr/>
          </p:nvSpPr>
          <p:spPr bwMode="auto">
            <a:xfrm>
              <a:off x="2438604" y="4062453"/>
              <a:ext cx="59055" cy="65405"/>
            </a:xfrm>
            <a:custGeom>
              <a:avLst/>
              <a:gdLst>
                <a:gd name="T0" fmla="*/ 0 w 59055"/>
                <a:gd name="T1" fmla="*/ 29049 h 65404"/>
                <a:gd name="T2" fmla="*/ 2268 w 59055"/>
                <a:gd name="T3" fmla="*/ 43938 h 65404"/>
                <a:gd name="T4" fmla="*/ 8240 w 59055"/>
                <a:gd name="T5" fmla="*/ 55409 h 65404"/>
                <a:gd name="T6" fmla="*/ 16664 w 59055"/>
                <a:gd name="T7" fmla="*/ 62788 h 65404"/>
                <a:gd name="T8" fmla="*/ 26289 w 59055"/>
                <a:gd name="T9" fmla="*/ 65397 h 65404"/>
                <a:gd name="T10" fmla="*/ 39682 w 59055"/>
                <a:gd name="T11" fmla="*/ 62788 h 65404"/>
                <a:gd name="T12" fmla="*/ 50003 w 59055"/>
                <a:gd name="T13" fmla="*/ 55409 h 65404"/>
                <a:gd name="T14" fmla="*/ 56642 w 59055"/>
                <a:gd name="T15" fmla="*/ 43938 h 65404"/>
                <a:gd name="T16" fmla="*/ 58991 w 59055"/>
                <a:gd name="T17" fmla="*/ 29049 h 65404"/>
                <a:gd name="T18" fmla="*/ 56642 w 59055"/>
                <a:gd name="T19" fmla="*/ 18385 h 65404"/>
                <a:gd name="T20" fmla="*/ 50003 w 59055"/>
                <a:gd name="T21" fmla="*/ 9080 h 65404"/>
                <a:gd name="T22" fmla="*/ 39682 w 59055"/>
                <a:gd name="T23" fmla="*/ 2497 h 65404"/>
                <a:gd name="T24" fmla="*/ 26289 w 59055"/>
                <a:gd name="T25" fmla="*/ 0 h 65404"/>
                <a:gd name="T26" fmla="*/ 16664 w 59055"/>
                <a:gd name="T27" fmla="*/ 2497 h 65404"/>
                <a:gd name="T28" fmla="*/ 8240 w 59055"/>
                <a:gd name="T29" fmla="*/ 9080 h 65404"/>
                <a:gd name="T30" fmla="*/ 2268 w 59055"/>
                <a:gd name="T31" fmla="*/ 18385 h 65404"/>
                <a:gd name="T32" fmla="*/ 0 w 59055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49"/>
                  </a:moveTo>
                  <a:lnTo>
                    <a:pt x="2268" y="43938"/>
                  </a:lnTo>
                  <a:lnTo>
                    <a:pt x="8240" y="55409"/>
                  </a:lnTo>
                  <a:lnTo>
                    <a:pt x="16664" y="62788"/>
                  </a:lnTo>
                  <a:lnTo>
                    <a:pt x="26289" y="65397"/>
                  </a:lnTo>
                  <a:lnTo>
                    <a:pt x="39682" y="62788"/>
                  </a:lnTo>
                  <a:lnTo>
                    <a:pt x="50003" y="55409"/>
                  </a:lnTo>
                  <a:lnTo>
                    <a:pt x="56642" y="43938"/>
                  </a:lnTo>
                  <a:lnTo>
                    <a:pt x="58991" y="29049"/>
                  </a:lnTo>
                  <a:lnTo>
                    <a:pt x="56642" y="18385"/>
                  </a:lnTo>
                  <a:lnTo>
                    <a:pt x="50003" y="9080"/>
                  </a:lnTo>
                  <a:lnTo>
                    <a:pt x="39682" y="2497"/>
                  </a:lnTo>
                  <a:lnTo>
                    <a:pt x="26289" y="0"/>
                  </a:lnTo>
                  <a:lnTo>
                    <a:pt x="16664" y="2497"/>
                  </a:lnTo>
                  <a:lnTo>
                    <a:pt x="8240" y="9080"/>
                  </a:lnTo>
                  <a:lnTo>
                    <a:pt x="2268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7" name="object 137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8" name="object 138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9" name="object 139"/>
            <p:cNvSpPr>
              <a:spLocks/>
            </p:cNvSpPr>
            <p:nvPr/>
          </p:nvSpPr>
          <p:spPr bwMode="auto">
            <a:xfrm>
              <a:off x="3834308" y="4215295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495 h 66039"/>
                <a:gd name="T4" fmla="*/ 8178 w 59689"/>
                <a:gd name="T5" fmla="*/ 9074 h 66039"/>
                <a:gd name="T6" fmla="*/ 2247 w 59689"/>
                <a:gd name="T7" fmla="*/ 18377 h 66039"/>
                <a:gd name="T8" fmla="*/ 0 w 59689"/>
                <a:gd name="T9" fmla="*/ 29044 h 66039"/>
                <a:gd name="T10" fmla="*/ 2247 w 59689"/>
                <a:gd name="T11" fmla="*/ 44024 h 66039"/>
                <a:gd name="T12" fmla="*/ 8178 w 59689"/>
                <a:gd name="T13" fmla="*/ 55545 h 66039"/>
                <a:gd name="T14" fmla="*/ 16577 w 59689"/>
                <a:gd name="T15" fmla="*/ 62943 h 66039"/>
                <a:gd name="T16" fmla="*/ 26225 w 59689"/>
                <a:gd name="T17" fmla="*/ 65557 h 66039"/>
                <a:gd name="T18" fmla="*/ 39706 w 59689"/>
                <a:gd name="T19" fmla="*/ 62943 h 66039"/>
                <a:gd name="T20" fmla="*/ 50072 w 59689"/>
                <a:gd name="T21" fmla="*/ 55545 h 66039"/>
                <a:gd name="T22" fmla="*/ 56729 w 59689"/>
                <a:gd name="T23" fmla="*/ 44024 h 66039"/>
                <a:gd name="T24" fmla="*/ 59080 w 59689"/>
                <a:gd name="T25" fmla="*/ 29044 h 66039"/>
                <a:gd name="T26" fmla="*/ 56729 w 59689"/>
                <a:gd name="T27" fmla="*/ 18377 h 66039"/>
                <a:gd name="T28" fmla="*/ 50072 w 59689"/>
                <a:gd name="T29" fmla="*/ 9074 h 66039"/>
                <a:gd name="T30" fmla="*/ 39706 w 59689"/>
                <a:gd name="T31" fmla="*/ 2495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495"/>
                  </a:lnTo>
                  <a:lnTo>
                    <a:pt x="8178" y="9074"/>
                  </a:lnTo>
                  <a:lnTo>
                    <a:pt x="2247" y="18377"/>
                  </a:lnTo>
                  <a:lnTo>
                    <a:pt x="0" y="29044"/>
                  </a:lnTo>
                  <a:lnTo>
                    <a:pt x="2247" y="44024"/>
                  </a:lnTo>
                  <a:lnTo>
                    <a:pt x="8178" y="55545"/>
                  </a:lnTo>
                  <a:lnTo>
                    <a:pt x="16577" y="62943"/>
                  </a:lnTo>
                  <a:lnTo>
                    <a:pt x="26225" y="65557"/>
                  </a:lnTo>
                  <a:lnTo>
                    <a:pt x="39706" y="62943"/>
                  </a:lnTo>
                  <a:lnTo>
                    <a:pt x="50072" y="55545"/>
                  </a:lnTo>
                  <a:lnTo>
                    <a:pt x="56729" y="44024"/>
                  </a:lnTo>
                  <a:lnTo>
                    <a:pt x="59080" y="29044"/>
                  </a:lnTo>
                  <a:lnTo>
                    <a:pt x="56729" y="18377"/>
                  </a:lnTo>
                  <a:lnTo>
                    <a:pt x="50072" y="9074"/>
                  </a:lnTo>
                  <a:lnTo>
                    <a:pt x="39706" y="2495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0" name="object 140"/>
            <p:cNvSpPr>
              <a:spLocks/>
            </p:cNvSpPr>
            <p:nvPr/>
          </p:nvSpPr>
          <p:spPr bwMode="auto">
            <a:xfrm>
              <a:off x="3834314" y="4215306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7 w 59689"/>
                <a:gd name="T3" fmla="*/ 44025 h 66039"/>
                <a:gd name="T4" fmla="*/ 8177 w 59689"/>
                <a:gd name="T5" fmla="*/ 55545 h 66039"/>
                <a:gd name="T6" fmla="*/ 16572 w 59689"/>
                <a:gd name="T7" fmla="*/ 62944 h 66039"/>
                <a:gd name="T8" fmla="*/ 26217 w 59689"/>
                <a:gd name="T9" fmla="*/ 65558 h 66039"/>
                <a:gd name="T10" fmla="*/ 39695 w 59689"/>
                <a:gd name="T11" fmla="*/ 62944 h 66039"/>
                <a:gd name="T12" fmla="*/ 50063 w 59689"/>
                <a:gd name="T13" fmla="*/ 55545 h 66039"/>
                <a:gd name="T14" fmla="*/ 56722 w 59689"/>
                <a:gd name="T15" fmla="*/ 44025 h 66039"/>
                <a:gd name="T16" fmla="*/ 59075 w 59689"/>
                <a:gd name="T17" fmla="*/ 29049 h 66039"/>
                <a:gd name="T18" fmla="*/ 56722 w 59689"/>
                <a:gd name="T19" fmla="*/ 18379 h 66039"/>
                <a:gd name="T20" fmla="*/ 50063 w 59689"/>
                <a:gd name="T21" fmla="*/ 9075 h 66039"/>
                <a:gd name="T22" fmla="*/ 39695 w 59689"/>
                <a:gd name="T23" fmla="*/ 2495 h 66039"/>
                <a:gd name="T24" fmla="*/ 26217 w 59689"/>
                <a:gd name="T25" fmla="*/ 0 h 66039"/>
                <a:gd name="T26" fmla="*/ 16572 w 59689"/>
                <a:gd name="T27" fmla="*/ 2495 h 66039"/>
                <a:gd name="T28" fmla="*/ 8177 w 59689"/>
                <a:gd name="T29" fmla="*/ 9075 h 66039"/>
                <a:gd name="T30" fmla="*/ 2247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7" y="44025"/>
                  </a:lnTo>
                  <a:lnTo>
                    <a:pt x="8177" y="55545"/>
                  </a:lnTo>
                  <a:lnTo>
                    <a:pt x="16572" y="62944"/>
                  </a:lnTo>
                  <a:lnTo>
                    <a:pt x="26217" y="65558"/>
                  </a:lnTo>
                  <a:lnTo>
                    <a:pt x="39695" y="62944"/>
                  </a:lnTo>
                  <a:lnTo>
                    <a:pt x="50063" y="55545"/>
                  </a:lnTo>
                  <a:lnTo>
                    <a:pt x="56722" y="44025"/>
                  </a:lnTo>
                  <a:lnTo>
                    <a:pt x="59075" y="29049"/>
                  </a:lnTo>
                  <a:lnTo>
                    <a:pt x="56722" y="18379"/>
                  </a:lnTo>
                  <a:lnTo>
                    <a:pt x="50063" y="9075"/>
                  </a:lnTo>
                  <a:lnTo>
                    <a:pt x="39695" y="2495"/>
                  </a:lnTo>
                  <a:lnTo>
                    <a:pt x="26217" y="0"/>
                  </a:lnTo>
                  <a:lnTo>
                    <a:pt x="16572" y="2495"/>
                  </a:lnTo>
                  <a:lnTo>
                    <a:pt x="8177" y="9075"/>
                  </a:lnTo>
                  <a:lnTo>
                    <a:pt x="2247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1" name="object 141"/>
            <p:cNvSpPr>
              <a:spLocks/>
            </p:cNvSpPr>
            <p:nvPr/>
          </p:nvSpPr>
          <p:spPr bwMode="auto">
            <a:xfrm>
              <a:off x="3834308" y="4375518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09 h 66039"/>
                <a:gd name="T4" fmla="*/ 8178 w 59689"/>
                <a:gd name="T5" fmla="*/ 9118 h 66039"/>
                <a:gd name="T6" fmla="*/ 2247 w 59689"/>
                <a:gd name="T7" fmla="*/ 18452 h 66039"/>
                <a:gd name="T8" fmla="*/ 0 w 59689"/>
                <a:gd name="T9" fmla="*/ 29133 h 66039"/>
                <a:gd name="T10" fmla="*/ 2247 w 59689"/>
                <a:gd name="T11" fmla="*/ 44015 h 66039"/>
                <a:gd name="T12" fmla="*/ 8178 w 59689"/>
                <a:gd name="T13" fmla="*/ 55483 h 66039"/>
                <a:gd name="T14" fmla="*/ 16577 w 59689"/>
                <a:gd name="T15" fmla="*/ 62859 h 66039"/>
                <a:gd name="T16" fmla="*/ 26225 w 59689"/>
                <a:gd name="T17" fmla="*/ 65468 h 66039"/>
                <a:gd name="T18" fmla="*/ 39706 w 59689"/>
                <a:gd name="T19" fmla="*/ 62859 h 66039"/>
                <a:gd name="T20" fmla="*/ 50072 w 59689"/>
                <a:gd name="T21" fmla="*/ 55483 h 66039"/>
                <a:gd name="T22" fmla="*/ 56729 w 59689"/>
                <a:gd name="T23" fmla="*/ 44015 h 66039"/>
                <a:gd name="T24" fmla="*/ 59080 w 59689"/>
                <a:gd name="T25" fmla="*/ 29133 h 66039"/>
                <a:gd name="T26" fmla="*/ 56729 w 59689"/>
                <a:gd name="T27" fmla="*/ 18452 h 66039"/>
                <a:gd name="T28" fmla="*/ 50072 w 59689"/>
                <a:gd name="T29" fmla="*/ 9118 h 66039"/>
                <a:gd name="T30" fmla="*/ 39706 w 59689"/>
                <a:gd name="T31" fmla="*/ 2509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09"/>
                  </a:lnTo>
                  <a:lnTo>
                    <a:pt x="8178" y="9118"/>
                  </a:lnTo>
                  <a:lnTo>
                    <a:pt x="2247" y="18452"/>
                  </a:lnTo>
                  <a:lnTo>
                    <a:pt x="0" y="29133"/>
                  </a:lnTo>
                  <a:lnTo>
                    <a:pt x="2247" y="44015"/>
                  </a:lnTo>
                  <a:lnTo>
                    <a:pt x="8178" y="55483"/>
                  </a:lnTo>
                  <a:lnTo>
                    <a:pt x="16577" y="62859"/>
                  </a:lnTo>
                  <a:lnTo>
                    <a:pt x="26225" y="65468"/>
                  </a:lnTo>
                  <a:lnTo>
                    <a:pt x="39706" y="62859"/>
                  </a:lnTo>
                  <a:lnTo>
                    <a:pt x="50072" y="55483"/>
                  </a:lnTo>
                  <a:lnTo>
                    <a:pt x="56729" y="44015"/>
                  </a:lnTo>
                  <a:lnTo>
                    <a:pt x="59080" y="29133"/>
                  </a:lnTo>
                  <a:lnTo>
                    <a:pt x="56729" y="18452"/>
                  </a:lnTo>
                  <a:lnTo>
                    <a:pt x="50072" y="9118"/>
                  </a:lnTo>
                  <a:lnTo>
                    <a:pt x="39706" y="250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2" name="object 142"/>
            <p:cNvSpPr>
              <a:spLocks/>
            </p:cNvSpPr>
            <p:nvPr/>
          </p:nvSpPr>
          <p:spPr bwMode="auto">
            <a:xfrm>
              <a:off x="3834314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7 w 59689"/>
                <a:gd name="T5" fmla="*/ 55476 h 66039"/>
                <a:gd name="T6" fmla="*/ 16572 w 59689"/>
                <a:gd name="T7" fmla="*/ 62854 h 66039"/>
                <a:gd name="T8" fmla="*/ 26217 w 59689"/>
                <a:gd name="T9" fmla="*/ 65464 h 66039"/>
                <a:gd name="T10" fmla="*/ 39695 w 59689"/>
                <a:gd name="T11" fmla="*/ 62854 h 66039"/>
                <a:gd name="T12" fmla="*/ 50063 w 59689"/>
                <a:gd name="T13" fmla="*/ 55476 h 66039"/>
                <a:gd name="T14" fmla="*/ 56722 w 59689"/>
                <a:gd name="T15" fmla="*/ 44005 h 66039"/>
                <a:gd name="T16" fmla="*/ 59075 w 59689"/>
                <a:gd name="T17" fmla="*/ 29116 h 66039"/>
                <a:gd name="T18" fmla="*/ 56722 w 59689"/>
                <a:gd name="T19" fmla="*/ 18441 h 66039"/>
                <a:gd name="T20" fmla="*/ 50063 w 59689"/>
                <a:gd name="T21" fmla="*/ 9113 h 66039"/>
                <a:gd name="T22" fmla="*/ 39695 w 59689"/>
                <a:gd name="T23" fmla="*/ 2507 h 66039"/>
                <a:gd name="T24" fmla="*/ 26217 w 59689"/>
                <a:gd name="T25" fmla="*/ 0 h 66039"/>
                <a:gd name="T26" fmla="*/ 16572 w 59689"/>
                <a:gd name="T27" fmla="*/ 2507 h 66039"/>
                <a:gd name="T28" fmla="*/ 8177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7" y="55476"/>
                  </a:lnTo>
                  <a:lnTo>
                    <a:pt x="16572" y="62854"/>
                  </a:lnTo>
                  <a:lnTo>
                    <a:pt x="26217" y="65464"/>
                  </a:lnTo>
                  <a:lnTo>
                    <a:pt x="39695" y="62854"/>
                  </a:lnTo>
                  <a:lnTo>
                    <a:pt x="50063" y="55476"/>
                  </a:lnTo>
                  <a:lnTo>
                    <a:pt x="56722" y="44005"/>
                  </a:lnTo>
                  <a:lnTo>
                    <a:pt x="59075" y="29116"/>
                  </a:lnTo>
                  <a:lnTo>
                    <a:pt x="56722" y="18441"/>
                  </a:lnTo>
                  <a:lnTo>
                    <a:pt x="50063" y="9113"/>
                  </a:lnTo>
                  <a:lnTo>
                    <a:pt x="39695" y="2507"/>
                  </a:lnTo>
                  <a:lnTo>
                    <a:pt x="26217" y="0"/>
                  </a:lnTo>
                  <a:lnTo>
                    <a:pt x="16572" y="2507"/>
                  </a:lnTo>
                  <a:lnTo>
                    <a:pt x="8177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3" name="object 143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4" name="object 144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5" name="object 145"/>
            <p:cNvSpPr>
              <a:spLocks/>
            </p:cNvSpPr>
            <p:nvPr/>
          </p:nvSpPr>
          <p:spPr bwMode="auto">
            <a:xfrm>
              <a:off x="3211842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572 w 59689"/>
                <a:gd name="T19" fmla="*/ 62783 h 65404"/>
                <a:gd name="T20" fmla="*/ 49976 w 59689"/>
                <a:gd name="T21" fmla="*/ 55405 h 65404"/>
                <a:gd name="T22" fmla="*/ 56695 w 59689"/>
                <a:gd name="T23" fmla="*/ 43934 h 65404"/>
                <a:gd name="T24" fmla="*/ 59080 w 59689"/>
                <a:gd name="T25" fmla="*/ 29044 h 65404"/>
                <a:gd name="T26" fmla="*/ 56695 w 59689"/>
                <a:gd name="T27" fmla="*/ 18382 h 65404"/>
                <a:gd name="T28" fmla="*/ 49976 w 59689"/>
                <a:gd name="T29" fmla="*/ 9078 h 65404"/>
                <a:gd name="T30" fmla="*/ 39572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572" y="62783"/>
                  </a:lnTo>
                  <a:lnTo>
                    <a:pt x="49976" y="55405"/>
                  </a:lnTo>
                  <a:lnTo>
                    <a:pt x="56695" y="43934"/>
                  </a:lnTo>
                  <a:lnTo>
                    <a:pt x="59080" y="29044"/>
                  </a:lnTo>
                  <a:lnTo>
                    <a:pt x="56695" y="18382"/>
                  </a:lnTo>
                  <a:lnTo>
                    <a:pt x="49976" y="9078"/>
                  </a:lnTo>
                  <a:lnTo>
                    <a:pt x="39572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6" name="object 146"/>
            <p:cNvSpPr>
              <a:spLocks/>
            </p:cNvSpPr>
            <p:nvPr/>
          </p:nvSpPr>
          <p:spPr bwMode="auto">
            <a:xfrm>
              <a:off x="3211843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2 h 65404"/>
                <a:gd name="T4" fmla="*/ 8172 w 59689"/>
                <a:gd name="T5" fmla="*/ 55404 h 65404"/>
                <a:gd name="T6" fmla="*/ 16547 w 59689"/>
                <a:gd name="T7" fmla="*/ 62786 h 65404"/>
                <a:gd name="T8" fmla="*/ 26144 w 59689"/>
                <a:gd name="T9" fmla="*/ 65397 h 65404"/>
                <a:gd name="T10" fmla="*/ 39574 w 59689"/>
                <a:gd name="T11" fmla="*/ 62786 h 65404"/>
                <a:gd name="T12" fmla="*/ 49973 w 59689"/>
                <a:gd name="T13" fmla="*/ 55404 h 65404"/>
                <a:gd name="T14" fmla="*/ 56691 w 59689"/>
                <a:gd name="T15" fmla="*/ 43932 h 65404"/>
                <a:gd name="T16" fmla="*/ 59075 w 59689"/>
                <a:gd name="T17" fmla="*/ 29049 h 65404"/>
                <a:gd name="T18" fmla="*/ 56691 w 59689"/>
                <a:gd name="T19" fmla="*/ 18385 h 65404"/>
                <a:gd name="T20" fmla="*/ 49973 w 59689"/>
                <a:gd name="T21" fmla="*/ 9080 h 65404"/>
                <a:gd name="T22" fmla="*/ 3957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2"/>
                  </a:lnTo>
                  <a:lnTo>
                    <a:pt x="8172" y="55404"/>
                  </a:lnTo>
                  <a:lnTo>
                    <a:pt x="16547" y="62786"/>
                  </a:lnTo>
                  <a:lnTo>
                    <a:pt x="26144" y="65397"/>
                  </a:lnTo>
                  <a:lnTo>
                    <a:pt x="39574" y="62786"/>
                  </a:lnTo>
                  <a:lnTo>
                    <a:pt x="49973" y="55404"/>
                  </a:lnTo>
                  <a:lnTo>
                    <a:pt x="56691" y="43932"/>
                  </a:lnTo>
                  <a:lnTo>
                    <a:pt x="59075" y="29049"/>
                  </a:lnTo>
                  <a:lnTo>
                    <a:pt x="56691" y="18385"/>
                  </a:lnTo>
                  <a:lnTo>
                    <a:pt x="49973" y="9080"/>
                  </a:lnTo>
                  <a:lnTo>
                    <a:pt x="3957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7" name="object 14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8" name="object 14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9" name="object 149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0" name="object 150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1" name="object 151"/>
            <p:cNvSpPr>
              <a:spLocks/>
            </p:cNvSpPr>
            <p:nvPr/>
          </p:nvSpPr>
          <p:spPr bwMode="auto">
            <a:xfrm>
              <a:off x="3677183" y="452837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9 h 66039"/>
                <a:gd name="T4" fmla="*/ 8167 w 59054"/>
                <a:gd name="T5" fmla="*/ 9088 h 66039"/>
                <a:gd name="T6" fmla="*/ 2246 w 59054"/>
                <a:gd name="T7" fmla="*/ 18404 h 66039"/>
                <a:gd name="T8" fmla="*/ 0 w 59054"/>
                <a:gd name="T9" fmla="*/ 29083 h 66039"/>
                <a:gd name="T10" fmla="*/ 2246 w 59054"/>
                <a:gd name="T11" fmla="*/ 44069 h 66039"/>
                <a:gd name="T12" fmla="*/ 8167 w 59054"/>
                <a:gd name="T13" fmla="*/ 55594 h 66039"/>
                <a:gd name="T14" fmla="*/ 16539 w 59054"/>
                <a:gd name="T15" fmla="*/ 62994 h 66039"/>
                <a:gd name="T16" fmla="*/ 26136 w 59054"/>
                <a:gd name="T17" fmla="*/ 65608 h 66039"/>
                <a:gd name="T18" fmla="*/ 39531 w 59054"/>
                <a:gd name="T19" fmla="*/ 62994 h 66039"/>
                <a:gd name="T20" fmla="*/ 49857 w 59054"/>
                <a:gd name="T21" fmla="*/ 55594 h 66039"/>
                <a:gd name="T22" fmla="*/ 56501 w 59054"/>
                <a:gd name="T23" fmla="*/ 44069 h 66039"/>
                <a:gd name="T24" fmla="*/ 58851 w 59054"/>
                <a:gd name="T25" fmla="*/ 29083 h 66039"/>
                <a:gd name="T26" fmla="*/ 56501 w 59054"/>
                <a:gd name="T27" fmla="*/ 18404 h 66039"/>
                <a:gd name="T28" fmla="*/ 49857 w 59054"/>
                <a:gd name="T29" fmla="*/ 9088 h 66039"/>
                <a:gd name="T30" fmla="*/ 39531 w 59054"/>
                <a:gd name="T31" fmla="*/ 2499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9"/>
                  </a:lnTo>
                  <a:lnTo>
                    <a:pt x="8167" y="9088"/>
                  </a:lnTo>
                  <a:lnTo>
                    <a:pt x="2246" y="18404"/>
                  </a:lnTo>
                  <a:lnTo>
                    <a:pt x="0" y="29083"/>
                  </a:lnTo>
                  <a:lnTo>
                    <a:pt x="2246" y="44069"/>
                  </a:lnTo>
                  <a:lnTo>
                    <a:pt x="8167" y="55594"/>
                  </a:lnTo>
                  <a:lnTo>
                    <a:pt x="16539" y="62994"/>
                  </a:lnTo>
                  <a:lnTo>
                    <a:pt x="26136" y="65608"/>
                  </a:lnTo>
                  <a:lnTo>
                    <a:pt x="39531" y="62994"/>
                  </a:lnTo>
                  <a:lnTo>
                    <a:pt x="49857" y="55594"/>
                  </a:lnTo>
                  <a:lnTo>
                    <a:pt x="56501" y="44069"/>
                  </a:lnTo>
                  <a:lnTo>
                    <a:pt x="58851" y="29083"/>
                  </a:lnTo>
                  <a:lnTo>
                    <a:pt x="56501" y="18404"/>
                  </a:lnTo>
                  <a:lnTo>
                    <a:pt x="49857" y="9088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2" name="object 152"/>
            <p:cNvSpPr>
              <a:spLocks/>
            </p:cNvSpPr>
            <p:nvPr/>
          </p:nvSpPr>
          <p:spPr bwMode="auto">
            <a:xfrm>
              <a:off x="3677180" y="4528391"/>
              <a:ext cx="59055" cy="66040"/>
            </a:xfrm>
            <a:custGeom>
              <a:avLst/>
              <a:gdLst>
                <a:gd name="T0" fmla="*/ 0 w 59054"/>
                <a:gd name="T1" fmla="*/ 29075 h 66039"/>
                <a:gd name="T2" fmla="*/ 2247 w 59054"/>
                <a:gd name="T3" fmla="*/ 44067 h 66039"/>
                <a:gd name="T4" fmla="*/ 8172 w 59054"/>
                <a:gd name="T5" fmla="*/ 55595 h 66039"/>
                <a:gd name="T6" fmla="*/ 16547 w 59054"/>
                <a:gd name="T7" fmla="*/ 62997 h 66039"/>
                <a:gd name="T8" fmla="*/ 26144 w 59054"/>
                <a:gd name="T9" fmla="*/ 65611 h 66039"/>
                <a:gd name="T10" fmla="*/ 39538 w 59054"/>
                <a:gd name="T11" fmla="*/ 62997 h 66039"/>
                <a:gd name="T12" fmla="*/ 49859 w 59054"/>
                <a:gd name="T13" fmla="*/ 55595 h 66039"/>
                <a:gd name="T14" fmla="*/ 56498 w 59054"/>
                <a:gd name="T15" fmla="*/ 44067 h 66039"/>
                <a:gd name="T16" fmla="*/ 58846 w 59054"/>
                <a:gd name="T17" fmla="*/ 29075 h 66039"/>
                <a:gd name="T18" fmla="*/ 56498 w 59054"/>
                <a:gd name="T19" fmla="*/ 18396 h 66039"/>
                <a:gd name="T20" fmla="*/ 49859 w 59054"/>
                <a:gd name="T21" fmla="*/ 9083 h 66039"/>
                <a:gd name="T22" fmla="*/ 39538 w 59054"/>
                <a:gd name="T23" fmla="*/ 2497 h 66039"/>
                <a:gd name="T24" fmla="*/ 26144 w 59054"/>
                <a:gd name="T25" fmla="*/ 0 h 66039"/>
                <a:gd name="T26" fmla="*/ 16547 w 59054"/>
                <a:gd name="T27" fmla="*/ 2497 h 66039"/>
                <a:gd name="T28" fmla="*/ 8172 w 59054"/>
                <a:gd name="T29" fmla="*/ 9083 h 66039"/>
                <a:gd name="T30" fmla="*/ 2247 w 59054"/>
                <a:gd name="T31" fmla="*/ 18396 h 66039"/>
                <a:gd name="T32" fmla="*/ 0 w 59054"/>
                <a:gd name="T33" fmla="*/ 29075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075"/>
                  </a:moveTo>
                  <a:lnTo>
                    <a:pt x="2247" y="44067"/>
                  </a:lnTo>
                  <a:lnTo>
                    <a:pt x="8172" y="55595"/>
                  </a:lnTo>
                  <a:lnTo>
                    <a:pt x="16547" y="62997"/>
                  </a:lnTo>
                  <a:lnTo>
                    <a:pt x="26144" y="65611"/>
                  </a:lnTo>
                  <a:lnTo>
                    <a:pt x="39538" y="62997"/>
                  </a:lnTo>
                  <a:lnTo>
                    <a:pt x="49859" y="55595"/>
                  </a:lnTo>
                  <a:lnTo>
                    <a:pt x="56498" y="44067"/>
                  </a:lnTo>
                  <a:lnTo>
                    <a:pt x="58846" y="29075"/>
                  </a:lnTo>
                  <a:lnTo>
                    <a:pt x="56498" y="18396"/>
                  </a:lnTo>
                  <a:lnTo>
                    <a:pt x="49859" y="9083"/>
                  </a:lnTo>
                  <a:lnTo>
                    <a:pt x="39538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3"/>
                  </a:lnTo>
                  <a:lnTo>
                    <a:pt x="2247" y="18396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3" name="object 153"/>
            <p:cNvSpPr>
              <a:spLocks/>
            </p:cNvSpPr>
            <p:nvPr/>
          </p:nvSpPr>
          <p:spPr bwMode="auto">
            <a:xfrm>
              <a:off x="3985171" y="4681397"/>
              <a:ext cx="59055" cy="65405"/>
            </a:xfrm>
            <a:custGeom>
              <a:avLst/>
              <a:gdLst>
                <a:gd name="T0" fmla="*/ 26136 w 59054"/>
                <a:gd name="T1" fmla="*/ 0 h 65404"/>
                <a:gd name="T2" fmla="*/ 16539 w 59054"/>
                <a:gd name="T3" fmla="*/ 2499 h 65404"/>
                <a:gd name="T4" fmla="*/ 8167 w 59054"/>
                <a:gd name="T5" fmla="*/ 9086 h 65404"/>
                <a:gd name="T6" fmla="*/ 2246 w 59054"/>
                <a:gd name="T7" fmla="*/ 18398 h 65404"/>
                <a:gd name="T8" fmla="*/ 0 w 59054"/>
                <a:gd name="T9" fmla="*/ 29070 h 65404"/>
                <a:gd name="T10" fmla="*/ 2246 w 59054"/>
                <a:gd name="T11" fmla="*/ 43946 h 65404"/>
                <a:gd name="T12" fmla="*/ 8167 w 59054"/>
                <a:gd name="T13" fmla="*/ 55414 h 65404"/>
                <a:gd name="T14" fmla="*/ 16539 w 59054"/>
                <a:gd name="T15" fmla="*/ 62794 h 65404"/>
                <a:gd name="T16" fmla="*/ 26136 w 59054"/>
                <a:gd name="T17" fmla="*/ 65405 h 65404"/>
                <a:gd name="T18" fmla="*/ 39531 w 59054"/>
                <a:gd name="T19" fmla="*/ 62794 h 65404"/>
                <a:gd name="T20" fmla="*/ 49857 w 59054"/>
                <a:gd name="T21" fmla="*/ 55414 h 65404"/>
                <a:gd name="T22" fmla="*/ 56501 w 59054"/>
                <a:gd name="T23" fmla="*/ 43946 h 65404"/>
                <a:gd name="T24" fmla="*/ 58851 w 59054"/>
                <a:gd name="T25" fmla="*/ 29070 h 65404"/>
                <a:gd name="T26" fmla="*/ 56501 w 59054"/>
                <a:gd name="T27" fmla="*/ 18398 h 65404"/>
                <a:gd name="T28" fmla="*/ 49857 w 59054"/>
                <a:gd name="T29" fmla="*/ 9086 h 65404"/>
                <a:gd name="T30" fmla="*/ 39531 w 59054"/>
                <a:gd name="T31" fmla="*/ 2499 h 65404"/>
                <a:gd name="T32" fmla="*/ 26136 w 59054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26136" y="0"/>
                  </a:moveTo>
                  <a:lnTo>
                    <a:pt x="16539" y="2499"/>
                  </a:lnTo>
                  <a:lnTo>
                    <a:pt x="8167" y="9086"/>
                  </a:lnTo>
                  <a:lnTo>
                    <a:pt x="2246" y="18398"/>
                  </a:lnTo>
                  <a:lnTo>
                    <a:pt x="0" y="29070"/>
                  </a:lnTo>
                  <a:lnTo>
                    <a:pt x="2246" y="43946"/>
                  </a:lnTo>
                  <a:lnTo>
                    <a:pt x="8167" y="55414"/>
                  </a:lnTo>
                  <a:lnTo>
                    <a:pt x="16539" y="62794"/>
                  </a:lnTo>
                  <a:lnTo>
                    <a:pt x="26136" y="65405"/>
                  </a:lnTo>
                  <a:lnTo>
                    <a:pt x="39531" y="62794"/>
                  </a:lnTo>
                  <a:lnTo>
                    <a:pt x="49857" y="55414"/>
                  </a:lnTo>
                  <a:lnTo>
                    <a:pt x="56501" y="43946"/>
                  </a:lnTo>
                  <a:lnTo>
                    <a:pt x="58851" y="29070"/>
                  </a:lnTo>
                  <a:lnTo>
                    <a:pt x="56501" y="18398"/>
                  </a:lnTo>
                  <a:lnTo>
                    <a:pt x="49857" y="9086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4" name="object 154"/>
            <p:cNvSpPr>
              <a:spLocks/>
            </p:cNvSpPr>
            <p:nvPr/>
          </p:nvSpPr>
          <p:spPr bwMode="auto">
            <a:xfrm>
              <a:off x="3985167" y="4681417"/>
              <a:ext cx="59055" cy="65405"/>
            </a:xfrm>
            <a:custGeom>
              <a:avLst/>
              <a:gdLst>
                <a:gd name="T0" fmla="*/ 0 w 59054"/>
                <a:gd name="T1" fmla="*/ 29062 h 65404"/>
                <a:gd name="T2" fmla="*/ 2245 w 59054"/>
                <a:gd name="T3" fmla="*/ 43938 h 65404"/>
                <a:gd name="T4" fmla="*/ 8166 w 59054"/>
                <a:gd name="T5" fmla="*/ 55406 h 65404"/>
                <a:gd name="T6" fmla="*/ 16537 w 59054"/>
                <a:gd name="T7" fmla="*/ 62786 h 65404"/>
                <a:gd name="T8" fmla="*/ 26132 w 59054"/>
                <a:gd name="T9" fmla="*/ 65397 h 65404"/>
                <a:gd name="T10" fmla="*/ 39533 w 59054"/>
                <a:gd name="T11" fmla="*/ 62786 h 65404"/>
                <a:gd name="T12" fmla="*/ 49857 w 59054"/>
                <a:gd name="T13" fmla="*/ 55406 h 65404"/>
                <a:gd name="T14" fmla="*/ 56498 w 59054"/>
                <a:gd name="T15" fmla="*/ 43938 h 65404"/>
                <a:gd name="T16" fmla="*/ 58846 w 59054"/>
                <a:gd name="T17" fmla="*/ 29062 h 65404"/>
                <a:gd name="T18" fmla="*/ 56498 w 59054"/>
                <a:gd name="T19" fmla="*/ 18391 h 65404"/>
                <a:gd name="T20" fmla="*/ 49857 w 59054"/>
                <a:gd name="T21" fmla="*/ 9082 h 65404"/>
                <a:gd name="T22" fmla="*/ 39533 w 59054"/>
                <a:gd name="T23" fmla="*/ 2497 h 65404"/>
                <a:gd name="T24" fmla="*/ 26132 w 59054"/>
                <a:gd name="T25" fmla="*/ 0 h 65404"/>
                <a:gd name="T26" fmla="*/ 16537 w 59054"/>
                <a:gd name="T27" fmla="*/ 2497 h 65404"/>
                <a:gd name="T28" fmla="*/ 8166 w 59054"/>
                <a:gd name="T29" fmla="*/ 9082 h 65404"/>
                <a:gd name="T30" fmla="*/ 2245 w 59054"/>
                <a:gd name="T31" fmla="*/ 18391 h 65404"/>
                <a:gd name="T32" fmla="*/ 0 w 59054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0" y="29062"/>
                  </a:moveTo>
                  <a:lnTo>
                    <a:pt x="2245" y="43938"/>
                  </a:lnTo>
                  <a:lnTo>
                    <a:pt x="8166" y="55406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533" y="62786"/>
                  </a:lnTo>
                  <a:lnTo>
                    <a:pt x="49857" y="55406"/>
                  </a:lnTo>
                  <a:lnTo>
                    <a:pt x="56498" y="43938"/>
                  </a:lnTo>
                  <a:lnTo>
                    <a:pt x="58846" y="29062"/>
                  </a:lnTo>
                  <a:lnTo>
                    <a:pt x="56498" y="18391"/>
                  </a:lnTo>
                  <a:lnTo>
                    <a:pt x="49857" y="9082"/>
                  </a:lnTo>
                  <a:lnTo>
                    <a:pt x="39533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2"/>
                  </a:lnTo>
                  <a:lnTo>
                    <a:pt x="2245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5" name="object 155"/>
            <p:cNvSpPr>
              <a:spLocks/>
            </p:cNvSpPr>
            <p:nvPr/>
          </p:nvSpPr>
          <p:spPr bwMode="auto">
            <a:xfrm>
              <a:off x="3519830" y="4375518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9 h 66039"/>
                <a:gd name="T4" fmla="*/ 8167 w 59689"/>
                <a:gd name="T5" fmla="*/ 9118 h 66039"/>
                <a:gd name="T6" fmla="*/ 2246 w 59689"/>
                <a:gd name="T7" fmla="*/ 18452 h 66039"/>
                <a:gd name="T8" fmla="*/ 0 w 59689"/>
                <a:gd name="T9" fmla="*/ 29133 h 66039"/>
                <a:gd name="T10" fmla="*/ 2246 w 59689"/>
                <a:gd name="T11" fmla="*/ 44015 h 66039"/>
                <a:gd name="T12" fmla="*/ 8167 w 59689"/>
                <a:gd name="T13" fmla="*/ 55483 h 66039"/>
                <a:gd name="T14" fmla="*/ 16539 w 59689"/>
                <a:gd name="T15" fmla="*/ 62859 h 66039"/>
                <a:gd name="T16" fmla="*/ 26136 w 59689"/>
                <a:gd name="T17" fmla="*/ 65468 h 66039"/>
                <a:gd name="T18" fmla="*/ 39629 w 59689"/>
                <a:gd name="T19" fmla="*/ 62859 h 66039"/>
                <a:gd name="T20" fmla="*/ 50022 w 59689"/>
                <a:gd name="T21" fmla="*/ 55483 h 66039"/>
                <a:gd name="T22" fmla="*/ 56704 w 59689"/>
                <a:gd name="T23" fmla="*/ 44015 h 66039"/>
                <a:gd name="T24" fmla="*/ 59067 w 59689"/>
                <a:gd name="T25" fmla="*/ 29133 h 66039"/>
                <a:gd name="T26" fmla="*/ 56704 w 59689"/>
                <a:gd name="T27" fmla="*/ 18452 h 66039"/>
                <a:gd name="T28" fmla="*/ 50022 w 59689"/>
                <a:gd name="T29" fmla="*/ 9118 h 66039"/>
                <a:gd name="T30" fmla="*/ 39629 w 59689"/>
                <a:gd name="T31" fmla="*/ 2509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9"/>
                  </a:lnTo>
                  <a:lnTo>
                    <a:pt x="8167" y="9118"/>
                  </a:lnTo>
                  <a:lnTo>
                    <a:pt x="2246" y="18452"/>
                  </a:lnTo>
                  <a:lnTo>
                    <a:pt x="0" y="29133"/>
                  </a:lnTo>
                  <a:lnTo>
                    <a:pt x="2246" y="44015"/>
                  </a:lnTo>
                  <a:lnTo>
                    <a:pt x="8167" y="55483"/>
                  </a:lnTo>
                  <a:lnTo>
                    <a:pt x="16539" y="62859"/>
                  </a:lnTo>
                  <a:lnTo>
                    <a:pt x="26136" y="65468"/>
                  </a:lnTo>
                  <a:lnTo>
                    <a:pt x="39629" y="62859"/>
                  </a:lnTo>
                  <a:lnTo>
                    <a:pt x="50022" y="55483"/>
                  </a:lnTo>
                  <a:lnTo>
                    <a:pt x="56704" y="44015"/>
                  </a:lnTo>
                  <a:lnTo>
                    <a:pt x="59067" y="29133"/>
                  </a:lnTo>
                  <a:lnTo>
                    <a:pt x="56704" y="18452"/>
                  </a:lnTo>
                  <a:lnTo>
                    <a:pt x="50022" y="9118"/>
                  </a:lnTo>
                  <a:lnTo>
                    <a:pt x="39629" y="250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6" name="object 156"/>
            <p:cNvSpPr>
              <a:spLocks/>
            </p:cNvSpPr>
            <p:nvPr/>
          </p:nvSpPr>
          <p:spPr bwMode="auto">
            <a:xfrm>
              <a:off x="3519830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2 w 59689"/>
                <a:gd name="T5" fmla="*/ 55476 h 66039"/>
                <a:gd name="T6" fmla="*/ 16547 w 59689"/>
                <a:gd name="T7" fmla="*/ 62854 h 66039"/>
                <a:gd name="T8" fmla="*/ 26144 w 59689"/>
                <a:gd name="T9" fmla="*/ 65464 h 66039"/>
                <a:gd name="T10" fmla="*/ 39634 w 59689"/>
                <a:gd name="T11" fmla="*/ 62854 h 66039"/>
                <a:gd name="T12" fmla="*/ 50027 w 59689"/>
                <a:gd name="T13" fmla="*/ 55476 h 66039"/>
                <a:gd name="T14" fmla="*/ 56711 w 59689"/>
                <a:gd name="T15" fmla="*/ 44005 h 66039"/>
                <a:gd name="T16" fmla="*/ 59075 w 59689"/>
                <a:gd name="T17" fmla="*/ 29116 h 66039"/>
                <a:gd name="T18" fmla="*/ 56711 w 59689"/>
                <a:gd name="T19" fmla="*/ 18441 h 66039"/>
                <a:gd name="T20" fmla="*/ 50027 w 59689"/>
                <a:gd name="T21" fmla="*/ 9113 h 66039"/>
                <a:gd name="T22" fmla="*/ 39634 w 59689"/>
                <a:gd name="T23" fmla="*/ 2507 h 66039"/>
                <a:gd name="T24" fmla="*/ 26144 w 59689"/>
                <a:gd name="T25" fmla="*/ 0 h 66039"/>
                <a:gd name="T26" fmla="*/ 16547 w 59689"/>
                <a:gd name="T27" fmla="*/ 2507 h 66039"/>
                <a:gd name="T28" fmla="*/ 8172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2" y="55476"/>
                  </a:lnTo>
                  <a:lnTo>
                    <a:pt x="16547" y="62854"/>
                  </a:lnTo>
                  <a:lnTo>
                    <a:pt x="26144" y="65464"/>
                  </a:lnTo>
                  <a:lnTo>
                    <a:pt x="39634" y="62854"/>
                  </a:lnTo>
                  <a:lnTo>
                    <a:pt x="50027" y="55476"/>
                  </a:lnTo>
                  <a:lnTo>
                    <a:pt x="56711" y="44005"/>
                  </a:lnTo>
                  <a:lnTo>
                    <a:pt x="59075" y="29116"/>
                  </a:lnTo>
                  <a:lnTo>
                    <a:pt x="56711" y="18441"/>
                  </a:lnTo>
                  <a:lnTo>
                    <a:pt x="50027" y="9113"/>
                  </a:lnTo>
                  <a:lnTo>
                    <a:pt x="39634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7" name="object 157"/>
            <p:cNvSpPr>
              <a:spLocks/>
            </p:cNvSpPr>
            <p:nvPr/>
          </p:nvSpPr>
          <p:spPr bwMode="auto">
            <a:xfrm>
              <a:off x="3519830" y="3283203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0 h 66039"/>
                <a:gd name="T4" fmla="*/ 8167 w 59689"/>
                <a:gd name="T5" fmla="*/ 9110 h 66039"/>
                <a:gd name="T6" fmla="*/ 2246 w 59689"/>
                <a:gd name="T7" fmla="*/ 18489 h 66039"/>
                <a:gd name="T8" fmla="*/ 0 w 59689"/>
                <a:gd name="T9" fmla="*/ 29298 h 66039"/>
                <a:gd name="T10" fmla="*/ 2246 w 59689"/>
                <a:gd name="T11" fmla="*/ 44180 h 66039"/>
                <a:gd name="T12" fmla="*/ 8167 w 59689"/>
                <a:gd name="T13" fmla="*/ 55648 h 66039"/>
                <a:gd name="T14" fmla="*/ 16539 w 59689"/>
                <a:gd name="T15" fmla="*/ 63024 h 66039"/>
                <a:gd name="T16" fmla="*/ 26136 w 59689"/>
                <a:gd name="T17" fmla="*/ 65633 h 66039"/>
                <a:gd name="T18" fmla="*/ 39629 w 59689"/>
                <a:gd name="T19" fmla="*/ 63024 h 66039"/>
                <a:gd name="T20" fmla="*/ 50022 w 59689"/>
                <a:gd name="T21" fmla="*/ 55648 h 66039"/>
                <a:gd name="T22" fmla="*/ 56704 w 59689"/>
                <a:gd name="T23" fmla="*/ 44180 h 66039"/>
                <a:gd name="T24" fmla="*/ 59067 w 59689"/>
                <a:gd name="T25" fmla="*/ 29298 h 66039"/>
                <a:gd name="T26" fmla="*/ 56704 w 59689"/>
                <a:gd name="T27" fmla="*/ 18489 h 66039"/>
                <a:gd name="T28" fmla="*/ 50022 w 59689"/>
                <a:gd name="T29" fmla="*/ 9110 h 66039"/>
                <a:gd name="T30" fmla="*/ 39629 w 59689"/>
                <a:gd name="T31" fmla="*/ 2500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0"/>
                  </a:lnTo>
                  <a:lnTo>
                    <a:pt x="8167" y="9110"/>
                  </a:lnTo>
                  <a:lnTo>
                    <a:pt x="2246" y="18489"/>
                  </a:lnTo>
                  <a:lnTo>
                    <a:pt x="0" y="29298"/>
                  </a:lnTo>
                  <a:lnTo>
                    <a:pt x="2246" y="44180"/>
                  </a:lnTo>
                  <a:lnTo>
                    <a:pt x="8167" y="55648"/>
                  </a:lnTo>
                  <a:lnTo>
                    <a:pt x="16539" y="63024"/>
                  </a:lnTo>
                  <a:lnTo>
                    <a:pt x="26136" y="65633"/>
                  </a:lnTo>
                  <a:lnTo>
                    <a:pt x="39629" y="63024"/>
                  </a:lnTo>
                  <a:lnTo>
                    <a:pt x="50022" y="55648"/>
                  </a:lnTo>
                  <a:lnTo>
                    <a:pt x="56704" y="44180"/>
                  </a:lnTo>
                  <a:lnTo>
                    <a:pt x="59067" y="29298"/>
                  </a:lnTo>
                  <a:lnTo>
                    <a:pt x="56704" y="18489"/>
                  </a:lnTo>
                  <a:lnTo>
                    <a:pt x="50022" y="9110"/>
                  </a:lnTo>
                  <a:lnTo>
                    <a:pt x="39629" y="2500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8" name="object 158"/>
            <p:cNvSpPr>
              <a:spLocks/>
            </p:cNvSpPr>
            <p:nvPr/>
          </p:nvSpPr>
          <p:spPr bwMode="auto">
            <a:xfrm>
              <a:off x="3519830" y="3283216"/>
              <a:ext cx="59690" cy="66040"/>
            </a:xfrm>
            <a:custGeom>
              <a:avLst/>
              <a:gdLst>
                <a:gd name="T0" fmla="*/ 0 w 59689"/>
                <a:gd name="T1" fmla="*/ 29289 h 66039"/>
                <a:gd name="T2" fmla="*/ 2247 w 59689"/>
                <a:gd name="T3" fmla="*/ 44179 h 66039"/>
                <a:gd name="T4" fmla="*/ 8172 w 59689"/>
                <a:gd name="T5" fmla="*/ 55650 h 66039"/>
                <a:gd name="T6" fmla="*/ 16547 w 59689"/>
                <a:gd name="T7" fmla="*/ 63028 h 66039"/>
                <a:gd name="T8" fmla="*/ 26144 w 59689"/>
                <a:gd name="T9" fmla="*/ 65638 h 66039"/>
                <a:gd name="T10" fmla="*/ 39634 w 59689"/>
                <a:gd name="T11" fmla="*/ 63028 h 66039"/>
                <a:gd name="T12" fmla="*/ 50027 w 59689"/>
                <a:gd name="T13" fmla="*/ 55650 h 66039"/>
                <a:gd name="T14" fmla="*/ 56711 w 59689"/>
                <a:gd name="T15" fmla="*/ 44179 h 66039"/>
                <a:gd name="T16" fmla="*/ 59075 w 59689"/>
                <a:gd name="T17" fmla="*/ 29289 h 66039"/>
                <a:gd name="T18" fmla="*/ 56711 w 59689"/>
                <a:gd name="T19" fmla="*/ 18487 h 66039"/>
                <a:gd name="T20" fmla="*/ 50027 w 59689"/>
                <a:gd name="T21" fmla="*/ 9110 h 66039"/>
                <a:gd name="T22" fmla="*/ 39634 w 59689"/>
                <a:gd name="T23" fmla="*/ 2501 h 66039"/>
                <a:gd name="T24" fmla="*/ 26144 w 59689"/>
                <a:gd name="T25" fmla="*/ 0 h 66039"/>
                <a:gd name="T26" fmla="*/ 16547 w 59689"/>
                <a:gd name="T27" fmla="*/ 2501 h 66039"/>
                <a:gd name="T28" fmla="*/ 8172 w 59689"/>
                <a:gd name="T29" fmla="*/ 9110 h 66039"/>
                <a:gd name="T30" fmla="*/ 2247 w 59689"/>
                <a:gd name="T31" fmla="*/ 18487 h 66039"/>
                <a:gd name="T32" fmla="*/ 0 w 59689"/>
                <a:gd name="T33" fmla="*/ 2928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89"/>
                  </a:moveTo>
                  <a:lnTo>
                    <a:pt x="2247" y="44179"/>
                  </a:lnTo>
                  <a:lnTo>
                    <a:pt x="8172" y="55650"/>
                  </a:lnTo>
                  <a:lnTo>
                    <a:pt x="16547" y="63028"/>
                  </a:lnTo>
                  <a:lnTo>
                    <a:pt x="26144" y="65638"/>
                  </a:lnTo>
                  <a:lnTo>
                    <a:pt x="39634" y="63028"/>
                  </a:lnTo>
                  <a:lnTo>
                    <a:pt x="50027" y="55650"/>
                  </a:lnTo>
                  <a:lnTo>
                    <a:pt x="56711" y="44179"/>
                  </a:lnTo>
                  <a:lnTo>
                    <a:pt x="59075" y="29289"/>
                  </a:lnTo>
                  <a:lnTo>
                    <a:pt x="56711" y="18487"/>
                  </a:lnTo>
                  <a:lnTo>
                    <a:pt x="50027" y="9110"/>
                  </a:lnTo>
                  <a:lnTo>
                    <a:pt x="39634" y="2501"/>
                  </a:lnTo>
                  <a:lnTo>
                    <a:pt x="26144" y="0"/>
                  </a:lnTo>
                  <a:lnTo>
                    <a:pt x="16547" y="2501"/>
                  </a:lnTo>
                  <a:lnTo>
                    <a:pt x="8172" y="9110"/>
                  </a:lnTo>
                  <a:lnTo>
                    <a:pt x="2247" y="18487"/>
                  </a:lnTo>
                  <a:lnTo>
                    <a:pt x="0" y="29289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9" name="object 159"/>
            <p:cNvSpPr>
              <a:spLocks/>
            </p:cNvSpPr>
            <p:nvPr/>
          </p:nvSpPr>
          <p:spPr bwMode="auto">
            <a:xfrm>
              <a:off x="3834308" y="4681397"/>
              <a:ext cx="59690" cy="65405"/>
            </a:xfrm>
            <a:custGeom>
              <a:avLst/>
              <a:gdLst>
                <a:gd name="T0" fmla="*/ 26225 w 59689"/>
                <a:gd name="T1" fmla="*/ 0 h 65404"/>
                <a:gd name="T2" fmla="*/ 16577 w 59689"/>
                <a:gd name="T3" fmla="*/ 2499 h 65404"/>
                <a:gd name="T4" fmla="*/ 8178 w 59689"/>
                <a:gd name="T5" fmla="*/ 9086 h 65404"/>
                <a:gd name="T6" fmla="*/ 2247 w 59689"/>
                <a:gd name="T7" fmla="*/ 18398 h 65404"/>
                <a:gd name="T8" fmla="*/ 0 w 59689"/>
                <a:gd name="T9" fmla="*/ 29070 h 65404"/>
                <a:gd name="T10" fmla="*/ 2247 w 59689"/>
                <a:gd name="T11" fmla="*/ 43946 h 65404"/>
                <a:gd name="T12" fmla="*/ 8178 w 59689"/>
                <a:gd name="T13" fmla="*/ 55414 h 65404"/>
                <a:gd name="T14" fmla="*/ 16577 w 59689"/>
                <a:gd name="T15" fmla="*/ 62794 h 65404"/>
                <a:gd name="T16" fmla="*/ 26225 w 59689"/>
                <a:gd name="T17" fmla="*/ 65405 h 65404"/>
                <a:gd name="T18" fmla="*/ 39706 w 59689"/>
                <a:gd name="T19" fmla="*/ 62794 h 65404"/>
                <a:gd name="T20" fmla="*/ 50072 w 59689"/>
                <a:gd name="T21" fmla="*/ 55414 h 65404"/>
                <a:gd name="T22" fmla="*/ 56729 w 59689"/>
                <a:gd name="T23" fmla="*/ 43946 h 65404"/>
                <a:gd name="T24" fmla="*/ 59080 w 59689"/>
                <a:gd name="T25" fmla="*/ 29070 h 65404"/>
                <a:gd name="T26" fmla="*/ 56729 w 59689"/>
                <a:gd name="T27" fmla="*/ 18398 h 65404"/>
                <a:gd name="T28" fmla="*/ 50072 w 59689"/>
                <a:gd name="T29" fmla="*/ 9086 h 65404"/>
                <a:gd name="T30" fmla="*/ 39706 w 59689"/>
                <a:gd name="T31" fmla="*/ 2499 h 65404"/>
                <a:gd name="T32" fmla="*/ 26225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225" y="0"/>
                  </a:moveTo>
                  <a:lnTo>
                    <a:pt x="16577" y="2499"/>
                  </a:lnTo>
                  <a:lnTo>
                    <a:pt x="8178" y="9086"/>
                  </a:lnTo>
                  <a:lnTo>
                    <a:pt x="2247" y="18398"/>
                  </a:lnTo>
                  <a:lnTo>
                    <a:pt x="0" y="29070"/>
                  </a:lnTo>
                  <a:lnTo>
                    <a:pt x="2247" y="43946"/>
                  </a:lnTo>
                  <a:lnTo>
                    <a:pt x="8178" y="55414"/>
                  </a:lnTo>
                  <a:lnTo>
                    <a:pt x="16577" y="62794"/>
                  </a:lnTo>
                  <a:lnTo>
                    <a:pt x="26225" y="65405"/>
                  </a:lnTo>
                  <a:lnTo>
                    <a:pt x="39706" y="62794"/>
                  </a:lnTo>
                  <a:lnTo>
                    <a:pt x="50072" y="55414"/>
                  </a:lnTo>
                  <a:lnTo>
                    <a:pt x="56729" y="43946"/>
                  </a:lnTo>
                  <a:lnTo>
                    <a:pt x="59080" y="29070"/>
                  </a:lnTo>
                  <a:lnTo>
                    <a:pt x="56729" y="18398"/>
                  </a:lnTo>
                  <a:lnTo>
                    <a:pt x="50072" y="9086"/>
                  </a:lnTo>
                  <a:lnTo>
                    <a:pt x="39706" y="249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0" name="object 160"/>
            <p:cNvSpPr>
              <a:spLocks/>
            </p:cNvSpPr>
            <p:nvPr/>
          </p:nvSpPr>
          <p:spPr bwMode="auto">
            <a:xfrm>
              <a:off x="3834314" y="4681417"/>
              <a:ext cx="59690" cy="65405"/>
            </a:xfrm>
            <a:custGeom>
              <a:avLst/>
              <a:gdLst>
                <a:gd name="T0" fmla="*/ 0 w 59689"/>
                <a:gd name="T1" fmla="*/ 29062 h 65404"/>
                <a:gd name="T2" fmla="*/ 2247 w 59689"/>
                <a:gd name="T3" fmla="*/ 43938 h 65404"/>
                <a:gd name="T4" fmla="*/ 8177 w 59689"/>
                <a:gd name="T5" fmla="*/ 55406 h 65404"/>
                <a:gd name="T6" fmla="*/ 16572 w 59689"/>
                <a:gd name="T7" fmla="*/ 62786 h 65404"/>
                <a:gd name="T8" fmla="*/ 26217 w 59689"/>
                <a:gd name="T9" fmla="*/ 65397 h 65404"/>
                <a:gd name="T10" fmla="*/ 39695 w 59689"/>
                <a:gd name="T11" fmla="*/ 62786 h 65404"/>
                <a:gd name="T12" fmla="*/ 50063 w 59689"/>
                <a:gd name="T13" fmla="*/ 55406 h 65404"/>
                <a:gd name="T14" fmla="*/ 56722 w 59689"/>
                <a:gd name="T15" fmla="*/ 43938 h 65404"/>
                <a:gd name="T16" fmla="*/ 59075 w 59689"/>
                <a:gd name="T17" fmla="*/ 29062 h 65404"/>
                <a:gd name="T18" fmla="*/ 56722 w 59689"/>
                <a:gd name="T19" fmla="*/ 18391 h 65404"/>
                <a:gd name="T20" fmla="*/ 50063 w 59689"/>
                <a:gd name="T21" fmla="*/ 9082 h 65404"/>
                <a:gd name="T22" fmla="*/ 39695 w 59689"/>
                <a:gd name="T23" fmla="*/ 2497 h 65404"/>
                <a:gd name="T24" fmla="*/ 26217 w 59689"/>
                <a:gd name="T25" fmla="*/ 0 h 65404"/>
                <a:gd name="T26" fmla="*/ 16572 w 59689"/>
                <a:gd name="T27" fmla="*/ 2497 h 65404"/>
                <a:gd name="T28" fmla="*/ 8177 w 59689"/>
                <a:gd name="T29" fmla="*/ 9082 h 65404"/>
                <a:gd name="T30" fmla="*/ 2247 w 59689"/>
                <a:gd name="T31" fmla="*/ 18391 h 65404"/>
                <a:gd name="T32" fmla="*/ 0 w 59689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62"/>
                  </a:moveTo>
                  <a:lnTo>
                    <a:pt x="2247" y="43938"/>
                  </a:lnTo>
                  <a:lnTo>
                    <a:pt x="8177" y="55406"/>
                  </a:lnTo>
                  <a:lnTo>
                    <a:pt x="16572" y="62786"/>
                  </a:lnTo>
                  <a:lnTo>
                    <a:pt x="26217" y="65397"/>
                  </a:lnTo>
                  <a:lnTo>
                    <a:pt x="39695" y="62786"/>
                  </a:lnTo>
                  <a:lnTo>
                    <a:pt x="50063" y="55406"/>
                  </a:lnTo>
                  <a:lnTo>
                    <a:pt x="56722" y="43938"/>
                  </a:lnTo>
                  <a:lnTo>
                    <a:pt x="59075" y="29062"/>
                  </a:lnTo>
                  <a:lnTo>
                    <a:pt x="56722" y="18391"/>
                  </a:lnTo>
                  <a:lnTo>
                    <a:pt x="50063" y="9082"/>
                  </a:lnTo>
                  <a:lnTo>
                    <a:pt x="39695" y="2497"/>
                  </a:lnTo>
                  <a:lnTo>
                    <a:pt x="26217" y="0"/>
                  </a:lnTo>
                  <a:lnTo>
                    <a:pt x="16572" y="2497"/>
                  </a:lnTo>
                  <a:lnTo>
                    <a:pt x="8177" y="9082"/>
                  </a:lnTo>
                  <a:lnTo>
                    <a:pt x="2247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7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1" name="object 161"/>
            <p:cNvSpPr>
              <a:spLocks/>
            </p:cNvSpPr>
            <p:nvPr/>
          </p:nvSpPr>
          <p:spPr bwMode="auto">
            <a:xfrm>
              <a:off x="3519830" y="3130359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8 h 66039"/>
                <a:gd name="T4" fmla="*/ 8167 w 59689"/>
                <a:gd name="T5" fmla="*/ 9090 h 66039"/>
                <a:gd name="T6" fmla="*/ 2246 w 59689"/>
                <a:gd name="T7" fmla="*/ 18420 h 66039"/>
                <a:gd name="T8" fmla="*/ 0 w 59689"/>
                <a:gd name="T9" fmla="*/ 29133 h 66039"/>
                <a:gd name="T10" fmla="*/ 2246 w 59689"/>
                <a:gd name="T11" fmla="*/ 44011 h 66039"/>
                <a:gd name="T12" fmla="*/ 8167 w 59689"/>
                <a:gd name="T13" fmla="*/ 55543 h 66039"/>
                <a:gd name="T14" fmla="*/ 16539 w 59689"/>
                <a:gd name="T15" fmla="*/ 62998 h 66039"/>
                <a:gd name="T16" fmla="*/ 26136 w 59689"/>
                <a:gd name="T17" fmla="*/ 65646 h 66039"/>
                <a:gd name="T18" fmla="*/ 39629 w 59689"/>
                <a:gd name="T19" fmla="*/ 62998 h 66039"/>
                <a:gd name="T20" fmla="*/ 50022 w 59689"/>
                <a:gd name="T21" fmla="*/ 55543 h 66039"/>
                <a:gd name="T22" fmla="*/ 56704 w 59689"/>
                <a:gd name="T23" fmla="*/ 44011 h 66039"/>
                <a:gd name="T24" fmla="*/ 59067 w 59689"/>
                <a:gd name="T25" fmla="*/ 29133 h 66039"/>
                <a:gd name="T26" fmla="*/ 56704 w 59689"/>
                <a:gd name="T27" fmla="*/ 18420 h 66039"/>
                <a:gd name="T28" fmla="*/ 50022 w 59689"/>
                <a:gd name="T29" fmla="*/ 9090 h 66039"/>
                <a:gd name="T30" fmla="*/ 39629 w 59689"/>
                <a:gd name="T31" fmla="*/ 2498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629" y="62998"/>
                  </a:lnTo>
                  <a:lnTo>
                    <a:pt x="50022" y="55543"/>
                  </a:lnTo>
                  <a:lnTo>
                    <a:pt x="56704" y="44011"/>
                  </a:lnTo>
                  <a:lnTo>
                    <a:pt x="59067" y="29133"/>
                  </a:lnTo>
                  <a:lnTo>
                    <a:pt x="56704" y="18420"/>
                  </a:lnTo>
                  <a:lnTo>
                    <a:pt x="50022" y="9090"/>
                  </a:lnTo>
                  <a:lnTo>
                    <a:pt x="39629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2" name="object 162"/>
            <p:cNvSpPr>
              <a:spLocks/>
            </p:cNvSpPr>
            <p:nvPr/>
          </p:nvSpPr>
          <p:spPr bwMode="auto">
            <a:xfrm>
              <a:off x="3519830" y="3130377"/>
              <a:ext cx="59690" cy="66040"/>
            </a:xfrm>
            <a:custGeom>
              <a:avLst/>
              <a:gdLst>
                <a:gd name="T0" fmla="*/ 0 w 59689"/>
                <a:gd name="T1" fmla="*/ 29129 h 66039"/>
                <a:gd name="T2" fmla="*/ 2247 w 59689"/>
                <a:gd name="T3" fmla="*/ 44004 h 66039"/>
                <a:gd name="T4" fmla="*/ 8172 w 59689"/>
                <a:gd name="T5" fmla="*/ 55535 h 66039"/>
                <a:gd name="T6" fmla="*/ 16547 w 59689"/>
                <a:gd name="T7" fmla="*/ 62990 h 66039"/>
                <a:gd name="T8" fmla="*/ 26144 w 59689"/>
                <a:gd name="T9" fmla="*/ 65638 h 66039"/>
                <a:gd name="T10" fmla="*/ 39634 w 59689"/>
                <a:gd name="T11" fmla="*/ 62990 h 66039"/>
                <a:gd name="T12" fmla="*/ 50027 w 59689"/>
                <a:gd name="T13" fmla="*/ 55535 h 66039"/>
                <a:gd name="T14" fmla="*/ 56711 w 59689"/>
                <a:gd name="T15" fmla="*/ 44004 h 66039"/>
                <a:gd name="T16" fmla="*/ 59075 w 59689"/>
                <a:gd name="T17" fmla="*/ 29129 h 66039"/>
                <a:gd name="T18" fmla="*/ 56711 w 59689"/>
                <a:gd name="T19" fmla="*/ 18419 h 66039"/>
                <a:gd name="T20" fmla="*/ 50027 w 59689"/>
                <a:gd name="T21" fmla="*/ 9090 h 66039"/>
                <a:gd name="T22" fmla="*/ 39634 w 59689"/>
                <a:gd name="T23" fmla="*/ 2498 h 66039"/>
                <a:gd name="T24" fmla="*/ 26144 w 59689"/>
                <a:gd name="T25" fmla="*/ 0 h 66039"/>
                <a:gd name="T26" fmla="*/ 16547 w 59689"/>
                <a:gd name="T27" fmla="*/ 2498 h 66039"/>
                <a:gd name="T28" fmla="*/ 8172 w 59689"/>
                <a:gd name="T29" fmla="*/ 9090 h 66039"/>
                <a:gd name="T30" fmla="*/ 2247 w 59689"/>
                <a:gd name="T31" fmla="*/ 18419 h 66039"/>
                <a:gd name="T32" fmla="*/ 0 w 59689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634" y="62990"/>
                  </a:lnTo>
                  <a:lnTo>
                    <a:pt x="50027" y="55535"/>
                  </a:lnTo>
                  <a:lnTo>
                    <a:pt x="56711" y="44004"/>
                  </a:lnTo>
                  <a:lnTo>
                    <a:pt x="59075" y="29129"/>
                  </a:lnTo>
                  <a:lnTo>
                    <a:pt x="56711" y="18419"/>
                  </a:lnTo>
                  <a:lnTo>
                    <a:pt x="50027" y="9090"/>
                  </a:lnTo>
                  <a:lnTo>
                    <a:pt x="39634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3" name="object 163"/>
            <p:cNvSpPr>
              <a:spLocks/>
            </p:cNvSpPr>
            <p:nvPr/>
          </p:nvSpPr>
          <p:spPr bwMode="auto">
            <a:xfrm>
              <a:off x="3061208" y="4681397"/>
              <a:ext cx="59055" cy="65405"/>
            </a:xfrm>
            <a:custGeom>
              <a:avLst/>
              <a:gdLst>
                <a:gd name="T0" fmla="*/ 26212 w 59055"/>
                <a:gd name="T1" fmla="*/ 0 h 65404"/>
                <a:gd name="T2" fmla="*/ 16577 w 59055"/>
                <a:gd name="T3" fmla="*/ 2499 h 65404"/>
                <a:gd name="T4" fmla="*/ 8181 w 59055"/>
                <a:gd name="T5" fmla="*/ 9086 h 65404"/>
                <a:gd name="T6" fmla="*/ 2249 w 59055"/>
                <a:gd name="T7" fmla="*/ 18398 h 65404"/>
                <a:gd name="T8" fmla="*/ 0 w 59055"/>
                <a:gd name="T9" fmla="*/ 29070 h 65404"/>
                <a:gd name="T10" fmla="*/ 2249 w 59055"/>
                <a:gd name="T11" fmla="*/ 43946 h 65404"/>
                <a:gd name="T12" fmla="*/ 8181 w 59055"/>
                <a:gd name="T13" fmla="*/ 55414 h 65404"/>
                <a:gd name="T14" fmla="*/ 16577 w 59055"/>
                <a:gd name="T15" fmla="*/ 62794 h 65404"/>
                <a:gd name="T16" fmla="*/ 26212 w 59055"/>
                <a:gd name="T17" fmla="*/ 65405 h 65404"/>
                <a:gd name="T18" fmla="*/ 39569 w 59055"/>
                <a:gd name="T19" fmla="*/ 62794 h 65404"/>
                <a:gd name="T20" fmla="*/ 49871 w 59055"/>
                <a:gd name="T21" fmla="*/ 55414 h 65404"/>
                <a:gd name="T22" fmla="*/ 56504 w 59055"/>
                <a:gd name="T23" fmla="*/ 43946 h 65404"/>
                <a:gd name="T24" fmla="*/ 58851 w 59055"/>
                <a:gd name="T25" fmla="*/ 29070 h 65404"/>
                <a:gd name="T26" fmla="*/ 56504 w 59055"/>
                <a:gd name="T27" fmla="*/ 18398 h 65404"/>
                <a:gd name="T28" fmla="*/ 49871 w 59055"/>
                <a:gd name="T29" fmla="*/ 9086 h 65404"/>
                <a:gd name="T30" fmla="*/ 39569 w 59055"/>
                <a:gd name="T31" fmla="*/ 2499 h 65404"/>
                <a:gd name="T32" fmla="*/ 26212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12" y="0"/>
                  </a:moveTo>
                  <a:lnTo>
                    <a:pt x="16577" y="2499"/>
                  </a:lnTo>
                  <a:lnTo>
                    <a:pt x="8181" y="9086"/>
                  </a:lnTo>
                  <a:lnTo>
                    <a:pt x="2249" y="18398"/>
                  </a:lnTo>
                  <a:lnTo>
                    <a:pt x="0" y="29070"/>
                  </a:lnTo>
                  <a:lnTo>
                    <a:pt x="2249" y="43946"/>
                  </a:lnTo>
                  <a:lnTo>
                    <a:pt x="8181" y="55414"/>
                  </a:lnTo>
                  <a:lnTo>
                    <a:pt x="16577" y="62794"/>
                  </a:lnTo>
                  <a:lnTo>
                    <a:pt x="26212" y="65405"/>
                  </a:lnTo>
                  <a:lnTo>
                    <a:pt x="39569" y="62794"/>
                  </a:lnTo>
                  <a:lnTo>
                    <a:pt x="49871" y="55414"/>
                  </a:lnTo>
                  <a:lnTo>
                    <a:pt x="56504" y="43946"/>
                  </a:lnTo>
                  <a:lnTo>
                    <a:pt x="58851" y="29070"/>
                  </a:lnTo>
                  <a:lnTo>
                    <a:pt x="56504" y="18398"/>
                  </a:lnTo>
                  <a:lnTo>
                    <a:pt x="49871" y="9086"/>
                  </a:lnTo>
                  <a:lnTo>
                    <a:pt x="39569" y="2499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4" name="object 164"/>
            <p:cNvSpPr>
              <a:spLocks/>
            </p:cNvSpPr>
            <p:nvPr/>
          </p:nvSpPr>
          <p:spPr bwMode="auto">
            <a:xfrm>
              <a:off x="3061207" y="4681417"/>
              <a:ext cx="59055" cy="65405"/>
            </a:xfrm>
            <a:custGeom>
              <a:avLst/>
              <a:gdLst>
                <a:gd name="T0" fmla="*/ 0 w 59055"/>
                <a:gd name="T1" fmla="*/ 29062 h 65404"/>
                <a:gd name="T2" fmla="*/ 2248 w 59055"/>
                <a:gd name="T3" fmla="*/ 43938 h 65404"/>
                <a:gd name="T4" fmla="*/ 8181 w 59055"/>
                <a:gd name="T5" fmla="*/ 55406 h 65404"/>
                <a:gd name="T6" fmla="*/ 16577 w 59055"/>
                <a:gd name="T7" fmla="*/ 62786 h 65404"/>
                <a:gd name="T8" fmla="*/ 26217 w 59055"/>
                <a:gd name="T9" fmla="*/ 65397 h 65404"/>
                <a:gd name="T10" fmla="*/ 39575 w 59055"/>
                <a:gd name="T11" fmla="*/ 62786 h 65404"/>
                <a:gd name="T12" fmla="*/ 49878 w 59055"/>
                <a:gd name="T13" fmla="*/ 55406 h 65404"/>
                <a:gd name="T14" fmla="*/ 56511 w 59055"/>
                <a:gd name="T15" fmla="*/ 43938 h 65404"/>
                <a:gd name="T16" fmla="*/ 58858 w 59055"/>
                <a:gd name="T17" fmla="*/ 29062 h 65404"/>
                <a:gd name="T18" fmla="*/ 56511 w 59055"/>
                <a:gd name="T19" fmla="*/ 18391 h 65404"/>
                <a:gd name="T20" fmla="*/ 49878 w 59055"/>
                <a:gd name="T21" fmla="*/ 9082 h 65404"/>
                <a:gd name="T22" fmla="*/ 39575 w 59055"/>
                <a:gd name="T23" fmla="*/ 2497 h 65404"/>
                <a:gd name="T24" fmla="*/ 26217 w 59055"/>
                <a:gd name="T25" fmla="*/ 0 h 65404"/>
                <a:gd name="T26" fmla="*/ 16577 w 59055"/>
                <a:gd name="T27" fmla="*/ 2497 h 65404"/>
                <a:gd name="T28" fmla="*/ 8181 w 59055"/>
                <a:gd name="T29" fmla="*/ 9082 h 65404"/>
                <a:gd name="T30" fmla="*/ 2248 w 59055"/>
                <a:gd name="T31" fmla="*/ 18391 h 65404"/>
                <a:gd name="T32" fmla="*/ 0 w 59055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62"/>
                  </a:moveTo>
                  <a:lnTo>
                    <a:pt x="2248" y="43938"/>
                  </a:lnTo>
                  <a:lnTo>
                    <a:pt x="8181" y="55406"/>
                  </a:lnTo>
                  <a:lnTo>
                    <a:pt x="16577" y="62786"/>
                  </a:lnTo>
                  <a:lnTo>
                    <a:pt x="26217" y="65397"/>
                  </a:lnTo>
                  <a:lnTo>
                    <a:pt x="39575" y="62786"/>
                  </a:lnTo>
                  <a:lnTo>
                    <a:pt x="49878" y="55406"/>
                  </a:lnTo>
                  <a:lnTo>
                    <a:pt x="56511" y="43938"/>
                  </a:lnTo>
                  <a:lnTo>
                    <a:pt x="58858" y="29062"/>
                  </a:lnTo>
                  <a:lnTo>
                    <a:pt x="56511" y="18391"/>
                  </a:lnTo>
                  <a:lnTo>
                    <a:pt x="49878" y="9082"/>
                  </a:lnTo>
                  <a:lnTo>
                    <a:pt x="39575" y="2497"/>
                  </a:lnTo>
                  <a:lnTo>
                    <a:pt x="26217" y="0"/>
                  </a:lnTo>
                  <a:lnTo>
                    <a:pt x="16577" y="2497"/>
                  </a:lnTo>
                  <a:lnTo>
                    <a:pt x="8181" y="9082"/>
                  </a:lnTo>
                  <a:lnTo>
                    <a:pt x="2248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5" name="object 165"/>
            <p:cNvSpPr>
              <a:spLocks/>
            </p:cNvSpPr>
            <p:nvPr/>
          </p:nvSpPr>
          <p:spPr bwMode="auto">
            <a:xfrm>
              <a:off x="2595943" y="4994503"/>
              <a:ext cx="59055" cy="66040"/>
            </a:xfrm>
            <a:custGeom>
              <a:avLst/>
              <a:gdLst>
                <a:gd name="T0" fmla="*/ 26149 w 59055"/>
                <a:gd name="T1" fmla="*/ 0 h 66039"/>
                <a:gd name="T2" fmla="*/ 16550 w 59055"/>
                <a:gd name="T3" fmla="*/ 2499 h 66039"/>
                <a:gd name="T4" fmla="*/ 8174 w 59055"/>
                <a:gd name="T5" fmla="*/ 9088 h 66039"/>
                <a:gd name="T6" fmla="*/ 2248 w 59055"/>
                <a:gd name="T7" fmla="*/ 18404 h 66039"/>
                <a:gd name="T8" fmla="*/ 0 w 59055"/>
                <a:gd name="T9" fmla="*/ 29083 h 66039"/>
                <a:gd name="T10" fmla="*/ 2248 w 59055"/>
                <a:gd name="T11" fmla="*/ 43959 h 66039"/>
                <a:gd name="T12" fmla="*/ 8174 w 59055"/>
                <a:gd name="T13" fmla="*/ 55427 h 66039"/>
                <a:gd name="T14" fmla="*/ 16550 w 59055"/>
                <a:gd name="T15" fmla="*/ 62806 h 66039"/>
                <a:gd name="T16" fmla="*/ 26149 w 59055"/>
                <a:gd name="T17" fmla="*/ 65417 h 66039"/>
                <a:gd name="T18" fmla="*/ 39571 w 59055"/>
                <a:gd name="T19" fmla="*/ 62806 h 66039"/>
                <a:gd name="T20" fmla="*/ 49944 w 59055"/>
                <a:gd name="T21" fmla="*/ 55427 h 66039"/>
                <a:gd name="T22" fmla="*/ 56633 w 59055"/>
                <a:gd name="T23" fmla="*/ 43959 h 66039"/>
                <a:gd name="T24" fmla="*/ 59004 w 59055"/>
                <a:gd name="T25" fmla="*/ 29083 h 66039"/>
                <a:gd name="T26" fmla="*/ 56633 w 59055"/>
                <a:gd name="T27" fmla="*/ 18404 h 66039"/>
                <a:gd name="T28" fmla="*/ 49944 w 59055"/>
                <a:gd name="T29" fmla="*/ 9088 h 66039"/>
                <a:gd name="T30" fmla="*/ 39571 w 59055"/>
                <a:gd name="T31" fmla="*/ 2499 h 66039"/>
                <a:gd name="T32" fmla="*/ 26149 w 59055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6039">
                  <a:moveTo>
                    <a:pt x="26149" y="0"/>
                  </a:moveTo>
                  <a:lnTo>
                    <a:pt x="16550" y="2499"/>
                  </a:lnTo>
                  <a:lnTo>
                    <a:pt x="8174" y="9088"/>
                  </a:lnTo>
                  <a:lnTo>
                    <a:pt x="2248" y="18404"/>
                  </a:lnTo>
                  <a:lnTo>
                    <a:pt x="0" y="29083"/>
                  </a:lnTo>
                  <a:lnTo>
                    <a:pt x="2248" y="43959"/>
                  </a:lnTo>
                  <a:lnTo>
                    <a:pt x="8174" y="55427"/>
                  </a:lnTo>
                  <a:lnTo>
                    <a:pt x="16550" y="62806"/>
                  </a:lnTo>
                  <a:lnTo>
                    <a:pt x="26149" y="65417"/>
                  </a:lnTo>
                  <a:lnTo>
                    <a:pt x="39571" y="62806"/>
                  </a:lnTo>
                  <a:lnTo>
                    <a:pt x="49944" y="55427"/>
                  </a:lnTo>
                  <a:lnTo>
                    <a:pt x="56633" y="43959"/>
                  </a:lnTo>
                  <a:lnTo>
                    <a:pt x="59004" y="29083"/>
                  </a:lnTo>
                  <a:lnTo>
                    <a:pt x="56633" y="18404"/>
                  </a:lnTo>
                  <a:lnTo>
                    <a:pt x="49944" y="9088"/>
                  </a:lnTo>
                  <a:lnTo>
                    <a:pt x="39571" y="2499"/>
                  </a:lnTo>
                  <a:lnTo>
                    <a:pt x="26149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6" name="object 166"/>
            <p:cNvSpPr>
              <a:spLocks/>
            </p:cNvSpPr>
            <p:nvPr/>
          </p:nvSpPr>
          <p:spPr bwMode="auto">
            <a:xfrm>
              <a:off x="2595954" y="4994516"/>
              <a:ext cx="59055" cy="65405"/>
            </a:xfrm>
            <a:custGeom>
              <a:avLst/>
              <a:gdLst>
                <a:gd name="T0" fmla="*/ 0 w 59055"/>
                <a:gd name="T1" fmla="*/ 29075 h 65404"/>
                <a:gd name="T2" fmla="*/ 2245 w 59055"/>
                <a:gd name="T3" fmla="*/ 43951 h 65404"/>
                <a:gd name="T4" fmla="*/ 8166 w 59055"/>
                <a:gd name="T5" fmla="*/ 55419 h 65404"/>
                <a:gd name="T6" fmla="*/ 16537 w 59055"/>
                <a:gd name="T7" fmla="*/ 62799 h 65404"/>
                <a:gd name="T8" fmla="*/ 26132 w 59055"/>
                <a:gd name="T9" fmla="*/ 65410 h 65404"/>
                <a:gd name="T10" fmla="*/ 39555 w 59055"/>
                <a:gd name="T11" fmla="*/ 62799 h 65404"/>
                <a:gd name="T12" fmla="*/ 49929 w 59055"/>
                <a:gd name="T13" fmla="*/ 55419 h 65404"/>
                <a:gd name="T14" fmla="*/ 56620 w 59055"/>
                <a:gd name="T15" fmla="*/ 43951 h 65404"/>
                <a:gd name="T16" fmla="*/ 58991 w 59055"/>
                <a:gd name="T17" fmla="*/ 29075 h 65404"/>
                <a:gd name="T18" fmla="*/ 56620 w 59055"/>
                <a:gd name="T19" fmla="*/ 18402 h 65404"/>
                <a:gd name="T20" fmla="*/ 49929 w 59055"/>
                <a:gd name="T21" fmla="*/ 9088 h 65404"/>
                <a:gd name="T22" fmla="*/ 39555 w 59055"/>
                <a:gd name="T23" fmla="*/ 2499 h 65404"/>
                <a:gd name="T24" fmla="*/ 26132 w 59055"/>
                <a:gd name="T25" fmla="*/ 0 h 65404"/>
                <a:gd name="T26" fmla="*/ 16537 w 59055"/>
                <a:gd name="T27" fmla="*/ 2499 h 65404"/>
                <a:gd name="T28" fmla="*/ 8166 w 59055"/>
                <a:gd name="T29" fmla="*/ 9088 h 65404"/>
                <a:gd name="T30" fmla="*/ 2245 w 59055"/>
                <a:gd name="T31" fmla="*/ 18402 h 65404"/>
                <a:gd name="T32" fmla="*/ 0 w 59055"/>
                <a:gd name="T33" fmla="*/ 29075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75"/>
                  </a:moveTo>
                  <a:lnTo>
                    <a:pt x="2245" y="43951"/>
                  </a:lnTo>
                  <a:lnTo>
                    <a:pt x="8166" y="55419"/>
                  </a:lnTo>
                  <a:lnTo>
                    <a:pt x="16537" y="62799"/>
                  </a:lnTo>
                  <a:lnTo>
                    <a:pt x="26132" y="65410"/>
                  </a:lnTo>
                  <a:lnTo>
                    <a:pt x="39555" y="62799"/>
                  </a:lnTo>
                  <a:lnTo>
                    <a:pt x="49929" y="55419"/>
                  </a:lnTo>
                  <a:lnTo>
                    <a:pt x="56620" y="43951"/>
                  </a:lnTo>
                  <a:lnTo>
                    <a:pt x="58991" y="29075"/>
                  </a:lnTo>
                  <a:lnTo>
                    <a:pt x="56620" y="18402"/>
                  </a:lnTo>
                  <a:lnTo>
                    <a:pt x="49929" y="9088"/>
                  </a:lnTo>
                  <a:lnTo>
                    <a:pt x="39555" y="2499"/>
                  </a:lnTo>
                  <a:lnTo>
                    <a:pt x="26132" y="0"/>
                  </a:lnTo>
                  <a:lnTo>
                    <a:pt x="16537" y="2499"/>
                  </a:lnTo>
                  <a:lnTo>
                    <a:pt x="8166" y="9088"/>
                  </a:lnTo>
                  <a:lnTo>
                    <a:pt x="2245" y="18402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7" name="object 16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8" name="object 16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9" name="object 169"/>
            <p:cNvSpPr>
              <a:spLocks/>
            </p:cNvSpPr>
            <p:nvPr/>
          </p:nvSpPr>
          <p:spPr bwMode="auto">
            <a:xfrm>
              <a:off x="3834308" y="2970136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20 h 66039"/>
                <a:gd name="T4" fmla="*/ 8178 w 59689"/>
                <a:gd name="T5" fmla="*/ 9156 h 66039"/>
                <a:gd name="T6" fmla="*/ 2247 w 59689"/>
                <a:gd name="T7" fmla="*/ 18516 h 66039"/>
                <a:gd name="T8" fmla="*/ 0 w 59689"/>
                <a:gd name="T9" fmla="*/ 29210 h 66039"/>
                <a:gd name="T10" fmla="*/ 2247 w 59689"/>
                <a:gd name="T11" fmla="*/ 44092 h 66039"/>
                <a:gd name="T12" fmla="*/ 8178 w 59689"/>
                <a:gd name="T13" fmla="*/ 55559 h 66039"/>
                <a:gd name="T14" fmla="*/ 16577 w 59689"/>
                <a:gd name="T15" fmla="*/ 62935 h 66039"/>
                <a:gd name="T16" fmla="*/ 26225 w 59689"/>
                <a:gd name="T17" fmla="*/ 65544 h 66039"/>
                <a:gd name="T18" fmla="*/ 39706 w 59689"/>
                <a:gd name="T19" fmla="*/ 62935 h 66039"/>
                <a:gd name="T20" fmla="*/ 50072 w 59689"/>
                <a:gd name="T21" fmla="*/ 55559 h 66039"/>
                <a:gd name="T22" fmla="*/ 56729 w 59689"/>
                <a:gd name="T23" fmla="*/ 44092 h 66039"/>
                <a:gd name="T24" fmla="*/ 59080 w 59689"/>
                <a:gd name="T25" fmla="*/ 29210 h 66039"/>
                <a:gd name="T26" fmla="*/ 56729 w 59689"/>
                <a:gd name="T27" fmla="*/ 18516 h 66039"/>
                <a:gd name="T28" fmla="*/ 50072 w 59689"/>
                <a:gd name="T29" fmla="*/ 9156 h 66039"/>
                <a:gd name="T30" fmla="*/ 39706 w 59689"/>
                <a:gd name="T31" fmla="*/ 2520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20"/>
                  </a:lnTo>
                  <a:lnTo>
                    <a:pt x="8178" y="9156"/>
                  </a:lnTo>
                  <a:lnTo>
                    <a:pt x="2247" y="18516"/>
                  </a:lnTo>
                  <a:lnTo>
                    <a:pt x="0" y="29210"/>
                  </a:lnTo>
                  <a:lnTo>
                    <a:pt x="2247" y="44092"/>
                  </a:lnTo>
                  <a:lnTo>
                    <a:pt x="8178" y="55559"/>
                  </a:lnTo>
                  <a:lnTo>
                    <a:pt x="16577" y="62935"/>
                  </a:lnTo>
                  <a:lnTo>
                    <a:pt x="26225" y="65544"/>
                  </a:lnTo>
                  <a:lnTo>
                    <a:pt x="39706" y="62935"/>
                  </a:lnTo>
                  <a:lnTo>
                    <a:pt x="50072" y="55559"/>
                  </a:lnTo>
                  <a:lnTo>
                    <a:pt x="56729" y="44092"/>
                  </a:lnTo>
                  <a:lnTo>
                    <a:pt x="59080" y="29210"/>
                  </a:lnTo>
                  <a:lnTo>
                    <a:pt x="56729" y="18516"/>
                  </a:lnTo>
                  <a:lnTo>
                    <a:pt x="50072" y="9156"/>
                  </a:lnTo>
                  <a:lnTo>
                    <a:pt x="39706" y="2520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0" name="object 170"/>
            <p:cNvSpPr>
              <a:spLocks/>
            </p:cNvSpPr>
            <p:nvPr/>
          </p:nvSpPr>
          <p:spPr bwMode="auto">
            <a:xfrm>
              <a:off x="3834314" y="2970145"/>
              <a:ext cx="59690" cy="66040"/>
            </a:xfrm>
            <a:custGeom>
              <a:avLst/>
              <a:gdLst>
                <a:gd name="T0" fmla="*/ 0 w 59689"/>
                <a:gd name="T1" fmla="*/ 29209 h 66039"/>
                <a:gd name="T2" fmla="*/ 2247 w 59689"/>
                <a:gd name="T3" fmla="*/ 44098 h 66039"/>
                <a:gd name="T4" fmla="*/ 8177 w 59689"/>
                <a:gd name="T5" fmla="*/ 55570 h 66039"/>
                <a:gd name="T6" fmla="*/ 16572 w 59689"/>
                <a:gd name="T7" fmla="*/ 62948 h 66039"/>
                <a:gd name="T8" fmla="*/ 26217 w 59689"/>
                <a:gd name="T9" fmla="*/ 65558 h 66039"/>
                <a:gd name="T10" fmla="*/ 39695 w 59689"/>
                <a:gd name="T11" fmla="*/ 62948 h 66039"/>
                <a:gd name="T12" fmla="*/ 50063 w 59689"/>
                <a:gd name="T13" fmla="*/ 55570 h 66039"/>
                <a:gd name="T14" fmla="*/ 56722 w 59689"/>
                <a:gd name="T15" fmla="*/ 44098 h 66039"/>
                <a:gd name="T16" fmla="*/ 59075 w 59689"/>
                <a:gd name="T17" fmla="*/ 29209 h 66039"/>
                <a:gd name="T18" fmla="*/ 56722 w 59689"/>
                <a:gd name="T19" fmla="*/ 18520 h 66039"/>
                <a:gd name="T20" fmla="*/ 50063 w 59689"/>
                <a:gd name="T21" fmla="*/ 9160 h 66039"/>
                <a:gd name="T22" fmla="*/ 39695 w 59689"/>
                <a:gd name="T23" fmla="*/ 2522 h 66039"/>
                <a:gd name="T24" fmla="*/ 26217 w 59689"/>
                <a:gd name="T25" fmla="*/ 0 h 66039"/>
                <a:gd name="T26" fmla="*/ 16572 w 59689"/>
                <a:gd name="T27" fmla="*/ 2522 h 66039"/>
                <a:gd name="T28" fmla="*/ 8177 w 59689"/>
                <a:gd name="T29" fmla="*/ 9160 h 66039"/>
                <a:gd name="T30" fmla="*/ 2247 w 59689"/>
                <a:gd name="T31" fmla="*/ 18520 h 66039"/>
                <a:gd name="T32" fmla="*/ 0 w 59689"/>
                <a:gd name="T33" fmla="*/ 2920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09"/>
                  </a:moveTo>
                  <a:lnTo>
                    <a:pt x="2247" y="44098"/>
                  </a:lnTo>
                  <a:lnTo>
                    <a:pt x="8177" y="55570"/>
                  </a:lnTo>
                  <a:lnTo>
                    <a:pt x="16572" y="62948"/>
                  </a:lnTo>
                  <a:lnTo>
                    <a:pt x="26217" y="65558"/>
                  </a:lnTo>
                  <a:lnTo>
                    <a:pt x="39695" y="62948"/>
                  </a:lnTo>
                  <a:lnTo>
                    <a:pt x="50063" y="55570"/>
                  </a:lnTo>
                  <a:lnTo>
                    <a:pt x="56722" y="44098"/>
                  </a:lnTo>
                  <a:lnTo>
                    <a:pt x="59075" y="29209"/>
                  </a:lnTo>
                  <a:lnTo>
                    <a:pt x="56722" y="18520"/>
                  </a:lnTo>
                  <a:lnTo>
                    <a:pt x="50063" y="9160"/>
                  </a:lnTo>
                  <a:lnTo>
                    <a:pt x="39695" y="2522"/>
                  </a:lnTo>
                  <a:lnTo>
                    <a:pt x="26217" y="0"/>
                  </a:lnTo>
                  <a:lnTo>
                    <a:pt x="16572" y="2522"/>
                  </a:lnTo>
                  <a:lnTo>
                    <a:pt x="8177" y="9160"/>
                  </a:lnTo>
                  <a:lnTo>
                    <a:pt x="2247" y="18520"/>
                  </a:lnTo>
                  <a:lnTo>
                    <a:pt x="0" y="2920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1" name="object 171"/>
            <p:cNvSpPr>
              <a:spLocks/>
            </p:cNvSpPr>
            <p:nvPr/>
          </p:nvSpPr>
          <p:spPr bwMode="auto">
            <a:xfrm>
              <a:off x="4142295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661 w 59689"/>
                <a:gd name="T19" fmla="*/ 62783 h 65404"/>
                <a:gd name="T20" fmla="*/ 50050 w 59689"/>
                <a:gd name="T21" fmla="*/ 55405 h 65404"/>
                <a:gd name="T22" fmla="*/ 56715 w 59689"/>
                <a:gd name="T23" fmla="*/ 43934 h 65404"/>
                <a:gd name="T24" fmla="*/ 59067 w 59689"/>
                <a:gd name="T25" fmla="*/ 29044 h 65404"/>
                <a:gd name="T26" fmla="*/ 56715 w 59689"/>
                <a:gd name="T27" fmla="*/ 18382 h 65404"/>
                <a:gd name="T28" fmla="*/ 50050 w 59689"/>
                <a:gd name="T29" fmla="*/ 9078 h 65404"/>
                <a:gd name="T30" fmla="*/ 39661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661" y="62783"/>
                  </a:lnTo>
                  <a:lnTo>
                    <a:pt x="50050" y="55405"/>
                  </a:lnTo>
                  <a:lnTo>
                    <a:pt x="56715" y="43934"/>
                  </a:lnTo>
                  <a:lnTo>
                    <a:pt x="59067" y="29044"/>
                  </a:lnTo>
                  <a:lnTo>
                    <a:pt x="56715" y="18382"/>
                  </a:lnTo>
                  <a:lnTo>
                    <a:pt x="50050" y="9078"/>
                  </a:lnTo>
                  <a:lnTo>
                    <a:pt x="39661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2" name="object 172"/>
            <p:cNvSpPr>
              <a:spLocks/>
            </p:cNvSpPr>
            <p:nvPr/>
          </p:nvSpPr>
          <p:spPr bwMode="auto">
            <a:xfrm>
              <a:off x="4142301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5 w 59689"/>
                <a:gd name="T3" fmla="*/ 43932 h 65404"/>
                <a:gd name="T4" fmla="*/ 8166 w 59689"/>
                <a:gd name="T5" fmla="*/ 55404 h 65404"/>
                <a:gd name="T6" fmla="*/ 16537 w 59689"/>
                <a:gd name="T7" fmla="*/ 62786 h 65404"/>
                <a:gd name="T8" fmla="*/ 26132 w 59689"/>
                <a:gd name="T9" fmla="*/ 65397 h 65404"/>
                <a:gd name="T10" fmla="*/ 39658 w 59689"/>
                <a:gd name="T11" fmla="*/ 62786 h 65404"/>
                <a:gd name="T12" fmla="*/ 50047 w 59689"/>
                <a:gd name="T13" fmla="*/ 55404 h 65404"/>
                <a:gd name="T14" fmla="*/ 56711 w 59689"/>
                <a:gd name="T15" fmla="*/ 43932 h 65404"/>
                <a:gd name="T16" fmla="*/ 59063 w 59689"/>
                <a:gd name="T17" fmla="*/ 29049 h 65404"/>
                <a:gd name="T18" fmla="*/ 56711 w 59689"/>
                <a:gd name="T19" fmla="*/ 18385 h 65404"/>
                <a:gd name="T20" fmla="*/ 50047 w 59689"/>
                <a:gd name="T21" fmla="*/ 9080 h 65404"/>
                <a:gd name="T22" fmla="*/ 39658 w 59689"/>
                <a:gd name="T23" fmla="*/ 2497 h 65404"/>
                <a:gd name="T24" fmla="*/ 26132 w 59689"/>
                <a:gd name="T25" fmla="*/ 0 h 65404"/>
                <a:gd name="T26" fmla="*/ 16537 w 59689"/>
                <a:gd name="T27" fmla="*/ 2497 h 65404"/>
                <a:gd name="T28" fmla="*/ 8166 w 59689"/>
                <a:gd name="T29" fmla="*/ 9080 h 65404"/>
                <a:gd name="T30" fmla="*/ 2245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5" y="43932"/>
                  </a:lnTo>
                  <a:lnTo>
                    <a:pt x="8166" y="55404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658" y="62786"/>
                  </a:lnTo>
                  <a:lnTo>
                    <a:pt x="50047" y="55404"/>
                  </a:lnTo>
                  <a:lnTo>
                    <a:pt x="56711" y="43932"/>
                  </a:lnTo>
                  <a:lnTo>
                    <a:pt x="59063" y="29049"/>
                  </a:lnTo>
                  <a:lnTo>
                    <a:pt x="56711" y="18385"/>
                  </a:lnTo>
                  <a:lnTo>
                    <a:pt x="50047" y="9080"/>
                  </a:lnTo>
                  <a:lnTo>
                    <a:pt x="39658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0"/>
                  </a:lnTo>
                  <a:lnTo>
                    <a:pt x="2245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3" name="object 173"/>
            <p:cNvSpPr>
              <a:spLocks/>
            </p:cNvSpPr>
            <p:nvPr/>
          </p:nvSpPr>
          <p:spPr bwMode="auto">
            <a:xfrm>
              <a:off x="4450283" y="250413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508 h 66039"/>
                <a:gd name="T4" fmla="*/ 8167 w 59054"/>
                <a:gd name="T5" fmla="*/ 9117 h 66039"/>
                <a:gd name="T6" fmla="*/ 2246 w 59054"/>
                <a:gd name="T7" fmla="*/ 18446 h 66039"/>
                <a:gd name="T8" fmla="*/ 0 w 59054"/>
                <a:gd name="T9" fmla="*/ 29121 h 66039"/>
                <a:gd name="T10" fmla="*/ 2246 w 59054"/>
                <a:gd name="T11" fmla="*/ 43998 h 66039"/>
                <a:gd name="T12" fmla="*/ 8167 w 59054"/>
                <a:gd name="T13" fmla="*/ 55530 h 66039"/>
                <a:gd name="T14" fmla="*/ 16539 w 59054"/>
                <a:gd name="T15" fmla="*/ 62986 h 66039"/>
                <a:gd name="T16" fmla="*/ 26136 w 59054"/>
                <a:gd name="T17" fmla="*/ 65633 h 66039"/>
                <a:gd name="T18" fmla="*/ 39617 w 59054"/>
                <a:gd name="T19" fmla="*/ 62986 h 66039"/>
                <a:gd name="T20" fmla="*/ 49984 w 59054"/>
                <a:gd name="T21" fmla="*/ 55530 h 66039"/>
                <a:gd name="T22" fmla="*/ 56640 w 59054"/>
                <a:gd name="T23" fmla="*/ 43998 h 66039"/>
                <a:gd name="T24" fmla="*/ 58991 w 59054"/>
                <a:gd name="T25" fmla="*/ 29121 h 66039"/>
                <a:gd name="T26" fmla="*/ 56640 w 59054"/>
                <a:gd name="T27" fmla="*/ 18446 h 66039"/>
                <a:gd name="T28" fmla="*/ 49984 w 59054"/>
                <a:gd name="T29" fmla="*/ 9117 h 66039"/>
                <a:gd name="T30" fmla="*/ 39617 w 59054"/>
                <a:gd name="T31" fmla="*/ 250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508"/>
                  </a:lnTo>
                  <a:lnTo>
                    <a:pt x="8167" y="9117"/>
                  </a:lnTo>
                  <a:lnTo>
                    <a:pt x="2246" y="18446"/>
                  </a:lnTo>
                  <a:lnTo>
                    <a:pt x="0" y="29121"/>
                  </a:lnTo>
                  <a:lnTo>
                    <a:pt x="2246" y="43998"/>
                  </a:lnTo>
                  <a:lnTo>
                    <a:pt x="8167" y="55530"/>
                  </a:lnTo>
                  <a:lnTo>
                    <a:pt x="16539" y="62986"/>
                  </a:lnTo>
                  <a:lnTo>
                    <a:pt x="26136" y="65633"/>
                  </a:lnTo>
                  <a:lnTo>
                    <a:pt x="39617" y="62986"/>
                  </a:lnTo>
                  <a:lnTo>
                    <a:pt x="49984" y="55530"/>
                  </a:lnTo>
                  <a:lnTo>
                    <a:pt x="56640" y="43998"/>
                  </a:lnTo>
                  <a:lnTo>
                    <a:pt x="58991" y="29121"/>
                  </a:lnTo>
                  <a:lnTo>
                    <a:pt x="56640" y="18446"/>
                  </a:lnTo>
                  <a:lnTo>
                    <a:pt x="49984" y="9117"/>
                  </a:lnTo>
                  <a:lnTo>
                    <a:pt x="39617" y="250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4" name="object 174"/>
            <p:cNvSpPr>
              <a:spLocks/>
            </p:cNvSpPr>
            <p:nvPr/>
          </p:nvSpPr>
          <p:spPr bwMode="auto">
            <a:xfrm>
              <a:off x="4450276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7 w 59054"/>
                <a:gd name="T3" fmla="*/ 43996 h 66039"/>
                <a:gd name="T4" fmla="*/ 8172 w 59054"/>
                <a:gd name="T5" fmla="*/ 55526 h 66039"/>
                <a:gd name="T6" fmla="*/ 16547 w 59054"/>
                <a:gd name="T7" fmla="*/ 62978 h 66039"/>
                <a:gd name="T8" fmla="*/ 26144 w 59054"/>
                <a:gd name="T9" fmla="*/ 65624 h 66039"/>
                <a:gd name="T10" fmla="*/ 39628 w 59054"/>
                <a:gd name="T11" fmla="*/ 62978 h 66039"/>
                <a:gd name="T12" fmla="*/ 49996 w 59054"/>
                <a:gd name="T13" fmla="*/ 55526 h 66039"/>
                <a:gd name="T14" fmla="*/ 56652 w 59054"/>
                <a:gd name="T15" fmla="*/ 43996 h 66039"/>
                <a:gd name="T16" fmla="*/ 59003 w 59054"/>
                <a:gd name="T17" fmla="*/ 29116 h 66039"/>
                <a:gd name="T18" fmla="*/ 56652 w 59054"/>
                <a:gd name="T19" fmla="*/ 18441 h 66039"/>
                <a:gd name="T20" fmla="*/ 49996 w 59054"/>
                <a:gd name="T21" fmla="*/ 9113 h 66039"/>
                <a:gd name="T22" fmla="*/ 39628 w 59054"/>
                <a:gd name="T23" fmla="*/ 2507 h 66039"/>
                <a:gd name="T24" fmla="*/ 26144 w 59054"/>
                <a:gd name="T25" fmla="*/ 0 h 66039"/>
                <a:gd name="T26" fmla="*/ 16547 w 59054"/>
                <a:gd name="T27" fmla="*/ 2507 h 66039"/>
                <a:gd name="T28" fmla="*/ 8172 w 59054"/>
                <a:gd name="T29" fmla="*/ 9113 h 66039"/>
                <a:gd name="T30" fmla="*/ 2247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7" y="43996"/>
                  </a:lnTo>
                  <a:lnTo>
                    <a:pt x="8172" y="55526"/>
                  </a:lnTo>
                  <a:lnTo>
                    <a:pt x="16547" y="62978"/>
                  </a:lnTo>
                  <a:lnTo>
                    <a:pt x="26144" y="65624"/>
                  </a:lnTo>
                  <a:lnTo>
                    <a:pt x="39628" y="62978"/>
                  </a:lnTo>
                  <a:lnTo>
                    <a:pt x="49996" y="55526"/>
                  </a:lnTo>
                  <a:lnTo>
                    <a:pt x="56652" y="43996"/>
                  </a:lnTo>
                  <a:lnTo>
                    <a:pt x="59003" y="29116"/>
                  </a:lnTo>
                  <a:lnTo>
                    <a:pt x="56652" y="18441"/>
                  </a:lnTo>
                  <a:lnTo>
                    <a:pt x="49996" y="9113"/>
                  </a:lnTo>
                  <a:lnTo>
                    <a:pt x="39628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5" name="object 175"/>
            <p:cNvSpPr>
              <a:spLocks/>
            </p:cNvSpPr>
            <p:nvPr/>
          </p:nvSpPr>
          <p:spPr bwMode="auto">
            <a:xfrm>
              <a:off x="4293082" y="2504135"/>
              <a:ext cx="59055" cy="66040"/>
            </a:xfrm>
            <a:custGeom>
              <a:avLst/>
              <a:gdLst>
                <a:gd name="T0" fmla="*/ 26212 w 59054"/>
                <a:gd name="T1" fmla="*/ 0 h 66039"/>
                <a:gd name="T2" fmla="*/ 16566 w 59054"/>
                <a:gd name="T3" fmla="*/ 2508 h 66039"/>
                <a:gd name="T4" fmla="*/ 8172 w 59054"/>
                <a:gd name="T5" fmla="*/ 9117 h 66039"/>
                <a:gd name="T6" fmla="*/ 2245 w 59054"/>
                <a:gd name="T7" fmla="*/ 18446 h 66039"/>
                <a:gd name="T8" fmla="*/ 0 w 59054"/>
                <a:gd name="T9" fmla="*/ 29121 h 66039"/>
                <a:gd name="T10" fmla="*/ 2245 w 59054"/>
                <a:gd name="T11" fmla="*/ 43998 h 66039"/>
                <a:gd name="T12" fmla="*/ 8172 w 59054"/>
                <a:gd name="T13" fmla="*/ 55530 h 66039"/>
                <a:gd name="T14" fmla="*/ 16566 w 59054"/>
                <a:gd name="T15" fmla="*/ 62986 h 66039"/>
                <a:gd name="T16" fmla="*/ 26212 w 59054"/>
                <a:gd name="T17" fmla="*/ 65633 h 66039"/>
                <a:gd name="T18" fmla="*/ 39573 w 59054"/>
                <a:gd name="T19" fmla="*/ 62986 h 66039"/>
                <a:gd name="T20" fmla="*/ 49898 w 59054"/>
                <a:gd name="T21" fmla="*/ 55530 h 66039"/>
                <a:gd name="T22" fmla="*/ 56555 w 59054"/>
                <a:gd name="T23" fmla="*/ 43998 h 66039"/>
                <a:gd name="T24" fmla="*/ 58915 w 59054"/>
                <a:gd name="T25" fmla="*/ 29121 h 66039"/>
                <a:gd name="T26" fmla="*/ 56555 w 59054"/>
                <a:gd name="T27" fmla="*/ 18446 h 66039"/>
                <a:gd name="T28" fmla="*/ 49898 w 59054"/>
                <a:gd name="T29" fmla="*/ 9117 h 66039"/>
                <a:gd name="T30" fmla="*/ 39573 w 59054"/>
                <a:gd name="T31" fmla="*/ 2508 h 66039"/>
                <a:gd name="T32" fmla="*/ 26212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212" y="0"/>
                  </a:moveTo>
                  <a:lnTo>
                    <a:pt x="16566" y="2508"/>
                  </a:lnTo>
                  <a:lnTo>
                    <a:pt x="8172" y="9117"/>
                  </a:lnTo>
                  <a:lnTo>
                    <a:pt x="2245" y="18446"/>
                  </a:lnTo>
                  <a:lnTo>
                    <a:pt x="0" y="29121"/>
                  </a:lnTo>
                  <a:lnTo>
                    <a:pt x="2245" y="43998"/>
                  </a:lnTo>
                  <a:lnTo>
                    <a:pt x="8172" y="55530"/>
                  </a:lnTo>
                  <a:lnTo>
                    <a:pt x="16566" y="62986"/>
                  </a:lnTo>
                  <a:lnTo>
                    <a:pt x="26212" y="65633"/>
                  </a:lnTo>
                  <a:lnTo>
                    <a:pt x="39573" y="62986"/>
                  </a:lnTo>
                  <a:lnTo>
                    <a:pt x="49898" y="55530"/>
                  </a:lnTo>
                  <a:lnTo>
                    <a:pt x="56555" y="43998"/>
                  </a:lnTo>
                  <a:lnTo>
                    <a:pt x="58915" y="29121"/>
                  </a:lnTo>
                  <a:lnTo>
                    <a:pt x="56555" y="18446"/>
                  </a:lnTo>
                  <a:lnTo>
                    <a:pt x="49898" y="9117"/>
                  </a:lnTo>
                  <a:lnTo>
                    <a:pt x="39573" y="2508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6" name="object 176"/>
            <p:cNvSpPr>
              <a:spLocks/>
            </p:cNvSpPr>
            <p:nvPr/>
          </p:nvSpPr>
          <p:spPr bwMode="auto">
            <a:xfrm>
              <a:off x="4293082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6 w 59054"/>
                <a:gd name="T3" fmla="*/ 43996 h 66039"/>
                <a:gd name="T4" fmla="*/ 8175 w 59054"/>
                <a:gd name="T5" fmla="*/ 55526 h 66039"/>
                <a:gd name="T6" fmla="*/ 16567 w 59054"/>
                <a:gd name="T7" fmla="*/ 62978 h 66039"/>
                <a:gd name="T8" fmla="*/ 26204 w 59054"/>
                <a:gd name="T9" fmla="*/ 65624 h 66039"/>
                <a:gd name="T10" fmla="*/ 39574 w 59054"/>
                <a:gd name="T11" fmla="*/ 62978 h 66039"/>
                <a:gd name="T12" fmla="*/ 49902 w 59054"/>
                <a:gd name="T13" fmla="*/ 55526 h 66039"/>
                <a:gd name="T14" fmla="*/ 56560 w 59054"/>
                <a:gd name="T15" fmla="*/ 43996 h 66039"/>
                <a:gd name="T16" fmla="*/ 58919 w 59054"/>
                <a:gd name="T17" fmla="*/ 29116 h 66039"/>
                <a:gd name="T18" fmla="*/ 56560 w 59054"/>
                <a:gd name="T19" fmla="*/ 18441 h 66039"/>
                <a:gd name="T20" fmla="*/ 49902 w 59054"/>
                <a:gd name="T21" fmla="*/ 9113 h 66039"/>
                <a:gd name="T22" fmla="*/ 39574 w 59054"/>
                <a:gd name="T23" fmla="*/ 2507 h 66039"/>
                <a:gd name="T24" fmla="*/ 26204 w 59054"/>
                <a:gd name="T25" fmla="*/ 0 h 66039"/>
                <a:gd name="T26" fmla="*/ 16567 w 59054"/>
                <a:gd name="T27" fmla="*/ 2507 h 66039"/>
                <a:gd name="T28" fmla="*/ 8175 w 59054"/>
                <a:gd name="T29" fmla="*/ 9113 h 66039"/>
                <a:gd name="T30" fmla="*/ 2246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6" y="43996"/>
                  </a:lnTo>
                  <a:lnTo>
                    <a:pt x="8175" y="55526"/>
                  </a:lnTo>
                  <a:lnTo>
                    <a:pt x="16567" y="62978"/>
                  </a:lnTo>
                  <a:lnTo>
                    <a:pt x="26204" y="65624"/>
                  </a:lnTo>
                  <a:lnTo>
                    <a:pt x="39574" y="62978"/>
                  </a:lnTo>
                  <a:lnTo>
                    <a:pt x="49902" y="55526"/>
                  </a:lnTo>
                  <a:lnTo>
                    <a:pt x="56560" y="43996"/>
                  </a:lnTo>
                  <a:lnTo>
                    <a:pt x="58919" y="29116"/>
                  </a:lnTo>
                  <a:lnTo>
                    <a:pt x="56560" y="18441"/>
                  </a:lnTo>
                  <a:lnTo>
                    <a:pt x="49902" y="9113"/>
                  </a:lnTo>
                  <a:lnTo>
                    <a:pt x="39574" y="2507"/>
                  </a:lnTo>
                  <a:lnTo>
                    <a:pt x="26204" y="0"/>
                  </a:lnTo>
                  <a:lnTo>
                    <a:pt x="16567" y="2507"/>
                  </a:lnTo>
                  <a:lnTo>
                    <a:pt x="8175" y="9113"/>
                  </a:lnTo>
                  <a:lnTo>
                    <a:pt x="2246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7" name="object 177"/>
            <p:cNvSpPr>
              <a:spLocks/>
            </p:cNvSpPr>
            <p:nvPr/>
          </p:nvSpPr>
          <p:spPr bwMode="auto">
            <a:xfrm>
              <a:off x="4142295" y="2817291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5 h 66039"/>
                <a:gd name="T4" fmla="*/ 8167 w 59689"/>
                <a:gd name="T5" fmla="*/ 9074 h 66039"/>
                <a:gd name="T6" fmla="*/ 2246 w 59689"/>
                <a:gd name="T7" fmla="*/ 18377 h 66039"/>
                <a:gd name="T8" fmla="*/ 0 w 59689"/>
                <a:gd name="T9" fmla="*/ 29044 h 66039"/>
                <a:gd name="T10" fmla="*/ 2246 w 59689"/>
                <a:gd name="T11" fmla="*/ 43966 h 66039"/>
                <a:gd name="T12" fmla="*/ 8167 w 59689"/>
                <a:gd name="T13" fmla="*/ 55521 h 66039"/>
                <a:gd name="T14" fmla="*/ 16539 w 59689"/>
                <a:gd name="T15" fmla="*/ 62984 h 66039"/>
                <a:gd name="T16" fmla="*/ 26136 w 59689"/>
                <a:gd name="T17" fmla="*/ 65633 h 66039"/>
                <a:gd name="T18" fmla="*/ 39661 w 59689"/>
                <a:gd name="T19" fmla="*/ 62984 h 66039"/>
                <a:gd name="T20" fmla="*/ 50050 w 59689"/>
                <a:gd name="T21" fmla="*/ 55521 h 66039"/>
                <a:gd name="T22" fmla="*/ 56715 w 59689"/>
                <a:gd name="T23" fmla="*/ 43966 h 66039"/>
                <a:gd name="T24" fmla="*/ 59067 w 59689"/>
                <a:gd name="T25" fmla="*/ 29044 h 66039"/>
                <a:gd name="T26" fmla="*/ 56715 w 59689"/>
                <a:gd name="T27" fmla="*/ 18377 h 66039"/>
                <a:gd name="T28" fmla="*/ 50050 w 59689"/>
                <a:gd name="T29" fmla="*/ 9074 h 66039"/>
                <a:gd name="T30" fmla="*/ 39661 w 59689"/>
                <a:gd name="T31" fmla="*/ 2495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5"/>
                  </a:lnTo>
                  <a:lnTo>
                    <a:pt x="8167" y="9074"/>
                  </a:lnTo>
                  <a:lnTo>
                    <a:pt x="2246" y="18377"/>
                  </a:lnTo>
                  <a:lnTo>
                    <a:pt x="0" y="29044"/>
                  </a:lnTo>
                  <a:lnTo>
                    <a:pt x="2246" y="43966"/>
                  </a:lnTo>
                  <a:lnTo>
                    <a:pt x="8167" y="55521"/>
                  </a:lnTo>
                  <a:lnTo>
                    <a:pt x="16539" y="62984"/>
                  </a:lnTo>
                  <a:lnTo>
                    <a:pt x="26136" y="65633"/>
                  </a:lnTo>
                  <a:lnTo>
                    <a:pt x="39661" y="62984"/>
                  </a:lnTo>
                  <a:lnTo>
                    <a:pt x="50050" y="55521"/>
                  </a:lnTo>
                  <a:lnTo>
                    <a:pt x="56715" y="43966"/>
                  </a:lnTo>
                  <a:lnTo>
                    <a:pt x="59067" y="29044"/>
                  </a:lnTo>
                  <a:lnTo>
                    <a:pt x="56715" y="18377"/>
                  </a:lnTo>
                  <a:lnTo>
                    <a:pt x="50050" y="9074"/>
                  </a:lnTo>
                  <a:lnTo>
                    <a:pt x="39661" y="2495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8" name="object 178"/>
            <p:cNvSpPr>
              <a:spLocks/>
            </p:cNvSpPr>
            <p:nvPr/>
          </p:nvSpPr>
          <p:spPr bwMode="auto">
            <a:xfrm>
              <a:off x="4142301" y="2817305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5 w 59689"/>
                <a:gd name="T3" fmla="*/ 43970 h 66039"/>
                <a:gd name="T4" fmla="*/ 8166 w 59689"/>
                <a:gd name="T5" fmla="*/ 55525 h 66039"/>
                <a:gd name="T6" fmla="*/ 16537 w 59689"/>
                <a:gd name="T7" fmla="*/ 62989 h 66039"/>
                <a:gd name="T8" fmla="*/ 26132 w 59689"/>
                <a:gd name="T9" fmla="*/ 65638 h 66039"/>
                <a:gd name="T10" fmla="*/ 39658 w 59689"/>
                <a:gd name="T11" fmla="*/ 62989 h 66039"/>
                <a:gd name="T12" fmla="*/ 50047 w 59689"/>
                <a:gd name="T13" fmla="*/ 55525 h 66039"/>
                <a:gd name="T14" fmla="*/ 56711 w 59689"/>
                <a:gd name="T15" fmla="*/ 43970 h 66039"/>
                <a:gd name="T16" fmla="*/ 59063 w 59689"/>
                <a:gd name="T17" fmla="*/ 29049 h 66039"/>
                <a:gd name="T18" fmla="*/ 56711 w 59689"/>
                <a:gd name="T19" fmla="*/ 18379 h 66039"/>
                <a:gd name="T20" fmla="*/ 50047 w 59689"/>
                <a:gd name="T21" fmla="*/ 9075 h 66039"/>
                <a:gd name="T22" fmla="*/ 39658 w 59689"/>
                <a:gd name="T23" fmla="*/ 2495 h 66039"/>
                <a:gd name="T24" fmla="*/ 26132 w 59689"/>
                <a:gd name="T25" fmla="*/ 0 h 66039"/>
                <a:gd name="T26" fmla="*/ 16537 w 59689"/>
                <a:gd name="T27" fmla="*/ 2495 h 66039"/>
                <a:gd name="T28" fmla="*/ 8166 w 59689"/>
                <a:gd name="T29" fmla="*/ 9075 h 66039"/>
                <a:gd name="T30" fmla="*/ 2245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5" y="43970"/>
                  </a:lnTo>
                  <a:lnTo>
                    <a:pt x="8166" y="55525"/>
                  </a:lnTo>
                  <a:lnTo>
                    <a:pt x="16537" y="62989"/>
                  </a:lnTo>
                  <a:lnTo>
                    <a:pt x="26132" y="65638"/>
                  </a:lnTo>
                  <a:lnTo>
                    <a:pt x="39658" y="62989"/>
                  </a:lnTo>
                  <a:lnTo>
                    <a:pt x="50047" y="55525"/>
                  </a:lnTo>
                  <a:lnTo>
                    <a:pt x="56711" y="43970"/>
                  </a:lnTo>
                  <a:lnTo>
                    <a:pt x="59063" y="29049"/>
                  </a:lnTo>
                  <a:lnTo>
                    <a:pt x="56711" y="18379"/>
                  </a:lnTo>
                  <a:lnTo>
                    <a:pt x="50047" y="9075"/>
                  </a:lnTo>
                  <a:lnTo>
                    <a:pt x="39658" y="2495"/>
                  </a:lnTo>
                  <a:lnTo>
                    <a:pt x="26132" y="0"/>
                  </a:lnTo>
                  <a:lnTo>
                    <a:pt x="16537" y="2495"/>
                  </a:lnTo>
                  <a:lnTo>
                    <a:pt x="8166" y="9075"/>
                  </a:lnTo>
                  <a:lnTo>
                    <a:pt x="2245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9" name="object 179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0" name="object 180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1" name="object 181"/>
            <p:cNvSpPr>
              <a:spLocks noChangeArrowheads="1"/>
            </p:cNvSpPr>
            <p:nvPr/>
          </p:nvSpPr>
          <p:spPr bwMode="auto">
            <a:xfrm>
              <a:off x="2309947" y="2115049"/>
              <a:ext cx="2799554" cy="281710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724025" y="1593850"/>
            <a:ext cx="3605213" cy="3670300"/>
          </a:xfrm>
          <a:prstGeom prst="rect">
            <a:avLst/>
          </a:prstGeom>
          <a:ln w="693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000">
              <a:latin typeface="DejaVu Serif"/>
              <a:cs typeface="DejaVu Serif"/>
            </a:endParaRPr>
          </a:p>
          <a:p>
            <a:pPr marL="176530">
              <a:spcBef>
                <a:spcPts val="860"/>
              </a:spcBef>
              <a:defRPr/>
            </a:pPr>
            <a:r>
              <a:rPr sz="900" spc="-110" dirty="0">
                <a:latin typeface="DejaVu Serif"/>
                <a:cs typeface="DejaVu Serif"/>
              </a:rPr>
              <a:t>100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90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80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70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60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50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40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30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20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10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94640">
              <a:spcBef>
                <a:spcPts val="5"/>
              </a:spcBef>
              <a:defRPr/>
            </a:pPr>
            <a:r>
              <a:rPr sz="900" spc="-114" dirty="0">
                <a:latin typeface="DejaVu Serif"/>
                <a:cs typeface="DejaVu Serif"/>
              </a:rPr>
              <a:t>0</a:t>
            </a:r>
            <a:endParaRPr sz="900">
              <a:latin typeface="DejaVu Serif"/>
              <a:cs typeface="DejaVu Serif"/>
            </a:endParaRPr>
          </a:p>
          <a:p>
            <a:pPr marL="373380">
              <a:spcBef>
                <a:spcPts val="110"/>
              </a:spcBef>
              <a:tabLst>
                <a:tab pos="720090" algn="l"/>
                <a:tab pos="1002030" algn="l"/>
                <a:tab pos="1316990" algn="l"/>
                <a:tab pos="1624965" algn="l"/>
                <a:tab pos="1932939" algn="l"/>
                <a:tab pos="2240280" algn="l"/>
                <a:tab pos="2548255" algn="l"/>
                <a:tab pos="2863215" algn="l"/>
                <a:tab pos="3171190" algn="l"/>
                <a:tab pos="3479165" algn="l"/>
              </a:tabLst>
              <a:defRPr/>
            </a:pPr>
            <a:r>
              <a:rPr sz="800" spc="-75" dirty="0">
                <a:latin typeface="DejaVu Serif"/>
                <a:cs typeface="DejaVu Serif"/>
              </a:rPr>
              <a:t>-10	</a:t>
            </a:r>
            <a:r>
              <a:rPr sz="800" spc="-110" dirty="0">
                <a:latin typeface="DejaVu Serif"/>
                <a:cs typeface="DejaVu Serif"/>
              </a:rPr>
              <a:t>0	</a:t>
            </a:r>
            <a:r>
              <a:rPr sz="800" spc="-105" dirty="0">
                <a:latin typeface="DejaVu Serif"/>
                <a:cs typeface="DejaVu Serif"/>
              </a:rPr>
              <a:t>10	20	30	40	50	60	70	80	</a:t>
            </a:r>
            <a:r>
              <a:rPr sz="800" spc="-100" dirty="0">
                <a:latin typeface="DejaVu Serif"/>
                <a:cs typeface="DejaVu Serif"/>
              </a:rPr>
              <a:t>90</a:t>
            </a:r>
            <a:endParaRPr sz="800">
              <a:latin typeface="DejaVu Serif"/>
              <a:cs typeface="DejaVu Serif"/>
            </a:endParaRPr>
          </a:p>
        </p:txBody>
      </p:sp>
      <p:sp>
        <p:nvSpPr>
          <p:cNvPr id="79878" name="object 183"/>
          <p:cNvSpPr>
            <a:spLocks/>
          </p:cNvSpPr>
          <p:nvPr/>
        </p:nvSpPr>
        <p:spPr bwMode="auto">
          <a:xfrm>
            <a:off x="2309813" y="2484438"/>
            <a:ext cx="2790825" cy="2433637"/>
          </a:xfrm>
          <a:custGeom>
            <a:avLst/>
            <a:gdLst>
              <a:gd name="T0" fmla="*/ 0 w 2790825"/>
              <a:gd name="T1" fmla="*/ 2433828 h 2433954"/>
              <a:gd name="T2" fmla="*/ 2790444 w 2790825"/>
              <a:gd name="T3" fmla="*/ 0 h 24339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0825" h="2433954">
                <a:moveTo>
                  <a:pt x="0" y="2433828"/>
                </a:moveTo>
                <a:lnTo>
                  <a:pt x="2790444" y="0"/>
                </a:lnTo>
              </a:path>
            </a:pathLst>
          </a:custGeom>
          <a:noFill/>
          <a:ln w="38100">
            <a:solidFill>
              <a:srgbClr val="0032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9879" name="object 184"/>
          <p:cNvGrpSpPr>
            <a:grpSpLocks/>
          </p:cNvGrpSpPr>
          <p:nvPr/>
        </p:nvGrpSpPr>
        <p:grpSpPr bwMode="auto">
          <a:xfrm>
            <a:off x="5711825" y="1400175"/>
            <a:ext cx="2833688" cy="3937000"/>
            <a:chOff x="5711825" y="1400174"/>
            <a:chExt cx="2834005" cy="3937000"/>
          </a:xfrm>
        </p:grpSpPr>
        <p:sp>
          <p:nvSpPr>
            <p:cNvPr id="79903" name="object 185"/>
            <p:cNvSpPr>
              <a:spLocks/>
            </p:cNvSpPr>
            <p:nvPr/>
          </p:nvSpPr>
          <p:spPr bwMode="auto">
            <a:xfrm>
              <a:off x="5724525" y="1412874"/>
              <a:ext cx="2808605" cy="3911600"/>
            </a:xfrm>
            <a:custGeom>
              <a:avLst/>
              <a:gdLst>
                <a:gd name="T0" fmla="*/ 1049337 w 2808604"/>
                <a:gd name="T1" fmla="*/ 0 h 3911600"/>
                <a:gd name="T2" fmla="*/ 327025 w 2808604"/>
                <a:gd name="T3" fmla="*/ 0 h 3911600"/>
                <a:gd name="T4" fmla="*/ 0 w 2808604"/>
                <a:gd name="T5" fmla="*/ 0 h 3911600"/>
                <a:gd name="T6" fmla="*/ 0 w 2808604"/>
                <a:gd name="T7" fmla="*/ 320040 h 3911600"/>
                <a:gd name="T8" fmla="*/ 327025 w 2808604"/>
                <a:gd name="T9" fmla="*/ 320040 h 3911600"/>
                <a:gd name="T10" fmla="*/ 1049337 w 2808604"/>
                <a:gd name="T11" fmla="*/ 320040 h 3911600"/>
                <a:gd name="T12" fmla="*/ 1049337 w 2808604"/>
                <a:gd name="T13" fmla="*/ 0 h 3911600"/>
                <a:gd name="T14" fmla="*/ 2808287 w 2808604"/>
                <a:gd name="T15" fmla="*/ 320103 h 3911600"/>
                <a:gd name="T16" fmla="*/ 2006600 w 2808604"/>
                <a:gd name="T17" fmla="*/ 320103 h 3911600"/>
                <a:gd name="T18" fmla="*/ 1049401 w 2808604"/>
                <a:gd name="T19" fmla="*/ 320103 h 3911600"/>
                <a:gd name="T20" fmla="*/ 1049401 w 2808604"/>
                <a:gd name="T21" fmla="*/ 750316 h 3911600"/>
                <a:gd name="T22" fmla="*/ 1049401 w 2808604"/>
                <a:gd name="T23" fmla="*/ 3438525 h 3911600"/>
                <a:gd name="T24" fmla="*/ 1049337 w 2808604"/>
                <a:gd name="T25" fmla="*/ 3118485 h 3911600"/>
                <a:gd name="T26" fmla="*/ 1049401 w 2808604"/>
                <a:gd name="T27" fmla="*/ 2642235 h 3911600"/>
                <a:gd name="T28" fmla="*/ 1049337 w 2808604"/>
                <a:gd name="T29" fmla="*/ 2322195 h 3911600"/>
                <a:gd name="T30" fmla="*/ 1049401 w 2808604"/>
                <a:gd name="T31" fmla="*/ 1855470 h 3911600"/>
                <a:gd name="T32" fmla="*/ 1049337 w 2808604"/>
                <a:gd name="T33" fmla="*/ 1535430 h 3911600"/>
                <a:gd name="T34" fmla="*/ 1049401 w 2808604"/>
                <a:gd name="T35" fmla="*/ 1070292 h 3911600"/>
                <a:gd name="T36" fmla="*/ 1049337 w 2808604"/>
                <a:gd name="T37" fmla="*/ 750316 h 3911600"/>
                <a:gd name="T38" fmla="*/ 1049401 w 2808604"/>
                <a:gd name="T39" fmla="*/ 320103 h 3911600"/>
                <a:gd name="T40" fmla="*/ 0 w 2808604"/>
                <a:gd name="T41" fmla="*/ 320103 h 3911600"/>
                <a:gd name="T42" fmla="*/ 0 w 2808604"/>
                <a:gd name="T43" fmla="*/ 750316 h 3911600"/>
                <a:gd name="T44" fmla="*/ 0 w 2808604"/>
                <a:gd name="T45" fmla="*/ 1070292 h 3911600"/>
                <a:gd name="T46" fmla="*/ 0 w 2808604"/>
                <a:gd name="T47" fmla="*/ 3911600 h 3911600"/>
                <a:gd name="T48" fmla="*/ 2006600 w 2808604"/>
                <a:gd name="T49" fmla="*/ 3911600 h 3911600"/>
                <a:gd name="T50" fmla="*/ 2808287 w 2808604"/>
                <a:gd name="T51" fmla="*/ 3911600 h 3911600"/>
                <a:gd name="T52" fmla="*/ 2808287 w 2808604"/>
                <a:gd name="T53" fmla="*/ 3438525 h 3911600"/>
                <a:gd name="T54" fmla="*/ 2808287 w 2808604"/>
                <a:gd name="T55" fmla="*/ 3118485 h 3911600"/>
                <a:gd name="T56" fmla="*/ 2808287 w 2808604"/>
                <a:gd name="T57" fmla="*/ 750316 h 3911600"/>
                <a:gd name="T58" fmla="*/ 2808287 w 2808604"/>
                <a:gd name="T59" fmla="*/ 320103 h 3911600"/>
                <a:gd name="T60" fmla="*/ 2808287 w 2808604"/>
                <a:gd name="T61" fmla="*/ 0 h 3911600"/>
                <a:gd name="T62" fmla="*/ 2006663 w 2808604"/>
                <a:gd name="T63" fmla="*/ 0 h 3911600"/>
                <a:gd name="T64" fmla="*/ 1049401 w 2808604"/>
                <a:gd name="T65" fmla="*/ 0 h 3911600"/>
                <a:gd name="T66" fmla="*/ 1049401 w 2808604"/>
                <a:gd name="T67" fmla="*/ 320040 h 3911600"/>
                <a:gd name="T68" fmla="*/ 2006600 w 2808604"/>
                <a:gd name="T69" fmla="*/ 320040 h 3911600"/>
                <a:gd name="T70" fmla="*/ 2808287 w 2808604"/>
                <a:gd name="T71" fmla="*/ 320040 h 3911600"/>
                <a:gd name="T72" fmla="*/ 2808287 w 2808604"/>
                <a:gd name="T73" fmla="*/ 0 h 391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8604" h="3911600">
                  <a:moveTo>
                    <a:pt x="1049337" y="0"/>
                  </a:moveTo>
                  <a:lnTo>
                    <a:pt x="327025" y="0"/>
                  </a:lnTo>
                  <a:lnTo>
                    <a:pt x="0" y="0"/>
                  </a:lnTo>
                  <a:lnTo>
                    <a:pt x="0" y="320040"/>
                  </a:lnTo>
                  <a:lnTo>
                    <a:pt x="327025" y="320040"/>
                  </a:lnTo>
                  <a:lnTo>
                    <a:pt x="1049337" y="320040"/>
                  </a:lnTo>
                  <a:lnTo>
                    <a:pt x="1049337" y="0"/>
                  </a:lnTo>
                  <a:close/>
                </a:path>
                <a:path w="2808604" h="3911600">
                  <a:moveTo>
                    <a:pt x="2808287" y="320103"/>
                  </a:moveTo>
                  <a:lnTo>
                    <a:pt x="2006600" y="320103"/>
                  </a:lnTo>
                  <a:lnTo>
                    <a:pt x="1049401" y="320103"/>
                  </a:lnTo>
                  <a:lnTo>
                    <a:pt x="1049401" y="750316"/>
                  </a:lnTo>
                  <a:lnTo>
                    <a:pt x="1049401" y="3438525"/>
                  </a:lnTo>
                  <a:lnTo>
                    <a:pt x="1049337" y="3118485"/>
                  </a:lnTo>
                  <a:lnTo>
                    <a:pt x="1049401" y="2642235"/>
                  </a:lnTo>
                  <a:lnTo>
                    <a:pt x="1049337" y="2322195"/>
                  </a:lnTo>
                  <a:lnTo>
                    <a:pt x="1049401" y="1855470"/>
                  </a:lnTo>
                  <a:lnTo>
                    <a:pt x="1049337" y="1535430"/>
                  </a:lnTo>
                  <a:lnTo>
                    <a:pt x="1049401" y="1070292"/>
                  </a:lnTo>
                  <a:lnTo>
                    <a:pt x="1049337" y="750316"/>
                  </a:lnTo>
                  <a:lnTo>
                    <a:pt x="1049401" y="320103"/>
                  </a:lnTo>
                  <a:lnTo>
                    <a:pt x="0" y="320103"/>
                  </a:lnTo>
                  <a:lnTo>
                    <a:pt x="0" y="750316"/>
                  </a:lnTo>
                  <a:lnTo>
                    <a:pt x="0" y="1070292"/>
                  </a:lnTo>
                  <a:lnTo>
                    <a:pt x="0" y="3911600"/>
                  </a:lnTo>
                  <a:lnTo>
                    <a:pt x="2006600" y="3911600"/>
                  </a:lnTo>
                  <a:lnTo>
                    <a:pt x="2808287" y="3911600"/>
                  </a:lnTo>
                  <a:lnTo>
                    <a:pt x="2808287" y="3438525"/>
                  </a:lnTo>
                  <a:lnTo>
                    <a:pt x="2808287" y="3118485"/>
                  </a:lnTo>
                  <a:lnTo>
                    <a:pt x="2808287" y="750316"/>
                  </a:lnTo>
                  <a:lnTo>
                    <a:pt x="2808287" y="320103"/>
                  </a:lnTo>
                  <a:close/>
                </a:path>
                <a:path w="2808604" h="3911600">
                  <a:moveTo>
                    <a:pt x="2808287" y="0"/>
                  </a:moveTo>
                  <a:lnTo>
                    <a:pt x="2006663" y="0"/>
                  </a:lnTo>
                  <a:lnTo>
                    <a:pt x="1049401" y="0"/>
                  </a:lnTo>
                  <a:lnTo>
                    <a:pt x="1049401" y="320040"/>
                  </a:lnTo>
                  <a:lnTo>
                    <a:pt x="2006600" y="320040"/>
                  </a:lnTo>
                  <a:lnTo>
                    <a:pt x="2808287" y="320040"/>
                  </a:lnTo>
                  <a:lnTo>
                    <a:pt x="2808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4" name="object 186"/>
            <p:cNvSpPr>
              <a:spLocks/>
            </p:cNvSpPr>
            <p:nvPr/>
          </p:nvSpPr>
          <p:spPr bwMode="auto">
            <a:xfrm>
              <a:off x="5718175" y="1406524"/>
              <a:ext cx="2821305" cy="3924300"/>
            </a:xfrm>
            <a:custGeom>
              <a:avLst/>
              <a:gdLst>
                <a:gd name="T0" fmla="*/ 6350 w 2821304"/>
                <a:gd name="T1" fmla="*/ 0 h 3924300"/>
                <a:gd name="T2" fmla="*/ 6350 w 2821304"/>
                <a:gd name="T3" fmla="*/ 3924300 h 3924300"/>
                <a:gd name="T4" fmla="*/ 2814701 w 2821304"/>
                <a:gd name="T5" fmla="*/ 0 h 3924300"/>
                <a:gd name="T6" fmla="*/ 2814701 w 2821304"/>
                <a:gd name="T7" fmla="*/ 3924300 h 3924300"/>
                <a:gd name="T8" fmla="*/ 0 w 2821304"/>
                <a:gd name="T9" fmla="*/ 6350 h 3924300"/>
                <a:gd name="T10" fmla="*/ 2821051 w 2821304"/>
                <a:gd name="T11" fmla="*/ 6350 h 3924300"/>
                <a:gd name="T12" fmla="*/ 0 w 2821304"/>
                <a:gd name="T13" fmla="*/ 3917950 h 3924300"/>
                <a:gd name="T14" fmla="*/ 2821051 w 2821304"/>
                <a:gd name="T15" fmla="*/ 3917950 h 392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304" h="3924300">
                  <a:moveTo>
                    <a:pt x="6350" y="0"/>
                  </a:moveTo>
                  <a:lnTo>
                    <a:pt x="6350" y="3924300"/>
                  </a:lnTo>
                </a:path>
                <a:path w="2821304" h="3924300">
                  <a:moveTo>
                    <a:pt x="2814701" y="0"/>
                  </a:moveTo>
                  <a:lnTo>
                    <a:pt x="2814701" y="3924300"/>
                  </a:lnTo>
                </a:path>
                <a:path w="2821304" h="3924300">
                  <a:moveTo>
                    <a:pt x="0" y="6350"/>
                  </a:moveTo>
                  <a:lnTo>
                    <a:pt x="2821051" y="6350"/>
                  </a:lnTo>
                </a:path>
                <a:path w="2821304" h="3924300">
                  <a:moveTo>
                    <a:pt x="0" y="3917950"/>
                  </a:moveTo>
                  <a:lnTo>
                    <a:pt x="2821051" y="391795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5773738" y="1357313"/>
            <a:ext cx="1190625" cy="665162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05" dirty="0">
                <a:latin typeface="DejaVu Serif"/>
                <a:cs typeface="DejaVu Serif"/>
              </a:rPr>
              <a:t>Alle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0,88x+7,80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732713" y="1357313"/>
            <a:ext cx="739775" cy="6651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(r=0,790)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5773738" y="2108200"/>
            <a:ext cx="1289050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4" dirty="0">
                <a:latin typeface="DejaVu Serif"/>
                <a:cs typeface="DejaVu Serif"/>
              </a:rPr>
              <a:t>0,5kHz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-25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35" dirty="0">
                <a:latin typeface="DejaVu Serif"/>
                <a:cs typeface="DejaVu Serif"/>
              </a:rPr>
              <a:t>0,46x+22,52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732713" y="210820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(r=0,521)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773738" y="2892425"/>
            <a:ext cx="1190625" cy="666750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1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0,71x+9,82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732713" y="2892425"/>
            <a:ext cx="739775" cy="6667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(r=0,620)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5773738" y="3678238"/>
            <a:ext cx="1141412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 marL="278130">
              <a:spcBef>
                <a:spcPts val="945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2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235" dirty="0">
                <a:latin typeface="DejaVu Serif"/>
                <a:cs typeface="DejaVu Serif"/>
              </a:rPr>
              <a:t>y=</a:t>
            </a:r>
            <a:r>
              <a:rPr sz="1400" spc="-210" dirty="0">
                <a:latin typeface="DejaVu Serif"/>
                <a:cs typeface="DejaVu Serif"/>
              </a:rPr>
              <a:t> </a:t>
            </a:r>
            <a:r>
              <a:rPr sz="1400" spc="-130" dirty="0">
                <a:latin typeface="DejaVu Serif"/>
                <a:cs typeface="DejaVu Serif"/>
              </a:rPr>
              <a:t>0,89x+4,68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732713" y="3678238"/>
            <a:ext cx="739775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>
              <a:spcBef>
                <a:spcPts val="945"/>
              </a:spcBef>
              <a:defRPr/>
            </a:pPr>
            <a:r>
              <a:rPr sz="1400" spc="-100" dirty="0">
                <a:latin typeface="DejaVu Serif"/>
                <a:cs typeface="DejaVu Serif"/>
              </a:rPr>
              <a:t>Lin.Reg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140" dirty="0">
                <a:latin typeface="DejaVu Serif"/>
                <a:cs typeface="DejaVu Serif"/>
              </a:rPr>
              <a:t>(r=0,805)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773738" y="4476750"/>
            <a:ext cx="1190625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4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1,05x+4,33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732713" y="447675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(r=0,912)</a:t>
            </a:r>
          </a:p>
        </p:txBody>
      </p:sp>
      <p:grpSp>
        <p:nvGrpSpPr>
          <p:cNvPr id="79890" name="object 197"/>
          <p:cNvGrpSpPr>
            <a:grpSpLocks/>
          </p:cNvGrpSpPr>
          <p:nvPr/>
        </p:nvGrpSpPr>
        <p:grpSpPr bwMode="auto">
          <a:xfrm>
            <a:off x="6877050" y="1557338"/>
            <a:ext cx="792163" cy="3095625"/>
            <a:chOff x="6877811" y="1557527"/>
            <a:chExt cx="791210" cy="3095625"/>
          </a:xfrm>
        </p:grpSpPr>
        <p:sp>
          <p:nvSpPr>
            <p:cNvPr id="79893" name="object 198"/>
            <p:cNvSpPr>
              <a:spLocks noChangeArrowheads="1"/>
            </p:cNvSpPr>
            <p:nvPr/>
          </p:nvSpPr>
          <p:spPr bwMode="auto">
            <a:xfrm>
              <a:off x="7414259" y="1571243"/>
              <a:ext cx="233171" cy="1325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4" name="object 199"/>
            <p:cNvSpPr>
              <a:spLocks noChangeArrowheads="1"/>
            </p:cNvSpPr>
            <p:nvPr/>
          </p:nvSpPr>
          <p:spPr bwMode="auto">
            <a:xfrm>
              <a:off x="6890003" y="2278379"/>
              <a:ext cx="114298" cy="12649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5" name="object 200"/>
            <p:cNvSpPr>
              <a:spLocks noChangeArrowheads="1"/>
            </p:cNvSpPr>
            <p:nvPr/>
          </p:nvSpPr>
          <p:spPr bwMode="auto">
            <a:xfrm>
              <a:off x="6877811" y="1557527"/>
              <a:ext cx="128012" cy="13868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6" name="object 201"/>
            <p:cNvSpPr>
              <a:spLocks noChangeArrowheads="1"/>
            </p:cNvSpPr>
            <p:nvPr/>
          </p:nvSpPr>
          <p:spPr bwMode="auto">
            <a:xfrm>
              <a:off x="6883907" y="3000758"/>
              <a:ext cx="117347" cy="15544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7" name="object 202"/>
            <p:cNvSpPr>
              <a:spLocks noChangeArrowheads="1"/>
            </p:cNvSpPr>
            <p:nvPr/>
          </p:nvSpPr>
          <p:spPr bwMode="auto">
            <a:xfrm>
              <a:off x="6890003" y="3732276"/>
              <a:ext cx="114298" cy="18897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8" name="object 203"/>
            <p:cNvSpPr>
              <a:spLocks noChangeArrowheads="1"/>
            </p:cNvSpPr>
            <p:nvPr/>
          </p:nvSpPr>
          <p:spPr bwMode="auto">
            <a:xfrm>
              <a:off x="6896099" y="4494276"/>
              <a:ext cx="109725" cy="15087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9" name="object 204"/>
            <p:cNvSpPr>
              <a:spLocks noChangeArrowheads="1"/>
            </p:cNvSpPr>
            <p:nvPr/>
          </p:nvSpPr>
          <p:spPr bwMode="auto">
            <a:xfrm>
              <a:off x="7405115" y="2281427"/>
              <a:ext cx="249935" cy="8839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0" name="object 205"/>
            <p:cNvSpPr>
              <a:spLocks noChangeArrowheads="1"/>
            </p:cNvSpPr>
            <p:nvPr/>
          </p:nvSpPr>
          <p:spPr bwMode="auto">
            <a:xfrm>
              <a:off x="7409687" y="3796283"/>
              <a:ext cx="233171" cy="8381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1" name="object 206"/>
            <p:cNvSpPr>
              <a:spLocks noChangeArrowheads="1"/>
            </p:cNvSpPr>
            <p:nvPr/>
          </p:nvSpPr>
          <p:spPr bwMode="auto">
            <a:xfrm>
              <a:off x="7424927" y="3020567"/>
              <a:ext cx="243839" cy="11582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2" name="object 207"/>
            <p:cNvSpPr>
              <a:spLocks noChangeArrowheads="1"/>
            </p:cNvSpPr>
            <p:nvPr/>
          </p:nvSpPr>
          <p:spPr bwMode="auto">
            <a:xfrm>
              <a:off x="7392923" y="4509516"/>
              <a:ext cx="249935" cy="143255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690563" y="5572125"/>
            <a:ext cx="6618287" cy="9620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1600" b="1">
                <a:latin typeface="DejaVu Sans"/>
                <a:ea typeface="DejaVu Sans"/>
                <a:cs typeface="DejaVu Sans"/>
              </a:rPr>
              <a:t>AC - Threshold [dBHL]</a:t>
            </a: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5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Výsledky mají větší nepřesnost na hlubokých frekvencích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9892" name="Slide Number Placeholder 20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0EAC4D-708C-4F37-A24A-212225DFF608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489738"/>
            <a:ext cx="89916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b="1" dirty="0">
                <a:latin typeface="DejaVu Sans"/>
                <a:cs typeface="DejaVu Sans"/>
              </a:rPr>
              <a:t>Sluchové ustálené evokované potenciály</a:t>
            </a:r>
          </a:p>
        </p:txBody>
      </p:sp>
      <p:sp>
        <p:nvSpPr>
          <p:cNvPr id="80899" name="object 3"/>
          <p:cNvSpPr>
            <a:spLocks noChangeArrowheads="1"/>
          </p:cNvSpPr>
          <p:nvPr/>
        </p:nvSpPr>
        <p:spPr bwMode="auto">
          <a:xfrm>
            <a:off x="3924300" y="2997200"/>
            <a:ext cx="719138" cy="719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690563" y="1400175"/>
            <a:ext cx="7412037" cy="1123950"/>
          </a:xfrm>
          <a:prstGeom prst="rect">
            <a:avLst/>
          </a:prstGeom>
        </p:spPr>
        <p:txBody>
          <a:bodyPr lIns="0" tIns="19494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538"/>
              </a:spcBef>
            </a:pPr>
            <a:r>
              <a:rPr lang="en-US" altLang="en-US" sz="24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Multifrekvenční stimulace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438"/>
              </a:spcBef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simultání testování na několika frekvencích současně</a:t>
            </a:r>
          </a:p>
        </p:txBody>
      </p:sp>
      <p:sp>
        <p:nvSpPr>
          <p:cNvPr id="80901" name="object 5"/>
          <p:cNvSpPr>
            <a:spLocks noChangeArrowheads="1"/>
          </p:cNvSpPr>
          <p:nvPr/>
        </p:nvSpPr>
        <p:spPr bwMode="auto">
          <a:xfrm>
            <a:off x="323850" y="4508500"/>
            <a:ext cx="8281988" cy="1476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2F5F8B-01A9-45C9-BC5F-094F69B2633F}" type="slidenum">
              <a:rPr lang="en-US" altLang="en-US"/>
              <a:pPr/>
              <a:t>78</a:t>
            </a:fld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05713"/>
            <a:ext cx="6477000" cy="1058623"/>
          </a:xfrm>
        </p:spPr>
        <p:txBody>
          <a:bodyPr wrap="square" lIns="0" tIns="12065" rIns="0" bIns="0" rtlCol="0">
            <a:spAutoFit/>
          </a:bodyPr>
          <a:lstStyle/>
          <a:p>
            <a:pPr marL="1905">
              <a:spcBef>
                <a:spcPts val="95"/>
              </a:spcBef>
              <a:defRPr/>
            </a:pPr>
            <a:r>
              <a:rPr sz="4000" dirty="0">
                <a:latin typeface="DejaVu Serif"/>
                <a:cs typeface="DejaVu Serif"/>
              </a:rPr>
              <a:t>Chirp</a:t>
            </a:r>
            <a:br>
              <a:rPr sz="4000" dirty="0">
                <a:latin typeface="DejaVu Serif"/>
                <a:cs typeface="DejaVu Serif"/>
              </a:rPr>
            </a:br>
            <a:r>
              <a:rPr sz="2800" dirty="0">
                <a:cs typeface="DejaVu Serif"/>
              </a:rPr>
              <a:t>(cvrkot, </a:t>
            </a:r>
            <a:r>
              <a:rPr sz="2800" dirty="0" err="1" smtClean="0">
                <a:cs typeface="DejaVu Serif"/>
              </a:rPr>
              <a:t>cvrlik</a:t>
            </a:r>
            <a:r>
              <a:rPr lang="cs-CZ" sz="2800" dirty="0" smtClean="0">
                <a:cs typeface="DejaVu Serif"/>
              </a:rPr>
              <a:t>ání</a:t>
            </a:r>
            <a:r>
              <a:rPr sz="2800" dirty="0" smtClean="0">
                <a:cs typeface="DejaVu Serif"/>
              </a:rPr>
              <a:t>, </a:t>
            </a:r>
            <a:r>
              <a:rPr sz="2800" dirty="0" err="1" smtClean="0"/>
              <a:t>švitoř</a:t>
            </a:r>
            <a:r>
              <a:rPr lang="cs-CZ" sz="2800" dirty="0" smtClean="0"/>
              <a:t>ení</a:t>
            </a:r>
            <a:r>
              <a:rPr sz="2800" dirty="0" smtClean="0"/>
              <a:t>)</a:t>
            </a:r>
            <a:endParaRPr sz="2800" dirty="0"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488" y="1798638"/>
            <a:ext cx="6708775" cy="20748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vybuzení celé kochley najednou při postupném</a:t>
            </a:r>
          </a:p>
          <a:p>
            <a:r>
              <a:rPr lang="en-US" altLang="en-US" sz="2400">
                <a:latin typeface="DejaVu Sans"/>
                <a:ea typeface="DejaVu Sans"/>
                <a:cs typeface="DejaVu Sans"/>
              </a:rPr>
              <a:t>zvyšování frekvence v čase</a:t>
            </a:r>
          </a:p>
          <a:p>
            <a:pPr>
              <a:spcBef>
                <a:spcPts val="1725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optimální vybuzení kochley</a:t>
            </a:r>
          </a:p>
          <a:p>
            <a:pPr lvl="1">
              <a:spcBef>
                <a:spcPts val="488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vysoké potenciály a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nutný menší počet průměrování = kratší měření</a:t>
            </a:r>
          </a:p>
        </p:txBody>
      </p:sp>
      <p:sp>
        <p:nvSpPr>
          <p:cNvPr id="81924" name="object 4"/>
          <p:cNvSpPr>
            <a:spLocks noChangeArrowheads="1"/>
          </p:cNvSpPr>
          <p:nvPr/>
        </p:nvSpPr>
        <p:spPr bwMode="auto">
          <a:xfrm>
            <a:off x="2339975" y="4149725"/>
            <a:ext cx="3527425" cy="2546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966F68-EAC8-4532-8ED9-A42EFAB8766D}" type="slidenum">
              <a:rPr lang="en-US" altLang="en-US"/>
              <a:pPr/>
              <a:t>79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0851"/>
            <a:ext cx="8229600" cy="690574"/>
          </a:xfrm>
        </p:spPr>
        <p:txBody>
          <a:bodyPr lIns="0" tIns="13335" rIns="0" bIns="0" rtlCol="0">
            <a:spAutoFit/>
          </a:bodyPr>
          <a:lstStyle/>
          <a:p>
            <a:pPr marL="34290">
              <a:spcBef>
                <a:spcPts val="105"/>
              </a:spcBef>
              <a:defRPr/>
            </a:pPr>
            <a:r>
              <a:rPr dirty="0"/>
              <a:t>Klasifikace sluchových vad</a:t>
            </a:r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546100" y="2163763"/>
            <a:ext cx="8032750" cy="37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375"/>
              </a:lnSpc>
              <a:spcBef>
                <a:spcPts val="100"/>
              </a:spcBef>
            </a:pPr>
            <a:r>
              <a:rPr lang="en-US" altLang="en-US" sz="22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2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suprakochleární</a:t>
            </a:r>
            <a:r>
              <a:rPr lang="cs-CZ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retrokochleární</a:t>
            </a:r>
            <a:r>
              <a:rPr lang="en-US" altLang="en-US" sz="2200" u="sng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centrální</a:t>
            </a:r>
            <a:r>
              <a:rPr lang="en-US" altLang="en-US" sz="2200" dirty="0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2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Klasifikace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stupně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postižení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(WHO):</a:t>
            </a:r>
          </a:p>
          <a:p>
            <a:pPr lvl="1">
              <a:spcBef>
                <a:spcPts val="1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Lehká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ztrát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40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70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90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dB.</a:t>
            </a:r>
            <a:endParaRPr lang="en-US" altLang="en-US" sz="1900" dirty="0">
              <a:latin typeface="DejaVu Sans"/>
              <a:ea typeface="DejaVu Sans"/>
              <a:cs typeface="DejaVu Sans"/>
            </a:endParaRPr>
          </a:p>
          <a:p>
            <a:pPr lvl="1">
              <a:lnSpc>
                <a:spcPct val="80000"/>
              </a:lnSpc>
              <a:spcBef>
                <a:spcPts val="46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Hluchota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reakce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90 dB a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výše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250, 500, 1000  Hz;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nelze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využít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komunikaci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tento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případ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někdy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užívá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termín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neslyšící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lnSpc>
                <a:spcPts val="1925"/>
              </a:lnSpc>
              <a:spcBef>
                <a:spcPts val="463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posudkového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lékařství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nyní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výpočet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ztrát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v %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Fowlera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výpočet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podle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tónového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audiogramu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(z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500, 1000, 2000 a 4000 Hz).</a:t>
            </a:r>
          </a:p>
          <a:p>
            <a:pPr>
              <a:spcBef>
                <a:spcPts val="13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Klasifikace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vad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etiologie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–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vrozené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získané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;</a:t>
            </a:r>
            <a:endParaRPr lang="en-US" altLang="en-US" sz="2200" dirty="0">
              <a:latin typeface="Nimbus Roman No9 L"/>
              <a:ea typeface="Nimbus Roman No9 L"/>
              <a:cs typeface="Nimbus Roman No9 L"/>
            </a:endParaRPr>
          </a:p>
          <a:p>
            <a:pPr>
              <a:lnSpc>
                <a:spcPts val="2375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doby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vzniku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pre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před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vývojem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 a</a:t>
            </a:r>
          </a:p>
          <a:p>
            <a:pPr>
              <a:lnSpc>
                <a:spcPts val="2375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post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(k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došlo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již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rozvinuté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0F51B-CACB-46E4-94F7-536B8037D94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075" y="207963"/>
            <a:ext cx="1362075" cy="69691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latin typeface="DejaVu Serif"/>
                <a:cs typeface="DejaVu Serif"/>
              </a:rPr>
              <a:t>Chirp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2188" y="1109663"/>
            <a:ext cx="6246812" cy="5667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400">
              <a:spcBef>
                <a:spcPts val="100"/>
              </a:spcBef>
              <a:tabLst>
                <a:tab pos="2349500" algn="l"/>
              </a:tabLst>
              <a:defRPr/>
            </a:pPr>
            <a:r>
              <a:rPr sz="3600" i="1" spc="-105" dirty="0">
                <a:latin typeface="Nimbus Roman No9 L"/>
                <a:cs typeface="Nimbus Roman No9 L"/>
              </a:rPr>
              <a:t>f</a:t>
            </a:r>
            <a:r>
              <a:rPr sz="3600" spc="-105" dirty="0">
                <a:latin typeface="DejaVu Serif"/>
                <a:cs typeface="DejaVu Serif"/>
              </a:rPr>
              <a:t>(</a:t>
            </a:r>
            <a:r>
              <a:rPr sz="3600" i="1" spc="-105" dirty="0">
                <a:latin typeface="Nimbus Roman No9 L"/>
                <a:cs typeface="Nimbus Roman No9 L"/>
              </a:rPr>
              <a:t>t</a:t>
            </a:r>
            <a:r>
              <a:rPr sz="3600" spc="-105" dirty="0" smtClean="0">
                <a:latin typeface="DejaVu Serif"/>
                <a:cs typeface="DejaVu Serif"/>
              </a:rPr>
              <a:t>) </a:t>
            </a:r>
            <a:r>
              <a:rPr sz="3600" spc="-915" dirty="0" smtClean="0">
                <a:latin typeface="DejaVu Serif"/>
                <a:cs typeface="DejaVu Serif"/>
              </a:rPr>
              <a:t>=</a:t>
            </a:r>
            <a:r>
              <a:rPr lang="en-GB" sz="3600" spc="-915" dirty="0" smtClean="0">
                <a:latin typeface="DejaVu Serif"/>
                <a:cs typeface="DejaVu Serif"/>
              </a:rPr>
              <a:t>   </a:t>
            </a:r>
            <a:r>
              <a:rPr sz="3600" spc="-915" dirty="0" smtClean="0">
                <a:latin typeface="DejaVu Serif"/>
                <a:cs typeface="DejaVu Serif"/>
              </a:rPr>
              <a:t>      </a:t>
            </a:r>
            <a:r>
              <a:rPr lang="en-GB" sz="3600" spc="-915" dirty="0" smtClean="0">
                <a:latin typeface="DejaVu Serif"/>
                <a:cs typeface="DejaVu Serif"/>
              </a:rPr>
              <a:t>    </a:t>
            </a:r>
            <a:r>
              <a:rPr sz="3600" i="1" spc="95" dirty="0" err="1" smtClean="0">
                <a:latin typeface="Nimbus Roman No9 L"/>
                <a:cs typeface="Nimbus Roman No9 L"/>
              </a:rPr>
              <a:t>fo</a:t>
            </a:r>
            <a:r>
              <a:rPr sz="3600" i="1" spc="434" dirty="0" smtClean="0">
                <a:latin typeface="Nimbus Roman No9 L"/>
                <a:cs typeface="Nimbus Roman No9 L"/>
              </a:rPr>
              <a:t> </a:t>
            </a:r>
            <a:r>
              <a:rPr sz="3600" spc="-145" dirty="0">
                <a:latin typeface="DejaVu Serif"/>
                <a:cs typeface="DejaVu Serif"/>
              </a:rPr>
              <a:t>.</a:t>
            </a:r>
            <a:r>
              <a:rPr sz="3600" spc="95" dirty="0">
                <a:latin typeface="DejaVu Serif"/>
                <a:cs typeface="DejaVu Serif"/>
              </a:rPr>
              <a:t> </a:t>
            </a:r>
            <a:r>
              <a:rPr sz="3600" i="1" spc="95" dirty="0">
                <a:latin typeface="Nimbus Roman No9 L"/>
                <a:cs typeface="Nimbus Roman No9 L"/>
              </a:rPr>
              <a:t>k</a:t>
            </a:r>
            <a:r>
              <a:rPr sz="3600" i="1" spc="142" baseline="25462" dirty="0">
                <a:latin typeface="Nimbus Roman No9 L"/>
                <a:cs typeface="Nimbus Roman No9 L"/>
              </a:rPr>
              <a:t>t</a:t>
            </a:r>
            <a:r>
              <a:rPr sz="3600" spc="142" baseline="25462" dirty="0">
                <a:latin typeface="DejaVu Serif"/>
                <a:cs typeface="DejaVu Serif"/>
              </a:rPr>
              <a:t>	</a:t>
            </a:r>
            <a:r>
              <a:rPr sz="2400" i="1" spc="90" dirty="0">
                <a:latin typeface="Nimbus Roman No9 L"/>
                <a:cs typeface="Nimbus Roman No9 L"/>
              </a:rPr>
              <a:t>(exponenciální</a:t>
            </a:r>
            <a:r>
              <a:rPr sz="2400" i="1" spc="50" dirty="0">
                <a:latin typeface="Nimbus Roman No9 L"/>
                <a:cs typeface="Nimbus Roman No9 L"/>
              </a:rPr>
              <a:t> </a:t>
            </a:r>
            <a:r>
              <a:rPr sz="2400" i="1" spc="20" dirty="0">
                <a:latin typeface="Nimbus Roman No9 L"/>
                <a:cs typeface="Nimbus Roman No9 L"/>
              </a:rPr>
              <a:t>chirp)</a:t>
            </a:r>
            <a:endParaRPr sz="2400" dirty="0">
              <a:latin typeface="Nimbus Roman No9 L"/>
              <a:cs typeface="Nimbus Roman No9 L"/>
            </a:endParaRP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468313" y="1916113"/>
            <a:ext cx="43910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object 5"/>
          <p:cNvSpPr>
            <a:spLocks noChangeArrowheads="1"/>
          </p:cNvSpPr>
          <p:nvPr/>
        </p:nvSpPr>
        <p:spPr bwMode="auto">
          <a:xfrm>
            <a:off x="3419475" y="2636838"/>
            <a:ext cx="2881313" cy="2208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7027863" y="1951038"/>
            <a:ext cx="2008187" cy="849312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ans"/>
                <a:cs typeface="DejaVu Sans"/>
              </a:rPr>
              <a:t>Technický</a:t>
            </a:r>
            <a:r>
              <a:rPr spc="-90" dirty="0">
                <a:solidFill>
                  <a:srgbClr val="FF9800"/>
                </a:solidFill>
                <a:latin typeface="DejaVu Sans"/>
                <a:cs typeface="DejaVu Sans"/>
              </a:rPr>
              <a:t> </a:t>
            </a:r>
            <a:r>
              <a:rPr spc="-110" dirty="0">
                <a:solidFill>
                  <a:srgbClr val="FF9800"/>
                </a:solidFill>
                <a:latin typeface="DejaVu Sans"/>
                <a:cs typeface="DejaVu Sans"/>
              </a:rPr>
              <a:t>signál</a:t>
            </a:r>
            <a:endParaRPr>
              <a:latin typeface="DejaVu Sans"/>
              <a:cs typeface="DejaVu Sans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(100 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Hz </a:t>
            </a:r>
            <a:r>
              <a:rPr spc="100" dirty="0">
                <a:solidFill>
                  <a:srgbClr val="FF9800"/>
                </a:solidFill>
                <a:latin typeface="DejaVu Sans"/>
                <a:cs typeface="DejaVu Sans"/>
              </a:rPr>
              <a:t>– </a:t>
            </a:r>
            <a:r>
              <a:rPr spc="-150" dirty="0">
                <a:solidFill>
                  <a:srgbClr val="FF9800"/>
                </a:solidFill>
                <a:latin typeface="DejaVu Serif"/>
                <a:cs typeface="DejaVu Serif"/>
              </a:rPr>
              <a:t>6300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245" dirty="0">
                <a:solidFill>
                  <a:srgbClr val="FF9800"/>
                </a:solidFill>
                <a:latin typeface="DejaVu Serif"/>
                <a:cs typeface="DejaVu Serif"/>
              </a:rPr>
              <a:t>Hz)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1" name="object 7"/>
          <p:cNvSpPr>
            <a:spLocks noChangeArrowheads="1"/>
          </p:cNvSpPr>
          <p:nvPr/>
        </p:nvSpPr>
        <p:spPr bwMode="auto">
          <a:xfrm>
            <a:off x="7740650" y="1341438"/>
            <a:ext cx="574675" cy="574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2" name="object 8"/>
          <p:cNvSpPr>
            <a:spLocks noChangeArrowheads="1"/>
          </p:cNvSpPr>
          <p:nvPr/>
        </p:nvSpPr>
        <p:spPr bwMode="auto">
          <a:xfrm>
            <a:off x="7740650" y="3429000"/>
            <a:ext cx="576263" cy="576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7459663" y="4178300"/>
            <a:ext cx="82550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erif"/>
                <a:cs typeface="DejaVu Serif"/>
              </a:rPr>
              <a:t>1x</a:t>
            </a:r>
            <a:r>
              <a:rPr spc="-2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90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4" name="object 10"/>
          <p:cNvSpPr>
            <a:spLocks noChangeArrowheads="1"/>
          </p:cNvSpPr>
          <p:nvPr/>
        </p:nvSpPr>
        <p:spPr bwMode="auto">
          <a:xfrm>
            <a:off x="395288" y="2636838"/>
            <a:ext cx="2952750" cy="22050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5" name="object 11"/>
          <p:cNvSpPr>
            <a:spLocks noChangeArrowheads="1"/>
          </p:cNvSpPr>
          <p:nvPr/>
        </p:nvSpPr>
        <p:spPr bwMode="auto">
          <a:xfrm>
            <a:off x="2124075" y="4941888"/>
            <a:ext cx="3240088" cy="1844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A61B793-87C2-43DE-8086-88E84C595741}" type="slidenum">
              <a:rPr lang="en-US" altLang="en-US"/>
              <a:pPr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875" y="88900"/>
            <a:ext cx="5322888" cy="946150"/>
          </a:xfrm>
        </p:spPr>
        <p:txBody>
          <a:bodyPr lIns="0" tIns="12700" rIns="0" bIns="0" rtlCol="0">
            <a:spAutoFit/>
          </a:bodyPr>
          <a:lstStyle/>
          <a:p>
            <a:pPr marL="635">
              <a:spcBef>
                <a:spcPts val="100"/>
              </a:spcBef>
              <a:defRPr/>
            </a:pPr>
            <a:r>
              <a:rPr sz="3600" dirty="0"/>
              <a:t>Flat chirp (rovný chirp)</a:t>
            </a:r>
            <a:br>
              <a:rPr sz="3600" dirty="0"/>
            </a:br>
            <a:r>
              <a:rPr sz="2400" dirty="0"/>
              <a:t>(firemní materiály fy Pilot Blankenfelde)</a:t>
            </a:r>
          </a:p>
        </p:txBody>
      </p:sp>
      <p:grpSp>
        <p:nvGrpSpPr>
          <p:cNvPr id="83971" name="object 3"/>
          <p:cNvGrpSpPr>
            <a:grpSpLocks/>
          </p:cNvGrpSpPr>
          <p:nvPr/>
        </p:nvGrpSpPr>
        <p:grpSpPr bwMode="auto">
          <a:xfrm>
            <a:off x="1116013" y="1773238"/>
            <a:ext cx="2808287" cy="2593975"/>
            <a:chOff x="1115567" y="1773935"/>
            <a:chExt cx="2809240" cy="2592705"/>
          </a:xfrm>
        </p:grpSpPr>
        <p:sp>
          <p:nvSpPr>
            <p:cNvPr id="83984" name="object 4"/>
            <p:cNvSpPr>
              <a:spLocks noChangeArrowheads="1"/>
            </p:cNvSpPr>
            <p:nvPr/>
          </p:nvSpPr>
          <p:spPr bwMode="auto">
            <a:xfrm>
              <a:off x="1115567" y="1773935"/>
              <a:ext cx="2808729" cy="259232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5" name="object 5"/>
            <p:cNvSpPr>
              <a:spLocks/>
            </p:cNvSpPr>
            <p:nvPr/>
          </p:nvSpPr>
          <p:spPr bwMode="auto">
            <a:xfrm>
              <a:off x="3052572" y="2292095"/>
              <a:ext cx="0" cy="1294130"/>
            </a:xfrm>
            <a:custGeom>
              <a:avLst/>
              <a:gdLst>
                <a:gd name="T0" fmla="*/ 0 h 1294129"/>
                <a:gd name="T1" fmla="*/ 1293876 h 12941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294129">
                  <a:moveTo>
                    <a:pt x="0" y="0"/>
                  </a:moveTo>
                  <a:lnTo>
                    <a:pt x="0" y="129387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6" name="object 6"/>
            <p:cNvSpPr>
              <a:spLocks/>
            </p:cNvSpPr>
            <p:nvPr/>
          </p:nvSpPr>
          <p:spPr bwMode="auto">
            <a:xfrm>
              <a:off x="2706751" y="2938271"/>
              <a:ext cx="321945" cy="312420"/>
            </a:xfrm>
            <a:custGeom>
              <a:avLst/>
              <a:gdLst>
                <a:gd name="T0" fmla="*/ 262317 w 321944"/>
                <a:gd name="T1" fmla="*/ 48446 h 312419"/>
                <a:gd name="T2" fmla="*/ 0 w 321944"/>
                <a:gd name="T3" fmla="*/ 303276 h 312419"/>
                <a:gd name="T4" fmla="*/ 8890 w 321944"/>
                <a:gd name="T5" fmla="*/ 312420 h 312419"/>
                <a:gd name="T6" fmla="*/ 271206 w 321944"/>
                <a:gd name="T7" fmla="*/ 57591 h 312419"/>
                <a:gd name="T8" fmla="*/ 262317 w 321944"/>
                <a:gd name="T9" fmla="*/ 48446 h 312419"/>
                <a:gd name="T10" fmla="*/ 307603 w 321944"/>
                <a:gd name="T11" fmla="*/ 39624 h 312419"/>
                <a:gd name="T12" fmla="*/ 271399 w 321944"/>
                <a:gd name="T13" fmla="*/ 39624 h 312419"/>
                <a:gd name="T14" fmla="*/ 280289 w 321944"/>
                <a:gd name="T15" fmla="*/ 48768 h 312419"/>
                <a:gd name="T16" fmla="*/ 271206 w 321944"/>
                <a:gd name="T17" fmla="*/ 57591 h 312419"/>
                <a:gd name="T18" fmla="*/ 293370 w 321944"/>
                <a:gd name="T19" fmla="*/ 80391 h 312419"/>
                <a:gd name="T20" fmla="*/ 307603 w 321944"/>
                <a:gd name="T21" fmla="*/ 39624 h 312419"/>
                <a:gd name="T22" fmla="*/ 271399 w 321944"/>
                <a:gd name="T23" fmla="*/ 39624 h 312419"/>
                <a:gd name="T24" fmla="*/ 262317 w 321944"/>
                <a:gd name="T25" fmla="*/ 48446 h 312419"/>
                <a:gd name="T26" fmla="*/ 271206 w 321944"/>
                <a:gd name="T27" fmla="*/ 57591 h 312419"/>
                <a:gd name="T28" fmla="*/ 280289 w 321944"/>
                <a:gd name="T29" fmla="*/ 48768 h 312419"/>
                <a:gd name="T30" fmla="*/ 271399 w 321944"/>
                <a:gd name="T31" fmla="*/ 39624 h 312419"/>
                <a:gd name="T32" fmla="*/ 321437 w 321944"/>
                <a:gd name="T33" fmla="*/ 0 h 312419"/>
                <a:gd name="T34" fmla="*/ 240284 w 321944"/>
                <a:gd name="T35" fmla="*/ 25781 h 312419"/>
                <a:gd name="T36" fmla="*/ 262317 w 321944"/>
                <a:gd name="T37" fmla="*/ 48446 h 312419"/>
                <a:gd name="T38" fmla="*/ 271399 w 321944"/>
                <a:gd name="T39" fmla="*/ 39624 h 312419"/>
                <a:gd name="T40" fmla="*/ 307603 w 321944"/>
                <a:gd name="T41" fmla="*/ 39624 h 312419"/>
                <a:gd name="T42" fmla="*/ 321437 w 321944"/>
                <a:gd name="T43" fmla="*/ 0 h 3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1944" h="312419">
                  <a:moveTo>
                    <a:pt x="262317" y="48446"/>
                  </a:moveTo>
                  <a:lnTo>
                    <a:pt x="0" y="303276"/>
                  </a:lnTo>
                  <a:lnTo>
                    <a:pt x="8890" y="312420"/>
                  </a:lnTo>
                  <a:lnTo>
                    <a:pt x="271206" y="57591"/>
                  </a:lnTo>
                  <a:lnTo>
                    <a:pt x="262317" y="48446"/>
                  </a:lnTo>
                  <a:close/>
                </a:path>
                <a:path w="321944" h="312419">
                  <a:moveTo>
                    <a:pt x="307603" y="39624"/>
                  </a:moveTo>
                  <a:lnTo>
                    <a:pt x="271399" y="39624"/>
                  </a:lnTo>
                  <a:lnTo>
                    <a:pt x="280289" y="48768"/>
                  </a:lnTo>
                  <a:lnTo>
                    <a:pt x="271206" y="57591"/>
                  </a:lnTo>
                  <a:lnTo>
                    <a:pt x="293370" y="80391"/>
                  </a:lnTo>
                  <a:lnTo>
                    <a:pt x="307603" y="39624"/>
                  </a:lnTo>
                  <a:close/>
                </a:path>
                <a:path w="321944" h="312419">
                  <a:moveTo>
                    <a:pt x="271399" y="39624"/>
                  </a:moveTo>
                  <a:lnTo>
                    <a:pt x="262317" y="48446"/>
                  </a:lnTo>
                  <a:lnTo>
                    <a:pt x="271206" y="57591"/>
                  </a:lnTo>
                  <a:lnTo>
                    <a:pt x="280289" y="48768"/>
                  </a:lnTo>
                  <a:lnTo>
                    <a:pt x="271399" y="39624"/>
                  </a:lnTo>
                  <a:close/>
                </a:path>
                <a:path w="321944" h="312419">
                  <a:moveTo>
                    <a:pt x="321437" y="0"/>
                  </a:moveTo>
                  <a:lnTo>
                    <a:pt x="240284" y="25781"/>
                  </a:lnTo>
                  <a:lnTo>
                    <a:pt x="262317" y="48446"/>
                  </a:lnTo>
                  <a:lnTo>
                    <a:pt x="271399" y="39624"/>
                  </a:lnTo>
                  <a:lnTo>
                    <a:pt x="307603" y="39624"/>
                  </a:lnTo>
                  <a:lnTo>
                    <a:pt x="3214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2125" y="3228975"/>
            <a:ext cx="600075" cy="1476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800" b="1" spc="-90" dirty="0">
                <a:solidFill>
                  <a:srgbClr val="FF0000"/>
                </a:solidFill>
                <a:latin typeface="DejaVu Sans"/>
                <a:cs typeface="DejaVu Sans"/>
              </a:rPr>
              <a:t>Abtrennung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83973" name="object 8"/>
          <p:cNvSpPr>
            <a:spLocks noChangeArrowheads="1"/>
          </p:cNvSpPr>
          <p:nvPr/>
        </p:nvSpPr>
        <p:spPr bwMode="auto">
          <a:xfrm>
            <a:off x="5076825" y="1557338"/>
            <a:ext cx="863600" cy="86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6307138" y="1447800"/>
            <a:ext cx="1624012" cy="847725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Flat</a:t>
            </a:r>
            <a:r>
              <a:rPr spc="40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75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20x </a:t>
            </a:r>
            <a:r>
              <a:rPr spc="-65" dirty="0">
                <a:solidFill>
                  <a:srgbClr val="FF9800"/>
                </a:solidFill>
                <a:latin typeface="DejaVu Serif"/>
                <a:cs typeface="DejaVu Serif"/>
              </a:rPr>
              <a:t>za</a:t>
            </a:r>
            <a:r>
              <a:rPr spc="-2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sekundu</a:t>
            </a:r>
            <a:endParaRPr>
              <a:latin typeface="DejaVu Serif"/>
              <a:cs typeface="DejaVu Serif"/>
            </a:endParaRPr>
          </a:p>
        </p:txBody>
      </p:sp>
      <p:grpSp>
        <p:nvGrpSpPr>
          <p:cNvPr id="83975" name="object 10"/>
          <p:cNvGrpSpPr>
            <a:grpSpLocks/>
          </p:cNvGrpSpPr>
          <p:nvPr/>
        </p:nvGrpSpPr>
        <p:grpSpPr bwMode="auto">
          <a:xfrm>
            <a:off x="4356100" y="2997200"/>
            <a:ext cx="2376488" cy="1401763"/>
            <a:chOff x="4355591" y="2997707"/>
            <a:chExt cx="2377440" cy="1400810"/>
          </a:xfrm>
        </p:grpSpPr>
        <p:sp>
          <p:nvSpPr>
            <p:cNvPr id="83982" name="object 11"/>
            <p:cNvSpPr>
              <a:spLocks noChangeArrowheads="1"/>
            </p:cNvSpPr>
            <p:nvPr/>
          </p:nvSpPr>
          <p:spPr bwMode="auto">
            <a:xfrm>
              <a:off x="4355591" y="2997707"/>
              <a:ext cx="2377439" cy="10774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3" name="object 12"/>
            <p:cNvSpPr>
              <a:spLocks noChangeArrowheads="1"/>
            </p:cNvSpPr>
            <p:nvPr/>
          </p:nvSpPr>
          <p:spPr bwMode="auto">
            <a:xfrm>
              <a:off x="4355591" y="4005074"/>
              <a:ext cx="2377439" cy="39318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76" name="object 13"/>
          <p:cNvSpPr>
            <a:spLocks noChangeArrowheads="1"/>
          </p:cNvSpPr>
          <p:nvPr/>
        </p:nvSpPr>
        <p:spPr bwMode="auto">
          <a:xfrm>
            <a:off x="5651500" y="4868863"/>
            <a:ext cx="2154238" cy="16049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4521200" y="5283200"/>
            <a:ext cx="914400" cy="5810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Upper-Chirp </a:t>
            </a:r>
            <a:r>
              <a:rPr lang="en-US" altLang="en-US" sz="12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1200" b="1">
                <a:latin typeface="DejaVu Sans"/>
                <a:ea typeface="DejaVu Sans"/>
                <a:cs typeface="DejaVu Sans"/>
              </a:rPr>
              <a:t>1-10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83978" name="object 15"/>
          <p:cNvSpPr>
            <a:spLocks noChangeArrowheads="1"/>
          </p:cNvSpPr>
          <p:nvPr/>
        </p:nvSpPr>
        <p:spPr bwMode="auto">
          <a:xfrm>
            <a:off x="1763713" y="4868863"/>
            <a:ext cx="2160587" cy="1616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bject 16"/>
          <p:cNvSpPr txBox="1"/>
          <p:nvPr/>
        </p:nvSpPr>
        <p:spPr>
          <a:xfrm>
            <a:off x="474663" y="5403850"/>
            <a:ext cx="939800" cy="5730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r>
              <a:rPr lang="en-US" altLang="en-US" sz="1200" b="1">
                <a:latin typeface="DejaVu Sans"/>
                <a:ea typeface="DejaVu Sans"/>
                <a:cs typeface="DejaVu Sans"/>
              </a:rPr>
              <a:t>Low-Chirp  0.1- 0,85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650" y="2849563"/>
            <a:ext cx="771525" cy="412750"/>
          </a:xfrm>
          <a:prstGeom prst="rect">
            <a:avLst/>
          </a:prstGeom>
        </p:spPr>
        <p:txBody>
          <a:bodyPr lIns="0" tIns="23495" rIns="0" bIns="0">
            <a:spAutoFit/>
          </a:bodyPr>
          <a:lstStyle/>
          <a:p>
            <a:pPr marL="26034">
              <a:spcBef>
                <a:spcPts val="185"/>
              </a:spcBef>
              <a:defRPr/>
            </a:pPr>
            <a:r>
              <a:rPr sz="1200" b="1" spc="-120" dirty="0">
                <a:latin typeface="DejaVu Sans"/>
                <a:cs typeface="DejaVu Sans"/>
              </a:rPr>
              <a:t>Flat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spc="-95" dirty="0">
                <a:latin typeface="DejaVu Sans"/>
                <a:cs typeface="DejaVu Sans"/>
              </a:rPr>
              <a:t>Chirp</a:t>
            </a:r>
            <a:endParaRPr sz="1200" dirty="0">
              <a:latin typeface="DejaVu Sans"/>
              <a:cs typeface="DejaVu Sans"/>
            </a:endParaRPr>
          </a:p>
          <a:p>
            <a:pPr marL="12700">
              <a:spcBef>
                <a:spcPts val="90"/>
              </a:spcBef>
              <a:defRPr/>
            </a:pPr>
            <a:r>
              <a:rPr sz="1200" b="1" spc="-150" dirty="0">
                <a:latin typeface="DejaVu Sans"/>
                <a:cs typeface="DejaVu Sans"/>
              </a:rPr>
              <a:t>0.1-10</a:t>
            </a:r>
            <a:r>
              <a:rPr sz="1200" b="1" spc="-100" dirty="0">
                <a:latin typeface="DejaVu Sans"/>
                <a:cs typeface="DejaVu Sans"/>
              </a:rPr>
              <a:t> </a:t>
            </a:r>
            <a:r>
              <a:rPr sz="1200" b="1" spc="-130" dirty="0">
                <a:latin typeface="DejaVu Sans"/>
                <a:cs typeface="DejaVu Sans"/>
              </a:rPr>
              <a:t>kHz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8398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7A64F-7E7B-40BD-9D2F-8D63573609B5}" type="slidenum">
              <a:rPr lang="en-US" altLang="en-US"/>
              <a:pPr/>
              <a:t>81</a:t>
            </a:fld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63" y="0"/>
            <a:ext cx="1238250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endParaRPr sz="40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675" y="349250"/>
            <a:ext cx="5326063" cy="1320800"/>
          </a:xfrm>
          <a:prstGeom prst="rect">
            <a:avLst/>
          </a:prstGeom>
        </p:spPr>
        <p:txBody>
          <a:bodyPr lIns="0" tIns="2406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900"/>
              </a:spcBef>
            </a:pPr>
            <a:r>
              <a:rPr lang="en-US" altLang="en-US" sz="36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flat, low, upper</a:t>
            </a:r>
            <a:endParaRPr lang="en-US" altLang="en-US" sz="36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200"/>
              </a:spcBef>
            </a:pPr>
            <a:r>
              <a:rPr lang="en-US" altLang="en-US" sz="24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(firemní materiály fy Pilot Blankenfelde)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84996" name="object 4"/>
          <p:cNvSpPr>
            <a:spLocks noChangeArrowheads="1"/>
          </p:cNvSpPr>
          <p:nvPr/>
        </p:nvSpPr>
        <p:spPr bwMode="auto">
          <a:xfrm>
            <a:off x="3563938" y="1989138"/>
            <a:ext cx="2290762" cy="3035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object 5"/>
          <p:cNvSpPr>
            <a:spLocks noChangeArrowheads="1"/>
          </p:cNvSpPr>
          <p:nvPr/>
        </p:nvSpPr>
        <p:spPr bwMode="auto">
          <a:xfrm>
            <a:off x="6005513" y="1989138"/>
            <a:ext cx="2290762" cy="303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object 6"/>
          <p:cNvSpPr>
            <a:spLocks noChangeArrowheads="1"/>
          </p:cNvSpPr>
          <p:nvPr/>
        </p:nvSpPr>
        <p:spPr bwMode="auto">
          <a:xfrm>
            <a:off x="1131888" y="1968500"/>
            <a:ext cx="2290762" cy="3035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1482725" y="5175250"/>
            <a:ext cx="6632575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 typeface="DejaVu Serif"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Evokované potenciály jsou reprodukovatelné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Upper-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Low-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 na všech úrovních</a:t>
            </a:r>
          </a:p>
        </p:txBody>
      </p:sp>
      <p:sp>
        <p:nvSpPr>
          <p:cNvPr id="8500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70DE32-168E-4251-82D4-F8B987936665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0863" y="211138"/>
            <a:ext cx="2960687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220" dirty="0"/>
              <a:t>Chirp</a:t>
            </a:r>
            <a:r>
              <a:rPr sz="4000" spc="-229" dirty="0"/>
              <a:t> </a:t>
            </a:r>
            <a:r>
              <a:rPr sz="4000" spc="-245" dirty="0"/>
              <a:t>(závěr)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600201" y="1022350"/>
            <a:ext cx="5702300" cy="39211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cs-CZ" sz="2400" spc="-170" dirty="0" smtClean="0">
                <a:solidFill>
                  <a:srgbClr val="98CC00"/>
                </a:solidFill>
                <a:latin typeface="DejaVu Sans"/>
                <a:cs typeface="DejaVu Sans"/>
              </a:rPr>
              <a:t>  </a:t>
            </a:r>
            <a:r>
              <a:rPr sz="2400" dirty="0" smtClean="0">
                <a:solidFill>
                  <a:srgbClr val="98CC00"/>
                </a:solidFill>
                <a:latin typeface="DejaVu Sans"/>
                <a:cs typeface="DejaVu Sans"/>
              </a:rPr>
              <a:t>(</a:t>
            </a:r>
            <a:r>
              <a:rPr sz="2400" dirty="0">
                <a:solidFill>
                  <a:srgbClr val="98CC00"/>
                </a:solidFill>
                <a:latin typeface="DejaVu Sans"/>
                <a:cs typeface="DejaVu Sans"/>
              </a:rPr>
              <a:t>firemní materiály fy Pilot Blankenfelde)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025" y="5319713"/>
            <a:ext cx="7786688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06388" indent="-295275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Velmi rychlé pořízení evokovaných potenciálů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Snadné označení potenciálů vzhledem k vysoké amplitudě odezvy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Obdobné použití jako BERA vyšetření</a:t>
            </a:r>
          </a:p>
        </p:txBody>
      </p:sp>
      <p:sp>
        <p:nvSpPr>
          <p:cNvPr id="86021" name="object 5"/>
          <p:cNvSpPr>
            <a:spLocks noChangeArrowheads="1"/>
          </p:cNvSpPr>
          <p:nvPr/>
        </p:nvSpPr>
        <p:spPr bwMode="auto">
          <a:xfrm>
            <a:off x="395288" y="1700213"/>
            <a:ext cx="2432050" cy="337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2" name="object 6"/>
          <p:cNvSpPr>
            <a:spLocks noChangeArrowheads="1"/>
          </p:cNvSpPr>
          <p:nvPr/>
        </p:nvSpPr>
        <p:spPr bwMode="auto">
          <a:xfrm>
            <a:off x="6227763" y="1700213"/>
            <a:ext cx="2424112" cy="337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3" name="object 7"/>
          <p:cNvSpPr>
            <a:spLocks noChangeArrowheads="1"/>
          </p:cNvSpPr>
          <p:nvPr/>
        </p:nvSpPr>
        <p:spPr bwMode="auto">
          <a:xfrm>
            <a:off x="3132138" y="2060575"/>
            <a:ext cx="2663825" cy="2301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46BC19-9FE6-4198-BF55-1BD3CB631369}" type="slidenum">
              <a:rPr lang="en-US" altLang="en-US"/>
              <a:pPr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Thanks</a:t>
            </a:r>
            <a:r>
              <a:rPr lang="en-US" altLang="cs-CZ" sz="24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your attention</a:t>
            </a: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C00000"/>
                </a:solidFill>
                <a:cs typeface="Arial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C00000"/>
                </a:solidFill>
                <a:cs typeface="Arial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C00000"/>
                </a:solidFill>
                <a:cs typeface="Arial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cs typeface="Arial" pitchFamily="34" charset="0"/>
              </a:rPr>
              <a:t>Contact</a:t>
            </a:r>
            <a:r>
              <a:rPr lang="cs-CZ" altLang="en-US" sz="24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en-GB" altLang="en-US" sz="24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altLang="en-US" sz="24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Petr.Marsalek</a:t>
            </a:r>
            <a:r>
              <a:rPr lang="en-GB" altLang="en-US" sz="24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@LF1.CUNI.CZ</a:t>
            </a:r>
            <a:endParaRPr lang="cs-CZ" altLang="en-US" sz="24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8D1D2-35D6-4724-82F4-4D6C96534EA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  <p:sp>
        <p:nvSpPr>
          <p:cNvPr id="88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90876-934C-4BD3-B9A4-F0E92D73B6B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82296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C5AC9-D452-4780-A077-171E0AF80604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09595"/>
            <a:ext cx="66294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Základní vyšetření sluchu</a:t>
            </a: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546100" y="1727200"/>
            <a:ext cx="7878763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provádí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základním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otorino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laryngologickém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(ORL)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jehož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otoskopie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zevního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bubínku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krokem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sluchová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zkouška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řečí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odhad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šepotu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jejich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porovnán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stačí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3-4 m).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nutno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vyloučit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odezírání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nevyšetřované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ucho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ohlušit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manuálně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(nechat zakrýt 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vlastní rukou vyšetřovaného)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zkoušky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samozřejmě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orientační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vyšetřením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ladičkou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indicie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řadu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vyšetřovacích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od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tónové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nezávisí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cs-CZ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středoušních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reflexů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tympanometrie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otoakustických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emisí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elektrofyziologické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metody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evokovaných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potenciálů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cs-CZ" altLang="en-US" sz="2000" dirty="0" smtClean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2CEB8-43E8-4E02-A68E-40773041E0DA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4327</Words>
  <Application>Microsoft Office PowerPoint</Application>
  <PresentationFormat>On-screen Show (4:3)</PresentationFormat>
  <Paragraphs>682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DejaVu Sans</vt:lpstr>
      <vt:lpstr>DejaVu Serif</vt:lpstr>
      <vt:lpstr>Nimbus Roman No9 L</vt:lpstr>
      <vt:lpstr>Times New Roman</vt:lpstr>
      <vt:lpstr>URW Gothic L</vt:lpstr>
      <vt:lpstr>Wingdings</vt:lpstr>
      <vt:lpstr>Výchozí návrh</vt:lpstr>
      <vt:lpstr>PowerPoint Presentation</vt:lpstr>
      <vt:lpstr>PowerPoint Presentation</vt:lpstr>
      <vt:lpstr>PowerPoint Presentation</vt:lpstr>
      <vt:lpstr>Audiology</vt:lpstr>
      <vt:lpstr>Audiology - subspecialities</vt:lpstr>
      <vt:lpstr>Vztah mezi sluchem a řečí</vt:lpstr>
      <vt:lpstr>Sluchové vady a poruchy</vt:lpstr>
      <vt:lpstr>Klasifikace sluchových vad</vt:lpstr>
      <vt:lpstr>Základní vyšetření sluchu</vt:lpstr>
      <vt:lpstr>PowerPoint Presentation</vt:lpstr>
      <vt:lpstr>Úvod, přehled přístrojů a vyšetření</vt:lpstr>
      <vt:lpstr>Lidský sluch</vt:lpstr>
      <vt:lpstr>Alternativní popisy stejné (subjektivní) hlastitosti Fletcher-  Munsonovy  křivky versus ISO</vt:lpstr>
      <vt:lpstr>Hladina akustického tlaku</vt:lpstr>
      <vt:lpstr>Decibely</vt:lpstr>
      <vt:lpstr>Normy v audiologii (1/2)</vt:lpstr>
      <vt:lpstr>Typy audiometrů</vt:lpstr>
      <vt:lpstr>Klinický audiometr</vt:lpstr>
      <vt:lpstr>Klinický audiometr (manual for nurses )</vt:lpstr>
      <vt:lpstr>Normy v audiologii (2/2) (pokračování)</vt:lpstr>
      <vt:lpstr>ČSN ISO 8253-1: Akustika.</vt:lpstr>
      <vt:lpstr>Základní audiologická vyšetření</vt:lpstr>
      <vt:lpstr>Vyšetření u dětí</vt:lpstr>
      <vt:lpstr>Výsledky audiometrického  vyšetření</vt:lpstr>
      <vt:lpstr>Nadprahové testy – SISI test</vt:lpstr>
      <vt:lpstr>Percepční nedoslýchavost - hluk</vt:lpstr>
      <vt:lpstr>Slovní audiometrie/ Speech reception test</vt:lpstr>
      <vt:lpstr>Slovní audiometrie/ SRT</vt:lpstr>
      <vt:lpstr>Sonogram (spektrogram) slov hrad,  nápoj,  důl  English Phonetic Equivalents hard,  nausea,  do  Slova obsahují hluboké a  střední hlásky</vt:lpstr>
      <vt:lpstr>Sonogram (spektrogram) slov štěstí, jíst, cizí  English Phonetic Equivalents stitching,  yeast,  stranger slova obsahují vysoké hlásky</vt:lpstr>
      <vt:lpstr>Slovní audiometrie děti/ children</vt:lpstr>
      <vt:lpstr>Dichotický poslech - děti</vt:lpstr>
      <vt:lpstr>Větná srozumitelnost v šumu</vt:lpstr>
      <vt:lpstr>Větná srozumitelnost v šumu (pokračování)</vt:lpstr>
      <vt:lpstr>Větná srozumitelnost v šumu (spektra)</vt:lpstr>
      <vt:lpstr>Větná  srozumitelnost v šumu Spektrogramy</vt:lpstr>
      <vt:lpstr>Výsledky - větná srozumitelnost na pozadí šumu skupiny s normálním sluchem</vt:lpstr>
      <vt:lpstr>Výsledky – větná srozumitelnost na pozadí babble noise pacienti bez sluchadla (62 pacientů)</vt:lpstr>
      <vt:lpstr>Zhoršování sluchu v závislosti na věku</vt:lpstr>
      <vt:lpstr>Tympanometrie, měření akustické admitance</vt:lpstr>
      <vt:lpstr>Tympanogramy – A, B, C</vt:lpstr>
      <vt:lpstr>Stapedial reflex, decay test</vt:lpstr>
      <vt:lpstr>Oto-akustické emise (OAE)</vt:lpstr>
      <vt:lpstr>PowerPoint Presentation</vt:lpstr>
      <vt:lpstr>Tranzientní otoakustické emise (TEOAE)</vt:lpstr>
      <vt:lpstr>Tranzientní otoakustické emise (TEOAE)</vt:lpstr>
      <vt:lpstr>Distorzní otoakustické emise (DPOAE)</vt:lpstr>
      <vt:lpstr>Spontánní otoakustické emise (SOAE)</vt:lpstr>
      <vt:lpstr>Spontánní otoakustické emise (SOAE)</vt:lpstr>
      <vt:lpstr>Sluchové evokované potenciály (EP)</vt:lpstr>
      <vt:lpstr>Druhy stimulů u E.P. </vt:lpstr>
      <vt:lpstr>BERA – brainstem auditory evoked potentials (kmenové; ABR =EN abbr.)</vt:lpstr>
      <vt:lpstr>BERA – brainstem auditory evoked potentials (kmenové)</vt:lpstr>
      <vt:lpstr>LAEP – long latency auditory evoked potentials,  CERA – cortical evoked auditory responses  (korové)</vt:lpstr>
      <vt:lpstr>Sluchové ustálené evokované potenciály</vt:lpstr>
      <vt:lpstr>Sluchové ustálené evokované potenciály</vt:lpstr>
      <vt:lpstr>PowerPoint Presentation</vt:lpstr>
      <vt:lpstr>Přehled akustických signálů</vt:lpstr>
      <vt:lpstr>Druhy podnětů</vt:lpstr>
      <vt:lpstr>Sluchové evokované potenciály</vt:lpstr>
      <vt:lpstr>Polarita stimulu BERA rarefakční, kondenzační, alternující</vt:lpstr>
      <vt:lpstr>Stimulační rychlost BERA/ ABR</vt:lpstr>
      <vt:lpstr>Rezonance vnějšího zvukovodu</vt:lpstr>
      <vt:lpstr>Testovací výsledky Evoselect, 2005 (Pilot Blankenfelde (Německo))</vt:lpstr>
      <vt:lpstr>Click (klik)</vt:lpstr>
      <vt:lpstr>Krátký tonální podnět</vt:lpstr>
      <vt:lpstr>Krátký tonální podnět (filtrovaný klik 1 kHz, Gauss burst 4 kHz)</vt:lpstr>
      <vt:lpstr>Krátký tonální podnět</vt:lpstr>
      <vt:lpstr>Notched noise s krátkým tonálním podnětem</vt:lpstr>
      <vt:lpstr>PowerPoint Presentation</vt:lpstr>
      <vt:lpstr>Notched noise s krátkým tonálním podnětem</vt:lpstr>
      <vt:lpstr>Notched noise s krátkým tonálním podnětem</vt:lpstr>
      <vt:lpstr>Tónový podnět u korových sluchových  potenciálů</vt:lpstr>
      <vt:lpstr>Kontinuální buzení amplitudově  modulovaným tónem</vt:lpstr>
      <vt:lpstr>Sluchové ustálené evokované potenciály</vt:lpstr>
      <vt:lpstr>Sluchové ustálené evokované potenciály</vt:lpstr>
      <vt:lpstr>Vztah mezi ustálenými potenciály a tónovou audiometrií (podklady fy Pilot Blankenfelde)</vt:lpstr>
      <vt:lpstr>Sluchové ustálené evokované potenciály</vt:lpstr>
      <vt:lpstr>Chirp (cvrkot, cvrlikání, švitoření)</vt:lpstr>
      <vt:lpstr>Chirp</vt:lpstr>
      <vt:lpstr>Flat chirp (rovný chirp) (firemní materiály fy Pilot Blankenfelde)</vt:lpstr>
      <vt:lpstr>Chirp</vt:lpstr>
      <vt:lpstr>Chirp (závěr)</vt:lpstr>
      <vt:lpstr>PowerPoint Presentation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Marsalek, Petr</cp:lastModifiedBy>
  <cp:revision>189</cp:revision>
  <cp:lastPrinted>2023-01-16T12:08:05Z</cp:lastPrinted>
  <dcterms:created xsi:type="dcterms:W3CDTF">2011-01-16T18:15:09Z</dcterms:created>
  <dcterms:modified xsi:type="dcterms:W3CDTF">2025-04-11T12:17:50Z</dcterms:modified>
</cp:coreProperties>
</file>